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12192000" cy="6858000"/>
  <p:notesSz cx="6858000" cy="9144000"/>
  <p:embeddedFontLst>
    <p:embeddedFont>
      <p:font typeface="Georgia" panose="02040502050405020303" pitchFamily="18" charset="0"/>
      <p:regular r:id="rId57"/>
      <p:bold r:id="rId58"/>
      <p:italic r:id="rId59"/>
      <p:boldItalic r:id="rId60"/>
    </p:embeddedFont>
    <p:embeddedFont>
      <p:font typeface="Oswald" panose="00000500000000000000" pitchFamily="2"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pUmPe3237mrS7Kt1zmzSH5XMJ2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D5AAC4-2DFF-4447-8552-B187DE538090}">
  <a:tblStyle styleId="{69D5AAC4-2DFF-4447-8552-B187DE538090}" styleName="Table_0">
    <a:wholeTbl>
      <a:tcTxStyle b="off" i="off">
        <a:font>
          <a:latin typeface="Arial"/>
          <a:ea typeface="Arial"/>
          <a:cs typeface="Arial"/>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6">
              <a:alpha val="20000"/>
            </a:schemeClr>
          </a:solidFill>
        </a:fill>
      </a:tcStyle>
    </a:band1H>
    <a:band2H>
      <a:tcTxStyle b="off" i="off"/>
      <a:tcStyle>
        <a:tcBdr/>
      </a:tcStyle>
    </a:band2H>
    <a:band1V>
      <a:tcTxStyle b="off" i="off"/>
      <a:tcStyle>
        <a:tcBdr/>
        <a:fill>
          <a:solidFill>
            <a:schemeClr val="accent6">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1400" dirty="0"/>
              <a:t>DEATH</a:t>
            </a:r>
            <a:r>
              <a:rPr lang="en-US" sz="1400" baseline="0" dirty="0"/>
              <a:t> OF PEOPLE GIVING BIRTH or being pregnant WORLDWIDE</a:t>
            </a:r>
            <a:endParaRPr lang="en-US" sz="1400" dirty="0"/>
          </a:p>
        </c:rich>
      </c:tx>
      <c:layout>
        <c:manualLayout>
          <c:xMode val="edge"/>
          <c:yMode val="edge"/>
          <c:x val="0.1212323501656859"/>
          <c:y val="0"/>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29511540354330706"/>
          <c:y val="0.27030411843859786"/>
          <c:w val="0.47213445454460001"/>
          <c:h val="0.72969599917547201"/>
        </c:manualLayout>
      </c:layout>
      <c:doughnutChart>
        <c:varyColors val="1"/>
        <c:ser>
          <c:idx val="0"/>
          <c:order val="0"/>
          <c:tx>
            <c:strRef>
              <c:f>Sheet1!$B$1</c:f>
              <c:strCache>
                <c:ptCount val="1"/>
                <c:pt idx="0">
                  <c:v>Maternal Deaths Worlwide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60C-4FEE-B2D9-DB55553801EE}"/>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B778-4AF0-8533-AAB7EDC0BD14}"/>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60C-4FEE-B2D9-DB55553801EE}"/>
              </c:ext>
            </c:extLst>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60C-4FEE-B2D9-DB55553801E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Unsafe abortion</c:v>
                </c:pt>
                <c:pt idx="1">
                  <c:v>Other reasons</c:v>
                </c:pt>
              </c:strCache>
            </c:strRef>
          </c:cat>
          <c:val>
            <c:numRef>
              <c:f>Sheet1!$B$2:$B$5</c:f>
              <c:numCache>
                <c:formatCode>General</c:formatCode>
                <c:ptCount val="4"/>
                <c:pt idx="0">
                  <c:v>13</c:v>
                </c:pt>
                <c:pt idx="1">
                  <c:v>87</c:v>
                </c:pt>
              </c:numCache>
            </c:numRef>
          </c:val>
          <c:extLst>
            <c:ext xmlns:c16="http://schemas.microsoft.com/office/drawing/2014/chart" uri="{C3380CC4-5D6E-409C-BE32-E72D297353CC}">
              <c16:uniqueId val="{00000000-B778-4AF0-8533-AAB7EDC0BD1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2"/>
        <c:delete val="1"/>
      </c:legendEntry>
      <c:legendEntry>
        <c:idx val="3"/>
        <c:delete val="1"/>
      </c:legendEntry>
      <c:layout>
        <c:manualLayout>
          <c:xMode val="edge"/>
          <c:yMode val="edge"/>
          <c:x val="0.23850023047467089"/>
          <c:y val="0.16133881183594956"/>
          <c:w val="0.53657634936523035"/>
          <c:h val="8.08869346983236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4-02-06T15:17:16.513" idx="1">
    <p:pos x="7397" y="2728"/>
    <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F7RMBB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ew993Wdc0z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5RR4VXNX3j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umanrights.gov.au/our-work/education/introduction-human-righ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rw.org/legacy/women/abortion.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mnesty.org/en/what-we-do/sexual-and-reproductive-rights/abortion-fac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JEMtBL0kTw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rw.org/legacy/women/abortion.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rw.org/legacy/women/abortion.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hrw.org/news/2022/06/24/qa-access-abortion-human-righ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mnesty.org/en/what-we-do/sexual-and-reproductive-rights/abortion-fac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mnesty.org/en/what-we-do/sexual-and-reproductive-rights/abortion-fac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mnesty.org/en/what-we-do/refugees-asylum-seekers-and-migrant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theguardian.com/world/2018/jun/20/the-list-34361-men-women-and-children-who-perished-trying-to-reach-europe-world-refugee-da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YvgFTeh3Vv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ah.edu/diversity/news/15567-which-is-the-correct-terminology-black-african-american-or-people-of-colo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a.org.uk/magazine/1-2016/false-dichotomy-between-economic-migrants-and-refuge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mnesty.org/en/what-we-do/refugees-asylum-seekers-and-migrant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a.org.uk/magazine/1-2016/false-dichotomy-between-economic-migrants-and-refuge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qpOEaBwFuj0"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politico.eu/article/morocco-uses-migrants-to-get-what-it-want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koraki.org/end-pushback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frontex.europa.eu/media-centre/news/news-release/frontex-and-morocco-to-strengthen-cooperation-upnSgq"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rc.org/resources/glossary-of-term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hilenews.com/koinonia/eidiseis/article/963556/poyrnara-otan-efevg-parakaloysan-na-mein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ust.com.cy/gr/people/news/etoimi-i-kypros-na-dexthei-oykranoys-prosfyges"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in-cyprus.philenews.com/news/local/770-ukrainian-refugees-granted-protection-status-in-cyprus-in-september/#:~:text=A%20total%20of%20770%20Ukrainian,and%20in%20June%20(2%2C140)" TargetMode="External"/><Relationship Id="rId5" Type="http://schemas.openxmlformats.org/officeDocument/2006/relationships/hyperlink" Target="https://neakypros.com.cy/prosfyges-apo-oykrania-to-paketo-metron-tis-kyvernisis-143363.html" TargetMode="External"/><Relationship Id="rId4" Type="http://schemas.openxmlformats.org/officeDocument/2006/relationships/hyperlink" Target="https://www.financialmirror.com/2022/11/11/cyprus-still-accepting-ukraine-refugee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infomigrants.net/en/"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euractiv.com/section/justice-home-affairs/news/syrian-migrants-flock-to-small-cyprus-town/"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ohchr.org/sites/default/files/Documents/Publications/FactSheet20en.pdf"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dailysabah.com/politics/eu-affairs/hundreds-demonstrate-against-greeces-migrant-pushbacks?gallery_image=undefined#big" TargetMode="External"/><Relationship Id="rId4" Type="http://schemas.openxmlformats.org/officeDocument/2006/relationships/hyperlink" Target="https://reliefweb.int/report/world/end-violence-and-serious-human-rights-violations-against-afghan-refugee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malala.org/countries/afghanistan"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siasat.com/let-her-learn-afghans-raises-voice-against-university-ban-for-women-2485356/"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siasat.com/let-her-learn-afghans-raises-voice-against-university-ban-for-women-248535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wholewomanshealth.com/abortion-care/abortion-medication-by-mai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imgflip.com/i/5lsne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reddit.com/r/PoliticalHumor/comments/bqjddl/a_helpful_pie_char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6e8m8L9BFa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5bab2fae2a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5bab2fae2a_1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 </a:t>
            </a:r>
            <a:r>
              <a:rPr lang="en-GB" sz="1100" u="sng">
                <a:solidFill>
                  <a:schemeClr val="hlink"/>
                </a:solidFill>
                <a:latin typeface="Arial"/>
                <a:ea typeface="Arial"/>
                <a:cs typeface="Arial"/>
                <a:sym typeface="Arial"/>
                <a:hlinkClick r:id="rId3"/>
              </a:rPr>
              <a:t>Human rights in two minutes - YouTube</a:t>
            </a:r>
            <a:endParaRPr/>
          </a:p>
        </p:txBody>
      </p:sp>
      <p:sp>
        <p:nvSpPr>
          <p:cNvPr id="142" name="Google Shape;142;g25bab2fae2a_1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5bab2fae2a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5bab2fae2a_1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 </a:t>
            </a:r>
            <a:r>
              <a:rPr lang="en-GB" u="sng">
                <a:solidFill>
                  <a:schemeClr val="hlink"/>
                </a:solidFill>
                <a:hlinkClick r:id="rId3"/>
              </a:rPr>
              <a:t>https://www.youtube.com/watch?v=5RR4VXNX3jA</a:t>
            </a:r>
            <a:r>
              <a:rPr lang="en-GB"/>
              <a:t> </a:t>
            </a:r>
            <a:endParaRPr/>
          </a:p>
        </p:txBody>
      </p:sp>
      <p:sp>
        <p:nvSpPr>
          <p:cNvPr id="160" name="Google Shape;160;g25bab2fae2a_1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46100" lvl="1" indent="0" algn="just" rtl="0">
              <a:lnSpc>
                <a:spcPct val="90000"/>
              </a:lnSpc>
              <a:spcBef>
                <a:spcPts val="500"/>
              </a:spcBef>
              <a:spcAft>
                <a:spcPts val="0"/>
              </a:spcAft>
              <a:buClr>
                <a:schemeClr val="dk1"/>
              </a:buClr>
              <a:buSzPts val="2200"/>
              <a:buFont typeface="Arial"/>
              <a:buNone/>
            </a:pPr>
            <a:r>
              <a:rPr lang="en-GB" sz="1400" i="1">
                <a:solidFill>
                  <a:srgbClr val="3B3842"/>
                </a:solidFill>
              </a:rPr>
              <a:t>Source: </a:t>
            </a:r>
            <a:r>
              <a:rPr lang="en-GB" sz="1400" i="1" u="sng">
                <a:solidFill>
                  <a:srgbClr val="0070C0"/>
                </a:solidFill>
                <a:hlinkClick r:id="rId3">
                  <a:extLst>
                    <a:ext uri="{A12FA001-AC4F-418D-AE19-62706E023703}">
                      <ahyp:hlinkClr xmlns:ahyp="http://schemas.microsoft.com/office/drawing/2018/hyperlinkcolor" val="tx"/>
                    </a:ext>
                  </a:extLst>
                </a:hlinkClick>
              </a:rPr>
              <a:t>https://humanrights.gov.au/our-work/education/introduction-human-rights</a:t>
            </a:r>
            <a:endParaRPr sz="2200">
              <a:solidFill>
                <a:srgbClr val="3B3842"/>
              </a:solidFill>
            </a:endParaRPr>
          </a:p>
          <a:p>
            <a:pPr marL="914400" lvl="1" indent="-228600" algn="l" rtl="0">
              <a:lnSpc>
                <a:spcPct val="90000"/>
              </a:lnSpc>
              <a:spcBef>
                <a:spcPts val="500"/>
              </a:spcBef>
              <a:spcAft>
                <a:spcPts val="0"/>
              </a:spcAft>
              <a:buClr>
                <a:schemeClr val="dk1"/>
              </a:buClr>
              <a:buSzPts val="2200"/>
              <a:buFont typeface="Arial"/>
              <a:buNone/>
            </a:pPr>
            <a:endParaRPr sz="1800" i="1">
              <a:solidFill>
                <a:srgbClr val="3B3842"/>
              </a:solidFill>
            </a:endParaRPr>
          </a:p>
          <a:p>
            <a:pPr marL="0" marR="0" lvl="0" indent="0" algn="l" rtl="0">
              <a:lnSpc>
                <a:spcPct val="100000"/>
              </a:lnSpc>
              <a:spcBef>
                <a:spcPts val="0"/>
              </a:spcBef>
              <a:spcAft>
                <a:spcPts val="0"/>
              </a:spcAft>
              <a:buSzPts val="1400"/>
              <a:buNone/>
            </a:pPr>
            <a:endParaRPr/>
          </a:p>
        </p:txBody>
      </p:sp>
      <p:sp>
        <p:nvSpPr>
          <p:cNvPr id="168" name="Google Shape;16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5" name="Google Shape;17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bab2fae2a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5bab2fae2a_1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25bab2fae2a_1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5bab2fae2a_1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5bab2fae2a_1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5bab2fae2a_1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1800"/>
              <a:buNone/>
            </a:pPr>
            <a:r>
              <a:rPr lang="en-GB"/>
              <a:t>Text source: </a:t>
            </a:r>
            <a:r>
              <a:rPr lang="en-GB" u="sng">
                <a:solidFill>
                  <a:srgbClr val="0070C0"/>
                </a:solidFill>
                <a:hlinkClick r:id="rId3">
                  <a:extLst>
                    <a:ext uri="{A12FA001-AC4F-418D-AE19-62706E023703}">
                      <ahyp:hlinkClr xmlns:ahyp="http://schemas.microsoft.com/office/drawing/2018/hyperlinkcolor" val="tx"/>
                    </a:ext>
                  </a:extLst>
                </a:hlinkClick>
              </a:rPr>
              <a:t>https://www.hrw.org/legacy/women/abortion.html</a:t>
            </a:r>
            <a:endParaRPr/>
          </a:p>
          <a:p>
            <a:pPr marL="0" lvl="0" indent="0" algn="just" rtl="0">
              <a:lnSpc>
                <a:spcPct val="90000"/>
              </a:lnSpc>
              <a:spcBef>
                <a:spcPts val="1000"/>
              </a:spcBef>
              <a:spcAft>
                <a:spcPts val="0"/>
              </a:spcAft>
              <a:buSzPts val="1800"/>
              <a:buNone/>
            </a:pPr>
            <a:r>
              <a:rPr lang="en-GB"/>
              <a:t>Picture source: </a:t>
            </a:r>
            <a:r>
              <a:rPr lang="en-GB" u="sng">
                <a:solidFill>
                  <a:srgbClr val="3B3842"/>
                </a:solidFill>
                <a:hlinkClick r:id="rId4">
                  <a:extLst>
                    <a:ext uri="{A12FA001-AC4F-418D-AE19-62706E023703}">
                      <ahyp:hlinkClr xmlns:ahyp="http://schemas.microsoft.com/office/drawing/2018/hyperlinkcolor" val="tx"/>
                    </a:ext>
                  </a:extLst>
                </a:hlinkClick>
              </a:rPr>
              <a:t>https://www.amnesty.org/en/what-we-do/sexual-and-reproductive-rights/abortion-facts/</a:t>
            </a:r>
            <a:r>
              <a:rPr lang="en-GB">
                <a:solidFill>
                  <a:srgbClr val="3B3842"/>
                </a:solidFill>
              </a:rPr>
              <a:t> </a:t>
            </a:r>
            <a:endParaRPr>
              <a:solidFill>
                <a:srgbClr val="3B3842"/>
              </a:solidFill>
            </a:endParaRPr>
          </a:p>
          <a:p>
            <a:pPr marL="0" lvl="0" indent="0" algn="just" rtl="0">
              <a:lnSpc>
                <a:spcPct val="90000"/>
              </a:lnSpc>
              <a:spcBef>
                <a:spcPts val="1000"/>
              </a:spcBef>
              <a:spcAft>
                <a:spcPts val="0"/>
              </a:spcAft>
              <a:buClr>
                <a:schemeClr val="dk1"/>
              </a:buClr>
              <a:buSzPts val="1800"/>
              <a:buFont typeface="Arial"/>
              <a:buNone/>
            </a:pPr>
            <a:r>
              <a:rPr lang="en-GB" sz="1400"/>
              <a:t> </a:t>
            </a:r>
            <a:endParaRPr sz="1400"/>
          </a:p>
        </p:txBody>
      </p:sp>
      <p:sp>
        <p:nvSpPr>
          <p:cNvPr id="207" name="Google Shape;2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42c3d9c8c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g242c3d9c8c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5bab2fae2a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5bab2fae2a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 </a:t>
            </a:r>
            <a:r>
              <a:rPr lang="en-GB" sz="1100" u="sng">
                <a:solidFill>
                  <a:schemeClr val="hlink"/>
                </a:solidFill>
                <a:latin typeface="Arial"/>
                <a:ea typeface="Arial"/>
                <a:cs typeface="Arial"/>
                <a:sym typeface="Arial"/>
                <a:hlinkClick r:id="rId3"/>
              </a:rPr>
              <a:t>Human Rights 101 | Episode 11: Why is access to abortion a human rights issue? - YouTube</a:t>
            </a:r>
            <a:endParaRPr/>
          </a:p>
        </p:txBody>
      </p:sp>
      <p:sp>
        <p:nvSpPr>
          <p:cNvPr id="218" name="Google Shape;218;g25bab2fae2a_1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Text Source: </a:t>
            </a:r>
            <a:r>
              <a:rPr lang="en-GB" sz="1400"/>
              <a:t> </a:t>
            </a:r>
            <a:r>
              <a:rPr lang="en-GB" sz="1400" u="sng">
                <a:solidFill>
                  <a:srgbClr val="0070C0"/>
                </a:solidFill>
                <a:hlinkClick r:id="rId3">
                  <a:extLst>
                    <a:ext uri="{A12FA001-AC4F-418D-AE19-62706E023703}">
                      <ahyp:hlinkClr xmlns:ahyp="http://schemas.microsoft.com/office/drawing/2018/hyperlinkcolor" val="tx"/>
                    </a:ext>
                  </a:extLst>
                </a:hlinkClick>
              </a:rPr>
              <a:t>https://www.hrw.org/legacy/women/abortion.html</a:t>
            </a:r>
            <a:endParaRPr sz="1400"/>
          </a:p>
          <a:p>
            <a:pPr marL="0" lvl="0" indent="0" algn="l" rtl="0">
              <a:lnSpc>
                <a:spcPct val="100000"/>
              </a:lnSpc>
              <a:spcBef>
                <a:spcPts val="0"/>
              </a:spcBef>
              <a:spcAft>
                <a:spcPts val="0"/>
              </a:spcAft>
              <a:buSzPts val="1400"/>
              <a:buNone/>
            </a:pPr>
            <a:r>
              <a:rPr lang="en-GB"/>
              <a:t> </a:t>
            </a:r>
            <a:endParaRPr/>
          </a:p>
        </p:txBody>
      </p:sp>
      <p:sp>
        <p:nvSpPr>
          <p:cNvPr id="224" name="Google Shape;2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1400"/>
              <a:buNone/>
            </a:pPr>
            <a:r>
              <a:rPr lang="en-GB"/>
              <a:t>Text Source: </a:t>
            </a:r>
            <a:r>
              <a:rPr lang="en-GB" u="sng">
                <a:solidFill>
                  <a:srgbClr val="0070C0"/>
                </a:solidFill>
                <a:hlinkClick r:id="rId3">
                  <a:extLst>
                    <a:ext uri="{A12FA001-AC4F-418D-AE19-62706E023703}">
                      <ahyp:hlinkClr xmlns:ahyp="http://schemas.microsoft.com/office/drawing/2018/hyperlinkcolor" val="tx"/>
                    </a:ext>
                  </a:extLst>
                </a:hlinkClick>
              </a:rPr>
              <a:t>https://www.hrw.org/legacy/women/abortion.htm</a:t>
            </a:r>
            <a:endParaRPr i="1"/>
          </a:p>
          <a:p>
            <a:pPr marL="228600" lvl="0" indent="0" algn="just" rtl="0">
              <a:lnSpc>
                <a:spcPct val="90000"/>
              </a:lnSpc>
              <a:spcBef>
                <a:spcPts val="1000"/>
              </a:spcBef>
              <a:spcAft>
                <a:spcPts val="0"/>
              </a:spcAft>
              <a:buSzPts val="1400"/>
              <a:buNone/>
            </a:pPr>
            <a:r>
              <a:rPr lang="en-GB"/>
              <a:t>Picture Source: </a:t>
            </a:r>
            <a:r>
              <a:rPr lang="en-GB" u="sng">
                <a:solidFill>
                  <a:srgbClr val="3B3842"/>
                </a:solidFill>
                <a:hlinkClick r:id="rId4">
                  <a:extLst>
                    <a:ext uri="{A12FA001-AC4F-418D-AE19-62706E023703}">
                      <ahyp:hlinkClr xmlns:ahyp="http://schemas.microsoft.com/office/drawing/2018/hyperlinkcolor" val="tx"/>
                    </a:ext>
                  </a:extLst>
                </a:hlinkClick>
              </a:rPr>
              <a:t>https://www.hrw.org/news/2022/06/24/qa-access-abortion-human-right</a:t>
            </a:r>
            <a:r>
              <a:rPr lang="en-GB" b="1" u="sng">
                <a:solidFill>
                  <a:srgbClr val="0070C0"/>
                </a:solidFill>
              </a:rPr>
              <a:t> </a:t>
            </a:r>
            <a:endParaRPr b="1" u="sng">
              <a:solidFill>
                <a:srgbClr val="0070C0"/>
              </a:solidFill>
            </a:endParaRPr>
          </a:p>
        </p:txBody>
      </p:sp>
      <p:sp>
        <p:nvSpPr>
          <p:cNvPr id="233" name="Google Shape;23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Clr>
                <a:schemeClr val="dk1"/>
              </a:buClr>
              <a:buSzPts val="1800"/>
              <a:buFont typeface="Arial"/>
              <a:buNone/>
            </a:pPr>
            <a:r>
              <a:rPr lang="en-GB" sz="1100">
                <a:latin typeface="Arial"/>
                <a:ea typeface="Arial"/>
                <a:cs typeface="Arial"/>
                <a:sym typeface="Arial"/>
              </a:rPr>
              <a:t>Source: https://www.amnesty.org/en/what-we-do/sexual-and-reproductive-rights/abortion-facts/ </a:t>
            </a:r>
            <a:endParaRPr/>
          </a:p>
        </p:txBody>
      </p:sp>
      <p:sp>
        <p:nvSpPr>
          <p:cNvPr id="241" name="Google Shape;24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GB" sz="1400">
                <a:solidFill>
                  <a:srgbClr val="262626"/>
                </a:solidFill>
              </a:rPr>
              <a:t>Source: </a:t>
            </a:r>
            <a:r>
              <a:rPr lang="en-GB" sz="1400" u="sng">
                <a:solidFill>
                  <a:srgbClr val="262626"/>
                </a:solidFill>
                <a:hlinkClick r:id="rId3">
                  <a:extLst>
                    <a:ext uri="{A12FA001-AC4F-418D-AE19-62706E023703}">
                      <ahyp:hlinkClr xmlns:ahyp="http://schemas.microsoft.com/office/drawing/2018/hyperlinkcolor" val="tx"/>
                    </a:ext>
                  </a:extLst>
                </a:hlinkClick>
              </a:rPr>
              <a:t>https://www.amnesty.org/en/what-we-do/sexual-and-reproductive-rights/abortion-facts/</a:t>
            </a:r>
            <a:endParaRPr/>
          </a:p>
        </p:txBody>
      </p:sp>
      <p:sp>
        <p:nvSpPr>
          <p:cNvPr id="248" name="Google Shape;24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GB">
                <a:solidFill>
                  <a:srgbClr val="262626"/>
                </a:solidFill>
              </a:rPr>
              <a:t>Source: </a:t>
            </a:r>
            <a:r>
              <a:rPr lang="en-GB" u="sng">
                <a:solidFill>
                  <a:srgbClr val="262626"/>
                </a:solidFill>
                <a:hlinkClick r:id="rId3">
                  <a:extLst>
                    <a:ext uri="{A12FA001-AC4F-418D-AE19-62706E023703}">
                      <ahyp:hlinkClr xmlns:ahyp="http://schemas.microsoft.com/office/drawing/2018/hyperlinkcolor" val="tx"/>
                    </a:ext>
                  </a:extLst>
                </a:hlinkClick>
              </a:rPr>
              <a:t>https://www.amnesty.org/en/what-we-do/sexual-and-reproductive-rights/abortion-facts/</a:t>
            </a:r>
            <a:endParaRPr/>
          </a:p>
        </p:txBody>
      </p:sp>
      <p:sp>
        <p:nvSpPr>
          <p:cNvPr id="255" name="Google Shape;25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Text Source: </a:t>
            </a:r>
            <a:r>
              <a:rPr lang="en-GB" u="sng">
                <a:solidFill>
                  <a:srgbClr val="3B3842"/>
                </a:solidFill>
                <a:hlinkClick r:id="rId3">
                  <a:extLst>
                    <a:ext uri="{A12FA001-AC4F-418D-AE19-62706E023703}">
                      <ahyp:hlinkClr xmlns:ahyp="http://schemas.microsoft.com/office/drawing/2018/hyperlinkcolor" val="tx"/>
                    </a:ext>
                  </a:extLst>
                </a:hlinkClick>
              </a:rPr>
              <a:t>https://www.amnesty.org/en/what-we-do/refugees-asylum-seekers-and-migrants/</a:t>
            </a:r>
            <a:r>
              <a:rPr lang="en-GB">
                <a:solidFill>
                  <a:srgbClr val="3B3842"/>
                </a:solidFill>
              </a:rPr>
              <a:t>  </a:t>
            </a:r>
            <a:endParaRPr b="1"/>
          </a:p>
          <a:p>
            <a:pPr marL="0" lvl="0" indent="0" algn="l" rtl="0">
              <a:lnSpc>
                <a:spcPct val="100000"/>
              </a:lnSpc>
              <a:spcBef>
                <a:spcPts val="0"/>
              </a:spcBef>
              <a:spcAft>
                <a:spcPts val="0"/>
              </a:spcAft>
              <a:buSzPts val="1400"/>
              <a:buNone/>
            </a:pPr>
            <a:r>
              <a:rPr lang="en-GB"/>
              <a:t>Picture Source: </a:t>
            </a:r>
            <a:r>
              <a:rPr lang="en-GB" u="sng">
                <a:solidFill>
                  <a:schemeClr val="hlink"/>
                </a:solidFill>
                <a:hlinkClick r:id="rId4"/>
              </a:rPr>
              <a:t>https://www.theguardian.com/world/2018/jun/20/the-list-34361-men-women-and-children-who-perished-trying-to-reach-europe-world-refugee-day</a:t>
            </a:r>
            <a:r>
              <a:rPr lang="en-GB">
                <a:solidFill>
                  <a:srgbClr val="3B3842"/>
                </a:solidFill>
              </a:rPr>
              <a:t> </a:t>
            </a:r>
            <a:endParaRPr/>
          </a:p>
        </p:txBody>
      </p:sp>
      <p:sp>
        <p:nvSpPr>
          <p:cNvPr id="273" name="Google Shape;2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5bab2fae2a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5bab2fae2a_1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 </a:t>
            </a:r>
            <a:r>
              <a:rPr lang="en-GB" sz="1100" u="sng">
                <a:solidFill>
                  <a:schemeClr val="hlink"/>
                </a:solidFill>
                <a:latin typeface="Arial"/>
                <a:ea typeface="Arial"/>
                <a:cs typeface="Arial"/>
                <a:sym typeface="Arial"/>
                <a:hlinkClick r:id="rId3"/>
              </a:rPr>
              <a:t>Difference between Refugee, Migrant, Asylum seeker, Internally displaced - YouTube</a:t>
            </a:r>
            <a:endParaRPr/>
          </a:p>
        </p:txBody>
      </p:sp>
      <p:sp>
        <p:nvSpPr>
          <p:cNvPr id="282" name="Google Shape;282;g25bab2fae2a_1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800"/>
              <a:buFont typeface="Arial"/>
              <a:buNone/>
            </a:pPr>
            <a:r>
              <a:rPr lang="en-GB">
                <a:solidFill>
                  <a:srgbClr val="29282A"/>
                </a:solidFill>
              </a:rPr>
              <a:t>Source: </a:t>
            </a:r>
            <a:r>
              <a:rPr lang="en-GB" u="sng">
                <a:solidFill>
                  <a:srgbClr val="29282A"/>
                </a:solidFill>
                <a:hlinkClick r:id="rId3">
                  <a:extLst>
                    <a:ext uri="{A12FA001-AC4F-418D-AE19-62706E023703}">
                      <ahyp:hlinkClr xmlns:ahyp="http://schemas.microsoft.com/office/drawing/2018/hyperlinkcolor" val="tx"/>
                    </a:ext>
                  </a:extLst>
                </a:hlinkClick>
              </a:rPr>
              <a:t>https://www.uah.edu/diversity/news/15567-which-is-the-correct-terminology-black-african-american-or-people-of-color</a:t>
            </a:r>
            <a:r>
              <a:rPr lang="en-GB"/>
              <a:t> </a:t>
            </a:r>
            <a:endParaRPr/>
          </a:p>
          <a:p>
            <a:pPr marL="457200" marR="0" lvl="0" indent="-228600" algn="l" rtl="0">
              <a:lnSpc>
                <a:spcPct val="100000"/>
              </a:lnSpc>
              <a:spcBef>
                <a:spcPts val="0"/>
              </a:spcBef>
              <a:spcAft>
                <a:spcPts val="0"/>
              </a:spcAft>
              <a:buSzPts val="1400"/>
              <a:buNone/>
            </a:pPr>
            <a:endParaRPr b="1"/>
          </a:p>
        </p:txBody>
      </p:sp>
      <p:sp>
        <p:nvSpPr>
          <p:cNvPr id="96" name="Google Shape;9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2c3d9c8cc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Text Source: </a:t>
            </a:r>
            <a:r>
              <a:rPr lang="en-GB" sz="1100" u="sng">
                <a:solidFill>
                  <a:srgbClr val="0070C0"/>
                </a:solidFill>
                <a:hlinkClick r:id="rId3">
                  <a:extLst>
                    <a:ext uri="{A12FA001-AC4F-418D-AE19-62706E023703}">
                      <ahyp:hlinkClr xmlns:ahyp="http://schemas.microsoft.com/office/drawing/2018/hyperlinkcolor" val="tx"/>
                    </a:ext>
                  </a:extLst>
                </a:hlinkClick>
              </a:rPr>
              <a:t>https://una.org.uk/magazine/1-2016/false-dichotomy-between-economic-migrants-and-refugees</a:t>
            </a:r>
            <a:r>
              <a:rPr lang="en-GB" sz="1100"/>
              <a:t> </a:t>
            </a:r>
            <a:endParaRPr/>
          </a:p>
        </p:txBody>
      </p:sp>
      <p:sp>
        <p:nvSpPr>
          <p:cNvPr id="288" name="Google Shape;288;g242c3d9c8cc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Clr>
                <a:schemeClr val="dk1"/>
              </a:buClr>
              <a:buSzPts val="1800"/>
              <a:buFont typeface="Arial"/>
              <a:buNone/>
            </a:pPr>
            <a:r>
              <a:rPr lang="en-GB">
                <a:solidFill>
                  <a:srgbClr val="3B3842"/>
                </a:solidFill>
              </a:rPr>
              <a:t>Source: </a:t>
            </a:r>
            <a:r>
              <a:rPr lang="en-GB" u="sng">
                <a:solidFill>
                  <a:srgbClr val="3B3842"/>
                </a:solidFill>
                <a:hlinkClick r:id="rId3">
                  <a:extLst>
                    <a:ext uri="{A12FA001-AC4F-418D-AE19-62706E023703}">
                      <ahyp:hlinkClr xmlns:ahyp="http://schemas.microsoft.com/office/drawing/2018/hyperlinkcolor" val="tx"/>
                    </a:ext>
                  </a:extLst>
                </a:hlinkClick>
              </a:rPr>
              <a:t>https://www.amnesty.org/en/what-we-do/refugees-asylum-seekers-and-migrants/</a:t>
            </a:r>
            <a:r>
              <a:rPr lang="en-GB">
                <a:solidFill>
                  <a:srgbClr val="3B3842"/>
                </a:solidFill>
              </a:rPr>
              <a:t> </a:t>
            </a:r>
            <a:endParaRPr/>
          </a:p>
        </p:txBody>
      </p:sp>
      <p:sp>
        <p:nvSpPr>
          <p:cNvPr id="294" name="Google Shape;29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Text Source: </a:t>
            </a:r>
            <a:r>
              <a:rPr lang="en-GB" u="sng">
                <a:solidFill>
                  <a:srgbClr val="0070C0"/>
                </a:solidFill>
                <a:hlinkClick r:id="rId3">
                  <a:extLst>
                    <a:ext uri="{A12FA001-AC4F-418D-AE19-62706E023703}">
                      <ahyp:hlinkClr xmlns:ahyp="http://schemas.microsoft.com/office/drawing/2018/hyperlinkcolor" val="tx"/>
                    </a:ext>
                  </a:extLst>
                </a:hlinkClick>
              </a:rPr>
              <a:t>https://una.org.uk/magazine/1-2016/false-dichotomy-between-economic-migrants-and-refugees</a:t>
            </a:r>
            <a:r>
              <a:rPr lang="en-GB"/>
              <a:t> </a:t>
            </a:r>
            <a:endParaRPr/>
          </a:p>
          <a:p>
            <a:pPr marL="457200" marR="0" lvl="0" indent="-228600" algn="l" rtl="0">
              <a:lnSpc>
                <a:spcPct val="100000"/>
              </a:lnSpc>
              <a:spcBef>
                <a:spcPts val="0"/>
              </a:spcBef>
              <a:spcAft>
                <a:spcPts val="0"/>
              </a:spcAft>
              <a:buSzPts val="1400"/>
              <a:buNone/>
            </a:pPr>
            <a:endParaRPr/>
          </a:p>
        </p:txBody>
      </p:sp>
      <p:sp>
        <p:nvSpPr>
          <p:cNvPr id="301" name="Google Shape;30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5bab2fae2a_1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25bab2fae2a_1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 </a:t>
            </a:r>
            <a:r>
              <a:rPr lang="en-GB" sz="1100" u="sng">
                <a:solidFill>
                  <a:schemeClr val="hlink"/>
                </a:solidFill>
                <a:latin typeface="Arial"/>
                <a:ea typeface="Arial"/>
                <a:cs typeface="Arial"/>
                <a:sym typeface="Arial"/>
                <a:hlinkClick r:id="rId3"/>
              </a:rPr>
              <a:t>Refugee Rights - YouTube</a:t>
            </a:r>
            <a:r>
              <a:rPr lang="en-GB"/>
              <a:t> </a:t>
            </a:r>
            <a:endParaRPr/>
          </a:p>
        </p:txBody>
      </p:sp>
      <p:sp>
        <p:nvSpPr>
          <p:cNvPr id="308" name="Google Shape;308;g25bab2fae2a_1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5bab2fae2a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5bab2fae2a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5bab2fae2a_1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5bab2fae2a_3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5bab2fae2a_3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25bab2fae2a_3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bab2fae2a_3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5bab2fae2a_3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25bab2fae2a_3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5bab2fae2a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5bab2fae2a_1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25bab2fae2a_1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5bab2fae2a_3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5bab2fae2a_3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Text Source: </a:t>
            </a:r>
            <a:r>
              <a:rPr lang="en-GB" u="sng">
                <a:solidFill>
                  <a:schemeClr val="hlink"/>
                </a:solidFill>
                <a:hlinkClick r:id="rId3"/>
              </a:rPr>
              <a:t>https://www.politico.eu/article/morocco-uses-migrants-to-get-what-it-wants/</a:t>
            </a:r>
            <a:r>
              <a:rPr lang="en-GB"/>
              <a:t> </a:t>
            </a:r>
            <a:endParaRPr/>
          </a:p>
          <a:p>
            <a:pPr marL="0" lvl="0" indent="0" algn="l" rtl="0">
              <a:lnSpc>
                <a:spcPct val="100000"/>
              </a:lnSpc>
              <a:spcBef>
                <a:spcPts val="0"/>
              </a:spcBef>
              <a:spcAft>
                <a:spcPts val="0"/>
              </a:spcAft>
              <a:buSzPts val="1400"/>
              <a:buNone/>
            </a:pPr>
            <a:r>
              <a:rPr lang="en-GB"/>
              <a:t>Picture Source: </a:t>
            </a:r>
            <a:r>
              <a:rPr lang="en-GB" u="sng">
                <a:solidFill>
                  <a:schemeClr val="hlink"/>
                </a:solidFill>
                <a:hlinkClick r:id="rId4"/>
              </a:rPr>
              <a:t>https://www.koraki.org/end-pushbacks</a:t>
            </a:r>
            <a:r>
              <a:rPr lang="en-GB"/>
              <a:t> </a:t>
            </a:r>
            <a:endParaRPr/>
          </a:p>
          <a:p>
            <a:pPr marL="0" lvl="0" indent="0" algn="l" rtl="0">
              <a:lnSpc>
                <a:spcPct val="100000"/>
              </a:lnSpc>
              <a:spcBef>
                <a:spcPts val="0"/>
              </a:spcBef>
              <a:spcAft>
                <a:spcPts val="0"/>
              </a:spcAft>
              <a:buSzPts val="1400"/>
              <a:buNone/>
            </a:pPr>
            <a:endParaRPr/>
          </a:p>
        </p:txBody>
      </p:sp>
      <p:sp>
        <p:nvSpPr>
          <p:cNvPr id="344" name="Google Shape;344;g25bab2fae2a_3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2c3d9c8cc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42c3d9c8cc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Text Source: </a:t>
            </a:r>
            <a:r>
              <a:rPr lang="en-GB" u="sng">
                <a:solidFill>
                  <a:schemeClr val="hlink"/>
                </a:solidFill>
                <a:hlinkClick r:id="rId3"/>
              </a:rPr>
              <a:t>https://frontex.europa.eu/media-centre/news/news-release/frontex-and-morocco-to-strengthen-cooperation-upnSgq</a:t>
            </a:r>
            <a:r>
              <a:rPr lang="en-GB"/>
              <a:t> </a:t>
            </a:r>
            <a:endParaRPr/>
          </a:p>
          <a:p>
            <a:pPr marL="0" lvl="0" indent="0" algn="l" rtl="0">
              <a:lnSpc>
                <a:spcPct val="100000"/>
              </a:lnSpc>
              <a:spcBef>
                <a:spcPts val="0"/>
              </a:spcBef>
              <a:spcAft>
                <a:spcPts val="0"/>
              </a:spcAft>
              <a:buSzPts val="1400"/>
              <a:buNone/>
            </a:pPr>
            <a:endParaRPr/>
          </a:p>
        </p:txBody>
      </p:sp>
      <p:sp>
        <p:nvSpPr>
          <p:cNvPr id="352" name="Google Shape;352;g242c3d9c8cc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Text Source: </a:t>
            </a:r>
            <a:r>
              <a:rPr lang="en-GB" u="sng">
                <a:solidFill>
                  <a:srgbClr val="0070C0"/>
                </a:solidFill>
                <a:hlinkClick r:id="rId3">
                  <a:extLst>
                    <a:ext uri="{A12FA001-AC4F-418D-AE19-62706E023703}">
                      <ahyp:hlinkClr xmlns:ahyp="http://schemas.microsoft.com/office/drawing/2018/hyperlinkcolor" val="tx"/>
                    </a:ext>
                  </a:extLst>
                </a:hlinkClick>
              </a:rPr>
              <a:t>https://www.hrc.org/resources/glossary-of-terms</a:t>
            </a:r>
            <a:r>
              <a:rPr lang="en-GB"/>
              <a:t> </a:t>
            </a:r>
            <a:endParaRPr/>
          </a:p>
        </p:txBody>
      </p:sp>
      <p:sp>
        <p:nvSpPr>
          <p:cNvPr id="103" name="Google Shape;10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Picture Source: </a:t>
            </a:r>
            <a:r>
              <a:rPr lang="en-GB" u="sng">
                <a:solidFill>
                  <a:schemeClr val="hlink"/>
                </a:solidFill>
                <a:hlinkClick r:id="rId3"/>
              </a:rPr>
              <a:t>https://www.philenews.com/koinonia/eidiseis/article/963556/poyrnara-otan-efevg-parakaloysan-na-meino</a:t>
            </a:r>
            <a:r>
              <a:rPr lang="en-GB"/>
              <a:t>  </a:t>
            </a:r>
            <a:endParaRPr/>
          </a:p>
        </p:txBody>
      </p:sp>
      <p:sp>
        <p:nvSpPr>
          <p:cNvPr id="359" name="Google Shape;35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Privilege scale: United Nations Decade for Human Rights Education (1995-2004) No 4., ABC: TEACHING HUMAN RIGHTS Practical activities for primary and secondary school [Adapted from Social and Economic Justice: A Human Rights Perspective by David Shiman (University of Minnesota Human Rights Resource Center, 1999)]/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Privilege scale: United Nations Decade for Human Rights Education (1995-2004) No 4., ABC: TEACHING HUMAN RIGHTS Practical activities for primary and secondary school [Adapted from Social and Economic Justice: A Human Rights Perspective by David Shiman (University of Minnesota Human Rights Resource Center, 1999)]/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9" name="Google Shape;3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Privilege scale: United Nations Decade for Human Rights Education (1995-2004) No 4., ABC: TEACHING HUMAN RIGHTS Practical activities for primary and secondary school [Adapted from Social and Economic Justice: A Human Rights Perspective by David Shiman (University of Minnesota Human Rights Resource Center, 1999)]/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85" name="Google Shape;3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a:t>
            </a:r>
            <a:endParaRPr/>
          </a:p>
          <a:p>
            <a:pPr marL="0" lvl="0" indent="0" algn="l" rtl="0">
              <a:lnSpc>
                <a:spcPct val="100000"/>
              </a:lnSpc>
              <a:spcBef>
                <a:spcPts val="0"/>
              </a:spcBef>
              <a:spcAft>
                <a:spcPts val="0"/>
              </a:spcAft>
              <a:buSzPts val="1400"/>
              <a:buNone/>
            </a:pPr>
            <a:r>
              <a:rPr lang="en-GB"/>
              <a:t> </a:t>
            </a:r>
            <a:r>
              <a:rPr lang="en-GB" u="sng">
                <a:solidFill>
                  <a:schemeClr val="hlink"/>
                </a:solidFill>
                <a:hlinkClick r:id="rId3"/>
              </a:rPr>
              <a:t>https://www.must.com.cy/gr/people/news/etoimi-i-kypros-na-dexthei-oykranoys-prosfyges</a:t>
            </a:r>
            <a:r>
              <a:rPr lang="en-GB"/>
              <a:t> </a:t>
            </a:r>
            <a:endParaRPr/>
          </a:p>
          <a:p>
            <a:pPr marL="0" lvl="0" indent="0" algn="l" rtl="0">
              <a:lnSpc>
                <a:spcPct val="100000"/>
              </a:lnSpc>
              <a:spcBef>
                <a:spcPts val="0"/>
              </a:spcBef>
              <a:spcAft>
                <a:spcPts val="0"/>
              </a:spcAft>
              <a:buSzPts val="1400"/>
              <a:buNone/>
            </a:pPr>
            <a:r>
              <a:rPr lang="en-GB" u="sng">
                <a:solidFill>
                  <a:schemeClr val="hlink"/>
                </a:solidFill>
                <a:hlinkClick r:id="rId4"/>
              </a:rPr>
              <a:t>https://www.financialmirror.com/2022/11/11/cyprus-still-accepting-ukraine-refugees/</a:t>
            </a:r>
            <a:endParaRPr/>
          </a:p>
          <a:p>
            <a:pPr marL="0" lvl="0" indent="0" algn="l" rtl="0">
              <a:lnSpc>
                <a:spcPct val="100000"/>
              </a:lnSpc>
              <a:spcBef>
                <a:spcPts val="0"/>
              </a:spcBef>
              <a:spcAft>
                <a:spcPts val="0"/>
              </a:spcAft>
              <a:buSzPts val="1400"/>
              <a:buNone/>
            </a:pPr>
            <a:r>
              <a:rPr lang="en-GB" u="sng">
                <a:solidFill>
                  <a:schemeClr val="hlink"/>
                </a:solidFill>
                <a:hlinkClick r:id="rId5"/>
              </a:rPr>
              <a:t>https://neakypros.com.cy/prosfyges-apo-oykrania-to-paketo-metron-tis-kyvernisis-143363.html</a:t>
            </a:r>
            <a:r>
              <a:rPr lang="en-GB"/>
              <a:t> </a:t>
            </a:r>
            <a:endParaRPr/>
          </a:p>
          <a:p>
            <a:pPr marL="0" lvl="0" indent="0" algn="l" rtl="0">
              <a:lnSpc>
                <a:spcPct val="100000"/>
              </a:lnSpc>
              <a:spcBef>
                <a:spcPts val="0"/>
              </a:spcBef>
              <a:spcAft>
                <a:spcPts val="0"/>
              </a:spcAft>
              <a:buSzPts val="1400"/>
              <a:buNone/>
            </a:pPr>
            <a:r>
              <a:rPr lang="en-GB" u="sng">
                <a:solidFill>
                  <a:schemeClr val="hlink"/>
                </a:solidFill>
                <a:hlinkClick r:id="rId6"/>
              </a:rPr>
              <a:t>https://in-cyprus.philenews.com/news/local/770-ukrainian-refugees-granted-protection-status-in-cyprus-in-september/#:~:text=A%20total%20of%20770%20Ukrainian,and%20in%20June%20(2%2C140)</a:t>
            </a:r>
            <a:r>
              <a:rPr lang="en-GB"/>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01" name="Google Shape;40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 </a:t>
            </a:r>
            <a:r>
              <a:rPr lang="en-GB" u="sng">
                <a:solidFill>
                  <a:schemeClr val="hlink"/>
                </a:solidFill>
                <a:hlinkClick r:id="rId3"/>
              </a:rPr>
              <a:t>https://www.infomigrants.net/en/</a:t>
            </a:r>
            <a:r>
              <a:rPr lang="en-GB" b="1"/>
              <a:t> and </a:t>
            </a:r>
            <a:r>
              <a:rPr lang="en-GB" u="sng">
                <a:solidFill>
                  <a:schemeClr val="hlink"/>
                </a:solidFill>
                <a:hlinkClick r:id="rId4"/>
              </a:rPr>
              <a:t>https://www.euractiv.com/section/justice-home-affairs/news/syrian-migrants-flock-to-small-cyprus-town/</a:t>
            </a:r>
            <a:r>
              <a:rPr lang="en-GB"/>
              <a:t> </a:t>
            </a:r>
            <a:endParaRPr/>
          </a:p>
        </p:txBody>
      </p:sp>
      <p:sp>
        <p:nvSpPr>
          <p:cNvPr id="409" name="Google Shape;40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Text Source: </a:t>
            </a:r>
            <a:r>
              <a:rPr lang="en-GB" u="sng">
                <a:solidFill>
                  <a:schemeClr val="hlink"/>
                </a:solidFill>
                <a:hlinkClick r:id="rId3"/>
              </a:rPr>
              <a:t>https://www.ohchr.org/sites/default/files/Documents/Publications/FactSheet20en.pdf</a:t>
            </a:r>
            <a:r>
              <a:rPr lang="en-GB"/>
              <a:t> , </a:t>
            </a:r>
            <a:r>
              <a:rPr lang="en-GB" u="sng">
                <a:solidFill>
                  <a:schemeClr val="hlink"/>
                </a:solidFill>
                <a:hlinkClick r:id="rId4"/>
              </a:rPr>
              <a:t>https://reliefweb.int/report/world/end-violence-and-serious-human-rights-violations-against-afghan-refugees</a:t>
            </a:r>
            <a:r>
              <a:rPr lang="en-GB"/>
              <a:t> </a:t>
            </a:r>
            <a:endParaRPr/>
          </a:p>
          <a:p>
            <a:pPr marL="457200" marR="0" lvl="0" indent="-228600" algn="l" rtl="0">
              <a:lnSpc>
                <a:spcPct val="100000"/>
              </a:lnSpc>
              <a:spcBef>
                <a:spcPts val="0"/>
              </a:spcBef>
              <a:spcAft>
                <a:spcPts val="0"/>
              </a:spcAft>
              <a:buSzPts val="1400"/>
              <a:buNone/>
            </a:pPr>
            <a:r>
              <a:rPr lang="en-GB"/>
              <a:t>Picture source: </a:t>
            </a:r>
            <a:r>
              <a:rPr lang="en-GB" u="sng">
                <a:solidFill>
                  <a:schemeClr val="hlink"/>
                </a:solidFill>
                <a:hlinkClick r:id="rId5"/>
              </a:rPr>
              <a:t>https://www.dailysabah.com/politics/eu-affairs/hundreds-demonstrate-against-greeces-migrant-pushbacks?gallery_image=undefined#big</a:t>
            </a:r>
            <a:r>
              <a:rPr lang="en-GB"/>
              <a:t> </a:t>
            </a:r>
            <a:endParaRPr/>
          </a:p>
        </p:txBody>
      </p:sp>
      <p:sp>
        <p:nvSpPr>
          <p:cNvPr id="417" name="Google Shape;41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Text Source:</a:t>
            </a:r>
            <a:r>
              <a:rPr lang="en-GB">
                <a:solidFill>
                  <a:srgbClr val="3B3842"/>
                </a:solidFill>
              </a:rPr>
              <a:t> </a:t>
            </a:r>
            <a:r>
              <a:rPr lang="en-GB" u="sng">
                <a:solidFill>
                  <a:srgbClr val="3B3842"/>
                </a:solidFill>
                <a:hlinkClick r:id="rId3">
                  <a:extLst>
                    <a:ext uri="{A12FA001-AC4F-418D-AE19-62706E023703}">
                      <ahyp:hlinkClr xmlns:ahyp="http://schemas.microsoft.com/office/drawing/2018/hyperlinkcolor" val="tx"/>
                    </a:ext>
                  </a:extLst>
                </a:hlinkClick>
              </a:rPr>
              <a:t>https://malala.org/countries/afghanistan</a:t>
            </a:r>
            <a:r>
              <a:rPr lang="en-GB" b="1"/>
              <a:t> </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Picture Source: </a:t>
            </a:r>
            <a:r>
              <a:rPr lang="en-GB" u="sng">
                <a:solidFill>
                  <a:schemeClr val="hlink"/>
                </a:solidFill>
                <a:hlinkClick r:id="rId4"/>
              </a:rPr>
              <a:t>https://www.siasat.com/let-her-learn-afghans-raises-voice-against-university-ban-for-women-2485356/</a:t>
            </a:r>
            <a:r>
              <a:rPr lang="en-GB"/>
              <a:t> </a:t>
            </a:r>
            <a:endParaRPr/>
          </a:p>
        </p:txBody>
      </p:sp>
      <p:sp>
        <p:nvSpPr>
          <p:cNvPr id="425" name="Google Shape;4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41655fa36b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241655fa36b_1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g241655fa36b_1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Sources:  </a:t>
            </a:r>
            <a:r>
              <a:rPr lang="en-GB" u="sng">
                <a:solidFill>
                  <a:schemeClr val="hlink"/>
                </a:solidFill>
                <a:hlinkClick r:id="rId3"/>
              </a:rPr>
              <a:t>https://www.siasat.com/let-her-learn-afghans-raises-voice-against-university-ban-for-women-2485356/</a:t>
            </a:r>
            <a:r>
              <a:rPr lang="en-GB"/>
              <a:t>   </a:t>
            </a:r>
            <a:endParaRPr/>
          </a:p>
        </p:txBody>
      </p:sp>
      <p:sp>
        <p:nvSpPr>
          <p:cNvPr id="443" name="Google Shape;443;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Picture Source: </a:t>
            </a:r>
            <a:r>
              <a:rPr lang="en-GB" b="1" u="sng">
                <a:solidFill>
                  <a:schemeClr val="hlink"/>
                </a:solidFill>
                <a:hlinkClick r:id="rId3"/>
              </a:rPr>
              <a:t>https://www.wholewomanshealth.com/abortion-care/abortion-medication-by-mail/</a:t>
            </a:r>
            <a:r>
              <a:rPr lang="en-GB" b="1">
                <a:solidFill>
                  <a:srgbClr val="187498"/>
                </a:solidFill>
              </a:rPr>
              <a:t> </a:t>
            </a:r>
            <a:endParaRPr/>
          </a:p>
        </p:txBody>
      </p:sp>
      <p:sp>
        <p:nvSpPr>
          <p:cNvPr id="451" name="Google Shape;45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Source: </a:t>
            </a:r>
            <a:r>
              <a:rPr lang="en-GB" u="sng">
                <a:solidFill>
                  <a:schemeClr val="hlink"/>
                </a:solidFill>
                <a:hlinkClick r:id="rId3"/>
              </a:rPr>
              <a:t>https://imgflip.com/i/5lsnen</a:t>
            </a:r>
            <a:r>
              <a:rPr lang="en-GB"/>
              <a:t>  </a:t>
            </a:r>
            <a:r>
              <a:rPr lang="en-GB" u="sng"/>
              <a:t>and </a:t>
            </a:r>
            <a:endParaRPr u="sng"/>
          </a:p>
          <a:p>
            <a:pPr marL="457200" marR="0" lvl="0" indent="-228600" algn="l" rtl="0">
              <a:lnSpc>
                <a:spcPct val="100000"/>
              </a:lnSpc>
              <a:spcBef>
                <a:spcPts val="0"/>
              </a:spcBef>
              <a:spcAft>
                <a:spcPts val="0"/>
              </a:spcAft>
              <a:buSzPts val="1400"/>
              <a:buNone/>
            </a:pPr>
            <a:r>
              <a:rPr lang="en-GB" u="sng">
                <a:solidFill>
                  <a:schemeClr val="hlink"/>
                </a:solidFill>
                <a:hlinkClick r:id="rId4"/>
              </a:rPr>
              <a:t>https://www.reddit.com/r/PoliticalHumor/comments/bqjddl/a_helpful_pie_chart/</a:t>
            </a:r>
            <a:r>
              <a:rPr lang="en-GB"/>
              <a:t>  </a:t>
            </a:r>
            <a:endParaRPr/>
          </a:p>
        </p:txBody>
      </p:sp>
      <p:sp>
        <p:nvSpPr>
          <p:cNvPr id="458" name="Google Shape;45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chemeClr val="dk1"/>
              </a:buClr>
              <a:buSzPts val="1800"/>
              <a:buFont typeface="Arial"/>
              <a:buNone/>
            </a:pPr>
            <a:r>
              <a:rPr lang="en-GB" i="1"/>
              <a:t>Source: David Shiman, Teaching Human Rights. (Denver: CTIR, 1999) 3.</a:t>
            </a:r>
            <a:endParaRPr sz="1800"/>
          </a:p>
          <a:p>
            <a:pPr marL="0" lvl="0" indent="0" algn="l" rtl="0">
              <a:lnSpc>
                <a:spcPct val="100000"/>
              </a:lnSpc>
              <a:spcBef>
                <a:spcPts val="0"/>
              </a:spcBef>
              <a:spcAft>
                <a:spcPts val="0"/>
              </a:spcAft>
              <a:buSzPts val="1400"/>
              <a:buNone/>
            </a:pPr>
            <a:endParaRPr/>
          </a:p>
        </p:txBody>
      </p:sp>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Source: </a:t>
            </a:r>
            <a:r>
              <a:rPr lang="en-GB" u="sng">
                <a:solidFill>
                  <a:schemeClr val="hlink"/>
                </a:solidFill>
                <a:hlinkClick r:id="rId3"/>
              </a:rPr>
              <a:t>https://www.youtube.com/watch?v=6e8m8L9BFa4</a:t>
            </a:r>
            <a:r>
              <a:rPr lang="en-GB"/>
              <a:t> </a:t>
            </a:r>
            <a:endParaRPr/>
          </a:p>
        </p:txBody>
      </p:sp>
      <p:sp>
        <p:nvSpPr>
          <p:cNvPr id="129" name="Google Shape;12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5bab2fae2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g25bab2fae2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bg>
      <p:bgPr>
        <a:solidFill>
          <a:schemeClr val="lt1"/>
        </a:solidFill>
        <a:effectLst/>
      </p:bgPr>
    </p:bg>
    <p:spTree>
      <p:nvGrpSpPr>
        <p:cNvPr id="1" name="Shape 12"/>
        <p:cNvGrpSpPr/>
        <p:nvPr/>
      </p:nvGrpSpPr>
      <p:grpSpPr>
        <a:xfrm>
          <a:off x="0" y="0"/>
          <a:ext cx="0" cy="0"/>
          <a:chOff x="0" y="0"/>
          <a:chExt cx="0" cy="0"/>
        </a:xfrm>
      </p:grpSpPr>
      <p:pic>
        <p:nvPicPr>
          <p:cNvPr id="13" name="Google Shape;13;p15"/>
          <p:cNvPicPr preferRelativeResize="0"/>
          <p:nvPr/>
        </p:nvPicPr>
        <p:blipFill rotWithShape="1">
          <a:blip r:embed="rId2">
            <a:alphaModFix/>
          </a:blip>
          <a:srcRect/>
          <a:stretch/>
        </p:blipFill>
        <p:spPr>
          <a:xfrm>
            <a:off x="659936" y="2932981"/>
            <a:ext cx="11023391" cy="2819238"/>
          </a:xfrm>
          <a:prstGeom prst="rect">
            <a:avLst/>
          </a:prstGeom>
          <a:noFill/>
          <a:ln>
            <a:noFill/>
          </a:ln>
        </p:spPr>
      </p:pic>
      <p:sp>
        <p:nvSpPr>
          <p:cNvPr id="14" name="Google Shape;14;p15"/>
          <p:cNvSpPr txBox="1">
            <a:spLocks noGrp="1"/>
          </p:cNvSpPr>
          <p:nvPr>
            <p:ph type="ctrTitle"/>
          </p:nvPr>
        </p:nvSpPr>
        <p:spPr>
          <a:xfrm>
            <a:off x="798252" y="912854"/>
            <a:ext cx="6010271" cy="87593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3"/>
              </a:buClr>
              <a:buSzPts val="3600"/>
              <a:buFont typeface="Calibri"/>
              <a:buNone/>
              <a:defRPr sz="3600" b="1">
                <a:solidFill>
                  <a:schemeClr val="accent3"/>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5"/>
          <p:cNvSpPr txBox="1">
            <a:spLocks noGrp="1"/>
          </p:cNvSpPr>
          <p:nvPr>
            <p:ph type="subTitle" idx="1"/>
          </p:nvPr>
        </p:nvSpPr>
        <p:spPr>
          <a:xfrm>
            <a:off x="798252" y="2300000"/>
            <a:ext cx="6010271" cy="632981"/>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accent1"/>
              </a:buClr>
              <a:buSzPts val="2400"/>
              <a:buFont typeface="Arial"/>
              <a:buNone/>
              <a:defRPr sz="2400" b="1" i="0" u="none" strike="noStrike" cap="none">
                <a:solidFill>
                  <a:schemeClr val="accent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6" name="Google Shape;16;p15"/>
          <p:cNvSpPr txBox="1"/>
          <p:nvPr/>
        </p:nvSpPr>
        <p:spPr>
          <a:xfrm>
            <a:off x="2734888" y="6152529"/>
            <a:ext cx="8936182"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The EMERGE project benefits from a grant under the Active Citizens Fund Cyprus program, funded by Iceland, Liechtenstein and Norway, through the EEA and Norway Grants 2014-2021.</a:t>
            </a:r>
            <a:endParaRPr sz="1200" b="0" i="0" u="none" strike="noStrike" cap="none">
              <a:solidFill>
                <a:srgbClr val="000000"/>
              </a:solidFill>
              <a:latin typeface="Calibri"/>
              <a:ea typeface="Calibri"/>
              <a:cs typeface="Calibri"/>
              <a:sym typeface="Calibri"/>
            </a:endParaRPr>
          </a:p>
        </p:txBody>
      </p:sp>
      <p:pic>
        <p:nvPicPr>
          <p:cNvPr id="17" name="Google Shape;17;p15"/>
          <p:cNvPicPr preferRelativeResize="0"/>
          <p:nvPr/>
        </p:nvPicPr>
        <p:blipFill rotWithShape="1">
          <a:blip r:embed="rId3">
            <a:alphaModFix/>
          </a:blip>
          <a:srcRect/>
          <a:stretch/>
        </p:blipFill>
        <p:spPr>
          <a:xfrm>
            <a:off x="8659976" y="336883"/>
            <a:ext cx="2154863" cy="1669117"/>
          </a:xfrm>
          <a:prstGeom prst="rect">
            <a:avLst/>
          </a:prstGeom>
          <a:noFill/>
          <a:ln>
            <a:noFill/>
          </a:ln>
        </p:spPr>
      </p:pic>
      <p:pic>
        <p:nvPicPr>
          <p:cNvPr id="18" name="Google Shape;18;p15"/>
          <p:cNvPicPr preferRelativeResize="0"/>
          <p:nvPr/>
        </p:nvPicPr>
        <p:blipFill rotWithShape="1">
          <a:blip r:embed="rId4">
            <a:alphaModFix/>
          </a:blip>
          <a:srcRect/>
          <a:stretch/>
        </p:blipFill>
        <p:spPr>
          <a:xfrm>
            <a:off x="659936" y="6051476"/>
            <a:ext cx="1509686" cy="529371"/>
          </a:xfrm>
          <a:prstGeom prst="rect">
            <a:avLst/>
          </a:prstGeom>
          <a:noFill/>
          <a:ln>
            <a:noFill/>
          </a:ln>
        </p:spPr>
      </p:pic>
      <p:pic>
        <p:nvPicPr>
          <p:cNvPr id="19" name="Google Shape;19;p15"/>
          <p:cNvPicPr preferRelativeResize="0"/>
          <p:nvPr/>
        </p:nvPicPr>
        <p:blipFill rotWithShape="1">
          <a:blip r:embed="rId5">
            <a:alphaModFix/>
          </a:blip>
          <a:srcRect/>
          <a:stretch/>
        </p:blipFill>
        <p:spPr>
          <a:xfrm>
            <a:off x="7748243" y="1767962"/>
            <a:ext cx="3978328" cy="397832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55"/>
        <p:cNvGrpSpPr/>
        <p:nvPr/>
      </p:nvGrpSpPr>
      <p:grpSpPr>
        <a:xfrm>
          <a:off x="0" y="0"/>
          <a:ext cx="0" cy="0"/>
          <a:chOff x="0" y="0"/>
          <a:chExt cx="0" cy="0"/>
        </a:xfrm>
      </p:grpSpPr>
      <p:sp>
        <p:nvSpPr>
          <p:cNvPr id="56" name="Google Shape;56;g25bab2fae2a_3_14"/>
          <p:cNvSpPr txBox="1">
            <a:spLocks noGrp="1"/>
          </p:cNvSpPr>
          <p:nvPr>
            <p:ph type="body" idx="1"/>
          </p:nvPr>
        </p:nvSpPr>
        <p:spPr>
          <a:xfrm>
            <a:off x="399369" y="1258817"/>
            <a:ext cx="11393400" cy="500700"/>
          </a:xfrm>
          <a:prstGeom prst="rect">
            <a:avLst/>
          </a:prstGeom>
          <a:noFill/>
          <a:ln>
            <a:noFill/>
          </a:ln>
        </p:spPr>
        <p:txBody>
          <a:bodyPr spcFirstLastPara="1" wrap="square" lIns="0" tIns="0" rIns="0" bIns="0" anchor="ctr" anchorCtr="0">
            <a:noAutofit/>
          </a:bodyPr>
          <a:lstStyle>
            <a:lvl1pPr marL="457200" marR="0" lvl="0" indent="-228600" algn="just" rtl="0">
              <a:lnSpc>
                <a:spcPct val="90000"/>
              </a:lnSpc>
              <a:spcBef>
                <a:spcPts val="1000"/>
              </a:spcBef>
              <a:spcAft>
                <a:spcPts val="0"/>
              </a:spcAft>
              <a:buClr>
                <a:schemeClr val="accent3"/>
              </a:buClr>
              <a:buSzPts val="2000"/>
              <a:buFont typeface="Arial"/>
              <a:buNone/>
              <a:defRPr sz="2000" b="1" i="0" u="none" strike="noStrike" cap="none">
                <a:solidFill>
                  <a:schemeClr val="accent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g25bab2fae2a_3_14"/>
          <p:cNvSpPr txBox="1">
            <a:spLocks noGrp="1"/>
          </p:cNvSpPr>
          <p:nvPr>
            <p:ph type="body" idx="2"/>
          </p:nvPr>
        </p:nvSpPr>
        <p:spPr>
          <a:xfrm>
            <a:off x="399370" y="1994263"/>
            <a:ext cx="11393400" cy="46035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g25bab2fae2a_3_14"/>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g25bab2fae2a_3_40"/>
          <p:cNvSpPr txBox="1">
            <a:spLocks noGrp="1"/>
          </p:cNvSpPr>
          <p:nvPr>
            <p:ph type="title"/>
          </p:nvPr>
        </p:nvSpPr>
        <p:spPr>
          <a:xfrm>
            <a:off x="415600" y="593367"/>
            <a:ext cx="113607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25bab2fae2a_3_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g25bab2fae2a_3_43"/>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64"/>
        <p:cNvGrpSpPr/>
        <p:nvPr/>
      </p:nvGrpSpPr>
      <p:grpSpPr>
        <a:xfrm>
          <a:off x="0" y="0"/>
          <a:ext cx="0" cy="0"/>
          <a:chOff x="0" y="0"/>
          <a:chExt cx="0" cy="0"/>
        </a:xfrm>
      </p:grpSpPr>
      <p:sp>
        <p:nvSpPr>
          <p:cNvPr id="65" name="Google Shape;65;g25bab2fae2a_3_18"/>
          <p:cNvSpPr txBox="1">
            <a:spLocks noGrp="1"/>
          </p:cNvSpPr>
          <p:nvPr>
            <p:ph type="body" idx="1"/>
          </p:nvPr>
        </p:nvSpPr>
        <p:spPr>
          <a:xfrm>
            <a:off x="399370" y="1332411"/>
            <a:ext cx="5518800" cy="52653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g25bab2fae2a_3_18"/>
          <p:cNvSpPr txBox="1">
            <a:spLocks noGrp="1"/>
          </p:cNvSpPr>
          <p:nvPr>
            <p:ph type="body" idx="2"/>
          </p:nvPr>
        </p:nvSpPr>
        <p:spPr>
          <a:xfrm>
            <a:off x="6273801" y="1332411"/>
            <a:ext cx="5518800" cy="52653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g25bab2fae2a_3_18"/>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FEF7D1"/>
        </a:solidFill>
        <a:effectLst/>
      </p:bgPr>
    </p:bg>
    <p:spTree>
      <p:nvGrpSpPr>
        <p:cNvPr id="1" name="Shape 68"/>
        <p:cNvGrpSpPr/>
        <p:nvPr/>
      </p:nvGrpSpPr>
      <p:grpSpPr>
        <a:xfrm>
          <a:off x="0" y="0"/>
          <a:ext cx="0" cy="0"/>
          <a:chOff x="0" y="0"/>
          <a:chExt cx="0" cy="0"/>
        </a:xfrm>
      </p:grpSpPr>
      <p:sp>
        <p:nvSpPr>
          <p:cNvPr id="69" name="Google Shape;69;g25bab2fae2a_3_30"/>
          <p:cNvSpPr/>
          <p:nvPr/>
        </p:nvSpPr>
        <p:spPr>
          <a:xfrm>
            <a:off x="0" y="0"/>
            <a:ext cx="12192000" cy="6858000"/>
          </a:xfrm>
          <a:prstGeom prst="rect">
            <a:avLst/>
          </a:prstGeom>
          <a:solidFill>
            <a:srgbClr val="D2F1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g25bab2fae2a_3_30"/>
          <p:cNvSpPr txBox="1">
            <a:spLocks noGrp="1"/>
          </p:cNvSpPr>
          <p:nvPr>
            <p:ph type="ctrTitle"/>
          </p:nvPr>
        </p:nvSpPr>
        <p:spPr>
          <a:xfrm>
            <a:off x="2188573" y="3188147"/>
            <a:ext cx="7832400" cy="1600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accent1"/>
              </a:buClr>
              <a:buSzPts val="3200"/>
              <a:buFont typeface="Calibri"/>
              <a:buNone/>
              <a:defRPr sz="32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1" name="Google Shape;71;g25bab2fae2a_3_30"/>
          <p:cNvPicPr preferRelativeResize="0"/>
          <p:nvPr/>
        </p:nvPicPr>
        <p:blipFill rotWithShape="1">
          <a:blip r:embed="rId2">
            <a:alphaModFix/>
          </a:blip>
          <a:srcRect/>
          <a:stretch/>
        </p:blipFill>
        <p:spPr>
          <a:xfrm>
            <a:off x="4404572" y="228542"/>
            <a:ext cx="3382856" cy="2620298"/>
          </a:xfrm>
          <a:prstGeom prst="rect">
            <a:avLst/>
          </a:prstGeom>
          <a:noFill/>
          <a:ln>
            <a:noFill/>
          </a:ln>
        </p:spPr>
      </p:pic>
      <p:sp>
        <p:nvSpPr>
          <p:cNvPr id="72" name="Google Shape;72;g25bab2fae2a_3_30"/>
          <p:cNvSpPr txBox="1"/>
          <p:nvPr/>
        </p:nvSpPr>
        <p:spPr>
          <a:xfrm>
            <a:off x="3538330" y="5780782"/>
            <a:ext cx="81327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2"/>
                </a:solidFill>
                <a:latin typeface="Calibri"/>
                <a:ea typeface="Calibri"/>
                <a:cs typeface="Calibri"/>
                <a:sym typeface="Calibri"/>
              </a:rPr>
              <a:t>The EMERGE: EMpowERinG civic Engagement and participation project benefits from a grant under the Active Citizens Fund Cyprus programme,funded by Iceland, Liechtenstein and Norway, through the EEA and Norway Grants 2014-2021. [Project Number: 29_ACF CY_CARDET]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br>
              <a:rPr lang="en-GB" sz="1050" b="0" i="0" u="none" strike="noStrike" cap="none">
                <a:solidFill>
                  <a:schemeClr val="dk2"/>
                </a:solidFill>
                <a:latin typeface="Calibri"/>
                <a:ea typeface="Calibri"/>
                <a:cs typeface="Calibri"/>
                <a:sym typeface="Calibri"/>
              </a:rPr>
            </a:br>
            <a:endParaRPr sz="1050" b="0" i="0" u="none" strike="noStrike" cap="none">
              <a:solidFill>
                <a:schemeClr val="dk2"/>
              </a:solidFill>
              <a:latin typeface="Calibri"/>
              <a:ea typeface="Calibri"/>
              <a:cs typeface="Calibri"/>
              <a:sym typeface="Calibri"/>
            </a:endParaRPr>
          </a:p>
        </p:txBody>
      </p:sp>
      <p:pic>
        <p:nvPicPr>
          <p:cNvPr id="73" name="Google Shape;73;g25bab2fae2a_3_30"/>
          <p:cNvPicPr preferRelativeResize="0"/>
          <p:nvPr/>
        </p:nvPicPr>
        <p:blipFill rotWithShape="1">
          <a:blip r:embed="rId3">
            <a:alphaModFix/>
          </a:blip>
          <a:srcRect/>
          <a:stretch/>
        </p:blipFill>
        <p:spPr>
          <a:xfrm>
            <a:off x="659936" y="5592418"/>
            <a:ext cx="2516506" cy="88241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74"/>
        <p:cNvGrpSpPr/>
        <p:nvPr/>
      </p:nvGrpSpPr>
      <p:grpSpPr>
        <a:xfrm>
          <a:off x="0" y="0"/>
          <a:ext cx="0" cy="0"/>
          <a:chOff x="0" y="0"/>
          <a:chExt cx="0" cy="0"/>
        </a:xfrm>
      </p:grpSpPr>
      <p:sp>
        <p:nvSpPr>
          <p:cNvPr id="75" name="Google Shape;75;g25bab2fae2a_3_22"/>
          <p:cNvSpPr txBox="1">
            <a:spLocks noGrp="1"/>
          </p:cNvSpPr>
          <p:nvPr>
            <p:ph type="body" idx="1"/>
          </p:nvPr>
        </p:nvSpPr>
        <p:spPr>
          <a:xfrm>
            <a:off x="399370" y="1285794"/>
            <a:ext cx="11393400" cy="506700"/>
          </a:xfrm>
          <a:prstGeom prst="rect">
            <a:avLst/>
          </a:prstGeom>
          <a:noFill/>
          <a:ln>
            <a:noFill/>
          </a:ln>
        </p:spPr>
        <p:txBody>
          <a:bodyPr spcFirstLastPara="1" wrap="square" lIns="0" tIns="0" rIns="0" bIns="0" anchor="ctr" anchorCtr="0">
            <a:noAutofit/>
          </a:bodyPr>
          <a:lstStyle>
            <a:lvl1pPr marL="457200" marR="0" lvl="0" indent="-228600" algn="just" rtl="0">
              <a:lnSpc>
                <a:spcPct val="90000"/>
              </a:lnSpc>
              <a:spcBef>
                <a:spcPts val="1000"/>
              </a:spcBef>
              <a:spcAft>
                <a:spcPts val="0"/>
              </a:spcAft>
              <a:buClr>
                <a:schemeClr val="accent3"/>
              </a:buClr>
              <a:buSzPts val="2000"/>
              <a:buFont typeface="Arial"/>
              <a:buNone/>
              <a:defRPr sz="2000" b="1" i="0" u="none" strike="noStrike" cap="none">
                <a:solidFill>
                  <a:schemeClr val="accent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g25bab2fae2a_3_22"/>
          <p:cNvSpPr txBox="1">
            <a:spLocks noGrp="1"/>
          </p:cNvSpPr>
          <p:nvPr>
            <p:ph type="body" idx="2"/>
          </p:nvPr>
        </p:nvSpPr>
        <p:spPr>
          <a:xfrm>
            <a:off x="399370" y="2046514"/>
            <a:ext cx="5518800" cy="45510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g25bab2fae2a_3_22"/>
          <p:cNvSpPr txBox="1">
            <a:spLocks noGrp="1"/>
          </p:cNvSpPr>
          <p:nvPr>
            <p:ph type="body" idx="3"/>
          </p:nvPr>
        </p:nvSpPr>
        <p:spPr>
          <a:xfrm>
            <a:off x="6273801" y="2046514"/>
            <a:ext cx="5518800" cy="45510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g25bab2fae2a_3_22"/>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 1col">
  <p:cSld name="Title Text - 1col">
    <p:spTree>
      <p:nvGrpSpPr>
        <p:cNvPr id="1" name="Shape 20"/>
        <p:cNvGrpSpPr/>
        <p:nvPr/>
      </p:nvGrpSpPr>
      <p:grpSpPr>
        <a:xfrm>
          <a:off x="0" y="0"/>
          <a:ext cx="0" cy="0"/>
          <a:chOff x="0" y="0"/>
          <a:chExt cx="0" cy="0"/>
        </a:xfrm>
      </p:grpSpPr>
      <p:sp>
        <p:nvSpPr>
          <p:cNvPr id="21" name="Google Shape;21;p17"/>
          <p:cNvSpPr txBox="1">
            <a:spLocks noGrp="1"/>
          </p:cNvSpPr>
          <p:nvPr>
            <p:ph type="body" idx="1"/>
          </p:nvPr>
        </p:nvSpPr>
        <p:spPr>
          <a:xfrm>
            <a:off x="399370" y="1449389"/>
            <a:ext cx="11393260" cy="509638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title"/>
          </p:nvPr>
        </p:nvSpPr>
        <p:spPr>
          <a:xfrm>
            <a:off x="399370" y="388189"/>
            <a:ext cx="11393260" cy="461704"/>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3"/>
        <p:cNvGrpSpPr/>
        <p:nvPr/>
      </p:nvGrpSpPr>
      <p:grpSpPr>
        <a:xfrm>
          <a:off x="0" y="0"/>
          <a:ext cx="0" cy="0"/>
          <a:chOff x="0" y="0"/>
          <a:chExt cx="0" cy="0"/>
        </a:xfrm>
      </p:grpSpPr>
      <p:sp>
        <p:nvSpPr>
          <p:cNvPr id="24" name="Google Shape;24;p18"/>
          <p:cNvSpPr txBox="1">
            <a:spLocks noGrp="1"/>
          </p:cNvSpPr>
          <p:nvPr>
            <p:ph type="body" idx="1"/>
          </p:nvPr>
        </p:nvSpPr>
        <p:spPr>
          <a:xfrm>
            <a:off x="399369" y="1258817"/>
            <a:ext cx="11393261" cy="500784"/>
          </a:xfrm>
          <a:prstGeom prst="rect">
            <a:avLst/>
          </a:prstGeom>
          <a:noFill/>
          <a:ln>
            <a:noFill/>
          </a:ln>
        </p:spPr>
        <p:txBody>
          <a:bodyPr spcFirstLastPara="1" wrap="square" lIns="0" tIns="0" rIns="0" bIns="0" anchor="ctr" anchorCtr="0">
            <a:noAutofit/>
          </a:bodyPr>
          <a:lstStyle>
            <a:lvl1pPr marL="457200" marR="0" lvl="0" indent="-228600" algn="just" rtl="0">
              <a:lnSpc>
                <a:spcPct val="90000"/>
              </a:lnSpc>
              <a:spcBef>
                <a:spcPts val="1000"/>
              </a:spcBef>
              <a:spcAft>
                <a:spcPts val="0"/>
              </a:spcAft>
              <a:buClr>
                <a:schemeClr val="accent3"/>
              </a:buClr>
              <a:buSzPts val="2000"/>
              <a:buFont typeface="Arial"/>
              <a:buNone/>
              <a:defRPr sz="2000" b="1" i="0" u="none" strike="noStrike" cap="none">
                <a:solidFill>
                  <a:schemeClr val="accent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18"/>
          <p:cNvSpPr txBox="1">
            <a:spLocks noGrp="1"/>
          </p:cNvSpPr>
          <p:nvPr>
            <p:ph type="body" idx="2"/>
          </p:nvPr>
        </p:nvSpPr>
        <p:spPr>
          <a:xfrm>
            <a:off x="399370" y="1994263"/>
            <a:ext cx="11393260" cy="460338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8"/>
          <p:cNvSpPr txBox="1">
            <a:spLocks noGrp="1"/>
          </p:cNvSpPr>
          <p:nvPr>
            <p:ph type="title"/>
          </p:nvPr>
        </p:nvSpPr>
        <p:spPr>
          <a:xfrm>
            <a:off x="399370" y="388189"/>
            <a:ext cx="11393260" cy="461704"/>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27"/>
        <p:cNvGrpSpPr/>
        <p:nvPr/>
      </p:nvGrpSpPr>
      <p:grpSpPr>
        <a:xfrm>
          <a:off x="0" y="0"/>
          <a:ext cx="0" cy="0"/>
          <a:chOff x="0" y="0"/>
          <a:chExt cx="0" cy="0"/>
        </a:xfrm>
      </p:grpSpPr>
      <p:sp>
        <p:nvSpPr>
          <p:cNvPr id="28" name="Google Shape;28;p19"/>
          <p:cNvSpPr txBox="1">
            <a:spLocks noGrp="1"/>
          </p:cNvSpPr>
          <p:nvPr>
            <p:ph type="body" idx="1"/>
          </p:nvPr>
        </p:nvSpPr>
        <p:spPr>
          <a:xfrm>
            <a:off x="399370" y="1332411"/>
            <a:ext cx="5518830" cy="526524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19"/>
          <p:cNvSpPr txBox="1">
            <a:spLocks noGrp="1"/>
          </p:cNvSpPr>
          <p:nvPr>
            <p:ph type="body" idx="2"/>
          </p:nvPr>
        </p:nvSpPr>
        <p:spPr>
          <a:xfrm>
            <a:off x="6273801" y="1332411"/>
            <a:ext cx="5518830" cy="526524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19"/>
          <p:cNvSpPr txBox="1">
            <a:spLocks noGrp="1"/>
          </p:cNvSpPr>
          <p:nvPr>
            <p:ph type="title"/>
          </p:nvPr>
        </p:nvSpPr>
        <p:spPr>
          <a:xfrm>
            <a:off x="399370" y="388189"/>
            <a:ext cx="11393260" cy="461704"/>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31"/>
        <p:cNvGrpSpPr/>
        <p:nvPr/>
      </p:nvGrpSpPr>
      <p:grpSpPr>
        <a:xfrm>
          <a:off x="0" y="0"/>
          <a:ext cx="0" cy="0"/>
          <a:chOff x="0" y="0"/>
          <a:chExt cx="0" cy="0"/>
        </a:xfrm>
      </p:grpSpPr>
      <p:sp>
        <p:nvSpPr>
          <p:cNvPr id="32" name="Google Shape;32;p20"/>
          <p:cNvSpPr txBox="1">
            <a:spLocks noGrp="1"/>
          </p:cNvSpPr>
          <p:nvPr>
            <p:ph type="body" idx="1"/>
          </p:nvPr>
        </p:nvSpPr>
        <p:spPr>
          <a:xfrm>
            <a:off x="399370" y="1285794"/>
            <a:ext cx="11393260" cy="506611"/>
          </a:xfrm>
          <a:prstGeom prst="rect">
            <a:avLst/>
          </a:prstGeom>
          <a:noFill/>
          <a:ln>
            <a:noFill/>
          </a:ln>
        </p:spPr>
        <p:txBody>
          <a:bodyPr spcFirstLastPara="1" wrap="square" lIns="0" tIns="0" rIns="0" bIns="0" anchor="ctr" anchorCtr="0">
            <a:noAutofit/>
          </a:bodyPr>
          <a:lstStyle>
            <a:lvl1pPr marL="457200" marR="0" lvl="0" indent="-228600" algn="just" rtl="0">
              <a:lnSpc>
                <a:spcPct val="90000"/>
              </a:lnSpc>
              <a:spcBef>
                <a:spcPts val="1000"/>
              </a:spcBef>
              <a:spcAft>
                <a:spcPts val="0"/>
              </a:spcAft>
              <a:buClr>
                <a:schemeClr val="accent3"/>
              </a:buClr>
              <a:buSzPts val="2000"/>
              <a:buFont typeface="Arial"/>
              <a:buNone/>
              <a:defRPr sz="2000" b="1" i="0" u="none" strike="noStrike" cap="none">
                <a:solidFill>
                  <a:schemeClr val="accent3"/>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20"/>
          <p:cNvSpPr txBox="1">
            <a:spLocks noGrp="1"/>
          </p:cNvSpPr>
          <p:nvPr>
            <p:ph type="body" idx="2"/>
          </p:nvPr>
        </p:nvSpPr>
        <p:spPr>
          <a:xfrm>
            <a:off x="399370" y="2046514"/>
            <a:ext cx="5518830" cy="455113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20"/>
          <p:cNvSpPr txBox="1">
            <a:spLocks noGrp="1"/>
          </p:cNvSpPr>
          <p:nvPr>
            <p:ph type="body" idx="3"/>
          </p:nvPr>
        </p:nvSpPr>
        <p:spPr>
          <a:xfrm>
            <a:off x="6273801" y="2046514"/>
            <a:ext cx="5518830" cy="455113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20"/>
          <p:cNvSpPr txBox="1">
            <a:spLocks noGrp="1"/>
          </p:cNvSpPr>
          <p:nvPr>
            <p:ph type="title"/>
          </p:nvPr>
        </p:nvSpPr>
        <p:spPr>
          <a:xfrm>
            <a:off x="399370" y="388189"/>
            <a:ext cx="11393260" cy="461704"/>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36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FEF7D1"/>
        </a:solidFill>
        <a:effectLst/>
      </p:bgPr>
    </p:bg>
    <p:spTree>
      <p:nvGrpSpPr>
        <p:cNvPr id="1" name="Shape 36"/>
        <p:cNvGrpSpPr/>
        <p:nvPr/>
      </p:nvGrpSpPr>
      <p:grpSpPr>
        <a:xfrm>
          <a:off x="0" y="0"/>
          <a:ext cx="0" cy="0"/>
          <a:chOff x="0" y="0"/>
          <a:chExt cx="0" cy="0"/>
        </a:xfrm>
      </p:grpSpPr>
      <p:sp>
        <p:nvSpPr>
          <p:cNvPr id="37" name="Google Shape;37;p21"/>
          <p:cNvSpPr/>
          <p:nvPr/>
        </p:nvSpPr>
        <p:spPr>
          <a:xfrm>
            <a:off x="0" y="0"/>
            <a:ext cx="12192000" cy="6858000"/>
          </a:xfrm>
          <a:prstGeom prst="rect">
            <a:avLst/>
          </a:prstGeom>
          <a:solidFill>
            <a:srgbClr val="D2F1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21"/>
          <p:cNvSpPr txBox="1">
            <a:spLocks noGrp="1"/>
          </p:cNvSpPr>
          <p:nvPr>
            <p:ph type="ctrTitle"/>
          </p:nvPr>
        </p:nvSpPr>
        <p:spPr>
          <a:xfrm>
            <a:off x="2188573" y="3188147"/>
            <a:ext cx="7832271" cy="1600197"/>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accent1"/>
              </a:buClr>
              <a:buSzPts val="3200"/>
              <a:buFont typeface="Calibri"/>
              <a:buNone/>
              <a:defRPr sz="32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9" name="Google Shape;39;p21"/>
          <p:cNvPicPr preferRelativeResize="0"/>
          <p:nvPr/>
        </p:nvPicPr>
        <p:blipFill rotWithShape="1">
          <a:blip r:embed="rId2">
            <a:alphaModFix/>
          </a:blip>
          <a:srcRect/>
          <a:stretch/>
        </p:blipFill>
        <p:spPr>
          <a:xfrm>
            <a:off x="4404572" y="228542"/>
            <a:ext cx="3382856" cy="2620299"/>
          </a:xfrm>
          <a:prstGeom prst="rect">
            <a:avLst/>
          </a:prstGeom>
          <a:noFill/>
          <a:ln>
            <a:noFill/>
          </a:ln>
        </p:spPr>
      </p:pic>
      <p:sp>
        <p:nvSpPr>
          <p:cNvPr id="40" name="Google Shape;40;p21"/>
          <p:cNvSpPr txBox="1"/>
          <p:nvPr/>
        </p:nvSpPr>
        <p:spPr>
          <a:xfrm>
            <a:off x="2734888" y="6152529"/>
            <a:ext cx="893618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The EMERGE project benefits from a grant under the Active Citizens Fund Cyprus program, funded by Iceland, Liechtenstein and Norway, through the EEA and Norway Grants 2014-2021.</a:t>
            </a:r>
            <a:endParaRPr sz="1200" b="0" i="0" u="none" strike="noStrike" cap="none">
              <a:solidFill>
                <a:srgbClr val="000000"/>
              </a:solidFill>
              <a:latin typeface="Calibri"/>
              <a:ea typeface="Calibri"/>
              <a:cs typeface="Calibri"/>
              <a:sym typeface="Calibri"/>
            </a:endParaRPr>
          </a:p>
        </p:txBody>
      </p:sp>
      <p:pic>
        <p:nvPicPr>
          <p:cNvPr id="41" name="Google Shape;41;p21"/>
          <p:cNvPicPr preferRelativeResize="0"/>
          <p:nvPr/>
        </p:nvPicPr>
        <p:blipFill rotWithShape="1">
          <a:blip r:embed="rId3">
            <a:alphaModFix/>
          </a:blip>
          <a:srcRect/>
          <a:stretch/>
        </p:blipFill>
        <p:spPr>
          <a:xfrm>
            <a:off x="659936" y="6051476"/>
            <a:ext cx="1509686" cy="52937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ext - 1col">
  <p:cSld name="Title Text - 1col">
    <p:spTree>
      <p:nvGrpSpPr>
        <p:cNvPr id="1" name="Shape 45"/>
        <p:cNvGrpSpPr/>
        <p:nvPr/>
      </p:nvGrpSpPr>
      <p:grpSpPr>
        <a:xfrm>
          <a:off x="0" y="0"/>
          <a:ext cx="0" cy="0"/>
          <a:chOff x="0" y="0"/>
          <a:chExt cx="0" cy="0"/>
        </a:xfrm>
      </p:grpSpPr>
      <p:sp>
        <p:nvSpPr>
          <p:cNvPr id="46" name="Google Shape;46;g25bab2fae2a_3_11"/>
          <p:cNvSpPr txBox="1">
            <a:spLocks noGrp="1"/>
          </p:cNvSpPr>
          <p:nvPr>
            <p:ph type="body" idx="1"/>
          </p:nvPr>
        </p:nvSpPr>
        <p:spPr>
          <a:xfrm>
            <a:off x="399370" y="1449389"/>
            <a:ext cx="11393400" cy="5096400"/>
          </a:xfrm>
          <a:prstGeom prst="rect">
            <a:avLst/>
          </a:prstGeom>
          <a:noFill/>
          <a:ln>
            <a:noFill/>
          </a:ln>
        </p:spPr>
        <p:txBody>
          <a:bodyPr spcFirstLastPara="1" wrap="square" lIns="0" tIns="0" rIns="0" bIns="0" anchor="t" anchorCtr="0">
            <a:noAutofit/>
          </a:bodyPr>
          <a:lstStyle>
            <a:lvl1pPr marL="457200" marR="0" lvl="0" indent="-228600" algn="just" rtl="0">
              <a:lnSpc>
                <a:spcPct val="90000"/>
              </a:lnSpc>
              <a:spcBef>
                <a:spcPts val="100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g25bab2fae2a_3_11"/>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g25bab2fae2a_3_36"/>
          <p:cNvSpPr txBox="1">
            <a:spLocks noGrp="1"/>
          </p:cNvSpPr>
          <p:nvPr>
            <p:ph type="title"/>
          </p:nvPr>
        </p:nvSpPr>
        <p:spPr>
          <a:xfrm>
            <a:off x="415600" y="593367"/>
            <a:ext cx="113607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25bab2fae2a_3_36"/>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1" name="Google Shape;51;g25bab2fae2a_3_36"/>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dk1"/>
        </a:solidFill>
        <a:effectLst/>
      </p:bgPr>
    </p:bg>
    <p:spTree>
      <p:nvGrpSpPr>
        <p:cNvPr id="1" name="Shape 52"/>
        <p:cNvGrpSpPr/>
        <p:nvPr/>
      </p:nvGrpSpPr>
      <p:grpSpPr>
        <a:xfrm>
          <a:off x="0" y="0"/>
          <a:ext cx="0" cy="0"/>
          <a:chOff x="0" y="0"/>
          <a:chExt cx="0" cy="0"/>
        </a:xfrm>
      </p:grpSpPr>
      <p:sp>
        <p:nvSpPr>
          <p:cNvPr id="53" name="Google Shape;53;g25bab2fae2a_3_27"/>
          <p:cNvSpPr/>
          <p:nvPr/>
        </p:nvSpPr>
        <p:spPr>
          <a:xfrm>
            <a:off x="0" y="0"/>
            <a:ext cx="12192000" cy="6858000"/>
          </a:xfrm>
          <a:prstGeom prst="rect">
            <a:avLst/>
          </a:prstGeom>
          <a:solidFill>
            <a:srgbClr val="D2F1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g25bab2fae2a_3_27"/>
          <p:cNvSpPr txBox="1">
            <a:spLocks noGrp="1"/>
          </p:cNvSpPr>
          <p:nvPr>
            <p:ph type="ctrTitle"/>
          </p:nvPr>
        </p:nvSpPr>
        <p:spPr>
          <a:xfrm>
            <a:off x="2179865" y="2628902"/>
            <a:ext cx="7832400" cy="1600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accent1"/>
              </a:buClr>
              <a:buSzPts val="3200"/>
              <a:buFont typeface="Calibri"/>
              <a:buNone/>
              <a:defRPr sz="3200">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p:nvPr/>
        </p:nvSpPr>
        <p:spPr>
          <a:xfrm>
            <a:off x="0" y="1"/>
            <a:ext cx="12192000" cy="107115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4"/>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g25bab2fae2a_3_0"/>
          <p:cNvSpPr/>
          <p:nvPr/>
        </p:nvSpPr>
        <p:spPr>
          <a:xfrm>
            <a:off x="0" y="1"/>
            <a:ext cx="12192000" cy="10713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g25bab2fae2a_3_0"/>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lt1"/>
              </a:buClr>
              <a:buSzPts val="2800"/>
              <a:buFont typeface="Calibri"/>
              <a:buNone/>
              <a:defRPr sz="2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ew993Wdc0zo"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www.youtube.com/watch?v=ew993Wdc0zo" TargetMode="Externa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ohchr.org/en/human-rights/universal-declaration/translations/english"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hyperlink" Target="http://www.youtube.com/watch?v=5RR4VXNX3jA"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un.org/en/universal-declaration-human-right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JEMtBL0kTwg"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hyperlink" Target="https://www.hrw.org/legacy/women/abortion.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YvgFTeh3VvA"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qpOEaBwFuj0"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hrcfoundation.org/?_ga=2.181222126.83731356.1683622171-1049968857.1677161333"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openxmlformats.org/officeDocument/2006/relationships/hyperlink" Target="https://reproductiverights.org/case/scotus-mississippi-abortion-ban/" TargetMode="External"/><Relationship Id="rId13" Type="http://schemas.openxmlformats.org/officeDocument/2006/relationships/hyperlink" Target="https://www.youtube.com/watch?v=rbYm2M1xATk" TargetMode="External"/><Relationship Id="rId3" Type="http://schemas.openxmlformats.org/officeDocument/2006/relationships/hyperlink" Target="https://www.amnesty.org/en/what-we-do/sexual-and-reproductive-rights/abortion-facts/" TargetMode="External"/><Relationship Id="rId7" Type="http://schemas.openxmlformats.org/officeDocument/2006/relationships/hyperlink" Target="https://www.reproductiverights.org/sites/default/files/documents/pub_bp_safeandlegal.pdf" TargetMode="External"/><Relationship Id="rId12" Type="http://schemas.openxmlformats.org/officeDocument/2006/relationships/hyperlink" Target="https://fra.europa.eu/sites/default/files/fra_uploads/1848-FRA-Factsheet_FRIM_EL_BAT.pdf" TargetMode="External"/><Relationship Id="rId2" Type="http://schemas.openxmlformats.org/officeDocument/2006/relationships/notesSlide" Target="../notesSlides/notesSlide44.xml"/><Relationship Id="rId16" Type="http://schemas.openxmlformats.org/officeDocument/2006/relationships/hyperlink" Target="https://www.bbc.com/news/world-asia-64045497" TargetMode="External"/><Relationship Id="rId1" Type="http://schemas.openxmlformats.org/officeDocument/2006/relationships/slideLayout" Target="../slideLayouts/slideLayout10.xml"/><Relationship Id="rId6" Type="http://schemas.openxmlformats.org/officeDocument/2006/relationships/hyperlink" Target="https://www.ohchr.org/sites/default/files/Documents/Issues/Women/WRGS/SexualHealth/INFO_Abortion_WEB.pdf" TargetMode="External"/><Relationship Id="rId11" Type="http://schemas.openxmlformats.org/officeDocument/2006/relationships/hyperlink" Target="https://www.youtube.com/watch?v=2QuHkabkmgg" TargetMode="External"/><Relationship Id="rId5" Type="http://schemas.openxmlformats.org/officeDocument/2006/relationships/hyperlink" Target="https://news.un.org/en/story/2022/06/1121312" TargetMode="External"/><Relationship Id="rId15" Type="http://schemas.openxmlformats.org/officeDocument/2006/relationships/hyperlink" Target="https://theconversation.com/the-history-of-secret-education-for-girls-in-afghanistan-and-its-use-as-a-political-symbol-188622" TargetMode="External"/><Relationship Id="rId10" Type="http://schemas.openxmlformats.org/officeDocument/2006/relationships/hyperlink" Target="https://ijrcenter.org/refugee-law/" TargetMode="External"/><Relationship Id="rId4" Type="http://schemas.openxmlformats.org/officeDocument/2006/relationships/hyperlink" Target="https://www.hrw.org/news/2022/06/24/qa-access-abortion-human-right" TargetMode="External"/><Relationship Id="rId9" Type="http://schemas.openxmlformats.org/officeDocument/2006/relationships/hyperlink" Target="https://www.un.org/africarenewal/news/thousands-refugees-and-migrants-suffer-extreme-rights-abuses-journeys-africa%E2%80%99s-mediterranean" TargetMode="External"/><Relationship Id="rId14" Type="http://schemas.openxmlformats.org/officeDocument/2006/relationships/hyperlink" Target="https://www.youtube.com/watch?v=F245bmeNEi8"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www.rferl.org/a/afghan-women-leave-dormitories-taliban-ban-education/32191136.html#:~:text=Afghan%20female%20students%20leave%20Kabul,higher%20education%20in%20the%20country" TargetMode="External"/><Relationship Id="rId5" Type="http://schemas.openxmlformats.org/officeDocument/2006/relationships/hyperlink" Target="https://www.bbc.com/news/world-asia-64045497" TargetMode="Externa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6e8m8L9BFa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6"/>
          <p:cNvSpPr/>
          <p:nvPr/>
        </p:nvSpPr>
        <p:spPr>
          <a:xfrm>
            <a:off x="686526" y="2436223"/>
            <a:ext cx="6480629" cy="4876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5" name="Google Shape;85;p6"/>
          <p:cNvSpPr txBox="1">
            <a:spLocks noGrp="1"/>
          </p:cNvSpPr>
          <p:nvPr>
            <p:ph type="ctrTitle"/>
          </p:nvPr>
        </p:nvSpPr>
        <p:spPr>
          <a:xfrm>
            <a:off x="686526" y="1299029"/>
            <a:ext cx="6611257" cy="989148"/>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3600"/>
              <a:buNone/>
            </a:pPr>
            <a:r>
              <a:rPr lang="en-GB" sz="2800" b="0"/>
              <a:t>Module 2</a:t>
            </a:r>
            <a:br>
              <a:rPr lang="en-GB"/>
            </a:br>
            <a:r>
              <a:rPr lang="en-GB"/>
              <a:t>Human Rights and Civil Rights </a:t>
            </a:r>
            <a:endParaRPr/>
          </a:p>
        </p:txBody>
      </p:sp>
      <p:sp>
        <p:nvSpPr>
          <p:cNvPr id="86" name="Google Shape;86;p6"/>
          <p:cNvSpPr txBox="1">
            <a:spLocks noGrp="1"/>
          </p:cNvSpPr>
          <p:nvPr>
            <p:ph type="subTitle" idx="1"/>
          </p:nvPr>
        </p:nvSpPr>
        <p:spPr>
          <a:xfrm>
            <a:off x="782320" y="2525119"/>
            <a:ext cx="5357224" cy="3291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2400"/>
              <a:buNone/>
            </a:pPr>
            <a:r>
              <a:rPr lang="en-GB" sz="2200">
                <a:solidFill>
                  <a:schemeClr val="lt1"/>
                </a:solidFill>
              </a:rPr>
              <a:t>Unit 1:  Human Rights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25bab2fae2a_1_67" descr="A video that simply and clearly explains what human rights are. It is aimed to a public from 13 to 20 year olds, and can be used as a teaching tool." title="Human rights in two minutes">
            <a:hlinkClick r:id="rId3"/>
          </p:cNvPr>
          <p:cNvPicPr preferRelativeResize="0"/>
          <p:nvPr/>
        </p:nvPicPr>
        <p:blipFill rotWithShape="1">
          <a:blip r:embed="rId4">
            <a:alphaModFix/>
          </a:blip>
          <a:srcRect/>
          <a:stretch/>
        </p:blipFill>
        <p:spPr>
          <a:xfrm>
            <a:off x="2170150" y="244375"/>
            <a:ext cx="7851700" cy="4416575"/>
          </a:xfrm>
          <a:prstGeom prst="rect">
            <a:avLst/>
          </a:prstGeom>
          <a:noFill/>
          <a:ln>
            <a:noFill/>
          </a:ln>
        </p:spPr>
      </p:pic>
      <p:sp>
        <p:nvSpPr>
          <p:cNvPr id="145" name="Google Shape;145;g25bab2fae2a_1_67"/>
          <p:cNvSpPr txBox="1"/>
          <p:nvPr/>
        </p:nvSpPr>
        <p:spPr>
          <a:xfrm>
            <a:off x="276000" y="5066325"/>
            <a:ext cx="11640000" cy="16212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GB" sz="16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Examples of human rights</a:t>
            </a:r>
            <a:r>
              <a:rPr lang="en-GB" sz="1600" b="0" i="0" u="none" strike="noStrike" cap="none">
                <a:solidFill>
                  <a:srgbClr val="3B3842"/>
                </a:solidFill>
                <a:latin typeface="Calibri"/>
                <a:ea typeface="Calibri"/>
                <a:cs typeface="Calibri"/>
                <a:sym typeface="Calibri"/>
              </a:rPr>
              <a:t> include the right to life, liberty, and personal security, freedom of thought, conscience, and religion, freedom of expression and opinion, the right to education, health, and employment, and protection against torture, discrimination, and slavery, among others.</a:t>
            </a:r>
            <a:endParaRPr sz="1600" b="0" i="0" u="none" strike="noStrike" cap="none">
              <a:solidFill>
                <a:srgbClr val="3B3842"/>
              </a:solidFill>
              <a:latin typeface="Calibri"/>
              <a:ea typeface="Calibri"/>
              <a:cs typeface="Calibri"/>
              <a:sym typeface="Calibri"/>
            </a:endParaRPr>
          </a:p>
          <a:p>
            <a:pPr marL="0" marR="0" lvl="0" indent="0" algn="just" rtl="0">
              <a:lnSpc>
                <a:spcPct val="100000"/>
              </a:lnSpc>
              <a:spcBef>
                <a:spcPts val="1600"/>
              </a:spcBef>
              <a:spcAft>
                <a:spcPts val="1600"/>
              </a:spcAft>
              <a:buClr>
                <a:srgbClr val="000000"/>
              </a:buClr>
              <a:buSzPts val="1600"/>
              <a:buFont typeface="Arial"/>
              <a:buNone/>
            </a:pPr>
            <a:r>
              <a:rPr lang="en-GB" sz="1600" b="0" i="0" u="none" strike="noStrike" cap="none">
                <a:solidFill>
                  <a:srgbClr val="3B3842"/>
                </a:solidFill>
                <a:latin typeface="Calibri"/>
                <a:ea typeface="Calibri"/>
                <a:cs typeface="Calibri"/>
                <a:sym typeface="Calibri"/>
              </a:rPr>
              <a:t>Preserving and safeguarding human rights is crucial for fostering equality, justice, and peace in societies worldwide. Governments, institutions, and individuals have the duty to uphold and protect these rights to ensure the well-being and dignity of all people.</a:t>
            </a:r>
            <a:endParaRPr sz="1600" b="0" i="0" u="none" strike="noStrike" cap="none">
              <a:solidFill>
                <a:srgbClr val="3B384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a:spLocks noGrp="1"/>
          </p:cNvSpPr>
          <p:nvPr>
            <p:ph type="body" idx="1"/>
          </p:nvPr>
        </p:nvSpPr>
        <p:spPr>
          <a:xfrm>
            <a:off x="3260879" y="1962352"/>
            <a:ext cx="8273700" cy="841200"/>
          </a:xfrm>
          <a:prstGeom prst="rect">
            <a:avLst/>
          </a:prstGeom>
          <a:noFill/>
          <a:ln>
            <a:noFill/>
          </a:ln>
        </p:spPr>
        <p:txBody>
          <a:bodyPr spcFirstLastPara="1" wrap="square" lIns="0" tIns="0" rIns="0" bIns="0" anchor="t" anchorCtr="0">
            <a:noAutofit/>
          </a:bodyPr>
          <a:lstStyle/>
          <a:p>
            <a:pPr marL="457200" marR="0" lvl="0" indent="-228600" algn="just" rtl="0">
              <a:lnSpc>
                <a:spcPct val="90000"/>
              </a:lnSpc>
              <a:spcBef>
                <a:spcPts val="1000"/>
              </a:spcBef>
              <a:spcAft>
                <a:spcPts val="0"/>
              </a:spcAft>
              <a:buClr>
                <a:srgbClr val="000000"/>
              </a:buClr>
              <a:buSzPts val="1800"/>
              <a:buFont typeface="Arial"/>
              <a:buNone/>
            </a:pPr>
            <a:r>
              <a:rPr lang="en-GB"/>
              <a:t>A new land has been discovered. No one lived in this land before. There are no laws, no history. Everyone will be the new citizens of this new land.</a:t>
            </a:r>
            <a:endParaRPr/>
          </a:p>
        </p:txBody>
      </p:sp>
      <p:sp>
        <p:nvSpPr>
          <p:cNvPr id="151" name="Google Shape;151;p30"/>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Activity: Create a New Country </a:t>
            </a:r>
            <a:endParaRPr b="1"/>
          </a:p>
        </p:txBody>
      </p:sp>
      <p:pic>
        <p:nvPicPr>
          <p:cNvPr id="152" name="Google Shape;152;p30" descr="Canyon scene"/>
          <p:cNvPicPr preferRelativeResize="0"/>
          <p:nvPr/>
        </p:nvPicPr>
        <p:blipFill rotWithShape="1">
          <a:blip r:embed="rId3">
            <a:alphaModFix/>
          </a:blip>
          <a:srcRect/>
          <a:stretch/>
        </p:blipFill>
        <p:spPr>
          <a:xfrm>
            <a:off x="651163" y="1530926"/>
            <a:ext cx="1704109" cy="1704109"/>
          </a:xfrm>
          <a:prstGeom prst="rect">
            <a:avLst/>
          </a:prstGeom>
          <a:noFill/>
          <a:ln>
            <a:noFill/>
          </a:ln>
        </p:spPr>
      </p:pic>
      <p:sp>
        <p:nvSpPr>
          <p:cNvPr id="153" name="Google Shape;153;p30"/>
          <p:cNvSpPr txBox="1"/>
          <p:nvPr/>
        </p:nvSpPr>
        <p:spPr>
          <a:xfrm>
            <a:off x="1396898" y="3622966"/>
            <a:ext cx="6906600" cy="923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Working in small groups, participants will give the country a name and will be appointed to draw up a list of 10 rights for the new country. No one has any position in the new country. </a:t>
            </a:r>
            <a:endParaRPr sz="1800" b="0" i="0" u="none" strike="noStrike" cap="none">
              <a:solidFill>
                <a:srgbClr val="000000"/>
              </a:solidFill>
              <a:latin typeface="Calibri"/>
              <a:ea typeface="Calibri"/>
              <a:cs typeface="Calibri"/>
              <a:sym typeface="Calibri"/>
            </a:endParaRPr>
          </a:p>
        </p:txBody>
      </p:sp>
      <p:pic>
        <p:nvPicPr>
          <p:cNvPr id="154" name="Google Shape;154;p30" descr="Users"/>
          <p:cNvPicPr preferRelativeResize="0"/>
          <p:nvPr/>
        </p:nvPicPr>
        <p:blipFill rotWithShape="1">
          <a:blip r:embed="rId4">
            <a:alphaModFix/>
          </a:blip>
          <a:srcRect/>
          <a:stretch/>
        </p:blipFill>
        <p:spPr>
          <a:xfrm>
            <a:off x="9305636" y="3143889"/>
            <a:ext cx="1593273" cy="1593273"/>
          </a:xfrm>
          <a:prstGeom prst="rect">
            <a:avLst/>
          </a:prstGeom>
          <a:noFill/>
          <a:ln>
            <a:noFill/>
          </a:ln>
        </p:spPr>
      </p:pic>
      <p:sp>
        <p:nvSpPr>
          <p:cNvPr id="155" name="Google Shape;155;p30"/>
          <p:cNvSpPr txBox="1"/>
          <p:nvPr/>
        </p:nvSpPr>
        <p:spPr>
          <a:xfrm>
            <a:off x="4521450" y="5233750"/>
            <a:ext cx="7271100" cy="923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Each group presents its list and the whole group makes a list that includes all the rights mentioned. Discuss about the list (e.g., what would happen if some rights were excluded? Have any important rights been left out?)</a:t>
            </a:r>
            <a:endParaRPr sz="1800" b="0" i="0" u="none" strike="noStrike" cap="none">
              <a:solidFill>
                <a:srgbClr val="000000"/>
              </a:solidFill>
              <a:latin typeface="Calibri"/>
              <a:ea typeface="Calibri"/>
              <a:cs typeface="Calibri"/>
              <a:sym typeface="Calibri"/>
            </a:endParaRPr>
          </a:p>
        </p:txBody>
      </p:sp>
      <p:pic>
        <p:nvPicPr>
          <p:cNvPr id="156" name="Google Shape;156;p30" descr="Boardroom"/>
          <p:cNvPicPr preferRelativeResize="0"/>
          <p:nvPr/>
        </p:nvPicPr>
        <p:blipFill rotWithShape="1">
          <a:blip r:embed="rId5">
            <a:alphaModFix/>
          </a:blip>
          <a:srcRect/>
          <a:stretch/>
        </p:blipFill>
        <p:spPr>
          <a:xfrm>
            <a:off x="2355269" y="4737162"/>
            <a:ext cx="1731819" cy="17318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5bab2fae2a_1_77"/>
          <p:cNvSpPr txBox="1">
            <a:spLocks noGrp="1"/>
          </p:cNvSpPr>
          <p:nvPr>
            <p:ph type="body" idx="1"/>
          </p:nvPr>
        </p:nvSpPr>
        <p:spPr>
          <a:xfrm>
            <a:off x="399375" y="1449400"/>
            <a:ext cx="5696700" cy="5096400"/>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1100"/>
              <a:buFont typeface="Arial"/>
              <a:buNone/>
            </a:pPr>
            <a:endParaRPr sz="2000" b="1">
              <a:solidFill>
                <a:srgbClr val="3B3842"/>
              </a:solidFill>
            </a:endParaRPr>
          </a:p>
          <a:p>
            <a:pPr marL="0" lvl="0" indent="0" algn="just" rtl="0">
              <a:lnSpc>
                <a:spcPct val="100000"/>
              </a:lnSpc>
              <a:spcBef>
                <a:spcPts val="0"/>
              </a:spcBef>
              <a:spcAft>
                <a:spcPts val="0"/>
              </a:spcAft>
              <a:buSzPts val="1800"/>
              <a:buNone/>
            </a:pPr>
            <a:r>
              <a:rPr lang="en-GB" sz="2000">
                <a:solidFill>
                  <a:srgbClr val="3B3842"/>
                </a:solidFill>
              </a:rPr>
              <a:t>The </a:t>
            </a:r>
            <a:r>
              <a:rPr lang="en-GB" sz="2000">
                <a:solidFill>
                  <a:srgbClr val="187498"/>
                </a:solidFill>
                <a:uFill>
                  <a:noFill/>
                </a:uFill>
                <a:hlinkClick r:id="rId3">
                  <a:extLst>
                    <a:ext uri="{A12FA001-AC4F-418D-AE19-62706E023703}">
                      <ahyp:hlinkClr xmlns:ahyp="http://schemas.microsoft.com/office/drawing/2018/hyperlinkcolor" val="tx"/>
                    </a:ext>
                  </a:extLst>
                </a:hlinkClick>
              </a:rPr>
              <a:t>Universal Declaration of Human Rights (UDHR) is a document</a:t>
            </a:r>
            <a:r>
              <a:rPr lang="en-GB" sz="2000">
                <a:solidFill>
                  <a:srgbClr val="187498"/>
                </a:solidFill>
              </a:rPr>
              <a:t> </a:t>
            </a:r>
            <a:r>
              <a:rPr lang="en-GB" sz="2000">
                <a:solidFill>
                  <a:srgbClr val="3B3842"/>
                </a:solidFill>
              </a:rPr>
              <a:t>that protects the rights of every person around the world. It serves as a worldwide road map for equality and freedom. It was created in 1948 by the United Nations in response to the things that happened during World War II. The UDHR lists 30 rights and freedoms that all people should have, like the right to be treated equally and with respect and the right to have basic needs like food and shelter met. These rights are considered to be very important, and they still apply today. </a:t>
            </a: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a:solidFill>
                <a:srgbClr val="3B3842"/>
              </a:solidFill>
            </a:endParaRPr>
          </a:p>
        </p:txBody>
      </p:sp>
      <p:sp>
        <p:nvSpPr>
          <p:cNvPr id="163" name="Google Shape;163;g25bab2fae2a_1_77"/>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just" rtl="0">
              <a:lnSpc>
                <a:spcPct val="100000"/>
              </a:lnSpc>
              <a:spcBef>
                <a:spcPts val="0"/>
              </a:spcBef>
              <a:spcAft>
                <a:spcPts val="0"/>
              </a:spcAft>
              <a:buClr>
                <a:schemeClr val="dk1"/>
              </a:buClr>
              <a:buSzPts val="1100"/>
              <a:buFont typeface="Arial"/>
              <a:buNone/>
            </a:pPr>
            <a:r>
              <a:rPr lang="en-GB" b="1"/>
              <a:t>Universal Declaration of Human Rights </a:t>
            </a:r>
            <a:endParaRPr b="1"/>
          </a:p>
        </p:txBody>
      </p:sp>
      <p:pic>
        <p:nvPicPr>
          <p:cNvPr id="164" name="Google Shape;164;g25bab2fae2a_1_77" descr="Almost 70 years ago the United Nations General Assembly adopted the Universal Declaration of Human Rights as a common human rights standard for all everyone, everywhere.&#10;&#10;This video provides the history, content and ongoing significance of the document." title="Universal Declaration of Human Rights">
            <a:hlinkClick r:id="rId4"/>
          </p:cNvPr>
          <p:cNvPicPr preferRelativeResize="0"/>
          <p:nvPr/>
        </p:nvPicPr>
        <p:blipFill rotWithShape="1">
          <a:blip r:embed="rId5">
            <a:alphaModFix/>
          </a:blip>
          <a:srcRect/>
          <a:stretch/>
        </p:blipFill>
        <p:spPr>
          <a:xfrm>
            <a:off x="6411150" y="2113797"/>
            <a:ext cx="5474725" cy="3079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5"/>
          <p:cNvSpPr txBox="1">
            <a:spLocks noGrp="1"/>
          </p:cNvSpPr>
          <p:nvPr>
            <p:ph type="body" idx="1"/>
          </p:nvPr>
        </p:nvSpPr>
        <p:spPr>
          <a:xfrm>
            <a:off x="399370" y="1254180"/>
            <a:ext cx="11393260" cy="5096388"/>
          </a:xfrm>
          <a:prstGeom prst="rect">
            <a:avLst/>
          </a:prstGeom>
          <a:noFill/>
          <a:ln>
            <a:noFill/>
          </a:ln>
        </p:spPr>
        <p:txBody>
          <a:bodyPr spcFirstLastPara="1" wrap="square" lIns="0" tIns="0" rIns="0" bIns="0" anchor="t" anchorCtr="0">
            <a:noAutofit/>
          </a:bodyPr>
          <a:lstStyle/>
          <a:p>
            <a:pPr marL="0" lvl="1" indent="0" algn="just" rtl="0">
              <a:lnSpc>
                <a:spcPct val="90000"/>
              </a:lnSpc>
              <a:spcBef>
                <a:spcPts val="500"/>
              </a:spcBef>
              <a:spcAft>
                <a:spcPts val="0"/>
              </a:spcAft>
              <a:buSzPts val="2200"/>
              <a:buNone/>
            </a:pPr>
            <a:r>
              <a:rPr lang="en-GB" sz="1800">
                <a:solidFill>
                  <a:srgbClr val="111111"/>
                </a:solidFill>
              </a:rPr>
              <a:t>The importance of human rights is undeniable. People around the world fight for the right to live, for education, for safety and for choosing their own way of life.</a:t>
            </a:r>
            <a:endParaRPr/>
          </a:p>
          <a:p>
            <a:pPr marL="0" lvl="1" indent="0" algn="just" rtl="0">
              <a:lnSpc>
                <a:spcPct val="90000"/>
              </a:lnSpc>
              <a:spcBef>
                <a:spcPts val="500"/>
              </a:spcBef>
              <a:spcAft>
                <a:spcPts val="0"/>
              </a:spcAft>
              <a:buSzPts val="2200"/>
              <a:buNone/>
            </a:pPr>
            <a:endParaRPr sz="1800">
              <a:solidFill>
                <a:srgbClr val="111111"/>
              </a:solidFill>
            </a:endParaRPr>
          </a:p>
          <a:p>
            <a:pPr marL="0" lvl="0" indent="0" algn="l" rtl="0">
              <a:lnSpc>
                <a:spcPct val="115000"/>
              </a:lnSpc>
              <a:spcBef>
                <a:spcPts val="1200"/>
              </a:spcBef>
              <a:spcAft>
                <a:spcPts val="0"/>
              </a:spcAft>
              <a:buSzPts val="1800"/>
              <a:buNone/>
            </a:pPr>
            <a:r>
              <a:rPr lang="en-GB" b="1">
                <a:solidFill>
                  <a:srgbClr val="111111"/>
                </a:solidFill>
              </a:rPr>
              <a:t>But why are human rights so vital?</a:t>
            </a:r>
            <a:endParaRPr b="1">
              <a:solidFill>
                <a:srgbClr val="111111"/>
              </a:solidFill>
            </a:endParaRPr>
          </a:p>
          <a:p>
            <a:pPr marL="0" lvl="0" indent="0" algn="l" rtl="0">
              <a:lnSpc>
                <a:spcPct val="115000"/>
              </a:lnSpc>
              <a:spcBef>
                <a:spcPts val="1200"/>
              </a:spcBef>
              <a:spcAft>
                <a:spcPts val="0"/>
              </a:spcAft>
              <a:buSzPts val="1800"/>
              <a:buNone/>
            </a:pPr>
            <a:r>
              <a:rPr lang="en-GB">
                <a:solidFill>
                  <a:srgbClr val="111111"/>
                </a:solidFill>
              </a:rPr>
              <a:t>Values of tolerance, equality and respect can reduce friction within society. Putting human rights ideas into practice can helps us create the kind of society we want to live in. </a:t>
            </a:r>
            <a:endParaRPr>
              <a:solidFill>
                <a:srgbClr val="111111"/>
              </a:solidFill>
            </a:endParaRPr>
          </a:p>
          <a:p>
            <a:pPr marL="0" lvl="0" indent="0" algn="l" rtl="0">
              <a:lnSpc>
                <a:spcPct val="115000"/>
              </a:lnSpc>
              <a:spcBef>
                <a:spcPts val="1200"/>
              </a:spcBef>
              <a:spcAft>
                <a:spcPts val="0"/>
              </a:spcAft>
              <a:buSzPts val="1800"/>
              <a:buNone/>
            </a:pPr>
            <a:r>
              <a:rPr lang="en-GB">
                <a:solidFill>
                  <a:srgbClr val="111111"/>
                </a:solidFill>
              </a:rPr>
              <a:t>In recent decades, human rights ideas have grown tremendously. This has had many positive results - knowledge about human rights can empower individuals and offer solutions to specific problems. </a:t>
            </a:r>
            <a:endParaRPr>
              <a:solidFill>
                <a:srgbClr val="111111"/>
              </a:solidFill>
            </a:endParaRPr>
          </a:p>
          <a:p>
            <a:pPr marL="0" lvl="0" indent="0" algn="l" rtl="0">
              <a:lnSpc>
                <a:spcPct val="115000"/>
              </a:lnSpc>
              <a:spcBef>
                <a:spcPts val="1200"/>
              </a:spcBef>
              <a:spcAft>
                <a:spcPts val="0"/>
              </a:spcAft>
              <a:buSzPts val="1800"/>
              <a:buNone/>
            </a:pPr>
            <a:r>
              <a:rPr lang="en-GB">
                <a:solidFill>
                  <a:srgbClr val="111111"/>
                </a:solidFill>
              </a:rPr>
              <a:t>Human rights are a fundamental part of how people interact with others at all levels in society - in the family, the community, schools, the workplace, in politics and in international relations. It is therefore imperative that everyone strives to understand what human rights are. When people better understand human rights, it is easier to promote justice and society's well-being. </a:t>
            </a:r>
            <a:endParaRPr>
              <a:solidFill>
                <a:srgbClr val="111111"/>
              </a:solidFill>
            </a:endParaRPr>
          </a:p>
          <a:p>
            <a:pPr marL="546100" lvl="1" indent="0" algn="just" rtl="0">
              <a:lnSpc>
                <a:spcPct val="90000"/>
              </a:lnSpc>
              <a:spcBef>
                <a:spcPts val="1200"/>
              </a:spcBef>
              <a:spcAft>
                <a:spcPts val="0"/>
              </a:spcAft>
              <a:buSzPts val="2200"/>
              <a:buNone/>
            </a:pPr>
            <a:endParaRPr sz="1600"/>
          </a:p>
          <a:p>
            <a:pPr marL="546100" lvl="1" indent="0" algn="just" rtl="0">
              <a:lnSpc>
                <a:spcPct val="90000"/>
              </a:lnSpc>
              <a:spcBef>
                <a:spcPts val="500"/>
              </a:spcBef>
              <a:spcAft>
                <a:spcPts val="0"/>
              </a:spcAft>
              <a:buSzPts val="2200"/>
              <a:buNone/>
            </a:pPr>
            <a:endParaRPr sz="1400" b="0" i="0">
              <a:solidFill>
                <a:srgbClr val="1F1923"/>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sz="1400" b="1" i="0">
              <a:solidFill>
                <a:srgbClr val="454545"/>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a:p>
          <a:p>
            <a:pPr marL="457200" marR="0" lvl="0" indent="-228600" algn="just" rtl="0">
              <a:lnSpc>
                <a:spcPct val="90000"/>
              </a:lnSpc>
              <a:spcBef>
                <a:spcPts val="1000"/>
              </a:spcBef>
              <a:spcAft>
                <a:spcPts val="0"/>
              </a:spcAft>
              <a:buClr>
                <a:srgbClr val="000000"/>
              </a:buClr>
              <a:buSzPts val="1800"/>
              <a:buFont typeface="Arial"/>
              <a:buNone/>
            </a:pPr>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171" name="Google Shape;171;p3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Why Are Human Rights Important? </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6"/>
          <p:cNvSpPr txBox="1">
            <a:spLocks noGrp="1"/>
          </p:cNvSpPr>
          <p:nvPr>
            <p:ph type="body" idx="1"/>
          </p:nvPr>
        </p:nvSpPr>
        <p:spPr>
          <a:xfrm>
            <a:off x="399370" y="1254180"/>
            <a:ext cx="11393260" cy="5096388"/>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1200"/>
              </a:spcBef>
              <a:spcAft>
                <a:spcPts val="0"/>
              </a:spcAft>
              <a:buSzPts val="1800"/>
              <a:buNone/>
            </a:pPr>
            <a:r>
              <a:rPr lang="en-GB" sz="2400">
                <a:latin typeface="Calibri"/>
                <a:ea typeface="Calibri"/>
                <a:cs typeface="Calibri"/>
                <a:sym typeface="Calibri"/>
              </a:rPr>
              <a:t>In </a:t>
            </a:r>
            <a:r>
              <a:rPr lang="en-GB" sz="2400">
                <a:solidFill>
                  <a:srgbClr val="111111"/>
                </a:solidFill>
                <a:latin typeface="Calibri"/>
                <a:ea typeface="Calibri"/>
                <a:cs typeface="Calibri"/>
                <a:sym typeface="Calibri"/>
              </a:rPr>
              <a:t>1948, the United Nations adopts the </a:t>
            </a:r>
            <a:r>
              <a:rPr lang="en-GB" sz="2400" u="sng">
                <a:solidFill>
                  <a:srgbClr val="11111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Universal Declaration of Human Rights</a:t>
            </a:r>
            <a:r>
              <a:rPr lang="en-GB" sz="2400">
                <a:solidFill>
                  <a:srgbClr val="111111"/>
                </a:solidFill>
                <a:latin typeface="Calibri"/>
                <a:ea typeface="Calibri"/>
                <a:cs typeface="Calibri"/>
                <a:sym typeface="Calibri"/>
              </a:rPr>
              <a:t>. </a:t>
            </a:r>
            <a:r>
              <a:rPr lang="en-GB" sz="2400">
                <a:latin typeface="Calibri"/>
                <a:ea typeface="Calibri"/>
                <a:cs typeface="Calibri"/>
                <a:sym typeface="Calibri"/>
              </a:rPr>
              <a:t>In the Universal Declaration of Human Rights there are 30 articles. </a:t>
            </a:r>
            <a:endParaRPr sz="2400">
              <a:latin typeface="Calibri"/>
              <a:ea typeface="Calibri"/>
              <a:cs typeface="Calibri"/>
              <a:sym typeface="Calibri"/>
            </a:endParaRPr>
          </a:p>
          <a:p>
            <a:pPr marL="0" lvl="0" indent="0" algn="just" rtl="0">
              <a:lnSpc>
                <a:spcPct val="115000"/>
              </a:lnSpc>
              <a:spcBef>
                <a:spcPts val="1200"/>
              </a:spcBef>
              <a:spcAft>
                <a:spcPts val="0"/>
              </a:spcAft>
              <a:buSzPts val="1800"/>
              <a:buNone/>
            </a:pPr>
            <a:endParaRPr sz="2400">
              <a:solidFill>
                <a:schemeClr val="dk1"/>
              </a:solidFill>
              <a:latin typeface="Calibri"/>
              <a:ea typeface="Calibri"/>
              <a:cs typeface="Calibri"/>
              <a:sym typeface="Calibri"/>
            </a:endParaRPr>
          </a:p>
          <a:p>
            <a:pPr marL="0" lvl="0" indent="0" algn="just" rtl="0">
              <a:lnSpc>
                <a:spcPct val="115000"/>
              </a:lnSpc>
              <a:spcBef>
                <a:spcPts val="1200"/>
              </a:spcBef>
              <a:spcAft>
                <a:spcPts val="0"/>
              </a:spcAft>
              <a:buSzPts val="1800"/>
              <a:buNone/>
            </a:pPr>
            <a:r>
              <a:rPr lang="en-GB" sz="2400" b="1">
                <a:solidFill>
                  <a:srgbClr val="187498"/>
                </a:solidFill>
                <a:latin typeface="Calibri"/>
                <a:ea typeface="Calibri"/>
                <a:cs typeface="Calibri"/>
                <a:sym typeface="Calibri"/>
              </a:rPr>
              <a:t>Group Work:</a:t>
            </a:r>
            <a:endParaRPr/>
          </a:p>
          <a:p>
            <a:pPr marL="0" lvl="0" indent="0" algn="just" rtl="0">
              <a:lnSpc>
                <a:spcPct val="115000"/>
              </a:lnSpc>
              <a:spcBef>
                <a:spcPts val="1200"/>
              </a:spcBef>
              <a:spcAft>
                <a:spcPts val="0"/>
              </a:spcAft>
              <a:buSzPts val="1800"/>
              <a:buNone/>
            </a:pPr>
            <a:r>
              <a:rPr lang="en-GB" sz="2400">
                <a:latin typeface="Calibri"/>
                <a:ea typeface="Calibri"/>
                <a:cs typeface="Calibri"/>
                <a:sym typeface="Calibri"/>
              </a:rPr>
              <a:t>Split into groups of two-three and discuss assigned human rights. </a:t>
            </a:r>
            <a:endParaRPr sz="2400">
              <a:solidFill>
                <a:schemeClr val="dk1"/>
              </a:solidFill>
              <a:latin typeface="Calibri"/>
              <a:ea typeface="Calibri"/>
              <a:cs typeface="Calibri"/>
              <a:sym typeface="Calibri"/>
            </a:endParaRPr>
          </a:p>
          <a:p>
            <a:pPr marL="0" lvl="0" indent="0" algn="just" rtl="0">
              <a:lnSpc>
                <a:spcPct val="115000"/>
              </a:lnSpc>
              <a:spcBef>
                <a:spcPts val="1200"/>
              </a:spcBef>
              <a:spcAft>
                <a:spcPts val="0"/>
              </a:spcAft>
              <a:buSzPts val="1800"/>
              <a:buNone/>
            </a:pPr>
            <a:r>
              <a:rPr lang="en-GB" sz="2400" b="1">
                <a:solidFill>
                  <a:srgbClr val="187498"/>
                </a:solidFill>
                <a:latin typeface="Calibri"/>
                <a:ea typeface="Calibri"/>
                <a:cs typeface="Calibri"/>
                <a:sym typeface="Calibri"/>
              </a:rPr>
              <a:t>Discussion:</a:t>
            </a:r>
            <a:endParaRPr/>
          </a:p>
          <a:p>
            <a:pPr marL="0" lvl="0" indent="0" algn="just" rtl="0">
              <a:lnSpc>
                <a:spcPct val="115000"/>
              </a:lnSpc>
              <a:spcBef>
                <a:spcPts val="1200"/>
              </a:spcBef>
              <a:spcAft>
                <a:spcPts val="0"/>
              </a:spcAft>
              <a:buSzPts val="1800"/>
              <a:buNone/>
            </a:pPr>
            <a:r>
              <a:rPr lang="en-GB" sz="2400">
                <a:solidFill>
                  <a:schemeClr val="dk1"/>
                </a:solidFill>
                <a:latin typeface="Calibri"/>
                <a:ea typeface="Calibri"/>
                <a:cs typeface="Calibri"/>
                <a:sym typeface="Calibri"/>
              </a:rPr>
              <a:t>Do any of the above human rights not part of your life? Do you know anyone without access to one or more of the above human rights? </a:t>
            </a:r>
            <a:endParaRPr sz="2400">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sz="2400" b="1" i="0">
              <a:solidFill>
                <a:srgbClr val="454545"/>
              </a:solidFill>
            </a:endParaRPr>
          </a:p>
          <a:p>
            <a:pPr marL="457200" marR="0" lvl="0" indent="-228600" algn="just" rtl="0">
              <a:lnSpc>
                <a:spcPct val="90000"/>
              </a:lnSpc>
              <a:spcBef>
                <a:spcPts val="1000"/>
              </a:spcBef>
              <a:spcAft>
                <a:spcPts val="0"/>
              </a:spcAft>
              <a:buClr>
                <a:srgbClr val="000000"/>
              </a:buClr>
              <a:buSzPts val="1800"/>
              <a:buFont typeface="Arial"/>
              <a:buNone/>
            </a:pPr>
            <a:endParaRPr sz="2400"/>
          </a:p>
          <a:p>
            <a:pPr marL="457200" marR="0" lvl="0" indent="-228600" algn="just" rtl="0">
              <a:lnSpc>
                <a:spcPct val="90000"/>
              </a:lnSpc>
              <a:spcBef>
                <a:spcPts val="1000"/>
              </a:spcBef>
              <a:spcAft>
                <a:spcPts val="0"/>
              </a:spcAft>
              <a:buClr>
                <a:srgbClr val="000000"/>
              </a:buClr>
              <a:buSzPts val="1800"/>
              <a:buFont typeface="Arial"/>
              <a:buNone/>
            </a:pPr>
            <a:endParaRPr sz="2400"/>
          </a:p>
          <a:p>
            <a:pPr marL="457200" marR="0" lvl="0" indent="-228600" algn="just" rtl="0">
              <a:lnSpc>
                <a:spcPct val="90000"/>
              </a:lnSpc>
              <a:spcBef>
                <a:spcPts val="1000"/>
              </a:spcBef>
              <a:spcAft>
                <a:spcPts val="0"/>
              </a:spcAft>
              <a:buClr>
                <a:srgbClr val="000000"/>
              </a:buClr>
              <a:buSzPts val="1800"/>
              <a:buFont typeface="Arial"/>
              <a:buNone/>
            </a:pPr>
            <a:endParaRPr sz="2400"/>
          </a:p>
        </p:txBody>
      </p:sp>
      <p:sp>
        <p:nvSpPr>
          <p:cNvPr id="178" name="Google Shape;178;p36"/>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Why are human rights important? </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5bab2fae2a_1_85"/>
          <p:cNvSpPr txBox="1">
            <a:spLocks noGrp="1"/>
          </p:cNvSpPr>
          <p:nvPr>
            <p:ph type="body" idx="1"/>
          </p:nvPr>
        </p:nvSpPr>
        <p:spPr>
          <a:xfrm>
            <a:off x="399300" y="1449398"/>
            <a:ext cx="11393400" cy="4429200"/>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1100"/>
              <a:buFont typeface="Arial"/>
              <a:buNone/>
            </a:pPr>
            <a:r>
              <a:rPr lang="en-GB" sz="1900" b="1">
                <a:solidFill>
                  <a:srgbClr val="3B3842"/>
                </a:solidFill>
              </a:rPr>
              <a:t>Dignity and Equality:</a:t>
            </a:r>
            <a:r>
              <a:rPr lang="en-GB" sz="1900">
                <a:solidFill>
                  <a:srgbClr val="3B3842"/>
                </a:solidFill>
              </a:rPr>
              <a:t> Human rights are fundamental in preserving human dignity and recognizing the inherent value of every individual. They advocate that all humans possess equal rights and deserve to be treated with respect and impartiality.</a:t>
            </a: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a:solidFill>
                  <a:srgbClr val="3B3842"/>
                </a:solidFill>
              </a:rPr>
              <a:t>Protection from Abuse:</a:t>
            </a:r>
            <a:r>
              <a:rPr lang="en-GB" sz="1900">
                <a:solidFill>
                  <a:srgbClr val="3B3842"/>
                </a:solidFill>
              </a:rPr>
              <a:t> Human rights establish a protective framework to prevent and address abuses such as torture, discrimination, slavery, and other forms of mistreatment. They serve as a safeguard against oppressive and harmful practices.</a:t>
            </a: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a:solidFill>
                  <a:srgbClr val="3B3842"/>
                </a:solidFill>
              </a:rPr>
              <a:t>Freedom and Autonomy:</a:t>
            </a:r>
            <a:r>
              <a:rPr lang="en-GB" sz="1900">
                <a:solidFill>
                  <a:srgbClr val="3B3842"/>
                </a:solidFill>
              </a:rPr>
              <a:t> Human rights guarantee personal freedoms, encompassing the freedom of thought, expression, religion, and the right to participate in cultural, social, and political life. They empower individuals to make decisions about their own lives and futures.</a:t>
            </a: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a:solidFill>
                  <a:srgbClr val="3B3842"/>
                </a:solidFill>
              </a:rPr>
              <a:t>Social and Economic Development:</a:t>
            </a:r>
            <a:r>
              <a:rPr lang="en-GB" sz="1900">
                <a:solidFill>
                  <a:srgbClr val="3B3842"/>
                </a:solidFill>
              </a:rPr>
              <a:t> Access to education, healthcare, and employment are essential human rights. Fulfilling these rights can enhance individual well-being and contribute to the overall development of societies.</a:t>
            </a: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1900" b="1">
                <a:solidFill>
                  <a:srgbClr val="3B3842"/>
                </a:solidFill>
              </a:rPr>
              <a:t>Peace and Stability:</a:t>
            </a:r>
            <a:r>
              <a:rPr lang="en-GB" sz="1900">
                <a:solidFill>
                  <a:srgbClr val="3B3842"/>
                </a:solidFill>
              </a:rPr>
              <a:t> Societies that uphold human rights are more likely to be peaceful and stable. Human rights violations can lead to unrest, conflict, and immense human suffering.</a:t>
            </a:r>
            <a:endParaRPr sz="19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a:solidFill>
                <a:srgbClr val="3B3842"/>
              </a:solidFill>
            </a:endParaRPr>
          </a:p>
          <a:p>
            <a:pPr marL="0" lvl="0" indent="0" algn="just" rtl="0">
              <a:lnSpc>
                <a:spcPct val="90000"/>
              </a:lnSpc>
              <a:spcBef>
                <a:spcPts val="1000"/>
              </a:spcBef>
              <a:spcAft>
                <a:spcPts val="0"/>
              </a:spcAft>
              <a:buSzPts val="1800"/>
              <a:buNone/>
            </a:pPr>
            <a:endParaRPr/>
          </a:p>
        </p:txBody>
      </p:sp>
      <p:sp>
        <p:nvSpPr>
          <p:cNvPr id="185" name="Google Shape;185;g25bab2fae2a_1_85"/>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just" rtl="0">
              <a:lnSpc>
                <a:spcPct val="100000"/>
              </a:lnSpc>
              <a:spcBef>
                <a:spcPts val="0"/>
              </a:spcBef>
              <a:spcAft>
                <a:spcPts val="0"/>
              </a:spcAft>
              <a:buClr>
                <a:schemeClr val="dk1"/>
              </a:buClr>
              <a:buSzPts val="990"/>
              <a:buFont typeface="Arial"/>
              <a:buNone/>
            </a:pPr>
            <a:r>
              <a:rPr lang="en-GB" b="1"/>
              <a:t>The Universal Declaration of Human Rights safeguards the rights of every person around the world. </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5bab2fae2a_1_91"/>
          <p:cNvSpPr txBox="1">
            <a:spLocks noGrp="1"/>
          </p:cNvSpPr>
          <p:nvPr>
            <p:ph type="body" idx="1"/>
          </p:nvPr>
        </p:nvSpPr>
        <p:spPr>
          <a:xfrm>
            <a:off x="399300" y="1650876"/>
            <a:ext cx="11393400" cy="4732200"/>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Clr>
                <a:schemeClr val="dk1"/>
              </a:buClr>
              <a:buSzPts val="1100"/>
              <a:buFont typeface="Arial"/>
              <a:buNone/>
            </a:pPr>
            <a:r>
              <a:rPr lang="en-GB" sz="2000" b="1">
                <a:solidFill>
                  <a:srgbClr val="3B3842"/>
                </a:solidFill>
              </a:rPr>
              <a:t>Rule of Law:</a:t>
            </a:r>
            <a:r>
              <a:rPr lang="en-GB" sz="2000">
                <a:solidFill>
                  <a:srgbClr val="3B3842"/>
                </a:solidFill>
              </a:rPr>
              <a:t> Human rights form the foundation for the rule of law and a just legal system. They ensure that governments and institutions are held accountable and act in accordance with established norms and principles.</a:t>
            </a: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2000" b="1">
                <a:solidFill>
                  <a:srgbClr val="3B3842"/>
                </a:solidFill>
              </a:rPr>
              <a:t>Empowerment and Advocacy:</a:t>
            </a:r>
            <a:r>
              <a:rPr lang="en-GB" sz="2000">
                <a:solidFill>
                  <a:srgbClr val="3B3842"/>
                </a:solidFill>
              </a:rPr>
              <a:t> The recognition of human rights empowers individuals and communities to demand justice and accountability. It enables them to advocate for their rights and those of others.</a:t>
            </a: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2000" b="1">
                <a:solidFill>
                  <a:srgbClr val="3B3842"/>
                </a:solidFill>
              </a:rPr>
              <a:t>Global Solidarity: </a:t>
            </a:r>
            <a:r>
              <a:rPr lang="en-GB" sz="2000">
                <a:solidFill>
                  <a:srgbClr val="3B3842"/>
                </a:solidFill>
              </a:rPr>
              <a:t>Human rights transcend borders and cultures, being universal in nature. They foster a sense of global solidarity, encouraging international cooperation to address shared challenges.</a:t>
            </a: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2000" b="1">
                <a:solidFill>
                  <a:srgbClr val="3B3842"/>
                </a:solidFill>
              </a:rPr>
              <a:t>Humanitarian Efforts: </a:t>
            </a:r>
            <a:r>
              <a:rPr lang="en-GB" sz="2000">
                <a:solidFill>
                  <a:srgbClr val="3B3842"/>
                </a:solidFill>
              </a:rPr>
              <a:t>Human rights are at the heart of humanitarian endeavors, guiding relief and assistance to those in need, including refugees, displaced persons, and victims of natural disasters or conflicts.</a:t>
            </a: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endParaRPr sz="2000">
              <a:solidFill>
                <a:srgbClr val="3B3842"/>
              </a:solidFill>
            </a:endParaRPr>
          </a:p>
          <a:p>
            <a:pPr marL="0" lvl="0" indent="0" algn="just" rtl="0">
              <a:lnSpc>
                <a:spcPct val="100000"/>
              </a:lnSpc>
              <a:spcBef>
                <a:spcPts val="0"/>
              </a:spcBef>
              <a:spcAft>
                <a:spcPts val="0"/>
              </a:spcAft>
              <a:buClr>
                <a:schemeClr val="dk1"/>
              </a:buClr>
              <a:buSzPts val="1100"/>
              <a:buFont typeface="Arial"/>
              <a:buNone/>
            </a:pPr>
            <a:r>
              <a:rPr lang="en-GB" sz="2000" b="1">
                <a:solidFill>
                  <a:srgbClr val="3B3842"/>
                </a:solidFill>
              </a:rPr>
              <a:t>Building a Better World:</a:t>
            </a:r>
            <a:r>
              <a:rPr lang="en-GB" sz="2000">
                <a:solidFill>
                  <a:srgbClr val="3B3842"/>
                </a:solidFill>
              </a:rPr>
              <a:t> Ultimately, the promotion and protection of human rights are pivotal in constructing a world where all individuals can live in freedom, dignity, and peace.</a:t>
            </a:r>
            <a:endParaRPr sz="2000">
              <a:solidFill>
                <a:srgbClr val="3B3842"/>
              </a:solidFill>
            </a:endParaRPr>
          </a:p>
          <a:p>
            <a:pPr marL="0" lvl="0" indent="0" algn="just" rtl="0">
              <a:lnSpc>
                <a:spcPct val="90000"/>
              </a:lnSpc>
              <a:spcBef>
                <a:spcPts val="1000"/>
              </a:spcBef>
              <a:spcAft>
                <a:spcPts val="0"/>
              </a:spcAft>
              <a:buSzPts val="1800"/>
              <a:buNone/>
            </a:pPr>
            <a:endParaRPr/>
          </a:p>
        </p:txBody>
      </p:sp>
      <p:sp>
        <p:nvSpPr>
          <p:cNvPr id="192" name="Google Shape;192;g25bab2fae2a_1_91"/>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just" rtl="0">
              <a:lnSpc>
                <a:spcPct val="100000"/>
              </a:lnSpc>
              <a:spcBef>
                <a:spcPts val="0"/>
              </a:spcBef>
              <a:spcAft>
                <a:spcPts val="0"/>
              </a:spcAft>
              <a:buClr>
                <a:schemeClr val="dk1"/>
              </a:buClr>
              <a:buSzPts val="990"/>
              <a:buFont typeface="Arial"/>
              <a:buNone/>
            </a:pPr>
            <a:r>
              <a:rPr lang="en-GB" b="1"/>
              <a:t>The Universal Declaration of Human Rights safeguards the rights of every person around the world. </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Activity: Let’s explore the following cases studies. </a:t>
            </a:r>
            <a:endParaRPr b="1"/>
          </a:p>
        </p:txBody>
      </p:sp>
      <p:pic>
        <p:nvPicPr>
          <p:cNvPr id="198" name="Google Shape;198;p4" descr="Cheers outline"/>
          <p:cNvPicPr preferRelativeResize="0"/>
          <p:nvPr/>
        </p:nvPicPr>
        <p:blipFill rotWithShape="1">
          <a:blip r:embed="rId3">
            <a:alphaModFix/>
          </a:blip>
          <a:srcRect/>
          <a:stretch/>
        </p:blipFill>
        <p:spPr>
          <a:xfrm>
            <a:off x="9606337" y="2252607"/>
            <a:ext cx="1857909" cy="1857909"/>
          </a:xfrm>
          <a:prstGeom prst="rect">
            <a:avLst/>
          </a:prstGeom>
          <a:noFill/>
          <a:ln>
            <a:noFill/>
          </a:ln>
        </p:spPr>
      </p:pic>
      <p:sp>
        <p:nvSpPr>
          <p:cNvPr id="199" name="Google Shape;199;p4"/>
          <p:cNvSpPr txBox="1">
            <a:spLocks noGrp="1"/>
          </p:cNvSpPr>
          <p:nvPr>
            <p:ph type="body" idx="1"/>
          </p:nvPr>
        </p:nvSpPr>
        <p:spPr>
          <a:xfrm>
            <a:off x="399370" y="1449389"/>
            <a:ext cx="11393400" cy="5096400"/>
          </a:xfrm>
          <a:prstGeom prst="rect">
            <a:avLst/>
          </a:prstGeom>
          <a:noFill/>
          <a:ln>
            <a:noFill/>
          </a:ln>
        </p:spPr>
        <p:txBody>
          <a:bodyPr spcFirstLastPara="1" wrap="square" lIns="0" tIns="0" rIns="0" bIns="0" anchor="t" anchorCtr="0">
            <a:noAutofit/>
          </a:bodyPr>
          <a:lstStyle/>
          <a:p>
            <a:pPr marL="228600" lvl="0" indent="0" algn="just" rtl="0">
              <a:lnSpc>
                <a:spcPct val="90000"/>
              </a:lnSpc>
              <a:spcBef>
                <a:spcPts val="1000"/>
              </a:spcBef>
              <a:spcAft>
                <a:spcPts val="0"/>
              </a:spcAft>
              <a:buSzPts val="1800"/>
              <a:buNone/>
            </a:pPr>
            <a:r>
              <a:rPr lang="en-GB">
                <a:solidFill>
                  <a:schemeClr val="dk1"/>
                </a:solidFill>
              </a:rPr>
              <a:t>You will be split into groups where you will review the material for your assigned case study. </a:t>
            </a:r>
            <a:endParaRPr/>
          </a:p>
          <a:p>
            <a:pPr marL="228600" lvl="0" indent="0" algn="just" rtl="0">
              <a:lnSpc>
                <a:spcPct val="90000"/>
              </a:lnSpc>
              <a:spcBef>
                <a:spcPts val="1000"/>
              </a:spcBef>
              <a:spcAft>
                <a:spcPts val="0"/>
              </a:spcAft>
              <a:buSzPts val="1800"/>
              <a:buNone/>
            </a:pPr>
            <a:endParaRPr>
              <a:solidFill>
                <a:schemeClr val="dk1"/>
              </a:solidFill>
            </a:endParaRPr>
          </a:p>
          <a:p>
            <a:pPr marL="228600" lvl="0" indent="0" algn="just" rtl="0">
              <a:lnSpc>
                <a:spcPct val="90000"/>
              </a:lnSpc>
              <a:spcBef>
                <a:spcPts val="1000"/>
              </a:spcBef>
              <a:spcAft>
                <a:spcPts val="0"/>
              </a:spcAft>
              <a:buSzPts val="1800"/>
              <a:buNone/>
            </a:pPr>
            <a:r>
              <a:rPr lang="en-GB">
                <a:solidFill>
                  <a:schemeClr val="dk1"/>
                </a:solidFill>
              </a:rPr>
              <a:t>1. Review Time: </a:t>
            </a:r>
            <a:r>
              <a:rPr lang="en-GB" b="1">
                <a:solidFill>
                  <a:schemeClr val="accent3"/>
                </a:solidFill>
              </a:rPr>
              <a:t>20 minutes</a:t>
            </a:r>
            <a:endParaRPr/>
          </a:p>
          <a:p>
            <a:pPr marL="971550" lvl="2" indent="-285750" algn="l" rtl="0">
              <a:lnSpc>
                <a:spcPct val="90000"/>
              </a:lnSpc>
              <a:spcBef>
                <a:spcPts val="500"/>
              </a:spcBef>
              <a:spcAft>
                <a:spcPts val="0"/>
              </a:spcAft>
              <a:buSzPts val="2200"/>
              <a:buFont typeface="Noto Sans Symbols"/>
              <a:buChar char="▪"/>
            </a:pPr>
            <a:r>
              <a:rPr lang="en-GB" sz="1800">
                <a:solidFill>
                  <a:schemeClr val="dk1"/>
                </a:solidFill>
              </a:rPr>
              <a:t>Go over material</a:t>
            </a:r>
            <a:endParaRPr/>
          </a:p>
          <a:p>
            <a:pPr marL="971550" lvl="2" indent="-285750" algn="l" rtl="0">
              <a:lnSpc>
                <a:spcPct val="90000"/>
              </a:lnSpc>
              <a:spcBef>
                <a:spcPts val="500"/>
              </a:spcBef>
              <a:spcAft>
                <a:spcPts val="0"/>
              </a:spcAft>
              <a:buSzPts val="2200"/>
              <a:buFont typeface="Noto Sans Symbols"/>
              <a:buChar char="▪"/>
            </a:pPr>
            <a:r>
              <a:rPr lang="en-GB" sz="1800">
                <a:solidFill>
                  <a:schemeClr val="dk1"/>
                </a:solidFill>
              </a:rPr>
              <a:t>Find the answers to the Cyprus related questions. You may use the internet. </a:t>
            </a:r>
            <a:endParaRPr sz="1800">
              <a:solidFill>
                <a:schemeClr val="dk1"/>
              </a:solidFill>
            </a:endParaRPr>
          </a:p>
          <a:p>
            <a:pPr marL="685800" lvl="2" indent="0" algn="l" rtl="0">
              <a:lnSpc>
                <a:spcPct val="90000"/>
              </a:lnSpc>
              <a:spcBef>
                <a:spcPts val="500"/>
              </a:spcBef>
              <a:spcAft>
                <a:spcPts val="0"/>
              </a:spcAft>
              <a:buSzPts val="2200"/>
              <a:buNone/>
            </a:pPr>
            <a:endParaRPr sz="1800">
              <a:solidFill>
                <a:schemeClr val="dk1"/>
              </a:solidFill>
            </a:endParaRPr>
          </a:p>
          <a:p>
            <a:pPr marL="228600" lvl="1" indent="0" algn="l" rtl="0">
              <a:lnSpc>
                <a:spcPct val="90000"/>
              </a:lnSpc>
              <a:spcBef>
                <a:spcPts val="500"/>
              </a:spcBef>
              <a:spcAft>
                <a:spcPts val="0"/>
              </a:spcAft>
              <a:buSzPts val="2200"/>
              <a:buNone/>
            </a:pPr>
            <a:r>
              <a:rPr lang="en-GB" sz="1800">
                <a:solidFill>
                  <a:schemeClr val="dk1"/>
                </a:solidFill>
              </a:rPr>
              <a:t>2.  Presentation Preparation: </a:t>
            </a:r>
            <a:r>
              <a:rPr lang="en-GB" sz="1800" b="1">
                <a:solidFill>
                  <a:schemeClr val="accent3"/>
                </a:solidFill>
              </a:rPr>
              <a:t>15 minutes</a:t>
            </a:r>
            <a:endParaRPr/>
          </a:p>
          <a:p>
            <a:pPr marL="514350" lvl="2" indent="-285750" algn="l" rtl="0">
              <a:lnSpc>
                <a:spcPct val="90000"/>
              </a:lnSpc>
              <a:spcBef>
                <a:spcPts val="500"/>
              </a:spcBef>
              <a:spcAft>
                <a:spcPts val="0"/>
              </a:spcAft>
              <a:buSzPts val="2200"/>
              <a:buFont typeface="Noto Sans Symbols"/>
              <a:buChar char="▪"/>
            </a:pPr>
            <a:r>
              <a:rPr lang="en-GB" sz="1800">
                <a:solidFill>
                  <a:schemeClr val="dk1"/>
                </a:solidFill>
              </a:rPr>
              <a:t>Prepare a 3 minute verbal presentation that focuses on: </a:t>
            </a:r>
            <a:endParaRPr/>
          </a:p>
          <a:p>
            <a:pPr marL="1028700" lvl="1" indent="-342900" algn="l" rtl="0">
              <a:lnSpc>
                <a:spcPct val="90000"/>
              </a:lnSpc>
              <a:spcBef>
                <a:spcPts val="500"/>
              </a:spcBef>
              <a:spcAft>
                <a:spcPts val="0"/>
              </a:spcAft>
              <a:buSzPts val="2200"/>
              <a:buFont typeface="Noto Sans Symbols"/>
              <a:buChar char="▪"/>
            </a:pPr>
            <a:r>
              <a:rPr lang="en-GB" sz="1800">
                <a:solidFill>
                  <a:schemeClr val="dk1"/>
                </a:solidFill>
              </a:rPr>
              <a:t>Key definitions and relation to human rights found in the material</a:t>
            </a:r>
            <a:endParaRPr/>
          </a:p>
          <a:p>
            <a:pPr marL="1028700" lvl="1" indent="-342900" algn="l" rtl="0">
              <a:lnSpc>
                <a:spcPct val="90000"/>
              </a:lnSpc>
              <a:spcBef>
                <a:spcPts val="500"/>
              </a:spcBef>
              <a:spcAft>
                <a:spcPts val="0"/>
              </a:spcAft>
              <a:buSzPts val="2200"/>
              <a:buFont typeface="Noto Sans Symbols"/>
              <a:buChar char="▪"/>
            </a:pPr>
            <a:r>
              <a:rPr lang="en-GB" sz="1800">
                <a:solidFill>
                  <a:schemeClr val="dk1"/>
                </a:solidFill>
              </a:rPr>
              <a:t>Their research on the Cyprus context</a:t>
            </a:r>
            <a:endParaRPr/>
          </a:p>
          <a:p>
            <a:pPr marL="228600" lvl="0" indent="0" algn="just" rtl="0">
              <a:lnSpc>
                <a:spcPct val="90000"/>
              </a:lnSpc>
              <a:spcBef>
                <a:spcPts val="1000"/>
              </a:spcBef>
              <a:spcAft>
                <a:spcPts val="0"/>
              </a:spcAft>
              <a:buSzPts val="1800"/>
              <a:buNone/>
            </a:pPr>
            <a:endParaRPr>
              <a:solidFill>
                <a:schemeClr val="dk1"/>
              </a:solidFill>
            </a:endParaRPr>
          </a:p>
          <a:p>
            <a:pPr marL="228600" lvl="0" indent="0" algn="just" rtl="0">
              <a:lnSpc>
                <a:spcPct val="90000"/>
              </a:lnSpc>
              <a:spcBef>
                <a:spcPts val="1000"/>
              </a:spcBef>
              <a:spcAft>
                <a:spcPts val="0"/>
              </a:spcAft>
              <a:buSzPts val="1800"/>
              <a:buNone/>
            </a:pPr>
            <a:r>
              <a:rPr lang="en-GB">
                <a:solidFill>
                  <a:schemeClr val="dk1"/>
                </a:solidFill>
              </a:rPr>
              <a:t>3. Presentations: </a:t>
            </a:r>
            <a:r>
              <a:rPr lang="en-GB" b="1">
                <a:solidFill>
                  <a:schemeClr val="accent3"/>
                </a:solidFill>
              </a:rPr>
              <a:t>10 minutes max</a:t>
            </a:r>
            <a:endParaRPr/>
          </a:p>
          <a:p>
            <a:pPr marL="228600" lvl="0" indent="0" algn="just" rtl="0">
              <a:lnSpc>
                <a:spcPct val="90000"/>
              </a:lnSpc>
              <a:spcBef>
                <a:spcPts val="1000"/>
              </a:spcBef>
              <a:spcAft>
                <a:spcPts val="0"/>
              </a:spcAft>
              <a:buSzPts val="1800"/>
              <a:buNone/>
            </a:pPr>
            <a:r>
              <a:rPr lang="en-GB">
                <a:solidFill>
                  <a:schemeClr val="dk1"/>
                </a:solidFill>
              </a:rPr>
              <a:t>You will then be assigned another group of the opposite case study and present your materials to each other. </a:t>
            </a:r>
            <a:endParaRPr>
              <a:solidFill>
                <a:schemeClr val="dk1"/>
              </a:solidFill>
            </a:endParaRPr>
          </a:p>
          <a:p>
            <a:pPr marL="228600" lvl="3" indent="0" algn="l" rtl="0">
              <a:lnSpc>
                <a:spcPct val="90000"/>
              </a:lnSpc>
              <a:spcBef>
                <a:spcPts val="500"/>
              </a:spcBef>
              <a:spcAft>
                <a:spcPts val="0"/>
              </a:spcAft>
              <a:buSzPts val="2200"/>
              <a:buNone/>
            </a:pPr>
            <a:endParaRPr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8"/>
          <p:cNvSpPr txBox="1">
            <a:spLocks noGrp="1"/>
          </p:cNvSpPr>
          <p:nvPr>
            <p:ph type="ctrTitle"/>
          </p:nvPr>
        </p:nvSpPr>
        <p:spPr>
          <a:xfrm>
            <a:off x="2179865" y="2628902"/>
            <a:ext cx="7832400" cy="16002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accent1"/>
              </a:buClr>
              <a:buSzPts val="3200"/>
              <a:buFont typeface="Calibri"/>
              <a:buNone/>
            </a:pPr>
            <a:r>
              <a:rPr lang="en-GB" sz="7200"/>
              <a:t>Case Study 1</a:t>
            </a:r>
            <a:endParaRPr sz="7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txBox="1">
            <a:spLocks noGrp="1"/>
          </p:cNvSpPr>
          <p:nvPr>
            <p:ph type="body" idx="1"/>
          </p:nvPr>
        </p:nvSpPr>
        <p:spPr>
          <a:xfrm>
            <a:off x="251838" y="1580369"/>
            <a:ext cx="11393261" cy="500784"/>
          </a:xfrm>
          <a:prstGeom prst="rect">
            <a:avLst/>
          </a:prstGeom>
          <a:noFill/>
          <a:ln>
            <a:noFill/>
          </a:ln>
        </p:spPr>
        <p:txBody>
          <a:bodyPr spcFirstLastPara="1" wrap="square" lIns="0" tIns="0" rIns="0" bIns="0" anchor="ctr" anchorCtr="0">
            <a:noAutofit/>
          </a:bodyPr>
          <a:lstStyle/>
          <a:p>
            <a:pPr marL="457200" lvl="0" indent="-228600" algn="l" rtl="0">
              <a:lnSpc>
                <a:spcPct val="90000"/>
              </a:lnSpc>
              <a:spcBef>
                <a:spcPts val="1000"/>
              </a:spcBef>
              <a:spcAft>
                <a:spcPts val="0"/>
              </a:spcAft>
              <a:buSzPts val="2000"/>
              <a:buNone/>
            </a:pPr>
            <a:r>
              <a:rPr lang="en-GB" b="1" i="0">
                <a:solidFill>
                  <a:srgbClr val="262626"/>
                </a:solidFill>
                <a:latin typeface="Calibri"/>
                <a:ea typeface="Calibri"/>
                <a:cs typeface="Calibri"/>
                <a:sym typeface="Calibri"/>
              </a:rPr>
              <a:t>Access to safe abortion is a matter of human right</a:t>
            </a:r>
            <a:endParaRPr>
              <a:latin typeface="Calibri"/>
              <a:ea typeface="Calibri"/>
              <a:cs typeface="Calibri"/>
              <a:sym typeface="Calibri"/>
            </a:endParaRPr>
          </a:p>
          <a:p>
            <a:pPr marL="0" lvl="0" indent="0" algn="just" rtl="0">
              <a:lnSpc>
                <a:spcPct val="90000"/>
              </a:lnSpc>
              <a:spcBef>
                <a:spcPts val="0"/>
              </a:spcBef>
              <a:spcAft>
                <a:spcPts val="0"/>
              </a:spcAft>
              <a:buClr>
                <a:schemeClr val="accent3"/>
              </a:buClr>
              <a:buSzPts val="2000"/>
              <a:buNone/>
            </a:pPr>
            <a:endParaRPr/>
          </a:p>
        </p:txBody>
      </p:sp>
      <p:sp>
        <p:nvSpPr>
          <p:cNvPr id="210" name="Google Shape;210;p5"/>
          <p:cNvSpPr txBox="1">
            <a:spLocks noGrp="1"/>
          </p:cNvSpPr>
          <p:nvPr>
            <p:ph type="body" idx="2"/>
          </p:nvPr>
        </p:nvSpPr>
        <p:spPr>
          <a:xfrm>
            <a:off x="492368" y="2081153"/>
            <a:ext cx="5456101" cy="219900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1000"/>
              </a:spcBef>
              <a:spcAft>
                <a:spcPts val="0"/>
              </a:spcAft>
              <a:buClr>
                <a:srgbClr val="000000"/>
              </a:buClr>
              <a:buSzPts val="1800"/>
              <a:buFont typeface="Arial"/>
              <a:buNone/>
            </a:pPr>
            <a:r>
              <a:rPr lang="en-GB"/>
              <a:t>People with a uterus' “</a:t>
            </a:r>
            <a:r>
              <a:rPr lang="en-GB">
                <a:highlight>
                  <a:srgbClr val="FFFFFF"/>
                </a:highlight>
              </a:rPr>
              <a:t>ability to access safe and legal abortions is </a:t>
            </a:r>
            <a:r>
              <a:rPr lang="en-GB" b="1">
                <a:highlight>
                  <a:srgbClr val="FFFFFF"/>
                </a:highlight>
              </a:rPr>
              <a:t>restricted </a:t>
            </a:r>
            <a:r>
              <a:rPr lang="en-GB">
                <a:highlight>
                  <a:srgbClr val="FFFFFF"/>
                </a:highlight>
              </a:rPr>
              <a:t>in law or in practice in most countries in the world. In fact, even where abortion is permitted by law, women often have severely limited access to safe abortion services because of lack of proper regulation, health services, or political will.</a:t>
            </a:r>
            <a:endParaRPr/>
          </a:p>
          <a:p>
            <a:pPr marL="0" lvl="0" indent="0" algn="just" rtl="0">
              <a:lnSpc>
                <a:spcPct val="100000"/>
              </a:lnSpc>
              <a:spcBef>
                <a:spcPts val="1200"/>
              </a:spcBef>
              <a:spcAft>
                <a:spcPts val="0"/>
              </a:spcAft>
              <a:buSzPts val="1800"/>
              <a:buNone/>
            </a:pPr>
            <a:r>
              <a:rPr lang="en-GB"/>
              <a:t>At the same time, only a minority of countries prohibit abortion. In most countries and jurisdictions, abortion is allowed to save the pregnant woman’s life, or where the pregnancy is the result of rape or incest.”</a:t>
            </a:r>
            <a:endParaRPr/>
          </a:p>
          <a:p>
            <a:pPr marL="0" lvl="0" indent="0" algn="just" rtl="0">
              <a:lnSpc>
                <a:spcPct val="100000"/>
              </a:lnSpc>
              <a:spcBef>
                <a:spcPts val="1200"/>
              </a:spcBef>
              <a:spcAft>
                <a:spcPts val="0"/>
              </a:spcAft>
              <a:buSzPts val="1800"/>
              <a:buNone/>
            </a:pPr>
            <a:endParaRPr/>
          </a:p>
          <a:p>
            <a:pPr marL="0" lvl="0" indent="0" algn="r" rtl="0">
              <a:lnSpc>
                <a:spcPct val="100000"/>
              </a:lnSpc>
              <a:spcBef>
                <a:spcPts val="1200"/>
              </a:spcBef>
              <a:spcAft>
                <a:spcPts val="0"/>
              </a:spcAft>
              <a:buSzPts val="1800"/>
              <a:buNone/>
            </a:pPr>
            <a:r>
              <a:rPr lang="en-GB" i="1"/>
              <a:t>Human Rights Watch (Women's Human Rights: Abortion)</a:t>
            </a:r>
            <a:endParaRPr i="1"/>
          </a:p>
          <a:p>
            <a:pPr marL="457200" marR="0" lvl="0" indent="-228600" algn="just" rtl="0">
              <a:lnSpc>
                <a:spcPct val="100000"/>
              </a:lnSpc>
              <a:spcBef>
                <a:spcPts val="1200"/>
              </a:spcBef>
              <a:spcAft>
                <a:spcPts val="0"/>
              </a:spcAft>
              <a:buClr>
                <a:srgbClr val="000000"/>
              </a:buClr>
              <a:buSzPts val="1800"/>
              <a:buFont typeface="Arial"/>
              <a:buNone/>
            </a:pPr>
            <a:endParaRPr sz="1200"/>
          </a:p>
          <a:p>
            <a:pPr marL="457200" marR="0" lvl="0" indent="-228600" algn="just" rtl="0">
              <a:lnSpc>
                <a:spcPct val="100000"/>
              </a:lnSpc>
              <a:spcBef>
                <a:spcPts val="1000"/>
              </a:spcBef>
              <a:spcAft>
                <a:spcPts val="0"/>
              </a:spcAft>
              <a:buClr>
                <a:srgbClr val="000000"/>
              </a:buClr>
              <a:buSzPts val="1800"/>
              <a:buFont typeface="Arial"/>
              <a:buNone/>
            </a:pPr>
            <a:r>
              <a:rPr lang="en-GB" sz="1400" b="0">
                <a:solidFill>
                  <a:srgbClr val="000000"/>
                </a:solidFill>
              </a:rPr>
              <a:t>      </a:t>
            </a:r>
            <a:endParaRPr sz="1400" b="0">
              <a:solidFill>
                <a:srgbClr val="000000"/>
              </a:solidFill>
            </a:endParaRPr>
          </a:p>
          <a:p>
            <a:pPr marL="0" lvl="0" indent="0" algn="just" rtl="0">
              <a:lnSpc>
                <a:spcPct val="100000"/>
              </a:lnSpc>
              <a:spcBef>
                <a:spcPts val="0"/>
              </a:spcBef>
              <a:spcAft>
                <a:spcPts val="0"/>
              </a:spcAft>
              <a:buClr>
                <a:srgbClr val="000000"/>
              </a:buClr>
              <a:buSzPts val="1800"/>
              <a:buNone/>
            </a:pPr>
            <a:endParaRPr>
              <a:solidFill>
                <a:srgbClr val="000000"/>
              </a:solidFill>
            </a:endParaRPr>
          </a:p>
        </p:txBody>
      </p:sp>
      <p:sp>
        <p:nvSpPr>
          <p:cNvPr id="211" name="Google Shape;211;p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Case Study 1: Abortion </a:t>
            </a:r>
            <a:endParaRPr b="1"/>
          </a:p>
        </p:txBody>
      </p:sp>
      <p:pic>
        <p:nvPicPr>
          <p:cNvPr id="212" name="Google Shape;212;p5"/>
          <p:cNvPicPr preferRelativeResize="0"/>
          <p:nvPr/>
        </p:nvPicPr>
        <p:blipFill rotWithShape="1">
          <a:blip r:embed="rId3">
            <a:alphaModFix/>
          </a:blip>
          <a:srcRect/>
          <a:stretch/>
        </p:blipFill>
        <p:spPr>
          <a:xfrm>
            <a:off x="6175958" y="2200686"/>
            <a:ext cx="5616672" cy="3264075"/>
          </a:xfrm>
          <a:prstGeom prst="rect">
            <a:avLst/>
          </a:prstGeom>
          <a:noFill/>
          <a:ln>
            <a:noFill/>
          </a:ln>
        </p:spPr>
      </p:pic>
      <p:sp>
        <p:nvSpPr>
          <p:cNvPr id="213" name="Google Shape;213;p5"/>
          <p:cNvSpPr txBox="1"/>
          <p:nvPr/>
        </p:nvSpPr>
        <p:spPr>
          <a:xfrm>
            <a:off x="6246369" y="5464761"/>
            <a:ext cx="561660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GB" sz="1400" b="0" i="0" u="none" strike="noStrike" cap="none">
                <a:solidFill>
                  <a:schemeClr val="dk1"/>
                </a:solidFill>
                <a:latin typeface="Calibri"/>
                <a:ea typeface="Calibri"/>
                <a:cs typeface="Calibri"/>
                <a:sym typeface="Calibri"/>
              </a:rPr>
              <a:t>Source:©PETER MUHLY/AFP/Getty </a:t>
            </a:r>
            <a:endParaRPr sz="1400" b="0" i="0" u="none" strike="noStrike" cap="none">
              <a:solidFill>
                <a:schemeClr val="dk1"/>
              </a:solidFill>
              <a:latin typeface="Calibri"/>
              <a:ea typeface="Calibri"/>
              <a:cs typeface="Calibri"/>
              <a:sym typeface="Calibri"/>
            </a:endParaRPr>
          </a:p>
        </p:txBody>
      </p:sp>
      <p:sp>
        <p:nvSpPr>
          <p:cNvPr id="214" name="Google Shape;214;p5"/>
          <p:cNvSpPr/>
          <p:nvPr/>
        </p:nvSpPr>
        <p:spPr>
          <a:xfrm>
            <a:off x="3318170" y="1944787"/>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000000"/>
                </a:solidFill>
                <a:highlight>
                  <a:srgbClr val="FFFFFF"/>
                </a:highlight>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42c3d9c8cc_0_0"/>
          <p:cNvSpPr txBox="1">
            <a:spLocks noGrp="1"/>
          </p:cNvSpPr>
          <p:nvPr>
            <p:ph type="body" idx="1"/>
          </p:nvPr>
        </p:nvSpPr>
        <p:spPr>
          <a:xfrm>
            <a:off x="399370" y="1449389"/>
            <a:ext cx="11393400" cy="50964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0"/>
              </a:spcBef>
              <a:spcAft>
                <a:spcPts val="0"/>
              </a:spcAft>
              <a:buSzPts val="1800"/>
              <a:buNone/>
            </a:pPr>
            <a:r>
              <a:rPr lang="en-GB" sz="2000" b="1"/>
              <a:t>Module 2 </a:t>
            </a:r>
            <a:r>
              <a:rPr lang="en-GB" sz="2000"/>
              <a:t>consists of the below units:</a:t>
            </a:r>
            <a:endParaRPr sz="2000"/>
          </a:p>
          <a:p>
            <a:pPr marL="457200" lvl="0" indent="-355600" algn="just" rtl="0">
              <a:lnSpc>
                <a:spcPct val="150000"/>
              </a:lnSpc>
              <a:spcBef>
                <a:spcPts val="600"/>
              </a:spcBef>
              <a:spcAft>
                <a:spcPts val="0"/>
              </a:spcAft>
              <a:buClr>
                <a:srgbClr val="111111"/>
              </a:buClr>
              <a:buSzPts val="2000"/>
              <a:buChar char="●"/>
            </a:pPr>
            <a:r>
              <a:rPr lang="en-GB" sz="2000" b="1">
                <a:solidFill>
                  <a:srgbClr val="111111"/>
                </a:solidFill>
              </a:rPr>
              <a:t>Unit 1:</a:t>
            </a:r>
            <a:r>
              <a:rPr lang="en-GB" sz="2000">
                <a:solidFill>
                  <a:srgbClr val="111111"/>
                </a:solidFill>
              </a:rPr>
              <a:t> Human Rights </a:t>
            </a:r>
            <a:endParaRPr sz="2000">
              <a:solidFill>
                <a:srgbClr val="111111"/>
              </a:solidFill>
            </a:endParaRPr>
          </a:p>
          <a:p>
            <a:pPr marL="457200" lvl="0" indent="-355600" algn="just" rtl="0">
              <a:lnSpc>
                <a:spcPct val="150000"/>
              </a:lnSpc>
              <a:spcBef>
                <a:spcPts val="0"/>
              </a:spcBef>
              <a:spcAft>
                <a:spcPts val="0"/>
              </a:spcAft>
              <a:buClr>
                <a:srgbClr val="111111"/>
              </a:buClr>
              <a:buSzPts val="2000"/>
              <a:buChar char="●"/>
            </a:pPr>
            <a:r>
              <a:rPr lang="en-GB" sz="2000" b="1">
                <a:solidFill>
                  <a:srgbClr val="111111"/>
                </a:solidFill>
              </a:rPr>
              <a:t>Unit 2:</a:t>
            </a:r>
            <a:r>
              <a:rPr lang="en-GB" sz="2000">
                <a:solidFill>
                  <a:srgbClr val="111111"/>
                </a:solidFill>
              </a:rPr>
              <a:t> Civil Rights </a:t>
            </a:r>
            <a:endParaRPr sz="2000">
              <a:solidFill>
                <a:srgbClr val="111111"/>
              </a:solidFill>
            </a:endParaRPr>
          </a:p>
          <a:p>
            <a:pPr marL="0" lvl="0" indent="0" algn="just" rtl="0">
              <a:lnSpc>
                <a:spcPct val="115000"/>
              </a:lnSpc>
              <a:spcBef>
                <a:spcPts val="600"/>
              </a:spcBef>
              <a:spcAft>
                <a:spcPts val="0"/>
              </a:spcAft>
              <a:buSzPts val="1800"/>
              <a:buNone/>
            </a:pPr>
            <a:endParaRPr sz="2000">
              <a:solidFill>
                <a:srgbClr val="111111"/>
              </a:solidFill>
            </a:endParaRPr>
          </a:p>
          <a:p>
            <a:pPr marL="0" lvl="0" indent="0" algn="l" rtl="0">
              <a:lnSpc>
                <a:spcPct val="115000"/>
              </a:lnSpc>
              <a:spcBef>
                <a:spcPts val="0"/>
              </a:spcBef>
              <a:spcAft>
                <a:spcPts val="0"/>
              </a:spcAft>
              <a:buSzPts val="1800"/>
              <a:buNone/>
            </a:pPr>
            <a:r>
              <a:rPr lang="en-GB" sz="2000">
                <a:solidFill>
                  <a:srgbClr val="111111"/>
                </a:solidFill>
              </a:rPr>
              <a:t>Upon completion of this module, participants should be able to: </a:t>
            </a:r>
            <a:endParaRPr sz="2000">
              <a:solidFill>
                <a:srgbClr val="111111"/>
              </a:solidFill>
            </a:endParaRPr>
          </a:p>
          <a:p>
            <a:pPr marL="330200" lvl="0" indent="-330200" algn="just" rtl="0">
              <a:lnSpc>
                <a:spcPct val="150000"/>
              </a:lnSpc>
              <a:spcBef>
                <a:spcPts val="0"/>
              </a:spcBef>
              <a:spcAft>
                <a:spcPts val="0"/>
              </a:spcAft>
              <a:buClr>
                <a:srgbClr val="3B3842"/>
              </a:buClr>
              <a:buSzPts val="2000"/>
              <a:buFont typeface="Noto Sans Symbols"/>
              <a:buChar char="▪"/>
            </a:pPr>
            <a:r>
              <a:rPr lang="en-GB" sz="2000">
                <a:solidFill>
                  <a:srgbClr val="3B3842"/>
                </a:solidFill>
              </a:rPr>
              <a:t>Recognize and define human rights and to underscore the significance of these rights in promoting a just and equitable society.</a:t>
            </a:r>
            <a:endParaRPr sz="2000">
              <a:solidFill>
                <a:srgbClr val="3B3842"/>
              </a:solidFill>
            </a:endParaRPr>
          </a:p>
          <a:p>
            <a:pPr marL="330200" lvl="0" indent="-330200" algn="just" rtl="0">
              <a:lnSpc>
                <a:spcPct val="150000"/>
              </a:lnSpc>
              <a:spcBef>
                <a:spcPts val="0"/>
              </a:spcBef>
              <a:spcAft>
                <a:spcPts val="0"/>
              </a:spcAft>
              <a:buClr>
                <a:srgbClr val="3B3842"/>
              </a:buClr>
              <a:buSzPts val="2000"/>
              <a:buFont typeface="Noto Sans Symbols"/>
              <a:buChar char="▪"/>
            </a:pPr>
            <a:r>
              <a:rPr lang="en-GB" sz="2000">
                <a:solidFill>
                  <a:srgbClr val="3B3842"/>
                </a:solidFill>
              </a:rPr>
              <a:t>Understand what civic rights are.</a:t>
            </a:r>
            <a:endParaRPr sz="2000">
              <a:solidFill>
                <a:srgbClr val="3B3842"/>
              </a:solidFill>
            </a:endParaRPr>
          </a:p>
          <a:p>
            <a:pPr marL="330200" lvl="0" indent="-330200" algn="just" rtl="0">
              <a:lnSpc>
                <a:spcPct val="150000"/>
              </a:lnSpc>
              <a:spcBef>
                <a:spcPts val="0"/>
              </a:spcBef>
              <a:spcAft>
                <a:spcPts val="0"/>
              </a:spcAft>
              <a:buClr>
                <a:srgbClr val="3B3842"/>
              </a:buClr>
              <a:buSzPts val="2000"/>
              <a:buFont typeface="Noto Sans Symbols"/>
              <a:buChar char="▪"/>
            </a:pPr>
            <a:r>
              <a:rPr lang="en-GB" sz="2000">
                <a:solidFill>
                  <a:srgbClr val="3B3842"/>
                </a:solidFill>
              </a:rPr>
              <a:t>Identify civil rights movements.</a:t>
            </a:r>
            <a:endParaRPr sz="2000">
              <a:solidFill>
                <a:srgbClr val="3B3842"/>
              </a:solidFill>
            </a:endParaRPr>
          </a:p>
          <a:p>
            <a:pPr marL="457200" lvl="0" indent="0" algn="l" rtl="0">
              <a:lnSpc>
                <a:spcPct val="150000"/>
              </a:lnSpc>
              <a:spcBef>
                <a:spcPts val="0"/>
              </a:spcBef>
              <a:spcAft>
                <a:spcPts val="0"/>
              </a:spcAft>
              <a:buSzPts val="1800"/>
              <a:buNone/>
            </a:pPr>
            <a:endParaRPr/>
          </a:p>
        </p:txBody>
      </p:sp>
      <p:sp>
        <p:nvSpPr>
          <p:cNvPr id="92" name="Google Shape;92;g242c3d9c8cc_0_0"/>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Module 2: Overview</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g25bab2fae2a_1_106" descr="To support our work, please visit: https://hrw.org/donate&#10;&#10;Human Rights Watch: https://www.hrw.org&#10;&#10;Subscribe for more: https://bit.ly/2OJePrw" title="Human Rights 101 | Episode 11: Why is access to abortion a human rights issue?">
            <a:hlinkClick r:id="rId3"/>
          </p:cNvPr>
          <p:cNvPicPr preferRelativeResize="0"/>
          <p:nvPr/>
        </p:nvPicPr>
        <p:blipFill rotWithShape="1">
          <a:blip r:embed="rId4">
            <a:alphaModFix/>
          </a:blip>
          <a:srcRect/>
          <a:stretch/>
        </p:blipFill>
        <p:spPr>
          <a:xfrm>
            <a:off x="2122925" y="292050"/>
            <a:ext cx="7790400" cy="6106300"/>
          </a:xfrm>
          <a:prstGeom prst="rect">
            <a:avLst/>
          </a:prstGeom>
          <a:noFill/>
          <a:ln>
            <a:noFill/>
          </a:ln>
        </p:spPr>
      </p:pic>
      <p:sp>
        <p:nvSpPr>
          <p:cNvPr id="221" name="Google Shape;221;g25bab2fae2a_1_106"/>
          <p:cNvSpPr txBox="1"/>
          <p:nvPr/>
        </p:nvSpPr>
        <p:spPr>
          <a:xfrm>
            <a:off x="2122925" y="6398350"/>
            <a:ext cx="77904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000" b="1" i="0" u="none" strike="noStrike" cap="none">
                <a:solidFill>
                  <a:schemeClr val="accent3"/>
                </a:solidFill>
                <a:latin typeface="Calibri"/>
                <a:ea typeface="Calibri"/>
                <a:cs typeface="Calibri"/>
                <a:sym typeface="Calibri"/>
              </a:rPr>
              <a:t>Watch Video on access to abortion as a human rights issue</a:t>
            </a:r>
            <a:endParaRPr sz="2000" b="1" i="0" u="none" strike="noStrike" cap="none">
              <a:solidFill>
                <a:schemeClr val="accent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7"/>
          <p:cNvSpPr txBox="1">
            <a:spLocks noGrp="1"/>
          </p:cNvSpPr>
          <p:nvPr>
            <p:ph type="body" idx="2"/>
          </p:nvPr>
        </p:nvSpPr>
        <p:spPr>
          <a:xfrm>
            <a:off x="705893" y="2042250"/>
            <a:ext cx="4649032" cy="2989500"/>
          </a:xfrm>
          <a:prstGeom prst="rect">
            <a:avLst/>
          </a:prstGeom>
          <a:noFill/>
          <a:ln>
            <a:noFill/>
          </a:ln>
        </p:spPr>
        <p:txBody>
          <a:bodyPr spcFirstLastPara="1" wrap="square" lIns="0" tIns="0" rIns="0" bIns="0" anchor="t" anchorCtr="0">
            <a:noAutofit/>
          </a:bodyPr>
          <a:lstStyle/>
          <a:p>
            <a:pPr marL="0" marR="0" lvl="0" indent="0" algn="just" rtl="0">
              <a:lnSpc>
                <a:spcPct val="90000"/>
              </a:lnSpc>
              <a:spcBef>
                <a:spcPts val="1000"/>
              </a:spcBef>
              <a:spcAft>
                <a:spcPts val="0"/>
              </a:spcAft>
              <a:buClr>
                <a:srgbClr val="000000"/>
              </a:buClr>
              <a:buSzPts val="1800"/>
              <a:buFont typeface="Arial"/>
              <a:buNone/>
            </a:pPr>
            <a:r>
              <a:rPr lang="en-GB"/>
              <a:t>“</a:t>
            </a:r>
            <a:r>
              <a:rPr lang="en-GB" b="0" i="0">
                <a:solidFill>
                  <a:srgbClr val="000000"/>
                </a:solidFill>
                <a:latin typeface="Calibri"/>
                <a:ea typeface="Calibri"/>
                <a:cs typeface="Calibri"/>
                <a:sym typeface="Calibri"/>
              </a:rPr>
              <a:t>Abortion is a highly emotional subject and one that excites deeply held opinions. However, equitable access to safe abortion services is first and foremost a human right. Where abortion is safe and legal, no one is forced to have one. </a:t>
            </a:r>
            <a:endParaRPr/>
          </a:p>
          <a:p>
            <a:pPr marL="0" lvl="1" indent="0" algn="just" rtl="0">
              <a:lnSpc>
                <a:spcPct val="90000"/>
              </a:lnSpc>
              <a:spcBef>
                <a:spcPts val="500"/>
              </a:spcBef>
              <a:spcAft>
                <a:spcPts val="0"/>
              </a:spcAft>
              <a:buSzPts val="2200"/>
              <a:buNone/>
            </a:pPr>
            <a:endParaRPr sz="1800">
              <a:solidFill>
                <a:srgbClr val="000000"/>
              </a:solidFill>
            </a:endParaRPr>
          </a:p>
          <a:p>
            <a:pPr marL="0" lvl="1" indent="0" algn="just" rtl="0">
              <a:lnSpc>
                <a:spcPct val="90000"/>
              </a:lnSpc>
              <a:spcBef>
                <a:spcPts val="500"/>
              </a:spcBef>
              <a:spcAft>
                <a:spcPts val="0"/>
              </a:spcAft>
              <a:buSzPts val="2200"/>
              <a:buNone/>
            </a:pPr>
            <a:r>
              <a:rPr lang="en-GB" sz="1800" b="0" i="0">
                <a:solidFill>
                  <a:srgbClr val="000000"/>
                </a:solidFill>
                <a:latin typeface="Calibri"/>
                <a:ea typeface="Calibri"/>
                <a:cs typeface="Calibri"/>
                <a:sym typeface="Calibri"/>
              </a:rPr>
              <a:t>Where abortion is illegal and unsafe, people with a uterus are forced to carry unwanted pregnancies to term or suffer serious health consequences and even death.</a:t>
            </a:r>
            <a:r>
              <a:rPr lang="en-GB" sz="1800">
                <a:solidFill>
                  <a:srgbClr val="000000"/>
                </a:solidFill>
              </a:rPr>
              <a:t>” </a:t>
            </a:r>
            <a:endParaRPr sz="1800">
              <a:solidFill>
                <a:srgbClr val="000000"/>
              </a:solidFill>
            </a:endParaRPr>
          </a:p>
          <a:p>
            <a:pPr marL="0" lvl="1" indent="0" algn="just" rtl="0">
              <a:lnSpc>
                <a:spcPct val="90000"/>
              </a:lnSpc>
              <a:spcBef>
                <a:spcPts val="500"/>
              </a:spcBef>
              <a:spcAft>
                <a:spcPts val="0"/>
              </a:spcAft>
              <a:buSzPts val="2200"/>
              <a:buNone/>
            </a:pPr>
            <a:endParaRPr sz="1800"/>
          </a:p>
          <a:p>
            <a:pPr marL="0" lvl="0" indent="0" algn="r" rtl="0">
              <a:lnSpc>
                <a:spcPct val="115000"/>
              </a:lnSpc>
              <a:spcBef>
                <a:spcPts val="1200"/>
              </a:spcBef>
              <a:spcAft>
                <a:spcPts val="0"/>
              </a:spcAft>
              <a:buSzPts val="1800"/>
              <a:buNone/>
            </a:pPr>
            <a:r>
              <a:rPr lang="en-GB" sz="1400" i="1"/>
              <a:t>Human Rights Watch (Women's Human Rights: Abortion)</a:t>
            </a:r>
            <a:endParaRPr sz="1400" i="1"/>
          </a:p>
          <a:p>
            <a:pPr marL="630000" marR="0" lvl="0" indent="0" algn="just" rtl="0">
              <a:lnSpc>
                <a:spcPct val="90000"/>
              </a:lnSpc>
              <a:spcBef>
                <a:spcPts val="1200"/>
              </a:spcBef>
              <a:spcAft>
                <a:spcPts val="0"/>
              </a:spcAft>
              <a:buClr>
                <a:srgbClr val="000000"/>
              </a:buClr>
              <a:buSzPts val="1800"/>
              <a:buFont typeface="Arial"/>
              <a:buNone/>
            </a:pPr>
            <a:endParaRPr/>
          </a:p>
        </p:txBody>
      </p:sp>
      <p:graphicFrame>
        <p:nvGraphicFramePr>
          <p:cNvPr id="227" name="Google Shape;227;p37"/>
          <p:cNvGraphicFramePr/>
          <p:nvPr/>
        </p:nvGraphicFramePr>
        <p:xfrm>
          <a:off x="5455988" y="1731450"/>
          <a:ext cx="5851500" cy="3611100"/>
        </p:xfrm>
        <a:graphic>
          <a:graphicData uri="http://schemas.openxmlformats.org/drawingml/2006/chart">
            <c:chart xmlns:c="http://schemas.openxmlformats.org/drawingml/2006/chart" xmlns:r="http://schemas.openxmlformats.org/officeDocument/2006/relationships" r:id="rId3"/>
          </a:graphicData>
        </a:graphic>
      </p:graphicFrame>
      <p:sp>
        <p:nvSpPr>
          <p:cNvPr id="228" name="Google Shape;228;p37"/>
          <p:cNvSpPr txBox="1"/>
          <p:nvPr/>
        </p:nvSpPr>
        <p:spPr>
          <a:xfrm>
            <a:off x="6270171" y="5424182"/>
            <a:ext cx="5037317" cy="7924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alibri"/>
                <a:ea typeface="Calibri"/>
                <a:cs typeface="Calibri"/>
                <a:sym typeface="Calibri"/>
              </a:rPr>
              <a:t>Approximately 13 percent of people giving birth/or being pregnant deaths worldwide are attributable to unsafe abortion—between 68,000 and 78,000 deaths annually.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alibri"/>
                <a:ea typeface="Calibri"/>
                <a:cs typeface="Calibri"/>
                <a:sym typeface="Calibri"/>
              </a:rPr>
              <a:t> (Source: </a:t>
            </a:r>
            <a:r>
              <a:rPr lang="en-GB" sz="105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https://www.hrw.org/legacy/women/abortion.html</a:t>
            </a:r>
            <a:r>
              <a:rPr lang="en-GB" sz="1050" b="0" i="0" u="none" strike="noStrike" cap="none">
                <a:solidFill>
                  <a:srgbClr val="000000"/>
                </a:solidFill>
                <a:latin typeface="Calibri"/>
                <a:ea typeface="Calibri"/>
                <a:cs typeface="Calibri"/>
                <a:sym typeface="Calibri"/>
              </a:rPr>
              <a:t> )</a:t>
            </a:r>
            <a:endParaRPr sz="105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9" name="Google Shape;229;p37"/>
          <p:cNvCxnSpPr/>
          <p:nvPr/>
        </p:nvCxnSpPr>
        <p:spPr>
          <a:xfrm>
            <a:off x="5807947" y="1446963"/>
            <a:ext cx="20097" cy="4769703"/>
          </a:xfrm>
          <a:prstGeom prst="straightConnector1">
            <a:avLst/>
          </a:prstGeom>
          <a:noFill/>
          <a:ln w="9525" cap="flat" cmpd="sng">
            <a:solidFill>
              <a:srgbClr val="187498"/>
            </a:solidFill>
            <a:prstDash val="solid"/>
            <a:round/>
            <a:headEnd type="none" w="sm" len="sm"/>
            <a:tailEnd type="none" w="sm" len="sm"/>
          </a:ln>
        </p:spPr>
      </p:cxnSp>
      <p:sp>
        <p:nvSpPr>
          <p:cNvPr id="230" name="Google Shape;230;p37"/>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Case Study 1: Abortion </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body" idx="2"/>
          </p:nvPr>
        </p:nvSpPr>
        <p:spPr>
          <a:xfrm>
            <a:off x="399370" y="1994263"/>
            <a:ext cx="5502666" cy="4603389"/>
          </a:xfrm>
          <a:prstGeom prst="rect">
            <a:avLst/>
          </a:prstGeom>
          <a:noFill/>
          <a:ln>
            <a:noFill/>
          </a:ln>
        </p:spPr>
        <p:txBody>
          <a:bodyPr spcFirstLastPara="1" wrap="square" lIns="0" tIns="0" rIns="0" bIns="0" anchor="t" anchorCtr="0">
            <a:noAutofit/>
          </a:bodyPr>
          <a:lstStyle/>
          <a:p>
            <a:pPr marL="271463" marR="0" lvl="0" indent="-4763" algn="just" rtl="0">
              <a:lnSpc>
                <a:spcPct val="90000"/>
              </a:lnSpc>
              <a:spcBef>
                <a:spcPts val="1000"/>
              </a:spcBef>
              <a:spcAft>
                <a:spcPts val="0"/>
              </a:spcAft>
              <a:buClr>
                <a:srgbClr val="000000"/>
              </a:buClr>
              <a:buSzPts val="1800"/>
              <a:buFont typeface="Arial"/>
              <a:buNone/>
            </a:pPr>
            <a:r>
              <a:rPr lang="en-GB"/>
              <a:t>“</a:t>
            </a:r>
            <a:r>
              <a:rPr lang="en-GB" b="0" i="0">
                <a:solidFill>
                  <a:srgbClr val="000000"/>
                </a:solidFill>
                <a:latin typeface="Calibri"/>
                <a:ea typeface="Calibri"/>
                <a:cs typeface="Calibri"/>
                <a:sym typeface="Calibri"/>
              </a:rPr>
              <a:t>Women’s organizations across the world have fought for the right to access safe and legal abortion for decades, and increasingly international human rights law supports their claims. </a:t>
            </a:r>
            <a:endParaRPr/>
          </a:p>
          <a:p>
            <a:pPr marL="271463" marR="0" lvl="0" indent="-4763" algn="just" rtl="0">
              <a:lnSpc>
                <a:spcPct val="90000"/>
              </a:lnSpc>
              <a:spcBef>
                <a:spcPts val="1000"/>
              </a:spcBef>
              <a:spcAft>
                <a:spcPts val="0"/>
              </a:spcAft>
              <a:buClr>
                <a:srgbClr val="000000"/>
              </a:buClr>
              <a:buSzPts val="1800"/>
              <a:buFont typeface="Arial"/>
              <a:buNone/>
            </a:pPr>
            <a:endParaRPr>
              <a:latin typeface="Calibri"/>
              <a:ea typeface="Calibri"/>
              <a:cs typeface="Calibri"/>
              <a:sym typeface="Calibri"/>
            </a:endParaRPr>
          </a:p>
          <a:p>
            <a:pPr marL="271463" marR="0" lvl="0" indent="-4763" algn="just" rtl="0">
              <a:lnSpc>
                <a:spcPct val="90000"/>
              </a:lnSpc>
              <a:spcBef>
                <a:spcPts val="1000"/>
              </a:spcBef>
              <a:spcAft>
                <a:spcPts val="0"/>
              </a:spcAft>
              <a:buClr>
                <a:srgbClr val="000000"/>
              </a:buClr>
              <a:buSzPts val="1800"/>
              <a:buFont typeface="Arial"/>
              <a:buNone/>
            </a:pPr>
            <a:r>
              <a:rPr lang="en-GB" b="0" i="0">
                <a:solidFill>
                  <a:srgbClr val="000000"/>
                </a:solidFill>
                <a:latin typeface="Calibri"/>
                <a:ea typeface="Calibri"/>
                <a:cs typeface="Calibri"/>
                <a:sym typeface="Calibri"/>
              </a:rPr>
              <a:t>In fact, international human rights legal instruments and authoritative interpretations of those instruments compel the conclusion that women have a right to decide independently in all matters related to reproduction, including the issue of abortion</a:t>
            </a:r>
            <a:r>
              <a:rPr lang="en-GB"/>
              <a:t>.” </a:t>
            </a:r>
            <a:endParaRPr/>
          </a:p>
          <a:p>
            <a:pPr marL="457200" marR="0" lvl="0" indent="-228600" algn="just" rtl="0">
              <a:lnSpc>
                <a:spcPct val="90000"/>
              </a:lnSpc>
              <a:spcBef>
                <a:spcPts val="1000"/>
              </a:spcBef>
              <a:spcAft>
                <a:spcPts val="0"/>
              </a:spcAft>
              <a:buClr>
                <a:srgbClr val="000000"/>
              </a:buClr>
              <a:buSzPts val="1800"/>
              <a:buFont typeface="Arial"/>
              <a:buNone/>
            </a:pPr>
            <a:endParaRPr/>
          </a:p>
          <a:p>
            <a:pPr marL="457200" marR="0" lvl="0" indent="-228600" algn="r" rtl="0">
              <a:lnSpc>
                <a:spcPct val="90000"/>
              </a:lnSpc>
              <a:spcBef>
                <a:spcPts val="1000"/>
              </a:spcBef>
              <a:spcAft>
                <a:spcPts val="0"/>
              </a:spcAft>
              <a:buClr>
                <a:srgbClr val="000000"/>
              </a:buClr>
              <a:buSzPts val="1800"/>
              <a:buFont typeface="Arial"/>
              <a:buNone/>
            </a:pPr>
            <a:r>
              <a:rPr lang="en-GB" sz="1600" i="1"/>
              <a:t>Human Rights Watch (Women's Human Rights: Abortion)</a:t>
            </a:r>
            <a:endParaRPr sz="1600" i="1"/>
          </a:p>
          <a:p>
            <a:pPr marL="457200" marR="0" lvl="0" indent="-228600" algn="just" rtl="0">
              <a:lnSpc>
                <a:spcPct val="90000"/>
              </a:lnSpc>
              <a:spcBef>
                <a:spcPts val="1000"/>
              </a:spcBef>
              <a:spcAft>
                <a:spcPts val="0"/>
              </a:spcAft>
              <a:buClr>
                <a:srgbClr val="000000"/>
              </a:buClr>
              <a:buSzPts val="1800"/>
              <a:buFont typeface="Arial"/>
              <a:buNone/>
            </a:pPr>
            <a:endParaRPr sz="1400"/>
          </a:p>
          <a:p>
            <a:pPr marL="457200" marR="0" lvl="0" indent="-228600" algn="just" rtl="0">
              <a:lnSpc>
                <a:spcPct val="90000"/>
              </a:lnSpc>
              <a:spcBef>
                <a:spcPts val="1000"/>
              </a:spcBef>
              <a:spcAft>
                <a:spcPts val="0"/>
              </a:spcAft>
              <a:buClr>
                <a:srgbClr val="000000"/>
              </a:buClr>
              <a:buSzPts val="1800"/>
              <a:buFont typeface="Arial"/>
              <a:buNone/>
            </a:pPr>
            <a:endParaRPr sz="1400"/>
          </a:p>
          <a:p>
            <a:pPr marL="457200" marR="0" lvl="0" indent="-228600" algn="just" rtl="0">
              <a:lnSpc>
                <a:spcPct val="90000"/>
              </a:lnSpc>
              <a:spcBef>
                <a:spcPts val="1000"/>
              </a:spcBef>
              <a:spcAft>
                <a:spcPts val="0"/>
              </a:spcAft>
              <a:buClr>
                <a:srgbClr val="000000"/>
              </a:buClr>
              <a:buSzPts val="1800"/>
              <a:buFont typeface="Arial"/>
              <a:buNone/>
            </a:pPr>
            <a:endParaRPr sz="1400"/>
          </a:p>
        </p:txBody>
      </p:sp>
      <p:pic>
        <p:nvPicPr>
          <p:cNvPr id="236" name="Google Shape;236;p38"/>
          <p:cNvPicPr preferRelativeResize="0"/>
          <p:nvPr/>
        </p:nvPicPr>
        <p:blipFill rotWithShape="1">
          <a:blip r:embed="rId3">
            <a:alphaModFix/>
          </a:blip>
          <a:srcRect/>
          <a:stretch/>
        </p:blipFill>
        <p:spPr>
          <a:xfrm>
            <a:off x="6394553" y="1260923"/>
            <a:ext cx="4940431" cy="3311078"/>
          </a:xfrm>
          <a:prstGeom prst="rect">
            <a:avLst/>
          </a:prstGeom>
          <a:noFill/>
          <a:ln>
            <a:noFill/>
          </a:ln>
        </p:spPr>
      </p:pic>
      <p:sp>
        <p:nvSpPr>
          <p:cNvPr id="237" name="Google Shape;237;p38"/>
          <p:cNvSpPr txBox="1"/>
          <p:nvPr/>
        </p:nvSpPr>
        <p:spPr>
          <a:xfrm>
            <a:off x="6275576" y="4572000"/>
            <a:ext cx="4940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666666"/>
                </a:solidFill>
                <a:latin typeface="Georgia"/>
                <a:ea typeface="Georgia"/>
                <a:cs typeface="Georgia"/>
                <a:sym typeface="Georgia"/>
              </a:rPr>
              <a:t>Abortion rights activists protest outside of the U.S. Supreme Court on Capitol Hill in Washington, DC, Tuesday, June 21, 2022. © 2022 AP Photo/Jose Luis Magana</a:t>
            </a:r>
            <a:r>
              <a:rPr lang="en-GB" sz="1100" b="0" i="0" u="none" strike="noStrike" cap="none">
                <a:solidFill>
                  <a:schemeClr val="dk1"/>
                </a:solidFill>
                <a:latin typeface="Calibri"/>
                <a:ea typeface="Calibri"/>
                <a:cs typeface="Calibri"/>
                <a:sym typeface="Calibri"/>
              </a:rPr>
              <a:t> </a:t>
            </a:r>
            <a:endParaRPr sz="1100" b="0" i="0" u="none" strike="noStrike" cap="none">
              <a:solidFill>
                <a:schemeClr val="dk1"/>
              </a:solidFill>
              <a:latin typeface="Calibri"/>
              <a:ea typeface="Calibri"/>
              <a:cs typeface="Calibri"/>
              <a:sym typeface="Calibri"/>
            </a:endParaRPr>
          </a:p>
        </p:txBody>
      </p:sp>
      <p:sp>
        <p:nvSpPr>
          <p:cNvPr id="238" name="Google Shape;238;p38"/>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Case Study 1: Abortion </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body" idx="1"/>
          </p:nvPr>
        </p:nvSpPr>
        <p:spPr>
          <a:xfrm>
            <a:off x="288838" y="1299010"/>
            <a:ext cx="11393261" cy="500784"/>
          </a:xfrm>
          <a:prstGeom prst="rect">
            <a:avLst/>
          </a:prstGeom>
          <a:noFill/>
          <a:ln>
            <a:noFill/>
          </a:ln>
        </p:spPr>
        <p:txBody>
          <a:bodyPr spcFirstLastPara="1" wrap="square" lIns="0" tIns="0" rIns="0" bIns="0" anchor="ctr" anchorCtr="0">
            <a:noAutofit/>
          </a:bodyPr>
          <a:lstStyle/>
          <a:p>
            <a:pPr marL="457200" marR="0" lvl="0" indent="-228600" algn="ctr" rtl="0">
              <a:lnSpc>
                <a:spcPct val="90000"/>
              </a:lnSpc>
              <a:spcBef>
                <a:spcPts val="1000"/>
              </a:spcBef>
              <a:spcAft>
                <a:spcPts val="0"/>
              </a:spcAft>
              <a:buClr>
                <a:schemeClr val="accent3"/>
              </a:buClr>
              <a:buSzPts val="2000"/>
              <a:buFont typeface="Arial"/>
              <a:buNone/>
            </a:pPr>
            <a:r>
              <a:rPr lang="en-GB" b="1" i="0">
                <a:solidFill>
                  <a:srgbClr val="262626"/>
                </a:solidFill>
                <a:latin typeface="Arial"/>
                <a:ea typeface="Arial"/>
                <a:cs typeface="Arial"/>
                <a:sym typeface="Arial"/>
              </a:rPr>
              <a:t>Criminalizing abortion does not stop abortions, it just makes abortion less safe </a:t>
            </a:r>
            <a:endParaRPr/>
          </a:p>
          <a:p>
            <a:pPr marL="457200" marR="0" lvl="0" indent="-228600" algn="just" rtl="0">
              <a:lnSpc>
                <a:spcPct val="90000"/>
              </a:lnSpc>
              <a:spcBef>
                <a:spcPts val="1000"/>
              </a:spcBef>
              <a:spcAft>
                <a:spcPts val="0"/>
              </a:spcAft>
              <a:buClr>
                <a:schemeClr val="accent3"/>
              </a:buClr>
              <a:buSzPts val="2000"/>
              <a:buFont typeface="Arial"/>
              <a:buNone/>
            </a:pPr>
            <a:endParaRPr/>
          </a:p>
        </p:txBody>
      </p:sp>
      <p:sp>
        <p:nvSpPr>
          <p:cNvPr id="244" name="Google Shape;244;p39"/>
          <p:cNvSpPr txBox="1">
            <a:spLocks noGrp="1"/>
          </p:cNvSpPr>
          <p:nvPr>
            <p:ph type="body" idx="2"/>
          </p:nvPr>
        </p:nvSpPr>
        <p:spPr>
          <a:xfrm>
            <a:off x="399370" y="1799794"/>
            <a:ext cx="11393260" cy="4603389"/>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1000"/>
              </a:spcBef>
              <a:spcAft>
                <a:spcPts val="0"/>
              </a:spcAft>
              <a:buClr>
                <a:srgbClr val="000000"/>
              </a:buClr>
              <a:buSzPts val="1800"/>
              <a:buFont typeface="Arial"/>
              <a:buNone/>
            </a:pPr>
            <a:r>
              <a:rPr lang="en-GB" b="0" i="0">
                <a:solidFill>
                  <a:srgbClr val="000000"/>
                </a:solidFill>
                <a:latin typeface="Calibri"/>
                <a:ea typeface="Calibri"/>
                <a:cs typeface="Calibri"/>
                <a:sym typeface="Calibri"/>
              </a:rPr>
              <a:t>Preventing people with a uterus the access to ab</a:t>
            </a:r>
            <a:r>
              <a:rPr lang="en-GB">
                <a:latin typeface="Calibri"/>
                <a:ea typeface="Calibri"/>
                <a:cs typeface="Calibri"/>
                <a:sym typeface="Calibri"/>
              </a:rPr>
              <a:t>ortions, does not require that abortions will stop. However, the result of ban access to abortion means that people are not able to have safe abortions and their lives are endangered. The number of unsafe abortions per year reached the 25 million. </a:t>
            </a:r>
            <a:endParaRPr b="0" i="0">
              <a:solidFill>
                <a:srgbClr val="000000"/>
              </a:solidFill>
              <a:latin typeface="Calibri"/>
              <a:ea typeface="Calibri"/>
              <a:cs typeface="Calibri"/>
              <a:sym typeface="Calibri"/>
            </a:endParaRPr>
          </a:p>
          <a:p>
            <a:pPr marL="0" marR="0" lvl="0" indent="0" algn="just" rtl="0">
              <a:lnSpc>
                <a:spcPct val="115000"/>
              </a:lnSpc>
              <a:spcBef>
                <a:spcPts val="1000"/>
              </a:spcBef>
              <a:spcAft>
                <a:spcPts val="0"/>
              </a:spcAft>
              <a:buClr>
                <a:srgbClr val="000000"/>
              </a:buClr>
              <a:buSzPts val="1800"/>
              <a:buFont typeface="Arial"/>
              <a:buNone/>
            </a:pPr>
            <a:endParaRPr>
              <a:latin typeface="Calibri"/>
              <a:ea typeface="Calibri"/>
              <a:cs typeface="Calibri"/>
              <a:sym typeface="Calibri"/>
            </a:endParaRPr>
          </a:p>
          <a:p>
            <a:pPr marL="0" marR="0" lvl="0" indent="0" algn="just" rtl="0">
              <a:lnSpc>
                <a:spcPct val="115000"/>
              </a:lnSpc>
              <a:spcBef>
                <a:spcPts val="1000"/>
              </a:spcBef>
              <a:spcAft>
                <a:spcPts val="0"/>
              </a:spcAft>
              <a:buClr>
                <a:srgbClr val="000000"/>
              </a:buClr>
              <a:buSzPts val="1800"/>
              <a:buFont typeface="Arial"/>
              <a:buNone/>
            </a:pPr>
            <a:r>
              <a:rPr lang="en-GB" b="0" i="0">
                <a:solidFill>
                  <a:srgbClr val="000000"/>
                </a:solidFill>
                <a:latin typeface="Calibri"/>
                <a:ea typeface="Calibri"/>
                <a:cs typeface="Calibri"/>
                <a:sym typeface="Calibri"/>
              </a:rPr>
              <a:t>Unsafe abortions are defined by the World Health Organization (WHO) as “</a:t>
            </a:r>
            <a:r>
              <a:rPr lang="en-GB" b="0" i="1">
                <a:solidFill>
                  <a:srgbClr val="000000"/>
                </a:solidFill>
                <a:latin typeface="Calibri"/>
                <a:ea typeface="Calibri"/>
                <a:cs typeface="Calibri"/>
                <a:sym typeface="Calibri"/>
              </a:rPr>
              <a:t>a procedure for terminating an unintended pregnancy carried out either by persons lacking the necessary skills or in an environment that does not conform to minimal medical standards, or both.”</a:t>
            </a:r>
            <a:r>
              <a:rPr lang="en-GB" b="0" i="0">
                <a:solidFill>
                  <a:srgbClr val="000000"/>
                </a:solidFill>
                <a:latin typeface="Calibri"/>
                <a:ea typeface="Calibri"/>
                <a:cs typeface="Calibri"/>
                <a:sym typeface="Calibri"/>
              </a:rPr>
              <a:t> </a:t>
            </a:r>
            <a:r>
              <a:rPr lang="en-GB">
                <a:latin typeface="Calibri"/>
                <a:ea typeface="Calibri"/>
                <a:cs typeface="Calibri"/>
                <a:sym typeface="Calibri"/>
              </a:rPr>
              <a:t>(Amnesty International, Key Facts on Abortion)</a:t>
            </a:r>
            <a:endParaRPr/>
          </a:p>
          <a:p>
            <a:pPr marL="0" marR="0" lvl="0" indent="0" algn="just" rtl="0">
              <a:lnSpc>
                <a:spcPct val="115000"/>
              </a:lnSpc>
              <a:spcBef>
                <a:spcPts val="1000"/>
              </a:spcBef>
              <a:spcAft>
                <a:spcPts val="0"/>
              </a:spcAft>
              <a:buClr>
                <a:srgbClr val="000000"/>
              </a:buClr>
              <a:buSzPts val="1800"/>
              <a:buFont typeface="Arial"/>
              <a:buNone/>
            </a:pPr>
            <a:endParaRPr b="0" i="0">
              <a:solidFill>
                <a:srgbClr val="000000"/>
              </a:solidFill>
              <a:latin typeface="Calibri"/>
              <a:ea typeface="Calibri"/>
              <a:cs typeface="Calibri"/>
              <a:sym typeface="Calibri"/>
            </a:endParaRPr>
          </a:p>
          <a:p>
            <a:pPr marL="0" marR="0" lvl="0" indent="0" algn="just" rtl="0">
              <a:lnSpc>
                <a:spcPct val="115000"/>
              </a:lnSpc>
              <a:spcBef>
                <a:spcPts val="1000"/>
              </a:spcBef>
              <a:spcAft>
                <a:spcPts val="0"/>
              </a:spcAft>
              <a:buClr>
                <a:srgbClr val="000000"/>
              </a:buClr>
              <a:buSzPts val="1800"/>
              <a:buFont typeface="Arial"/>
              <a:buNone/>
            </a:pPr>
            <a:r>
              <a:rPr lang="en-GB">
                <a:latin typeface="Calibri"/>
                <a:ea typeface="Calibri"/>
                <a:cs typeface="Calibri"/>
                <a:sym typeface="Calibri"/>
              </a:rPr>
              <a:t>O</a:t>
            </a:r>
            <a:r>
              <a:rPr lang="en-GB" b="0" i="0">
                <a:solidFill>
                  <a:srgbClr val="000000"/>
                </a:solidFill>
                <a:latin typeface="Calibri"/>
                <a:ea typeface="Calibri"/>
                <a:cs typeface="Calibri"/>
                <a:sym typeface="Calibri"/>
              </a:rPr>
              <a:t>n the other hand, </a:t>
            </a:r>
            <a:r>
              <a:rPr lang="en-GB">
                <a:latin typeface="Calibri"/>
                <a:ea typeface="Calibri"/>
                <a:cs typeface="Calibri"/>
                <a:sym typeface="Calibri"/>
              </a:rPr>
              <a:t>legal and safe abortions take place from a trained medical provider. Unsafe abortions have many consequences to people with uterus and one of them is death during the unsafe procedures.  </a:t>
            </a:r>
            <a:endParaRPr>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r>
              <a:rPr lang="en-GB" b="0" i="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245" name="Google Shape;245;p3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800"/>
              <a:buNone/>
            </a:pPr>
            <a:r>
              <a:rPr lang="en-GB" b="1"/>
              <a:t> Case Study 1 :Abortion Basic Facts</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body" idx="1"/>
          </p:nvPr>
        </p:nvSpPr>
        <p:spPr>
          <a:xfrm>
            <a:off x="399369" y="1258817"/>
            <a:ext cx="11393261" cy="500784"/>
          </a:xfrm>
          <a:prstGeom prst="rect">
            <a:avLst/>
          </a:prstGeom>
          <a:noFill/>
          <a:ln>
            <a:noFill/>
          </a:ln>
        </p:spPr>
        <p:txBody>
          <a:bodyPr spcFirstLastPara="1" wrap="square" lIns="0" tIns="0" rIns="0" bIns="0" anchor="ctr" anchorCtr="0">
            <a:noAutofit/>
          </a:bodyPr>
          <a:lstStyle/>
          <a:p>
            <a:pPr marL="457200" marR="0" lvl="0" indent="-228600" algn="ctr" rtl="0">
              <a:lnSpc>
                <a:spcPct val="90000"/>
              </a:lnSpc>
              <a:spcBef>
                <a:spcPts val="1000"/>
              </a:spcBef>
              <a:spcAft>
                <a:spcPts val="0"/>
              </a:spcAft>
              <a:buClr>
                <a:schemeClr val="accent3"/>
              </a:buClr>
              <a:buSzPts val="2000"/>
              <a:buFont typeface="Arial"/>
              <a:buNone/>
            </a:pPr>
            <a:r>
              <a:rPr lang="en-GB" b="1" i="0">
                <a:solidFill>
                  <a:srgbClr val="262626"/>
                </a:solidFill>
                <a:latin typeface="Arial"/>
                <a:ea typeface="Arial"/>
                <a:cs typeface="Arial"/>
                <a:sym typeface="Arial"/>
              </a:rPr>
              <a:t>It’s not just cisgender women and girls who need abortions</a:t>
            </a:r>
            <a:endParaRPr/>
          </a:p>
          <a:p>
            <a:pPr marL="457200" marR="0" lvl="0" indent="-228600" algn="ctr" rtl="0">
              <a:lnSpc>
                <a:spcPct val="90000"/>
              </a:lnSpc>
              <a:spcBef>
                <a:spcPts val="1000"/>
              </a:spcBef>
              <a:spcAft>
                <a:spcPts val="0"/>
              </a:spcAft>
              <a:buClr>
                <a:schemeClr val="accent3"/>
              </a:buClr>
              <a:buSzPts val="2000"/>
              <a:buFont typeface="Arial"/>
              <a:buNone/>
            </a:pPr>
            <a:endParaRPr/>
          </a:p>
        </p:txBody>
      </p:sp>
      <p:sp>
        <p:nvSpPr>
          <p:cNvPr id="251" name="Google Shape;251;p40"/>
          <p:cNvSpPr txBox="1">
            <a:spLocks noGrp="1"/>
          </p:cNvSpPr>
          <p:nvPr>
            <p:ph type="body" idx="2"/>
          </p:nvPr>
        </p:nvSpPr>
        <p:spPr>
          <a:xfrm>
            <a:off x="399370" y="1828008"/>
            <a:ext cx="11393260" cy="4603389"/>
          </a:xfrm>
          <a:prstGeom prst="rect">
            <a:avLst/>
          </a:prstGeom>
          <a:noFill/>
          <a:ln>
            <a:noFill/>
          </a:ln>
        </p:spPr>
        <p:txBody>
          <a:bodyPr spcFirstLastPara="1" wrap="square" lIns="0" tIns="0" rIns="0" bIns="0" anchor="t" anchorCtr="0">
            <a:noAutofit/>
          </a:bodyPr>
          <a:lstStyle/>
          <a:p>
            <a:pPr marL="228600" lvl="0" indent="0" algn="just" rtl="0">
              <a:lnSpc>
                <a:spcPct val="150000"/>
              </a:lnSpc>
              <a:spcBef>
                <a:spcPts val="1000"/>
              </a:spcBef>
              <a:spcAft>
                <a:spcPts val="0"/>
              </a:spcAft>
              <a:buSzPts val="1800"/>
              <a:buNone/>
            </a:pPr>
            <a:r>
              <a:rPr lang="en-GB"/>
              <a:t>“</a:t>
            </a:r>
            <a:r>
              <a:rPr lang="en-GB">
                <a:latin typeface="Calibri"/>
                <a:ea typeface="Calibri"/>
                <a:cs typeface="Calibri"/>
                <a:sym typeface="Calibri"/>
              </a:rPr>
              <a:t>I</a:t>
            </a:r>
            <a:r>
              <a:rPr lang="en-GB" b="0" i="0">
                <a:solidFill>
                  <a:srgbClr val="000000"/>
                </a:solidFill>
                <a:latin typeface="Calibri"/>
                <a:ea typeface="Calibri"/>
                <a:cs typeface="Calibri"/>
                <a:sym typeface="Calibri"/>
              </a:rPr>
              <a:t>t is not only cisgender women and girls (women and girls who were assigned female at birth) who may need access to abortion   services, but also intersex people, transgender men and boys, and people with other gender identities who have the reproductive capacity to become pregnant</a:t>
            </a:r>
            <a:r>
              <a:rPr lang="en-GB"/>
              <a:t>”  </a:t>
            </a:r>
            <a:r>
              <a:rPr lang="en-GB" i="1"/>
              <a:t>(Amnesty International, Key Facts on Abortion)</a:t>
            </a:r>
            <a:endParaRPr i="1"/>
          </a:p>
          <a:p>
            <a:pPr marL="228600" lvl="0" indent="0" algn="just" rtl="0">
              <a:lnSpc>
                <a:spcPct val="150000"/>
              </a:lnSpc>
              <a:spcBef>
                <a:spcPts val="1000"/>
              </a:spcBef>
              <a:spcAft>
                <a:spcPts val="0"/>
              </a:spcAft>
              <a:buSzPts val="1800"/>
              <a:buNone/>
            </a:pPr>
            <a:endParaRPr/>
          </a:p>
          <a:p>
            <a:pPr marL="228600" lvl="0" indent="0" algn="just" rtl="0">
              <a:lnSpc>
                <a:spcPct val="150000"/>
              </a:lnSpc>
              <a:spcBef>
                <a:spcPts val="1000"/>
              </a:spcBef>
              <a:spcAft>
                <a:spcPts val="0"/>
              </a:spcAft>
              <a:buSzPts val="1800"/>
              <a:buNone/>
            </a:pPr>
            <a:r>
              <a:rPr lang="en-GB"/>
              <a:t>Many people </a:t>
            </a:r>
            <a:r>
              <a:rPr lang="en-GB" b="1"/>
              <a:t>do not have access </a:t>
            </a:r>
            <a:r>
              <a:rPr lang="en-GB"/>
              <a:t>to health care, including abortion. Even if they do have access, </a:t>
            </a:r>
            <a:r>
              <a:rPr lang="en-GB" i="1"/>
              <a:t>societal stigma </a:t>
            </a:r>
            <a:r>
              <a:rPr lang="en-GB"/>
              <a:t>and stereotypes around gender and sexuality prevent them from accessing information and services around contraception or abortion. According to reports, 28% of transgender and gender non-conforming people are reportedly harassed in medical facilities and 19% have been denied medical care because of their gender status. In addition, race and poverty contribute to the discrimination many individuals face regarding healthcare. </a:t>
            </a:r>
            <a:endParaRPr/>
          </a:p>
          <a:p>
            <a:pPr marL="228600" marR="0" lvl="0" indent="0" algn="just" rtl="0">
              <a:lnSpc>
                <a:spcPct val="90000"/>
              </a:lnSpc>
              <a:spcBef>
                <a:spcPts val="1000"/>
              </a:spcBef>
              <a:spcAft>
                <a:spcPts val="0"/>
              </a:spcAft>
              <a:buClr>
                <a:srgbClr val="000000"/>
              </a:buClr>
              <a:buSzPts val="1800"/>
              <a:buFont typeface="Arial"/>
              <a:buNone/>
            </a:pPr>
            <a:endParaRPr/>
          </a:p>
          <a:p>
            <a:pPr marL="457200" marR="0" lvl="0" indent="-228600" algn="just" rtl="0">
              <a:lnSpc>
                <a:spcPct val="90000"/>
              </a:lnSpc>
              <a:spcBef>
                <a:spcPts val="1000"/>
              </a:spcBef>
              <a:spcAft>
                <a:spcPts val="0"/>
              </a:spcAft>
              <a:buClr>
                <a:srgbClr val="000000"/>
              </a:buClr>
              <a:buSzPts val="1800"/>
              <a:buFont typeface="Arial"/>
              <a:buNone/>
            </a:pPr>
            <a:endParaRPr sz="1600" b="0" i="0">
              <a:solidFill>
                <a:srgbClr val="000000"/>
              </a:solidFill>
              <a:latin typeface="Calibri"/>
              <a:ea typeface="Calibri"/>
              <a:cs typeface="Calibri"/>
              <a:sym typeface="Calibri"/>
            </a:endParaRPr>
          </a:p>
          <a:p>
            <a:pPr marL="457200" lvl="0" indent="-228600" algn="l" rtl="0">
              <a:lnSpc>
                <a:spcPct val="90000"/>
              </a:lnSpc>
              <a:spcBef>
                <a:spcPts val="1000"/>
              </a:spcBef>
              <a:spcAft>
                <a:spcPts val="0"/>
              </a:spcAft>
              <a:buSzPts val="1800"/>
              <a:buNone/>
            </a:pPr>
            <a:endParaRPr b="0" i="0">
              <a:solidFill>
                <a:srgbClr val="000000"/>
              </a:solidFill>
              <a:latin typeface="Oswald"/>
              <a:ea typeface="Oswald"/>
              <a:cs typeface="Oswald"/>
              <a:sym typeface="Oswald"/>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252" name="Google Shape;252;p40"/>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800"/>
              <a:buNone/>
            </a:pPr>
            <a:r>
              <a:rPr lang="en-GB" b="1"/>
              <a:t> Case Study 1 :Abortion Basic Facts</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body" idx="1"/>
          </p:nvPr>
        </p:nvSpPr>
        <p:spPr>
          <a:xfrm>
            <a:off x="399370" y="1323167"/>
            <a:ext cx="11393261" cy="500784"/>
          </a:xfrm>
          <a:prstGeom prst="rect">
            <a:avLst/>
          </a:prstGeom>
          <a:noFill/>
          <a:ln>
            <a:noFill/>
          </a:ln>
        </p:spPr>
        <p:txBody>
          <a:bodyPr spcFirstLastPara="1" wrap="square" lIns="0" tIns="0" rIns="0" bIns="0" anchor="ctr" anchorCtr="0">
            <a:noAutofit/>
          </a:bodyPr>
          <a:lstStyle/>
          <a:p>
            <a:pPr marL="457200" marR="0" lvl="0" indent="-228600" algn="ctr" rtl="0">
              <a:lnSpc>
                <a:spcPct val="90000"/>
              </a:lnSpc>
              <a:spcBef>
                <a:spcPts val="1000"/>
              </a:spcBef>
              <a:spcAft>
                <a:spcPts val="0"/>
              </a:spcAft>
              <a:buClr>
                <a:schemeClr val="accent3"/>
              </a:buClr>
              <a:buSzPts val="2000"/>
              <a:buFont typeface="Arial"/>
              <a:buNone/>
            </a:pPr>
            <a:r>
              <a:rPr lang="en-GB" b="1" i="0">
                <a:solidFill>
                  <a:srgbClr val="262626"/>
                </a:solidFill>
                <a:latin typeface="Arial"/>
                <a:ea typeface="Arial"/>
                <a:cs typeface="Arial"/>
                <a:sym typeface="Arial"/>
              </a:rPr>
              <a:t>Criminalizing abortion is a form of discrimination, which further fuels stigma</a:t>
            </a:r>
            <a:endParaRPr/>
          </a:p>
          <a:p>
            <a:pPr marL="457200" marR="0" lvl="0" indent="-228600" algn="just" rtl="0">
              <a:lnSpc>
                <a:spcPct val="90000"/>
              </a:lnSpc>
              <a:spcBef>
                <a:spcPts val="1000"/>
              </a:spcBef>
              <a:spcAft>
                <a:spcPts val="0"/>
              </a:spcAft>
              <a:buClr>
                <a:schemeClr val="accent3"/>
              </a:buClr>
              <a:buSzPts val="2000"/>
              <a:buFont typeface="Arial"/>
              <a:buNone/>
            </a:pPr>
            <a:endParaRPr/>
          </a:p>
        </p:txBody>
      </p:sp>
      <p:sp>
        <p:nvSpPr>
          <p:cNvPr id="258" name="Google Shape;258;p41"/>
          <p:cNvSpPr txBox="1">
            <a:spLocks noGrp="1"/>
          </p:cNvSpPr>
          <p:nvPr>
            <p:ph type="body" idx="2"/>
          </p:nvPr>
        </p:nvSpPr>
        <p:spPr>
          <a:xfrm>
            <a:off x="473261" y="1713419"/>
            <a:ext cx="11393260" cy="4603389"/>
          </a:xfrm>
          <a:prstGeom prst="rect">
            <a:avLst/>
          </a:prstGeom>
          <a:noFill/>
          <a:ln>
            <a:noFill/>
          </a:ln>
        </p:spPr>
        <p:txBody>
          <a:bodyPr spcFirstLastPara="1" wrap="square" lIns="0" tIns="0" rIns="0" bIns="0" anchor="t" anchorCtr="0">
            <a:noAutofit/>
          </a:bodyPr>
          <a:lstStyle/>
          <a:p>
            <a:pPr marL="228600" marR="0" lvl="0" indent="0" algn="ctr" rtl="0">
              <a:lnSpc>
                <a:spcPct val="100000"/>
              </a:lnSpc>
              <a:spcBef>
                <a:spcPts val="1000"/>
              </a:spcBef>
              <a:spcAft>
                <a:spcPts val="0"/>
              </a:spcAft>
              <a:buSzPts val="1800"/>
              <a:buNone/>
            </a:pPr>
            <a:r>
              <a:rPr lang="en-GB"/>
              <a:t>Denial of access to reproductive health services is a </a:t>
            </a:r>
            <a:r>
              <a:rPr lang="en-GB" b="1"/>
              <a:t>form of discrimination</a:t>
            </a:r>
            <a:r>
              <a:rPr lang="en-GB"/>
              <a:t>. </a:t>
            </a:r>
            <a:br>
              <a:rPr lang="en-GB"/>
            </a:br>
            <a:endParaRPr/>
          </a:p>
          <a:p>
            <a:pPr marL="228600" marR="0" lvl="0" indent="0" algn="just" rtl="0">
              <a:lnSpc>
                <a:spcPct val="150000"/>
              </a:lnSpc>
              <a:spcBef>
                <a:spcPts val="1000"/>
              </a:spcBef>
              <a:spcAft>
                <a:spcPts val="0"/>
              </a:spcAft>
              <a:buSzPts val="1800"/>
              <a:buNone/>
            </a:pPr>
            <a:r>
              <a:rPr lang="en-GB"/>
              <a:t>The above statement is supported by statements from the Committee of the United Nations Convention on the Elimination of All Forms of Discrimination against Women (CEDAW or the Convention on the Rights of Women). Discrimination does not only apply to women, but also to lesbians, bisexuals, trans people, etc. </a:t>
            </a:r>
            <a:endParaRPr/>
          </a:p>
          <a:p>
            <a:pPr marL="228600" marR="0" lvl="0" indent="0" algn="just" rtl="0">
              <a:lnSpc>
                <a:spcPct val="150000"/>
              </a:lnSpc>
              <a:spcBef>
                <a:spcPts val="1000"/>
              </a:spcBef>
              <a:spcAft>
                <a:spcPts val="0"/>
              </a:spcAft>
              <a:buSzPts val="1800"/>
              <a:buNone/>
            </a:pPr>
            <a:endParaRPr/>
          </a:p>
          <a:p>
            <a:pPr marL="228600" marR="0" lvl="0" indent="0" algn="just" rtl="0">
              <a:lnSpc>
                <a:spcPct val="150000"/>
              </a:lnSpc>
              <a:spcBef>
                <a:spcPts val="1000"/>
              </a:spcBef>
              <a:spcAft>
                <a:spcPts val="0"/>
              </a:spcAft>
              <a:buSzPts val="1800"/>
              <a:buNone/>
            </a:pPr>
            <a:r>
              <a:rPr lang="en-GB"/>
              <a:t>The criminalisation of abortion, apart from being unfair to people with a uterus, contributes to increasing the stigma in society towards people seeking abortion. The perception that abortion is illegal or a sin tends to contribute to the stigmatisation of people with a uterus in health services and among their families, friends, etc. As a result, people seeking abortions risk facing discrimination and harassment.</a:t>
            </a:r>
            <a:endParaRPr/>
          </a:p>
          <a:p>
            <a:pPr marL="228600" marR="0" lvl="0" indent="0" algn="just" rtl="0">
              <a:lnSpc>
                <a:spcPct val="150000"/>
              </a:lnSpc>
              <a:spcBef>
                <a:spcPts val="1000"/>
              </a:spcBef>
              <a:spcAft>
                <a:spcPts val="0"/>
              </a:spcAft>
              <a:buSzPts val="1800"/>
              <a:buNone/>
            </a:pPr>
            <a:endParaRPr/>
          </a:p>
          <a:p>
            <a:pPr marL="457200" marR="0" lvl="0" indent="-228600" algn="just" rtl="0">
              <a:lnSpc>
                <a:spcPct val="90000"/>
              </a:lnSpc>
              <a:spcBef>
                <a:spcPts val="1000"/>
              </a:spcBef>
              <a:spcAft>
                <a:spcPts val="0"/>
              </a:spcAft>
              <a:buClr>
                <a:srgbClr val="000000"/>
              </a:buClr>
              <a:buSzPts val="1800"/>
              <a:buFont typeface="Arial"/>
              <a:buNone/>
            </a:pPr>
            <a:endParaRPr sz="1600"/>
          </a:p>
          <a:p>
            <a:pPr marL="457200" marR="0" lvl="0" indent="-228600" algn="just" rtl="0">
              <a:lnSpc>
                <a:spcPct val="90000"/>
              </a:lnSpc>
              <a:spcBef>
                <a:spcPts val="1000"/>
              </a:spcBef>
              <a:spcAft>
                <a:spcPts val="0"/>
              </a:spcAft>
              <a:buClr>
                <a:srgbClr val="000000"/>
              </a:buClr>
              <a:buSzPts val="1800"/>
              <a:buFont typeface="Arial"/>
              <a:buNone/>
            </a:pPr>
            <a:r>
              <a:rPr lang="en-GB" sz="1600" b="0" i="0">
                <a:solidFill>
                  <a:srgbClr val="000000"/>
                </a:solidFill>
                <a:latin typeface="Calibri"/>
                <a:ea typeface="Calibri"/>
                <a:cs typeface="Calibri"/>
                <a:sym typeface="Calibri"/>
              </a:rPr>
              <a:t>  </a:t>
            </a:r>
            <a:endParaRPr sz="1600"/>
          </a:p>
          <a:p>
            <a:pPr marL="457200" lvl="0" indent="-228600" algn="l" rtl="0">
              <a:lnSpc>
                <a:spcPct val="90000"/>
              </a:lnSpc>
              <a:spcBef>
                <a:spcPts val="1000"/>
              </a:spcBef>
              <a:spcAft>
                <a:spcPts val="0"/>
              </a:spcAft>
              <a:buSzPts val="1800"/>
              <a:buNone/>
            </a:pPr>
            <a:endParaRPr/>
          </a:p>
          <a:p>
            <a:pPr marL="457200" lvl="0" indent="-228600" algn="l" rtl="0">
              <a:lnSpc>
                <a:spcPct val="90000"/>
              </a:lnSpc>
              <a:spcBef>
                <a:spcPts val="1000"/>
              </a:spcBef>
              <a:spcAft>
                <a:spcPts val="0"/>
              </a:spcAft>
              <a:buSzPts val="1800"/>
              <a:buNone/>
            </a:pPr>
            <a:endParaRPr b="0" i="0">
              <a:solidFill>
                <a:srgbClr val="000000"/>
              </a:solidFill>
              <a:latin typeface="Oswald"/>
              <a:ea typeface="Oswald"/>
              <a:cs typeface="Oswald"/>
              <a:sym typeface="Oswald"/>
            </a:endParaRPr>
          </a:p>
          <a:p>
            <a:pPr marL="228600" lvl="0" indent="0" algn="just" rtl="0">
              <a:lnSpc>
                <a:spcPct val="90000"/>
              </a:lnSpc>
              <a:spcBef>
                <a:spcPts val="1000"/>
              </a:spcBef>
              <a:spcAft>
                <a:spcPts val="0"/>
              </a:spcAft>
              <a:buSzPts val="1800"/>
              <a:buNone/>
            </a:pPr>
            <a:endParaRPr b="1" i="0">
              <a:solidFill>
                <a:srgbClr val="262626"/>
              </a:solidFill>
              <a:latin typeface="Arial"/>
              <a:ea typeface="Arial"/>
              <a:cs typeface="Arial"/>
              <a:sym typeface="Arial"/>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259" name="Google Shape;259;p41"/>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800"/>
              <a:buNone/>
            </a:pPr>
            <a:r>
              <a:rPr lang="en-GB" b="1"/>
              <a:t> Case Study 1 :Abortion Basic Facts</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3"/>
          <p:cNvSpPr txBox="1">
            <a:spLocks noGrp="1"/>
          </p:cNvSpPr>
          <p:nvPr>
            <p:ph type="body" idx="2"/>
          </p:nvPr>
        </p:nvSpPr>
        <p:spPr>
          <a:xfrm>
            <a:off x="399370" y="1389788"/>
            <a:ext cx="11393400" cy="4603500"/>
          </a:xfrm>
          <a:prstGeom prst="rect">
            <a:avLst/>
          </a:prstGeom>
          <a:noFill/>
          <a:ln>
            <a:noFill/>
          </a:ln>
        </p:spPr>
        <p:txBody>
          <a:bodyPr spcFirstLastPara="1" wrap="square" lIns="0" tIns="0" rIns="0" bIns="0" anchor="t" anchorCtr="0">
            <a:noAutofit/>
          </a:bodyPr>
          <a:lstStyle/>
          <a:p>
            <a:pPr marL="514350" lvl="0" indent="-298450" algn="just" rtl="0">
              <a:lnSpc>
                <a:spcPct val="200000"/>
              </a:lnSpc>
              <a:spcBef>
                <a:spcPts val="1000"/>
              </a:spcBef>
              <a:spcAft>
                <a:spcPts val="0"/>
              </a:spcAft>
              <a:buSzPts val="2000"/>
              <a:buFont typeface="Arial"/>
              <a:buChar char="•"/>
            </a:pPr>
            <a:r>
              <a:rPr lang="en-GB" sz="2000"/>
              <a:t>What is the law about abortions </a:t>
            </a:r>
            <a:r>
              <a:rPr lang="en-GB" sz="2000">
                <a:solidFill>
                  <a:schemeClr val="accent3"/>
                </a:solidFill>
              </a:rPr>
              <a:t>in Cyprus</a:t>
            </a:r>
            <a:r>
              <a:rPr lang="en-GB" sz="2000"/>
              <a:t>? (if you do not know you can search online) </a:t>
            </a:r>
            <a:endParaRPr sz="2000"/>
          </a:p>
          <a:p>
            <a:pPr marL="514350" lvl="0" indent="-298450" algn="just" rtl="0">
              <a:lnSpc>
                <a:spcPct val="200000"/>
              </a:lnSpc>
              <a:spcBef>
                <a:spcPts val="1000"/>
              </a:spcBef>
              <a:spcAft>
                <a:spcPts val="0"/>
              </a:spcAft>
              <a:buSzPts val="2000"/>
              <a:buFont typeface="Arial"/>
              <a:buChar char="•"/>
            </a:pPr>
            <a:r>
              <a:rPr lang="en-GB" sz="2000"/>
              <a:t>Was it </a:t>
            </a:r>
            <a:r>
              <a:rPr lang="en-GB" sz="2000" b="1"/>
              <a:t>easy</a:t>
            </a:r>
            <a:r>
              <a:rPr lang="en-GB" sz="2000"/>
              <a:t> to find out about abortion law? </a:t>
            </a:r>
            <a:endParaRPr sz="2000"/>
          </a:p>
          <a:p>
            <a:pPr marL="514350" lvl="0" indent="-298450" algn="just" rtl="0">
              <a:lnSpc>
                <a:spcPct val="200000"/>
              </a:lnSpc>
              <a:spcBef>
                <a:spcPts val="1000"/>
              </a:spcBef>
              <a:spcAft>
                <a:spcPts val="0"/>
              </a:spcAft>
              <a:buSzPts val="2000"/>
              <a:buFont typeface="Arial"/>
              <a:buChar char="•"/>
            </a:pPr>
            <a:r>
              <a:rPr lang="en-GB" sz="2000"/>
              <a:t>Is the information </a:t>
            </a:r>
            <a:r>
              <a:rPr lang="en-GB" sz="2000" b="1"/>
              <a:t>accessible</a:t>
            </a:r>
            <a:r>
              <a:rPr lang="en-GB" sz="2000"/>
              <a:t>? </a:t>
            </a:r>
            <a:endParaRPr sz="2000"/>
          </a:p>
          <a:p>
            <a:pPr marL="514350" lvl="0" indent="-298450" algn="just" rtl="0">
              <a:lnSpc>
                <a:spcPct val="200000"/>
              </a:lnSpc>
              <a:spcBef>
                <a:spcPts val="1000"/>
              </a:spcBef>
              <a:spcAft>
                <a:spcPts val="0"/>
              </a:spcAft>
              <a:buSzPts val="2000"/>
              <a:buFont typeface="Arial"/>
              <a:buChar char="•"/>
            </a:pPr>
            <a:r>
              <a:rPr lang="en-GB" sz="2000"/>
              <a:t>How much does it </a:t>
            </a:r>
            <a:r>
              <a:rPr lang="en-GB" sz="2000" b="1"/>
              <a:t>cost</a:t>
            </a:r>
            <a:r>
              <a:rPr lang="en-GB" sz="2000"/>
              <a:t>? </a:t>
            </a:r>
            <a:endParaRPr sz="2000"/>
          </a:p>
          <a:p>
            <a:pPr marL="514350" lvl="0" indent="-298450" algn="just" rtl="0">
              <a:lnSpc>
                <a:spcPct val="200000"/>
              </a:lnSpc>
              <a:spcBef>
                <a:spcPts val="1000"/>
              </a:spcBef>
              <a:spcAft>
                <a:spcPts val="0"/>
              </a:spcAft>
              <a:buSzPts val="2000"/>
              <a:buFont typeface="Arial"/>
              <a:buChar char="•"/>
            </a:pPr>
            <a:r>
              <a:rPr lang="en-GB" sz="2000" b="1"/>
              <a:t>Who</a:t>
            </a:r>
            <a:r>
              <a:rPr lang="en-GB" sz="2000"/>
              <a:t> can have access to it? </a:t>
            </a:r>
            <a:endParaRPr sz="2000"/>
          </a:p>
          <a:p>
            <a:pPr marL="514350" lvl="0" indent="-298450" algn="just" rtl="0">
              <a:lnSpc>
                <a:spcPct val="200000"/>
              </a:lnSpc>
              <a:spcBef>
                <a:spcPts val="1000"/>
              </a:spcBef>
              <a:spcAft>
                <a:spcPts val="0"/>
              </a:spcAft>
              <a:buSzPts val="2000"/>
              <a:buFont typeface="Arial"/>
              <a:buChar char="•"/>
            </a:pPr>
            <a:r>
              <a:rPr lang="en-GB" sz="2000">
                <a:solidFill>
                  <a:schemeClr val="accent1"/>
                </a:solidFill>
              </a:rPr>
              <a:t>What do you think of the following pictures? Discuss it. </a:t>
            </a:r>
            <a:endParaRPr sz="2000">
              <a:solidFill>
                <a:schemeClr val="accent1"/>
              </a:solidFill>
            </a:endParaRPr>
          </a:p>
          <a:p>
            <a:pPr marL="514350" lvl="0" indent="-171450" algn="just" rtl="0">
              <a:lnSpc>
                <a:spcPct val="90000"/>
              </a:lnSpc>
              <a:spcBef>
                <a:spcPts val="1000"/>
              </a:spcBef>
              <a:spcAft>
                <a:spcPts val="0"/>
              </a:spcAft>
              <a:buSzPts val="1800"/>
              <a:buFont typeface="Calibri"/>
              <a:buNone/>
            </a:pPr>
            <a:endParaRPr/>
          </a:p>
        </p:txBody>
      </p:sp>
      <p:sp>
        <p:nvSpPr>
          <p:cNvPr id="265" name="Google Shape;265;p43"/>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Case Study 1: Research on the Cyprus Context</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0"/>
          <p:cNvSpPr txBox="1">
            <a:spLocks noGrp="1"/>
          </p:cNvSpPr>
          <p:nvPr>
            <p:ph type="ctrTitle"/>
          </p:nvPr>
        </p:nvSpPr>
        <p:spPr>
          <a:xfrm>
            <a:off x="2179865" y="2628902"/>
            <a:ext cx="7832400" cy="16002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accent1"/>
              </a:buClr>
              <a:buSzPts val="3200"/>
              <a:buFont typeface="Calibri"/>
              <a:buNone/>
            </a:pPr>
            <a:r>
              <a:rPr lang="en-GB" sz="7200"/>
              <a:t>Case Study 2</a:t>
            </a:r>
            <a:endParaRPr sz="7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7"/>
          <p:cNvSpPr txBox="1">
            <a:spLocks noGrp="1"/>
          </p:cNvSpPr>
          <p:nvPr>
            <p:ph type="body" idx="2"/>
          </p:nvPr>
        </p:nvSpPr>
        <p:spPr>
          <a:xfrm>
            <a:off x="399370" y="2108428"/>
            <a:ext cx="6857100" cy="346920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SzPts val="1800"/>
              <a:buNone/>
            </a:pPr>
            <a:r>
              <a:rPr lang="en-GB" b="1" i="0">
                <a:solidFill>
                  <a:srgbClr val="187498"/>
                </a:solidFill>
                <a:latin typeface="Calibri"/>
                <a:ea typeface="Calibri"/>
                <a:cs typeface="Calibri"/>
                <a:sym typeface="Calibri"/>
              </a:rPr>
              <a:t> </a:t>
            </a:r>
            <a:endParaRPr b="1" i="0">
              <a:solidFill>
                <a:srgbClr val="262626"/>
              </a:solidFill>
              <a:latin typeface="Calibri"/>
              <a:ea typeface="Calibri"/>
              <a:cs typeface="Calibri"/>
              <a:sym typeface="Calibri"/>
            </a:endParaRPr>
          </a:p>
          <a:p>
            <a:pPr marL="271463" marR="0" lvl="0" indent="-4763" algn="just" rtl="0">
              <a:lnSpc>
                <a:spcPct val="90000"/>
              </a:lnSpc>
              <a:spcBef>
                <a:spcPts val="1000"/>
              </a:spcBef>
              <a:spcAft>
                <a:spcPts val="0"/>
              </a:spcAft>
              <a:buClr>
                <a:srgbClr val="000000"/>
              </a:buClr>
              <a:buSzPts val="1800"/>
              <a:buFont typeface="Arial"/>
              <a:buNone/>
            </a:pPr>
            <a:r>
              <a:rPr lang="en-GB" b="0" i="0">
                <a:solidFill>
                  <a:srgbClr val="000000"/>
                </a:solidFill>
                <a:latin typeface="Calibri"/>
                <a:ea typeface="Calibri"/>
                <a:cs typeface="Calibri"/>
                <a:sym typeface="Calibri"/>
              </a:rPr>
              <a:t>The terms “refugee, asylum seeke</a:t>
            </a:r>
            <a:r>
              <a:rPr lang="en-GB">
                <a:latin typeface="Calibri"/>
                <a:ea typeface="Calibri"/>
                <a:cs typeface="Calibri"/>
                <a:sym typeface="Calibri"/>
              </a:rPr>
              <a:t>r and</a:t>
            </a:r>
            <a:r>
              <a:rPr lang="en-GB" b="0" i="0">
                <a:solidFill>
                  <a:srgbClr val="000000"/>
                </a:solidFill>
                <a:latin typeface="Calibri"/>
                <a:ea typeface="Calibri"/>
                <a:cs typeface="Calibri"/>
                <a:sym typeface="Calibri"/>
              </a:rPr>
              <a:t> migran</a:t>
            </a:r>
            <a:r>
              <a:rPr lang="en-GB">
                <a:latin typeface="Calibri"/>
                <a:ea typeface="Calibri"/>
                <a:cs typeface="Calibri"/>
                <a:sym typeface="Calibri"/>
              </a:rPr>
              <a:t>t</a:t>
            </a:r>
            <a:r>
              <a:rPr lang="en-GB" b="0" i="0">
                <a:solidFill>
                  <a:srgbClr val="000000"/>
                </a:solidFill>
                <a:latin typeface="Calibri"/>
                <a:ea typeface="Calibri"/>
                <a:cs typeface="Calibri"/>
                <a:sym typeface="Calibri"/>
              </a:rPr>
              <a:t> are used to describe people who are on the move, who have left their countries and have crossed borders.</a:t>
            </a:r>
            <a:r>
              <a:rPr lang="en-GB">
                <a:latin typeface="Calibri"/>
                <a:ea typeface="Calibri"/>
                <a:cs typeface="Calibri"/>
                <a:sym typeface="Calibri"/>
              </a:rPr>
              <a:t>”</a:t>
            </a:r>
            <a:endParaRPr/>
          </a:p>
          <a:p>
            <a:pPr marL="271463" marR="0" lvl="0" indent="-4763" algn="just" rtl="0">
              <a:lnSpc>
                <a:spcPct val="90000"/>
              </a:lnSpc>
              <a:spcBef>
                <a:spcPts val="1000"/>
              </a:spcBef>
              <a:spcAft>
                <a:spcPts val="0"/>
              </a:spcAft>
              <a:buClr>
                <a:srgbClr val="000000"/>
              </a:buClr>
              <a:buSzPts val="1800"/>
              <a:buFont typeface="Arial"/>
              <a:buNone/>
            </a:pPr>
            <a:endParaRPr b="0" i="0">
              <a:solidFill>
                <a:srgbClr val="000000"/>
              </a:solidFill>
              <a:latin typeface="Calibri"/>
              <a:ea typeface="Calibri"/>
              <a:cs typeface="Calibri"/>
              <a:sym typeface="Calibri"/>
            </a:endParaRPr>
          </a:p>
          <a:p>
            <a:pPr marL="271463" marR="0" lvl="0" indent="-4763" algn="just" rtl="0">
              <a:lnSpc>
                <a:spcPct val="90000"/>
              </a:lnSpc>
              <a:spcBef>
                <a:spcPts val="1000"/>
              </a:spcBef>
              <a:spcAft>
                <a:spcPts val="0"/>
              </a:spcAft>
              <a:buClr>
                <a:srgbClr val="000000"/>
              </a:buClr>
              <a:buSzPts val="1800"/>
              <a:buFont typeface="Arial"/>
              <a:buNone/>
            </a:pPr>
            <a:r>
              <a:rPr lang="en-GB" b="0" i="0">
                <a:solidFill>
                  <a:srgbClr val="000000"/>
                </a:solidFill>
                <a:latin typeface="Calibri"/>
                <a:ea typeface="Calibri"/>
                <a:cs typeface="Calibri"/>
                <a:sym typeface="Calibri"/>
              </a:rPr>
              <a:t>The terms </a:t>
            </a:r>
            <a:r>
              <a:rPr lang="en-GB" b="1" i="0">
                <a:solidFill>
                  <a:srgbClr val="000000"/>
                </a:solidFill>
                <a:latin typeface="Calibri"/>
                <a:ea typeface="Calibri"/>
                <a:cs typeface="Calibri"/>
                <a:sym typeface="Calibri"/>
              </a:rPr>
              <a:t>migrant</a:t>
            </a:r>
            <a:r>
              <a:rPr lang="en-GB" b="0" i="0">
                <a:solidFill>
                  <a:srgbClr val="000000"/>
                </a:solidFill>
                <a:latin typeface="Calibri"/>
                <a:ea typeface="Calibri"/>
                <a:cs typeface="Calibri"/>
                <a:sym typeface="Calibri"/>
              </a:rPr>
              <a:t> and </a:t>
            </a:r>
            <a:r>
              <a:rPr lang="en-GB" b="1" i="0">
                <a:solidFill>
                  <a:srgbClr val="000000"/>
                </a:solidFill>
                <a:latin typeface="Calibri"/>
                <a:ea typeface="Calibri"/>
                <a:cs typeface="Calibri"/>
                <a:sym typeface="Calibri"/>
              </a:rPr>
              <a:t>refugee </a:t>
            </a:r>
            <a:r>
              <a:rPr lang="en-GB" b="0" i="0">
                <a:solidFill>
                  <a:srgbClr val="000000"/>
                </a:solidFill>
                <a:latin typeface="Calibri"/>
                <a:ea typeface="Calibri"/>
                <a:cs typeface="Calibri"/>
                <a:sym typeface="Calibri"/>
              </a:rPr>
              <a:t>are often used interchangeably but it is important to distinguish between them as there is a legal difference.</a:t>
            </a:r>
            <a:endParaRPr/>
          </a:p>
          <a:p>
            <a:pPr marL="271463" marR="0" lvl="0" indent="-4763" algn="just" rtl="0">
              <a:lnSpc>
                <a:spcPct val="90000"/>
              </a:lnSpc>
              <a:spcBef>
                <a:spcPts val="1000"/>
              </a:spcBef>
              <a:spcAft>
                <a:spcPts val="0"/>
              </a:spcAft>
              <a:buClr>
                <a:srgbClr val="000000"/>
              </a:buClr>
              <a:buSzPts val="1800"/>
              <a:buFont typeface="Arial"/>
              <a:buNone/>
            </a:pPr>
            <a:endParaRPr>
              <a:latin typeface="Calibri"/>
              <a:ea typeface="Calibri"/>
              <a:cs typeface="Calibri"/>
              <a:sym typeface="Calibri"/>
            </a:endParaRPr>
          </a:p>
          <a:p>
            <a:pPr marL="271463" lvl="0" indent="-4763" algn="r" rtl="0">
              <a:lnSpc>
                <a:spcPct val="90000"/>
              </a:lnSpc>
              <a:spcBef>
                <a:spcPts val="1000"/>
              </a:spcBef>
              <a:spcAft>
                <a:spcPts val="0"/>
              </a:spcAft>
              <a:buSzPts val="1800"/>
              <a:buNone/>
            </a:pPr>
            <a:r>
              <a:rPr lang="en-GB" sz="1600" i="1">
                <a:solidFill>
                  <a:srgbClr val="111111"/>
                </a:solidFill>
                <a:latin typeface="Calibri"/>
                <a:ea typeface="Calibri"/>
                <a:cs typeface="Calibri"/>
                <a:sym typeface="Calibri"/>
              </a:rPr>
              <a:t> (Amnesty International, Refugees, Asylum seekers and migrants)</a:t>
            </a:r>
            <a:endParaRPr sz="1600" i="1">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i="1">
              <a:latin typeface="Calibri"/>
              <a:ea typeface="Calibri"/>
              <a:cs typeface="Calibri"/>
              <a:sym typeface="Calibri"/>
            </a:endParaRPr>
          </a:p>
          <a:p>
            <a:pPr marL="0" lvl="0" indent="0" algn="just" rtl="0">
              <a:lnSpc>
                <a:spcPct val="90000"/>
              </a:lnSpc>
              <a:spcBef>
                <a:spcPts val="0"/>
              </a:spcBef>
              <a:spcAft>
                <a:spcPts val="0"/>
              </a:spcAft>
              <a:buClr>
                <a:srgbClr val="000000"/>
              </a:buClr>
              <a:buSzPts val="1800"/>
              <a:buNone/>
            </a:pPr>
            <a:endParaRPr>
              <a:solidFill>
                <a:srgbClr val="000000"/>
              </a:solidFill>
              <a:latin typeface="Calibri"/>
              <a:ea typeface="Calibri"/>
              <a:cs typeface="Calibri"/>
              <a:sym typeface="Calibri"/>
            </a:endParaRPr>
          </a:p>
        </p:txBody>
      </p:sp>
      <p:sp>
        <p:nvSpPr>
          <p:cNvPr id="276" name="Google Shape;276;p7"/>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GB" b="1"/>
              <a:t>Case Study 2:  Refugees, Asylum seekers and migrants </a:t>
            </a:r>
            <a:endParaRPr b="1"/>
          </a:p>
        </p:txBody>
      </p:sp>
      <p:sp>
        <p:nvSpPr>
          <p:cNvPr id="277" name="Google Shape;277;p7"/>
          <p:cNvSpPr txBox="1"/>
          <p:nvPr/>
        </p:nvSpPr>
        <p:spPr>
          <a:xfrm>
            <a:off x="7728700" y="4928072"/>
            <a:ext cx="4155300" cy="1015800"/>
          </a:xfrm>
          <a:prstGeom prst="rect">
            <a:avLst/>
          </a:prstGeom>
          <a:noFill/>
          <a:ln>
            <a:noFill/>
          </a:ln>
        </p:spPr>
        <p:txBody>
          <a:bodyPr spcFirstLastPara="1" wrap="square" lIns="91425" tIns="45700" rIns="91425" bIns="45700" anchor="t" anchorCtr="0">
            <a:spAutoFit/>
          </a:bodyPr>
          <a:lstStyle/>
          <a:p>
            <a:pPr marL="457200" marR="0" lvl="0" indent="-228600" algn="l" rtl="0">
              <a:lnSpc>
                <a:spcPct val="100000"/>
              </a:lnSpc>
              <a:spcBef>
                <a:spcPts val="0"/>
              </a:spcBef>
              <a:spcAft>
                <a:spcPts val="0"/>
              </a:spcAft>
              <a:buClr>
                <a:srgbClr val="000000"/>
              </a:buClr>
              <a:buSzPts val="1400"/>
              <a:buFont typeface="Arial"/>
              <a:buNone/>
            </a:pPr>
            <a:r>
              <a:rPr lang="en-GB" sz="1000" b="0" i="0" u="none" strike="noStrike" cap="none">
                <a:solidFill>
                  <a:schemeClr val="dk1"/>
                </a:solidFill>
                <a:latin typeface="Arial"/>
                <a:ea typeface="Arial"/>
                <a:cs typeface="Arial"/>
                <a:sym typeface="Arial"/>
              </a:rPr>
              <a:t>      </a:t>
            </a:r>
            <a:r>
              <a:rPr lang="en-GB" sz="1000" b="1" i="0" u="none" strike="noStrike" cap="none">
                <a:solidFill>
                  <a:schemeClr val="dk1"/>
                </a:solidFill>
                <a:latin typeface="Arial"/>
                <a:ea typeface="Arial"/>
                <a:cs typeface="Arial"/>
                <a:sym typeface="Arial"/>
              </a:rPr>
              <a:t>Picture Source: </a:t>
            </a:r>
            <a:r>
              <a:rPr lang="en-GB" sz="1000" b="0" i="0" u="none" strike="noStrike" cap="none">
                <a:solidFill>
                  <a:schemeClr val="dk1"/>
                </a:solidFill>
                <a:latin typeface="Arial"/>
                <a:ea typeface="Arial"/>
                <a:cs typeface="Arial"/>
                <a:sym typeface="Arial"/>
              </a:rPr>
              <a:t>Lifejackets have become a striking symbol of the refugee crisis. This was one of 2,500 removed or discarded vests that formed a ‘lifejacket graveyard’ in Parliament Square to draw attention to the crisis in 2016 Photograph: Hugh Peterswald/Pacific Press/LightRocket/Getty [</a:t>
            </a:r>
            <a:endParaRPr sz="1000" b="0" i="0" u="none" strike="noStrike" cap="none">
              <a:solidFill>
                <a:schemeClr val="dk1"/>
              </a:solidFill>
              <a:latin typeface="Arial"/>
              <a:ea typeface="Arial"/>
              <a:cs typeface="Arial"/>
              <a:sym typeface="Arial"/>
            </a:endParaRPr>
          </a:p>
        </p:txBody>
      </p:sp>
      <p:pic>
        <p:nvPicPr>
          <p:cNvPr id="278" name="Google Shape;278;p7"/>
          <p:cNvPicPr preferRelativeResize="0"/>
          <p:nvPr/>
        </p:nvPicPr>
        <p:blipFill rotWithShape="1">
          <a:blip r:embed="rId3">
            <a:alphaModFix/>
          </a:blip>
          <a:srcRect/>
          <a:stretch/>
        </p:blipFill>
        <p:spPr>
          <a:xfrm>
            <a:off x="7490053" y="2108428"/>
            <a:ext cx="4701947" cy="28196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25bab2fae2a_1_97" descr="What is internally displaced migration?&#10;What is the difference between an internally displaced person and a refugee?&#10;What is the difference between a refugee an asylum seeker and a migrant?&#10;Which country has the most internally displaced persons?&#10;What makes a person internally displaced?&#10;What causes Internal Displacement?&#10;What qualifies a migrant for asylum?&#10;Are migrants the same as refugees?&#10;What are the 6 types of refugees?&#10;What are the effects of Internal Displacement?&#10;Whose responsibility is it to protect and assist internally displaced persons?&#10;Why don t internally displaced persons leave their country?&#10;Which country is most welcoming to asylum seekers 2020?&#10;How much do asylum seekers get?&#10;Why do migrants come to the UK and not stay in France?&#10;How are internally displaced people protected?&#10;Are internally displaced persons protected by international law?&#10;What are the challenges faced by asylum seekers?&#10;Are asylum seekers stateless?&#10;What are the 3 types of refugees?&#10;Is seeking asylum legal?&#10;Why do asylum seekers migrate?&#10;What is the difference between immigrant and migrant?&#10;Why do asylum seekers leave their country?&#10;What happens to asylum seekers who are rejected?&#10;What happens to migrants when they are detained?&#10;Can an asylum seeker be deported?&#10;Who is considered a migrant?&#10;Do refugees migrate or immigrate?&#10;Which country has the highest number of asylum seekers?&#10;How long can an illegal immigrant be detained?&#10;How long are asylum seekers kept in detention?&#10;Where do asylum seekers go?&#10;Do asylum seekers get paid?&#10;Can you go back to your country after asylum?&#10;Can refugees go back to their home country?&#10;&#10;refugee,southern california,migrant,immigration,kcet,border" title="Difference between Refugee, Migrant, Asylum seeker, Internally displaced">
            <a:hlinkClick r:id="rId3"/>
          </p:cNvPr>
          <p:cNvPicPr preferRelativeResize="0"/>
          <p:nvPr/>
        </p:nvPicPr>
        <p:blipFill rotWithShape="1">
          <a:blip r:embed="rId4">
            <a:alphaModFix/>
          </a:blip>
          <a:srcRect/>
          <a:stretch/>
        </p:blipFill>
        <p:spPr>
          <a:xfrm>
            <a:off x="1352974" y="501989"/>
            <a:ext cx="9278475" cy="5219125"/>
          </a:xfrm>
          <a:prstGeom prst="rect">
            <a:avLst/>
          </a:prstGeom>
          <a:noFill/>
          <a:ln>
            <a:noFill/>
          </a:ln>
        </p:spPr>
      </p:pic>
      <p:sp>
        <p:nvSpPr>
          <p:cNvPr id="285" name="Google Shape;285;g25bab2fae2a_1_97"/>
          <p:cNvSpPr txBox="1"/>
          <p:nvPr/>
        </p:nvSpPr>
        <p:spPr>
          <a:xfrm>
            <a:off x="2097011" y="5821598"/>
            <a:ext cx="77904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000" b="1" i="0" u="none" strike="noStrike" cap="none">
                <a:solidFill>
                  <a:schemeClr val="accent3"/>
                </a:solidFill>
                <a:latin typeface="Calibri"/>
                <a:ea typeface="Calibri"/>
                <a:cs typeface="Calibri"/>
                <a:sym typeface="Calibri"/>
              </a:rPr>
              <a:t>Watch Video on the differences between Refugee, Migrant, Asylum Seeker and Internally Displaced</a:t>
            </a:r>
            <a:endParaRPr sz="2000" b="1" i="0" u="none" strike="noStrike" cap="none">
              <a:solidFill>
                <a:schemeClr val="accent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7"/>
          <p:cNvSpPr txBox="1">
            <a:spLocks noGrp="1"/>
          </p:cNvSpPr>
          <p:nvPr>
            <p:ph type="body" idx="1"/>
          </p:nvPr>
        </p:nvSpPr>
        <p:spPr>
          <a:xfrm>
            <a:off x="399370" y="2140269"/>
            <a:ext cx="11393260" cy="4087811"/>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800"/>
              <a:buNone/>
            </a:pPr>
            <a:r>
              <a:rPr lang="en-GB"/>
              <a:t> It is crucial to use the correct terminology in this section. People of color are not comfortable with the use of certain words and phrases shown in the following slides. It is now considered offensive and outdated to use words like "colored" and "negro". </a:t>
            </a:r>
            <a:endParaRPr/>
          </a:p>
          <a:p>
            <a:pPr marL="0" lvl="0" indent="0" algn="l" rtl="0">
              <a:lnSpc>
                <a:spcPct val="115000"/>
              </a:lnSpc>
              <a:spcBef>
                <a:spcPts val="1200"/>
              </a:spcBef>
              <a:spcAft>
                <a:spcPts val="0"/>
              </a:spcAft>
              <a:buSzPts val="1800"/>
              <a:buNone/>
            </a:pPr>
            <a:r>
              <a:rPr lang="en-GB"/>
              <a:t>When referring to non-whites, the correct terminology is: </a:t>
            </a:r>
            <a:endParaRPr/>
          </a:p>
          <a:p>
            <a:pPr marL="457200" lvl="0" indent="-298450" algn="l" rtl="0">
              <a:lnSpc>
                <a:spcPct val="115000"/>
              </a:lnSpc>
              <a:spcBef>
                <a:spcPts val="1200"/>
              </a:spcBef>
              <a:spcAft>
                <a:spcPts val="0"/>
              </a:spcAft>
              <a:buSzPts val="1100"/>
              <a:buChar char="●"/>
            </a:pPr>
            <a:r>
              <a:rPr lang="en-GB"/>
              <a:t>Black: refers to dark-skinned African Americans, no matter their nationality. </a:t>
            </a:r>
            <a:endParaRPr/>
          </a:p>
          <a:p>
            <a:pPr marL="457200" lvl="0" indent="-298450" algn="l" rtl="0">
              <a:lnSpc>
                <a:spcPct val="115000"/>
              </a:lnSpc>
              <a:spcBef>
                <a:spcPts val="0"/>
              </a:spcBef>
              <a:spcAft>
                <a:spcPts val="0"/>
              </a:spcAft>
              <a:buSzPts val="1100"/>
              <a:buChar char="●"/>
            </a:pPr>
            <a:r>
              <a:rPr lang="en-GB"/>
              <a:t>African American: refers to people born in the United States and who have African ancestry. Many people use the terms interchangeably.</a:t>
            </a:r>
            <a:endParaRPr/>
          </a:p>
          <a:p>
            <a:pPr marL="457200" lvl="0" indent="-298450" algn="l" rtl="0">
              <a:lnSpc>
                <a:spcPct val="115000"/>
              </a:lnSpc>
              <a:spcBef>
                <a:spcPts val="0"/>
              </a:spcBef>
              <a:spcAft>
                <a:spcPts val="0"/>
              </a:spcAft>
              <a:buSzPts val="1100"/>
              <a:buChar char="●"/>
            </a:pPr>
            <a:r>
              <a:rPr lang="en-GB"/>
              <a:t>"People of color" was originally meant to be a synonym for "Black", but it has expanded to include Latinos, Asians, Native Americans, etc. </a:t>
            </a:r>
            <a:endParaRPr/>
          </a:p>
          <a:p>
            <a:pPr marL="514350" lvl="0" indent="-171450" algn="just" rtl="0">
              <a:lnSpc>
                <a:spcPct val="90000"/>
              </a:lnSpc>
              <a:spcBef>
                <a:spcPts val="1200"/>
              </a:spcBef>
              <a:spcAft>
                <a:spcPts val="0"/>
              </a:spcAft>
              <a:buSzPts val="1800"/>
              <a:buFont typeface="Calibri"/>
              <a:buNone/>
            </a:pPr>
            <a:endParaRPr>
              <a:solidFill>
                <a:schemeClr val="dk1"/>
              </a:solidFill>
            </a:endParaRPr>
          </a:p>
          <a:p>
            <a:pPr marL="228600" lvl="0" indent="0" algn="just" rtl="0">
              <a:lnSpc>
                <a:spcPct val="90000"/>
              </a:lnSpc>
              <a:spcBef>
                <a:spcPts val="1000"/>
              </a:spcBef>
              <a:spcAft>
                <a:spcPts val="0"/>
              </a:spcAft>
              <a:buSzPts val="1800"/>
              <a:buNone/>
            </a:pPr>
            <a:endParaRPr/>
          </a:p>
        </p:txBody>
      </p:sp>
      <p:sp>
        <p:nvSpPr>
          <p:cNvPr id="99" name="Google Shape;99;p27"/>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Terminology </a:t>
            </a:r>
            <a:endParaRPr b="1"/>
          </a:p>
        </p:txBody>
      </p:sp>
      <p:sp>
        <p:nvSpPr>
          <p:cNvPr id="100" name="Google Shape;100;p27"/>
          <p:cNvSpPr txBox="1"/>
          <p:nvPr/>
        </p:nvSpPr>
        <p:spPr>
          <a:xfrm>
            <a:off x="399370" y="1513840"/>
            <a:ext cx="7975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3"/>
                </a:solidFill>
                <a:latin typeface="Calibri"/>
                <a:ea typeface="Calibri"/>
                <a:cs typeface="Calibri"/>
                <a:sym typeface="Calibri"/>
              </a:rPr>
              <a:t>IMPORTANT GUIDELINES ON THE TERMINOLOGIES</a:t>
            </a:r>
            <a:endParaRPr sz="2400" b="1" i="0" u="none" strike="noStrike" cap="none">
              <a:solidFill>
                <a:schemeClr val="accent3"/>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42c3d9c8cc_0_52"/>
          <p:cNvSpPr txBox="1">
            <a:spLocks noGrp="1"/>
          </p:cNvSpPr>
          <p:nvPr>
            <p:ph type="body" idx="2"/>
          </p:nvPr>
        </p:nvSpPr>
        <p:spPr>
          <a:xfrm>
            <a:off x="399370" y="1539346"/>
            <a:ext cx="11091000" cy="4603500"/>
          </a:xfrm>
          <a:prstGeom prst="rect">
            <a:avLst/>
          </a:prstGeom>
          <a:noFill/>
          <a:ln>
            <a:noFill/>
          </a:ln>
        </p:spPr>
        <p:txBody>
          <a:bodyPr spcFirstLastPara="1" wrap="square" lIns="0" tIns="0" rIns="0" bIns="0" anchor="t" anchorCtr="0">
            <a:noAutofit/>
          </a:bodyPr>
          <a:lstStyle/>
          <a:p>
            <a:pPr marL="457200" lvl="0" indent="-228600" algn="just" rtl="0">
              <a:lnSpc>
                <a:spcPct val="90000"/>
              </a:lnSpc>
              <a:spcBef>
                <a:spcPts val="1000"/>
              </a:spcBef>
              <a:spcAft>
                <a:spcPts val="0"/>
              </a:spcAft>
              <a:buClr>
                <a:srgbClr val="000000"/>
              </a:buClr>
              <a:buSzPts val="1800"/>
              <a:buFont typeface="Arial"/>
              <a:buNone/>
            </a:pPr>
            <a:r>
              <a:rPr lang="en-GB" b="1">
                <a:solidFill>
                  <a:srgbClr val="262626"/>
                </a:solidFill>
              </a:rPr>
              <a:t>Who is a </a:t>
            </a:r>
            <a:r>
              <a:rPr lang="en-GB" b="1">
                <a:solidFill>
                  <a:srgbClr val="187498"/>
                </a:solidFill>
              </a:rPr>
              <a:t>refugee</a:t>
            </a:r>
            <a:r>
              <a:rPr lang="en-GB" b="1">
                <a:solidFill>
                  <a:srgbClr val="262626"/>
                </a:solidFill>
              </a:rPr>
              <a:t>?</a:t>
            </a:r>
            <a:endParaRPr/>
          </a:p>
          <a:p>
            <a:pPr marL="457200" lvl="0" indent="-228600" algn="just" rtl="0">
              <a:lnSpc>
                <a:spcPct val="90000"/>
              </a:lnSpc>
              <a:spcBef>
                <a:spcPts val="1000"/>
              </a:spcBef>
              <a:spcAft>
                <a:spcPts val="0"/>
              </a:spcAft>
              <a:buClr>
                <a:srgbClr val="000000"/>
              </a:buClr>
              <a:buSzPts val="1800"/>
              <a:buFont typeface="Arial"/>
              <a:buNone/>
            </a:pPr>
            <a:r>
              <a:rPr lang="en-GB"/>
              <a:t>     According to Amnesty International “A refugee is a person who has fled their own country because they are at risk of serious human rights violations and persecution there. The risks to their safety and life were so great that they felt they had no choice but to leave and seek safety outside their country because their own government cannot or will not protect them from those dangers. Refugees have a right to international protection”</a:t>
            </a:r>
            <a:r>
              <a:rPr lang="en-GB">
                <a:solidFill>
                  <a:srgbClr val="111111"/>
                </a:solidFill>
              </a:rPr>
              <a:t> </a:t>
            </a:r>
            <a:endParaRPr>
              <a:solidFill>
                <a:srgbClr val="111111"/>
              </a:solidFill>
            </a:endParaRPr>
          </a:p>
          <a:p>
            <a:pPr marL="457200" lvl="0" indent="-228600" algn="just" rtl="0">
              <a:lnSpc>
                <a:spcPct val="90000"/>
              </a:lnSpc>
              <a:spcBef>
                <a:spcPts val="1000"/>
              </a:spcBef>
              <a:spcAft>
                <a:spcPts val="0"/>
              </a:spcAft>
              <a:buClr>
                <a:srgbClr val="000000"/>
              </a:buClr>
              <a:buSzPts val="1800"/>
              <a:buFont typeface="Arial"/>
              <a:buNone/>
            </a:pPr>
            <a:endParaRPr>
              <a:solidFill>
                <a:srgbClr val="111111"/>
              </a:solidFill>
            </a:endParaRPr>
          </a:p>
          <a:p>
            <a:pPr marL="457200" lvl="0" indent="-228600" algn="just" rtl="0">
              <a:lnSpc>
                <a:spcPct val="90000"/>
              </a:lnSpc>
              <a:spcBef>
                <a:spcPts val="1000"/>
              </a:spcBef>
              <a:spcAft>
                <a:spcPts val="0"/>
              </a:spcAft>
              <a:buClr>
                <a:srgbClr val="000000"/>
              </a:buClr>
              <a:buSzPts val="1800"/>
              <a:buFont typeface="Arial"/>
              <a:buNone/>
            </a:pPr>
            <a:r>
              <a:rPr lang="en-GB" b="1">
                <a:solidFill>
                  <a:srgbClr val="262626"/>
                </a:solidFill>
              </a:rPr>
              <a:t>Who is an </a:t>
            </a:r>
            <a:r>
              <a:rPr lang="en-GB" b="1">
                <a:solidFill>
                  <a:srgbClr val="187498"/>
                </a:solidFill>
              </a:rPr>
              <a:t>asylum seeker</a:t>
            </a:r>
            <a:r>
              <a:rPr lang="en-GB" b="1">
                <a:solidFill>
                  <a:srgbClr val="262626"/>
                </a:solidFill>
              </a:rPr>
              <a:t>?</a:t>
            </a:r>
            <a:endParaRPr/>
          </a:p>
          <a:p>
            <a:pPr marL="457200" lvl="0" indent="-228600" algn="just" rtl="0">
              <a:lnSpc>
                <a:spcPct val="90000"/>
              </a:lnSpc>
              <a:spcBef>
                <a:spcPts val="1000"/>
              </a:spcBef>
              <a:spcAft>
                <a:spcPts val="0"/>
              </a:spcAft>
              <a:buClr>
                <a:srgbClr val="000000"/>
              </a:buClr>
              <a:buSzPts val="1800"/>
              <a:buFont typeface="Arial"/>
              <a:buNone/>
            </a:pPr>
            <a:r>
              <a:rPr lang="en-GB"/>
              <a:t>   “An asylum seeker is a person who has left their country and is seeking protection from persecution and serious human rights violations in another country, but who hasn’t yet been legally recognized as a refugee and is waiting to receive a decision on their asylum claim. Seeking asylum is a human right. This means everyone should be allowed to enter another country to seek asylum” </a:t>
            </a:r>
            <a:endParaRPr/>
          </a:p>
          <a:p>
            <a:pPr marL="457200" lvl="0" indent="-228600" algn="just" rtl="0">
              <a:lnSpc>
                <a:spcPct val="90000"/>
              </a:lnSpc>
              <a:spcBef>
                <a:spcPts val="1000"/>
              </a:spcBef>
              <a:spcAft>
                <a:spcPts val="0"/>
              </a:spcAft>
              <a:buClr>
                <a:srgbClr val="000000"/>
              </a:buClr>
              <a:buSzPts val="1800"/>
              <a:buFont typeface="Arial"/>
              <a:buNone/>
            </a:pPr>
            <a:endParaRPr/>
          </a:p>
          <a:p>
            <a:pPr marL="457200" lvl="0" indent="-228600" algn="just" rtl="0">
              <a:lnSpc>
                <a:spcPct val="90000"/>
              </a:lnSpc>
              <a:spcBef>
                <a:spcPts val="1000"/>
              </a:spcBef>
              <a:spcAft>
                <a:spcPts val="0"/>
              </a:spcAft>
              <a:buClr>
                <a:srgbClr val="000000"/>
              </a:buClr>
              <a:buSzPts val="1800"/>
              <a:buFont typeface="Arial"/>
              <a:buNone/>
            </a:pPr>
            <a:endParaRPr/>
          </a:p>
          <a:p>
            <a:pPr marL="457200" lvl="0" indent="-228600" algn="r" rtl="0">
              <a:lnSpc>
                <a:spcPct val="90000"/>
              </a:lnSpc>
              <a:spcBef>
                <a:spcPts val="1000"/>
              </a:spcBef>
              <a:spcAft>
                <a:spcPts val="0"/>
              </a:spcAft>
              <a:buClr>
                <a:srgbClr val="000000"/>
              </a:buClr>
              <a:buSzPts val="1800"/>
              <a:buFont typeface="Arial"/>
              <a:buNone/>
            </a:pPr>
            <a:r>
              <a:rPr lang="en-GB" i="1">
                <a:solidFill>
                  <a:srgbClr val="111111"/>
                </a:solidFill>
              </a:rPr>
              <a:t>(Amnesty International, Refugees, Asylum seekers and migrants)</a:t>
            </a:r>
            <a:endParaRPr i="1">
              <a:solidFill>
                <a:srgbClr val="111111"/>
              </a:solidFill>
            </a:endParaRPr>
          </a:p>
          <a:p>
            <a:pPr marL="457200" lvl="0" indent="-228600" algn="just" rtl="0">
              <a:lnSpc>
                <a:spcPct val="90000"/>
              </a:lnSpc>
              <a:spcBef>
                <a:spcPts val="1000"/>
              </a:spcBef>
              <a:spcAft>
                <a:spcPts val="0"/>
              </a:spcAft>
              <a:buClr>
                <a:srgbClr val="000000"/>
              </a:buClr>
              <a:buSzPts val="1800"/>
              <a:buFont typeface="Arial"/>
              <a:buNone/>
            </a:pPr>
            <a:endParaRPr/>
          </a:p>
          <a:p>
            <a:pPr marL="457200" lvl="0" indent="-228600" algn="just" rtl="0">
              <a:lnSpc>
                <a:spcPct val="90000"/>
              </a:lnSpc>
              <a:spcBef>
                <a:spcPts val="1000"/>
              </a:spcBef>
              <a:spcAft>
                <a:spcPts val="0"/>
              </a:spcAft>
              <a:buClr>
                <a:srgbClr val="000000"/>
              </a:buClr>
              <a:buSzPts val="1800"/>
              <a:buFont typeface="Arial"/>
              <a:buNone/>
            </a:pPr>
            <a:endParaRPr sz="1200"/>
          </a:p>
          <a:p>
            <a:pPr marL="457200" lvl="0" indent="-228600" algn="just" rtl="0">
              <a:lnSpc>
                <a:spcPct val="90000"/>
              </a:lnSpc>
              <a:spcBef>
                <a:spcPts val="1000"/>
              </a:spcBef>
              <a:spcAft>
                <a:spcPts val="0"/>
              </a:spcAft>
              <a:buClr>
                <a:srgbClr val="000000"/>
              </a:buClr>
              <a:buSzPts val="1800"/>
              <a:buFont typeface="Arial"/>
              <a:buNone/>
            </a:pPr>
            <a:endParaRPr sz="1100"/>
          </a:p>
          <a:p>
            <a:pPr marL="457200" lvl="0" indent="-228600" algn="just" rtl="0">
              <a:lnSpc>
                <a:spcPct val="90000"/>
              </a:lnSpc>
              <a:spcBef>
                <a:spcPts val="1000"/>
              </a:spcBef>
              <a:spcAft>
                <a:spcPts val="0"/>
              </a:spcAft>
              <a:buClr>
                <a:srgbClr val="000000"/>
              </a:buClr>
              <a:buSzPts val="1800"/>
              <a:buFont typeface="Arial"/>
              <a:buNone/>
            </a:pPr>
            <a:endParaRPr sz="1200"/>
          </a:p>
          <a:p>
            <a:pPr marL="457200" marR="0" lvl="0" indent="-228600" algn="just" rtl="0">
              <a:lnSpc>
                <a:spcPct val="90000"/>
              </a:lnSpc>
              <a:spcBef>
                <a:spcPts val="1000"/>
              </a:spcBef>
              <a:spcAft>
                <a:spcPts val="0"/>
              </a:spcAft>
              <a:buClr>
                <a:srgbClr val="000000"/>
              </a:buClr>
              <a:buSzPts val="1800"/>
              <a:buFont typeface="Arial"/>
              <a:buNone/>
            </a:pPr>
            <a:endParaRPr b="1">
              <a:solidFill>
                <a:srgbClr val="262626"/>
              </a:solidFill>
              <a:latin typeface="Arial"/>
              <a:ea typeface="Arial"/>
              <a:cs typeface="Arial"/>
              <a:sym typeface="Arial"/>
            </a:endParaRPr>
          </a:p>
          <a:p>
            <a:pPr marL="457200" marR="0" lvl="0" indent="-228600" algn="just" rtl="0">
              <a:lnSpc>
                <a:spcPct val="90000"/>
              </a:lnSpc>
              <a:spcBef>
                <a:spcPts val="1000"/>
              </a:spcBef>
              <a:spcAft>
                <a:spcPts val="0"/>
              </a:spcAft>
              <a:buClr>
                <a:srgbClr val="000000"/>
              </a:buClr>
              <a:buSzPts val="1800"/>
              <a:buFont typeface="Arial"/>
              <a:buNone/>
            </a:pPr>
            <a:endParaRPr>
              <a:latin typeface="Calibri"/>
              <a:ea typeface="Calibri"/>
              <a:cs typeface="Calibri"/>
              <a:sym typeface="Calibri"/>
            </a:endParaRPr>
          </a:p>
          <a:p>
            <a:pPr marL="0" lvl="0" indent="0" algn="just" rtl="0">
              <a:lnSpc>
                <a:spcPct val="90000"/>
              </a:lnSpc>
              <a:spcBef>
                <a:spcPts val="0"/>
              </a:spcBef>
              <a:spcAft>
                <a:spcPts val="0"/>
              </a:spcAft>
              <a:buClr>
                <a:srgbClr val="000000"/>
              </a:buClr>
              <a:buSzPts val="1800"/>
              <a:buNone/>
            </a:pPr>
            <a:endParaRPr>
              <a:solidFill>
                <a:srgbClr val="000000"/>
              </a:solidFill>
            </a:endParaRPr>
          </a:p>
        </p:txBody>
      </p:sp>
      <p:sp>
        <p:nvSpPr>
          <p:cNvPr id="291" name="Google Shape;291;g242c3d9c8cc_0_52"/>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GB" b="1"/>
              <a:t>Case Study 2:  Refugees, Asylum seekers and migrants </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body" idx="2"/>
          </p:nvPr>
        </p:nvSpPr>
        <p:spPr>
          <a:xfrm>
            <a:off x="633046" y="1387011"/>
            <a:ext cx="10862267" cy="4130212"/>
          </a:xfrm>
          <a:prstGeom prst="rect">
            <a:avLst/>
          </a:prstGeom>
          <a:noFill/>
          <a:ln>
            <a:noFill/>
          </a:ln>
        </p:spPr>
        <p:txBody>
          <a:bodyPr spcFirstLastPara="1" wrap="square" lIns="0" tIns="0" rIns="0" bIns="0" anchor="t" anchorCtr="0">
            <a:noAutofit/>
          </a:bodyPr>
          <a:lstStyle/>
          <a:p>
            <a:pPr marL="228600" marR="0" lvl="0" indent="0" algn="just" rtl="0">
              <a:lnSpc>
                <a:spcPct val="100000"/>
              </a:lnSpc>
              <a:spcBef>
                <a:spcPts val="1000"/>
              </a:spcBef>
              <a:spcAft>
                <a:spcPts val="0"/>
              </a:spcAft>
              <a:buSzPts val="1800"/>
              <a:buNone/>
            </a:pPr>
            <a:r>
              <a:rPr lang="en-GB" b="1">
                <a:solidFill>
                  <a:schemeClr val="dk1"/>
                </a:solidFill>
              </a:rPr>
              <a:t>Who is a </a:t>
            </a:r>
            <a:r>
              <a:rPr lang="en-GB" b="1">
                <a:solidFill>
                  <a:srgbClr val="187498"/>
                </a:solidFill>
              </a:rPr>
              <a:t>migrant</a:t>
            </a:r>
            <a:r>
              <a:rPr lang="en-GB" b="1">
                <a:solidFill>
                  <a:schemeClr val="dk1"/>
                </a:solidFill>
              </a:rPr>
              <a:t>?</a:t>
            </a:r>
            <a:endParaRPr/>
          </a:p>
          <a:p>
            <a:pPr marL="228600" marR="0" lvl="0" indent="0" algn="just" rtl="0">
              <a:lnSpc>
                <a:spcPct val="100000"/>
              </a:lnSpc>
              <a:spcBef>
                <a:spcPts val="1000"/>
              </a:spcBef>
              <a:spcAft>
                <a:spcPts val="0"/>
              </a:spcAft>
              <a:buSzPts val="1800"/>
              <a:buNone/>
            </a:pPr>
            <a:endParaRPr b="1">
              <a:solidFill>
                <a:schemeClr val="dk1"/>
              </a:solidFill>
            </a:endParaRPr>
          </a:p>
          <a:p>
            <a:pPr marL="228600" marR="0" lvl="0" indent="0" algn="just" rtl="0">
              <a:lnSpc>
                <a:spcPct val="100000"/>
              </a:lnSpc>
              <a:spcBef>
                <a:spcPts val="1000"/>
              </a:spcBef>
              <a:spcAft>
                <a:spcPts val="0"/>
              </a:spcAft>
              <a:buSzPts val="1800"/>
              <a:buNone/>
            </a:pPr>
            <a:r>
              <a:rPr lang="en-GB">
                <a:solidFill>
                  <a:schemeClr val="dk1"/>
                </a:solidFill>
              </a:rPr>
              <a:t>The term migrant has no legal definition internationally. According to Amnesty International, migrants are people who </a:t>
            </a:r>
            <a:r>
              <a:rPr lang="en-GB" b="1" i="1">
                <a:solidFill>
                  <a:schemeClr val="dk1"/>
                </a:solidFill>
              </a:rPr>
              <a:t>do not remain in their country of origin and do not have the status of asylum seekers or refugees</a:t>
            </a:r>
            <a:r>
              <a:rPr lang="en-GB">
                <a:solidFill>
                  <a:schemeClr val="dk1"/>
                </a:solidFill>
              </a:rPr>
              <a:t>. </a:t>
            </a:r>
            <a:endParaRPr>
              <a:solidFill>
                <a:schemeClr val="dk1"/>
              </a:solidFill>
            </a:endParaRPr>
          </a:p>
          <a:p>
            <a:pPr marL="228600" marR="0" lvl="0" indent="0" algn="just" rtl="0">
              <a:lnSpc>
                <a:spcPct val="100000"/>
              </a:lnSpc>
              <a:spcBef>
                <a:spcPts val="1000"/>
              </a:spcBef>
              <a:spcAft>
                <a:spcPts val="0"/>
              </a:spcAft>
              <a:buSzPts val="1800"/>
              <a:buNone/>
            </a:pPr>
            <a:endParaRPr>
              <a:solidFill>
                <a:schemeClr val="dk1"/>
              </a:solidFill>
            </a:endParaRPr>
          </a:p>
          <a:p>
            <a:pPr marL="228600" marR="0" lvl="0" indent="0" algn="just" rtl="0">
              <a:lnSpc>
                <a:spcPct val="100000"/>
              </a:lnSpc>
              <a:spcBef>
                <a:spcPts val="1000"/>
              </a:spcBef>
              <a:spcAft>
                <a:spcPts val="0"/>
              </a:spcAft>
              <a:buSzPts val="1800"/>
              <a:buNone/>
            </a:pPr>
            <a:r>
              <a:rPr lang="en-GB">
                <a:solidFill>
                  <a:schemeClr val="dk1"/>
                </a:solidFill>
              </a:rPr>
              <a:t>Many migrants do not stay in their countries because they are working, studying or joining their families abroad. Other reasons are poverty, politics, violence, crime, environmental disasters that lead people to want to leave their country of origin. As a result, many people do not fit the legal definition of a refugee, who do not stay in their country because of the danger they may face. The human rights of migrants are violated and they have no respect or protection in the countries where they now reside.</a:t>
            </a:r>
            <a:endParaRPr>
              <a:solidFill>
                <a:schemeClr val="dk1"/>
              </a:solidFill>
            </a:endParaRPr>
          </a:p>
          <a:p>
            <a:pPr marL="228600" marR="0" lvl="0" indent="0" algn="just" rtl="0">
              <a:lnSpc>
                <a:spcPct val="90000"/>
              </a:lnSpc>
              <a:spcBef>
                <a:spcPts val="1000"/>
              </a:spcBef>
              <a:spcAft>
                <a:spcPts val="0"/>
              </a:spcAft>
              <a:buClr>
                <a:srgbClr val="000000"/>
              </a:buClr>
              <a:buSzPts val="1800"/>
              <a:buFont typeface="Arial"/>
              <a:buNone/>
            </a:pPr>
            <a:endParaRPr>
              <a:solidFill>
                <a:schemeClr val="dk1"/>
              </a:solidFill>
            </a:endParaRPr>
          </a:p>
          <a:p>
            <a:pPr marL="457200" marR="0" lvl="0" indent="-228600" algn="just" rtl="0">
              <a:lnSpc>
                <a:spcPct val="90000"/>
              </a:lnSpc>
              <a:spcBef>
                <a:spcPts val="1000"/>
              </a:spcBef>
              <a:spcAft>
                <a:spcPts val="0"/>
              </a:spcAft>
              <a:buClr>
                <a:srgbClr val="000000"/>
              </a:buClr>
              <a:buSzPts val="1800"/>
              <a:buFont typeface="Arial"/>
              <a:buNone/>
            </a:pPr>
            <a:endParaRPr/>
          </a:p>
          <a:p>
            <a:pPr marL="457200" marR="0" lvl="0" indent="-228600" algn="just" rtl="0">
              <a:lnSpc>
                <a:spcPct val="90000"/>
              </a:lnSpc>
              <a:spcBef>
                <a:spcPts val="1000"/>
              </a:spcBef>
              <a:spcAft>
                <a:spcPts val="0"/>
              </a:spcAft>
              <a:buClr>
                <a:srgbClr val="000000"/>
              </a:buClr>
              <a:buSzPts val="1800"/>
              <a:buFont typeface="Arial"/>
              <a:buNone/>
            </a:pPr>
            <a:endParaRPr>
              <a:solidFill>
                <a:schemeClr val="dk1"/>
              </a:solidFill>
              <a:latin typeface="Calibri"/>
              <a:ea typeface="Calibri"/>
              <a:cs typeface="Calibri"/>
              <a:sym typeface="Calibri"/>
            </a:endParaRPr>
          </a:p>
          <a:p>
            <a:pPr marL="457200" marR="0" lvl="0" indent="-228600" algn="just" rtl="0">
              <a:lnSpc>
                <a:spcPct val="90000"/>
              </a:lnSpc>
              <a:spcBef>
                <a:spcPts val="1000"/>
              </a:spcBef>
              <a:spcAft>
                <a:spcPts val="0"/>
              </a:spcAft>
              <a:buClr>
                <a:srgbClr val="000000"/>
              </a:buClr>
              <a:buSzPts val="1800"/>
              <a:buFont typeface="Arial"/>
              <a:buNone/>
            </a:pPr>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297" name="Google Shape;297;p46"/>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GB" b="1"/>
              <a:t>Case Study 2:  Refugees, Asylum seekers and migrants </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7"/>
          <p:cNvSpPr txBox="1">
            <a:spLocks noGrp="1"/>
          </p:cNvSpPr>
          <p:nvPr>
            <p:ph type="body" idx="1"/>
          </p:nvPr>
        </p:nvSpPr>
        <p:spPr>
          <a:xfrm>
            <a:off x="471150" y="1209200"/>
            <a:ext cx="11249700" cy="4962900"/>
          </a:xfrm>
          <a:prstGeom prst="rect">
            <a:avLst/>
          </a:prstGeom>
          <a:noFill/>
          <a:ln>
            <a:noFill/>
          </a:ln>
        </p:spPr>
        <p:txBody>
          <a:bodyPr spcFirstLastPara="1" wrap="square" lIns="0" tIns="0" rIns="0" bIns="0" anchor="ctr" anchorCtr="0">
            <a:noAutofit/>
          </a:bodyPr>
          <a:lstStyle/>
          <a:p>
            <a:pPr marL="0" lvl="0" indent="0" algn="just" rtl="0">
              <a:lnSpc>
                <a:spcPct val="115000"/>
              </a:lnSpc>
              <a:spcBef>
                <a:spcPts val="1000"/>
              </a:spcBef>
              <a:spcAft>
                <a:spcPts val="0"/>
              </a:spcAft>
              <a:buSzPts val="1800"/>
              <a:buNone/>
            </a:pPr>
            <a:r>
              <a:rPr lang="en-GB" sz="2000" b="1">
                <a:solidFill>
                  <a:srgbClr val="187498"/>
                </a:solidFill>
              </a:rPr>
              <a:t>The false dichotomy between refugees and economic migrants </a:t>
            </a:r>
            <a:endParaRPr/>
          </a:p>
          <a:p>
            <a:pPr marL="0" lvl="0" indent="0" algn="just" rtl="0">
              <a:lnSpc>
                <a:spcPct val="115000"/>
              </a:lnSpc>
              <a:spcBef>
                <a:spcPts val="1000"/>
              </a:spcBef>
              <a:spcAft>
                <a:spcPts val="0"/>
              </a:spcAft>
              <a:buSzPts val="1800"/>
              <a:buNone/>
            </a:pPr>
            <a:r>
              <a:rPr lang="en-GB">
                <a:solidFill>
                  <a:srgbClr val="0B0B0B"/>
                </a:solidFill>
              </a:rPr>
              <a:t>One of the biggest issues nowadays is the dichotomy between economic migrants and refugees. According to Anne Althaus article, the term economic migrant has not any legal definition and it is not mentioned in migration law. The economic migrant implies that a person freely decide to stay in another country (not their home country) in order to improve their financial situation. </a:t>
            </a:r>
            <a:endParaRPr/>
          </a:p>
          <a:p>
            <a:pPr marL="0" lvl="0" indent="0" algn="just" rtl="0">
              <a:lnSpc>
                <a:spcPct val="115000"/>
              </a:lnSpc>
              <a:spcBef>
                <a:spcPts val="1000"/>
              </a:spcBef>
              <a:spcAft>
                <a:spcPts val="0"/>
              </a:spcAft>
              <a:buSzPts val="1800"/>
              <a:buNone/>
            </a:pPr>
            <a:r>
              <a:rPr lang="en-GB">
                <a:solidFill>
                  <a:srgbClr val="0B0B0B"/>
                </a:solidFill>
              </a:rPr>
              <a:t>On the other </a:t>
            </a:r>
            <a:r>
              <a:rPr lang="en-GB"/>
              <a:t>hand the term </a:t>
            </a:r>
            <a:r>
              <a:rPr lang="en-GB">
                <a:solidFill>
                  <a:srgbClr val="0B0B0B"/>
                </a:solidFill>
              </a:rPr>
              <a:t>m</a:t>
            </a:r>
            <a:r>
              <a:rPr lang="en-GB" i="0">
                <a:solidFill>
                  <a:srgbClr val="0B0B0B"/>
                </a:solidFill>
              </a:rPr>
              <a:t>igrant worker is used in the UN Convention on the Protection of the Rights of all Migrant Workers and Members of their Family to </a:t>
            </a:r>
            <a:r>
              <a:rPr lang="en-GB">
                <a:solidFill>
                  <a:srgbClr val="0B0B0B"/>
                </a:solidFill>
              </a:rPr>
              <a:t>“</a:t>
            </a:r>
            <a:r>
              <a:rPr lang="en-GB" i="0">
                <a:solidFill>
                  <a:srgbClr val="0B0B0B"/>
                </a:solidFill>
              </a:rPr>
              <a:t>designate a person engaged in a remunerated activity in a state of which they are not a national</a:t>
            </a:r>
            <a:r>
              <a:rPr lang="en-GB">
                <a:solidFill>
                  <a:srgbClr val="0B0B0B"/>
                </a:solidFill>
              </a:rPr>
              <a:t>” (</a:t>
            </a:r>
            <a:r>
              <a:rPr lang="en-GB" i="1">
                <a:solidFill>
                  <a:srgbClr val="0B0B0B"/>
                </a:solidFill>
              </a:rPr>
              <a:t>Althaus, 2016). </a:t>
            </a:r>
            <a:endParaRPr>
              <a:solidFill>
                <a:srgbClr val="0B0B0B"/>
              </a:solidFill>
            </a:endParaRPr>
          </a:p>
          <a:p>
            <a:pPr marL="0" lvl="0" indent="0" algn="just" rtl="0">
              <a:lnSpc>
                <a:spcPct val="115000"/>
              </a:lnSpc>
              <a:spcBef>
                <a:spcPts val="1000"/>
              </a:spcBef>
              <a:spcAft>
                <a:spcPts val="0"/>
              </a:spcAft>
              <a:buSzPts val="1800"/>
              <a:buNone/>
            </a:pPr>
            <a:r>
              <a:rPr lang="en-GB">
                <a:solidFill>
                  <a:srgbClr val="0B0B0B"/>
                </a:solidFill>
              </a:rPr>
              <a:t>Also, migrants is “</a:t>
            </a:r>
            <a:r>
              <a:rPr lang="en-GB" i="0">
                <a:solidFill>
                  <a:srgbClr val="0B0B0B"/>
                </a:solidFill>
              </a:rPr>
              <a:t> a neutral term that denotes any person who is moving or has moved across an international border – or within a country, away from their place of residence. A person can therefore be a migrant regardless of their legal status (documented or undocumented) and of the voluntary or involuntary nature of the move</a:t>
            </a:r>
            <a:r>
              <a:rPr lang="en-GB">
                <a:solidFill>
                  <a:srgbClr val="0B0B0B"/>
                </a:solidFill>
              </a:rPr>
              <a:t>”  (</a:t>
            </a:r>
            <a:r>
              <a:rPr lang="en-GB" i="1">
                <a:solidFill>
                  <a:srgbClr val="0B0B0B"/>
                </a:solidFill>
              </a:rPr>
              <a:t>Althaus, 2016). </a:t>
            </a:r>
            <a:endParaRPr/>
          </a:p>
          <a:p>
            <a:pPr marL="457200" lvl="0" indent="-228600" algn="just" rtl="0">
              <a:lnSpc>
                <a:spcPct val="90000"/>
              </a:lnSpc>
              <a:spcBef>
                <a:spcPts val="1000"/>
              </a:spcBef>
              <a:spcAft>
                <a:spcPts val="0"/>
              </a:spcAft>
              <a:buSzPts val="1800"/>
              <a:buNone/>
            </a:pPr>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304" name="Google Shape;304;p47"/>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GB" b="1"/>
              <a:t>Case Study 2:  Refugees, Asylum seekers and migrants </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25bab2fae2a_1_113" descr="Find more educational materials on http://www.unhcr.org/teaching-about-refugees.html" title="Refugee Rights">
            <a:hlinkClick r:id="rId3"/>
          </p:cNvPr>
          <p:cNvPicPr preferRelativeResize="0"/>
          <p:nvPr/>
        </p:nvPicPr>
        <p:blipFill rotWithShape="1">
          <a:blip r:embed="rId4">
            <a:alphaModFix/>
          </a:blip>
          <a:srcRect/>
          <a:stretch/>
        </p:blipFill>
        <p:spPr>
          <a:xfrm>
            <a:off x="1849500" y="967813"/>
            <a:ext cx="8750925" cy="4922375"/>
          </a:xfrm>
          <a:prstGeom prst="rect">
            <a:avLst/>
          </a:prstGeom>
          <a:noFill/>
          <a:ln>
            <a:noFill/>
          </a:ln>
        </p:spPr>
      </p:pic>
      <p:sp>
        <p:nvSpPr>
          <p:cNvPr id="311" name="Google Shape;311;g25bab2fae2a_1_113"/>
          <p:cNvSpPr txBox="1"/>
          <p:nvPr/>
        </p:nvSpPr>
        <p:spPr>
          <a:xfrm>
            <a:off x="2329762" y="6032614"/>
            <a:ext cx="77904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000" b="1" i="0" u="none" strike="noStrike" cap="none">
                <a:solidFill>
                  <a:schemeClr val="accent3"/>
                </a:solidFill>
                <a:latin typeface="Calibri"/>
                <a:ea typeface="Calibri"/>
                <a:cs typeface="Calibri"/>
                <a:sym typeface="Calibri"/>
              </a:rPr>
              <a:t>Watch Video on Refugee Rights</a:t>
            </a:r>
            <a:endParaRPr sz="2000" b="1" i="0" u="none" strike="noStrike" cap="none">
              <a:solidFill>
                <a:schemeClr val="accent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5bab2fae2a_1_119"/>
          <p:cNvSpPr txBox="1">
            <a:spLocks noGrp="1"/>
          </p:cNvSpPr>
          <p:nvPr>
            <p:ph type="body" idx="1"/>
          </p:nvPr>
        </p:nvSpPr>
        <p:spPr>
          <a:xfrm>
            <a:off x="399370" y="1396720"/>
            <a:ext cx="11360700" cy="4826727"/>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Clr>
                <a:schemeClr val="dk1"/>
              </a:buClr>
              <a:buSzPts val="1100"/>
              <a:buFont typeface="Arial"/>
              <a:buNone/>
            </a:pPr>
            <a:r>
              <a:rPr lang="en-GB" sz="1800" b="1">
                <a:solidFill>
                  <a:srgbClr val="187498"/>
                </a:solidFill>
                <a:latin typeface="Calibri"/>
                <a:ea typeface="Calibri"/>
                <a:cs typeface="Calibri"/>
                <a:sym typeface="Calibri"/>
              </a:rPr>
              <a:t>Refugee Human Rights:</a:t>
            </a:r>
            <a:endParaRPr/>
          </a:p>
          <a:p>
            <a:pPr marL="0" lvl="0" indent="0" algn="just" rtl="0">
              <a:lnSpc>
                <a:spcPct val="100000"/>
              </a:lnSpc>
              <a:spcBef>
                <a:spcPts val="0"/>
              </a:spcBef>
              <a:spcAft>
                <a:spcPts val="0"/>
              </a:spcAft>
              <a:buClr>
                <a:schemeClr val="dk1"/>
              </a:buClr>
              <a:buSzPts val="1100"/>
              <a:buFont typeface="Arial"/>
              <a:buNone/>
            </a:pPr>
            <a:r>
              <a:rPr lang="en-GB" sz="1800">
                <a:solidFill>
                  <a:srgbClr val="3B3842"/>
                </a:solidFill>
                <a:latin typeface="Calibri"/>
                <a:ea typeface="Calibri"/>
                <a:cs typeface="Calibri"/>
                <a:sym typeface="Calibri"/>
              </a:rPr>
              <a:t>Refugees' human rights refer to the </a:t>
            </a:r>
            <a:r>
              <a:rPr lang="en-GB" sz="1800" i="1">
                <a:solidFill>
                  <a:srgbClr val="3B3842"/>
                </a:solidFill>
                <a:latin typeface="Calibri"/>
                <a:ea typeface="Calibri"/>
                <a:cs typeface="Calibri"/>
                <a:sym typeface="Calibri"/>
              </a:rPr>
              <a:t>fundamental rights and protections </a:t>
            </a:r>
            <a:r>
              <a:rPr lang="en-GB" sz="1800">
                <a:solidFill>
                  <a:srgbClr val="3B3842"/>
                </a:solidFill>
                <a:latin typeface="Calibri"/>
                <a:ea typeface="Calibri"/>
                <a:cs typeface="Calibri"/>
                <a:sym typeface="Calibri"/>
              </a:rPr>
              <a:t>that are afforded to individuals who have been forced to flee their home countries due to persecution, violence, conflict, or other serious human rights violations. The protection of refugees' human rights is a critical aspect of international law and a humanitarian imperative.</a:t>
            </a:r>
            <a:endParaRPr sz="180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0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en-GB" sz="1800" b="1">
                <a:solidFill>
                  <a:srgbClr val="187498"/>
                </a:solidFill>
                <a:latin typeface="Calibri"/>
                <a:ea typeface="Calibri"/>
                <a:cs typeface="Calibri"/>
                <a:sym typeface="Calibri"/>
              </a:rPr>
              <a:t>The key human rights principles that apply to refugees include:</a:t>
            </a:r>
            <a:endParaRPr sz="1800" b="1">
              <a:solidFill>
                <a:srgbClr val="187498"/>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00">
              <a:solidFill>
                <a:srgbClr val="3B3842"/>
              </a:solidFill>
              <a:latin typeface="Calibri"/>
              <a:ea typeface="Calibri"/>
              <a:cs typeface="Calibri"/>
              <a:sym typeface="Calibri"/>
            </a:endParaRPr>
          </a:p>
          <a:p>
            <a:pPr marL="457200" lvl="0" indent="-355600" algn="just" rtl="0">
              <a:lnSpc>
                <a:spcPct val="100000"/>
              </a:lnSpc>
              <a:spcBef>
                <a:spcPts val="0"/>
              </a:spcBef>
              <a:spcAft>
                <a:spcPts val="0"/>
              </a:spcAft>
              <a:buClr>
                <a:srgbClr val="3B3842"/>
              </a:buClr>
              <a:buSzPts val="2000"/>
              <a:buFont typeface="Calibri"/>
              <a:buChar char="●"/>
            </a:pPr>
            <a:r>
              <a:rPr lang="en-GB" sz="1800" b="1">
                <a:solidFill>
                  <a:srgbClr val="3B3842"/>
                </a:solidFill>
                <a:latin typeface="Calibri"/>
                <a:ea typeface="Calibri"/>
                <a:cs typeface="Calibri"/>
                <a:sym typeface="Calibri"/>
              </a:rPr>
              <a:t>Non-Refoulement: </a:t>
            </a:r>
            <a:r>
              <a:rPr lang="en-GB" sz="1800">
                <a:solidFill>
                  <a:srgbClr val="3B3842"/>
                </a:solidFill>
                <a:latin typeface="Calibri"/>
                <a:ea typeface="Calibri"/>
                <a:cs typeface="Calibri"/>
                <a:sym typeface="Calibri"/>
              </a:rPr>
              <a:t>This principle, enshrined in the 1951 United Nations Convention relating to the Status of Refugees and its 1967 Protocol, prohibits the return of refugees to a country where they would face persecution or serious harm. It ensures that individuals seeking refuge are not sent back to dangerous or life-threatening situations.</a:t>
            </a:r>
            <a:endParaRPr sz="1800">
              <a:solidFill>
                <a:srgbClr val="3B3842"/>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1800">
              <a:solidFill>
                <a:srgbClr val="3B3842"/>
              </a:solidFill>
              <a:latin typeface="Calibri"/>
              <a:ea typeface="Calibri"/>
              <a:cs typeface="Calibri"/>
              <a:sym typeface="Calibri"/>
            </a:endParaRPr>
          </a:p>
          <a:p>
            <a:pPr marL="457200" lvl="0" indent="-355600" algn="just" rtl="0">
              <a:lnSpc>
                <a:spcPct val="100000"/>
              </a:lnSpc>
              <a:spcBef>
                <a:spcPts val="0"/>
              </a:spcBef>
              <a:spcAft>
                <a:spcPts val="0"/>
              </a:spcAft>
              <a:buClr>
                <a:srgbClr val="3B3842"/>
              </a:buClr>
              <a:buSzPts val="2000"/>
              <a:buFont typeface="Calibri"/>
              <a:buChar char="●"/>
            </a:pPr>
            <a:r>
              <a:rPr lang="en-GB" sz="1800" b="1">
                <a:solidFill>
                  <a:srgbClr val="3B3842"/>
                </a:solidFill>
                <a:latin typeface="Calibri"/>
                <a:ea typeface="Calibri"/>
                <a:cs typeface="Calibri"/>
                <a:sym typeface="Calibri"/>
              </a:rPr>
              <a:t>Right to Seek Asylum: </a:t>
            </a:r>
            <a:r>
              <a:rPr lang="en-GB" sz="1800">
                <a:solidFill>
                  <a:srgbClr val="3B3842"/>
                </a:solidFill>
                <a:latin typeface="Calibri"/>
                <a:ea typeface="Calibri"/>
                <a:cs typeface="Calibri"/>
                <a:sym typeface="Calibri"/>
              </a:rPr>
              <a:t>Refugees have the right to seek asylum in other countries and request protection from persecution or harm. Asylum seekers should have access to a fair and efficient asylum process to determine their eligibility for refugee status.</a:t>
            </a:r>
            <a:endParaRPr sz="1800">
              <a:solidFill>
                <a:srgbClr val="3B3842"/>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2000">
              <a:solidFill>
                <a:srgbClr val="3B384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18" name="Google Shape;318;g25bab2fae2a_1_119"/>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GB" b="1"/>
              <a:t>Case Study 2:  Refugee Human Rights</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5bab2fae2a_3_45"/>
          <p:cNvSpPr txBox="1">
            <a:spLocks noGrp="1"/>
          </p:cNvSpPr>
          <p:nvPr>
            <p:ph type="body" idx="1"/>
          </p:nvPr>
        </p:nvSpPr>
        <p:spPr>
          <a:xfrm>
            <a:off x="322500" y="2265876"/>
            <a:ext cx="11360700" cy="3822600"/>
          </a:xfrm>
          <a:prstGeom prst="rect">
            <a:avLst/>
          </a:prstGeom>
          <a:noFill/>
          <a:ln>
            <a:noFill/>
          </a:ln>
        </p:spPr>
        <p:txBody>
          <a:bodyPr spcFirstLastPara="1" wrap="square" lIns="91425" tIns="91425" rIns="91425" bIns="91425" anchor="ctr" anchorCtr="0">
            <a:noAutofit/>
          </a:bodyPr>
          <a:lstStyle/>
          <a:p>
            <a:pPr marL="457200" lvl="0" indent="-349250" algn="just" rtl="0">
              <a:lnSpc>
                <a:spcPct val="100000"/>
              </a:lnSpc>
              <a:spcBef>
                <a:spcPts val="0"/>
              </a:spcBef>
              <a:spcAft>
                <a:spcPts val="0"/>
              </a:spcAft>
              <a:buClr>
                <a:schemeClr val="dk1"/>
              </a:buClr>
              <a:buSzPts val="1900"/>
              <a:buFont typeface="Calibri"/>
              <a:buChar char="●"/>
            </a:pPr>
            <a:r>
              <a:rPr lang="en-GB" sz="1900" b="1">
                <a:solidFill>
                  <a:schemeClr val="dk1"/>
                </a:solidFill>
                <a:latin typeface="Calibri"/>
                <a:ea typeface="Calibri"/>
                <a:cs typeface="Calibri"/>
                <a:sym typeface="Calibri"/>
              </a:rPr>
              <a:t>Right to Life and Security: </a:t>
            </a:r>
            <a:r>
              <a:rPr lang="en-GB" sz="1900">
                <a:solidFill>
                  <a:schemeClr val="dk1"/>
                </a:solidFill>
                <a:latin typeface="Calibri"/>
                <a:ea typeface="Calibri"/>
                <a:cs typeface="Calibri"/>
                <a:sym typeface="Calibri"/>
              </a:rPr>
              <a:t>Refugees have the right to life, liberty, and security of person, as guaranteed under the Universal Declaration of Human Rights. Host countries must take measures to protect refugees from violence, discrimination, and arbitrary detention.</a:t>
            </a:r>
            <a:endParaRPr sz="19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1900">
              <a:solidFill>
                <a:schemeClr val="dk1"/>
              </a:solidFill>
              <a:latin typeface="Calibri"/>
              <a:ea typeface="Calibri"/>
              <a:cs typeface="Calibri"/>
              <a:sym typeface="Calibri"/>
            </a:endParaRPr>
          </a:p>
          <a:p>
            <a:pPr marL="457200" lvl="0" indent="-349250" algn="just" rtl="0">
              <a:lnSpc>
                <a:spcPct val="100000"/>
              </a:lnSpc>
              <a:spcBef>
                <a:spcPts val="0"/>
              </a:spcBef>
              <a:spcAft>
                <a:spcPts val="0"/>
              </a:spcAft>
              <a:buClr>
                <a:schemeClr val="dk1"/>
              </a:buClr>
              <a:buSzPts val="1900"/>
              <a:buFont typeface="Calibri"/>
              <a:buChar char="●"/>
            </a:pPr>
            <a:r>
              <a:rPr lang="en-GB" sz="1900" b="1">
                <a:solidFill>
                  <a:schemeClr val="dk1"/>
                </a:solidFill>
                <a:latin typeface="Calibri"/>
                <a:ea typeface="Calibri"/>
                <a:cs typeface="Calibri"/>
                <a:sym typeface="Calibri"/>
              </a:rPr>
              <a:t>Right to Freedom of Movement: </a:t>
            </a:r>
            <a:r>
              <a:rPr lang="en-GB" sz="1900">
                <a:solidFill>
                  <a:schemeClr val="dk1"/>
                </a:solidFill>
                <a:latin typeface="Calibri"/>
                <a:ea typeface="Calibri"/>
                <a:cs typeface="Calibri"/>
                <a:sym typeface="Calibri"/>
              </a:rPr>
              <a:t>Refugees should not be unlawfully confined to refugee camps or restricted areas and should have the freedom to move within the host country's territory.</a:t>
            </a:r>
            <a:endParaRPr sz="19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1900">
              <a:solidFill>
                <a:schemeClr val="dk1"/>
              </a:solidFill>
              <a:latin typeface="Calibri"/>
              <a:ea typeface="Calibri"/>
              <a:cs typeface="Calibri"/>
              <a:sym typeface="Calibri"/>
            </a:endParaRPr>
          </a:p>
          <a:p>
            <a:pPr marL="457200" lvl="0" indent="-349250" algn="just" rtl="0">
              <a:lnSpc>
                <a:spcPct val="100000"/>
              </a:lnSpc>
              <a:spcBef>
                <a:spcPts val="0"/>
              </a:spcBef>
              <a:spcAft>
                <a:spcPts val="0"/>
              </a:spcAft>
              <a:buClr>
                <a:schemeClr val="dk1"/>
              </a:buClr>
              <a:buSzPts val="1900"/>
              <a:buFont typeface="Calibri"/>
              <a:buChar char="●"/>
            </a:pPr>
            <a:r>
              <a:rPr lang="en-GB" sz="1900" b="1">
                <a:solidFill>
                  <a:schemeClr val="dk1"/>
                </a:solidFill>
                <a:latin typeface="Calibri"/>
                <a:ea typeface="Calibri"/>
                <a:cs typeface="Calibri"/>
                <a:sym typeface="Calibri"/>
              </a:rPr>
              <a:t>Access to Basic Needs and Services: </a:t>
            </a:r>
            <a:r>
              <a:rPr lang="en-GB" sz="1900">
                <a:solidFill>
                  <a:schemeClr val="dk1"/>
                </a:solidFill>
                <a:latin typeface="Calibri"/>
                <a:ea typeface="Calibri"/>
                <a:cs typeface="Calibri"/>
                <a:sym typeface="Calibri"/>
              </a:rPr>
              <a:t>Refugees have the right to access food, shelter, clean water, education, healthcare, and other essential services. Host countries and the international community have a responsibility to ensure these rights are upheld.</a:t>
            </a:r>
            <a:endParaRPr sz="19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1900">
              <a:solidFill>
                <a:schemeClr val="dk1"/>
              </a:solidFill>
              <a:latin typeface="Calibri"/>
              <a:ea typeface="Calibri"/>
              <a:cs typeface="Calibri"/>
              <a:sym typeface="Calibri"/>
            </a:endParaRPr>
          </a:p>
          <a:p>
            <a:pPr marL="457200" lvl="0" indent="-349250" algn="just" rtl="0">
              <a:lnSpc>
                <a:spcPct val="100000"/>
              </a:lnSpc>
              <a:spcBef>
                <a:spcPts val="0"/>
              </a:spcBef>
              <a:spcAft>
                <a:spcPts val="0"/>
              </a:spcAft>
              <a:buClr>
                <a:schemeClr val="dk1"/>
              </a:buClr>
              <a:buSzPts val="1900"/>
              <a:buFont typeface="Calibri"/>
              <a:buChar char="●"/>
            </a:pPr>
            <a:r>
              <a:rPr lang="en-GB" sz="1900" b="1">
                <a:solidFill>
                  <a:schemeClr val="dk1"/>
                </a:solidFill>
                <a:latin typeface="Calibri"/>
                <a:ea typeface="Calibri"/>
                <a:cs typeface="Calibri"/>
                <a:sym typeface="Calibri"/>
              </a:rPr>
              <a:t>Right to Work: </a:t>
            </a:r>
            <a:r>
              <a:rPr lang="en-GB" sz="1900">
                <a:solidFill>
                  <a:schemeClr val="dk1"/>
                </a:solidFill>
                <a:latin typeface="Calibri"/>
                <a:ea typeface="Calibri"/>
                <a:cs typeface="Calibri"/>
                <a:sym typeface="Calibri"/>
              </a:rPr>
              <a:t>Refugees should have the right to work and earn a living, though some limitations might apply to prevent exploitation and protect the local labor market.</a:t>
            </a:r>
            <a:endParaRPr sz="19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1900">
              <a:solidFill>
                <a:schemeClr val="dk1"/>
              </a:solidFill>
              <a:latin typeface="Calibri"/>
              <a:ea typeface="Calibri"/>
              <a:cs typeface="Calibri"/>
              <a:sym typeface="Calibri"/>
            </a:endParaRPr>
          </a:p>
          <a:p>
            <a:pPr marL="457200" lvl="0" indent="-349250" algn="just" rtl="0">
              <a:lnSpc>
                <a:spcPct val="100000"/>
              </a:lnSpc>
              <a:spcBef>
                <a:spcPts val="0"/>
              </a:spcBef>
              <a:spcAft>
                <a:spcPts val="0"/>
              </a:spcAft>
              <a:buClr>
                <a:schemeClr val="dk1"/>
              </a:buClr>
              <a:buSzPts val="1900"/>
              <a:buFont typeface="Calibri"/>
              <a:buChar char="●"/>
            </a:pPr>
            <a:r>
              <a:rPr lang="en-GB" sz="1900" b="1">
                <a:solidFill>
                  <a:schemeClr val="dk1"/>
                </a:solidFill>
                <a:latin typeface="Calibri"/>
                <a:ea typeface="Calibri"/>
                <a:cs typeface="Calibri"/>
                <a:sym typeface="Calibri"/>
              </a:rPr>
              <a:t>Right to Family Unity: </a:t>
            </a:r>
            <a:r>
              <a:rPr lang="en-GB" sz="1900">
                <a:solidFill>
                  <a:schemeClr val="dk1"/>
                </a:solidFill>
                <a:latin typeface="Calibri"/>
                <a:ea typeface="Calibri"/>
                <a:cs typeface="Calibri"/>
                <a:sym typeface="Calibri"/>
              </a:rPr>
              <a:t>Refugees should be able to reunite with their family members, including spouses and children, as part of their right to family life and unity.</a:t>
            </a:r>
            <a:endParaRPr sz="19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19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20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1"/>
          </a:p>
        </p:txBody>
      </p:sp>
      <p:sp>
        <p:nvSpPr>
          <p:cNvPr id="325" name="Google Shape;325;g25bab2fae2a_3_45"/>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GB" b="1"/>
              <a:t>Case Study 2:  Refugee Human Rights</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5bab2fae2a_3_51"/>
          <p:cNvSpPr txBox="1">
            <a:spLocks noGrp="1"/>
          </p:cNvSpPr>
          <p:nvPr>
            <p:ph type="body" idx="1"/>
          </p:nvPr>
        </p:nvSpPr>
        <p:spPr>
          <a:xfrm>
            <a:off x="415650" y="1846958"/>
            <a:ext cx="11360700" cy="4555200"/>
          </a:xfrm>
          <a:prstGeom prst="rect">
            <a:avLst/>
          </a:prstGeom>
          <a:noFill/>
          <a:ln>
            <a:noFill/>
          </a:ln>
        </p:spPr>
        <p:txBody>
          <a:bodyPr spcFirstLastPara="1" wrap="square" lIns="91425" tIns="91425" rIns="91425" bIns="91425" anchor="ctr" anchorCtr="0">
            <a:noAutofit/>
          </a:bodyPr>
          <a:lstStyle/>
          <a:p>
            <a:pPr marL="457200" lvl="0" indent="-355600" algn="just" rtl="0">
              <a:lnSpc>
                <a:spcPct val="100000"/>
              </a:lnSpc>
              <a:spcBef>
                <a:spcPts val="0"/>
              </a:spcBef>
              <a:spcAft>
                <a:spcPts val="0"/>
              </a:spcAft>
              <a:buClr>
                <a:schemeClr val="dk1"/>
              </a:buClr>
              <a:buSzPts val="2000"/>
              <a:buFont typeface="Calibri"/>
              <a:buChar char="●"/>
            </a:pPr>
            <a:r>
              <a:rPr lang="en-GB" sz="2000" b="1">
                <a:solidFill>
                  <a:schemeClr val="dk1"/>
                </a:solidFill>
                <a:latin typeface="Calibri"/>
                <a:ea typeface="Calibri"/>
                <a:cs typeface="Calibri"/>
                <a:sym typeface="Calibri"/>
              </a:rPr>
              <a:t>Right to Education: </a:t>
            </a:r>
            <a:r>
              <a:rPr lang="en-GB" sz="2000">
                <a:solidFill>
                  <a:schemeClr val="dk1"/>
                </a:solidFill>
                <a:latin typeface="Calibri"/>
                <a:ea typeface="Calibri"/>
                <a:cs typeface="Calibri"/>
                <a:sym typeface="Calibri"/>
              </a:rPr>
              <a:t>Refugee children have the right to access education and should be provided with opportunities for schooling.</a:t>
            </a:r>
            <a:endParaRPr sz="20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2000">
              <a:solidFill>
                <a:schemeClr val="dk1"/>
              </a:solidFill>
              <a:latin typeface="Calibri"/>
              <a:ea typeface="Calibri"/>
              <a:cs typeface="Calibri"/>
              <a:sym typeface="Calibri"/>
            </a:endParaRPr>
          </a:p>
          <a:p>
            <a:pPr marL="457200" lvl="0" indent="-355600" algn="just" rtl="0">
              <a:lnSpc>
                <a:spcPct val="100000"/>
              </a:lnSpc>
              <a:spcBef>
                <a:spcPts val="0"/>
              </a:spcBef>
              <a:spcAft>
                <a:spcPts val="0"/>
              </a:spcAft>
              <a:buClr>
                <a:schemeClr val="dk1"/>
              </a:buClr>
              <a:buSzPts val="2000"/>
              <a:buFont typeface="Calibri"/>
              <a:buChar char="●"/>
            </a:pPr>
            <a:r>
              <a:rPr lang="en-GB" sz="2000" b="1">
                <a:solidFill>
                  <a:schemeClr val="dk1"/>
                </a:solidFill>
                <a:latin typeface="Calibri"/>
                <a:ea typeface="Calibri"/>
                <a:cs typeface="Calibri"/>
                <a:sym typeface="Calibri"/>
              </a:rPr>
              <a:t>Freedom of Religion and Expression: </a:t>
            </a:r>
            <a:r>
              <a:rPr lang="en-GB" sz="2000">
                <a:solidFill>
                  <a:schemeClr val="dk1"/>
                </a:solidFill>
                <a:latin typeface="Calibri"/>
                <a:ea typeface="Calibri"/>
                <a:cs typeface="Calibri"/>
                <a:sym typeface="Calibri"/>
              </a:rPr>
              <a:t>Refugees, like all individuals, have the right to practice their religion freely and express their opinions without fear of persecution.</a:t>
            </a:r>
            <a:endParaRPr sz="2000">
              <a:solidFill>
                <a:schemeClr val="dk1"/>
              </a:solidFill>
              <a:latin typeface="Calibri"/>
              <a:ea typeface="Calibri"/>
              <a:cs typeface="Calibri"/>
              <a:sym typeface="Calibri"/>
            </a:endParaRPr>
          </a:p>
          <a:p>
            <a:pPr marL="457200" lvl="0" indent="0" algn="just" rtl="0">
              <a:lnSpc>
                <a:spcPct val="100000"/>
              </a:lnSpc>
              <a:spcBef>
                <a:spcPts val="0"/>
              </a:spcBef>
              <a:spcAft>
                <a:spcPts val="0"/>
              </a:spcAft>
              <a:buSzPts val="1400"/>
              <a:buNone/>
            </a:pPr>
            <a:endParaRPr sz="2000">
              <a:solidFill>
                <a:schemeClr val="dk1"/>
              </a:solidFill>
              <a:latin typeface="Calibri"/>
              <a:ea typeface="Calibri"/>
              <a:cs typeface="Calibri"/>
              <a:sym typeface="Calibri"/>
            </a:endParaRPr>
          </a:p>
          <a:p>
            <a:pPr marL="457200" lvl="0" indent="-355600" algn="just" rtl="0">
              <a:lnSpc>
                <a:spcPct val="100000"/>
              </a:lnSpc>
              <a:spcBef>
                <a:spcPts val="0"/>
              </a:spcBef>
              <a:spcAft>
                <a:spcPts val="0"/>
              </a:spcAft>
              <a:buClr>
                <a:schemeClr val="dk1"/>
              </a:buClr>
              <a:buSzPts val="2000"/>
              <a:buFont typeface="Calibri"/>
              <a:buChar char="●"/>
            </a:pPr>
            <a:r>
              <a:rPr lang="en-GB" sz="2000" b="1">
                <a:solidFill>
                  <a:schemeClr val="dk1"/>
                </a:solidFill>
                <a:latin typeface="Calibri"/>
                <a:ea typeface="Calibri"/>
                <a:cs typeface="Calibri"/>
                <a:sym typeface="Calibri"/>
              </a:rPr>
              <a:t>Protection for Vulnerable Groups: </a:t>
            </a:r>
            <a:r>
              <a:rPr lang="en-GB" sz="2000">
                <a:solidFill>
                  <a:schemeClr val="dk1"/>
                </a:solidFill>
                <a:latin typeface="Calibri"/>
                <a:ea typeface="Calibri"/>
                <a:cs typeface="Calibri"/>
                <a:sym typeface="Calibri"/>
              </a:rPr>
              <a:t>Special attention should be given to the needs and rights of vulnerable groups among refugees, such as children, women, the elderly, and people with disabilities.</a:t>
            </a:r>
            <a:endParaRPr sz="20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2000"/>
          </a:p>
          <a:p>
            <a:pPr marL="457200" lvl="0" indent="0" algn="just" rtl="0">
              <a:lnSpc>
                <a:spcPct val="100000"/>
              </a:lnSpc>
              <a:spcBef>
                <a:spcPts val="0"/>
              </a:spcBef>
              <a:spcAft>
                <a:spcPts val="0"/>
              </a:spcAft>
              <a:buSzPts val="1400"/>
              <a:buNone/>
            </a:pP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32" name="Google Shape;332;g25bab2fae2a_3_51"/>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GB" b="1"/>
              <a:t>Case Study 2:  Refugee Human Rights</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5bab2fae2a_1_125"/>
          <p:cNvSpPr txBox="1">
            <a:spLocks noGrp="1"/>
          </p:cNvSpPr>
          <p:nvPr>
            <p:ph type="title"/>
          </p:nvPr>
        </p:nvSpPr>
        <p:spPr>
          <a:xfrm>
            <a:off x="415650" y="1326077"/>
            <a:ext cx="11360700" cy="1089529"/>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chemeClr val="dk1"/>
              </a:buClr>
              <a:buSzPts val="990"/>
              <a:buFont typeface="Arial"/>
              <a:buNone/>
            </a:pPr>
            <a:r>
              <a:rPr lang="en-GB" sz="2000">
                <a:solidFill>
                  <a:srgbClr val="3B3842"/>
                </a:solidFill>
                <a:latin typeface="Calibri"/>
                <a:ea typeface="Calibri"/>
                <a:cs typeface="Calibri"/>
                <a:sym typeface="Calibri"/>
              </a:rPr>
              <a:t>Violations of refugees' human rights are not limited to their experiences after they arrive in the country they seek refuge in. Their rights can be violated at various stages, from their home countries to their journey and upon arrival in a host country.</a:t>
            </a:r>
            <a:endParaRPr sz="2000">
              <a:solidFill>
                <a:srgbClr val="3B3842"/>
              </a:solidFill>
              <a:latin typeface="Calibri"/>
              <a:ea typeface="Calibri"/>
              <a:cs typeface="Calibri"/>
              <a:sym typeface="Calibri"/>
            </a:endParaRPr>
          </a:p>
          <a:p>
            <a:pPr marL="0" lvl="0" indent="0" algn="l" rtl="0">
              <a:lnSpc>
                <a:spcPct val="100000"/>
              </a:lnSpc>
              <a:spcBef>
                <a:spcPts val="0"/>
              </a:spcBef>
              <a:spcAft>
                <a:spcPts val="0"/>
              </a:spcAft>
              <a:buSzPts val="990"/>
              <a:buNone/>
            </a:pPr>
            <a:endParaRPr sz="1080">
              <a:solidFill>
                <a:srgbClr val="3B3842"/>
              </a:solidFill>
              <a:latin typeface="Calibri"/>
              <a:ea typeface="Calibri"/>
              <a:cs typeface="Calibri"/>
              <a:sym typeface="Calibri"/>
            </a:endParaRPr>
          </a:p>
        </p:txBody>
      </p:sp>
      <p:sp>
        <p:nvSpPr>
          <p:cNvPr id="339" name="Google Shape;339;g25bab2fae2a_1_125"/>
          <p:cNvSpPr txBox="1">
            <a:spLocks noGrp="1"/>
          </p:cNvSpPr>
          <p:nvPr>
            <p:ph type="body" idx="1"/>
          </p:nvPr>
        </p:nvSpPr>
        <p:spPr>
          <a:xfrm>
            <a:off x="399370" y="3151389"/>
            <a:ext cx="11360700" cy="3477055"/>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Clr>
                <a:schemeClr val="dk1"/>
              </a:buClr>
              <a:buSzPts val="1100"/>
              <a:buFont typeface="Arial"/>
              <a:buNone/>
            </a:pPr>
            <a:r>
              <a:rPr lang="en-GB" sz="1800" b="1">
                <a:solidFill>
                  <a:srgbClr val="3B3842"/>
                </a:solidFill>
                <a:latin typeface="Calibri"/>
                <a:ea typeface="Calibri"/>
                <a:cs typeface="Calibri"/>
                <a:sym typeface="Calibri"/>
              </a:rPr>
              <a:t>Violence and Brutality in Home Countries: </a:t>
            </a:r>
            <a:r>
              <a:rPr lang="en-GB" sz="1800">
                <a:solidFill>
                  <a:srgbClr val="3B3842"/>
                </a:solidFill>
                <a:latin typeface="Calibri"/>
                <a:ea typeface="Calibri"/>
                <a:cs typeface="Calibri"/>
                <a:sym typeface="Calibri"/>
              </a:rPr>
              <a:t>Many refugees flee their home countries due to violence, persecution, and human rights abuses. This can include discrimination, torture, sexual violence, forced labor, and other forms of brutality perpetrated by government forces, armed groups, or other individuals.</a:t>
            </a:r>
            <a:endParaRPr sz="180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0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en-GB" sz="1800" b="1">
                <a:solidFill>
                  <a:srgbClr val="3B3842"/>
                </a:solidFill>
                <a:latin typeface="Calibri"/>
                <a:ea typeface="Calibri"/>
                <a:cs typeface="Calibri"/>
                <a:sym typeface="Calibri"/>
              </a:rPr>
              <a:t>Dangerous Journeys: </a:t>
            </a:r>
            <a:r>
              <a:rPr lang="en-GB" sz="1800">
                <a:solidFill>
                  <a:srgbClr val="3B3842"/>
                </a:solidFill>
                <a:latin typeface="Calibri"/>
                <a:ea typeface="Calibri"/>
                <a:cs typeface="Calibri"/>
                <a:sym typeface="Calibri"/>
              </a:rPr>
              <a:t>During their journey to a safer country, refugees often face hazardous conditions, exploitation, and abuse. Human traffickers and smugglers take advantage of their vulnerable situation, subjecting them to extortion, violence, and unsafe transportation.</a:t>
            </a:r>
            <a:endParaRPr/>
          </a:p>
          <a:p>
            <a:pPr marL="0" lvl="0" indent="0" algn="just" rtl="0">
              <a:lnSpc>
                <a:spcPct val="100000"/>
              </a:lnSpc>
              <a:spcBef>
                <a:spcPts val="0"/>
              </a:spcBef>
              <a:spcAft>
                <a:spcPts val="0"/>
              </a:spcAft>
              <a:buClr>
                <a:schemeClr val="dk1"/>
              </a:buClr>
              <a:buSzPts val="1100"/>
              <a:buFont typeface="Arial"/>
              <a:buNone/>
            </a:pPr>
            <a:endParaRPr sz="180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None/>
            </a:pPr>
            <a:r>
              <a:rPr lang="en-GB" sz="1800" b="1">
                <a:solidFill>
                  <a:schemeClr val="dk1"/>
                </a:solidFill>
                <a:latin typeface="Calibri"/>
                <a:ea typeface="Calibri"/>
                <a:cs typeface="Calibri"/>
                <a:sym typeface="Calibri"/>
              </a:rPr>
              <a:t>Lack of Access to Education, Work, and Documentation: </a:t>
            </a:r>
            <a:r>
              <a:rPr lang="en-GB" sz="1800">
                <a:solidFill>
                  <a:schemeClr val="dk1"/>
                </a:solidFill>
                <a:latin typeface="Calibri"/>
                <a:ea typeface="Calibri"/>
                <a:cs typeface="Calibri"/>
                <a:sym typeface="Calibri"/>
              </a:rPr>
              <a:t>Once refugees arrive in a host country, they may encounter barriers that prevent them from accessing education, employment opportunities, and essential documentation. These limitations can lead to marginalization, poverty, and vulnerability to exploitation.</a:t>
            </a:r>
            <a:endParaRPr/>
          </a:p>
          <a:p>
            <a:pPr marL="0" lvl="0" indent="0" algn="just" rtl="0">
              <a:lnSpc>
                <a:spcPct val="100000"/>
              </a:lnSpc>
              <a:spcBef>
                <a:spcPts val="0"/>
              </a:spcBef>
              <a:spcAft>
                <a:spcPts val="0"/>
              </a:spcAft>
              <a:buClr>
                <a:schemeClr val="dk1"/>
              </a:buClr>
              <a:buSzPts val="1100"/>
              <a:buNone/>
            </a:pPr>
            <a:endParaRPr sz="180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None/>
            </a:pPr>
            <a:r>
              <a:rPr lang="en-GB" sz="1800" b="1">
                <a:solidFill>
                  <a:schemeClr val="dk1"/>
                </a:solidFill>
                <a:latin typeface="Calibri"/>
                <a:ea typeface="Calibri"/>
                <a:cs typeface="Calibri"/>
                <a:sym typeface="Calibri"/>
              </a:rPr>
              <a:t>Detention and Deportation: </a:t>
            </a:r>
            <a:r>
              <a:rPr lang="en-GB" sz="1800">
                <a:solidFill>
                  <a:schemeClr val="dk1"/>
                </a:solidFill>
                <a:latin typeface="Calibri"/>
                <a:ea typeface="Calibri"/>
                <a:cs typeface="Calibri"/>
                <a:sym typeface="Calibri"/>
              </a:rPr>
              <a:t>In some cases, refugees may be detained or deported without proper legal procedures or adequate consideration of their circumstances. This can result in prolonged detention in inhumane conditions or returning to countries where their lives may be at risk.</a:t>
            </a:r>
            <a:endParaRPr/>
          </a:p>
          <a:p>
            <a:pPr marL="0" lvl="0" indent="0" algn="just" rtl="0">
              <a:lnSpc>
                <a:spcPct val="100000"/>
              </a:lnSpc>
              <a:spcBef>
                <a:spcPts val="0"/>
              </a:spcBef>
              <a:spcAft>
                <a:spcPts val="0"/>
              </a:spcAft>
              <a:buClr>
                <a:schemeClr val="dk1"/>
              </a:buClr>
              <a:buSzPts val="1100"/>
              <a:buNone/>
            </a:pPr>
            <a:endParaRPr sz="1850">
              <a:solidFill>
                <a:schemeClr val="dk1"/>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50">
              <a:solidFill>
                <a:srgbClr val="3B3842"/>
              </a:solidFill>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endParaRPr sz="1850">
              <a:solidFill>
                <a:srgbClr val="3B3842"/>
              </a:solidFill>
              <a:latin typeface="Calibri"/>
              <a:ea typeface="Calibri"/>
              <a:cs typeface="Calibri"/>
              <a:sym typeface="Calibri"/>
            </a:endParaRPr>
          </a:p>
        </p:txBody>
      </p:sp>
      <p:sp>
        <p:nvSpPr>
          <p:cNvPr id="340" name="Google Shape;340;g25bab2fae2a_1_125"/>
          <p:cNvSpPr txBox="1"/>
          <p:nvPr/>
        </p:nvSpPr>
        <p:spPr>
          <a:xfrm>
            <a:off x="399370" y="174449"/>
            <a:ext cx="11393260" cy="67544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800"/>
              <a:buFont typeface="Calibri"/>
              <a:buNone/>
            </a:pPr>
            <a:r>
              <a:rPr lang="en-GB" sz="2800" b="1" i="0" u="none" strike="noStrike" cap="none">
                <a:solidFill>
                  <a:schemeClr val="lt1"/>
                </a:solidFill>
                <a:latin typeface="Calibri"/>
                <a:ea typeface="Calibri"/>
                <a:cs typeface="Calibri"/>
                <a:sym typeface="Calibri"/>
              </a:rPr>
              <a:t>Case Study 2: Violations of refugees human rights </a:t>
            </a:r>
            <a:endParaRPr sz="2800" b="1"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5bab2fae2a_3_63"/>
          <p:cNvSpPr txBox="1">
            <a:spLocks noGrp="1"/>
          </p:cNvSpPr>
          <p:nvPr>
            <p:ph type="body" idx="1"/>
          </p:nvPr>
        </p:nvSpPr>
        <p:spPr>
          <a:xfrm>
            <a:off x="297770" y="1612802"/>
            <a:ext cx="6638343" cy="4555200"/>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just" rtl="0">
              <a:lnSpc>
                <a:spcPct val="100000"/>
              </a:lnSpc>
              <a:spcBef>
                <a:spcPts val="0"/>
              </a:spcBef>
              <a:spcAft>
                <a:spcPts val="0"/>
              </a:spcAft>
              <a:buSzPts val="1400"/>
              <a:buNone/>
            </a:pPr>
            <a:r>
              <a:rPr lang="en-GB" sz="1800" b="1">
                <a:solidFill>
                  <a:schemeClr val="dk1"/>
                </a:solidFill>
                <a:latin typeface="Calibri"/>
                <a:ea typeface="Calibri"/>
                <a:cs typeface="Calibri"/>
                <a:sym typeface="Calibri"/>
              </a:rPr>
              <a:t>Xenophobia and Discrimination:</a:t>
            </a:r>
            <a:r>
              <a:rPr lang="en-GB" sz="1800">
                <a:solidFill>
                  <a:schemeClr val="dk1"/>
                </a:solidFill>
                <a:latin typeface="Calibri"/>
                <a:ea typeface="Calibri"/>
                <a:cs typeface="Calibri"/>
                <a:sym typeface="Calibri"/>
              </a:rPr>
              <a:t> Refugees often face prejudice, discrimination, and xenophobia in their host communities. This can manifest in social exclusion, limited access to healthcare, and housing, as well as verbal and physical attacks</a:t>
            </a:r>
            <a:endParaRPr/>
          </a:p>
          <a:p>
            <a:pPr marL="0" lvl="0" indent="0" algn="just" rtl="0">
              <a:lnSpc>
                <a:spcPct val="100000"/>
              </a:lnSpc>
              <a:spcBef>
                <a:spcPts val="0"/>
              </a:spcBef>
              <a:spcAft>
                <a:spcPts val="0"/>
              </a:spcAft>
              <a:buSzPts val="1400"/>
              <a:buNone/>
            </a:pPr>
            <a:endParaRPr sz="1800">
              <a:solidFill>
                <a:schemeClr val="dk1"/>
              </a:solidFill>
              <a:latin typeface="Calibri"/>
              <a:ea typeface="Calibri"/>
              <a:cs typeface="Calibri"/>
              <a:sym typeface="Calibri"/>
            </a:endParaRPr>
          </a:p>
          <a:p>
            <a:pPr marL="0" lvl="0" indent="0" algn="just" rtl="0">
              <a:lnSpc>
                <a:spcPct val="100000"/>
              </a:lnSpc>
              <a:spcBef>
                <a:spcPts val="0"/>
              </a:spcBef>
              <a:spcAft>
                <a:spcPts val="0"/>
              </a:spcAft>
              <a:buSzPts val="1400"/>
              <a:buNone/>
            </a:pPr>
            <a:r>
              <a:rPr lang="en-GB" sz="1800" b="1">
                <a:solidFill>
                  <a:schemeClr val="dk1"/>
                </a:solidFill>
                <a:latin typeface="Calibri"/>
                <a:ea typeface="Calibri"/>
                <a:cs typeface="Calibri"/>
                <a:sym typeface="Calibri"/>
              </a:rPr>
              <a:t>Pushbacks: </a:t>
            </a:r>
            <a:r>
              <a:rPr lang="en-GB" sz="1800">
                <a:solidFill>
                  <a:schemeClr val="dk1"/>
                </a:solidFill>
                <a:latin typeface="Calibri"/>
                <a:ea typeface="Calibri"/>
                <a:cs typeface="Calibri"/>
                <a:sym typeface="Calibri"/>
              </a:rPr>
              <a:t>Pushbacks occur when host countries forcibly return refugees to their countries of origin or to a third country without properly assessing their asylum claims. This practice violates international refugee and human rights law, as it denies individuals the right to seek protection and exposes them to further harm. For example, the Greek government has been reducing immigration to the islands in recent years by illegally forcing people who have arrived on Greek land (either by sea or by land) on boats and dumping them back at sea in order to leave Greece. </a:t>
            </a:r>
            <a:endParaRPr/>
          </a:p>
          <a:p>
            <a:pPr marL="0" lvl="0" indent="0" algn="just" rtl="0">
              <a:lnSpc>
                <a:spcPct val="100000"/>
              </a:lnSpc>
              <a:spcBef>
                <a:spcPts val="0"/>
              </a:spcBef>
              <a:spcAft>
                <a:spcPts val="0"/>
              </a:spcAft>
              <a:buSzPts val="1400"/>
              <a:buNone/>
            </a:pPr>
            <a:endParaRPr>
              <a:solidFill>
                <a:srgbClr val="3B3842"/>
              </a:solidFill>
              <a:latin typeface="Calibri"/>
              <a:ea typeface="Calibri"/>
              <a:cs typeface="Calibri"/>
              <a:sym typeface="Calibri"/>
            </a:endParaRPr>
          </a:p>
          <a:p>
            <a:pPr marL="0" lvl="0" indent="0" algn="just" rtl="0">
              <a:lnSpc>
                <a:spcPct val="100000"/>
              </a:lnSpc>
              <a:spcBef>
                <a:spcPts val="0"/>
              </a:spcBef>
              <a:spcAft>
                <a:spcPts val="0"/>
              </a:spcAft>
              <a:buSzPts val="1400"/>
              <a:buNone/>
            </a:pPr>
            <a:endParaRPr>
              <a:latin typeface="Calibri"/>
              <a:ea typeface="Calibri"/>
              <a:cs typeface="Calibri"/>
              <a:sym typeface="Calibri"/>
            </a:endParaRPr>
          </a:p>
        </p:txBody>
      </p:sp>
      <p:sp>
        <p:nvSpPr>
          <p:cNvPr id="347" name="Google Shape;347;g25bab2fae2a_3_63"/>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Case Study 2: Violations of refugees human rights </a:t>
            </a:r>
            <a:endParaRPr b="1"/>
          </a:p>
        </p:txBody>
      </p:sp>
      <p:pic>
        <p:nvPicPr>
          <p:cNvPr id="348" name="Google Shape;348;g25bab2fae2a_3_63"/>
          <p:cNvPicPr preferRelativeResize="0"/>
          <p:nvPr/>
        </p:nvPicPr>
        <p:blipFill rotWithShape="1">
          <a:blip r:embed="rId3">
            <a:alphaModFix/>
          </a:blip>
          <a:srcRect/>
          <a:stretch/>
        </p:blipFill>
        <p:spPr>
          <a:xfrm>
            <a:off x="7275066" y="725899"/>
            <a:ext cx="4794949" cy="58072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42c3d9c8cc_0_84"/>
          <p:cNvSpPr txBox="1">
            <a:spLocks noGrp="1"/>
          </p:cNvSpPr>
          <p:nvPr>
            <p:ph type="body" idx="1"/>
          </p:nvPr>
        </p:nvSpPr>
        <p:spPr>
          <a:xfrm>
            <a:off x="399375" y="1449400"/>
            <a:ext cx="11259300" cy="48441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1000"/>
              </a:spcBef>
              <a:spcAft>
                <a:spcPts val="0"/>
              </a:spcAft>
              <a:buSzPts val="1800"/>
              <a:buNone/>
            </a:pPr>
            <a:r>
              <a:rPr lang="en-GB">
                <a:solidFill>
                  <a:srgbClr val="111111"/>
                </a:solidFill>
              </a:rPr>
              <a:t>Morocco receives </a:t>
            </a:r>
            <a:r>
              <a:rPr lang="en-GB" b="1">
                <a:solidFill>
                  <a:srgbClr val="111111"/>
                </a:solidFill>
              </a:rPr>
              <a:t>funding from the European Union </a:t>
            </a:r>
            <a:r>
              <a:rPr lang="en-GB">
                <a:solidFill>
                  <a:srgbClr val="111111"/>
                </a:solidFill>
              </a:rPr>
              <a:t>to prevent migrants from reaching the EU.  </a:t>
            </a:r>
            <a:r>
              <a:rPr lang="en-GB"/>
              <a:t>According to Frontex Executive Director </a:t>
            </a:r>
            <a:r>
              <a:rPr lang="en-GB">
                <a:solidFill>
                  <a:srgbClr val="282828"/>
                </a:solidFill>
                <a:highlight>
                  <a:srgbClr val="FFFFFF"/>
                </a:highlight>
              </a:rPr>
              <a:t>Aija Kalnaja:</a:t>
            </a:r>
            <a:endParaRPr>
              <a:solidFill>
                <a:srgbClr val="282828"/>
              </a:solidFill>
              <a:highlight>
                <a:srgbClr val="FFFFFF"/>
              </a:highlight>
            </a:endParaRPr>
          </a:p>
          <a:p>
            <a:pPr marL="0" lvl="0" indent="0" algn="just" rtl="0">
              <a:lnSpc>
                <a:spcPct val="150000"/>
              </a:lnSpc>
              <a:spcBef>
                <a:spcPts val="1000"/>
              </a:spcBef>
              <a:spcAft>
                <a:spcPts val="0"/>
              </a:spcAft>
              <a:buSzPts val="1800"/>
              <a:buNone/>
            </a:pPr>
            <a:r>
              <a:rPr lang="en-GB">
                <a:solidFill>
                  <a:srgbClr val="282828"/>
                </a:solidFill>
                <a:highlight>
                  <a:srgbClr val="FFFFFF"/>
                </a:highlight>
              </a:rPr>
              <a:t>“Frontex acknowledges the immense efforts made by the Moroccan authorities to address the challenges of migrant smuggling, trafficking in human beings and other types of cross-border crime. These actions undoubtedly contribute to the security of the European Union. We are committed to further strengthen our partnership with Morocco as a reliable and credible partner, so that we can tackle those challenges together,”</a:t>
            </a:r>
            <a:endParaRPr/>
          </a:p>
          <a:p>
            <a:pPr marL="0" lvl="0" indent="0" algn="r" rtl="0">
              <a:lnSpc>
                <a:spcPct val="150000"/>
              </a:lnSpc>
              <a:spcBef>
                <a:spcPts val="1000"/>
              </a:spcBef>
              <a:spcAft>
                <a:spcPts val="0"/>
              </a:spcAft>
              <a:buSzPts val="1800"/>
              <a:buNone/>
            </a:pPr>
            <a:r>
              <a:rPr lang="en-GB">
                <a:solidFill>
                  <a:srgbClr val="282828"/>
                </a:solidFill>
                <a:highlight>
                  <a:srgbClr val="FFFFFF"/>
                </a:highlight>
              </a:rPr>
              <a:t> </a:t>
            </a:r>
            <a:r>
              <a:rPr lang="en-GB" sz="1600" i="1">
                <a:solidFill>
                  <a:srgbClr val="282828"/>
                </a:solidFill>
                <a:highlight>
                  <a:srgbClr val="FFFFFF"/>
                </a:highlight>
              </a:rPr>
              <a:t>Frontex, Frontex and Morocco to strengthen cooperation, 2022 </a:t>
            </a:r>
            <a:endParaRPr sz="1600" i="1">
              <a:solidFill>
                <a:srgbClr val="282828"/>
              </a:solidFill>
              <a:highlight>
                <a:srgbClr val="FFFFFF"/>
              </a:highlight>
            </a:endParaRPr>
          </a:p>
          <a:p>
            <a:pPr marL="0" lvl="0" indent="0" algn="just" rtl="0">
              <a:lnSpc>
                <a:spcPct val="150000"/>
              </a:lnSpc>
              <a:spcBef>
                <a:spcPts val="1000"/>
              </a:spcBef>
              <a:spcAft>
                <a:spcPts val="0"/>
              </a:spcAft>
              <a:buSzPts val="1800"/>
              <a:buNone/>
            </a:pPr>
            <a:r>
              <a:rPr lang="en-GB">
                <a:solidFill>
                  <a:srgbClr val="282828"/>
                </a:solidFill>
                <a:highlight>
                  <a:srgbClr val="FFFFFF"/>
                </a:highlight>
              </a:rPr>
              <a:t>These actions contribute to violence against people from African countries trying to flee Morocco or their home countries.</a:t>
            </a:r>
            <a:endParaRPr>
              <a:solidFill>
                <a:srgbClr val="282828"/>
              </a:solidFill>
              <a:highlight>
                <a:srgbClr val="FFFFFF"/>
              </a:highlight>
            </a:endParaRPr>
          </a:p>
          <a:p>
            <a:pPr marL="0" lvl="0" indent="0" algn="just" rtl="0">
              <a:lnSpc>
                <a:spcPct val="150000"/>
              </a:lnSpc>
              <a:spcBef>
                <a:spcPts val="1000"/>
              </a:spcBef>
              <a:spcAft>
                <a:spcPts val="0"/>
              </a:spcAft>
              <a:buSzPts val="1800"/>
              <a:buNone/>
            </a:pPr>
            <a:endParaRPr>
              <a:solidFill>
                <a:srgbClr val="282828"/>
              </a:solidFill>
              <a:highlight>
                <a:srgbClr val="FFFFFF"/>
              </a:highlight>
            </a:endParaRPr>
          </a:p>
          <a:p>
            <a:pPr marL="0" lvl="0" indent="0" algn="just" rtl="0">
              <a:lnSpc>
                <a:spcPct val="150000"/>
              </a:lnSpc>
              <a:spcBef>
                <a:spcPts val="1000"/>
              </a:spcBef>
              <a:spcAft>
                <a:spcPts val="0"/>
              </a:spcAft>
              <a:buSzPts val="1800"/>
              <a:buNone/>
            </a:pPr>
            <a:endParaRPr>
              <a:solidFill>
                <a:srgbClr val="282828"/>
              </a:solidFill>
              <a:highlight>
                <a:srgbClr val="FFFFFF"/>
              </a:highlight>
            </a:endParaRPr>
          </a:p>
          <a:p>
            <a:pPr marL="0" lvl="0" indent="0" algn="just" rtl="0">
              <a:lnSpc>
                <a:spcPct val="150000"/>
              </a:lnSpc>
              <a:spcBef>
                <a:spcPts val="1000"/>
              </a:spcBef>
              <a:spcAft>
                <a:spcPts val="0"/>
              </a:spcAft>
              <a:buSzPts val="1800"/>
              <a:buNone/>
            </a:pPr>
            <a:endParaRPr/>
          </a:p>
          <a:p>
            <a:pPr marL="0" lvl="0" indent="0" algn="just" rtl="0">
              <a:lnSpc>
                <a:spcPct val="150000"/>
              </a:lnSpc>
              <a:spcBef>
                <a:spcPts val="1000"/>
              </a:spcBef>
              <a:spcAft>
                <a:spcPts val="0"/>
              </a:spcAft>
              <a:buSzPts val="1800"/>
              <a:buNone/>
            </a:pPr>
            <a:endParaRPr/>
          </a:p>
          <a:p>
            <a:pPr marL="0" lvl="0" indent="0" algn="just" rtl="0">
              <a:lnSpc>
                <a:spcPct val="150000"/>
              </a:lnSpc>
              <a:spcBef>
                <a:spcPts val="1000"/>
              </a:spcBef>
              <a:spcAft>
                <a:spcPts val="0"/>
              </a:spcAft>
              <a:buSzPts val="1800"/>
              <a:buNone/>
            </a:pPr>
            <a:endParaRPr/>
          </a:p>
          <a:p>
            <a:pPr marL="0" lvl="0" indent="0" algn="just" rtl="0">
              <a:lnSpc>
                <a:spcPct val="150000"/>
              </a:lnSpc>
              <a:spcBef>
                <a:spcPts val="1000"/>
              </a:spcBef>
              <a:spcAft>
                <a:spcPts val="0"/>
              </a:spcAft>
              <a:buSzPts val="1800"/>
              <a:buNone/>
            </a:pPr>
            <a:endParaRPr/>
          </a:p>
        </p:txBody>
      </p:sp>
      <p:sp>
        <p:nvSpPr>
          <p:cNvPr id="355" name="Google Shape;355;g242c3d9c8cc_0_84"/>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800"/>
              <a:buNone/>
            </a:pPr>
            <a:r>
              <a:rPr lang="en-GB" b="1"/>
              <a:t>Case Study 2: EU &amp; Morocco </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8"/>
          <p:cNvSpPr txBox="1">
            <a:spLocks noGrp="1"/>
          </p:cNvSpPr>
          <p:nvPr>
            <p:ph type="body" idx="1"/>
          </p:nvPr>
        </p:nvSpPr>
        <p:spPr>
          <a:xfrm>
            <a:off x="399370" y="2140269"/>
            <a:ext cx="11393260" cy="4087811"/>
          </a:xfrm>
          <a:prstGeom prst="rect">
            <a:avLst/>
          </a:prstGeom>
          <a:noFill/>
          <a:ln>
            <a:noFill/>
          </a:ln>
        </p:spPr>
        <p:txBody>
          <a:bodyPr spcFirstLastPara="1" wrap="square" lIns="0" tIns="0" rIns="0" bIns="0" anchor="t" anchorCtr="0">
            <a:noAutofit/>
          </a:bodyPr>
          <a:lstStyle/>
          <a:p>
            <a:pPr marL="457200" marR="0" lvl="0" indent="-228600" algn="just" rtl="0">
              <a:lnSpc>
                <a:spcPct val="150000"/>
              </a:lnSpc>
              <a:spcBef>
                <a:spcPts val="1000"/>
              </a:spcBef>
              <a:spcAft>
                <a:spcPts val="0"/>
              </a:spcAft>
              <a:buClr>
                <a:srgbClr val="000000"/>
              </a:buClr>
              <a:buSzPts val="1800"/>
              <a:buFont typeface="Arial"/>
              <a:buNone/>
            </a:pPr>
            <a:r>
              <a:rPr lang="en-GB"/>
              <a:t> </a:t>
            </a:r>
            <a:r>
              <a:rPr lang="en-GB" b="1" i="0">
                <a:solidFill>
                  <a:schemeClr val="dk1"/>
                </a:solidFill>
              </a:rPr>
              <a:t>LGBTQ+: </a:t>
            </a:r>
            <a:r>
              <a:rPr lang="en-GB" b="1">
                <a:solidFill>
                  <a:schemeClr val="dk1"/>
                </a:solidFill>
              </a:rPr>
              <a:t>“</a:t>
            </a:r>
            <a:r>
              <a:rPr lang="en-GB" i="0">
                <a:solidFill>
                  <a:schemeClr val="dk1"/>
                </a:solidFill>
              </a:rPr>
              <a:t>An acronym for “lesbian, gay, bisexual, transgender and queer” with a "+" sign to recognize the limitless sexual orientations and gender identities used by members of </a:t>
            </a:r>
            <a:r>
              <a:rPr lang="en-GB">
                <a:solidFill>
                  <a:schemeClr val="dk1"/>
                </a:solidFill>
              </a:rPr>
              <a:t>the</a:t>
            </a:r>
            <a:r>
              <a:rPr lang="en-GB" i="0">
                <a:solidFill>
                  <a:schemeClr val="dk1"/>
                </a:solidFill>
              </a:rPr>
              <a:t> community.</a:t>
            </a:r>
            <a:r>
              <a:rPr lang="en-GB">
                <a:solidFill>
                  <a:schemeClr val="dk1"/>
                </a:solidFill>
              </a:rPr>
              <a:t>”</a:t>
            </a:r>
            <a:r>
              <a:rPr lang="en-GB" i="0">
                <a:solidFill>
                  <a:schemeClr val="dk1"/>
                </a:solidFill>
              </a:rPr>
              <a:t> </a:t>
            </a:r>
            <a:r>
              <a:rPr lang="en-GB" i="0">
                <a:solidFill>
                  <a:srgbClr val="111111"/>
                </a:solidFill>
              </a:rPr>
              <a:t>(</a:t>
            </a:r>
            <a:r>
              <a:rPr lang="en-GB">
                <a:solidFill>
                  <a:srgbClr val="111111"/>
                </a:solidFill>
                <a:uFill>
                  <a:noFill/>
                </a:uFill>
                <a:hlinkClick r:id="rId3">
                  <a:extLst>
                    <a:ext uri="{A12FA001-AC4F-418D-AE19-62706E023703}">
                      <ahyp:hlinkClr xmlns:ahyp="http://schemas.microsoft.com/office/drawing/2018/hyperlinkcolor" val="tx"/>
                    </a:ext>
                  </a:extLst>
                </a:hlinkClick>
              </a:rPr>
              <a:t>HRC Foundation</a:t>
            </a:r>
            <a:r>
              <a:rPr lang="en-GB">
                <a:solidFill>
                  <a:srgbClr val="111111"/>
                </a:solidFill>
              </a:rPr>
              <a:t>. </a:t>
            </a:r>
            <a:r>
              <a:rPr lang="en-GB">
                <a:solidFill>
                  <a:srgbClr val="111111"/>
                </a:solidFill>
                <a:highlight>
                  <a:srgbClr val="FFFFFF"/>
                </a:highlight>
              </a:rPr>
              <a:t>Glossary of Terms</a:t>
            </a:r>
            <a:r>
              <a:rPr lang="en-GB"/>
              <a:t>)</a:t>
            </a:r>
            <a:endParaRPr>
              <a:solidFill>
                <a:srgbClr val="111111"/>
              </a:solidFill>
            </a:endParaRPr>
          </a:p>
          <a:p>
            <a:pPr marL="457200" marR="0" lvl="0" indent="-228600" algn="just" rtl="0">
              <a:lnSpc>
                <a:spcPct val="150000"/>
              </a:lnSpc>
              <a:spcBef>
                <a:spcPts val="1000"/>
              </a:spcBef>
              <a:spcAft>
                <a:spcPts val="0"/>
              </a:spcAft>
              <a:buClr>
                <a:srgbClr val="000000"/>
              </a:buClr>
              <a:buSzPts val="1800"/>
              <a:buFont typeface="Arial"/>
              <a:buNone/>
            </a:pPr>
            <a:r>
              <a:rPr lang="en-GB" b="1" i="0">
                <a:solidFill>
                  <a:srgbClr val="111111"/>
                </a:solidFill>
              </a:rPr>
              <a:t>Sex assigned at birth</a:t>
            </a:r>
            <a:r>
              <a:rPr lang="en-GB">
                <a:solidFill>
                  <a:srgbClr val="111111"/>
                </a:solidFill>
              </a:rPr>
              <a:t>: “</a:t>
            </a:r>
            <a:r>
              <a:rPr lang="en-GB" i="0">
                <a:solidFill>
                  <a:srgbClr val="111111"/>
                </a:solidFill>
              </a:rPr>
              <a:t>The sex, male, female or intersex, that a doctor or midwife uses to describe a child at birth based on their external anatomy.</a:t>
            </a:r>
            <a:r>
              <a:rPr lang="en-GB">
                <a:solidFill>
                  <a:srgbClr val="111111"/>
                </a:solidFill>
              </a:rPr>
              <a:t>” (</a:t>
            </a:r>
            <a:r>
              <a:rPr lang="en-GB">
                <a:solidFill>
                  <a:srgbClr val="111111"/>
                </a:solidFill>
                <a:uFill>
                  <a:noFill/>
                </a:uFill>
                <a:hlinkClick r:id="rId3">
                  <a:extLst>
                    <a:ext uri="{A12FA001-AC4F-418D-AE19-62706E023703}">
                      <ahyp:hlinkClr xmlns:ahyp="http://schemas.microsoft.com/office/drawing/2018/hyperlinkcolor" val="tx"/>
                    </a:ext>
                  </a:extLst>
                </a:hlinkClick>
              </a:rPr>
              <a:t>HRC Foundation</a:t>
            </a:r>
            <a:r>
              <a:rPr lang="en-GB">
                <a:solidFill>
                  <a:srgbClr val="111111"/>
                </a:solidFill>
              </a:rPr>
              <a:t>. </a:t>
            </a:r>
            <a:r>
              <a:rPr lang="en-GB">
                <a:solidFill>
                  <a:srgbClr val="111111"/>
                </a:solidFill>
                <a:highlight>
                  <a:srgbClr val="FFFFFF"/>
                </a:highlight>
              </a:rPr>
              <a:t>Glossary of Terms</a:t>
            </a:r>
            <a:r>
              <a:rPr lang="en-GB"/>
              <a:t>)</a:t>
            </a:r>
            <a:endParaRPr>
              <a:solidFill>
                <a:srgbClr val="111111"/>
              </a:solidFill>
            </a:endParaRPr>
          </a:p>
          <a:p>
            <a:pPr marL="457200" marR="0" lvl="0" indent="-228600" algn="just" rtl="0">
              <a:lnSpc>
                <a:spcPct val="150000"/>
              </a:lnSpc>
              <a:spcBef>
                <a:spcPts val="1000"/>
              </a:spcBef>
              <a:spcAft>
                <a:spcPts val="0"/>
              </a:spcAft>
              <a:buClr>
                <a:srgbClr val="000000"/>
              </a:buClr>
              <a:buSzPts val="1800"/>
              <a:buFont typeface="Arial"/>
              <a:buNone/>
            </a:pPr>
            <a:r>
              <a:rPr lang="en-GB" b="1" i="0">
                <a:solidFill>
                  <a:srgbClr val="111111"/>
                </a:solidFill>
              </a:rPr>
              <a:t>Sexual orientation: </a:t>
            </a:r>
            <a:r>
              <a:rPr lang="en-GB" b="1">
                <a:solidFill>
                  <a:srgbClr val="111111"/>
                </a:solidFill>
              </a:rPr>
              <a:t>“</a:t>
            </a:r>
            <a:r>
              <a:rPr lang="en-GB" i="0">
                <a:solidFill>
                  <a:srgbClr val="111111"/>
                </a:solidFill>
              </a:rPr>
              <a:t>An inherent or immutable enduring emotional, romantic or sexual attraction to other people. Note: an individual’s sexual orientation is independent of their gender identity.</a:t>
            </a:r>
            <a:r>
              <a:rPr lang="en-GB">
                <a:solidFill>
                  <a:srgbClr val="111111"/>
                </a:solidFill>
              </a:rPr>
              <a:t>” (</a:t>
            </a:r>
            <a:r>
              <a:rPr lang="en-GB">
                <a:solidFill>
                  <a:srgbClr val="111111"/>
                </a:solidFill>
                <a:uFill>
                  <a:noFill/>
                </a:uFill>
                <a:hlinkClick r:id="rId3">
                  <a:extLst>
                    <a:ext uri="{A12FA001-AC4F-418D-AE19-62706E023703}">
                      <ahyp:hlinkClr xmlns:ahyp="http://schemas.microsoft.com/office/drawing/2018/hyperlinkcolor" val="tx"/>
                    </a:ext>
                  </a:extLst>
                </a:hlinkClick>
              </a:rPr>
              <a:t>HRC Foundation</a:t>
            </a:r>
            <a:r>
              <a:rPr lang="en-GB">
                <a:solidFill>
                  <a:srgbClr val="111111"/>
                </a:solidFill>
              </a:rPr>
              <a:t>. </a:t>
            </a:r>
            <a:r>
              <a:rPr lang="en-GB">
                <a:solidFill>
                  <a:srgbClr val="111111"/>
                </a:solidFill>
                <a:highlight>
                  <a:srgbClr val="FFFFFF"/>
                </a:highlight>
              </a:rPr>
              <a:t>Glossary of Terms</a:t>
            </a:r>
            <a:r>
              <a:rPr lang="en-GB"/>
              <a:t>)</a:t>
            </a:r>
            <a:endParaRPr>
              <a:solidFill>
                <a:srgbClr val="111111"/>
              </a:solidFill>
            </a:endParaRPr>
          </a:p>
          <a:p>
            <a:pPr marL="457200" marR="0" lvl="0" indent="-228600" algn="just" rtl="0">
              <a:lnSpc>
                <a:spcPct val="150000"/>
              </a:lnSpc>
              <a:spcBef>
                <a:spcPts val="1000"/>
              </a:spcBef>
              <a:spcAft>
                <a:spcPts val="0"/>
              </a:spcAft>
              <a:buClr>
                <a:srgbClr val="000000"/>
              </a:buClr>
              <a:buSzPts val="1800"/>
              <a:buFont typeface="Arial"/>
              <a:buNone/>
            </a:pPr>
            <a:r>
              <a:rPr lang="en-GB" b="1" i="0">
                <a:solidFill>
                  <a:srgbClr val="111111"/>
                </a:solidFill>
              </a:rPr>
              <a:t>People who menstruate/People with a uterus: </a:t>
            </a:r>
            <a:r>
              <a:rPr lang="en-GB" i="0">
                <a:solidFill>
                  <a:srgbClr val="111111"/>
                </a:solidFill>
              </a:rPr>
              <a:t>T</a:t>
            </a:r>
            <a:r>
              <a:rPr lang="en-GB">
                <a:solidFill>
                  <a:srgbClr val="111111"/>
                </a:solidFill>
              </a:rPr>
              <a:t>his term does not include only cis women, but also trans and non-binary people.  </a:t>
            </a:r>
            <a:endParaRPr/>
          </a:p>
          <a:p>
            <a:pPr marL="457200" marR="0" lvl="0" indent="-228600" algn="just" rtl="0">
              <a:lnSpc>
                <a:spcPct val="90000"/>
              </a:lnSpc>
              <a:spcBef>
                <a:spcPts val="1000"/>
              </a:spcBef>
              <a:spcAft>
                <a:spcPts val="0"/>
              </a:spcAft>
              <a:buClr>
                <a:srgbClr val="000000"/>
              </a:buClr>
              <a:buSzPts val="1800"/>
              <a:buFont typeface="Arial"/>
              <a:buNone/>
            </a:pPr>
            <a:endParaRPr/>
          </a:p>
          <a:p>
            <a:pPr marL="457200" marR="0" lvl="0" indent="-228600" algn="just" rtl="0">
              <a:lnSpc>
                <a:spcPct val="90000"/>
              </a:lnSpc>
              <a:spcBef>
                <a:spcPts val="1000"/>
              </a:spcBef>
              <a:spcAft>
                <a:spcPts val="0"/>
              </a:spcAft>
              <a:buClr>
                <a:srgbClr val="000000"/>
              </a:buClr>
              <a:buSzPts val="1800"/>
              <a:buFont typeface="Arial"/>
              <a:buNone/>
            </a:pPr>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106" name="Google Shape;106;p28"/>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Terminology </a:t>
            </a:r>
            <a:endParaRPr b="1"/>
          </a:p>
        </p:txBody>
      </p:sp>
      <p:sp>
        <p:nvSpPr>
          <p:cNvPr id="107" name="Google Shape;107;p28"/>
          <p:cNvSpPr txBox="1"/>
          <p:nvPr/>
        </p:nvSpPr>
        <p:spPr>
          <a:xfrm>
            <a:off x="399370" y="1513840"/>
            <a:ext cx="7975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3"/>
                </a:solidFill>
                <a:latin typeface="Calibri"/>
                <a:ea typeface="Calibri"/>
                <a:cs typeface="Calibri"/>
                <a:sym typeface="Calibri"/>
              </a:rPr>
              <a:t>IMPORTANT GUIDELINES ON THE TERMINOLOGIES</a:t>
            </a:r>
            <a:endParaRPr sz="2400" b="1" i="0" u="none" strike="noStrike" cap="none">
              <a:solidFill>
                <a:schemeClr val="accent3"/>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1"/>
          <p:cNvSpPr txBox="1">
            <a:spLocks noGrp="1"/>
          </p:cNvSpPr>
          <p:nvPr>
            <p:ph type="body" idx="2"/>
          </p:nvPr>
        </p:nvSpPr>
        <p:spPr>
          <a:xfrm>
            <a:off x="6285090" y="1715783"/>
            <a:ext cx="5410199" cy="2126752"/>
          </a:xfrm>
          <a:prstGeom prst="rect">
            <a:avLst/>
          </a:prstGeom>
          <a:noFill/>
          <a:ln>
            <a:noFill/>
          </a:ln>
        </p:spPr>
        <p:txBody>
          <a:bodyPr spcFirstLastPara="1" wrap="square" lIns="0" tIns="0" rIns="0" bIns="0" anchor="t" anchorCtr="0">
            <a:noAutofit/>
          </a:bodyPr>
          <a:lstStyle/>
          <a:p>
            <a:pPr marL="514350" lvl="0" indent="-285750" algn="just" rtl="0">
              <a:lnSpc>
                <a:spcPct val="150000"/>
              </a:lnSpc>
              <a:spcBef>
                <a:spcPts val="1000"/>
              </a:spcBef>
              <a:spcAft>
                <a:spcPts val="0"/>
              </a:spcAft>
              <a:buSzPts val="1800"/>
              <a:buFont typeface="Arial"/>
              <a:buChar char="•"/>
            </a:pPr>
            <a:r>
              <a:rPr lang="en-GB"/>
              <a:t>How are human rights of refugees in Cyprus handled by the government and the media? </a:t>
            </a:r>
            <a:endParaRPr/>
          </a:p>
          <a:p>
            <a:pPr marL="514350" lvl="0" indent="-285750" algn="just" rtl="0">
              <a:lnSpc>
                <a:spcPct val="150000"/>
              </a:lnSpc>
              <a:spcBef>
                <a:spcPts val="1000"/>
              </a:spcBef>
              <a:spcAft>
                <a:spcPts val="0"/>
              </a:spcAft>
              <a:buSzPts val="1800"/>
              <a:buFont typeface="Arial"/>
              <a:buChar char="•"/>
            </a:pPr>
            <a:r>
              <a:rPr lang="en-GB"/>
              <a:t>How does Cyprus differentiate between migrants, refugees, asylum seekers and the displaced?</a:t>
            </a:r>
            <a:endParaRPr/>
          </a:p>
          <a:p>
            <a:pPr marL="514350" lvl="0" indent="-285750" algn="just" rtl="0">
              <a:lnSpc>
                <a:spcPct val="150000"/>
              </a:lnSpc>
              <a:spcBef>
                <a:spcPts val="1000"/>
              </a:spcBef>
              <a:spcAft>
                <a:spcPts val="0"/>
              </a:spcAft>
              <a:buSzPts val="1800"/>
              <a:buFont typeface="Arial"/>
              <a:buChar char="•"/>
            </a:pPr>
            <a:r>
              <a:rPr lang="en-GB"/>
              <a:t>What human rights violations of refugees occurred in the island? </a:t>
            </a:r>
            <a:endParaRPr/>
          </a:p>
          <a:p>
            <a:pPr marL="514350" lvl="0" indent="-285750" algn="just" rtl="0">
              <a:lnSpc>
                <a:spcPct val="150000"/>
              </a:lnSpc>
              <a:spcBef>
                <a:spcPts val="1000"/>
              </a:spcBef>
              <a:spcAft>
                <a:spcPts val="0"/>
              </a:spcAft>
              <a:buSzPts val="1800"/>
              <a:buFont typeface="Arial"/>
              <a:buChar char="•"/>
            </a:pPr>
            <a:r>
              <a:rPr lang="en-GB"/>
              <a:t>Was it easy to find information on this topic?</a:t>
            </a:r>
            <a:endParaRPr/>
          </a:p>
          <a:p>
            <a:pPr marL="514350" lvl="0" indent="-285750" algn="just" rtl="0">
              <a:lnSpc>
                <a:spcPct val="150000"/>
              </a:lnSpc>
              <a:spcBef>
                <a:spcPts val="1000"/>
              </a:spcBef>
              <a:spcAft>
                <a:spcPts val="0"/>
              </a:spcAft>
              <a:buSzPts val="1800"/>
              <a:buFont typeface="Arial"/>
              <a:buChar char="•"/>
            </a:pPr>
            <a:r>
              <a:rPr lang="en-GB">
                <a:solidFill>
                  <a:schemeClr val="accent1"/>
                </a:solidFill>
              </a:rPr>
              <a:t>What do you think of the following slides? </a:t>
            </a:r>
            <a:endParaRPr>
              <a:solidFill>
                <a:schemeClr val="accent1"/>
              </a:solidFill>
            </a:endParaRPr>
          </a:p>
          <a:p>
            <a:pPr marL="228600" lvl="0" indent="0" algn="just" rtl="0">
              <a:lnSpc>
                <a:spcPct val="150000"/>
              </a:lnSpc>
              <a:spcBef>
                <a:spcPts val="1000"/>
              </a:spcBef>
              <a:spcAft>
                <a:spcPts val="0"/>
              </a:spcAft>
              <a:buSzPts val="1800"/>
              <a:buNone/>
            </a:pPr>
            <a:endParaRPr/>
          </a:p>
        </p:txBody>
      </p:sp>
      <p:sp>
        <p:nvSpPr>
          <p:cNvPr id="362" name="Google Shape;362;p51"/>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Can you answer the following questions? </a:t>
            </a:r>
            <a:endParaRPr b="1"/>
          </a:p>
        </p:txBody>
      </p:sp>
      <p:pic>
        <p:nvPicPr>
          <p:cNvPr id="363" name="Google Shape;363;p51"/>
          <p:cNvPicPr preferRelativeResize="0"/>
          <p:nvPr/>
        </p:nvPicPr>
        <p:blipFill rotWithShape="1">
          <a:blip r:embed="rId3">
            <a:alphaModFix/>
          </a:blip>
          <a:srcRect/>
          <a:stretch/>
        </p:blipFill>
        <p:spPr>
          <a:xfrm>
            <a:off x="435779" y="1864311"/>
            <a:ext cx="5482421" cy="35609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3"/>
          <p:cNvSpPr txBox="1">
            <a:spLocks noGrp="1"/>
          </p:cNvSpPr>
          <p:nvPr>
            <p:ph type="body" idx="2"/>
          </p:nvPr>
        </p:nvSpPr>
        <p:spPr>
          <a:xfrm>
            <a:off x="399230" y="2072829"/>
            <a:ext cx="6808825" cy="2878550"/>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rgbClr val="000000"/>
              </a:buClr>
              <a:buSzPts val="1800"/>
              <a:buNone/>
            </a:pPr>
            <a:r>
              <a:rPr lang="en-GB" b="1"/>
              <a:t>Directions:</a:t>
            </a:r>
            <a:endParaRPr/>
          </a:p>
          <a:p>
            <a:pPr marL="0" lvl="0" indent="0" algn="just" rtl="0">
              <a:lnSpc>
                <a:spcPct val="90000"/>
              </a:lnSpc>
              <a:spcBef>
                <a:spcPts val="0"/>
              </a:spcBef>
              <a:spcAft>
                <a:spcPts val="0"/>
              </a:spcAft>
              <a:buClr>
                <a:srgbClr val="000000"/>
              </a:buClr>
              <a:buSzPts val="1800"/>
              <a:buNone/>
            </a:pPr>
            <a:r>
              <a:rPr lang="en-GB"/>
              <a:t> </a:t>
            </a:r>
            <a:endParaRPr/>
          </a:p>
          <a:p>
            <a:pPr marL="342900" lvl="0" indent="-342900" algn="just" rtl="0">
              <a:lnSpc>
                <a:spcPct val="90000"/>
              </a:lnSpc>
              <a:spcBef>
                <a:spcPts val="0"/>
              </a:spcBef>
              <a:spcAft>
                <a:spcPts val="0"/>
              </a:spcAft>
              <a:buClr>
                <a:srgbClr val="000000"/>
              </a:buClr>
              <a:buSzPts val="1800"/>
              <a:buFont typeface="Arial"/>
              <a:buAutoNum type="arabicPeriod"/>
            </a:pPr>
            <a:r>
              <a:rPr lang="en-GB"/>
              <a:t>Read each statement and evaluate how accurately it describes your life. Keep in mind all members of your life: friends, family, colleagues. </a:t>
            </a:r>
            <a:endParaRPr/>
          </a:p>
          <a:p>
            <a:pPr marL="342900" lvl="0" indent="-342900" algn="just" rtl="0">
              <a:lnSpc>
                <a:spcPct val="90000"/>
              </a:lnSpc>
              <a:spcBef>
                <a:spcPts val="0"/>
              </a:spcBef>
              <a:spcAft>
                <a:spcPts val="0"/>
              </a:spcAft>
              <a:buClr>
                <a:srgbClr val="000000"/>
              </a:buClr>
              <a:buSzPts val="1800"/>
              <a:buFont typeface="Arial"/>
              <a:buAutoNum type="arabicPeriod"/>
            </a:pPr>
            <a:r>
              <a:rPr lang="en-GB"/>
              <a:t>Add up your score to determine the overall assessment. </a:t>
            </a:r>
            <a:endParaRPr/>
          </a:p>
          <a:p>
            <a:pPr marL="342900" lvl="0" indent="-228600" algn="just" rtl="0">
              <a:lnSpc>
                <a:spcPct val="90000"/>
              </a:lnSpc>
              <a:spcBef>
                <a:spcPts val="0"/>
              </a:spcBef>
              <a:spcAft>
                <a:spcPts val="0"/>
              </a:spcAft>
              <a:buClr>
                <a:srgbClr val="000000"/>
              </a:buClr>
              <a:buSzPts val="1800"/>
              <a:buFont typeface="Arial"/>
              <a:buNone/>
            </a:pPr>
            <a:endParaRPr/>
          </a:p>
          <a:p>
            <a:pPr marL="0" lvl="0" indent="0" algn="just" rtl="0">
              <a:lnSpc>
                <a:spcPct val="90000"/>
              </a:lnSpc>
              <a:spcBef>
                <a:spcPts val="0"/>
              </a:spcBef>
              <a:spcAft>
                <a:spcPts val="0"/>
              </a:spcAft>
              <a:buClr>
                <a:srgbClr val="000000"/>
              </a:buClr>
              <a:buSzPts val="1800"/>
              <a:buNone/>
            </a:pPr>
            <a:endParaRPr/>
          </a:p>
          <a:p>
            <a:pPr marL="0" lvl="0" indent="0" algn="just" rtl="0">
              <a:lnSpc>
                <a:spcPct val="90000"/>
              </a:lnSpc>
              <a:spcBef>
                <a:spcPts val="0"/>
              </a:spcBef>
              <a:spcAft>
                <a:spcPts val="0"/>
              </a:spcAft>
              <a:buClr>
                <a:srgbClr val="000000"/>
              </a:buClr>
              <a:buSzPts val="1800"/>
              <a:buNone/>
            </a:pPr>
            <a:r>
              <a:rPr lang="en-GB" i="1">
                <a:solidFill>
                  <a:srgbClr val="187498"/>
                </a:solidFill>
              </a:rPr>
              <a:t>RATING SCALE: </a:t>
            </a:r>
            <a:endParaRPr/>
          </a:p>
          <a:p>
            <a:pPr marL="0" lvl="0" indent="0" algn="just" rtl="0">
              <a:lnSpc>
                <a:spcPct val="90000"/>
              </a:lnSpc>
              <a:spcBef>
                <a:spcPts val="0"/>
              </a:spcBef>
              <a:spcAft>
                <a:spcPts val="0"/>
              </a:spcAft>
              <a:buClr>
                <a:srgbClr val="000000"/>
              </a:buClr>
              <a:buSzPts val="1800"/>
              <a:buNone/>
            </a:pPr>
            <a:r>
              <a:rPr lang="en-GB"/>
              <a:t>1= Never (No/False),  2= Rarely, 3=Often, 4= Always (Yes/True)</a:t>
            </a:r>
            <a:endParaRPr/>
          </a:p>
          <a:p>
            <a:pPr marL="342900" lvl="0" indent="-228600" algn="just" rtl="0">
              <a:lnSpc>
                <a:spcPct val="90000"/>
              </a:lnSpc>
              <a:spcBef>
                <a:spcPts val="0"/>
              </a:spcBef>
              <a:spcAft>
                <a:spcPts val="0"/>
              </a:spcAft>
              <a:buClr>
                <a:srgbClr val="000000"/>
              </a:buClr>
              <a:buSzPts val="1800"/>
              <a:buFont typeface="Arial"/>
              <a:buNone/>
            </a:pPr>
            <a:endParaRPr/>
          </a:p>
          <a:p>
            <a:pPr marL="342900" lvl="0" indent="-228600" algn="just" rtl="0">
              <a:lnSpc>
                <a:spcPct val="90000"/>
              </a:lnSpc>
              <a:spcBef>
                <a:spcPts val="0"/>
              </a:spcBef>
              <a:spcAft>
                <a:spcPts val="0"/>
              </a:spcAft>
              <a:buClr>
                <a:srgbClr val="000000"/>
              </a:buClr>
              <a:buSzPts val="1800"/>
              <a:buFont typeface="Arial"/>
              <a:buNone/>
            </a:pPr>
            <a:endParaRPr/>
          </a:p>
          <a:p>
            <a:pPr marL="342900" lvl="0" indent="-228600" algn="just" rtl="0">
              <a:lnSpc>
                <a:spcPct val="90000"/>
              </a:lnSpc>
              <a:spcBef>
                <a:spcPts val="0"/>
              </a:spcBef>
              <a:spcAft>
                <a:spcPts val="0"/>
              </a:spcAft>
              <a:buClr>
                <a:srgbClr val="000000"/>
              </a:buClr>
              <a:buSzPts val="1800"/>
              <a:buFont typeface="Arial"/>
              <a:buNone/>
            </a:pPr>
            <a:endParaRPr sz="2000" b="1"/>
          </a:p>
          <a:p>
            <a:pPr marL="0" lvl="0" indent="0" algn="just" rtl="0">
              <a:lnSpc>
                <a:spcPct val="90000"/>
              </a:lnSpc>
              <a:spcBef>
                <a:spcPts val="0"/>
              </a:spcBef>
              <a:spcAft>
                <a:spcPts val="0"/>
              </a:spcAft>
              <a:buClr>
                <a:srgbClr val="000000"/>
              </a:buClr>
              <a:buSzPts val="1800"/>
              <a:buNone/>
            </a:pPr>
            <a:endParaRPr/>
          </a:p>
          <a:p>
            <a:pPr marL="342900" lvl="0" indent="-228600" algn="just" rtl="0">
              <a:lnSpc>
                <a:spcPct val="90000"/>
              </a:lnSpc>
              <a:spcBef>
                <a:spcPts val="0"/>
              </a:spcBef>
              <a:spcAft>
                <a:spcPts val="0"/>
              </a:spcAft>
              <a:buClr>
                <a:srgbClr val="000000"/>
              </a:buClr>
              <a:buSzPts val="1800"/>
              <a:buFont typeface="Arial"/>
              <a:buNone/>
            </a:pPr>
            <a:endParaRPr/>
          </a:p>
          <a:p>
            <a:pPr marL="342900" lvl="0" indent="-228600" algn="just" rtl="0">
              <a:lnSpc>
                <a:spcPct val="90000"/>
              </a:lnSpc>
              <a:spcBef>
                <a:spcPts val="0"/>
              </a:spcBef>
              <a:spcAft>
                <a:spcPts val="0"/>
              </a:spcAft>
              <a:buClr>
                <a:srgbClr val="000000"/>
              </a:buClr>
              <a:buSzPts val="1800"/>
              <a:buFont typeface="Arial"/>
              <a:buNone/>
            </a:pPr>
            <a:endParaRPr/>
          </a:p>
          <a:p>
            <a:pPr marL="0" lvl="0" indent="0" algn="just" rtl="0">
              <a:lnSpc>
                <a:spcPct val="90000"/>
              </a:lnSpc>
              <a:spcBef>
                <a:spcPts val="0"/>
              </a:spcBef>
              <a:spcAft>
                <a:spcPts val="0"/>
              </a:spcAft>
              <a:buClr>
                <a:srgbClr val="000000"/>
              </a:buClr>
              <a:buSzPts val="1800"/>
              <a:buNone/>
            </a:pPr>
            <a:endParaRPr>
              <a:solidFill>
                <a:srgbClr val="000000"/>
              </a:solidFill>
            </a:endParaRPr>
          </a:p>
        </p:txBody>
      </p:sp>
      <p:sp>
        <p:nvSpPr>
          <p:cNvPr id="369" name="Google Shape;369;p13"/>
          <p:cNvSpPr txBox="1">
            <a:spLocks noGrp="1"/>
          </p:cNvSpPr>
          <p:nvPr>
            <p:ph type="title"/>
          </p:nvPr>
        </p:nvSpPr>
        <p:spPr>
          <a:xfrm>
            <a:off x="399230" y="276307"/>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Privileges Scale </a:t>
            </a:r>
            <a:endParaRPr b="1"/>
          </a:p>
        </p:txBody>
      </p:sp>
      <p:grpSp>
        <p:nvGrpSpPr>
          <p:cNvPr id="370" name="Google Shape;370;p13"/>
          <p:cNvGrpSpPr/>
          <p:nvPr/>
        </p:nvGrpSpPr>
        <p:grpSpPr>
          <a:xfrm>
            <a:off x="7805032" y="1824256"/>
            <a:ext cx="3710109" cy="3232500"/>
            <a:chOff x="1400370" y="0"/>
            <a:chExt cx="3710109" cy="3232500"/>
          </a:xfrm>
        </p:grpSpPr>
        <p:sp>
          <p:nvSpPr>
            <p:cNvPr id="371" name="Google Shape;371;p13"/>
            <p:cNvSpPr/>
            <p:nvPr/>
          </p:nvSpPr>
          <p:spPr>
            <a:xfrm>
              <a:off x="1400370" y="0"/>
              <a:ext cx="3232500" cy="3232500"/>
            </a:xfrm>
            <a:prstGeom prst="triangle">
              <a:avLst>
                <a:gd name="adj" fmla="val 50000"/>
              </a:avLst>
            </a:prstGeom>
            <a:solidFill>
              <a:srgbClr val="15749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3"/>
            <p:cNvSpPr/>
            <p:nvPr/>
          </p:nvSpPr>
          <p:spPr>
            <a:xfrm>
              <a:off x="3009307" y="354277"/>
              <a:ext cx="2101172" cy="1149078"/>
            </a:xfrm>
            <a:prstGeom prst="roundRect">
              <a:avLst>
                <a:gd name="adj" fmla="val 16667"/>
              </a:avLst>
            </a:prstGeom>
            <a:solidFill>
              <a:schemeClr val="lt1">
                <a:alpha val="89019"/>
              </a:schemeClr>
            </a:solidFill>
            <a:ln w="25400" cap="flat" cmpd="sng">
              <a:solidFill>
                <a:srgbClr val="15749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3"/>
            <p:cNvSpPr txBox="1"/>
            <p:nvPr/>
          </p:nvSpPr>
          <p:spPr>
            <a:xfrm>
              <a:off x="3065400" y="410370"/>
              <a:ext cx="1988986" cy="1036892"/>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GB" sz="2700" b="0" i="0" u="none" strike="noStrike" cap="none">
                  <a:solidFill>
                    <a:srgbClr val="000000"/>
                  </a:solidFill>
                  <a:latin typeface="Arial"/>
                  <a:ea typeface="Arial"/>
                  <a:cs typeface="Arial"/>
                  <a:sym typeface="Arial"/>
                </a:rPr>
                <a:t>Maximum= 100</a:t>
              </a:r>
              <a:endParaRPr sz="2700" b="0" i="0" u="none" strike="noStrike" cap="none">
                <a:solidFill>
                  <a:srgbClr val="000000"/>
                </a:solidFill>
                <a:latin typeface="Arial"/>
                <a:ea typeface="Arial"/>
                <a:cs typeface="Arial"/>
                <a:sym typeface="Arial"/>
              </a:endParaRPr>
            </a:p>
          </p:txBody>
        </p:sp>
        <p:sp>
          <p:nvSpPr>
            <p:cNvPr id="374" name="Google Shape;374;p13"/>
            <p:cNvSpPr/>
            <p:nvPr/>
          </p:nvSpPr>
          <p:spPr>
            <a:xfrm>
              <a:off x="3009307" y="1677314"/>
              <a:ext cx="2101172" cy="1149078"/>
            </a:xfrm>
            <a:prstGeom prst="roundRect">
              <a:avLst>
                <a:gd name="adj" fmla="val 16667"/>
              </a:avLst>
            </a:prstGeom>
            <a:solidFill>
              <a:schemeClr val="lt1">
                <a:alpha val="89019"/>
              </a:schemeClr>
            </a:solidFill>
            <a:ln w="25400" cap="flat" cmpd="sng">
              <a:solidFill>
                <a:srgbClr val="33AE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3"/>
            <p:cNvSpPr txBox="1"/>
            <p:nvPr/>
          </p:nvSpPr>
          <p:spPr>
            <a:xfrm>
              <a:off x="3065400" y="1733407"/>
              <a:ext cx="1988986" cy="1036892"/>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rgbClr val="000000"/>
                </a:buClr>
                <a:buSzPts val="2700"/>
                <a:buFont typeface="Arial"/>
                <a:buNone/>
              </a:pPr>
              <a:r>
                <a:rPr lang="en-GB" sz="2700" b="0" i="0" u="none" strike="noStrike" cap="none">
                  <a:solidFill>
                    <a:srgbClr val="000000"/>
                  </a:solidFill>
                  <a:latin typeface="Arial"/>
                  <a:ea typeface="Arial"/>
                  <a:cs typeface="Arial"/>
                  <a:sym typeface="Arial"/>
                </a:rPr>
                <a:t>Minimum= 25</a:t>
              </a:r>
              <a:endParaRPr sz="2700" b="0" i="0" u="none" strike="noStrike" cap="none">
                <a:solidFill>
                  <a:srgbClr val="000000"/>
                </a:solidFill>
                <a:latin typeface="Arial"/>
                <a:ea typeface="Arial"/>
                <a:cs typeface="Arial"/>
                <a:sym typeface="Arial"/>
              </a:endParaRPr>
            </a:p>
          </p:txBody>
        </p:sp>
      </p:grpSp>
      <p:sp>
        <p:nvSpPr>
          <p:cNvPr id="376" name="Google Shape;376;p13"/>
          <p:cNvSpPr txBox="1"/>
          <p:nvPr/>
        </p:nvSpPr>
        <p:spPr>
          <a:xfrm>
            <a:off x="238468" y="5536323"/>
            <a:ext cx="11554161" cy="932533"/>
          </a:xfrm>
          <a:prstGeom prst="rect">
            <a:avLst/>
          </a:prstGeom>
          <a:noFill/>
          <a:ln>
            <a:noFill/>
          </a:ln>
        </p:spPr>
        <p:txBody>
          <a:bodyPr spcFirstLastPara="1" wrap="square" lIns="91425" tIns="91425" rIns="91425" bIns="91425" anchor="t" anchorCtr="0">
            <a:spAutoFit/>
          </a:bodyPr>
          <a:lstStyle/>
          <a:p>
            <a:pPr marL="342900" marR="0" lvl="0" indent="-228600" algn="just" rtl="0">
              <a:lnSpc>
                <a:spcPct val="90000"/>
              </a:lnSpc>
              <a:spcBef>
                <a:spcPts val="0"/>
              </a:spcBef>
              <a:spcAft>
                <a:spcPts val="0"/>
              </a:spcAft>
              <a:buClr>
                <a:srgbClr val="000000"/>
              </a:buClr>
              <a:buSzPts val="2000"/>
              <a:buFont typeface="Arial"/>
              <a:buNone/>
            </a:pPr>
            <a:r>
              <a:rPr lang="en-GB" sz="1200" b="1" i="0" u="none" strike="noStrike" cap="none">
                <a:solidFill>
                  <a:srgbClr val="000000"/>
                </a:solidFill>
                <a:latin typeface="Calibri"/>
                <a:ea typeface="Calibri"/>
                <a:cs typeface="Calibri"/>
                <a:sym typeface="Calibri"/>
              </a:rPr>
              <a:t>The following statements are created by: </a:t>
            </a:r>
            <a:endParaRPr sz="1200" b="1" i="0" u="none" strike="noStrike" cap="none">
              <a:solidFill>
                <a:srgbClr val="000000"/>
              </a:solidFill>
              <a:latin typeface="Calibri"/>
              <a:ea typeface="Calibri"/>
              <a:cs typeface="Calibri"/>
              <a:sym typeface="Calibri"/>
            </a:endParaRPr>
          </a:p>
          <a:p>
            <a:pPr marL="342900" marR="0" lvl="0" indent="-228600" algn="just" rtl="0">
              <a:lnSpc>
                <a:spcPct val="9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114300" marR="0" lvl="0" indent="0" algn="just" rtl="0">
              <a:lnSpc>
                <a:spcPct val="90000"/>
              </a:lnSpc>
              <a:spcBef>
                <a:spcPts val="0"/>
              </a:spcBef>
              <a:spcAft>
                <a:spcPts val="0"/>
              </a:spcAft>
              <a:buClr>
                <a:srgbClr val="000000"/>
              </a:buClr>
              <a:buSzPts val="1700"/>
              <a:buFont typeface="Arial"/>
              <a:buNone/>
            </a:pPr>
            <a:r>
              <a:rPr lang="en-GB" sz="1100" b="0" i="0" u="none" strike="noStrike" cap="none">
                <a:solidFill>
                  <a:srgbClr val="000000"/>
                </a:solidFill>
                <a:latin typeface="Calibri"/>
                <a:ea typeface="Calibri"/>
                <a:cs typeface="Calibri"/>
                <a:sym typeface="Calibri"/>
              </a:rPr>
              <a:t>United Nations Decade for Human Rights Education (1995-2004) No 4., ABC: TEACHING HUMAN RIGHTS Practical activities for primary and secondary school [Adapted from Social and Economic Justice: A Human Rights Perspective by David Shiman (University of Minnesota Human Rights Resource Center, 1999)]</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1"/>
          <p:cNvSpPr txBox="1">
            <a:spLocks noGrp="1"/>
          </p:cNvSpPr>
          <p:nvPr>
            <p:ph type="title"/>
          </p:nvPr>
        </p:nvSpPr>
        <p:spPr>
          <a:xfrm>
            <a:off x="399230" y="276307"/>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Privileges Scale </a:t>
            </a:r>
            <a:endParaRPr b="1"/>
          </a:p>
        </p:txBody>
      </p:sp>
      <p:sp>
        <p:nvSpPr>
          <p:cNvPr id="382" name="Google Shape;382;p11"/>
          <p:cNvSpPr txBox="1">
            <a:spLocks noGrp="1"/>
          </p:cNvSpPr>
          <p:nvPr>
            <p:ph type="body" idx="2"/>
          </p:nvPr>
        </p:nvSpPr>
        <p:spPr>
          <a:xfrm>
            <a:off x="184508" y="1034125"/>
            <a:ext cx="11393400" cy="1583126"/>
          </a:xfrm>
          <a:prstGeom prst="rect">
            <a:avLst/>
          </a:prstGeom>
          <a:noFill/>
          <a:ln>
            <a:noFill/>
          </a:ln>
        </p:spPr>
        <p:txBody>
          <a:bodyPr spcFirstLastPara="1" wrap="square" lIns="0" tIns="0" rIns="0" bIns="0" anchor="t" anchorCtr="0">
            <a:noAutofit/>
          </a:bodyPr>
          <a:lstStyle/>
          <a:p>
            <a:pPr marL="457200" lvl="0" indent="-317500" algn="just" rtl="0">
              <a:lnSpc>
                <a:spcPct val="150000"/>
              </a:lnSpc>
              <a:spcBef>
                <a:spcPts val="1000"/>
              </a:spcBef>
              <a:spcAft>
                <a:spcPts val="0"/>
              </a:spcAft>
              <a:buSzPts val="1400"/>
              <a:buAutoNum type="arabicPeriod"/>
            </a:pPr>
            <a:r>
              <a:rPr lang="en-GB" sz="1400"/>
              <a:t>Members of my community are not discriminated against because of their race, sex, family background, disability, religion or lifestyle. (UDHR articles 2, 16; CRC articles 2, 23) </a:t>
            </a:r>
            <a:endParaRPr/>
          </a:p>
          <a:p>
            <a:pPr marL="457200" lvl="0" indent="-317500" algn="just" rtl="0">
              <a:lnSpc>
                <a:spcPct val="150000"/>
              </a:lnSpc>
              <a:spcBef>
                <a:spcPts val="0"/>
              </a:spcBef>
              <a:spcAft>
                <a:spcPts val="0"/>
              </a:spcAft>
              <a:buSzPts val="1400"/>
              <a:buAutoNum type="arabicPeriod"/>
            </a:pPr>
            <a:r>
              <a:rPr lang="en-GB" sz="1400"/>
              <a:t>My home, school, work or local community is a place where I am safe and secure. (UDHR articles 3, 5; CRC articles 6, 37) </a:t>
            </a:r>
            <a:endParaRPr/>
          </a:p>
          <a:p>
            <a:pPr marL="457200" lvl="0" indent="-317500" algn="just" rtl="0">
              <a:lnSpc>
                <a:spcPct val="150000"/>
              </a:lnSpc>
              <a:spcBef>
                <a:spcPts val="0"/>
              </a:spcBef>
              <a:spcAft>
                <a:spcPts val="0"/>
              </a:spcAft>
              <a:buSzPts val="1400"/>
              <a:buAutoNum type="arabicPeriod"/>
            </a:pPr>
            <a:r>
              <a:rPr lang="en-GB" sz="1400"/>
              <a:t> All students/colleagues receive equal information and encouragement about academic and career opportunities. (UDHR articles 2, 26; CRC articles 2, 29) </a:t>
            </a:r>
            <a:endParaRPr/>
          </a:p>
          <a:p>
            <a:pPr marL="457200" lvl="0" indent="-317500" algn="just" rtl="0">
              <a:lnSpc>
                <a:spcPct val="150000"/>
              </a:lnSpc>
              <a:spcBef>
                <a:spcPts val="0"/>
              </a:spcBef>
              <a:spcAft>
                <a:spcPts val="0"/>
              </a:spcAft>
              <a:buSzPts val="1400"/>
              <a:buAutoNum type="arabicPeriod"/>
            </a:pPr>
            <a:r>
              <a:rPr lang="en-GB" sz="1400"/>
              <a:t>My home, school, work or local community provides equal access, resources, activities and accommodation for everyone. (UDHR articles 2, 7; CRC articles 2) </a:t>
            </a:r>
            <a:endParaRPr/>
          </a:p>
          <a:p>
            <a:pPr marL="457200" lvl="0" indent="-317500" algn="just" rtl="0">
              <a:lnSpc>
                <a:spcPct val="150000"/>
              </a:lnSpc>
              <a:spcBef>
                <a:spcPts val="0"/>
              </a:spcBef>
              <a:spcAft>
                <a:spcPts val="0"/>
              </a:spcAft>
              <a:buSzPts val="1400"/>
              <a:buAutoNum type="arabicPeriod"/>
            </a:pPr>
            <a:r>
              <a:rPr lang="en-GB" sz="1400"/>
              <a:t>Members of my community will oppose discriminatory actions, materials or words in the school. (UDHR articles 2, 3, 7, 28, 29; CRC articles 2, 3, 6, 30) </a:t>
            </a:r>
            <a:endParaRPr/>
          </a:p>
          <a:p>
            <a:pPr marL="457200" lvl="0" indent="-317500" algn="just" rtl="0">
              <a:lnSpc>
                <a:spcPct val="150000"/>
              </a:lnSpc>
              <a:spcBef>
                <a:spcPts val="0"/>
              </a:spcBef>
              <a:spcAft>
                <a:spcPts val="0"/>
              </a:spcAft>
              <a:buSzPts val="1400"/>
              <a:buAutoNum type="arabicPeriod"/>
            </a:pPr>
            <a:r>
              <a:rPr lang="en-GB" sz="1400"/>
              <a:t>When someone violates the rights of another person, the violator is helped to learn how to change her/his behaviour. (UDHR article 26; CRC articles 28, 29) </a:t>
            </a:r>
            <a:endParaRPr/>
          </a:p>
          <a:p>
            <a:pPr marL="457200" lvl="0" indent="-317500" algn="just" rtl="0">
              <a:lnSpc>
                <a:spcPct val="150000"/>
              </a:lnSpc>
              <a:spcBef>
                <a:spcPts val="0"/>
              </a:spcBef>
              <a:spcAft>
                <a:spcPts val="0"/>
              </a:spcAft>
              <a:buSzPts val="1400"/>
              <a:buAutoNum type="arabicPeriod"/>
            </a:pPr>
            <a:r>
              <a:rPr lang="en-GB" sz="1400"/>
              <a:t>Members of my community care about me and try to help me when I am in need. (UDHR articles 3, 22, 26, 29; CRC articles 3, 6, 27, 28, 29, 31) </a:t>
            </a:r>
            <a:endParaRPr/>
          </a:p>
          <a:p>
            <a:pPr marL="457200" lvl="0" indent="-317500" algn="just" rtl="0">
              <a:lnSpc>
                <a:spcPct val="150000"/>
              </a:lnSpc>
              <a:spcBef>
                <a:spcPts val="0"/>
              </a:spcBef>
              <a:spcAft>
                <a:spcPts val="0"/>
              </a:spcAft>
              <a:buSzPts val="1400"/>
              <a:buAutoNum type="arabicPeriod"/>
            </a:pPr>
            <a:r>
              <a:rPr lang="en-GB" sz="1400"/>
              <a:t>When conflicts arise, we try to resolve them in non-violent and collaborative ways. (UDHR articles 3, 28; CRC articles 3, 13, 19, 29, 37) </a:t>
            </a:r>
            <a:endParaRPr/>
          </a:p>
          <a:p>
            <a:pPr marL="457200" lvl="0" indent="-317500" algn="just" rtl="0">
              <a:lnSpc>
                <a:spcPct val="150000"/>
              </a:lnSpc>
              <a:spcBef>
                <a:spcPts val="0"/>
              </a:spcBef>
              <a:spcAft>
                <a:spcPts val="0"/>
              </a:spcAft>
              <a:buSzPts val="1400"/>
              <a:buAutoNum type="arabicPeriod"/>
            </a:pPr>
            <a:r>
              <a:rPr lang="en-GB" sz="1400"/>
              <a:t>My country has policies and procedures regarding discrimination and uses them when incidents occur. (UDHR articles 3, 7; CRC articles 3, 29) </a:t>
            </a:r>
            <a:endParaRPr/>
          </a:p>
          <a:p>
            <a:pPr marL="457200" lvl="0" indent="-317500" algn="just" rtl="0">
              <a:lnSpc>
                <a:spcPct val="150000"/>
              </a:lnSpc>
              <a:spcBef>
                <a:spcPts val="0"/>
              </a:spcBef>
              <a:spcAft>
                <a:spcPts val="0"/>
              </a:spcAft>
              <a:buSzPts val="1400"/>
              <a:buAutoNum type="arabicPeriod"/>
            </a:pPr>
            <a:r>
              <a:rPr lang="en-GB" sz="1400"/>
              <a:t>In matters related to discipline, everyone is assured of fair, impartial treatment in the determination of guilt and assignment of punishment. (UDHR articles 6, 7, 8, 9, 10; CRC articles 28, 40)</a:t>
            </a:r>
            <a:endParaRPr/>
          </a:p>
          <a:p>
            <a:pPr marL="457200" lvl="0" indent="-317500" algn="just" rtl="0">
              <a:lnSpc>
                <a:spcPct val="150000"/>
              </a:lnSpc>
              <a:spcBef>
                <a:spcPts val="0"/>
              </a:spcBef>
              <a:spcAft>
                <a:spcPts val="0"/>
              </a:spcAft>
              <a:buSzPts val="1400"/>
              <a:buAutoNum type="arabicPeriod"/>
            </a:pPr>
            <a:r>
              <a:rPr lang="en-GB" sz="1400"/>
              <a:t>No one in home, school, work or local community is subjected to degrading treatment or punishment. (UDHR article 5; CRC articles 13, 16,19, 28)</a:t>
            </a:r>
            <a:endParaRPr/>
          </a:p>
          <a:p>
            <a:pPr marL="457200" lvl="0" indent="-317500" algn="just" rtl="0">
              <a:lnSpc>
                <a:spcPct val="150000"/>
              </a:lnSpc>
              <a:spcBef>
                <a:spcPts val="0"/>
              </a:spcBef>
              <a:spcAft>
                <a:spcPts val="0"/>
              </a:spcAft>
              <a:buSzPts val="1400"/>
              <a:buAutoNum type="arabicPeriod"/>
            </a:pPr>
            <a:r>
              <a:rPr lang="en-GB" sz="1400"/>
              <a:t>My personal space and possessions are respected. (UDHR articles 12, 17; CRC article 16)</a:t>
            </a:r>
            <a:endParaRPr/>
          </a:p>
          <a:p>
            <a:pPr marL="571500" lvl="0" indent="-228600" algn="just" rtl="0">
              <a:lnSpc>
                <a:spcPct val="90000"/>
              </a:lnSpc>
              <a:spcBef>
                <a:spcPts val="1000"/>
              </a:spcBef>
              <a:spcAft>
                <a:spcPts val="0"/>
              </a:spcAft>
              <a:buSzPts val="1800"/>
              <a:buNone/>
            </a:pPr>
            <a:endParaRPr sz="1400"/>
          </a:p>
          <a:p>
            <a:pPr marL="457200" marR="0" lvl="0" indent="-228600" algn="just" rtl="0">
              <a:lnSpc>
                <a:spcPct val="90000"/>
              </a:lnSpc>
              <a:spcBef>
                <a:spcPts val="1000"/>
              </a:spcBef>
              <a:spcAft>
                <a:spcPts val="0"/>
              </a:spcAft>
              <a:buClr>
                <a:srgbClr val="000000"/>
              </a:buClr>
              <a:buSzPts val="1800"/>
              <a:buFont typeface="Arial"/>
              <a:buNone/>
            </a:pPr>
            <a:endParaRPr sz="1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2"/>
          <p:cNvSpPr txBox="1">
            <a:spLocks noGrp="1"/>
          </p:cNvSpPr>
          <p:nvPr>
            <p:ph type="title"/>
          </p:nvPr>
        </p:nvSpPr>
        <p:spPr>
          <a:xfrm>
            <a:off x="399230" y="276307"/>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Privileges Scale </a:t>
            </a:r>
            <a:endParaRPr b="1"/>
          </a:p>
        </p:txBody>
      </p:sp>
      <p:sp>
        <p:nvSpPr>
          <p:cNvPr id="388" name="Google Shape;388;p12"/>
          <p:cNvSpPr txBox="1">
            <a:spLocks noGrp="1"/>
          </p:cNvSpPr>
          <p:nvPr>
            <p:ph type="body" idx="2"/>
          </p:nvPr>
        </p:nvSpPr>
        <p:spPr>
          <a:xfrm>
            <a:off x="174781" y="1082764"/>
            <a:ext cx="11393400" cy="1583126"/>
          </a:xfrm>
          <a:prstGeom prst="rect">
            <a:avLst/>
          </a:prstGeom>
          <a:noFill/>
          <a:ln>
            <a:noFill/>
          </a:ln>
        </p:spPr>
        <p:txBody>
          <a:bodyPr spcFirstLastPara="1" wrap="square" lIns="0" tIns="0" rIns="0" bIns="0" anchor="t" anchorCtr="0">
            <a:noAutofit/>
          </a:bodyPr>
          <a:lstStyle/>
          <a:p>
            <a:pPr marL="457200" lvl="0" indent="-228600" algn="just" rtl="0">
              <a:lnSpc>
                <a:spcPct val="150000"/>
              </a:lnSpc>
              <a:spcBef>
                <a:spcPts val="0"/>
              </a:spcBef>
              <a:spcAft>
                <a:spcPts val="0"/>
              </a:spcAft>
              <a:buSzPts val="1400"/>
              <a:buNone/>
            </a:pPr>
            <a:r>
              <a:rPr lang="en-GB" sz="1400"/>
              <a:t>13. My community welcomes people from diverse backgrounds and cultures, including people not born in this country. (UDHR articles 2, 6, 13, 14, 15; CRC articles 2, 29, 30, 31)</a:t>
            </a:r>
            <a:endParaRPr/>
          </a:p>
          <a:p>
            <a:pPr marL="457200" lvl="0" indent="-228600" algn="just" rtl="0">
              <a:lnSpc>
                <a:spcPct val="150000"/>
              </a:lnSpc>
              <a:spcBef>
                <a:spcPts val="0"/>
              </a:spcBef>
              <a:spcAft>
                <a:spcPts val="0"/>
              </a:spcAft>
              <a:buSzPts val="1400"/>
              <a:buNone/>
            </a:pPr>
            <a:r>
              <a:rPr lang="en-GB" sz="1400"/>
              <a:t>14. I have the freedom to speak out about my beliefs and ideas without fear of discrimination. (UDHR article 19; CRC articles 13, 14) </a:t>
            </a:r>
            <a:endParaRPr/>
          </a:p>
          <a:p>
            <a:pPr marL="457200" lvl="0" indent="-228600" algn="just" rtl="0">
              <a:lnSpc>
                <a:spcPct val="90000"/>
              </a:lnSpc>
              <a:spcBef>
                <a:spcPts val="1000"/>
              </a:spcBef>
              <a:spcAft>
                <a:spcPts val="0"/>
              </a:spcAft>
              <a:buSzPts val="1800"/>
              <a:buNone/>
            </a:pPr>
            <a:r>
              <a:rPr lang="en-GB" sz="1400"/>
              <a:t>15. Members of my community can produce and disseminate publications without fear of censorship or punishment. (UDHR article 19; CRC article 13) </a:t>
            </a:r>
            <a:endParaRPr/>
          </a:p>
          <a:p>
            <a:pPr marL="457200" lvl="0" indent="-228600" algn="just" rtl="0">
              <a:lnSpc>
                <a:spcPct val="90000"/>
              </a:lnSpc>
              <a:spcBef>
                <a:spcPts val="1000"/>
              </a:spcBef>
              <a:spcAft>
                <a:spcPts val="0"/>
              </a:spcAft>
              <a:buSzPts val="1800"/>
              <a:buNone/>
            </a:pPr>
            <a:r>
              <a:rPr lang="en-GB" sz="1400"/>
              <a:t>16. Diverse perspectives (e.g. gender, race/ethnicity, ideological) are represented in courses, textbooks, assemblies, libraries, schools and  media. (UDHR articles 2, 19, 27; CRC articles 17, 29, 30) </a:t>
            </a:r>
            <a:endParaRPr/>
          </a:p>
          <a:p>
            <a:pPr marL="457200" lvl="0" indent="-228600" algn="just" rtl="0">
              <a:lnSpc>
                <a:spcPct val="90000"/>
              </a:lnSpc>
              <a:spcBef>
                <a:spcPts val="1000"/>
              </a:spcBef>
              <a:spcAft>
                <a:spcPts val="0"/>
              </a:spcAft>
              <a:buSzPts val="1800"/>
              <a:buNone/>
            </a:pPr>
            <a:r>
              <a:rPr lang="en-GB" sz="1400"/>
              <a:t>17. I have the opportunity to participate in cultural activities and my cultural identity, language and values are respected. (UDHR articles 19, 27, 28; CRC articles 29, 30, 31) </a:t>
            </a:r>
            <a:endParaRPr/>
          </a:p>
          <a:p>
            <a:pPr marL="457200" lvl="0" indent="-228600" algn="just" rtl="0">
              <a:lnSpc>
                <a:spcPct val="90000"/>
              </a:lnSpc>
              <a:spcBef>
                <a:spcPts val="1000"/>
              </a:spcBef>
              <a:spcAft>
                <a:spcPts val="0"/>
              </a:spcAft>
              <a:buSzPts val="1800"/>
              <a:buNone/>
            </a:pPr>
            <a:r>
              <a:rPr lang="en-GB" sz="1400"/>
              <a:t>18. Members of my community have the opportunity to participate in democratic decision-making to develop local communities policies and rules. (UDHR articles 20, 21, 23; CRC articles 13, 15) </a:t>
            </a:r>
            <a:endParaRPr/>
          </a:p>
          <a:p>
            <a:pPr marL="457200" lvl="0" indent="-228600" algn="just" rtl="0">
              <a:lnSpc>
                <a:spcPct val="90000"/>
              </a:lnSpc>
              <a:spcBef>
                <a:spcPts val="1000"/>
              </a:spcBef>
              <a:spcAft>
                <a:spcPts val="0"/>
              </a:spcAft>
              <a:buSzPts val="1800"/>
              <a:buNone/>
            </a:pPr>
            <a:r>
              <a:rPr lang="en-GB" sz="1400"/>
              <a:t>19. Members of my community have the right to form associations within the community to advocate for their rights or the rights of others. (UDHR articles 19, 20, 23; CRC article 15) </a:t>
            </a:r>
            <a:endParaRPr/>
          </a:p>
          <a:p>
            <a:pPr marL="457200" lvl="0" indent="-228600" algn="just" rtl="0">
              <a:lnSpc>
                <a:spcPct val="90000"/>
              </a:lnSpc>
              <a:spcBef>
                <a:spcPts val="1000"/>
              </a:spcBef>
              <a:spcAft>
                <a:spcPts val="0"/>
              </a:spcAft>
              <a:buSzPts val="1800"/>
              <a:buNone/>
            </a:pPr>
            <a:r>
              <a:rPr lang="en-GB" sz="1400"/>
              <a:t>20. My community members encourage each other to learn about social and global issues related to justice, ecology, poverty and peace. (UDHR Preamble, articles 26, 29; CRC article 29) </a:t>
            </a:r>
            <a:endParaRPr/>
          </a:p>
          <a:p>
            <a:pPr marL="457200" lvl="0" indent="-228600" algn="just" rtl="0">
              <a:lnSpc>
                <a:spcPct val="90000"/>
              </a:lnSpc>
              <a:spcBef>
                <a:spcPts val="1000"/>
              </a:spcBef>
              <a:spcAft>
                <a:spcPts val="0"/>
              </a:spcAft>
              <a:buSzPts val="1800"/>
              <a:buNone/>
            </a:pPr>
            <a:r>
              <a:rPr lang="en-GB" sz="1400"/>
              <a:t>21. The members of my community encourage each other to organize and take action to address issues related to justice, ecology, poverty and peace.(UDHR Preamble, articles 20, 29; CRC article 29) </a:t>
            </a:r>
            <a:endParaRPr/>
          </a:p>
          <a:p>
            <a:pPr marL="457200" lvl="0" indent="-228600" algn="just" rtl="0">
              <a:lnSpc>
                <a:spcPct val="90000"/>
              </a:lnSpc>
              <a:spcBef>
                <a:spcPts val="1000"/>
              </a:spcBef>
              <a:spcAft>
                <a:spcPts val="0"/>
              </a:spcAft>
              <a:buSzPts val="1800"/>
              <a:buNone/>
            </a:pPr>
            <a:r>
              <a:rPr lang="en-GB" sz="1400"/>
              <a:t>22. Members of my community are able to take adequate rest/recess time during the day and work reasonable hours under fair work conditions. (UDHR articles 23, 24; CRC articles 31, 32) </a:t>
            </a:r>
            <a:endParaRPr/>
          </a:p>
          <a:p>
            <a:pPr marL="457200" lvl="0" indent="-228600" algn="just" rtl="0">
              <a:lnSpc>
                <a:spcPct val="90000"/>
              </a:lnSpc>
              <a:spcBef>
                <a:spcPts val="1000"/>
              </a:spcBef>
              <a:spcAft>
                <a:spcPts val="0"/>
              </a:spcAft>
              <a:buSzPts val="1800"/>
              <a:buNone/>
            </a:pPr>
            <a:r>
              <a:rPr lang="en-GB" sz="1400"/>
              <a:t>23. Employees in my community are paid enough to have a standard of living adequate for the health and well-being of themselves and their families. (UDHR articles 22, 25; CRC article 27) </a:t>
            </a:r>
            <a:endParaRPr/>
          </a:p>
          <a:p>
            <a:pPr marL="457200" lvl="0" indent="-228600" algn="just" rtl="0">
              <a:lnSpc>
                <a:spcPct val="90000"/>
              </a:lnSpc>
              <a:spcBef>
                <a:spcPts val="1000"/>
              </a:spcBef>
              <a:spcAft>
                <a:spcPts val="0"/>
              </a:spcAft>
              <a:buSzPts val="1800"/>
              <a:buNone/>
            </a:pPr>
            <a:r>
              <a:rPr lang="en-GB" sz="1400"/>
              <a:t>24.  I take responsibility in my community to ensure that people do not discriminate against others. (UDHR articles 1, 29; CRC article 29)</a:t>
            </a:r>
            <a:endParaRPr/>
          </a:p>
          <a:p>
            <a:pPr marL="457200" marR="0" lvl="0" indent="-228600" algn="just" rtl="0">
              <a:lnSpc>
                <a:spcPct val="90000"/>
              </a:lnSpc>
              <a:spcBef>
                <a:spcPts val="1000"/>
              </a:spcBef>
              <a:spcAft>
                <a:spcPts val="0"/>
              </a:spcAft>
              <a:buClr>
                <a:srgbClr val="000000"/>
              </a:buClr>
              <a:buSzPts val="1800"/>
              <a:buFont typeface="Arial"/>
              <a:buNone/>
            </a:pPr>
            <a:endParaRPr sz="1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5"/>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t>Additional Resources</a:t>
            </a:r>
            <a:endParaRPr b="1"/>
          </a:p>
        </p:txBody>
      </p:sp>
      <p:sp>
        <p:nvSpPr>
          <p:cNvPr id="394" name="Google Shape;394;p55"/>
          <p:cNvSpPr txBox="1">
            <a:spLocks noGrp="1"/>
          </p:cNvSpPr>
          <p:nvPr>
            <p:ph type="body" idx="2"/>
          </p:nvPr>
        </p:nvSpPr>
        <p:spPr>
          <a:xfrm>
            <a:off x="399300" y="1357750"/>
            <a:ext cx="11393400" cy="5309100"/>
          </a:xfrm>
          <a:prstGeom prst="rect">
            <a:avLst/>
          </a:prstGeom>
          <a:noFill/>
          <a:ln>
            <a:noFill/>
          </a:ln>
        </p:spPr>
        <p:txBody>
          <a:bodyPr spcFirstLastPara="1" wrap="square" lIns="0" tIns="0" rIns="0" bIns="0" anchor="t" anchorCtr="0">
            <a:noAutofit/>
          </a:bodyPr>
          <a:lstStyle/>
          <a:p>
            <a:pPr marL="457200" lvl="0" indent="-330200" algn="just" rtl="0">
              <a:lnSpc>
                <a:spcPct val="150000"/>
              </a:lnSpc>
              <a:spcBef>
                <a:spcPts val="1000"/>
              </a:spcBef>
              <a:spcAft>
                <a:spcPts val="0"/>
              </a:spcAft>
              <a:buSzPts val="1600"/>
              <a:buChar char="●"/>
            </a:pPr>
            <a:r>
              <a:rPr lang="en-GB" sz="1600" u="sng">
                <a:solidFill>
                  <a:schemeClr val="hlink"/>
                </a:solidFill>
                <a:hlinkClick r:id="rId3"/>
              </a:rPr>
              <a:t>Amnesty International- Sexual and reproductive rights</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4"/>
              </a:rPr>
              <a:t>Access abortion human rights</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5"/>
              </a:rPr>
              <a:t>Overturning of Roe v Wade abortion law a ‘huge blow to women’s human rights’ warns Bachelet</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6"/>
              </a:rPr>
              <a:t>INFORMATION SERIES ON SEXUAL AND REPRODUCTIVE HEALTH AND RIGHTS</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7"/>
              </a:rPr>
              <a:t>Safe and Legal Abortion is a Woman’s Human Right</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8"/>
              </a:rPr>
              <a:t>Dobbs v. Jackson Women’s Health Organization</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9"/>
              </a:rPr>
              <a:t>Thousands of refugees and migrants suffer extreme rights abuses on journeys to Africa’s Mediterranean coast</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10"/>
              </a:rPr>
              <a:t>Refugee Law</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11"/>
              </a:rPr>
              <a:t>Δικαιώματα των προσφύγων</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12"/>
              </a:rPr>
              <a:t>Τα θεμελιώδη δικαιώματα των μεταναστών που διαμένουν παράτυπα στην Ευρωπαϊκή Ένωση</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13"/>
              </a:rPr>
              <a:t>Ποιος βοηθάει τους πρόσφυγες</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14"/>
              </a:rPr>
              <a:t>Cyprus: New illegal immigration routes converge at divided island • FRANCE 24 English</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15"/>
              </a:rPr>
              <a:t>The history of secret education for girls in Afghanistan – and its use as a political symbol</a:t>
            </a:r>
            <a:r>
              <a:rPr lang="en-GB" sz="1600"/>
              <a:t> </a:t>
            </a:r>
            <a:endParaRPr sz="1600"/>
          </a:p>
          <a:p>
            <a:pPr marL="457200" lvl="0" indent="-330200" algn="just" rtl="0">
              <a:lnSpc>
                <a:spcPct val="150000"/>
              </a:lnSpc>
              <a:spcBef>
                <a:spcPts val="0"/>
              </a:spcBef>
              <a:spcAft>
                <a:spcPts val="0"/>
              </a:spcAft>
              <a:buSzPts val="1600"/>
              <a:buChar char="●"/>
            </a:pPr>
            <a:r>
              <a:rPr lang="en-GB" sz="1600" u="sng">
                <a:solidFill>
                  <a:schemeClr val="hlink"/>
                </a:solidFill>
                <a:hlinkClick r:id="rId16"/>
              </a:rPr>
              <a:t>Afghanistan: Taliban ban women from universities amid condemnation</a:t>
            </a:r>
            <a:r>
              <a:rPr lang="en-GB" sz="1600"/>
              <a:t> </a:t>
            </a:r>
            <a:endParaRPr/>
          </a:p>
          <a:p>
            <a:pPr marL="514350" lvl="0" indent="-171450" algn="just" rtl="0">
              <a:lnSpc>
                <a:spcPct val="90000"/>
              </a:lnSpc>
              <a:spcBef>
                <a:spcPts val="1000"/>
              </a:spcBef>
              <a:spcAft>
                <a:spcPts val="0"/>
              </a:spcAft>
              <a:buSzPts val="1800"/>
              <a:buFont typeface="Calibri"/>
              <a:buNone/>
            </a:pPr>
            <a:endParaRPr/>
          </a:p>
          <a:p>
            <a:pPr marL="514350" lvl="0" indent="-171450" algn="just" rtl="0">
              <a:lnSpc>
                <a:spcPct val="90000"/>
              </a:lnSpc>
              <a:spcBef>
                <a:spcPts val="1000"/>
              </a:spcBef>
              <a:spcAft>
                <a:spcPts val="0"/>
              </a:spcAft>
              <a:buSzPts val="1800"/>
              <a:buFont typeface="Calibri"/>
              <a:buNone/>
            </a:pPr>
            <a:endParaRPr/>
          </a:p>
          <a:p>
            <a:pPr marL="514350" lvl="0" indent="-171450" algn="just" rtl="0">
              <a:lnSpc>
                <a:spcPct val="90000"/>
              </a:lnSpc>
              <a:spcBef>
                <a:spcPts val="1000"/>
              </a:spcBef>
              <a:spcAft>
                <a:spcPts val="0"/>
              </a:spcAft>
              <a:buSzPts val="1800"/>
              <a:buFont typeface="Calibri"/>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2"/>
          <p:cNvPicPr preferRelativeResize="0"/>
          <p:nvPr/>
        </p:nvPicPr>
        <p:blipFill rotWithShape="1">
          <a:blip r:embed="rId3">
            <a:alphaModFix/>
          </a:blip>
          <a:srcRect/>
          <a:stretch/>
        </p:blipFill>
        <p:spPr>
          <a:xfrm>
            <a:off x="0" y="3429000"/>
            <a:ext cx="6156960" cy="3099242"/>
          </a:xfrm>
          <a:prstGeom prst="rect">
            <a:avLst/>
          </a:prstGeom>
          <a:noFill/>
          <a:ln>
            <a:noFill/>
          </a:ln>
        </p:spPr>
      </p:pic>
      <p:pic>
        <p:nvPicPr>
          <p:cNvPr id="404" name="Google Shape;404;p52"/>
          <p:cNvPicPr preferRelativeResize="0"/>
          <p:nvPr/>
        </p:nvPicPr>
        <p:blipFill rotWithShape="1">
          <a:blip r:embed="rId4">
            <a:alphaModFix/>
          </a:blip>
          <a:srcRect t="7243"/>
          <a:stretch/>
        </p:blipFill>
        <p:spPr>
          <a:xfrm>
            <a:off x="5699760" y="0"/>
            <a:ext cx="6492240" cy="3602591"/>
          </a:xfrm>
          <a:prstGeom prst="rect">
            <a:avLst/>
          </a:prstGeom>
          <a:noFill/>
          <a:ln>
            <a:noFill/>
          </a:ln>
        </p:spPr>
      </p:pic>
      <p:pic>
        <p:nvPicPr>
          <p:cNvPr id="405" name="Google Shape;405;p52"/>
          <p:cNvPicPr preferRelativeResize="0"/>
          <p:nvPr/>
        </p:nvPicPr>
        <p:blipFill rotWithShape="1">
          <a:blip r:embed="rId5">
            <a:alphaModFix/>
          </a:blip>
          <a:srcRect/>
          <a:stretch/>
        </p:blipFill>
        <p:spPr>
          <a:xfrm>
            <a:off x="0" y="0"/>
            <a:ext cx="5699760" cy="3064766"/>
          </a:xfrm>
          <a:prstGeom prst="rect">
            <a:avLst/>
          </a:prstGeom>
          <a:noFill/>
          <a:ln>
            <a:noFill/>
          </a:ln>
        </p:spPr>
      </p:pic>
      <p:pic>
        <p:nvPicPr>
          <p:cNvPr id="406" name="Google Shape;406;p52"/>
          <p:cNvPicPr preferRelativeResize="0"/>
          <p:nvPr/>
        </p:nvPicPr>
        <p:blipFill rotWithShape="1">
          <a:blip r:embed="rId6">
            <a:alphaModFix/>
          </a:blip>
          <a:srcRect/>
          <a:stretch/>
        </p:blipFill>
        <p:spPr>
          <a:xfrm>
            <a:off x="5699760" y="3307280"/>
            <a:ext cx="6654800" cy="334268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410"/>
        <p:cNvGrpSpPr/>
        <p:nvPr/>
      </p:nvGrpSpPr>
      <p:grpSpPr>
        <a:xfrm>
          <a:off x="0" y="0"/>
          <a:ext cx="0" cy="0"/>
          <a:chOff x="0" y="0"/>
          <a:chExt cx="0" cy="0"/>
        </a:xfrm>
      </p:grpSpPr>
      <p:pic>
        <p:nvPicPr>
          <p:cNvPr id="411" name="Google Shape;411;p53"/>
          <p:cNvPicPr preferRelativeResize="0"/>
          <p:nvPr/>
        </p:nvPicPr>
        <p:blipFill rotWithShape="1">
          <a:blip r:embed="rId3">
            <a:alphaModFix/>
          </a:blip>
          <a:srcRect/>
          <a:stretch/>
        </p:blipFill>
        <p:spPr>
          <a:xfrm>
            <a:off x="682940" y="3106113"/>
            <a:ext cx="4441084" cy="3703955"/>
          </a:xfrm>
          <a:prstGeom prst="rect">
            <a:avLst/>
          </a:prstGeom>
          <a:noFill/>
          <a:ln>
            <a:noFill/>
          </a:ln>
        </p:spPr>
      </p:pic>
      <p:pic>
        <p:nvPicPr>
          <p:cNvPr id="412" name="Google Shape;412;p53"/>
          <p:cNvPicPr preferRelativeResize="0"/>
          <p:nvPr/>
        </p:nvPicPr>
        <p:blipFill rotWithShape="1">
          <a:blip r:embed="rId4">
            <a:alphaModFix/>
          </a:blip>
          <a:srcRect/>
          <a:stretch/>
        </p:blipFill>
        <p:spPr>
          <a:xfrm>
            <a:off x="3619746" y="0"/>
            <a:ext cx="5849374" cy="3592195"/>
          </a:xfrm>
          <a:prstGeom prst="rect">
            <a:avLst/>
          </a:prstGeom>
          <a:noFill/>
          <a:ln>
            <a:noFill/>
          </a:ln>
        </p:spPr>
      </p:pic>
      <p:pic>
        <p:nvPicPr>
          <p:cNvPr id="413" name="Google Shape;413;p53"/>
          <p:cNvPicPr preferRelativeResize="0"/>
          <p:nvPr/>
        </p:nvPicPr>
        <p:blipFill rotWithShape="1">
          <a:blip r:embed="rId5">
            <a:alphaModFix/>
          </a:blip>
          <a:srcRect/>
          <a:stretch/>
        </p:blipFill>
        <p:spPr>
          <a:xfrm>
            <a:off x="6096000" y="3159784"/>
            <a:ext cx="6104276" cy="359661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body" idx="1"/>
          </p:nvPr>
        </p:nvSpPr>
        <p:spPr>
          <a:xfrm>
            <a:off x="585649" y="1824100"/>
            <a:ext cx="4257655" cy="3966600"/>
          </a:xfrm>
          <a:prstGeom prst="rect">
            <a:avLst/>
          </a:prstGeom>
          <a:noFill/>
          <a:ln>
            <a:noFill/>
          </a:ln>
        </p:spPr>
        <p:txBody>
          <a:bodyPr spcFirstLastPara="1" wrap="square" lIns="0" tIns="0" rIns="0" bIns="0" anchor="t" anchorCtr="0">
            <a:noAutofit/>
          </a:bodyPr>
          <a:lstStyle/>
          <a:p>
            <a:pPr marL="228600" marR="0" lvl="0" indent="0" algn="just" rtl="0">
              <a:lnSpc>
                <a:spcPct val="90000"/>
              </a:lnSpc>
              <a:spcBef>
                <a:spcPts val="1000"/>
              </a:spcBef>
              <a:spcAft>
                <a:spcPts val="0"/>
              </a:spcAft>
              <a:buClr>
                <a:srgbClr val="000000"/>
              </a:buClr>
              <a:buSzPts val="1800"/>
              <a:buFont typeface="Arial"/>
              <a:buNone/>
            </a:pPr>
            <a:r>
              <a:rPr lang="en-GB">
                <a:solidFill>
                  <a:schemeClr val="dk1"/>
                </a:solidFill>
              </a:rPr>
              <a:t>The violation of migrants/refugees human rights are not only after they arrive in the country they want to live, which are non access to education, work, identity, travel documents. </a:t>
            </a:r>
            <a:endParaRPr>
              <a:solidFill>
                <a:schemeClr val="dk1"/>
              </a:solidFill>
            </a:endParaRPr>
          </a:p>
          <a:p>
            <a:pPr marL="228600" marR="0" lvl="0" indent="0" algn="just" rtl="0">
              <a:lnSpc>
                <a:spcPct val="90000"/>
              </a:lnSpc>
              <a:spcBef>
                <a:spcPts val="1000"/>
              </a:spcBef>
              <a:spcAft>
                <a:spcPts val="0"/>
              </a:spcAft>
              <a:buClr>
                <a:srgbClr val="000000"/>
              </a:buClr>
              <a:buSzPts val="1800"/>
              <a:buFont typeface="Arial"/>
              <a:buNone/>
            </a:pPr>
            <a:endParaRPr>
              <a:solidFill>
                <a:schemeClr val="dk1"/>
              </a:solidFill>
            </a:endParaRPr>
          </a:p>
          <a:p>
            <a:pPr marL="228600" marR="0" lvl="0" indent="0" algn="just" rtl="0">
              <a:lnSpc>
                <a:spcPct val="90000"/>
              </a:lnSpc>
              <a:spcBef>
                <a:spcPts val="1000"/>
              </a:spcBef>
              <a:spcAft>
                <a:spcPts val="0"/>
              </a:spcAft>
              <a:buClr>
                <a:srgbClr val="000000"/>
              </a:buClr>
              <a:buSzPts val="1800"/>
              <a:buFont typeface="Arial"/>
              <a:buNone/>
            </a:pPr>
            <a:r>
              <a:rPr lang="en-GB">
                <a:solidFill>
                  <a:schemeClr val="dk1"/>
                </a:solidFill>
              </a:rPr>
              <a:t>But also to before their arrival in the countries. Such as brutality and violence. One of the biggest issues are facing is the pushbacks. </a:t>
            </a:r>
            <a:endParaRPr>
              <a:solidFill>
                <a:schemeClr val="dk1"/>
              </a:solidFill>
            </a:endParaRPr>
          </a:p>
          <a:p>
            <a:pPr marL="457200" marR="0" lvl="0" indent="-228600" algn="just" rtl="0">
              <a:lnSpc>
                <a:spcPct val="90000"/>
              </a:lnSpc>
              <a:spcBef>
                <a:spcPts val="1000"/>
              </a:spcBef>
              <a:spcAft>
                <a:spcPts val="0"/>
              </a:spcAft>
              <a:buClr>
                <a:srgbClr val="000000"/>
              </a:buClr>
              <a:buSzPts val="1800"/>
              <a:buFont typeface="Arial"/>
              <a:buNone/>
            </a:pPr>
            <a:endParaRPr b="0" i="0">
              <a:solidFill>
                <a:schemeClr val="dk1"/>
              </a:solidFill>
            </a:endParaRPr>
          </a:p>
          <a:p>
            <a:pPr marL="457200" marR="0" lvl="0" indent="-228600" algn="just" rtl="0">
              <a:lnSpc>
                <a:spcPct val="90000"/>
              </a:lnSpc>
              <a:spcBef>
                <a:spcPts val="1000"/>
              </a:spcBef>
              <a:spcAft>
                <a:spcPts val="0"/>
              </a:spcAft>
              <a:buClr>
                <a:srgbClr val="000000"/>
              </a:buClr>
              <a:buSzPts val="1800"/>
              <a:buFont typeface="Arial"/>
              <a:buNone/>
            </a:pPr>
            <a:endParaRPr/>
          </a:p>
        </p:txBody>
      </p:sp>
      <p:sp>
        <p:nvSpPr>
          <p:cNvPr id="420" name="Google Shape;420;p4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a:t>Case Study 2: Violations of refugees human rights </a:t>
            </a:r>
            <a:endParaRPr/>
          </a:p>
        </p:txBody>
      </p:sp>
      <p:pic>
        <p:nvPicPr>
          <p:cNvPr id="421" name="Google Shape;421;p49"/>
          <p:cNvPicPr preferRelativeResize="0"/>
          <p:nvPr/>
        </p:nvPicPr>
        <p:blipFill rotWithShape="1">
          <a:blip r:embed="rId3">
            <a:alphaModFix/>
          </a:blip>
          <a:srcRect/>
          <a:stretch/>
        </p:blipFill>
        <p:spPr>
          <a:xfrm>
            <a:off x="5222100" y="1449400"/>
            <a:ext cx="6570527" cy="4379275"/>
          </a:xfrm>
          <a:prstGeom prst="rect">
            <a:avLst/>
          </a:prstGeom>
          <a:noFill/>
          <a:ln>
            <a:noFill/>
          </a:ln>
        </p:spPr>
      </p:pic>
      <p:sp>
        <p:nvSpPr>
          <p:cNvPr id="422" name="Google Shape;422;p49"/>
          <p:cNvSpPr txBox="1"/>
          <p:nvPr/>
        </p:nvSpPr>
        <p:spPr>
          <a:xfrm>
            <a:off x="5222100" y="5940125"/>
            <a:ext cx="6570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888888"/>
                </a:solidFill>
                <a:latin typeface="Arial"/>
                <a:ea typeface="Arial"/>
                <a:cs typeface="Arial"/>
                <a:sym typeface="Arial"/>
              </a:rPr>
              <a:t>Protesters hold signs and banners as they stand next to a life raft during a demonstration in central Athens, Greece, on Feb. 6, 2022. (AFP Photo)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9"/>
          <p:cNvSpPr txBox="1">
            <a:spLocks noGrp="1"/>
          </p:cNvSpPr>
          <p:nvPr>
            <p:ph type="body" idx="1"/>
          </p:nvPr>
        </p:nvSpPr>
        <p:spPr>
          <a:xfrm>
            <a:off x="399369" y="1231200"/>
            <a:ext cx="11393400" cy="500700"/>
          </a:xfrm>
          <a:prstGeom prst="rect">
            <a:avLst/>
          </a:prstGeom>
          <a:noFill/>
          <a:ln>
            <a:noFill/>
          </a:ln>
        </p:spPr>
        <p:txBody>
          <a:bodyPr spcFirstLastPara="1" wrap="square" lIns="0" tIns="0" rIns="0" bIns="0" anchor="ctr" anchorCtr="0">
            <a:noAutofit/>
          </a:bodyPr>
          <a:lstStyle/>
          <a:p>
            <a:pPr marL="0" lvl="0" indent="0" algn="just" rtl="0">
              <a:lnSpc>
                <a:spcPct val="90000"/>
              </a:lnSpc>
              <a:spcBef>
                <a:spcPts val="0"/>
              </a:spcBef>
              <a:spcAft>
                <a:spcPts val="0"/>
              </a:spcAft>
              <a:buClr>
                <a:schemeClr val="accent3"/>
              </a:buClr>
              <a:buSzPts val="2000"/>
              <a:buNone/>
            </a:pPr>
            <a:r>
              <a:rPr lang="en-GB"/>
              <a:t>LET HER LEARN </a:t>
            </a:r>
            <a:endParaRPr/>
          </a:p>
        </p:txBody>
      </p:sp>
      <p:sp>
        <p:nvSpPr>
          <p:cNvPr id="428" name="Google Shape;428;p9"/>
          <p:cNvSpPr txBox="1">
            <a:spLocks noGrp="1"/>
          </p:cNvSpPr>
          <p:nvPr>
            <p:ph type="body" idx="2"/>
          </p:nvPr>
        </p:nvSpPr>
        <p:spPr>
          <a:xfrm>
            <a:off x="399375" y="1669475"/>
            <a:ext cx="5574600" cy="48165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1000"/>
              </a:spcBef>
              <a:spcAft>
                <a:spcPts val="0"/>
              </a:spcAft>
              <a:buSzPts val="1800"/>
              <a:buNone/>
            </a:pPr>
            <a:r>
              <a:rPr lang="en-GB">
                <a:solidFill>
                  <a:schemeClr val="dk1"/>
                </a:solidFill>
              </a:rPr>
              <a:t>The only country that does not allow girls to go to school is Afghanistan. </a:t>
            </a:r>
            <a:endParaRPr>
              <a:solidFill>
                <a:schemeClr val="dk1"/>
              </a:solidFill>
            </a:endParaRPr>
          </a:p>
          <a:p>
            <a:pPr marL="0" lvl="0" indent="0" algn="just" rtl="0">
              <a:lnSpc>
                <a:spcPct val="115000"/>
              </a:lnSpc>
              <a:spcBef>
                <a:spcPts val="1000"/>
              </a:spcBef>
              <a:spcAft>
                <a:spcPts val="0"/>
              </a:spcAft>
              <a:buSzPts val="1800"/>
              <a:buNone/>
            </a:pPr>
            <a:r>
              <a:rPr lang="en-GB">
                <a:solidFill>
                  <a:schemeClr val="dk1"/>
                </a:solidFill>
              </a:rPr>
              <a:t>"Before the Taliban took power in Afghanistan, 3.7 million children were out of school - most of them girls. Since then, the regime has banned an additional </a:t>
            </a:r>
            <a:r>
              <a:rPr lang="en-GB" b="1">
                <a:solidFill>
                  <a:schemeClr val="dk1"/>
                </a:solidFill>
              </a:rPr>
              <a:t>1,254,473 Afghan girls</a:t>
            </a:r>
            <a:r>
              <a:rPr lang="en-GB">
                <a:solidFill>
                  <a:schemeClr val="dk1"/>
                </a:solidFill>
              </a:rPr>
              <a:t> from attending secondary school." (Malala Fund, Afghanistan)</a:t>
            </a:r>
            <a:endParaRPr>
              <a:solidFill>
                <a:schemeClr val="dk1"/>
              </a:solidFill>
            </a:endParaRPr>
          </a:p>
          <a:p>
            <a:pPr marL="0" lvl="0" indent="0" algn="just" rtl="0">
              <a:lnSpc>
                <a:spcPct val="115000"/>
              </a:lnSpc>
              <a:spcBef>
                <a:spcPts val="1000"/>
              </a:spcBef>
              <a:spcAft>
                <a:spcPts val="0"/>
              </a:spcAft>
              <a:buSzPts val="1800"/>
              <a:buNone/>
            </a:pPr>
            <a:endParaRPr>
              <a:solidFill>
                <a:schemeClr val="dk1"/>
              </a:solidFill>
            </a:endParaRPr>
          </a:p>
          <a:p>
            <a:pPr marL="0" lvl="0" indent="0" algn="just" rtl="0">
              <a:lnSpc>
                <a:spcPct val="115000"/>
              </a:lnSpc>
              <a:spcBef>
                <a:spcPts val="1000"/>
              </a:spcBef>
              <a:spcAft>
                <a:spcPts val="0"/>
              </a:spcAft>
              <a:buSzPts val="1800"/>
              <a:buNone/>
            </a:pPr>
            <a:r>
              <a:rPr lang="en-GB">
                <a:solidFill>
                  <a:schemeClr val="dk1"/>
                </a:solidFill>
              </a:rPr>
              <a:t>In addition, women were banned from attending universities in Afghanistan.</a:t>
            </a:r>
            <a:endParaRPr>
              <a:solidFill>
                <a:schemeClr val="dk1"/>
              </a:solidFill>
            </a:endParaRPr>
          </a:p>
          <a:p>
            <a:pPr marL="457200" lvl="0" indent="-228600" algn="just" rtl="0">
              <a:lnSpc>
                <a:spcPct val="115000"/>
              </a:lnSpc>
              <a:spcBef>
                <a:spcPts val="1000"/>
              </a:spcBef>
              <a:spcAft>
                <a:spcPts val="0"/>
              </a:spcAft>
              <a:buSzPts val="1800"/>
              <a:buNone/>
            </a:pPr>
            <a:endParaRPr b="1">
              <a:solidFill>
                <a:schemeClr val="dk1"/>
              </a:solidFill>
            </a:endParaRPr>
          </a:p>
        </p:txBody>
      </p:sp>
      <p:sp>
        <p:nvSpPr>
          <p:cNvPr id="429" name="Google Shape;429;p9"/>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a:t>Case Study 3 		</a:t>
            </a:r>
            <a:endParaRPr/>
          </a:p>
        </p:txBody>
      </p:sp>
      <p:pic>
        <p:nvPicPr>
          <p:cNvPr id="430" name="Google Shape;430;p9"/>
          <p:cNvPicPr preferRelativeResize="0"/>
          <p:nvPr/>
        </p:nvPicPr>
        <p:blipFill rotWithShape="1">
          <a:blip r:embed="rId3">
            <a:alphaModFix/>
          </a:blip>
          <a:srcRect t="16740" b="17182"/>
          <a:stretch/>
        </p:blipFill>
        <p:spPr>
          <a:xfrm>
            <a:off x="6217922" y="2113280"/>
            <a:ext cx="5699623" cy="28244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41655fa36b_1_4"/>
          <p:cNvSpPr txBox="1">
            <a:spLocks noGrp="1"/>
          </p:cNvSpPr>
          <p:nvPr>
            <p:ph type="body" idx="1"/>
          </p:nvPr>
        </p:nvSpPr>
        <p:spPr>
          <a:xfrm>
            <a:off x="399370" y="1449389"/>
            <a:ext cx="11393400" cy="509640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1000"/>
              </a:spcBef>
              <a:spcAft>
                <a:spcPts val="0"/>
              </a:spcAft>
              <a:buClr>
                <a:srgbClr val="000000"/>
              </a:buClr>
              <a:buSzPts val="1800"/>
              <a:buFont typeface="Arial"/>
              <a:buNone/>
            </a:pPr>
            <a:r>
              <a:rPr lang="en-GB" b="1"/>
              <a:t>Instructions: </a:t>
            </a:r>
            <a:endParaRPr/>
          </a:p>
          <a:p>
            <a:pPr marL="514350" lvl="0" indent="-285750" algn="l" rtl="0">
              <a:lnSpc>
                <a:spcPct val="150000"/>
              </a:lnSpc>
              <a:spcBef>
                <a:spcPts val="1000"/>
              </a:spcBef>
              <a:spcAft>
                <a:spcPts val="0"/>
              </a:spcAft>
              <a:buSzPts val="1800"/>
              <a:buFont typeface="Calibri"/>
              <a:buChar char="-"/>
            </a:pPr>
            <a:r>
              <a:rPr lang="en-GB"/>
              <a:t>Each participant will receive the "Human Rights Squares", which is a grid of sixteen squares with a question in each square. </a:t>
            </a:r>
            <a:endParaRPr/>
          </a:p>
          <a:p>
            <a:pPr marL="514350" lvl="0" indent="-285750" algn="l" rtl="0">
              <a:lnSpc>
                <a:spcPct val="150000"/>
              </a:lnSpc>
              <a:spcBef>
                <a:spcPts val="1000"/>
              </a:spcBef>
              <a:spcAft>
                <a:spcPts val="0"/>
              </a:spcAft>
              <a:buSzPts val="1800"/>
              <a:buFont typeface="Calibri"/>
              <a:buChar char="-"/>
            </a:pPr>
            <a:r>
              <a:rPr lang="en-GB"/>
              <a:t>Participants will have </a:t>
            </a:r>
            <a:r>
              <a:rPr lang="en-GB" b="1"/>
              <a:t>10-15 minutes </a:t>
            </a:r>
            <a:r>
              <a:rPr lang="en-GB"/>
              <a:t>to complete the activity. In the meantime, they will have to mingle and find different people to answer one of their 16 questions. </a:t>
            </a:r>
            <a:endParaRPr/>
          </a:p>
          <a:p>
            <a:pPr marL="514350" lvl="0" indent="-285750" algn="l" rtl="0">
              <a:lnSpc>
                <a:spcPct val="150000"/>
              </a:lnSpc>
              <a:spcBef>
                <a:spcPts val="1000"/>
              </a:spcBef>
              <a:spcAft>
                <a:spcPts val="0"/>
              </a:spcAft>
              <a:buSzPts val="1800"/>
              <a:buFont typeface="Calibri"/>
              <a:buChar char="-"/>
            </a:pPr>
            <a:r>
              <a:rPr lang="en-GB"/>
              <a:t>The name of each person who answered should be written next to the question they answered. </a:t>
            </a:r>
            <a:endParaRPr/>
          </a:p>
          <a:p>
            <a:pPr marL="514350" lvl="0" indent="-285750" algn="l" rtl="0">
              <a:lnSpc>
                <a:spcPct val="150000"/>
              </a:lnSpc>
              <a:spcBef>
                <a:spcPts val="1000"/>
              </a:spcBef>
              <a:spcAft>
                <a:spcPts val="0"/>
              </a:spcAft>
              <a:buSzPts val="1800"/>
              <a:buFont typeface="Calibri"/>
              <a:buChar char="-"/>
            </a:pPr>
            <a:r>
              <a:rPr lang="en-GB"/>
              <a:t>Participants will form a circle and respond to the following questions: Who received the most answers/which questions were the most difficult/which answers should be shared.</a:t>
            </a:r>
            <a:endParaRPr/>
          </a:p>
        </p:txBody>
      </p:sp>
      <p:sp>
        <p:nvSpPr>
          <p:cNvPr id="114" name="Google Shape;114;g241655fa36b_1_4"/>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Activity: Let’s play- Human Rights Squares</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34"/>
        <p:cNvGrpSpPr/>
        <p:nvPr/>
      </p:nvGrpSpPr>
      <p:grpSpPr>
        <a:xfrm>
          <a:off x="0" y="0"/>
          <a:ext cx="0" cy="0"/>
          <a:chOff x="0" y="0"/>
          <a:chExt cx="0" cy="0"/>
        </a:xfrm>
      </p:grpSpPr>
      <p:sp>
        <p:nvSpPr>
          <p:cNvPr id="435" name="Google Shape;435;p56"/>
          <p:cNvSpPr txBox="1">
            <a:spLocks noGrp="1"/>
          </p:cNvSpPr>
          <p:nvPr>
            <p:ph type="title"/>
          </p:nvPr>
        </p:nvSpPr>
        <p:spPr>
          <a:xfrm>
            <a:off x="399370" y="174449"/>
            <a:ext cx="541215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sz="6000" b="1">
                <a:solidFill>
                  <a:srgbClr val="FBDADA"/>
                </a:solidFill>
              </a:rPr>
              <a:t>BREAKING NEWS </a:t>
            </a:r>
            <a:endParaRPr sz="6000" b="1">
              <a:solidFill>
                <a:srgbClr val="FBDADA"/>
              </a:solidFill>
            </a:endParaRPr>
          </a:p>
        </p:txBody>
      </p:sp>
      <p:pic>
        <p:nvPicPr>
          <p:cNvPr id="436" name="Google Shape;436;p56"/>
          <p:cNvPicPr preferRelativeResize="0"/>
          <p:nvPr/>
        </p:nvPicPr>
        <p:blipFill rotWithShape="1">
          <a:blip r:embed="rId3">
            <a:alphaModFix/>
          </a:blip>
          <a:srcRect/>
          <a:stretch/>
        </p:blipFill>
        <p:spPr>
          <a:xfrm>
            <a:off x="6559885" y="1642818"/>
            <a:ext cx="5029635" cy="4165850"/>
          </a:xfrm>
          <a:prstGeom prst="rect">
            <a:avLst/>
          </a:prstGeom>
          <a:noFill/>
          <a:ln>
            <a:noFill/>
          </a:ln>
        </p:spPr>
      </p:pic>
      <p:pic>
        <p:nvPicPr>
          <p:cNvPr id="437" name="Google Shape;437;p56"/>
          <p:cNvPicPr preferRelativeResize="0"/>
          <p:nvPr/>
        </p:nvPicPr>
        <p:blipFill rotWithShape="1">
          <a:blip r:embed="rId4">
            <a:alphaModFix/>
          </a:blip>
          <a:srcRect l="22118"/>
          <a:stretch/>
        </p:blipFill>
        <p:spPr>
          <a:xfrm>
            <a:off x="541068" y="1164232"/>
            <a:ext cx="5270465" cy="4888491"/>
          </a:xfrm>
          <a:prstGeom prst="rect">
            <a:avLst/>
          </a:prstGeom>
          <a:noFill/>
          <a:ln>
            <a:noFill/>
          </a:ln>
        </p:spPr>
      </p:pic>
      <p:sp>
        <p:nvSpPr>
          <p:cNvPr id="438" name="Google Shape;438;p56"/>
          <p:cNvSpPr txBox="1"/>
          <p:nvPr/>
        </p:nvSpPr>
        <p:spPr>
          <a:xfrm>
            <a:off x="6692300" y="5808675"/>
            <a:ext cx="5201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Source: </a:t>
            </a:r>
            <a:r>
              <a:rPr lang="en-GB" sz="1400" b="0" i="0" u="sng" strike="noStrike" cap="none">
                <a:solidFill>
                  <a:schemeClr val="hlink"/>
                </a:solidFill>
                <a:latin typeface="Arial"/>
                <a:ea typeface="Arial"/>
                <a:cs typeface="Arial"/>
                <a:sym typeface="Arial"/>
                <a:hlinkClick r:id="rId5"/>
              </a:rPr>
              <a:t>https://www.bbc.com/news/world-asia-64045497</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9" name="Google Shape;439;p56"/>
          <p:cNvSpPr txBox="1"/>
          <p:nvPr/>
        </p:nvSpPr>
        <p:spPr>
          <a:xfrm>
            <a:off x="169250" y="6208875"/>
            <a:ext cx="75516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Source:</a:t>
            </a:r>
            <a:r>
              <a:rPr lang="en-GB" sz="1100" b="0" i="0" u="sng" strike="noStrike" cap="none">
                <a:solidFill>
                  <a:schemeClr val="hlink"/>
                </a:solidFill>
                <a:latin typeface="Arial"/>
                <a:ea typeface="Arial"/>
                <a:cs typeface="Arial"/>
                <a:sym typeface="Arial"/>
                <a:hlinkClick r:id="rId6"/>
              </a:rPr>
              <a:t>https://www.rferl.org/a/afghan-women-leave-dormitories-taliban-ban-education/32191136.html#:~:text=Afghan%20female%20students%20leave%20Kabul,higher%20education%20in%20the%20country</a:t>
            </a:r>
            <a:r>
              <a:rPr lang="en-GB"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7"/>
          <p:cNvPicPr preferRelativeResize="0"/>
          <p:nvPr/>
        </p:nvPicPr>
        <p:blipFill rotWithShape="1">
          <a:blip r:embed="rId3">
            <a:alphaModFix/>
          </a:blip>
          <a:srcRect/>
          <a:stretch/>
        </p:blipFill>
        <p:spPr>
          <a:xfrm>
            <a:off x="9687941" y="3181742"/>
            <a:ext cx="2435269" cy="3501809"/>
          </a:xfrm>
          <a:prstGeom prst="rect">
            <a:avLst/>
          </a:prstGeom>
          <a:noFill/>
          <a:ln>
            <a:noFill/>
          </a:ln>
        </p:spPr>
      </p:pic>
      <p:pic>
        <p:nvPicPr>
          <p:cNvPr id="446" name="Google Shape;446;p57"/>
          <p:cNvPicPr preferRelativeResize="0"/>
          <p:nvPr/>
        </p:nvPicPr>
        <p:blipFill rotWithShape="1">
          <a:blip r:embed="rId4">
            <a:alphaModFix/>
          </a:blip>
          <a:srcRect/>
          <a:stretch/>
        </p:blipFill>
        <p:spPr>
          <a:xfrm>
            <a:off x="6343496" y="1299175"/>
            <a:ext cx="3344445" cy="3362490"/>
          </a:xfrm>
          <a:prstGeom prst="rect">
            <a:avLst/>
          </a:prstGeom>
          <a:noFill/>
          <a:ln>
            <a:noFill/>
          </a:ln>
        </p:spPr>
      </p:pic>
      <p:pic>
        <p:nvPicPr>
          <p:cNvPr id="447" name="Google Shape;447;p57"/>
          <p:cNvPicPr preferRelativeResize="0"/>
          <p:nvPr/>
        </p:nvPicPr>
        <p:blipFill rotWithShape="1">
          <a:blip r:embed="rId5">
            <a:alphaModFix/>
          </a:blip>
          <a:srcRect/>
          <a:stretch/>
        </p:blipFill>
        <p:spPr>
          <a:xfrm>
            <a:off x="3589165" y="2827459"/>
            <a:ext cx="2702027" cy="3668411"/>
          </a:xfrm>
          <a:prstGeom prst="rect">
            <a:avLst/>
          </a:prstGeom>
          <a:noFill/>
          <a:ln>
            <a:noFill/>
          </a:ln>
        </p:spPr>
      </p:pic>
      <p:pic>
        <p:nvPicPr>
          <p:cNvPr id="448" name="Google Shape;448;p57"/>
          <p:cNvPicPr preferRelativeResize="0"/>
          <p:nvPr/>
        </p:nvPicPr>
        <p:blipFill rotWithShape="1">
          <a:blip r:embed="rId6">
            <a:alphaModFix/>
          </a:blip>
          <a:srcRect/>
          <a:stretch/>
        </p:blipFill>
        <p:spPr>
          <a:xfrm>
            <a:off x="264160" y="1482896"/>
            <a:ext cx="3272701" cy="32727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52"/>
        <p:cNvGrpSpPr/>
        <p:nvPr/>
      </p:nvGrpSpPr>
      <p:grpSpPr>
        <a:xfrm>
          <a:off x="0" y="0"/>
          <a:ext cx="0" cy="0"/>
          <a:chOff x="0" y="0"/>
          <a:chExt cx="0" cy="0"/>
        </a:xfrm>
      </p:grpSpPr>
      <p:sp>
        <p:nvSpPr>
          <p:cNvPr id="453" name="Google Shape;453;p44"/>
          <p:cNvSpPr txBox="1">
            <a:spLocks noGrp="1"/>
          </p:cNvSpPr>
          <p:nvPr>
            <p:ph type="body" idx="1"/>
          </p:nvPr>
        </p:nvSpPr>
        <p:spPr>
          <a:xfrm>
            <a:off x="326128" y="5946738"/>
            <a:ext cx="11393261" cy="500784"/>
          </a:xfrm>
          <a:prstGeom prst="rect">
            <a:avLst/>
          </a:prstGeom>
          <a:noFill/>
          <a:ln>
            <a:noFill/>
          </a:ln>
        </p:spPr>
        <p:txBody>
          <a:bodyPr spcFirstLastPara="1" wrap="square" lIns="0" tIns="0" rIns="0" bIns="0" anchor="ctr" anchorCtr="0">
            <a:noAutofit/>
          </a:bodyPr>
          <a:lstStyle/>
          <a:p>
            <a:pPr marL="457200" marR="0" lvl="0" indent="-228600" algn="just" rtl="0">
              <a:lnSpc>
                <a:spcPct val="90000"/>
              </a:lnSpc>
              <a:spcBef>
                <a:spcPts val="1000"/>
              </a:spcBef>
              <a:spcAft>
                <a:spcPts val="0"/>
              </a:spcAft>
              <a:buClr>
                <a:schemeClr val="accent3"/>
              </a:buClr>
              <a:buSzPts val="2000"/>
              <a:buFont typeface="Arial"/>
              <a:buNone/>
            </a:pPr>
            <a:r>
              <a:rPr lang="en-GB"/>
              <a:t>(Whole Woman’s Health, Abortion Medication by mail)</a:t>
            </a:r>
            <a:endParaRPr/>
          </a:p>
          <a:p>
            <a:pPr marL="457200" marR="0" lvl="0" indent="-228600" algn="just" rtl="0">
              <a:lnSpc>
                <a:spcPct val="90000"/>
              </a:lnSpc>
              <a:spcBef>
                <a:spcPts val="1000"/>
              </a:spcBef>
              <a:spcAft>
                <a:spcPts val="0"/>
              </a:spcAft>
              <a:buClr>
                <a:schemeClr val="accent3"/>
              </a:buClr>
              <a:buSzPts val="2000"/>
              <a:buFont typeface="Arial"/>
              <a:buNone/>
            </a:pPr>
            <a:endParaRPr/>
          </a:p>
        </p:txBody>
      </p:sp>
      <p:pic>
        <p:nvPicPr>
          <p:cNvPr id="454" name="Google Shape;454;p44"/>
          <p:cNvPicPr preferRelativeResize="0"/>
          <p:nvPr/>
        </p:nvPicPr>
        <p:blipFill rotWithShape="1">
          <a:blip r:embed="rId3">
            <a:alphaModFix/>
          </a:blip>
          <a:srcRect/>
          <a:stretch/>
        </p:blipFill>
        <p:spPr>
          <a:xfrm>
            <a:off x="1219200" y="516082"/>
            <a:ext cx="9753600" cy="5105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459"/>
        <p:cNvGrpSpPr/>
        <p:nvPr/>
      </p:nvGrpSpPr>
      <p:grpSpPr>
        <a:xfrm>
          <a:off x="0" y="0"/>
          <a:ext cx="0" cy="0"/>
          <a:chOff x="0" y="0"/>
          <a:chExt cx="0" cy="0"/>
        </a:xfrm>
      </p:grpSpPr>
      <p:pic>
        <p:nvPicPr>
          <p:cNvPr id="460" name="Google Shape;460;p45"/>
          <p:cNvPicPr preferRelativeResize="0"/>
          <p:nvPr/>
        </p:nvPicPr>
        <p:blipFill rotWithShape="1">
          <a:blip r:embed="rId3">
            <a:alphaModFix/>
          </a:blip>
          <a:srcRect t="12224" r="1980"/>
          <a:stretch/>
        </p:blipFill>
        <p:spPr>
          <a:xfrm>
            <a:off x="553521" y="1971040"/>
            <a:ext cx="5054799" cy="4304146"/>
          </a:xfrm>
          <a:prstGeom prst="rect">
            <a:avLst/>
          </a:prstGeom>
          <a:noFill/>
          <a:ln>
            <a:noFill/>
          </a:ln>
        </p:spPr>
      </p:pic>
      <p:pic>
        <p:nvPicPr>
          <p:cNvPr id="461" name="Google Shape;461;p45"/>
          <p:cNvPicPr preferRelativeResize="0"/>
          <p:nvPr/>
        </p:nvPicPr>
        <p:blipFill rotWithShape="1">
          <a:blip r:embed="rId4">
            <a:alphaModFix/>
          </a:blip>
          <a:srcRect t="11934"/>
          <a:stretch/>
        </p:blipFill>
        <p:spPr>
          <a:xfrm>
            <a:off x="6359699" y="1971040"/>
            <a:ext cx="4887422" cy="4304146"/>
          </a:xfrm>
          <a:prstGeom prst="rect">
            <a:avLst/>
          </a:prstGeom>
          <a:noFill/>
          <a:ln>
            <a:noFill/>
          </a:ln>
        </p:spPr>
      </p:pic>
      <p:sp>
        <p:nvSpPr>
          <p:cNvPr id="462" name="Google Shape;462;p45"/>
          <p:cNvSpPr txBox="1">
            <a:spLocks noGrp="1"/>
          </p:cNvSpPr>
          <p:nvPr>
            <p:ph type="title"/>
          </p:nvPr>
        </p:nvSpPr>
        <p:spPr>
          <a:xfrm>
            <a:off x="798740" y="582814"/>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b="1">
                <a:solidFill>
                  <a:schemeClr val="dk2"/>
                </a:solidFill>
              </a:rPr>
              <a:t>REASONS PEOPLE WITH A UTERUS GET ABORTIONS </a:t>
            </a:r>
            <a:endParaRPr b="1">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solidFill>
                  <a:schemeClr val="lt1"/>
                </a:solidFill>
              </a:rPr>
              <a:t>Activity: Let’s play- </a:t>
            </a:r>
            <a:r>
              <a:rPr lang="en-GB" b="1" i="0">
                <a:solidFill>
                  <a:schemeClr val="lt1"/>
                </a:solidFill>
              </a:rPr>
              <a:t>Human Rights Squares </a:t>
            </a:r>
            <a:endParaRPr b="1">
              <a:solidFill>
                <a:schemeClr val="lt1"/>
              </a:solidFill>
            </a:endParaRPr>
          </a:p>
        </p:txBody>
      </p:sp>
      <p:graphicFrame>
        <p:nvGraphicFramePr>
          <p:cNvPr id="120" name="Google Shape;120;p2"/>
          <p:cNvGraphicFramePr/>
          <p:nvPr/>
        </p:nvGraphicFramePr>
        <p:xfrm>
          <a:off x="1060062" y="1524835"/>
          <a:ext cx="3000000" cy="3000000"/>
        </p:xfrm>
        <a:graphic>
          <a:graphicData uri="http://schemas.openxmlformats.org/drawingml/2006/table">
            <a:tbl>
              <a:tblPr firstRow="1" bandRow="1">
                <a:noFill/>
                <a:tableStyleId>{69D5AAC4-2DFF-4447-8552-B187DE538090}</a:tableStyleId>
              </a:tblPr>
              <a:tblGrid>
                <a:gridCol w="2532425">
                  <a:extLst>
                    <a:ext uri="{9D8B030D-6E8A-4147-A177-3AD203B41FA5}">
                      <a16:colId xmlns:a16="http://schemas.microsoft.com/office/drawing/2014/main" val="20000"/>
                    </a:ext>
                  </a:extLst>
                </a:gridCol>
                <a:gridCol w="2513150">
                  <a:extLst>
                    <a:ext uri="{9D8B030D-6E8A-4147-A177-3AD203B41FA5}">
                      <a16:colId xmlns:a16="http://schemas.microsoft.com/office/drawing/2014/main" val="20001"/>
                    </a:ext>
                  </a:extLst>
                </a:gridCol>
                <a:gridCol w="2513150">
                  <a:extLst>
                    <a:ext uri="{9D8B030D-6E8A-4147-A177-3AD203B41FA5}">
                      <a16:colId xmlns:a16="http://schemas.microsoft.com/office/drawing/2014/main" val="20002"/>
                    </a:ext>
                  </a:extLst>
                </a:gridCol>
                <a:gridCol w="2513150">
                  <a:extLst>
                    <a:ext uri="{9D8B030D-6E8A-4147-A177-3AD203B41FA5}">
                      <a16:colId xmlns:a16="http://schemas.microsoft.com/office/drawing/2014/main" val="20003"/>
                    </a:ext>
                  </a:extLst>
                </a:gridCol>
              </a:tblGrid>
              <a:tr h="663875">
                <a:tc>
                  <a:txBody>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Name a human right.</a:t>
                      </a:r>
                      <a:endParaRPr sz="1800" u="none" strike="noStrike" cap="none">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b="0" i="0" u="none" strike="noStrike" cap="none">
                          <a:solidFill>
                            <a:schemeClr val="dk1"/>
                          </a:solidFill>
                          <a:latin typeface="Calibri"/>
                          <a:ea typeface="Calibri"/>
                          <a:cs typeface="Calibri"/>
                          <a:sym typeface="Calibri"/>
                        </a:rPr>
                        <a:t>Name an organization that works for human rights.</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b="0" i="0" u="none" strike="noStrike" cap="none">
                          <a:solidFill>
                            <a:schemeClr val="dk1"/>
                          </a:solidFill>
                          <a:latin typeface="Calibri"/>
                          <a:ea typeface="Calibri"/>
                          <a:cs typeface="Calibri"/>
                          <a:sym typeface="Calibri"/>
                        </a:rPr>
                        <a:t>What type of rights violation disturbs you the most?</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b="0" i="0" u="none" strike="noStrike" cap="none">
                          <a:solidFill>
                            <a:schemeClr val="dk1"/>
                          </a:solidFill>
                          <a:latin typeface="Calibri"/>
                          <a:ea typeface="Calibri"/>
                          <a:cs typeface="Calibri"/>
                          <a:sym typeface="Calibri"/>
                        </a:rPr>
                        <a:t>Name a document that proclaims human rights.</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53550">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a:solidFill>
                            <a:schemeClr val="dk1"/>
                          </a:solidFill>
                          <a:latin typeface="Calibri"/>
                          <a:ea typeface="Calibri"/>
                          <a:cs typeface="Calibri"/>
                          <a:sym typeface="Calibri"/>
                        </a:rPr>
                        <a:t>Name a country where people are denied rights because of their race.</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a:solidFill>
                            <a:schemeClr val="dk1"/>
                          </a:solidFill>
                          <a:latin typeface="Calibri"/>
                          <a:ea typeface="Calibri"/>
                          <a:cs typeface="Calibri"/>
                          <a:sym typeface="Calibri"/>
                        </a:rPr>
                        <a:t>Name a right all children should have.</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a:solidFill>
                            <a:schemeClr val="dk1"/>
                          </a:solidFill>
                          <a:latin typeface="Calibri"/>
                          <a:ea typeface="Calibri"/>
                          <a:cs typeface="Calibri"/>
                          <a:sym typeface="Calibri"/>
                        </a:rPr>
                        <a:t>Singer who sings about rights.</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800" i="0" u="none" strike="noStrike" cap="none">
                          <a:solidFill>
                            <a:schemeClr val="dk1"/>
                          </a:solidFill>
                          <a:latin typeface="Calibri"/>
                          <a:ea typeface="Calibri"/>
                          <a:cs typeface="Calibri"/>
                          <a:sym typeface="Calibri"/>
                        </a:rPr>
                        <a:t>Film about human rights.</a:t>
                      </a: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53650">
                <a:tc>
                  <a:txBody>
                    <a:bodyPr/>
                    <a:lstStyle/>
                    <a:p>
                      <a:pPr marL="0" marR="0" lvl="0" indent="0" algn="l" rtl="0">
                        <a:lnSpc>
                          <a:spcPct val="100000"/>
                        </a:lnSpc>
                        <a:spcBef>
                          <a:spcPts val="0"/>
                        </a:spcBef>
                        <a:spcAft>
                          <a:spcPts val="0"/>
                        </a:spcAft>
                        <a:buClr>
                          <a:srgbClr val="000000"/>
                        </a:buClr>
                        <a:buSzPts val="1800"/>
                        <a:buFont typeface="Arial"/>
                        <a:buNone/>
                      </a:pPr>
                      <a:r>
                        <a:rPr lang="en-GB" sz="1800" i="0" u="none" strike="noStrike" cap="none">
                          <a:solidFill>
                            <a:schemeClr val="dk1"/>
                          </a:solidFill>
                          <a:latin typeface="Calibri"/>
                          <a:ea typeface="Calibri"/>
                          <a:cs typeface="Calibri"/>
                          <a:sym typeface="Calibri"/>
                        </a:rPr>
                        <a:t>Name a country where the human rights situation has recently improved.</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Name a human right not yet achieved by everyone in Cyprus. </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Book about rights. </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How do you protest for human rights violations? </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4200">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Right sometimes denied to women. </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Right of yours that is respected. </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What is the document that proclaims human rights?</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Is there a right you have that your parents never had?</a:t>
                      </a:r>
                      <a:endParaRPr sz="1800" u="none" strike="noStrike" cap="none">
                        <a:solidFill>
                          <a:schemeClr val="dk1"/>
                        </a:solidFill>
                        <a:latin typeface="Calibri"/>
                        <a:ea typeface="Calibri"/>
                        <a:cs typeface="Calibri"/>
                        <a:sym typeface="Calibri"/>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38000"/>
          </a:blip>
          <a:stretch>
            <a:fillRect/>
          </a:stretch>
        </a:blipFill>
        <a:effectLst/>
      </p:bgPr>
    </p:bg>
    <p:spTree>
      <p:nvGrpSpPr>
        <p:cNvPr id="1" name="Shape 124"/>
        <p:cNvGrpSpPr/>
        <p:nvPr/>
      </p:nvGrpSpPr>
      <p:grpSpPr>
        <a:xfrm>
          <a:off x="0" y="0"/>
          <a:ext cx="0" cy="0"/>
          <a:chOff x="0" y="0"/>
          <a:chExt cx="0" cy="0"/>
        </a:xfrm>
      </p:grpSpPr>
      <p:sp>
        <p:nvSpPr>
          <p:cNvPr id="125" name="Google Shape;125;p3"/>
          <p:cNvSpPr txBox="1">
            <a:spLocks noGrp="1"/>
          </p:cNvSpPr>
          <p:nvPr>
            <p:ph type="body" idx="1"/>
          </p:nvPr>
        </p:nvSpPr>
        <p:spPr>
          <a:xfrm>
            <a:off x="2629150" y="5345050"/>
            <a:ext cx="7039800" cy="1174200"/>
          </a:xfrm>
          <a:prstGeom prst="rect">
            <a:avLst/>
          </a:prstGeom>
          <a:noFill/>
          <a:ln>
            <a:noFill/>
          </a:ln>
        </p:spPr>
        <p:txBody>
          <a:bodyPr spcFirstLastPara="1" wrap="square" lIns="0" tIns="0" rIns="0" bIns="0" anchor="t" anchorCtr="0">
            <a:noAutofit/>
          </a:bodyPr>
          <a:lstStyle/>
          <a:p>
            <a:pPr marL="0" lvl="0" indent="0" algn="just" rtl="0">
              <a:lnSpc>
                <a:spcPct val="115000"/>
              </a:lnSpc>
              <a:spcBef>
                <a:spcPts val="1200"/>
              </a:spcBef>
              <a:spcAft>
                <a:spcPts val="0"/>
              </a:spcAft>
              <a:buSzPts val="1800"/>
              <a:buNone/>
            </a:pPr>
            <a:r>
              <a:rPr lang="en-GB"/>
              <a:t>Human rights are the rights of everyone. They are universal and that means that they are not something to earn, but instead they are a birthright to each human being. </a:t>
            </a:r>
            <a:endParaRPr/>
          </a:p>
          <a:p>
            <a:pPr marL="0" lvl="0" indent="0" algn="just" rtl="0">
              <a:lnSpc>
                <a:spcPct val="90000"/>
              </a:lnSpc>
              <a:spcBef>
                <a:spcPts val="1200"/>
              </a:spcBef>
              <a:spcAft>
                <a:spcPts val="0"/>
              </a:spcAft>
              <a:buClr>
                <a:schemeClr val="accent1"/>
              </a:buClr>
              <a:buSzPts val="1800"/>
              <a:buNone/>
            </a:pPr>
            <a:endParaRPr/>
          </a:p>
          <a:p>
            <a:pPr marL="0" lvl="0" indent="0" algn="just" rtl="0">
              <a:lnSpc>
                <a:spcPct val="90000"/>
              </a:lnSpc>
              <a:spcBef>
                <a:spcPts val="0"/>
              </a:spcBef>
              <a:spcAft>
                <a:spcPts val="0"/>
              </a:spcAft>
              <a:buClr>
                <a:schemeClr val="accent1"/>
              </a:buClr>
              <a:buSzPts val="1800"/>
              <a:buNone/>
            </a:pPr>
            <a:endParaRPr>
              <a:solidFill>
                <a:srgbClr val="000000"/>
              </a:solidFill>
            </a:endParaRPr>
          </a:p>
          <a:p>
            <a:pPr marL="0" lvl="0" indent="0" algn="just" rtl="0">
              <a:lnSpc>
                <a:spcPct val="90000"/>
              </a:lnSpc>
              <a:spcBef>
                <a:spcPts val="0"/>
              </a:spcBef>
              <a:spcAft>
                <a:spcPts val="0"/>
              </a:spcAft>
              <a:buClr>
                <a:schemeClr val="accent1"/>
              </a:buClr>
              <a:buSzPts val="1800"/>
              <a:buNone/>
            </a:pPr>
            <a:endParaRPr/>
          </a:p>
        </p:txBody>
      </p:sp>
      <p:sp>
        <p:nvSpPr>
          <p:cNvPr id="126" name="Google Shape;126;p3"/>
          <p:cNvSpPr txBox="1">
            <a:spLocks noGrp="1"/>
          </p:cNvSpPr>
          <p:nvPr>
            <p:ph type="title"/>
          </p:nvPr>
        </p:nvSpPr>
        <p:spPr>
          <a:xfrm>
            <a:off x="399370" y="174449"/>
            <a:ext cx="11393260" cy="67544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What are Human Rights? </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29"/>
          <p:cNvSpPr txBox="1">
            <a:spLocks noGrp="1"/>
          </p:cNvSpPr>
          <p:nvPr>
            <p:ph type="title"/>
          </p:nvPr>
        </p:nvSpPr>
        <p:spPr>
          <a:xfrm>
            <a:off x="399370" y="174449"/>
            <a:ext cx="11393400" cy="675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1800"/>
              <a:buNone/>
            </a:pPr>
            <a:r>
              <a:rPr lang="en-GB"/>
              <a:t>What Are Human Rights: Watch Video</a:t>
            </a:r>
            <a:endParaRPr/>
          </a:p>
        </p:txBody>
      </p:sp>
      <p:pic>
        <p:nvPicPr>
          <p:cNvPr id="132" name="Google Shape;132;p29" descr="Human rights are the fundamental freedoms and protections that belong to every single one of us.&#10;&#10;All human beings are born with equal and inherent rights and fundamental freedoms. Human rights are based on dignity, equality and mutual respect – regardless of your nationality, your religion or your beliefs.&#10;&#10;Your rights are about being treated fairly and treating others fairly, and having the ability to make choices about your own life. These basic human rights are:&#10;&#10;Universal – They belong to all of us, everybody in the world.&#10;Inalienable –  They cannot be taken away from us.&#10;Indivisible and interdependent – Governments should not be able to pick and choose which are respected.&#10;&#10;Amnesty International’s handy booklet, ‘Understanding Human Rights’ will tell you everything you need to know about human rights, all in one place. Download your copy below:&#10;&#10;https://www.amnesty.org.au/how-it-works/what-are-human-rights/#humanrights&#10;&#10;#humanrights #amnestyinternational" title="What are Human Rights?">
            <a:hlinkClick r:id="rId3"/>
          </p:cNvPr>
          <p:cNvPicPr preferRelativeResize="0"/>
          <p:nvPr/>
        </p:nvPicPr>
        <p:blipFill rotWithShape="1">
          <a:blip r:embed="rId4">
            <a:alphaModFix/>
          </a:blip>
          <a:srcRect/>
          <a:stretch/>
        </p:blipFill>
        <p:spPr>
          <a:xfrm>
            <a:off x="1886075" y="1449400"/>
            <a:ext cx="8227550" cy="462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5bab2fae2a_1_0"/>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noAutofit/>
          </a:bodyPr>
          <a:lstStyle/>
          <a:p>
            <a:pPr marL="0" lvl="0" indent="0" algn="just" rtl="0">
              <a:lnSpc>
                <a:spcPct val="100000"/>
              </a:lnSpc>
              <a:spcBef>
                <a:spcPts val="0"/>
              </a:spcBef>
              <a:spcAft>
                <a:spcPts val="0"/>
              </a:spcAft>
              <a:buSzPts val="1400"/>
              <a:buNone/>
            </a:pPr>
            <a:r>
              <a:rPr lang="en-GB" sz="2000" b="1">
                <a:solidFill>
                  <a:srgbClr val="3B3842"/>
                </a:solidFill>
                <a:latin typeface="Calibri"/>
                <a:ea typeface="Calibri"/>
                <a:cs typeface="Calibri"/>
                <a:sym typeface="Calibri"/>
              </a:rPr>
              <a:t>Human rights </a:t>
            </a:r>
            <a:r>
              <a:rPr lang="en-GB" sz="2000">
                <a:solidFill>
                  <a:srgbClr val="3B3842"/>
                </a:solidFill>
                <a:latin typeface="Calibri"/>
                <a:ea typeface="Calibri"/>
                <a:cs typeface="Calibri"/>
                <a:sym typeface="Calibri"/>
              </a:rPr>
              <a:t>are inherent rights and freedoms belonging to every individual simply because they are human. These rights are universal, applying to everyone regardless of </a:t>
            </a:r>
            <a:r>
              <a:rPr lang="en-GB" sz="2000" i="1">
                <a:solidFill>
                  <a:srgbClr val="3B3842"/>
                </a:solidFill>
                <a:latin typeface="Calibri"/>
                <a:ea typeface="Calibri"/>
                <a:cs typeface="Calibri"/>
                <a:sym typeface="Calibri"/>
              </a:rPr>
              <a:t>nationality, race, ethnicity, gender, religion, or any other status</a:t>
            </a:r>
            <a:r>
              <a:rPr lang="en-GB" sz="2000">
                <a:solidFill>
                  <a:srgbClr val="3B3842"/>
                </a:solidFill>
                <a:latin typeface="Calibri"/>
                <a:ea typeface="Calibri"/>
                <a:cs typeface="Calibri"/>
                <a:sym typeface="Calibri"/>
              </a:rPr>
              <a:t>. They cannot be taken away or granted by any authority and are an essential part of human dignity and existence.</a:t>
            </a:r>
            <a:endParaRPr sz="2000">
              <a:solidFill>
                <a:srgbClr val="3B3842"/>
              </a:solidFill>
              <a:latin typeface="Calibri"/>
              <a:ea typeface="Calibri"/>
              <a:cs typeface="Calibri"/>
              <a:sym typeface="Calibri"/>
            </a:endParaRPr>
          </a:p>
          <a:p>
            <a:pPr marL="0" lvl="0" indent="0" algn="just" rtl="0">
              <a:lnSpc>
                <a:spcPct val="100000"/>
              </a:lnSpc>
              <a:spcBef>
                <a:spcPts val="0"/>
              </a:spcBef>
              <a:spcAft>
                <a:spcPts val="0"/>
              </a:spcAft>
              <a:buSzPts val="1400"/>
              <a:buNone/>
            </a:pPr>
            <a:endParaRPr sz="2000">
              <a:solidFill>
                <a:srgbClr val="3B3842"/>
              </a:solidFill>
              <a:latin typeface="Calibri"/>
              <a:ea typeface="Calibri"/>
              <a:cs typeface="Calibri"/>
              <a:sym typeface="Calibri"/>
            </a:endParaRPr>
          </a:p>
          <a:p>
            <a:pPr marL="0" lvl="0" indent="0" algn="just" rtl="0">
              <a:lnSpc>
                <a:spcPct val="100000"/>
              </a:lnSpc>
              <a:spcBef>
                <a:spcPts val="0"/>
              </a:spcBef>
              <a:spcAft>
                <a:spcPts val="0"/>
              </a:spcAft>
              <a:buSzPts val="1400"/>
              <a:buNone/>
            </a:pPr>
            <a:r>
              <a:rPr lang="en-GB" sz="2000">
                <a:solidFill>
                  <a:srgbClr val="3B3842"/>
                </a:solidFill>
                <a:latin typeface="Calibri"/>
                <a:ea typeface="Calibri"/>
                <a:cs typeface="Calibri"/>
                <a:sym typeface="Calibri"/>
              </a:rPr>
              <a:t>The concept of human rights is grounded in the idea that all individuals have certain fundamental rights by virtue of being human, without the need to earn or deserve them. These rights are protected by international treaties, declarations, and national laws and constitutions in various countries.</a:t>
            </a:r>
            <a:endParaRPr sz="2000">
              <a:solidFill>
                <a:srgbClr val="3B3842"/>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rgbClr val="3B3842"/>
              </a:solidFill>
            </a:endParaRPr>
          </a:p>
          <a:p>
            <a:pPr marL="0" lvl="0" indent="0" algn="just" rtl="0">
              <a:lnSpc>
                <a:spcPct val="115000"/>
              </a:lnSpc>
              <a:spcBef>
                <a:spcPts val="1200"/>
              </a:spcBef>
              <a:spcAft>
                <a:spcPts val="0"/>
              </a:spcAft>
              <a:buSzPts val="1800"/>
              <a:buNone/>
            </a:pPr>
            <a:endParaRPr/>
          </a:p>
          <a:p>
            <a:pPr marL="0" lvl="0" indent="0" algn="just" rtl="0">
              <a:lnSpc>
                <a:spcPct val="90000"/>
              </a:lnSpc>
              <a:spcBef>
                <a:spcPts val="1200"/>
              </a:spcBef>
              <a:spcAft>
                <a:spcPts val="0"/>
              </a:spcAft>
              <a:buClr>
                <a:schemeClr val="accent1"/>
              </a:buClr>
              <a:buSzPts val="1800"/>
              <a:buNone/>
            </a:pPr>
            <a:endParaRPr/>
          </a:p>
          <a:p>
            <a:pPr marL="0" lvl="0" indent="0" algn="just" rtl="0">
              <a:lnSpc>
                <a:spcPct val="90000"/>
              </a:lnSpc>
              <a:spcBef>
                <a:spcPts val="0"/>
              </a:spcBef>
              <a:spcAft>
                <a:spcPts val="0"/>
              </a:spcAft>
              <a:buClr>
                <a:schemeClr val="accent1"/>
              </a:buClr>
              <a:buSzPts val="1800"/>
              <a:buNone/>
            </a:pPr>
            <a:endParaRPr>
              <a:solidFill>
                <a:srgbClr val="000000"/>
              </a:solidFill>
            </a:endParaRPr>
          </a:p>
          <a:p>
            <a:pPr marL="0" lvl="0" indent="0" algn="just" rtl="0">
              <a:lnSpc>
                <a:spcPct val="90000"/>
              </a:lnSpc>
              <a:spcBef>
                <a:spcPts val="0"/>
              </a:spcBef>
              <a:spcAft>
                <a:spcPts val="0"/>
              </a:spcAft>
              <a:buClr>
                <a:schemeClr val="accent1"/>
              </a:buClr>
              <a:buSzPts val="1800"/>
              <a:buNone/>
            </a:pPr>
            <a:endParaRPr/>
          </a:p>
        </p:txBody>
      </p:sp>
      <p:sp>
        <p:nvSpPr>
          <p:cNvPr id="138" name="Google Shape;138;g25bab2fae2a_1_0"/>
          <p:cNvSpPr txBox="1">
            <a:spLocks noGrp="1"/>
          </p:cNvSpPr>
          <p:nvPr>
            <p:ph type="title"/>
          </p:nvPr>
        </p:nvSpPr>
        <p:spPr>
          <a:xfrm>
            <a:off x="415600" y="203575"/>
            <a:ext cx="11360700" cy="763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1"/>
              </a:buClr>
              <a:buSzPts val="2800"/>
              <a:buFont typeface="Calibri"/>
              <a:buNone/>
            </a:pPr>
            <a:r>
              <a:rPr lang="en-GB" b="1"/>
              <a:t>What are Human Rights? </a:t>
            </a:r>
            <a:endParaRPr b="1"/>
          </a:p>
        </p:txBody>
      </p:sp>
    </p:spTree>
  </p:cSld>
  <p:clrMapOvr>
    <a:masterClrMapping/>
  </p:clrMapOvr>
</p:sld>
</file>

<file path=ppt/theme/theme1.xml><?xml version="1.0" encoding="utf-8"?>
<a:theme xmlns:a="http://schemas.openxmlformats.org/drawingml/2006/main" name="1_CARDET Course template">
  <a:themeElements>
    <a:clrScheme name="EMERGE">
      <a:dk1>
        <a:srgbClr val="3B3842"/>
      </a:dk1>
      <a:lt1>
        <a:srgbClr val="FFFFFF"/>
      </a:lt1>
      <a:dk2>
        <a:srgbClr val="333333"/>
      </a:dk2>
      <a:lt2>
        <a:srgbClr val="999999"/>
      </a:lt2>
      <a:accent1>
        <a:srgbClr val="EB5353"/>
      </a:accent1>
      <a:accent2>
        <a:srgbClr val="F9D923"/>
      </a:accent2>
      <a:accent3>
        <a:srgbClr val="187498"/>
      </a:accent3>
      <a:accent4>
        <a:srgbClr val="36AE7C"/>
      </a:accent4>
      <a:accent5>
        <a:srgbClr val="E0BB07"/>
      </a:accent5>
      <a:accent6>
        <a:srgbClr val="333333"/>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EMERGE">
      <a:dk1>
        <a:srgbClr val="3B3842"/>
      </a:dk1>
      <a:lt1>
        <a:srgbClr val="FFFFFF"/>
      </a:lt1>
      <a:dk2>
        <a:srgbClr val="333333"/>
      </a:dk2>
      <a:lt2>
        <a:srgbClr val="999999"/>
      </a:lt2>
      <a:accent1>
        <a:srgbClr val="EB5353"/>
      </a:accent1>
      <a:accent2>
        <a:srgbClr val="F9D923"/>
      </a:accent2>
      <a:accent3>
        <a:srgbClr val="187498"/>
      </a:accent3>
      <a:accent4>
        <a:srgbClr val="36AE7C"/>
      </a:accent4>
      <a:accent5>
        <a:srgbClr val="E0BB07"/>
      </a:accent5>
      <a:accent6>
        <a:srgbClr val="333333"/>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6880</Words>
  <Application>Microsoft Office PowerPoint</Application>
  <PresentationFormat>Widescreen</PresentationFormat>
  <Paragraphs>431</Paragraphs>
  <Slides>53</Slides>
  <Notes>53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Georgia</vt:lpstr>
      <vt:lpstr>Calibri</vt:lpstr>
      <vt:lpstr>Noto Sans Symbols</vt:lpstr>
      <vt:lpstr>Oswald</vt:lpstr>
      <vt:lpstr>Arial</vt:lpstr>
      <vt:lpstr>1_CARDET Course template</vt:lpstr>
      <vt:lpstr>CARDET Course template</vt:lpstr>
      <vt:lpstr>Module 2 Human Rights and Civil Rights </vt:lpstr>
      <vt:lpstr>Module 2: Overview</vt:lpstr>
      <vt:lpstr>Terminology </vt:lpstr>
      <vt:lpstr>Terminology </vt:lpstr>
      <vt:lpstr>Activity: Let’s play- Human Rights Squares</vt:lpstr>
      <vt:lpstr>Activity: Let’s play- Human Rights Squares </vt:lpstr>
      <vt:lpstr>What are Human Rights? </vt:lpstr>
      <vt:lpstr>What Are Human Rights: Watch Video</vt:lpstr>
      <vt:lpstr>What are Human Rights? </vt:lpstr>
      <vt:lpstr>PowerPoint Presentation</vt:lpstr>
      <vt:lpstr>Activity: Create a New Country </vt:lpstr>
      <vt:lpstr>Universal Declaration of Human Rights </vt:lpstr>
      <vt:lpstr>Why Are Human Rights Important? </vt:lpstr>
      <vt:lpstr>Why are human rights important? </vt:lpstr>
      <vt:lpstr>The Universal Declaration of Human Rights safeguards the rights of every person around the world. </vt:lpstr>
      <vt:lpstr>The Universal Declaration of Human Rights safeguards the rights of every person around the world. </vt:lpstr>
      <vt:lpstr>Activity: Let’s explore the following cases studies. </vt:lpstr>
      <vt:lpstr>Case Study 1</vt:lpstr>
      <vt:lpstr>Case Study 1: Abortion </vt:lpstr>
      <vt:lpstr>PowerPoint Presentation</vt:lpstr>
      <vt:lpstr>Case Study 1: Abortion </vt:lpstr>
      <vt:lpstr>Case Study 1: Abortion </vt:lpstr>
      <vt:lpstr> Case Study 1 :Abortion Basic Facts</vt:lpstr>
      <vt:lpstr> Case Study 1 :Abortion Basic Facts</vt:lpstr>
      <vt:lpstr> Case Study 1 :Abortion Basic Facts</vt:lpstr>
      <vt:lpstr>Case Study 1: Research on the Cyprus Context</vt:lpstr>
      <vt:lpstr>Case Study 2</vt:lpstr>
      <vt:lpstr>Case Study 2:  Refugees, Asylum seekers and migrants </vt:lpstr>
      <vt:lpstr>PowerPoint Presentation</vt:lpstr>
      <vt:lpstr>Case Study 2:  Refugees, Asylum seekers and migrants </vt:lpstr>
      <vt:lpstr>Case Study 2:  Refugees, Asylum seekers and migrants </vt:lpstr>
      <vt:lpstr>Case Study 2:  Refugees, Asylum seekers and migrants </vt:lpstr>
      <vt:lpstr>PowerPoint Presentation</vt:lpstr>
      <vt:lpstr>Case Study 2:  Refugee Human Rights</vt:lpstr>
      <vt:lpstr>Case Study 2:  Refugee Human Rights</vt:lpstr>
      <vt:lpstr>Case Study 2:  Refugee Human Rights</vt:lpstr>
      <vt:lpstr>Violations of refugees' human rights are not limited to their experiences after they arrive in the country they seek refuge in. Their rights can be violated at various stages, from their home countries to their journey and upon arrival in a host country. </vt:lpstr>
      <vt:lpstr>Case Study 2: Violations of refugees human rights </vt:lpstr>
      <vt:lpstr>Case Study 2: EU &amp; Morocco </vt:lpstr>
      <vt:lpstr>Can you answer the following questions? </vt:lpstr>
      <vt:lpstr>Privileges Scale </vt:lpstr>
      <vt:lpstr>Privileges Scale </vt:lpstr>
      <vt:lpstr>Privileges Scale </vt:lpstr>
      <vt:lpstr>Additional Resources</vt:lpstr>
      <vt:lpstr>PowerPoint Presentation</vt:lpstr>
      <vt:lpstr>PowerPoint Presentation</vt:lpstr>
      <vt:lpstr>PowerPoint Presentation</vt:lpstr>
      <vt:lpstr>Case Study 2: Violations of refugees human rights </vt:lpstr>
      <vt:lpstr>Case Study 3   </vt:lpstr>
      <vt:lpstr>BREAKING NEWS </vt:lpstr>
      <vt:lpstr>PowerPoint Presentation</vt:lpstr>
      <vt:lpstr>PowerPoint Presentation</vt:lpstr>
      <vt:lpstr>REASONS PEOPLE WITH A UTERUS GET ABORTIONS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Human Rights and Civil Rights </dc:title>
  <dc:creator>2Fast4u</dc:creator>
  <cp:lastModifiedBy>Marinos Papaioakeim</cp:lastModifiedBy>
  <cp:revision>1</cp:revision>
  <dcterms:created xsi:type="dcterms:W3CDTF">2014-07-11T09:12:14Z</dcterms:created>
  <dcterms:modified xsi:type="dcterms:W3CDTF">2024-02-09T09:36:30Z</dcterms:modified>
</cp:coreProperties>
</file>