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 id="2147483654" r:id="rId3"/>
  </p:sldMasterIdLst>
  <p:notesMasterIdLst>
    <p:notesMasterId r:id="rId47"/>
  </p:notesMasterIdLst>
  <p:sldIdLst>
    <p:sldId id="298"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300" r:id="rId36"/>
    <p:sldId id="301" r:id="rId37"/>
    <p:sldId id="289" r:id="rId38"/>
    <p:sldId id="290" r:id="rId39"/>
    <p:sldId id="291" r:id="rId40"/>
    <p:sldId id="292" r:id="rId41"/>
    <p:sldId id="293" r:id="rId42"/>
    <p:sldId id="294" r:id="rId43"/>
    <p:sldId id="295" r:id="rId44"/>
    <p:sldId id="296" r:id="rId45"/>
    <p:sldId id="297" r:id="rId46"/>
  </p:sldIdLst>
  <p:sldSz cx="12192000" cy="6858000"/>
  <p:notesSz cx="6858000" cy="9144000"/>
  <p:embeddedFontLst>
    <p:embeddedFont>
      <p:font typeface="Calibri" panose="020F0502020204030204" pitchFamily="34" charset="0"/>
      <p:regular r:id="rId48"/>
      <p:bold r:id="rId49"/>
      <p:italic r:id="rId50"/>
      <p:boldItalic r:id="rId51"/>
    </p:embeddedFont>
    <p:embeddedFont>
      <p:font typeface="Open Sans" panose="020B060402020202020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i+4ST9htLF0sQfY2EsJAUh3vyoL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74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15" autoAdjust="0"/>
  </p:normalViewPr>
  <p:slideViewPr>
    <p:cSldViewPr snapToGrid="0">
      <p:cViewPr varScale="1">
        <p:scale>
          <a:sx n="58" d="100"/>
          <a:sy n="58" d="100"/>
        </p:scale>
        <p:origin x="78" y="10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1.fntdata"/><Relationship Id="rId8" Type="http://schemas.openxmlformats.org/officeDocument/2006/relationships/slide" Target="slides/slide5.xml"/><Relationship Id="rId51" Type="http://schemas.openxmlformats.org/officeDocument/2006/relationships/font" Target="fonts/font4.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2.fntdata"/><Relationship Id="rId57" Type="http://customschemas.google.com/relationships/presentationmetadata" Target="meta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5.fntdata"/><Relationship Id="rId6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F759A3-EC1C-4857-9B01-95F11E74F8A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F7C9AB2B-AB02-448E-A1D4-3BFC03297C7C}">
      <dgm:prSet phldrT="[Text]" custT="1"/>
      <dgm:spPr/>
      <dgm:t>
        <a:bodyPr/>
        <a:lstStyle/>
        <a:p>
          <a:r>
            <a:rPr lang="en-US" sz="2400" dirty="0" smtClean="0">
              <a:latin typeface="Calibri" panose="020F0502020204030204" pitchFamily="34" charset="0"/>
              <a:cs typeface="Calibri" panose="020F0502020204030204" pitchFamily="34" charset="0"/>
            </a:rPr>
            <a:t>Scotland</a:t>
          </a:r>
          <a:endParaRPr lang="en-US" sz="2400" dirty="0">
            <a:latin typeface="Calibri" panose="020F0502020204030204" pitchFamily="34" charset="0"/>
            <a:cs typeface="Calibri" panose="020F0502020204030204" pitchFamily="34" charset="0"/>
          </a:endParaRPr>
        </a:p>
      </dgm:t>
    </dgm:pt>
    <dgm:pt modelId="{26ADC3BC-0A39-4857-90A0-20262561AF92}" type="parTrans" cxnId="{24EB183B-DAF9-469E-9AAE-082787686847}">
      <dgm:prSet/>
      <dgm:spPr/>
      <dgm:t>
        <a:bodyPr/>
        <a:lstStyle/>
        <a:p>
          <a:endParaRPr lang="en-US" sz="1050">
            <a:latin typeface="Calibri" panose="020F0502020204030204" pitchFamily="34" charset="0"/>
            <a:cs typeface="Calibri" panose="020F0502020204030204" pitchFamily="34" charset="0"/>
          </a:endParaRPr>
        </a:p>
      </dgm:t>
    </dgm:pt>
    <dgm:pt modelId="{ECE91637-8E19-4054-9B91-D806F1470D3B}" type="sibTrans" cxnId="{24EB183B-DAF9-469E-9AAE-082787686847}">
      <dgm:prSet/>
      <dgm:spPr/>
      <dgm:t>
        <a:bodyPr/>
        <a:lstStyle/>
        <a:p>
          <a:endParaRPr lang="en-US" sz="1050">
            <a:latin typeface="Calibri" panose="020F0502020204030204" pitchFamily="34" charset="0"/>
            <a:cs typeface="Calibri" panose="020F0502020204030204" pitchFamily="34" charset="0"/>
          </a:endParaRPr>
        </a:p>
      </dgm:t>
    </dgm:pt>
    <dgm:pt modelId="{F642A9D1-6449-4961-AF71-031057E1FFE1}">
      <dgm:prSet phldrT="[Text]" custT="1"/>
      <dgm:spPr/>
      <dgm:t>
        <a:bodyPr/>
        <a:lstStyle/>
        <a:p>
          <a:pPr rtl="0"/>
          <a:r>
            <a:rPr lang="en-GB" sz="1600" b="1" i="1" dirty="0" smtClean="0">
              <a:latin typeface="Calibri" panose="020F0502020204030204" pitchFamily="34" charset="0"/>
              <a:cs typeface="Calibri" panose="020F0502020204030204" pitchFamily="34" charset="0"/>
            </a:rPr>
            <a:t>In Scotland, the voting age is 16 years old for parliamentary elections. In other words, people have the right to vote from the age of 16 and above. </a:t>
          </a:r>
          <a:endParaRPr lang="en-US" sz="1600" dirty="0">
            <a:latin typeface="Calibri" panose="020F0502020204030204" pitchFamily="34" charset="0"/>
            <a:cs typeface="Calibri" panose="020F0502020204030204" pitchFamily="34" charset="0"/>
          </a:endParaRPr>
        </a:p>
      </dgm:t>
    </dgm:pt>
    <dgm:pt modelId="{531B60FC-E9FA-43E6-AF10-F7F859393E0A}" type="parTrans" cxnId="{EAFBE4C2-136A-4C67-A066-19128DEE4FF4}">
      <dgm:prSet/>
      <dgm:spPr/>
      <dgm:t>
        <a:bodyPr/>
        <a:lstStyle/>
        <a:p>
          <a:endParaRPr lang="en-US" sz="1050">
            <a:latin typeface="Calibri" panose="020F0502020204030204" pitchFamily="34" charset="0"/>
            <a:cs typeface="Calibri" panose="020F0502020204030204" pitchFamily="34" charset="0"/>
          </a:endParaRPr>
        </a:p>
      </dgm:t>
    </dgm:pt>
    <dgm:pt modelId="{C7C8D4B9-D249-41A8-8DCF-077EF0E16D56}" type="sibTrans" cxnId="{EAFBE4C2-136A-4C67-A066-19128DEE4FF4}">
      <dgm:prSet/>
      <dgm:spPr/>
      <dgm:t>
        <a:bodyPr/>
        <a:lstStyle/>
        <a:p>
          <a:endParaRPr lang="en-US" sz="1050">
            <a:latin typeface="Calibri" panose="020F0502020204030204" pitchFamily="34" charset="0"/>
            <a:cs typeface="Calibri" panose="020F0502020204030204" pitchFamily="34" charset="0"/>
          </a:endParaRPr>
        </a:p>
      </dgm:t>
    </dgm:pt>
    <dgm:pt modelId="{7D7D92E5-C7C9-4182-9BDF-A143DD3873A5}">
      <dgm:prSet phldrT="[Text]" custT="1"/>
      <dgm:spPr/>
      <dgm:t>
        <a:bodyPr/>
        <a:lstStyle/>
        <a:p>
          <a:r>
            <a:rPr lang="en-US" sz="2400" dirty="0" smtClean="0">
              <a:latin typeface="Calibri" panose="020F0502020204030204" pitchFamily="34" charset="0"/>
              <a:cs typeface="Calibri" panose="020F0502020204030204" pitchFamily="34" charset="0"/>
            </a:rPr>
            <a:t>Cyprus</a:t>
          </a:r>
          <a:endParaRPr lang="en-US" sz="2400" dirty="0">
            <a:latin typeface="Calibri" panose="020F0502020204030204" pitchFamily="34" charset="0"/>
            <a:cs typeface="Calibri" panose="020F0502020204030204" pitchFamily="34" charset="0"/>
          </a:endParaRPr>
        </a:p>
      </dgm:t>
    </dgm:pt>
    <dgm:pt modelId="{E41CA2F1-C95B-4957-9073-F6200E92A7F9}" type="parTrans" cxnId="{927924A9-4B88-401B-B172-2F19129F051B}">
      <dgm:prSet/>
      <dgm:spPr/>
      <dgm:t>
        <a:bodyPr/>
        <a:lstStyle/>
        <a:p>
          <a:endParaRPr lang="en-US" sz="1050">
            <a:latin typeface="Calibri" panose="020F0502020204030204" pitchFamily="34" charset="0"/>
            <a:cs typeface="Calibri" panose="020F0502020204030204" pitchFamily="34" charset="0"/>
          </a:endParaRPr>
        </a:p>
      </dgm:t>
    </dgm:pt>
    <dgm:pt modelId="{6B4C25C6-3AA1-4D82-B8EF-35FF20DC287C}" type="sibTrans" cxnId="{927924A9-4B88-401B-B172-2F19129F051B}">
      <dgm:prSet/>
      <dgm:spPr/>
      <dgm:t>
        <a:bodyPr/>
        <a:lstStyle/>
        <a:p>
          <a:endParaRPr lang="en-US" sz="1050">
            <a:latin typeface="Calibri" panose="020F0502020204030204" pitchFamily="34" charset="0"/>
            <a:cs typeface="Calibri" panose="020F0502020204030204" pitchFamily="34" charset="0"/>
          </a:endParaRPr>
        </a:p>
      </dgm:t>
    </dgm:pt>
    <dgm:pt modelId="{5C2E29FA-C8CD-4271-A7C0-1014BB4452E7}">
      <dgm:prSet phldrT="[Text]" custT="1"/>
      <dgm:spPr/>
      <dgm:t>
        <a:bodyPr/>
        <a:lstStyle/>
        <a:p>
          <a:pPr rtl="0"/>
          <a:r>
            <a:rPr lang="en-GB" sz="1600" b="1" i="1" dirty="0" smtClean="0">
              <a:latin typeface="Calibri" panose="020F0502020204030204" pitchFamily="34" charset="0"/>
              <a:cs typeface="Calibri" panose="020F0502020204030204" pitchFamily="34" charset="0"/>
            </a:rPr>
            <a:t>In Cyprus, in the past, the right to vote was compulsory. However, now the right to vote is optional.</a:t>
          </a:r>
          <a:endParaRPr lang="en-US" sz="1600" dirty="0">
            <a:latin typeface="Calibri" panose="020F0502020204030204" pitchFamily="34" charset="0"/>
            <a:cs typeface="Calibri" panose="020F0502020204030204" pitchFamily="34" charset="0"/>
          </a:endParaRPr>
        </a:p>
      </dgm:t>
    </dgm:pt>
    <dgm:pt modelId="{23B06443-3AC9-4F39-88E8-08B3D0A0D46C}" type="parTrans" cxnId="{93E5EA89-7B56-4DA7-A8BB-AF13F2922327}">
      <dgm:prSet/>
      <dgm:spPr/>
      <dgm:t>
        <a:bodyPr/>
        <a:lstStyle/>
        <a:p>
          <a:endParaRPr lang="en-US" sz="1050">
            <a:latin typeface="Calibri" panose="020F0502020204030204" pitchFamily="34" charset="0"/>
            <a:cs typeface="Calibri" panose="020F0502020204030204" pitchFamily="34" charset="0"/>
          </a:endParaRPr>
        </a:p>
      </dgm:t>
    </dgm:pt>
    <dgm:pt modelId="{A9011725-5200-4DF7-8515-BD0898FBFDCA}" type="sibTrans" cxnId="{93E5EA89-7B56-4DA7-A8BB-AF13F2922327}">
      <dgm:prSet/>
      <dgm:spPr/>
      <dgm:t>
        <a:bodyPr/>
        <a:lstStyle/>
        <a:p>
          <a:endParaRPr lang="en-US" sz="1050">
            <a:latin typeface="Calibri" panose="020F0502020204030204" pitchFamily="34" charset="0"/>
            <a:cs typeface="Calibri" panose="020F0502020204030204" pitchFamily="34" charset="0"/>
          </a:endParaRPr>
        </a:p>
      </dgm:t>
    </dgm:pt>
    <dgm:pt modelId="{C95D029B-EBBA-45A7-82D4-33444FCDC6B7}" type="pres">
      <dgm:prSet presAssocID="{25F759A3-EC1C-4857-9B01-95F11E74F8A0}" presName="linear" presStyleCnt="0">
        <dgm:presLayoutVars>
          <dgm:animLvl val="lvl"/>
          <dgm:resizeHandles val="exact"/>
        </dgm:presLayoutVars>
      </dgm:prSet>
      <dgm:spPr/>
      <dgm:t>
        <a:bodyPr/>
        <a:lstStyle/>
        <a:p>
          <a:endParaRPr lang="en-US"/>
        </a:p>
      </dgm:t>
    </dgm:pt>
    <dgm:pt modelId="{24946F09-FF8C-4117-BF43-B9F61764EA01}" type="pres">
      <dgm:prSet presAssocID="{F7C9AB2B-AB02-448E-A1D4-3BFC03297C7C}" presName="parentText" presStyleLbl="node1" presStyleIdx="0" presStyleCnt="2">
        <dgm:presLayoutVars>
          <dgm:chMax val="0"/>
          <dgm:bulletEnabled val="1"/>
        </dgm:presLayoutVars>
      </dgm:prSet>
      <dgm:spPr/>
      <dgm:t>
        <a:bodyPr/>
        <a:lstStyle/>
        <a:p>
          <a:endParaRPr lang="en-US"/>
        </a:p>
      </dgm:t>
    </dgm:pt>
    <dgm:pt modelId="{C15E7DF0-9504-4F65-A036-B7E4AC8BCF4D}" type="pres">
      <dgm:prSet presAssocID="{F7C9AB2B-AB02-448E-A1D4-3BFC03297C7C}" presName="childText" presStyleLbl="revTx" presStyleIdx="0" presStyleCnt="2">
        <dgm:presLayoutVars>
          <dgm:bulletEnabled val="1"/>
        </dgm:presLayoutVars>
      </dgm:prSet>
      <dgm:spPr/>
      <dgm:t>
        <a:bodyPr/>
        <a:lstStyle/>
        <a:p>
          <a:endParaRPr lang="en-US"/>
        </a:p>
      </dgm:t>
    </dgm:pt>
    <dgm:pt modelId="{1419E13D-D5F5-4F7F-85A0-FF476617A5EF}" type="pres">
      <dgm:prSet presAssocID="{7D7D92E5-C7C9-4182-9BDF-A143DD3873A5}" presName="parentText" presStyleLbl="node1" presStyleIdx="1" presStyleCnt="2" custLinFactNeighborY="-3316">
        <dgm:presLayoutVars>
          <dgm:chMax val="0"/>
          <dgm:bulletEnabled val="1"/>
        </dgm:presLayoutVars>
      </dgm:prSet>
      <dgm:spPr/>
      <dgm:t>
        <a:bodyPr/>
        <a:lstStyle/>
        <a:p>
          <a:endParaRPr lang="en-US"/>
        </a:p>
      </dgm:t>
    </dgm:pt>
    <dgm:pt modelId="{5C763FEC-8812-4404-9FCD-6682AB6C5E7C}" type="pres">
      <dgm:prSet presAssocID="{7D7D92E5-C7C9-4182-9BDF-A143DD3873A5}" presName="childText" presStyleLbl="revTx" presStyleIdx="1" presStyleCnt="2">
        <dgm:presLayoutVars>
          <dgm:bulletEnabled val="1"/>
        </dgm:presLayoutVars>
      </dgm:prSet>
      <dgm:spPr/>
      <dgm:t>
        <a:bodyPr/>
        <a:lstStyle/>
        <a:p>
          <a:endParaRPr lang="en-US"/>
        </a:p>
      </dgm:t>
    </dgm:pt>
  </dgm:ptLst>
  <dgm:cxnLst>
    <dgm:cxn modelId="{EAFBE4C2-136A-4C67-A066-19128DEE4FF4}" srcId="{F7C9AB2B-AB02-448E-A1D4-3BFC03297C7C}" destId="{F642A9D1-6449-4961-AF71-031057E1FFE1}" srcOrd="0" destOrd="0" parTransId="{531B60FC-E9FA-43E6-AF10-F7F859393E0A}" sibTransId="{C7C8D4B9-D249-41A8-8DCF-077EF0E16D56}"/>
    <dgm:cxn modelId="{93E5EA89-7B56-4DA7-A8BB-AF13F2922327}" srcId="{7D7D92E5-C7C9-4182-9BDF-A143DD3873A5}" destId="{5C2E29FA-C8CD-4271-A7C0-1014BB4452E7}" srcOrd="0" destOrd="0" parTransId="{23B06443-3AC9-4F39-88E8-08B3D0A0D46C}" sibTransId="{A9011725-5200-4DF7-8515-BD0898FBFDCA}"/>
    <dgm:cxn modelId="{39858318-DCB4-47FF-98FA-F298B1EE2AE9}" type="presOf" srcId="{F7C9AB2B-AB02-448E-A1D4-3BFC03297C7C}" destId="{24946F09-FF8C-4117-BF43-B9F61764EA01}" srcOrd="0" destOrd="0" presId="urn:microsoft.com/office/officeart/2005/8/layout/vList2"/>
    <dgm:cxn modelId="{24EB183B-DAF9-469E-9AAE-082787686847}" srcId="{25F759A3-EC1C-4857-9B01-95F11E74F8A0}" destId="{F7C9AB2B-AB02-448E-A1D4-3BFC03297C7C}" srcOrd="0" destOrd="0" parTransId="{26ADC3BC-0A39-4857-90A0-20262561AF92}" sibTransId="{ECE91637-8E19-4054-9B91-D806F1470D3B}"/>
    <dgm:cxn modelId="{BCFEAB99-2861-45D6-A7FD-2492F78EABCF}" type="presOf" srcId="{25F759A3-EC1C-4857-9B01-95F11E74F8A0}" destId="{C95D029B-EBBA-45A7-82D4-33444FCDC6B7}" srcOrd="0" destOrd="0" presId="urn:microsoft.com/office/officeart/2005/8/layout/vList2"/>
    <dgm:cxn modelId="{596F95B2-3FEC-4F19-902B-4F63CF80C3E6}" type="presOf" srcId="{7D7D92E5-C7C9-4182-9BDF-A143DD3873A5}" destId="{1419E13D-D5F5-4F7F-85A0-FF476617A5EF}" srcOrd="0" destOrd="0" presId="urn:microsoft.com/office/officeart/2005/8/layout/vList2"/>
    <dgm:cxn modelId="{14048167-1771-4272-8F2B-826A1C5EFF0C}" type="presOf" srcId="{F642A9D1-6449-4961-AF71-031057E1FFE1}" destId="{C15E7DF0-9504-4F65-A036-B7E4AC8BCF4D}" srcOrd="0" destOrd="0" presId="urn:microsoft.com/office/officeart/2005/8/layout/vList2"/>
    <dgm:cxn modelId="{927924A9-4B88-401B-B172-2F19129F051B}" srcId="{25F759A3-EC1C-4857-9B01-95F11E74F8A0}" destId="{7D7D92E5-C7C9-4182-9BDF-A143DD3873A5}" srcOrd="1" destOrd="0" parTransId="{E41CA2F1-C95B-4957-9073-F6200E92A7F9}" sibTransId="{6B4C25C6-3AA1-4D82-B8EF-35FF20DC287C}"/>
    <dgm:cxn modelId="{8A027ACE-298B-4FC9-906A-9057B5DC5157}" type="presOf" srcId="{5C2E29FA-C8CD-4271-A7C0-1014BB4452E7}" destId="{5C763FEC-8812-4404-9FCD-6682AB6C5E7C}" srcOrd="0" destOrd="0" presId="urn:microsoft.com/office/officeart/2005/8/layout/vList2"/>
    <dgm:cxn modelId="{AE26D579-0668-4366-82D3-AFB67CAD8B69}" type="presParOf" srcId="{C95D029B-EBBA-45A7-82D4-33444FCDC6B7}" destId="{24946F09-FF8C-4117-BF43-B9F61764EA01}" srcOrd="0" destOrd="0" presId="urn:microsoft.com/office/officeart/2005/8/layout/vList2"/>
    <dgm:cxn modelId="{182DBD8B-ECCF-4D72-A4A0-AD60EE567691}" type="presParOf" srcId="{C95D029B-EBBA-45A7-82D4-33444FCDC6B7}" destId="{C15E7DF0-9504-4F65-A036-B7E4AC8BCF4D}" srcOrd="1" destOrd="0" presId="urn:microsoft.com/office/officeart/2005/8/layout/vList2"/>
    <dgm:cxn modelId="{A9AB83C0-399A-43F9-986E-F94E37F64DDB}" type="presParOf" srcId="{C95D029B-EBBA-45A7-82D4-33444FCDC6B7}" destId="{1419E13D-D5F5-4F7F-85A0-FF476617A5EF}" srcOrd="2" destOrd="0" presId="urn:microsoft.com/office/officeart/2005/8/layout/vList2"/>
    <dgm:cxn modelId="{EE22A7E4-AFCB-42AB-87EB-DFE6B8E73FE4}" type="presParOf" srcId="{C95D029B-EBBA-45A7-82D4-33444FCDC6B7}" destId="{5C763FEC-8812-4404-9FCD-6682AB6C5E7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46F09-FF8C-4117-BF43-B9F61764EA01}">
      <dsp:nvSpPr>
        <dsp:cNvPr id="0" name=""/>
        <dsp:cNvSpPr/>
      </dsp:nvSpPr>
      <dsp:spPr>
        <a:xfrm>
          <a:off x="0" y="416133"/>
          <a:ext cx="8128000" cy="1216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Scotland</a:t>
          </a:r>
          <a:endParaRPr lang="en-US" sz="2400" kern="1200" dirty="0">
            <a:latin typeface="Calibri" panose="020F0502020204030204" pitchFamily="34" charset="0"/>
            <a:cs typeface="Calibri" panose="020F0502020204030204" pitchFamily="34" charset="0"/>
          </a:endParaRPr>
        </a:p>
      </dsp:txBody>
      <dsp:txXfrm>
        <a:off x="59399" y="475532"/>
        <a:ext cx="8009202" cy="1098002"/>
      </dsp:txXfrm>
    </dsp:sp>
    <dsp:sp modelId="{C15E7DF0-9504-4F65-A036-B7E4AC8BCF4D}">
      <dsp:nvSpPr>
        <dsp:cNvPr id="0" name=""/>
        <dsp:cNvSpPr/>
      </dsp:nvSpPr>
      <dsp:spPr>
        <a:xfrm>
          <a:off x="0" y="1632933"/>
          <a:ext cx="8128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GB" sz="1600" b="1" i="1" kern="1200" dirty="0" smtClean="0">
              <a:latin typeface="Calibri" panose="020F0502020204030204" pitchFamily="34" charset="0"/>
              <a:cs typeface="Calibri" panose="020F0502020204030204" pitchFamily="34" charset="0"/>
            </a:rPr>
            <a:t>In Scotland, the voting age is 16 years old for parliamentary elections. In other words, people have the right to vote from the age of 16 and above. </a:t>
          </a:r>
          <a:endParaRPr lang="en-US" sz="1600" kern="1200" dirty="0">
            <a:latin typeface="Calibri" panose="020F0502020204030204" pitchFamily="34" charset="0"/>
            <a:cs typeface="Calibri" panose="020F0502020204030204" pitchFamily="34" charset="0"/>
          </a:endParaRPr>
        </a:p>
      </dsp:txBody>
      <dsp:txXfrm>
        <a:off x="0" y="1632933"/>
        <a:ext cx="8128000" cy="1076400"/>
      </dsp:txXfrm>
    </dsp:sp>
    <dsp:sp modelId="{1419E13D-D5F5-4F7F-85A0-FF476617A5EF}">
      <dsp:nvSpPr>
        <dsp:cNvPr id="0" name=""/>
        <dsp:cNvSpPr/>
      </dsp:nvSpPr>
      <dsp:spPr>
        <a:xfrm>
          <a:off x="0" y="2673640"/>
          <a:ext cx="8128000" cy="1216800"/>
        </a:xfrm>
        <a:prstGeom prst="roundRect">
          <a:avLst/>
        </a:prstGeom>
        <a:solidFill>
          <a:schemeClr val="accent3">
            <a:hueOff val="-2512408"/>
            <a:satOff val="-20103"/>
            <a:lumOff val="101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Cyprus</a:t>
          </a:r>
          <a:endParaRPr lang="en-US" sz="2400" kern="1200" dirty="0">
            <a:latin typeface="Calibri" panose="020F0502020204030204" pitchFamily="34" charset="0"/>
            <a:cs typeface="Calibri" panose="020F0502020204030204" pitchFamily="34" charset="0"/>
          </a:endParaRPr>
        </a:p>
      </dsp:txBody>
      <dsp:txXfrm>
        <a:off x="59399" y="2733039"/>
        <a:ext cx="8009202" cy="1098002"/>
      </dsp:txXfrm>
    </dsp:sp>
    <dsp:sp modelId="{5C763FEC-8812-4404-9FCD-6682AB6C5E7C}">
      <dsp:nvSpPr>
        <dsp:cNvPr id="0" name=""/>
        <dsp:cNvSpPr/>
      </dsp:nvSpPr>
      <dsp:spPr>
        <a:xfrm>
          <a:off x="0" y="3926133"/>
          <a:ext cx="8128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GB" sz="1600" b="1" i="1" kern="1200" dirty="0" smtClean="0">
              <a:latin typeface="Calibri" panose="020F0502020204030204" pitchFamily="34" charset="0"/>
              <a:cs typeface="Calibri" panose="020F0502020204030204" pitchFamily="34" charset="0"/>
            </a:rPr>
            <a:t>In Cyprus, in the past, the right to vote was compulsory. However, now the right to vote is optional.</a:t>
          </a:r>
          <a:endParaRPr lang="en-US" sz="1600" kern="1200" dirty="0">
            <a:latin typeface="Calibri" panose="020F0502020204030204" pitchFamily="34" charset="0"/>
            <a:cs typeface="Calibri" panose="020F0502020204030204" pitchFamily="34" charset="0"/>
          </a:endParaRPr>
        </a:p>
      </dsp:txBody>
      <dsp:txXfrm>
        <a:off x="0" y="3926133"/>
        <a:ext cx="8128000" cy="1076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vga.maps.arcgis.com/apps/MapJournal/index.html?appid=9a16f431ccc84f11958e0983d3d1f8df"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education.nationalgeographic.org/resource/black-codes-and-jim-crow-laws" TargetMode="External"/><Relationship Id="rId4" Type="http://schemas.openxmlformats.org/officeDocument/2006/relationships/hyperlink" Target="https://floridahumanities.org/event/the-jim-crow-era-2/"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nsightnews.com/opinion/columnists/why-emmett-tills-last-living-killer-deserves-to-be-locked-up/article_56246d2c-146b-11ed-ba69-579a8a07ee9f.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vga.maps.arcgis.com/apps/MapJournal/index.html?appid=9a16f431ccc84f11958e0983d3d1f8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vga.maps.arcgis.com/apps/MapJournal/index.html?appid=9a16f431ccc84f11958e0983d3d1f8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vga.maps.arcgis.com/apps/MapJournal/index.html?appid=9a16f431ccc84f11958e0983d3d1f8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vga.maps.arcgis.com/apps/MapJournal/index.html?appid=9a16f431ccc84f11958e0983d3d1f8df"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today.tamu.edu/2020/01/15/why-i-have-a-dream-remains-one-of-historys-greatest-speeches/" TargetMode="External"/><Relationship Id="rId4" Type="http://schemas.openxmlformats.org/officeDocument/2006/relationships/hyperlink" Target="https://www.nobelprize.org/prizes/peace/1964/king/biographica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history.com/topics/black-history/malcolm-x"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ah.edu/diversity/news/15567-which-is-the-correct-terminology-black-african-american-or-people-of-color"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nmaahc.si.edu/explore/stories/black-panther-party-challenging-police-and-promoting-social-change"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britannica.com/biography/Fred-Hampton"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blacklivesmatter.com/about/"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en.wikipedia.org/wiki/Black_Lives_Matter"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imdb.com/title/tt5895028/"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alphahistory.com/northernireland/northern-ireland-civil-rights-movement/"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irishcentral.com/opinion/others/northern-ireland-civil-rights-movement"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ain.ulster.ac.uk/events/crights/nicra/nicra78.ht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rc.org/resources/glossary-of-term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en.wikipedia.org/wiki/Women%27s_suffrage_in_the_United_Kingdo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papapolyviou.com/2015/03/14/i-psifos-ton-ginekon-stin-kipro/"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papapolyviou.com/2015/03/14/i-psifos-ton-ginekon-stin-kipro/"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fr.org/article/changing-landscape-global-lgbtq-right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cfr.org/article/changing-landscape-global-lgbtq-right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library.law.howard.edu/civilrightshistory/women/intersectionality#:~:text=The%20term%20intersectionality%20was%20first,complicate%20the%20various%20oppressions%20and"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researchguides.library.syr.edu/fys101/intersectionality"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awis.org/intersectionality/"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ritannica.com/topic/civil-right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7224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5bb1256ded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5bb1256ded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25bb1256ded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Source: https://vga.maps.arcgis.com/apps/MapJournal/index.html?appid=9a16f431ccc84f11958e0983d3d1f8df# </a:t>
            </a:r>
            <a:endParaRPr/>
          </a:p>
          <a:p>
            <a:pPr marL="457200" marR="0" lvl="0" indent="-228600" algn="l" rtl="0">
              <a:lnSpc>
                <a:spcPct val="100000"/>
              </a:lnSpc>
              <a:spcBef>
                <a:spcPts val="0"/>
              </a:spcBef>
              <a:spcAft>
                <a:spcPts val="0"/>
              </a:spcAft>
              <a:buSzPts val="1400"/>
              <a:buNone/>
            </a:pPr>
            <a:endParaRPr/>
          </a:p>
        </p:txBody>
      </p:sp>
      <p:sp>
        <p:nvSpPr>
          <p:cNvPr id="118" name="Google Shape;11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just" rtl="0">
              <a:lnSpc>
                <a:spcPct val="90000"/>
              </a:lnSpc>
              <a:spcBef>
                <a:spcPts val="1000"/>
              </a:spcBef>
              <a:spcAft>
                <a:spcPts val="0"/>
              </a:spcAft>
              <a:buClr>
                <a:schemeClr val="dk1"/>
              </a:buClr>
              <a:buSzPts val="1800"/>
              <a:buFont typeface="Arial"/>
              <a:buNone/>
            </a:pPr>
            <a:r>
              <a:rPr lang="en-GB"/>
              <a:t>Source: </a:t>
            </a:r>
            <a:r>
              <a:rPr lang="en-GB" u="sng">
                <a:solidFill>
                  <a:srgbClr val="0070C0"/>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https://vga.maps.arcgis.com/apps/MapJournal/index.html?appid=9a16f431ccc84f11958e0983d3d1f8df</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GB"/>
              <a:t>Pictures Sources: </a:t>
            </a:r>
            <a:r>
              <a:rPr lang="en-GB" u="sng">
                <a:solidFill>
                  <a:schemeClr val="hlink"/>
                </a:solidFill>
                <a:hlinkClick r:id="rId4"/>
              </a:rPr>
              <a:t>https://floridahumanities.org/event/the-jim-crow-era-2/</a:t>
            </a:r>
            <a:r>
              <a:rPr lang="en-GB"/>
              <a:t> and </a:t>
            </a:r>
            <a:r>
              <a:rPr lang="en-GB" u="sng">
                <a:solidFill>
                  <a:schemeClr val="hlink"/>
                </a:solidFill>
                <a:hlinkClick r:id="rId5"/>
              </a:rPr>
              <a:t>https://education.nationalgeographic.org/resource/black-codes-and-jim-crow-laws</a:t>
            </a:r>
            <a:r>
              <a:rPr lang="en-GB"/>
              <a:t> </a:t>
            </a:r>
            <a:endParaRPr/>
          </a:p>
        </p:txBody>
      </p:sp>
      <p:sp>
        <p:nvSpPr>
          <p:cNvPr id="128" name="Google Shape;12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GB" sz="1050"/>
              <a:t>Picture: </a:t>
            </a:r>
            <a:r>
              <a:rPr lang="en-GB" sz="1050" u="sng">
                <a:solidFill>
                  <a:schemeClr val="hlink"/>
                </a:solidFill>
                <a:hlinkClick r:id="rId3"/>
              </a:rPr>
              <a:t>https://www.insightnews.com/opinion/columnists/why-emmett-tills-last-living-killer-deserves-to-be-locked-up/article_56246d2c-146b-11ed-ba69-579a8a07ee9f.html</a:t>
            </a:r>
            <a:r>
              <a:rPr lang="en-GB" sz="1050"/>
              <a:t> </a:t>
            </a:r>
            <a:endParaRPr sz="1050"/>
          </a:p>
          <a:p>
            <a:pPr marL="0" lvl="0" indent="0" algn="l" rtl="0">
              <a:lnSpc>
                <a:spcPct val="100000"/>
              </a:lnSpc>
              <a:spcBef>
                <a:spcPts val="0"/>
              </a:spcBef>
              <a:spcAft>
                <a:spcPts val="0"/>
              </a:spcAft>
              <a:buSzPts val="1400"/>
              <a:buNone/>
            </a:pPr>
            <a:endParaRPr/>
          </a:p>
        </p:txBody>
      </p:sp>
      <p:sp>
        <p:nvSpPr>
          <p:cNvPr id="138" name="Google Shape;13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000"/>
              <a:buFont typeface="Arial"/>
              <a:buNone/>
            </a:pPr>
            <a:r>
              <a:rPr lang="en-GB" sz="1000"/>
              <a:t>Picture: </a:t>
            </a:r>
            <a:r>
              <a:rPr lang="en-GB" sz="1000" u="sng">
                <a:hlinkClick r:id="rId3"/>
              </a:rPr>
              <a:t>https://vga.maps.arcgis.com/apps/MapJournal/index.html?appid=9a16f431ccc84f11958e0983d3d1f8df#</a:t>
            </a:r>
            <a:r>
              <a:rPr lang="en-GB" sz="1000"/>
              <a:t>  </a:t>
            </a:r>
            <a:endParaRPr/>
          </a:p>
        </p:txBody>
      </p:sp>
      <p:sp>
        <p:nvSpPr>
          <p:cNvPr id="147" name="Google Shape;14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Text Source:  </a:t>
            </a:r>
            <a:r>
              <a:rPr lang="en-GB" u="sng">
                <a:solidFill>
                  <a:srgbClr val="0070C0"/>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https://vga.maps.arcgis.com/apps/MapJournal/index.html?appid=9a16f431ccc84f11958e0983d3d1f8df#</a:t>
            </a:r>
            <a:endParaRPr/>
          </a:p>
        </p:txBody>
      </p:sp>
      <p:sp>
        <p:nvSpPr>
          <p:cNvPr id="156" name="Google Shape;15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0" algn="just" rtl="0">
              <a:lnSpc>
                <a:spcPct val="90000"/>
              </a:lnSpc>
              <a:spcBef>
                <a:spcPts val="1000"/>
              </a:spcBef>
              <a:spcAft>
                <a:spcPts val="0"/>
              </a:spcAft>
              <a:buClr>
                <a:schemeClr val="dk1"/>
              </a:buClr>
              <a:buSzPts val="1800"/>
              <a:buFont typeface="Arial"/>
              <a:buNone/>
            </a:pPr>
            <a:r>
              <a:rPr lang="en-GB" sz="900"/>
              <a:t>Source: </a:t>
            </a:r>
            <a:r>
              <a:rPr lang="en-GB" sz="900" u="sng">
                <a:solidFill>
                  <a:srgbClr val="0070C0"/>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https://vga.maps.arcgis.com/apps/MapJournal/index.html?appid=9a16f431ccc84f11958e0983d3d1f8df#</a:t>
            </a:r>
            <a:r>
              <a:rPr lang="en-GB" sz="900"/>
              <a:t>  </a:t>
            </a:r>
            <a:endParaRPr sz="900"/>
          </a:p>
          <a:p>
            <a:pPr marL="0" lvl="0" indent="0" algn="l" rtl="0">
              <a:lnSpc>
                <a:spcPct val="100000"/>
              </a:lnSpc>
              <a:spcBef>
                <a:spcPts val="0"/>
              </a:spcBef>
              <a:spcAft>
                <a:spcPts val="0"/>
              </a:spcAft>
              <a:buSzPts val="1400"/>
              <a:buNone/>
            </a:pPr>
            <a:endParaRPr/>
          </a:p>
        </p:txBody>
      </p:sp>
      <p:sp>
        <p:nvSpPr>
          <p:cNvPr id="165" name="Google Shape;16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a:t>Text Source: </a:t>
            </a:r>
            <a:r>
              <a:rPr lang="en-GB" u="sng">
                <a:solidFill>
                  <a:srgbClr val="0070C0"/>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https://vga.maps.arcgis.com/apps/MapJournal/index.html?appid=9a16f431ccc84f11958e0983d3d1f8df#</a:t>
            </a:r>
            <a:r>
              <a:rPr lang="en-GB"/>
              <a:t>  and </a:t>
            </a:r>
            <a:endParaRPr/>
          </a:p>
          <a:p>
            <a:pPr marL="228600" lvl="0" indent="0" algn="l" rtl="0">
              <a:lnSpc>
                <a:spcPct val="90000"/>
              </a:lnSpc>
              <a:spcBef>
                <a:spcPts val="1000"/>
              </a:spcBef>
              <a:spcAft>
                <a:spcPts val="0"/>
              </a:spcAft>
              <a:buClr>
                <a:schemeClr val="dk1"/>
              </a:buClr>
              <a:buSzPts val="1800"/>
              <a:buFont typeface="Arial"/>
              <a:buNone/>
            </a:pPr>
            <a:r>
              <a:rPr lang="en-GB" u="sng">
                <a:solidFill>
                  <a:srgbClr val="0070C0"/>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https://www.nobelprize.org/prizes/peace/1964/king/biographical/</a:t>
            </a:r>
            <a:r>
              <a:rPr lang="en-GB"/>
              <a:t> </a:t>
            </a:r>
            <a:endParaRPr/>
          </a:p>
          <a:p>
            <a:pPr marL="457200" lvl="0" indent="-228600" algn="just" rtl="0">
              <a:lnSpc>
                <a:spcPct val="90000"/>
              </a:lnSpc>
              <a:spcBef>
                <a:spcPts val="1000"/>
              </a:spcBef>
              <a:spcAft>
                <a:spcPts val="0"/>
              </a:spcAft>
              <a:buClr>
                <a:schemeClr val="dk1"/>
              </a:buClr>
              <a:buSzPts val="1800"/>
              <a:buFont typeface="Arial"/>
              <a:buNone/>
            </a:pPr>
            <a:r>
              <a:rPr lang="en-GB"/>
              <a:t>Picture: </a:t>
            </a:r>
            <a:r>
              <a:rPr lang="en-GB" u="sng">
                <a:solidFill>
                  <a:srgbClr val="0070C0"/>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https://today.tamu.edu/2020/01/15/why-i-have-a-dream-remains-one-of-historys-greatest-speeches/</a:t>
            </a:r>
            <a:r>
              <a:rPr lang="en-GB"/>
              <a:t> </a:t>
            </a:r>
            <a:endParaRPr/>
          </a:p>
          <a:p>
            <a:pPr marL="457200" marR="0" lvl="0" indent="-228600" algn="l" rtl="0">
              <a:lnSpc>
                <a:spcPct val="100000"/>
              </a:lnSpc>
              <a:spcBef>
                <a:spcPts val="0"/>
              </a:spcBef>
              <a:spcAft>
                <a:spcPts val="0"/>
              </a:spcAft>
              <a:buSzPts val="1400"/>
              <a:buNone/>
            </a:pPr>
            <a:endParaRPr/>
          </a:p>
        </p:txBody>
      </p:sp>
      <p:sp>
        <p:nvSpPr>
          <p:cNvPr id="175" name="Google Shape;175;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Text Source: </a:t>
            </a:r>
            <a:r>
              <a:rPr lang="en-GB" u="sng">
                <a:solidFill>
                  <a:srgbClr val="181818"/>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https://www.history.com/topics/black-history/malcolm-x</a:t>
            </a:r>
            <a:r>
              <a:rPr lang="en-GB"/>
              <a:t> </a:t>
            </a:r>
            <a:endParaRPr/>
          </a:p>
          <a:p>
            <a:pPr marL="0" lvl="0" indent="0" algn="l" rtl="0">
              <a:lnSpc>
                <a:spcPct val="100000"/>
              </a:lnSpc>
              <a:spcBef>
                <a:spcPts val="0"/>
              </a:spcBef>
              <a:spcAft>
                <a:spcPts val="0"/>
              </a:spcAft>
              <a:buSzPts val="1400"/>
              <a:buNone/>
            </a:pPr>
            <a:endParaRPr/>
          </a:p>
          <a:p>
            <a:pPr marL="0" lvl="0" indent="0" algn="just" rtl="0">
              <a:lnSpc>
                <a:spcPct val="90000"/>
              </a:lnSpc>
              <a:spcBef>
                <a:spcPts val="1000"/>
              </a:spcBef>
              <a:spcAft>
                <a:spcPts val="0"/>
              </a:spcAft>
              <a:buClr>
                <a:schemeClr val="dk1"/>
              </a:buClr>
              <a:buSzPts val="1800"/>
              <a:buFont typeface="Arial"/>
              <a:buNone/>
            </a:pPr>
            <a:r>
              <a:rPr lang="en-GB"/>
              <a:t>Picture Source: </a:t>
            </a:r>
            <a:r>
              <a:rPr lang="en-GB" u="sng">
                <a:solidFill>
                  <a:srgbClr val="0070C0"/>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https://www.history.com/topics/black-history/malcolm-x</a:t>
            </a:r>
            <a:r>
              <a:rPr lang="en-GB"/>
              <a:t> </a:t>
            </a:r>
            <a:endParaRPr/>
          </a:p>
          <a:p>
            <a:pPr marL="0" lvl="0" indent="0" algn="l" rtl="0">
              <a:lnSpc>
                <a:spcPct val="100000"/>
              </a:lnSpc>
              <a:spcBef>
                <a:spcPts val="0"/>
              </a:spcBef>
              <a:spcAft>
                <a:spcPts val="0"/>
              </a:spcAft>
              <a:buSzPts val="1400"/>
              <a:buNone/>
            </a:pPr>
            <a:endParaRPr/>
          </a:p>
        </p:txBody>
      </p:sp>
      <p:sp>
        <p:nvSpPr>
          <p:cNvPr id="190" name="Google Shape;19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0" algn="just" rtl="0">
              <a:lnSpc>
                <a:spcPct val="90000"/>
              </a:lnSpc>
              <a:spcBef>
                <a:spcPts val="1000"/>
              </a:spcBef>
              <a:spcAft>
                <a:spcPts val="0"/>
              </a:spcAft>
              <a:buClr>
                <a:schemeClr val="dk1"/>
              </a:buClr>
              <a:buSzPts val="1800"/>
              <a:buFont typeface="Arial"/>
              <a:buNone/>
            </a:pPr>
            <a:r>
              <a:rPr lang="en-GB" sz="1400">
                <a:solidFill>
                  <a:srgbClr val="29282A"/>
                </a:solidFill>
              </a:rPr>
              <a:t>(Source: </a:t>
            </a:r>
            <a:r>
              <a:rPr lang="en-GB" sz="1400" u="sng">
                <a:solidFill>
                  <a:srgbClr val="29282A"/>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https://www.uah.edu/diversity/news/15567-which-is-the-correct-terminology-black-african-american-or-people-of-color</a:t>
            </a:r>
            <a:r>
              <a:rPr lang="en-GB" sz="1400">
                <a:solidFill>
                  <a:srgbClr val="29282A"/>
                </a:solidFill>
              </a:rPr>
              <a:t> )</a:t>
            </a:r>
            <a:endParaRPr sz="1400"/>
          </a:p>
          <a:p>
            <a:pPr marL="457200" marR="0" lvl="0" indent="-228600" algn="l" rtl="0">
              <a:lnSpc>
                <a:spcPct val="100000"/>
              </a:lnSpc>
              <a:spcBef>
                <a:spcPts val="0"/>
              </a:spcBef>
              <a:spcAft>
                <a:spcPts val="0"/>
              </a:spcAft>
              <a:buSzPts val="1400"/>
              <a:buNone/>
            </a:pPr>
            <a:endParaRPr/>
          </a:p>
        </p:txBody>
      </p:sp>
      <p:sp>
        <p:nvSpPr>
          <p:cNvPr id="56" name="Google Shape;5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just" rtl="0">
              <a:lnSpc>
                <a:spcPct val="90000"/>
              </a:lnSpc>
              <a:spcBef>
                <a:spcPts val="1000"/>
              </a:spcBef>
              <a:spcAft>
                <a:spcPts val="0"/>
              </a:spcAft>
              <a:buSzPts val="1400"/>
              <a:buNone/>
            </a:pPr>
            <a:r>
              <a:rPr lang="en-GB" sz="1100"/>
              <a:t>Text Source: </a:t>
            </a:r>
            <a:r>
              <a:rPr lang="en-GB" sz="1100" u="sng">
                <a:solidFill>
                  <a:schemeClr val="hlink"/>
                </a:solidFill>
                <a:hlinkClick r:id="rId3"/>
              </a:rPr>
              <a:t>https://nmaahc.si.edu/explore/stories/black-panther-party-challenging-police-and-promoting-social-change</a:t>
            </a:r>
            <a:r>
              <a:rPr lang="en-GB" sz="1100"/>
              <a:t> </a:t>
            </a:r>
            <a:endParaRPr sz="1100"/>
          </a:p>
          <a:p>
            <a:pPr marL="457200" lvl="0" indent="-228600" algn="just" rtl="0">
              <a:lnSpc>
                <a:spcPct val="90000"/>
              </a:lnSpc>
              <a:spcBef>
                <a:spcPts val="1000"/>
              </a:spcBef>
              <a:spcAft>
                <a:spcPts val="0"/>
              </a:spcAft>
              <a:buClr>
                <a:schemeClr val="dk1"/>
              </a:buClr>
              <a:buSzPts val="1800"/>
              <a:buFont typeface="Arial"/>
              <a:buNone/>
            </a:pPr>
            <a:r>
              <a:rPr lang="en-GB" sz="1100"/>
              <a:t>Picture Source: </a:t>
            </a:r>
            <a:r>
              <a:rPr lang="en-GB" sz="1100" u="sng">
                <a:solidFill>
                  <a:srgbClr val="0070C0"/>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https://www.britannica.com/biography/Fred-Hampton</a:t>
            </a:r>
            <a:endParaRPr/>
          </a:p>
        </p:txBody>
      </p:sp>
      <p:sp>
        <p:nvSpPr>
          <p:cNvPr id="205" name="Google Shape;20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dk1"/>
              </a:buClr>
              <a:buSzPts val="1800"/>
              <a:buFont typeface="Arial"/>
              <a:buNone/>
            </a:pPr>
            <a:r>
              <a:rPr lang="en-GB">
                <a:solidFill>
                  <a:srgbClr val="333333"/>
                </a:solidFill>
              </a:rPr>
              <a:t>Text Source: </a:t>
            </a:r>
            <a:r>
              <a:rPr lang="en-GB" u="sng">
                <a:solidFill>
                  <a:srgbClr val="333333"/>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https://blacklivesmatter.com/about/</a:t>
            </a:r>
            <a:r>
              <a:rPr lang="en-GB"/>
              <a:t> </a:t>
            </a:r>
            <a:endParaRPr/>
          </a:p>
          <a:p>
            <a:pPr marL="0" lvl="0" indent="0" algn="l" rtl="0">
              <a:lnSpc>
                <a:spcPct val="100000"/>
              </a:lnSpc>
              <a:spcBef>
                <a:spcPts val="0"/>
              </a:spcBef>
              <a:spcAft>
                <a:spcPts val="0"/>
              </a:spcAft>
              <a:buClr>
                <a:schemeClr val="dk1"/>
              </a:buClr>
              <a:buSzPts val="1400"/>
              <a:buFont typeface="Arial"/>
              <a:buNone/>
            </a:pPr>
            <a:r>
              <a:rPr lang="en-GB"/>
              <a:t>Picture Source: </a:t>
            </a:r>
            <a:r>
              <a:rPr lang="en-GB" u="sng">
                <a:solidFill>
                  <a:schemeClr val="hlink"/>
                </a:solidFill>
                <a:hlinkClick r:id="rId4"/>
              </a:rPr>
              <a:t>https://en.wikipedia.org/wiki/Black_Lives_Matter</a:t>
            </a:r>
            <a:r>
              <a:rPr lang="en-GB"/>
              <a:t> </a:t>
            </a:r>
            <a:endParaRPr/>
          </a:p>
          <a:p>
            <a:pPr marL="0" lvl="0" indent="0" algn="l" rtl="0">
              <a:lnSpc>
                <a:spcPct val="100000"/>
              </a:lnSpc>
              <a:spcBef>
                <a:spcPts val="0"/>
              </a:spcBef>
              <a:spcAft>
                <a:spcPts val="0"/>
              </a:spcAft>
              <a:buSzPts val="1400"/>
              <a:buNone/>
            </a:pPr>
            <a:endParaRPr/>
          </a:p>
        </p:txBody>
      </p:sp>
      <p:sp>
        <p:nvSpPr>
          <p:cNvPr id="222" name="Google Shape;22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Picture Source: </a:t>
            </a:r>
            <a:r>
              <a:rPr lang="en-GB" b="1" u="sng">
                <a:solidFill>
                  <a:schemeClr val="hlink"/>
                </a:solidFill>
                <a:hlinkClick r:id="rId3"/>
              </a:rPr>
              <a:t>https://www.imdb.com/title/tt5895028/</a:t>
            </a:r>
            <a:r>
              <a:rPr lang="en-GB" b="1"/>
              <a:t> </a:t>
            </a:r>
            <a:endParaRPr b="1"/>
          </a:p>
        </p:txBody>
      </p:sp>
      <p:sp>
        <p:nvSpPr>
          <p:cNvPr id="237" name="Google Shape;23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a:t>Text Source: </a:t>
            </a:r>
            <a:r>
              <a:rPr lang="en-GB" u="sng">
                <a:solidFill>
                  <a:schemeClr val="hlink"/>
                </a:solidFill>
                <a:hlinkClick r:id="rId3"/>
              </a:rPr>
              <a:t>https://alphahistory.com/northernireland/northern-ireland-civil-rights-movement/</a:t>
            </a:r>
            <a:r>
              <a:rPr lang="en-GB"/>
              <a:t>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GB"/>
              <a:t>Picture Source: </a:t>
            </a:r>
            <a:r>
              <a:rPr lang="en-GB" u="sng">
                <a:solidFill>
                  <a:schemeClr val="hlink"/>
                </a:solidFill>
                <a:hlinkClick r:id="rId4"/>
              </a:rPr>
              <a:t>https://www.irishcentral.com/opinion/others/northern-ireland-civil-rights-movement</a:t>
            </a:r>
            <a:r>
              <a:rPr lang="en-GB"/>
              <a:t> </a:t>
            </a:r>
            <a:endParaRPr/>
          </a:p>
        </p:txBody>
      </p:sp>
      <p:sp>
        <p:nvSpPr>
          <p:cNvPr id="246" name="Google Shape;246;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432c904588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2432c904588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Picture Source: </a:t>
            </a:r>
            <a:r>
              <a:rPr lang="en-GB" u="sng">
                <a:solidFill>
                  <a:schemeClr val="hlink"/>
                </a:solidFill>
                <a:hlinkClick r:id="rId3"/>
              </a:rPr>
              <a:t>https://cain.ulster.ac.uk/events/crights/nicra/nicra78.htm</a:t>
            </a:r>
            <a:r>
              <a:rPr lang="en-GB"/>
              <a:t> </a:t>
            </a:r>
            <a:endParaRPr/>
          </a:p>
        </p:txBody>
      </p:sp>
      <p:sp>
        <p:nvSpPr>
          <p:cNvPr id="255" name="Google Shape;255;g2432c904588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432c904588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g2432c904588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a:t>Text Source: </a:t>
            </a:r>
            <a:r>
              <a:rPr lang="en-GB" u="sng">
                <a:solidFill>
                  <a:srgbClr val="0070C0"/>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https://www.hrc.org/resources/glossary-of-terms</a:t>
            </a:r>
            <a:r>
              <a:rPr lang="en-GB"/>
              <a:t> </a:t>
            </a:r>
            <a:endParaRPr/>
          </a:p>
          <a:p>
            <a:pPr marL="457200" marR="0" lvl="0" indent="-228600" algn="l" rtl="0">
              <a:lnSpc>
                <a:spcPct val="100000"/>
              </a:lnSpc>
              <a:spcBef>
                <a:spcPts val="0"/>
              </a:spcBef>
              <a:spcAft>
                <a:spcPts val="0"/>
              </a:spcAft>
              <a:buSzPts val="1400"/>
              <a:buNone/>
            </a:pPr>
            <a:endParaRPr/>
          </a:p>
        </p:txBody>
      </p:sp>
      <p:sp>
        <p:nvSpPr>
          <p:cNvPr id="64" name="Google Shape;6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1800"/>
              <a:buFont typeface="Arial"/>
              <a:buNone/>
            </a:pPr>
            <a:r>
              <a:rPr lang="en-GB" sz="1000"/>
              <a:t>      Picture Source: </a:t>
            </a:r>
            <a:r>
              <a:rPr lang="en-GB" sz="1000" u="sng">
                <a:solidFill>
                  <a:srgbClr val="0070C0"/>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https://en.wikipedia.org/wiki/Women%27s_suffrage_in_the_United_Kingdom</a:t>
            </a:r>
            <a:r>
              <a:rPr lang="en-GB" sz="1000"/>
              <a:t> </a:t>
            </a:r>
            <a:endParaRPr sz="1000"/>
          </a:p>
          <a:p>
            <a:pPr marL="0" lvl="0" indent="0" algn="l" rtl="0">
              <a:lnSpc>
                <a:spcPct val="100000"/>
              </a:lnSpc>
              <a:spcBef>
                <a:spcPts val="0"/>
              </a:spcBef>
              <a:spcAft>
                <a:spcPts val="0"/>
              </a:spcAft>
              <a:buSzPts val="1400"/>
              <a:buNone/>
            </a:pPr>
            <a:endParaRPr/>
          </a:p>
        </p:txBody>
      </p:sp>
      <p:sp>
        <p:nvSpPr>
          <p:cNvPr id="276" name="Google Shape;276;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just" rtl="0">
              <a:lnSpc>
                <a:spcPct val="90000"/>
              </a:lnSpc>
              <a:spcBef>
                <a:spcPts val="1000"/>
              </a:spcBef>
              <a:spcAft>
                <a:spcPts val="0"/>
              </a:spcAft>
              <a:buClr>
                <a:schemeClr val="dk1"/>
              </a:buClr>
              <a:buSzPts val="1800"/>
              <a:buFont typeface="Arial"/>
              <a:buNone/>
            </a:pPr>
            <a:r>
              <a:rPr lang="en-GB"/>
              <a:t>Source: </a:t>
            </a:r>
            <a:r>
              <a:rPr lang="en-GB" u="sng">
                <a:solidFill>
                  <a:srgbClr val="0070C0"/>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https://papapolyviou.com/2015/03/14/i-psifos-ton-ginekon-stin-kipro/</a:t>
            </a:r>
            <a:r>
              <a:rPr lang="en-GB"/>
              <a:t> </a:t>
            </a:r>
            <a:endParaRPr/>
          </a:p>
        </p:txBody>
      </p:sp>
      <p:sp>
        <p:nvSpPr>
          <p:cNvPr id="292" name="Google Shape;29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just" rtl="0">
              <a:lnSpc>
                <a:spcPct val="90000"/>
              </a:lnSpc>
              <a:spcBef>
                <a:spcPts val="1000"/>
              </a:spcBef>
              <a:spcAft>
                <a:spcPts val="0"/>
              </a:spcAft>
              <a:buClr>
                <a:schemeClr val="dk1"/>
              </a:buClr>
              <a:buSzPts val="1800"/>
              <a:buFont typeface="Arial"/>
              <a:buNone/>
            </a:pPr>
            <a:r>
              <a:rPr lang="en-GB"/>
              <a:t>Source: </a:t>
            </a:r>
            <a:r>
              <a:rPr lang="en-GB" u="sng">
                <a:solidFill>
                  <a:srgbClr val="0070C0"/>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https://papapolyviou.com/2015/03/14/i-psifos-ton-ginekon-stin-kipro/</a:t>
            </a:r>
            <a:r>
              <a:rPr lang="en-GB"/>
              <a:t> </a:t>
            </a:r>
            <a:endParaRPr/>
          </a:p>
        </p:txBody>
      </p:sp>
      <p:sp>
        <p:nvSpPr>
          <p:cNvPr id="292" name="Google Shape;29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79739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a:t>Text Source: </a:t>
            </a:r>
            <a:r>
              <a:rPr lang="en-GB" u="sng">
                <a:solidFill>
                  <a:schemeClr val="hlink"/>
                </a:solidFill>
                <a:hlinkClick r:id="rId3"/>
              </a:rPr>
              <a:t>https://www.cfr.org/article/changing-landscape-global-lgbtq-rights</a:t>
            </a:r>
            <a:r>
              <a:rPr lang="en-GB"/>
              <a:t> </a:t>
            </a:r>
            <a:endParaRPr/>
          </a:p>
          <a:p>
            <a:pPr marL="0" lvl="0" indent="0" algn="l" rtl="0">
              <a:lnSpc>
                <a:spcPct val="100000"/>
              </a:lnSpc>
              <a:spcBef>
                <a:spcPts val="0"/>
              </a:spcBef>
              <a:spcAft>
                <a:spcPts val="0"/>
              </a:spcAft>
              <a:buSzPts val="1400"/>
              <a:buNone/>
            </a:pPr>
            <a:endParaRPr/>
          </a:p>
        </p:txBody>
      </p:sp>
      <p:sp>
        <p:nvSpPr>
          <p:cNvPr id="305" name="Google Shape;30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Text Source: </a:t>
            </a:r>
            <a:r>
              <a:rPr lang="en-GB" u="sng">
                <a:solidFill>
                  <a:schemeClr val="hlink"/>
                </a:solidFill>
                <a:hlinkClick r:id="rId3"/>
              </a:rPr>
              <a:t>https://www.cfr.org/article/changing-landscape-global-lgbtq-rights</a:t>
            </a:r>
            <a:r>
              <a:rPr lang="en-GB"/>
              <a:t> </a:t>
            </a:r>
            <a:endParaRPr/>
          </a:p>
          <a:p>
            <a:pPr marL="0" lvl="0" indent="0" algn="l" rtl="0">
              <a:lnSpc>
                <a:spcPct val="100000"/>
              </a:lnSpc>
              <a:spcBef>
                <a:spcPts val="0"/>
              </a:spcBef>
              <a:spcAft>
                <a:spcPts val="0"/>
              </a:spcAft>
              <a:buSzPts val="1400"/>
              <a:buNone/>
            </a:pPr>
            <a:endParaRPr/>
          </a:p>
        </p:txBody>
      </p:sp>
      <p:sp>
        <p:nvSpPr>
          <p:cNvPr id="313" name="Google Shape;313;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Text Source:</a:t>
            </a:r>
            <a:r>
              <a:rPr lang="en-GB" sz="1050" u="sng">
                <a:solidFill>
                  <a:srgbClr val="333333"/>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https://library.law.howard.edu/civilrightshistory/women/intersectionality#:~:text=The%20term%20intersectionality%20was%20first,complicate%20the%20various%20oppressions%20and</a:t>
            </a:r>
            <a:endParaRPr/>
          </a:p>
          <a:p>
            <a:pPr marL="0" lvl="0" indent="0" algn="l" rtl="0">
              <a:lnSpc>
                <a:spcPct val="100000"/>
              </a:lnSpc>
              <a:spcBef>
                <a:spcPts val="0"/>
              </a:spcBef>
              <a:spcAft>
                <a:spcPts val="0"/>
              </a:spcAft>
              <a:buClr>
                <a:schemeClr val="dk1"/>
              </a:buClr>
              <a:buSzPts val="1400"/>
              <a:buFont typeface="Arial"/>
              <a:buNone/>
            </a:pPr>
            <a:r>
              <a:rPr lang="en-GB"/>
              <a:t>Picture Source: </a:t>
            </a:r>
            <a:r>
              <a:rPr lang="en-GB" u="sng">
                <a:solidFill>
                  <a:schemeClr val="hlink"/>
                </a:solidFill>
                <a:hlinkClick r:id="rId4"/>
              </a:rPr>
              <a:t>https://researchguides.library.syr.edu/fys101/intersectionality</a:t>
            </a:r>
            <a:r>
              <a:rPr lang="en-GB"/>
              <a:t> </a:t>
            </a:r>
            <a:endParaRPr/>
          </a:p>
          <a:p>
            <a:pPr marL="0" lvl="0" indent="0" algn="l" rtl="0">
              <a:lnSpc>
                <a:spcPct val="100000"/>
              </a:lnSpc>
              <a:spcBef>
                <a:spcPts val="0"/>
              </a:spcBef>
              <a:spcAft>
                <a:spcPts val="0"/>
              </a:spcAft>
              <a:buSzPts val="1400"/>
              <a:buNone/>
            </a:pPr>
            <a:endParaRPr/>
          </a:p>
        </p:txBody>
      </p:sp>
      <p:sp>
        <p:nvSpPr>
          <p:cNvPr id="321" name="Google Shape;321;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Source: </a:t>
            </a:r>
            <a:r>
              <a:rPr lang="en-GB" u="sng">
                <a:solidFill>
                  <a:schemeClr val="hlink"/>
                </a:solidFill>
                <a:hlinkClick r:id="rId3"/>
              </a:rPr>
              <a:t>https://awis.org/intersectionality/</a:t>
            </a:r>
            <a:r>
              <a:rPr lang="en-GB"/>
              <a:t> </a:t>
            </a:r>
            <a:endParaRPr/>
          </a:p>
        </p:txBody>
      </p:sp>
      <p:sp>
        <p:nvSpPr>
          <p:cNvPr id="329" name="Google Shape;329;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SzPts val="1400"/>
              <a:buNone/>
            </a:pPr>
            <a:r>
              <a:rPr lang="en-GB"/>
              <a:t>Source:</a:t>
            </a:r>
            <a:r>
              <a:rPr lang="en-GB" i="1" u="sng">
                <a:solidFill>
                  <a:srgbClr val="3B3842"/>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https://www.britannica.com/topic/civil-rights</a:t>
            </a:r>
            <a:r>
              <a:rPr lang="en-GB" i="1">
                <a:solidFill>
                  <a:srgbClr val="3B3842"/>
                </a:solidFill>
              </a:rPr>
              <a:t> </a:t>
            </a:r>
            <a:endParaRPr/>
          </a:p>
        </p:txBody>
      </p:sp>
      <p:sp>
        <p:nvSpPr>
          <p:cNvPr id="79" name="Google Shape;7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5bb1256de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5bb1256de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g25bb1256de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5bb1256ded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5bb1256ded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25bb1256ded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5bb1256ded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5bb1256ded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25bb1256ded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5bb1256ded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5bb1256ded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g25bb1256ded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0"/>
        <p:cNvGrpSpPr/>
        <p:nvPr/>
      </p:nvGrpSpPr>
      <p:grpSpPr>
        <a:xfrm>
          <a:off x="0" y="0"/>
          <a:ext cx="0" cy="0"/>
          <a:chOff x="0" y="0"/>
          <a:chExt cx="0" cy="0"/>
        </a:xfrm>
      </p:grpSpPr>
      <p:sp>
        <p:nvSpPr>
          <p:cNvPr id="21" name="Google Shape;21;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25"/>
        <p:cNvGrpSpPr/>
        <p:nvPr/>
      </p:nvGrpSpPr>
      <p:grpSpPr>
        <a:xfrm>
          <a:off x="0" y="0"/>
          <a:ext cx="0" cy="0"/>
          <a:chOff x="0" y="0"/>
          <a:chExt cx="0" cy="0"/>
        </a:xfrm>
      </p:grpSpPr>
      <p:sp>
        <p:nvSpPr>
          <p:cNvPr id="26" name="Google Shape;26;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29" name="Google Shape;29;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30" name="Google Shape;30;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4"/>
        <p:cNvGrpSpPr/>
        <p:nvPr/>
      </p:nvGrpSpPr>
      <p:grpSpPr>
        <a:xfrm>
          <a:off x="0" y="0"/>
          <a:ext cx="0" cy="0"/>
          <a:chOff x="0" y="0"/>
          <a:chExt cx="0" cy="0"/>
        </a:xfrm>
      </p:grpSpPr>
      <p:sp>
        <p:nvSpPr>
          <p:cNvPr id="35" name="Google Shape;35;p23"/>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23"/>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7" name="Google Shape;37;p23"/>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38" name="Google Shape;38;p23"/>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39" name="Google Shape;39;p23"/>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Title Slide" type="title">
  <p:cSld name="1_Title Slide">
    <p:bg>
      <p:bgPr>
        <a:solidFill>
          <a:schemeClr val="lt1"/>
        </a:solidFill>
        <a:effectLst/>
      </p:bgPr>
    </p:bg>
    <p:spTree>
      <p:nvGrpSpPr>
        <p:cNvPr id="1" name="Shape 12"/>
        <p:cNvGrpSpPr/>
        <p:nvPr/>
      </p:nvGrpSpPr>
      <p:grpSpPr>
        <a:xfrm>
          <a:off x="0" y="0"/>
          <a:ext cx="0" cy="0"/>
          <a:chOff x="0" y="0"/>
          <a:chExt cx="0" cy="0"/>
        </a:xfrm>
      </p:grpSpPr>
      <p:pic>
        <p:nvPicPr>
          <p:cNvPr id="13" name="Google Shape;13;p18"/>
          <p:cNvPicPr preferRelativeResize="0"/>
          <p:nvPr/>
        </p:nvPicPr>
        <p:blipFill rotWithShape="1">
          <a:blip r:embed="rId2">
            <a:alphaModFix/>
          </a:blip>
          <a:srcRect/>
          <a:stretch/>
        </p:blipFill>
        <p:spPr>
          <a:xfrm>
            <a:off x="659936" y="2932981"/>
            <a:ext cx="11023391" cy="2819238"/>
          </a:xfrm>
          <a:prstGeom prst="rect">
            <a:avLst/>
          </a:prstGeom>
          <a:noFill/>
          <a:ln>
            <a:noFill/>
          </a:ln>
        </p:spPr>
      </p:pic>
      <p:sp>
        <p:nvSpPr>
          <p:cNvPr id="14" name="Google Shape;14;p18"/>
          <p:cNvSpPr txBox="1">
            <a:spLocks noGrp="1"/>
          </p:cNvSpPr>
          <p:nvPr>
            <p:ph type="ctrTitle"/>
          </p:nvPr>
        </p:nvSpPr>
        <p:spPr>
          <a:xfrm>
            <a:off x="798252" y="912854"/>
            <a:ext cx="6010271" cy="87593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accent3"/>
              </a:buClr>
              <a:buSzPts val="3600"/>
              <a:buFont typeface="Calibri"/>
              <a:buNone/>
              <a:defRPr sz="3600" b="1">
                <a:solidFill>
                  <a:schemeClr val="accent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subTitle" idx="1"/>
          </p:nvPr>
        </p:nvSpPr>
        <p:spPr>
          <a:xfrm>
            <a:off x="798252" y="2300000"/>
            <a:ext cx="6010271" cy="632981"/>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17" name="Google Shape;17;p18"/>
          <p:cNvPicPr preferRelativeResize="0"/>
          <p:nvPr/>
        </p:nvPicPr>
        <p:blipFill rotWithShape="1">
          <a:blip r:embed="rId3">
            <a:alphaModFix/>
          </a:blip>
          <a:srcRect/>
          <a:stretch/>
        </p:blipFill>
        <p:spPr>
          <a:xfrm>
            <a:off x="8659976" y="336883"/>
            <a:ext cx="2154863" cy="1669117"/>
          </a:xfrm>
          <a:prstGeom prst="rect">
            <a:avLst/>
          </a:prstGeom>
          <a:noFill/>
          <a:ln>
            <a:noFill/>
          </a:ln>
        </p:spPr>
      </p:pic>
      <p:pic>
        <p:nvPicPr>
          <p:cNvPr id="18" name="Google Shape;18;p18"/>
          <p:cNvPicPr preferRelativeResize="0"/>
          <p:nvPr/>
        </p:nvPicPr>
        <p:blipFill rotWithShape="1">
          <a:blip r:embed="rId4">
            <a:alphaModFix/>
          </a:blip>
          <a:srcRect/>
          <a:stretch/>
        </p:blipFill>
        <p:spPr>
          <a:xfrm>
            <a:off x="659936" y="6051476"/>
            <a:ext cx="1509686" cy="529371"/>
          </a:xfrm>
          <a:prstGeom prst="rect">
            <a:avLst/>
          </a:prstGeom>
          <a:noFill/>
          <a:ln>
            <a:noFill/>
          </a:ln>
        </p:spPr>
      </p:pic>
      <p:pic>
        <p:nvPicPr>
          <p:cNvPr id="19" name="Google Shape;19;p18"/>
          <p:cNvPicPr preferRelativeResize="0"/>
          <p:nvPr/>
        </p:nvPicPr>
        <p:blipFill rotWithShape="1">
          <a:blip r:embed="rId5">
            <a:alphaModFix/>
          </a:blip>
          <a:srcRect/>
          <a:stretch/>
        </p:blipFill>
        <p:spPr>
          <a:xfrm>
            <a:off x="7748243" y="1767962"/>
            <a:ext cx="3978328" cy="3978328"/>
          </a:xfrm>
          <a:prstGeom prst="rect">
            <a:avLst/>
          </a:prstGeom>
          <a:noFill/>
          <a:ln>
            <a:noFill/>
          </a:ln>
        </p:spPr>
      </p:pic>
    </p:spTree>
    <p:extLst>
      <p:ext uri="{BB962C8B-B14F-4D97-AF65-F5344CB8AC3E}">
        <p14:creationId xmlns:p14="http://schemas.microsoft.com/office/powerpoint/2010/main" val="3840752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1326584"/>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67556915"/>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38906978"/>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16217696"/>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extLst>
      <p:ext uri="{BB962C8B-B14F-4D97-AF65-F5344CB8AC3E}">
        <p14:creationId xmlns:p14="http://schemas.microsoft.com/office/powerpoint/2010/main" val="39381482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1"/>
        <p:cNvGrpSpPr/>
        <p:nvPr/>
      </p:nvGrpSpPr>
      <p:grpSpPr>
        <a:xfrm>
          <a:off x="0" y="0"/>
          <a:ext cx="0" cy="0"/>
          <a:chOff x="0" y="0"/>
          <a:chExt cx="0" cy="0"/>
        </a:xfrm>
      </p:grpSpPr>
      <p:sp>
        <p:nvSpPr>
          <p:cNvPr id="32" name="Google Shape;32;p21"/>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 name="Google Shape;33;p2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881551904"/>
      </p:ext>
    </p:extLst>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Q5HISnAjz7U"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VA6QFbDGfDM"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vP4iY1TtS3s"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JxqgCl2vIAU"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uZlnZCpXfpQ"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hyperlink" Target="http://www.youtube.com/watch?v=qGZpDt6OYnI" TargetMode="Externa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tbicAmaXYtM"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watch?v=tbicAmaXYtM" TargetMode="External"/><Relationship Id="rId3" Type="http://schemas.openxmlformats.org/officeDocument/2006/relationships/hyperlink" Target="https://www.youtube.com/watch?v=K6IXQbXPO3I" TargetMode="External"/><Relationship Id="rId7" Type="http://schemas.openxmlformats.org/officeDocument/2006/relationships/hyperlink" Target="https://www.nytimes.com/2020/01/23/podcasts/1619-podcast.html"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www.npr.org/sections/codeswitch/" TargetMode="External"/><Relationship Id="rId5" Type="http://schemas.openxmlformats.org/officeDocument/2006/relationships/hyperlink" Target="https://www.bcu.ac.uk/social-sciences/blog/blm-book-recommendations" TargetMode="External"/><Relationship Id="rId4" Type="http://schemas.openxmlformats.org/officeDocument/2006/relationships/hyperlink" Target="https://www.youtube.com/watch?v=bqqOQBalq5k" TargetMode="External"/><Relationship Id="rId9" Type="http://schemas.openxmlformats.org/officeDocument/2006/relationships/image" Target="../media/image21.jpg"/></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hrcfoundation.org/?_ga=2.181222126.83731356.1683622171-1049968857.1677161333"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XilHJc9IZvE"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9GDjT3Fw_6w"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hyperlink" Target="http://www.youtube.com/watch?v=ViDtnfQ9FHc" TargetMode="Externa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hyperlink" Target="https://www.oprahdaily.com/entertainment/g35181270/civil-rights-leaders/?slide=26" TargetMode="External"/><Relationship Id="rId13" Type="http://schemas.openxmlformats.org/officeDocument/2006/relationships/hyperlink" Target="https://history.house.gov/Education/NHD/NHD-Womens-Suffrage/#:~:text=In%201920%2C%20after%20more%20than,Congress%20quickly%20secured%20its%20passage" TargetMode="External"/><Relationship Id="rId18" Type="http://schemas.openxmlformats.org/officeDocument/2006/relationships/hyperlink" Target="https://www.youtube.com/watch?v=akOe5-UsQ2o" TargetMode="External"/><Relationship Id="rId3" Type="http://schemas.openxmlformats.org/officeDocument/2006/relationships/hyperlink" Target="https://education.nationalgeographic.org/resource/black-codes-and-jim-crow-laws" TargetMode="External"/><Relationship Id="rId7" Type="http://schemas.openxmlformats.org/officeDocument/2006/relationships/hyperlink" Target="https://www.womenshistory.org/education-resources/biographies/ida-b-wells-barnett" TargetMode="External"/><Relationship Id="rId12" Type="http://schemas.openxmlformats.org/officeDocument/2006/relationships/hyperlink" Target="https://www.parliament.uk/about/living-heritage/transformingsociety/electionsvoting/womenvote/overview/startsuffragette-/" TargetMode="External"/><Relationship Id="rId17" Type="http://schemas.openxmlformats.org/officeDocument/2006/relationships/hyperlink" Target="https://blackfireuva.com/2016/08/28/remembering-armstead-robinson/" TargetMode="External"/><Relationship Id="rId2" Type="http://schemas.openxmlformats.org/officeDocument/2006/relationships/notesSlide" Target="../notesSlides/notesSlide41.xml"/><Relationship Id="rId16" Type="http://schemas.openxmlformats.org/officeDocument/2006/relationships/hyperlink" Target="https://fridaysforfuture.org/" TargetMode="External"/><Relationship Id="rId1" Type="http://schemas.openxmlformats.org/officeDocument/2006/relationships/slideLayout" Target="../slideLayouts/slideLayout1.xml"/><Relationship Id="rId6" Type="http://schemas.openxmlformats.org/officeDocument/2006/relationships/hyperlink" Target="https://www.nytimes.com/2020/02/06/nyregion/malcolm-x-assassination-case-reopened.html" TargetMode="External"/><Relationship Id="rId11" Type="http://schemas.openxmlformats.org/officeDocument/2006/relationships/hyperlink" Target="https://www.museumoflondon.org.uk/museum-london/explore/who-were-suffragettes" TargetMode="External"/><Relationship Id="rId5" Type="http://schemas.openxmlformats.org/officeDocument/2006/relationships/hyperlink" Target="https://www.youtube.com/watch?v=IyzEv7XM2bY" TargetMode="External"/><Relationship Id="rId15" Type="http://schemas.openxmlformats.org/officeDocument/2006/relationships/hyperlink" Target="https://www.youtube.com/watch?v=CuGTcXfyNAc" TargetMode="External"/><Relationship Id="rId10" Type="http://schemas.openxmlformats.org/officeDocument/2006/relationships/hyperlink" Target="https://blue-stocking.org.uk/2017/08/31/race-class-and-the-demographics-of-the-british-suffragette-movement/" TargetMode="External"/><Relationship Id="rId4" Type="http://schemas.openxmlformats.org/officeDocument/2006/relationships/hyperlink" Target="https://www.youtube.com/watch?v=2eWg17KSXEU" TargetMode="External"/><Relationship Id="rId9" Type="http://schemas.openxmlformats.org/officeDocument/2006/relationships/hyperlink" Target="https://www.marxists.org/history/usa/workers/black-panthers/" TargetMode="External"/><Relationship Id="rId14" Type="http://schemas.openxmlformats.org/officeDocument/2006/relationships/hyperlink" Target="https://researchguides.library.syr.edu/fys101/intersectionality"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p:nvPr/>
        </p:nvSpPr>
        <p:spPr>
          <a:xfrm>
            <a:off x="686526" y="2436223"/>
            <a:ext cx="6480629" cy="4876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 name="Google Shape;57;p1"/>
          <p:cNvSpPr txBox="1">
            <a:spLocks noGrp="1"/>
          </p:cNvSpPr>
          <p:nvPr>
            <p:ph type="ctrTitle"/>
          </p:nvPr>
        </p:nvSpPr>
        <p:spPr>
          <a:xfrm>
            <a:off x="686526" y="1299029"/>
            <a:ext cx="6611257" cy="989148"/>
          </a:xfrm>
          <a:prstGeom prst="rect">
            <a:avLst/>
          </a:prstGeom>
          <a:noFill/>
          <a:ln>
            <a:noFill/>
          </a:ln>
        </p:spPr>
        <p:txBody>
          <a:bodyPr spcFirstLastPara="1" wrap="square" lIns="0" tIns="0" rIns="0" bIns="0" anchor="t" anchorCtr="0">
            <a:normAutofit/>
          </a:bodyPr>
          <a:lstStyle/>
          <a:p>
            <a:pPr lvl="0"/>
            <a:r>
              <a:rPr lang="en-GB" sz="2800" b="0" dirty="0"/>
              <a:t>Module </a:t>
            </a:r>
            <a:r>
              <a:rPr lang="en-GB" sz="2800" b="0" dirty="0" smtClean="0"/>
              <a:t>2</a:t>
            </a:r>
            <a:r>
              <a:rPr lang="en-GB" dirty="0"/>
              <a:t/>
            </a:r>
            <a:br>
              <a:rPr lang="en-GB" dirty="0"/>
            </a:br>
            <a:r>
              <a:rPr lang="en-GB" dirty="0"/>
              <a:t>Human Rights and Civil Rights</a:t>
            </a:r>
            <a:endParaRPr dirty="0"/>
          </a:p>
        </p:txBody>
      </p:sp>
      <p:sp>
        <p:nvSpPr>
          <p:cNvPr id="58" name="Google Shape;58;p1"/>
          <p:cNvSpPr txBox="1">
            <a:spLocks noGrp="1"/>
          </p:cNvSpPr>
          <p:nvPr>
            <p:ph type="subTitle" idx="1"/>
          </p:nvPr>
        </p:nvSpPr>
        <p:spPr>
          <a:xfrm>
            <a:off x="782320" y="2525119"/>
            <a:ext cx="5357224" cy="329114"/>
          </a:xfrm>
          <a:prstGeom prst="rect">
            <a:avLst/>
          </a:prstGeom>
          <a:noFill/>
          <a:ln>
            <a:noFill/>
          </a:ln>
        </p:spPr>
        <p:txBody>
          <a:bodyPr spcFirstLastPara="1" wrap="square" lIns="0" tIns="0" rIns="0" bIns="0" anchor="t" anchorCtr="0">
            <a:noAutofit/>
          </a:bodyPr>
          <a:lstStyle/>
          <a:p>
            <a:pPr lvl="0">
              <a:spcBef>
                <a:spcPts val="0"/>
              </a:spcBef>
            </a:pPr>
            <a:r>
              <a:rPr lang="en-GB" sz="2200" dirty="0">
                <a:solidFill>
                  <a:schemeClr val="lt1"/>
                </a:solidFill>
              </a:rPr>
              <a:t>Unit 2: Civil Rights </a:t>
            </a:r>
          </a:p>
        </p:txBody>
      </p:sp>
    </p:spTree>
    <p:extLst>
      <p:ext uri="{BB962C8B-B14F-4D97-AF65-F5344CB8AC3E}">
        <p14:creationId xmlns:p14="http://schemas.microsoft.com/office/powerpoint/2010/main" val="2565559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5bb1256ded_0_32"/>
          <p:cNvSpPr txBox="1">
            <a:spLocks noGrp="1"/>
          </p:cNvSpPr>
          <p:nvPr>
            <p:ph type="body" idx="2"/>
          </p:nvPr>
        </p:nvSpPr>
        <p:spPr>
          <a:xfrm>
            <a:off x="399375" y="1365335"/>
            <a:ext cx="11550900" cy="5086200"/>
          </a:xfrm>
          <a:prstGeom prst="rect">
            <a:avLst/>
          </a:prstGeom>
        </p:spPr>
        <p:txBody>
          <a:bodyPr spcFirstLastPara="1" wrap="square" lIns="0" tIns="0" rIns="0" bIns="0" anchor="t" anchorCtr="0">
            <a:noAutofit/>
          </a:bodyPr>
          <a:lstStyle/>
          <a:p>
            <a:pPr marL="285750" lvl="0" indent="-285750" algn="just" rtl="0">
              <a:spcBef>
                <a:spcPts val="0"/>
              </a:spcBef>
              <a:spcAft>
                <a:spcPts val="0"/>
              </a:spcAft>
              <a:buFont typeface="Wingdings" panose="05000000000000000000" pitchFamily="2" charset="2"/>
              <a:buChar char="§"/>
            </a:pPr>
            <a:r>
              <a:rPr lang="en-GB" b="1" dirty="0" smtClean="0">
                <a:solidFill>
                  <a:srgbClr val="187498"/>
                </a:solidFill>
              </a:rPr>
              <a:t>LGBTQ</a:t>
            </a:r>
            <a:r>
              <a:rPr lang="en-GB" b="1" dirty="0">
                <a:solidFill>
                  <a:srgbClr val="187498"/>
                </a:solidFill>
              </a:rPr>
              <a:t>+ Rights Movement:</a:t>
            </a:r>
            <a:r>
              <a:rPr lang="en-GB" dirty="0">
                <a:solidFill>
                  <a:srgbClr val="187498"/>
                </a:solidFill>
              </a:rPr>
              <a:t> </a:t>
            </a:r>
            <a:r>
              <a:rPr lang="en-GB" dirty="0">
                <a:solidFill>
                  <a:srgbClr val="3B3842"/>
                </a:solidFill>
              </a:rPr>
              <a:t>Advocating for the rights and acceptance of lesbian, gay, bisexual, transgender, and queer individuals, this movement achieved milestones such as decriminalization of homosexuality and recognition of same-sex marriage in many countries.</a:t>
            </a:r>
            <a:endParaRPr dirty="0">
              <a:solidFill>
                <a:srgbClr val="3B3842"/>
              </a:solidFill>
            </a:endParaRPr>
          </a:p>
          <a:p>
            <a:pPr marL="0" lvl="0" indent="0" algn="just" rtl="0">
              <a:spcBef>
                <a:spcPts val="1200"/>
              </a:spcBef>
              <a:spcAft>
                <a:spcPts val="0"/>
              </a:spcAft>
              <a:buNone/>
            </a:pPr>
            <a:endParaRPr dirty="0">
              <a:solidFill>
                <a:srgbClr val="3B3842"/>
              </a:solidFill>
            </a:endParaRPr>
          </a:p>
          <a:p>
            <a:pPr marL="285750" lvl="0" indent="-285750" algn="just" rtl="0">
              <a:spcBef>
                <a:spcPts val="1200"/>
              </a:spcBef>
              <a:spcAft>
                <a:spcPts val="0"/>
              </a:spcAft>
              <a:buFont typeface="Wingdings" panose="05000000000000000000" pitchFamily="2" charset="2"/>
              <a:buChar char="§"/>
            </a:pPr>
            <a:r>
              <a:rPr lang="en-GB" b="1" dirty="0" smtClean="0">
                <a:solidFill>
                  <a:srgbClr val="187498"/>
                </a:solidFill>
              </a:rPr>
              <a:t>Disability </a:t>
            </a:r>
            <a:r>
              <a:rPr lang="en-GB" b="1" dirty="0">
                <a:solidFill>
                  <a:srgbClr val="187498"/>
                </a:solidFill>
              </a:rPr>
              <a:t>Rights Movement:</a:t>
            </a:r>
            <a:r>
              <a:rPr lang="en-GB" dirty="0">
                <a:solidFill>
                  <a:srgbClr val="187498"/>
                </a:solidFill>
              </a:rPr>
              <a:t> </a:t>
            </a:r>
            <a:r>
              <a:rPr lang="en-GB" dirty="0">
                <a:solidFill>
                  <a:srgbClr val="3B3842"/>
                </a:solidFill>
              </a:rPr>
              <a:t>This movement worked towards ensuring equal rights and accessibility for people with disabilities, leading to significant legislation like the Americans with Disabilities Act (ADA) in the United States.</a:t>
            </a:r>
            <a:endParaRPr dirty="0">
              <a:solidFill>
                <a:srgbClr val="3B3842"/>
              </a:solidFill>
            </a:endParaRPr>
          </a:p>
          <a:p>
            <a:pPr marL="0" lvl="0" indent="0" algn="just" rtl="0">
              <a:spcBef>
                <a:spcPts val="1200"/>
              </a:spcBef>
              <a:spcAft>
                <a:spcPts val="0"/>
              </a:spcAft>
              <a:buNone/>
            </a:pPr>
            <a:endParaRPr dirty="0">
              <a:solidFill>
                <a:srgbClr val="3B3842"/>
              </a:solidFill>
            </a:endParaRPr>
          </a:p>
          <a:p>
            <a:pPr marL="285750" lvl="0" indent="-285750" algn="just" rtl="0">
              <a:spcBef>
                <a:spcPts val="1200"/>
              </a:spcBef>
              <a:spcAft>
                <a:spcPts val="0"/>
              </a:spcAft>
              <a:buFont typeface="Wingdings" panose="05000000000000000000" pitchFamily="2" charset="2"/>
              <a:buChar char="§"/>
            </a:pPr>
            <a:r>
              <a:rPr lang="en-GB" b="1" dirty="0" smtClean="0">
                <a:solidFill>
                  <a:srgbClr val="187498"/>
                </a:solidFill>
              </a:rPr>
              <a:t>Indigenous </a:t>
            </a:r>
            <a:r>
              <a:rPr lang="en-GB" b="1" dirty="0">
                <a:solidFill>
                  <a:srgbClr val="187498"/>
                </a:solidFill>
              </a:rPr>
              <a:t>Rights Movements:</a:t>
            </a:r>
            <a:r>
              <a:rPr lang="en-GB" dirty="0">
                <a:solidFill>
                  <a:srgbClr val="187498"/>
                </a:solidFill>
              </a:rPr>
              <a:t> </a:t>
            </a:r>
            <a:r>
              <a:rPr lang="en-GB" dirty="0">
                <a:solidFill>
                  <a:srgbClr val="3B3842"/>
                </a:solidFill>
              </a:rPr>
              <a:t>These movements focused on addressing historical injustices faced by indigenous peoples, advocating for land rights, cultural preservation, and self-determination</a:t>
            </a:r>
            <a:r>
              <a:rPr lang="en-GB" dirty="0" smtClean="0">
                <a:solidFill>
                  <a:srgbClr val="3B3842"/>
                </a:solidFill>
              </a:rPr>
              <a:t>.</a:t>
            </a:r>
          </a:p>
          <a:p>
            <a:pPr marL="0" lvl="0" indent="0" algn="just" rtl="0">
              <a:spcBef>
                <a:spcPts val="1200"/>
              </a:spcBef>
              <a:spcAft>
                <a:spcPts val="0"/>
              </a:spcAft>
            </a:pPr>
            <a:endParaRPr dirty="0">
              <a:solidFill>
                <a:srgbClr val="3B3842"/>
              </a:solidFill>
            </a:endParaRPr>
          </a:p>
          <a:p>
            <a:pPr marL="285750" lvl="0" indent="-285750" algn="just" rtl="0">
              <a:spcBef>
                <a:spcPts val="1200"/>
              </a:spcBef>
              <a:spcAft>
                <a:spcPts val="0"/>
              </a:spcAft>
              <a:buFont typeface="Wingdings" panose="05000000000000000000" pitchFamily="2" charset="2"/>
              <a:buChar char="§"/>
            </a:pPr>
            <a:r>
              <a:rPr lang="en-GB" b="1" dirty="0" smtClean="0">
                <a:solidFill>
                  <a:srgbClr val="187498"/>
                </a:solidFill>
              </a:rPr>
              <a:t>Anti-Apartheid </a:t>
            </a:r>
            <a:r>
              <a:rPr lang="en-GB" b="1" dirty="0">
                <a:solidFill>
                  <a:srgbClr val="187498"/>
                </a:solidFill>
              </a:rPr>
              <a:t>Movement:</a:t>
            </a:r>
            <a:r>
              <a:rPr lang="en-GB" dirty="0">
                <a:solidFill>
                  <a:srgbClr val="187498"/>
                </a:solidFill>
              </a:rPr>
              <a:t> </a:t>
            </a:r>
            <a:r>
              <a:rPr lang="en-GB" dirty="0">
                <a:solidFill>
                  <a:srgbClr val="3B3842"/>
                </a:solidFill>
              </a:rPr>
              <a:t>Originating in South Africa, this movement aimed to dismantle the apartheid system of racial segregation and discrimination, leading to the establishment of a multiracial democracy.</a:t>
            </a:r>
            <a:endParaRPr dirty="0">
              <a:solidFill>
                <a:srgbClr val="3B3842"/>
              </a:solidFill>
            </a:endParaRPr>
          </a:p>
          <a:p>
            <a:pPr marL="0" lvl="0" indent="0" algn="just" rtl="0">
              <a:spcBef>
                <a:spcPts val="1200"/>
              </a:spcBef>
              <a:spcAft>
                <a:spcPts val="0"/>
              </a:spcAft>
              <a:buNone/>
            </a:pPr>
            <a:endParaRPr dirty="0">
              <a:solidFill>
                <a:srgbClr val="3B3842"/>
              </a:solidFill>
            </a:endParaRPr>
          </a:p>
          <a:p>
            <a:pPr marL="285750" lvl="0" indent="-285750" algn="just" rtl="0">
              <a:spcBef>
                <a:spcPts val="1200"/>
              </a:spcBef>
              <a:spcAft>
                <a:spcPts val="0"/>
              </a:spcAft>
              <a:buFont typeface="Wingdings" panose="05000000000000000000" pitchFamily="2" charset="2"/>
              <a:buChar char="§"/>
            </a:pPr>
            <a:r>
              <a:rPr lang="en-GB" b="1" dirty="0" smtClean="0">
                <a:solidFill>
                  <a:srgbClr val="187498"/>
                </a:solidFill>
              </a:rPr>
              <a:t>Hispanic </a:t>
            </a:r>
            <a:r>
              <a:rPr lang="en-GB" b="1" dirty="0">
                <a:solidFill>
                  <a:srgbClr val="187498"/>
                </a:solidFill>
              </a:rPr>
              <a:t>and Latino Civil Rights Movements: </a:t>
            </a:r>
            <a:r>
              <a:rPr lang="en-GB" dirty="0">
                <a:solidFill>
                  <a:srgbClr val="3B3842"/>
                </a:solidFill>
              </a:rPr>
              <a:t>Advocates in the United States fought for the rights and recognition of Hispanic and Latino communities, tackling issues related to immigration, </a:t>
            </a:r>
            <a:r>
              <a:rPr lang="en-GB" dirty="0" err="1">
                <a:solidFill>
                  <a:srgbClr val="3B3842"/>
                </a:solidFill>
              </a:rPr>
              <a:t>labor</a:t>
            </a:r>
            <a:r>
              <a:rPr lang="en-GB" dirty="0">
                <a:solidFill>
                  <a:srgbClr val="3B3842"/>
                </a:solidFill>
              </a:rPr>
              <a:t> rights, and representation.</a:t>
            </a:r>
            <a:endParaRPr dirty="0">
              <a:solidFill>
                <a:srgbClr val="3B3842"/>
              </a:solidFill>
            </a:endParaRPr>
          </a:p>
          <a:p>
            <a:pPr marL="457200" lvl="0" indent="0" algn="l" rtl="0">
              <a:spcBef>
                <a:spcPts val="1200"/>
              </a:spcBef>
              <a:spcAft>
                <a:spcPts val="0"/>
              </a:spcAft>
              <a:buNone/>
            </a:pPr>
            <a:endParaRPr sz="1200" dirty="0">
              <a:solidFill>
                <a:srgbClr val="3B3842"/>
              </a:solidFill>
            </a:endParaRPr>
          </a:p>
          <a:p>
            <a:pPr marL="0" lvl="0" indent="0" algn="just" rtl="0">
              <a:spcBef>
                <a:spcPts val="1200"/>
              </a:spcBef>
              <a:spcAft>
                <a:spcPts val="0"/>
              </a:spcAft>
              <a:buNone/>
            </a:pPr>
            <a:endParaRPr dirty="0"/>
          </a:p>
          <a:p>
            <a:pPr marL="0" lvl="0" indent="0" algn="just" rtl="0">
              <a:spcBef>
                <a:spcPts val="1000"/>
              </a:spcBef>
              <a:spcAft>
                <a:spcPts val="0"/>
              </a:spcAft>
              <a:buNone/>
            </a:pPr>
            <a:endParaRPr dirty="0"/>
          </a:p>
        </p:txBody>
      </p:sp>
      <p:sp>
        <p:nvSpPr>
          <p:cNvPr id="3" name="Google Shape;108;g25bb1256ded_0_24"/>
          <p:cNvSpPr txBox="1">
            <a:spLocks noGrp="1"/>
          </p:cNvSpPr>
          <p:nvPr>
            <p:ph type="title"/>
          </p:nvPr>
        </p:nvSpPr>
        <p:spPr>
          <a:xfrm>
            <a:off x="399370" y="174449"/>
            <a:ext cx="11393400" cy="675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b="1" dirty="0"/>
              <a:t>Civil Rights Movements</a:t>
            </a:r>
            <a:endParaRPr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31"/>
          <p:cNvSpPr txBox="1">
            <a:spLocks noGrp="1"/>
          </p:cNvSpPr>
          <p:nvPr>
            <p:ph type="body" idx="2"/>
          </p:nvPr>
        </p:nvSpPr>
        <p:spPr>
          <a:xfrm>
            <a:off x="399370" y="1422737"/>
            <a:ext cx="5463000" cy="3477900"/>
          </a:xfrm>
          <a:prstGeom prst="rect">
            <a:avLst/>
          </a:prstGeom>
          <a:noFill/>
          <a:ln>
            <a:noFill/>
          </a:ln>
        </p:spPr>
        <p:txBody>
          <a:bodyPr spcFirstLastPara="1" wrap="square" lIns="0" tIns="0" rIns="0" bIns="0" anchor="t" anchorCtr="0">
            <a:noAutofit/>
          </a:bodyPr>
          <a:lstStyle/>
          <a:p>
            <a:pPr marL="228600" marR="0" lvl="0" algn="just" rtl="0">
              <a:lnSpc>
                <a:spcPct val="90000"/>
              </a:lnSpc>
              <a:spcBef>
                <a:spcPts val="1000"/>
              </a:spcBef>
              <a:spcAft>
                <a:spcPts val="0"/>
              </a:spcAft>
              <a:buClr>
                <a:srgbClr val="000000"/>
              </a:buClr>
              <a:buSzPts val="1800"/>
              <a:buFont typeface="Arial"/>
              <a:buNone/>
            </a:pPr>
            <a:r>
              <a:rPr lang="en-GB" b="1" i="0" dirty="0" smtClean="0">
                <a:solidFill>
                  <a:srgbClr val="187498"/>
                </a:solidFill>
                <a:latin typeface="Calibri" panose="020F0502020204030204" pitchFamily="34" charset="0"/>
                <a:cs typeface="Calibri" panose="020F0502020204030204" pitchFamily="34" charset="0"/>
              </a:rPr>
              <a:t>The </a:t>
            </a:r>
            <a:r>
              <a:rPr lang="en-GB" b="1" i="0" dirty="0">
                <a:solidFill>
                  <a:srgbClr val="187498"/>
                </a:solidFill>
                <a:latin typeface="Calibri" panose="020F0502020204030204" pitchFamily="34" charset="0"/>
                <a:cs typeface="Calibri" panose="020F0502020204030204" pitchFamily="34" charset="0"/>
              </a:rPr>
              <a:t>beginning:</a:t>
            </a:r>
            <a:endParaRPr dirty="0">
              <a:solidFill>
                <a:srgbClr val="187498"/>
              </a:solidFill>
              <a:latin typeface="Calibri" panose="020F0502020204030204" pitchFamily="34" charset="0"/>
              <a:cs typeface="Calibri" panose="020F0502020204030204" pitchFamily="34" charset="0"/>
            </a:endParaRPr>
          </a:p>
          <a:p>
            <a:pPr marL="0" marR="0" lvl="0" indent="0" algn="just" rtl="0">
              <a:lnSpc>
                <a:spcPct val="100000"/>
              </a:lnSpc>
              <a:spcBef>
                <a:spcPts val="1000"/>
              </a:spcBef>
              <a:spcAft>
                <a:spcPts val="0"/>
              </a:spcAft>
              <a:buClr>
                <a:srgbClr val="000000"/>
              </a:buClr>
              <a:buSzPts val="1800"/>
              <a:buFont typeface="Arial"/>
              <a:buNone/>
            </a:pPr>
            <a:r>
              <a:rPr lang="en-GB" i="0" dirty="0">
                <a:solidFill>
                  <a:srgbClr val="000000"/>
                </a:solidFill>
                <a:latin typeface="Calibri" panose="020F0502020204030204" pitchFamily="34" charset="0"/>
                <a:cs typeface="Calibri" panose="020F0502020204030204" pitchFamily="34" charset="0"/>
              </a:rPr>
              <a:t>Historians refer to the beginning of the Civil Rights Movement  in the </a:t>
            </a:r>
            <a:r>
              <a:rPr lang="en-GB" b="1" i="0" dirty="0">
                <a:solidFill>
                  <a:srgbClr val="000000"/>
                </a:solidFill>
                <a:latin typeface="Calibri" panose="020F0502020204030204" pitchFamily="34" charset="0"/>
                <a:cs typeface="Calibri" panose="020F0502020204030204" pitchFamily="34" charset="0"/>
              </a:rPr>
              <a:t>50s-60s</a:t>
            </a:r>
            <a:r>
              <a:rPr lang="en-GB" i="0" dirty="0">
                <a:solidFill>
                  <a:srgbClr val="000000"/>
                </a:solidFill>
                <a:latin typeface="Calibri" panose="020F0502020204030204" pitchFamily="34" charset="0"/>
                <a:cs typeface="Calibri" panose="020F0502020204030204" pitchFamily="34" charset="0"/>
              </a:rPr>
              <a:t> in United States. However, the context of that time began 100 years before during the American Civil War and specifically with the slavery. </a:t>
            </a:r>
            <a:endParaRPr dirty="0">
              <a:latin typeface="Calibri" panose="020F0502020204030204" pitchFamily="34" charset="0"/>
              <a:cs typeface="Calibri" panose="020F0502020204030204" pitchFamily="34" charset="0"/>
            </a:endParaRPr>
          </a:p>
          <a:p>
            <a:pPr marL="0" marR="0" lvl="0" indent="0" algn="just" rtl="0">
              <a:lnSpc>
                <a:spcPct val="100000"/>
              </a:lnSpc>
              <a:spcBef>
                <a:spcPts val="1000"/>
              </a:spcBef>
              <a:spcAft>
                <a:spcPts val="0"/>
              </a:spcAft>
              <a:buClr>
                <a:srgbClr val="000000"/>
              </a:buClr>
              <a:buSzPts val="1800"/>
              <a:buFont typeface="Arial"/>
              <a:buNone/>
            </a:pPr>
            <a:r>
              <a:rPr lang="en-GB" i="0" dirty="0">
                <a:solidFill>
                  <a:srgbClr val="000000"/>
                </a:solidFill>
                <a:latin typeface="Calibri" panose="020F0502020204030204" pitchFamily="34" charset="0"/>
                <a:cs typeface="Calibri" panose="020F0502020204030204" pitchFamily="34" charset="0"/>
              </a:rPr>
              <a:t>Lincoln, in 1863 signed the Emancipation Proclamation, an executive order which declared all slaves in the Confederate States free. Later, as a result of  the Civil War, the </a:t>
            </a:r>
            <a:r>
              <a:rPr lang="en-GB" b="1" i="0" dirty="0">
                <a:solidFill>
                  <a:srgbClr val="000000"/>
                </a:solidFill>
                <a:latin typeface="Calibri" panose="020F0502020204030204" pitchFamily="34" charset="0"/>
                <a:cs typeface="Calibri" panose="020F0502020204030204" pitchFamily="34" charset="0"/>
              </a:rPr>
              <a:t>13th Amendment</a:t>
            </a:r>
            <a:r>
              <a:rPr lang="en-GB" i="0" dirty="0">
                <a:solidFill>
                  <a:srgbClr val="000000"/>
                </a:solidFill>
                <a:latin typeface="Calibri" panose="020F0502020204030204" pitchFamily="34" charset="0"/>
                <a:cs typeface="Calibri" panose="020F0502020204030204" pitchFamily="34" charset="0"/>
              </a:rPr>
              <a:t> was passed. </a:t>
            </a:r>
            <a:endParaRPr dirty="0">
              <a:latin typeface="Calibri" panose="020F0502020204030204" pitchFamily="34" charset="0"/>
              <a:cs typeface="Calibri" panose="020F0502020204030204" pitchFamily="34" charset="0"/>
            </a:endParaRPr>
          </a:p>
          <a:p>
            <a:pPr marL="0" marR="0" lvl="0" indent="0" algn="just" rtl="0">
              <a:lnSpc>
                <a:spcPct val="100000"/>
              </a:lnSpc>
              <a:spcBef>
                <a:spcPts val="1000"/>
              </a:spcBef>
              <a:spcAft>
                <a:spcPts val="0"/>
              </a:spcAft>
              <a:buClr>
                <a:srgbClr val="000000"/>
              </a:buClr>
              <a:buSzPts val="1800"/>
              <a:buFont typeface="Arial"/>
              <a:buNone/>
            </a:pPr>
            <a:r>
              <a:rPr lang="en-GB" i="0" dirty="0">
                <a:solidFill>
                  <a:srgbClr val="000000"/>
                </a:solidFill>
                <a:latin typeface="Calibri" panose="020F0502020204030204" pitchFamily="34" charset="0"/>
                <a:cs typeface="Calibri" panose="020F0502020204030204" pitchFamily="34" charset="0"/>
              </a:rPr>
              <a:t>In 1866, Congress passed the Civil Rights Act which granted citizenship to all people born in the United States and provided for </a:t>
            </a:r>
            <a:r>
              <a:rPr lang="en-GB" i="1" dirty="0">
                <a:solidFill>
                  <a:srgbClr val="000000"/>
                </a:solidFill>
                <a:latin typeface="Calibri" panose="020F0502020204030204" pitchFamily="34" charset="0"/>
                <a:cs typeface="Calibri" panose="020F0502020204030204" pitchFamily="34" charset="0"/>
              </a:rPr>
              <a:t>“full and equal benefit of all laws and proceedings for the security of person and property.” </a:t>
            </a:r>
            <a:r>
              <a:rPr lang="en-GB" dirty="0">
                <a:latin typeface="Calibri" panose="020F0502020204030204" pitchFamily="34" charset="0"/>
                <a:cs typeface="Calibri" panose="020F0502020204030204" pitchFamily="34" charset="0"/>
              </a:rPr>
              <a:t> </a:t>
            </a:r>
            <a:endParaRPr lang="en-GB" dirty="0" smtClean="0">
              <a:latin typeface="Calibri" panose="020F0502020204030204" pitchFamily="34" charset="0"/>
              <a:cs typeface="Calibri" panose="020F0502020204030204" pitchFamily="34" charset="0"/>
            </a:endParaRPr>
          </a:p>
          <a:p>
            <a:pPr marL="0" marR="0" lvl="0" indent="0" algn="just" rtl="0">
              <a:lnSpc>
                <a:spcPct val="100000"/>
              </a:lnSpc>
              <a:spcBef>
                <a:spcPts val="1000"/>
              </a:spcBef>
              <a:spcAft>
                <a:spcPts val="0"/>
              </a:spcAft>
              <a:buClr>
                <a:srgbClr val="000000"/>
              </a:buClr>
              <a:buSzPts val="1800"/>
              <a:buFont typeface="Arial"/>
              <a:buNone/>
            </a:pPr>
            <a:endParaRPr lang="en-GB" dirty="0" smtClean="0">
              <a:latin typeface="Calibri" panose="020F0502020204030204" pitchFamily="34" charset="0"/>
              <a:cs typeface="Calibri" panose="020F0502020204030204" pitchFamily="34" charset="0"/>
            </a:endParaRPr>
          </a:p>
          <a:p>
            <a:pPr marL="0" marR="0" lvl="0" indent="0" algn="r" rtl="0">
              <a:lnSpc>
                <a:spcPct val="90000"/>
              </a:lnSpc>
              <a:spcBef>
                <a:spcPts val="1000"/>
              </a:spcBef>
              <a:spcAft>
                <a:spcPts val="0"/>
              </a:spcAft>
              <a:buClr>
                <a:srgbClr val="000000"/>
              </a:buClr>
              <a:buSzPts val="1800"/>
              <a:buFont typeface="Arial"/>
              <a:buNone/>
            </a:pPr>
            <a:r>
              <a:rPr lang="en-GB" i="1" dirty="0" smtClean="0">
                <a:solidFill>
                  <a:schemeClr val="bg2"/>
                </a:solidFill>
                <a:latin typeface="Calibri" panose="020F0502020204030204" pitchFamily="34" charset="0"/>
                <a:cs typeface="Calibri" panose="020F0502020204030204" pitchFamily="34" charset="0"/>
              </a:rPr>
              <a:t>(</a:t>
            </a:r>
            <a:r>
              <a:rPr lang="en-GB" i="1" dirty="0">
                <a:solidFill>
                  <a:schemeClr val="bg2"/>
                </a:solidFill>
                <a:latin typeface="Calibri" panose="020F0502020204030204" pitchFamily="34" charset="0"/>
                <a:cs typeface="Calibri" panose="020F0502020204030204" pitchFamily="34" charset="0"/>
              </a:rPr>
              <a:t>Virginia Geographic Alliance, A Story Map)</a:t>
            </a:r>
            <a:endParaRPr i="1" dirty="0">
              <a:solidFill>
                <a:schemeClr val="bg2"/>
              </a:solidFill>
              <a:latin typeface="Calibri" panose="020F0502020204030204" pitchFamily="34" charset="0"/>
              <a:ea typeface="Arial"/>
              <a:cs typeface="Calibri" panose="020F0502020204030204" pitchFamily="34" charset="0"/>
              <a:sym typeface="Arial"/>
            </a:endParaRPr>
          </a:p>
          <a:p>
            <a:pPr marL="0" marR="0" lvl="0" indent="0" algn="just" rtl="0">
              <a:lnSpc>
                <a:spcPct val="90000"/>
              </a:lnSpc>
              <a:spcBef>
                <a:spcPts val="1000"/>
              </a:spcBef>
              <a:spcAft>
                <a:spcPts val="0"/>
              </a:spcAft>
              <a:buClr>
                <a:srgbClr val="000000"/>
              </a:buClr>
              <a:buSzPts val="1800"/>
              <a:buFont typeface="Arial"/>
              <a:buNone/>
            </a:pPr>
            <a:endParaRPr sz="2000" i="1"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22" name="Google Shape;122;p3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American Civil Rights Movement </a:t>
            </a:r>
            <a:endParaRPr b="1" dirty="0"/>
          </a:p>
        </p:txBody>
      </p:sp>
      <p:sp>
        <p:nvSpPr>
          <p:cNvPr id="123" name="Google Shape;123;p31"/>
          <p:cNvSpPr/>
          <p:nvPr/>
        </p:nvSpPr>
        <p:spPr>
          <a:xfrm>
            <a:off x="6239327" y="1422737"/>
            <a:ext cx="5463000" cy="4980490"/>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4" name="Google Shape;124;p31"/>
          <p:cNvSpPr txBox="1"/>
          <p:nvPr/>
        </p:nvSpPr>
        <p:spPr>
          <a:xfrm>
            <a:off x="6762825" y="2617676"/>
            <a:ext cx="4416000" cy="2586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1800" b="1" i="0" u="none" strike="noStrike" cap="none" dirty="0">
                <a:solidFill>
                  <a:srgbClr val="000000"/>
                </a:solidFill>
                <a:latin typeface="Calibri"/>
                <a:ea typeface="Calibri"/>
                <a:cs typeface="Calibri"/>
                <a:sym typeface="Calibri"/>
              </a:rPr>
              <a:t>The 13th amendment officially ended slavery and stated:</a:t>
            </a: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GB" sz="1800" b="0" i="0" u="none" strike="noStrike" cap="none" dirty="0">
                <a:solidFill>
                  <a:srgbClr val="000000"/>
                </a:solidFill>
                <a:latin typeface="Calibri"/>
                <a:ea typeface="Calibri"/>
                <a:cs typeface="Calibri"/>
                <a:sym typeface="Calibri"/>
              </a:rPr>
              <a:t> </a:t>
            </a:r>
            <a:r>
              <a:rPr lang="en-GB" sz="1800" b="0" i="1" u="none" strike="noStrike" cap="none" dirty="0">
                <a:solidFill>
                  <a:srgbClr val="000000"/>
                </a:solidFill>
                <a:latin typeface="Calibri"/>
                <a:ea typeface="Calibri"/>
                <a:cs typeface="Calibri"/>
                <a:sym typeface="Calibri"/>
              </a:rPr>
              <a:t>"Neither slavery nor involuntary servitude, except as a punishment for crime whereof the party shall have been duly convicted, shall exist within the United States, or any place subject to their jurisdiction.“</a:t>
            </a:r>
            <a:endParaRPr sz="1800" b="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800"/>
              <a:buFont typeface="Arial"/>
              <a:buNone/>
            </a:pPr>
            <a:r>
              <a:rPr lang="en-GB" i="1" u="none" strike="noStrike" cap="none" dirty="0">
                <a:solidFill>
                  <a:schemeClr val="bg2"/>
                </a:solidFill>
                <a:latin typeface="Calibri"/>
                <a:ea typeface="Calibri"/>
                <a:cs typeface="Calibri"/>
                <a:sym typeface="Calibri"/>
              </a:rPr>
              <a:t> (Virginia Geographic Alliance, A Story Map)</a:t>
            </a:r>
            <a:endParaRPr sz="1100" i="1" u="none" strike="noStrike" cap="none" dirty="0">
              <a:solidFill>
                <a:schemeClr val="bg2"/>
              </a:solidFil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2"/>
          <p:cNvSpPr txBox="1">
            <a:spLocks noGrp="1"/>
          </p:cNvSpPr>
          <p:nvPr>
            <p:ph type="body" idx="1"/>
          </p:nvPr>
        </p:nvSpPr>
        <p:spPr>
          <a:xfrm>
            <a:off x="2084918" y="1945851"/>
            <a:ext cx="2641600" cy="506611"/>
          </a:xfrm>
          <a:prstGeom prst="rect">
            <a:avLst/>
          </a:prstGeom>
          <a:noFill/>
          <a:ln>
            <a:noFill/>
          </a:ln>
        </p:spPr>
        <p:txBody>
          <a:bodyPr spcFirstLastPara="1" wrap="square" lIns="0" tIns="0" rIns="0" bIns="0" anchor="ctr" anchorCtr="0">
            <a:noAutofit/>
          </a:bodyPr>
          <a:lstStyle/>
          <a:p>
            <a:pPr marL="457200" marR="0" lvl="0" indent="-228600" algn="just" rtl="0">
              <a:lnSpc>
                <a:spcPct val="90000"/>
              </a:lnSpc>
              <a:spcBef>
                <a:spcPts val="1000"/>
              </a:spcBef>
              <a:spcAft>
                <a:spcPts val="0"/>
              </a:spcAft>
              <a:buClr>
                <a:schemeClr val="accent3"/>
              </a:buClr>
              <a:buSzPts val="2000"/>
              <a:buFont typeface="Arial"/>
              <a:buNone/>
            </a:pPr>
            <a:r>
              <a:rPr lang="en-GB" dirty="0"/>
              <a:t>The Jim Crow Era: </a:t>
            </a:r>
            <a:endParaRPr dirty="0"/>
          </a:p>
        </p:txBody>
      </p:sp>
      <p:sp>
        <p:nvSpPr>
          <p:cNvPr id="131" name="Google Shape;131;p32"/>
          <p:cNvSpPr txBox="1">
            <a:spLocks noGrp="1"/>
          </p:cNvSpPr>
          <p:nvPr>
            <p:ph type="body" idx="2"/>
          </p:nvPr>
        </p:nvSpPr>
        <p:spPr>
          <a:xfrm>
            <a:off x="243840" y="2524035"/>
            <a:ext cx="5852160" cy="2362926"/>
          </a:xfrm>
          <a:prstGeom prst="rect">
            <a:avLst/>
          </a:prstGeom>
          <a:noFill/>
          <a:ln>
            <a:noFill/>
          </a:ln>
        </p:spPr>
        <p:txBody>
          <a:bodyPr spcFirstLastPara="1" wrap="square" lIns="0" tIns="0" rIns="0" bIns="0" anchor="t" anchorCtr="0">
            <a:noAutofit/>
          </a:bodyPr>
          <a:lstStyle/>
          <a:p>
            <a:pPr marL="228600" marR="0" lvl="0" indent="0" algn="just" rtl="0">
              <a:lnSpc>
                <a:spcPct val="90000"/>
              </a:lnSpc>
              <a:spcBef>
                <a:spcPts val="1000"/>
              </a:spcBef>
              <a:spcAft>
                <a:spcPts val="0"/>
              </a:spcAft>
              <a:buClr>
                <a:srgbClr val="000000"/>
              </a:buClr>
              <a:buSzPts val="1800"/>
              <a:buFont typeface="Arial"/>
              <a:buNone/>
            </a:pPr>
            <a:r>
              <a:rPr lang="en-GB" dirty="0">
                <a:solidFill>
                  <a:schemeClr val="dk1"/>
                </a:solidFill>
              </a:rPr>
              <a:t>Even though the 13</a:t>
            </a:r>
            <a:r>
              <a:rPr lang="en-GB" baseline="30000" dirty="0">
                <a:solidFill>
                  <a:schemeClr val="dk1"/>
                </a:solidFill>
              </a:rPr>
              <a:t>th</a:t>
            </a:r>
            <a:r>
              <a:rPr lang="en-GB" dirty="0">
                <a:solidFill>
                  <a:schemeClr val="dk1"/>
                </a:solidFill>
              </a:rPr>
              <a:t> amendment passed, the African Americans were not experiencing equality. Blacks did not have the right to </a:t>
            </a:r>
            <a:r>
              <a:rPr lang="en-GB" b="1" dirty="0">
                <a:solidFill>
                  <a:schemeClr val="dk1"/>
                </a:solidFill>
              </a:rPr>
              <a:t>“vote, </a:t>
            </a:r>
            <a:r>
              <a:rPr lang="en-GB" b="1" i="0" dirty="0">
                <a:solidFill>
                  <a:srgbClr val="000000"/>
                </a:solidFill>
              </a:rPr>
              <a:t>fair wages, education, and many other opportunities that white Americans enjoyed</a:t>
            </a:r>
            <a:r>
              <a:rPr lang="en-GB" b="1" i="0" dirty="0" smtClean="0">
                <a:solidFill>
                  <a:srgbClr val="000000"/>
                </a:solidFill>
              </a:rPr>
              <a:t>.”</a:t>
            </a:r>
            <a:endParaRPr dirty="0"/>
          </a:p>
          <a:p>
            <a:pPr marL="457200" marR="0" lvl="0" indent="-228600" algn="just" rtl="0">
              <a:lnSpc>
                <a:spcPct val="90000"/>
              </a:lnSpc>
              <a:spcBef>
                <a:spcPts val="1000"/>
              </a:spcBef>
              <a:spcAft>
                <a:spcPts val="0"/>
              </a:spcAft>
              <a:buClr>
                <a:srgbClr val="000000"/>
              </a:buClr>
              <a:buSzPts val="1800"/>
              <a:buFont typeface="Arial"/>
              <a:buNone/>
            </a:pPr>
            <a:endParaRPr b="1" dirty="0"/>
          </a:p>
          <a:p>
            <a:pPr marL="228600" marR="0" lvl="0" indent="0" algn="just" rtl="0">
              <a:lnSpc>
                <a:spcPct val="90000"/>
              </a:lnSpc>
              <a:spcBef>
                <a:spcPts val="1000"/>
              </a:spcBef>
              <a:spcAft>
                <a:spcPts val="0"/>
              </a:spcAft>
              <a:buClr>
                <a:srgbClr val="000000"/>
              </a:buClr>
              <a:buSzPts val="1800"/>
              <a:buFont typeface="Arial"/>
              <a:buNone/>
            </a:pPr>
            <a:r>
              <a:rPr lang="en-GB" dirty="0">
                <a:solidFill>
                  <a:schemeClr val="dk1"/>
                </a:solidFill>
              </a:rPr>
              <a:t>The denial of their rights is known as Jim Crow laws, which “</a:t>
            </a:r>
            <a:r>
              <a:rPr lang="en-GB" i="0" dirty="0">
                <a:solidFill>
                  <a:srgbClr val="000000"/>
                </a:solidFill>
              </a:rPr>
              <a:t>mandated racial segregation in schools, restaurants, public transportation, etc.” </a:t>
            </a:r>
            <a:r>
              <a:rPr lang="en-GB" dirty="0"/>
              <a:t> </a:t>
            </a:r>
            <a:endParaRPr lang="en-GB" dirty="0" smtClean="0"/>
          </a:p>
          <a:p>
            <a:pPr marL="228600" marR="0" lvl="0" indent="0" algn="just" rtl="0">
              <a:lnSpc>
                <a:spcPct val="90000"/>
              </a:lnSpc>
              <a:spcBef>
                <a:spcPts val="1000"/>
              </a:spcBef>
              <a:spcAft>
                <a:spcPts val="0"/>
              </a:spcAft>
              <a:buClr>
                <a:srgbClr val="000000"/>
              </a:buClr>
              <a:buSzPts val="1800"/>
              <a:buFont typeface="Arial"/>
              <a:buNone/>
            </a:pPr>
            <a:endParaRPr lang="en-GB" sz="2000" dirty="0"/>
          </a:p>
          <a:p>
            <a:pPr marL="228600" marR="0" lvl="0" indent="0" algn="r" rtl="0">
              <a:lnSpc>
                <a:spcPct val="90000"/>
              </a:lnSpc>
              <a:spcBef>
                <a:spcPts val="1000"/>
              </a:spcBef>
              <a:spcAft>
                <a:spcPts val="0"/>
              </a:spcAft>
              <a:buClr>
                <a:srgbClr val="000000"/>
              </a:buClr>
              <a:buSzPts val="1800"/>
              <a:buFont typeface="Arial"/>
              <a:buNone/>
            </a:pPr>
            <a:r>
              <a:rPr lang="en-GB" sz="1600" i="1" dirty="0" smtClean="0">
                <a:solidFill>
                  <a:schemeClr val="bg2"/>
                </a:solidFill>
              </a:rPr>
              <a:t>(</a:t>
            </a:r>
            <a:r>
              <a:rPr lang="en-GB" sz="1600" i="1" dirty="0">
                <a:solidFill>
                  <a:schemeClr val="bg2"/>
                </a:solidFill>
              </a:rPr>
              <a:t>Virginia Geographic Alliance, A Story Map)</a:t>
            </a:r>
            <a:endParaRPr sz="1600" i="1" dirty="0">
              <a:solidFill>
                <a:schemeClr val="bg2"/>
              </a:solidFill>
            </a:endParaRPr>
          </a:p>
          <a:p>
            <a:pPr marL="457200" marR="0" lvl="0" indent="-228600" algn="just" rtl="0">
              <a:lnSpc>
                <a:spcPct val="90000"/>
              </a:lnSpc>
              <a:spcBef>
                <a:spcPts val="1000"/>
              </a:spcBef>
              <a:spcAft>
                <a:spcPts val="0"/>
              </a:spcAft>
              <a:buClr>
                <a:srgbClr val="000000"/>
              </a:buClr>
              <a:buSzPts val="1800"/>
              <a:buFont typeface="Arial"/>
              <a:buNone/>
            </a:pPr>
            <a:endParaRPr sz="2000" dirty="0"/>
          </a:p>
          <a:p>
            <a:pPr marL="228600" marR="0" lvl="0" indent="0" algn="just" rtl="0">
              <a:lnSpc>
                <a:spcPct val="90000"/>
              </a:lnSpc>
              <a:spcBef>
                <a:spcPts val="1000"/>
              </a:spcBef>
              <a:spcAft>
                <a:spcPts val="0"/>
              </a:spcAft>
              <a:buClr>
                <a:srgbClr val="000000"/>
              </a:buClr>
              <a:buSzPts val="1800"/>
              <a:buFont typeface="Arial"/>
              <a:buNone/>
            </a:pPr>
            <a:endParaRPr sz="2000" dirty="0"/>
          </a:p>
          <a:p>
            <a:pPr marL="457200" marR="0" lvl="0" indent="-228600" algn="just" rtl="0">
              <a:lnSpc>
                <a:spcPct val="90000"/>
              </a:lnSpc>
              <a:spcBef>
                <a:spcPts val="1000"/>
              </a:spcBef>
              <a:spcAft>
                <a:spcPts val="0"/>
              </a:spcAft>
              <a:buClr>
                <a:srgbClr val="000000"/>
              </a:buClr>
              <a:buSzPts val="1800"/>
              <a:buFont typeface="Arial"/>
              <a:buNone/>
            </a:pPr>
            <a:r>
              <a:rPr lang="en-GB" sz="1600" i="0" dirty="0">
                <a:solidFill>
                  <a:srgbClr val="000000"/>
                </a:solidFill>
                <a:latin typeface="Calibri"/>
                <a:ea typeface="Calibri"/>
                <a:cs typeface="Calibri"/>
                <a:sym typeface="Calibri"/>
              </a:rPr>
              <a:t> </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0" i="0" dirty="0">
                <a:solidFill>
                  <a:srgbClr val="000000"/>
                </a:solidFill>
                <a:latin typeface="Open Sans"/>
                <a:ea typeface="Open Sans"/>
                <a:cs typeface="Open Sans"/>
                <a:sym typeface="Open Sans"/>
              </a:rPr>
              <a:t> </a:t>
            </a:r>
            <a:endParaRPr b="1" i="0" dirty="0">
              <a:solidFill>
                <a:schemeClr val="dk1"/>
              </a:solidFill>
              <a:latin typeface="Open Sans"/>
              <a:ea typeface="Open Sans"/>
              <a:cs typeface="Open Sans"/>
              <a:sym typeface="Open Sans"/>
            </a:endParaRPr>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133" name="Google Shape;133;p32"/>
          <p:cNvPicPr preferRelativeResize="0"/>
          <p:nvPr/>
        </p:nvPicPr>
        <p:blipFill rotWithShape="1">
          <a:blip r:embed="rId3">
            <a:alphaModFix/>
          </a:blip>
          <a:srcRect/>
          <a:stretch/>
        </p:blipFill>
        <p:spPr>
          <a:xfrm>
            <a:off x="6507502" y="1151391"/>
            <a:ext cx="4084320" cy="2754542"/>
          </a:xfrm>
          <a:prstGeom prst="rect">
            <a:avLst/>
          </a:prstGeom>
          <a:noFill/>
          <a:ln>
            <a:noFill/>
          </a:ln>
        </p:spPr>
      </p:pic>
      <p:pic>
        <p:nvPicPr>
          <p:cNvPr id="134" name="Google Shape;134;p32"/>
          <p:cNvPicPr preferRelativeResize="0"/>
          <p:nvPr/>
        </p:nvPicPr>
        <p:blipFill rotWithShape="1">
          <a:blip r:embed="rId4">
            <a:alphaModFix/>
          </a:blip>
          <a:srcRect/>
          <a:stretch/>
        </p:blipFill>
        <p:spPr>
          <a:xfrm>
            <a:off x="6507502" y="4055032"/>
            <a:ext cx="4084320" cy="2476119"/>
          </a:xfrm>
          <a:prstGeom prst="rect">
            <a:avLst/>
          </a:prstGeom>
          <a:noFill/>
          <a:ln>
            <a:noFill/>
          </a:ln>
        </p:spPr>
      </p:pic>
      <p:sp>
        <p:nvSpPr>
          <p:cNvPr id="135" name="Google Shape;135;p32"/>
          <p:cNvSpPr txBox="1"/>
          <p:nvPr/>
        </p:nvSpPr>
        <p:spPr>
          <a:xfrm>
            <a:off x="6715760" y="6488668"/>
            <a:ext cx="5933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122;p3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American Civil Rights Movement </a:t>
            </a:r>
            <a:endParaRPr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4"/>
          <p:cNvSpPr txBox="1">
            <a:spLocks noGrp="1"/>
          </p:cNvSpPr>
          <p:nvPr>
            <p:ph type="body" idx="1"/>
          </p:nvPr>
        </p:nvSpPr>
        <p:spPr>
          <a:xfrm>
            <a:off x="2371707" y="2075503"/>
            <a:ext cx="1889008" cy="506611"/>
          </a:xfrm>
          <a:prstGeom prst="rect">
            <a:avLst/>
          </a:prstGeom>
          <a:noFill/>
          <a:ln>
            <a:noFill/>
          </a:ln>
        </p:spPr>
        <p:txBody>
          <a:bodyPr spcFirstLastPara="1" wrap="square" lIns="0" tIns="0" rIns="0" bIns="0" anchor="ctr" anchorCtr="0">
            <a:noAutofit/>
          </a:bodyPr>
          <a:lstStyle/>
          <a:p>
            <a:pPr marL="457200" marR="0" lvl="0" indent="-228600" algn="just" rtl="0">
              <a:lnSpc>
                <a:spcPct val="90000"/>
              </a:lnSpc>
              <a:spcBef>
                <a:spcPts val="1000"/>
              </a:spcBef>
              <a:spcAft>
                <a:spcPts val="0"/>
              </a:spcAft>
              <a:buClr>
                <a:schemeClr val="accent3"/>
              </a:buClr>
              <a:buSzPts val="2000"/>
              <a:buFont typeface="Arial"/>
              <a:buNone/>
            </a:pPr>
            <a:r>
              <a:rPr lang="en-GB" dirty="0"/>
              <a:t>Emmett Till </a:t>
            </a:r>
            <a:endParaRPr dirty="0"/>
          </a:p>
        </p:txBody>
      </p:sp>
      <p:sp>
        <p:nvSpPr>
          <p:cNvPr id="141" name="Google Shape;141;p34"/>
          <p:cNvSpPr txBox="1">
            <a:spLocks noGrp="1"/>
          </p:cNvSpPr>
          <p:nvPr>
            <p:ph type="body" idx="2"/>
          </p:nvPr>
        </p:nvSpPr>
        <p:spPr>
          <a:xfrm>
            <a:off x="577200" y="2542627"/>
            <a:ext cx="5518800" cy="1382400"/>
          </a:xfrm>
          <a:prstGeom prst="rect">
            <a:avLst/>
          </a:prstGeom>
          <a:noFill/>
          <a:ln>
            <a:noFill/>
          </a:ln>
        </p:spPr>
        <p:txBody>
          <a:bodyPr spcFirstLastPara="1" wrap="square" lIns="0" tIns="0" rIns="0" bIns="0" anchor="t" anchorCtr="0">
            <a:noAutofit/>
          </a:bodyPr>
          <a:lstStyle/>
          <a:p>
            <a:pPr marL="228600" lvl="0" indent="0" algn="just" rtl="0">
              <a:lnSpc>
                <a:spcPct val="150000"/>
              </a:lnSpc>
              <a:spcBef>
                <a:spcPts val="1000"/>
              </a:spcBef>
              <a:spcAft>
                <a:spcPts val="0"/>
              </a:spcAft>
              <a:buSzPts val="1800"/>
              <a:buNone/>
            </a:pPr>
            <a:r>
              <a:rPr lang="en-GB" b="1" i="0" dirty="0">
                <a:solidFill>
                  <a:srgbClr val="000000"/>
                </a:solidFill>
              </a:rPr>
              <a:t>Emmett Till</a:t>
            </a:r>
            <a:r>
              <a:rPr lang="en-GB" i="0" dirty="0">
                <a:solidFill>
                  <a:srgbClr val="000000"/>
                </a:solidFill>
              </a:rPr>
              <a:t> is kidnaped and murdered in Mississippi. He was 14 years old. He murdered by Roy</a:t>
            </a:r>
            <a:r>
              <a:rPr lang="en-GB" dirty="0"/>
              <a:t> Bryant and brother-in-law</a:t>
            </a:r>
            <a:r>
              <a:rPr lang="en-GB" i="0" dirty="0">
                <a:solidFill>
                  <a:srgbClr val="000000"/>
                </a:solidFill>
              </a:rPr>
              <a:t>, because according to Carolyn Bryant Till went to the Bryant store and whistled to her. </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42" name="Google Shape;142;p3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American Civil Rights Movement (1955) </a:t>
            </a:r>
            <a:endParaRPr b="1" dirty="0"/>
          </a:p>
        </p:txBody>
      </p:sp>
      <p:pic>
        <p:nvPicPr>
          <p:cNvPr id="143" name="Google Shape;143;p34"/>
          <p:cNvPicPr preferRelativeResize="0"/>
          <p:nvPr/>
        </p:nvPicPr>
        <p:blipFill rotWithShape="1">
          <a:blip r:embed="rId3">
            <a:alphaModFix/>
          </a:blip>
          <a:srcRect/>
          <a:stretch/>
        </p:blipFill>
        <p:spPr>
          <a:xfrm>
            <a:off x="6899151" y="1539099"/>
            <a:ext cx="4077590" cy="4033107"/>
          </a:xfrm>
          <a:prstGeom prst="rect">
            <a:avLst/>
          </a:prstGeom>
          <a:noFill/>
          <a:ln>
            <a:noFill/>
          </a:ln>
        </p:spPr>
      </p:pic>
      <p:sp>
        <p:nvSpPr>
          <p:cNvPr id="144" name="Google Shape;144;p34"/>
          <p:cNvSpPr txBox="1"/>
          <p:nvPr/>
        </p:nvSpPr>
        <p:spPr>
          <a:xfrm>
            <a:off x="6441440" y="5617762"/>
            <a:ext cx="57507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5"/>
          <p:cNvSpPr txBox="1">
            <a:spLocks noGrp="1"/>
          </p:cNvSpPr>
          <p:nvPr>
            <p:ph type="body" idx="1"/>
          </p:nvPr>
        </p:nvSpPr>
        <p:spPr>
          <a:xfrm>
            <a:off x="2640407" y="2087455"/>
            <a:ext cx="2310972" cy="506611"/>
          </a:xfrm>
          <a:prstGeom prst="rect">
            <a:avLst/>
          </a:prstGeom>
          <a:noFill/>
          <a:ln>
            <a:noFill/>
          </a:ln>
        </p:spPr>
        <p:txBody>
          <a:bodyPr spcFirstLastPara="1" wrap="square" lIns="0" tIns="0" rIns="0" bIns="0" anchor="ctr" anchorCtr="0">
            <a:noAutofit/>
          </a:bodyPr>
          <a:lstStyle/>
          <a:p>
            <a:pPr marL="457200" marR="0" lvl="0" indent="-228600" algn="just" rtl="0">
              <a:lnSpc>
                <a:spcPct val="90000"/>
              </a:lnSpc>
              <a:spcBef>
                <a:spcPts val="1000"/>
              </a:spcBef>
              <a:spcAft>
                <a:spcPts val="0"/>
              </a:spcAft>
              <a:buClr>
                <a:schemeClr val="accent3"/>
              </a:buClr>
              <a:buSzPts val="2000"/>
              <a:buFont typeface="Arial"/>
              <a:buNone/>
            </a:pPr>
            <a:r>
              <a:rPr lang="en-GB" dirty="0"/>
              <a:t>Rosa Parks</a:t>
            </a:r>
            <a:endParaRPr dirty="0"/>
          </a:p>
        </p:txBody>
      </p:sp>
      <p:sp>
        <p:nvSpPr>
          <p:cNvPr id="150" name="Google Shape;150;p35"/>
          <p:cNvSpPr txBox="1">
            <a:spLocks noGrp="1"/>
          </p:cNvSpPr>
          <p:nvPr>
            <p:ph type="body" idx="2"/>
          </p:nvPr>
        </p:nvSpPr>
        <p:spPr>
          <a:xfrm>
            <a:off x="876890" y="2594066"/>
            <a:ext cx="5518830" cy="2868929"/>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1000"/>
              </a:spcBef>
              <a:spcAft>
                <a:spcPts val="0"/>
              </a:spcAft>
              <a:buClr>
                <a:srgbClr val="000000"/>
              </a:buClr>
              <a:buSzPts val="1800"/>
              <a:buFont typeface="Arial"/>
              <a:buNone/>
            </a:pPr>
            <a:r>
              <a:rPr lang="en-GB" b="1" dirty="0"/>
              <a:t>Rosa Parks </a:t>
            </a:r>
            <a:r>
              <a:rPr lang="en-GB" dirty="0"/>
              <a:t>is arrested after refusing to give up her seat in a white section of a Montgomery, Alabama bus. This action sparked the Montgomery Bus Boycott that lasted most of 1956 until the bus system was forced to integrate on December 20, 1956.</a:t>
            </a:r>
            <a:endParaRPr dirty="0"/>
          </a:p>
        </p:txBody>
      </p:sp>
      <p:sp>
        <p:nvSpPr>
          <p:cNvPr id="151" name="Google Shape;151;p3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American Civil Rights Movement (1956) </a:t>
            </a:r>
            <a:endParaRPr b="1" dirty="0"/>
          </a:p>
        </p:txBody>
      </p:sp>
      <p:pic>
        <p:nvPicPr>
          <p:cNvPr id="152" name="Google Shape;152;p35"/>
          <p:cNvPicPr preferRelativeResize="0"/>
          <p:nvPr/>
        </p:nvPicPr>
        <p:blipFill rotWithShape="1">
          <a:blip r:embed="rId3">
            <a:alphaModFix/>
          </a:blip>
          <a:srcRect/>
          <a:stretch/>
        </p:blipFill>
        <p:spPr>
          <a:xfrm>
            <a:off x="6924482" y="1920730"/>
            <a:ext cx="4390628" cy="3468596"/>
          </a:xfrm>
          <a:prstGeom prst="rect">
            <a:avLst/>
          </a:prstGeom>
          <a:noFill/>
          <a:ln>
            <a:noFill/>
          </a:ln>
        </p:spPr>
      </p:pic>
      <p:sp>
        <p:nvSpPr>
          <p:cNvPr id="153" name="Google Shape;153;p35"/>
          <p:cNvSpPr txBox="1"/>
          <p:nvPr/>
        </p:nvSpPr>
        <p:spPr>
          <a:xfrm>
            <a:off x="6096000" y="5462995"/>
            <a:ext cx="674116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Calibri"/>
                <a:ea typeface="Calibri"/>
                <a:cs typeface="Calibri"/>
                <a:sym typeface="Calibri"/>
              </a:rPr>
              <a:t> </a:t>
            </a:r>
            <a:endParaRPr sz="1000" b="0"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6"/>
          <p:cNvSpPr txBox="1">
            <a:spLocks noGrp="1"/>
          </p:cNvSpPr>
          <p:nvPr>
            <p:ph type="body" idx="1"/>
          </p:nvPr>
        </p:nvSpPr>
        <p:spPr>
          <a:xfrm>
            <a:off x="2905916" y="2061145"/>
            <a:ext cx="1257575" cy="506611"/>
          </a:xfrm>
          <a:prstGeom prst="rect">
            <a:avLst/>
          </a:prstGeom>
          <a:noFill/>
          <a:ln>
            <a:noFill/>
          </a:ln>
        </p:spPr>
        <p:txBody>
          <a:bodyPr spcFirstLastPara="1" wrap="square" lIns="0" tIns="0" rIns="0" bIns="0" anchor="ctr" anchorCtr="0">
            <a:noAutofit/>
          </a:bodyPr>
          <a:lstStyle/>
          <a:p>
            <a:pPr marL="457200" marR="0" lvl="0" indent="-228600" algn="l" rtl="0">
              <a:lnSpc>
                <a:spcPct val="90000"/>
              </a:lnSpc>
              <a:spcBef>
                <a:spcPts val="1000"/>
              </a:spcBef>
              <a:spcAft>
                <a:spcPts val="0"/>
              </a:spcAft>
              <a:buClr>
                <a:schemeClr val="accent3"/>
              </a:buClr>
              <a:buSzPts val="2000"/>
              <a:buFont typeface="Arial"/>
              <a:buNone/>
            </a:pPr>
            <a:r>
              <a:rPr lang="en-GB" dirty="0"/>
              <a:t>Sit-ins</a:t>
            </a:r>
            <a:endParaRPr dirty="0"/>
          </a:p>
        </p:txBody>
      </p:sp>
      <p:sp>
        <p:nvSpPr>
          <p:cNvPr id="159" name="Google Shape;159;p36"/>
          <p:cNvSpPr txBox="1">
            <a:spLocks noGrp="1"/>
          </p:cNvSpPr>
          <p:nvPr>
            <p:ph type="body" idx="2"/>
          </p:nvPr>
        </p:nvSpPr>
        <p:spPr>
          <a:xfrm>
            <a:off x="775288" y="2478509"/>
            <a:ext cx="5518830" cy="2789646"/>
          </a:xfrm>
          <a:prstGeom prst="rect">
            <a:avLst/>
          </a:prstGeom>
          <a:noFill/>
          <a:ln>
            <a:noFill/>
          </a:ln>
        </p:spPr>
        <p:txBody>
          <a:bodyPr spcFirstLastPara="1" wrap="square" lIns="0" tIns="0" rIns="0" bIns="0" anchor="t" anchorCtr="0">
            <a:noAutofit/>
          </a:bodyPr>
          <a:lstStyle/>
          <a:p>
            <a:pPr marL="228600" lvl="0" indent="0" algn="just" rtl="0">
              <a:lnSpc>
                <a:spcPct val="150000"/>
              </a:lnSpc>
              <a:spcBef>
                <a:spcPts val="1000"/>
              </a:spcBef>
              <a:spcAft>
                <a:spcPts val="0"/>
              </a:spcAft>
              <a:buSzPts val="1800"/>
              <a:buNone/>
            </a:pPr>
            <a:r>
              <a:rPr lang="en-GB" sz="1800" b="0" i="0" dirty="0" smtClean="0">
                <a:solidFill>
                  <a:srgbClr val="000000"/>
                </a:solidFill>
                <a:latin typeface="Calibri"/>
                <a:ea typeface="Calibri"/>
                <a:cs typeface="Calibri"/>
                <a:sym typeface="Calibri"/>
              </a:rPr>
              <a:t>Four </a:t>
            </a:r>
            <a:r>
              <a:rPr lang="en-GB" sz="1800" b="0" i="0" dirty="0">
                <a:solidFill>
                  <a:srgbClr val="000000"/>
                </a:solidFill>
                <a:latin typeface="Calibri"/>
                <a:ea typeface="Calibri"/>
                <a:cs typeface="Calibri"/>
                <a:sym typeface="Calibri"/>
              </a:rPr>
              <a:t>black college students in North Carolina stage a sit-in at a Woolworth lunch counter, encouraging peaceful protest of unjust law. </a:t>
            </a:r>
            <a:endParaRPr dirty="0"/>
          </a:p>
          <a:p>
            <a:pPr marL="228600" lvl="0" indent="0" algn="just" rtl="0">
              <a:lnSpc>
                <a:spcPct val="150000"/>
              </a:lnSpc>
              <a:spcBef>
                <a:spcPts val="1000"/>
              </a:spcBef>
              <a:spcAft>
                <a:spcPts val="0"/>
              </a:spcAft>
              <a:buSzPts val="1800"/>
              <a:buNone/>
            </a:pPr>
            <a:r>
              <a:rPr lang="en-GB" sz="1800" b="0" i="0" dirty="0">
                <a:solidFill>
                  <a:srgbClr val="000000"/>
                </a:solidFill>
                <a:latin typeface="Calibri"/>
                <a:ea typeface="Calibri"/>
                <a:cs typeface="Calibri"/>
                <a:sym typeface="Calibri"/>
              </a:rPr>
              <a:t>The North Carolina sit-ins spark other sit-in events across the country, leading to a movement in 65 cities across the country. View the video below to learn about the strategy and purpose of these sit-ins.</a:t>
            </a:r>
            <a:endParaRPr dirty="0"/>
          </a:p>
          <a:p>
            <a:pPr marL="228600" lvl="0" indent="0" algn="just" rtl="0">
              <a:lnSpc>
                <a:spcPct val="90000"/>
              </a:lnSpc>
              <a:spcBef>
                <a:spcPts val="1000"/>
              </a:spcBef>
              <a:spcAft>
                <a:spcPts val="0"/>
              </a:spcAft>
              <a:buSzPts val="1800"/>
              <a:buNone/>
            </a:pPr>
            <a:r>
              <a:rPr lang="en-GB" sz="900" dirty="0"/>
              <a:t> </a:t>
            </a:r>
            <a:endParaRPr sz="900" dirty="0"/>
          </a:p>
          <a:p>
            <a:pPr marL="228600" lvl="0" indent="0" algn="just" rtl="0">
              <a:lnSpc>
                <a:spcPct val="90000"/>
              </a:lnSpc>
              <a:spcBef>
                <a:spcPts val="1000"/>
              </a:spcBef>
              <a:spcAft>
                <a:spcPts val="0"/>
              </a:spcAft>
              <a:buSzPts val="1800"/>
              <a:buNone/>
            </a:pPr>
            <a:r>
              <a:rPr lang="en-GB" sz="900" b="0" i="0" dirty="0">
                <a:solidFill>
                  <a:srgbClr val="000000"/>
                </a:solidFill>
                <a:latin typeface="Calibri"/>
                <a:ea typeface="Calibri"/>
                <a:cs typeface="Calibri"/>
                <a:sym typeface="Calibri"/>
              </a:rPr>
              <a:t> </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60" name="Google Shape;160;p36"/>
          <p:cNvSpPr txBox="1">
            <a:spLocks noGrp="1"/>
          </p:cNvSpPr>
          <p:nvPr>
            <p:ph type="body" idx="3"/>
          </p:nvPr>
        </p:nvSpPr>
        <p:spPr>
          <a:xfrm>
            <a:off x="6822450" y="5044634"/>
            <a:ext cx="4892040" cy="447041"/>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1400" b="1" i="0" dirty="0">
                <a:solidFill>
                  <a:srgbClr val="0F0F0F"/>
                </a:solidFill>
                <a:latin typeface="Calibri"/>
                <a:ea typeface="Calibri"/>
                <a:cs typeface="Calibri"/>
                <a:sym typeface="Calibri"/>
              </a:rPr>
              <a:t>  JOHN LEWIS - GET IN THE WAY | The Nashville Sit-Ins | PBS</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61" name="Google Shape;161;p3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American Civil Rights Movement (1960)</a:t>
            </a:r>
            <a:endParaRPr b="1" dirty="0"/>
          </a:p>
        </p:txBody>
      </p:sp>
      <p:pic>
        <p:nvPicPr>
          <p:cNvPr id="162" name="Google Shape;162;p36" descr="Official Site: http://to.pbs.org/2k3NthW | #JohnLewisPBS&#10;With fellow students in 1961, Lewis began a nonviolent sit in campaign at Nashville lunch counters where African Americans had long been refused service.&#10;&#10;Thumbnail image credit: Getty, Bettmann / Contributor &#10;&#10;Subscribe to the PBS channel for more clips: https://www.youtube.com/user/PBS/feat&#10;&#10;Enjoy full episodes of your favorite PBS programs at pbs.org/video.&#10;&#10;Like PBS on Facebook: https://www.facebook.com/pbs/&#10;Follow PBS on Twitter: https://twitter.com/PBS&#10;Follow PBS on Instagram: https://www.instagram.com/PBS&#10;Official website: http://www.pbs.org/&#10;Get PBS merchandise: http://www.shoppbs.org/home/index.jsp&#10;&#10;JOHN LEWIS - GET IN THE WAY Premieres Friday, February 10, 2017, 10:30-11:30 p.m. ET" title="JOHN LEWIS - GET IN THE WAY | The Nashville Sit-Ins | PBS">
            <a:hlinkClick r:id="rId3"/>
          </p:cNvPr>
          <p:cNvPicPr preferRelativeResize="0"/>
          <p:nvPr/>
        </p:nvPicPr>
        <p:blipFill>
          <a:blip r:embed="rId4">
            <a:alphaModFix/>
          </a:blip>
          <a:stretch>
            <a:fillRect/>
          </a:stretch>
        </p:blipFill>
        <p:spPr>
          <a:xfrm>
            <a:off x="6822450" y="2402000"/>
            <a:ext cx="4500600" cy="2531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7"/>
          <p:cNvSpPr txBox="1">
            <a:spLocks noGrp="1"/>
          </p:cNvSpPr>
          <p:nvPr>
            <p:ph type="body" idx="1"/>
          </p:nvPr>
        </p:nvSpPr>
        <p:spPr>
          <a:xfrm>
            <a:off x="2601550" y="2420047"/>
            <a:ext cx="2028870" cy="506611"/>
          </a:xfrm>
          <a:prstGeom prst="rect">
            <a:avLst/>
          </a:prstGeom>
          <a:noFill/>
          <a:ln>
            <a:noFill/>
          </a:ln>
        </p:spPr>
        <p:txBody>
          <a:bodyPr spcFirstLastPara="1" wrap="square" lIns="0" tIns="0" rIns="0" bIns="0" anchor="ctr" anchorCtr="0">
            <a:noAutofit/>
          </a:bodyPr>
          <a:lstStyle/>
          <a:p>
            <a:pPr marL="457200" marR="0" lvl="0" indent="-228600" algn="just" rtl="0">
              <a:lnSpc>
                <a:spcPct val="90000"/>
              </a:lnSpc>
              <a:spcBef>
                <a:spcPts val="1000"/>
              </a:spcBef>
              <a:spcAft>
                <a:spcPts val="0"/>
              </a:spcAft>
              <a:buClr>
                <a:schemeClr val="accent3"/>
              </a:buClr>
              <a:buSzPts val="2000"/>
              <a:buFont typeface="Arial"/>
              <a:buNone/>
            </a:pPr>
            <a:r>
              <a:rPr lang="en-GB" dirty="0"/>
              <a:t>Medgar Evers</a:t>
            </a:r>
            <a:endParaRPr dirty="0"/>
          </a:p>
        </p:txBody>
      </p:sp>
      <p:sp>
        <p:nvSpPr>
          <p:cNvPr id="168" name="Google Shape;168;p37"/>
          <p:cNvSpPr txBox="1">
            <a:spLocks noGrp="1"/>
          </p:cNvSpPr>
          <p:nvPr>
            <p:ph type="body" idx="2"/>
          </p:nvPr>
        </p:nvSpPr>
        <p:spPr>
          <a:xfrm>
            <a:off x="856570" y="3063435"/>
            <a:ext cx="5518830" cy="1219731"/>
          </a:xfrm>
          <a:prstGeom prst="rect">
            <a:avLst/>
          </a:prstGeom>
          <a:noFill/>
          <a:ln>
            <a:noFill/>
          </a:ln>
        </p:spPr>
        <p:txBody>
          <a:bodyPr spcFirstLastPara="1" wrap="square" lIns="0" tIns="0" rIns="0" bIns="0" anchor="t" anchorCtr="0">
            <a:noAutofit/>
          </a:bodyPr>
          <a:lstStyle/>
          <a:p>
            <a:pPr marL="228600" lvl="0" indent="0" algn="just" rtl="0">
              <a:lnSpc>
                <a:spcPct val="150000"/>
              </a:lnSpc>
              <a:spcBef>
                <a:spcPts val="1000"/>
              </a:spcBef>
              <a:spcAft>
                <a:spcPts val="0"/>
              </a:spcAft>
              <a:buSzPts val="1800"/>
              <a:buNone/>
            </a:pPr>
            <a:r>
              <a:rPr lang="en-GB" b="1" i="0" dirty="0">
                <a:solidFill>
                  <a:schemeClr val="dk1"/>
                </a:solidFill>
                <a:latin typeface="Calibri"/>
                <a:ea typeface="Calibri"/>
                <a:cs typeface="Calibri"/>
                <a:sym typeface="Calibri"/>
              </a:rPr>
              <a:t>Medgar Evers, </a:t>
            </a:r>
            <a:r>
              <a:rPr lang="en-GB" b="0" i="0" dirty="0">
                <a:solidFill>
                  <a:schemeClr val="dk1"/>
                </a:solidFill>
                <a:latin typeface="Calibri"/>
                <a:ea typeface="Calibri"/>
                <a:cs typeface="Calibri"/>
                <a:sym typeface="Calibri"/>
              </a:rPr>
              <a:t> a </a:t>
            </a:r>
            <a:r>
              <a:rPr lang="en-GB" b="0" i="1" dirty="0">
                <a:solidFill>
                  <a:schemeClr val="dk1"/>
                </a:solidFill>
                <a:latin typeface="Calibri"/>
                <a:ea typeface="Calibri"/>
                <a:cs typeface="Calibri"/>
                <a:sym typeface="Calibri"/>
              </a:rPr>
              <a:t>National Association for the Advancement of </a:t>
            </a:r>
            <a:r>
              <a:rPr lang="en-GB" b="0" i="1" dirty="0" err="1">
                <a:solidFill>
                  <a:schemeClr val="dk1"/>
                </a:solidFill>
                <a:latin typeface="Calibri"/>
                <a:ea typeface="Calibri"/>
                <a:cs typeface="Calibri"/>
                <a:sym typeface="Calibri"/>
              </a:rPr>
              <a:t>Colored</a:t>
            </a:r>
            <a:r>
              <a:rPr lang="en-GB" b="0" i="1" dirty="0">
                <a:solidFill>
                  <a:schemeClr val="dk1"/>
                </a:solidFill>
                <a:latin typeface="Calibri"/>
                <a:ea typeface="Calibri"/>
                <a:cs typeface="Calibri"/>
                <a:sym typeface="Calibri"/>
              </a:rPr>
              <a:t> People</a:t>
            </a:r>
            <a:r>
              <a:rPr lang="en-GB" b="0" i="0" dirty="0">
                <a:solidFill>
                  <a:schemeClr val="dk1"/>
                </a:solidFill>
                <a:latin typeface="Calibri"/>
                <a:ea typeface="Calibri"/>
                <a:cs typeface="Calibri"/>
                <a:sym typeface="Calibri"/>
              </a:rPr>
              <a:t>  (NAACP) field secretary, is assassinated at his home in Jackson, Mississippi. </a:t>
            </a:r>
            <a:endParaRPr sz="2000" dirty="0"/>
          </a:p>
          <a:p>
            <a:pPr marL="228600" lvl="0" indent="0" algn="just" rtl="0">
              <a:lnSpc>
                <a:spcPct val="90000"/>
              </a:lnSpc>
              <a:spcBef>
                <a:spcPts val="1000"/>
              </a:spcBef>
              <a:spcAft>
                <a:spcPts val="0"/>
              </a:spcAft>
              <a:buSzPts val="1800"/>
              <a:buNone/>
            </a:pPr>
            <a:r>
              <a:rPr lang="en-GB" sz="900" b="0" i="0" dirty="0">
                <a:solidFill>
                  <a:srgbClr val="000000"/>
                </a:solidFill>
                <a:latin typeface="Calibri"/>
                <a:ea typeface="Calibri"/>
                <a:cs typeface="Calibri"/>
                <a:sym typeface="Calibri"/>
              </a:rPr>
              <a:t> </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69" name="Google Shape;169;p37"/>
          <p:cNvSpPr txBox="1">
            <a:spLocks noGrp="1"/>
          </p:cNvSpPr>
          <p:nvPr>
            <p:ph type="body" idx="3"/>
          </p:nvPr>
        </p:nvSpPr>
        <p:spPr>
          <a:xfrm>
            <a:off x="7299960" y="5061280"/>
            <a:ext cx="4892040" cy="447041"/>
          </a:xfrm>
          <a:prstGeom prst="rect">
            <a:avLst/>
          </a:prstGeom>
          <a:noFill/>
          <a:ln>
            <a:noFill/>
          </a:ln>
        </p:spPr>
        <p:txBody>
          <a:bodyPr spcFirstLastPara="1" wrap="square" lIns="0" tIns="0" rIns="0" bIns="0" anchor="t" anchorCtr="0">
            <a:noAutofit/>
          </a:bodyPr>
          <a:lstStyle/>
          <a:p>
            <a:pPr marL="457200" lvl="0" indent="-228600" algn="l" rtl="0">
              <a:lnSpc>
                <a:spcPct val="90000"/>
              </a:lnSpc>
              <a:spcBef>
                <a:spcPts val="1000"/>
              </a:spcBef>
              <a:spcAft>
                <a:spcPts val="0"/>
              </a:spcAft>
              <a:buSzPts val="1800"/>
              <a:buNone/>
            </a:pPr>
            <a:r>
              <a:rPr lang="en-GB" sz="1100" b="1" i="0" dirty="0">
                <a:solidFill>
                  <a:srgbClr val="0F0F0F"/>
                </a:solidFill>
                <a:latin typeface="Calibri" panose="020F0502020204030204" pitchFamily="34" charset="0"/>
                <a:ea typeface="Arial"/>
                <a:cs typeface="Calibri" panose="020F0502020204030204" pitchFamily="34" charset="0"/>
                <a:sym typeface="Arial"/>
              </a:rPr>
              <a:t>Medgar Evers - Civil Rights Activist | Mini Bio | BIO</a:t>
            </a:r>
            <a:endParaRPr dirty="0">
              <a:latin typeface="Calibri" panose="020F0502020204030204" pitchFamily="34" charset="0"/>
              <a:cs typeface="Calibri" panose="020F0502020204030204" pitchFamily="34" charset="0"/>
            </a:endParaRPr>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70" name="Google Shape;170;p3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American </a:t>
            </a:r>
            <a:r>
              <a:rPr lang="en-GB" b="1" dirty="0" smtClean="0"/>
              <a:t>Civil </a:t>
            </a:r>
            <a:r>
              <a:rPr lang="en-GB" b="1" dirty="0"/>
              <a:t>Rights Movement (1963)</a:t>
            </a:r>
            <a:endParaRPr b="1" dirty="0"/>
          </a:p>
        </p:txBody>
      </p:sp>
      <p:pic>
        <p:nvPicPr>
          <p:cNvPr id="171" name="Google Shape;171;p37" descr="Civil rights activist Medgar Evers was born on July 2, 1925, in Decatur, Mississippi. In 1954, he became the first state field secretary of the NAACP in Mississippi. As such, he organized voter-registration efforts and economic boycotts, and investigated crimes perpetrated against blacks. Evers was assassinated outside of his Mississippi home in 1963, and after years of on-again, off-again legal proceedings, his killer was sent to prison in 1994. In 2017, President Barack Obama designated Evers's home a national historic landmark. #Biography Subscribe for more Biography: http://aetv.us/2AsWMPH  Delve deeper into Biography on our site: http://www.biography.com  Follow Biography for more surprising stories from fascinating lives: Facebook - https://www.facebook.com/Biography  Instagram - https://www.instagram.com/biography  Twitter - https://twitter.com/biography   Biography.com captures the most gripping, surprising, and fascinating stories about famous people: The biggest break. The defining opportunity. The most shattering failure. The unexpected connection. The decision that changed everything. With over 7,000 biographies and daily features that highlight newsworthy and compelling points-of-view, we are the digital source for true stories about people that matter.  Medgar Evers - Civil Rights Activist | Mini Bio | BIO https://www.youtube.com/user/BiographyChannel" title="Medgar Evers - Civil Rights Activist | Mini Bio | BIO">
            <a:hlinkClick r:id="rId3"/>
          </p:cNvPr>
          <p:cNvPicPr preferRelativeResize="0"/>
          <p:nvPr/>
        </p:nvPicPr>
        <p:blipFill>
          <a:blip r:embed="rId4">
            <a:alphaModFix/>
          </a:blip>
          <a:stretch>
            <a:fillRect/>
          </a:stretch>
        </p:blipFill>
        <p:spPr>
          <a:xfrm>
            <a:off x="6832250" y="2362751"/>
            <a:ext cx="4659725" cy="2621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9"/>
          <p:cNvSpPr txBox="1">
            <a:spLocks noGrp="1"/>
          </p:cNvSpPr>
          <p:nvPr>
            <p:ph type="body" idx="1"/>
          </p:nvPr>
        </p:nvSpPr>
        <p:spPr>
          <a:xfrm>
            <a:off x="2092639" y="1998965"/>
            <a:ext cx="2949530" cy="506611"/>
          </a:xfrm>
          <a:prstGeom prst="rect">
            <a:avLst/>
          </a:prstGeom>
          <a:noFill/>
          <a:ln>
            <a:noFill/>
          </a:ln>
        </p:spPr>
        <p:txBody>
          <a:bodyPr spcFirstLastPara="1" wrap="square" lIns="0" tIns="0" rIns="0" bIns="0" anchor="ctr" anchorCtr="0">
            <a:noAutofit/>
          </a:bodyPr>
          <a:lstStyle/>
          <a:p>
            <a:pPr marL="457200" marR="0" lvl="0" indent="-228600" algn="just" rtl="0">
              <a:lnSpc>
                <a:spcPct val="90000"/>
              </a:lnSpc>
              <a:spcBef>
                <a:spcPts val="1000"/>
              </a:spcBef>
              <a:spcAft>
                <a:spcPts val="0"/>
              </a:spcAft>
              <a:buClr>
                <a:schemeClr val="accent3"/>
              </a:buClr>
              <a:buSzPts val="2000"/>
              <a:buFont typeface="Arial"/>
              <a:buNone/>
            </a:pPr>
            <a:r>
              <a:rPr lang="en-GB" dirty="0"/>
              <a:t>Martin Luther King, Jr. </a:t>
            </a:r>
            <a:endParaRPr dirty="0"/>
          </a:p>
        </p:txBody>
      </p:sp>
      <p:sp>
        <p:nvSpPr>
          <p:cNvPr id="178" name="Google Shape;178;p39"/>
          <p:cNvSpPr txBox="1">
            <a:spLocks noGrp="1"/>
          </p:cNvSpPr>
          <p:nvPr>
            <p:ph type="body" idx="2"/>
          </p:nvPr>
        </p:nvSpPr>
        <p:spPr>
          <a:xfrm>
            <a:off x="399370" y="2721018"/>
            <a:ext cx="6336069" cy="1867264"/>
          </a:xfrm>
          <a:prstGeom prst="rect">
            <a:avLst/>
          </a:prstGeom>
          <a:noFill/>
          <a:ln>
            <a:noFill/>
          </a:ln>
        </p:spPr>
        <p:txBody>
          <a:bodyPr spcFirstLastPara="1" wrap="square" lIns="0" tIns="0" rIns="0" bIns="0" anchor="t" anchorCtr="0">
            <a:noAutofit/>
          </a:bodyPr>
          <a:lstStyle/>
          <a:p>
            <a:pPr marL="228600" lvl="0" indent="0" algn="just" rtl="0">
              <a:lnSpc>
                <a:spcPct val="90000"/>
              </a:lnSpc>
              <a:spcBef>
                <a:spcPts val="1000"/>
              </a:spcBef>
              <a:spcAft>
                <a:spcPts val="0"/>
              </a:spcAft>
              <a:buSzPts val="1800"/>
              <a:buNone/>
            </a:pPr>
            <a:r>
              <a:rPr lang="en-GB" b="1" i="0" dirty="0">
                <a:solidFill>
                  <a:srgbClr val="1D1C21"/>
                </a:solidFill>
                <a:latin typeface="Calibri"/>
                <a:ea typeface="Calibri"/>
                <a:cs typeface="Calibri"/>
                <a:sym typeface="Calibri"/>
              </a:rPr>
              <a:t>Martin Luther King, Jr.</a:t>
            </a:r>
            <a:r>
              <a:rPr lang="en-GB" b="0" i="0" dirty="0">
                <a:solidFill>
                  <a:srgbClr val="1D1C21"/>
                </a:solidFill>
                <a:latin typeface="Calibri"/>
                <a:ea typeface="Calibri"/>
                <a:cs typeface="Calibri"/>
                <a:sym typeface="Calibri"/>
              </a:rPr>
              <a:t> is assassinated by a sniper while standing on his hotel room balcony in Memphis, TN. Martin Luther King Jr. was the most widely recognized icon of the movement and a well-known advocate for peaceful protest.</a:t>
            </a:r>
            <a:endParaRPr dirty="0"/>
          </a:p>
          <a:p>
            <a:pPr marL="228600" lvl="0" indent="0" algn="just" rtl="0">
              <a:lnSpc>
                <a:spcPct val="90000"/>
              </a:lnSpc>
              <a:spcBef>
                <a:spcPts val="1000"/>
              </a:spcBef>
              <a:spcAft>
                <a:spcPts val="0"/>
              </a:spcAft>
              <a:buSzPts val="1800"/>
              <a:buNone/>
            </a:pPr>
            <a:endParaRPr dirty="0">
              <a:solidFill>
                <a:srgbClr val="1D1C21"/>
              </a:solidFill>
              <a:latin typeface="Calibri"/>
              <a:ea typeface="Calibri"/>
              <a:cs typeface="Calibri"/>
              <a:sym typeface="Calibri"/>
            </a:endParaRPr>
          </a:p>
          <a:p>
            <a:pPr marL="228600" lvl="0" indent="0" algn="just" rtl="0">
              <a:lnSpc>
                <a:spcPct val="90000"/>
              </a:lnSpc>
              <a:spcBef>
                <a:spcPts val="1000"/>
              </a:spcBef>
              <a:spcAft>
                <a:spcPts val="0"/>
              </a:spcAft>
              <a:buSzPts val="1800"/>
              <a:buNone/>
            </a:pPr>
            <a:r>
              <a:rPr lang="en-GB" dirty="0">
                <a:solidFill>
                  <a:srgbClr val="1D1C21"/>
                </a:solidFill>
                <a:latin typeface="Calibri"/>
                <a:ea typeface="Calibri"/>
                <a:cs typeface="Calibri"/>
                <a:sym typeface="Calibri"/>
              </a:rPr>
              <a:t>Martin Luther King was assassinated on</a:t>
            </a:r>
            <a:r>
              <a:rPr lang="en-GB" b="0" i="0" dirty="0">
                <a:solidFill>
                  <a:srgbClr val="1D1C21"/>
                </a:solidFill>
                <a:latin typeface="Calibri"/>
                <a:ea typeface="Calibri"/>
                <a:cs typeface="Calibri"/>
                <a:sym typeface="Calibri"/>
              </a:rPr>
              <a:t> the evening of April 4, 1968, while standing on the balcony of his motel room in Memphis, Tennessee, where he was to lead a protest </a:t>
            </a:r>
            <a:r>
              <a:rPr lang="en-GB" dirty="0">
                <a:solidFill>
                  <a:srgbClr val="1D1C21"/>
                </a:solidFill>
              </a:rPr>
              <a:t>march. </a:t>
            </a:r>
            <a:endParaRPr dirty="0"/>
          </a:p>
          <a:p>
            <a:pPr marL="228600" lvl="0" indent="0" algn="l" rtl="0">
              <a:lnSpc>
                <a:spcPct val="90000"/>
              </a:lnSpc>
              <a:spcBef>
                <a:spcPts val="1000"/>
              </a:spcBef>
              <a:spcAft>
                <a:spcPts val="0"/>
              </a:spcAft>
              <a:buSzPts val="1800"/>
              <a:buNone/>
            </a:pPr>
            <a:endParaRPr sz="1000" dirty="0"/>
          </a:p>
        </p:txBody>
      </p:sp>
      <p:sp>
        <p:nvSpPr>
          <p:cNvPr id="179" name="Google Shape;179;p3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American Civil Rights Movement (1968)</a:t>
            </a:r>
            <a:endParaRPr b="1" dirty="0"/>
          </a:p>
        </p:txBody>
      </p:sp>
      <p:pic>
        <p:nvPicPr>
          <p:cNvPr id="180" name="Google Shape;180;p39"/>
          <p:cNvPicPr preferRelativeResize="0"/>
          <p:nvPr/>
        </p:nvPicPr>
        <p:blipFill rotWithShape="1">
          <a:blip r:embed="rId3">
            <a:alphaModFix/>
          </a:blip>
          <a:srcRect/>
          <a:stretch/>
        </p:blipFill>
        <p:spPr>
          <a:xfrm>
            <a:off x="7111360" y="2252271"/>
            <a:ext cx="4142790" cy="357108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0"/>
          <p:cNvSpPr txBox="1">
            <a:spLocks noGrp="1"/>
          </p:cNvSpPr>
          <p:nvPr>
            <p:ph type="body" idx="2"/>
          </p:nvPr>
        </p:nvSpPr>
        <p:spPr>
          <a:xfrm>
            <a:off x="1928558" y="5663018"/>
            <a:ext cx="7799700" cy="603300"/>
          </a:xfrm>
          <a:prstGeom prst="rect">
            <a:avLst/>
          </a:prstGeom>
          <a:noFill/>
          <a:ln>
            <a:noFill/>
          </a:ln>
        </p:spPr>
        <p:txBody>
          <a:bodyPr spcFirstLastPara="1" wrap="square" lIns="0" tIns="0" rIns="0" bIns="0" anchor="t" anchorCtr="0">
            <a:noAutofit/>
          </a:bodyPr>
          <a:lstStyle/>
          <a:p>
            <a:pPr marL="457200" marR="0" lvl="0" indent="-228600" algn="ctr" rtl="0">
              <a:lnSpc>
                <a:spcPct val="90000"/>
              </a:lnSpc>
              <a:spcBef>
                <a:spcPts val="1000"/>
              </a:spcBef>
              <a:spcAft>
                <a:spcPts val="0"/>
              </a:spcAft>
              <a:buClr>
                <a:srgbClr val="000000"/>
              </a:buClr>
              <a:buSzPts val="1800"/>
              <a:buFont typeface="Arial"/>
              <a:buNone/>
            </a:pPr>
            <a:r>
              <a:rPr lang="en-GB" b="1" i="0" dirty="0">
                <a:solidFill>
                  <a:srgbClr val="0F0F0F"/>
                </a:solidFill>
                <a:latin typeface="Calibri" panose="020F0502020204030204" pitchFamily="34" charset="0"/>
                <a:ea typeface="Arial"/>
                <a:cs typeface="Calibri" panose="020F0502020204030204" pitchFamily="34" charset="0"/>
                <a:sym typeface="Arial"/>
              </a:rPr>
              <a:t>      I Have a Dream speech by Martin Luther King .Jr HD (subtitled)</a:t>
            </a:r>
            <a:endParaRPr dirty="0">
              <a:latin typeface="Calibri" panose="020F0502020204030204" pitchFamily="34" charset="0"/>
              <a:cs typeface="Calibri" panose="020F0502020204030204" pitchFamily="34" charset="0"/>
            </a:endParaRPr>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86" name="Google Shape;186;p4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Listen to the speech of Martin Luther King. Jr</a:t>
            </a:r>
            <a:endParaRPr b="1" dirty="0"/>
          </a:p>
        </p:txBody>
      </p:sp>
      <p:pic>
        <p:nvPicPr>
          <p:cNvPr id="187" name="Google Shape;187;p40" descr="I Have a Dream&quot; is a public speech that was delivered by American civil rights activist Martin Luther King Jr. during the March on Washington for Jobs and Freedom on August 28, 1963, in which he called for civil and economic rights and an end to racism in the United States. Delivered to over 250,000 civil rights supporters from the steps of the Lincoln Memorial in Washington, D.C., the speech was a defining moment of the civil rights movement and among the most iconic speeches in American history.&#10;&#10;Under the applicable copyright laws, the speech will remain under copyright in the United States until 70 years after King's death, through 2038.&#10;&#10;Sorry for audio-video sync problem&#10;If needed full video with proper sync and no subtitle &#10;Get here 👉 http://gestyy.com/w7NO7J" title="I Have a Dream speech by Martin Luther King .Jr HD (subtitled)">
            <a:hlinkClick r:id="rId3"/>
          </p:cNvPr>
          <p:cNvPicPr preferRelativeResize="0"/>
          <p:nvPr/>
        </p:nvPicPr>
        <p:blipFill>
          <a:blip r:embed="rId4">
            <a:alphaModFix/>
          </a:blip>
          <a:stretch>
            <a:fillRect/>
          </a:stretch>
        </p:blipFill>
        <p:spPr>
          <a:xfrm>
            <a:off x="2597285" y="1391055"/>
            <a:ext cx="6609790" cy="40324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1"/>
          <p:cNvSpPr txBox="1">
            <a:spLocks noGrp="1"/>
          </p:cNvSpPr>
          <p:nvPr>
            <p:ph type="body" idx="1"/>
          </p:nvPr>
        </p:nvSpPr>
        <p:spPr>
          <a:xfrm>
            <a:off x="2806296" y="1929516"/>
            <a:ext cx="1743810" cy="506611"/>
          </a:xfrm>
          <a:prstGeom prst="rect">
            <a:avLst/>
          </a:prstGeom>
          <a:noFill/>
          <a:ln>
            <a:noFill/>
          </a:ln>
        </p:spPr>
        <p:txBody>
          <a:bodyPr spcFirstLastPara="1" wrap="square" lIns="0" tIns="0" rIns="0" bIns="0" anchor="ctr" anchorCtr="0">
            <a:noAutofit/>
          </a:bodyPr>
          <a:lstStyle/>
          <a:p>
            <a:pPr marL="457200" marR="0" lvl="0" indent="-228600" algn="just" rtl="0">
              <a:lnSpc>
                <a:spcPct val="90000"/>
              </a:lnSpc>
              <a:spcBef>
                <a:spcPts val="1000"/>
              </a:spcBef>
              <a:spcAft>
                <a:spcPts val="0"/>
              </a:spcAft>
              <a:buClr>
                <a:schemeClr val="accent3"/>
              </a:buClr>
              <a:buSzPts val="2000"/>
              <a:buFont typeface="Arial"/>
              <a:buNone/>
            </a:pPr>
            <a:r>
              <a:rPr lang="en-GB" dirty="0"/>
              <a:t>Malcolm X</a:t>
            </a:r>
            <a:endParaRPr dirty="0"/>
          </a:p>
        </p:txBody>
      </p:sp>
      <p:sp>
        <p:nvSpPr>
          <p:cNvPr id="193" name="Google Shape;193;p41"/>
          <p:cNvSpPr txBox="1">
            <a:spLocks noGrp="1"/>
          </p:cNvSpPr>
          <p:nvPr>
            <p:ph type="body" idx="2"/>
          </p:nvPr>
        </p:nvSpPr>
        <p:spPr>
          <a:xfrm>
            <a:off x="787939" y="2538334"/>
            <a:ext cx="5894761" cy="30747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1000"/>
              </a:spcBef>
              <a:spcAft>
                <a:spcPts val="0"/>
              </a:spcAft>
              <a:buClr>
                <a:srgbClr val="000000"/>
              </a:buClr>
              <a:buSzPts val="1800"/>
              <a:buFont typeface="Arial"/>
              <a:buNone/>
            </a:pPr>
            <a:r>
              <a:rPr lang="en-GB" b="0" i="0" dirty="0">
                <a:solidFill>
                  <a:srgbClr val="181818"/>
                </a:solidFill>
                <a:sym typeface="Calibri"/>
              </a:rPr>
              <a:t>Malcolm X </a:t>
            </a:r>
            <a:r>
              <a:rPr lang="en-GB" dirty="0">
                <a:solidFill>
                  <a:srgbClr val="181818"/>
                </a:solidFill>
              </a:rPr>
              <a:t>“</a:t>
            </a:r>
            <a:r>
              <a:rPr lang="en-GB" b="0" i="0" dirty="0">
                <a:solidFill>
                  <a:srgbClr val="181818"/>
                </a:solidFill>
                <a:sym typeface="Calibri"/>
              </a:rPr>
              <a:t>was a minister, a leader in the civil rights movement and a supporter of Black nationalism. He urged his fellow Black Americans to protect themselves against white aggression </a:t>
            </a:r>
            <a:r>
              <a:rPr lang="en-GB" dirty="0">
                <a:solidFill>
                  <a:srgbClr val="181818"/>
                </a:solidFill>
              </a:rPr>
              <a:t>‘</a:t>
            </a:r>
            <a:r>
              <a:rPr lang="en-GB" b="0" i="0" dirty="0">
                <a:solidFill>
                  <a:srgbClr val="181818"/>
                </a:solidFill>
                <a:sym typeface="Calibri"/>
              </a:rPr>
              <a:t>by any means necessary</a:t>
            </a:r>
            <a:r>
              <a:rPr lang="en-GB" dirty="0" smtClean="0">
                <a:solidFill>
                  <a:srgbClr val="181818"/>
                </a:solidFill>
              </a:rPr>
              <a:t>’</a:t>
            </a:r>
            <a:r>
              <a:rPr lang="en-GB" b="0" i="0" dirty="0" smtClean="0">
                <a:solidFill>
                  <a:srgbClr val="181818"/>
                </a:solidFill>
                <a:sym typeface="Calibri"/>
              </a:rPr>
              <a:t>”</a:t>
            </a:r>
          </a:p>
          <a:p>
            <a:pPr marL="0" marR="0" lvl="0" indent="0" algn="r" rtl="0">
              <a:lnSpc>
                <a:spcPct val="90000"/>
              </a:lnSpc>
              <a:spcBef>
                <a:spcPts val="1000"/>
              </a:spcBef>
              <a:spcAft>
                <a:spcPts val="0"/>
              </a:spcAft>
              <a:buClr>
                <a:srgbClr val="000000"/>
              </a:buClr>
              <a:buSzPts val="1800"/>
              <a:buFont typeface="Arial"/>
              <a:buNone/>
            </a:pPr>
            <a:r>
              <a:rPr lang="en-GB" sz="2000" dirty="0" smtClean="0">
                <a:solidFill>
                  <a:srgbClr val="181818"/>
                </a:solidFill>
              </a:rPr>
              <a:t> </a:t>
            </a:r>
            <a:r>
              <a:rPr lang="en-GB" i="1" dirty="0">
                <a:solidFill>
                  <a:srgbClr val="181818"/>
                </a:solidFill>
              </a:rPr>
              <a:t>(History, Malcolm X</a:t>
            </a:r>
            <a:r>
              <a:rPr lang="en-GB" i="1" dirty="0" smtClean="0">
                <a:solidFill>
                  <a:srgbClr val="181818"/>
                </a:solidFill>
              </a:rPr>
              <a:t>)</a:t>
            </a:r>
          </a:p>
          <a:p>
            <a:pPr marL="0" marR="0" lvl="0" indent="0" algn="just" rtl="0">
              <a:lnSpc>
                <a:spcPct val="90000"/>
              </a:lnSpc>
              <a:spcBef>
                <a:spcPts val="1000"/>
              </a:spcBef>
              <a:spcAft>
                <a:spcPts val="0"/>
              </a:spcAft>
              <a:buClr>
                <a:srgbClr val="000000"/>
              </a:buClr>
              <a:buSzPts val="1800"/>
              <a:buFont typeface="Arial"/>
              <a:buNone/>
            </a:pPr>
            <a:endParaRPr sz="2000" dirty="0"/>
          </a:p>
          <a:p>
            <a:pPr marL="0" marR="0" lvl="0" indent="0" algn="just" rtl="0">
              <a:lnSpc>
                <a:spcPct val="90000"/>
              </a:lnSpc>
              <a:spcBef>
                <a:spcPts val="1000"/>
              </a:spcBef>
              <a:spcAft>
                <a:spcPts val="0"/>
              </a:spcAft>
              <a:buClr>
                <a:srgbClr val="000000"/>
              </a:buClr>
              <a:buSzPts val="1800"/>
              <a:buFont typeface="Arial"/>
              <a:buNone/>
            </a:pPr>
            <a:r>
              <a:rPr lang="en-GB" b="0" i="0" dirty="0">
                <a:solidFill>
                  <a:srgbClr val="181818"/>
                </a:solidFill>
                <a:sym typeface="Calibri"/>
              </a:rPr>
              <a:t>Malcolm X was assassinated on February 21, 1965, at an Organization of Afro-American Unity rally in the Audubon Ballroom in </a:t>
            </a:r>
            <a:r>
              <a:rPr lang="en-GB" b="0" i="0" dirty="0">
                <a:solidFill>
                  <a:schemeClr val="dk1"/>
                </a:solidFill>
                <a:sym typeface="Calibri"/>
              </a:rPr>
              <a:t>New York City.</a:t>
            </a:r>
            <a:endParaRPr dirty="0"/>
          </a:p>
          <a:p>
            <a:pPr marL="457200" marR="0" lvl="0" indent="-228600" algn="just" rtl="0">
              <a:lnSpc>
                <a:spcPct val="90000"/>
              </a:lnSpc>
              <a:spcBef>
                <a:spcPts val="1000"/>
              </a:spcBef>
              <a:spcAft>
                <a:spcPts val="0"/>
              </a:spcAft>
              <a:buClr>
                <a:srgbClr val="000000"/>
              </a:buClr>
              <a:buSzPts val="1800"/>
              <a:buFont typeface="Arial"/>
              <a:buNone/>
            </a:pPr>
            <a:r>
              <a:rPr lang="en-GB" sz="1400" dirty="0">
                <a:solidFill>
                  <a:srgbClr val="181818"/>
                </a:solidFill>
                <a:latin typeface="Calibri"/>
                <a:ea typeface="Calibri"/>
                <a:cs typeface="Calibri"/>
                <a:sym typeface="Calibri"/>
              </a:rPr>
              <a:t>         </a:t>
            </a:r>
            <a:endParaRPr sz="1400" dirty="0">
              <a:latin typeface="Calibri"/>
              <a:ea typeface="Calibri"/>
              <a:cs typeface="Calibri"/>
              <a:sym typeface="Calibri"/>
            </a:endParaRPr>
          </a:p>
        </p:txBody>
      </p:sp>
      <p:sp>
        <p:nvSpPr>
          <p:cNvPr id="194" name="Google Shape;194;p4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American Civil Rights Movement </a:t>
            </a:r>
            <a:endParaRPr b="1" dirty="0"/>
          </a:p>
        </p:txBody>
      </p:sp>
      <p:pic>
        <p:nvPicPr>
          <p:cNvPr id="195" name="Google Shape;195;p41"/>
          <p:cNvPicPr preferRelativeResize="0"/>
          <p:nvPr/>
        </p:nvPicPr>
        <p:blipFill rotWithShape="1">
          <a:blip r:embed="rId3">
            <a:alphaModFix/>
          </a:blip>
          <a:srcRect/>
          <a:stretch/>
        </p:blipFill>
        <p:spPr>
          <a:xfrm>
            <a:off x="7006077" y="2182822"/>
            <a:ext cx="4099560" cy="307467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27"/>
          <p:cNvSpPr txBox="1">
            <a:spLocks noGrp="1"/>
          </p:cNvSpPr>
          <p:nvPr>
            <p:ph type="body" idx="1"/>
          </p:nvPr>
        </p:nvSpPr>
        <p:spPr>
          <a:xfrm>
            <a:off x="399370" y="2603481"/>
            <a:ext cx="11393260" cy="506611"/>
          </a:xfrm>
          <a:prstGeom prst="rect">
            <a:avLst/>
          </a:prstGeom>
          <a:noFill/>
          <a:ln>
            <a:noFill/>
          </a:ln>
        </p:spPr>
        <p:txBody>
          <a:bodyPr spcFirstLastPara="1" wrap="square" lIns="0" tIns="0" rIns="0" bIns="0" anchor="ctr" anchorCtr="0">
            <a:noAutofit/>
          </a:bodyPr>
          <a:lstStyle/>
          <a:p>
            <a:pPr marL="457200" marR="0" lvl="0" indent="-228600" algn="just" rtl="0">
              <a:lnSpc>
                <a:spcPct val="90000"/>
              </a:lnSpc>
              <a:spcBef>
                <a:spcPts val="1000"/>
              </a:spcBef>
              <a:spcAft>
                <a:spcPts val="0"/>
              </a:spcAft>
              <a:buClr>
                <a:schemeClr val="accent3"/>
              </a:buClr>
              <a:buSzPts val="2000"/>
              <a:buFont typeface="Arial"/>
              <a:buNone/>
            </a:pPr>
            <a:r>
              <a:rPr lang="en-GB" dirty="0"/>
              <a:t>IMPORTANT GUIDELINES ON THE TERMINOLOGIES</a:t>
            </a:r>
            <a:endParaRPr dirty="0"/>
          </a:p>
        </p:txBody>
      </p:sp>
      <p:sp>
        <p:nvSpPr>
          <p:cNvPr id="59" name="Google Shape;59;p27"/>
          <p:cNvSpPr txBox="1">
            <a:spLocks noGrp="1"/>
          </p:cNvSpPr>
          <p:nvPr>
            <p:ph type="body" idx="2"/>
          </p:nvPr>
        </p:nvSpPr>
        <p:spPr>
          <a:xfrm>
            <a:off x="599330" y="3110092"/>
            <a:ext cx="11193300" cy="3573341"/>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200"/>
              </a:spcBef>
              <a:spcAft>
                <a:spcPts val="0"/>
              </a:spcAft>
              <a:buSzPts val="1800"/>
              <a:buNone/>
            </a:pPr>
            <a:r>
              <a:rPr lang="en-GB" dirty="0"/>
              <a:t> It is crucial to use the correct terminology in this section. People of </a:t>
            </a:r>
            <a:r>
              <a:rPr lang="en-GB" dirty="0" err="1"/>
              <a:t>color</a:t>
            </a:r>
            <a:r>
              <a:rPr lang="en-GB" dirty="0"/>
              <a:t> are not comfortable with the use of certain words and phrases shown in the following slides. It is now considered offensive and outdated to use words like "</a:t>
            </a:r>
            <a:r>
              <a:rPr lang="en-GB" dirty="0" err="1"/>
              <a:t>colored</a:t>
            </a:r>
            <a:r>
              <a:rPr lang="en-GB" dirty="0"/>
              <a:t>" and "negro". </a:t>
            </a:r>
            <a:endParaRPr dirty="0"/>
          </a:p>
          <a:p>
            <a:pPr marL="0" lvl="0" indent="0" algn="l" rtl="0">
              <a:lnSpc>
                <a:spcPct val="115000"/>
              </a:lnSpc>
              <a:spcBef>
                <a:spcPts val="1200"/>
              </a:spcBef>
              <a:spcAft>
                <a:spcPts val="0"/>
              </a:spcAft>
              <a:buSzPts val="1800"/>
              <a:buNone/>
            </a:pPr>
            <a:r>
              <a:rPr lang="en-GB" dirty="0"/>
              <a:t>When referring to non-whites, the correct terminology is: </a:t>
            </a:r>
            <a:endParaRPr dirty="0"/>
          </a:p>
          <a:p>
            <a:pPr marL="457200" lvl="0" indent="-298450" algn="l" rtl="0">
              <a:lnSpc>
                <a:spcPct val="115000"/>
              </a:lnSpc>
              <a:spcBef>
                <a:spcPts val="1200"/>
              </a:spcBef>
              <a:spcAft>
                <a:spcPts val="0"/>
              </a:spcAft>
              <a:buSzPts val="1100"/>
              <a:buChar char="●"/>
            </a:pPr>
            <a:r>
              <a:rPr lang="en-GB" i="1" dirty="0"/>
              <a:t>Black: </a:t>
            </a:r>
            <a:r>
              <a:rPr lang="en-GB" dirty="0"/>
              <a:t>refers to dark-skinned African Americans, no matter their nationality. </a:t>
            </a:r>
            <a:endParaRPr dirty="0"/>
          </a:p>
          <a:p>
            <a:pPr marL="457200" lvl="0" indent="-298450" algn="l" rtl="0">
              <a:lnSpc>
                <a:spcPct val="115000"/>
              </a:lnSpc>
              <a:spcBef>
                <a:spcPts val="0"/>
              </a:spcBef>
              <a:spcAft>
                <a:spcPts val="0"/>
              </a:spcAft>
              <a:buSzPts val="1100"/>
              <a:buChar char="●"/>
            </a:pPr>
            <a:r>
              <a:rPr lang="en-GB" i="1" dirty="0"/>
              <a:t>African American: </a:t>
            </a:r>
            <a:r>
              <a:rPr lang="en-GB" dirty="0"/>
              <a:t>refers to people born in the United States and who have African ancestry. Many people use the terms interchangeably.</a:t>
            </a:r>
            <a:endParaRPr dirty="0"/>
          </a:p>
          <a:p>
            <a:pPr marL="457200" lvl="0" indent="-298450" algn="l" rtl="0">
              <a:lnSpc>
                <a:spcPct val="115000"/>
              </a:lnSpc>
              <a:spcBef>
                <a:spcPts val="0"/>
              </a:spcBef>
              <a:spcAft>
                <a:spcPts val="0"/>
              </a:spcAft>
              <a:buSzPts val="1100"/>
              <a:buChar char="●"/>
            </a:pPr>
            <a:r>
              <a:rPr lang="en-GB" i="1" dirty="0"/>
              <a:t>"People of </a:t>
            </a:r>
            <a:r>
              <a:rPr lang="en-GB" i="1" dirty="0" err="1"/>
              <a:t>color</a:t>
            </a:r>
            <a:r>
              <a:rPr lang="en-GB" i="1" dirty="0"/>
              <a:t>" </a:t>
            </a:r>
            <a:r>
              <a:rPr lang="en-GB" dirty="0"/>
              <a:t>was originally meant to be a synonym for "Black", but it has expanded to include Latinos, Asians, Native Americans, etc.</a:t>
            </a:r>
            <a:endParaRPr dirty="0"/>
          </a:p>
          <a:p>
            <a:pPr marL="514350" lvl="0" indent="-171450" algn="just" rtl="0">
              <a:lnSpc>
                <a:spcPct val="90000"/>
              </a:lnSpc>
              <a:spcBef>
                <a:spcPts val="1200"/>
              </a:spcBef>
              <a:spcAft>
                <a:spcPts val="0"/>
              </a:spcAft>
              <a:buSzPts val="1800"/>
              <a:buFont typeface="Calibri"/>
              <a:buNone/>
            </a:pPr>
            <a:endParaRPr dirty="0">
              <a:solidFill>
                <a:srgbClr val="29282A"/>
              </a:solidFill>
              <a:latin typeface="Avenir"/>
              <a:ea typeface="Avenir"/>
              <a:cs typeface="Avenir"/>
              <a:sym typeface="Avenir"/>
            </a:endParaRPr>
          </a:p>
          <a:p>
            <a:pPr marL="228600" lvl="0" indent="0" algn="just" rtl="0">
              <a:lnSpc>
                <a:spcPct val="90000"/>
              </a:lnSpc>
              <a:spcBef>
                <a:spcPts val="1000"/>
              </a:spcBef>
              <a:spcAft>
                <a:spcPts val="0"/>
              </a:spcAft>
              <a:buSzPts val="1800"/>
              <a:buNone/>
            </a:pPr>
            <a:endParaRPr sz="1400" dirty="0">
              <a:latin typeface="Calibri"/>
              <a:ea typeface="Calibri"/>
              <a:cs typeface="Calibri"/>
              <a:sym typeface="Calibri"/>
            </a:endParaRPr>
          </a:p>
        </p:txBody>
      </p:sp>
      <p:sp>
        <p:nvSpPr>
          <p:cNvPr id="60" name="Google Shape;60;p2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smtClean="0"/>
              <a:t>Unit 2: Learning Objectives &amp; Terminology </a:t>
            </a:r>
            <a:endParaRPr b="1" dirty="0"/>
          </a:p>
        </p:txBody>
      </p:sp>
      <p:sp>
        <p:nvSpPr>
          <p:cNvPr id="2" name="Rectangle 1"/>
          <p:cNvSpPr/>
          <p:nvPr/>
        </p:nvSpPr>
        <p:spPr>
          <a:xfrm>
            <a:off x="399370" y="1477821"/>
            <a:ext cx="9659030" cy="1015663"/>
          </a:xfrm>
          <a:prstGeom prst="rect">
            <a:avLst/>
          </a:prstGeom>
        </p:spPr>
        <p:txBody>
          <a:bodyPr wrap="square">
            <a:spAutoFit/>
          </a:bodyPr>
          <a:lstStyle/>
          <a:p>
            <a:pPr marL="101600" lvl="0" algn="just">
              <a:buClr>
                <a:srgbClr val="3B3842"/>
              </a:buClr>
              <a:buSzPts val="2000"/>
            </a:pPr>
            <a:r>
              <a:rPr lang="en-GB" sz="2000" b="1" u="sng" dirty="0" smtClean="0">
                <a:solidFill>
                  <a:srgbClr val="187498"/>
                </a:solidFill>
                <a:latin typeface="Calibri" panose="020F0502020204030204" pitchFamily="34" charset="0"/>
                <a:cs typeface="Calibri" panose="020F0502020204030204" pitchFamily="34" charset="0"/>
              </a:rPr>
              <a:t>Unit 2 Learning Objectives</a:t>
            </a:r>
          </a:p>
          <a:p>
            <a:pPr marL="444500" lvl="0" indent="-342900" algn="just">
              <a:buClr>
                <a:srgbClr val="3B3842"/>
              </a:buClr>
              <a:buSzPts val="2000"/>
              <a:buAutoNum type="arabicPeriod"/>
            </a:pPr>
            <a:r>
              <a:rPr lang="en-GB" sz="2000" dirty="0" smtClean="0">
                <a:solidFill>
                  <a:srgbClr val="3B3842"/>
                </a:solidFill>
                <a:latin typeface="Calibri" panose="020F0502020204030204" pitchFamily="34" charset="0"/>
                <a:cs typeface="Calibri" panose="020F0502020204030204" pitchFamily="34" charset="0"/>
              </a:rPr>
              <a:t>Understand </a:t>
            </a:r>
            <a:r>
              <a:rPr lang="en-GB" sz="2000" dirty="0">
                <a:solidFill>
                  <a:srgbClr val="3B3842"/>
                </a:solidFill>
                <a:latin typeface="Calibri" panose="020F0502020204030204" pitchFamily="34" charset="0"/>
                <a:cs typeface="Calibri" panose="020F0502020204030204" pitchFamily="34" charset="0"/>
              </a:rPr>
              <a:t>what civic rights </a:t>
            </a:r>
            <a:r>
              <a:rPr lang="en-GB" sz="2000" dirty="0" smtClean="0">
                <a:solidFill>
                  <a:srgbClr val="3B3842"/>
                </a:solidFill>
                <a:latin typeface="Calibri" panose="020F0502020204030204" pitchFamily="34" charset="0"/>
                <a:cs typeface="Calibri" panose="020F0502020204030204" pitchFamily="34" charset="0"/>
              </a:rPr>
              <a:t>are</a:t>
            </a:r>
          </a:p>
          <a:p>
            <a:pPr marL="444500" lvl="0" indent="-342900" algn="just">
              <a:buClr>
                <a:srgbClr val="3B3842"/>
              </a:buClr>
              <a:buSzPts val="2000"/>
              <a:buAutoNum type="arabicPeriod"/>
            </a:pPr>
            <a:r>
              <a:rPr lang="en-GB" sz="2000" dirty="0" smtClean="0">
                <a:solidFill>
                  <a:srgbClr val="3B3842"/>
                </a:solidFill>
                <a:latin typeface="Calibri" panose="020F0502020204030204" pitchFamily="34" charset="0"/>
                <a:cs typeface="Calibri" panose="020F0502020204030204" pitchFamily="34" charset="0"/>
              </a:rPr>
              <a:t>Identify </a:t>
            </a:r>
            <a:r>
              <a:rPr lang="en-GB" sz="2000" dirty="0">
                <a:solidFill>
                  <a:srgbClr val="3B3842"/>
                </a:solidFill>
                <a:latin typeface="Calibri" panose="020F0502020204030204" pitchFamily="34" charset="0"/>
                <a:cs typeface="Calibri" panose="020F0502020204030204" pitchFamily="34" charset="0"/>
              </a:rPr>
              <a:t>civil rights movements</a:t>
            </a:r>
            <a:endParaRPr lang="en-GB" sz="2400" dirty="0">
              <a:solidFill>
                <a:srgbClr val="3B3842"/>
              </a:solidFill>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Listen to the speech of Malcolm X </a:t>
            </a:r>
            <a:endParaRPr b="1" dirty="0"/>
          </a:p>
        </p:txBody>
      </p:sp>
      <p:sp>
        <p:nvSpPr>
          <p:cNvPr id="201" name="Google Shape;201;p42"/>
          <p:cNvSpPr txBox="1"/>
          <p:nvPr/>
        </p:nvSpPr>
        <p:spPr>
          <a:xfrm>
            <a:off x="2613500" y="5691727"/>
            <a:ext cx="6286800" cy="675300"/>
          </a:xfrm>
          <a:prstGeom prst="rect">
            <a:avLst/>
          </a:prstGeom>
          <a:noFill/>
          <a:ln>
            <a:noFill/>
          </a:ln>
        </p:spPr>
        <p:txBody>
          <a:bodyPr spcFirstLastPara="1" wrap="square" lIns="0" tIns="0" rIns="0" bIns="0" anchor="t" anchorCtr="0">
            <a:noAutofit/>
          </a:bodyPr>
          <a:lstStyle/>
          <a:p>
            <a:pPr marL="457200" marR="0" lvl="0" indent="-228600" algn="ctr" rtl="0">
              <a:lnSpc>
                <a:spcPct val="90000"/>
              </a:lnSpc>
              <a:spcBef>
                <a:spcPts val="1000"/>
              </a:spcBef>
              <a:spcAft>
                <a:spcPts val="0"/>
              </a:spcAft>
              <a:buClr>
                <a:srgbClr val="000000"/>
              </a:buClr>
              <a:buSzPts val="1800"/>
              <a:buFont typeface="Arial"/>
              <a:buNone/>
            </a:pPr>
            <a:r>
              <a:rPr lang="en-GB" sz="1800" b="1" i="0" u="none" strike="noStrike" cap="none" dirty="0">
                <a:solidFill>
                  <a:srgbClr val="0F0F0F"/>
                </a:solidFill>
                <a:latin typeface="Calibri" panose="020F0502020204030204" pitchFamily="34" charset="0"/>
                <a:cs typeface="Calibri" panose="020F0502020204030204" pitchFamily="34" charset="0"/>
                <a:sym typeface="Arial"/>
              </a:rPr>
              <a:t>Malcolm X’s Fiery Speech Addressing Police Brutality</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457200" marR="0" lvl="0" indent="-228600" algn="just" rtl="0">
              <a:lnSpc>
                <a:spcPct val="90000"/>
              </a:lnSpc>
              <a:spcBef>
                <a:spcPts val="100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pic>
        <p:nvPicPr>
          <p:cNvPr id="202" name="Google Shape;202;p42" title="Malcolm X’s Fiery Speech Addressing Police Brutality (1962) (Colorized, HD)">
            <a:hlinkClick r:id="rId3"/>
          </p:cNvPr>
          <p:cNvPicPr preferRelativeResize="0"/>
          <p:nvPr/>
        </p:nvPicPr>
        <p:blipFill>
          <a:blip r:embed="rId4">
            <a:alphaModFix/>
          </a:blip>
          <a:stretch>
            <a:fillRect/>
          </a:stretch>
        </p:blipFill>
        <p:spPr>
          <a:xfrm>
            <a:off x="2337628" y="1653702"/>
            <a:ext cx="6838545" cy="390951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3"/>
          <p:cNvSpPr txBox="1">
            <a:spLocks noGrp="1"/>
          </p:cNvSpPr>
          <p:nvPr>
            <p:ph type="body" idx="1"/>
          </p:nvPr>
        </p:nvSpPr>
        <p:spPr>
          <a:xfrm>
            <a:off x="2311933" y="2612544"/>
            <a:ext cx="2732936" cy="506611"/>
          </a:xfrm>
          <a:prstGeom prst="rect">
            <a:avLst/>
          </a:prstGeom>
          <a:noFill/>
          <a:ln>
            <a:noFill/>
          </a:ln>
        </p:spPr>
        <p:txBody>
          <a:bodyPr spcFirstLastPara="1" wrap="square" lIns="0" tIns="0" rIns="0" bIns="0" anchor="ctr" anchorCtr="0">
            <a:noAutofit/>
          </a:bodyPr>
          <a:lstStyle/>
          <a:p>
            <a:pPr marL="457200" marR="0" lvl="0" indent="-228600" algn="just" rtl="0">
              <a:lnSpc>
                <a:spcPct val="90000"/>
              </a:lnSpc>
              <a:spcBef>
                <a:spcPts val="1000"/>
              </a:spcBef>
              <a:spcAft>
                <a:spcPts val="0"/>
              </a:spcAft>
              <a:buClr>
                <a:schemeClr val="accent3"/>
              </a:buClr>
              <a:buSzPts val="2000"/>
              <a:buFont typeface="Arial"/>
              <a:buNone/>
            </a:pPr>
            <a:r>
              <a:rPr lang="en-GB" dirty="0"/>
              <a:t>Black Panther Party </a:t>
            </a:r>
            <a:endParaRPr dirty="0"/>
          </a:p>
        </p:txBody>
      </p:sp>
      <p:sp>
        <p:nvSpPr>
          <p:cNvPr id="208" name="Google Shape;208;p43"/>
          <p:cNvSpPr txBox="1">
            <a:spLocks noGrp="1"/>
          </p:cNvSpPr>
          <p:nvPr>
            <p:ph type="body" idx="2"/>
          </p:nvPr>
        </p:nvSpPr>
        <p:spPr>
          <a:xfrm>
            <a:off x="875489" y="2865850"/>
            <a:ext cx="5836596" cy="2383200"/>
          </a:xfrm>
          <a:prstGeom prst="rect">
            <a:avLst/>
          </a:prstGeom>
          <a:noFill/>
          <a:ln>
            <a:noFill/>
          </a:ln>
        </p:spPr>
        <p:txBody>
          <a:bodyPr spcFirstLastPara="1" wrap="square" lIns="0" tIns="0" rIns="0" bIns="0" anchor="t" anchorCtr="0">
            <a:noAutofit/>
          </a:bodyPr>
          <a:lstStyle/>
          <a:p>
            <a:pPr marL="0" marR="0" lvl="0" indent="0" algn="just" rtl="0">
              <a:lnSpc>
                <a:spcPct val="90000"/>
              </a:lnSpc>
              <a:spcBef>
                <a:spcPts val="1000"/>
              </a:spcBef>
              <a:spcAft>
                <a:spcPts val="0"/>
              </a:spcAft>
              <a:buClr>
                <a:srgbClr val="000000"/>
              </a:buClr>
              <a:buSzPts val="1800"/>
              <a:buFont typeface="Arial"/>
              <a:buNone/>
            </a:pPr>
            <a:endParaRPr dirty="0"/>
          </a:p>
          <a:p>
            <a:pPr marL="0" marR="0" lvl="0" indent="0" algn="just" rtl="0">
              <a:lnSpc>
                <a:spcPct val="150000"/>
              </a:lnSpc>
              <a:spcBef>
                <a:spcPts val="1000"/>
              </a:spcBef>
              <a:spcAft>
                <a:spcPts val="0"/>
              </a:spcAft>
              <a:buClr>
                <a:srgbClr val="000000"/>
              </a:buClr>
              <a:buSzPts val="1800"/>
              <a:buFont typeface="Arial"/>
              <a:buNone/>
            </a:pPr>
            <a:r>
              <a:rPr lang="en-GB" dirty="0">
                <a:latin typeface="Calibri"/>
                <a:ea typeface="Calibri"/>
                <a:cs typeface="Calibri"/>
                <a:sym typeface="Calibri"/>
              </a:rPr>
              <a:t>In Chicago the leader of the </a:t>
            </a:r>
            <a:r>
              <a:rPr lang="en-GB" dirty="0" smtClean="0">
                <a:latin typeface="Calibri"/>
                <a:ea typeface="Calibri"/>
                <a:cs typeface="Calibri"/>
                <a:sym typeface="Calibri"/>
              </a:rPr>
              <a:t>party, </a:t>
            </a:r>
            <a:r>
              <a:rPr lang="en-GB" dirty="0">
                <a:latin typeface="Calibri"/>
                <a:ea typeface="Calibri"/>
                <a:cs typeface="Calibri"/>
                <a:sym typeface="Calibri"/>
              </a:rPr>
              <a:t>Fred </a:t>
            </a:r>
            <a:r>
              <a:rPr lang="en-GB" dirty="0" smtClean="0">
                <a:latin typeface="Calibri"/>
                <a:ea typeface="Calibri"/>
                <a:cs typeface="Calibri"/>
                <a:sym typeface="Calibri"/>
              </a:rPr>
              <a:t>Hampton, </a:t>
            </a:r>
            <a:r>
              <a:rPr lang="en-GB" dirty="0">
                <a:latin typeface="Calibri"/>
                <a:ea typeface="Calibri"/>
                <a:cs typeface="Calibri"/>
                <a:sym typeface="Calibri"/>
              </a:rPr>
              <a:t>was assassinated by the FBI, in 1969 in his house while sleeping.  </a:t>
            </a:r>
            <a:endParaRPr dirty="0">
              <a:latin typeface="Calibri"/>
              <a:ea typeface="Calibri"/>
              <a:cs typeface="Calibri"/>
              <a:sym typeface="Calibri"/>
            </a:endParaRPr>
          </a:p>
        </p:txBody>
      </p:sp>
      <p:sp>
        <p:nvSpPr>
          <p:cNvPr id="209" name="Google Shape;209;p4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American Civil Rights Movement </a:t>
            </a:r>
            <a:endParaRPr b="1" dirty="0"/>
          </a:p>
        </p:txBody>
      </p:sp>
      <p:pic>
        <p:nvPicPr>
          <p:cNvPr id="210" name="Google Shape;210;p43"/>
          <p:cNvPicPr preferRelativeResize="0"/>
          <p:nvPr/>
        </p:nvPicPr>
        <p:blipFill rotWithShape="1">
          <a:blip r:embed="rId3">
            <a:alphaModFix/>
          </a:blip>
          <a:srcRect/>
          <a:stretch/>
        </p:blipFill>
        <p:spPr>
          <a:xfrm>
            <a:off x="7255493" y="2565475"/>
            <a:ext cx="4230333" cy="28232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Watch the video below of Black Panther Party</a:t>
            </a:r>
            <a:endParaRPr b="1" dirty="0"/>
          </a:p>
        </p:txBody>
      </p:sp>
      <p:sp>
        <p:nvSpPr>
          <p:cNvPr id="216" name="Google Shape;216;p44"/>
          <p:cNvSpPr txBox="1"/>
          <p:nvPr/>
        </p:nvSpPr>
        <p:spPr>
          <a:xfrm>
            <a:off x="1829240" y="4920181"/>
            <a:ext cx="1945500" cy="675300"/>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1800" b="1" i="0" u="none" strike="noStrike" cap="none" dirty="0">
                <a:solidFill>
                  <a:srgbClr val="0F0F0F"/>
                </a:solidFill>
                <a:latin typeface="Calibri" panose="020F0502020204030204" pitchFamily="34" charset="0"/>
                <a:cs typeface="Calibri" panose="020F0502020204030204" pitchFamily="34" charset="0"/>
                <a:sym typeface="Arial"/>
              </a:rPr>
              <a:t>Black Panther</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457200" marR="0" lvl="0" indent="-228600" algn="just" rtl="0">
              <a:lnSpc>
                <a:spcPct val="90000"/>
              </a:lnSpc>
              <a:spcBef>
                <a:spcPts val="100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17" name="Google Shape;217;p44"/>
          <p:cNvSpPr txBox="1"/>
          <p:nvPr/>
        </p:nvSpPr>
        <p:spPr>
          <a:xfrm>
            <a:off x="6543074" y="4996939"/>
            <a:ext cx="60960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800" b="1" i="0" u="none" strike="noStrike" cap="none" dirty="0">
                <a:solidFill>
                  <a:srgbClr val="0F0F0F"/>
                </a:solidFill>
                <a:latin typeface="Calibri" panose="020F0502020204030204" pitchFamily="34" charset="0"/>
                <a:cs typeface="Calibri" panose="020F0502020204030204" pitchFamily="34" charset="0"/>
                <a:sym typeface="Arial"/>
              </a:rPr>
              <a:t>Black Panthers Revisited | Op-Docs | The New York Times</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218" name="Google Shape;218;p44" descr="The Black Panthers, originally named the Black Panther Party for Self Defense, was founded in 1966 in Oakland, California, by Huey Newton and Bobby Seale. The group was a revolutionary black nationalist and socialist organization with the goal of protecting African Americans from police abuses." title="Black Panthers">
            <a:hlinkClick r:id="rId3"/>
          </p:cNvPr>
          <p:cNvPicPr preferRelativeResize="0"/>
          <p:nvPr/>
        </p:nvPicPr>
        <p:blipFill>
          <a:blip r:embed="rId4">
            <a:alphaModFix/>
          </a:blip>
          <a:stretch>
            <a:fillRect/>
          </a:stretch>
        </p:blipFill>
        <p:spPr>
          <a:xfrm>
            <a:off x="472275" y="2023476"/>
            <a:ext cx="4997425" cy="2811050"/>
          </a:xfrm>
          <a:prstGeom prst="rect">
            <a:avLst/>
          </a:prstGeom>
          <a:noFill/>
          <a:ln>
            <a:noFill/>
          </a:ln>
        </p:spPr>
      </p:pic>
      <p:pic>
        <p:nvPicPr>
          <p:cNvPr id="219" name="Google Shape;219;p44" descr="This short documentary explores what we can learn from the Black Panther party in confronting police violence 50 years later.&#10;&#10;This is part of a series of videos produced by Independent filmmakers, who are supported in part by the nonprofit Sundance Institute.&#10;&#10;Produced by: Stanley Nelson and Laurens Grant&#10;&#10;Read the story here: http://nyti.ms/1BMFR57&#10;&#10;Subscribe to the Times Video newsletter for free and get a handpicked selection of the best videos from The New York Times every week: http://bit.ly/timesvideonewsletter&#10;&#10;Subscribe on YouTube: http://bit.ly/U8Ys7n&#10;&#10;Watch more videos at: http://nytimes.com/video&#10;&#10;---------------------------------------------------------------&#10;&#10;Want more from The New York Times?&#10;&#10;Twitter: https://twitter.com/nytvideo&#10;&#10;Facebook: https://www.facebook.com/nytimes&#10;&#10;Google+: https://plus.google.com/+nytimes/&#10;&#10;Whether it's reporting on conflicts abroad and political divisions at home, or covering the latest style trends and scientific developments, New York Times video journalists provide a revealing and unforgettable view of the world. It's all the news that's fit to watch. On YouTube.&#10;&#10;Black Panthers Revisited | Op-Docs | The New York Times&#10;http://www.youtube.com/user/TheNewYorkTimes" title="Black Panthers Revisited | Op-Docs | The New York Times">
            <a:hlinkClick r:id="rId5"/>
          </p:cNvPr>
          <p:cNvPicPr preferRelativeResize="0"/>
          <p:nvPr/>
        </p:nvPicPr>
        <p:blipFill>
          <a:blip r:embed="rId6">
            <a:alphaModFix/>
          </a:blip>
          <a:stretch>
            <a:fillRect/>
          </a:stretch>
        </p:blipFill>
        <p:spPr>
          <a:xfrm>
            <a:off x="6795203" y="2023476"/>
            <a:ext cx="4997427" cy="2811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1000"/>
                                        <p:tgtEl>
                                          <p:spTgt spid="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9"/>
                                        </p:tgtEl>
                                        <p:attrNameLst>
                                          <p:attrName>style.visibility</p:attrName>
                                        </p:attrNameLst>
                                      </p:cBhvr>
                                      <p:to>
                                        <p:strVal val="visible"/>
                                      </p:to>
                                    </p:set>
                                    <p:animEffect transition="in" filter="fade">
                                      <p:cBhvr>
                                        <p:cTn id="12" dur="1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5"/>
          <p:cNvSpPr txBox="1">
            <a:spLocks noGrp="1"/>
          </p:cNvSpPr>
          <p:nvPr>
            <p:ph type="body" idx="1"/>
          </p:nvPr>
        </p:nvSpPr>
        <p:spPr>
          <a:xfrm>
            <a:off x="2411050" y="2156552"/>
            <a:ext cx="2734882" cy="506611"/>
          </a:xfrm>
          <a:prstGeom prst="rect">
            <a:avLst/>
          </a:prstGeom>
          <a:noFill/>
          <a:ln>
            <a:noFill/>
          </a:ln>
        </p:spPr>
        <p:txBody>
          <a:bodyPr spcFirstLastPara="1" wrap="square" lIns="0" tIns="0" rIns="0" bIns="0" anchor="ctr" anchorCtr="0">
            <a:noAutofit/>
          </a:bodyPr>
          <a:lstStyle/>
          <a:p>
            <a:pPr marL="457200" marR="0" lvl="0" indent="-228600" algn="just" rtl="0">
              <a:lnSpc>
                <a:spcPct val="90000"/>
              </a:lnSpc>
              <a:spcBef>
                <a:spcPts val="1000"/>
              </a:spcBef>
              <a:spcAft>
                <a:spcPts val="0"/>
              </a:spcAft>
              <a:buClr>
                <a:schemeClr val="accent3"/>
              </a:buClr>
              <a:buSzPts val="2000"/>
              <a:buFont typeface="Arial"/>
              <a:buNone/>
            </a:pPr>
            <a:r>
              <a:rPr lang="en-GB" dirty="0"/>
              <a:t>Black Lives Matter </a:t>
            </a:r>
            <a:endParaRPr dirty="0"/>
          </a:p>
        </p:txBody>
      </p:sp>
      <p:sp>
        <p:nvSpPr>
          <p:cNvPr id="225" name="Google Shape;225;p45"/>
          <p:cNvSpPr txBox="1">
            <a:spLocks noGrp="1"/>
          </p:cNvSpPr>
          <p:nvPr>
            <p:ph type="body" idx="2"/>
          </p:nvPr>
        </p:nvSpPr>
        <p:spPr>
          <a:xfrm>
            <a:off x="782541" y="2784507"/>
            <a:ext cx="5991900" cy="3167400"/>
          </a:xfrm>
          <a:prstGeom prst="rect">
            <a:avLst/>
          </a:prstGeom>
          <a:noFill/>
          <a:ln>
            <a:noFill/>
          </a:ln>
        </p:spPr>
        <p:txBody>
          <a:bodyPr spcFirstLastPara="1" wrap="square" lIns="0" tIns="0" rIns="0" bIns="0" anchor="t" anchorCtr="0">
            <a:noAutofit/>
          </a:bodyPr>
          <a:lstStyle/>
          <a:p>
            <a:pPr marL="0" marR="0" lvl="0" indent="0" algn="just" rtl="0">
              <a:lnSpc>
                <a:spcPct val="90000"/>
              </a:lnSpc>
              <a:spcBef>
                <a:spcPts val="1000"/>
              </a:spcBef>
              <a:spcAft>
                <a:spcPts val="0"/>
              </a:spcAft>
              <a:buClr>
                <a:srgbClr val="000000"/>
              </a:buClr>
              <a:buSzPts val="1800"/>
              <a:buFont typeface="Arial"/>
              <a:buNone/>
            </a:pPr>
            <a:r>
              <a:rPr lang="en-GB" dirty="0">
                <a:solidFill>
                  <a:srgbClr val="333333"/>
                </a:solidFill>
              </a:rPr>
              <a:t>“</a:t>
            </a:r>
            <a:r>
              <a:rPr lang="en-GB" b="0" i="0" dirty="0">
                <a:solidFill>
                  <a:srgbClr val="333333"/>
                </a:solidFill>
                <a:sym typeface="Calibri"/>
              </a:rPr>
              <a:t>#</a:t>
            </a:r>
            <a:r>
              <a:rPr lang="en-GB" b="0" i="0" dirty="0" err="1">
                <a:solidFill>
                  <a:srgbClr val="333333"/>
                </a:solidFill>
                <a:sym typeface="Calibri"/>
              </a:rPr>
              <a:t>BlackLivesMatter</a:t>
            </a:r>
            <a:r>
              <a:rPr lang="en-GB" b="0" i="0" dirty="0">
                <a:solidFill>
                  <a:srgbClr val="333333"/>
                </a:solidFill>
                <a:sym typeface="Calibri"/>
              </a:rPr>
              <a:t> was founded in 2013 in response to the acquittal of Trayvon Martin’s murderer.</a:t>
            </a:r>
            <a:r>
              <a:rPr lang="en-GB" dirty="0">
                <a:solidFill>
                  <a:srgbClr val="333333"/>
                </a:solidFill>
              </a:rPr>
              <a:t>” </a:t>
            </a:r>
            <a:endParaRPr dirty="0">
              <a:solidFill>
                <a:srgbClr val="333333"/>
              </a:solidFill>
            </a:endParaRPr>
          </a:p>
          <a:p>
            <a:pPr marL="457200" marR="0" lvl="0" indent="-228600" algn="r" rtl="0">
              <a:lnSpc>
                <a:spcPct val="90000"/>
              </a:lnSpc>
              <a:spcBef>
                <a:spcPts val="1000"/>
              </a:spcBef>
              <a:spcAft>
                <a:spcPts val="0"/>
              </a:spcAft>
              <a:buClr>
                <a:srgbClr val="000000"/>
              </a:buClr>
              <a:buSzPts val="1800"/>
              <a:buFont typeface="Arial"/>
              <a:buNone/>
            </a:pPr>
            <a:r>
              <a:rPr lang="en-GB" sz="1600" i="1" dirty="0">
                <a:solidFill>
                  <a:srgbClr val="333333"/>
                </a:solidFill>
              </a:rPr>
              <a:t>(Black Lives Matter, About)</a:t>
            </a:r>
            <a:r>
              <a:rPr lang="en-GB" sz="1600" b="0" i="1" dirty="0">
                <a:solidFill>
                  <a:srgbClr val="333333"/>
                </a:solidFill>
                <a:sym typeface="Calibri"/>
              </a:rPr>
              <a:t> </a:t>
            </a:r>
            <a:endParaRPr sz="1600" i="1" dirty="0"/>
          </a:p>
          <a:p>
            <a:pPr marL="0" marR="0" lvl="0" indent="0" algn="just" rtl="0">
              <a:lnSpc>
                <a:spcPct val="90000"/>
              </a:lnSpc>
              <a:spcBef>
                <a:spcPts val="1000"/>
              </a:spcBef>
              <a:spcAft>
                <a:spcPts val="0"/>
              </a:spcAft>
              <a:buClr>
                <a:srgbClr val="000000"/>
              </a:buClr>
              <a:buSzPts val="1800"/>
              <a:buFont typeface="Arial"/>
              <a:buNone/>
            </a:pPr>
            <a:endParaRPr lang="en-GB" dirty="0" smtClean="0">
              <a:solidFill>
                <a:srgbClr val="333333"/>
              </a:solidFill>
              <a:sym typeface="Calibri"/>
            </a:endParaRPr>
          </a:p>
          <a:p>
            <a:pPr marL="0" marR="0" lvl="0" indent="0" algn="just" rtl="0">
              <a:lnSpc>
                <a:spcPct val="90000"/>
              </a:lnSpc>
              <a:spcBef>
                <a:spcPts val="1000"/>
              </a:spcBef>
              <a:spcAft>
                <a:spcPts val="0"/>
              </a:spcAft>
              <a:buClr>
                <a:srgbClr val="000000"/>
              </a:buClr>
              <a:buSzPts val="1800"/>
              <a:buFont typeface="Arial"/>
              <a:buNone/>
            </a:pPr>
            <a:r>
              <a:rPr lang="en-GB" dirty="0" smtClean="0">
                <a:solidFill>
                  <a:srgbClr val="333333"/>
                </a:solidFill>
                <a:sym typeface="Calibri"/>
              </a:rPr>
              <a:t>The </a:t>
            </a:r>
            <a:r>
              <a:rPr lang="en-GB" dirty="0">
                <a:solidFill>
                  <a:srgbClr val="333333"/>
                </a:solidFill>
                <a:sym typeface="Calibri"/>
              </a:rPr>
              <a:t>movement became national headlines in 2020 with the death of George Floyd and all the demonstrations not only in US but around the globe. </a:t>
            </a:r>
            <a:endParaRPr dirty="0">
              <a:sym typeface="Calibri"/>
            </a:endParaRPr>
          </a:p>
        </p:txBody>
      </p:sp>
      <p:sp>
        <p:nvSpPr>
          <p:cNvPr id="226" name="Google Shape;226;p4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American Civil Rights </a:t>
            </a:r>
            <a:r>
              <a:rPr lang="en-GB" b="1" dirty="0" smtClean="0"/>
              <a:t>Movement: Today </a:t>
            </a:r>
            <a:endParaRPr b="1" dirty="0"/>
          </a:p>
        </p:txBody>
      </p:sp>
      <p:pic>
        <p:nvPicPr>
          <p:cNvPr id="227" name="Google Shape;227;p45"/>
          <p:cNvPicPr preferRelativeResize="0"/>
          <p:nvPr/>
        </p:nvPicPr>
        <p:blipFill rotWithShape="1">
          <a:blip r:embed="rId3">
            <a:alphaModFix/>
          </a:blip>
          <a:srcRect/>
          <a:stretch/>
        </p:blipFill>
        <p:spPr>
          <a:xfrm>
            <a:off x="7310120" y="1708727"/>
            <a:ext cx="4389120" cy="438912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6"/>
          <p:cNvSpPr txBox="1">
            <a:spLocks noGrp="1"/>
          </p:cNvSpPr>
          <p:nvPr>
            <p:ph type="body" idx="2"/>
          </p:nvPr>
        </p:nvSpPr>
        <p:spPr>
          <a:xfrm>
            <a:off x="874497" y="5552122"/>
            <a:ext cx="11030630" cy="675444"/>
          </a:xfrm>
          <a:prstGeom prst="rect">
            <a:avLst/>
          </a:prstGeom>
          <a:noFill/>
          <a:ln>
            <a:noFill/>
          </a:ln>
        </p:spPr>
        <p:txBody>
          <a:bodyPr spcFirstLastPara="1" wrap="square" lIns="0" tIns="0" rIns="0" bIns="0" anchor="t" anchorCtr="0">
            <a:noAutofit/>
          </a:bodyPr>
          <a:lstStyle/>
          <a:p>
            <a:pPr marL="457200" marR="0" lvl="0" indent="-228600" algn="ctr" rtl="0">
              <a:lnSpc>
                <a:spcPct val="90000"/>
              </a:lnSpc>
              <a:spcBef>
                <a:spcPts val="1000"/>
              </a:spcBef>
              <a:spcAft>
                <a:spcPts val="0"/>
              </a:spcAft>
              <a:buClr>
                <a:srgbClr val="000000"/>
              </a:buClr>
              <a:buSzPts val="1800"/>
              <a:buFont typeface="Arial"/>
              <a:buNone/>
            </a:pPr>
            <a:r>
              <a:rPr lang="en-GB" b="1" i="0" dirty="0">
                <a:solidFill>
                  <a:srgbClr val="0F0F0F"/>
                </a:solidFill>
                <a:latin typeface="Calibri" panose="020F0502020204030204" pitchFamily="34" charset="0"/>
                <a:ea typeface="Arial"/>
                <a:cs typeface="Calibri" panose="020F0502020204030204" pitchFamily="34" charset="0"/>
                <a:sym typeface="Arial"/>
              </a:rPr>
              <a:t>An interview with the founders of Black Lives Matter | Alicia Garza, </a:t>
            </a:r>
            <a:r>
              <a:rPr lang="en-GB" b="1" i="0" dirty="0" err="1">
                <a:solidFill>
                  <a:srgbClr val="0F0F0F"/>
                </a:solidFill>
                <a:latin typeface="Calibri" panose="020F0502020204030204" pitchFamily="34" charset="0"/>
                <a:ea typeface="Arial"/>
                <a:cs typeface="Calibri" panose="020F0502020204030204" pitchFamily="34" charset="0"/>
                <a:sym typeface="Arial"/>
              </a:rPr>
              <a:t>Patrisse</a:t>
            </a:r>
            <a:r>
              <a:rPr lang="en-GB" b="1" i="0" dirty="0">
                <a:solidFill>
                  <a:srgbClr val="0F0F0F"/>
                </a:solidFill>
                <a:latin typeface="Calibri" panose="020F0502020204030204" pitchFamily="34" charset="0"/>
                <a:ea typeface="Arial"/>
                <a:cs typeface="Calibri" panose="020F0502020204030204" pitchFamily="34" charset="0"/>
                <a:sym typeface="Arial"/>
              </a:rPr>
              <a:t> </a:t>
            </a:r>
            <a:r>
              <a:rPr lang="en-GB" b="1" i="0" dirty="0" err="1">
                <a:solidFill>
                  <a:srgbClr val="0F0F0F"/>
                </a:solidFill>
                <a:latin typeface="Calibri" panose="020F0502020204030204" pitchFamily="34" charset="0"/>
                <a:ea typeface="Arial"/>
                <a:cs typeface="Calibri" panose="020F0502020204030204" pitchFamily="34" charset="0"/>
                <a:sym typeface="Arial"/>
              </a:rPr>
              <a:t>Cullors</a:t>
            </a:r>
            <a:r>
              <a:rPr lang="en-GB" b="1" i="0" dirty="0">
                <a:solidFill>
                  <a:srgbClr val="0F0F0F"/>
                </a:solidFill>
                <a:latin typeface="Calibri" panose="020F0502020204030204" pitchFamily="34" charset="0"/>
                <a:ea typeface="Arial"/>
                <a:cs typeface="Calibri" panose="020F0502020204030204" pitchFamily="34" charset="0"/>
                <a:sym typeface="Arial"/>
              </a:rPr>
              <a:t>, Opal </a:t>
            </a:r>
            <a:r>
              <a:rPr lang="en-GB" b="1" i="0" dirty="0" err="1">
                <a:solidFill>
                  <a:srgbClr val="0F0F0F"/>
                </a:solidFill>
                <a:latin typeface="Calibri" panose="020F0502020204030204" pitchFamily="34" charset="0"/>
                <a:ea typeface="Arial"/>
                <a:cs typeface="Calibri" panose="020F0502020204030204" pitchFamily="34" charset="0"/>
                <a:sym typeface="Arial"/>
              </a:rPr>
              <a:t>Tometi</a:t>
            </a:r>
            <a:endParaRPr b="1" dirty="0">
              <a:latin typeface="Calibri" panose="020F0502020204030204" pitchFamily="34" charset="0"/>
              <a:cs typeface="Calibri" panose="020F0502020204030204" pitchFamily="34" charset="0"/>
            </a:endParaRPr>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233" name="Google Shape;233;p4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Listen to the interview of Black Lives Matter </a:t>
            </a:r>
            <a:r>
              <a:rPr lang="en-GB" b="1" dirty="0" smtClean="0"/>
              <a:t>founders </a:t>
            </a:r>
            <a:endParaRPr b="1" dirty="0"/>
          </a:p>
        </p:txBody>
      </p:sp>
      <p:pic>
        <p:nvPicPr>
          <p:cNvPr id="234" name="Google Shape;234;p46" descr="Born out of a social media post, the Black Lives Matter movement has sparked discussion about race and inequality across the world. In this spirited conversation with Mia Birdsong, the movement's three founders share what they've learned about leadership and what provides them with hope and inspiration in the face of painful realities. Their advice on how to participate in ensuring freedom for everybody: join something, start something and &quot;sharpen each other, so that we all can rise.&quot;&#10;&#10;Visit http://TED.com to get our entire library of TED Talks, transcripts, translations, personalized talk recommendations and more.&#10;&#10;The TED Talks channel features the best talks and performances from the TED Conference, where the world's leading thinkers and doers give the talk of their lives in 18 minutes (or less). Look for talks on Technology, Entertainment and Design -- plus science, business, global issues, the arts and more. You're welcome to link to or embed these videos, forward them to others and share these ideas with people you know. &#10;&#10;Become a TED Member: http://ted.com/membership&#10;Follow TED on Twitter: http://twitter.com/TEDTalks&#10;Like TED on Facebook: http://facebook.com/TED&#10;Subscribe to our channel: http://youtube.com/TED&#10;&#10;TED's videos may be used for non-commercial purposes under a Creative Commons License, Attribution–Non Commercial–No Derivatives (or the CC BY – NC – ND 4.0 International) and in accordance with our TED Talks Usage Policy (https://www.ted.com/about/our-organization/our-policies-terms/ted-talks-usage-policy). For more information on using TED for commercial purposes (e.g. employee learning, in a film or online course), please submit a Media Request at https://media-requests.ted.com" title="An interview with the founders of Black Lives Matter | Alicia Garza, Patrisse Cullors, Opal Tometi">
            <a:hlinkClick r:id="rId3"/>
          </p:cNvPr>
          <p:cNvPicPr preferRelativeResize="0"/>
          <p:nvPr/>
        </p:nvPicPr>
        <p:blipFill>
          <a:blip r:embed="rId4">
            <a:alphaModFix/>
          </a:blip>
          <a:stretch>
            <a:fillRect/>
          </a:stretch>
        </p:blipFill>
        <p:spPr>
          <a:xfrm>
            <a:off x="3341350" y="1948233"/>
            <a:ext cx="6096925" cy="3429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Google Shape;240;p47"/>
          <p:cNvSpPr txBox="1">
            <a:spLocks noGrp="1"/>
          </p:cNvSpPr>
          <p:nvPr>
            <p:ph type="body" idx="3"/>
          </p:nvPr>
        </p:nvSpPr>
        <p:spPr>
          <a:xfrm>
            <a:off x="3129280" y="2046514"/>
            <a:ext cx="8663351" cy="4551135"/>
          </a:xfrm>
          <a:prstGeom prst="rect">
            <a:avLst/>
          </a:prstGeom>
          <a:noFill/>
          <a:ln>
            <a:noFill/>
          </a:ln>
        </p:spPr>
        <p:txBody>
          <a:bodyPr spcFirstLastPara="1" wrap="square" lIns="0" tIns="0" rIns="0" bIns="0" anchor="t" anchorCtr="0">
            <a:noAutofit/>
          </a:bodyPr>
          <a:lstStyle/>
          <a:p>
            <a:pPr marL="558800" lvl="0" indent="-342900" algn="l" rtl="0">
              <a:lnSpc>
                <a:spcPct val="90000"/>
              </a:lnSpc>
              <a:spcBef>
                <a:spcPts val="1000"/>
              </a:spcBef>
              <a:spcAft>
                <a:spcPts val="0"/>
              </a:spcAft>
              <a:buSzPts val="2000"/>
              <a:buFont typeface="Wingdings" panose="05000000000000000000" pitchFamily="2" charset="2"/>
              <a:buChar char="§"/>
            </a:pPr>
            <a:r>
              <a:rPr lang="en-GB" sz="2000" dirty="0">
                <a:latin typeface="Calibri"/>
                <a:ea typeface="Calibri"/>
                <a:cs typeface="Calibri"/>
                <a:sym typeface="Calibri"/>
              </a:rPr>
              <a:t>13</a:t>
            </a:r>
            <a:r>
              <a:rPr lang="en-GB" sz="2000" baseline="30000" dirty="0">
                <a:latin typeface="Calibri"/>
                <a:ea typeface="Calibri"/>
                <a:cs typeface="Calibri"/>
                <a:sym typeface="Calibri"/>
              </a:rPr>
              <a:t>th</a:t>
            </a:r>
            <a:r>
              <a:rPr lang="en-GB" sz="2000" dirty="0">
                <a:latin typeface="Calibri"/>
                <a:ea typeface="Calibri"/>
                <a:cs typeface="Calibri"/>
                <a:sym typeface="Calibri"/>
              </a:rPr>
              <a:t> (2016) Documentary: </a:t>
            </a:r>
            <a:r>
              <a:rPr lang="en-GB" sz="2000" u="sng" dirty="0">
                <a:solidFill>
                  <a:schemeClr val="hlink"/>
                </a:solidFill>
                <a:latin typeface="Calibri"/>
                <a:ea typeface="Calibri"/>
                <a:cs typeface="Calibri"/>
                <a:sym typeface="Calibri"/>
                <a:hlinkClick r:id="rId3"/>
              </a:rPr>
              <a:t>https://www.youtube.com/watch?v=K6IXQbXPO3I</a:t>
            </a:r>
            <a:endParaRPr sz="2000" dirty="0">
              <a:latin typeface="Calibri"/>
              <a:ea typeface="Calibri"/>
              <a:cs typeface="Calibri"/>
              <a:sym typeface="Calibri"/>
            </a:endParaRPr>
          </a:p>
          <a:p>
            <a:pPr marL="558800" lvl="0" indent="-342900" algn="l" rtl="0">
              <a:lnSpc>
                <a:spcPct val="90000"/>
              </a:lnSpc>
              <a:spcBef>
                <a:spcPts val="1000"/>
              </a:spcBef>
              <a:spcAft>
                <a:spcPts val="0"/>
              </a:spcAft>
              <a:buSzPts val="2000"/>
              <a:buFont typeface="Wingdings" panose="05000000000000000000" pitchFamily="2" charset="2"/>
              <a:buChar char="§"/>
            </a:pPr>
            <a:r>
              <a:rPr lang="en-GB" sz="2000" dirty="0"/>
              <a:t>Who Killed Malcolm X? Documentary: </a:t>
            </a:r>
            <a:r>
              <a:rPr lang="en-GB" sz="2000" u="sng" dirty="0">
                <a:solidFill>
                  <a:schemeClr val="hlink"/>
                </a:solidFill>
                <a:hlinkClick r:id="rId4"/>
              </a:rPr>
              <a:t>https://www.youtube.com/watch?v=bqqOQBalq5k</a:t>
            </a:r>
            <a:r>
              <a:rPr lang="en-GB" sz="2000" dirty="0"/>
              <a:t> </a:t>
            </a:r>
            <a:endParaRPr sz="2000" dirty="0"/>
          </a:p>
          <a:p>
            <a:pPr marL="558800" lvl="0" indent="-342900" algn="l" rtl="0">
              <a:lnSpc>
                <a:spcPct val="90000"/>
              </a:lnSpc>
              <a:spcBef>
                <a:spcPts val="1000"/>
              </a:spcBef>
              <a:spcAft>
                <a:spcPts val="0"/>
              </a:spcAft>
              <a:buSzPts val="2000"/>
              <a:buFont typeface="Wingdings" panose="05000000000000000000" pitchFamily="2" charset="2"/>
              <a:buChar char="§"/>
            </a:pPr>
            <a:r>
              <a:rPr lang="en-GB" sz="2000" i="0" dirty="0">
                <a:solidFill>
                  <a:srgbClr val="333333"/>
                </a:solidFill>
                <a:latin typeface="Calibri"/>
                <a:ea typeface="Calibri"/>
                <a:cs typeface="Calibri"/>
                <a:sym typeface="Calibri"/>
              </a:rPr>
              <a:t>12 Years a Slave (2013) Movie </a:t>
            </a:r>
            <a:endParaRPr sz="2000" dirty="0"/>
          </a:p>
          <a:p>
            <a:pPr marL="558800" lvl="0" indent="-342900" algn="l" rtl="0">
              <a:lnSpc>
                <a:spcPct val="90000"/>
              </a:lnSpc>
              <a:spcBef>
                <a:spcPts val="1000"/>
              </a:spcBef>
              <a:spcAft>
                <a:spcPts val="0"/>
              </a:spcAft>
              <a:buSzPts val="2000"/>
              <a:buFont typeface="Wingdings" panose="05000000000000000000" pitchFamily="2" charset="2"/>
              <a:buChar char="§"/>
            </a:pPr>
            <a:r>
              <a:rPr lang="en-GB" sz="2000" b="0" i="0" dirty="0">
                <a:solidFill>
                  <a:srgbClr val="202124"/>
                </a:solidFill>
                <a:latin typeface="Calibri"/>
                <a:ea typeface="Calibri"/>
                <a:cs typeface="Calibri"/>
                <a:sym typeface="Calibri"/>
              </a:rPr>
              <a:t>Time: The </a:t>
            </a:r>
            <a:r>
              <a:rPr lang="en-GB" sz="2000" b="0" i="0" dirty="0" err="1">
                <a:solidFill>
                  <a:srgbClr val="202124"/>
                </a:solidFill>
                <a:latin typeface="Calibri"/>
                <a:ea typeface="Calibri"/>
                <a:cs typeface="Calibri"/>
                <a:sym typeface="Calibri"/>
              </a:rPr>
              <a:t>Kalief</a:t>
            </a:r>
            <a:r>
              <a:rPr lang="en-GB" sz="2000" b="0" i="0" dirty="0">
                <a:solidFill>
                  <a:srgbClr val="202124"/>
                </a:solidFill>
                <a:latin typeface="Calibri"/>
                <a:ea typeface="Calibri"/>
                <a:cs typeface="Calibri"/>
                <a:sym typeface="Calibri"/>
              </a:rPr>
              <a:t> Browder Story</a:t>
            </a:r>
            <a:r>
              <a:rPr lang="en-GB" sz="2000" b="0" dirty="0">
                <a:solidFill>
                  <a:srgbClr val="333333"/>
                </a:solidFill>
                <a:latin typeface="Calibri"/>
                <a:ea typeface="Calibri"/>
                <a:cs typeface="Calibri"/>
                <a:sym typeface="Calibri"/>
              </a:rPr>
              <a:t> (2017)</a:t>
            </a:r>
            <a:endParaRPr sz="2000" i="0" dirty="0">
              <a:solidFill>
                <a:srgbClr val="333333"/>
              </a:solidFill>
              <a:latin typeface="Calibri"/>
              <a:ea typeface="Calibri"/>
              <a:cs typeface="Calibri"/>
              <a:sym typeface="Calibri"/>
            </a:endParaRPr>
          </a:p>
          <a:p>
            <a:pPr marL="558800" lvl="0" indent="-342900" algn="l" rtl="0">
              <a:lnSpc>
                <a:spcPct val="90000"/>
              </a:lnSpc>
              <a:spcBef>
                <a:spcPts val="1000"/>
              </a:spcBef>
              <a:spcAft>
                <a:spcPts val="0"/>
              </a:spcAft>
              <a:buSzPts val="2000"/>
              <a:buFont typeface="Wingdings" panose="05000000000000000000" pitchFamily="2" charset="2"/>
              <a:buChar char="§"/>
            </a:pPr>
            <a:r>
              <a:rPr lang="en-GB" sz="2000" dirty="0">
                <a:latin typeface="Calibri"/>
                <a:ea typeface="Calibri"/>
                <a:cs typeface="Calibri"/>
                <a:sym typeface="Calibri"/>
              </a:rPr>
              <a:t> </a:t>
            </a:r>
            <a:r>
              <a:rPr lang="en-GB" sz="2000" b="0" i="0" dirty="0">
                <a:solidFill>
                  <a:srgbClr val="202124"/>
                </a:solidFill>
                <a:latin typeface="Calibri"/>
                <a:ea typeface="Calibri"/>
                <a:cs typeface="Calibri"/>
                <a:sym typeface="Calibri"/>
              </a:rPr>
              <a:t>Trial 4 (2020)</a:t>
            </a:r>
            <a:endParaRPr sz="2000" dirty="0"/>
          </a:p>
          <a:p>
            <a:pPr marL="558800" lvl="0" indent="-342900" algn="l" rtl="0">
              <a:lnSpc>
                <a:spcPct val="90000"/>
              </a:lnSpc>
              <a:spcBef>
                <a:spcPts val="1000"/>
              </a:spcBef>
              <a:spcAft>
                <a:spcPts val="0"/>
              </a:spcAft>
              <a:buSzPts val="2000"/>
              <a:buFont typeface="Wingdings" panose="05000000000000000000" pitchFamily="2" charset="2"/>
              <a:buChar char="§"/>
            </a:pPr>
            <a:r>
              <a:rPr lang="en-GB" sz="2000" dirty="0">
                <a:latin typeface="Calibri"/>
                <a:ea typeface="Calibri"/>
                <a:cs typeface="Calibri"/>
                <a:sym typeface="Calibri"/>
              </a:rPr>
              <a:t>Book recommendations: </a:t>
            </a:r>
            <a:r>
              <a:rPr lang="en-GB" sz="2000" u="sng" dirty="0">
                <a:solidFill>
                  <a:schemeClr val="hlink"/>
                </a:solidFill>
                <a:latin typeface="Calibri"/>
                <a:ea typeface="Calibri"/>
                <a:cs typeface="Calibri"/>
                <a:sym typeface="Calibri"/>
                <a:hlinkClick r:id="rId5"/>
              </a:rPr>
              <a:t>https://www.bcu.ac.uk/social-sciences/blog/blm-book-recommendations</a:t>
            </a:r>
            <a:r>
              <a:rPr lang="en-GB" sz="2000" dirty="0">
                <a:latin typeface="Calibri"/>
                <a:ea typeface="Calibri"/>
                <a:cs typeface="Calibri"/>
                <a:sym typeface="Calibri"/>
              </a:rPr>
              <a:t> </a:t>
            </a:r>
            <a:endParaRPr sz="2000" dirty="0"/>
          </a:p>
          <a:p>
            <a:pPr marL="558800" lvl="0" indent="-342900" algn="l" rtl="0">
              <a:lnSpc>
                <a:spcPct val="90000"/>
              </a:lnSpc>
              <a:spcBef>
                <a:spcPts val="1000"/>
              </a:spcBef>
              <a:spcAft>
                <a:spcPts val="0"/>
              </a:spcAft>
              <a:buSzPts val="2000"/>
              <a:buFont typeface="Wingdings" panose="05000000000000000000" pitchFamily="2" charset="2"/>
              <a:buChar char="§"/>
            </a:pPr>
            <a:r>
              <a:rPr lang="en-GB" sz="2000" dirty="0">
                <a:latin typeface="Calibri"/>
                <a:ea typeface="Calibri"/>
                <a:cs typeface="Calibri"/>
                <a:sym typeface="Calibri"/>
              </a:rPr>
              <a:t>Podcasts: </a:t>
            </a:r>
            <a:r>
              <a:rPr lang="en-GB" sz="2000" u="sng" dirty="0">
                <a:solidFill>
                  <a:schemeClr val="hlink"/>
                </a:solidFill>
                <a:latin typeface="Calibri"/>
                <a:ea typeface="Calibri"/>
                <a:cs typeface="Calibri"/>
                <a:sym typeface="Calibri"/>
                <a:hlinkClick r:id="rId6"/>
              </a:rPr>
              <a:t>https://www.npr.org/sections/codeswitch/</a:t>
            </a:r>
            <a:r>
              <a:rPr lang="en-GB" sz="2000" dirty="0">
                <a:latin typeface="Calibri"/>
                <a:ea typeface="Calibri"/>
                <a:cs typeface="Calibri"/>
                <a:sym typeface="Calibri"/>
              </a:rPr>
              <a:t> , </a:t>
            </a:r>
            <a:r>
              <a:rPr lang="en-GB" sz="2000" u="sng" dirty="0">
                <a:solidFill>
                  <a:schemeClr val="hlink"/>
                </a:solidFill>
                <a:latin typeface="Calibri"/>
                <a:ea typeface="Calibri"/>
                <a:cs typeface="Calibri"/>
                <a:sym typeface="Calibri"/>
                <a:hlinkClick r:id="rId7"/>
              </a:rPr>
              <a:t>https://www.nytimes.com/2020/01/23/podcasts/1619-podcast.html</a:t>
            </a:r>
            <a:r>
              <a:rPr lang="en-GB" sz="2000" dirty="0">
                <a:latin typeface="Calibri"/>
                <a:ea typeface="Calibri"/>
                <a:cs typeface="Calibri"/>
                <a:sym typeface="Calibri"/>
              </a:rPr>
              <a:t> , </a:t>
            </a:r>
            <a:endParaRPr sz="2000" dirty="0"/>
          </a:p>
          <a:p>
            <a:pPr marL="558800" lvl="0" indent="-342900" algn="l" rtl="0">
              <a:lnSpc>
                <a:spcPct val="90000"/>
              </a:lnSpc>
              <a:spcBef>
                <a:spcPts val="1000"/>
              </a:spcBef>
              <a:spcAft>
                <a:spcPts val="0"/>
              </a:spcAft>
              <a:buSzPts val="2000"/>
              <a:buFont typeface="Wingdings" panose="05000000000000000000" pitchFamily="2" charset="2"/>
              <a:buChar char="§"/>
            </a:pPr>
            <a:r>
              <a:rPr lang="en-GB" sz="2000" dirty="0">
                <a:latin typeface="Calibri"/>
                <a:ea typeface="Calibri"/>
                <a:cs typeface="Calibri"/>
                <a:sym typeface="Calibri"/>
              </a:rPr>
              <a:t>Black Lives Matter: </a:t>
            </a:r>
            <a:r>
              <a:rPr lang="en-GB" sz="2000" u="sng" dirty="0">
                <a:solidFill>
                  <a:schemeClr val="hlink"/>
                </a:solidFill>
                <a:latin typeface="Calibri"/>
                <a:ea typeface="Calibri"/>
                <a:cs typeface="Calibri"/>
                <a:sym typeface="Calibri"/>
                <a:hlinkClick r:id="rId8"/>
              </a:rPr>
              <a:t>https://www.youtube.com/watch?v=tbicAmaXYtM</a:t>
            </a:r>
            <a:r>
              <a:rPr lang="en-GB" sz="2000" dirty="0">
                <a:latin typeface="Calibri"/>
                <a:ea typeface="Calibri"/>
                <a:cs typeface="Calibri"/>
                <a:sym typeface="Calibri"/>
              </a:rPr>
              <a:t> </a:t>
            </a:r>
            <a:endParaRPr sz="2000" dirty="0"/>
          </a:p>
          <a:p>
            <a:pPr marL="514350" lvl="0" indent="-171450" algn="just" rtl="0">
              <a:lnSpc>
                <a:spcPct val="90000"/>
              </a:lnSpc>
              <a:spcBef>
                <a:spcPts val="1000"/>
              </a:spcBef>
              <a:spcAft>
                <a:spcPts val="0"/>
              </a:spcAft>
              <a:buSzPts val="1800"/>
              <a:buFont typeface="Arial"/>
              <a:buNone/>
            </a:pPr>
            <a:endParaRPr dirty="0"/>
          </a:p>
        </p:txBody>
      </p:sp>
      <p:sp>
        <p:nvSpPr>
          <p:cNvPr id="241" name="Google Shape;241;p4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Do </a:t>
            </a:r>
            <a:r>
              <a:rPr lang="en-GB" b="1" dirty="0" smtClean="0"/>
              <a:t>You </a:t>
            </a:r>
            <a:r>
              <a:rPr lang="en-GB" b="1" dirty="0"/>
              <a:t>W</a:t>
            </a:r>
            <a:r>
              <a:rPr lang="en-GB" b="1" dirty="0" smtClean="0"/>
              <a:t>ant </a:t>
            </a:r>
            <a:r>
              <a:rPr lang="en-GB" b="1" dirty="0"/>
              <a:t>T</a:t>
            </a:r>
            <a:r>
              <a:rPr lang="en-GB" b="1" dirty="0" smtClean="0"/>
              <a:t>o </a:t>
            </a:r>
            <a:r>
              <a:rPr lang="en-GB" b="1" dirty="0"/>
              <a:t>K</a:t>
            </a:r>
            <a:r>
              <a:rPr lang="en-GB" b="1" dirty="0" smtClean="0"/>
              <a:t>now </a:t>
            </a:r>
            <a:r>
              <a:rPr lang="en-GB" b="1" dirty="0"/>
              <a:t>M</a:t>
            </a:r>
            <a:r>
              <a:rPr lang="en-GB" b="1" dirty="0" smtClean="0"/>
              <a:t>ore</a:t>
            </a:r>
            <a:r>
              <a:rPr lang="en-GB" b="1" dirty="0"/>
              <a:t>? </a:t>
            </a:r>
            <a:endParaRPr b="1" dirty="0"/>
          </a:p>
        </p:txBody>
      </p:sp>
      <p:pic>
        <p:nvPicPr>
          <p:cNvPr id="242" name="Google Shape;242;p47"/>
          <p:cNvPicPr preferRelativeResize="0"/>
          <p:nvPr/>
        </p:nvPicPr>
        <p:blipFill rotWithShape="1">
          <a:blip r:embed="rId9">
            <a:alphaModFix/>
          </a:blip>
          <a:srcRect/>
          <a:stretch/>
        </p:blipFill>
        <p:spPr>
          <a:xfrm>
            <a:off x="749565" y="2477228"/>
            <a:ext cx="2108200" cy="3162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9" name="Google Shape;249;p48"/>
          <p:cNvSpPr txBox="1">
            <a:spLocks noGrp="1"/>
          </p:cNvSpPr>
          <p:nvPr>
            <p:ph type="body" idx="2"/>
          </p:nvPr>
        </p:nvSpPr>
        <p:spPr>
          <a:xfrm>
            <a:off x="468220" y="1771444"/>
            <a:ext cx="6261000" cy="3558300"/>
          </a:xfrm>
          <a:prstGeom prst="rect">
            <a:avLst/>
          </a:prstGeom>
          <a:noFill/>
          <a:ln>
            <a:noFill/>
          </a:ln>
        </p:spPr>
        <p:txBody>
          <a:bodyPr spcFirstLastPara="1" wrap="square" lIns="0" tIns="0" rIns="0" bIns="0" anchor="t" anchorCtr="0">
            <a:noAutofit/>
          </a:bodyPr>
          <a:lstStyle/>
          <a:p>
            <a:pPr marL="0" marR="0" lvl="0" indent="0" algn="just" rtl="0">
              <a:lnSpc>
                <a:spcPct val="90000"/>
              </a:lnSpc>
              <a:spcBef>
                <a:spcPts val="1000"/>
              </a:spcBef>
              <a:spcAft>
                <a:spcPts val="0"/>
              </a:spcAft>
              <a:buClr>
                <a:srgbClr val="000000"/>
              </a:buClr>
              <a:buSzPts val="1800"/>
              <a:buFont typeface="Arial"/>
              <a:buNone/>
            </a:pPr>
            <a:r>
              <a:rPr lang="en-GB" b="0" i="0" dirty="0">
                <a:solidFill>
                  <a:srgbClr val="1D1C21"/>
                </a:solidFill>
                <a:sym typeface="Calibri"/>
              </a:rPr>
              <a:t>The events of the civil rights movement in the United Stated inspired the civil rights movement in N</a:t>
            </a:r>
            <a:r>
              <a:rPr lang="en-GB" b="1" i="0" dirty="0">
                <a:solidFill>
                  <a:srgbClr val="1D1C21"/>
                </a:solidFill>
              </a:rPr>
              <a:t>orthern Irelan</a:t>
            </a:r>
            <a:r>
              <a:rPr lang="en-GB" b="1" dirty="0">
                <a:solidFill>
                  <a:srgbClr val="1D1C21"/>
                </a:solidFill>
              </a:rPr>
              <a:t>d in the 1960s.</a:t>
            </a:r>
            <a:r>
              <a:rPr lang="en-GB" dirty="0">
                <a:solidFill>
                  <a:srgbClr val="1D1C21"/>
                </a:solidFill>
                <a:sym typeface="Calibri"/>
              </a:rPr>
              <a:t> The movement in Northern Ireland was aiming  to end the institutional discrimination against Catholics in Ulster. </a:t>
            </a:r>
            <a:endParaRPr lang="en-GB" dirty="0" smtClean="0">
              <a:solidFill>
                <a:srgbClr val="1D1C21"/>
              </a:solidFill>
              <a:sym typeface="Calibri"/>
            </a:endParaRPr>
          </a:p>
          <a:p>
            <a:pPr marL="0" marR="0" lvl="0" indent="0" algn="just" rtl="0">
              <a:lnSpc>
                <a:spcPct val="90000"/>
              </a:lnSpc>
              <a:spcBef>
                <a:spcPts val="1000"/>
              </a:spcBef>
              <a:spcAft>
                <a:spcPts val="0"/>
              </a:spcAft>
              <a:buClr>
                <a:srgbClr val="000000"/>
              </a:buClr>
              <a:buSzPts val="1800"/>
              <a:buFont typeface="Arial"/>
              <a:buNone/>
            </a:pPr>
            <a:endParaRPr dirty="0"/>
          </a:p>
          <a:p>
            <a:pPr marL="0" marR="0" lvl="0" indent="0" algn="just" rtl="0">
              <a:lnSpc>
                <a:spcPct val="90000"/>
              </a:lnSpc>
              <a:spcBef>
                <a:spcPts val="1000"/>
              </a:spcBef>
              <a:spcAft>
                <a:spcPts val="0"/>
              </a:spcAft>
              <a:buClr>
                <a:srgbClr val="000000"/>
              </a:buClr>
              <a:buSzPts val="1800"/>
              <a:buFont typeface="Arial"/>
              <a:buNone/>
            </a:pPr>
            <a:r>
              <a:rPr lang="en-GB" dirty="0">
                <a:solidFill>
                  <a:srgbClr val="1D1C21"/>
                </a:solidFill>
                <a:sym typeface="Calibri"/>
              </a:rPr>
              <a:t>The Catholics were facing discrimination in  t</a:t>
            </a:r>
            <a:r>
              <a:rPr lang="en-GB" b="1" dirty="0">
                <a:solidFill>
                  <a:srgbClr val="1D1C21"/>
                </a:solidFill>
              </a:rPr>
              <a:t>he workplaces, on hiring policies and workplace conditions</a:t>
            </a:r>
            <a:r>
              <a:rPr lang="en-GB" dirty="0">
                <a:solidFill>
                  <a:srgbClr val="1D1C21"/>
                </a:solidFill>
                <a:sym typeface="Calibri"/>
              </a:rPr>
              <a:t>. Other than that, Catholics faced discrimination even </a:t>
            </a:r>
            <a:r>
              <a:rPr lang="en-GB" b="1" i="1" dirty="0">
                <a:solidFill>
                  <a:srgbClr val="1D1C21"/>
                </a:solidFill>
              </a:rPr>
              <a:t>on housing and the allocation of homes by the government were discriminated against them. </a:t>
            </a:r>
            <a:endParaRPr lang="en-GB" b="1" i="1" dirty="0" smtClean="0">
              <a:solidFill>
                <a:srgbClr val="1D1C21"/>
              </a:solidFill>
            </a:endParaRPr>
          </a:p>
          <a:p>
            <a:pPr marL="0" marR="0" lvl="0" indent="0" algn="just" rtl="0">
              <a:lnSpc>
                <a:spcPct val="90000"/>
              </a:lnSpc>
              <a:spcBef>
                <a:spcPts val="1000"/>
              </a:spcBef>
              <a:spcAft>
                <a:spcPts val="0"/>
              </a:spcAft>
              <a:buClr>
                <a:srgbClr val="000000"/>
              </a:buClr>
              <a:buSzPts val="1800"/>
              <a:buFont typeface="Arial"/>
              <a:buNone/>
            </a:pPr>
            <a:endParaRPr b="1" i="1" dirty="0"/>
          </a:p>
          <a:p>
            <a:pPr marL="0" lvl="0" indent="0" algn="just" rtl="0">
              <a:lnSpc>
                <a:spcPct val="90000"/>
              </a:lnSpc>
              <a:spcBef>
                <a:spcPts val="1000"/>
              </a:spcBef>
              <a:spcAft>
                <a:spcPts val="0"/>
              </a:spcAft>
              <a:buSzPts val="1800"/>
              <a:buNone/>
            </a:pPr>
            <a:r>
              <a:rPr lang="en-GB" dirty="0">
                <a:solidFill>
                  <a:srgbClr val="1D1C21"/>
                </a:solidFill>
                <a:sym typeface="Calibri"/>
              </a:rPr>
              <a:t>Additionally, most of the schools were Protestants and Catholic children were attended schools funded by the Catholic church. Because of the segregation, most of </a:t>
            </a:r>
            <a:r>
              <a:rPr lang="en-GB" b="1" dirty="0">
                <a:solidFill>
                  <a:srgbClr val="1D1C21"/>
                </a:solidFill>
              </a:rPr>
              <a:t>Protestants and Catholics were never mixed. </a:t>
            </a:r>
            <a:r>
              <a:rPr lang="en-GB" dirty="0">
                <a:solidFill>
                  <a:srgbClr val="1D1C21"/>
                </a:solidFill>
                <a:sym typeface="Calibri"/>
              </a:rPr>
              <a:t>They were never interacting with each other, get married etc.</a:t>
            </a:r>
            <a:endParaRPr dirty="0"/>
          </a:p>
          <a:p>
            <a:pPr marL="457200" marR="0" lvl="0" indent="-228600" algn="just" rtl="0">
              <a:lnSpc>
                <a:spcPct val="90000"/>
              </a:lnSpc>
              <a:spcBef>
                <a:spcPts val="1000"/>
              </a:spcBef>
              <a:spcAft>
                <a:spcPts val="0"/>
              </a:spcAft>
              <a:buClr>
                <a:srgbClr val="000000"/>
              </a:buClr>
              <a:buSzPts val="1800"/>
              <a:buFont typeface="Arial"/>
              <a:buNone/>
            </a:pPr>
            <a:endParaRPr sz="1100" b="0" i="0" dirty="0">
              <a:solidFill>
                <a:srgbClr val="2B2B2B"/>
              </a:solidFill>
              <a:latin typeface="Calibri"/>
              <a:ea typeface="Calibri"/>
              <a:cs typeface="Calibri"/>
              <a:sym typeface="Calibri"/>
            </a:endParaRPr>
          </a:p>
        </p:txBody>
      </p:sp>
      <p:sp>
        <p:nvSpPr>
          <p:cNvPr id="250" name="Google Shape;250;p4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Northern Ireland Civil Movement </a:t>
            </a:r>
          </a:p>
        </p:txBody>
      </p:sp>
      <p:pic>
        <p:nvPicPr>
          <p:cNvPr id="251" name="Google Shape;251;p48"/>
          <p:cNvPicPr preferRelativeResize="0"/>
          <p:nvPr/>
        </p:nvPicPr>
        <p:blipFill rotWithShape="1">
          <a:blip r:embed="rId3">
            <a:alphaModFix/>
          </a:blip>
          <a:srcRect/>
          <a:stretch/>
        </p:blipFill>
        <p:spPr>
          <a:xfrm>
            <a:off x="6901075" y="2118165"/>
            <a:ext cx="5138526" cy="321157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432c904588_0_3"/>
          <p:cNvSpPr txBox="1">
            <a:spLocks noGrp="1"/>
          </p:cNvSpPr>
          <p:nvPr>
            <p:ph type="body" idx="2"/>
          </p:nvPr>
        </p:nvSpPr>
        <p:spPr>
          <a:xfrm>
            <a:off x="248650" y="1824629"/>
            <a:ext cx="7347900" cy="26712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1000"/>
              </a:spcBef>
              <a:spcAft>
                <a:spcPts val="0"/>
              </a:spcAft>
              <a:buSzPts val="1800"/>
              <a:buNone/>
            </a:pPr>
            <a:r>
              <a:rPr lang="en-GB" dirty="0">
                <a:solidFill>
                  <a:srgbClr val="1D1C21"/>
                </a:solidFill>
              </a:rPr>
              <a:t>The Anti-Catholic discrimination existed in politics as well. Unionists were increased their strengthen in Northern Ireland and they were </a:t>
            </a:r>
            <a:r>
              <a:rPr lang="en-GB" b="1" dirty="0">
                <a:solidFill>
                  <a:srgbClr val="1D1C21"/>
                </a:solidFill>
              </a:rPr>
              <a:t>manipulating their elections </a:t>
            </a:r>
            <a:r>
              <a:rPr lang="en-GB" dirty="0">
                <a:solidFill>
                  <a:srgbClr val="1D1C21"/>
                </a:solidFill>
              </a:rPr>
              <a:t>and decreased the power the Catholic politicians had. The unionists  legislation also rigged the rights to vote and excluded Catholics</a:t>
            </a:r>
            <a:r>
              <a:rPr lang="en-GB" dirty="0" smtClean="0">
                <a:solidFill>
                  <a:srgbClr val="1D1C21"/>
                </a:solidFill>
              </a:rPr>
              <a:t>.</a:t>
            </a:r>
          </a:p>
          <a:p>
            <a:pPr marL="0" lvl="0" indent="0" algn="just" rtl="0">
              <a:lnSpc>
                <a:spcPct val="90000"/>
              </a:lnSpc>
              <a:spcBef>
                <a:spcPts val="1000"/>
              </a:spcBef>
              <a:spcAft>
                <a:spcPts val="0"/>
              </a:spcAft>
              <a:buSzPts val="1800"/>
              <a:buNone/>
            </a:pPr>
            <a:endParaRPr dirty="0"/>
          </a:p>
          <a:p>
            <a:pPr marL="0" lvl="0" indent="0" algn="just" rtl="0">
              <a:lnSpc>
                <a:spcPct val="90000"/>
              </a:lnSpc>
              <a:spcBef>
                <a:spcPts val="1000"/>
              </a:spcBef>
              <a:spcAft>
                <a:spcPts val="0"/>
              </a:spcAft>
              <a:buSzPts val="1800"/>
              <a:buNone/>
            </a:pPr>
            <a:r>
              <a:rPr lang="en-GB" dirty="0">
                <a:solidFill>
                  <a:srgbClr val="1D1C21"/>
                </a:solidFill>
              </a:rPr>
              <a:t>At the municipal level, </a:t>
            </a:r>
            <a:r>
              <a:rPr lang="en-GB" b="1" dirty="0">
                <a:solidFill>
                  <a:srgbClr val="1D1C21"/>
                </a:solidFill>
              </a:rPr>
              <a:t>right to vote had only the individuals who were property owners</a:t>
            </a:r>
            <a:r>
              <a:rPr lang="en-GB" dirty="0">
                <a:solidFill>
                  <a:srgbClr val="1D1C21"/>
                </a:solidFill>
              </a:rPr>
              <a:t>. Also, the homeowners who paid rated, they could vote in local council elections. T</a:t>
            </a:r>
            <a:r>
              <a:rPr lang="en-GB" b="1" i="1" dirty="0">
                <a:solidFill>
                  <a:srgbClr val="1D1C21"/>
                </a:solidFill>
              </a:rPr>
              <a:t>he landlords had up to six votes and tenants (public or rented housing) were not permitted to vote at all. </a:t>
            </a:r>
            <a:endParaRPr lang="en-GB" b="1" i="1" dirty="0" smtClean="0">
              <a:solidFill>
                <a:srgbClr val="1D1C21"/>
              </a:solidFill>
            </a:endParaRPr>
          </a:p>
          <a:p>
            <a:pPr marL="0" lvl="0" indent="0" algn="just" rtl="0">
              <a:lnSpc>
                <a:spcPct val="90000"/>
              </a:lnSpc>
              <a:spcBef>
                <a:spcPts val="1000"/>
              </a:spcBef>
              <a:spcAft>
                <a:spcPts val="0"/>
              </a:spcAft>
              <a:buSzPts val="1800"/>
              <a:buNone/>
            </a:pPr>
            <a:endParaRPr b="1" i="1" dirty="0"/>
          </a:p>
          <a:p>
            <a:pPr marL="0" lvl="0" indent="0" algn="just" rtl="0">
              <a:lnSpc>
                <a:spcPct val="90000"/>
              </a:lnSpc>
              <a:spcBef>
                <a:spcPts val="1000"/>
              </a:spcBef>
              <a:spcAft>
                <a:spcPts val="0"/>
              </a:spcAft>
              <a:buSzPts val="1800"/>
              <a:buNone/>
            </a:pPr>
            <a:r>
              <a:rPr lang="en-GB" dirty="0">
                <a:solidFill>
                  <a:srgbClr val="1D1C21"/>
                </a:solidFill>
              </a:rPr>
              <a:t>In 1963, O’Neill elected as prime minister and improve relations with the Republic of Ireland and move to reconciliation with Northern Ireland’s Catholics. </a:t>
            </a:r>
            <a:endParaRPr dirty="0"/>
          </a:p>
          <a:p>
            <a:pPr marL="457200" lvl="0" indent="-228600" algn="just" rtl="0">
              <a:lnSpc>
                <a:spcPct val="90000"/>
              </a:lnSpc>
              <a:spcBef>
                <a:spcPts val="1000"/>
              </a:spcBef>
              <a:spcAft>
                <a:spcPts val="0"/>
              </a:spcAft>
              <a:buSzPts val="1800"/>
              <a:buNone/>
            </a:pPr>
            <a:r>
              <a:rPr lang="en-GB" dirty="0">
                <a:solidFill>
                  <a:srgbClr val="1D1C21"/>
                </a:solidFill>
              </a:rPr>
              <a:t>    </a:t>
            </a:r>
            <a:endParaRPr dirty="0"/>
          </a:p>
        </p:txBody>
      </p:sp>
      <p:pic>
        <p:nvPicPr>
          <p:cNvPr id="258" name="Google Shape;258;g2432c904588_0_3"/>
          <p:cNvPicPr preferRelativeResize="0"/>
          <p:nvPr/>
        </p:nvPicPr>
        <p:blipFill rotWithShape="1">
          <a:blip r:embed="rId3">
            <a:alphaModFix/>
          </a:blip>
          <a:srcRect/>
          <a:stretch/>
        </p:blipFill>
        <p:spPr>
          <a:xfrm>
            <a:off x="7824366" y="2110159"/>
            <a:ext cx="4040525" cy="3137350"/>
          </a:xfrm>
          <a:prstGeom prst="rect">
            <a:avLst/>
          </a:prstGeom>
          <a:noFill/>
          <a:ln>
            <a:noFill/>
          </a:ln>
        </p:spPr>
      </p:pic>
      <p:sp>
        <p:nvSpPr>
          <p:cNvPr id="5" name="Google Shape;250;p4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Northern Ireland Civil Movement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5" name="Google Shape;265;p49"/>
          <p:cNvSpPr txBox="1">
            <a:spLocks noGrp="1"/>
          </p:cNvSpPr>
          <p:nvPr>
            <p:ph type="body" idx="2"/>
          </p:nvPr>
        </p:nvSpPr>
        <p:spPr>
          <a:xfrm>
            <a:off x="530004" y="1433576"/>
            <a:ext cx="10801500" cy="2661000"/>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1000"/>
              </a:spcBef>
              <a:spcAft>
                <a:spcPts val="0"/>
              </a:spcAft>
              <a:buClr>
                <a:srgbClr val="000000"/>
              </a:buClr>
              <a:buSzPts val="1800"/>
              <a:buFont typeface="Arial"/>
              <a:buNone/>
            </a:pPr>
            <a:r>
              <a:rPr lang="en-GB" b="0" i="0" dirty="0">
                <a:solidFill>
                  <a:srgbClr val="1A1A1A"/>
                </a:solidFill>
                <a:latin typeface="Calibri"/>
                <a:ea typeface="Calibri"/>
                <a:cs typeface="Calibri"/>
                <a:sym typeface="Calibri"/>
              </a:rPr>
              <a:t>In South Africa civil rights movement was aimed to the end of racial segregation system known as apartheid. </a:t>
            </a:r>
            <a:endParaRPr lang="en-GB" b="0" i="0" dirty="0" smtClean="0">
              <a:solidFill>
                <a:srgbClr val="1A1A1A"/>
              </a:solidFill>
              <a:latin typeface="Calibri"/>
              <a:ea typeface="Calibri"/>
              <a:cs typeface="Calibri"/>
              <a:sym typeface="Calibri"/>
            </a:endParaRPr>
          </a:p>
          <a:p>
            <a:pPr marL="0" marR="0" lvl="0" indent="0" algn="just" rtl="0">
              <a:lnSpc>
                <a:spcPct val="150000"/>
              </a:lnSpc>
              <a:spcBef>
                <a:spcPts val="1000"/>
              </a:spcBef>
              <a:spcAft>
                <a:spcPts val="0"/>
              </a:spcAft>
              <a:buClr>
                <a:srgbClr val="000000"/>
              </a:buClr>
              <a:buSzPts val="1800"/>
              <a:buFont typeface="Arial"/>
              <a:buNone/>
            </a:pPr>
            <a:endParaRPr dirty="0"/>
          </a:p>
          <a:p>
            <a:pPr marL="0" marR="0" lvl="0" indent="0" algn="just" rtl="0">
              <a:lnSpc>
                <a:spcPct val="150000"/>
              </a:lnSpc>
              <a:spcBef>
                <a:spcPts val="1000"/>
              </a:spcBef>
              <a:spcAft>
                <a:spcPts val="0"/>
              </a:spcAft>
              <a:buClr>
                <a:srgbClr val="000000"/>
              </a:buClr>
              <a:buSzPts val="1800"/>
              <a:buFont typeface="Arial"/>
              <a:buNone/>
            </a:pPr>
            <a:r>
              <a:rPr lang="en-GB" b="0" i="0" dirty="0">
                <a:solidFill>
                  <a:srgbClr val="1A1A1A"/>
                </a:solidFill>
                <a:latin typeface="Calibri"/>
                <a:ea typeface="Calibri"/>
                <a:cs typeface="Calibri"/>
                <a:sym typeface="Calibri"/>
              </a:rPr>
              <a:t>Apartheid wa</a:t>
            </a:r>
            <a:r>
              <a:rPr lang="en-GB" dirty="0">
                <a:solidFill>
                  <a:srgbClr val="1A1A1A"/>
                </a:solidFill>
                <a:latin typeface="Calibri"/>
                <a:ea typeface="Calibri"/>
                <a:cs typeface="Calibri"/>
                <a:sym typeface="Calibri"/>
              </a:rPr>
              <a:t>s a system of legislation that segregated non-white citizens of South Africa and began in 1948 with the gained of power by the National Party. </a:t>
            </a:r>
            <a:endParaRPr lang="en-GB" dirty="0" smtClean="0">
              <a:solidFill>
                <a:srgbClr val="1A1A1A"/>
              </a:solidFill>
              <a:latin typeface="Calibri"/>
              <a:ea typeface="Calibri"/>
              <a:cs typeface="Calibri"/>
              <a:sym typeface="Calibri"/>
            </a:endParaRPr>
          </a:p>
          <a:p>
            <a:pPr marL="0" marR="0" lvl="0" indent="0" algn="just" rtl="0">
              <a:lnSpc>
                <a:spcPct val="150000"/>
              </a:lnSpc>
              <a:spcBef>
                <a:spcPts val="1000"/>
              </a:spcBef>
              <a:spcAft>
                <a:spcPts val="0"/>
              </a:spcAft>
              <a:buClr>
                <a:srgbClr val="000000"/>
              </a:buClr>
              <a:buSzPts val="1800"/>
              <a:buFont typeface="Arial"/>
              <a:buNone/>
            </a:pPr>
            <a:endParaRPr dirty="0"/>
          </a:p>
          <a:p>
            <a:pPr marL="0" marR="0" lvl="0" indent="0" algn="just" rtl="0">
              <a:lnSpc>
                <a:spcPct val="150000"/>
              </a:lnSpc>
              <a:spcBef>
                <a:spcPts val="1000"/>
              </a:spcBef>
              <a:spcAft>
                <a:spcPts val="0"/>
              </a:spcAft>
              <a:buClr>
                <a:srgbClr val="000000"/>
              </a:buClr>
              <a:buSzPts val="1800"/>
              <a:buFont typeface="Arial"/>
              <a:buNone/>
            </a:pPr>
            <a:r>
              <a:rPr lang="en-GB" dirty="0">
                <a:solidFill>
                  <a:srgbClr val="1A1A1A"/>
                </a:solidFill>
                <a:latin typeface="Calibri"/>
                <a:ea typeface="Calibri"/>
                <a:cs typeface="Calibri"/>
                <a:sym typeface="Calibri"/>
              </a:rPr>
              <a:t>In apartheid system, non-white South Africans which were the majority of the population were forced to: </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solidFill>
                  <a:srgbClr val="1A1A1A"/>
                </a:solidFill>
                <a:latin typeface="Calibri"/>
                <a:ea typeface="Calibri"/>
                <a:cs typeface="Calibri"/>
                <a:sym typeface="Calibri"/>
              </a:rPr>
              <a:t>Live in separated areas from the white population. </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solidFill>
                  <a:srgbClr val="1A1A1A"/>
                </a:solidFill>
                <a:latin typeface="Calibri"/>
                <a:ea typeface="Calibri"/>
                <a:cs typeface="Calibri"/>
                <a:sym typeface="Calibri"/>
              </a:rPr>
              <a:t>Use separated public facilities. </a:t>
            </a:r>
            <a:endParaRPr dirty="0"/>
          </a:p>
          <a:p>
            <a:pPr marL="457200" marR="0" lvl="0" indent="-228600" algn="just" rtl="0">
              <a:lnSpc>
                <a:spcPct val="150000"/>
              </a:lnSpc>
              <a:spcBef>
                <a:spcPts val="1000"/>
              </a:spcBef>
              <a:spcAft>
                <a:spcPts val="0"/>
              </a:spcAft>
              <a:buClr>
                <a:srgbClr val="000000"/>
              </a:buClr>
              <a:buSzPts val="1800"/>
              <a:buFont typeface="Arial"/>
              <a:buNone/>
            </a:pPr>
            <a:endParaRPr dirty="0"/>
          </a:p>
        </p:txBody>
      </p:sp>
      <p:sp>
        <p:nvSpPr>
          <p:cNvPr id="266" name="Google Shape;266;p4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South Africa Civil Rights Movement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2" name="Google Shape;272;g2432c904588_0_14"/>
          <p:cNvSpPr txBox="1">
            <a:spLocks noGrp="1"/>
          </p:cNvSpPr>
          <p:nvPr>
            <p:ph type="body" idx="2"/>
          </p:nvPr>
        </p:nvSpPr>
        <p:spPr>
          <a:xfrm>
            <a:off x="864158" y="1765171"/>
            <a:ext cx="10289512" cy="2499600"/>
          </a:xfrm>
          <a:prstGeom prst="rect">
            <a:avLst/>
          </a:prstGeom>
          <a:noFill/>
          <a:ln>
            <a:noFill/>
          </a:ln>
        </p:spPr>
        <p:txBody>
          <a:bodyPr spcFirstLastPara="1" wrap="square" lIns="0" tIns="0" rIns="0" bIns="0" anchor="t" anchorCtr="0">
            <a:noAutofit/>
          </a:bodyPr>
          <a:lstStyle/>
          <a:p>
            <a:pPr marL="0" lvl="0" indent="0" algn="just" rtl="0">
              <a:lnSpc>
                <a:spcPct val="150000"/>
              </a:lnSpc>
              <a:spcBef>
                <a:spcPts val="1000"/>
              </a:spcBef>
              <a:spcAft>
                <a:spcPts val="0"/>
              </a:spcAft>
              <a:buSzPts val="1800"/>
              <a:buNone/>
            </a:pPr>
            <a:r>
              <a:rPr lang="en-GB" dirty="0">
                <a:solidFill>
                  <a:srgbClr val="1A1A1A"/>
                </a:solidFill>
              </a:rPr>
              <a:t>The resistance to the apartheid started in the 40s and by the 60s most of the resistance movement leaders were imprisoned. The movement included </a:t>
            </a:r>
            <a:r>
              <a:rPr lang="en-GB" dirty="0">
                <a:solidFill>
                  <a:srgbClr val="202124"/>
                </a:solidFill>
              </a:rPr>
              <a:t>African National Congress</a:t>
            </a:r>
            <a:r>
              <a:rPr lang="en-GB" dirty="0">
                <a:solidFill>
                  <a:srgbClr val="1A1A1A"/>
                </a:solidFill>
              </a:rPr>
              <a:t> (ANC) party.  </a:t>
            </a:r>
            <a:endParaRPr lang="en-GB" dirty="0" smtClean="0">
              <a:solidFill>
                <a:srgbClr val="1A1A1A"/>
              </a:solidFill>
            </a:endParaRPr>
          </a:p>
          <a:p>
            <a:pPr marL="0" lvl="0" indent="0" algn="just" rtl="0">
              <a:lnSpc>
                <a:spcPct val="150000"/>
              </a:lnSpc>
              <a:spcBef>
                <a:spcPts val="1000"/>
              </a:spcBef>
              <a:spcAft>
                <a:spcPts val="0"/>
              </a:spcAft>
              <a:buSzPts val="1800"/>
              <a:buNone/>
            </a:pPr>
            <a:endParaRPr dirty="0"/>
          </a:p>
          <a:p>
            <a:pPr marL="0" lvl="0" indent="0" algn="just" rtl="0">
              <a:lnSpc>
                <a:spcPct val="150000"/>
              </a:lnSpc>
              <a:spcBef>
                <a:spcPts val="1000"/>
              </a:spcBef>
              <a:spcAft>
                <a:spcPts val="0"/>
              </a:spcAft>
              <a:buSzPts val="1800"/>
              <a:buNone/>
            </a:pPr>
            <a:r>
              <a:rPr lang="en-GB" dirty="0">
                <a:solidFill>
                  <a:srgbClr val="1A1A1A"/>
                </a:solidFill>
              </a:rPr>
              <a:t>In the 1990, Nelson Mandela (who was the founder o</a:t>
            </a:r>
            <a:r>
              <a:rPr lang="en-GB" dirty="0">
                <a:solidFill>
                  <a:srgbClr val="181818"/>
                </a:solidFill>
              </a:rPr>
              <a:t>f </a:t>
            </a:r>
            <a:r>
              <a:rPr lang="en-GB" dirty="0" err="1">
                <a:solidFill>
                  <a:srgbClr val="181818"/>
                </a:solidFill>
              </a:rPr>
              <a:t>Umkhonto</a:t>
            </a:r>
            <a:r>
              <a:rPr lang="en-GB" dirty="0">
                <a:solidFill>
                  <a:srgbClr val="181818"/>
                </a:solidFill>
              </a:rPr>
              <a:t> we </a:t>
            </a:r>
            <a:r>
              <a:rPr lang="en-GB" dirty="0" err="1">
                <a:solidFill>
                  <a:srgbClr val="181818"/>
                </a:solidFill>
              </a:rPr>
              <a:t>Sizwe</a:t>
            </a:r>
            <a:r>
              <a:rPr lang="en-GB" dirty="0">
                <a:solidFill>
                  <a:srgbClr val="181818"/>
                </a:solidFill>
              </a:rPr>
              <a:t> (“Spear of the Nation”), the military wing of the ANC) </a:t>
            </a:r>
            <a:r>
              <a:rPr lang="en-GB" dirty="0">
                <a:solidFill>
                  <a:srgbClr val="1A1A1A"/>
                </a:solidFill>
              </a:rPr>
              <a:t>was release from prison.  In 1994, Mandela became the first Black president of South Africa. </a:t>
            </a:r>
            <a:endParaRPr dirty="0"/>
          </a:p>
        </p:txBody>
      </p:sp>
      <p:sp>
        <p:nvSpPr>
          <p:cNvPr id="6" name="Google Shape;266;p4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South Africa Civil Rights Movement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8"/>
          <p:cNvSpPr txBox="1">
            <a:spLocks noGrp="1"/>
          </p:cNvSpPr>
          <p:nvPr>
            <p:ph type="body" idx="1"/>
          </p:nvPr>
        </p:nvSpPr>
        <p:spPr>
          <a:xfrm>
            <a:off x="399370" y="1539903"/>
            <a:ext cx="11393260" cy="506611"/>
          </a:xfrm>
          <a:prstGeom prst="rect">
            <a:avLst/>
          </a:prstGeom>
          <a:noFill/>
          <a:ln>
            <a:noFill/>
          </a:ln>
        </p:spPr>
        <p:txBody>
          <a:bodyPr spcFirstLastPara="1" wrap="square" lIns="0" tIns="0" rIns="0" bIns="0" anchor="ctr" anchorCtr="0">
            <a:noAutofit/>
          </a:bodyPr>
          <a:lstStyle/>
          <a:p>
            <a:pPr marL="457200" marR="0" lvl="0" indent="-228600" algn="just" rtl="0">
              <a:lnSpc>
                <a:spcPct val="90000"/>
              </a:lnSpc>
              <a:spcBef>
                <a:spcPts val="1000"/>
              </a:spcBef>
              <a:spcAft>
                <a:spcPts val="0"/>
              </a:spcAft>
              <a:buClr>
                <a:schemeClr val="accent3"/>
              </a:buClr>
              <a:buSzPts val="2000"/>
              <a:buFont typeface="Arial"/>
              <a:buNone/>
            </a:pPr>
            <a:r>
              <a:rPr lang="en-GB" dirty="0"/>
              <a:t>IMPORTANT GUIDELINES ON THE TERMINOLOGIES</a:t>
            </a:r>
            <a:endParaRPr dirty="0"/>
          </a:p>
          <a:p>
            <a:pPr marL="457200" marR="0" lvl="0" indent="-228600" algn="just" rtl="0">
              <a:lnSpc>
                <a:spcPct val="90000"/>
              </a:lnSpc>
              <a:spcBef>
                <a:spcPts val="1000"/>
              </a:spcBef>
              <a:spcAft>
                <a:spcPts val="0"/>
              </a:spcAft>
              <a:buClr>
                <a:schemeClr val="accent3"/>
              </a:buClr>
              <a:buSzPts val="2000"/>
              <a:buFont typeface="Arial"/>
              <a:buNone/>
            </a:pPr>
            <a:endParaRPr dirty="0"/>
          </a:p>
        </p:txBody>
      </p:sp>
      <p:sp>
        <p:nvSpPr>
          <p:cNvPr id="67" name="Google Shape;67;p28"/>
          <p:cNvSpPr txBox="1">
            <a:spLocks noGrp="1"/>
          </p:cNvSpPr>
          <p:nvPr>
            <p:ph type="body" idx="2"/>
          </p:nvPr>
        </p:nvSpPr>
        <p:spPr>
          <a:xfrm>
            <a:off x="399370" y="2046514"/>
            <a:ext cx="11393260" cy="4551135"/>
          </a:xfrm>
          <a:prstGeom prst="rect">
            <a:avLst/>
          </a:prstGeom>
          <a:noFill/>
          <a:ln>
            <a:noFill/>
          </a:ln>
        </p:spPr>
        <p:txBody>
          <a:bodyPr spcFirstLastPara="1" wrap="square" lIns="0" tIns="0" rIns="0" bIns="0" anchor="t" anchorCtr="0">
            <a:noAutofit/>
          </a:bodyPr>
          <a:lstStyle/>
          <a:p>
            <a:pPr marL="457200" lvl="0" indent="-228600" algn="just" rtl="0">
              <a:lnSpc>
                <a:spcPct val="90000"/>
              </a:lnSpc>
              <a:spcBef>
                <a:spcPts val="1000"/>
              </a:spcBef>
              <a:spcAft>
                <a:spcPts val="0"/>
              </a:spcAft>
              <a:buClr>
                <a:srgbClr val="000000"/>
              </a:buClr>
              <a:buSzPts val="1800"/>
              <a:buFont typeface="Arial"/>
              <a:buNone/>
            </a:pPr>
            <a:r>
              <a:rPr lang="en-GB" dirty="0"/>
              <a:t> </a:t>
            </a:r>
            <a:r>
              <a:rPr lang="en-GB" b="1" dirty="0">
                <a:solidFill>
                  <a:schemeClr val="dk1"/>
                </a:solidFill>
              </a:rPr>
              <a:t>LGBTQ+: “</a:t>
            </a:r>
            <a:r>
              <a:rPr lang="en-GB" dirty="0">
                <a:solidFill>
                  <a:schemeClr val="dk1"/>
                </a:solidFill>
              </a:rPr>
              <a:t>An acronym for “lesbian, gay, bisexual, transgender and queer” with a "+" sign to recognize the limitless sexual orientations and gender identities used by members of the community.” </a:t>
            </a:r>
            <a:r>
              <a:rPr lang="en-GB" dirty="0">
                <a:solidFill>
                  <a:srgbClr val="111111"/>
                </a:solidFill>
              </a:rPr>
              <a:t>(</a:t>
            </a:r>
            <a:r>
              <a:rPr lang="en-GB" dirty="0">
                <a:solidFill>
                  <a:srgbClr val="111111"/>
                </a:solidFill>
                <a:uFill>
                  <a:noFill/>
                </a:u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HRC Foundation</a:t>
            </a:r>
            <a:r>
              <a:rPr lang="en-GB" dirty="0">
                <a:solidFill>
                  <a:srgbClr val="111111"/>
                </a:solidFill>
              </a:rPr>
              <a:t>. </a:t>
            </a:r>
            <a:r>
              <a:rPr lang="en-GB" dirty="0">
                <a:solidFill>
                  <a:srgbClr val="111111"/>
                </a:solidFill>
                <a:highlight>
                  <a:schemeClr val="lt1"/>
                </a:highlight>
              </a:rPr>
              <a:t>Glossary of Terms</a:t>
            </a:r>
            <a:r>
              <a:rPr lang="en-GB" dirty="0" smtClean="0"/>
              <a:t>)</a:t>
            </a:r>
          </a:p>
          <a:p>
            <a:pPr marL="457200" lvl="0" indent="-228600" algn="just" rtl="0">
              <a:lnSpc>
                <a:spcPct val="90000"/>
              </a:lnSpc>
              <a:spcBef>
                <a:spcPts val="1000"/>
              </a:spcBef>
              <a:spcAft>
                <a:spcPts val="0"/>
              </a:spcAft>
              <a:buClr>
                <a:srgbClr val="000000"/>
              </a:buClr>
              <a:buSzPts val="1800"/>
              <a:buFont typeface="Arial"/>
              <a:buNone/>
            </a:pPr>
            <a:endParaRPr dirty="0">
              <a:solidFill>
                <a:srgbClr val="111111"/>
              </a:solidFill>
            </a:endParaRPr>
          </a:p>
          <a:p>
            <a:pPr marL="457200" lvl="0" indent="-228600" algn="just" rtl="0">
              <a:lnSpc>
                <a:spcPct val="90000"/>
              </a:lnSpc>
              <a:spcBef>
                <a:spcPts val="1000"/>
              </a:spcBef>
              <a:spcAft>
                <a:spcPts val="0"/>
              </a:spcAft>
              <a:buClr>
                <a:srgbClr val="000000"/>
              </a:buClr>
              <a:buSzPts val="1800"/>
              <a:buFont typeface="Arial"/>
              <a:buNone/>
            </a:pPr>
            <a:r>
              <a:rPr lang="en-GB" b="1" dirty="0">
                <a:solidFill>
                  <a:srgbClr val="111111"/>
                </a:solidFill>
              </a:rPr>
              <a:t>Sex assigned at birth</a:t>
            </a:r>
            <a:r>
              <a:rPr lang="en-GB" dirty="0">
                <a:solidFill>
                  <a:srgbClr val="111111"/>
                </a:solidFill>
              </a:rPr>
              <a:t>: “The sex, male, female or intersex, that a doctor or midwife uses to describe a child at birth based on their external anatomy.” (</a:t>
            </a:r>
            <a:r>
              <a:rPr lang="en-GB" dirty="0">
                <a:solidFill>
                  <a:srgbClr val="111111"/>
                </a:solidFill>
                <a:uFill>
                  <a:noFill/>
                </a:u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HRC Foundation</a:t>
            </a:r>
            <a:r>
              <a:rPr lang="en-GB" dirty="0">
                <a:solidFill>
                  <a:srgbClr val="111111"/>
                </a:solidFill>
              </a:rPr>
              <a:t>. </a:t>
            </a:r>
            <a:r>
              <a:rPr lang="en-GB" dirty="0">
                <a:solidFill>
                  <a:srgbClr val="111111"/>
                </a:solidFill>
                <a:highlight>
                  <a:schemeClr val="lt1"/>
                </a:highlight>
              </a:rPr>
              <a:t>Glossary of Terms</a:t>
            </a:r>
            <a:r>
              <a:rPr lang="en-GB" dirty="0" smtClean="0"/>
              <a:t>)</a:t>
            </a:r>
          </a:p>
          <a:p>
            <a:pPr marL="457200" lvl="0" indent="-228600" algn="just" rtl="0">
              <a:lnSpc>
                <a:spcPct val="90000"/>
              </a:lnSpc>
              <a:spcBef>
                <a:spcPts val="1000"/>
              </a:spcBef>
              <a:spcAft>
                <a:spcPts val="0"/>
              </a:spcAft>
              <a:buClr>
                <a:srgbClr val="000000"/>
              </a:buClr>
              <a:buSzPts val="1800"/>
              <a:buFont typeface="Arial"/>
              <a:buNone/>
            </a:pPr>
            <a:endParaRPr dirty="0">
              <a:solidFill>
                <a:srgbClr val="111111"/>
              </a:solidFill>
            </a:endParaRPr>
          </a:p>
          <a:p>
            <a:pPr marL="457200" lvl="0" indent="-228600" algn="just" rtl="0">
              <a:lnSpc>
                <a:spcPct val="90000"/>
              </a:lnSpc>
              <a:spcBef>
                <a:spcPts val="1000"/>
              </a:spcBef>
              <a:spcAft>
                <a:spcPts val="0"/>
              </a:spcAft>
              <a:buClr>
                <a:srgbClr val="000000"/>
              </a:buClr>
              <a:buSzPts val="1800"/>
              <a:buFont typeface="Arial"/>
              <a:buNone/>
            </a:pPr>
            <a:r>
              <a:rPr lang="en-GB" b="1" dirty="0">
                <a:solidFill>
                  <a:srgbClr val="111111"/>
                </a:solidFill>
              </a:rPr>
              <a:t>Sexual orientation: “</a:t>
            </a:r>
            <a:r>
              <a:rPr lang="en-GB" dirty="0">
                <a:solidFill>
                  <a:srgbClr val="111111"/>
                </a:solidFill>
              </a:rPr>
              <a:t>An inherent or immutable enduring emotional, romantic or sexual attraction to other people. Note: an individual’s sexual orientation is independent of their gender identity.” (</a:t>
            </a:r>
            <a:r>
              <a:rPr lang="en-GB" dirty="0">
                <a:solidFill>
                  <a:srgbClr val="111111"/>
                </a:solidFill>
                <a:uFill>
                  <a:noFill/>
                </a:u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HRC Foundation</a:t>
            </a:r>
            <a:r>
              <a:rPr lang="en-GB" dirty="0">
                <a:solidFill>
                  <a:srgbClr val="111111"/>
                </a:solidFill>
              </a:rPr>
              <a:t>. </a:t>
            </a:r>
            <a:r>
              <a:rPr lang="en-GB" dirty="0">
                <a:solidFill>
                  <a:srgbClr val="111111"/>
                </a:solidFill>
                <a:highlight>
                  <a:schemeClr val="lt1"/>
                </a:highlight>
              </a:rPr>
              <a:t>Glossary of Terms</a:t>
            </a:r>
            <a:r>
              <a:rPr lang="en-GB" dirty="0" smtClean="0"/>
              <a:t>)</a:t>
            </a:r>
          </a:p>
          <a:p>
            <a:pPr marL="457200" lvl="0" indent="-228600" algn="just" rtl="0">
              <a:lnSpc>
                <a:spcPct val="90000"/>
              </a:lnSpc>
              <a:spcBef>
                <a:spcPts val="1000"/>
              </a:spcBef>
              <a:spcAft>
                <a:spcPts val="0"/>
              </a:spcAft>
              <a:buClr>
                <a:srgbClr val="000000"/>
              </a:buClr>
              <a:buSzPts val="1800"/>
              <a:buFont typeface="Arial"/>
              <a:buNone/>
            </a:pPr>
            <a:endParaRPr dirty="0">
              <a:solidFill>
                <a:srgbClr val="111111"/>
              </a:solidFill>
            </a:endParaRPr>
          </a:p>
          <a:p>
            <a:pPr marL="457200" lvl="0" indent="-228600" algn="just" rtl="0">
              <a:lnSpc>
                <a:spcPct val="90000"/>
              </a:lnSpc>
              <a:spcBef>
                <a:spcPts val="1000"/>
              </a:spcBef>
              <a:spcAft>
                <a:spcPts val="0"/>
              </a:spcAft>
              <a:buClr>
                <a:srgbClr val="000000"/>
              </a:buClr>
              <a:buSzPts val="1800"/>
              <a:buFont typeface="Arial"/>
              <a:buNone/>
            </a:pPr>
            <a:r>
              <a:rPr lang="en-GB" b="1" dirty="0">
                <a:solidFill>
                  <a:srgbClr val="111111"/>
                </a:solidFill>
              </a:rPr>
              <a:t>People who menstruate/People with a uterus: </a:t>
            </a:r>
            <a:r>
              <a:rPr lang="en-GB" dirty="0">
                <a:solidFill>
                  <a:srgbClr val="111111"/>
                </a:solidFill>
              </a:rPr>
              <a:t>This term does not include only cis women, but also trans and non-binary people.  </a:t>
            </a:r>
            <a:endParaRPr dirty="0"/>
          </a:p>
          <a:p>
            <a:pPr marL="457200" marR="0" lvl="0" indent="-228600" algn="just" rtl="0">
              <a:lnSpc>
                <a:spcPct val="90000"/>
              </a:lnSpc>
              <a:spcBef>
                <a:spcPts val="1000"/>
              </a:spcBef>
              <a:spcAft>
                <a:spcPts val="0"/>
              </a:spcAft>
              <a:buClr>
                <a:srgbClr val="000000"/>
              </a:buClr>
              <a:buSzPts val="1800"/>
              <a:buFont typeface="Arial"/>
              <a:buNone/>
            </a:pPr>
            <a:endParaRPr b="1" dirty="0">
              <a:solidFill>
                <a:schemeClr val="dk1"/>
              </a:solidFill>
            </a:endParaRPr>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8" name="Google Shape;60;p2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smtClean="0"/>
              <a:t>Unit 2: Learning Objectives &amp; Terminology </a:t>
            </a:r>
            <a:endParaRPr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9" name="Google Shape;279;p50"/>
          <p:cNvSpPr txBox="1">
            <a:spLocks noGrp="1"/>
          </p:cNvSpPr>
          <p:nvPr>
            <p:ph type="body" idx="2"/>
          </p:nvPr>
        </p:nvSpPr>
        <p:spPr>
          <a:xfrm>
            <a:off x="633046" y="1674736"/>
            <a:ext cx="7053943" cy="4551000"/>
          </a:xfrm>
          <a:prstGeom prst="rect">
            <a:avLst/>
          </a:prstGeom>
          <a:noFill/>
          <a:ln>
            <a:noFill/>
          </a:ln>
        </p:spPr>
        <p:txBody>
          <a:bodyPr spcFirstLastPara="1" wrap="square" lIns="0" tIns="0" rIns="0" bIns="0" anchor="t" anchorCtr="0">
            <a:noAutofit/>
          </a:bodyPr>
          <a:lstStyle/>
          <a:p>
            <a:pPr marL="0" marR="0" lvl="0" indent="0" algn="just" rtl="0">
              <a:lnSpc>
                <a:spcPct val="90000"/>
              </a:lnSpc>
              <a:spcBef>
                <a:spcPts val="1000"/>
              </a:spcBef>
              <a:spcAft>
                <a:spcPts val="0"/>
              </a:spcAft>
              <a:buSzPts val="1800"/>
              <a:buNone/>
            </a:pPr>
            <a:r>
              <a:rPr lang="en-GB" dirty="0">
                <a:solidFill>
                  <a:schemeClr val="dk2"/>
                </a:solidFill>
              </a:rPr>
              <a:t>An essential aspect of the civil rights movement for voting rights was that of women in the Western world. </a:t>
            </a:r>
            <a:endParaRPr dirty="0">
              <a:solidFill>
                <a:schemeClr val="dk2"/>
              </a:solidFill>
            </a:endParaRPr>
          </a:p>
          <a:p>
            <a:pPr marL="0" marR="0" lvl="0" indent="0" algn="just" rtl="0">
              <a:lnSpc>
                <a:spcPct val="90000"/>
              </a:lnSpc>
              <a:spcBef>
                <a:spcPts val="1000"/>
              </a:spcBef>
              <a:spcAft>
                <a:spcPts val="0"/>
              </a:spcAft>
              <a:buSzPts val="1800"/>
              <a:buNone/>
            </a:pPr>
            <a:r>
              <a:rPr lang="en-GB" dirty="0">
                <a:solidFill>
                  <a:schemeClr val="dk2"/>
                </a:solidFill>
              </a:rPr>
              <a:t>Emmeline Pankhurst and her daughters started the suffragette movement in Manchester, UK in 1903. They founded the </a:t>
            </a:r>
            <a:r>
              <a:rPr lang="en-GB" b="1" dirty="0">
                <a:solidFill>
                  <a:schemeClr val="dk2"/>
                </a:solidFill>
              </a:rPr>
              <a:t>Women's Social and Political Union (WSPU)</a:t>
            </a:r>
            <a:r>
              <a:rPr lang="en-GB" dirty="0">
                <a:solidFill>
                  <a:schemeClr val="dk2"/>
                </a:solidFill>
              </a:rPr>
              <a:t> in 1903.</a:t>
            </a:r>
            <a:endParaRPr dirty="0">
              <a:solidFill>
                <a:schemeClr val="dk2"/>
              </a:solidFill>
            </a:endParaRPr>
          </a:p>
          <a:p>
            <a:pPr marL="0" marR="0" lvl="0" indent="0" algn="just" rtl="0">
              <a:lnSpc>
                <a:spcPct val="90000"/>
              </a:lnSpc>
              <a:spcBef>
                <a:spcPts val="1000"/>
              </a:spcBef>
              <a:spcAft>
                <a:spcPts val="0"/>
              </a:spcAft>
              <a:buSzPts val="1800"/>
              <a:buNone/>
            </a:pPr>
            <a:r>
              <a:rPr lang="en-GB" dirty="0">
                <a:solidFill>
                  <a:schemeClr val="dk2"/>
                </a:solidFill>
              </a:rPr>
              <a:t>The suffragettes were arrested by the police at the various meetings they organised. After years of humiliation by the media, men and the government for their fight for the right to vote, women were first given the vote in the UK in 1918. </a:t>
            </a:r>
            <a:endParaRPr dirty="0">
              <a:solidFill>
                <a:schemeClr val="dk2"/>
              </a:solidFill>
            </a:endParaRPr>
          </a:p>
          <a:p>
            <a:pPr marL="0" marR="0" lvl="0" indent="0" algn="just" rtl="0">
              <a:lnSpc>
                <a:spcPct val="90000"/>
              </a:lnSpc>
              <a:spcBef>
                <a:spcPts val="1000"/>
              </a:spcBef>
              <a:spcAft>
                <a:spcPts val="0"/>
              </a:spcAft>
              <a:buSzPts val="1800"/>
              <a:buNone/>
            </a:pPr>
            <a:r>
              <a:rPr lang="en-GB" dirty="0">
                <a:solidFill>
                  <a:schemeClr val="dk2"/>
                </a:solidFill>
              </a:rPr>
              <a:t>However, only white women participated in the suffragette movements. Many of the leaders of the movement were middle class women, but many working class women were involved in the movement.</a:t>
            </a:r>
            <a:endParaRPr dirty="0">
              <a:solidFill>
                <a:schemeClr val="dk2"/>
              </a:solidFill>
            </a:endParaRPr>
          </a:p>
          <a:p>
            <a:pPr marL="0" marR="0" lvl="0" indent="0" algn="just" rtl="0">
              <a:lnSpc>
                <a:spcPct val="90000"/>
              </a:lnSpc>
              <a:spcBef>
                <a:spcPts val="1000"/>
              </a:spcBef>
              <a:spcAft>
                <a:spcPts val="0"/>
              </a:spcAft>
              <a:buClr>
                <a:srgbClr val="000000"/>
              </a:buClr>
              <a:buSzPts val="1800"/>
              <a:buFont typeface="Arial"/>
              <a:buNone/>
            </a:pPr>
            <a:endParaRPr dirty="0">
              <a:solidFill>
                <a:schemeClr val="dk2"/>
              </a:solidFill>
            </a:endParaRPr>
          </a:p>
        </p:txBody>
      </p:sp>
      <p:sp>
        <p:nvSpPr>
          <p:cNvPr id="280" name="Google Shape;280;p5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457200" lvl="0" indent="-228600" algn="just">
              <a:lnSpc>
                <a:spcPct val="90000"/>
              </a:lnSpc>
              <a:spcBef>
                <a:spcPts val="1000"/>
              </a:spcBef>
              <a:buClr>
                <a:schemeClr val="accent3"/>
              </a:buClr>
              <a:buSzPts val="2000"/>
            </a:pPr>
            <a:r>
              <a:rPr lang="en-GB" b="1" dirty="0"/>
              <a:t>Vote for Women </a:t>
            </a:r>
          </a:p>
        </p:txBody>
      </p:sp>
      <p:pic>
        <p:nvPicPr>
          <p:cNvPr id="281" name="Google Shape;281;p50"/>
          <p:cNvPicPr preferRelativeResize="0"/>
          <p:nvPr/>
        </p:nvPicPr>
        <p:blipFill rotWithShape="1">
          <a:blip r:embed="rId3">
            <a:alphaModFix/>
          </a:blip>
          <a:srcRect/>
          <a:stretch/>
        </p:blipFill>
        <p:spPr>
          <a:xfrm>
            <a:off x="8121603" y="1285800"/>
            <a:ext cx="3495402" cy="51795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2"/>
          <p:cNvSpPr txBox="1">
            <a:spLocks noGrp="1"/>
          </p:cNvSpPr>
          <p:nvPr>
            <p:ph type="body" idx="3"/>
          </p:nvPr>
        </p:nvSpPr>
        <p:spPr>
          <a:xfrm>
            <a:off x="1804577" y="5873821"/>
            <a:ext cx="8730220" cy="675300"/>
          </a:xfrm>
          <a:prstGeom prst="rect">
            <a:avLst/>
          </a:prstGeom>
          <a:noFill/>
          <a:ln>
            <a:noFill/>
          </a:ln>
        </p:spPr>
        <p:txBody>
          <a:bodyPr spcFirstLastPara="1" wrap="square" lIns="0" tIns="0" rIns="0" bIns="0" anchor="t" anchorCtr="0">
            <a:noAutofit/>
          </a:bodyPr>
          <a:lstStyle/>
          <a:p>
            <a:pPr marL="457200" lvl="0" indent="-228600" algn="ctr" rtl="0">
              <a:lnSpc>
                <a:spcPct val="90000"/>
              </a:lnSpc>
              <a:spcBef>
                <a:spcPts val="1000"/>
              </a:spcBef>
              <a:spcAft>
                <a:spcPts val="0"/>
              </a:spcAft>
              <a:buSzPts val="1800"/>
              <a:buNone/>
            </a:pPr>
            <a:r>
              <a:rPr lang="en-GB" b="1" i="0" dirty="0">
                <a:solidFill>
                  <a:srgbClr val="0F0F0F"/>
                </a:solidFill>
                <a:latin typeface="Calibri" panose="020F0502020204030204" pitchFamily="34" charset="0"/>
                <a:ea typeface="Arial"/>
                <a:cs typeface="Calibri" panose="020F0502020204030204" pitchFamily="34" charset="0"/>
                <a:sym typeface="Arial"/>
              </a:rPr>
              <a:t>Sojourner Truth Speech of 1851, "</a:t>
            </a:r>
            <a:r>
              <a:rPr lang="en-GB" b="1" i="0" dirty="0" err="1">
                <a:solidFill>
                  <a:srgbClr val="0F0F0F"/>
                </a:solidFill>
                <a:latin typeface="Calibri" panose="020F0502020204030204" pitchFamily="34" charset="0"/>
                <a:ea typeface="Arial"/>
                <a:cs typeface="Calibri" panose="020F0502020204030204" pitchFamily="34" charset="0"/>
                <a:sym typeface="Arial"/>
              </a:rPr>
              <a:t>Ain't</a:t>
            </a:r>
            <a:r>
              <a:rPr lang="en-GB" b="1" i="0" dirty="0">
                <a:solidFill>
                  <a:srgbClr val="0F0F0F"/>
                </a:solidFill>
                <a:latin typeface="Calibri" panose="020F0502020204030204" pitchFamily="34" charset="0"/>
                <a:ea typeface="Arial"/>
                <a:cs typeface="Calibri" panose="020F0502020204030204" pitchFamily="34" charset="0"/>
                <a:sym typeface="Arial"/>
              </a:rPr>
              <a:t> I a Woman"</a:t>
            </a:r>
            <a:endParaRPr dirty="0">
              <a:latin typeface="Calibri" panose="020F0502020204030204" pitchFamily="34" charset="0"/>
              <a:cs typeface="Calibri" panose="020F0502020204030204" pitchFamily="34" charset="0"/>
            </a:endParaRPr>
          </a:p>
          <a:p>
            <a:pPr marL="457200" marR="0" lvl="0" indent="-228600" algn="ctr" rtl="0">
              <a:lnSpc>
                <a:spcPct val="90000"/>
              </a:lnSpc>
              <a:spcBef>
                <a:spcPts val="1000"/>
              </a:spcBef>
              <a:spcAft>
                <a:spcPts val="0"/>
              </a:spcAft>
              <a:buClr>
                <a:srgbClr val="000000"/>
              </a:buClr>
              <a:buSzPts val="1800"/>
              <a:buFont typeface="Arial"/>
              <a:buNone/>
            </a:pPr>
            <a:r>
              <a:rPr lang="en-GB" dirty="0"/>
              <a:t/>
            </a:r>
            <a:br>
              <a:rPr lang="en-GB" dirty="0"/>
            </a:br>
            <a:endParaRPr dirty="0"/>
          </a:p>
        </p:txBody>
      </p:sp>
      <p:sp>
        <p:nvSpPr>
          <p:cNvPr id="287" name="Google Shape;287;p5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Watch the powerful speech of Sojourner Truth</a:t>
            </a:r>
            <a:endParaRPr b="1" dirty="0"/>
          </a:p>
        </p:txBody>
      </p:sp>
      <p:sp>
        <p:nvSpPr>
          <p:cNvPr id="288" name="Google Shape;288;p52"/>
          <p:cNvSpPr txBox="1"/>
          <p:nvPr/>
        </p:nvSpPr>
        <p:spPr>
          <a:xfrm>
            <a:off x="2280976" y="5056624"/>
            <a:ext cx="7777423" cy="811474"/>
          </a:xfrm>
          <a:prstGeom prst="rect">
            <a:avLst/>
          </a:prstGeom>
          <a:noFill/>
          <a:ln>
            <a:noFill/>
          </a:ln>
        </p:spPr>
        <p:txBody>
          <a:bodyPr spcFirstLastPara="1" wrap="square" lIns="91425" tIns="91425" rIns="91425" bIns="91425" anchor="t" anchorCtr="0">
            <a:spAutoFit/>
          </a:bodyPr>
          <a:lstStyle/>
          <a:p>
            <a:pPr marL="0" marR="0" lvl="0" indent="0" algn="just" rtl="0">
              <a:lnSpc>
                <a:spcPct val="90000"/>
              </a:lnSpc>
              <a:spcBef>
                <a:spcPts val="1000"/>
              </a:spcBef>
              <a:spcAft>
                <a:spcPts val="0"/>
              </a:spcAft>
              <a:buClr>
                <a:srgbClr val="000000"/>
              </a:buClr>
              <a:buSzPts val="1800"/>
              <a:buFont typeface="Arial"/>
              <a:buNone/>
            </a:pPr>
            <a:r>
              <a:rPr lang="en-GB" sz="1800" b="0" i="0" u="none" strike="noStrike" cap="none" dirty="0">
                <a:solidFill>
                  <a:srgbClr val="000000"/>
                </a:solidFill>
                <a:latin typeface="Calibri"/>
                <a:ea typeface="Calibri"/>
                <a:cs typeface="Calibri"/>
                <a:sym typeface="Calibri"/>
              </a:rPr>
              <a:t>In 1950, during the women's rights convention in Akron, Ohio, Sojourner Truth, a former slave, delivers her now memorable speech, “</a:t>
            </a:r>
            <a:r>
              <a:rPr lang="en-GB" sz="1800" b="0" i="0" u="none" strike="noStrike" cap="none" dirty="0" err="1">
                <a:solidFill>
                  <a:srgbClr val="000000"/>
                </a:solidFill>
                <a:latin typeface="Calibri"/>
                <a:ea typeface="Calibri"/>
                <a:cs typeface="Calibri"/>
                <a:sym typeface="Calibri"/>
              </a:rPr>
              <a:t>Ain't</a:t>
            </a:r>
            <a:r>
              <a:rPr lang="en-GB" sz="1800" b="0" i="0" u="none" strike="noStrike" cap="none" dirty="0">
                <a:solidFill>
                  <a:srgbClr val="000000"/>
                </a:solidFill>
                <a:latin typeface="Calibri"/>
                <a:ea typeface="Calibri"/>
                <a:cs typeface="Calibri"/>
                <a:sym typeface="Calibri"/>
              </a:rPr>
              <a:t> I a woman?”.</a:t>
            </a:r>
            <a:endParaRPr sz="1800" b="0" i="0" u="none" strike="noStrike" cap="none" dirty="0">
              <a:solidFill>
                <a:srgbClr val="000000"/>
              </a:solidFill>
              <a:latin typeface="Calibri"/>
              <a:ea typeface="Calibri"/>
              <a:cs typeface="Calibri"/>
              <a:sym typeface="Calibri"/>
            </a:endParaRPr>
          </a:p>
        </p:txBody>
      </p:sp>
      <p:pic>
        <p:nvPicPr>
          <p:cNvPr id="289" name="Google Shape;289;p52" descr="Sojourner Truth Speech of 1851 performed at Kansas State University's 8th Diversity Summit  April 1, 2011.  Performed by Pat Theriault" title="Sojourner Truth Speech of 1851, &quot;Ain't I a Woman&quot;">
            <a:hlinkClick r:id="rId3"/>
          </p:cNvPr>
          <p:cNvPicPr preferRelativeResize="0"/>
          <p:nvPr/>
        </p:nvPicPr>
        <p:blipFill>
          <a:blip r:embed="rId4">
            <a:alphaModFix/>
          </a:blip>
          <a:stretch>
            <a:fillRect/>
          </a:stretch>
        </p:blipFill>
        <p:spPr>
          <a:xfrm>
            <a:off x="2923844" y="1311265"/>
            <a:ext cx="6344311" cy="3568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9"/>
                                        </p:tgtEl>
                                        <p:attrNameLst>
                                          <p:attrName>style.visibility</p:attrName>
                                        </p:attrNameLst>
                                      </p:cBhvr>
                                      <p:to>
                                        <p:strVal val="visible"/>
                                      </p:to>
                                    </p:set>
                                    <p:animEffect transition="in" filter="fade">
                                      <p:cBhvr>
                                        <p:cTn id="7" dur="10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5" name="Google Shape;295;p53"/>
          <p:cNvSpPr txBox="1">
            <a:spLocks noGrp="1"/>
          </p:cNvSpPr>
          <p:nvPr>
            <p:ph type="body" idx="2"/>
          </p:nvPr>
        </p:nvSpPr>
        <p:spPr>
          <a:xfrm>
            <a:off x="399375" y="1483274"/>
            <a:ext cx="11203500" cy="4079400"/>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1000"/>
              </a:spcBef>
              <a:spcAft>
                <a:spcPts val="0"/>
              </a:spcAft>
              <a:buClr>
                <a:srgbClr val="000000"/>
              </a:buClr>
              <a:buSzPts val="1800"/>
              <a:buFont typeface="Arial"/>
              <a:buNone/>
            </a:pPr>
            <a:r>
              <a:rPr lang="en-GB" dirty="0" smtClean="0"/>
              <a:t>	Women </a:t>
            </a:r>
            <a:r>
              <a:rPr lang="en-GB" dirty="0"/>
              <a:t>in Cyprus had the right to vote by the British Empire in 1918. However, according to Petro </a:t>
            </a:r>
            <a:r>
              <a:rPr lang="en-GB" dirty="0" err="1"/>
              <a:t>Papapolyviou</a:t>
            </a:r>
            <a:r>
              <a:rPr lang="en-GB" dirty="0"/>
              <a:t>, women in Cyprus voted for the first time in 1905 during the complex Archbishop issue (1900-1910), which was one of the most complicated side issues that arose was the election of the Nicosia Education Committee. </a:t>
            </a:r>
            <a:endParaRPr dirty="0"/>
          </a:p>
          <a:p>
            <a:pPr marL="0" marR="0" lvl="0" indent="0" algn="just" rtl="0">
              <a:lnSpc>
                <a:spcPct val="150000"/>
              </a:lnSpc>
              <a:spcBef>
                <a:spcPts val="1000"/>
              </a:spcBef>
              <a:spcAft>
                <a:spcPts val="0"/>
              </a:spcAft>
              <a:buClr>
                <a:srgbClr val="000000"/>
              </a:buClr>
              <a:buSzPts val="1800"/>
              <a:buFont typeface="Arial"/>
              <a:buNone/>
            </a:pPr>
            <a:r>
              <a:rPr lang="en-GB" dirty="0" smtClean="0"/>
              <a:t>	“</a:t>
            </a:r>
            <a:r>
              <a:rPr lang="en-GB" dirty="0"/>
              <a:t>In the absence of an Archbishop, the two factions (</a:t>
            </a:r>
            <a:r>
              <a:rPr lang="en-GB" dirty="0" err="1"/>
              <a:t>Kythian</a:t>
            </a:r>
            <a:r>
              <a:rPr lang="en-GB" dirty="0"/>
              <a:t> and Cyrenaic) were involved in a long and costly legal battle, claiming control of the capital's educational institutions and legal representation of the Orthodox Archdiocese. </a:t>
            </a:r>
            <a:endParaRPr dirty="0"/>
          </a:p>
          <a:p>
            <a:pPr marL="0" marR="0" lvl="0" indent="0" algn="just" rtl="0">
              <a:lnSpc>
                <a:spcPct val="150000"/>
              </a:lnSpc>
              <a:spcBef>
                <a:spcPts val="1000"/>
              </a:spcBef>
              <a:spcAft>
                <a:spcPts val="0"/>
              </a:spcAft>
              <a:buClr>
                <a:srgbClr val="000000"/>
              </a:buClr>
              <a:buSzPts val="1800"/>
              <a:buFont typeface="Arial"/>
              <a:buNone/>
            </a:pPr>
            <a:r>
              <a:rPr lang="en-GB" dirty="0" smtClean="0"/>
              <a:t>	Under </a:t>
            </a:r>
            <a:r>
              <a:rPr lang="en-GB" dirty="0"/>
              <a:t>the Education Act of April 1905, the right to vote was given to "all taxpayers", i.e., anyone who paid business or property taxes, whereas until then all male residents had voted in educational elections. As a frightened editor of a Nicosia newspaper stated, "so that those who do not own a shop or pay property tax (and in the capital they are the majority, because their properties are registered to their ladies) are not entitled to vote". (</a:t>
            </a:r>
            <a:r>
              <a:rPr lang="en-GB" dirty="0" err="1"/>
              <a:t>Papapolyviou</a:t>
            </a:r>
            <a:r>
              <a:rPr lang="en-GB" dirty="0"/>
              <a:t>, 2015)</a:t>
            </a:r>
            <a:endParaRPr dirty="0"/>
          </a:p>
          <a:p>
            <a:pPr marL="457200" marR="0" lvl="0" indent="-228600" algn="just" rtl="0">
              <a:lnSpc>
                <a:spcPct val="90000"/>
              </a:lnSpc>
              <a:spcBef>
                <a:spcPts val="1000"/>
              </a:spcBef>
              <a:spcAft>
                <a:spcPts val="0"/>
              </a:spcAft>
              <a:buClr>
                <a:srgbClr val="000000"/>
              </a:buClr>
              <a:buSzPts val="1800"/>
              <a:buFont typeface="Arial"/>
              <a:buNone/>
            </a:pPr>
            <a:endParaRPr sz="1400" dirty="0"/>
          </a:p>
        </p:txBody>
      </p:sp>
      <p:sp>
        <p:nvSpPr>
          <p:cNvPr id="296" name="Google Shape;296;p5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Women Right to </a:t>
            </a:r>
            <a:r>
              <a:rPr lang="en-GB" b="1" dirty="0" smtClean="0"/>
              <a:t>Vote </a:t>
            </a:r>
            <a:r>
              <a:rPr lang="en-GB" b="1" dirty="0"/>
              <a:t>in Cyprus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5" name="Google Shape;295;p53"/>
          <p:cNvSpPr txBox="1">
            <a:spLocks noGrp="1"/>
          </p:cNvSpPr>
          <p:nvPr>
            <p:ph type="body" idx="2"/>
          </p:nvPr>
        </p:nvSpPr>
        <p:spPr>
          <a:xfrm>
            <a:off x="399370" y="1272258"/>
            <a:ext cx="11203500" cy="4079400"/>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1000"/>
              </a:spcBef>
              <a:spcAft>
                <a:spcPts val="0"/>
              </a:spcAft>
              <a:buClr>
                <a:srgbClr val="000000"/>
              </a:buClr>
              <a:buSzPts val="1800"/>
              <a:buFont typeface="Arial"/>
              <a:buNone/>
            </a:pPr>
            <a:r>
              <a:rPr lang="en-GB" dirty="0" smtClean="0"/>
              <a:t>	The </a:t>
            </a:r>
            <a:r>
              <a:rPr lang="en-GB" dirty="0"/>
              <a:t>new law gave more than 900 women in Nicosia the right to vote, leading to a pioneering feminist conquest. Despite the malicious comments, tax-paying Nicosia women were invited to vote in the 5/18 June 1905 election for an Education Committee. Ultimately, the election ended in a fiasco as both factions felt they had won, and the case went the way of the courts. The next day, an unprecedented demonstration of men and women marched to the Commissariat.  </a:t>
            </a:r>
            <a:endParaRPr dirty="0"/>
          </a:p>
          <a:p>
            <a:pPr marL="0" marR="0" lvl="0" indent="0" algn="just" rtl="0">
              <a:lnSpc>
                <a:spcPct val="150000"/>
              </a:lnSpc>
              <a:spcBef>
                <a:spcPts val="1000"/>
              </a:spcBef>
              <a:spcAft>
                <a:spcPts val="0"/>
              </a:spcAft>
              <a:buClr>
                <a:srgbClr val="000000"/>
              </a:buClr>
              <a:buSzPts val="1800"/>
              <a:buFont typeface="Arial"/>
              <a:buNone/>
            </a:pPr>
            <a:r>
              <a:rPr lang="en-GB" dirty="0" smtClean="0"/>
              <a:t>	"</a:t>
            </a:r>
            <a:r>
              <a:rPr lang="en-GB" dirty="0"/>
              <a:t>The ladies, numbering a thousand or more, were in the lead, and the men marched in silence and in extreme order. (...) The women's parachutes, their wide-legged pipes and their various </a:t>
            </a:r>
            <a:r>
              <a:rPr lang="en-GB" dirty="0" err="1"/>
              <a:t>amphibianisms</a:t>
            </a:r>
            <a:r>
              <a:rPr lang="en-GB" dirty="0"/>
              <a:t> added to the demonstration. This peaceful and modest rally of the women and men of our island's capital is sure to leave an indelible mark on the political annals of the island, since it is the first rally of men and women, the last of whom took an active part in politics for the first time and in an American way. A few months later, the House restored male monarchy, and all went smoothly into history”. (</a:t>
            </a:r>
            <a:r>
              <a:rPr lang="en-GB" dirty="0" err="1"/>
              <a:t>Papapolyviou</a:t>
            </a:r>
            <a:r>
              <a:rPr lang="en-GB" dirty="0"/>
              <a:t>, 2015)</a:t>
            </a:r>
            <a:endParaRPr dirty="0"/>
          </a:p>
          <a:p>
            <a:pPr marL="457200" marR="0" lvl="0" indent="-228600" algn="just" rtl="0">
              <a:lnSpc>
                <a:spcPct val="90000"/>
              </a:lnSpc>
              <a:spcBef>
                <a:spcPts val="1000"/>
              </a:spcBef>
              <a:spcAft>
                <a:spcPts val="0"/>
              </a:spcAft>
              <a:buClr>
                <a:srgbClr val="000000"/>
              </a:buClr>
              <a:buSzPts val="1800"/>
              <a:buFont typeface="Arial"/>
              <a:buNone/>
            </a:pPr>
            <a:endParaRPr sz="1400" dirty="0"/>
          </a:p>
        </p:txBody>
      </p:sp>
      <p:sp>
        <p:nvSpPr>
          <p:cNvPr id="296" name="Google Shape;296;p5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Women Right to Vote in Cyprus </a:t>
            </a:r>
            <a:endParaRPr b="1" dirty="0"/>
          </a:p>
        </p:txBody>
      </p:sp>
    </p:spTree>
    <p:extLst>
      <p:ext uri="{BB962C8B-B14F-4D97-AF65-F5344CB8AC3E}">
        <p14:creationId xmlns:p14="http://schemas.microsoft.com/office/powerpoint/2010/main" val="2273784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nSpc>
                <a:spcPct val="150000"/>
              </a:lnSpc>
            </a:pPr>
            <a:r>
              <a:rPr lang="en-GB" sz="2400" b="1" dirty="0" smtClean="0">
                <a:solidFill>
                  <a:srgbClr val="187498"/>
                </a:solidFill>
              </a:rPr>
              <a:t>In small groups discuss: </a:t>
            </a:r>
          </a:p>
          <a:p>
            <a:pPr marL="514350" indent="-285750">
              <a:lnSpc>
                <a:spcPct val="150000"/>
              </a:lnSpc>
              <a:buFont typeface="Wingdings" panose="05000000000000000000" pitchFamily="2" charset="2"/>
              <a:buChar char="§"/>
            </a:pPr>
            <a:r>
              <a:rPr lang="en-GB" sz="2400" dirty="0" smtClean="0"/>
              <a:t>What stood out for you?</a:t>
            </a:r>
          </a:p>
          <a:p>
            <a:pPr marL="514350" indent="-285750">
              <a:lnSpc>
                <a:spcPct val="150000"/>
              </a:lnSpc>
              <a:buFont typeface="Wingdings" panose="05000000000000000000" pitchFamily="2" charset="2"/>
              <a:buChar char="§"/>
            </a:pPr>
            <a:r>
              <a:rPr lang="en-GB" sz="2400" dirty="0"/>
              <a:t>Did the material challenge any preconceptions or biases you previously held about civil rights issues or marginalized communities</a:t>
            </a:r>
            <a:r>
              <a:rPr lang="en-GB" sz="2400" dirty="0" smtClean="0"/>
              <a:t>?</a:t>
            </a:r>
          </a:p>
          <a:p>
            <a:pPr marL="514350" indent="-285750">
              <a:lnSpc>
                <a:spcPct val="150000"/>
              </a:lnSpc>
              <a:buFont typeface="Wingdings" panose="05000000000000000000" pitchFamily="2" charset="2"/>
              <a:buChar char="§"/>
            </a:pPr>
            <a:r>
              <a:rPr lang="en-GB" sz="2400" dirty="0"/>
              <a:t>In what ways do you see parallels between past civil rights movements and current social issues?</a:t>
            </a:r>
          </a:p>
        </p:txBody>
      </p:sp>
      <p:sp>
        <p:nvSpPr>
          <p:cNvPr id="3" name="Title 2"/>
          <p:cNvSpPr>
            <a:spLocks noGrp="1"/>
          </p:cNvSpPr>
          <p:nvPr>
            <p:ph type="title"/>
          </p:nvPr>
        </p:nvSpPr>
        <p:spPr/>
        <p:txBody>
          <a:bodyPr/>
          <a:lstStyle/>
          <a:p>
            <a:r>
              <a:rPr lang="en-GB" b="1" dirty="0" smtClean="0"/>
              <a:t>Discussion</a:t>
            </a:r>
            <a:endParaRPr lang="en-GB" b="1" dirty="0"/>
          </a:p>
        </p:txBody>
      </p:sp>
    </p:spTree>
    <p:extLst>
      <p:ext uri="{BB962C8B-B14F-4D97-AF65-F5344CB8AC3E}">
        <p14:creationId xmlns:p14="http://schemas.microsoft.com/office/powerpoint/2010/main" val="2151047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2" name="Google Shape;302;p5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Activity: Debate</a:t>
            </a:r>
            <a:endParaRPr b="1" dirty="0"/>
          </a:p>
        </p:txBody>
      </p:sp>
      <p:graphicFrame>
        <p:nvGraphicFramePr>
          <p:cNvPr id="2" name="Diagram 1"/>
          <p:cNvGraphicFramePr/>
          <p:nvPr>
            <p:extLst>
              <p:ext uri="{D42A27DB-BD31-4B8C-83A1-F6EECF244321}">
                <p14:modId xmlns:p14="http://schemas.microsoft.com/office/powerpoint/2010/main" val="1923489961"/>
              </p:ext>
            </p:extLst>
          </p:nvPr>
        </p:nvGraphicFramePr>
        <p:xfrm>
          <a:off x="2032000" y="117006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8" name="Google Shape;308;p5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LGBTQ+ Rights </a:t>
            </a:r>
            <a:endParaRPr b="1" dirty="0"/>
          </a:p>
        </p:txBody>
      </p:sp>
      <p:pic>
        <p:nvPicPr>
          <p:cNvPr id="309" name="Google Shape;309;p55"/>
          <p:cNvPicPr preferRelativeResize="0"/>
          <p:nvPr/>
        </p:nvPicPr>
        <p:blipFill rotWithShape="1">
          <a:blip r:embed="rId3">
            <a:alphaModFix/>
          </a:blip>
          <a:srcRect/>
          <a:stretch/>
        </p:blipFill>
        <p:spPr>
          <a:xfrm>
            <a:off x="2164060" y="1386278"/>
            <a:ext cx="5311600" cy="4580017"/>
          </a:xfrm>
          <a:prstGeom prst="rect">
            <a:avLst/>
          </a:prstGeom>
          <a:noFill/>
          <a:ln>
            <a:noFill/>
          </a:ln>
        </p:spPr>
      </p:pic>
      <p:sp>
        <p:nvSpPr>
          <p:cNvPr id="310" name="Google Shape;310;p55"/>
          <p:cNvSpPr txBox="1"/>
          <p:nvPr/>
        </p:nvSpPr>
        <p:spPr>
          <a:xfrm>
            <a:off x="5451950" y="6341906"/>
            <a:ext cx="6599700" cy="566984"/>
          </a:xfrm>
          <a:prstGeom prst="rect">
            <a:avLst/>
          </a:prstGeom>
          <a:noFill/>
          <a:ln>
            <a:noFill/>
          </a:ln>
        </p:spPr>
        <p:txBody>
          <a:bodyPr spcFirstLastPara="1" wrap="square" lIns="91425" tIns="91425" rIns="91425" bIns="91425" anchor="t" anchorCtr="0">
            <a:spAutoFit/>
          </a:bodyPr>
          <a:lstStyle/>
          <a:p>
            <a:pPr marL="0" marR="0" lvl="0" indent="0" algn="r" rtl="0">
              <a:lnSpc>
                <a:spcPct val="112000"/>
              </a:lnSpc>
              <a:spcBef>
                <a:spcPts val="0"/>
              </a:spcBef>
              <a:spcAft>
                <a:spcPts val="1100"/>
              </a:spcAft>
              <a:buClr>
                <a:srgbClr val="000000"/>
              </a:buClr>
              <a:buSzPts val="1400"/>
              <a:buFont typeface="Arial"/>
              <a:buNone/>
            </a:pPr>
            <a:r>
              <a:rPr lang="en-GB" sz="1400" b="0" i="1" u="none" strike="noStrike" cap="none" dirty="0">
                <a:solidFill>
                  <a:srgbClr val="412C26"/>
                </a:solidFill>
                <a:latin typeface="Calibri"/>
                <a:ea typeface="Calibri"/>
                <a:cs typeface="Calibri"/>
                <a:sym typeface="Calibri"/>
              </a:rPr>
              <a:t>(The Changing Landscape of Global LGBTQ+ Rights, 2021)</a:t>
            </a:r>
            <a:endParaRPr sz="1400" b="0" i="1" u="none" strike="noStrike" cap="none" dirty="0">
              <a:solidFill>
                <a:srgbClr val="412C26"/>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LGBTQ+ Rights </a:t>
            </a:r>
            <a:endParaRPr b="1" dirty="0"/>
          </a:p>
        </p:txBody>
      </p:sp>
      <p:pic>
        <p:nvPicPr>
          <p:cNvPr id="316" name="Google Shape;316;p56"/>
          <p:cNvPicPr preferRelativeResize="0"/>
          <p:nvPr/>
        </p:nvPicPr>
        <p:blipFill rotWithShape="1">
          <a:blip r:embed="rId3">
            <a:alphaModFix/>
          </a:blip>
          <a:srcRect/>
          <a:stretch/>
        </p:blipFill>
        <p:spPr>
          <a:xfrm>
            <a:off x="2168612" y="1172458"/>
            <a:ext cx="5302495" cy="5495703"/>
          </a:xfrm>
          <a:prstGeom prst="rect">
            <a:avLst/>
          </a:prstGeom>
          <a:noFill/>
          <a:ln>
            <a:noFill/>
          </a:ln>
        </p:spPr>
      </p:pic>
      <p:sp>
        <p:nvSpPr>
          <p:cNvPr id="317" name="Google Shape;317;p56"/>
          <p:cNvSpPr txBox="1"/>
          <p:nvPr/>
        </p:nvSpPr>
        <p:spPr>
          <a:xfrm>
            <a:off x="162559" y="6529662"/>
            <a:ext cx="746760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318" name="Google Shape;318;p56"/>
          <p:cNvSpPr txBox="1"/>
          <p:nvPr/>
        </p:nvSpPr>
        <p:spPr>
          <a:xfrm>
            <a:off x="7799297" y="6384669"/>
            <a:ext cx="5422200" cy="566984"/>
          </a:xfrm>
          <a:prstGeom prst="rect">
            <a:avLst/>
          </a:prstGeom>
          <a:noFill/>
          <a:ln>
            <a:noFill/>
          </a:ln>
        </p:spPr>
        <p:txBody>
          <a:bodyPr spcFirstLastPara="1" wrap="square" lIns="91425" tIns="91425" rIns="91425" bIns="91425" anchor="t" anchorCtr="0">
            <a:spAutoFit/>
          </a:bodyPr>
          <a:lstStyle/>
          <a:p>
            <a:pPr marL="0" marR="0" lvl="0" indent="0" algn="l" rtl="0">
              <a:lnSpc>
                <a:spcPct val="112000"/>
              </a:lnSpc>
              <a:spcBef>
                <a:spcPts val="0"/>
              </a:spcBef>
              <a:spcAft>
                <a:spcPts val="1100"/>
              </a:spcAft>
              <a:buClr>
                <a:srgbClr val="000000"/>
              </a:buClr>
              <a:buSzPts val="1400"/>
              <a:buFont typeface="Arial"/>
              <a:buNone/>
            </a:pPr>
            <a:r>
              <a:rPr lang="en-GB" sz="1400" b="0" i="1" u="none" strike="noStrike" cap="none" dirty="0">
                <a:solidFill>
                  <a:srgbClr val="412C26"/>
                </a:solidFill>
                <a:latin typeface="Calibri"/>
                <a:ea typeface="Calibri"/>
                <a:cs typeface="Calibri"/>
                <a:sym typeface="Calibri"/>
              </a:rPr>
              <a:t>(The Changing Landscape of Global LGBTQ+ Rights, 2021)</a:t>
            </a:r>
            <a:endParaRPr sz="1400" b="0" i="1" u="none" strike="noStrike" cap="none" dirty="0">
              <a:solidFill>
                <a:srgbClr val="412C26"/>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Google Shape;324;p57"/>
          <p:cNvSpPr txBox="1">
            <a:spLocks noGrp="1"/>
          </p:cNvSpPr>
          <p:nvPr>
            <p:ph type="body" idx="2"/>
          </p:nvPr>
        </p:nvSpPr>
        <p:spPr>
          <a:xfrm>
            <a:off x="1366576" y="5362968"/>
            <a:ext cx="9445450" cy="1306200"/>
          </a:xfrm>
          <a:prstGeom prst="rect">
            <a:avLst/>
          </a:prstGeom>
          <a:noFill/>
          <a:ln>
            <a:noFill/>
          </a:ln>
        </p:spPr>
        <p:txBody>
          <a:bodyPr spcFirstLastPara="1" wrap="square" lIns="0" tIns="0" rIns="0" bIns="0" anchor="t" anchorCtr="0">
            <a:noAutofit/>
          </a:bodyPr>
          <a:lstStyle/>
          <a:p>
            <a:pPr marL="0" marR="0" lvl="0" indent="0" algn="just" rtl="0">
              <a:lnSpc>
                <a:spcPct val="90000"/>
              </a:lnSpc>
              <a:spcBef>
                <a:spcPts val="1000"/>
              </a:spcBef>
              <a:spcAft>
                <a:spcPts val="0"/>
              </a:spcAft>
              <a:buClr>
                <a:srgbClr val="000000"/>
              </a:buClr>
              <a:buSzPts val="1800"/>
              <a:buFont typeface="Arial"/>
              <a:buNone/>
            </a:pPr>
            <a:r>
              <a:rPr lang="en-GB" i="0" dirty="0">
                <a:solidFill>
                  <a:srgbClr val="333333"/>
                </a:solidFill>
              </a:rPr>
              <a:t>The term </a:t>
            </a:r>
            <a:r>
              <a:rPr lang="en-GB" i="1" dirty="0">
                <a:solidFill>
                  <a:srgbClr val="333333"/>
                </a:solidFill>
              </a:rPr>
              <a:t>intersectionality </a:t>
            </a:r>
            <a:r>
              <a:rPr lang="en-GB" i="0" dirty="0">
                <a:solidFill>
                  <a:srgbClr val="333333"/>
                </a:solidFill>
              </a:rPr>
              <a:t>was first introduced in 1989 by critical race theorist </a:t>
            </a:r>
            <a:r>
              <a:rPr lang="en-GB" i="0" dirty="0" err="1">
                <a:solidFill>
                  <a:srgbClr val="333333"/>
                </a:solidFill>
              </a:rPr>
              <a:t>Kimberlé</a:t>
            </a:r>
            <a:r>
              <a:rPr lang="en-GB" i="0" dirty="0">
                <a:solidFill>
                  <a:srgbClr val="333333"/>
                </a:solidFill>
              </a:rPr>
              <a:t> Crenshaw, who provided a framework that must be applied to all situation's women face, recognizing that all the aspects of identity enrich women's lived experiences and compound and complicate the various oppressions and marginalization women face. </a:t>
            </a:r>
            <a:endParaRPr dirty="0">
              <a:solidFill>
                <a:srgbClr val="333333"/>
              </a:solidFill>
            </a:endParaRPr>
          </a:p>
          <a:p>
            <a:pPr marL="457200" marR="0" lvl="0" indent="-228600" algn="just" rtl="0">
              <a:lnSpc>
                <a:spcPct val="90000"/>
              </a:lnSpc>
              <a:spcBef>
                <a:spcPts val="1000"/>
              </a:spcBef>
              <a:spcAft>
                <a:spcPts val="0"/>
              </a:spcAft>
              <a:buClr>
                <a:srgbClr val="000000"/>
              </a:buClr>
              <a:buSzPts val="1800"/>
              <a:buFont typeface="Arial"/>
              <a:buNone/>
            </a:pPr>
            <a:endParaRPr dirty="0">
              <a:solidFill>
                <a:srgbClr val="333333"/>
              </a:solidFill>
            </a:endParaRPr>
          </a:p>
          <a:p>
            <a:pPr marL="457200" marR="0" lvl="0" indent="-228600" algn="just" rtl="0">
              <a:lnSpc>
                <a:spcPct val="90000"/>
              </a:lnSpc>
              <a:spcBef>
                <a:spcPts val="1000"/>
              </a:spcBef>
              <a:spcAft>
                <a:spcPts val="0"/>
              </a:spcAft>
              <a:buClr>
                <a:srgbClr val="000000"/>
              </a:buClr>
              <a:buSzPts val="1800"/>
              <a:buFont typeface="Arial"/>
              <a:buNone/>
            </a:pPr>
            <a:endParaRPr sz="1050" dirty="0">
              <a:latin typeface="Calibri"/>
              <a:ea typeface="Calibri"/>
              <a:cs typeface="Calibri"/>
              <a:sym typeface="Calibri"/>
            </a:endParaRPr>
          </a:p>
        </p:txBody>
      </p:sp>
      <p:pic>
        <p:nvPicPr>
          <p:cNvPr id="325" name="Google Shape;325;p57"/>
          <p:cNvPicPr preferRelativeResize="0"/>
          <p:nvPr/>
        </p:nvPicPr>
        <p:blipFill rotWithShape="1">
          <a:blip r:embed="rId3">
            <a:alphaModFix/>
          </a:blip>
          <a:srcRect l="17332" r="19954"/>
          <a:stretch/>
        </p:blipFill>
        <p:spPr>
          <a:xfrm>
            <a:off x="2888566" y="1165329"/>
            <a:ext cx="5588000" cy="3968750"/>
          </a:xfrm>
          <a:prstGeom prst="rect">
            <a:avLst/>
          </a:prstGeom>
          <a:noFill/>
          <a:ln>
            <a:noFill/>
          </a:ln>
        </p:spPr>
      </p:pic>
      <p:sp>
        <p:nvSpPr>
          <p:cNvPr id="326" name="Google Shape;326;p57"/>
          <p:cNvSpPr txBox="1"/>
          <p:nvPr/>
        </p:nvSpPr>
        <p:spPr>
          <a:xfrm>
            <a:off x="6685280" y="5820746"/>
            <a:ext cx="60960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6" name="Google Shape;315;p5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smtClean="0"/>
              <a:t>Intersectionality</a:t>
            </a:r>
            <a:endParaRPr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330"/>
        <p:cNvGrpSpPr/>
        <p:nvPr/>
      </p:nvGrpSpPr>
      <p:grpSpPr>
        <a:xfrm>
          <a:off x="0" y="0"/>
          <a:ext cx="0" cy="0"/>
          <a:chOff x="0" y="0"/>
          <a:chExt cx="0" cy="0"/>
        </a:xfrm>
      </p:grpSpPr>
      <p:pic>
        <p:nvPicPr>
          <p:cNvPr id="331" name="Google Shape;331;p58"/>
          <p:cNvPicPr preferRelativeResize="0"/>
          <p:nvPr/>
        </p:nvPicPr>
        <p:blipFill rotWithShape="1">
          <a:blip r:embed="rId3">
            <a:alphaModFix/>
          </a:blip>
          <a:srcRect/>
          <a:stretch/>
        </p:blipFill>
        <p:spPr>
          <a:xfrm>
            <a:off x="1639222" y="0"/>
            <a:ext cx="8746644" cy="65615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5" name="Google Shape;75;p2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Icebreaker </a:t>
            </a:r>
            <a:r>
              <a:rPr lang="en-GB" b="1" dirty="0" smtClean="0"/>
              <a:t>Activity </a:t>
            </a:r>
            <a:endParaRPr b="1" dirty="0"/>
          </a:p>
        </p:txBody>
      </p:sp>
      <p:sp>
        <p:nvSpPr>
          <p:cNvPr id="2" name="Text Placeholder 1"/>
          <p:cNvSpPr>
            <a:spLocks noGrp="1"/>
          </p:cNvSpPr>
          <p:nvPr>
            <p:ph type="body" idx="1"/>
          </p:nvPr>
        </p:nvSpPr>
        <p:spPr>
          <a:xfrm>
            <a:off x="532374" y="1737825"/>
            <a:ext cx="11393260" cy="506611"/>
          </a:xfrm>
        </p:spPr>
        <p:txBody>
          <a:bodyPr/>
          <a:lstStyle/>
          <a:p>
            <a:r>
              <a:rPr lang="en-GB" sz="2800" dirty="0" smtClean="0"/>
              <a:t>In the same boat</a:t>
            </a:r>
            <a:endParaRPr lang="en-GB" sz="2800" dirty="0"/>
          </a:p>
        </p:txBody>
      </p:sp>
      <p:sp>
        <p:nvSpPr>
          <p:cNvPr id="4" name="TextBox 3"/>
          <p:cNvSpPr txBox="1"/>
          <p:nvPr/>
        </p:nvSpPr>
        <p:spPr>
          <a:xfrm>
            <a:off x="665018" y="2244436"/>
            <a:ext cx="10091651" cy="3046988"/>
          </a:xfrm>
          <a:prstGeom prst="rect">
            <a:avLst/>
          </a:prstGeom>
          <a:noFill/>
        </p:spPr>
        <p:txBody>
          <a:bodyPr wrap="square" rtlCol="0">
            <a:spAutoFit/>
          </a:bodyPr>
          <a:lstStyle/>
          <a:p>
            <a:pPr marL="342900" indent="-342900">
              <a:lnSpc>
                <a:spcPct val="200000"/>
              </a:lnSpc>
              <a:buAutoNum type="arabicPeriod"/>
            </a:pPr>
            <a:r>
              <a:rPr lang="en-GB" sz="2400" dirty="0" smtClean="0">
                <a:latin typeface="Calibri" panose="020F0502020204030204" pitchFamily="34" charset="0"/>
                <a:cs typeface="Calibri" panose="020F0502020204030204" pitchFamily="34" charset="0"/>
              </a:rPr>
              <a:t>Stand up and find some space in the room</a:t>
            </a:r>
          </a:p>
          <a:p>
            <a:pPr marL="342900" indent="-342900">
              <a:lnSpc>
                <a:spcPct val="200000"/>
              </a:lnSpc>
              <a:buAutoNum type="arabicPeriod"/>
            </a:pPr>
            <a:r>
              <a:rPr lang="en-GB" sz="2400" dirty="0" smtClean="0">
                <a:latin typeface="Calibri" panose="020F0502020204030204" pitchFamily="34" charset="0"/>
                <a:cs typeface="Calibri" panose="020F0502020204030204" pitchFamily="34" charset="0"/>
              </a:rPr>
              <a:t>Listen to the categories announced and get into groups accordingly</a:t>
            </a:r>
          </a:p>
          <a:p>
            <a:pPr marL="714375" lvl="5" indent="-342900">
              <a:lnSpc>
                <a:spcPct val="200000"/>
              </a:lnSpc>
              <a:buFont typeface="Wingdings" panose="05000000000000000000" pitchFamily="2" charset="2"/>
              <a:buChar char="§"/>
            </a:pPr>
            <a:r>
              <a:rPr lang="en-GB" sz="2400" dirty="0" smtClean="0">
                <a:latin typeface="Calibri" panose="020F0502020204030204" pitchFamily="34" charset="0"/>
                <a:cs typeface="Calibri" panose="020F0502020204030204" pitchFamily="34" charset="0"/>
              </a:rPr>
              <a:t>You may speak to other learners in order to identify the groupings.</a:t>
            </a:r>
          </a:p>
          <a:p>
            <a:pPr marL="342900" indent="-342900">
              <a:lnSpc>
                <a:spcPct val="200000"/>
              </a:lnSpc>
              <a:buAutoNum type="arabicPeriod"/>
            </a:pPr>
            <a:r>
              <a:rPr lang="en-GB" sz="2400" dirty="0" smtClean="0">
                <a:latin typeface="Calibri" panose="020F0502020204030204" pitchFamily="34" charset="0"/>
                <a:cs typeface="Calibri" panose="020F0502020204030204" pitchFamily="34" charset="0"/>
              </a:rPr>
              <a:t>Reflect on the activity</a:t>
            </a:r>
            <a:endParaRPr lang="en-GB" sz="2400" dirty="0">
              <a:latin typeface="Calibri" panose="020F0502020204030204" pitchFamily="34" charset="0"/>
              <a:cs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9"/>
          <p:cNvSpPr txBox="1"/>
          <p:nvPr/>
        </p:nvSpPr>
        <p:spPr>
          <a:xfrm>
            <a:off x="1267258" y="5175386"/>
            <a:ext cx="3441783"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rgbClr val="0F0F0F"/>
                </a:solidFill>
                <a:latin typeface="Calibri" panose="020F0502020204030204" pitchFamily="34" charset="0"/>
                <a:cs typeface="Calibri" panose="020F0502020204030204" pitchFamily="34" charset="0"/>
                <a:sym typeface="Arial"/>
              </a:rPr>
              <a:t>Angela Davis on Intersectional Feminism</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37" name="Google Shape;337;p59"/>
          <p:cNvSpPr txBox="1"/>
          <p:nvPr/>
        </p:nvSpPr>
        <p:spPr>
          <a:xfrm>
            <a:off x="6730233" y="5185192"/>
            <a:ext cx="4480783"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dirty="0" err="1">
                <a:solidFill>
                  <a:srgbClr val="0F0F0F"/>
                </a:solidFill>
                <a:latin typeface="Calibri" panose="020F0502020204030204" pitchFamily="34" charset="0"/>
                <a:cs typeface="Calibri" panose="020F0502020204030204" pitchFamily="34" charset="0"/>
                <a:sym typeface="Arial"/>
              </a:rPr>
              <a:t>Kimberlé</a:t>
            </a:r>
            <a:r>
              <a:rPr lang="en-GB" sz="1400" b="1" i="0" u="none" strike="noStrike" cap="none" dirty="0">
                <a:solidFill>
                  <a:srgbClr val="0F0F0F"/>
                </a:solidFill>
                <a:latin typeface="Calibri" panose="020F0502020204030204" pitchFamily="34" charset="0"/>
                <a:cs typeface="Calibri" panose="020F0502020204030204" pitchFamily="34" charset="0"/>
                <a:sym typeface="Arial"/>
              </a:rPr>
              <a:t> Crenshaw: What is Intersectionality?</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338" name="Google Shape;338;p59" descr="Full Lecture Here : https://youtu.be/sNIgsic3k0k" title="Angela Davis on Intersectional Feminism">
            <a:hlinkClick r:id="rId3"/>
          </p:cNvPr>
          <p:cNvPicPr preferRelativeResize="0"/>
          <p:nvPr/>
        </p:nvPicPr>
        <p:blipFill>
          <a:blip r:embed="rId4">
            <a:alphaModFix/>
          </a:blip>
          <a:stretch>
            <a:fillRect/>
          </a:stretch>
        </p:blipFill>
        <p:spPr>
          <a:xfrm>
            <a:off x="597100" y="2084038"/>
            <a:ext cx="4782100" cy="2689925"/>
          </a:xfrm>
          <a:prstGeom prst="rect">
            <a:avLst/>
          </a:prstGeom>
          <a:noFill/>
          <a:ln>
            <a:noFill/>
          </a:ln>
        </p:spPr>
      </p:pic>
      <p:pic>
        <p:nvPicPr>
          <p:cNvPr id="339" name="Google Shape;339;p59" descr="Kimberlé Crenshaw, a 2017 NAIS People of Color Conference speaker, civil rights advocate, and professor at UCLA School of Law and Columbia Law School, talks about intersectional theory, the study of how overlapping or intersecting social identities—and particularly minority identities—relate to systems and structures of discrimination." title="Kimberlé Crenshaw: What is Intersectionality?">
            <a:hlinkClick r:id="rId5"/>
          </p:cNvPr>
          <p:cNvPicPr preferRelativeResize="0"/>
          <p:nvPr/>
        </p:nvPicPr>
        <p:blipFill>
          <a:blip r:embed="rId6">
            <a:alphaModFix/>
          </a:blip>
          <a:stretch>
            <a:fillRect/>
          </a:stretch>
        </p:blipFill>
        <p:spPr>
          <a:xfrm>
            <a:off x="6579150" y="2168525"/>
            <a:ext cx="4631866" cy="2605425"/>
          </a:xfrm>
          <a:prstGeom prst="rect">
            <a:avLst/>
          </a:prstGeom>
          <a:noFill/>
          <a:ln>
            <a:noFill/>
          </a:ln>
        </p:spPr>
      </p:pic>
      <p:sp>
        <p:nvSpPr>
          <p:cNvPr id="6" name="Google Shape;315;p5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smtClean="0"/>
              <a:t>Intersectionality</a:t>
            </a:r>
            <a:endParaRPr b="1" dirty="0"/>
          </a:p>
        </p:txBody>
      </p:sp>
      <p:cxnSp>
        <p:nvCxnSpPr>
          <p:cNvPr id="3" name="Straight Connector 2"/>
          <p:cNvCxnSpPr/>
          <p:nvPr/>
        </p:nvCxnSpPr>
        <p:spPr>
          <a:xfrm>
            <a:off x="5958673" y="1547446"/>
            <a:ext cx="40193" cy="4350936"/>
          </a:xfrm>
          <a:prstGeom prst="line">
            <a:avLst/>
          </a:prstGeom>
          <a:ln>
            <a:solidFill>
              <a:srgbClr val="18749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1000"/>
                                        <p:tgtEl>
                                          <p:spTgt spid="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9"/>
                                        </p:tgtEl>
                                        <p:attrNameLst>
                                          <p:attrName>style.visibility</p:attrName>
                                        </p:attrNameLst>
                                      </p:cBhvr>
                                      <p:to>
                                        <p:strVal val="visible"/>
                                      </p:to>
                                    </p:set>
                                    <p:animEffect transition="in" filter="fade">
                                      <p:cBhvr>
                                        <p:cTn id="12" dur="10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63"/>
          <p:cNvSpPr txBox="1">
            <a:spLocks noGrp="1"/>
          </p:cNvSpPr>
          <p:nvPr>
            <p:ph type="body" idx="2"/>
          </p:nvPr>
        </p:nvSpPr>
        <p:spPr>
          <a:xfrm>
            <a:off x="399370" y="1281084"/>
            <a:ext cx="11264310" cy="5086465"/>
          </a:xfrm>
          <a:prstGeom prst="rect">
            <a:avLst/>
          </a:prstGeom>
          <a:noFill/>
          <a:ln>
            <a:noFill/>
          </a:ln>
        </p:spPr>
        <p:txBody>
          <a:bodyPr spcFirstLastPara="1" wrap="square" lIns="0" tIns="0" rIns="0" bIns="0" anchor="t" anchorCtr="0">
            <a:noAutofit/>
          </a:bodyPr>
          <a:lstStyle/>
          <a:p>
            <a:pPr marL="552450" lvl="0" indent="-285750" algn="l" rtl="0">
              <a:lnSpc>
                <a:spcPct val="200000"/>
              </a:lnSpc>
              <a:spcBef>
                <a:spcPts val="1000"/>
              </a:spcBef>
              <a:spcAft>
                <a:spcPts val="0"/>
              </a:spcAft>
              <a:buSzPts val="1800"/>
              <a:buFont typeface="Wingdings" panose="05000000000000000000" pitchFamily="2" charset="2"/>
              <a:buChar char="§"/>
            </a:pPr>
            <a:r>
              <a:rPr lang="en-GB" dirty="0" smtClean="0"/>
              <a:t>Everyone should spend 5 minutes coming up with arguments relating to civil rights and any related policies they might have regarding them. </a:t>
            </a:r>
          </a:p>
          <a:p>
            <a:pPr marL="1009650" lvl="1" indent="-285750">
              <a:lnSpc>
                <a:spcPct val="200000"/>
              </a:lnSpc>
              <a:buFont typeface="Wingdings" panose="05000000000000000000" pitchFamily="2" charset="2"/>
              <a:buChar char="§"/>
            </a:pPr>
            <a:r>
              <a:rPr lang="en-GB" sz="1800" dirty="0" smtClean="0"/>
              <a:t>Candidates should keep </a:t>
            </a:r>
            <a:r>
              <a:rPr lang="en-GB" sz="1800" dirty="0"/>
              <a:t>in mind that the group of voters they will pitch their arguments to are not interested in the voting process and hold misconceptions on politicians. </a:t>
            </a:r>
            <a:endParaRPr lang="en-GB" sz="1800" dirty="0" smtClean="0"/>
          </a:p>
          <a:p>
            <a:pPr marL="552450" lvl="0" indent="-285750" algn="l">
              <a:lnSpc>
                <a:spcPct val="200000"/>
              </a:lnSpc>
              <a:buFont typeface="Wingdings" panose="05000000000000000000" pitchFamily="2" charset="2"/>
              <a:buChar char="§"/>
            </a:pPr>
            <a:r>
              <a:rPr lang="en-GB" dirty="0" smtClean="0"/>
              <a:t>Split into groups of 4. All candidates will pitch to each other and as a group elect the president. Learners cannot vote for themselves in this process. Once a group has elected, join another group and repeat the process now with two candidates. </a:t>
            </a:r>
          </a:p>
          <a:p>
            <a:pPr marL="552450" lvl="0" indent="-285750" algn="l">
              <a:lnSpc>
                <a:spcPct val="200000"/>
              </a:lnSpc>
              <a:buFont typeface="Wingdings" panose="05000000000000000000" pitchFamily="2" charset="2"/>
              <a:buChar char="§"/>
            </a:pPr>
            <a:r>
              <a:rPr lang="en-GB" dirty="0" smtClean="0"/>
              <a:t>Continue repeating the process until one candidate is elected. </a:t>
            </a:r>
          </a:p>
          <a:p>
            <a:pPr marL="514350" lvl="0" indent="-171450" algn="just" rtl="0">
              <a:lnSpc>
                <a:spcPct val="200000"/>
              </a:lnSpc>
              <a:spcBef>
                <a:spcPts val="1000"/>
              </a:spcBef>
              <a:spcAft>
                <a:spcPts val="0"/>
              </a:spcAft>
              <a:buSzPts val="1800"/>
              <a:buFont typeface="Calibri"/>
              <a:buNone/>
            </a:pPr>
            <a:endParaRPr sz="1400" dirty="0"/>
          </a:p>
          <a:p>
            <a:pPr marL="514350" lvl="0" indent="-171450" algn="just" rtl="0">
              <a:lnSpc>
                <a:spcPct val="200000"/>
              </a:lnSpc>
              <a:spcBef>
                <a:spcPts val="1000"/>
              </a:spcBef>
              <a:spcAft>
                <a:spcPts val="0"/>
              </a:spcAft>
              <a:buSzPts val="1800"/>
              <a:buFont typeface="Calibri"/>
              <a:buNone/>
            </a:pPr>
            <a:endParaRPr sz="1400" dirty="0"/>
          </a:p>
          <a:p>
            <a:pPr marL="514350" lvl="0" indent="-171450" algn="just" rtl="0">
              <a:lnSpc>
                <a:spcPct val="200000"/>
              </a:lnSpc>
              <a:spcBef>
                <a:spcPts val="1000"/>
              </a:spcBef>
              <a:spcAft>
                <a:spcPts val="0"/>
              </a:spcAft>
              <a:buSzPts val="1800"/>
              <a:buFont typeface="Calibri"/>
              <a:buNone/>
            </a:pPr>
            <a:endParaRPr sz="1400" dirty="0"/>
          </a:p>
          <a:p>
            <a:pPr marL="514350" lvl="0" indent="-171450" algn="just" rtl="0">
              <a:lnSpc>
                <a:spcPct val="200000"/>
              </a:lnSpc>
              <a:spcBef>
                <a:spcPts val="1000"/>
              </a:spcBef>
              <a:spcAft>
                <a:spcPts val="0"/>
              </a:spcAft>
              <a:buSzPts val="1800"/>
              <a:buFont typeface="Calibri"/>
              <a:buNone/>
            </a:pPr>
            <a:endParaRPr sz="1400" dirty="0"/>
          </a:p>
          <a:p>
            <a:pPr marL="228600" lvl="0" indent="0" algn="just" rtl="0">
              <a:lnSpc>
                <a:spcPct val="90000"/>
              </a:lnSpc>
              <a:spcBef>
                <a:spcPts val="1000"/>
              </a:spcBef>
              <a:spcAft>
                <a:spcPts val="0"/>
              </a:spcAft>
              <a:buSzPts val="1800"/>
              <a:buNone/>
            </a:pPr>
            <a:endParaRPr sz="1400" dirty="0"/>
          </a:p>
        </p:txBody>
      </p:sp>
      <p:sp>
        <p:nvSpPr>
          <p:cNvPr id="345" name="Google Shape;345;p6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Activity: President for a day</a:t>
            </a:r>
            <a:endParaRPr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62"/>
          <p:cNvSpPr txBox="1">
            <a:spLocks noGrp="1"/>
          </p:cNvSpPr>
          <p:nvPr>
            <p:ph type="body" idx="2"/>
          </p:nvPr>
        </p:nvSpPr>
        <p:spPr>
          <a:xfrm>
            <a:off x="399370" y="1411056"/>
            <a:ext cx="11518310" cy="5272495"/>
          </a:xfrm>
          <a:prstGeom prst="rect">
            <a:avLst/>
          </a:prstGeom>
          <a:noFill/>
          <a:ln>
            <a:noFill/>
          </a:ln>
        </p:spPr>
        <p:txBody>
          <a:bodyPr spcFirstLastPara="1" wrap="square" lIns="0" tIns="0" rIns="0" bIns="0" anchor="t" anchorCtr="0">
            <a:noAutofit/>
          </a:bodyPr>
          <a:lstStyle/>
          <a:p>
            <a:pPr marL="514350" lvl="0" indent="-260350" algn="just" rtl="0">
              <a:lnSpc>
                <a:spcPct val="90000"/>
              </a:lnSpc>
              <a:spcBef>
                <a:spcPts val="1000"/>
              </a:spcBef>
              <a:spcAft>
                <a:spcPts val="0"/>
              </a:spcAft>
              <a:buSzPts val="1400"/>
              <a:buFont typeface="Arial"/>
              <a:buChar char="•"/>
            </a:pPr>
            <a:r>
              <a:rPr lang="en-GB" sz="1400" u="sng" dirty="0">
                <a:solidFill>
                  <a:schemeClr val="hlink"/>
                </a:solidFill>
                <a:hlinkClick r:id="rId3"/>
              </a:rPr>
              <a:t>Black codes and Jim crow laws</a:t>
            </a:r>
            <a:endParaRPr sz="1400" dirty="0"/>
          </a:p>
          <a:p>
            <a:pPr marL="514350" lvl="0" indent="-260350" algn="just" rtl="0">
              <a:lnSpc>
                <a:spcPct val="90000"/>
              </a:lnSpc>
              <a:spcBef>
                <a:spcPts val="1000"/>
              </a:spcBef>
              <a:spcAft>
                <a:spcPts val="0"/>
              </a:spcAft>
              <a:buSzPts val="1400"/>
              <a:buFont typeface="Arial"/>
              <a:buChar char="•"/>
            </a:pPr>
            <a:r>
              <a:rPr lang="en-GB" sz="1400" u="sng" dirty="0">
                <a:solidFill>
                  <a:schemeClr val="hlink"/>
                </a:solidFill>
                <a:hlinkClick r:id="rId4"/>
              </a:rPr>
              <a:t>The Assassination of Medgar Evers - A Hero Silenced - Extra History</a:t>
            </a:r>
            <a:r>
              <a:rPr lang="en-GB" sz="1400" dirty="0"/>
              <a:t> </a:t>
            </a:r>
            <a:endParaRPr sz="1400" dirty="0"/>
          </a:p>
          <a:p>
            <a:pPr marL="514350" lvl="0" indent="-260350" algn="just" rtl="0">
              <a:lnSpc>
                <a:spcPct val="90000"/>
              </a:lnSpc>
              <a:spcBef>
                <a:spcPts val="1000"/>
              </a:spcBef>
              <a:spcAft>
                <a:spcPts val="0"/>
              </a:spcAft>
              <a:buSzPts val="1400"/>
              <a:buFont typeface="Arial"/>
              <a:buChar char="•"/>
            </a:pPr>
            <a:r>
              <a:rPr lang="en-GB" sz="1400" u="sng" dirty="0">
                <a:solidFill>
                  <a:schemeClr val="hlink"/>
                </a:solidFill>
                <a:hlinkClick r:id="rId5"/>
              </a:rPr>
              <a:t>Malcolm X’s Daughter Ilyasah Shabazz on Her Father’s Legacy &amp; the New Series “Who Killed Malcolm X?”</a:t>
            </a:r>
            <a:r>
              <a:rPr lang="en-GB" sz="1400" dirty="0"/>
              <a:t> </a:t>
            </a:r>
            <a:endParaRPr sz="1400" dirty="0"/>
          </a:p>
          <a:p>
            <a:pPr marL="514350" lvl="0" indent="-260350" algn="just" rtl="0">
              <a:lnSpc>
                <a:spcPct val="90000"/>
              </a:lnSpc>
              <a:spcBef>
                <a:spcPts val="1000"/>
              </a:spcBef>
              <a:spcAft>
                <a:spcPts val="0"/>
              </a:spcAft>
              <a:buSzPts val="1400"/>
              <a:buFont typeface="Arial"/>
              <a:buChar char="•"/>
            </a:pPr>
            <a:r>
              <a:rPr lang="en-GB" sz="1400" u="sng" dirty="0">
                <a:solidFill>
                  <a:schemeClr val="hlink"/>
                </a:solidFill>
                <a:hlinkClick r:id="rId6"/>
              </a:rPr>
              <a:t>Malcolm X assassination: Case reopened</a:t>
            </a:r>
            <a:r>
              <a:rPr lang="en-GB" sz="1400" dirty="0"/>
              <a:t> </a:t>
            </a:r>
            <a:endParaRPr sz="1400" dirty="0"/>
          </a:p>
          <a:p>
            <a:pPr marL="514350" lvl="0" indent="-260350" algn="just" rtl="0">
              <a:lnSpc>
                <a:spcPct val="90000"/>
              </a:lnSpc>
              <a:spcBef>
                <a:spcPts val="1000"/>
              </a:spcBef>
              <a:spcAft>
                <a:spcPts val="0"/>
              </a:spcAft>
              <a:buSzPts val="1400"/>
              <a:buFont typeface="Arial"/>
              <a:buChar char="•"/>
            </a:pPr>
            <a:r>
              <a:rPr lang="en-GB" sz="1400" u="sng" dirty="0">
                <a:solidFill>
                  <a:schemeClr val="hlink"/>
                </a:solidFill>
                <a:hlinkClick r:id="rId7"/>
              </a:rPr>
              <a:t>Ida b Wells</a:t>
            </a:r>
            <a:r>
              <a:rPr lang="en-GB" sz="1400" dirty="0"/>
              <a:t> </a:t>
            </a:r>
            <a:endParaRPr sz="1400" dirty="0"/>
          </a:p>
          <a:p>
            <a:pPr marL="514350" lvl="0" indent="-260350" algn="just" rtl="0">
              <a:lnSpc>
                <a:spcPct val="90000"/>
              </a:lnSpc>
              <a:spcBef>
                <a:spcPts val="1000"/>
              </a:spcBef>
              <a:spcAft>
                <a:spcPts val="0"/>
              </a:spcAft>
              <a:buSzPts val="1400"/>
              <a:buFont typeface="Arial"/>
              <a:buChar char="•"/>
            </a:pPr>
            <a:r>
              <a:rPr lang="en-GB" sz="1400" u="sng" dirty="0">
                <a:solidFill>
                  <a:schemeClr val="hlink"/>
                </a:solidFill>
                <a:hlinkClick r:id="rId8"/>
              </a:rPr>
              <a:t>Civil Rights Leader</a:t>
            </a:r>
            <a:r>
              <a:rPr lang="en-GB" sz="1400" dirty="0"/>
              <a:t> </a:t>
            </a:r>
            <a:endParaRPr sz="1400" dirty="0"/>
          </a:p>
          <a:p>
            <a:pPr marL="514350" lvl="0" indent="-260350" algn="just" rtl="0">
              <a:lnSpc>
                <a:spcPct val="90000"/>
              </a:lnSpc>
              <a:spcBef>
                <a:spcPts val="1000"/>
              </a:spcBef>
              <a:spcAft>
                <a:spcPts val="0"/>
              </a:spcAft>
              <a:buSzPts val="1400"/>
              <a:buFont typeface="Arial"/>
              <a:buChar char="•"/>
            </a:pPr>
            <a:r>
              <a:rPr lang="en-GB" sz="1400" u="sng" dirty="0">
                <a:solidFill>
                  <a:schemeClr val="hlink"/>
                </a:solidFill>
                <a:hlinkClick r:id="rId9"/>
              </a:rPr>
              <a:t>Black Panthers</a:t>
            </a:r>
            <a:r>
              <a:rPr lang="en-GB" sz="1400" dirty="0"/>
              <a:t> </a:t>
            </a:r>
            <a:endParaRPr sz="1400" dirty="0"/>
          </a:p>
          <a:p>
            <a:pPr marL="514350" lvl="0" indent="-260350" algn="just" rtl="0">
              <a:lnSpc>
                <a:spcPct val="90000"/>
              </a:lnSpc>
              <a:spcBef>
                <a:spcPts val="1000"/>
              </a:spcBef>
              <a:spcAft>
                <a:spcPts val="0"/>
              </a:spcAft>
              <a:buSzPts val="1400"/>
              <a:buFont typeface="Arial"/>
              <a:buChar char="•"/>
            </a:pPr>
            <a:r>
              <a:rPr lang="en-GB" sz="1400" u="sng" dirty="0">
                <a:solidFill>
                  <a:schemeClr val="hlink"/>
                </a:solidFill>
                <a:hlinkClick r:id="rId10"/>
              </a:rPr>
              <a:t>Race, Class, and the Demographics of the British Suffragette Movement</a:t>
            </a:r>
            <a:r>
              <a:rPr lang="en-GB" sz="1400" dirty="0"/>
              <a:t> </a:t>
            </a:r>
            <a:endParaRPr sz="1400" dirty="0"/>
          </a:p>
          <a:p>
            <a:pPr marL="514350" lvl="0" indent="-260350" algn="just" rtl="0">
              <a:lnSpc>
                <a:spcPct val="90000"/>
              </a:lnSpc>
              <a:spcBef>
                <a:spcPts val="1000"/>
              </a:spcBef>
              <a:spcAft>
                <a:spcPts val="0"/>
              </a:spcAft>
              <a:buSzPts val="1400"/>
              <a:buFont typeface="Arial"/>
              <a:buChar char="•"/>
            </a:pPr>
            <a:r>
              <a:rPr lang="en-GB" sz="1400" u="sng" dirty="0">
                <a:solidFill>
                  <a:schemeClr val="hlink"/>
                </a:solidFill>
                <a:hlinkClick r:id="rId11"/>
              </a:rPr>
              <a:t>Who were the Suffragettes?</a:t>
            </a:r>
            <a:r>
              <a:rPr lang="en-GB" sz="1400" dirty="0"/>
              <a:t> </a:t>
            </a:r>
            <a:endParaRPr sz="1400" dirty="0"/>
          </a:p>
          <a:p>
            <a:pPr marL="514350" lvl="0" indent="-260350" algn="just" rtl="0">
              <a:lnSpc>
                <a:spcPct val="90000"/>
              </a:lnSpc>
              <a:spcBef>
                <a:spcPts val="1000"/>
              </a:spcBef>
              <a:spcAft>
                <a:spcPts val="0"/>
              </a:spcAft>
              <a:buSzPts val="1400"/>
              <a:buFont typeface="Arial"/>
              <a:buChar char="•"/>
            </a:pPr>
            <a:r>
              <a:rPr lang="en-GB" sz="1400" u="sng" dirty="0">
                <a:solidFill>
                  <a:schemeClr val="hlink"/>
                </a:solidFill>
                <a:hlinkClick r:id="rId12"/>
              </a:rPr>
              <a:t>Start of the suffragette movement</a:t>
            </a:r>
            <a:endParaRPr sz="1400" dirty="0"/>
          </a:p>
          <a:p>
            <a:pPr marL="514350" lvl="0" indent="-260350" algn="just" rtl="0">
              <a:lnSpc>
                <a:spcPct val="90000"/>
              </a:lnSpc>
              <a:spcBef>
                <a:spcPts val="1000"/>
              </a:spcBef>
              <a:spcAft>
                <a:spcPts val="0"/>
              </a:spcAft>
              <a:buSzPts val="1400"/>
              <a:buFont typeface="Arial"/>
              <a:buChar char="•"/>
            </a:pPr>
            <a:r>
              <a:rPr lang="en-GB" sz="1400" u="sng" dirty="0">
                <a:solidFill>
                  <a:schemeClr val="hlink"/>
                </a:solidFill>
                <a:hlinkClick r:id="rId13"/>
              </a:rPr>
              <a:t>Women's Suffrage</a:t>
            </a:r>
            <a:r>
              <a:rPr lang="en-GB" sz="1400" dirty="0"/>
              <a:t>. </a:t>
            </a:r>
            <a:endParaRPr sz="1400" dirty="0"/>
          </a:p>
          <a:p>
            <a:pPr marL="514350" lvl="0" indent="-260350" algn="just" rtl="0">
              <a:lnSpc>
                <a:spcPct val="90000"/>
              </a:lnSpc>
              <a:spcBef>
                <a:spcPts val="1000"/>
              </a:spcBef>
              <a:spcAft>
                <a:spcPts val="0"/>
              </a:spcAft>
              <a:buSzPts val="1400"/>
              <a:buFont typeface="Arial"/>
              <a:buChar char="•"/>
            </a:pPr>
            <a:r>
              <a:rPr lang="en-GB" sz="1400" u="sng" dirty="0">
                <a:solidFill>
                  <a:schemeClr val="hlink"/>
                </a:solidFill>
                <a:hlinkClick r:id="rId14"/>
              </a:rPr>
              <a:t>FYS 101: Intersectionality</a:t>
            </a:r>
            <a:r>
              <a:rPr lang="en-GB" sz="1400" dirty="0"/>
              <a:t> </a:t>
            </a:r>
            <a:endParaRPr sz="1400" dirty="0"/>
          </a:p>
          <a:p>
            <a:pPr marL="514350" lvl="0" indent="-260350" algn="just" rtl="0">
              <a:lnSpc>
                <a:spcPct val="90000"/>
              </a:lnSpc>
              <a:spcBef>
                <a:spcPts val="1000"/>
              </a:spcBef>
              <a:spcAft>
                <a:spcPts val="0"/>
              </a:spcAft>
              <a:buSzPts val="1400"/>
              <a:buFont typeface="Arial"/>
              <a:buChar char="•"/>
            </a:pPr>
            <a:r>
              <a:rPr lang="en-GB" sz="1400" u="sng" dirty="0" err="1">
                <a:solidFill>
                  <a:schemeClr val="hlink"/>
                </a:solidFill>
                <a:hlinkClick r:id="rId15"/>
              </a:rPr>
              <a:t>Matcha</a:t>
            </a:r>
            <a:r>
              <a:rPr lang="en-GB" sz="1400" u="sng" dirty="0">
                <a:solidFill>
                  <a:schemeClr val="hlink"/>
                </a:solidFill>
                <a:hlinkClick r:id="rId15"/>
              </a:rPr>
              <a:t> </a:t>
            </a:r>
            <a:r>
              <a:rPr lang="en-GB" sz="1400" u="sng" dirty="0" err="1">
                <a:solidFill>
                  <a:schemeClr val="hlink"/>
                </a:solidFill>
                <a:hlinkClick r:id="rId15"/>
              </a:rPr>
              <a:t>Phorn</a:t>
            </a:r>
            <a:r>
              <a:rPr lang="en-GB" sz="1400" u="sng" dirty="0">
                <a:solidFill>
                  <a:schemeClr val="hlink"/>
                </a:solidFill>
                <a:hlinkClick r:id="rId15"/>
              </a:rPr>
              <a:t>-in, defender of indigenous people and LGBTIQ community</a:t>
            </a:r>
            <a:endParaRPr sz="1400" dirty="0"/>
          </a:p>
          <a:p>
            <a:pPr marL="514350" lvl="0" indent="-260350" algn="just" rtl="0">
              <a:lnSpc>
                <a:spcPct val="90000"/>
              </a:lnSpc>
              <a:spcBef>
                <a:spcPts val="1000"/>
              </a:spcBef>
              <a:spcAft>
                <a:spcPts val="0"/>
              </a:spcAft>
              <a:buSzPts val="1400"/>
              <a:buFont typeface="Arial"/>
              <a:buChar char="•"/>
            </a:pPr>
            <a:r>
              <a:rPr lang="en-GB" sz="1400" u="sng" dirty="0">
                <a:solidFill>
                  <a:schemeClr val="hlink"/>
                </a:solidFill>
                <a:hlinkClick r:id="rId16"/>
              </a:rPr>
              <a:t>Fridays for future</a:t>
            </a:r>
            <a:endParaRPr sz="1400" dirty="0"/>
          </a:p>
          <a:p>
            <a:pPr marL="514350" lvl="0" indent="-260350" algn="just" rtl="0">
              <a:lnSpc>
                <a:spcPct val="90000"/>
              </a:lnSpc>
              <a:spcBef>
                <a:spcPts val="1000"/>
              </a:spcBef>
              <a:spcAft>
                <a:spcPts val="0"/>
              </a:spcAft>
              <a:buSzPts val="1400"/>
              <a:buFont typeface="Arial"/>
              <a:buChar char="•"/>
            </a:pPr>
            <a:r>
              <a:rPr lang="en-GB" sz="1400" u="sng" dirty="0">
                <a:solidFill>
                  <a:schemeClr val="hlink"/>
                </a:solidFill>
                <a:hlinkClick r:id="rId17"/>
              </a:rPr>
              <a:t>Remembering Armstead Robinson</a:t>
            </a:r>
            <a:r>
              <a:rPr lang="en-GB" sz="1400" dirty="0"/>
              <a:t> </a:t>
            </a:r>
            <a:endParaRPr sz="1400" dirty="0"/>
          </a:p>
          <a:p>
            <a:pPr marL="514350" lvl="0" indent="-260350" algn="just" rtl="0">
              <a:lnSpc>
                <a:spcPct val="90000"/>
              </a:lnSpc>
              <a:spcBef>
                <a:spcPts val="1000"/>
              </a:spcBef>
              <a:spcAft>
                <a:spcPts val="0"/>
              </a:spcAft>
              <a:buSzPts val="1400"/>
              <a:buFont typeface="Arial"/>
              <a:buChar char="•"/>
            </a:pPr>
            <a:r>
              <a:rPr lang="en-GB" sz="1400" u="sng" dirty="0">
                <a:solidFill>
                  <a:schemeClr val="hlink"/>
                </a:solidFill>
                <a:hlinkClick r:id="rId18"/>
              </a:rPr>
              <a:t>The urgency of intersectionality | </a:t>
            </a:r>
            <a:r>
              <a:rPr lang="en-GB" sz="1400" u="sng" dirty="0" err="1">
                <a:solidFill>
                  <a:schemeClr val="hlink"/>
                </a:solidFill>
                <a:hlinkClick r:id="rId18"/>
              </a:rPr>
              <a:t>Kimberlé</a:t>
            </a:r>
            <a:r>
              <a:rPr lang="en-GB" sz="1400" u="sng" dirty="0">
                <a:solidFill>
                  <a:schemeClr val="hlink"/>
                </a:solidFill>
                <a:hlinkClick r:id="rId18"/>
              </a:rPr>
              <a:t> Crenshaw</a:t>
            </a:r>
            <a:r>
              <a:rPr lang="en-GB" sz="1400" dirty="0"/>
              <a:t> </a:t>
            </a:r>
            <a:endParaRPr sz="1400" dirty="0"/>
          </a:p>
          <a:p>
            <a:pPr marL="514350" lvl="0" indent="-171450" algn="just" rtl="0">
              <a:lnSpc>
                <a:spcPct val="90000"/>
              </a:lnSpc>
              <a:spcBef>
                <a:spcPts val="1000"/>
              </a:spcBef>
              <a:spcAft>
                <a:spcPts val="0"/>
              </a:spcAft>
              <a:buSzPts val="1800"/>
              <a:buFont typeface="Arial"/>
              <a:buNone/>
            </a:pPr>
            <a:endParaRPr sz="1400" dirty="0"/>
          </a:p>
          <a:p>
            <a:pPr marL="514350" lvl="0" indent="-171450" algn="just" rtl="0">
              <a:lnSpc>
                <a:spcPct val="90000"/>
              </a:lnSpc>
              <a:spcBef>
                <a:spcPts val="1000"/>
              </a:spcBef>
              <a:spcAft>
                <a:spcPts val="0"/>
              </a:spcAft>
              <a:buSzPts val="1800"/>
              <a:buFont typeface="Arial"/>
              <a:buNone/>
            </a:pPr>
            <a:endParaRPr sz="1400" dirty="0"/>
          </a:p>
        </p:txBody>
      </p:sp>
      <p:sp>
        <p:nvSpPr>
          <p:cNvPr id="351" name="Google Shape;351;p6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Additional Resources: </a:t>
            </a:r>
            <a:endParaRPr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0"/>
          <p:cNvSpPr txBox="1">
            <a:spLocks noGrp="1"/>
          </p:cNvSpPr>
          <p:nvPr>
            <p:ph type="body" idx="2"/>
          </p:nvPr>
        </p:nvSpPr>
        <p:spPr>
          <a:xfrm>
            <a:off x="399370" y="1300480"/>
            <a:ext cx="11234911" cy="5297169"/>
          </a:xfrm>
          <a:prstGeom prst="rect">
            <a:avLst/>
          </a:prstGeom>
          <a:noFill/>
          <a:ln>
            <a:noFill/>
          </a:ln>
        </p:spPr>
        <p:txBody>
          <a:bodyPr spcFirstLastPara="1" wrap="square" lIns="0" tIns="0" rIns="0" bIns="0" anchor="t" anchorCtr="0">
            <a:noAutofit/>
          </a:bodyPr>
          <a:lstStyle/>
          <a:p>
            <a:pPr marL="457200" lvl="0" indent="-228600" algn="just" rtl="0">
              <a:lnSpc>
                <a:spcPct val="90000"/>
              </a:lnSpc>
              <a:spcBef>
                <a:spcPts val="1000"/>
              </a:spcBef>
              <a:spcAft>
                <a:spcPts val="0"/>
              </a:spcAft>
              <a:buSzPts val="1800"/>
              <a:buNone/>
            </a:pPr>
            <a:r>
              <a:rPr lang="en-GB" b="1" dirty="0" smtClean="0">
                <a:solidFill>
                  <a:srgbClr val="187498"/>
                </a:solidFill>
                <a:latin typeface="Calibri"/>
                <a:ea typeface="Calibri"/>
                <a:cs typeface="Calibri"/>
                <a:sym typeface="Calibri"/>
              </a:rPr>
              <a:t>Civil </a:t>
            </a:r>
            <a:r>
              <a:rPr lang="en-GB" b="1" dirty="0">
                <a:solidFill>
                  <a:srgbClr val="187498"/>
                </a:solidFill>
                <a:latin typeface="Calibri"/>
                <a:ea typeface="Calibri"/>
                <a:cs typeface="Calibri"/>
                <a:sym typeface="Calibri"/>
              </a:rPr>
              <a:t>Rights are: </a:t>
            </a:r>
            <a:endParaRPr b="1" dirty="0">
              <a:solidFill>
                <a:srgbClr val="187498"/>
              </a:solidFill>
              <a:latin typeface="Calibri"/>
              <a:ea typeface="Calibri"/>
              <a:cs typeface="Calibri"/>
              <a:sym typeface="Calibri"/>
            </a:endParaRPr>
          </a:p>
          <a:p>
            <a:pPr marL="228600" lvl="0" indent="0" algn="just" rtl="0">
              <a:lnSpc>
                <a:spcPct val="115000"/>
              </a:lnSpc>
              <a:spcBef>
                <a:spcPts val="1600"/>
              </a:spcBef>
              <a:spcAft>
                <a:spcPts val="0"/>
              </a:spcAft>
              <a:buSzPts val="1800"/>
              <a:buNone/>
            </a:pPr>
            <a:r>
              <a:rPr lang="en-GB" dirty="0">
                <a:solidFill>
                  <a:srgbClr val="3B3842"/>
                </a:solidFill>
                <a:sym typeface="Calibri"/>
              </a:rPr>
              <a:t>“An essential component of democracy. They’re guarantees of equal social opportunities and protection under the law, regardless of race, religion, or other characteristics. Examples are the rights to vote, to a fair trial, to government services, and to public education. In contrast to civil liberties, which are freedoms secured by placing restraints on government, civil rights are secured by positive government action, often in the form of legislation”. </a:t>
            </a:r>
            <a:endParaRPr lang="en-GB" dirty="0">
              <a:solidFill>
                <a:srgbClr val="3B3842"/>
              </a:solidFill>
            </a:endParaRPr>
          </a:p>
          <a:p>
            <a:pPr marL="228600" lvl="0" indent="0" algn="r" rtl="0">
              <a:lnSpc>
                <a:spcPct val="115000"/>
              </a:lnSpc>
              <a:spcBef>
                <a:spcPts val="1600"/>
              </a:spcBef>
              <a:spcAft>
                <a:spcPts val="0"/>
              </a:spcAft>
              <a:buSzPts val="1800"/>
              <a:buNone/>
            </a:pPr>
            <a:r>
              <a:rPr lang="en-GB" sz="1600" i="1" dirty="0" smtClean="0">
                <a:solidFill>
                  <a:srgbClr val="3B3842"/>
                </a:solidFill>
                <a:sym typeface="Calibri"/>
              </a:rPr>
              <a:t>(</a:t>
            </a:r>
            <a:r>
              <a:rPr lang="en-GB" sz="1600" i="1" dirty="0">
                <a:solidFill>
                  <a:srgbClr val="3B3842"/>
                </a:solidFill>
              </a:rPr>
              <a:t>Britannica</a:t>
            </a:r>
            <a:r>
              <a:rPr lang="en-GB" sz="1600" i="1" dirty="0">
                <a:solidFill>
                  <a:srgbClr val="3B3842"/>
                </a:solidFill>
                <a:sym typeface="Calibri"/>
              </a:rPr>
              <a:t>, 2023)</a:t>
            </a:r>
            <a:endParaRPr sz="1600" i="1" dirty="0">
              <a:solidFill>
                <a:srgbClr val="3B3842"/>
              </a:solidFill>
              <a:sym typeface="Calibri"/>
            </a:endParaRPr>
          </a:p>
          <a:p>
            <a:pPr marL="457200" lvl="0" indent="-228600" algn="just" rtl="0">
              <a:lnSpc>
                <a:spcPct val="90000"/>
              </a:lnSpc>
              <a:spcBef>
                <a:spcPts val="1600"/>
              </a:spcBef>
              <a:spcAft>
                <a:spcPts val="0"/>
              </a:spcAft>
              <a:buSzPts val="1800"/>
              <a:buNone/>
            </a:pPr>
            <a:r>
              <a:rPr lang="en-GB" b="1" dirty="0" smtClean="0">
                <a:solidFill>
                  <a:srgbClr val="187498"/>
                </a:solidFill>
                <a:latin typeface="Calibri"/>
                <a:ea typeface="Calibri"/>
                <a:cs typeface="Calibri"/>
                <a:sym typeface="Calibri"/>
              </a:rPr>
              <a:t>Civil </a:t>
            </a:r>
            <a:r>
              <a:rPr lang="en-GB" b="1" dirty="0">
                <a:solidFill>
                  <a:srgbClr val="187498"/>
                </a:solidFill>
                <a:latin typeface="Calibri"/>
                <a:ea typeface="Calibri"/>
                <a:cs typeface="Calibri"/>
                <a:sym typeface="Calibri"/>
              </a:rPr>
              <a:t>rights include:</a:t>
            </a:r>
            <a:endParaRPr b="1" dirty="0">
              <a:solidFill>
                <a:srgbClr val="187498"/>
              </a:solidFill>
              <a:latin typeface="Calibri"/>
              <a:ea typeface="Calibri"/>
              <a:cs typeface="Calibri"/>
              <a:sym typeface="Calibri"/>
            </a:endParaRPr>
          </a:p>
          <a:p>
            <a:pPr marL="768350" lvl="1" indent="-285750" algn="just" rtl="0">
              <a:lnSpc>
                <a:spcPct val="90000"/>
              </a:lnSpc>
              <a:spcBef>
                <a:spcPts val="1100"/>
              </a:spcBef>
              <a:spcAft>
                <a:spcPts val="0"/>
              </a:spcAft>
              <a:buSzPts val="1800"/>
              <a:buFont typeface="Wingdings" panose="05000000000000000000" pitchFamily="2" charset="2"/>
              <a:buChar char="§"/>
            </a:pPr>
            <a:r>
              <a:rPr lang="en-GB" sz="1800" dirty="0" smtClean="0">
                <a:solidFill>
                  <a:srgbClr val="3B3842"/>
                </a:solidFill>
                <a:latin typeface="Calibri"/>
                <a:ea typeface="Calibri"/>
                <a:cs typeface="Calibri"/>
                <a:sym typeface="Calibri"/>
              </a:rPr>
              <a:t>the </a:t>
            </a:r>
            <a:r>
              <a:rPr lang="en-GB" sz="1800" dirty="0">
                <a:solidFill>
                  <a:srgbClr val="3B3842"/>
                </a:solidFill>
                <a:latin typeface="Calibri"/>
                <a:ea typeface="Calibri"/>
                <a:cs typeface="Calibri"/>
                <a:sym typeface="Calibri"/>
              </a:rPr>
              <a:t>right to vote, </a:t>
            </a:r>
            <a:endParaRPr sz="1800" dirty="0">
              <a:solidFill>
                <a:srgbClr val="3B3842"/>
              </a:solidFill>
              <a:latin typeface="Calibri"/>
              <a:ea typeface="Calibri"/>
              <a:cs typeface="Calibri"/>
              <a:sym typeface="Calibri"/>
            </a:endParaRPr>
          </a:p>
          <a:p>
            <a:pPr marL="768350" lvl="1" indent="-285750" algn="just" rtl="0">
              <a:lnSpc>
                <a:spcPct val="90000"/>
              </a:lnSpc>
              <a:spcBef>
                <a:spcPts val="1100"/>
              </a:spcBef>
              <a:spcAft>
                <a:spcPts val="0"/>
              </a:spcAft>
              <a:buSzPts val="1800"/>
              <a:buFont typeface="Wingdings" panose="05000000000000000000" pitchFamily="2" charset="2"/>
              <a:buChar char="§"/>
            </a:pPr>
            <a:r>
              <a:rPr lang="en-GB" sz="1800" dirty="0">
                <a:solidFill>
                  <a:srgbClr val="3B3842"/>
                </a:solidFill>
                <a:latin typeface="Calibri"/>
                <a:ea typeface="Calibri"/>
                <a:cs typeface="Calibri"/>
                <a:sym typeface="Calibri"/>
              </a:rPr>
              <a:t>fair trial, </a:t>
            </a:r>
            <a:endParaRPr sz="1800" dirty="0">
              <a:solidFill>
                <a:srgbClr val="3B3842"/>
              </a:solidFill>
              <a:latin typeface="Calibri"/>
              <a:ea typeface="Calibri"/>
              <a:cs typeface="Calibri"/>
              <a:sym typeface="Calibri"/>
            </a:endParaRPr>
          </a:p>
          <a:p>
            <a:pPr marL="768350" lvl="1" indent="-285750" algn="just" rtl="0">
              <a:lnSpc>
                <a:spcPct val="90000"/>
              </a:lnSpc>
              <a:spcBef>
                <a:spcPts val="1100"/>
              </a:spcBef>
              <a:spcAft>
                <a:spcPts val="0"/>
              </a:spcAft>
              <a:buSzPts val="1800"/>
              <a:buFont typeface="Wingdings" panose="05000000000000000000" pitchFamily="2" charset="2"/>
              <a:buChar char="§"/>
            </a:pPr>
            <a:r>
              <a:rPr lang="en-GB" sz="1800" dirty="0">
                <a:solidFill>
                  <a:srgbClr val="3B3842"/>
                </a:solidFill>
                <a:latin typeface="Calibri"/>
                <a:ea typeface="Calibri"/>
                <a:cs typeface="Calibri"/>
                <a:sym typeface="Calibri"/>
              </a:rPr>
              <a:t>government service, </a:t>
            </a:r>
            <a:endParaRPr sz="1800" dirty="0">
              <a:solidFill>
                <a:srgbClr val="3B3842"/>
              </a:solidFill>
              <a:latin typeface="Calibri"/>
              <a:ea typeface="Calibri"/>
              <a:cs typeface="Calibri"/>
              <a:sym typeface="Calibri"/>
            </a:endParaRPr>
          </a:p>
          <a:p>
            <a:pPr marL="768350" lvl="1" indent="-285750" algn="just" rtl="0">
              <a:lnSpc>
                <a:spcPct val="90000"/>
              </a:lnSpc>
              <a:spcBef>
                <a:spcPts val="1100"/>
              </a:spcBef>
              <a:spcAft>
                <a:spcPts val="0"/>
              </a:spcAft>
              <a:buSzPts val="1800"/>
              <a:buFont typeface="Wingdings" panose="05000000000000000000" pitchFamily="2" charset="2"/>
              <a:buChar char="§"/>
            </a:pPr>
            <a:r>
              <a:rPr lang="en-GB" sz="1800" dirty="0">
                <a:solidFill>
                  <a:srgbClr val="3B3842"/>
                </a:solidFill>
                <a:latin typeface="Calibri"/>
                <a:ea typeface="Calibri"/>
                <a:cs typeface="Calibri"/>
                <a:sym typeface="Calibri"/>
              </a:rPr>
              <a:t>public education and </a:t>
            </a:r>
            <a:endParaRPr sz="1800" dirty="0">
              <a:solidFill>
                <a:srgbClr val="3B3842"/>
              </a:solidFill>
              <a:latin typeface="Calibri"/>
              <a:ea typeface="Calibri"/>
              <a:cs typeface="Calibri"/>
              <a:sym typeface="Calibri"/>
            </a:endParaRPr>
          </a:p>
          <a:p>
            <a:pPr marL="768350" lvl="1" indent="-285750" algn="just" rtl="0">
              <a:lnSpc>
                <a:spcPct val="90000"/>
              </a:lnSpc>
              <a:spcBef>
                <a:spcPts val="1100"/>
              </a:spcBef>
              <a:spcAft>
                <a:spcPts val="0"/>
              </a:spcAft>
              <a:buSzPts val="1800"/>
              <a:buFont typeface="Wingdings" panose="05000000000000000000" pitchFamily="2" charset="2"/>
              <a:buChar char="§"/>
            </a:pPr>
            <a:r>
              <a:rPr lang="en-GB" sz="1800" dirty="0">
                <a:solidFill>
                  <a:srgbClr val="3B3842"/>
                </a:solidFill>
                <a:latin typeface="Calibri"/>
                <a:ea typeface="Calibri"/>
                <a:cs typeface="Calibri"/>
                <a:sym typeface="Calibri"/>
              </a:rPr>
              <a:t>the use of public facilities. </a:t>
            </a:r>
            <a:endParaRPr sz="1800" dirty="0">
              <a:solidFill>
                <a:srgbClr val="3B3842"/>
              </a:solidFill>
              <a:latin typeface="Calibri"/>
              <a:ea typeface="Calibri"/>
              <a:cs typeface="Calibri"/>
              <a:sym typeface="Calibri"/>
            </a:endParaRPr>
          </a:p>
          <a:p>
            <a:pPr marL="457200" marR="0" lvl="0" indent="-228600" algn="just" rtl="0">
              <a:lnSpc>
                <a:spcPct val="90000"/>
              </a:lnSpc>
              <a:spcBef>
                <a:spcPts val="1600"/>
              </a:spcBef>
              <a:spcAft>
                <a:spcPts val="0"/>
              </a:spcAft>
              <a:buClr>
                <a:srgbClr val="000000"/>
              </a:buClr>
              <a:buSzPts val="1800"/>
              <a:buFont typeface="Arial"/>
              <a:buNone/>
            </a:pPr>
            <a:endParaRPr dirty="0"/>
          </a:p>
        </p:txBody>
      </p:sp>
      <p:sp>
        <p:nvSpPr>
          <p:cNvPr id="82" name="Google Shape;82;p3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What are Civil Rights? </a:t>
            </a:r>
            <a:endParaRPr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25bb1256ded_0_0"/>
          <p:cNvSpPr txBox="1">
            <a:spLocks noGrp="1"/>
          </p:cNvSpPr>
          <p:nvPr>
            <p:ph type="body" idx="2"/>
          </p:nvPr>
        </p:nvSpPr>
        <p:spPr>
          <a:xfrm>
            <a:off x="399370" y="1130115"/>
            <a:ext cx="11271600" cy="4551000"/>
          </a:xfrm>
          <a:prstGeom prst="rect">
            <a:avLst/>
          </a:prstGeom>
        </p:spPr>
        <p:txBody>
          <a:bodyPr spcFirstLastPara="1" wrap="square" lIns="0" tIns="0" rIns="0" bIns="0" anchor="t" anchorCtr="0">
            <a:noAutofit/>
          </a:bodyPr>
          <a:lstStyle/>
          <a:p>
            <a:pPr marL="457200" lvl="0" indent="-330200" algn="just" rtl="0">
              <a:lnSpc>
                <a:spcPct val="115000"/>
              </a:lnSpc>
              <a:spcBef>
                <a:spcPts val="1000"/>
              </a:spcBef>
              <a:spcAft>
                <a:spcPts val="0"/>
              </a:spcAft>
              <a:buClr>
                <a:srgbClr val="3B3842"/>
              </a:buClr>
              <a:buSzPts val="1600"/>
              <a:buFont typeface="Wingdings" panose="05000000000000000000" pitchFamily="2" charset="2"/>
              <a:buChar char="§"/>
            </a:pPr>
            <a:r>
              <a:rPr lang="en-GB" sz="1600" b="1" dirty="0">
                <a:solidFill>
                  <a:srgbClr val="3B3842"/>
                </a:solidFill>
              </a:rPr>
              <a:t>Participatory Democracy: </a:t>
            </a:r>
            <a:r>
              <a:rPr lang="en-GB" sz="1600" dirty="0">
                <a:solidFill>
                  <a:srgbClr val="3B3842"/>
                </a:solidFill>
              </a:rPr>
              <a:t>The cornerstone of any democratic society is the right to vote, which ensures that all citizens can participate in the political process and have their voices heard, regardless of their race, gender, religion, or other individual attributes.</a:t>
            </a:r>
            <a:endParaRPr sz="1600" dirty="0">
              <a:solidFill>
                <a:srgbClr val="3B3842"/>
              </a:solidFill>
            </a:endParaRPr>
          </a:p>
          <a:p>
            <a:pPr marL="457200" lvl="0" indent="-330200" algn="just" rtl="0">
              <a:lnSpc>
                <a:spcPct val="115000"/>
              </a:lnSpc>
              <a:spcBef>
                <a:spcPts val="0"/>
              </a:spcBef>
              <a:spcAft>
                <a:spcPts val="0"/>
              </a:spcAft>
              <a:buClr>
                <a:srgbClr val="3B3842"/>
              </a:buClr>
              <a:buSzPts val="1600"/>
              <a:buFont typeface="Wingdings" panose="05000000000000000000" pitchFamily="2" charset="2"/>
              <a:buChar char="§"/>
            </a:pPr>
            <a:r>
              <a:rPr lang="en-GB" sz="1600" b="1" dirty="0">
                <a:solidFill>
                  <a:srgbClr val="3B3842"/>
                </a:solidFill>
              </a:rPr>
              <a:t>Equitable Legal Proceedings:</a:t>
            </a:r>
            <a:r>
              <a:rPr lang="en-GB" sz="1600" dirty="0">
                <a:solidFill>
                  <a:srgbClr val="3B3842"/>
                </a:solidFill>
              </a:rPr>
              <a:t> Fairness in the judicial process is guaranteed by civil rights, which includes the right to a lawyer, the assurance of due process, and safeguards against forced self-incrimination, ensuring that justice is dispensed without bias or discrimination.</a:t>
            </a:r>
            <a:endParaRPr sz="1600" dirty="0">
              <a:solidFill>
                <a:srgbClr val="3B3842"/>
              </a:solidFill>
            </a:endParaRPr>
          </a:p>
          <a:p>
            <a:pPr marL="457200" lvl="0" indent="-330200" algn="just" rtl="0">
              <a:lnSpc>
                <a:spcPct val="115000"/>
              </a:lnSpc>
              <a:spcBef>
                <a:spcPts val="0"/>
              </a:spcBef>
              <a:spcAft>
                <a:spcPts val="0"/>
              </a:spcAft>
              <a:buClr>
                <a:srgbClr val="3B3842"/>
              </a:buClr>
              <a:buSzPts val="1600"/>
              <a:buFont typeface="Wingdings" panose="05000000000000000000" pitchFamily="2" charset="2"/>
              <a:buChar char="§"/>
            </a:pPr>
            <a:r>
              <a:rPr lang="en-GB" sz="1600" b="1" dirty="0">
                <a:solidFill>
                  <a:srgbClr val="3B3842"/>
                </a:solidFill>
              </a:rPr>
              <a:t>Access to Government Assistance:</a:t>
            </a:r>
            <a:r>
              <a:rPr lang="en-GB" sz="1600" dirty="0">
                <a:solidFill>
                  <a:srgbClr val="3B3842"/>
                </a:solidFill>
              </a:rPr>
              <a:t> Civil rights also mean the obligation of the government to provide equal access to vital services, benefits, and aid, such as healthcare and social security, to all individuals irrespective of their personal traits or socioeconomic status.</a:t>
            </a:r>
            <a:endParaRPr sz="1600" dirty="0">
              <a:solidFill>
                <a:srgbClr val="3B3842"/>
              </a:solidFill>
            </a:endParaRPr>
          </a:p>
          <a:p>
            <a:pPr marL="457200" lvl="0" indent="-330200" algn="just" rtl="0">
              <a:lnSpc>
                <a:spcPct val="115000"/>
              </a:lnSpc>
              <a:spcBef>
                <a:spcPts val="0"/>
              </a:spcBef>
              <a:spcAft>
                <a:spcPts val="0"/>
              </a:spcAft>
              <a:buClr>
                <a:srgbClr val="3B3842"/>
              </a:buClr>
              <a:buSzPts val="1600"/>
              <a:buFont typeface="Wingdings" panose="05000000000000000000" pitchFamily="2" charset="2"/>
              <a:buChar char="§"/>
            </a:pPr>
            <a:r>
              <a:rPr lang="en-GB" sz="1600" b="1" dirty="0">
                <a:solidFill>
                  <a:srgbClr val="3B3842"/>
                </a:solidFill>
              </a:rPr>
              <a:t>Universal Public Education:</a:t>
            </a:r>
            <a:r>
              <a:rPr lang="en-GB" sz="1600" dirty="0">
                <a:solidFill>
                  <a:srgbClr val="3B3842"/>
                </a:solidFill>
              </a:rPr>
              <a:t> Everyone has the right to be educated in a safe, inclusive environment; civil rights guarantee access to public education institutions, promoting equal opportunities for learning and growth for all students, regardless of their background.</a:t>
            </a:r>
            <a:endParaRPr sz="1600" dirty="0">
              <a:solidFill>
                <a:srgbClr val="3B3842"/>
              </a:solidFill>
            </a:endParaRPr>
          </a:p>
          <a:p>
            <a:pPr marL="457200" lvl="0" indent="-330200" algn="just" rtl="0">
              <a:lnSpc>
                <a:spcPct val="115000"/>
              </a:lnSpc>
              <a:spcBef>
                <a:spcPts val="0"/>
              </a:spcBef>
              <a:spcAft>
                <a:spcPts val="0"/>
              </a:spcAft>
              <a:buClr>
                <a:srgbClr val="3B3842"/>
              </a:buClr>
              <a:buSzPts val="1600"/>
              <a:buFont typeface="Wingdings" panose="05000000000000000000" pitchFamily="2" charset="2"/>
              <a:buChar char="§"/>
            </a:pPr>
            <a:r>
              <a:rPr lang="en-GB" sz="1600" b="1" dirty="0">
                <a:solidFill>
                  <a:srgbClr val="3B3842"/>
                </a:solidFill>
              </a:rPr>
              <a:t>Public Amenities Usage: </a:t>
            </a:r>
            <a:r>
              <a:rPr lang="en-GB" sz="1600" dirty="0">
                <a:solidFill>
                  <a:srgbClr val="3B3842"/>
                </a:solidFill>
              </a:rPr>
              <a:t>Civil rights ensure that public facilities, parks, libraries, and services are accessible to all, fostering a sense of community and shared ownership without any form of bias or discrimination.</a:t>
            </a:r>
            <a:endParaRPr sz="1600" dirty="0">
              <a:solidFill>
                <a:srgbClr val="3B3842"/>
              </a:solidFill>
            </a:endParaRPr>
          </a:p>
          <a:p>
            <a:pPr marL="457200" lvl="0" indent="-330200" algn="just" rtl="0">
              <a:lnSpc>
                <a:spcPct val="115000"/>
              </a:lnSpc>
              <a:spcBef>
                <a:spcPts val="0"/>
              </a:spcBef>
              <a:spcAft>
                <a:spcPts val="0"/>
              </a:spcAft>
              <a:buClr>
                <a:srgbClr val="3B3842"/>
              </a:buClr>
              <a:buSzPts val="1600"/>
              <a:buFont typeface="Wingdings" panose="05000000000000000000" pitchFamily="2" charset="2"/>
              <a:buChar char="§"/>
            </a:pPr>
            <a:r>
              <a:rPr lang="en-GB" sz="1600" b="1" dirty="0">
                <a:solidFill>
                  <a:srgbClr val="3B3842"/>
                </a:solidFill>
              </a:rPr>
              <a:t>Workplace Equality:</a:t>
            </a:r>
            <a:r>
              <a:rPr lang="en-GB" sz="1600" dirty="0">
                <a:solidFill>
                  <a:srgbClr val="3B3842"/>
                </a:solidFill>
              </a:rPr>
              <a:t> Employment rights under civil legislation protect workers from discrimination, creating a fair playing field in hiring processes, promotions, and general workplace treatment, thereby promoting diversity and inclusivity.</a:t>
            </a:r>
            <a:endParaRPr sz="1600" dirty="0">
              <a:solidFill>
                <a:srgbClr val="3B3842"/>
              </a:solidFill>
            </a:endParaRPr>
          </a:p>
          <a:p>
            <a:pPr marL="457200" lvl="0" indent="-330200" algn="just" rtl="0">
              <a:lnSpc>
                <a:spcPct val="115000"/>
              </a:lnSpc>
              <a:spcBef>
                <a:spcPts val="0"/>
              </a:spcBef>
              <a:spcAft>
                <a:spcPts val="0"/>
              </a:spcAft>
              <a:buClr>
                <a:srgbClr val="3B3842"/>
              </a:buClr>
              <a:buSzPts val="1600"/>
              <a:buFont typeface="Wingdings" panose="05000000000000000000" pitchFamily="2" charset="2"/>
              <a:buChar char="§"/>
            </a:pPr>
            <a:r>
              <a:rPr lang="en-GB" sz="1600" b="1" dirty="0">
                <a:solidFill>
                  <a:srgbClr val="3B3842"/>
                </a:solidFill>
              </a:rPr>
              <a:t>Fair Housing Practices:</a:t>
            </a:r>
            <a:r>
              <a:rPr lang="en-GB" sz="1600" dirty="0">
                <a:solidFill>
                  <a:srgbClr val="3B3842"/>
                </a:solidFill>
              </a:rPr>
              <a:t> Equal access to housing, a fundamental human need, is protected under civil rights, ensuring that individuals and families can secure safe, affordable housing without facing discrimination based on race, religion, gender, or other factors.</a:t>
            </a:r>
            <a:endParaRPr sz="1600" dirty="0">
              <a:solidFill>
                <a:srgbClr val="3B3842"/>
              </a:solidFill>
            </a:endParaRPr>
          </a:p>
          <a:p>
            <a:pPr marL="0" lvl="0" indent="0" algn="just" rtl="0">
              <a:spcBef>
                <a:spcPts val="1000"/>
              </a:spcBef>
              <a:spcAft>
                <a:spcPts val="0"/>
              </a:spcAft>
              <a:buNone/>
            </a:pPr>
            <a:endParaRPr sz="1200" dirty="0">
              <a:solidFill>
                <a:srgbClr val="3B3842"/>
              </a:solidFill>
            </a:endParaRPr>
          </a:p>
          <a:p>
            <a:pPr marL="0" lvl="0" indent="0" algn="just" rtl="0">
              <a:spcBef>
                <a:spcPts val="1000"/>
              </a:spcBef>
              <a:spcAft>
                <a:spcPts val="0"/>
              </a:spcAft>
              <a:buNone/>
            </a:pPr>
            <a:endParaRPr dirty="0"/>
          </a:p>
        </p:txBody>
      </p:sp>
      <p:sp>
        <p:nvSpPr>
          <p:cNvPr id="89" name="Google Shape;89;g25bb1256ded_0_0"/>
          <p:cNvSpPr txBox="1">
            <a:spLocks noGrp="1"/>
          </p:cNvSpPr>
          <p:nvPr>
            <p:ph type="title"/>
          </p:nvPr>
        </p:nvSpPr>
        <p:spPr>
          <a:xfrm>
            <a:off x="399370" y="174449"/>
            <a:ext cx="11393400" cy="675300"/>
          </a:xfrm>
          <a:prstGeom prst="rect">
            <a:avLst/>
          </a:prstGeom>
        </p:spPr>
        <p:txBody>
          <a:bodyPr spcFirstLastPara="1" wrap="square" lIns="0" tIns="0" rIns="0" bIns="0" anchor="ctr" anchorCtr="0">
            <a:noAutofit/>
          </a:bodyPr>
          <a:lstStyle/>
          <a:p>
            <a:pPr marL="0" lvl="0" indent="0" algn="just" rtl="0">
              <a:lnSpc>
                <a:spcPct val="90000"/>
              </a:lnSpc>
              <a:spcBef>
                <a:spcPts val="1000"/>
              </a:spcBef>
              <a:spcAft>
                <a:spcPts val="0"/>
              </a:spcAft>
              <a:buNone/>
            </a:pPr>
            <a:r>
              <a:rPr lang="en-GB" b="1" dirty="0">
                <a:latin typeface="Calibri" panose="020F0502020204030204" pitchFamily="34" charset="0"/>
                <a:ea typeface="Arial"/>
                <a:cs typeface="Calibri" panose="020F0502020204030204" pitchFamily="34" charset="0"/>
                <a:sym typeface="Arial"/>
              </a:rPr>
              <a:t>Examples of Civil rights </a:t>
            </a:r>
            <a:endParaRPr b="1" dirty="0">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endParaRPr sz="1200" b="1" dirty="0">
              <a:solidFill>
                <a:srgbClr val="3B384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25bb1256ded_0_8"/>
          <p:cNvSpPr txBox="1">
            <a:spLocks noGrp="1"/>
          </p:cNvSpPr>
          <p:nvPr>
            <p:ph type="body" idx="2"/>
          </p:nvPr>
        </p:nvSpPr>
        <p:spPr>
          <a:xfrm>
            <a:off x="399370" y="1111043"/>
            <a:ext cx="11442300" cy="5272500"/>
          </a:xfrm>
          <a:prstGeom prst="rect">
            <a:avLst/>
          </a:prstGeom>
        </p:spPr>
        <p:txBody>
          <a:bodyPr spcFirstLastPara="1" wrap="square" lIns="0" tIns="0" rIns="0" bIns="0" anchor="t" anchorCtr="0">
            <a:noAutofit/>
          </a:bodyPr>
          <a:lstStyle/>
          <a:p>
            <a:pPr marL="457200" lvl="0" indent="-342900" algn="just" rtl="0">
              <a:lnSpc>
                <a:spcPct val="150000"/>
              </a:lnSpc>
              <a:spcBef>
                <a:spcPts val="1000"/>
              </a:spcBef>
              <a:spcAft>
                <a:spcPts val="0"/>
              </a:spcAft>
              <a:buClr>
                <a:srgbClr val="3B3842"/>
              </a:buClr>
              <a:buSzPts val="1800"/>
              <a:buFont typeface="Wingdings" panose="05000000000000000000" pitchFamily="2" charset="2"/>
              <a:buChar char="§"/>
            </a:pPr>
            <a:r>
              <a:rPr lang="en-GB" sz="1600" b="1" dirty="0">
                <a:solidFill>
                  <a:srgbClr val="3B3842"/>
                </a:solidFill>
              </a:rPr>
              <a:t>Non-Discrimination:</a:t>
            </a:r>
            <a:r>
              <a:rPr lang="en-GB" sz="1600" dirty="0">
                <a:solidFill>
                  <a:srgbClr val="3B3842"/>
                </a:solidFill>
              </a:rPr>
              <a:t> Civil rights provide safeguards against prejudiced treatment in public life, making spaces such as hotels, public transportation, and services more inclusive, and ensuring that everyone can participate fully and freely in society.</a:t>
            </a:r>
            <a:endParaRPr sz="1600" dirty="0">
              <a:solidFill>
                <a:srgbClr val="3B3842"/>
              </a:solidFill>
            </a:endParaRPr>
          </a:p>
          <a:p>
            <a:pPr marL="457200" lvl="0" indent="-342900" algn="just" rtl="0">
              <a:lnSpc>
                <a:spcPct val="150000"/>
              </a:lnSpc>
              <a:spcBef>
                <a:spcPts val="0"/>
              </a:spcBef>
              <a:spcAft>
                <a:spcPts val="0"/>
              </a:spcAft>
              <a:buClr>
                <a:srgbClr val="3B3842"/>
              </a:buClr>
              <a:buSzPts val="1800"/>
              <a:buFont typeface="Wingdings" panose="05000000000000000000" pitchFamily="2" charset="2"/>
              <a:buChar char="§"/>
            </a:pPr>
            <a:r>
              <a:rPr lang="en-GB" sz="1600" b="1" dirty="0">
                <a:solidFill>
                  <a:srgbClr val="3B3842"/>
                </a:solidFill>
              </a:rPr>
              <a:t>Freedom to Marry:</a:t>
            </a:r>
            <a:r>
              <a:rPr lang="en-GB" sz="1600" dirty="0">
                <a:solidFill>
                  <a:srgbClr val="3B3842"/>
                </a:solidFill>
              </a:rPr>
              <a:t> The right to choose one's partner and form a family is a personal decision protected by civil rights, granting individuals the freedom to marry without experiencing discrimination based on their race, religion, or gender.</a:t>
            </a:r>
            <a:endParaRPr sz="1600" dirty="0">
              <a:solidFill>
                <a:srgbClr val="3B3842"/>
              </a:solidFill>
            </a:endParaRPr>
          </a:p>
          <a:p>
            <a:pPr marL="457200" lvl="0" indent="-342900" algn="just" rtl="0">
              <a:lnSpc>
                <a:spcPct val="150000"/>
              </a:lnSpc>
              <a:spcBef>
                <a:spcPts val="0"/>
              </a:spcBef>
              <a:spcAft>
                <a:spcPts val="0"/>
              </a:spcAft>
              <a:buClr>
                <a:srgbClr val="3B3842"/>
              </a:buClr>
              <a:buSzPts val="1800"/>
              <a:buFont typeface="Wingdings" panose="05000000000000000000" pitchFamily="2" charset="2"/>
              <a:buChar char="§"/>
            </a:pPr>
            <a:r>
              <a:rPr lang="en-GB" sz="1600" b="1" dirty="0">
                <a:solidFill>
                  <a:srgbClr val="3B3842"/>
                </a:solidFill>
              </a:rPr>
              <a:t>Free Speech and Expression: </a:t>
            </a:r>
            <a:r>
              <a:rPr lang="en-GB" sz="1600" dirty="0">
                <a:solidFill>
                  <a:srgbClr val="3B3842"/>
                </a:solidFill>
              </a:rPr>
              <a:t>Freedom of speech, a vital pillar of a democratic society, is protected under civil rights, empowering individuals to share their ideas and opinions openly, fostering a culture of dialogue, debate, and understanding.</a:t>
            </a:r>
            <a:endParaRPr sz="1600" dirty="0">
              <a:solidFill>
                <a:srgbClr val="3B3842"/>
              </a:solidFill>
            </a:endParaRPr>
          </a:p>
          <a:p>
            <a:pPr marL="457200" lvl="0" indent="-342900" algn="just" rtl="0">
              <a:lnSpc>
                <a:spcPct val="150000"/>
              </a:lnSpc>
              <a:spcBef>
                <a:spcPts val="0"/>
              </a:spcBef>
              <a:spcAft>
                <a:spcPts val="0"/>
              </a:spcAft>
              <a:buClr>
                <a:srgbClr val="3B3842"/>
              </a:buClr>
              <a:buSzPts val="1800"/>
              <a:buFont typeface="Wingdings" panose="05000000000000000000" pitchFamily="2" charset="2"/>
              <a:buChar char="§"/>
            </a:pPr>
            <a:r>
              <a:rPr lang="en-GB" sz="1600" b="1" dirty="0">
                <a:solidFill>
                  <a:srgbClr val="3B3842"/>
                </a:solidFill>
              </a:rPr>
              <a:t>Peaceful Congregation and Protest:</a:t>
            </a:r>
            <a:r>
              <a:rPr lang="en-GB" sz="1600" dirty="0">
                <a:solidFill>
                  <a:srgbClr val="3B3842"/>
                </a:solidFill>
              </a:rPr>
              <a:t> Civil rights grant the privilege to assemble peacefully and protest, a critical tool for citizens to voice their concerns, seek </a:t>
            </a:r>
            <a:r>
              <a:rPr lang="en-GB" sz="1600" dirty="0" err="1">
                <a:solidFill>
                  <a:srgbClr val="3B3842"/>
                </a:solidFill>
              </a:rPr>
              <a:t>redressal</a:t>
            </a:r>
            <a:r>
              <a:rPr lang="en-GB" sz="1600" dirty="0">
                <a:solidFill>
                  <a:srgbClr val="3B3842"/>
                </a:solidFill>
              </a:rPr>
              <a:t>, and contribute to societal change without fear of undue government interference.</a:t>
            </a:r>
            <a:endParaRPr sz="1600" dirty="0">
              <a:solidFill>
                <a:srgbClr val="3B3842"/>
              </a:solidFill>
            </a:endParaRPr>
          </a:p>
          <a:p>
            <a:pPr marL="457200" lvl="0" indent="-342900" algn="just" rtl="0">
              <a:lnSpc>
                <a:spcPct val="150000"/>
              </a:lnSpc>
              <a:spcBef>
                <a:spcPts val="0"/>
              </a:spcBef>
              <a:spcAft>
                <a:spcPts val="0"/>
              </a:spcAft>
              <a:buClr>
                <a:srgbClr val="3B3842"/>
              </a:buClr>
              <a:buSzPts val="1800"/>
              <a:buFont typeface="Wingdings" panose="05000000000000000000" pitchFamily="2" charset="2"/>
              <a:buChar char="§"/>
            </a:pPr>
            <a:r>
              <a:rPr lang="en-GB" sz="1600" b="1" dirty="0">
                <a:solidFill>
                  <a:srgbClr val="3B3842"/>
                </a:solidFill>
              </a:rPr>
              <a:t>Personal Privacy:</a:t>
            </a:r>
            <a:r>
              <a:rPr lang="en-GB" sz="1600" dirty="0">
                <a:solidFill>
                  <a:srgbClr val="3B3842"/>
                </a:solidFill>
              </a:rPr>
              <a:t> Civil rights protect personal privacy, prohibiting unwarranted intrusions into people's lives and preserving the dignity and freedom of individuals by allowing them to keep their personal affairs private.</a:t>
            </a:r>
            <a:endParaRPr sz="1600" dirty="0">
              <a:solidFill>
                <a:srgbClr val="3B3842"/>
              </a:solidFill>
            </a:endParaRPr>
          </a:p>
          <a:p>
            <a:pPr marL="457200" lvl="0" indent="-342900" algn="just" rtl="0">
              <a:lnSpc>
                <a:spcPct val="150000"/>
              </a:lnSpc>
              <a:spcBef>
                <a:spcPts val="0"/>
              </a:spcBef>
              <a:spcAft>
                <a:spcPts val="0"/>
              </a:spcAft>
              <a:buClr>
                <a:srgbClr val="3B3842"/>
              </a:buClr>
              <a:buSzPts val="1800"/>
              <a:buFont typeface="Wingdings" panose="05000000000000000000" pitchFamily="2" charset="2"/>
              <a:buChar char="§"/>
            </a:pPr>
            <a:r>
              <a:rPr lang="en-GB" sz="1600" b="1" dirty="0">
                <a:solidFill>
                  <a:srgbClr val="3B3842"/>
                </a:solidFill>
              </a:rPr>
              <a:t>Law's Equal Protection:</a:t>
            </a:r>
            <a:r>
              <a:rPr lang="en-GB" sz="1600" dirty="0">
                <a:solidFill>
                  <a:srgbClr val="3B3842"/>
                </a:solidFill>
              </a:rPr>
              <a:t> The principle of equal protection under the law, enshrined in civil rights, ensures fair and equal treatment of all individuals, regardless of their personal characteristics, thereby reinforcing justice and fairness in society.</a:t>
            </a:r>
            <a:endParaRPr sz="1600" dirty="0">
              <a:solidFill>
                <a:srgbClr val="3B3842"/>
              </a:solidFill>
            </a:endParaRPr>
          </a:p>
          <a:p>
            <a:pPr marL="457200" lvl="0" indent="-342900" algn="just" rtl="0">
              <a:lnSpc>
                <a:spcPct val="150000"/>
              </a:lnSpc>
              <a:spcBef>
                <a:spcPts val="0"/>
              </a:spcBef>
              <a:spcAft>
                <a:spcPts val="0"/>
              </a:spcAft>
              <a:buClr>
                <a:srgbClr val="3B3842"/>
              </a:buClr>
              <a:buSzPts val="1800"/>
              <a:buFont typeface="Wingdings" panose="05000000000000000000" pitchFamily="2" charset="2"/>
              <a:buChar char="§"/>
            </a:pPr>
            <a:r>
              <a:rPr lang="en-GB" sz="1600" b="1" dirty="0">
                <a:solidFill>
                  <a:srgbClr val="3B3842"/>
                </a:solidFill>
              </a:rPr>
              <a:t>Racial Equity: T</a:t>
            </a:r>
            <a:r>
              <a:rPr lang="en-GB" sz="1600" dirty="0">
                <a:solidFill>
                  <a:srgbClr val="3B3842"/>
                </a:solidFill>
              </a:rPr>
              <a:t>he struggle for civil rights has been closely tied to racial equality, providing safeguards against racial segregation and discrimination, and promoting social cohesion and mutual respect among all racial and ethnic groups.</a:t>
            </a:r>
            <a:endParaRPr sz="1600" dirty="0">
              <a:solidFill>
                <a:srgbClr val="3B3842"/>
              </a:solidFill>
            </a:endParaRPr>
          </a:p>
          <a:p>
            <a:pPr marL="0" lvl="0" indent="0" algn="just" rtl="0">
              <a:lnSpc>
                <a:spcPct val="150000"/>
              </a:lnSpc>
              <a:spcBef>
                <a:spcPts val="1000"/>
              </a:spcBef>
              <a:spcAft>
                <a:spcPts val="0"/>
              </a:spcAft>
              <a:buNone/>
            </a:pPr>
            <a:endParaRPr sz="1600" dirty="0">
              <a:solidFill>
                <a:srgbClr val="3B3842"/>
              </a:solidFill>
            </a:endParaRPr>
          </a:p>
          <a:p>
            <a:pPr marL="0" lvl="0" indent="0" algn="just" rtl="0">
              <a:lnSpc>
                <a:spcPct val="150000"/>
              </a:lnSpc>
              <a:spcBef>
                <a:spcPts val="0"/>
              </a:spcBef>
              <a:spcAft>
                <a:spcPts val="0"/>
              </a:spcAft>
              <a:buNone/>
            </a:pPr>
            <a:endParaRPr sz="1600" dirty="0">
              <a:solidFill>
                <a:srgbClr val="3B3842"/>
              </a:solidFill>
            </a:endParaRPr>
          </a:p>
          <a:p>
            <a:pPr marL="0" lvl="0" indent="0" algn="just" rtl="0">
              <a:lnSpc>
                <a:spcPct val="150000"/>
              </a:lnSpc>
              <a:spcBef>
                <a:spcPts val="1000"/>
              </a:spcBef>
              <a:spcAft>
                <a:spcPts val="0"/>
              </a:spcAft>
              <a:buNone/>
            </a:pPr>
            <a:endParaRPr sz="1600" dirty="0"/>
          </a:p>
          <a:p>
            <a:pPr marL="0" lvl="0" indent="0" algn="just" rtl="0">
              <a:lnSpc>
                <a:spcPct val="150000"/>
              </a:lnSpc>
              <a:spcBef>
                <a:spcPts val="1000"/>
              </a:spcBef>
              <a:spcAft>
                <a:spcPts val="0"/>
              </a:spcAft>
              <a:buNone/>
            </a:pPr>
            <a:endParaRPr sz="1600" dirty="0"/>
          </a:p>
        </p:txBody>
      </p:sp>
      <p:sp>
        <p:nvSpPr>
          <p:cNvPr id="3" name="Google Shape;89;g25bb1256ded_0_0"/>
          <p:cNvSpPr txBox="1">
            <a:spLocks noGrp="1"/>
          </p:cNvSpPr>
          <p:nvPr>
            <p:ph type="title"/>
          </p:nvPr>
        </p:nvSpPr>
        <p:spPr>
          <a:xfrm>
            <a:off x="399370" y="174449"/>
            <a:ext cx="11393400" cy="675300"/>
          </a:xfrm>
          <a:prstGeom prst="rect">
            <a:avLst/>
          </a:prstGeom>
        </p:spPr>
        <p:txBody>
          <a:bodyPr spcFirstLastPara="1" wrap="square" lIns="0" tIns="0" rIns="0" bIns="0" anchor="ctr" anchorCtr="0">
            <a:noAutofit/>
          </a:bodyPr>
          <a:lstStyle/>
          <a:p>
            <a:pPr marL="0" lvl="0" indent="0" algn="just" rtl="0">
              <a:lnSpc>
                <a:spcPct val="90000"/>
              </a:lnSpc>
              <a:spcBef>
                <a:spcPts val="1000"/>
              </a:spcBef>
              <a:spcAft>
                <a:spcPts val="0"/>
              </a:spcAft>
              <a:buNone/>
            </a:pPr>
            <a:r>
              <a:rPr lang="en-GB" b="1" dirty="0">
                <a:latin typeface="Calibri" panose="020F0502020204030204" pitchFamily="34" charset="0"/>
                <a:ea typeface="Arial"/>
                <a:cs typeface="Calibri" panose="020F0502020204030204" pitchFamily="34" charset="0"/>
                <a:sym typeface="Arial"/>
              </a:rPr>
              <a:t>Examples of Civil rights </a:t>
            </a:r>
            <a:endParaRPr b="1" dirty="0">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endParaRPr sz="1200" b="1" dirty="0">
              <a:solidFill>
                <a:srgbClr val="3B384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25bb1256ded_0_16"/>
          <p:cNvSpPr txBox="1">
            <a:spLocks noGrp="1"/>
          </p:cNvSpPr>
          <p:nvPr>
            <p:ph type="body" idx="2"/>
          </p:nvPr>
        </p:nvSpPr>
        <p:spPr>
          <a:xfrm>
            <a:off x="367055" y="1518975"/>
            <a:ext cx="11457900" cy="3296216"/>
          </a:xfrm>
          <a:prstGeom prst="rect">
            <a:avLst/>
          </a:prstGeom>
        </p:spPr>
        <p:txBody>
          <a:bodyPr spcFirstLastPara="1" wrap="square" lIns="0" tIns="0" rIns="0" bIns="0" anchor="t" anchorCtr="0">
            <a:noAutofit/>
          </a:bodyPr>
          <a:lstStyle/>
          <a:p>
            <a:pPr marL="457200" lvl="0" indent="-355600" algn="just" rtl="0">
              <a:lnSpc>
                <a:spcPct val="150000"/>
              </a:lnSpc>
              <a:spcBef>
                <a:spcPts val="1000"/>
              </a:spcBef>
              <a:spcAft>
                <a:spcPts val="0"/>
              </a:spcAft>
              <a:buClr>
                <a:srgbClr val="3B3842"/>
              </a:buClr>
              <a:buSzPts val="2000"/>
              <a:buFont typeface="Wingdings" panose="05000000000000000000" pitchFamily="2" charset="2"/>
              <a:buChar char="§"/>
            </a:pPr>
            <a:r>
              <a:rPr lang="en-GB" sz="1600" b="1" dirty="0">
                <a:solidFill>
                  <a:srgbClr val="3B3842"/>
                </a:solidFill>
              </a:rPr>
              <a:t>Gender Equity: </a:t>
            </a:r>
            <a:r>
              <a:rPr lang="en-GB" sz="1600" dirty="0">
                <a:solidFill>
                  <a:srgbClr val="3B3842"/>
                </a:solidFill>
              </a:rPr>
              <a:t>By ensuring equal rights and opportunities regardless of gender or gender identity, civil rights legislation paves the way for gender equity, thereby dismantling barriers to advancement and ensuring everyone can contribute to society's progress.</a:t>
            </a:r>
            <a:endParaRPr sz="1600" dirty="0">
              <a:solidFill>
                <a:srgbClr val="3B3842"/>
              </a:solidFill>
            </a:endParaRPr>
          </a:p>
          <a:p>
            <a:pPr marL="457200" lvl="0" indent="-355600" algn="just" rtl="0">
              <a:lnSpc>
                <a:spcPct val="150000"/>
              </a:lnSpc>
              <a:spcBef>
                <a:spcPts val="0"/>
              </a:spcBef>
              <a:spcAft>
                <a:spcPts val="0"/>
              </a:spcAft>
              <a:buClr>
                <a:srgbClr val="3B3842"/>
              </a:buClr>
              <a:buSzPts val="2000"/>
              <a:buFont typeface="Wingdings" panose="05000000000000000000" pitchFamily="2" charset="2"/>
              <a:buChar char="§"/>
            </a:pPr>
            <a:r>
              <a:rPr lang="en-GB" sz="1600" b="1" dirty="0">
                <a:solidFill>
                  <a:srgbClr val="3B3842"/>
                </a:solidFill>
              </a:rPr>
              <a:t>LGBTQ+ Protections:</a:t>
            </a:r>
            <a:r>
              <a:rPr lang="en-GB" sz="1600" dirty="0">
                <a:solidFill>
                  <a:srgbClr val="3B3842"/>
                </a:solidFill>
              </a:rPr>
              <a:t> Civil rights for LGBTQ+ individuals protect them against discrimination based on their sexual orientation or gender identity, promoting acceptance, and fostering a society that values all its members equally.</a:t>
            </a:r>
            <a:endParaRPr sz="1600" dirty="0">
              <a:solidFill>
                <a:srgbClr val="3B3842"/>
              </a:solidFill>
            </a:endParaRPr>
          </a:p>
          <a:p>
            <a:pPr marL="457200" lvl="0" indent="-355600" algn="just" rtl="0">
              <a:lnSpc>
                <a:spcPct val="150000"/>
              </a:lnSpc>
              <a:spcBef>
                <a:spcPts val="0"/>
              </a:spcBef>
              <a:spcAft>
                <a:spcPts val="0"/>
              </a:spcAft>
              <a:buClr>
                <a:srgbClr val="3B3842"/>
              </a:buClr>
              <a:buSzPts val="2000"/>
              <a:buFont typeface="Wingdings" panose="05000000000000000000" pitchFamily="2" charset="2"/>
              <a:buChar char="§"/>
            </a:pPr>
            <a:r>
              <a:rPr lang="en-GB" sz="1600" b="1" dirty="0">
                <a:solidFill>
                  <a:srgbClr val="3B3842"/>
                </a:solidFill>
              </a:rPr>
              <a:t>Rights for the Disabled: </a:t>
            </a:r>
            <a:r>
              <a:rPr lang="en-GB" sz="1600" dirty="0">
                <a:solidFill>
                  <a:srgbClr val="3B3842"/>
                </a:solidFill>
              </a:rPr>
              <a:t>Civil rights ensure that individuals with disabilities are granted equal access and opportunities in society, promoting an inclusive community that values diversity and accommodates the needs of all its members.</a:t>
            </a:r>
            <a:endParaRPr sz="1600" dirty="0">
              <a:solidFill>
                <a:srgbClr val="3B3842"/>
              </a:solidFill>
            </a:endParaRPr>
          </a:p>
          <a:p>
            <a:pPr marL="457200" lvl="0" indent="-355600" algn="just" rtl="0">
              <a:lnSpc>
                <a:spcPct val="150000"/>
              </a:lnSpc>
              <a:spcBef>
                <a:spcPts val="0"/>
              </a:spcBef>
              <a:spcAft>
                <a:spcPts val="0"/>
              </a:spcAft>
              <a:buClr>
                <a:srgbClr val="3B3842"/>
              </a:buClr>
              <a:buSzPts val="2000"/>
              <a:buFont typeface="Wingdings" panose="05000000000000000000" pitchFamily="2" charset="2"/>
              <a:buChar char="§"/>
            </a:pPr>
            <a:r>
              <a:rPr lang="en-GB" sz="1600" b="1" dirty="0">
                <a:solidFill>
                  <a:srgbClr val="3B3842"/>
                </a:solidFill>
              </a:rPr>
              <a:t>Immigrant and Refugee Rights: </a:t>
            </a:r>
            <a:r>
              <a:rPr lang="en-GB" sz="1600" dirty="0">
                <a:solidFill>
                  <a:srgbClr val="3B3842"/>
                </a:solidFill>
              </a:rPr>
              <a:t>Civil rights uphold the protections and due process for immigrants and refugees, ensuring they are treated with dignity and fairness, and recognizing their contributions to the societal and cultural fabric.</a:t>
            </a:r>
            <a:endParaRPr sz="1600" dirty="0">
              <a:solidFill>
                <a:srgbClr val="3B3842"/>
              </a:solidFill>
            </a:endParaRPr>
          </a:p>
          <a:p>
            <a:pPr marL="0" lvl="0" indent="0" algn="just" rtl="0">
              <a:spcBef>
                <a:spcPts val="0"/>
              </a:spcBef>
              <a:spcAft>
                <a:spcPts val="0"/>
              </a:spcAft>
              <a:buNone/>
            </a:pPr>
            <a:endParaRPr sz="1200" dirty="0">
              <a:solidFill>
                <a:srgbClr val="3B3842"/>
              </a:solidFill>
            </a:endParaRPr>
          </a:p>
          <a:p>
            <a:pPr marL="0" lvl="0" indent="0" algn="just" rtl="0">
              <a:spcBef>
                <a:spcPts val="0"/>
              </a:spcBef>
              <a:spcAft>
                <a:spcPts val="0"/>
              </a:spcAft>
              <a:buNone/>
            </a:pPr>
            <a:endParaRPr sz="1200" dirty="0">
              <a:solidFill>
                <a:srgbClr val="3B3842"/>
              </a:solidFill>
            </a:endParaRPr>
          </a:p>
        </p:txBody>
      </p:sp>
      <p:sp>
        <p:nvSpPr>
          <p:cNvPr id="3" name="Google Shape;89;g25bb1256ded_0_0"/>
          <p:cNvSpPr txBox="1">
            <a:spLocks noGrp="1"/>
          </p:cNvSpPr>
          <p:nvPr>
            <p:ph type="title"/>
          </p:nvPr>
        </p:nvSpPr>
        <p:spPr>
          <a:xfrm>
            <a:off x="399370" y="174449"/>
            <a:ext cx="11393400" cy="675300"/>
          </a:xfrm>
          <a:prstGeom prst="rect">
            <a:avLst/>
          </a:prstGeom>
        </p:spPr>
        <p:txBody>
          <a:bodyPr spcFirstLastPara="1" wrap="square" lIns="0" tIns="0" rIns="0" bIns="0" anchor="ctr" anchorCtr="0">
            <a:noAutofit/>
          </a:bodyPr>
          <a:lstStyle/>
          <a:p>
            <a:pPr marL="0" lvl="0" indent="0" algn="just" rtl="0">
              <a:lnSpc>
                <a:spcPct val="90000"/>
              </a:lnSpc>
              <a:spcBef>
                <a:spcPts val="1000"/>
              </a:spcBef>
              <a:spcAft>
                <a:spcPts val="0"/>
              </a:spcAft>
              <a:buNone/>
            </a:pPr>
            <a:r>
              <a:rPr lang="en-GB" b="1" dirty="0">
                <a:latin typeface="Calibri" panose="020F0502020204030204" pitchFamily="34" charset="0"/>
                <a:ea typeface="Arial"/>
                <a:cs typeface="Calibri" panose="020F0502020204030204" pitchFamily="34" charset="0"/>
                <a:sym typeface="Arial"/>
              </a:rPr>
              <a:t>Examples of Civil rights </a:t>
            </a:r>
            <a:endParaRPr b="1" dirty="0">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endParaRPr sz="1200" b="1" dirty="0">
              <a:solidFill>
                <a:srgbClr val="3B3842"/>
              </a:solidFill>
            </a:endParaRPr>
          </a:p>
        </p:txBody>
      </p:sp>
      <p:sp>
        <p:nvSpPr>
          <p:cNvPr id="2" name="Rectangle 1"/>
          <p:cNvSpPr/>
          <p:nvPr/>
        </p:nvSpPr>
        <p:spPr>
          <a:xfrm>
            <a:off x="1196503" y="5217774"/>
            <a:ext cx="9980578" cy="1323439"/>
          </a:xfrm>
          <a:prstGeom prst="rect">
            <a:avLst/>
          </a:prstGeom>
          <a:ln>
            <a:solidFill>
              <a:srgbClr val="187498"/>
            </a:solidFill>
          </a:ln>
        </p:spPr>
        <p:txBody>
          <a:bodyPr wrap="square">
            <a:spAutoFit/>
          </a:bodyPr>
          <a:lstStyle/>
          <a:p>
            <a:pPr lvl="0" algn="ctr"/>
            <a:r>
              <a:rPr lang="en-GB" sz="2000" dirty="0">
                <a:solidFill>
                  <a:srgbClr val="3B3842"/>
                </a:solidFill>
                <a:latin typeface="Calibri" panose="020F0502020204030204" pitchFamily="34" charset="0"/>
                <a:cs typeface="Calibri" panose="020F0502020204030204" pitchFamily="34" charset="0"/>
              </a:rPr>
              <a:t>It's important to note that civic rights can vary from one country to another based on their </a:t>
            </a:r>
            <a:r>
              <a:rPr lang="en-GB" sz="2000" b="1" dirty="0">
                <a:solidFill>
                  <a:srgbClr val="3B3842"/>
                </a:solidFill>
                <a:latin typeface="Calibri" panose="020F0502020204030204" pitchFamily="34" charset="0"/>
                <a:cs typeface="Calibri" panose="020F0502020204030204" pitchFamily="34" charset="0"/>
              </a:rPr>
              <a:t>legal systems </a:t>
            </a:r>
            <a:r>
              <a:rPr lang="en-GB" sz="2000" dirty="0">
                <a:solidFill>
                  <a:srgbClr val="3B3842"/>
                </a:solidFill>
                <a:latin typeface="Calibri" panose="020F0502020204030204" pitchFamily="34" charset="0"/>
                <a:cs typeface="Calibri" panose="020F0502020204030204" pitchFamily="34" charset="0"/>
              </a:rPr>
              <a:t>and </a:t>
            </a:r>
            <a:r>
              <a:rPr lang="en-GB" sz="2000" b="1" dirty="0">
                <a:solidFill>
                  <a:srgbClr val="3B3842"/>
                </a:solidFill>
                <a:latin typeface="Calibri" panose="020F0502020204030204" pitchFamily="34" charset="0"/>
                <a:cs typeface="Calibri" panose="020F0502020204030204" pitchFamily="34" charset="0"/>
              </a:rPr>
              <a:t>cultural norms</a:t>
            </a:r>
            <a:r>
              <a:rPr lang="en-GB" sz="2000" dirty="0">
                <a:solidFill>
                  <a:srgbClr val="3B3842"/>
                </a:solidFill>
                <a:latin typeface="Calibri" panose="020F0502020204030204" pitchFamily="34" charset="0"/>
                <a:cs typeface="Calibri" panose="020F0502020204030204" pitchFamily="34" charset="0"/>
              </a:rPr>
              <a:t>. </a:t>
            </a:r>
            <a:r>
              <a:rPr lang="en-GB" sz="2000" dirty="0" smtClean="0">
                <a:solidFill>
                  <a:srgbClr val="3B3842"/>
                </a:solidFill>
                <a:latin typeface="Calibri" panose="020F0502020204030204" pitchFamily="34" charset="0"/>
                <a:cs typeface="Calibri" panose="020F0502020204030204" pitchFamily="34" charset="0"/>
              </a:rPr>
              <a:t>In </a:t>
            </a:r>
            <a:r>
              <a:rPr lang="en-GB" sz="2000" dirty="0">
                <a:solidFill>
                  <a:srgbClr val="3B3842"/>
                </a:solidFill>
                <a:latin typeface="Calibri" panose="020F0502020204030204" pitchFamily="34" charset="0"/>
                <a:cs typeface="Calibri" panose="020F0502020204030204" pitchFamily="34" charset="0"/>
              </a:rPr>
              <a:t>some cases, certain rights might be protected by constitutions or specific laws, while in other instances, they may be protected by international agreements and conventions.</a:t>
            </a:r>
            <a:endParaRPr lang="en-GB" sz="2800"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5bb1256ded_0_24"/>
          <p:cNvSpPr txBox="1">
            <a:spLocks noGrp="1"/>
          </p:cNvSpPr>
          <p:nvPr>
            <p:ph type="body" idx="2"/>
          </p:nvPr>
        </p:nvSpPr>
        <p:spPr>
          <a:xfrm>
            <a:off x="337230" y="1255225"/>
            <a:ext cx="11393400" cy="4551000"/>
          </a:xfrm>
          <a:prstGeom prst="rect">
            <a:avLst/>
          </a:prstGeom>
        </p:spPr>
        <p:txBody>
          <a:bodyPr spcFirstLastPara="1" wrap="square" lIns="0" tIns="0" rIns="0" bIns="0" anchor="t" anchorCtr="0">
            <a:noAutofit/>
          </a:bodyPr>
          <a:lstStyle/>
          <a:p>
            <a:pPr marL="0" lvl="0" indent="0" algn="just" rtl="0">
              <a:spcBef>
                <a:spcPts val="1200"/>
              </a:spcBef>
              <a:spcAft>
                <a:spcPts val="0"/>
              </a:spcAft>
              <a:buNone/>
            </a:pPr>
            <a:r>
              <a:rPr lang="en-GB" dirty="0">
                <a:solidFill>
                  <a:srgbClr val="3B3842"/>
                </a:solidFill>
              </a:rPr>
              <a:t>Civil rights movements refer to social and political efforts that strive to secure equal rights and opportunities for marginalized or oppressed groups in a society. These movements address issues related to race, ethnicity, gender, sexual orientation, disability, and other forms of discrimination. Throughout history, civil rights movements have played a crucial role in challenging unjust laws, practices, and societal norms, resulting in significant changes in many countries. Some prominent examples of civil rights movements include:</a:t>
            </a:r>
            <a:endParaRPr dirty="0">
              <a:solidFill>
                <a:srgbClr val="3B3842"/>
              </a:solidFill>
            </a:endParaRPr>
          </a:p>
          <a:p>
            <a:pPr marL="0" lvl="0" indent="0" algn="just" rtl="0">
              <a:spcBef>
                <a:spcPts val="1200"/>
              </a:spcBef>
              <a:spcAft>
                <a:spcPts val="0"/>
              </a:spcAft>
              <a:buNone/>
            </a:pPr>
            <a:endParaRPr dirty="0"/>
          </a:p>
          <a:p>
            <a:pPr marL="457200" lvl="0" indent="-342900" algn="just" rtl="0">
              <a:spcBef>
                <a:spcPts val="0"/>
              </a:spcBef>
              <a:spcAft>
                <a:spcPts val="0"/>
              </a:spcAft>
              <a:buClr>
                <a:srgbClr val="3B3842"/>
              </a:buClr>
              <a:buSzPts val="1800"/>
              <a:buFont typeface="Wingdings" panose="05000000000000000000" pitchFamily="2" charset="2"/>
              <a:buChar char="§"/>
            </a:pPr>
            <a:r>
              <a:rPr lang="en-GB" b="1" dirty="0">
                <a:solidFill>
                  <a:srgbClr val="187498"/>
                </a:solidFill>
              </a:rPr>
              <a:t>The American Civil Rights Movement: </a:t>
            </a:r>
            <a:r>
              <a:rPr lang="en-GB" dirty="0">
                <a:solidFill>
                  <a:srgbClr val="3B3842"/>
                </a:solidFill>
              </a:rPr>
              <a:t>The Civil Rights Movement in the United States emerged in the 1950s-1960s, with its roots dating back to the time of the American Civil War and the abolition of slavery. Key milestones include the Emancipation Proclamation in 1863 and the passage of the 13th Amendment, which abolished slavery.</a:t>
            </a:r>
            <a:endParaRPr dirty="0">
              <a:solidFill>
                <a:srgbClr val="3B3842"/>
              </a:solidFill>
            </a:endParaRPr>
          </a:p>
          <a:p>
            <a:pPr marL="457200" lvl="0" indent="0" algn="just" rtl="0">
              <a:spcBef>
                <a:spcPts val="1200"/>
              </a:spcBef>
              <a:spcAft>
                <a:spcPts val="0"/>
              </a:spcAft>
              <a:buNone/>
            </a:pPr>
            <a:endParaRPr dirty="0">
              <a:solidFill>
                <a:srgbClr val="3B3842"/>
              </a:solidFill>
            </a:endParaRPr>
          </a:p>
          <a:p>
            <a:pPr marL="457200" lvl="0" indent="-342900" algn="just" rtl="0">
              <a:spcBef>
                <a:spcPts val="1200"/>
              </a:spcBef>
              <a:spcAft>
                <a:spcPts val="0"/>
              </a:spcAft>
              <a:buClr>
                <a:srgbClr val="3B3842"/>
              </a:buClr>
              <a:buSzPts val="1800"/>
              <a:buFont typeface="Wingdings" panose="05000000000000000000" pitchFamily="2" charset="2"/>
              <a:buChar char="§"/>
            </a:pPr>
            <a:r>
              <a:rPr lang="en-GB" b="1" dirty="0">
                <a:solidFill>
                  <a:srgbClr val="187498"/>
                </a:solidFill>
              </a:rPr>
              <a:t>African-American Civil Rights Movement: </a:t>
            </a:r>
            <a:r>
              <a:rPr lang="en-GB" dirty="0">
                <a:solidFill>
                  <a:srgbClr val="3B3842"/>
                </a:solidFill>
              </a:rPr>
              <a:t>Focused on ending racial segregation and discrimination against African Americans, this movement saw pivotal events such as the Montgomery Bus Boycott and Martin Luther King Jr.'s leadership, culminating in his iconic "I Have a Dream" speech during the March on Washington.</a:t>
            </a:r>
            <a:endParaRPr dirty="0">
              <a:solidFill>
                <a:srgbClr val="3B3842"/>
              </a:solidFill>
            </a:endParaRPr>
          </a:p>
          <a:p>
            <a:pPr marL="457200" lvl="0" indent="0" algn="just" rtl="0">
              <a:spcBef>
                <a:spcPts val="1200"/>
              </a:spcBef>
              <a:spcAft>
                <a:spcPts val="0"/>
              </a:spcAft>
              <a:buNone/>
            </a:pPr>
            <a:endParaRPr dirty="0">
              <a:solidFill>
                <a:srgbClr val="3B3842"/>
              </a:solidFill>
            </a:endParaRPr>
          </a:p>
          <a:p>
            <a:pPr marL="457200" lvl="0" indent="-342900" algn="just" rtl="0">
              <a:spcBef>
                <a:spcPts val="1200"/>
              </a:spcBef>
              <a:spcAft>
                <a:spcPts val="0"/>
              </a:spcAft>
              <a:buClr>
                <a:srgbClr val="3B3842"/>
              </a:buClr>
              <a:buSzPts val="1800"/>
              <a:buFont typeface="Wingdings" panose="05000000000000000000" pitchFamily="2" charset="2"/>
              <a:buChar char="§"/>
            </a:pPr>
            <a:r>
              <a:rPr lang="en-GB" b="1" dirty="0">
                <a:solidFill>
                  <a:srgbClr val="187498"/>
                </a:solidFill>
              </a:rPr>
              <a:t>Vote for Women:</a:t>
            </a:r>
            <a:r>
              <a:rPr lang="en-GB" dirty="0">
                <a:solidFill>
                  <a:srgbClr val="187498"/>
                </a:solidFill>
              </a:rPr>
              <a:t> </a:t>
            </a:r>
            <a:r>
              <a:rPr lang="en-GB" dirty="0">
                <a:solidFill>
                  <a:srgbClr val="3B3842"/>
                </a:solidFill>
              </a:rPr>
              <a:t>Women's suffrage movements fought for voting rights in the Western world, led by figures like Emmeline Pankhurst and the Women's Social and Political Union (WSPU) in the UK, which ultimately resulted in women gaining the right to vote in 1918.</a:t>
            </a:r>
            <a:endParaRPr dirty="0">
              <a:solidFill>
                <a:srgbClr val="3B3842"/>
              </a:solidFill>
            </a:endParaRPr>
          </a:p>
          <a:p>
            <a:pPr marL="457200" lvl="0" indent="0" algn="l" rtl="0">
              <a:spcBef>
                <a:spcPts val="1200"/>
              </a:spcBef>
              <a:spcAft>
                <a:spcPts val="0"/>
              </a:spcAft>
              <a:buNone/>
            </a:pPr>
            <a:endParaRPr dirty="0">
              <a:solidFill>
                <a:srgbClr val="3B3842"/>
              </a:solidFill>
            </a:endParaRPr>
          </a:p>
          <a:p>
            <a:pPr marL="0" lvl="0" indent="0" algn="just" rtl="0">
              <a:spcBef>
                <a:spcPts val="1200"/>
              </a:spcBef>
              <a:spcAft>
                <a:spcPts val="0"/>
              </a:spcAft>
              <a:buNone/>
            </a:pPr>
            <a:endParaRPr dirty="0"/>
          </a:p>
        </p:txBody>
      </p:sp>
      <p:sp>
        <p:nvSpPr>
          <p:cNvPr id="108" name="Google Shape;108;g25bb1256ded_0_24"/>
          <p:cNvSpPr txBox="1">
            <a:spLocks noGrp="1"/>
          </p:cNvSpPr>
          <p:nvPr>
            <p:ph type="title"/>
          </p:nvPr>
        </p:nvSpPr>
        <p:spPr>
          <a:xfrm>
            <a:off x="399370" y="174449"/>
            <a:ext cx="11393400" cy="675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b="1" dirty="0"/>
              <a:t>Civil Rights Movements</a:t>
            </a:r>
            <a:endParaRPr b="1" dirty="0"/>
          </a:p>
        </p:txBody>
      </p:sp>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4339</Words>
  <Application>Microsoft Office PowerPoint</Application>
  <PresentationFormat>Widescreen</PresentationFormat>
  <Paragraphs>294</Paragraphs>
  <Slides>43</Slides>
  <Notes>42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43</vt:i4>
      </vt:variant>
    </vt:vector>
  </HeadingPairs>
  <TitlesOfParts>
    <vt:vector size="51" baseType="lpstr">
      <vt:lpstr>Calibri</vt:lpstr>
      <vt:lpstr>Avenir</vt:lpstr>
      <vt:lpstr>Arial</vt:lpstr>
      <vt:lpstr>Open Sans</vt:lpstr>
      <vt:lpstr>Wingdings</vt:lpstr>
      <vt:lpstr>CARDET Course template</vt:lpstr>
      <vt:lpstr>CARDET Course template</vt:lpstr>
      <vt:lpstr>1_CARDET Course template</vt:lpstr>
      <vt:lpstr>Module 2 Human Rights and Civil Rights</vt:lpstr>
      <vt:lpstr>Unit 2: Learning Objectives &amp; Terminology </vt:lpstr>
      <vt:lpstr>Unit 2: Learning Objectives &amp; Terminology </vt:lpstr>
      <vt:lpstr>Icebreaker Activity </vt:lpstr>
      <vt:lpstr>What are Civil Rights? </vt:lpstr>
      <vt:lpstr>Examples of Civil rights  </vt:lpstr>
      <vt:lpstr>Examples of Civil rights  </vt:lpstr>
      <vt:lpstr>Examples of Civil rights  </vt:lpstr>
      <vt:lpstr>Civil Rights Movements</vt:lpstr>
      <vt:lpstr>Civil Rights Movements</vt:lpstr>
      <vt:lpstr>American Civil Rights Movement </vt:lpstr>
      <vt:lpstr>American Civil Rights Movement </vt:lpstr>
      <vt:lpstr>American Civil Rights Movement (1955) </vt:lpstr>
      <vt:lpstr>American Civil Rights Movement (1956) </vt:lpstr>
      <vt:lpstr>American Civil Rights Movement (1960)</vt:lpstr>
      <vt:lpstr>American Civil Rights Movement (1963)</vt:lpstr>
      <vt:lpstr>American Civil Rights Movement (1968)</vt:lpstr>
      <vt:lpstr>Listen to the speech of Martin Luther King. Jr</vt:lpstr>
      <vt:lpstr>American Civil Rights Movement </vt:lpstr>
      <vt:lpstr>Listen to the speech of Malcolm X </vt:lpstr>
      <vt:lpstr>American Civil Rights Movement </vt:lpstr>
      <vt:lpstr>Watch the video below of Black Panther Party</vt:lpstr>
      <vt:lpstr>American Civil Rights Movement: Today </vt:lpstr>
      <vt:lpstr>Listen to the interview of Black Lives Matter founders </vt:lpstr>
      <vt:lpstr>Do You Want To Know More? </vt:lpstr>
      <vt:lpstr>Northern Ireland Civil Movement </vt:lpstr>
      <vt:lpstr>Northern Ireland Civil Movement </vt:lpstr>
      <vt:lpstr>South Africa Civil Rights Movement </vt:lpstr>
      <vt:lpstr>South Africa Civil Rights Movement </vt:lpstr>
      <vt:lpstr>Vote for Women </vt:lpstr>
      <vt:lpstr>Watch the powerful speech of Sojourner Truth</vt:lpstr>
      <vt:lpstr>Women Right to Vote in Cyprus </vt:lpstr>
      <vt:lpstr>Women Right to Vote in Cyprus </vt:lpstr>
      <vt:lpstr>Discussion</vt:lpstr>
      <vt:lpstr>Activity: Debate</vt:lpstr>
      <vt:lpstr>LGBTQ+ Rights </vt:lpstr>
      <vt:lpstr>LGBTQ+ Rights </vt:lpstr>
      <vt:lpstr>Intersectionality</vt:lpstr>
      <vt:lpstr>PowerPoint Presentation</vt:lpstr>
      <vt:lpstr>Intersectionality</vt:lpstr>
      <vt:lpstr>Activity: President for a day</vt:lpstr>
      <vt:lpstr>Additional Resources: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Human Rights and Civil Rights</dc:title>
  <dc:creator>2Fast4u</dc:creator>
  <cp:lastModifiedBy>Simone Khekin</cp:lastModifiedBy>
  <cp:revision>14</cp:revision>
  <dcterms:created xsi:type="dcterms:W3CDTF">2014-07-11T09:12:14Z</dcterms:created>
  <dcterms:modified xsi:type="dcterms:W3CDTF">2023-12-12T13:29:43Z</dcterms:modified>
</cp:coreProperties>
</file>