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26"/>
  </p:notesMasterIdLst>
  <p:sldIdLst>
    <p:sldId id="280" r:id="rId4"/>
    <p:sldId id="257" r:id="rId5"/>
    <p:sldId id="259" r:id="rId6"/>
    <p:sldId id="260" r:id="rId7"/>
    <p:sldId id="261" r:id="rId8"/>
    <p:sldId id="262" r:id="rId9"/>
    <p:sldId id="263" r:id="rId10"/>
    <p:sldId id="264" r:id="rId11"/>
    <p:sldId id="272" r:id="rId12"/>
    <p:sldId id="273" r:id="rId13"/>
    <p:sldId id="274" r:id="rId14"/>
    <p:sldId id="275" r:id="rId15"/>
    <p:sldId id="276" r:id="rId16"/>
    <p:sldId id="265" r:id="rId17"/>
    <p:sldId id="266" r:id="rId18"/>
    <p:sldId id="267" r:id="rId19"/>
    <p:sldId id="268" r:id="rId20"/>
    <p:sldId id="269" r:id="rId21"/>
    <p:sldId id="270" r:id="rId22"/>
    <p:sldId id="271" r:id="rId23"/>
    <p:sldId id="277"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Tdu7GINwRtcjLhLu3dywmeL9q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40" autoAdjust="0"/>
  </p:normalViewPr>
  <p:slideViewPr>
    <p:cSldViewPr snapToGrid="0">
      <p:cViewPr varScale="1">
        <p:scale>
          <a:sx n="44" d="100"/>
          <a:sy n="44" d="100"/>
        </p:scale>
        <p:origin x="111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org/en/civil-society/page/about-us#:~:text=Task%2Doriented%20and%20driven%20by,participation%20at%20the%20community%20leve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nicbcmed.eu/spain-ppi4med-looking-innovation-procurement-expert-its-capacitation-programme-based-ppi4med-mode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utm_source=link-attribution&amp;amp;utm_medium=referral&amp;amp;utm_campaign=image&amp;amp;utm_content=129499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560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a:t>
            </a:r>
            <a:endParaRPr/>
          </a:p>
          <a:p>
            <a:pPr marL="0" lvl="0" indent="0" algn="l" rtl="0">
              <a:lnSpc>
                <a:spcPct val="100000"/>
              </a:lnSpc>
              <a:spcBef>
                <a:spcPts val="0"/>
              </a:spcBef>
              <a:spcAft>
                <a:spcPts val="0"/>
              </a:spcAft>
              <a:buSzPts val="1400"/>
              <a:buNone/>
            </a:pPr>
            <a:r>
              <a:rPr lang="en-US"/>
              <a:t>https://www.google.com/url?sa=i&amp;url=https%3A%2F%2Fblog.ipleaders.in%2Flegal-aspect-ngos-foreign-contribution-regulation-act-2010%2F&amp;psig=AOvVaw0PaWXienkEsP98j0QsdSjv&amp;ust=1689937392357000&amp;source=images&amp;cd=vfe&amp;opi=89978449&amp;ved=0CBEQjRxqFwoTCJjz3cORnYADFQAAAAAdAAAAABAD</a:t>
            </a: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a:t>
            </a:r>
            <a:endParaRPr/>
          </a:p>
          <a:p>
            <a:pPr marL="0" lvl="0" indent="0" algn="l" rtl="0">
              <a:lnSpc>
                <a:spcPct val="100000"/>
              </a:lnSpc>
              <a:spcBef>
                <a:spcPts val="0"/>
              </a:spcBef>
              <a:spcAft>
                <a:spcPts val="0"/>
              </a:spcAft>
              <a:buSzPts val="1400"/>
              <a:buNone/>
            </a:pPr>
            <a:r>
              <a:rPr lang="en-US"/>
              <a:t>https://cihrs.org/egypt-legal-commentary-on-regulations-of-ngo-law-n-149-for-2019-on-civic-associations/?lang=en</a:t>
            </a:r>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a:t>
            </a:r>
            <a:endParaRPr/>
          </a:p>
          <a:p>
            <a:pPr marL="0" lvl="0" indent="0" algn="l" rtl="0">
              <a:lnSpc>
                <a:spcPct val="100000"/>
              </a:lnSpc>
              <a:spcBef>
                <a:spcPts val="0"/>
              </a:spcBef>
              <a:spcAft>
                <a:spcPts val="0"/>
              </a:spcAft>
              <a:buSzPts val="1400"/>
              <a:buNone/>
            </a:pPr>
            <a:r>
              <a:rPr lang="en-US"/>
              <a:t>https://www.dw.com/en/russia-bans-us-national-endowment-for-democracy-as-undesirable/a-18615167</a:t>
            </a: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a:t>
            </a:r>
            <a:endParaRPr/>
          </a:p>
          <a:p>
            <a:pPr marL="0" lvl="0" indent="0" algn="l" rtl="0">
              <a:lnSpc>
                <a:spcPct val="100000"/>
              </a:lnSpc>
              <a:spcBef>
                <a:spcPts val="0"/>
              </a:spcBef>
              <a:spcAft>
                <a:spcPts val="0"/>
              </a:spcAft>
              <a:buSzPts val="1400"/>
              <a:buNone/>
            </a:pPr>
            <a:r>
              <a:rPr lang="en-US"/>
              <a:t>https://msmagazine.com/2022/03/14/global-gag-rule-abortion-reproductive-rights-appropriations-bill-birth-control/</a:t>
            </a:r>
            <a:endParaRPr/>
          </a:p>
        </p:txBody>
      </p:sp>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ba87e51f1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ba87e51f1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Picture Source: https://www.freepik.com/free-vector/multiracial-enraged-raised-fists_9884789.htm#query=equality&amp;position=0&amp;from_view=search&amp;track=sph</a:t>
            </a:r>
            <a:endParaRPr dirty="0"/>
          </a:p>
        </p:txBody>
      </p:sp>
      <p:sp>
        <p:nvSpPr>
          <p:cNvPr id="119" name="Google Shape;119;g25ba87e51f1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dfa7c0c7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5dfa7c0c7e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25dfa7c0c7e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800"/>
              <a:t>Source: From the Margins to the Mainstream: Philanthropy and social movements furthering diversity, equity &amp; inclusion in society, 2020, pp. 3-5</a:t>
            </a:r>
            <a:endParaRPr sz="800"/>
          </a:p>
        </p:txBody>
      </p:sp>
      <p:sp>
        <p:nvSpPr>
          <p:cNvPr id="152" name="Google Shape;1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dfa7c0c7e_0_4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5dfa7c0c7e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ba87e51f1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ba87e51f1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5ba87e51f1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2c1740c7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242c1740c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ba87e51f1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5ba87e51f1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5ba87e51f1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ba87e51f1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ba87e51f1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n-US" sz="1000" b="1" dirty="0"/>
              <a:t>Notes:</a:t>
            </a:r>
            <a:endParaRPr sz="1000" b="1" dirty="0"/>
          </a:p>
          <a:p>
            <a:pPr marL="457200" lvl="0" indent="-292100" algn="just" rtl="0">
              <a:lnSpc>
                <a:spcPct val="150000"/>
              </a:lnSpc>
              <a:spcBef>
                <a:spcPts val="1200"/>
              </a:spcBef>
              <a:spcAft>
                <a:spcPts val="0"/>
              </a:spcAft>
              <a:buClr>
                <a:schemeClr val="dk1"/>
              </a:buClr>
              <a:buSzPts val="1000"/>
              <a:buAutoNum type="arabicPeriod"/>
            </a:pPr>
            <a:r>
              <a:rPr lang="en-US" sz="1000" b="1" dirty="0"/>
              <a:t>Issues of Reliability and Confidence:</a:t>
            </a:r>
            <a:r>
              <a:rPr lang="en-US" sz="1000" dirty="0"/>
              <a:t> CSOs can find it difficult to establish reliability and gain trust within the communities they aim to assist. This could arise from a lack of transparency, previous scandals, or the perception of being too aligned with political or economic powerhouses.</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Operational Capacity:</a:t>
            </a:r>
            <a:r>
              <a:rPr lang="en-US" sz="1000" dirty="0"/>
              <a:t> CSOs often lack the operational capacity required to effectively carry out their work. This might include insufficient skilled staff, lack of organizational structures, or a deficit in technological resources.</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Limited Cooperation:</a:t>
            </a:r>
            <a:r>
              <a:rPr lang="en-US" sz="1000" dirty="0"/>
              <a:t> The competitive nature of the CSO sector may restrict collaboration and collective initiatives. This can lead to repetitive efforts, inefficiencies, and an inability to effectively tackle large-scale issues.</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Problems in Impact Evaluation:</a:t>
            </a:r>
            <a:r>
              <a:rPr lang="en-US" sz="1000" dirty="0"/>
              <a:t> CSOs often encounter challenges in assessing and showcasing their impact. This difficulty can impede their ability to attract funding and can also harm their reputation.</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Changing Political and Economic Contexts:</a:t>
            </a:r>
            <a:r>
              <a:rPr lang="en-US" sz="1000" dirty="0"/>
              <a:t> Alterations in government, economic recessions, or societal shifts can significantly impact CSOs and the communities they aid. These external variables can disrupt funding streams, programs, and strategic objectives.</a:t>
            </a:r>
            <a:endParaRPr sz="200" dirty="0"/>
          </a:p>
        </p:txBody>
      </p:sp>
      <p:sp>
        <p:nvSpPr>
          <p:cNvPr id="227" name="Google Shape;227;g25ba87e51f1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Text Source: </a:t>
            </a:r>
            <a:r>
              <a:rPr lang="en-US" u="sng">
                <a:solidFill>
                  <a:schemeClr val="hlink"/>
                </a:solidFill>
                <a:hlinkClick r:id="rId3"/>
              </a:rPr>
              <a:t>https://www.un.org/en/civil-society/page/about-us#:~:text=Task%2Doriented%20and%20driven%20by,participation%20at%20the%20community%20level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Picture Source: </a:t>
            </a:r>
            <a:r>
              <a:rPr lang="en-US" u="sng">
                <a:solidFill>
                  <a:schemeClr val="hlink"/>
                </a:solidFill>
                <a:hlinkClick r:id="rId4"/>
              </a:rPr>
              <a:t>https://www.enicbcmed.eu/spain-ppi4med-looking-innovation-procurement-expert-its-capacitation-programme-based-ppi4med-model</a:t>
            </a:r>
            <a:r>
              <a:rPr lang="en-US"/>
              <a:t> </a:t>
            </a:r>
            <a:endParaRPr/>
          </a:p>
        </p:txBody>
      </p:sp>
      <p:sp>
        <p:nvSpPr>
          <p:cNvPr id="74" name="Google Shape;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ba87e51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ba87e51f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Picture Source: https://www.freepik.com/free-vector/company-newcomers-personnel-staff_12084777.htm#query=civil%20society%20organizations&amp;position=32&amp;from_view=search&amp;track=country_rows_v2</a:t>
            </a:r>
            <a:endParaRPr/>
          </a:p>
        </p:txBody>
      </p:sp>
      <p:sp>
        <p:nvSpPr>
          <p:cNvPr id="84" name="Google Shape;84;g25ba87e51f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ba87e51f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ba87e51f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25ba87e51f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ba87e51f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ba87e51f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5ba87e51f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Text Source: https://www.cafonline.org/about-us/blog-home/giving-thought/why-civil-society-matters#:~:text=Civil%20society%20plays%20a%20vital,systems%20and%20thus%20improve%20society</a:t>
            </a: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 Image by &lt;a href="https://pixabay.com/users/openclipart-vectors-30363/?utm_source=link-attribution&amp;amp;utm_medium=referral&amp;amp;utm_campaign=image&amp;amp;utm_content=1294991"&gt;OpenClipart-Vectors&lt;/a&gt; from &lt;a href="</a:t>
            </a:r>
            <a:r>
              <a:rPr lang="en-US" u="sng">
                <a:solidFill>
                  <a:schemeClr val="hlink"/>
                </a:solidFill>
                <a:hlinkClick r:id="rId3"/>
              </a:rPr>
              <a:t>https://pixabay.com//?utm_source=link-attribution&amp;amp;utm_medium=referral&amp;amp;utm_campaign=image&amp;amp;utm_content=1294991</a:t>
            </a:r>
            <a:r>
              <a:rPr lang="en-US"/>
              <a:t>"&gt;Pixabay&lt;/a&gt; </a:t>
            </a: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a:t>
            </a:r>
            <a:endParaRPr/>
          </a:p>
          <a:p>
            <a:pPr marL="0" lvl="0" indent="0" algn="l" rtl="0">
              <a:lnSpc>
                <a:spcPct val="100000"/>
              </a:lnSpc>
              <a:spcBef>
                <a:spcPts val="0"/>
              </a:spcBef>
              <a:spcAft>
                <a:spcPts val="0"/>
              </a:spcAft>
              <a:buSzPts val="1400"/>
              <a:buNone/>
            </a:pPr>
            <a:r>
              <a:rPr lang="en-US"/>
              <a:t>https://www.amnesty.org/en/latest/news/2020/03/uganda-constitutional-court-nullifies-law-used-to-prohibit-protests/</a:t>
            </a: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0"/>
        <p:cNvGrpSpPr/>
        <p:nvPr/>
      </p:nvGrpSpPr>
      <p:grpSpPr>
        <a:xfrm>
          <a:off x="0" y="0"/>
          <a:ext cx="0" cy="0"/>
          <a:chOff x="0" y="0"/>
          <a:chExt cx="0" cy="0"/>
        </a:xfrm>
      </p:grpSpPr>
      <p:sp>
        <p:nvSpPr>
          <p:cNvPr id="21" name="Google Shape;21;p16"/>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98190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0044471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50737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4"/>
        <p:cNvGrpSpPr/>
        <p:nvPr/>
      </p:nvGrpSpPr>
      <p:grpSpPr>
        <a:xfrm>
          <a:off x="0" y="0"/>
          <a:ext cx="0" cy="0"/>
          <a:chOff x="0" y="0"/>
          <a:chExt cx="0" cy="0"/>
        </a:xfrm>
      </p:grpSpPr>
      <p:sp>
        <p:nvSpPr>
          <p:cNvPr id="25" name="Google Shape;25;p17"/>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18"/>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19"/>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1"/>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1"/>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1"/>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1"/>
          <p:cNvSpPr txBox="1"/>
          <p:nvPr/>
        </p:nvSpPr>
        <p:spPr>
          <a:xfrm>
            <a:off x="3538330" y="5780782"/>
            <a:ext cx="8132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The EMERGE: EMpowERinG civic Engagement and participation project benefits from a grant under the Active Citizens Fund Cyprus programme,funded by Iceland, Liechtenstein and Norway, through the EEA and Norway Grants 2014-2021. [Project Number: 29_ACF CY_CARDET]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Calibri"/>
                <a:ea typeface="Calibri"/>
                <a:cs typeface="Calibri"/>
                <a:sym typeface="Calibri"/>
              </a:rPr>
              <a:t/>
            </a:r>
            <a:br>
              <a:rPr lang="en-US" sz="1050" b="0" i="0" u="none" strike="noStrike" cap="none">
                <a:solidFill>
                  <a:schemeClr val="dk2"/>
                </a:solidFill>
                <a:latin typeface="Calibri"/>
                <a:ea typeface="Calibri"/>
                <a:cs typeface="Calibri"/>
                <a:sym typeface="Calibri"/>
              </a:rPr>
            </a:br>
            <a:endParaRPr sz="1050" b="0" i="0" u="none" strike="noStrike" cap="none">
              <a:solidFill>
                <a:schemeClr val="dk2"/>
              </a:solidFill>
              <a:latin typeface="Calibri"/>
              <a:ea typeface="Calibri"/>
              <a:cs typeface="Calibri"/>
              <a:sym typeface="Calibri"/>
            </a:endParaRPr>
          </a:p>
        </p:txBody>
      </p:sp>
      <p:pic>
        <p:nvPicPr>
          <p:cNvPr id="41" name="Google Shape;41;p21"/>
          <p:cNvPicPr preferRelativeResize="0"/>
          <p:nvPr/>
        </p:nvPicPr>
        <p:blipFill rotWithShape="1">
          <a:blip r:embed="rId3">
            <a:alphaModFix/>
          </a:blip>
          <a:srcRect/>
          <a:stretch/>
        </p:blipFill>
        <p:spPr>
          <a:xfrm>
            <a:off x="659936" y="5592418"/>
            <a:ext cx="2516506" cy="8824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2"/>
          <p:cNvSpPr txBox="1"/>
          <p:nvPr/>
        </p:nvSpPr>
        <p:spPr>
          <a:xfrm>
            <a:off x="3538330" y="5780782"/>
            <a:ext cx="8132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The EMERGE: EMpowERinG civic Engagement and participation project benefits from a grant under the Active Citizens Fund Cyprus programme,funded by Iceland, Liechtenstein and Norway, through the EEA and Norway Grants 2014-2021. [Project Number: 29_ACF CY_CARDET]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Calibri"/>
                <a:ea typeface="Calibri"/>
                <a:cs typeface="Calibri"/>
                <a:sym typeface="Calibri"/>
              </a:rPr>
              <a:t/>
            </a:r>
            <a:br>
              <a:rPr lang="en-US" sz="1050" b="0" i="0" u="none" strike="noStrike" cap="none">
                <a:solidFill>
                  <a:schemeClr val="dk2"/>
                </a:solidFill>
                <a:latin typeface="Calibri"/>
                <a:ea typeface="Calibri"/>
                <a:cs typeface="Calibri"/>
                <a:sym typeface="Calibri"/>
              </a:rPr>
            </a:br>
            <a:endParaRPr sz="1050" b="0" i="0" u="none" strike="noStrike" cap="none">
              <a:solidFill>
                <a:schemeClr val="dk2"/>
              </a:solidFill>
              <a:latin typeface="Calibri"/>
              <a:ea typeface="Calibri"/>
              <a:cs typeface="Calibri"/>
              <a:sym typeface="Calibri"/>
            </a:endParaRPr>
          </a:p>
        </p:txBody>
      </p:sp>
      <p:pic>
        <p:nvPicPr>
          <p:cNvPr id="50" name="Google Shape;50;p22"/>
          <p:cNvPicPr preferRelativeResize="0"/>
          <p:nvPr/>
        </p:nvPicPr>
        <p:blipFill rotWithShape="1">
          <a:blip r:embed="rId3">
            <a:alphaModFix/>
          </a:blip>
          <a:srcRect/>
          <a:stretch/>
        </p:blipFill>
        <p:spPr>
          <a:xfrm>
            <a:off x="659936" y="5592418"/>
            <a:ext cx="2516506" cy="8824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25570850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0456358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635942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0"/>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45674040"/>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684331"/>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fontScale="90000"/>
          </a:bodyPr>
          <a:lstStyle/>
          <a:p>
            <a:pPr lvl="0"/>
            <a:r>
              <a:rPr lang="en-GB" sz="2800" b="0" dirty="0"/>
              <a:t>Module </a:t>
            </a:r>
            <a:r>
              <a:rPr lang="en-GB" sz="2800" b="0" dirty="0" smtClean="0"/>
              <a:t>3</a:t>
            </a:r>
            <a:r>
              <a:rPr lang="en-GB" dirty="0"/>
              <a:t/>
            </a:r>
            <a:br>
              <a:rPr lang="en-GB" dirty="0"/>
            </a:br>
            <a:r>
              <a:rPr lang="en-GB" dirty="0"/>
              <a:t>CSOs &amp; Media - Essential Components of a Democracy</a:t>
            </a:r>
            <a:endParaRPr dirty="0"/>
          </a:p>
        </p:txBody>
      </p:sp>
      <p:sp>
        <p:nvSpPr>
          <p:cNvPr id="58" name="Google Shape;58;p1"/>
          <p:cNvSpPr txBox="1">
            <a:spLocks noGrp="1"/>
          </p:cNvSpPr>
          <p:nvPr>
            <p:ph type="subTitle" idx="1"/>
          </p:nvPr>
        </p:nvSpPr>
        <p:spPr>
          <a:xfrm>
            <a:off x="819530" y="2763614"/>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1: CSOs </a:t>
            </a:r>
            <a:endParaRPr sz="2200" dirty="0">
              <a:solidFill>
                <a:schemeClr val="lt1"/>
              </a:solidFill>
            </a:endParaRPr>
          </a:p>
        </p:txBody>
      </p:sp>
    </p:spTree>
    <p:extLst>
      <p:ext uri="{BB962C8B-B14F-4D97-AF65-F5344CB8AC3E}">
        <p14:creationId xmlns:p14="http://schemas.microsoft.com/office/powerpoint/2010/main" val="62878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India (2010)</a:t>
            </a:r>
            <a:endParaRPr/>
          </a:p>
        </p:txBody>
      </p:sp>
      <p:sp>
        <p:nvSpPr>
          <p:cNvPr id="197" name="Google Shape;197;p7"/>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The 2010 Foreign Contribution Regulation Act in India was intended to restrict foreign agencies (and the domestic CSOs they fund) from engaging in activities that could be considered "anti-national" or "anti-development".</a:t>
            </a:r>
            <a:endParaRPr dirty="0"/>
          </a:p>
          <a:p>
            <a:pPr marL="0" lvl="0" indent="0" algn="just" rtl="0">
              <a:lnSpc>
                <a:spcPct val="150000"/>
              </a:lnSpc>
              <a:spcBef>
                <a:spcPts val="1000"/>
              </a:spcBef>
              <a:spcAft>
                <a:spcPts val="0"/>
              </a:spcAft>
              <a:buClr>
                <a:srgbClr val="000000"/>
              </a:buClr>
              <a:buSzPts val="1800"/>
              <a:buNone/>
            </a:pP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a:p>
            <a:pPr marL="0" lvl="0" indent="0" algn="just" rtl="0">
              <a:lnSpc>
                <a:spcPct val="150000"/>
              </a:lnSpc>
              <a:spcBef>
                <a:spcPts val="1000"/>
              </a:spcBef>
              <a:spcAft>
                <a:spcPts val="0"/>
              </a:spcAft>
              <a:buClr>
                <a:srgbClr val="000000"/>
              </a:buClr>
              <a:buSzPts val="1800"/>
              <a:buNone/>
            </a:pPr>
            <a:endParaRPr dirty="0"/>
          </a:p>
        </p:txBody>
      </p:sp>
      <p:sp>
        <p:nvSpPr>
          <p:cNvPr id="198" name="Google Shape;198;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Global Case Studies of CSOs </a:t>
            </a:r>
            <a:endParaRPr b="1"/>
          </a:p>
        </p:txBody>
      </p:sp>
      <p:pic>
        <p:nvPicPr>
          <p:cNvPr id="199" name="Google Shape;199;p7"/>
          <p:cNvPicPr preferRelativeResize="0"/>
          <p:nvPr/>
        </p:nvPicPr>
        <p:blipFill>
          <a:blip r:embed="rId3">
            <a:alphaModFix/>
          </a:blip>
          <a:stretch>
            <a:fillRect/>
          </a:stretch>
        </p:blipFill>
        <p:spPr>
          <a:xfrm>
            <a:off x="6308563" y="3104950"/>
            <a:ext cx="4562475" cy="280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Egypt (2016)</a:t>
            </a:r>
            <a:endParaRPr/>
          </a:p>
        </p:txBody>
      </p:sp>
      <p:sp>
        <p:nvSpPr>
          <p:cNvPr id="205" name="Google Shape;205;p8"/>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During 2016, Egypt's parliament adopted a restrictive bill on civil associations, which provides the power to close down any CSO that is deemed not to be operating in accordance with the government's plan.</a:t>
            </a:r>
            <a:endParaRPr dirty="0"/>
          </a:p>
          <a:p>
            <a:pPr marL="0" lvl="0" indent="0" algn="just" rtl="0">
              <a:lnSpc>
                <a:spcPct val="150000"/>
              </a:lnSpc>
              <a:spcBef>
                <a:spcPts val="1000"/>
              </a:spcBef>
              <a:spcAft>
                <a:spcPts val="0"/>
              </a:spcAft>
              <a:buClr>
                <a:srgbClr val="000000"/>
              </a:buClr>
              <a:buSzPts val="1800"/>
              <a:buNone/>
            </a:pP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a:p>
            <a:pPr marL="0" lvl="0" indent="0" algn="just" rtl="0">
              <a:lnSpc>
                <a:spcPct val="150000"/>
              </a:lnSpc>
              <a:spcBef>
                <a:spcPts val="1000"/>
              </a:spcBef>
              <a:spcAft>
                <a:spcPts val="0"/>
              </a:spcAft>
              <a:buClr>
                <a:srgbClr val="000000"/>
              </a:buClr>
              <a:buSzPts val="1800"/>
              <a:buNone/>
            </a:pPr>
            <a:endParaRPr dirty="0"/>
          </a:p>
        </p:txBody>
      </p:sp>
      <p:sp>
        <p:nvSpPr>
          <p:cNvPr id="206" name="Google Shape;206;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Global Case Studies of CSOs </a:t>
            </a:r>
            <a:endParaRPr b="1"/>
          </a:p>
        </p:txBody>
      </p:sp>
      <p:pic>
        <p:nvPicPr>
          <p:cNvPr id="207" name="Google Shape;207;p8"/>
          <p:cNvPicPr preferRelativeResize="0"/>
          <p:nvPr/>
        </p:nvPicPr>
        <p:blipFill>
          <a:blip r:embed="rId3">
            <a:alphaModFix/>
          </a:blip>
          <a:stretch>
            <a:fillRect/>
          </a:stretch>
        </p:blipFill>
        <p:spPr>
          <a:xfrm>
            <a:off x="3803700" y="3093371"/>
            <a:ext cx="7988924" cy="307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Russia (2012)</a:t>
            </a:r>
            <a:endParaRPr/>
          </a:p>
        </p:txBody>
      </p:sp>
      <p:sp>
        <p:nvSpPr>
          <p:cNvPr id="213" name="Google Shape;213;p9"/>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Russia passed a law in 2012 designed to stop the work of </a:t>
            </a:r>
            <a:r>
              <a:rPr lang="en-GB" dirty="0" smtClean="0"/>
              <a:t>organisations</a:t>
            </a:r>
            <a:r>
              <a:rPr lang="en-US" dirty="0" smtClean="0"/>
              <a:t> </a:t>
            </a:r>
            <a:r>
              <a:rPr lang="en-US" dirty="0"/>
              <a:t>acting as foreign agents. That includes any </a:t>
            </a:r>
            <a:r>
              <a:rPr lang="en-US" dirty="0" err="1"/>
              <a:t>organisation</a:t>
            </a:r>
            <a:r>
              <a:rPr lang="en-US" dirty="0"/>
              <a:t> in Russia that is receiving money from foreign sources. Additionally, if an </a:t>
            </a:r>
            <a:r>
              <a:rPr lang="en-US" dirty="0" err="1"/>
              <a:t>organisation</a:t>
            </a:r>
            <a:r>
              <a:rPr lang="en-US" dirty="0"/>
              <a:t> is found to be carrying out anything deemed to constitute as a political activity, such an </a:t>
            </a:r>
            <a:r>
              <a:rPr lang="en-US" dirty="0" err="1"/>
              <a:t>organisation</a:t>
            </a:r>
            <a:r>
              <a:rPr lang="en-US" dirty="0"/>
              <a:t> would be classified as a foreign agent. </a:t>
            </a:r>
            <a:endParaRPr dirty="0"/>
          </a:p>
          <a:p>
            <a:pPr marL="0" lvl="0" indent="0" algn="just" rtl="0">
              <a:lnSpc>
                <a:spcPct val="150000"/>
              </a:lnSpc>
              <a:spcBef>
                <a:spcPts val="1000"/>
              </a:spcBef>
              <a:spcAft>
                <a:spcPts val="0"/>
              </a:spcAft>
              <a:buClr>
                <a:srgbClr val="000000"/>
              </a:buClr>
              <a:buSzPts val="1800"/>
              <a:buNone/>
            </a:pP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a:p>
            <a:pPr marL="0" lvl="0" indent="0" algn="just" rtl="0">
              <a:lnSpc>
                <a:spcPct val="150000"/>
              </a:lnSpc>
              <a:spcBef>
                <a:spcPts val="1000"/>
              </a:spcBef>
              <a:spcAft>
                <a:spcPts val="0"/>
              </a:spcAft>
              <a:buClr>
                <a:srgbClr val="000000"/>
              </a:buClr>
              <a:buSzPts val="1800"/>
              <a:buNone/>
            </a:pPr>
            <a:endParaRPr dirty="0"/>
          </a:p>
        </p:txBody>
      </p:sp>
      <p:sp>
        <p:nvSpPr>
          <p:cNvPr id="214" name="Google Shape;214;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Global Case Studies of CSOs </a:t>
            </a:r>
            <a:endParaRPr b="1"/>
          </a:p>
        </p:txBody>
      </p:sp>
      <p:pic>
        <p:nvPicPr>
          <p:cNvPr id="215" name="Google Shape;215;p9"/>
          <p:cNvPicPr preferRelativeResize="0"/>
          <p:nvPr/>
        </p:nvPicPr>
        <p:blipFill>
          <a:blip r:embed="rId3">
            <a:alphaModFix/>
          </a:blip>
          <a:stretch>
            <a:fillRect/>
          </a:stretch>
        </p:blipFill>
        <p:spPr>
          <a:xfrm>
            <a:off x="5817224" y="3174150"/>
            <a:ext cx="5975399" cy="335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United States </a:t>
            </a:r>
            <a:endParaRPr/>
          </a:p>
        </p:txBody>
      </p:sp>
      <p:sp>
        <p:nvSpPr>
          <p:cNvPr id="221" name="Google Shape;221;p1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In the US, in 2017, Trump signed an executive act reintroducing the so-called "Global gag rule", which prohibits international CSOs that carry out or promote abortions from receiving funding from the US government.</a:t>
            </a:r>
            <a:endParaRPr dirty="0"/>
          </a:p>
          <a:p>
            <a:pPr marL="0" lvl="0" indent="0" algn="just" rtl="0">
              <a:lnSpc>
                <a:spcPct val="150000"/>
              </a:lnSpc>
              <a:spcBef>
                <a:spcPts val="1000"/>
              </a:spcBef>
              <a:spcAft>
                <a:spcPts val="0"/>
              </a:spcAft>
              <a:buClr>
                <a:srgbClr val="000000"/>
              </a:buClr>
              <a:buSzPts val="1800"/>
              <a:buNone/>
            </a:pP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p:txBody>
      </p:sp>
      <p:sp>
        <p:nvSpPr>
          <p:cNvPr id="222" name="Google Shape;222;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Global Case Studies of CSOs </a:t>
            </a:r>
            <a:endParaRPr b="1"/>
          </a:p>
        </p:txBody>
      </p:sp>
      <p:pic>
        <p:nvPicPr>
          <p:cNvPr id="223" name="Google Shape;223;p10"/>
          <p:cNvPicPr preferRelativeResize="0"/>
          <p:nvPr/>
        </p:nvPicPr>
        <p:blipFill>
          <a:blip r:embed="rId3">
            <a:alphaModFix/>
          </a:blip>
          <a:stretch>
            <a:fillRect/>
          </a:stretch>
        </p:blipFill>
        <p:spPr>
          <a:xfrm>
            <a:off x="6592150" y="2935725"/>
            <a:ext cx="5200476" cy="347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5ba87e51f1_0_18"/>
          <p:cNvSpPr txBox="1">
            <a:spLocks noGrp="1"/>
          </p:cNvSpPr>
          <p:nvPr>
            <p:ph type="body" idx="2"/>
          </p:nvPr>
        </p:nvSpPr>
        <p:spPr>
          <a:xfrm>
            <a:off x="399375" y="1526750"/>
            <a:ext cx="11318100" cy="50709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US" sz="2000" dirty="0"/>
              <a:t>“Civil society plays a vital role in any healthy democracy. It offers a space in which people can come together to share interests and common goals; and a means to challenge the failings of current systems and thus improve society.”  </a:t>
            </a:r>
            <a:endParaRPr lang="en-US" sz="2000" dirty="0" smtClean="0"/>
          </a:p>
          <a:p>
            <a:pPr marL="0" lvl="0" indent="0" algn="r" rtl="0">
              <a:spcBef>
                <a:spcPts val="0"/>
              </a:spcBef>
              <a:spcAft>
                <a:spcPts val="0"/>
              </a:spcAft>
              <a:buNone/>
            </a:pPr>
            <a:r>
              <a:rPr lang="en-US" i="1" dirty="0" smtClean="0"/>
              <a:t>(Why Civil Society Matters., Giving Thought) </a:t>
            </a:r>
            <a:endParaRPr i="1" dirty="0" smtClean="0"/>
          </a:p>
          <a:p>
            <a:pPr marL="0" lvl="0" indent="0" algn="just"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solidFill>
                <a:srgbClr val="0000FF"/>
              </a:solidFill>
            </a:endParaRPr>
          </a:p>
          <a:p>
            <a:pPr marL="0" lvl="0" indent="0" algn="l" rtl="0">
              <a:lnSpc>
                <a:spcPct val="100000"/>
              </a:lnSpc>
              <a:spcBef>
                <a:spcPts val="0"/>
              </a:spcBef>
              <a:spcAft>
                <a:spcPts val="0"/>
              </a:spcAft>
              <a:buNone/>
            </a:pPr>
            <a:r>
              <a:rPr lang="en-US" dirty="0"/>
              <a:t>CSO’s try to make the world more </a:t>
            </a:r>
            <a:r>
              <a:rPr lang="en-US" b="1" dirty="0">
                <a:solidFill>
                  <a:schemeClr val="accent3"/>
                </a:solidFill>
              </a:rPr>
              <a:t>diverse and equal</a:t>
            </a:r>
            <a:r>
              <a:rPr lang="en-US" b="1" dirty="0"/>
              <a:t>. </a:t>
            </a:r>
            <a:endParaRPr b="1" dirty="0"/>
          </a:p>
          <a:p>
            <a:pPr marL="0" lvl="0" indent="0" algn="l" rtl="0">
              <a:lnSpc>
                <a:spcPct val="100000"/>
              </a:lnSpc>
              <a:spcBef>
                <a:spcPts val="0"/>
              </a:spcBef>
              <a:spcAft>
                <a:spcPts val="0"/>
              </a:spcAft>
              <a:buNone/>
            </a:pPr>
            <a:endParaRPr dirty="0"/>
          </a:p>
          <a:p>
            <a:pPr marL="457200" lvl="0" indent="-342900" algn="l" rtl="0">
              <a:lnSpc>
                <a:spcPct val="200000"/>
              </a:lnSpc>
              <a:spcBef>
                <a:spcPts val="0"/>
              </a:spcBef>
              <a:spcAft>
                <a:spcPts val="0"/>
              </a:spcAft>
              <a:buSzPts val="1800"/>
              <a:buChar char="•"/>
            </a:pPr>
            <a:r>
              <a:rPr lang="en-US" dirty="0"/>
              <a:t>Speak up for disadvantaged people</a:t>
            </a:r>
            <a:endParaRPr dirty="0"/>
          </a:p>
          <a:p>
            <a:pPr marL="457200" lvl="0" indent="-342900" algn="l" rtl="0">
              <a:lnSpc>
                <a:spcPct val="200000"/>
              </a:lnSpc>
              <a:spcBef>
                <a:spcPts val="0"/>
              </a:spcBef>
              <a:spcAft>
                <a:spcPts val="0"/>
              </a:spcAft>
              <a:buSzPts val="1800"/>
              <a:buChar char="•"/>
            </a:pPr>
            <a:r>
              <a:rPr lang="en-US" dirty="0" smtClean="0"/>
              <a:t>Whistle blow </a:t>
            </a:r>
            <a:r>
              <a:rPr lang="en-US" dirty="0"/>
              <a:t>and tackle corruption</a:t>
            </a:r>
            <a:endParaRPr dirty="0"/>
          </a:p>
          <a:p>
            <a:pPr marL="457200" lvl="0" indent="-342900" algn="l" rtl="0">
              <a:lnSpc>
                <a:spcPct val="200000"/>
              </a:lnSpc>
              <a:spcBef>
                <a:spcPts val="0"/>
              </a:spcBef>
              <a:spcAft>
                <a:spcPts val="0"/>
              </a:spcAft>
              <a:buSzPts val="1800"/>
              <a:buChar char="•"/>
            </a:pPr>
            <a:r>
              <a:rPr lang="en-US" dirty="0"/>
              <a:t>Influence in developing policies</a:t>
            </a:r>
            <a:endParaRPr dirty="0"/>
          </a:p>
          <a:p>
            <a:pPr marL="457200" lvl="0" indent="-342900" algn="l" rtl="0">
              <a:lnSpc>
                <a:spcPct val="200000"/>
              </a:lnSpc>
              <a:spcBef>
                <a:spcPts val="0"/>
              </a:spcBef>
              <a:spcAft>
                <a:spcPts val="0"/>
              </a:spcAft>
              <a:buSzPts val="1800"/>
              <a:buChar char="•"/>
            </a:pPr>
            <a:r>
              <a:rPr lang="en-US" dirty="0"/>
              <a:t>Help make services more efficient </a:t>
            </a:r>
            <a:endParaRPr dirty="0"/>
          </a:p>
          <a:p>
            <a:pPr marL="0" lvl="0" indent="0" algn="l" rtl="0">
              <a:lnSpc>
                <a:spcPct val="100000"/>
              </a:lnSpc>
              <a:spcBef>
                <a:spcPts val="0"/>
              </a:spcBef>
              <a:spcAft>
                <a:spcPts val="0"/>
              </a:spcAft>
              <a:buNone/>
            </a:pPr>
            <a:endParaRPr sz="1600" dirty="0">
              <a:solidFill>
                <a:srgbClr val="0000FF"/>
              </a:solidFill>
            </a:endParaRPr>
          </a:p>
          <a:p>
            <a:pPr marL="0" lvl="0" indent="0" algn="just" rtl="0">
              <a:spcBef>
                <a:spcPts val="1000"/>
              </a:spcBef>
              <a:spcAft>
                <a:spcPts val="0"/>
              </a:spcAft>
              <a:buNone/>
            </a:pPr>
            <a:endParaRPr dirty="0"/>
          </a:p>
        </p:txBody>
      </p:sp>
      <p:sp>
        <p:nvSpPr>
          <p:cNvPr id="122" name="Google Shape;122;g25ba87e51f1_0_18"/>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Civil Society Organizations and Democracy </a:t>
            </a:r>
            <a:endParaRPr dirty="0">
              <a:latin typeface="Calibri" panose="020F0502020204030204" pitchFamily="34" charset="0"/>
              <a:ea typeface="Arial"/>
              <a:cs typeface="Calibri" panose="020F0502020204030204" pitchFamily="34" charset="0"/>
              <a:sym typeface="Arial"/>
            </a:endParaRPr>
          </a:p>
        </p:txBody>
      </p:sp>
      <p:pic>
        <p:nvPicPr>
          <p:cNvPr id="123" name="Google Shape;123;g25ba87e51f1_0_18"/>
          <p:cNvPicPr preferRelativeResize="0"/>
          <p:nvPr/>
        </p:nvPicPr>
        <p:blipFill>
          <a:blip r:embed="rId3">
            <a:alphaModFix/>
          </a:blip>
          <a:stretch>
            <a:fillRect/>
          </a:stretch>
        </p:blipFill>
        <p:spPr>
          <a:xfrm>
            <a:off x="6096000" y="2647150"/>
            <a:ext cx="5787100" cy="385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5dfa7c0c7e_0_4"/>
          <p:cNvSpPr txBox="1">
            <a:spLocks noGrp="1"/>
          </p:cNvSpPr>
          <p:nvPr>
            <p:ph type="body" idx="2"/>
          </p:nvPr>
        </p:nvSpPr>
        <p:spPr>
          <a:xfrm>
            <a:off x="399375" y="1526750"/>
            <a:ext cx="11318100" cy="50709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dirty="0"/>
              <a:t>CSO practitioners play an important role in promoting and protecting democratic values. They do this through a number of specific activities:</a:t>
            </a:r>
            <a:endParaRPr dirty="0"/>
          </a:p>
          <a:p>
            <a:pPr marL="0" lvl="0" indent="0" algn="just" rtl="0">
              <a:lnSpc>
                <a:spcPct val="100000"/>
              </a:lnSpc>
              <a:spcBef>
                <a:spcPts val="0"/>
              </a:spcBef>
              <a:spcAft>
                <a:spcPts val="0"/>
              </a:spcAft>
              <a:buNone/>
            </a:pPr>
            <a:endParaRPr sz="1600" dirty="0"/>
          </a:p>
          <a:p>
            <a:pPr marL="0" lvl="0" indent="0" algn="just" rtl="0">
              <a:spcBef>
                <a:spcPts val="1000"/>
              </a:spcBef>
              <a:spcAft>
                <a:spcPts val="0"/>
              </a:spcAft>
              <a:buNone/>
            </a:pPr>
            <a:endParaRPr dirty="0"/>
          </a:p>
        </p:txBody>
      </p:sp>
      <p:grpSp>
        <p:nvGrpSpPr>
          <p:cNvPr id="131" name="Google Shape;131;g25dfa7c0c7e_0_4"/>
          <p:cNvGrpSpPr/>
          <p:nvPr/>
        </p:nvGrpSpPr>
        <p:grpSpPr>
          <a:xfrm>
            <a:off x="3750056" y="2005970"/>
            <a:ext cx="4233494" cy="4233494"/>
            <a:chOff x="2820225" y="891450"/>
            <a:chExt cx="3175200" cy="3175200"/>
          </a:xfrm>
        </p:grpSpPr>
        <p:sp>
          <p:nvSpPr>
            <p:cNvPr id="132" name="Google Shape;132;g25dfa7c0c7e_0_4"/>
            <p:cNvSpPr/>
            <p:nvPr/>
          </p:nvSpPr>
          <p:spPr>
            <a:xfrm rot="10800000">
              <a:off x="2820225" y="891450"/>
              <a:ext cx="3175200" cy="3175200"/>
            </a:xfrm>
            <a:prstGeom prst="blockArc">
              <a:avLst>
                <a:gd name="adj1" fmla="val 5399801"/>
                <a:gd name="adj2" fmla="val 3012680"/>
                <a:gd name="adj3" fmla="val 6939"/>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g25dfa7c0c7e_0_4"/>
            <p:cNvSpPr/>
            <p:nvPr/>
          </p:nvSpPr>
          <p:spPr>
            <a:xfrm rot="10800000">
              <a:off x="3175023" y="1179900"/>
              <a:ext cx="450600" cy="450600"/>
            </a:xfrm>
            <a:prstGeom prst="rtTriangle">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4" name="Google Shape;134;g25dfa7c0c7e_0_4"/>
          <p:cNvGrpSpPr/>
          <p:nvPr/>
        </p:nvGrpSpPr>
        <p:grpSpPr>
          <a:xfrm>
            <a:off x="5170248" y="2168517"/>
            <a:ext cx="1776356" cy="1219570"/>
            <a:chOff x="3798075" y="775532"/>
            <a:chExt cx="1332300" cy="914700"/>
          </a:xfrm>
        </p:grpSpPr>
        <p:sp>
          <p:nvSpPr>
            <p:cNvPr id="135" name="Google Shape;135;g25dfa7c0c7e_0_4"/>
            <p:cNvSpPr/>
            <p:nvPr/>
          </p:nvSpPr>
          <p:spPr>
            <a:xfrm>
              <a:off x="3798075" y="1060532"/>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Monitor how state officials should use their power and monitor abuse of power.</a:t>
              </a:r>
              <a:endParaRPr sz="1900">
                <a:solidFill>
                  <a:srgbClr val="FFFFFF"/>
                </a:solidFill>
              </a:endParaRPr>
            </a:p>
          </p:txBody>
        </p:sp>
        <p:sp>
          <p:nvSpPr>
            <p:cNvPr id="136" name="Google Shape;136;g25dfa7c0c7e_0_4"/>
            <p:cNvSpPr/>
            <p:nvPr/>
          </p:nvSpPr>
          <p:spPr>
            <a:xfrm>
              <a:off x="3798075" y="775532"/>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37" name="Google Shape;137;g25dfa7c0c7e_0_4"/>
          <p:cNvGrpSpPr/>
          <p:nvPr/>
        </p:nvGrpSpPr>
        <p:grpSpPr>
          <a:xfrm>
            <a:off x="2789770" y="3087001"/>
            <a:ext cx="1776356" cy="1219570"/>
            <a:chOff x="2389575" y="2071477"/>
            <a:chExt cx="1332300" cy="914700"/>
          </a:xfrm>
        </p:grpSpPr>
        <p:sp>
          <p:nvSpPr>
            <p:cNvPr id="138" name="Google Shape;138;g25dfa7c0c7e_0_4"/>
            <p:cNvSpPr/>
            <p:nvPr/>
          </p:nvSpPr>
          <p:spPr>
            <a:xfrm>
              <a:off x="2389575" y="2356477"/>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Work to develop the values of democratic life. </a:t>
              </a:r>
              <a:endParaRPr sz="1900">
                <a:solidFill>
                  <a:srgbClr val="FFFFFF"/>
                </a:solidFill>
              </a:endParaRPr>
            </a:p>
          </p:txBody>
        </p:sp>
        <p:sp>
          <p:nvSpPr>
            <p:cNvPr id="139" name="Google Shape;139;g25dfa7c0c7e_0_4"/>
            <p:cNvSpPr/>
            <p:nvPr/>
          </p:nvSpPr>
          <p:spPr>
            <a:xfrm>
              <a:off x="2389575" y="2071477"/>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40" name="Google Shape;140;g25dfa7c0c7e_0_4"/>
          <p:cNvGrpSpPr/>
          <p:nvPr/>
        </p:nvGrpSpPr>
        <p:grpSpPr>
          <a:xfrm>
            <a:off x="6328242" y="5068566"/>
            <a:ext cx="1776356" cy="1219586"/>
            <a:chOff x="4731075" y="3367165"/>
            <a:chExt cx="1332300" cy="914713"/>
          </a:xfrm>
        </p:grpSpPr>
        <p:sp>
          <p:nvSpPr>
            <p:cNvPr id="141" name="Google Shape;141;g25dfa7c0c7e_0_4"/>
            <p:cNvSpPr/>
            <p:nvPr/>
          </p:nvSpPr>
          <p:spPr>
            <a:xfrm>
              <a:off x="4731075" y="3652177"/>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Expose corruption.</a:t>
              </a:r>
              <a:endParaRPr sz="1900">
                <a:solidFill>
                  <a:srgbClr val="FFFFFF"/>
                </a:solidFill>
              </a:endParaRPr>
            </a:p>
          </p:txBody>
        </p:sp>
        <p:sp>
          <p:nvSpPr>
            <p:cNvPr id="142" name="Google Shape;142;g25dfa7c0c7e_0_4"/>
            <p:cNvSpPr/>
            <p:nvPr/>
          </p:nvSpPr>
          <p:spPr>
            <a:xfrm>
              <a:off x="4731075" y="3367165"/>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43" name="Google Shape;143;g25dfa7c0c7e_0_4"/>
          <p:cNvGrpSpPr/>
          <p:nvPr/>
        </p:nvGrpSpPr>
        <p:grpSpPr>
          <a:xfrm>
            <a:off x="3533726" y="4966983"/>
            <a:ext cx="1776356" cy="1219570"/>
            <a:chOff x="2734175" y="3367177"/>
            <a:chExt cx="1332300" cy="914700"/>
          </a:xfrm>
        </p:grpSpPr>
        <p:sp>
          <p:nvSpPr>
            <p:cNvPr id="144" name="Google Shape;144;g25dfa7c0c7e_0_4"/>
            <p:cNvSpPr/>
            <p:nvPr/>
          </p:nvSpPr>
          <p:spPr>
            <a:xfrm>
              <a:off x="2734175" y="3652177"/>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Promote political participation by educating people.</a:t>
              </a:r>
              <a:endParaRPr sz="1900">
                <a:solidFill>
                  <a:srgbClr val="FFFFFF"/>
                </a:solidFill>
              </a:endParaRPr>
            </a:p>
          </p:txBody>
        </p:sp>
        <p:sp>
          <p:nvSpPr>
            <p:cNvPr id="145" name="Google Shape;145;g25dfa7c0c7e_0_4"/>
            <p:cNvSpPr/>
            <p:nvPr/>
          </p:nvSpPr>
          <p:spPr>
            <a:xfrm>
              <a:off x="2734175" y="3367177"/>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46" name="Google Shape;146;g25dfa7c0c7e_0_4"/>
          <p:cNvGrpSpPr/>
          <p:nvPr/>
        </p:nvGrpSpPr>
        <p:grpSpPr>
          <a:xfrm>
            <a:off x="7297526" y="3595026"/>
            <a:ext cx="1776356" cy="1219570"/>
            <a:chOff x="5206575" y="2071477"/>
            <a:chExt cx="1332300" cy="914700"/>
          </a:xfrm>
        </p:grpSpPr>
        <p:sp>
          <p:nvSpPr>
            <p:cNvPr id="147" name="Google Shape;147;g25dfa7c0c7e_0_4"/>
            <p:cNvSpPr/>
            <p:nvPr/>
          </p:nvSpPr>
          <p:spPr>
            <a:xfrm>
              <a:off x="5206575" y="2356477"/>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Provide access to information and freedom of information laws.</a:t>
              </a:r>
              <a:endParaRPr sz="1900">
                <a:solidFill>
                  <a:srgbClr val="FFFFFF"/>
                </a:solidFill>
              </a:endParaRPr>
            </a:p>
          </p:txBody>
        </p:sp>
        <p:sp>
          <p:nvSpPr>
            <p:cNvPr id="148" name="Google Shape;148;g25dfa7c0c7e_0_4"/>
            <p:cNvSpPr/>
            <p:nvPr/>
          </p:nvSpPr>
          <p:spPr>
            <a:xfrm>
              <a:off x="5206575" y="2071477"/>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sp>
        <p:nvSpPr>
          <p:cNvPr id="24" name="Google Shape;122;g25ba87e51f1_0_18"/>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Civil Society Organizations and Democracy </a:t>
            </a:r>
            <a:endParaRPr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1"/>
          <p:cNvSpPr txBox="1">
            <a:spLocks noGrp="1"/>
          </p:cNvSpPr>
          <p:nvPr>
            <p:ph type="title"/>
          </p:nvPr>
        </p:nvSpPr>
        <p:spPr>
          <a:xfrm>
            <a:off x="5829300" y="-220845"/>
            <a:ext cx="7021828"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100"/>
              <a:buFont typeface="Calibri"/>
              <a:buNone/>
            </a:pPr>
            <a:r>
              <a:rPr lang="en-US" b="1" dirty="0">
                <a:solidFill>
                  <a:schemeClr val="dk1"/>
                </a:solidFill>
                <a:latin typeface="Calibri"/>
                <a:ea typeface="Calibri"/>
                <a:cs typeface="Calibri"/>
                <a:sym typeface="Calibri"/>
              </a:rPr>
              <a:t>How </a:t>
            </a:r>
            <a:r>
              <a:rPr lang="en-US" b="1" dirty="0" smtClean="0">
                <a:solidFill>
                  <a:schemeClr val="dk1"/>
                </a:solidFill>
                <a:latin typeface="Calibri"/>
                <a:ea typeface="Calibri"/>
                <a:cs typeface="Calibri"/>
                <a:sym typeface="Calibri"/>
              </a:rPr>
              <a:t>They </a:t>
            </a:r>
            <a:r>
              <a:rPr lang="en-US" b="1" dirty="0" smtClean="0">
                <a:solidFill>
                  <a:schemeClr val="dk1"/>
                </a:solidFill>
              </a:rPr>
              <a:t>C</a:t>
            </a:r>
            <a:r>
              <a:rPr lang="en-US" b="1" dirty="0" smtClean="0">
                <a:solidFill>
                  <a:schemeClr val="dk1"/>
                </a:solidFill>
                <a:latin typeface="Calibri"/>
                <a:ea typeface="Calibri"/>
                <a:cs typeface="Calibri"/>
                <a:sym typeface="Calibri"/>
              </a:rPr>
              <a:t>ontribute </a:t>
            </a:r>
            <a:r>
              <a:rPr lang="en-US" b="1" dirty="0">
                <a:solidFill>
                  <a:schemeClr val="dk1"/>
                </a:solidFill>
                <a:latin typeface="Calibri"/>
                <a:ea typeface="Calibri"/>
                <a:cs typeface="Calibri"/>
                <a:sym typeface="Calibri"/>
              </a:rPr>
              <a:t>to </a:t>
            </a:r>
            <a:r>
              <a:rPr lang="en-US" b="1" dirty="0">
                <a:solidFill>
                  <a:schemeClr val="dk1"/>
                </a:solidFill>
              </a:rPr>
              <a:t>D</a:t>
            </a:r>
            <a:r>
              <a:rPr lang="en-US" b="1" dirty="0">
                <a:solidFill>
                  <a:schemeClr val="dk1"/>
                </a:solidFill>
                <a:latin typeface="Calibri"/>
                <a:ea typeface="Calibri"/>
                <a:cs typeface="Calibri"/>
                <a:sym typeface="Calibri"/>
              </a:rPr>
              <a:t>emocracy &amp; </a:t>
            </a:r>
            <a:r>
              <a:rPr lang="en-US" b="1" dirty="0" smtClean="0">
                <a:solidFill>
                  <a:schemeClr val="dk1"/>
                </a:solidFill>
                <a:latin typeface="Calibri"/>
                <a:ea typeface="Calibri"/>
                <a:cs typeface="Calibri"/>
                <a:sym typeface="Calibri"/>
              </a:rPr>
              <a:t/>
            </a:r>
            <a:br>
              <a:rPr lang="en-US" b="1" dirty="0" smtClean="0">
                <a:solidFill>
                  <a:schemeClr val="dk1"/>
                </a:solidFill>
                <a:latin typeface="Calibri"/>
                <a:ea typeface="Calibri"/>
                <a:cs typeface="Calibri"/>
                <a:sym typeface="Calibri"/>
              </a:rPr>
            </a:br>
            <a:r>
              <a:rPr lang="en-US" b="1" dirty="0" smtClean="0">
                <a:solidFill>
                  <a:schemeClr val="dk1"/>
                </a:solidFill>
              </a:rPr>
              <a:t>S</a:t>
            </a:r>
            <a:r>
              <a:rPr lang="en-US" b="1" dirty="0" smtClean="0">
                <a:solidFill>
                  <a:schemeClr val="dk1"/>
                </a:solidFill>
                <a:latin typeface="Calibri"/>
                <a:ea typeface="Calibri"/>
                <a:cs typeface="Calibri"/>
                <a:sym typeface="Calibri"/>
              </a:rPr>
              <a:t>ociety</a:t>
            </a:r>
            <a:endParaRPr dirty="0">
              <a:solidFill>
                <a:schemeClr val="dk1"/>
              </a:solidFill>
              <a:latin typeface="Calibri"/>
              <a:ea typeface="Calibri"/>
              <a:cs typeface="Calibri"/>
              <a:sym typeface="Calibri"/>
            </a:endParaRPr>
          </a:p>
        </p:txBody>
      </p:sp>
      <p:pic>
        <p:nvPicPr>
          <p:cNvPr id="156" name="Google Shape;156;p11" descr="Colorful overlapping people icons"/>
          <p:cNvPicPr preferRelativeResize="0"/>
          <p:nvPr/>
        </p:nvPicPr>
        <p:blipFill rotWithShape="1">
          <a:blip r:embed="rId3">
            <a:alphaModFix/>
          </a:blip>
          <a:srcRect l="26979" r="13487" b="-1"/>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57" name="Google Shape;157;p11"/>
          <p:cNvSpPr txBox="1">
            <a:spLocks noGrp="1"/>
          </p:cNvSpPr>
          <p:nvPr>
            <p:ph type="body" idx="2"/>
          </p:nvPr>
        </p:nvSpPr>
        <p:spPr>
          <a:xfrm>
            <a:off x="5829300" y="1197033"/>
            <a:ext cx="6157653" cy="4780982"/>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600"/>
              <a:buNone/>
            </a:pPr>
            <a:r>
              <a:rPr lang="en-US" dirty="0">
                <a:solidFill>
                  <a:schemeClr val="dk1"/>
                </a:solidFill>
              </a:rPr>
              <a:t>Many </a:t>
            </a:r>
            <a:r>
              <a:rPr lang="en-US" dirty="0" smtClean="0">
                <a:solidFill>
                  <a:schemeClr val="dk1"/>
                </a:solidFill>
              </a:rPr>
              <a:t>minority groups have difficulty feeling heard </a:t>
            </a:r>
            <a:r>
              <a:rPr lang="en-US" dirty="0">
                <a:solidFill>
                  <a:schemeClr val="dk1"/>
                </a:solidFill>
              </a:rPr>
              <a:t>due to lack of representation in public debates. Moreover, in strict democratic systems, minority groups are less represented. CSOs contribute to the visibility of these groups and provide the necessary means for people to be empowered to have an influence in the public debates. For CSOs supporting a number of unpopular causes is controversial and dangerous.</a:t>
            </a:r>
            <a:endParaRPr dirty="0"/>
          </a:p>
          <a:p>
            <a:pPr marL="0" lvl="0" indent="0" algn="just" rtl="0">
              <a:lnSpc>
                <a:spcPct val="150000"/>
              </a:lnSpc>
              <a:spcBef>
                <a:spcPts val="1000"/>
              </a:spcBef>
              <a:spcAft>
                <a:spcPts val="0"/>
              </a:spcAft>
              <a:buClr>
                <a:srgbClr val="000000"/>
              </a:buClr>
              <a:buSzPts val="1600"/>
              <a:buNone/>
            </a:pPr>
            <a:endParaRPr dirty="0">
              <a:solidFill>
                <a:schemeClr val="dk1"/>
              </a:solidFill>
              <a:latin typeface="Calibri"/>
              <a:ea typeface="Calibri"/>
              <a:cs typeface="Calibri"/>
              <a:sym typeface="Calibri"/>
            </a:endParaRPr>
          </a:p>
          <a:p>
            <a:pPr marL="0" lvl="0" indent="0" algn="just" rtl="0">
              <a:lnSpc>
                <a:spcPct val="150000"/>
              </a:lnSpc>
              <a:spcBef>
                <a:spcPts val="1000"/>
              </a:spcBef>
              <a:spcAft>
                <a:spcPts val="0"/>
              </a:spcAft>
              <a:buClr>
                <a:schemeClr val="dk1"/>
              </a:buClr>
              <a:buSzPts val="1600"/>
              <a:buNone/>
            </a:pPr>
            <a:r>
              <a:rPr lang="en-US" dirty="0">
                <a:solidFill>
                  <a:schemeClr val="dk1"/>
                </a:solidFill>
                <a:sym typeface="Calibri"/>
              </a:rPr>
              <a:t>R. J. Morris (2020) said that organisations such as this can play a vital role because they give these groups a means to find and claim their shared identity. An example is women who may use civil societies in difficult times to support each other, or to act socially.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body" idx="1"/>
          </p:nvPr>
        </p:nvSpPr>
        <p:spPr>
          <a:xfrm>
            <a:off x="399370" y="1299760"/>
            <a:ext cx="11393260" cy="5096388"/>
          </a:xfrm>
          <a:prstGeom prst="rect">
            <a:avLst/>
          </a:prstGeom>
          <a:noFill/>
          <a:ln>
            <a:noFill/>
          </a:ln>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Font typeface="Wingdings" panose="05000000000000000000" pitchFamily="2" charset="2"/>
              <a:buChar char="§"/>
            </a:pPr>
            <a:r>
              <a:rPr lang="en-US" b="1" dirty="0"/>
              <a:t>Promoting Civic Engagement: </a:t>
            </a:r>
            <a:r>
              <a:rPr lang="en-US" dirty="0"/>
              <a:t>CSOs provide a platform for citizens to engage in civic and political activities. By encouraging people to participate in public discussions, debates, and decision-making processes, CSOs help create an informed and active citizenry. This active engagement is fundamental to the democratic process as it ensures that diverse voices and perspectives are heard and considered in governance.</a:t>
            </a:r>
            <a:endParaRPr dirty="0"/>
          </a:p>
          <a:p>
            <a:pPr marL="742950" lvl="0" indent="-285750" algn="just" rtl="0">
              <a:lnSpc>
                <a:spcPct val="150000"/>
              </a:lnSpc>
              <a:spcBef>
                <a:spcPts val="0"/>
              </a:spcBef>
              <a:spcAft>
                <a:spcPts val="0"/>
              </a:spcAft>
              <a:buFont typeface="Wingdings" panose="05000000000000000000" pitchFamily="2" charset="2"/>
              <a:buChar char="§"/>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US" b="1" dirty="0"/>
              <a:t>Advocating for Human Rights and Social Justice: </a:t>
            </a:r>
            <a:r>
              <a:rPr lang="en-US" dirty="0"/>
              <a:t>CSOs often champion human rights and advocate for social justice issues. They act as watchdogs, monitoring government actions and holding public officials accountable for any abuse of power or violations of human rights. CSOs play a critical role in ensuring that marginalized and vulnerable groups have their rights protected and respected.</a:t>
            </a:r>
            <a:endParaRPr dirty="0"/>
          </a:p>
          <a:p>
            <a:pPr marL="742950" lvl="0" indent="-285750" algn="just" rtl="0">
              <a:lnSpc>
                <a:spcPct val="150000"/>
              </a:lnSpc>
              <a:spcBef>
                <a:spcPts val="0"/>
              </a:spcBef>
              <a:spcAft>
                <a:spcPts val="0"/>
              </a:spcAft>
              <a:buFont typeface="Wingdings" panose="05000000000000000000" pitchFamily="2" charset="2"/>
              <a:buChar char="§"/>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US" b="1" dirty="0"/>
              <a:t>Strengthening Government Accountability: </a:t>
            </a:r>
            <a:r>
              <a:rPr lang="en-US" dirty="0"/>
              <a:t>By scrutinizing government policies and actions, CSOs help keep government officials accountable. Their independent monitoring of public institutions ensures that those in power are held responsible for their decisions and actions, thereby reducing corruption and promoting good governance.</a:t>
            </a:r>
            <a:endParaRPr dirty="0"/>
          </a:p>
          <a:p>
            <a:pPr marL="742950" lvl="0" indent="-285750" algn="just" rtl="0">
              <a:lnSpc>
                <a:spcPct val="100000"/>
              </a:lnSpc>
              <a:spcBef>
                <a:spcPts val="0"/>
              </a:spcBef>
              <a:spcAft>
                <a:spcPts val="0"/>
              </a:spcAft>
              <a:buFont typeface="Wingdings" panose="05000000000000000000" pitchFamily="2" charset="2"/>
              <a:buChar char="§"/>
            </a:pPr>
            <a:endParaRPr sz="1600" dirty="0"/>
          </a:p>
          <a:p>
            <a:pPr marL="742950" lvl="0" indent="-285750" algn="just" rtl="0">
              <a:lnSpc>
                <a:spcPct val="90000"/>
              </a:lnSpc>
              <a:spcBef>
                <a:spcPts val="1000"/>
              </a:spcBef>
              <a:spcAft>
                <a:spcPts val="0"/>
              </a:spcAft>
              <a:buFont typeface="Wingdings" panose="05000000000000000000" pitchFamily="2" charset="2"/>
              <a:buChar char="§"/>
            </a:pPr>
            <a:endParaRPr dirty="0"/>
          </a:p>
          <a:p>
            <a:pPr marL="342900" lvl="0" indent="-342900" algn="just" rtl="0">
              <a:lnSpc>
                <a:spcPct val="90000"/>
              </a:lnSpc>
              <a:spcBef>
                <a:spcPts val="1000"/>
              </a:spcBef>
              <a:spcAft>
                <a:spcPts val="0"/>
              </a:spcAft>
              <a:buClr>
                <a:srgbClr val="000000"/>
              </a:buClr>
              <a:buSzPts val="2000"/>
              <a:buFont typeface="Wingdings" panose="05000000000000000000" pitchFamily="2" charset="2"/>
              <a:buChar char="§"/>
            </a:pPr>
            <a:endParaRPr sz="2000" b="0" i="0" dirty="0">
              <a:solidFill>
                <a:srgbClr val="2E2D29"/>
              </a:solidFill>
              <a:latin typeface="Calibri"/>
              <a:ea typeface="Calibri"/>
              <a:cs typeface="Calibri"/>
              <a:sym typeface="Calibri"/>
            </a:endParaRPr>
          </a:p>
          <a:p>
            <a:pPr marL="400050" lvl="0" indent="-285750" algn="just" rtl="0">
              <a:lnSpc>
                <a:spcPct val="90000"/>
              </a:lnSpc>
              <a:spcBef>
                <a:spcPts val="1000"/>
              </a:spcBef>
              <a:spcAft>
                <a:spcPts val="0"/>
              </a:spcAft>
              <a:buClr>
                <a:srgbClr val="000000"/>
              </a:buClr>
              <a:buSzPts val="1800"/>
              <a:buFont typeface="Wingdings" panose="05000000000000000000" pitchFamily="2" charset="2"/>
              <a:buChar char="§"/>
            </a:pPr>
            <a:endParaRPr dirty="0">
              <a:solidFill>
                <a:srgbClr val="2E2D29"/>
              </a:solidFill>
              <a:latin typeface="Arial"/>
              <a:ea typeface="Arial"/>
              <a:cs typeface="Arial"/>
              <a:sym typeface="Arial"/>
            </a:endParaRPr>
          </a:p>
          <a:p>
            <a:pPr marL="400050" lvl="0" indent="-285750" algn="just" rtl="0">
              <a:lnSpc>
                <a:spcPct val="90000"/>
              </a:lnSpc>
              <a:spcBef>
                <a:spcPts val="1000"/>
              </a:spcBef>
              <a:spcAft>
                <a:spcPts val="0"/>
              </a:spcAft>
              <a:buClr>
                <a:srgbClr val="000000"/>
              </a:buClr>
              <a:buSzPts val="1800"/>
              <a:buFont typeface="Wingdings" panose="05000000000000000000" pitchFamily="2" charset="2"/>
              <a:buChar char="§"/>
            </a:pPr>
            <a:endParaRPr dirty="0"/>
          </a:p>
        </p:txBody>
      </p:sp>
      <p:sp>
        <p:nvSpPr>
          <p:cNvPr id="163" name="Google Shape;163;p12"/>
          <p:cNvSpPr txBox="1">
            <a:spLocks noGrp="1"/>
          </p:cNvSpPr>
          <p:nvPr>
            <p:ph type="title"/>
          </p:nvPr>
        </p:nvSpPr>
        <p:spPr>
          <a:xfrm>
            <a:off x="399370" y="293000"/>
            <a:ext cx="11393400" cy="430887"/>
          </a:xfrm>
          <a:prstGeom prst="rect">
            <a:avLst/>
          </a:prstGeom>
          <a:noFill/>
          <a:ln>
            <a:noFill/>
          </a:ln>
        </p:spPr>
        <p:txBody>
          <a:bodyPr spcFirstLastPara="1" wrap="square" lIns="0" tIns="0" rIns="0" bIns="0" anchor="ctr" anchorCtr="0">
            <a:spAutoFit/>
          </a:bodyPr>
          <a:lstStyle/>
          <a:p>
            <a:pPr lvl="0"/>
            <a:r>
              <a:rPr lang="en-US" b="1" dirty="0">
                <a:latin typeface="Calibri" panose="020F0502020204030204" pitchFamily="34" charset="0"/>
                <a:ea typeface="Arial"/>
                <a:cs typeface="Calibri" panose="020F0502020204030204" pitchFamily="34" charset="0"/>
                <a:sym typeface="Arial"/>
              </a:rPr>
              <a:t>Key Ways in Which CSOs Contribute to Democracy</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5dfa7c0c7e_0_493"/>
          <p:cNvSpPr txBox="1">
            <a:spLocks noGrp="1"/>
          </p:cNvSpPr>
          <p:nvPr>
            <p:ph type="body" idx="1"/>
          </p:nvPr>
        </p:nvSpPr>
        <p:spPr>
          <a:xfrm>
            <a:off x="399370" y="1449389"/>
            <a:ext cx="11393400" cy="50964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None/>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US" b="1" dirty="0"/>
              <a:t>Providing Essential Services: </a:t>
            </a:r>
            <a:r>
              <a:rPr lang="en-US" dirty="0"/>
              <a:t>In many cases, CSOs fill gaps in public service delivery, especially in areas where government institutions might be unable to reach or are inefficient. They run various programs and initiatives to address social and developmental issues, complementing the efforts of governments and helping to improve the overall quality of life for citizens.</a:t>
            </a:r>
            <a:endParaRPr dirty="0"/>
          </a:p>
          <a:p>
            <a:pPr marL="742950" lvl="0" indent="-285750" algn="just" rtl="0">
              <a:lnSpc>
                <a:spcPct val="150000"/>
              </a:lnSpc>
              <a:spcBef>
                <a:spcPts val="0"/>
              </a:spcBef>
              <a:spcAft>
                <a:spcPts val="0"/>
              </a:spcAft>
              <a:buFont typeface="Wingdings" panose="05000000000000000000" pitchFamily="2" charset="2"/>
              <a:buChar char="§"/>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US" b="1" dirty="0"/>
              <a:t>Fostering Dialogue and Mediation: </a:t>
            </a:r>
            <a:r>
              <a:rPr lang="en-US" dirty="0"/>
              <a:t>CSOs often act as mediators between different segments of society, bridging gaps and facilitating dialogue among diverse groups. This role is particularly critical in countries or regions facing ethnic, religious, or cultural tensions, as CSOs can help promote peaceful coexistence and resolution of conflicts through dialogue.</a:t>
            </a:r>
            <a:endParaRPr dirty="0"/>
          </a:p>
          <a:p>
            <a:pPr marL="457200" lvl="0" indent="0" algn="just" rtl="0">
              <a:lnSpc>
                <a:spcPct val="90000"/>
              </a:lnSpc>
              <a:spcBef>
                <a:spcPts val="1000"/>
              </a:spcBef>
              <a:spcAft>
                <a:spcPts val="0"/>
              </a:spcAft>
              <a:buNone/>
            </a:pPr>
            <a:endParaRPr dirty="0"/>
          </a:p>
          <a:p>
            <a:pPr marL="0" lvl="0" indent="0" algn="just" rtl="0">
              <a:lnSpc>
                <a:spcPct val="90000"/>
              </a:lnSpc>
              <a:spcBef>
                <a:spcPts val="1000"/>
              </a:spcBef>
              <a:spcAft>
                <a:spcPts val="0"/>
              </a:spcAft>
              <a:buClr>
                <a:srgbClr val="000000"/>
              </a:buClr>
              <a:buSzPts val="2000"/>
              <a:buNone/>
            </a:pPr>
            <a:endParaRPr sz="2000" b="0" i="0" dirty="0">
              <a:solidFill>
                <a:srgbClr val="2E2D29"/>
              </a:solidFill>
              <a:latin typeface="Calibri"/>
              <a:ea typeface="Calibri"/>
              <a:cs typeface="Calibri"/>
              <a:sym typeface="Calibri"/>
            </a:endParaRPr>
          </a:p>
          <a:p>
            <a:pPr marL="285750" lvl="0" indent="-171450" algn="just" rtl="0">
              <a:lnSpc>
                <a:spcPct val="90000"/>
              </a:lnSpc>
              <a:spcBef>
                <a:spcPts val="1000"/>
              </a:spcBef>
              <a:spcAft>
                <a:spcPts val="0"/>
              </a:spcAft>
              <a:buClr>
                <a:srgbClr val="000000"/>
              </a:buClr>
              <a:buSzPts val="1800"/>
              <a:buFont typeface="Arial"/>
              <a:buNone/>
            </a:pPr>
            <a:endParaRPr dirty="0">
              <a:solidFill>
                <a:srgbClr val="2E2D29"/>
              </a:solidFill>
              <a:latin typeface="Arial"/>
              <a:ea typeface="Arial"/>
              <a:cs typeface="Arial"/>
              <a:sym typeface="Arial"/>
            </a:endParaRPr>
          </a:p>
          <a:p>
            <a:pPr marL="285750" lvl="0" indent="-171450" algn="just" rtl="0">
              <a:lnSpc>
                <a:spcPct val="90000"/>
              </a:lnSpc>
              <a:spcBef>
                <a:spcPts val="1000"/>
              </a:spcBef>
              <a:spcAft>
                <a:spcPts val="0"/>
              </a:spcAft>
              <a:buClr>
                <a:srgbClr val="000000"/>
              </a:buClr>
              <a:buSzPts val="1800"/>
              <a:buFont typeface="Arial"/>
              <a:buNone/>
            </a:pPr>
            <a:endParaRPr dirty="0"/>
          </a:p>
        </p:txBody>
      </p:sp>
      <p:sp>
        <p:nvSpPr>
          <p:cNvPr id="5" name="Google Shape;163;p12"/>
          <p:cNvSpPr txBox="1">
            <a:spLocks noGrp="1"/>
          </p:cNvSpPr>
          <p:nvPr>
            <p:ph type="title"/>
          </p:nvPr>
        </p:nvSpPr>
        <p:spPr>
          <a:xfrm>
            <a:off x="399370" y="293000"/>
            <a:ext cx="11393400" cy="430887"/>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Key </a:t>
            </a:r>
            <a:r>
              <a:rPr lang="en-US" b="1" dirty="0" smtClean="0">
                <a:latin typeface="Calibri" panose="020F0502020204030204" pitchFamily="34" charset="0"/>
                <a:ea typeface="Arial"/>
                <a:cs typeface="Calibri" panose="020F0502020204030204" pitchFamily="34" charset="0"/>
                <a:sym typeface="Arial"/>
              </a:rPr>
              <a:t>Ways </a:t>
            </a:r>
            <a:r>
              <a:rPr lang="en-US" b="1" dirty="0">
                <a:latin typeface="Calibri" panose="020F0502020204030204" pitchFamily="34" charset="0"/>
                <a:ea typeface="Arial"/>
                <a:cs typeface="Calibri" panose="020F0502020204030204" pitchFamily="34" charset="0"/>
                <a:sym typeface="Arial"/>
              </a:rPr>
              <a:t>in </a:t>
            </a:r>
            <a:r>
              <a:rPr lang="en-US" b="1" dirty="0" smtClean="0">
                <a:latin typeface="Calibri" panose="020F0502020204030204" pitchFamily="34" charset="0"/>
                <a:ea typeface="Arial"/>
                <a:cs typeface="Calibri" panose="020F0502020204030204" pitchFamily="34" charset="0"/>
                <a:sym typeface="Arial"/>
              </a:rPr>
              <a:t>Which </a:t>
            </a:r>
            <a:r>
              <a:rPr lang="en-US" b="1" dirty="0">
                <a:latin typeface="Calibri" panose="020F0502020204030204" pitchFamily="34" charset="0"/>
                <a:ea typeface="Arial"/>
                <a:cs typeface="Calibri" panose="020F0502020204030204" pitchFamily="34" charset="0"/>
                <a:sym typeface="Arial"/>
              </a:rPr>
              <a:t>CSOs </a:t>
            </a:r>
            <a:r>
              <a:rPr lang="en-US" b="1" dirty="0" smtClean="0">
                <a:latin typeface="Calibri" panose="020F0502020204030204" pitchFamily="34" charset="0"/>
                <a:ea typeface="Arial"/>
                <a:cs typeface="Calibri" panose="020F0502020204030204" pitchFamily="34" charset="0"/>
                <a:sym typeface="Arial"/>
              </a:rPr>
              <a:t>Contribute </a:t>
            </a:r>
            <a:r>
              <a:rPr lang="en-US" b="1" dirty="0">
                <a:latin typeface="Calibri" panose="020F0502020204030204" pitchFamily="34" charset="0"/>
                <a:ea typeface="Arial"/>
                <a:cs typeface="Calibri" panose="020F0502020204030204" pitchFamily="34" charset="0"/>
                <a:sym typeface="Arial"/>
              </a:rPr>
              <a:t>to D</a:t>
            </a:r>
            <a:r>
              <a:rPr lang="en-US" b="1" dirty="0" smtClean="0">
                <a:latin typeface="Calibri" panose="020F0502020204030204" pitchFamily="34" charset="0"/>
                <a:ea typeface="Arial"/>
                <a:cs typeface="Calibri" panose="020F0502020204030204" pitchFamily="34" charset="0"/>
                <a:sym typeface="Arial"/>
              </a:rPr>
              <a:t>emocracy</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5ba87e51f1_0_26"/>
          <p:cNvSpPr txBox="1">
            <a:spLocks noGrp="1"/>
          </p:cNvSpPr>
          <p:nvPr>
            <p:ph type="body" idx="1"/>
          </p:nvPr>
        </p:nvSpPr>
        <p:spPr>
          <a:xfrm>
            <a:off x="399370" y="1449389"/>
            <a:ext cx="11393400" cy="5096400"/>
          </a:xfrm>
          <a:prstGeom prst="rect">
            <a:avLst/>
          </a:prstGeom>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Char char="●"/>
            </a:pPr>
            <a:r>
              <a:rPr lang="en-US" b="1" dirty="0"/>
              <a:t>Monitoring Elections and Electoral Processes: </a:t>
            </a:r>
            <a:r>
              <a:rPr lang="en-US" dirty="0"/>
              <a:t>CSOs contribute to free and fair elections by observing and monitoring electoral processes. They help identify any irregularities or discrepancies, ensuring the integrity of the electoral system and building trust in democratic institutions.</a:t>
            </a:r>
            <a:endParaRPr dirty="0"/>
          </a:p>
          <a:p>
            <a:pPr marL="914400" lvl="0" indent="0" algn="just" rtl="0">
              <a:lnSpc>
                <a:spcPct val="150000"/>
              </a:lnSpc>
              <a:spcBef>
                <a:spcPts val="0"/>
              </a:spcBef>
              <a:spcAft>
                <a:spcPts val="0"/>
              </a:spcAft>
              <a:buNone/>
            </a:pPr>
            <a:endParaRPr dirty="0"/>
          </a:p>
          <a:p>
            <a:pPr marL="457200" lvl="0" indent="-342900" algn="just" rtl="0">
              <a:lnSpc>
                <a:spcPct val="150000"/>
              </a:lnSpc>
              <a:spcBef>
                <a:spcPts val="0"/>
              </a:spcBef>
              <a:spcAft>
                <a:spcPts val="0"/>
              </a:spcAft>
              <a:buSzPts val="1800"/>
              <a:buChar char="●"/>
            </a:pPr>
            <a:r>
              <a:rPr lang="en-US" b="1" dirty="0"/>
              <a:t>Encouraging Policy Advocacy and Reform: </a:t>
            </a:r>
            <a:r>
              <a:rPr lang="en-US" dirty="0"/>
              <a:t>CSOs engage in policy analysis and advocacy, pushing for reforms and improvements in various areas of public interest. Their research and evidence-based recommendations can influence government policies and lead to more effective and equitable decision-making.</a:t>
            </a:r>
            <a:endParaRPr dirty="0"/>
          </a:p>
          <a:p>
            <a:pPr marL="914400" lvl="0" indent="0" algn="just" rtl="0">
              <a:lnSpc>
                <a:spcPct val="150000"/>
              </a:lnSpc>
              <a:spcBef>
                <a:spcPts val="0"/>
              </a:spcBef>
              <a:spcAft>
                <a:spcPts val="0"/>
              </a:spcAft>
              <a:buNone/>
            </a:pPr>
            <a:endParaRPr dirty="0"/>
          </a:p>
          <a:p>
            <a:pPr marL="457200" lvl="0" indent="-342900" algn="just" rtl="0">
              <a:lnSpc>
                <a:spcPct val="150000"/>
              </a:lnSpc>
              <a:spcBef>
                <a:spcPts val="0"/>
              </a:spcBef>
              <a:spcAft>
                <a:spcPts val="0"/>
              </a:spcAft>
              <a:buSzPts val="1800"/>
              <a:buChar char="●"/>
            </a:pPr>
            <a:r>
              <a:rPr lang="en-US" b="1" dirty="0"/>
              <a:t>Capacity Building and Empowerment: </a:t>
            </a:r>
            <a:r>
              <a:rPr lang="en-US" dirty="0"/>
              <a:t>CSOs work to empower citizens by providing education, training, and awareness programs. By increasing the knowledge and skills of individuals, CSOs enable them to actively participate in democratic processes and take on leadership roles within their communities.</a:t>
            </a:r>
            <a:endParaRPr sz="2400" dirty="0"/>
          </a:p>
        </p:txBody>
      </p:sp>
      <p:sp>
        <p:nvSpPr>
          <p:cNvPr id="5" name="Google Shape;163;p12"/>
          <p:cNvSpPr txBox="1">
            <a:spLocks noGrp="1"/>
          </p:cNvSpPr>
          <p:nvPr>
            <p:ph type="title"/>
          </p:nvPr>
        </p:nvSpPr>
        <p:spPr>
          <a:xfrm>
            <a:off x="399370" y="293000"/>
            <a:ext cx="11393400" cy="430887"/>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Key </a:t>
            </a:r>
            <a:r>
              <a:rPr lang="en-US" b="1" dirty="0" smtClean="0">
                <a:latin typeface="Calibri" panose="020F0502020204030204" pitchFamily="34" charset="0"/>
                <a:ea typeface="Arial"/>
                <a:cs typeface="Calibri" panose="020F0502020204030204" pitchFamily="34" charset="0"/>
                <a:sym typeface="Arial"/>
              </a:rPr>
              <a:t>Ways </a:t>
            </a:r>
            <a:r>
              <a:rPr lang="en-US" b="1" dirty="0">
                <a:latin typeface="Calibri" panose="020F0502020204030204" pitchFamily="34" charset="0"/>
                <a:ea typeface="Arial"/>
                <a:cs typeface="Calibri" panose="020F0502020204030204" pitchFamily="34" charset="0"/>
                <a:sym typeface="Arial"/>
              </a:rPr>
              <a:t>in </a:t>
            </a:r>
            <a:r>
              <a:rPr lang="en-US" b="1" dirty="0" smtClean="0">
                <a:latin typeface="Calibri" panose="020F0502020204030204" pitchFamily="34" charset="0"/>
                <a:ea typeface="Arial"/>
                <a:cs typeface="Calibri" panose="020F0502020204030204" pitchFamily="34" charset="0"/>
                <a:sym typeface="Arial"/>
              </a:rPr>
              <a:t>Which </a:t>
            </a:r>
            <a:r>
              <a:rPr lang="en-US" b="1" dirty="0">
                <a:latin typeface="Calibri" panose="020F0502020204030204" pitchFamily="34" charset="0"/>
                <a:ea typeface="Arial"/>
                <a:cs typeface="Calibri" panose="020F0502020204030204" pitchFamily="34" charset="0"/>
                <a:sym typeface="Arial"/>
              </a:rPr>
              <a:t>CSOs </a:t>
            </a:r>
            <a:r>
              <a:rPr lang="en-US" b="1" dirty="0" smtClean="0">
                <a:latin typeface="Calibri" panose="020F0502020204030204" pitchFamily="34" charset="0"/>
                <a:ea typeface="Arial"/>
                <a:cs typeface="Calibri" panose="020F0502020204030204" pitchFamily="34" charset="0"/>
                <a:sym typeface="Arial"/>
              </a:rPr>
              <a:t>Contribute </a:t>
            </a:r>
            <a:r>
              <a:rPr lang="en-US" b="1" dirty="0">
                <a:latin typeface="Calibri" panose="020F0502020204030204" pitchFamily="34" charset="0"/>
                <a:ea typeface="Arial"/>
                <a:cs typeface="Calibri" panose="020F0502020204030204" pitchFamily="34" charset="0"/>
                <a:sym typeface="Arial"/>
              </a:rPr>
              <a:t>to D</a:t>
            </a:r>
            <a:r>
              <a:rPr lang="en-US" b="1" dirty="0" smtClean="0">
                <a:latin typeface="Calibri" panose="020F0502020204030204" pitchFamily="34" charset="0"/>
                <a:ea typeface="Arial"/>
                <a:cs typeface="Calibri" panose="020F0502020204030204" pitchFamily="34" charset="0"/>
                <a:sym typeface="Arial"/>
              </a:rPr>
              <a:t>emocracy</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g242c1740c7d_0_0"/>
          <p:cNvSpPr txBox="1">
            <a:spLocks noGrp="1"/>
          </p:cNvSpPr>
          <p:nvPr>
            <p:ph type="title"/>
          </p:nvPr>
        </p:nvSpPr>
        <p:spPr>
          <a:xfrm>
            <a:off x="960100" y="978102"/>
            <a:ext cx="10588500" cy="1062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 </a:t>
            </a:r>
            <a:endParaRPr/>
          </a:p>
        </p:txBody>
      </p:sp>
      <p:sp>
        <p:nvSpPr>
          <p:cNvPr id="63" name="Google Shape;63;g242c1740c7d_0_0"/>
          <p:cNvSpPr txBox="1">
            <a:spLocks noGrp="1"/>
          </p:cNvSpPr>
          <p:nvPr>
            <p:ph type="body" idx="2"/>
          </p:nvPr>
        </p:nvSpPr>
        <p:spPr>
          <a:xfrm>
            <a:off x="581397" y="1432372"/>
            <a:ext cx="10656300" cy="44658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800"/>
              <a:buNone/>
            </a:pPr>
            <a:r>
              <a:rPr lang="en-US" sz="2000" dirty="0"/>
              <a:t>The </a:t>
            </a:r>
            <a:r>
              <a:rPr lang="en-US" sz="2000" b="1" dirty="0"/>
              <a:t>Module </a:t>
            </a:r>
            <a:r>
              <a:rPr lang="en-US" sz="2000" dirty="0"/>
              <a:t>consists of the below Units:</a:t>
            </a:r>
            <a:endParaRPr sz="2000" dirty="0"/>
          </a:p>
          <a:p>
            <a:pPr marL="457200" lvl="0" indent="-355600" algn="just" rtl="0">
              <a:lnSpc>
                <a:spcPct val="150000"/>
              </a:lnSpc>
              <a:spcBef>
                <a:spcPts val="600"/>
              </a:spcBef>
              <a:spcAft>
                <a:spcPts val="0"/>
              </a:spcAft>
              <a:buSzPts val="2000"/>
              <a:buFont typeface="Wingdings" panose="05000000000000000000" pitchFamily="2" charset="2"/>
              <a:buChar char="§"/>
            </a:pPr>
            <a:r>
              <a:rPr lang="en-US" sz="2000" b="1" dirty="0"/>
              <a:t>Unit 1:</a:t>
            </a:r>
            <a:r>
              <a:rPr lang="en-US" sz="2000" dirty="0"/>
              <a:t> </a:t>
            </a:r>
            <a:r>
              <a:rPr lang="en-US" sz="2000" dirty="0" smtClean="0"/>
              <a:t>CSOs</a:t>
            </a:r>
          </a:p>
          <a:p>
            <a:pPr lvl="1" indent="-355600" algn="just">
              <a:lnSpc>
                <a:spcPct val="150000"/>
              </a:lnSpc>
              <a:spcBef>
                <a:spcPts val="600"/>
              </a:spcBef>
              <a:buSzPts val="2000"/>
              <a:buFont typeface="Wingdings" panose="05000000000000000000" pitchFamily="2" charset="2"/>
              <a:buChar char="§"/>
            </a:pPr>
            <a:r>
              <a:rPr lang="en-GB" sz="2000" dirty="0">
                <a:solidFill>
                  <a:schemeClr val="tx1"/>
                </a:solidFill>
              </a:rPr>
              <a:t>Identify the role of CSOs in </a:t>
            </a:r>
            <a:r>
              <a:rPr lang="en-GB" sz="2000" dirty="0" smtClean="0">
                <a:solidFill>
                  <a:schemeClr val="tx1"/>
                </a:solidFill>
              </a:rPr>
              <a:t>democracy</a:t>
            </a:r>
            <a:endParaRPr sz="2000" dirty="0" smtClean="0">
              <a:solidFill>
                <a:schemeClr val="tx1"/>
              </a:solidFill>
            </a:endParaRPr>
          </a:p>
          <a:p>
            <a:pPr marL="457200" lvl="0" indent="-355600" algn="just" rtl="0">
              <a:lnSpc>
                <a:spcPct val="150000"/>
              </a:lnSpc>
              <a:spcBef>
                <a:spcPts val="0"/>
              </a:spcBef>
              <a:spcAft>
                <a:spcPts val="0"/>
              </a:spcAft>
              <a:buSzPts val="2000"/>
              <a:buFont typeface="Wingdings" panose="05000000000000000000" pitchFamily="2" charset="2"/>
              <a:buChar char="§"/>
            </a:pPr>
            <a:r>
              <a:rPr lang="en-US" sz="2000" b="1" dirty="0" smtClean="0"/>
              <a:t>Unit </a:t>
            </a:r>
            <a:r>
              <a:rPr lang="en-US" sz="2000" b="1" dirty="0"/>
              <a:t>2:</a:t>
            </a:r>
            <a:r>
              <a:rPr lang="en-US" sz="2000" dirty="0"/>
              <a:t> Media </a:t>
            </a:r>
            <a:endParaRPr sz="2000" dirty="0"/>
          </a:p>
          <a:p>
            <a:pPr marL="0" lvl="0" indent="0" algn="just" rtl="0">
              <a:lnSpc>
                <a:spcPct val="115000"/>
              </a:lnSpc>
              <a:spcBef>
                <a:spcPts val="600"/>
              </a:spcBef>
              <a:spcAft>
                <a:spcPts val="0"/>
              </a:spcAft>
              <a:buSzPts val="1800"/>
              <a:buNone/>
            </a:pPr>
            <a:endParaRPr sz="2000" dirty="0"/>
          </a:p>
          <a:p>
            <a:pPr marL="0" lvl="0" indent="0" algn="l" rtl="0">
              <a:lnSpc>
                <a:spcPct val="115000"/>
              </a:lnSpc>
              <a:spcBef>
                <a:spcPts val="0"/>
              </a:spcBef>
              <a:spcAft>
                <a:spcPts val="0"/>
              </a:spcAft>
              <a:buSzPts val="1800"/>
              <a:buNone/>
            </a:pPr>
            <a:r>
              <a:rPr lang="en-US" sz="2000" dirty="0"/>
              <a:t>Upon completion of this module, you should be able to: </a:t>
            </a:r>
            <a:endParaRPr sz="2000" dirty="0"/>
          </a:p>
          <a:p>
            <a:pPr marL="0" lvl="0" indent="0" algn="l" rtl="0">
              <a:lnSpc>
                <a:spcPct val="115000"/>
              </a:lnSpc>
              <a:spcBef>
                <a:spcPts val="0"/>
              </a:spcBef>
              <a:spcAft>
                <a:spcPts val="0"/>
              </a:spcAft>
              <a:buSzPts val="1800"/>
              <a:buNone/>
            </a:pPr>
            <a:endParaRPr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a:t>Identify and understand the nature of CSOs (characteristics, challenges).</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a:t>Acknowledge and appreciate the significance of CSOs within a democratic context.</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a:t>Comprehend and define the role and contributions of media within a democratic society.</a:t>
            </a:r>
            <a:endParaRPr sz="2000" dirty="0"/>
          </a:p>
          <a:p>
            <a:pPr marL="457200" lvl="0" indent="0" algn="just" rtl="0">
              <a:lnSpc>
                <a:spcPct val="100000"/>
              </a:lnSpc>
              <a:spcBef>
                <a:spcPts val="0"/>
              </a:spcBef>
              <a:spcAft>
                <a:spcPts val="0"/>
              </a:spcAft>
              <a:buNone/>
            </a:pPr>
            <a:endParaRPr sz="1200" dirty="0"/>
          </a:p>
        </p:txBody>
      </p:sp>
      <p:sp>
        <p:nvSpPr>
          <p:cNvPr id="64" name="Google Shape;64;g242c1740c7d_0_0"/>
          <p:cNvSpPr txBox="1"/>
          <p:nvPr/>
        </p:nvSpPr>
        <p:spPr>
          <a:xfrm>
            <a:off x="581400" y="264275"/>
            <a:ext cx="5829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Calibri"/>
                <a:ea typeface="Calibri"/>
                <a:cs typeface="Calibri"/>
                <a:sym typeface="Calibri"/>
              </a:rPr>
              <a:t>Module 3 – Overview</a:t>
            </a:r>
            <a:endParaRPr sz="2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5ba87e51f1_0_32"/>
          <p:cNvSpPr txBox="1">
            <a:spLocks noGrp="1"/>
          </p:cNvSpPr>
          <p:nvPr>
            <p:ph type="body" idx="1"/>
          </p:nvPr>
        </p:nvSpPr>
        <p:spPr>
          <a:xfrm>
            <a:off x="399370" y="1449389"/>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1200"/>
              </a:spcBef>
              <a:spcAft>
                <a:spcPts val="0"/>
              </a:spcAft>
              <a:buNone/>
            </a:pPr>
            <a:r>
              <a:rPr lang="en-US" dirty="0"/>
              <a:t>Civil Society Organizations  are essential in shaping democratic governance through promoting citizen involvement, advocating for societal fairness, delivering key services, and holding government bodies accountable. They encounter numerous obstacles in executing these roles efficiently. Here are some of these challenges</a:t>
            </a:r>
            <a:r>
              <a:rPr lang="en-US" dirty="0" smtClean="0"/>
              <a:t>:</a:t>
            </a:r>
          </a:p>
          <a:p>
            <a:pPr marL="0" lvl="0" indent="0" algn="just" rtl="0">
              <a:lnSpc>
                <a:spcPct val="100000"/>
              </a:lnSpc>
              <a:spcBef>
                <a:spcPts val="1200"/>
              </a:spcBef>
              <a:spcAft>
                <a:spcPts val="0"/>
              </a:spcAft>
              <a:buNone/>
            </a:pPr>
            <a:endParaRPr dirty="0"/>
          </a:p>
          <a:p>
            <a:pPr marL="457200" lvl="0" indent="-342900" algn="just" rtl="0">
              <a:lnSpc>
                <a:spcPct val="100000"/>
              </a:lnSpc>
              <a:spcBef>
                <a:spcPts val="1200"/>
              </a:spcBef>
              <a:spcAft>
                <a:spcPts val="0"/>
              </a:spcAft>
              <a:buSzPts val="1800"/>
              <a:buFont typeface="Calibri"/>
              <a:buAutoNum type="arabicPeriod"/>
            </a:pPr>
            <a:r>
              <a:rPr lang="en-US" b="1" dirty="0"/>
              <a:t>Financial Limitations:</a:t>
            </a:r>
            <a:r>
              <a:rPr lang="en-US" dirty="0"/>
              <a:t> CSOs often find it challenging to secure consistent and adequate funding due to factors such as lack of donor support, competition amongst CSOs, or strict stipulations tied to funding sources.</a:t>
            </a:r>
            <a:endParaRPr dirty="0"/>
          </a:p>
          <a:p>
            <a:pPr marL="457200" lvl="0" indent="0" algn="just" rtl="0">
              <a:lnSpc>
                <a:spcPct val="100000"/>
              </a:lnSpc>
              <a:spcBef>
                <a:spcPts val="1200"/>
              </a:spcBef>
              <a:spcAft>
                <a:spcPts val="0"/>
              </a:spcAft>
              <a:buNone/>
            </a:pPr>
            <a:endParaRPr dirty="0"/>
          </a:p>
          <a:p>
            <a:pPr marL="114300" lvl="0" indent="0" algn="just" rtl="0">
              <a:lnSpc>
                <a:spcPct val="100000"/>
              </a:lnSpc>
              <a:spcBef>
                <a:spcPts val="1200"/>
              </a:spcBef>
              <a:spcAft>
                <a:spcPts val="0"/>
              </a:spcAft>
              <a:buSzPts val="1800"/>
            </a:pPr>
            <a:r>
              <a:rPr lang="en-US" b="1" dirty="0" smtClean="0"/>
              <a:t>2.  Regulatory </a:t>
            </a:r>
            <a:r>
              <a:rPr lang="en-US" b="1" dirty="0"/>
              <a:t>Restrictions:</a:t>
            </a:r>
            <a:r>
              <a:rPr lang="en-US" dirty="0"/>
              <a:t> Many governments impose stringent regulations that hinder CSOs' operations. This could involve laws that limit their financial resources, inhibit their freedom of assembly or expression, or are manipulated to harass or intimidate CSO members.</a:t>
            </a:r>
            <a:endParaRPr dirty="0"/>
          </a:p>
          <a:p>
            <a:pPr marL="457200" lvl="0" indent="0" algn="just" rtl="0">
              <a:lnSpc>
                <a:spcPct val="100000"/>
              </a:lnSpc>
              <a:spcBef>
                <a:spcPts val="1200"/>
              </a:spcBef>
              <a:spcAft>
                <a:spcPts val="0"/>
              </a:spcAft>
              <a:buNone/>
            </a:pPr>
            <a:endParaRPr dirty="0"/>
          </a:p>
          <a:p>
            <a:pPr marL="457200" lvl="0" indent="-342900" algn="just" rtl="0">
              <a:lnSpc>
                <a:spcPct val="100000"/>
              </a:lnSpc>
              <a:spcBef>
                <a:spcPts val="1200"/>
              </a:spcBef>
              <a:spcAft>
                <a:spcPts val="0"/>
              </a:spcAft>
              <a:buSzPts val="1800"/>
              <a:buFont typeface="Calibri"/>
              <a:buAutoNum type="arabicPeriod" startAt="3"/>
            </a:pPr>
            <a:r>
              <a:rPr lang="en-US" b="1" dirty="0"/>
              <a:t>Political Pressure:</a:t>
            </a:r>
            <a:r>
              <a:rPr lang="en-US" dirty="0"/>
              <a:t> In certain areas, CSOs may be subjected to political coercion, intimidation, or even violent threats. These conditions can restrict their operations and put their personnel and volunteers at risk.</a:t>
            </a:r>
            <a:endParaRPr b="1" dirty="0"/>
          </a:p>
          <a:p>
            <a:pPr marL="0" lvl="0" indent="0" algn="just" rtl="0">
              <a:spcBef>
                <a:spcPts val="1200"/>
              </a:spcBef>
              <a:spcAft>
                <a:spcPts val="0"/>
              </a:spcAft>
              <a:buNone/>
            </a:pPr>
            <a:endParaRPr dirty="0"/>
          </a:p>
        </p:txBody>
      </p:sp>
      <p:sp>
        <p:nvSpPr>
          <p:cNvPr id="183" name="Google Shape;183;g25ba87e51f1_0_32"/>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0"/>
              </a:spcAft>
              <a:buNone/>
            </a:pPr>
            <a:r>
              <a:rPr lang="en-US" sz="2900" b="1" dirty="0">
                <a:latin typeface="Calibri" panose="020F0502020204030204" pitchFamily="34" charset="0"/>
                <a:ea typeface="Arial"/>
                <a:cs typeface="Calibri" panose="020F0502020204030204" pitchFamily="34" charset="0"/>
                <a:sym typeface="Arial"/>
              </a:rPr>
              <a:t>Civil Society Organizations Challenges </a:t>
            </a:r>
            <a:endParaRPr sz="2900"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30" name="Google Shape;230;g25ba87e51f1_0_44"/>
          <p:cNvGrpSpPr/>
          <p:nvPr/>
        </p:nvGrpSpPr>
        <p:grpSpPr>
          <a:xfrm>
            <a:off x="3760206" y="1874370"/>
            <a:ext cx="4233494" cy="4233494"/>
            <a:chOff x="2820225" y="891450"/>
            <a:chExt cx="3175200" cy="3175200"/>
          </a:xfrm>
        </p:grpSpPr>
        <p:sp>
          <p:nvSpPr>
            <p:cNvPr id="231" name="Google Shape;231;g25ba87e51f1_0_44"/>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2" name="Google Shape;232;g25ba87e51f1_0_44"/>
            <p:cNvSpPr/>
            <p:nvPr/>
          </p:nvSpPr>
          <p:spPr>
            <a:xfrm rot="10800000">
              <a:off x="3175023" y="1179900"/>
              <a:ext cx="450600" cy="450600"/>
            </a:xfrm>
            <a:prstGeom prst="rtTriangle">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3" name="Google Shape;233;g25ba87e51f1_0_44"/>
          <p:cNvGrpSpPr/>
          <p:nvPr/>
        </p:nvGrpSpPr>
        <p:grpSpPr>
          <a:xfrm>
            <a:off x="5216373" y="1567417"/>
            <a:ext cx="1776356" cy="1219570"/>
            <a:chOff x="3798075" y="775532"/>
            <a:chExt cx="1332300" cy="914700"/>
          </a:xfrm>
        </p:grpSpPr>
        <p:sp>
          <p:nvSpPr>
            <p:cNvPr id="234" name="Google Shape;234;g25ba87e51f1_0_44"/>
            <p:cNvSpPr/>
            <p:nvPr/>
          </p:nvSpPr>
          <p:spPr>
            <a:xfrm>
              <a:off x="3798075" y="1060532"/>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Problems in Impact Evaluation</a:t>
              </a:r>
              <a:endParaRPr sz="1900">
                <a:solidFill>
                  <a:srgbClr val="FFFFFF"/>
                </a:solidFill>
              </a:endParaRPr>
            </a:p>
          </p:txBody>
        </p:sp>
        <p:sp>
          <p:nvSpPr>
            <p:cNvPr id="235" name="Google Shape;235;g25ba87e51f1_0_44"/>
            <p:cNvSpPr/>
            <p:nvPr/>
          </p:nvSpPr>
          <p:spPr>
            <a:xfrm>
              <a:off x="3798075" y="775532"/>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36" name="Google Shape;236;g25ba87e51f1_0_44"/>
          <p:cNvGrpSpPr/>
          <p:nvPr/>
        </p:nvGrpSpPr>
        <p:grpSpPr>
          <a:xfrm>
            <a:off x="3186020" y="2990501"/>
            <a:ext cx="1776356" cy="1219570"/>
            <a:chOff x="2389575" y="2071477"/>
            <a:chExt cx="1332300" cy="914700"/>
          </a:xfrm>
        </p:grpSpPr>
        <p:sp>
          <p:nvSpPr>
            <p:cNvPr id="237" name="Google Shape;237;g25ba87e51f1_0_44"/>
            <p:cNvSpPr/>
            <p:nvPr/>
          </p:nvSpPr>
          <p:spPr>
            <a:xfrm>
              <a:off x="2389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Changing Political and Economic Contexts</a:t>
              </a:r>
              <a:endParaRPr sz="1900">
                <a:solidFill>
                  <a:srgbClr val="FFFFFF"/>
                </a:solidFill>
              </a:endParaRPr>
            </a:p>
          </p:txBody>
        </p:sp>
        <p:sp>
          <p:nvSpPr>
            <p:cNvPr id="238" name="Google Shape;238;g25ba87e51f1_0_44"/>
            <p:cNvSpPr/>
            <p:nvPr/>
          </p:nvSpPr>
          <p:spPr>
            <a:xfrm>
              <a:off x="2389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39" name="Google Shape;239;g25ba87e51f1_0_44"/>
          <p:cNvGrpSpPr/>
          <p:nvPr/>
        </p:nvGrpSpPr>
        <p:grpSpPr>
          <a:xfrm>
            <a:off x="6307942" y="4870791"/>
            <a:ext cx="1776356" cy="1219236"/>
            <a:chOff x="4731075" y="3367427"/>
            <a:chExt cx="1332300" cy="914450"/>
          </a:xfrm>
        </p:grpSpPr>
        <p:sp>
          <p:nvSpPr>
            <p:cNvPr id="240" name="Google Shape;240;g25ba87e51f1_0_44"/>
            <p:cNvSpPr/>
            <p:nvPr/>
          </p:nvSpPr>
          <p:spPr>
            <a:xfrm>
              <a:off x="4731075" y="36521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Operational Capacity</a:t>
              </a:r>
              <a:endParaRPr sz="1900">
                <a:solidFill>
                  <a:srgbClr val="FFFFFF"/>
                </a:solidFill>
              </a:endParaRPr>
            </a:p>
          </p:txBody>
        </p:sp>
        <p:sp>
          <p:nvSpPr>
            <p:cNvPr id="241" name="Google Shape;241;g25ba87e51f1_0_44"/>
            <p:cNvSpPr/>
            <p:nvPr/>
          </p:nvSpPr>
          <p:spPr>
            <a:xfrm>
              <a:off x="4731075" y="336742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42" name="Google Shape;242;g25ba87e51f1_0_44"/>
          <p:cNvGrpSpPr/>
          <p:nvPr/>
        </p:nvGrpSpPr>
        <p:grpSpPr>
          <a:xfrm>
            <a:off x="3645476" y="4794258"/>
            <a:ext cx="1776356" cy="1219570"/>
            <a:chOff x="2734175" y="3367177"/>
            <a:chExt cx="1332300" cy="914700"/>
          </a:xfrm>
        </p:grpSpPr>
        <p:sp>
          <p:nvSpPr>
            <p:cNvPr id="243" name="Google Shape;243;g25ba87e51f1_0_44"/>
            <p:cNvSpPr/>
            <p:nvPr/>
          </p:nvSpPr>
          <p:spPr>
            <a:xfrm>
              <a:off x="2734175" y="36521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Issues of Reliability and Confidence</a:t>
              </a:r>
              <a:endParaRPr sz="1900">
                <a:solidFill>
                  <a:srgbClr val="FFFFFF"/>
                </a:solidFill>
              </a:endParaRPr>
            </a:p>
          </p:txBody>
        </p:sp>
        <p:sp>
          <p:nvSpPr>
            <p:cNvPr id="244" name="Google Shape;244;g25ba87e51f1_0_44"/>
            <p:cNvSpPr/>
            <p:nvPr/>
          </p:nvSpPr>
          <p:spPr>
            <a:xfrm>
              <a:off x="2734175" y="33671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45" name="Google Shape;245;g25ba87e51f1_0_44"/>
          <p:cNvGrpSpPr/>
          <p:nvPr/>
        </p:nvGrpSpPr>
        <p:grpSpPr>
          <a:xfrm>
            <a:off x="6941926" y="3142901"/>
            <a:ext cx="1776356" cy="1219570"/>
            <a:chOff x="5206575" y="2071477"/>
            <a:chExt cx="1332300" cy="914700"/>
          </a:xfrm>
        </p:grpSpPr>
        <p:sp>
          <p:nvSpPr>
            <p:cNvPr id="246" name="Google Shape;246;g25ba87e51f1_0_44"/>
            <p:cNvSpPr/>
            <p:nvPr/>
          </p:nvSpPr>
          <p:spPr>
            <a:xfrm>
              <a:off x="5206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Limited Cooperation</a:t>
              </a:r>
              <a:endParaRPr sz="1900">
                <a:solidFill>
                  <a:srgbClr val="FFFFFF"/>
                </a:solidFill>
              </a:endParaRPr>
            </a:p>
          </p:txBody>
        </p:sp>
        <p:sp>
          <p:nvSpPr>
            <p:cNvPr id="247" name="Google Shape;247;g25ba87e51f1_0_44"/>
            <p:cNvSpPr/>
            <p:nvPr/>
          </p:nvSpPr>
          <p:spPr>
            <a:xfrm>
              <a:off x="5206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sp>
        <p:nvSpPr>
          <p:cNvPr id="23" name="Google Shape;183;g25ba87e51f1_0_32"/>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0"/>
              </a:spcAft>
              <a:buNone/>
            </a:pPr>
            <a:r>
              <a:rPr lang="en-US" sz="2900" b="1" dirty="0">
                <a:latin typeface="Calibri" panose="020F0502020204030204" pitchFamily="34" charset="0"/>
                <a:ea typeface="Arial"/>
                <a:cs typeface="Calibri" panose="020F0502020204030204" pitchFamily="34" charset="0"/>
                <a:sym typeface="Arial"/>
              </a:rPr>
              <a:t>Civil Society Organizations Challenges </a:t>
            </a:r>
            <a:endParaRPr sz="2900"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Google Shape;76;p3" descr="A picture containing text, person, computer, indoor&#10;&#10;Description automatically generated"/>
          <p:cNvPicPr preferRelativeResize="0"/>
          <p:nvPr/>
        </p:nvPicPr>
        <p:blipFill rotWithShape="1">
          <a:blip r:embed="rId3">
            <a:alphaModFix/>
          </a:blip>
          <a:srcRect t="2020" b="13708"/>
          <a:stretch/>
        </p:blipFill>
        <p:spPr>
          <a:xfrm>
            <a:off x="0" y="10"/>
            <a:ext cx="12192000" cy="6857990"/>
          </a:xfrm>
          <a:prstGeom prst="rect">
            <a:avLst/>
          </a:prstGeom>
          <a:noFill/>
          <a:ln>
            <a:noFill/>
          </a:ln>
          <a:effectLst>
            <a:outerShdw blurRad="50800" dist="50800" dir="5400000" algn="ctr" rotWithShape="0">
              <a:srgbClr val="000000">
                <a:alpha val="66000"/>
              </a:srgbClr>
            </a:outerShdw>
          </a:effectLst>
        </p:spPr>
      </p:pic>
      <p:sp>
        <p:nvSpPr>
          <p:cNvPr id="77" name="Google Shape;77;p3"/>
          <p:cNvSpPr/>
          <p:nvPr/>
        </p:nvSpPr>
        <p:spPr>
          <a:xfrm flipH="1">
            <a:off x="0" y="635150"/>
            <a:ext cx="6970250" cy="6222849"/>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8" name="Google Shape;78;p3"/>
          <p:cNvSpPr txBox="1">
            <a:spLocks noGrp="1"/>
          </p:cNvSpPr>
          <p:nvPr>
            <p:ph type="title"/>
          </p:nvPr>
        </p:nvSpPr>
        <p:spPr>
          <a:xfrm>
            <a:off x="1296026" y="1592049"/>
            <a:ext cx="4204200" cy="134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b="1" dirty="0">
                <a:solidFill>
                  <a:schemeClr val="dk1"/>
                </a:solidFill>
                <a:latin typeface="Calibri"/>
                <a:ea typeface="Calibri"/>
                <a:cs typeface="Calibri"/>
                <a:sym typeface="Calibri"/>
              </a:rPr>
              <a:t>Definition of CSOs</a:t>
            </a:r>
            <a:br>
              <a:rPr lang="en-US" b="1"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p:txBody>
      </p:sp>
      <p:cxnSp>
        <p:nvCxnSpPr>
          <p:cNvPr id="79" name="Google Shape;79;p3"/>
          <p:cNvCxnSpPr/>
          <p:nvPr/>
        </p:nvCxnSpPr>
        <p:spPr>
          <a:xfrm>
            <a:off x="2930426" y="2707464"/>
            <a:ext cx="935400" cy="0"/>
          </a:xfrm>
          <a:prstGeom prst="straightConnector1">
            <a:avLst/>
          </a:prstGeom>
          <a:noFill/>
          <a:ln w="25400" cap="sq" cmpd="sng">
            <a:solidFill>
              <a:srgbClr val="575161"/>
            </a:solidFill>
            <a:prstDash val="solid"/>
            <a:bevel/>
            <a:headEnd type="none" w="sm" len="sm"/>
            <a:tailEnd type="none" w="sm" len="sm"/>
          </a:ln>
        </p:spPr>
      </p:cxnSp>
      <p:sp>
        <p:nvSpPr>
          <p:cNvPr id="80" name="Google Shape;80;p3"/>
          <p:cNvSpPr txBox="1">
            <a:spLocks noGrp="1"/>
          </p:cNvSpPr>
          <p:nvPr>
            <p:ph type="body" idx="1"/>
          </p:nvPr>
        </p:nvSpPr>
        <p:spPr>
          <a:xfrm>
            <a:off x="515000" y="2934850"/>
            <a:ext cx="5894100" cy="3435600"/>
          </a:xfrm>
          <a:prstGeom prst="rect">
            <a:avLst/>
          </a:prstGeom>
          <a:noFill/>
          <a:ln>
            <a:noFill/>
          </a:ln>
        </p:spPr>
        <p:txBody>
          <a:bodyPr spcFirstLastPara="1" wrap="square" lIns="91425" tIns="45700" rIns="91425" bIns="45700" anchor="ctr" anchorCtr="0">
            <a:noAutofit/>
          </a:bodyPr>
          <a:lstStyle/>
          <a:p>
            <a:pPr marL="457200" lvl="0" indent="-311943" algn="just" rtl="0">
              <a:lnSpc>
                <a:spcPct val="200000"/>
              </a:lnSpc>
              <a:spcBef>
                <a:spcPts val="0"/>
              </a:spcBef>
              <a:spcAft>
                <a:spcPts val="0"/>
              </a:spcAft>
              <a:buClr>
                <a:schemeClr val="dk1"/>
              </a:buClr>
              <a:buSzPct val="100000"/>
              <a:buFont typeface="Calibri"/>
              <a:buChar char="●"/>
            </a:pPr>
            <a:r>
              <a:rPr lang="en-US" sz="1400" b="0" i="0" dirty="0">
                <a:solidFill>
                  <a:schemeClr val="dk1"/>
                </a:solidFill>
                <a:sym typeface="Calibri"/>
              </a:rPr>
              <a:t>A </a:t>
            </a:r>
            <a:r>
              <a:rPr lang="en-US" sz="1400" b="1" i="0" dirty="0">
                <a:solidFill>
                  <a:schemeClr val="dk1"/>
                </a:solidFill>
                <a:sym typeface="Calibri"/>
              </a:rPr>
              <a:t>civil society organization (CSO) </a:t>
            </a:r>
            <a:r>
              <a:rPr lang="en-US" sz="1400" b="0" i="0" dirty="0">
                <a:solidFill>
                  <a:schemeClr val="dk1"/>
                </a:solidFill>
                <a:sym typeface="Calibri"/>
              </a:rPr>
              <a:t>or </a:t>
            </a:r>
            <a:r>
              <a:rPr lang="en-US" sz="1400" b="1" i="0" dirty="0">
                <a:solidFill>
                  <a:schemeClr val="dk1"/>
                </a:solidFill>
                <a:sym typeface="Calibri"/>
              </a:rPr>
              <a:t>non-governmental organization (NGO)</a:t>
            </a:r>
            <a:r>
              <a:rPr lang="en-US" sz="1400" b="0" i="0" dirty="0">
                <a:solidFill>
                  <a:schemeClr val="dk1"/>
                </a:solidFill>
                <a:sym typeface="Calibri"/>
              </a:rPr>
              <a:t> </a:t>
            </a:r>
            <a:r>
              <a:rPr lang="en-US" sz="1400" dirty="0">
                <a:solidFill>
                  <a:schemeClr val="dk1"/>
                </a:solidFill>
              </a:rPr>
              <a:t> “</a:t>
            </a:r>
            <a:r>
              <a:rPr lang="en-US" sz="1400" b="0" i="0" dirty="0">
                <a:solidFill>
                  <a:schemeClr val="dk1"/>
                </a:solidFill>
                <a:sym typeface="Calibri"/>
              </a:rPr>
              <a:t>is any non-profit, voluntary citizens’ group which is organized on a local, national or international level.</a:t>
            </a:r>
            <a:r>
              <a:rPr lang="en-US" sz="1400" dirty="0">
                <a:solidFill>
                  <a:schemeClr val="dk1"/>
                </a:solidFill>
              </a:rPr>
              <a:t>” ( United Nations, Civil Society. About us)</a:t>
            </a:r>
            <a:endParaRPr sz="1400" dirty="0">
              <a:solidFill>
                <a:schemeClr val="dk1"/>
              </a:solidFill>
            </a:endParaRPr>
          </a:p>
          <a:p>
            <a:pPr marL="457200" lvl="0" indent="0" algn="just" rtl="0">
              <a:lnSpc>
                <a:spcPct val="200000"/>
              </a:lnSpc>
              <a:spcBef>
                <a:spcPts val="0"/>
              </a:spcBef>
              <a:spcAft>
                <a:spcPts val="0"/>
              </a:spcAft>
              <a:buSzPct val="85714"/>
              <a:buNone/>
            </a:pPr>
            <a:endParaRPr sz="1400" dirty="0">
              <a:solidFill>
                <a:schemeClr val="dk1"/>
              </a:solidFill>
            </a:endParaRPr>
          </a:p>
          <a:p>
            <a:pPr marL="457200" lvl="0" indent="-311943" algn="just" rtl="0">
              <a:lnSpc>
                <a:spcPct val="200000"/>
              </a:lnSpc>
              <a:spcBef>
                <a:spcPts val="0"/>
              </a:spcBef>
              <a:spcAft>
                <a:spcPts val="0"/>
              </a:spcAft>
              <a:buClr>
                <a:schemeClr val="dk1"/>
              </a:buClr>
              <a:buSzPct val="100000"/>
              <a:buFont typeface="Calibri"/>
              <a:buChar char="●"/>
            </a:pPr>
            <a:r>
              <a:rPr lang="en-US" sz="1400" dirty="0">
                <a:solidFill>
                  <a:schemeClr val="dk1"/>
                </a:solidFill>
              </a:rPr>
              <a:t>CSOs can be </a:t>
            </a:r>
            <a:r>
              <a:rPr lang="en-US" sz="1400" dirty="0" smtClean="0">
                <a:solidFill>
                  <a:schemeClr val="dk1"/>
                </a:solidFill>
              </a:rPr>
              <a:t>characterized </a:t>
            </a:r>
            <a:r>
              <a:rPr lang="en-US" sz="1400" dirty="0">
                <a:solidFill>
                  <a:schemeClr val="dk1"/>
                </a:solidFill>
              </a:rPr>
              <a:t>as task-oriented </a:t>
            </a:r>
            <a:r>
              <a:rPr lang="en-GB" sz="1400" dirty="0" smtClean="0">
                <a:solidFill>
                  <a:schemeClr val="dk1"/>
                </a:solidFill>
              </a:rPr>
              <a:t>organisations</a:t>
            </a:r>
            <a:r>
              <a:rPr lang="en-US" sz="1400" dirty="0" smtClean="0">
                <a:solidFill>
                  <a:schemeClr val="dk1"/>
                </a:solidFill>
              </a:rPr>
              <a:t> </a:t>
            </a:r>
            <a:r>
              <a:rPr lang="en-US" sz="1400" dirty="0">
                <a:solidFill>
                  <a:schemeClr val="dk1"/>
                </a:solidFill>
              </a:rPr>
              <a:t>and as </a:t>
            </a:r>
            <a:r>
              <a:rPr lang="en-GB" sz="1400" dirty="0" smtClean="0">
                <a:solidFill>
                  <a:schemeClr val="dk1"/>
                </a:solidFill>
              </a:rPr>
              <a:t>organisations</a:t>
            </a:r>
            <a:r>
              <a:rPr lang="en-US" sz="1400" dirty="0" smtClean="0">
                <a:solidFill>
                  <a:schemeClr val="dk1"/>
                </a:solidFill>
              </a:rPr>
              <a:t> </a:t>
            </a:r>
            <a:r>
              <a:rPr lang="en-US" sz="1400" dirty="0">
                <a:solidFill>
                  <a:schemeClr val="dk1"/>
                </a:solidFill>
              </a:rPr>
              <a:t>that promote a variety of services, such as raising citizens' concerns to governments, monitoring policies and promoting political participation at the community level.</a:t>
            </a:r>
            <a:endParaRPr sz="1400" dirty="0">
              <a:solidFill>
                <a:schemeClr val="dk1"/>
              </a:solidFill>
              <a:sym typeface="Calibri"/>
            </a:endParaRPr>
          </a:p>
          <a:p>
            <a:pPr marL="0" lvl="0" indent="0" algn="l" rtl="0">
              <a:lnSpc>
                <a:spcPct val="90000"/>
              </a:lnSpc>
              <a:spcBef>
                <a:spcPts val="1000"/>
              </a:spcBef>
              <a:spcAft>
                <a:spcPts val="0"/>
              </a:spcAft>
              <a:buClr>
                <a:schemeClr val="accent1"/>
              </a:buClr>
              <a:buSzPct val="100000"/>
              <a:buNone/>
            </a:pPr>
            <a:endParaRPr sz="11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5ba87e51f1_0_0"/>
          <p:cNvSpPr txBox="1">
            <a:spLocks noGrp="1"/>
          </p:cNvSpPr>
          <p:nvPr>
            <p:ph type="body" idx="1"/>
          </p:nvPr>
        </p:nvSpPr>
        <p:spPr>
          <a:xfrm>
            <a:off x="399373" y="1449400"/>
            <a:ext cx="7562400" cy="50721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sz="2000" dirty="0"/>
              <a:t>A civil society organization (CSO) is any non-profit, voluntary citizens’ group which is organized on a local, national or international level.  </a:t>
            </a:r>
            <a:endParaRPr sz="2000" dirty="0"/>
          </a:p>
          <a:p>
            <a:pPr marL="0" lvl="0" indent="0" algn="just" rtl="0">
              <a:lnSpc>
                <a:spcPct val="100000"/>
              </a:lnSpc>
              <a:spcBef>
                <a:spcPts val="0"/>
              </a:spcBef>
              <a:spcAft>
                <a:spcPts val="0"/>
              </a:spcAft>
              <a:buNone/>
            </a:pPr>
            <a:endParaRPr lang="en-US" sz="2000" dirty="0" smtClean="0">
              <a:solidFill>
                <a:srgbClr val="0000FF"/>
              </a:solidFill>
            </a:endParaRPr>
          </a:p>
          <a:p>
            <a:pPr marL="0" lvl="0" indent="0" algn="just" rtl="0">
              <a:lnSpc>
                <a:spcPct val="100000"/>
              </a:lnSpc>
              <a:spcBef>
                <a:spcPts val="0"/>
              </a:spcBef>
              <a:spcAft>
                <a:spcPts val="0"/>
              </a:spcAft>
              <a:buNone/>
            </a:pPr>
            <a:endParaRPr sz="2000" dirty="0">
              <a:solidFill>
                <a:srgbClr val="0000FF"/>
              </a:solidFill>
            </a:endParaRPr>
          </a:p>
          <a:p>
            <a:pPr marL="0" lvl="0" indent="0" algn="just" rtl="0">
              <a:lnSpc>
                <a:spcPct val="100000"/>
              </a:lnSpc>
              <a:spcBef>
                <a:spcPts val="0"/>
              </a:spcBef>
              <a:spcAft>
                <a:spcPts val="0"/>
              </a:spcAft>
              <a:buNone/>
            </a:pPr>
            <a:r>
              <a:rPr lang="en-US" sz="2000" dirty="0"/>
              <a:t>Civil Society Organizations play a crucial role in advocating for and promoting positive change in society, as well as providing services and support to communities in need. CSOs operate outside of government control and are not motivated by profit.</a:t>
            </a:r>
            <a:endParaRPr sz="2000" dirty="0"/>
          </a:p>
          <a:p>
            <a:pPr marL="0" lvl="0" indent="0" algn="just" rtl="0">
              <a:lnSpc>
                <a:spcPct val="100000"/>
              </a:lnSpc>
              <a:spcBef>
                <a:spcPts val="0"/>
              </a:spcBef>
              <a:spcAft>
                <a:spcPts val="0"/>
              </a:spcAft>
              <a:buNone/>
            </a:pPr>
            <a:endParaRPr lang="en-US" sz="2000" dirty="0" smtClean="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US" sz="2000" dirty="0"/>
              <a:t>CSOs are task-oriented and driven by people with a common interest, perform a variety of services and humanitarian functions, bring citizens’ concerns to Governments, monitor policies, and encourage political participation at the community level.</a:t>
            </a:r>
            <a:endParaRPr sz="2000" dirty="0"/>
          </a:p>
          <a:p>
            <a:pPr marL="0" lvl="0" indent="0" algn="just" rtl="0">
              <a:spcBef>
                <a:spcPts val="1000"/>
              </a:spcBef>
              <a:spcAft>
                <a:spcPts val="0"/>
              </a:spcAft>
              <a:buNone/>
            </a:pPr>
            <a:endParaRPr dirty="0"/>
          </a:p>
        </p:txBody>
      </p:sp>
      <p:sp>
        <p:nvSpPr>
          <p:cNvPr id="87" name="Google Shape;87;g25ba87e51f1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t>CSOs</a:t>
            </a:r>
            <a:endParaRPr b="1" dirty="0"/>
          </a:p>
        </p:txBody>
      </p:sp>
      <p:pic>
        <p:nvPicPr>
          <p:cNvPr id="88" name="Google Shape;88;g25ba87e51f1_0_0"/>
          <p:cNvPicPr preferRelativeResize="0"/>
          <p:nvPr/>
        </p:nvPicPr>
        <p:blipFill>
          <a:blip r:embed="rId3">
            <a:alphaModFix/>
          </a:blip>
          <a:stretch>
            <a:fillRect/>
          </a:stretch>
        </p:blipFill>
        <p:spPr>
          <a:xfrm>
            <a:off x="8041773" y="3905199"/>
            <a:ext cx="3925427" cy="26163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ba87e51f1_0_6"/>
          <p:cNvSpPr txBox="1">
            <a:spLocks noGrp="1"/>
          </p:cNvSpPr>
          <p:nvPr>
            <p:ph type="body" idx="1"/>
          </p:nvPr>
        </p:nvSpPr>
        <p:spPr>
          <a:xfrm>
            <a:off x="399370" y="1499267"/>
            <a:ext cx="11393400" cy="3739200"/>
          </a:xfrm>
          <a:prstGeom prst="rect">
            <a:avLst/>
          </a:prstGeom>
        </p:spPr>
        <p:txBody>
          <a:bodyPr spcFirstLastPara="1" wrap="square" lIns="0" tIns="0" rIns="0" bIns="0" anchor="t" anchorCtr="0">
            <a:noAutofit/>
          </a:bodyPr>
          <a:lstStyle/>
          <a:p>
            <a:pPr marL="457200" lvl="0" indent="-355600" algn="just" rtl="0">
              <a:lnSpc>
                <a:spcPct val="100000"/>
              </a:lnSpc>
              <a:spcBef>
                <a:spcPts val="0"/>
              </a:spcBef>
              <a:spcAft>
                <a:spcPts val="0"/>
              </a:spcAft>
              <a:buSzPts val="2000"/>
              <a:buFont typeface="Calibri"/>
              <a:buAutoNum type="arabicPeriod"/>
            </a:pPr>
            <a:r>
              <a:rPr lang="en-US" sz="2000" b="1" dirty="0"/>
              <a:t>Mission and Purpose</a:t>
            </a:r>
            <a:r>
              <a:rPr lang="en-US" sz="2000" dirty="0"/>
              <a:t>: CSOs are established with a specific mission or goal centered around addressing social, cultural, environmental, or economic issues. This purpose guides their actions and initiatives.</a:t>
            </a:r>
            <a:endParaRPr sz="2000" dirty="0"/>
          </a:p>
          <a:p>
            <a:pPr marL="457200" lvl="0" indent="0" algn="just" rtl="0">
              <a:lnSpc>
                <a:spcPct val="100000"/>
              </a:lnSpc>
              <a:spcBef>
                <a:spcPts val="1200"/>
              </a:spcBef>
              <a:spcAft>
                <a:spcPts val="0"/>
              </a:spcAft>
              <a:buNone/>
            </a:pPr>
            <a:endParaRPr sz="2000" dirty="0"/>
          </a:p>
          <a:p>
            <a:pPr marL="101600" lvl="0" indent="0" algn="just" rtl="0">
              <a:lnSpc>
                <a:spcPct val="100000"/>
              </a:lnSpc>
              <a:spcBef>
                <a:spcPts val="1200"/>
              </a:spcBef>
              <a:spcAft>
                <a:spcPts val="0"/>
              </a:spcAft>
              <a:buSzPts val="2000"/>
            </a:pPr>
            <a:r>
              <a:rPr lang="en-US" sz="2000" b="1" dirty="0" smtClean="0"/>
              <a:t>2.  Non-Profit </a:t>
            </a:r>
            <a:r>
              <a:rPr lang="en-US" sz="2000" b="1" dirty="0"/>
              <a:t>Nature: </a:t>
            </a:r>
            <a:r>
              <a:rPr lang="en-US" sz="2000" dirty="0"/>
              <a:t>CSOs are not-for-profit entities, meaning they do not aim to generate profits for private individuals or shareholders. Any surplus funds are reinvested into their programs and </a:t>
            </a:r>
            <a:r>
              <a:rPr lang="en-US" sz="2000" dirty="0" smtClean="0"/>
              <a:t>activities.</a:t>
            </a:r>
            <a:endParaRPr lang="en-US" sz="2000" dirty="0"/>
          </a:p>
          <a:p>
            <a:pPr marL="101600" lvl="0" indent="0" algn="just" rtl="0">
              <a:lnSpc>
                <a:spcPct val="100000"/>
              </a:lnSpc>
              <a:spcBef>
                <a:spcPts val="1200"/>
              </a:spcBef>
              <a:spcAft>
                <a:spcPts val="0"/>
              </a:spcAft>
              <a:buSzPts val="2000"/>
            </a:pPr>
            <a:endParaRPr lang="en-US" sz="2000" dirty="0"/>
          </a:p>
          <a:p>
            <a:pPr marL="101600" lvl="0" indent="0" algn="just" rtl="0">
              <a:lnSpc>
                <a:spcPct val="100000"/>
              </a:lnSpc>
              <a:spcBef>
                <a:spcPts val="1200"/>
              </a:spcBef>
              <a:spcAft>
                <a:spcPts val="0"/>
              </a:spcAft>
              <a:buSzPts val="2000"/>
            </a:pPr>
            <a:r>
              <a:rPr lang="en-US" sz="2000" b="1" dirty="0" smtClean="0"/>
              <a:t>3.  Independence</a:t>
            </a:r>
            <a:r>
              <a:rPr lang="en-US" sz="2000" b="1" dirty="0"/>
              <a:t>: </a:t>
            </a:r>
            <a:r>
              <a:rPr lang="en-US" sz="2000" dirty="0"/>
              <a:t>CSOs operate independently of government control and are not directly affiliated with political parties or government agencies. This independence enables them to remain impartial and advocate for issues that might not align with the government's agenda.</a:t>
            </a:r>
            <a:endParaRPr sz="2000" dirty="0"/>
          </a:p>
          <a:p>
            <a:pPr marL="457200" lvl="0" indent="0" algn="just" rtl="0">
              <a:lnSpc>
                <a:spcPct val="100000"/>
              </a:lnSpc>
              <a:spcBef>
                <a:spcPts val="1200"/>
              </a:spcBef>
              <a:spcAft>
                <a:spcPts val="0"/>
              </a:spcAft>
              <a:buNone/>
            </a:pPr>
            <a:endParaRPr sz="2000" dirty="0"/>
          </a:p>
          <a:p>
            <a:pPr marL="101600" lvl="0" indent="0" algn="just" rtl="0">
              <a:lnSpc>
                <a:spcPct val="100000"/>
              </a:lnSpc>
              <a:spcBef>
                <a:spcPts val="1200"/>
              </a:spcBef>
              <a:spcAft>
                <a:spcPts val="0"/>
              </a:spcAft>
              <a:buSzPts val="2000"/>
            </a:pPr>
            <a:r>
              <a:rPr lang="en-US" sz="2000" b="1" dirty="0" smtClean="0"/>
              <a:t>4.  Advocacy </a:t>
            </a:r>
            <a:r>
              <a:rPr lang="en-US" sz="2000" b="1" dirty="0"/>
              <a:t>and Awareness: </a:t>
            </a:r>
            <a:r>
              <a:rPr lang="en-US" sz="2000" dirty="0"/>
              <a:t>CSOs actively engage in advocacy work to influence public policy and raise awareness about pressing issues. They strive to mobilize public support and promote policy changes that align with their mission.</a:t>
            </a:r>
            <a:endParaRPr sz="2000" dirty="0"/>
          </a:p>
          <a:p>
            <a:pPr marL="0" lvl="0" indent="0" algn="just" rtl="0">
              <a:lnSpc>
                <a:spcPct val="100000"/>
              </a:lnSpc>
              <a:spcBef>
                <a:spcPts val="1200"/>
              </a:spcBef>
              <a:spcAft>
                <a:spcPts val="1200"/>
              </a:spcAft>
              <a:buNone/>
            </a:pPr>
            <a:endParaRPr sz="2600" dirty="0"/>
          </a:p>
        </p:txBody>
      </p:sp>
      <p:sp>
        <p:nvSpPr>
          <p:cNvPr id="95" name="Google Shape;95;g25ba87e51f1_0_6"/>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1200"/>
              </a:spcAft>
              <a:buNone/>
            </a:pPr>
            <a:r>
              <a:rPr lang="en-US" b="1" dirty="0">
                <a:latin typeface="Calibri" panose="020F0502020204030204" pitchFamily="34" charset="0"/>
                <a:ea typeface="Arial"/>
                <a:cs typeface="Calibri" panose="020F0502020204030204" pitchFamily="34" charset="0"/>
                <a:sym typeface="Arial"/>
              </a:rPr>
              <a:t>Characteristics of Civil Society Organizations</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5ba87e51f1_0_12"/>
          <p:cNvSpPr txBox="1">
            <a:spLocks noGrp="1"/>
          </p:cNvSpPr>
          <p:nvPr>
            <p:ph type="body" idx="1"/>
          </p:nvPr>
        </p:nvSpPr>
        <p:spPr>
          <a:xfrm>
            <a:off x="399370" y="1449389"/>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sz="2000" b="1" dirty="0"/>
              <a:t>5. Services and Support: </a:t>
            </a:r>
            <a:r>
              <a:rPr lang="en-US" sz="2000" dirty="0"/>
              <a:t>Many CSOs provide direct services and support to communities in need, ranging from healthcare and education to humanitarian aid and community development.</a:t>
            </a:r>
            <a:endParaRPr sz="2000" dirty="0"/>
          </a:p>
          <a:p>
            <a:pPr marL="0" lvl="0" indent="0" algn="just" rtl="0">
              <a:lnSpc>
                <a:spcPct val="100000"/>
              </a:lnSpc>
              <a:spcBef>
                <a:spcPts val="1200"/>
              </a:spcBef>
              <a:spcAft>
                <a:spcPts val="0"/>
              </a:spcAft>
              <a:buNone/>
            </a:pPr>
            <a:endParaRPr sz="2000" dirty="0"/>
          </a:p>
          <a:p>
            <a:pPr marL="0" lvl="0" indent="0" algn="just" rtl="0">
              <a:lnSpc>
                <a:spcPct val="100000"/>
              </a:lnSpc>
              <a:spcBef>
                <a:spcPts val="1200"/>
              </a:spcBef>
              <a:spcAft>
                <a:spcPts val="0"/>
              </a:spcAft>
              <a:buNone/>
            </a:pPr>
            <a:r>
              <a:rPr lang="en-US" sz="2000" b="1" dirty="0"/>
              <a:t>6. Grassroots and Voluntary Efforts: </a:t>
            </a:r>
            <a:r>
              <a:rPr lang="en-US" sz="2000" dirty="0"/>
              <a:t>CSOs often rely on grassroots efforts and the dedication of volunteers who are passionate about their cause. They garner support from individuals, communities, and businesses to achieve their objectives.</a:t>
            </a:r>
            <a:endParaRPr sz="2000" dirty="0"/>
          </a:p>
          <a:p>
            <a:pPr marL="0" lvl="0" indent="0" algn="just" rtl="0">
              <a:lnSpc>
                <a:spcPct val="100000"/>
              </a:lnSpc>
              <a:spcBef>
                <a:spcPts val="1200"/>
              </a:spcBef>
              <a:spcAft>
                <a:spcPts val="0"/>
              </a:spcAft>
              <a:buNone/>
            </a:pPr>
            <a:endParaRPr sz="2000" dirty="0"/>
          </a:p>
          <a:p>
            <a:pPr marL="0" lvl="0" indent="0" algn="just" rtl="0">
              <a:lnSpc>
                <a:spcPct val="100000"/>
              </a:lnSpc>
              <a:spcBef>
                <a:spcPts val="1200"/>
              </a:spcBef>
              <a:spcAft>
                <a:spcPts val="0"/>
              </a:spcAft>
              <a:buNone/>
            </a:pPr>
            <a:r>
              <a:rPr lang="en-US" sz="2000" b="1" dirty="0"/>
              <a:t>7. Transparency and Accountability: </a:t>
            </a:r>
            <a:r>
              <a:rPr lang="en-US" sz="2000" dirty="0"/>
              <a:t>CSOs maintain credibility and trust by operating with transparency, providing information about their funding sources, expenditures, and overall operations. They are accountable to their stakeholders, including donors and the communities they serve.</a:t>
            </a:r>
            <a:endParaRPr sz="2000" dirty="0"/>
          </a:p>
          <a:p>
            <a:pPr marL="0" lvl="0" indent="0" algn="just" rtl="0">
              <a:lnSpc>
                <a:spcPct val="100000"/>
              </a:lnSpc>
              <a:spcBef>
                <a:spcPts val="1200"/>
              </a:spcBef>
              <a:spcAft>
                <a:spcPts val="0"/>
              </a:spcAft>
              <a:buNone/>
            </a:pPr>
            <a:endParaRPr sz="2000" dirty="0"/>
          </a:p>
          <a:p>
            <a:pPr marL="0" lvl="0" indent="0" algn="just" rtl="0">
              <a:spcBef>
                <a:spcPts val="1200"/>
              </a:spcBef>
              <a:spcAft>
                <a:spcPts val="0"/>
              </a:spcAft>
              <a:buNone/>
            </a:pPr>
            <a:endParaRPr dirty="0"/>
          </a:p>
        </p:txBody>
      </p:sp>
      <p:sp>
        <p:nvSpPr>
          <p:cNvPr id="6" name="Google Shape;95;g25ba87e51f1_0_6"/>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1200"/>
              </a:spcAft>
              <a:buNone/>
            </a:pPr>
            <a:r>
              <a:rPr lang="en-US" b="1" dirty="0">
                <a:latin typeface="Calibri" panose="020F0502020204030204" pitchFamily="34" charset="0"/>
                <a:ea typeface="Arial"/>
                <a:cs typeface="Calibri" panose="020F0502020204030204" pitchFamily="34" charset="0"/>
                <a:sym typeface="Arial"/>
              </a:rPr>
              <a:t>Characteristics of Civil Society Organizations</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body" idx="1"/>
          </p:nvPr>
        </p:nvSpPr>
        <p:spPr>
          <a:xfrm>
            <a:off x="399378" y="1393375"/>
            <a:ext cx="11028600" cy="49983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1D1C21"/>
              </a:buClr>
              <a:buSzPts val="1600"/>
              <a:buNone/>
            </a:pPr>
            <a:r>
              <a:rPr lang="en-US" sz="2400" dirty="0">
                <a:solidFill>
                  <a:srgbClr val="1D1C21"/>
                </a:solidFill>
                <a:sym typeface="Calibri"/>
              </a:rPr>
              <a:t>“</a:t>
            </a:r>
            <a:r>
              <a:rPr lang="en-US" sz="2400" b="0" dirty="0">
                <a:solidFill>
                  <a:srgbClr val="1D1C21"/>
                </a:solidFill>
                <a:sym typeface="Calibri"/>
              </a:rPr>
              <a:t>Civil society plays a </a:t>
            </a:r>
            <a:r>
              <a:rPr lang="en-US" sz="2400" b="1" dirty="0">
                <a:solidFill>
                  <a:schemeClr val="accent3"/>
                </a:solidFill>
              </a:rPr>
              <a:t>vital</a:t>
            </a:r>
            <a:r>
              <a:rPr lang="en-US" sz="2400" b="0" dirty="0">
                <a:solidFill>
                  <a:schemeClr val="accent3"/>
                </a:solidFill>
                <a:sym typeface="Calibri"/>
              </a:rPr>
              <a:t> </a:t>
            </a:r>
            <a:r>
              <a:rPr lang="en-US" sz="2400" b="0" dirty="0">
                <a:solidFill>
                  <a:srgbClr val="1D1C21"/>
                </a:solidFill>
                <a:sym typeface="Calibri"/>
              </a:rPr>
              <a:t>role in any healthy democracy. It offers a space in which people can come together to share interests and common goals; and a means to challenge the failings of current systems and thus improve society.”</a:t>
            </a:r>
            <a:endParaRPr sz="2400" b="0" dirty="0">
              <a:solidFill>
                <a:srgbClr val="1D1C21"/>
              </a:solidFill>
              <a:sym typeface="Calibri"/>
            </a:endParaRPr>
          </a:p>
          <a:p>
            <a:pPr marL="0" lvl="0" indent="0" algn="just" rtl="0">
              <a:lnSpc>
                <a:spcPct val="90000"/>
              </a:lnSpc>
              <a:spcBef>
                <a:spcPts val="0"/>
              </a:spcBef>
              <a:spcAft>
                <a:spcPts val="0"/>
              </a:spcAft>
              <a:buClr>
                <a:srgbClr val="1D1C21"/>
              </a:buClr>
              <a:buSzPts val="1600"/>
              <a:buNone/>
            </a:pPr>
            <a:endParaRPr sz="2000" dirty="0">
              <a:solidFill>
                <a:srgbClr val="1D1C21"/>
              </a:solidFill>
            </a:endParaRPr>
          </a:p>
          <a:p>
            <a:pPr marL="0" lvl="0" indent="0" algn="r" rtl="0">
              <a:lnSpc>
                <a:spcPct val="90000"/>
              </a:lnSpc>
              <a:spcBef>
                <a:spcPts val="0"/>
              </a:spcBef>
              <a:spcAft>
                <a:spcPts val="0"/>
              </a:spcAft>
              <a:buClr>
                <a:srgbClr val="1D1C21"/>
              </a:buClr>
              <a:buSzPts val="1600"/>
              <a:buNone/>
            </a:pPr>
            <a:r>
              <a:rPr lang="en-US" sz="2000" b="0" i="1" dirty="0">
                <a:solidFill>
                  <a:srgbClr val="1D1C21"/>
                </a:solidFill>
                <a:sym typeface="Calibri"/>
              </a:rPr>
              <a:t> (Why Civil Society Matters., Giving Thought) </a:t>
            </a:r>
            <a:endParaRPr sz="2000" i="1" dirty="0"/>
          </a:p>
          <a:p>
            <a:pPr marL="0" lvl="0" indent="0" algn="just" rtl="0">
              <a:lnSpc>
                <a:spcPct val="90000"/>
              </a:lnSpc>
              <a:spcBef>
                <a:spcPts val="1000"/>
              </a:spcBef>
              <a:spcAft>
                <a:spcPts val="0"/>
              </a:spcAft>
              <a:buClr>
                <a:srgbClr val="000000"/>
              </a:buClr>
              <a:buSzPts val="1600"/>
              <a:buNone/>
            </a:pPr>
            <a:endParaRPr sz="2000" dirty="0">
              <a:solidFill>
                <a:srgbClr val="1D1C21"/>
              </a:solidFill>
              <a:sym typeface="Calibri"/>
            </a:endParaRPr>
          </a:p>
          <a:p>
            <a:pPr marL="0" lvl="0" indent="0" algn="just" rtl="0">
              <a:lnSpc>
                <a:spcPct val="150000"/>
              </a:lnSpc>
              <a:spcBef>
                <a:spcPts val="1000"/>
              </a:spcBef>
              <a:spcAft>
                <a:spcPts val="0"/>
              </a:spcAft>
              <a:buClr>
                <a:srgbClr val="1D1C21"/>
              </a:buClr>
              <a:buSzPts val="1600"/>
              <a:buNone/>
            </a:pPr>
            <a:r>
              <a:rPr lang="en-US" sz="2000" dirty="0">
                <a:solidFill>
                  <a:srgbClr val="1D1C21"/>
                </a:solidFill>
                <a:sym typeface="Calibri"/>
              </a:rPr>
              <a:t>CSO’s are in the front line and try to make the world more diverse and equal. Their actions are giving voice to </a:t>
            </a:r>
            <a:r>
              <a:rPr lang="en-GB" sz="2000" dirty="0" smtClean="0">
                <a:solidFill>
                  <a:srgbClr val="1D1C21"/>
                </a:solidFill>
                <a:sym typeface="Calibri"/>
              </a:rPr>
              <a:t>marginalised</a:t>
            </a:r>
            <a:r>
              <a:rPr lang="en-US" sz="2000" dirty="0" smtClean="0">
                <a:solidFill>
                  <a:srgbClr val="1D1C21"/>
                </a:solidFill>
                <a:sym typeface="Calibri"/>
              </a:rPr>
              <a:t> </a:t>
            </a:r>
            <a:r>
              <a:rPr lang="en-US" sz="2000" dirty="0">
                <a:solidFill>
                  <a:srgbClr val="1D1C21"/>
                </a:solidFill>
                <a:sym typeface="Calibri"/>
              </a:rPr>
              <a:t>groups. </a:t>
            </a:r>
            <a:endParaRPr sz="2000" dirty="0"/>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000" dirty="0"/>
              <a:t>Speaking up for disadvantaged people</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000" dirty="0"/>
              <a:t>Giving people a mechanism for change</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000" dirty="0"/>
              <a:t>Whistleblowing and tackling corruption</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000" dirty="0"/>
              <a:t>Developing better policy</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400"/>
              <a:buFont typeface="Wingdings" panose="05000000000000000000" pitchFamily="2" charset="2"/>
              <a:buChar char="§"/>
            </a:pPr>
            <a:r>
              <a:rPr lang="en-US" sz="2000" dirty="0"/>
              <a:t>Making services more efficient</a:t>
            </a:r>
            <a:r>
              <a:rPr lang="en-US" sz="2000" dirty="0">
                <a:sym typeface="Calibri"/>
              </a:rPr>
              <a:t/>
            </a:r>
            <a:br>
              <a:rPr lang="en-US" sz="2000" dirty="0">
                <a:sym typeface="Calibri"/>
              </a:rPr>
            </a:br>
            <a:endParaRPr sz="2000" dirty="0">
              <a:solidFill>
                <a:srgbClr val="444444"/>
              </a:solidFill>
              <a:sym typeface="Calibri"/>
            </a:endParaRPr>
          </a:p>
        </p:txBody>
      </p:sp>
      <p:sp>
        <p:nvSpPr>
          <p:cNvPr id="108" name="Google Shape;108;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latin typeface="Calibri"/>
                <a:ea typeface="Calibri"/>
                <a:cs typeface="Calibri"/>
                <a:sym typeface="Calibri"/>
              </a:rPr>
              <a:t>W</a:t>
            </a:r>
            <a:r>
              <a:rPr lang="en-US" sz="2800" b="1" dirty="0">
                <a:latin typeface="Calibri"/>
                <a:ea typeface="Calibri"/>
                <a:cs typeface="Calibri"/>
                <a:sym typeface="Calibri"/>
              </a:rPr>
              <a:t>hy </a:t>
            </a:r>
            <a:r>
              <a:rPr lang="en-US" sz="2800" b="1" dirty="0" smtClean="0">
                <a:latin typeface="Calibri"/>
                <a:ea typeface="Calibri"/>
                <a:cs typeface="Calibri"/>
                <a:sym typeface="Calibri"/>
              </a:rPr>
              <a:t>Are They </a:t>
            </a:r>
            <a:r>
              <a:rPr lang="en-US" b="1" dirty="0"/>
              <a:t>I</a:t>
            </a:r>
            <a:r>
              <a:rPr lang="en-US" sz="2800" b="1" dirty="0">
                <a:latin typeface="Calibri"/>
                <a:ea typeface="Calibri"/>
                <a:cs typeface="Calibri"/>
                <a:sym typeface="Calibri"/>
              </a:rPr>
              <a:t>mportant?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948010" y="1332411"/>
            <a:ext cx="9825286" cy="1972851"/>
          </a:xfrm>
          <a:prstGeom prst="rect">
            <a:avLst/>
          </a:prstGeom>
          <a:noFill/>
          <a:ln>
            <a:noFill/>
          </a:ln>
        </p:spPr>
        <p:txBody>
          <a:bodyPr spcFirstLastPara="1" wrap="square" lIns="0" tIns="0" rIns="0" bIns="0" anchor="t" anchorCtr="0">
            <a:noAutofit/>
          </a:bodyPr>
          <a:lstStyle/>
          <a:p>
            <a:pPr lvl="0" indent="-457200" algn="just" rtl="0">
              <a:lnSpc>
                <a:spcPct val="90000"/>
              </a:lnSpc>
              <a:spcBef>
                <a:spcPts val="1000"/>
              </a:spcBef>
              <a:spcAft>
                <a:spcPts val="0"/>
              </a:spcAft>
              <a:buClr>
                <a:srgbClr val="000000"/>
              </a:buClr>
              <a:buSzPts val="1800"/>
              <a:buFont typeface="+mj-lt"/>
              <a:buAutoNum type="arabicPeriod"/>
            </a:pPr>
            <a:r>
              <a:rPr lang="en-US" sz="2000" dirty="0" smtClean="0"/>
              <a:t>Split into small groups; country assignments. </a:t>
            </a:r>
          </a:p>
          <a:p>
            <a:pPr lvl="0" indent="-457200" algn="just" rtl="0">
              <a:lnSpc>
                <a:spcPct val="90000"/>
              </a:lnSpc>
              <a:spcBef>
                <a:spcPts val="1000"/>
              </a:spcBef>
              <a:spcAft>
                <a:spcPts val="0"/>
              </a:spcAft>
              <a:buClr>
                <a:srgbClr val="000000"/>
              </a:buClr>
              <a:buSzPts val="1800"/>
              <a:buFont typeface="+mj-lt"/>
              <a:buAutoNum type="arabicPeriod"/>
            </a:pPr>
            <a:r>
              <a:rPr lang="en-US" sz="2000" dirty="0" smtClean="0"/>
              <a:t>Discuss in your group: What impact might these policies have for CSOs and society in general?</a:t>
            </a:r>
          </a:p>
          <a:p>
            <a:pPr lvl="0" indent="-457200" algn="just" rtl="0">
              <a:lnSpc>
                <a:spcPct val="90000"/>
              </a:lnSpc>
              <a:spcBef>
                <a:spcPts val="1000"/>
              </a:spcBef>
              <a:spcAft>
                <a:spcPts val="0"/>
              </a:spcAft>
              <a:buClr>
                <a:srgbClr val="000000"/>
              </a:buClr>
              <a:buSzPts val="1800"/>
              <a:buFont typeface="+mj-lt"/>
              <a:buAutoNum type="arabicPeriod"/>
            </a:pPr>
            <a:r>
              <a:rPr lang="en-US" sz="2000" dirty="0" smtClean="0"/>
              <a:t>Discuss as a big group.</a:t>
            </a:r>
            <a:endParaRPr sz="2000" dirty="0"/>
          </a:p>
          <a:p>
            <a:pPr marL="342900" lvl="0" indent="-342900" algn="just" rtl="0">
              <a:lnSpc>
                <a:spcPct val="90000"/>
              </a:lnSpc>
              <a:spcBef>
                <a:spcPts val="1000"/>
              </a:spcBef>
              <a:spcAft>
                <a:spcPts val="0"/>
              </a:spcAft>
              <a:buClr>
                <a:srgbClr val="000000"/>
              </a:buClr>
              <a:buSzPts val="1800"/>
              <a:buFont typeface="Wingdings" panose="05000000000000000000" pitchFamily="2" charset="2"/>
              <a:buChar char="§"/>
            </a:pPr>
            <a:endParaRPr sz="2000" dirty="0"/>
          </a:p>
        </p:txBody>
      </p:sp>
      <p:sp>
        <p:nvSpPr>
          <p:cNvPr id="114" name="Google Shape;114;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Activity: </a:t>
            </a:r>
            <a:r>
              <a:rPr lang="en-US" b="1" dirty="0" smtClean="0"/>
              <a:t>Country Case Studies</a:t>
            </a:r>
            <a:endParaRPr b="1" dirty="0"/>
          </a:p>
        </p:txBody>
      </p:sp>
      <p:pic>
        <p:nvPicPr>
          <p:cNvPr id="115" name="Google Shape;115;p5"/>
          <p:cNvPicPr preferRelativeResize="0"/>
          <p:nvPr/>
        </p:nvPicPr>
        <p:blipFill rotWithShape="1">
          <a:blip r:embed="rId3">
            <a:alphaModFix/>
          </a:blip>
          <a:srcRect/>
          <a:stretch/>
        </p:blipFill>
        <p:spPr>
          <a:xfrm>
            <a:off x="3283600" y="3305262"/>
            <a:ext cx="6495875" cy="32479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Uganda (2013)</a:t>
            </a:r>
            <a:endParaRPr/>
          </a:p>
        </p:txBody>
      </p:sp>
      <p:sp>
        <p:nvSpPr>
          <p:cNvPr id="189" name="Google Shape;189;p6"/>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In 2013, the President of Uganda gave his approval to the Public Order Management Act, which gives the police the power to ban public gatherings and decide on appropriate places to hold public meetings. The freedom of civil society has been further limited by the </a:t>
            </a:r>
            <a:r>
              <a:rPr lang="en-US" b="1" dirty="0"/>
              <a:t>Non-Governmental Organizations Act of 2016</a:t>
            </a:r>
            <a:r>
              <a:rPr lang="en-US" dirty="0"/>
              <a:t>, that requires organizations to seek permission from local and regional authorities before engaging in any activity. </a:t>
            </a:r>
            <a:endParaRPr dirty="0"/>
          </a:p>
          <a:p>
            <a:pPr marL="0" lvl="0" indent="0" algn="just" rtl="0">
              <a:lnSpc>
                <a:spcPct val="90000"/>
              </a:lnSpc>
              <a:spcBef>
                <a:spcPts val="1000"/>
              </a:spcBef>
              <a:spcAft>
                <a:spcPts val="0"/>
              </a:spcAft>
              <a:buClr>
                <a:srgbClr val="000000"/>
              </a:buClr>
              <a:buSzPts val="1800"/>
              <a:buNone/>
            </a:pPr>
            <a:endParaRPr dirty="0"/>
          </a:p>
          <a:p>
            <a:pPr marL="0" lvl="0" indent="0" algn="l" rtl="0">
              <a:lnSpc>
                <a:spcPct val="115000"/>
              </a:lnSpc>
              <a:spcBef>
                <a:spcPts val="1200"/>
              </a:spcBef>
              <a:spcAft>
                <a:spcPts val="1200"/>
              </a:spcAft>
              <a:buSzPts val="1800"/>
              <a:buNone/>
            </a:pPr>
            <a:r>
              <a:rPr lang="en-US" dirty="0"/>
              <a:t>(</a:t>
            </a:r>
            <a:r>
              <a:rPr lang="en-US" i="1" dirty="0"/>
              <a:t>Charities Aid Foundation, 2017)</a:t>
            </a:r>
            <a:endParaRPr i="1" dirty="0"/>
          </a:p>
        </p:txBody>
      </p:sp>
      <p:sp>
        <p:nvSpPr>
          <p:cNvPr id="190" name="Google Shape;190;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Global Case Studies of CSOs </a:t>
            </a:r>
            <a:endParaRPr b="1"/>
          </a:p>
        </p:txBody>
      </p:sp>
      <p:pic>
        <p:nvPicPr>
          <p:cNvPr id="191" name="Google Shape;191;p6"/>
          <p:cNvPicPr preferRelativeResize="0"/>
          <p:nvPr/>
        </p:nvPicPr>
        <p:blipFill>
          <a:blip r:embed="rId3">
            <a:alphaModFix/>
          </a:blip>
          <a:stretch>
            <a:fillRect/>
          </a:stretch>
        </p:blipFill>
        <p:spPr>
          <a:xfrm>
            <a:off x="5594950" y="3781326"/>
            <a:ext cx="6197673" cy="2620700"/>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2300</Words>
  <Application>Microsoft Office PowerPoint</Application>
  <PresentationFormat>Widescreen</PresentationFormat>
  <Paragraphs>172</Paragraphs>
  <Slides>22</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Calibri</vt:lpstr>
      <vt:lpstr>Arial</vt:lpstr>
      <vt:lpstr>Roboto</vt:lpstr>
      <vt:lpstr>Wingdings</vt:lpstr>
      <vt:lpstr>CARDET Course template</vt:lpstr>
      <vt:lpstr>CARDET Course template</vt:lpstr>
      <vt:lpstr>1_CARDET Course template</vt:lpstr>
      <vt:lpstr>Module 3 CSOs &amp; Media - Essential Components of a Democracy</vt:lpstr>
      <vt:lpstr> </vt:lpstr>
      <vt:lpstr>Definition of CSOs </vt:lpstr>
      <vt:lpstr>CSOs</vt:lpstr>
      <vt:lpstr>Characteristics of Civil Society Organizations</vt:lpstr>
      <vt:lpstr>Characteristics of Civil Society Organizations</vt:lpstr>
      <vt:lpstr>Why Are They Important? </vt:lpstr>
      <vt:lpstr>Activity: Country Case Studies</vt:lpstr>
      <vt:lpstr>Global Case Studies of CSOs </vt:lpstr>
      <vt:lpstr>Global Case Studies of CSOs </vt:lpstr>
      <vt:lpstr>Global Case Studies of CSOs </vt:lpstr>
      <vt:lpstr>Global Case Studies of CSOs </vt:lpstr>
      <vt:lpstr>Global Case Studies of CSOs </vt:lpstr>
      <vt:lpstr>Civil Society Organizations and Democracy </vt:lpstr>
      <vt:lpstr>Civil Society Organizations and Democracy </vt:lpstr>
      <vt:lpstr>How They Contribute to Democracy &amp;  Society</vt:lpstr>
      <vt:lpstr>Key Ways in Which CSOs Contribute to Democracy</vt:lpstr>
      <vt:lpstr>Key Ways in Which CSOs Contribute to Democracy</vt:lpstr>
      <vt:lpstr>Key Ways in Which CSOs Contribute to Democracy</vt:lpstr>
      <vt:lpstr>Civil Society Organizations Challenges </vt:lpstr>
      <vt:lpstr>Civil Society Organizations Challenges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CSOs &amp; Media - Essential Components of a Democracy</dc:title>
  <dc:creator>2Fast4u</dc:creator>
  <cp:lastModifiedBy>Simone Khekin</cp:lastModifiedBy>
  <cp:revision>6</cp:revision>
  <dcterms:created xsi:type="dcterms:W3CDTF">2014-07-11T09:12:14Z</dcterms:created>
  <dcterms:modified xsi:type="dcterms:W3CDTF">2023-12-08T15:03:59Z</dcterms:modified>
</cp:coreProperties>
</file>