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57" r:id="rId3"/>
  </p:sldMasterIdLst>
  <p:notesMasterIdLst>
    <p:notesMasterId r:id="rId17"/>
  </p:notesMasterIdLst>
  <p:sldIdLst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uYpbZpyh0pVDuJJgSEPDR8k8a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Khekin" initials="SK" lastIdx="1" clrIdx="0">
    <p:extLst>
      <p:ext uri="{19B8F6BF-5375-455C-9EA6-DF929625EA0E}">
        <p15:presenceInfo xmlns:p15="http://schemas.microsoft.com/office/powerpoint/2012/main" userId="Simone Khek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87090A-87F8-4958-BAB7-42497D90AF4C}">
  <a:tblStyle styleId="{8E87090A-87F8-4958-BAB7-42497D90AF4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EF5A91E-9889-41AA-960A-B96CB393CB1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7F1E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7F1EC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333" autoAdjust="0"/>
  </p:normalViewPr>
  <p:slideViewPr>
    <p:cSldViewPr snapToGrid="0">
      <p:cViewPr varScale="1">
        <p:scale>
          <a:sx n="38" d="100"/>
          <a:sy n="38" d="100"/>
        </p:scale>
        <p:origin x="1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sites/default/files/institutional-document/32629/files/cso-staff-guide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diverse-crowd-people-different-ages-races_7732608.htm#query=community%20people&amp;position=0&amp;from_view=keyword&amp;track=ais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sites/default/files/institutional-document/32629/files/cso-staff-guid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social-team-helping-charity-sharing-hope_9176829.htm#query=help%20earth&amp;position=0&amp;from_view=keyword&amp;track=ais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photo/close-up-students-writing-reading-exam-answer-sheets-exercises-classroom-school-with-stress_5316950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usiness-solution-concept-illustration_23849307.htm#query=module&amp;position=4&amp;from_view=search&amp;track=sp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youth-empowerment-abstract-concept-vector-illustration-children-young-people-take-charge-take-action-improve-life-quality-democracy-building-youth-activism-involvement-abstract-metaphor_11668194.htm#query=community%20impact&amp;position=0&amp;from_view=keyword&amp;track=ai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rson-covering-emotions-searching-identity_8271071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N/legal-content/glossary/civil-society-organisation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photo/charity-foodbank-volunteer-group_15574040.htm#query=Civil%20Society%20Organizations&amp;position=24&amp;from_view=search&amp;track=ai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charity-foodbank-volunteer-group_15574040.htm#query=Civil%20Society%20Organizations&amp;position=24&amp;from_view=search&amp;track=ai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sites/default/files/institutional-document/32629/files/cso-staff-guide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businessmen-with-magnifier-looking-business-process-flow-chart-business-rules-regulation-main-company-policy-it-business-analysis-concept-illustration_11668541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3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Reference:</a:t>
            </a:r>
            <a:r>
              <a:rPr lang="en-GB"/>
              <a:t> Asian Development Bank, 2019. </a:t>
            </a:r>
            <a:r>
              <a:rPr lang="en-GB" i="1"/>
              <a:t>Civil Society Organization, Sourcebook, A Staff Guide To Cooperation With Civil Society Organizations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https://www.adb.org/sites/default/files/institutional-document/32629/files/cso-staff-guide.pdf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Image Source: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https://www.freepik.com/free-vector/diverse-crowd-people-different-ages-races_7732608.htm#query=community%20people&amp;position=0&amp;from_view=keyword&amp;track=ais</a:t>
            </a: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Reference:</a:t>
            </a:r>
            <a:r>
              <a:rPr lang="en-GB"/>
              <a:t> Asian Development Bank, 2019. </a:t>
            </a:r>
            <a:r>
              <a:rPr lang="en-GB" i="1"/>
              <a:t>Civil Society Organization, Sourcebook, A Staff Guide To Cooperation With Civil Society Organizations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https://www.adb.org/sites/default/files/institutional-document/32629/files/cso-staff-guide.pdf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Image Source: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https://www.freepik.com/free-vector/social-team-helping-charity-sharing-hope_9176829.htm#query=help%20earth&amp;position=0&amp;from_view=keyword&amp;track=ais</a:t>
            </a: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0f1764eb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https://www.freepik.com/premium-photo/close-up-students-writing-reading-exam-answer-sheets-exercises-classroom-school-with-stress_5316950.htm</a:t>
            </a:r>
            <a:endParaRPr/>
          </a:p>
        </p:txBody>
      </p:sp>
      <p:sp>
        <p:nvSpPr>
          <p:cNvPr id="147" name="Google Shape;147;g210f1764e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2b387c8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smtClean="0"/>
              <a:t>https://wordwall.net/resource/38035766/emergeicebreakerrandom-questions</a:t>
            </a:r>
            <a:endParaRPr dirty="0"/>
          </a:p>
        </p:txBody>
      </p:sp>
      <p:sp>
        <p:nvSpPr>
          <p:cNvPr id="67" name="Google Shape;67;g242b387c8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453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https://www.freepik.com/free-vector/business-solution-concept-illustration_23849307.htm#query=module&amp;position=4&amp;from_view=search&amp;track=sph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2b387c8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242b387c8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vector/youth-empowerment-abstract-concept-vector-illustration-children-young-people-take-charge-take-action-improve-life-quality-democracy-building-youth-activism-involvement-abstract-metaphor_11668194.htm#query=community%20impact&amp;position=0&amp;from_view=keyword&amp;track=ais</a:t>
            </a: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Image Source: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https://www.freepik.com/free-vector/person-covering-emotions-searching-identity_8271071.htm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Reference:</a:t>
            </a:r>
            <a:r>
              <a:rPr lang="en-GB" dirty="0"/>
              <a:t> EUR-Lex -</a:t>
            </a:r>
            <a:r>
              <a:rPr lang="en-GB" b="1" dirty="0"/>
              <a:t> </a:t>
            </a:r>
            <a:r>
              <a:rPr lang="en-GB" i="1" dirty="0"/>
              <a:t>European Union Area 5.1 - Civil society organizations - ETF Open Space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https://eur-lex.europa.eu/EN/legal-content/glossary/civil-society-organisation.html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Image Source: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https://www.freepik.com/free-photo/charity-foodbank-volunteer-group_15574040.htm#query=Civil%20Society%20Organizations&amp;position=24&amp;from_view=search&amp;track=ais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dirty="0"/>
              <a:t>All CSOs share a common characteristic; there have no significant government-controlled representation or participation</a:t>
            </a:r>
            <a:r>
              <a:rPr lang="en-GB" sz="1200" dirty="0" smtClean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smtClean="0"/>
              <a:t>Image Source: </a:t>
            </a: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https://www.freepik.com/free-photo/charity-foodbank-volunteer-group_15574040.htm#query=Civil%20Society%20Organizations&amp;position=24&amp;from_view=search&amp;track=ais</a:t>
            </a:r>
            <a:endParaRPr lang="en-GB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="1"/>
              <a:t>Reference:</a:t>
            </a:r>
            <a:r>
              <a:rPr lang="en-GB"/>
              <a:t> Asian Development Bank, 2019. </a:t>
            </a:r>
            <a:r>
              <a:rPr lang="en-GB" i="1"/>
              <a:t>Civil Society Organization, Sourcebook, A Staff Guide To Cooperation With Civil Society Organizations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https://www.adb.org/sites/default/files/institutional-document/32629/files/cso-staff-guide.pdf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Image Source: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https://www.freepik.com/free-vector/businessmen-with-magnifier-looking-business-process-flow-chart-business-rules-regulation-main-company-policy-it-business-analysis-concept-illustration_11668541.htm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18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337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9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3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3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936" y="2932981"/>
            <a:ext cx="11023391" cy="281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798252" y="912854"/>
            <a:ext cx="6010271" cy="8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798252" y="2300000"/>
            <a:ext cx="6010271" cy="63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976" y="336883"/>
            <a:ext cx="2154863" cy="166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8243" y="1767962"/>
            <a:ext cx="3978328" cy="397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1231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85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933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851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035766/emergeicebreakerrandom-ques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820GJyBEz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686526" y="2436222"/>
            <a:ext cx="6480629" cy="73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686526" y="1299029"/>
            <a:ext cx="6611257" cy="98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-GB" sz="2800" b="0" dirty="0"/>
              <a:t>Module 1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CSOs Fundamentals</a:t>
            </a:r>
            <a:endParaRPr dirty="0"/>
          </a:p>
        </p:txBody>
      </p: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782320" y="2525119"/>
            <a:ext cx="5357224" cy="3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2200" dirty="0">
                <a:solidFill>
                  <a:schemeClr val="lt1"/>
                </a:solidFill>
              </a:rPr>
              <a:t>Unit 1:  Introduction: Common Terminologies, Categories &amp; Types of CSOs </a:t>
            </a:r>
          </a:p>
        </p:txBody>
      </p:sp>
    </p:spTree>
    <p:extLst>
      <p:ext uri="{BB962C8B-B14F-4D97-AF65-F5344CB8AC3E}">
        <p14:creationId xmlns:p14="http://schemas.microsoft.com/office/powerpoint/2010/main" val="288809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l="2867" t="8057" r="3059" b="4957"/>
          <a:stretch/>
        </p:blipFill>
        <p:spPr>
          <a:xfrm>
            <a:off x="5286375" y="3945760"/>
            <a:ext cx="6696076" cy="29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399370" y="144181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List of the different types of CSOs: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Non-governmental organisations (NGOs)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Professional associations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Foundations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Independent research institutes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Community- based organizations (CBOs)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Faith-based organisations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People’s organizations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Social movements</a:t>
            </a:r>
            <a:endParaRPr sz="2400" dirty="0"/>
          </a:p>
          <a:p>
            <a:pPr marL="571500" lvl="0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Trade/</a:t>
            </a:r>
            <a:r>
              <a:rPr lang="en-GB" sz="2400" dirty="0" err="1"/>
              <a:t>Labor</a:t>
            </a:r>
            <a:r>
              <a:rPr lang="en-GB" sz="2400" dirty="0"/>
              <a:t> unions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Types of CSOs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Types of CSOs (cont’d)</a:t>
            </a:r>
            <a:endParaRPr b="1" dirty="0"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l="5086" r="2111" b="3873"/>
          <a:stretch/>
        </p:blipFill>
        <p:spPr>
          <a:xfrm>
            <a:off x="7399176" y="3620278"/>
            <a:ext cx="4792824" cy="3237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5"/>
          <p:cNvGraphicFramePr/>
          <p:nvPr>
            <p:extLst>
              <p:ext uri="{D42A27DB-BD31-4B8C-83A1-F6EECF244321}">
                <p14:modId xmlns:p14="http://schemas.microsoft.com/office/powerpoint/2010/main" val="1000181260"/>
              </p:ext>
            </p:extLst>
          </p:nvPr>
        </p:nvGraphicFramePr>
        <p:xfrm>
          <a:off x="1917375" y="1519287"/>
          <a:ext cx="8357250" cy="2585210"/>
        </p:xfrm>
        <a:graphic>
          <a:graphicData uri="http://schemas.openxmlformats.org/drawingml/2006/table">
            <a:tbl>
              <a:tblPr firstRow="1" firstCol="1" bandRow="1">
                <a:noFill/>
                <a:tableStyleId>{3EF5A91E-9889-41AA-960A-B96CB393CB18}</a:tableStyleId>
              </a:tblPr>
              <a:tblGrid>
                <a:gridCol w="395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Orientation</a:t>
                      </a:r>
                      <a:endParaRPr sz="2000" b="1" u="none" strike="noStrike" cap="none" dirty="0">
                        <a:solidFill>
                          <a:srgbClr val="3B384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of Operations</a:t>
                      </a:r>
                      <a:endParaRPr sz="2000" u="none" strike="noStrike" cap="none" dirty="0">
                        <a:solidFill>
                          <a:srgbClr val="3B384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87"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Charitable 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Community-based organisations (CBOs) 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02"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City-wide organisations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217"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Participatory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04"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Empowering</a:t>
                      </a:r>
                      <a:endParaRPr sz="1800" b="0" u="none" strike="noStrike" cap="none">
                        <a:solidFill>
                          <a:srgbClr val="3B384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§"/>
                      </a:pPr>
                      <a:r>
                        <a:rPr lang="en-GB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</a:t>
                      </a:r>
                      <a:endParaRPr sz="1800" u="none" strike="noStrike" cap="none" dirty="0">
                        <a:solidFill>
                          <a:srgbClr val="3B384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0f1764eb5_0_0"/>
          <p:cNvSpPr txBox="1">
            <a:spLocks noGrp="1"/>
          </p:cNvSpPr>
          <p:nvPr>
            <p:ph type="body" idx="2"/>
          </p:nvPr>
        </p:nvSpPr>
        <p:spPr>
          <a:xfrm>
            <a:off x="399370" y="1483360"/>
            <a:ext cx="10973400" cy="51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sz="2400" dirty="0"/>
              <a:t>Identify and list three CSOs in Cyprus and classify them according to:</a:t>
            </a:r>
            <a:endParaRPr dirty="0"/>
          </a:p>
          <a:p>
            <a:pPr marL="88582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2400" dirty="0"/>
              <a:t>their category (operational or advocacy). </a:t>
            </a:r>
            <a:endParaRPr sz="2400" dirty="0"/>
          </a:p>
          <a:p>
            <a:pPr marL="88582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2400" dirty="0"/>
              <a:t>their type (either based on orientation or level of operations). </a:t>
            </a:r>
            <a:endParaRPr sz="2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2925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sz="2400" dirty="0"/>
              <a:t>Discuss with your team your classifications of the previous two questions and elaborate on the why.</a:t>
            </a:r>
            <a:endParaRPr sz="3200" b="1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50" name="Google Shape;150;g210f1764eb5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Activity 2: Research and share</a:t>
            </a:r>
            <a:endParaRPr b="1" dirty="0"/>
          </a:p>
        </p:txBody>
      </p:sp>
      <p:pic>
        <p:nvPicPr>
          <p:cNvPr id="151" name="Google Shape;151;g210f1764eb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4400" y="3914775"/>
            <a:ext cx="36576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020" t="8020" r="9356" b="3274"/>
          <a:stretch/>
        </p:blipFill>
        <p:spPr>
          <a:xfrm>
            <a:off x="3423684" y="1339702"/>
            <a:ext cx="5794744" cy="5390707"/>
          </a:xfrm>
          <a:prstGeom prst="rect">
            <a:avLst/>
          </a:prstGeom>
        </p:spPr>
      </p:pic>
      <p:sp>
        <p:nvSpPr>
          <p:cNvPr id="70" name="Google Shape;70;g242b387c8f1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 smtClean="0"/>
              <a:t>Icebreaker</a:t>
            </a:r>
            <a:endParaRPr b="1" dirty="0"/>
          </a:p>
        </p:txBody>
      </p:sp>
      <p:sp>
        <p:nvSpPr>
          <p:cNvPr id="3" name="Right Arrow 2"/>
          <p:cNvSpPr/>
          <p:nvPr/>
        </p:nvSpPr>
        <p:spPr>
          <a:xfrm rot="12018355">
            <a:off x="9218428" y="4284921"/>
            <a:ext cx="1190847" cy="733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78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 amt="9000"/>
          </a:blip>
          <a:srcRect t="5865" b="9739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49411"/>
              </a:schemeClr>
            </a:outerShdw>
          </a:effectLst>
        </p:spPr>
      </p:pic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05924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dirty="0"/>
              <a:t>The </a:t>
            </a:r>
            <a:r>
              <a:rPr lang="en-GB" sz="1600" b="1" dirty="0"/>
              <a:t>Module </a:t>
            </a:r>
            <a:r>
              <a:rPr lang="en-GB" sz="1600" dirty="0"/>
              <a:t>consists of the below Units:</a:t>
            </a:r>
            <a:endParaRPr sz="1600" dirty="0"/>
          </a:p>
          <a:p>
            <a:pPr marL="457200" lvl="0" indent="-3556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GB" sz="1600" b="1" dirty="0"/>
              <a:t>Unit 1:</a:t>
            </a:r>
            <a:r>
              <a:rPr lang="en-GB" sz="1600" dirty="0"/>
              <a:t> Introduction: Common Terminologies, Categories &amp; Types of CSOs</a:t>
            </a:r>
            <a:endParaRPr sz="1600" dirty="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GB" sz="1600" b="1" dirty="0"/>
              <a:t>Unit 2:</a:t>
            </a:r>
            <a:r>
              <a:rPr lang="en-GB" sz="1600" dirty="0"/>
              <a:t> Vision, Mission, Purpose, Values and Functions</a:t>
            </a:r>
            <a:endParaRPr sz="1600" dirty="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GB" sz="1600" b="1" dirty="0"/>
              <a:t>Unit 3: </a:t>
            </a:r>
            <a:r>
              <a:rPr lang="en-GB" sz="1600" dirty="0"/>
              <a:t>The fundamental principles</a:t>
            </a:r>
            <a:endParaRPr sz="16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dirty="0"/>
              <a:t>Upon completion of this module, participants should be able to: </a:t>
            </a:r>
            <a:endParaRPr sz="1600" dirty="0"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GB" sz="1600" dirty="0"/>
              <a:t>Define the term Civil Society Organisation (CSO) and distinguish the different categories and types (based on their activity, of their orientation or of their levels of operations).</a:t>
            </a:r>
            <a:endParaRPr sz="16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GB" sz="1600" dirty="0"/>
              <a:t>Draft a vision, mission, purpose and values for their not-for-profit idea, whilst identifying its functions and real-life activities.</a:t>
            </a:r>
            <a:endParaRPr sz="16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GB" sz="1600" dirty="0"/>
              <a:t>Describe the minimum fundamental principles their not-for-profit should apply and identify methods of adhering to those principles.</a:t>
            </a:r>
            <a:endParaRPr sz="1600"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Module 1 - Overview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2b387c8f1_0_0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05924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Unit 1 aims to contribute to the learners’ knowledge around the common terminologies for CSOs, the different categories and types.</a:t>
            </a:r>
            <a:endParaRPr sz="2000" dirty="0"/>
          </a:p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Upon completion of this Unit, participants should be able to:</a:t>
            </a:r>
            <a:endParaRPr sz="2000" dirty="0"/>
          </a:p>
          <a:p>
            <a:pPr marL="514350" lvl="0" indent="-3111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sz="2000" dirty="0"/>
              <a:t>Define the term “Civil Society Organisations” (CSOs).</a:t>
            </a:r>
            <a:endParaRPr sz="2000" dirty="0"/>
          </a:p>
          <a:p>
            <a:pPr marL="514350" lvl="0" indent="-3111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sz="2000" dirty="0"/>
              <a:t>Distinguish the different categories and types of CSOs (based on their activity, orientation or levels of operations).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70" name="Google Shape;70;g242b387c8f1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Unit 1 – Learning Objectives</a:t>
            </a:r>
            <a:endParaRPr b="1" dirty="0"/>
          </a:p>
        </p:txBody>
      </p:sp>
      <p:grpSp>
        <p:nvGrpSpPr>
          <p:cNvPr id="71" name="Google Shape;71;g242b387c8f1_0_0"/>
          <p:cNvGrpSpPr/>
          <p:nvPr/>
        </p:nvGrpSpPr>
        <p:grpSpPr>
          <a:xfrm>
            <a:off x="9708096" y="3807281"/>
            <a:ext cx="2398264" cy="2584636"/>
            <a:chOff x="16745404" y="2287703"/>
            <a:chExt cx="5880980" cy="9651366"/>
          </a:xfrm>
        </p:grpSpPr>
        <p:sp>
          <p:nvSpPr>
            <p:cNvPr id="72" name="Google Shape;72;g242b387c8f1_0_0"/>
            <p:cNvSpPr/>
            <p:nvPr/>
          </p:nvSpPr>
          <p:spPr>
            <a:xfrm>
              <a:off x="16745404" y="10730600"/>
              <a:ext cx="5880980" cy="1208469"/>
            </a:xfrm>
            <a:custGeom>
              <a:avLst/>
              <a:gdLst/>
              <a:ahLst/>
              <a:cxnLst/>
              <a:rect l="l" t="t" r="r" b="b"/>
              <a:pathLst>
                <a:path w="6137" h="969" extrusionOk="0">
                  <a:moveTo>
                    <a:pt x="3068" y="0"/>
                  </a:moveTo>
                  <a:lnTo>
                    <a:pt x="3068" y="0"/>
                  </a:lnTo>
                  <a:cubicBezTo>
                    <a:pt x="1374" y="0"/>
                    <a:pt x="0" y="217"/>
                    <a:pt x="0" y="484"/>
                  </a:cubicBezTo>
                  <a:cubicBezTo>
                    <a:pt x="0" y="751"/>
                    <a:pt x="1374" y="968"/>
                    <a:pt x="3068" y="968"/>
                  </a:cubicBezTo>
                  <a:cubicBezTo>
                    <a:pt x="4762" y="968"/>
                    <a:pt x="6136" y="751"/>
                    <a:pt x="6136" y="484"/>
                  </a:cubicBezTo>
                  <a:cubicBezTo>
                    <a:pt x="6136" y="217"/>
                    <a:pt x="4762" y="0"/>
                    <a:pt x="306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" name="Google Shape;73;g242b387c8f1_0_0"/>
            <p:cNvSpPr/>
            <p:nvPr/>
          </p:nvSpPr>
          <p:spPr>
            <a:xfrm>
              <a:off x="17563127" y="7133631"/>
              <a:ext cx="4129873" cy="4455532"/>
            </a:xfrm>
            <a:custGeom>
              <a:avLst/>
              <a:gdLst/>
              <a:ahLst/>
              <a:cxnLst/>
              <a:rect l="l" t="t" r="r" b="b"/>
              <a:pathLst>
                <a:path w="4129873" h="4455532" extrusionOk="0">
                  <a:moveTo>
                    <a:pt x="1667002" y="1007"/>
                  </a:moveTo>
                  <a:cubicBezTo>
                    <a:pt x="1719354" y="-6471"/>
                    <a:pt x="1767964" y="28429"/>
                    <a:pt x="1776690" y="80780"/>
                  </a:cubicBezTo>
                  <a:lnTo>
                    <a:pt x="1801936" y="240089"/>
                  </a:lnTo>
                  <a:lnTo>
                    <a:pt x="1878910" y="64941"/>
                  </a:lnTo>
                  <a:lnTo>
                    <a:pt x="4118778" y="4315875"/>
                  </a:lnTo>
                  <a:cubicBezTo>
                    <a:pt x="4143708" y="4361972"/>
                    <a:pt x="4125010" y="4419283"/>
                    <a:pt x="4078892" y="4444200"/>
                  </a:cubicBezTo>
                  <a:cubicBezTo>
                    <a:pt x="4031528" y="4469118"/>
                    <a:pt x="3974190" y="4451676"/>
                    <a:pt x="3949262" y="4404332"/>
                  </a:cubicBezTo>
                  <a:lnTo>
                    <a:pt x="1895114" y="502244"/>
                  </a:lnTo>
                  <a:lnTo>
                    <a:pt x="1857164" y="588574"/>
                  </a:lnTo>
                  <a:lnTo>
                    <a:pt x="2367504" y="3808876"/>
                  </a:lnTo>
                  <a:cubicBezTo>
                    <a:pt x="2374982" y="3861226"/>
                    <a:pt x="2340082" y="3909837"/>
                    <a:pt x="2287732" y="3917316"/>
                  </a:cubicBezTo>
                  <a:cubicBezTo>
                    <a:pt x="2282746" y="3919808"/>
                    <a:pt x="2277760" y="3919808"/>
                    <a:pt x="2274020" y="3919808"/>
                  </a:cubicBezTo>
                  <a:cubicBezTo>
                    <a:pt x="2226656" y="3919808"/>
                    <a:pt x="2186770" y="3886155"/>
                    <a:pt x="2179290" y="3840036"/>
                  </a:cubicBezTo>
                  <a:lnTo>
                    <a:pt x="1715308" y="911268"/>
                  </a:lnTo>
                  <a:lnTo>
                    <a:pt x="182492" y="4398103"/>
                  </a:lnTo>
                  <a:cubicBezTo>
                    <a:pt x="166288" y="4432988"/>
                    <a:pt x="131388" y="4455414"/>
                    <a:pt x="95242" y="4455414"/>
                  </a:cubicBezTo>
                  <a:cubicBezTo>
                    <a:pt x="81530" y="4455414"/>
                    <a:pt x="69066" y="4452922"/>
                    <a:pt x="57848" y="4446692"/>
                  </a:cubicBezTo>
                  <a:cubicBezTo>
                    <a:pt x="9236" y="4425512"/>
                    <a:pt x="-13200" y="4369448"/>
                    <a:pt x="7990" y="4322104"/>
                  </a:cubicBezTo>
                  <a:lnTo>
                    <a:pt x="1660104" y="562819"/>
                  </a:lnTo>
                  <a:lnTo>
                    <a:pt x="1588478" y="110694"/>
                  </a:lnTo>
                  <a:cubicBezTo>
                    <a:pt x="1579752" y="58344"/>
                    <a:pt x="1615898" y="9732"/>
                    <a:pt x="1667002" y="10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" name="Google Shape;74;g242b387c8f1_0_0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" name="Google Shape;75;g242b387c8f1_0_0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" name="Google Shape;76;g242b387c8f1_0_0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" name="Google Shape;77;g242b387c8f1_0_0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1902654" y="3138546"/>
                  </a:moveTo>
                  <a:cubicBezTo>
                    <a:pt x="1921482" y="3135130"/>
                    <a:pt x="1939134" y="3136339"/>
                    <a:pt x="1955272" y="3142577"/>
                  </a:cubicBezTo>
                  <a:cubicBezTo>
                    <a:pt x="2083140" y="3193728"/>
                    <a:pt x="2065760" y="3546795"/>
                    <a:pt x="1915546" y="3933547"/>
                  </a:cubicBezTo>
                  <a:cubicBezTo>
                    <a:pt x="1764090" y="4320299"/>
                    <a:pt x="1539390" y="4591026"/>
                    <a:pt x="1410282" y="4542370"/>
                  </a:cubicBezTo>
                  <a:cubicBezTo>
                    <a:pt x="1282412" y="4492466"/>
                    <a:pt x="1299794" y="4138151"/>
                    <a:pt x="1450008" y="3751399"/>
                  </a:cubicBezTo>
                  <a:cubicBezTo>
                    <a:pt x="1581446" y="3412991"/>
                    <a:pt x="1770860" y="3162460"/>
                    <a:pt x="1902654" y="3138546"/>
                  </a:cubicBezTo>
                  <a:close/>
                  <a:moveTo>
                    <a:pt x="2274142" y="2349268"/>
                  </a:moveTo>
                  <a:cubicBezTo>
                    <a:pt x="1988210" y="2326185"/>
                    <a:pt x="1538052" y="2888018"/>
                    <a:pt x="1234542" y="3666500"/>
                  </a:cubicBezTo>
                  <a:cubicBezTo>
                    <a:pt x="910796" y="4495637"/>
                    <a:pt x="875932" y="5256301"/>
                    <a:pt x="1156096" y="5365857"/>
                  </a:cubicBezTo>
                  <a:cubicBezTo>
                    <a:pt x="1437504" y="5475412"/>
                    <a:pt x="1928102" y="4891531"/>
                    <a:pt x="2251846" y="4062394"/>
                  </a:cubicBezTo>
                  <a:cubicBezTo>
                    <a:pt x="2575590" y="3233258"/>
                    <a:pt x="2610454" y="2471348"/>
                    <a:pt x="2329046" y="2361793"/>
                  </a:cubicBezTo>
                  <a:cubicBezTo>
                    <a:pt x="2311536" y="2354946"/>
                    <a:pt x="2293204" y="2350807"/>
                    <a:pt x="2274142" y="2349268"/>
                  </a:cubicBezTo>
                  <a:close/>
                  <a:moveTo>
                    <a:pt x="2643620" y="1571381"/>
                  </a:moveTo>
                  <a:cubicBezTo>
                    <a:pt x="2673744" y="1574109"/>
                    <a:pt x="2702766" y="1580841"/>
                    <a:pt x="2730544" y="1591744"/>
                  </a:cubicBezTo>
                  <a:cubicBezTo>
                    <a:pt x="3176230" y="1764952"/>
                    <a:pt x="3132658" y="2938780"/>
                    <a:pt x="2635930" y="4214788"/>
                  </a:cubicBezTo>
                  <a:cubicBezTo>
                    <a:pt x="2139204" y="5488303"/>
                    <a:pt x="1374816" y="6381758"/>
                    <a:pt x="930376" y="6208550"/>
                  </a:cubicBezTo>
                  <a:cubicBezTo>
                    <a:pt x="485936" y="6034096"/>
                    <a:pt x="528264" y="4860268"/>
                    <a:pt x="1026236" y="3585507"/>
                  </a:cubicBezTo>
                  <a:cubicBezTo>
                    <a:pt x="1491916" y="2390417"/>
                    <a:pt x="2191752" y="1530462"/>
                    <a:pt x="2643620" y="1571381"/>
                  </a:cubicBezTo>
                  <a:close/>
                  <a:moveTo>
                    <a:pt x="3008834" y="792302"/>
                  </a:moveTo>
                  <a:cubicBezTo>
                    <a:pt x="2390894" y="734620"/>
                    <a:pt x="1440288" y="1891820"/>
                    <a:pt x="812434" y="3503360"/>
                  </a:cubicBezTo>
                  <a:cubicBezTo>
                    <a:pt x="141478" y="5221091"/>
                    <a:pt x="90440" y="6808029"/>
                    <a:pt x="699156" y="7044700"/>
                  </a:cubicBezTo>
                  <a:cubicBezTo>
                    <a:pt x="1307870" y="7282617"/>
                    <a:pt x="2344802" y="6081825"/>
                    <a:pt x="3014512" y="4362848"/>
                  </a:cubicBezTo>
                  <a:cubicBezTo>
                    <a:pt x="3685468" y="2645118"/>
                    <a:pt x="3736506" y="1058179"/>
                    <a:pt x="3127792" y="820263"/>
                  </a:cubicBezTo>
                  <a:cubicBezTo>
                    <a:pt x="3089748" y="805393"/>
                    <a:pt x="3050030" y="796148"/>
                    <a:pt x="3008834" y="792302"/>
                  </a:cubicBezTo>
                  <a:close/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8" name="Google Shape;78;g242b387c8f1_0_0"/>
          <p:cNvGrpSpPr/>
          <p:nvPr/>
        </p:nvGrpSpPr>
        <p:grpSpPr>
          <a:xfrm>
            <a:off x="0" y="4479466"/>
            <a:ext cx="10003085" cy="2380198"/>
            <a:chOff x="1589" y="3237976"/>
            <a:chExt cx="9431534" cy="3620623"/>
          </a:xfrm>
        </p:grpSpPr>
        <p:sp>
          <p:nvSpPr>
            <p:cNvPr id="79" name="Google Shape;79;g242b387c8f1_0_0"/>
            <p:cNvSpPr/>
            <p:nvPr/>
          </p:nvSpPr>
          <p:spPr>
            <a:xfrm>
              <a:off x="1589" y="3359020"/>
              <a:ext cx="9431534" cy="3499579"/>
            </a:xfrm>
            <a:custGeom>
              <a:avLst/>
              <a:gdLst/>
              <a:ahLst/>
              <a:cxnLst/>
              <a:rect l="l" t="t" r="r" b="b"/>
              <a:pathLst>
                <a:path w="18050782" h="7105744" extrusionOk="0">
                  <a:moveTo>
                    <a:pt x="12181796" y="642"/>
                  </a:moveTo>
                  <a:cubicBezTo>
                    <a:pt x="13992649" y="-13151"/>
                    <a:pt x="15950719" y="194797"/>
                    <a:pt x="18050782" y="694387"/>
                  </a:cubicBezTo>
                  <a:cubicBezTo>
                    <a:pt x="8945850" y="694387"/>
                    <a:pt x="3668818" y="4774154"/>
                    <a:pt x="1336036" y="7105744"/>
                  </a:cubicBezTo>
                  <a:lnTo>
                    <a:pt x="0" y="7105744"/>
                  </a:lnTo>
                  <a:lnTo>
                    <a:pt x="0" y="4224580"/>
                  </a:lnTo>
                  <a:cubicBezTo>
                    <a:pt x="2641624" y="2079088"/>
                    <a:pt x="6749236" y="42024"/>
                    <a:pt x="12181796" y="642"/>
                  </a:cubicBezTo>
                  <a:close/>
                </a:path>
              </a:pathLst>
            </a:cu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80" name="Google Shape;80;g242b387c8f1_0_0"/>
            <p:cNvGrpSpPr/>
            <p:nvPr/>
          </p:nvGrpSpPr>
          <p:grpSpPr>
            <a:xfrm>
              <a:off x="974410" y="4615726"/>
              <a:ext cx="1692281" cy="965770"/>
              <a:chOff x="2856328" y="9274944"/>
              <a:chExt cx="2098303" cy="1197483"/>
            </a:xfrm>
          </p:grpSpPr>
          <p:sp>
            <p:nvSpPr>
              <p:cNvPr id="81" name="Google Shape;81;g242b387c8f1_0_0"/>
              <p:cNvSpPr/>
              <p:nvPr/>
            </p:nvSpPr>
            <p:spPr>
              <a:xfrm>
                <a:off x="2856328" y="9274944"/>
                <a:ext cx="2098303" cy="1197483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180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" name="Google Shape;82;g242b387c8f1_0_0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3" name="Google Shape;83;g242b387c8f1_0_0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4" name="Google Shape;84;g242b387c8f1_0_0"/>
            <p:cNvGrpSpPr/>
            <p:nvPr/>
          </p:nvGrpSpPr>
          <p:grpSpPr>
            <a:xfrm rot="444922">
              <a:off x="3096245" y="3828406"/>
              <a:ext cx="1325039" cy="756188"/>
              <a:chOff x="2856328" y="9274944"/>
              <a:chExt cx="2098303" cy="1197483"/>
            </a:xfrm>
          </p:grpSpPr>
          <p:sp>
            <p:nvSpPr>
              <p:cNvPr id="85" name="Google Shape;85;g242b387c8f1_0_0"/>
              <p:cNvSpPr/>
              <p:nvPr/>
            </p:nvSpPr>
            <p:spPr>
              <a:xfrm>
                <a:off x="2856328" y="9274944"/>
                <a:ext cx="2098303" cy="1197483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09F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" name="Google Shape;86;g242b387c8f1_0_0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" name="Google Shape;87;g242b387c8f1_0_0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8" name="Google Shape;88;g242b387c8f1_0_0"/>
            <p:cNvGrpSpPr/>
            <p:nvPr/>
          </p:nvGrpSpPr>
          <p:grpSpPr>
            <a:xfrm rot="924895">
              <a:off x="4989995" y="3470521"/>
              <a:ext cx="1049123" cy="598725"/>
              <a:chOff x="2856328" y="9274944"/>
              <a:chExt cx="2098303" cy="1197483"/>
            </a:xfrm>
          </p:grpSpPr>
          <p:sp>
            <p:nvSpPr>
              <p:cNvPr id="89" name="Google Shape;89;g242b387c8f1_0_0"/>
              <p:cNvSpPr/>
              <p:nvPr/>
            </p:nvSpPr>
            <p:spPr>
              <a:xfrm>
                <a:off x="2856328" y="9274944"/>
                <a:ext cx="2098303" cy="1197483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2FAA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" name="Google Shape;90;g242b387c8f1_0_0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" name="Google Shape;91;g242b387c8f1_0_0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2" name="Google Shape;92;g242b387c8f1_0_0"/>
            <p:cNvGrpSpPr/>
            <p:nvPr/>
          </p:nvGrpSpPr>
          <p:grpSpPr>
            <a:xfrm rot="1658566">
              <a:off x="6718554" y="3395168"/>
              <a:ext cx="788293" cy="449872"/>
              <a:chOff x="2856328" y="9274944"/>
              <a:chExt cx="2098303" cy="1197483"/>
            </a:xfrm>
          </p:grpSpPr>
          <p:sp>
            <p:nvSpPr>
              <p:cNvPr id="93" name="Google Shape;93;g242b387c8f1_0_0"/>
              <p:cNvSpPr/>
              <p:nvPr/>
            </p:nvSpPr>
            <p:spPr>
              <a:xfrm>
                <a:off x="2856328" y="9274944"/>
                <a:ext cx="2098303" cy="1197483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F6B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4" name="Google Shape;94;g242b387c8f1_0_0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5" name="Google Shape;95;g242b387c8f1_0_0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r="10737" b="10592"/>
          <a:stretch/>
        </p:blipFill>
        <p:spPr>
          <a:xfrm>
            <a:off x="7934324" y="2708094"/>
            <a:ext cx="4038601" cy="404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399370" y="1587137"/>
            <a:ext cx="11393400" cy="4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Watch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video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and discuss the below: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957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What is a Civil Society Organisation?</a:t>
            </a:r>
            <a:endParaRPr sz="2400" dirty="0"/>
          </a:p>
          <a:p>
            <a:pPr marL="457200" lvl="0" indent="-40957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What types of CSOs were mentioned?</a:t>
            </a:r>
            <a:endParaRPr sz="2400" dirty="0"/>
          </a:p>
          <a:p>
            <a:pPr marL="457200" lvl="0" indent="-40957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What specific examples of CSOs were provided?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Defining a Civil Society Organisation (CSO)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body" idx="2"/>
          </p:nvPr>
        </p:nvSpPr>
        <p:spPr>
          <a:xfrm>
            <a:off x="399375" y="1483356"/>
            <a:ext cx="10973400" cy="1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Scenario: </a:t>
            </a:r>
            <a:r>
              <a:rPr lang="en-GB" sz="2400" b="1" dirty="0"/>
              <a:t>two participants</a:t>
            </a:r>
            <a:r>
              <a:rPr lang="en-GB" sz="2400" dirty="0"/>
              <a:t> to perform</a:t>
            </a:r>
            <a:endParaRPr sz="2400" dirty="0"/>
          </a:p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b="1" dirty="0"/>
              <a:t>Open dialogue</a:t>
            </a:r>
            <a:r>
              <a:rPr lang="en-GB" sz="2400" dirty="0"/>
              <a:t> for the rest of the groups</a:t>
            </a:r>
            <a:endParaRPr sz="2400" dirty="0"/>
          </a:p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Questions and comments</a:t>
            </a:r>
            <a:endParaRPr sz="2400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Activity 1: Role play</a:t>
            </a:r>
            <a:endParaRPr b="1" dirty="0"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2650" y="3785856"/>
            <a:ext cx="4609341" cy="307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 amt="11000"/>
          </a:blip>
          <a:srcRect l="4759" t="8019" r="4750" b="156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Defining a Civil Society Organisation (CSO) (cont’d)</a:t>
            </a:r>
            <a:endParaRPr b="1"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1673700" y="5320400"/>
            <a:ext cx="8844600" cy="1394700"/>
          </a:xfrm>
          <a:prstGeom prst="rect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00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204641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500">
              <a:solidFill>
                <a:schemeClr val="dk1"/>
              </a:solidFill>
            </a:endParaRPr>
          </a:p>
          <a:p>
            <a:pPr marL="85725" marR="204641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dk1"/>
                </a:solidFill>
              </a:rPr>
              <a:t>“</a:t>
            </a:r>
            <a:r>
              <a:rPr lang="en-GB" sz="2000" i="1">
                <a:solidFill>
                  <a:schemeClr val="dk1"/>
                </a:solidFill>
              </a:rPr>
              <a:t>A</a:t>
            </a:r>
            <a:r>
              <a:rPr lang="en-GB" sz="2000">
                <a:solidFill>
                  <a:schemeClr val="dk1"/>
                </a:solidFill>
              </a:rPr>
              <a:t> </a:t>
            </a:r>
            <a:r>
              <a:rPr lang="en-GB" sz="2000" i="1">
                <a:solidFill>
                  <a:schemeClr val="dk1"/>
                </a:solidFill>
              </a:rPr>
              <a:t>civil society organisation is an </a:t>
            </a:r>
            <a:r>
              <a:rPr lang="en-GB" sz="2000" b="1" i="1">
                <a:solidFill>
                  <a:schemeClr val="dk1"/>
                </a:solidFill>
              </a:rPr>
              <a:t>organisational structure</a:t>
            </a:r>
            <a:r>
              <a:rPr lang="en-GB" sz="2000" i="1">
                <a:solidFill>
                  <a:schemeClr val="dk1"/>
                </a:solidFill>
              </a:rPr>
              <a:t> whose members </a:t>
            </a:r>
            <a:r>
              <a:rPr lang="en-GB" sz="2000" b="1" i="1">
                <a:solidFill>
                  <a:schemeClr val="dk1"/>
                </a:solidFill>
              </a:rPr>
              <a:t>serve the general interest</a:t>
            </a:r>
            <a:r>
              <a:rPr lang="en-GB" sz="2000" i="1">
                <a:solidFill>
                  <a:schemeClr val="dk1"/>
                </a:solidFill>
              </a:rPr>
              <a:t> through a </a:t>
            </a:r>
            <a:r>
              <a:rPr lang="en-GB" sz="2000" b="1" i="1">
                <a:solidFill>
                  <a:schemeClr val="dk1"/>
                </a:solidFill>
              </a:rPr>
              <a:t>democratic process</a:t>
            </a:r>
            <a:r>
              <a:rPr lang="en-GB" sz="2000" i="1">
                <a:solidFill>
                  <a:schemeClr val="dk1"/>
                </a:solidFill>
              </a:rPr>
              <a:t> and which plays the </a:t>
            </a:r>
            <a:r>
              <a:rPr lang="en-GB" sz="2000" b="1" i="1">
                <a:solidFill>
                  <a:schemeClr val="dk1"/>
                </a:solidFill>
              </a:rPr>
              <a:t>role of mediator between public authorities and citizens</a:t>
            </a:r>
            <a:r>
              <a:rPr lang="en-GB" sz="2000" i="1">
                <a:solidFill>
                  <a:schemeClr val="dk1"/>
                </a:solidFill>
              </a:rPr>
              <a:t>”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000"/>
          </a:p>
          <a:p>
            <a:pPr marL="85725" marR="204641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dk1"/>
                </a:solidFill>
              </a:rPr>
              <a:t>Glossary, European Union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 amt="7000"/>
          </a:blip>
          <a:srcRect l="4759" t="8019" r="4750" b="15672"/>
          <a:stretch/>
        </p:blipFill>
        <p:spPr>
          <a:xfrm>
            <a:off x="0" y="6966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399370" y="1568087"/>
            <a:ext cx="10554382" cy="38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8175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Civil Society Organisations (CSOs) are </a:t>
            </a:r>
            <a:r>
              <a:rPr lang="en-GB" sz="2400" b="1" dirty="0"/>
              <a:t>voluntary organisations </a:t>
            </a:r>
            <a:r>
              <a:rPr lang="en-GB" sz="2400" dirty="0"/>
              <a:t>and are </a:t>
            </a:r>
            <a:r>
              <a:rPr lang="en-GB" sz="2400" b="1" dirty="0"/>
              <a:t>distinct</a:t>
            </a:r>
            <a:r>
              <a:rPr lang="en-GB" sz="2400" dirty="0"/>
              <a:t> from </a:t>
            </a:r>
            <a:r>
              <a:rPr lang="en-GB" sz="2400" b="1" dirty="0"/>
              <a:t>government</a:t>
            </a:r>
            <a:r>
              <a:rPr lang="en-GB" sz="2400" dirty="0"/>
              <a:t> and commercial </a:t>
            </a:r>
            <a:r>
              <a:rPr lang="en-GB" sz="2400" b="1" dirty="0"/>
              <a:t>for-profit actors</a:t>
            </a:r>
            <a:r>
              <a:rPr lang="en-GB" sz="2400" dirty="0"/>
              <a:t>. </a:t>
            </a:r>
            <a:endParaRPr sz="2400" dirty="0"/>
          </a:p>
          <a:p>
            <a:pPr marL="638175" lvl="0" indent="-495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CSOs’ direction and governance is decided by their </a:t>
            </a:r>
            <a:r>
              <a:rPr lang="en-GB" sz="2400" b="1" dirty="0"/>
              <a:t>constituency members </a:t>
            </a:r>
            <a:r>
              <a:rPr lang="en-GB" sz="2400" dirty="0"/>
              <a:t>or </a:t>
            </a:r>
            <a:r>
              <a:rPr lang="en-GB" sz="2400" b="1" dirty="0"/>
              <a:t>citizens</a:t>
            </a:r>
            <a:r>
              <a:rPr lang="en-GB" sz="2400" dirty="0"/>
              <a:t>.</a:t>
            </a:r>
            <a:endParaRPr sz="2400" dirty="0"/>
          </a:p>
          <a:p>
            <a:pPr marL="638175" lvl="0" indent="-495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CSOs are formed based on different considerations such as </a:t>
            </a:r>
            <a:r>
              <a:rPr lang="en-GB" sz="2400" b="1" dirty="0"/>
              <a:t>philanthropic</a:t>
            </a:r>
            <a:r>
              <a:rPr lang="en-GB" sz="2400" dirty="0"/>
              <a:t>, </a:t>
            </a:r>
            <a:r>
              <a:rPr lang="en-GB" sz="2400" b="1" dirty="0"/>
              <a:t>cultural</a:t>
            </a:r>
            <a:r>
              <a:rPr lang="en-GB" sz="2400" dirty="0"/>
              <a:t>, </a:t>
            </a:r>
            <a:r>
              <a:rPr lang="en-GB" sz="2400" b="1" dirty="0"/>
              <a:t>scientific</a:t>
            </a:r>
            <a:r>
              <a:rPr lang="en-GB" sz="2400" dirty="0"/>
              <a:t>, ethical, </a:t>
            </a:r>
            <a:r>
              <a:rPr lang="en-GB" sz="2400" b="1" dirty="0"/>
              <a:t>religious</a:t>
            </a:r>
            <a:r>
              <a:rPr lang="en-GB" sz="2400" dirty="0"/>
              <a:t> or </a:t>
            </a:r>
            <a:r>
              <a:rPr lang="en-GB" sz="2400" b="1" dirty="0"/>
              <a:t>others</a:t>
            </a:r>
            <a:r>
              <a:rPr lang="en-GB" sz="2400" dirty="0"/>
              <a:t>.</a:t>
            </a:r>
            <a:endParaRPr sz="2400" dirty="0"/>
          </a:p>
          <a:p>
            <a:pPr marL="638175" lvl="0" indent="-49530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They operate on a </a:t>
            </a:r>
            <a:r>
              <a:rPr lang="en-GB" sz="2400" b="1" dirty="0"/>
              <a:t>local</a:t>
            </a:r>
            <a:r>
              <a:rPr lang="en-GB" sz="2400" dirty="0"/>
              <a:t>, </a:t>
            </a:r>
            <a:r>
              <a:rPr lang="en-GB" sz="2400" b="1" dirty="0"/>
              <a:t>national</a:t>
            </a:r>
            <a:r>
              <a:rPr lang="en-GB" sz="2400" dirty="0"/>
              <a:t> or </a:t>
            </a:r>
            <a:r>
              <a:rPr lang="en-GB" sz="2400" b="1" dirty="0"/>
              <a:t>international</a:t>
            </a:r>
            <a:r>
              <a:rPr lang="en-GB" sz="2400" dirty="0"/>
              <a:t> level.</a:t>
            </a:r>
            <a:endParaRPr sz="2400" dirty="0"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Defining a Civil Society Organisation (CSO) (cont’d)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 rotWithShape="1">
          <a:blip r:embed="rId3">
            <a:alphaModFix/>
          </a:blip>
          <a:srcRect r="5843" b="7095"/>
          <a:stretch/>
        </p:blipFill>
        <p:spPr>
          <a:xfrm>
            <a:off x="8416213" y="4236099"/>
            <a:ext cx="3775788" cy="25006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27"/>
          <p:cNvGraphicFramePr/>
          <p:nvPr/>
        </p:nvGraphicFramePr>
        <p:xfrm>
          <a:off x="899373" y="1457192"/>
          <a:ext cx="7998125" cy="3113875"/>
        </p:xfrm>
        <a:graphic>
          <a:graphicData uri="http://schemas.openxmlformats.org/drawingml/2006/table">
            <a:tbl>
              <a:tblPr firstRow="1" firstCol="1" bandRow="1">
                <a:noFill/>
                <a:tableStyleId>{8E87090A-87F8-4958-BAB7-42497D90AF4C}</a:tableStyleId>
              </a:tblPr>
              <a:tblGrid>
                <a:gridCol w="368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Operational CSOs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Advocacy CSOs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4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Development-related projects.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Undertake a wide range of activities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Cover different geographical areas, i.e. community, local, district, national, regional, and international levels.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E5F7E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 specific issues, points of view, concerns or interests.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Advocate for policy changes relating to a particular cause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Influence the respective policies, practices, and the views of the different actors.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Raising awareness events, campaigns, demonstrations and rallies to address issues, put pressure and influence policy change.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E5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Categories of CSOs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778</Words>
  <Application>Microsoft Office PowerPoint</Application>
  <PresentationFormat>Widescreen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Noto Sans Symbols</vt:lpstr>
      <vt:lpstr>Calibri</vt:lpstr>
      <vt:lpstr>Arial</vt:lpstr>
      <vt:lpstr>Poppins</vt:lpstr>
      <vt:lpstr>Wingdings</vt:lpstr>
      <vt:lpstr>CARDET Course template</vt:lpstr>
      <vt:lpstr>CARDET Course template</vt:lpstr>
      <vt:lpstr>1_CARDET Course template</vt:lpstr>
      <vt:lpstr>Module 1 CSOs Fundamentals</vt:lpstr>
      <vt:lpstr>Icebreaker</vt:lpstr>
      <vt:lpstr>Module 1 - Overview</vt:lpstr>
      <vt:lpstr>Unit 1 – Learning Objectives</vt:lpstr>
      <vt:lpstr>Defining a Civil Society Organisation (CSO)</vt:lpstr>
      <vt:lpstr>Activity 1: Role play</vt:lpstr>
      <vt:lpstr>Defining a Civil Society Organisation (CSO) (cont’d)</vt:lpstr>
      <vt:lpstr>Defining a Civil Society Organisation (CSO) (cont’d)</vt:lpstr>
      <vt:lpstr>Categories of CSOs</vt:lpstr>
      <vt:lpstr>Types of CSOs</vt:lpstr>
      <vt:lpstr>Types of CSOs (cont’d)</vt:lpstr>
      <vt:lpstr>Activity 2: Research and share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CSOs Fundamentals</dc:title>
  <dc:creator>2Fast4u</dc:creator>
  <cp:lastModifiedBy>Simone Khekin</cp:lastModifiedBy>
  <cp:revision>8</cp:revision>
  <dcterms:created xsi:type="dcterms:W3CDTF">2014-07-11T09:12:14Z</dcterms:created>
  <dcterms:modified xsi:type="dcterms:W3CDTF">2024-01-08T09:29:07Z</dcterms:modified>
</cp:coreProperties>
</file>