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7" r:id="rId3"/>
  </p:sldMasterIdLst>
  <p:notesMasterIdLst>
    <p:notesMasterId r:id="rId29"/>
  </p:notesMasterIdLst>
  <p:sldIdLst>
    <p:sldId id="280" r:id="rId4"/>
    <p:sldId id="281" r:id="rId5"/>
    <p:sldId id="258" r:id="rId6"/>
    <p:sldId id="259" r:id="rId7"/>
    <p:sldId id="260" r:id="rId8"/>
    <p:sldId id="261" r:id="rId9"/>
    <p:sldId id="262" r:id="rId10"/>
    <p:sldId id="283" r:id="rId11"/>
    <p:sldId id="282"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Robo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o6oTNsF6lLp5OQ004gr/3y5M0B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62" autoAdjust="0"/>
  </p:normalViewPr>
  <p:slideViewPr>
    <p:cSldViewPr snapToGrid="0">
      <p:cViewPr varScale="1">
        <p:scale>
          <a:sx n="60" d="100"/>
          <a:sy n="60" d="100"/>
        </p:scale>
        <p:origin x="12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reedomhouse.org/report/freedom-and-media/2019/media-freedom-downward-spira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reedomhouse.org/report/freedom-and-media/2019/media-freedom-downward-spira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reedomhouse.org/report/freedom-and-media/2019/media-freedom-downward-spira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reedomhouse.org/report/freedom-and-media/2019/media-freedom-downward-spira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odigygame.com/main-en/blog/teaching-media-literac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llinsdictionary.com/dictionary/english/medi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utm_source=link-attribution&amp;amp;utm_medium=referral&amp;amp;utm_campaign=image&amp;amp;utm_content=185366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2957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ba291bc7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5ba291bc7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g25ba291bc7f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ba291bc7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ba291bc7f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ba291bc7f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5ba291bc7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5ba291bc7f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g25ba291bc7f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Picture Source:</a:t>
            </a:r>
            <a:endParaRPr/>
          </a:p>
          <a:p>
            <a:pPr marL="0" lvl="0" indent="0" algn="l" rtl="0">
              <a:lnSpc>
                <a:spcPct val="100000"/>
              </a:lnSpc>
              <a:spcBef>
                <a:spcPts val="0"/>
              </a:spcBef>
              <a:spcAft>
                <a:spcPts val="0"/>
              </a:spcAft>
              <a:buSzPts val="1400"/>
              <a:buNone/>
            </a:pPr>
            <a:r>
              <a:rPr lang="en-US"/>
              <a:t>https://www.wsj.com/articles/the-aclu-retreats-from-free-expression-1529533065</a:t>
            </a: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Text Source: Kumar, A. (2016, July 25). </a:t>
            </a:r>
            <a:r>
              <a:rPr lang="en-US" sz="1100" i="1">
                <a:latin typeface="Arial"/>
                <a:ea typeface="Arial"/>
                <a:cs typeface="Arial"/>
                <a:sym typeface="Arial"/>
              </a:rPr>
              <a:t>Role of media in democracy</a:t>
            </a:r>
            <a:r>
              <a:rPr lang="en-US" sz="1100">
                <a:latin typeface="Arial"/>
                <a:ea typeface="Arial"/>
                <a:cs typeface="Arial"/>
                <a:sym typeface="Arial"/>
              </a:rPr>
              <a:t>. Legal Desire Media and Insights. https://legaldesire.com/role-of-media-in-democracy/ </a:t>
            </a:r>
            <a:endParaRPr sz="1100">
              <a:latin typeface="Arial"/>
              <a:ea typeface="Arial"/>
              <a:cs typeface="Arial"/>
              <a:sym typeface="Arial"/>
            </a:endParaRPr>
          </a:p>
          <a:p>
            <a:pPr marL="3556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Picture Source: https://tribune.com.pk/story/492101/media-accountability-sc-to-form-two-member-commission</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137" name="Google Shape;1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Extra Info: The understanding that all stories are told from someone’s perspective and always carry with them a set of values and points of view inherently means that still other values are not being represented. Being able to recognize and name missing perspectives is a critical skill of democracy as we negotiate our way each day through our mediated environment.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Picture Source: </a:t>
            </a:r>
            <a:endParaRPr dirty="0"/>
          </a:p>
          <a:p>
            <a:pPr marL="0" lvl="0" indent="0" algn="l" rtl="0">
              <a:lnSpc>
                <a:spcPct val="100000"/>
              </a:lnSpc>
              <a:spcBef>
                <a:spcPts val="0"/>
              </a:spcBef>
              <a:spcAft>
                <a:spcPts val="0"/>
              </a:spcAft>
              <a:buSzPts val="1400"/>
              <a:buNone/>
            </a:pPr>
            <a:r>
              <a:rPr lang="en-US" dirty="0"/>
              <a:t>https://www.ringcentral.com/us/en/blog/in-person-team-building/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Text Source: </a:t>
            </a:r>
            <a:r>
              <a:rPr lang="en-US" sz="1100" dirty="0">
                <a:latin typeface="Arial"/>
                <a:ea typeface="Arial"/>
                <a:cs typeface="Arial"/>
                <a:sym typeface="Arial"/>
              </a:rPr>
              <a:t>Share, J., &amp; </a:t>
            </a:r>
            <a:r>
              <a:rPr lang="en-US" sz="1100" dirty="0" err="1">
                <a:latin typeface="Arial"/>
                <a:ea typeface="Arial"/>
                <a:cs typeface="Arial"/>
                <a:sym typeface="Arial"/>
              </a:rPr>
              <a:t>Thoman</a:t>
            </a:r>
            <a:r>
              <a:rPr lang="en-US" sz="1100" dirty="0">
                <a:latin typeface="Arial"/>
                <a:ea typeface="Arial"/>
                <a:cs typeface="Arial"/>
                <a:sym typeface="Arial"/>
              </a:rPr>
              <a:t>, E. (2007). </a:t>
            </a:r>
            <a:r>
              <a:rPr lang="en-US" sz="1100" i="1" dirty="0">
                <a:latin typeface="Arial"/>
                <a:ea typeface="Arial"/>
                <a:cs typeface="Arial"/>
                <a:sym typeface="Arial"/>
              </a:rPr>
              <a:t>Teaching democracy: A media literacy approach: A media literacy educators’ guide for dilemmas + decisions ...</a:t>
            </a:r>
            <a:r>
              <a:rPr lang="en-US" sz="1100" dirty="0">
                <a:latin typeface="Arial"/>
                <a:ea typeface="Arial"/>
                <a:cs typeface="Arial"/>
                <a:sym typeface="Arial"/>
              </a:rPr>
              <a:t> National Center for the Preservation of Democracy.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45" name="Google Shape;1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aa20c1e3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5aa20c1e34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Text </a:t>
            </a:r>
            <a:r>
              <a:rPr lang="en-US" dirty="0"/>
              <a:t>Source: </a:t>
            </a:r>
            <a:r>
              <a:rPr lang="en-US" sz="1100" dirty="0">
                <a:latin typeface="Arial"/>
                <a:ea typeface="Arial"/>
                <a:cs typeface="Arial"/>
                <a:sym typeface="Arial"/>
              </a:rPr>
              <a:t>Share, J., &amp; </a:t>
            </a:r>
            <a:r>
              <a:rPr lang="en-US" sz="1100" dirty="0" err="1">
                <a:latin typeface="Arial"/>
                <a:ea typeface="Arial"/>
                <a:cs typeface="Arial"/>
                <a:sym typeface="Arial"/>
              </a:rPr>
              <a:t>Thoman</a:t>
            </a:r>
            <a:r>
              <a:rPr lang="en-US" sz="1100" dirty="0">
                <a:latin typeface="Arial"/>
                <a:ea typeface="Arial"/>
                <a:cs typeface="Arial"/>
                <a:sym typeface="Arial"/>
              </a:rPr>
              <a:t>, E. (2007). </a:t>
            </a:r>
            <a:r>
              <a:rPr lang="en-US" sz="1100" i="1" dirty="0">
                <a:latin typeface="Arial"/>
                <a:ea typeface="Arial"/>
                <a:cs typeface="Arial"/>
                <a:sym typeface="Arial"/>
              </a:rPr>
              <a:t>Teaching democracy: A media literacy approach: A media literacy educators’ guide for dilemmas + decisions ...</a:t>
            </a:r>
            <a:r>
              <a:rPr lang="en-US" sz="1100" dirty="0">
                <a:latin typeface="Arial"/>
                <a:ea typeface="Arial"/>
                <a:cs typeface="Arial"/>
                <a:sym typeface="Arial"/>
              </a:rPr>
              <a:t> National Center for the Preservation of Democracy. </a:t>
            </a:r>
            <a:endParaRPr sz="1100" dirty="0">
              <a:latin typeface="Arial"/>
              <a:ea typeface="Arial"/>
              <a:cs typeface="Arial"/>
              <a:sym typeface="Arial"/>
            </a:endParaRPr>
          </a:p>
          <a:p>
            <a:pPr marL="0" lvl="0" indent="0" algn="l" rtl="0">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dirty="0"/>
              <a:t>Picture Source: </a:t>
            </a:r>
            <a:endParaRPr dirty="0"/>
          </a:p>
          <a:p>
            <a:pPr marL="0" lvl="0" indent="0" algn="l" rtl="0">
              <a:spcBef>
                <a:spcPts val="0"/>
              </a:spcBef>
              <a:spcAft>
                <a:spcPts val="0"/>
              </a:spcAft>
              <a:buSzPts val="1400"/>
              <a:buNone/>
            </a:pPr>
            <a:r>
              <a:rPr lang="en-US" dirty="0"/>
              <a:t>https://www.ringcentral.com/us/en/blog/in-person-team-building/</a:t>
            </a:r>
            <a:endParaRPr dirty="0"/>
          </a:p>
        </p:txBody>
      </p:sp>
      <p:sp>
        <p:nvSpPr>
          <p:cNvPr id="154" name="Google Shape;154;g25aa20c1e34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Source: http://democraticoversight.ge/en/topics/security-sector-oversight/role-of-civil-society-media </a:t>
            </a:r>
            <a:endParaRPr/>
          </a:p>
        </p:txBody>
      </p:sp>
      <p:sp>
        <p:nvSpPr>
          <p:cNvPr id="185" name="Google Shape;1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Picture Source:</a:t>
            </a:r>
            <a:endParaRPr/>
          </a:p>
          <a:p>
            <a:pPr marL="0" lvl="0" indent="0" algn="l" rtl="0">
              <a:lnSpc>
                <a:spcPct val="100000"/>
              </a:lnSpc>
              <a:spcBef>
                <a:spcPts val="0"/>
              </a:spcBef>
              <a:spcAft>
                <a:spcPts val="0"/>
              </a:spcAft>
              <a:buSzPts val="1400"/>
              <a:buNone/>
            </a:pPr>
            <a:r>
              <a:rPr lang="en-US"/>
              <a:t>https://www.epde.org/en/news/details/censorship-and-manipulation-how-the-media-affected-the-outcome-of-the-election-in-russia.html</a:t>
            </a:r>
            <a:endParaRPr/>
          </a:p>
        </p:txBody>
      </p:sp>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42c1740c7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g242c1740c7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40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Picture and Text Source: </a:t>
            </a:r>
            <a:r>
              <a:rPr lang="en-US" u="sng">
                <a:solidFill>
                  <a:schemeClr val="hlink"/>
                </a:solidFill>
                <a:hlinkClick r:id="rId3"/>
              </a:rPr>
              <a:t>https://freedomhouse.org/report/freedom-and-media/2019/media-freedom-downward-spiral</a:t>
            </a:r>
            <a:r>
              <a:rPr lang="en-US"/>
              <a:t> </a:t>
            </a:r>
            <a:endParaRPr/>
          </a:p>
          <a:p>
            <a:pPr marL="0" lvl="0" indent="0" algn="l" rtl="0">
              <a:lnSpc>
                <a:spcPct val="100000"/>
              </a:lnSpc>
              <a:spcBef>
                <a:spcPts val="0"/>
              </a:spcBef>
              <a:spcAft>
                <a:spcPts val="0"/>
              </a:spcAft>
              <a:buSzPts val="1400"/>
              <a:buNone/>
            </a:pPr>
            <a:endParaRPr/>
          </a:p>
        </p:txBody>
      </p:sp>
      <p:sp>
        <p:nvSpPr>
          <p:cNvPr id="198" name="Google Shape;1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Picture and Text Source: </a:t>
            </a:r>
            <a:r>
              <a:rPr lang="en-US" u="sng">
                <a:solidFill>
                  <a:schemeClr val="hlink"/>
                </a:solidFill>
                <a:hlinkClick r:id="rId3"/>
              </a:rPr>
              <a:t>https://freedomhouse.org/report/freedom-and-media/2019/media-freedom-downward-spiral</a:t>
            </a:r>
            <a:r>
              <a:rPr lang="en-US"/>
              <a:t> </a:t>
            </a:r>
            <a:endParaRPr/>
          </a:p>
          <a:p>
            <a:pPr marL="0" lvl="0" indent="0" algn="l" rtl="0">
              <a:lnSpc>
                <a:spcPct val="100000"/>
              </a:lnSpc>
              <a:spcBef>
                <a:spcPts val="0"/>
              </a:spcBef>
              <a:spcAft>
                <a:spcPts val="0"/>
              </a:spcAft>
              <a:buSzPts val="1400"/>
              <a:buNone/>
            </a:pPr>
            <a:endParaRPr/>
          </a:p>
        </p:txBody>
      </p:sp>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Picture Source: </a:t>
            </a:r>
            <a:r>
              <a:rPr lang="en-US" u="sng">
                <a:solidFill>
                  <a:schemeClr val="hlink"/>
                </a:solidFill>
                <a:hlinkClick r:id="rId3"/>
              </a:rPr>
              <a:t>https://freedomhouse.org/report/freedom-and-media/2019/media-freedom-downward-spiral</a:t>
            </a:r>
            <a:r>
              <a:rPr lang="en-US"/>
              <a:t> </a:t>
            </a:r>
            <a:endParaRPr/>
          </a:p>
          <a:p>
            <a:pPr marL="0" lvl="0" indent="0" algn="l" rtl="0">
              <a:lnSpc>
                <a:spcPct val="100000"/>
              </a:lnSpc>
              <a:spcBef>
                <a:spcPts val="0"/>
              </a:spcBef>
              <a:spcAft>
                <a:spcPts val="0"/>
              </a:spcAft>
              <a:buSzPts val="1400"/>
              <a:buNone/>
            </a:pPr>
            <a:endParaRPr/>
          </a:p>
        </p:txBody>
      </p:sp>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Picture Source: </a:t>
            </a:r>
            <a:r>
              <a:rPr lang="en-US" u="sng">
                <a:solidFill>
                  <a:schemeClr val="hlink"/>
                </a:solidFill>
                <a:hlinkClick r:id="rId3"/>
              </a:rPr>
              <a:t>https://freedomhouse.org/report/freedom-and-media/2019/media-freedom-downward-spiral</a:t>
            </a:r>
            <a:r>
              <a:rPr lang="en-US"/>
              <a:t> </a:t>
            </a:r>
            <a:endParaRPr/>
          </a:p>
          <a:p>
            <a:pPr marL="0" lvl="0" indent="0" algn="l" rtl="0">
              <a:lnSpc>
                <a:spcPct val="100000"/>
              </a:lnSpc>
              <a:spcBef>
                <a:spcPts val="0"/>
              </a:spcBef>
              <a:spcAft>
                <a:spcPts val="0"/>
              </a:spcAft>
              <a:buSzPts val="1400"/>
              <a:buNone/>
            </a:pPr>
            <a:endParaRPr/>
          </a:p>
        </p:txBody>
      </p:sp>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smtClean="0"/>
              <a:t>Missing photo credit?</a:t>
            </a:r>
            <a:endParaRPr dirty="0"/>
          </a:p>
        </p:txBody>
      </p:sp>
      <p:sp>
        <p:nvSpPr>
          <p:cNvPr id="223" name="Google Shape;2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300" dirty="0"/>
              <a:t>E</a:t>
            </a:r>
            <a:r>
              <a:rPr lang="en-US" dirty="0"/>
              <a:t>xtra Info: </a:t>
            </a:r>
            <a:r>
              <a:rPr lang="en-US" b="0" i="0" dirty="0">
                <a:solidFill>
                  <a:schemeClr val="dk1"/>
                </a:solidFill>
                <a:latin typeface="Calibri"/>
                <a:ea typeface="Calibri"/>
                <a:cs typeface="Calibri"/>
                <a:sym typeface="Calibri"/>
              </a:rPr>
              <a:t>This allows you to hold a subsequent discussion about how students would improve the clip to better communicate its points. Then, let them. Dividing them into groups, they should write five ways they would change the clip. They can then storyboard the revamped news piece.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Text Source:</a:t>
            </a:r>
            <a:r>
              <a:rPr lang="en-US" dirty="0">
                <a:solidFill>
                  <a:srgbClr val="3B3842"/>
                </a:solidFill>
              </a:rPr>
              <a:t> </a:t>
            </a:r>
            <a:r>
              <a:rPr lang="en-US" u="sng" dirty="0">
                <a:solidFill>
                  <a:srgbClr val="3B384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https://www.prodigygame.com/main-en/blog/teaching-media-literacy/</a:t>
            </a:r>
            <a:r>
              <a:rPr lang="en-US" dirty="0">
                <a:solidFill>
                  <a:srgbClr val="3B3842"/>
                </a:solidFill>
              </a:rPr>
              <a:t> </a:t>
            </a:r>
            <a:endParaRPr dirty="0">
              <a:solidFill>
                <a:srgbClr val="3B3842"/>
              </a:solidFill>
            </a:endParaRPr>
          </a:p>
          <a:p>
            <a:pPr marL="0" lvl="0" indent="0" algn="l" rtl="0">
              <a:lnSpc>
                <a:spcPct val="90000"/>
              </a:lnSpc>
              <a:spcBef>
                <a:spcPts val="1000"/>
              </a:spcBef>
              <a:spcAft>
                <a:spcPts val="0"/>
              </a:spcAft>
              <a:buClr>
                <a:schemeClr val="dk1"/>
              </a:buClr>
              <a:buSzPts val="1700"/>
              <a:buFont typeface="Arial"/>
              <a:buNone/>
            </a:pPr>
            <a:endParaRPr dirty="0">
              <a:solidFill>
                <a:srgbClr val="3B3842"/>
              </a:solidFill>
            </a:endParaRPr>
          </a:p>
          <a:p>
            <a:pPr marL="0" lvl="0" indent="0" algn="l" rtl="0">
              <a:lnSpc>
                <a:spcPct val="100000"/>
              </a:lnSpc>
              <a:spcBef>
                <a:spcPts val="0"/>
              </a:spcBef>
              <a:spcAft>
                <a:spcPts val="0"/>
              </a:spcAft>
              <a:buSzPts val="1400"/>
              <a:buNone/>
            </a:pPr>
            <a:r>
              <a:rPr lang="en-US" dirty="0"/>
              <a:t>Picture Source: Image by &lt;a </a:t>
            </a:r>
            <a:r>
              <a:rPr lang="en-US" dirty="0" err="1"/>
              <a:t>href</a:t>
            </a:r>
            <a:r>
              <a:rPr lang="en-US" dirty="0"/>
              <a:t>="https://pixabay.com/users/methodshop-1460919/?</a:t>
            </a:r>
            <a:r>
              <a:rPr lang="en-US" dirty="0" err="1"/>
              <a:t>utm_source</a:t>
            </a:r>
            <a:r>
              <a:rPr lang="en-US" dirty="0"/>
              <a:t>=</a:t>
            </a:r>
            <a:r>
              <a:rPr lang="en-US" dirty="0" err="1"/>
              <a:t>link-attribution&amp;amp;utm_medium</a:t>
            </a:r>
            <a:r>
              <a:rPr lang="en-US" dirty="0"/>
              <a:t>=</a:t>
            </a:r>
            <a:r>
              <a:rPr lang="en-US" dirty="0" err="1"/>
              <a:t>referral&amp;amp;utm_campaign</a:t>
            </a:r>
            <a:r>
              <a:rPr lang="en-US" dirty="0"/>
              <a:t>=</a:t>
            </a:r>
            <a:r>
              <a:rPr lang="en-US" dirty="0" err="1"/>
              <a:t>image&amp;amp;utm_content</a:t>
            </a:r>
            <a:r>
              <a:rPr lang="en-US" dirty="0"/>
              <a:t>=2964103"&gt;</a:t>
            </a:r>
            <a:r>
              <a:rPr lang="en-US" dirty="0" err="1"/>
              <a:t>methodshop</a:t>
            </a:r>
            <a:r>
              <a:rPr lang="en-US" dirty="0"/>
              <a:t>&lt;/a&gt; from &lt;a </a:t>
            </a:r>
            <a:r>
              <a:rPr lang="en-US" dirty="0" err="1"/>
              <a:t>href</a:t>
            </a:r>
            <a:r>
              <a:rPr lang="en-US" dirty="0"/>
              <a:t>="https://pixabay.com//?</a:t>
            </a:r>
            <a:r>
              <a:rPr lang="en-US" dirty="0" err="1"/>
              <a:t>utm_source</a:t>
            </a:r>
            <a:r>
              <a:rPr lang="en-US" dirty="0"/>
              <a:t>=</a:t>
            </a:r>
            <a:r>
              <a:rPr lang="en-US" dirty="0" err="1"/>
              <a:t>link-attribution&amp;amp;utm_medium</a:t>
            </a:r>
            <a:r>
              <a:rPr lang="en-US" dirty="0"/>
              <a:t>=</a:t>
            </a:r>
            <a:r>
              <a:rPr lang="en-US" dirty="0" err="1"/>
              <a:t>referral&amp;amp;utm_campaign</a:t>
            </a:r>
            <a:r>
              <a:rPr lang="en-US" dirty="0"/>
              <a:t>=</a:t>
            </a:r>
            <a:r>
              <a:rPr lang="en-US" dirty="0" err="1"/>
              <a:t>image&amp;amp;utm_content</a:t>
            </a:r>
            <a:r>
              <a:rPr lang="en-US" dirty="0"/>
              <a:t>=2964103"&gt;</a:t>
            </a:r>
            <a:r>
              <a:rPr lang="en-US" dirty="0" err="1"/>
              <a:t>Pixabay</a:t>
            </a:r>
            <a:r>
              <a:rPr lang="en-US" dirty="0"/>
              <a:t>&lt;/a&gt;</a:t>
            </a:r>
            <a:endParaRPr dirty="0"/>
          </a:p>
        </p:txBody>
      </p:sp>
      <p:sp>
        <p:nvSpPr>
          <p:cNvPr id="68" name="Google Shape;6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400"/>
              <a:buNone/>
            </a:pPr>
            <a:r>
              <a:rPr lang="en-US" sz="1400">
                <a:solidFill>
                  <a:srgbClr val="3B3842"/>
                </a:solidFill>
              </a:rPr>
              <a:t>Source: </a:t>
            </a:r>
            <a:r>
              <a:rPr lang="en-US" sz="1400" u="sng">
                <a:solidFill>
                  <a:srgbClr val="3B384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https://www.collinsdictionary.com/dictionary/english/media</a:t>
            </a:r>
            <a:r>
              <a:rPr lang="en-US" sz="1400">
                <a:solidFill>
                  <a:srgbClr val="3B3842"/>
                </a:solidFill>
              </a:rPr>
              <a:t> </a:t>
            </a:r>
            <a:endParaRPr/>
          </a:p>
        </p:txBody>
      </p:sp>
      <p:sp>
        <p:nvSpPr>
          <p:cNvPr id="81" name="Google Shape;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55600" lvl="0" indent="0" algn="l" rtl="0">
              <a:lnSpc>
                <a:spcPct val="115000"/>
              </a:lnSpc>
              <a:spcBef>
                <a:spcPts val="1200"/>
              </a:spcBef>
              <a:spcAft>
                <a:spcPts val="0"/>
              </a:spcAft>
              <a:buSzPts val="1400"/>
              <a:buNone/>
            </a:pPr>
            <a:r>
              <a:rPr lang="en-US" sz="1100">
                <a:latin typeface="Arial"/>
                <a:ea typeface="Arial"/>
                <a:cs typeface="Arial"/>
                <a:sym typeface="Arial"/>
              </a:rPr>
              <a:t>Text Source: Kumar, A. (2016, July 25). </a:t>
            </a:r>
            <a:r>
              <a:rPr lang="en-US" sz="1100" i="1">
                <a:latin typeface="Arial"/>
                <a:ea typeface="Arial"/>
                <a:cs typeface="Arial"/>
                <a:sym typeface="Arial"/>
              </a:rPr>
              <a:t>Role of media in democracy</a:t>
            </a:r>
            <a:r>
              <a:rPr lang="en-US" sz="1100">
                <a:latin typeface="Arial"/>
                <a:ea typeface="Arial"/>
                <a:cs typeface="Arial"/>
                <a:sym typeface="Arial"/>
              </a:rPr>
              <a:t>. Legal Desire Media and Insights. https://legaldesire.com/role-of-media-in-democracy/ </a:t>
            </a:r>
            <a:endParaRPr sz="1100">
              <a:latin typeface="Arial"/>
              <a:ea typeface="Arial"/>
              <a:cs typeface="Arial"/>
              <a:sym typeface="Arial"/>
            </a:endParaRPr>
          </a:p>
          <a:p>
            <a:pPr marL="355600" lvl="0" indent="0" algn="l" rtl="0">
              <a:lnSpc>
                <a:spcPct val="115000"/>
              </a:lnSpc>
              <a:spcBef>
                <a:spcPts val="1200"/>
              </a:spcBef>
              <a:spcAft>
                <a:spcPts val="0"/>
              </a:spcAft>
              <a:buSzPts val="1400"/>
              <a:buNone/>
            </a:pPr>
            <a:r>
              <a:rPr lang="en-US" sz="1100">
                <a:latin typeface="Arial"/>
                <a:ea typeface="Arial"/>
                <a:cs typeface="Arial"/>
                <a:sym typeface="Arial"/>
              </a:rPr>
              <a:t>Picture Source: Image by &lt;a href="https://pixabay.com/users/pexels-2286921/?utm_source=link-attribution&amp;amp;utm_medium=referral&amp;amp;utm_campaign=image&amp;amp;utm_content=1853667"&gt;Pexels&lt;/a&gt; from &lt;a href="</a:t>
            </a:r>
            <a:r>
              <a:rPr lang="en-US" sz="1100" u="sng">
                <a:solidFill>
                  <a:schemeClr val="hlink"/>
                </a:solidFill>
                <a:latin typeface="Arial"/>
                <a:ea typeface="Arial"/>
                <a:cs typeface="Arial"/>
                <a:sym typeface="Arial"/>
                <a:hlinkClick r:id="rId3"/>
              </a:rPr>
              <a:t>https://pixabay.com//?utm_source=link-attribution&amp;amp;utm_medium=referral&amp;amp;utm_campaign=image&amp;amp;utm_content=1853667</a:t>
            </a:r>
            <a:r>
              <a:rPr lang="en-US" sz="1100">
                <a:latin typeface="Arial"/>
                <a:ea typeface="Arial"/>
                <a:cs typeface="Arial"/>
                <a:sym typeface="Arial"/>
              </a:rPr>
              <a:t>"&gt;Pixabay&lt;/a&gt; </a:t>
            </a:r>
            <a:endParaRPr sz="1100">
              <a:latin typeface="Arial"/>
              <a:ea typeface="Arial"/>
              <a:cs typeface="Arial"/>
              <a:sym typeface="Arial"/>
            </a:endParaRPr>
          </a:p>
          <a:p>
            <a:pPr marL="35560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88" name="Google Shape;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ba291bc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ba291bc7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5ba291bc7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ba291bc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ba291bc7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5ba291bc7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36552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ba291bc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ba291bc7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5ba291bc7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98825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0"/>
        <p:cNvGrpSpPr/>
        <p:nvPr/>
      </p:nvGrpSpPr>
      <p:grpSpPr>
        <a:xfrm>
          <a:off x="0" y="0"/>
          <a:ext cx="0" cy="0"/>
          <a:chOff x="0" y="0"/>
          <a:chExt cx="0" cy="0"/>
        </a:xfrm>
      </p:grpSpPr>
      <p:sp>
        <p:nvSpPr>
          <p:cNvPr id="21" name="Google Shape;21;p21"/>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1"/>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88636821"/>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9261110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17631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4"/>
        <p:cNvGrpSpPr/>
        <p:nvPr/>
      </p:nvGrpSpPr>
      <p:grpSpPr>
        <a:xfrm>
          <a:off x="0" y="0"/>
          <a:ext cx="0" cy="0"/>
          <a:chOff x="0" y="0"/>
          <a:chExt cx="0" cy="0"/>
        </a:xfrm>
      </p:grpSpPr>
      <p:sp>
        <p:nvSpPr>
          <p:cNvPr id="25" name="Google Shape;25;p22"/>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8"/>
        <p:cNvGrpSpPr/>
        <p:nvPr/>
      </p:nvGrpSpPr>
      <p:grpSpPr>
        <a:xfrm>
          <a:off x="0" y="0"/>
          <a:ext cx="0" cy="0"/>
          <a:chOff x="0" y="0"/>
          <a:chExt cx="0" cy="0"/>
        </a:xfrm>
      </p:grpSpPr>
      <p:sp>
        <p:nvSpPr>
          <p:cNvPr id="29" name="Google Shape;29;p23"/>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3"/>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3"/>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3"/>
        <p:cNvGrpSpPr/>
        <p:nvPr/>
      </p:nvGrpSpPr>
      <p:grpSpPr>
        <a:xfrm>
          <a:off x="0" y="0"/>
          <a:ext cx="0" cy="0"/>
          <a:chOff x="0" y="0"/>
          <a:chExt cx="0" cy="0"/>
        </a:xfrm>
      </p:grpSpPr>
      <p:sp>
        <p:nvSpPr>
          <p:cNvPr id="34" name="Google Shape;34;p24"/>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6"/>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6"/>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6"/>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6"/>
          <p:cNvSpPr txBox="1"/>
          <p:nvPr/>
        </p:nvSpPr>
        <p:spPr>
          <a:xfrm>
            <a:off x="3538330" y="5780782"/>
            <a:ext cx="8132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The EMERGE: EMpowERinG civic Engagement and participation project benefits from a grant under the Active Citizens Fund Cyprus programme,funded by Iceland, Liechtenstein and Norway, through the EEA and Norway Grants 2014-2021. [Project Number: 29_ACF CY_CARDET]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2"/>
                </a:solidFill>
                <a:latin typeface="Calibri"/>
                <a:ea typeface="Calibri"/>
                <a:cs typeface="Calibri"/>
                <a:sym typeface="Calibri"/>
              </a:rPr>
              <a:t/>
            </a:r>
            <a:br>
              <a:rPr lang="en-US" sz="1050" b="0" i="0" u="none" strike="noStrike" cap="none">
                <a:solidFill>
                  <a:schemeClr val="dk2"/>
                </a:solidFill>
                <a:latin typeface="Calibri"/>
                <a:ea typeface="Calibri"/>
                <a:cs typeface="Calibri"/>
                <a:sym typeface="Calibri"/>
              </a:rPr>
            </a:br>
            <a:endParaRPr sz="1050" b="0" i="0" u="none" strike="noStrike" cap="none">
              <a:solidFill>
                <a:schemeClr val="dk2"/>
              </a:solidFill>
              <a:latin typeface="Calibri"/>
              <a:ea typeface="Calibri"/>
              <a:cs typeface="Calibri"/>
              <a:sym typeface="Calibri"/>
            </a:endParaRPr>
          </a:p>
        </p:txBody>
      </p:sp>
      <p:pic>
        <p:nvPicPr>
          <p:cNvPr id="41" name="Google Shape;41;p26"/>
          <p:cNvPicPr preferRelativeResize="0"/>
          <p:nvPr/>
        </p:nvPicPr>
        <p:blipFill rotWithShape="1">
          <a:blip r:embed="rId3">
            <a:alphaModFix/>
          </a:blip>
          <a:srcRect/>
          <a:stretch/>
        </p:blipFill>
        <p:spPr>
          <a:xfrm>
            <a:off x="659936" y="5592418"/>
            <a:ext cx="2516506" cy="88241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7"/>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7"/>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7"/>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7"/>
          <p:cNvSpPr txBox="1"/>
          <p:nvPr/>
        </p:nvSpPr>
        <p:spPr>
          <a:xfrm>
            <a:off x="3538330" y="5780782"/>
            <a:ext cx="8132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The EMERGE: EMpowERinG civic Engagement and participation project benefits from a grant under the Active Citizens Fund Cyprus programme,funded by Iceland, Liechtenstein and Norway, through the EEA and Norway Grants 2014-2021. [Project Number: 29_ACF CY_CARDET]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2"/>
                </a:solidFill>
                <a:latin typeface="Calibri"/>
                <a:ea typeface="Calibri"/>
                <a:cs typeface="Calibri"/>
                <a:sym typeface="Calibri"/>
              </a:rPr>
              <a:t/>
            </a:r>
            <a:br>
              <a:rPr lang="en-US" sz="1050" b="0" i="0" u="none" strike="noStrike" cap="none">
                <a:solidFill>
                  <a:schemeClr val="dk2"/>
                </a:solidFill>
                <a:latin typeface="Calibri"/>
                <a:ea typeface="Calibri"/>
                <a:cs typeface="Calibri"/>
                <a:sym typeface="Calibri"/>
              </a:rPr>
            </a:br>
            <a:endParaRPr sz="1050" b="0" i="0" u="none" strike="noStrike" cap="none">
              <a:solidFill>
                <a:schemeClr val="dk2"/>
              </a:solidFill>
              <a:latin typeface="Calibri"/>
              <a:ea typeface="Calibri"/>
              <a:cs typeface="Calibri"/>
              <a:sym typeface="Calibri"/>
            </a:endParaRPr>
          </a:p>
        </p:txBody>
      </p:sp>
      <p:pic>
        <p:nvPicPr>
          <p:cNvPr id="50" name="Google Shape;50;p27"/>
          <p:cNvPicPr preferRelativeResize="0"/>
          <p:nvPr/>
        </p:nvPicPr>
        <p:blipFill rotWithShape="1">
          <a:blip r:embed="rId3">
            <a:alphaModFix/>
          </a:blip>
          <a:srcRect/>
          <a:stretch/>
        </p:blipFill>
        <p:spPr>
          <a:xfrm>
            <a:off x="659936" y="5592418"/>
            <a:ext cx="2516506" cy="8824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29029425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80796181"/>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1963533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5"/>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74226617"/>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684331"/>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fontScale="90000"/>
          </a:bodyPr>
          <a:lstStyle/>
          <a:p>
            <a:pPr lvl="0"/>
            <a:r>
              <a:rPr lang="en-GB" sz="2800" b="0" dirty="0"/>
              <a:t>Module </a:t>
            </a:r>
            <a:r>
              <a:rPr lang="en-GB" sz="2800" b="0" dirty="0" smtClean="0"/>
              <a:t>3</a:t>
            </a:r>
            <a:r>
              <a:rPr lang="en-GB" dirty="0"/>
              <a:t/>
            </a:r>
            <a:br>
              <a:rPr lang="en-GB" dirty="0"/>
            </a:br>
            <a:r>
              <a:rPr lang="en-GB" dirty="0"/>
              <a:t>CSOs &amp; Media - Essential Components of a Democracy</a:t>
            </a:r>
            <a:endParaRPr dirty="0"/>
          </a:p>
        </p:txBody>
      </p:sp>
      <p:sp>
        <p:nvSpPr>
          <p:cNvPr id="58" name="Google Shape;58;p1"/>
          <p:cNvSpPr txBox="1">
            <a:spLocks noGrp="1"/>
          </p:cNvSpPr>
          <p:nvPr>
            <p:ph type="subTitle" idx="1"/>
          </p:nvPr>
        </p:nvSpPr>
        <p:spPr>
          <a:xfrm>
            <a:off x="819530" y="2763614"/>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2: Media </a:t>
            </a:r>
          </a:p>
        </p:txBody>
      </p:sp>
    </p:spTree>
    <p:extLst>
      <p:ext uri="{BB962C8B-B14F-4D97-AF65-F5344CB8AC3E}">
        <p14:creationId xmlns:p14="http://schemas.microsoft.com/office/powerpoint/2010/main" val="1388501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5ba291bc7f_0_6"/>
          <p:cNvSpPr txBox="1">
            <a:spLocks noGrp="1"/>
          </p:cNvSpPr>
          <p:nvPr>
            <p:ph type="body" idx="1"/>
          </p:nvPr>
        </p:nvSpPr>
        <p:spPr>
          <a:xfrm>
            <a:off x="399370" y="1166757"/>
            <a:ext cx="11393400" cy="5096400"/>
          </a:xfrm>
          <a:prstGeom prst="rect">
            <a:avLst/>
          </a:prstGeom>
        </p:spPr>
        <p:txBody>
          <a:bodyPr spcFirstLastPara="1" wrap="square" lIns="0" tIns="0" rIns="0" bIns="0" anchor="t" anchorCtr="0">
            <a:noAutofit/>
          </a:bodyPr>
          <a:lstStyle/>
          <a:p>
            <a:pPr marL="457200" lvl="0" indent="0" algn="just" rtl="0">
              <a:lnSpc>
                <a:spcPct val="100000"/>
              </a:lnSpc>
              <a:spcBef>
                <a:spcPts val="0"/>
              </a:spcBef>
              <a:spcAft>
                <a:spcPts val="0"/>
              </a:spcAft>
              <a:buNone/>
            </a:pPr>
            <a:endParaRPr dirty="0"/>
          </a:p>
          <a:p>
            <a:pPr marL="114300" lvl="0" indent="0">
              <a:lnSpc>
                <a:spcPct val="100000"/>
              </a:lnSpc>
              <a:spcBef>
                <a:spcPts val="0"/>
              </a:spcBef>
            </a:pPr>
            <a:r>
              <a:rPr lang="en-GB" sz="2000" b="1" dirty="0" smtClean="0">
                <a:solidFill>
                  <a:schemeClr val="accent3"/>
                </a:solidFill>
              </a:rPr>
              <a:t>Media </a:t>
            </a:r>
            <a:r>
              <a:rPr lang="en-GB" sz="2000" b="1" dirty="0">
                <a:solidFill>
                  <a:schemeClr val="accent3"/>
                </a:solidFill>
              </a:rPr>
              <a:t>Pluralism: </a:t>
            </a:r>
            <a:r>
              <a:rPr lang="en-GB" sz="2000" dirty="0"/>
              <a:t>A flourishing democratic society depends on media pluralism, ensuring a diverse array of media outlets with varying ownership, editorial stances, and content. This prevents the concentration of media power in the hands of a select few and ensures a broader representation of voices and opinions.</a:t>
            </a:r>
          </a:p>
          <a:p>
            <a:pPr lvl="0" indent="0">
              <a:lnSpc>
                <a:spcPct val="100000"/>
              </a:lnSpc>
              <a:spcBef>
                <a:spcPts val="0"/>
              </a:spcBef>
            </a:pPr>
            <a:endParaRPr lang="en-GB" sz="2000" dirty="0"/>
          </a:p>
          <a:p>
            <a:pPr marL="114300" lvl="0" indent="0">
              <a:lnSpc>
                <a:spcPct val="100000"/>
              </a:lnSpc>
              <a:spcBef>
                <a:spcPts val="0"/>
              </a:spcBef>
            </a:pPr>
            <a:r>
              <a:rPr lang="en-GB" sz="2000" b="1" dirty="0">
                <a:solidFill>
                  <a:schemeClr val="accent3"/>
                </a:solidFill>
              </a:rPr>
              <a:t>Access to Information: </a:t>
            </a:r>
            <a:r>
              <a:rPr lang="en-GB" sz="2000" dirty="0"/>
              <a:t>Media should strive to ensure that all citizens have access to information, regardless of their background, location, or socioeconomic status. Inclusivity in media access is essential for nurturing an engaged and well-informed citizenry.</a:t>
            </a:r>
          </a:p>
          <a:p>
            <a:pPr lvl="0" indent="0">
              <a:lnSpc>
                <a:spcPct val="100000"/>
              </a:lnSpc>
              <a:spcBef>
                <a:spcPts val="0"/>
              </a:spcBef>
            </a:pPr>
            <a:endParaRPr lang="en-GB" sz="2000" dirty="0"/>
          </a:p>
          <a:p>
            <a:pPr marL="114300" lvl="0" indent="0">
              <a:lnSpc>
                <a:spcPct val="100000"/>
              </a:lnSpc>
              <a:spcBef>
                <a:spcPts val="0"/>
              </a:spcBef>
            </a:pPr>
            <a:r>
              <a:rPr lang="en-GB" sz="2000" b="1" dirty="0">
                <a:solidFill>
                  <a:schemeClr val="accent3"/>
                </a:solidFill>
              </a:rPr>
              <a:t>Media Literacy: </a:t>
            </a:r>
            <a:r>
              <a:rPr lang="en-GB" sz="2000" dirty="0"/>
              <a:t>In a democratic society, media literacy holds significant importance. Citizens need the ability to critically evaluate the information they encounter, distinguish misinformation from accurate reporting, and comprehend media biases. This empowers individuals to be discerning consumers of information and active participants in democratic processes.</a:t>
            </a:r>
          </a:p>
          <a:p>
            <a:pPr marL="114300" lvl="0" indent="0" algn="just" rtl="0">
              <a:lnSpc>
                <a:spcPct val="100000"/>
              </a:lnSpc>
              <a:spcBef>
                <a:spcPts val="0"/>
              </a:spcBef>
              <a:spcAft>
                <a:spcPts val="0"/>
              </a:spcAft>
              <a:buSzPts val="1800"/>
            </a:pPr>
            <a:endParaRPr dirty="0"/>
          </a:p>
          <a:p>
            <a:pPr marL="457200" lvl="0" indent="0" algn="just" rtl="0">
              <a:lnSpc>
                <a:spcPct val="100000"/>
              </a:lnSpc>
              <a:spcBef>
                <a:spcPts val="0"/>
              </a:spcBef>
              <a:spcAft>
                <a:spcPts val="0"/>
              </a:spcAft>
              <a:buNone/>
            </a:pPr>
            <a:endParaRPr dirty="0"/>
          </a:p>
        </p:txBody>
      </p:sp>
      <p:sp>
        <p:nvSpPr>
          <p:cNvPr id="5" name="Google Shape;99;g25ba291bc7f_0_0"/>
          <p:cNvSpPr txBox="1">
            <a:spLocks noGrp="1"/>
          </p:cNvSpPr>
          <p:nvPr>
            <p:ph type="title"/>
          </p:nvPr>
        </p:nvSpPr>
        <p:spPr>
          <a:xfrm>
            <a:off x="399370" y="250649"/>
            <a:ext cx="11393400" cy="6753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Media and Democracy </a:t>
            </a:r>
            <a:endParaRPr b="1"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5ba291bc7f_0_18"/>
          <p:cNvSpPr txBox="1">
            <a:spLocks noGrp="1"/>
          </p:cNvSpPr>
          <p:nvPr>
            <p:ph type="body" idx="1"/>
          </p:nvPr>
        </p:nvSpPr>
        <p:spPr>
          <a:xfrm>
            <a:off x="399370" y="1449389"/>
            <a:ext cx="11393400" cy="50964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endParaRPr sz="1300" dirty="0">
              <a:solidFill>
                <a:srgbClr val="3B3842"/>
              </a:solidFill>
            </a:endParaRPr>
          </a:p>
          <a:p>
            <a:pPr marL="0" lvl="0" indent="0" algn="just" rtl="0">
              <a:lnSpc>
                <a:spcPct val="100000"/>
              </a:lnSpc>
              <a:spcBef>
                <a:spcPts val="0"/>
              </a:spcBef>
              <a:spcAft>
                <a:spcPts val="0"/>
              </a:spcAft>
              <a:buNone/>
            </a:pPr>
            <a:r>
              <a:rPr lang="en-US" sz="2000" dirty="0"/>
              <a:t>The fundamental link between media and democracy cannot be overstated, </a:t>
            </a:r>
            <a:r>
              <a:rPr lang="en-US" sz="2000" b="1" dirty="0">
                <a:solidFill>
                  <a:schemeClr val="accent3"/>
                </a:solidFill>
              </a:rPr>
              <a:t>as free and independent media is an essential pillar of any democratic society</a:t>
            </a:r>
            <a:r>
              <a:rPr lang="en-US" sz="2000" dirty="0"/>
              <a:t>. It offers citizens critical information about the workings of their government, enables robust public discussion, and acts as a watchdog on power. But, this intricate relationship is confronted with numerous challenges in the modern world, such as:</a:t>
            </a:r>
            <a:endParaRPr sz="2000" dirty="0"/>
          </a:p>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r>
              <a:rPr lang="en-US" sz="2000" b="1" dirty="0">
                <a:solidFill>
                  <a:schemeClr val="accent3"/>
                </a:solidFill>
              </a:rPr>
              <a:t>Dominance of Media Ownership: </a:t>
            </a:r>
            <a:r>
              <a:rPr lang="en-US" sz="2000" dirty="0"/>
              <a:t>The issue of media outlets being governed by a limited number of entities or individuals is prevalent in many nations. Such monopolization of media ownership can curtail the range of viewpoints and information made available to the populace. Moreover, media owners might exploit their platforms to advance their own political or economic gains, leading to prejudiced reporting.</a:t>
            </a:r>
            <a:endParaRPr sz="2000" dirty="0"/>
          </a:p>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r>
              <a:rPr lang="en-US" sz="2000" b="1" dirty="0">
                <a:solidFill>
                  <a:schemeClr val="accent3"/>
                </a:solidFill>
              </a:rPr>
              <a:t>Pressures on Journalistic Independence: </a:t>
            </a:r>
            <a:r>
              <a:rPr lang="en-US" sz="2000" dirty="0"/>
              <a:t>Journalists in various parts of the world face threats and harassment, making their jobs challenging. Governments and non-state entities might employ legal and illicit means to control or suppress the media.</a:t>
            </a:r>
            <a:endParaRPr sz="2000" dirty="0"/>
          </a:p>
          <a:p>
            <a:pPr marL="0" lvl="0" indent="0" algn="l" rtl="0">
              <a:lnSpc>
                <a:spcPct val="100000"/>
              </a:lnSpc>
              <a:spcBef>
                <a:spcPts val="0"/>
              </a:spcBef>
              <a:spcAft>
                <a:spcPts val="0"/>
              </a:spcAft>
              <a:buNone/>
            </a:pPr>
            <a:endParaRPr sz="1500" dirty="0"/>
          </a:p>
          <a:p>
            <a:pPr marL="0" lvl="0" indent="0" algn="just" rtl="0">
              <a:spcBef>
                <a:spcPts val="1000"/>
              </a:spcBef>
              <a:spcAft>
                <a:spcPts val="0"/>
              </a:spcAft>
              <a:buNone/>
            </a:pPr>
            <a:endParaRPr dirty="0"/>
          </a:p>
        </p:txBody>
      </p:sp>
      <p:sp>
        <p:nvSpPr>
          <p:cNvPr id="120" name="Google Shape;120;g25ba291bc7f_0_18"/>
          <p:cNvSpPr txBox="1">
            <a:spLocks noGrp="1"/>
          </p:cNvSpPr>
          <p:nvPr>
            <p:ph type="title"/>
          </p:nvPr>
        </p:nvSpPr>
        <p:spPr>
          <a:xfrm>
            <a:off x="399375" y="319275"/>
            <a:ext cx="11393400" cy="646500"/>
          </a:xfrm>
          <a:prstGeom prst="rect">
            <a:avLst/>
          </a:prstGeom>
        </p:spPr>
        <p:txBody>
          <a:bodyPr spcFirstLastPara="1" wrap="square" lIns="0" tIns="0" rIns="0" bIns="0" anchor="ctr" anchorCtr="0">
            <a:sp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Challenges to the Relationship of Media and Democracy </a:t>
            </a:r>
            <a:endParaRPr b="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300" b="1" dirty="0">
              <a:solidFill>
                <a:srgbClr val="3B384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5ba291bc7f_0_24"/>
          <p:cNvSpPr txBox="1">
            <a:spLocks noGrp="1"/>
          </p:cNvSpPr>
          <p:nvPr>
            <p:ph type="body" idx="1"/>
          </p:nvPr>
        </p:nvSpPr>
        <p:spPr>
          <a:xfrm>
            <a:off x="399375" y="1266509"/>
            <a:ext cx="11393400" cy="3937258"/>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r>
              <a:rPr lang="en-US" sz="2000" b="1" dirty="0">
                <a:solidFill>
                  <a:schemeClr val="accent3"/>
                </a:solidFill>
              </a:rPr>
              <a:t>Media Bias: </a:t>
            </a:r>
            <a:r>
              <a:rPr lang="en-US" sz="2000" dirty="0"/>
              <a:t>Whether real or perceived, media bias can erode trust in journalistic institutions. When people believe that the media is favoring a particular political ideology or interest group, they may discount information from those sources, further exacerbating polarization and undermining the role of media as an impartial watchdog.</a:t>
            </a:r>
            <a:endParaRPr sz="2000" dirty="0"/>
          </a:p>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r>
              <a:rPr lang="en-US" sz="2000" b="1" dirty="0">
                <a:solidFill>
                  <a:schemeClr val="accent3"/>
                </a:solidFill>
              </a:rPr>
              <a:t>Manipulation and Propaganda: </a:t>
            </a:r>
            <a:r>
              <a:rPr lang="en-US" sz="2000" dirty="0"/>
              <a:t>In some cases, the media can be used as a tool for propaganda and manipulation by governments or powerful entities. When the media is not free from government control or undue influence, it can disseminate biased information that undermines the democratic process.</a:t>
            </a:r>
            <a:endParaRPr sz="2000" dirty="0"/>
          </a:p>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r>
              <a:rPr lang="en-US" sz="2000" b="1" dirty="0">
                <a:solidFill>
                  <a:schemeClr val="accent3"/>
                </a:solidFill>
              </a:rPr>
              <a:t>Limited Media Access: </a:t>
            </a:r>
            <a:r>
              <a:rPr lang="en-US" sz="2000" dirty="0"/>
              <a:t>In certain regions or authoritarian regimes, media freedom may be restricted, and journalists may face censorship or even physical threats. This lack of access to unbiased information can hinder citizens' ability to make informed decisions and participate fully in the democratic process</a:t>
            </a:r>
            <a:r>
              <a:rPr lang="en-US" sz="2000" dirty="0" smtClean="0"/>
              <a:t>.</a:t>
            </a:r>
          </a:p>
          <a:p>
            <a:pPr marL="0" lvl="0" indent="0" algn="just" rtl="0">
              <a:spcBef>
                <a:spcPts val="1000"/>
              </a:spcBef>
              <a:spcAft>
                <a:spcPts val="0"/>
              </a:spcAft>
              <a:buNone/>
            </a:pPr>
            <a:endParaRPr dirty="0"/>
          </a:p>
        </p:txBody>
      </p:sp>
      <p:sp>
        <p:nvSpPr>
          <p:cNvPr id="127" name="Google Shape;127;g25ba291bc7f_0_24"/>
          <p:cNvSpPr txBox="1">
            <a:spLocks noGrp="1"/>
          </p:cNvSpPr>
          <p:nvPr>
            <p:ph type="title"/>
          </p:nvPr>
        </p:nvSpPr>
        <p:spPr>
          <a:xfrm>
            <a:off x="399375" y="329600"/>
            <a:ext cx="11393400" cy="646500"/>
          </a:xfrm>
          <a:prstGeom prst="rect">
            <a:avLst/>
          </a:prstGeom>
        </p:spPr>
        <p:txBody>
          <a:bodyPr spcFirstLastPara="1" wrap="square" lIns="0" tIns="0" rIns="0" bIns="0" anchor="ctr" anchorCtr="0">
            <a:sp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Challenges to the Relationship of Media and Democracy </a:t>
            </a:r>
            <a:endParaRPr b="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300" b="1" dirty="0">
              <a:solidFill>
                <a:srgbClr val="3B3842"/>
              </a:solidFill>
            </a:endParaRPr>
          </a:p>
        </p:txBody>
      </p:sp>
      <p:sp>
        <p:nvSpPr>
          <p:cNvPr id="2" name="Rectangle 1"/>
          <p:cNvSpPr/>
          <p:nvPr/>
        </p:nvSpPr>
        <p:spPr>
          <a:xfrm>
            <a:off x="399375" y="5486400"/>
            <a:ext cx="11393400" cy="111390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900" dirty="0">
                <a:solidFill>
                  <a:schemeClr val="tx1"/>
                </a:solidFill>
                <a:latin typeface="Calibri" panose="020F0502020204030204" pitchFamily="34" charset="0"/>
                <a:cs typeface="Calibri" panose="020F0502020204030204" pitchFamily="34" charset="0"/>
              </a:rPr>
              <a:t>Media organizations often face financial challenges due to changing business models and declining advertising revenues. These pressures can lead to cost-cutting measures that may compromise the quality and depth of reporting, reducing the media's ability to serve as an effective watchdog and inform the public adequately.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body" idx="1"/>
          </p:nvPr>
        </p:nvSpPr>
        <p:spPr>
          <a:xfrm>
            <a:off x="399370" y="2005508"/>
            <a:ext cx="6017786" cy="3580645"/>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333333"/>
              </a:buClr>
              <a:buSzPts val="1800"/>
              <a:buNone/>
            </a:pPr>
            <a:r>
              <a:rPr lang="en-US" sz="2000" dirty="0">
                <a:solidFill>
                  <a:srgbClr val="333333"/>
                </a:solidFill>
              </a:rPr>
              <a:t>F</a:t>
            </a:r>
            <a:r>
              <a:rPr lang="en-US" sz="2000" i="0" dirty="0">
                <a:solidFill>
                  <a:srgbClr val="333333"/>
                </a:solidFill>
              </a:rPr>
              <a:t>reedom of expression is </a:t>
            </a:r>
            <a:r>
              <a:rPr lang="en-US" sz="2000" b="1" i="0" dirty="0">
                <a:solidFill>
                  <a:srgbClr val="333333"/>
                </a:solidFill>
              </a:rPr>
              <a:t>essential for democracy,</a:t>
            </a:r>
            <a:r>
              <a:rPr lang="en-US" sz="2000" i="0" dirty="0">
                <a:solidFill>
                  <a:srgbClr val="333333"/>
                </a:solidFill>
              </a:rPr>
              <a:t> which acknowledges that people have the right to elect the government of their choice. </a:t>
            </a:r>
            <a:r>
              <a:rPr lang="en-US" sz="2000" dirty="0">
                <a:solidFill>
                  <a:srgbClr val="333333"/>
                </a:solidFill>
              </a:rPr>
              <a:t>For democracy to function well, all the citizens must be well educated about the procedures and </a:t>
            </a:r>
            <a:r>
              <a:rPr lang="en-US" sz="2000" i="0" dirty="0">
                <a:solidFill>
                  <a:srgbClr val="333333"/>
                </a:solidFill>
              </a:rPr>
              <a:t>have the freedom to freely participate in public debate.</a:t>
            </a:r>
            <a:r>
              <a:rPr lang="en-US" sz="2000" dirty="0"/>
              <a:t> </a:t>
            </a:r>
            <a:r>
              <a:rPr lang="en-US" sz="2000" dirty="0">
                <a:solidFill>
                  <a:srgbClr val="333333"/>
                </a:solidFill>
              </a:rPr>
              <a:t>Media have an important role in that, as they may lose the right to free speech and expression. </a:t>
            </a:r>
            <a:endParaRPr sz="2000" i="0" dirty="0">
              <a:solidFill>
                <a:srgbClr val="333333"/>
              </a:solidFill>
            </a:endParaRPr>
          </a:p>
        </p:txBody>
      </p:sp>
      <p:sp>
        <p:nvSpPr>
          <p:cNvPr id="133" name="Google Shape;133;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0"/>
              </a:spcAft>
              <a:buClr>
                <a:schemeClr val="lt1"/>
              </a:buClr>
              <a:buSzPts val="2000"/>
              <a:buFont typeface="Calibri"/>
              <a:buNone/>
            </a:pPr>
            <a:r>
              <a:rPr lang="en-US" b="1" i="0" dirty="0"/>
              <a:t>Freedom of </a:t>
            </a:r>
            <a:r>
              <a:rPr lang="en-US" b="1" dirty="0"/>
              <a:t>E</a:t>
            </a:r>
            <a:r>
              <a:rPr lang="en-US" b="1" i="0" dirty="0"/>
              <a:t>xpression is </a:t>
            </a:r>
            <a:r>
              <a:rPr lang="en-US" b="1" dirty="0"/>
              <a:t>C</a:t>
            </a:r>
            <a:r>
              <a:rPr lang="en-US" b="1" i="0" dirty="0"/>
              <a:t>ritical to </a:t>
            </a:r>
            <a:r>
              <a:rPr lang="en-US" b="1" dirty="0"/>
              <a:t>D</a:t>
            </a:r>
            <a:r>
              <a:rPr lang="en-US" b="1" i="0" dirty="0"/>
              <a:t>emocracy</a:t>
            </a:r>
            <a:endParaRPr b="0" i="0" dirty="0"/>
          </a:p>
        </p:txBody>
      </p:sp>
      <p:pic>
        <p:nvPicPr>
          <p:cNvPr id="134" name="Google Shape;134;p7"/>
          <p:cNvPicPr preferRelativeResize="0"/>
          <p:nvPr/>
        </p:nvPicPr>
        <p:blipFill>
          <a:blip r:embed="rId3">
            <a:alphaModFix/>
          </a:blip>
          <a:stretch>
            <a:fillRect/>
          </a:stretch>
        </p:blipFill>
        <p:spPr>
          <a:xfrm>
            <a:off x="7067650" y="2005505"/>
            <a:ext cx="4638975" cy="3065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body" idx="1"/>
          </p:nvPr>
        </p:nvSpPr>
        <p:spPr>
          <a:xfrm>
            <a:off x="399370" y="1450200"/>
            <a:ext cx="6508330" cy="54078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rgbClr val="333333"/>
              </a:buClr>
              <a:buSzPts val="1800"/>
              <a:buNone/>
            </a:pPr>
            <a:r>
              <a:rPr lang="en-US" dirty="0">
                <a:solidFill>
                  <a:srgbClr val="333333"/>
                </a:solidFill>
              </a:rPr>
              <a:t>The public should be able </a:t>
            </a:r>
            <a:r>
              <a:rPr lang="en-US" b="1" dirty="0">
                <a:solidFill>
                  <a:srgbClr val="333333"/>
                </a:solidFill>
              </a:rPr>
              <a:t>to hold media accountable </a:t>
            </a:r>
            <a:r>
              <a:rPr lang="en-US" dirty="0">
                <a:solidFill>
                  <a:srgbClr val="333333"/>
                </a:solidFill>
              </a:rPr>
              <a:t>and moral and professional standards are respected. In this environment the media can have a constructive role in democracy. </a:t>
            </a:r>
            <a:endParaRPr dirty="0">
              <a:solidFill>
                <a:srgbClr val="333333"/>
              </a:solidFill>
            </a:endParaRPr>
          </a:p>
          <a:p>
            <a:pPr marL="0" marR="0" lvl="0" indent="0" algn="just" rtl="0">
              <a:lnSpc>
                <a:spcPct val="150000"/>
              </a:lnSpc>
              <a:spcBef>
                <a:spcPts val="0"/>
              </a:spcBef>
              <a:spcAft>
                <a:spcPts val="0"/>
              </a:spcAft>
              <a:buClr>
                <a:srgbClr val="333333"/>
              </a:buClr>
              <a:buSzPts val="1800"/>
              <a:buFont typeface="Arial"/>
              <a:buNone/>
            </a:pPr>
            <a:endParaRPr dirty="0">
              <a:solidFill>
                <a:srgbClr val="333333"/>
              </a:solidFill>
            </a:endParaRPr>
          </a:p>
          <a:p>
            <a:pPr marL="0" marR="0" lvl="0" indent="0" algn="just" rtl="0">
              <a:lnSpc>
                <a:spcPct val="150000"/>
              </a:lnSpc>
              <a:spcBef>
                <a:spcPts val="0"/>
              </a:spcBef>
              <a:spcAft>
                <a:spcPts val="0"/>
              </a:spcAft>
              <a:buClr>
                <a:srgbClr val="333333"/>
              </a:buClr>
              <a:buSzPts val="1800"/>
              <a:buNone/>
            </a:pPr>
            <a:r>
              <a:rPr lang="en-US" dirty="0">
                <a:solidFill>
                  <a:srgbClr val="333333"/>
                </a:solidFill>
              </a:rPr>
              <a:t>“Media independence is guaranteed if media organizations are financially viable, free from intervention of media owners and the state, and operate in a competitive environment. The media should also be accessible to as wide a segment of society as possible. Efforts to help the media should be directed toward: the protection of press rights, enhancing media accountability, building media capacity and </a:t>
            </a:r>
            <a:r>
              <a:rPr lang="en-US" dirty="0" err="1" smtClean="0">
                <a:solidFill>
                  <a:srgbClr val="333333"/>
                </a:solidFill>
              </a:rPr>
              <a:t>democratising</a:t>
            </a:r>
            <a:r>
              <a:rPr lang="en-US" dirty="0" smtClean="0">
                <a:solidFill>
                  <a:srgbClr val="333333"/>
                </a:solidFill>
              </a:rPr>
              <a:t> </a:t>
            </a:r>
            <a:r>
              <a:rPr lang="en-US" dirty="0">
                <a:solidFill>
                  <a:srgbClr val="333333"/>
                </a:solidFill>
              </a:rPr>
              <a:t>media access.” </a:t>
            </a:r>
            <a:r>
              <a:rPr lang="en-US" i="1" dirty="0">
                <a:solidFill>
                  <a:srgbClr val="333333"/>
                </a:solidFill>
              </a:rPr>
              <a:t>(Kumar, 2016)</a:t>
            </a:r>
            <a:endParaRPr i="1" dirty="0">
              <a:solidFill>
                <a:srgbClr val="333333"/>
              </a:solidFill>
            </a:endParaRPr>
          </a:p>
          <a:p>
            <a:pPr marL="0" marR="0" lvl="0" indent="0" algn="just" rtl="0">
              <a:lnSpc>
                <a:spcPct val="150000"/>
              </a:lnSpc>
              <a:spcBef>
                <a:spcPts val="0"/>
              </a:spcBef>
              <a:spcAft>
                <a:spcPts val="0"/>
              </a:spcAft>
              <a:buClr>
                <a:srgbClr val="333333"/>
              </a:buClr>
              <a:buSzPts val="1800"/>
              <a:buNone/>
            </a:pPr>
            <a:endParaRPr dirty="0">
              <a:solidFill>
                <a:srgbClr val="333333"/>
              </a:solidFill>
            </a:endParaRPr>
          </a:p>
        </p:txBody>
      </p:sp>
      <p:sp>
        <p:nvSpPr>
          <p:cNvPr id="140" name="Google Shape;140;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0"/>
              </a:spcAft>
              <a:buClr>
                <a:schemeClr val="lt1"/>
              </a:buClr>
              <a:buSzPts val="1800"/>
              <a:buFont typeface="Calibri"/>
              <a:buNone/>
            </a:pPr>
            <a:r>
              <a:rPr lang="en-US" b="1" i="0" dirty="0"/>
              <a:t>Media and </a:t>
            </a:r>
            <a:r>
              <a:rPr lang="en-US" b="1" dirty="0"/>
              <a:t>S</a:t>
            </a:r>
            <a:r>
              <a:rPr lang="en-US" b="1" i="0" dirty="0"/>
              <a:t>ociety</a:t>
            </a:r>
            <a:endParaRPr b="0" i="0" dirty="0"/>
          </a:p>
        </p:txBody>
      </p:sp>
      <p:pic>
        <p:nvPicPr>
          <p:cNvPr id="141" name="Google Shape;141;p8"/>
          <p:cNvPicPr preferRelativeResize="0"/>
          <p:nvPr/>
        </p:nvPicPr>
        <p:blipFill>
          <a:blip r:embed="rId3">
            <a:alphaModFix/>
          </a:blip>
          <a:stretch>
            <a:fillRect/>
          </a:stretch>
        </p:blipFill>
        <p:spPr>
          <a:xfrm>
            <a:off x="7123831" y="1943820"/>
            <a:ext cx="4847150" cy="36353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body" idx="1"/>
          </p:nvPr>
        </p:nvSpPr>
        <p:spPr>
          <a:xfrm>
            <a:off x="399370" y="1431987"/>
            <a:ext cx="11529900" cy="1185900"/>
          </a:xfrm>
          <a:prstGeom prst="rect">
            <a:avLst/>
          </a:prstGeom>
          <a:noFill/>
          <a:ln>
            <a:noFill/>
          </a:ln>
        </p:spPr>
        <p:txBody>
          <a:bodyPr spcFirstLastPara="1" wrap="square" lIns="0" tIns="0" rIns="0" bIns="0" anchor="ctr" anchorCtr="0">
            <a:noAutofit/>
          </a:bodyPr>
          <a:lstStyle/>
          <a:p>
            <a:pPr marL="0" lvl="0" indent="0" algn="just" rtl="0">
              <a:lnSpc>
                <a:spcPct val="150000"/>
              </a:lnSpc>
              <a:spcBef>
                <a:spcPts val="0"/>
              </a:spcBef>
              <a:spcAft>
                <a:spcPts val="0"/>
              </a:spcAft>
              <a:buClr>
                <a:schemeClr val="accent3"/>
              </a:buClr>
              <a:buSzPts val="1600"/>
              <a:buNone/>
            </a:pPr>
            <a:r>
              <a:rPr lang="en-US" sz="1800" b="0" dirty="0">
                <a:solidFill>
                  <a:schemeClr val="dk2"/>
                </a:solidFill>
              </a:rPr>
              <a:t>Media messages are like onions. Whether it contains words, pictures, audio, or all three together in a multimedia experience, each message consists of many layers of ideas, attitudes, and opinions that can be either obvious or subtle and either supportive or detrimental to each of us.  </a:t>
            </a:r>
            <a:r>
              <a:rPr lang="en-US" sz="1800" b="0" dirty="0" smtClean="0">
                <a:solidFill>
                  <a:schemeClr val="dk2"/>
                </a:solidFill>
              </a:rPr>
              <a:t>						</a:t>
            </a:r>
            <a:r>
              <a:rPr lang="en-US" sz="1800" b="0" i="1" dirty="0" smtClean="0">
                <a:solidFill>
                  <a:schemeClr val="dk2"/>
                </a:solidFill>
              </a:rPr>
              <a:t>(</a:t>
            </a:r>
            <a:r>
              <a:rPr lang="en-US" sz="1800" b="0" i="1" dirty="0">
                <a:solidFill>
                  <a:schemeClr val="dk2"/>
                </a:solidFill>
              </a:rPr>
              <a:t>Share &amp; </a:t>
            </a:r>
            <a:r>
              <a:rPr lang="en-US" sz="1800" b="0" i="1" dirty="0" err="1">
                <a:solidFill>
                  <a:schemeClr val="dk2"/>
                </a:solidFill>
              </a:rPr>
              <a:t>Thoman</a:t>
            </a:r>
            <a:r>
              <a:rPr lang="en-US" sz="1800" b="0" i="1" dirty="0">
                <a:solidFill>
                  <a:schemeClr val="dk2"/>
                </a:solidFill>
              </a:rPr>
              <a:t>, 2007)</a:t>
            </a:r>
            <a:endParaRPr i="1" dirty="0">
              <a:solidFill>
                <a:srgbClr val="333333"/>
              </a:solidFill>
              <a:highlight>
                <a:srgbClr val="F8F8FB"/>
              </a:highlight>
            </a:endParaRPr>
          </a:p>
          <a:p>
            <a:pPr marL="0" lvl="0" indent="0" algn="just" rtl="0">
              <a:lnSpc>
                <a:spcPct val="90000"/>
              </a:lnSpc>
              <a:spcBef>
                <a:spcPts val="1000"/>
              </a:spcBef>
              <a:spcAft>
                <a:spcPts val="0"/>
              </a:spcAft>
              <a:buClr>
                <a:schemeClr val="accent3"/>
              </a:buClr>
              <a:buSzPts val="2000"/>
              <a:buNone/>
            </a:pPr>
            <a:endParaRPr sz="2400" dirty="0"/>
          </a:p>
        </p:txBody>
      </p:sp>
      <p:sp>
        <p:nvSpPr>
          <p:cNvPr id="148" name="Google Shape;148;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Activity: Our Own Show </a:t>
            </a:r>
            <a:endParaRPr b="1" dirty="0"/>
          </a:p>
        </p:txBody>
      </p:sp>
      <p:sp>
        <p:nvSpPr>
          <p:cNvPr id="149" name="Google Shape;149;p9"/>
          <p:cNvSpPr txBox="1"/>
          <p:nvPr/>
        </p:nvSpPr>
        <p:spPr>
          <a:xfrm>
            <a:off x="980903" y="2925840"/>
            <a:ext cx="5195754" cy="2876444"/>
          </a:xfrm>
          <a:prstGeom prst="rect">
            <a:avLst/>
          </a:prstGeom>
          <a:solidFill>
            <a:schemeClr val="accent1">
              <a:lumMod val="20000"/>
              <a:lumOff val="80000"/>
            </a:schemeClr>
          </a:solidFill>
          <a:ln>
            <a:solidFill>
              <a:schemeClr val="accent1">
                <a:lumMod val="20000"/>
                <a:lumOff val="80000"/>
              </a:schemeClr>
            </a:solid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2"/>
              </a:buClr>
              <a:buSzPts val="1800"/>
              <a:buFont typeface="Arial"/>
              <a:buNone/>
            </a:pPr>
            <a:r>
              <a:rPr lang="en-US" sz="1800" dirty="0">
                <a:solidFill>
                  <a:schemeClr val="dk2"/>
                </a:solidFill>
                <a:latin typeface="Calibri"/>
                <a:ea typeface="Calibri"/>
                <a:cs typeface="Calibri"/>
                <a:sym typeface="Calibri"/>
              </a:rPr>
              <a:t>Participants will be divided into small groups, and they should create a media product from different points of </a:t>
            </a:r>
            <a:r>
              <a:rPr lang="en-US" sz="1800" dirty="0" smtClean="0">
                <a:solidFill>
                  <a:schemeClr val="dk2"/>
                </a:solidFill>
                <a:latin typeface="Calibri"/>
                <a:ea typeface="Calibri"/>
                <a:cs typeface="Calibri"/>
                <a:sym typeface="Calibri"/>
              </a:rPr>
              <a:t>view. The </a:t>
            </a:r>
            <a:r>
              <a:rPr lang="en-US" sz="1800" dirty="0">
                <a:solidFill>
                  <a:schemeClr val="dk2"/>
                </a:solidFill>
                <a:latin typeface="Calibri"/>
                <a:ea typeface="Calibri"/>
                <a:cs typeface="Calibri"/>
                <a:sym typeface="Calibri"/>
              </a:rPr>
              <a:t>ability to take the same event or topic and demonstrate different ways of representing it can help show the bias and embedded values always present in media messages.</a:t>
            </a:r>
            <a:endParaRPr sz="1600" dirty="0"/>
          </a:p>
        </p:txBody>
      </p:sp>
      <p:pic>
        <p:nvPicPr>
          <p:cNvPr id="150" name="Google Shape;150;p9"/>
          <p:cNvPicPr preferRelativeResize="0"/>
          <p:nvPr/>
        </p:nvPicPr>
        <p:blipFill>
          <a:blip r:embed="rId3">
            <a:alphaModFix/>
          </a:blip>
          <a:stretch>
            <a:fillRect/>
          </a:stretch>
        </p:blipFill>
        <p:spPr>
          <a:xfrm>
            <a:off x="6506613" y="2617887"/>
            <a:ext cx="5092701" cy="3867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5aa20c1e34_0_5"/>
          <p:cNvSpPr txBox="1">
            <a:spLocks noGrp="1"/>
          </p:cNvSpPr>
          <p:nvPr>
            <p:ph type="body" idx="2"/>
          </p:nvPr>
        </p:nvSpPr>
        <p:spPr>
          <a:xfrm>
            <a:off x="399374" y="1359175"/>
            <a:ext cx="6666443" cy="5498700"/>
          </a:xfrm>
          <a:prstGeom prst="rect">
            <a:avLst/>
          </a:prstGeom>
          <a:noFill/>
          <a:ln>
            <a:noFill/>
          </a:ln>
        </p:spPr>
        <p:txBody>
          <a:bodyPr spcFirstLastPara="1" wrap="square" lIns="0" tIns="0" rIns="0" bIns="0" anchor="t" anchorCtr="0">
            <a:noAutofit/>
          </a:bodyPr>
          <a:lstStyle/>
          <a:p>
            <a:pPr marR="0" lvl="0" indent="-457200" algn="l" rtl="0">
              <a:lnSpc>
                <a:spcPct val="150000"/>
              </a:lnSpc>
              <a:spcBef>
                <a:spcPts val="0"/>
              </a:spcBef>
              <a:spcAft>
                <a:spcPts val="0"/>
              </a:spcAft>
              <a:buClr>
                <a:srgbClr val="333333"/>
              </a:buClr>
              <a:buSzPts val="1800"/>
              <a:buFont typeface="+mj-lt"/>
              <a:buAutoNum type="arabicPeriod"/>
            </a:pPr>
            <a:r>
              <a:rPr lang="en-GB" sz="2000" dirty="0" smtClean="0">
                <a:solidFill>
                  <a:srgbClr val="333333"/>
                </a:solidFill>
              </a:rPr>
              <a:t>Get back in your original groups from the previous news activity, and pair up with one other group. </a:t>
            </a:r>
          </a:p>
          <a:p>
            <a:pPr marR="0" lvl="0" indent="-457200" algn="l" rtl="0">
              <a:lnSpc>
                <a:spcPct val="150000"/>
              </a:lnSpc>
              <a:spcBef>
                <a:spcPts val="0"/>
              </a:spcBef>
              <a:spcAft>
                <a:spcPts val="0"/>
              </a:spcAft>
              <a:buClr>
                <a:srgbClr val="333333"/>
              </a:buClr>
              <a:buSzPts val="1800"/>
              <a:buFont typeface="+mj-lt"/>
              <a:buAutoNum type="arabicPeriod"/>
            </a:pPr>
            <a:r>
              <a:rPr lang="en-GB" sz="2000" dirty="0" smtClean="0">
                <a:solidFill>
                  <a:srgbClr val="333333"/>
                </a:solidFill>
              </a:rPr>
              <a:t>Decide amongst you which one of the two news stories you will further investigate and assign each of the groups the “Conservative” and “Liberal” group. These perspectives should guide you in your creative choices when deciding on your content development. </a:t>
            </a:r>
          </a:p>
          <a:p>
            <a:pPr marR="0" lvl="0" indent="-457200" algn="l" rtl="0">
              <a:lnSpc>
                <a:spcPct val="150000"/>
              </a:lnSpc>
              <a:spcBef>
                <a:spcPts val="0"/>
              </a:spcBef>
              <a:spcAft>
                <a:spcPts val="0"/>
              </a:spcAft>
              <a:buClr>
                <a:srgbClr val="333333"/>
              </a:buClr>
              <a:buSzPts val="1800"/>
              <a:buFont typeface="+mj-lt"/>
              <a:buAutoNum type="arabicPeriod"/>
            </a:pPr>
            <a:r>
              <a:rPr lang="en-GB" sz="2000" dirty="0" smtClean="0">
                <a:solidFill>
                  <a:srgbClr val="333333"/>
                </a:solidFill>
              </a:rPr>
              <a:t>Develop a short podcast or news article with your news story using your assigned perspective. [30 minutes]</a:t>
            </a:r>
          </a:p>
          <a:p>
            <a:pPr marR="0" lvl="0" indent="-457200" algn="l" rtl="0">
              <a:lnSpc>
                <a:spcPct val="150000"/>
              </a:lnSpc>
              <a:spcBef>
                <a:spcPts val="0"/>
              </a:spcBef>
              <a:spcAft>
                <a:spcPts val="0"/>
              </a:spcAft>
              <a:buClr>
                <a:srgbClr val="333333"/>
              </a:buClr>
              <a:buSzPts val="1800"/>
              <a:buFont typeface="+mj-lt"/>
              <a:buAutoNum type="arabicPeriod"/>
            </a:pPr>
            <a:r>
              <a:rPr lang="en-GB" sz="2000" dirty="0" smtClean="0">
                <a:solidFill>
                  <a:srgbClr val="333333"/>
                </a:solidFill>
              </a:rPr>
              <a:t>All groups will then present to the large group their media piece and discuss observations. </a:t>
            </a:r>
          </a:p>
          <a:p>
            <a:pPr marL="285750" marR="0" lvl="0" indent="-285750" algn="l" rtl="0">
              <a:lnSpc>
                <a:spcPct val="150000"/>
              </a:lnSpc>
              <a:spcBef>
                <a:spcPts val="0"/>
              </a:spcBef>
              <a:spcAft>
                <a:spcPts val="0"/>
              </a:spcAft>
              <a:buClr>
                <a:srgbClr val="333333"/>
              </a:buClr>
              <a:buSzPts val="1800"/>
              <a:buFont typeface="Arial" panose="020B0604020202020204" pitchFamily="34" charset="0"/>
              <a:buChar char="•"/>
            </a:pPr>
            <a:endParaRPr lang="en-GB" sz="2000" dirty="0" smtClean="0">
              <a:solidFill>
                <a:srgbClr val="333333"/>
              </a:solidFill>
            </a:endParaRPr>
          </a:p>
          <a:p>
            <a:pPr marL="0" marR="0" lvl="0" indent="0" algn="l" rtl="0">
              <a:lnSpc>
                <a:spcPct val="150000"/>
              </a:lnSpc>
              <a:spcBef>
                <a:spcPts val="0"/>
              </a:spcBef>
              <a:spcAft>
                <a:spcPts val="0"/>
              </a:spcAft>
              <a:buClr>
                <a:srgbClr val="333333"/>
              </a:buClr>
              <a:buSzPts val="1800"/>
              <a:buFont typeface="Arial"/>
              <a:buNone/>
            </a:pPr>
            <a:endParaRPr sz="2400" dirty="0"/>
          </a:p>
        </p:txBody>
      </p:sp>
      <p:sp>
        <p:nvSpPr>
          <p:cNvPr id="157" name="Google Shape;157;g25aa20c1e34_0_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a:t>Activity: Our Own Show </a:t>
            </a:r>
            <a:endParaRPr b="1"/>
          </a:p>
        </p:txBody>
      </p:sp>
      <p:pic>
        <p:nvPicPr>
          <p:cNvPr id="158" name="Google Shape;158;g25aa20c1e34_0_5"/>
          <p:cNvPicPr preferRelativeResize="0"/>
          <p:nvPr/>
        </p:nvPicPr>
        <p:blipFill>
          <a:blip r:embed="rId3">
            <a:alphaModFix/>
          </a:blip>
          <a:stretch>
            <a:fillRect/>
          </a:stretch>
        </p:blipFill>
        <p:spPr>
          <a:xfrm>
            <a:off x="7367600" y="1975475"/>
            <a:ext cx="4425173" cy="3360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Guiding Questions </a:t>
            </a:r>
            <a:endParaRPr b="1" dirty="0"/>
          </a:p>
        </p:txBody>
      </p:sp>
      <p:grpSp>
        <p:nvGrpSpPr>
          <p:cNvPr id="164" name="Google Shape;164;p10"/>
          <p:cNvGrpSpPr/>
          <p:nvPr/>
        </p:nvGrpSpPr>
        <p:grpSpPr>
          <a:xfrm>
            <a:off x="3760206" y="1188570"/>
            <a:ext cx="4233494" cy="4233494"/>
            <a:chOff x="2820225" y="891450"/>
            <a:chExt cx="3175200" cy="3175200"/>
          </a:xfrm>
        </p:grpSpPr>
        <p:sp>
          <p:nvSpPr>
            <p:cNvPr id="165" name="Google Shape;165;p10"/>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3175023" y="1179900"/>
              <a:ext cx="450600" cy="450600"/>
            </a:xfrm>
            <a:prstGeom prst="rtTriangle">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7" name="Google Shape;167;p10"/>
          <p:cNvGrpSpPr/>
          <p:nvPr/>
        </p:nvGrpSpPr>
        <p:grpSpPr>
          <a:xfrm>
            <a:off x="4843603" y="1138666"/>
            <a:ext cx="2066697" cy="1435025"/>
            <a:chOff x="3798075" y="775532"/>
            <a:chExt cx="1332300" cy="914700"/>
          </a:xfrm>
        </p:grpSpPr>
        <p:sp>
          <p:nvSpPr>
            <p:cNvPr id="168" name="Google Shape;168;p10"/>
            <p:cNvSpPr/>
            <p:nvPr/>
          </p:nvSpPr>
          <p:spPr>
            <a:xfrm>
              <a:off x="3798075" y="1060532"/>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US" sz="1100">
                  <a:solidFill>
                    <a:srgbClr val="FFFFFF"/>
                  </a:solidFill>
                  <a:latin typeface="Roboto"/>
                  <a:ea typeface="Roboto"/>
                  <a:cs typeface="Roboto"/>
                  <a:sym typeface="Roboto"/>
                </a:rPr>
                <a:t>What questions come to mind as you watch, read and listen? </a:t>
              </a:r>
              <a:endParaRPr sz="1100">
                <a:solidFill>
                  <a:srgbClr val="FFFFFF"/>
                </a:solidFill>
                <a:latin typeface="Roboto"/>
                <a:ea typeface="Roboto"/>
                <a:cs typeface="Roboto"/>
                <a:sym typeface="Roboto"/>
              </a:endParaRPr>
            </a:p>
            <a:p>
              <a:pPr marL="0" marR="0" lvl="0" indent="0" algn="l" rtl="0">
                <a:lnSpc>
                  <a:spcPct val="100000"/>
                </a:lnSpc>
                <a:spcBef>
                  <a:spcPts val="0"/>
                </a:spcBef>
                <a:spcAft>
                  <a:spcPts val="0"/>
                </a:spcAft>
                <a:buNone/>
              </a:pPr>
              <a:endParaRPr sz="1100">
                <a:solidFill>
                  <a:srgbClr val="FFFFFF"/>
                </a:solidFill>
                <a:latin typeface="Roboto"/>
                <a:ea typeface="Roboto"/>
                <a:cs typeface="Roboto"/>
                <a:sym typeface="Roboto"/>
              </a:endParaRPr>
            </a:p>
          </p:txBody>
        </p:sp>
        <p:sp>
          <p:nvSpPr>
            <p:cNvPr id="169" name="Google Shape;169;p10"/>
            <p:cNvSpPr/>
            <p:nvPr/>
          </p:nvSpPr>
          <p:spPr>
            <a:xfrm>
              <a:off x="3798075" y="775532"/>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70" name="Google Shape;170;p10"/>
          <p:cNvGrpSpPr/>
          <p:nvPr/>
        </p:nvGrpSpPr>
        <p:grpSpPr>
          <a:xfrm>
            <a:off x="2776160" y="2802708"/>
            <a:ext cx="2152647" cy="1458064"/>
            <a:chOff x="2389575" y="2071477"/>
            <a:chExt cx="1332300" cy="914700"/>
          </a:xfrm>
        </p:grpSpPr>
        <p:sp>
          <p:nvSpPr>
            <p:cNvPr id="171" name="Google Shape;171;p10"/>
            <p:cNvSpPr/>
            <p:nvPr/>
          </p:nvSpPr>
          <p:spPr>
            <a:xfrm>
              <a:off x="2389575" y="23564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US" sz="1100">
                  <a:solidFill>
                    <a:srgbClr val="FFFFFF"/>
                  </a:solidFill>
                  <a:latin typeface="Roboto"/>
                  <a:ea typeface="Roboto"/>
                  <a:cs typeface="Roboto"/>
                  <a:sym typeface="Roboto"/>
                </a:rPr>
                <a:t>What would the story be like if the protagonist were a different gender?</a:t>
              </a:r>
              <a:endParaRPr sz="1100">
                <a:solidFill>
                  <a:srgbClr val="FFFFFF"/>
                </a:solidFill>
                <a:latin typeface="Roboto"/>
                <a:ea typeface="Roboto"/>
                <a:cs typeface="Roboto"/>
                <a:sym typeface="Roboto"/>
              </a:endParaRPr>
            </a:p>
            <a:p>
              <a:pPr marL="0" marR="0" lvl="0" indent="0" algn="l" rtl="0">
                <a:lnSpc>
                  <a:spcPct val="100000"/>
                </a:lnSpc>
                <a:spcBef>
                  <a:spcPts val="0"/>
                </a:spcBef>
                <a:spcAft>
                  <a:spcPts val="0"/>
                </a:spcAft>
                <a:buNone/>
              </a:pPr>
              <a:endParaRPr sz="1100">
                <a:solidFill>
                  <a:srgbClr val="FFFFFF"/>
                </a:solidFill>
                <a:latin typeface="Roboto"/>
                <a:ea typeface="Roboto"/>
                <a:cs typeface="Roboto"/>
                <a:sym typeface="Roboto"/>
              </a:endParaRPr>
            </a:p>
          </p:txBody>
        </p:sp>
        <p:sp>
          <p:nvSpPr>
            <p:cNvPr id="172" name="Google Shape;172;p10"/>
            <p:cNvSpPr/>
            <p:nvPr/>
          </p:nvSpPr>
          <p:spPr>
            <a:xfrm>
              <a:off x="2389575" y="20714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73" name="Google Shape;173;p10"/>
          <p:cNvGrpSpPr/>
          <p:nvPr/>
        </p:nvGrpSpPr>
        <p:grpSpPr>
          <a:xfrm>
            <a:off x="6307943" y="4489790"/>
            <a:ext cx="2237236" cy="1561039"/>
            <a:chOff x="4731075" y="3367427"/>
            <a:chExt cx="1394405" cy="1058452"/>
          </a:xfrm>
        </p:grpSpPr>
        <p:sp>
          <p:nvSpPr>
            <p:cNvPr id="174" name="Google Shape;174;p10"/>
            <p:cNvSpPr/>
            <p:nvPr/>
          </p:nvSpPr>
          <p:spPr>
            <a:xfrm>
              <a:off x="4731080" y="3652179"/>
              <a:ext cx="1394400" cy="773700"/>
            </a:xfrm>
            <a:prstGeom prst="rect">
              <a:avLst/>
            </a:prstGeom>
            <a:solidFill>
              <a:srgbClr val="1B786E"/>
            </a:solidFill>
            <a:ln>
              <a:noFill/>
            </a:ln>
          </p:spPr>
          <p:txBody>
            <a:bodyPr spcFirstLastPara="1" wrap="square" lIns="121900" tIns="121900" rIns="121900" bIns="121900" anchor="t" anchorCtr="0">
              <a:noAutofit/>
            </a:bodyPr>
            <a:lstStyle/>
            <a:p>
              <a:pPr marL="0" lvl="0" indent="0" algn="just" rtl="0">
                <a:lnSpc>
                  <a:spcPct val="150000"/>
                </a:lnSpc>
                <a:spcBef>
                  <a:spcPts val="0"/>
                </a:spcBef>
                <a:spcAft>
                  <a:spcPts val="0"/>
                </a:spcAft>
                <a:buNone/>
              </a:pPr>
              <a:r>
                <a:rPr lang="en-US" sz="1100" dirty="0">
                  <a:solidFill>
                    <a:srgbClr val="FFFFFF"/>
                  </a:solidFill>
                  <a:latin typeface="Roboto"/>
                  <a:ea typeface="Roboto"/>
                  <a:cs typeface="Roboto"/>
                  <a:sym typeface="Roboto"/>
                </a:rPr>
                <a:t>What view of the world do the creators of this text assume the reader or viewer holds? </a:t>
              </a:r>
              <a:endParaRPr sz="1100" dirty="0">
                <a:solidFill>
                  <a:srgbClr val="FFFFFF"/>
                </a:solidFill>
                <a:latin typeface="Roboto"/>
                <a:ea typeface="Roboto"/>
                <a:cs typeface="Roboto"/>
                <a:sym typeface="Roboto"/>
              </a:endParaRPr>
            </a:p>
            <a:p>
              <a:pPr marL="0" lvl="0" indent="0" algn="l" rtl="0">
                <a:spcBef>
                  <a:spcPts val="0"/>
                </a:spcBef>
                <a:spcAft>
                  <a:spcPts val="0"/>
                </a:spcAft>
                <a:buNone/>
              </a:pPr>
              <a:endParaRPr sz="1100" dirty="0">
                <a:solidFill>
                  <a:srgbClr val="FFFFFF"/>
                </a:solidFill>
                <a:latin typeface="Roboto"/>
                <a:ea typeface="Roboto"/>
                <a:cs typeface="Roboto"/>
                <a:sym typeface="Roboto"/>
              </a:endParaRPr>
            </a:p>
          </p:txBody>
        </p:sp>
        <p:sp>
          <p:nvSpPr>
            <p:cNvPr id="175" name="Google Shape;175;p10"/>
            <p:cNvSpPr/>
            <p:nvPr/>
          </p:nvSpPr>
          <p:spPr>
            <a:xfrm>
              <a:off x="4731075" y="336742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76" name="Google Shape;176;p10"/>
          <p:cNvGrpSpPr/>
          <p:nvPr/>
        </p:nvGrpSpPr>
        <p:grpSpPr>
          <a:xfrm>
            <a:off x="3208712" y="4526506"/>
            <a:ext cx="2128455" cy="1524321"/>
            <a:chOff x="2734166" y="3367177"/>
            <a:chExt cx="1332309" cy="956407"/>
          </a:xfrm>
        </p:grpSpPr>
        <p:sp>
          <p:nvSpPr>
            <p:cNvPr id="177" name="Google Shape;177;p10"/>
            <p:cNvSpPr/>
            <p:nvPr/>
          </p:nvSpPr>
          <p:spPr>
            <a:xfrm>
              <a:off x="2734166" y="3652185"/>
              <a:ext cx="1332300" cy="671400"/>
            </a:xfrm>
            <a:prstGeom prst="rect">
              <a:avLst/>
            </a:prstGeom>
            <a:solidFill>
              <a:srgbClr val="1B786E"/>
            </a:solidFill>
            <a:ln>
              <a:noFill/>
            </a:ln>
          </p:spPr>
          <p:txBody>
            <a:bodyPr spcFirstLastPara="1" wrap="square" lIns="121900" tIns="121900" rIns="121900" bIns="121900" anchor="t" anchorCtr="0">
              <a:noAutofit/>
            </a:bodyPr>
            <a:lstStyle/>
            <a:p>
              <a:pPr marL="0" lvl="0" indent="0" algn="just" rtl="0">
                <a:lnSpc>
                  <a:spcPct val="150000"/>
                </a:lnSpc>
                <a:spcBef>
                  <a:spcPts val="0"/>
                </a:spcBef>
                <a:spcAft>
                  <a:spcPts val="0"/>
                </a:spcAft>
                <a:buNone/>
              </a:pPr>
              <a:r>
                <a:rPr lang="en-US" sz="1100" dirty="0">
                  <a:solidFill>
                    <a:srgbClr val="FFFFFF"/>
                  </a:solidFill>
                  <a:latin typeface="Roboto"/>
                  <a:ea typeface="Roboto"/>
                  <a:cs typeface="Roboto"/>
                  <a:sym typeface="Roboto"/>
                </a:rPr>
                <a:t>What ideas or perspectives are left out? How can you find what’s missing?</a:t>
              </a:r>
              <a:endParaRPr sz="2000" dirty="0">
                <a:latin typeface="Calibri"/>
                <a:ea typeface="Calibri"/>
                <a:cs typeface="Calibri"/>
                <a:sym typeface="Calibri"/>
              </a:endParaRPr>
            </a:p>
            <a:p>
              <a:pPr marL="0" lvl="0" indent="0" algn="l" rtl="0">
                <a:spcBef>
                  <a:spcPts val="0"/>
                </a:spcBef>
                <a:spcAft>
                  <a:spcPts val="0"/>
                </a:spcAft>
                <a:buNone/>
              </a:pPr>
              <a:endParaRPr sz="1100" dirty="0">
                <a:solidFill>
                  <a:srgbClr val="FFFFFF"/>
                </a:solidFill>
                <a:latin typeface="Roboto"/>
                <a:ea typeface="Roboto"/>
                <a:cs typeface="Roboto"/>
                <a:sym typeface="Roboto"/>
              </a:endParaRPr>
            </a:p>
          </p:txBody>
        </p:sp>
        <p:sp>
          <p:nvSpPr>
            <p:cNvPr id="178" name="Google Shape;178;p10"/>
            <p:cNvSpPr/>
            <p:nvPr/>
          </p:nvSpPr>
          <p:spPr>
            <a:xfrm>
              <a:off x="2734175" y="33671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79" name="Google Shape;179;p10"/>
          <p:cNvGrpSpPr/>
          <p:nvPr/>
        </p:nvGrpSpPr>
        <p:grpSpPr>
          <a:xfrm>
            <a:off x="6926951" y="2816271"/>
            <a:ext cx="2050794" cy="1435025"/>
            <a:chOff x="5206575" y="2071477"/>
            <a:chExt cx="1332300" cy="914700"/>
          </a:xfrm>
        </p:grpSpPr>
        <p:sp>
          <p:nvSpPr>
            <p:cNvPr id="180" name="Google Shape;180;p10"/>
            <p:cNvSpPr/>
            <p:nvPr/>
          </p:nvSpPr>
          <p:spPr>
            <a:xfrm>
              <a:off x="5206575" y="23564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US" sz="1100">
                  <a:solidFill>
                    <a:srgbClr val="FFFFFF"/>
                  </a:solidFill>
                  <a:latin typeface="Roboto"/>
                  <a:ea typeface="Roboto"/>
                  <a:cs typeface="Roboto"/>
                  <a:sym typeface="Roboto"/>
                </a:rPr>
                <a:t>What judgments or statements are made about how to treat other people? </a:t>
              </a:r>
              <a:endParaRPr sz="1100">
                <a:solidFill>
                  <a:srgbClr val="FFFFFF"/>
                </a:solidFill>
                <a:latin typeface="Roboto"/>
                <a:ea typeface="Roboto"/>
                <a:cs typeface="Roboto"/>
                <a:sym typeface="Roboto"/>
              </a:endParaRPr>
            </a:p>
            <a:p>
              <a:pPr marL="0" lvl="0" indent="0" algn="l" rtl="0">
                <a:spcBef>
                  <a:spcPts val="0"/>
                </a:spcBef>
                <a:spcAft>
                  <a:spcPts val="0"/>
                </a:spcAft>
                <a:buNone/>
              </a:pPr>
              <a:endParaRPr sz="1100">
                <a:solidFill>
                  <a:srgbClr val="FFFFFF"/>
                </a:solidFill>
                <a:latin typeface="Roboto"/>
                <a:ea typeface="Roboto"/>
                <a:cs typeface="Roboto"/>
                <a:sym typeface="Roboto"/>
              </a:endParaRPr>
            </a:p>
          </p:txBody>
        </p:sp>
        <p:sp>
          <p:nvSpPr>
            <p:cNvPr id="181" name="Google Shape;181;p10"/>
            <p:cNvSpPr/>
            <p:nvPr/>
          </p:nvSpPr>
          <p:spPr>
            <a:xfrm>
              <a:off x="5206575" y="20714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body" idx="2"/>
          </p:nvPr>
        </p:nvSpPr>
        <p:spPr>
          <a:xfrm>
            <a:off x="399370" y="1466222"/>
            <a:ext cx="10986668" cy="4551135"/>
          </a:xfrm>
          <a:prstGeom prst="rect">
            <a:avLst/>
          </a:prstGeom>
          <a:noFill/>
          <a:ln>
            <a:noFill/>
          </a:ln>
        </p:spPr>
        <p:txBody>
          <a:bodyPr spcFirstLastPara="1" wrap="square" lIns="0" tIns="0" rIns="0" bIns="0" anchor="t" anchorCtr="0">
            <a:noAutofit/>
          </a:bodyPr>
          <a:lstStyle/>
          <a:p>
            <a:pPr marL="285750" lvl="0" indent="-285750" algn="just" rtl="0">
              <a:lnSpc>
                <a:spcPct val="150000"/>
              </a:lnSpc>
              <a:spcBef>
                <a:spcPts val="0"/>
              </a:spcBef>
              <a:spcAft>
                <a:spcPts val="0"/>
              </a:spcAft>
              <a:buClr>
                <a:srgbClr val="333333"/>
              </a:buClr>
              <a:buSzPts val="1800"/>
              <a:buFont typeface="Wingdings" panose="05000000000000000000" pitchFamily="2" charset="2"/>
              <a:buChar char="§"/>
            </a:pPr>
            <a:r>
              <a:rPr lang="en-US" sz="1900" b="0" i="0" dirty="0">
                <a:solidFill>
                  <a:srgbClr val="333333"/>
                </a:solidFill>
                <a:sym typeface="Calibri"/>
              </a:rPr>
              <a:t>Civil </a:t>
            </a:r>
            <a:r>
              <a:rPr lang="en-US" sz="1900" dirty="0">
                <a:solidFill>
                  <a:srgbClr val="333333"/>
                </a:solidFill>
                <a:sym typeface="Calibri"/>
              </a:rPr>
              <a:t>societies, t</a:t>
            </a:r>
            <a:r>
              <a:rPr lang="en-US" sz="1900" b="0" i="0" dirty="0">
                <a:solidFill>
                  <a:srgbClr val="333333"/>
                </a:solidFill>
                <a:sym typeface="Calibri"/>
              </a:rPr>
              <a:t>hrough research, campaigning, awareness-raising, training, monitoring, legal help, and budget analysis, can actively inform the public or draw international attention to national or international issues. Moreover, through the CSOs many marginalized groups are able to be heard. </a:t>
            </a:r>
            <a:endParaRPr sz="1900" dirty="0"/>
          </a:p>
          <a:p>
            <a:pPr marL="285750" lvl="0" indent="-285750" algn="just" rtl="0">
              <a:lnSpc>
                <a:spcPct val="150000"/>
              </a:lnSpc>
              <a:spcBef>
                <a:spcPts val="1000"/>
              </a:spcBef>
              <a:spcAft>
                <a:spcPts val="0"/>
              </a:spcAft>
              <a:buClr>
                <a:srgbClr val="333333"/>
              </a:buClr>
              <a:buSzPts val="1800"/>
              <a:buFont typeface="Wingdings" panose="05000000000000000000" pitchFamily="2" charset="2"/>
              <a:buChar char="§"/>
            </a:pPr>
            <a:r>
              <a:rPr lang="en-US" sz="1900" b="0" i="0" dirty="0">
                <a:solidFill>
                  <a:srgbClr val="333333"/>
                </a:solidFill>
                <a:sym typeface="Calibri"/>
              </a:rPr>
              <a:t>CSOs </a:t>
            </a:r>
            <a:r>
              <a:rPr lang="en-US" sz="1900" dirty="0">
                <a:solidFill>
                  <a:srgbClr val="333333"/>
                </a:solidFill>
                <a:sym typeface="Calibri"/>
              </a:rPr>
              <a:t>a</a:t>
            </a:r>
            <a:r>
              <a:rPr lang="en-US" sz="1900" b="0" i="0" dirty="0">
                <a:solidFill>
                  <a:srgbClr val="333333"/>
                </a:solidFill>
                <a:sym typeface="Calibri"/>
              </a:rPr>
              <a:t>wareness-raising is important and is used as a tool to educate the public about their rights or complex issues. </a:t>
            </a:r>
            <a:endParaRPr sz="1900" dirty="0"/>
          </a:p>
          <a:p>
            <a:pPr marL="285750" lvl="0" indent="-285750" algn="just" rtl="0">
              <a:lnSpc>
                <a:spcPct val="150000"/>
              </a:lnSpc>
              <a:spcBef>
                <a:spcPts val="1000"/>
              </a:spcBef>
              <a:spcAft>
                <a:spcPts val="0"/>
              </a:spcAft>
              <a:buClr>
                <a:srgbClr val="333333"/>
              </a:buClr>
              <a:buSzPts val="1800"/>
              <a:buFont typeface="Wingdings" panose="05000000000000000000" pitchFamily="2" charset="2"/>
              <a:buChar char="§"/>
            </a:pPr>
            <a:r>
              <a:rPr lang="en-US" sz="1900" b="0" i="0" dirty="0">
                <a:solidFill>
                  <a:srgbClr val="333333"/>
                </a:solidFill>
                <a:sym typeface="Calibri"/>
              </a:rPr>
              <a:t>Civil society and the media work much better together when it comes to spreading awareness. Additionally, civil societies offer education and expertise, and media enlight</a:t>
            </a:r>
            <a:r>
              <a:rPr lang="en-US" sz="1900" dirty="0">
                <a:solidFill>
                  <a:srgbClr val="333333"/>
                </a:solidFill>
                <a:sym typeface="Calibri"/>
              </a:rPr>
              <a:t>en the public </a:t>
            </a:r>
            <a:r>
              <a:rPr lang="en-US" sz="1900" b="0" i="0" dirty="0">
                <a:solidFill>
                  <a:srgbClr val="333333"/>
                </a:solidFill>
                <a:sym typeface="Calibri"/>
              </a:rPr>
              <a:t>about topics that concern and influence them and work to increase public understanding of the significance of democratic security sector governance and supervision. </a:t>
            </a:r>
            <a:endParaRPr sz="1900" dirty="0">
              <a:sym typeface="Calibri"/>
            </a:endParaRPr>
          </a:p>
        </p:txBody>
      </p:sp>
      <p:sp>
        <p:nvSpPr>
          <p:cNvPr id="188" name="Google Shape;188;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Arial"/>
              <a:buNone/>
            </a:pPr>
            <a:endParaRPr b="1" dirty="0"/>
          </a:p>
          <a:p>
            <a:pPr marL="0" lvl="0" indent="0" algn="l" rtl="0">
              <a:lnSpc>
                <a:spcPct val="100000"/>
              </a:lnSpc>
              <a:spcBef>
                <a:spcPts val="0"/>
              </a:spcBef>
              <a:spcAft>
                <a:spcPts val="0"/>
              </a:spcAft>
              <a:buClr>
                <a:schemeClr val="lt1"/>
              </a:buClr>
              <a:buSzPts val="2800"/>
              <a:buFont typeface="Arial"/>
              <a:buNone/>
            </a:pPr>
            <a:r>
              <a:rPr lang="en-US" b="1" i="0" dirty="0"/>
              <a:t>Role of Civil Society &amp; Media</a:t>
            </a:r>
            <a:br>
              <a:rPr lang="en-US" b="1" i="0" dirty="0"/>
            </a:b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body" idx="2"/>
          </p:nvPr>
        </p:nvSpPr>
        <p:spPr>
          <a:xfrm>
            <a:off x="399370" y="1360714"/>
            <a:ext cx="11393260" cy="4551135"/>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Clr>
                <a:srgbClr val="333333"/>
              </a:buClr>
              <a:buSzPts val="1800"/>
              <a:buNone/>
            </a:pPr>
            <a:r>
              <a:rPr lang="en-US" sz="2000" i="0" dirty="0">
                <a:solidFill>
                  <a:srgbClr val="333333"/>
                </a:solidFill>
              </a:rPr>
              <a:t>The media has the ability to apply pressure on public authorities, which gives them the capacity to put important matters on the agenda of a government. </a:t>
            </a:r>
            <a:r>
              <a:rPr lang="en-US" sz="2000" dirty="0">
                <a:solidFill>
                  <a:srgbClr val="333333"/>
                </a:solidFill>
              </a:rPr>
              <a:t>Civil society and the media can contribute to democratic security sector governance and accountability by monitoring and overseeing the following areas:</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Security Sector Compliance with Laws and Regulations</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Respect for Constitutional and Human Rights</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Respect of Commitments Made via International, or Bilateral, Treaty Obligations and Policy Statements</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Public-Spending</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Corruption</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Policy Processes</a:t>
            </a:r>
            <a:endParaRPr sz="2000" dirty="0"/>
          </a:p>
          <a:p>
            <a:pPr marL="685783" lvl="1" indent="-241294" algn="l" rtl="0">
              <a:lnSpc>
                <a:spcPct val="150000"/>
              </a:lnSpc>
              <a:spcBef>
                <a:spcPts val="500"/>
              </a:spcBef>
              <a:spcAft>
                <a:spcPts val="0"/>
              </a:spcAft>
              <a:buClr>
                <a:srgbClr val="333333"/>
              </a:buClr>
              <a:buSzPts val="2000"/>
              <a:buChar char="•"/>
            </a:pPr>
            <a:r>
              <a:rPr lang="en-US" sz="2000" dirty="0">
                <a:solidFill>
                  <a:srgbClr val="333333"/>
                </a:solidFill>
              </a:rPr>
              <a:t>Effectiveness of Policies and Actions</a:t>
            </a:r>
            <a:endParaRPr sz="2000" dirty="0"/>
          </a:p>
          <a:p>
            <a:pPr marL="0" lvl="0" indent="0" algn="l" rtl="0">
              <a:lnSpc>
                <a:spcPct val="90000"/>
              </a:lnSpc>
              <a:spcBef>
                <a:spcPts val="1000"/>
              </a:spcBef>
              <a:spcAft>
                <a:spcPts val="0"/>
              </a:spcAft>
              <a:buClr>
                <a:srgbClr val="000000"/>
              </a:buClr>
              <a:buSzPts val="1800"/>
              <a:buFont typeface="Arial"/>
              <a:buNone/>
            </a:pPr>
            <a:endParaRPr dirty="0">
              <a:solidFill>
                <a:srgbClr val="333333"/>
              </a:solidFill>
              <a:latin typeface="Arial"/>
              <a:ea typeface="Arial"/>
              <a:cs typeface="Arial"/>
              <a:sym typeface="Arial"/>
            </a:endParaRPr>
          </a:p>
          <a:p>
            <a:pPr marL="0" lvl="0" indent="0" algn="just" rtl="0">
              <a:lnSpc>
                <a:spcPct val="90000"/>
              </a:lnSpc>
              <a:spcBef>
                <a:spcPts val="1000"/>
              </a:spcBef>
              <a:spcAft>
                <a:spcPts val="0"/>
              </a:spcAft>
              <a:buClr>
                <a:srgbClr val="000000"/>
              </a:buClr>
              <a:buSzPts val="1800"/>
              <a:buNone/>
            </a:pPr>
            <a:endParaRPr dirty="0">
              <a:solidFill>
                <a:srgbClr val="333333"/>
              </a:solidFill>
              <a:latin typeface="Arial"/>
              <a:ea typeface="Arial"/>
              <a:cs typeface="Arial"/>
              <a:sym typeface="Arial"/>
            </a:endParaRPr>
          </a:p>
          <a:p>
            <a:pPr marL="0" lvl="0" indent="0" algn="just" rtl="0">
              <a:lnSpc>
                <a:spcPct val="90000"/>
              </a:lnSpc>
              <a:spcBef>
                <a:spcPts val="1000"/>
              </a:spcBef>
              <a:spcAft>
                <a:spcPts val="0"/>
              </a:spcAft>
              <a:buClr>
                <a:srgbClr val="000000"/>
              </a:buClr>
              <a:buSzPts val="1800"/>
              <a:buNone/>
            </a:pPr>
            <a:endParaRPr dirty="0"/>
          </a:p>
        </p:txBody>
      </p:sp>
      <p:sp>
        <p:nvSpPr>
          <p:cNvPr id="194" name="Google Shape;194;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2800"/>
              <a:buFont typeface="Arial"/>
              <a:buNone/>
            </a:pPr>
            <a:endParaRPr b="1" dirty="0"/>
          </a:p>
          <a:p>
            <a:pPr marL="0" marR="0" lvl="0" indent="0" algn="l" rtl="0">
              <a:lnSpc>
                <a:spcPct val="100000"/>
              </a:lnSpc>
              <a:spcBef>
                <a:spcPts val="0"/>
              </a:spcBef>
              <a:spcAft>
                <a:spcPts val="0"/>
              </a:spcAft>
              <a:buClr>
                <a:schemeClr val="lt1"/>
              </a:buClr>
              <a:buSzPts val="2800"/>
              <a:buFont typeface="Arial"/>
              <a:buNone/>
            </a:pPr>
            <a:r>
              <a:rPr lang="en-US" b="1" dirty="0"/>
              <a:t>Role of Civil Society &amp; Media</a:t>
            </a:r>
            <a:br>
              <a:rPr lang="en-US" b="1" dirty="0"/>
            </a:br>
            <a:endParaRPr b="1" dirty="0"/>
          </a:p>
        </p:txBody>
      </p:sp>
      <p:pic>
        <p:nvPicPr>
          <p:cNvPr id="195" name="Google Shape;195;p12"/>
          <p:cNvPicPr preferRelativeResize="0"/>
          <p:nvPr/>
        </p:nvPicPr>
        <p:blipFill>
          <a:blip r:embed="rId3">
            <a:alphaModFix/>
          </a:blip>
          <a:stretch>
            <a:fillRect/>
          </a:stretch>
        </p:blipFill>
        <p:spPr>
          <a:xfrm>
            <a:off x="7216475" y="3377800"/>
            <a:ext cx="4576149" cy="299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42c1740c7d_0_0"/>
          <p:cNvSpPr txBox="1">
            <a:spLocks noGrp="1"/>
          </p:cNvSpPr>
          <p:nvPr>
            <p:ph type="title"/>
          </p:nvPr>
        </p:nvSpPr>
        <p:spPr>
          <a:xfrm>
            <a:off x="960100" y="978102"/>
            <a:ext cx="10588500" cy="1062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 </a:t>
            </a:r>
            <a:endParaRPr/>
          </a:p>
        </p:txBody>
      </p:sp>
      <p:sp>
        <p:nvSpPr>
          <p:cNvPr id="63" name="Google Shape;63;g242c1740c7d_0_0"/>
          <p:cNvSpPr txBox="1">
            <a:spLocks noGrp="1"/>
          </p:cNvSpPr>
          <p:nvPr>
            <p:ph type="body" idx="2"/>
          </p:nvPr>
        </p:nvSpPr>
        <p:spPr>
          <a:xfrm>
            <a:off x="581397" y="1432372"/>
            <a:ext cx="10656300" cy="4465800"/>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SzPts val="1800"/>
              <a:buNone/>
            </a:pPr>
            <a:r>
              <a:rPr lang="en-US" sz="2000" dirty="0"/>
              <a:t>The </a:t>
            </a:r>
            <a:r>
              <a:rPr lang="en-US" sz="2000" b="1" dirty="0"/>
              <a:t>Module </a:t>
            </a:r>
            <a:r>
              <a:rPr lang="en-US" sz="2000" dirty="0"/>
              <a:t>consists of the below Units:</a:t>
            </a:r>
            <a:endParaRPr sz="2000" dirty="0"/>
          </a:p>
          <a:p>
            <a:pPr marL="457200" lvl="0" indent="-355600" algn="just" rtl="0">
              <a:lnSpc>
                <a:spcPct val="150000"/>
              </a:lnSpc>
              <a:spcBef>
                <a:spcPts val="600"/>
              </a:spcBef>
              <a:spcAft>
                <a:spcPts val="0"/>
              </a:spcAft>
              <a:buSzPts val="2000"/>
              <a:buFont typeface="Wingdings" panose="05000000000000000000" pitchFamily="2" charset="2"/>
              <a:buChar char="§"/>
            </a:pPr>
            <a:r>
              <a:rPr lang="en-US" sz="2000" b="1" dirty="0"/>
              <a:t>Unit 1:</a:t>
            </a:r>
            <a:r>
              <a:rPr lang="en-US" sz="2000" dirty="0"/>
              <a:t> </a:t>
            </a:r>
            <a:r>
              <a:rPr lang="en-US" sz="2000" dirty="0" smtClean="0"/>
              <a:t>CSOs</a:t>
            </a:r>
          </a:p>
          <a:p>
            <a:pPr lvl="1" indent="-355600" algn="just">
              <a:lnSpc>
                <a:spcPct val="150000"/>
              </a:lnSpc>
              <a:spcBef>
                <a:spcPts val="600"/>
              </a:spcBef>
              <a:buSzPts val="2000"/>
              <a:buFont typeface="Wingdings" panose="05000000000000000000" pitchFamily="2" charset="2"/>
              <a:buChar char="§"/>
            </a:pPr>
            <a:r>
              <a:rPr lang="en-GB" sz="2000" dirty="0">
                <a:solidFill>
                  <a:schemeClr val="tx1"/>
                </a:solidFill>
              </a:rPr>
              <a:t>Identify the role of CSOs in </a:t>
            </a:r>
            <a:r>
              <a:rPr lang="en-GB" sz="2000" dirty="0" smtClean="0">
                <a:solidFill>
                  <a:schemeClr val="tx1"/>
                </a:solidFill>
              </a:rPr>
              <a:t>democracy</a:t>
            </a:r>
            <a:endParaRPr sz="2000" dirty="0" smtClean="0">
              <a:solidFill>
                <a:schemeClr val="tx1"/>
              </a:solidFill>
            </a:endParaRPr>
          </a:p>
          <a:p>
            <a:pPr marL="457200" lvl="0" indent="-355600" algn="just" rtl="0">
              <a:lnSpc>
                <a:spcPct val="150000"/>
              </a:lnSpc>
              <a:spcBef>
                <a:spcPts val="0"/>
              </a:spcBef>
              <a:spcAft>
                <a:spcPts val="0"/>
              </a:spcAft>
              <a:buSzPts val="2000"/>
              <a:buFont typeface="Wingdings" panose="05000000000000000000" pitchFamily="2" charset="2"/>
              <a:buChar char="§"/>
            </a:pPr>
            <a:r>
              <a:rPr lang="en-US" sz="2000" b="1" dirty="0" smtClean="0"/>
              <a:t>Unit </a:t>
            </a:r>
            <a:r>
              <a:rPr lang="en-US" sz="2000" b="1" dirty="0"/>
              <a:t>2:</a:t>
            </a:r>
            <a:r>
              <a:rPr lang="en-US" sz="2000" dirty="0"/>
              <a:t> Media </a:t>
            </a:r>
            <a:endParaRPr lang="en-US" sz="2000" dirty="0" smtClean="0"/>
          </a:p>
          <a:p>
            <a:pPr lvl="1" indent="-355600" algn="just">
              <a:lnSpc>
                <a:spcPct val="150000"/>
              </a:lnSpc>
              <a:spcBef>
                <a:spcPts val="0"/>
              </a:spcBef>
              <a:buSzPts val="2000"/>
              <a:buFont typeface="Wingdings" panose="05000000000000000000" pitchFamily="2" charset="2"/>
              <a:buChar char="§"/>
            </a:pPr>
            <a:r>
              <a:rPr lang="en-GB" sz="2000" dirty="0"/>
              <a:t>Understand the importance of media in democratic countries </a:t>
            </a:r>
            <a:endParaRPr sz="2000" dirty="0" smtClean="0"/>
          </a:p>
          <a:p>
            <a:pPr marL="0" lvl="0" indent="0" algn="just" rtl="0">
              <a:lnSpc>
                <a:spcPct val="115000"/>
              </a:lnSpc>
              <a:spcBef>
                <a:spcPts val="600"/>
              </a:spcBef>
              <a:spcAft>
                <a:spcPts val="0"/>
              </a:spcAft>
              <a:buSzPts val="1800"/>
              <a:buNone/>
            </a:pPr>
            <a:endParaRPr sz="2000" dirty="0"/>
          </a:p>
          <a:p>
            <a:pPr marL="0" lvl="0" indent="0" algn="l" rtl="0">
              <a:lnSpc>
                <a:spcPct val="115000"/>
              </a:lnSpc>
              <a:spcBef>
                <a:spcPts val="0"/>
              </a:spcBef>
              <a:spcAft>
                <a:spcPts val="0"/>
              </a:spcAft>
              <a:buSzPts val="1800"/>
              <a:buNone/>
            </a:pPr>
            <a:r>
              <a:rPr lang="en-US" sz="2000" dirty="0"/>
              <a:t>Upon completion of this module, you should be able to: </a:t>
            </a:r>
            <a:endParaRPr sz="2000" dirty="0"/>
          </a:p>
          <a:p>
            <a:pPr marL="0" lvl="0" indent="0" algn="l" rtl="0">
              <a:lnSpc>
                <a:spcPct val="115000"/>
              </a:lnSpc>
              <a:spcBef>
                <a:spcPts val="0"/>
              </a:spcBef>
              <a:spcAft>
                <a:spcPts val="0"/>
              </a:spcAft>
              <a:buSzPts val="1800"/>
              <a:buNone/>
            </a:pPr>
            <a:endParaRPr dirty="0"/>
          </a:p>
          <a:p>
            <a:pPr marL="457200" lvl="0" indent="-355600" algn="just" rtl="0">
              <a:lnSpc>
                <a:spcPct val="100000"/>
              </a:lnSpc>
              <a:spcBef>
                <a:spcPts val="0"/>
              </a:spcBef>
              <a:spcAft>
                <a:spcPts val="0"/>
              </a:spcAft>
              <a:buSzPts val="2000"/>
              <a:buFont typeface="Wingdings" panose="05000000000000000000" pitchFamily="2" charset="2"/>
              <a:buChar char="§"/>
            </a:pPr>
            <a:r>
              <a:rPr lang="en-US" sz="2000" dirty="0"/>
              <a:t>Identify and understand the nature of CSOs (characteristics, challenges).</a:t>
            </a:r>
            <a:endParaRPr sz="2000" dirty="0"/>
          </a:p>
          <a:p>
            <a:pPr marL="457200" lvl="0" indent="-355600" algn="just" rtl="0">
              <a:lnSpc>
                <a:spcPct val="100000"/>
              </a:lnSpc>
              <a:spcBef>
                <a:spcPts val="0"/>
              </a:spcBef>
              <a:spcAft>
                <a:spcPts val="0"/>
              </a:spcAft>
              <a:buSzPts val="2000"/>
              <a:buFont typeface="Wingdings" panose="05000000000000000000" pitchFamily="2" charset="2"/>
              <a:buChar char="§"/>
            </a:pPr>
            <a:r>
              <a:rPr lang="en-US" sz="2000" dirty="0"/>
              <a:t>Acknowledge and appreciate the significance of CSOs within a democratic context.</a:t>
            </a:r>
            <a:endParaRPr sz="2000" dirty="0"/>
          </a:p>
          <a:p>
            <a:pPr marL="457200" lvl="0" indent="-355600" algn="just" rtl="0">
              <a:lnSpc>
                <a:spcPct val="100000"/>
              </a:lnSpc>
              <a:spcBef>
                <a:spcPts val="0"/>
              </a:spcBef>
              <a:spcAft>
                <a:spcPts val="0"/>
              </a:spcAft>
              <a:buSzPts val="2000"/>
              <a:buFont typeface="Wingdings" panose="05000000000000000000" pitchFamily="2" charset="2"/>
              <a:buChar char="§"/>
            </a:pPr>
            <a:r>
              <a:rPr lang="en-US" sz="2000" dirty="0"/>
              <a:t>Comprehend and define the role and contributions of media within a democratic society.</a:t>
            </a:r>
            <a:endParaRPr sz="2000" dirty="0"/>
          </a:p>
          <a:p>
            <a:pPr marL="457200" lvl="0" indent="0" algn="just" rtl="0">
              <a:lnSpc>
                <a:spcPct val="100000"/>
              </a:lnSpc>
              <a:spcBef>
                <a:spcPts val="0"/>
              </a:spcBef>
              <a:spcAft>
                <a:spcPts val="0"/>
              </a:spcAft>
              <a:buNone/>
            </a:pPr>
            <a:endParaRPr sz="1200" dirty="0"/>
          </a:p>
        </p:txBody>
      </p:sp>
      <p:sp>
        <p:nvSpPr>
          <p:cNvPr id="64" name="Google Shape;64;g242c1740c7d_0_0"/>
          <p:cNvSpPr txBox="1"/>
          <p:nvPr/>
        </p:nvSpPr>
        <p:spPr>
          <a:xfrm>
            <a:off x="581400" y="264275"/>
            <a:ext cx="5829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Calibri"/>
                <a:ea typeface="Calibri"/>
                <a:cs typeface="Calibri"/>
                <a:sym typeface="Calibri"/>
              </a:rPr>
              <a:t>Module 3 – Overview</a:t>
            </a:r>
            <a:endParaRPr sz="28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5468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3" descr="Map&#10;&#10;Description automatically generated"/>
          <p:cNvPicPr preferRelativeResize="0">
            <a:picLocks noGrp="1"/>
          </p:cNvPicPr>
          <p:nvPr>
            <p:ph type="body" idx="2"/>
          </p:nvPr>
        </p:nvPicPr>
        <p:blipFill rotWithShape="1">
          <a:blip r:embed="rId3">
            <a:alphaModFix/>
          </a:blip>
          <a:srcRect/>
          <a:stretch/>
        </p:blipFill>
        <p:spPr>
          <a:xfrm>
            <a:off x="162658" y="1582727"/>
            <a:ext cx="6756888" cy="4629719"/>
          </a:xfrm>
          <a:prstGeom prst="rect">
            <a:avLst/>
          </a:prstGeom>
          <a:noFill/>
          <a:ln>
            <a:noFill/>
          </a:ln>
        </p:spPr>
      </p:pic>
      <p:sp>
        <p:nvSpPr>
          <p:cNvPr id="201" name="Google Shape;201;p13"/>
          <p:cNvSpPr txBox="1">
            <a:spLocks noGrp="1"/>
          </p:cNvSpPr>
          <p:nvPr>
            <p:ph type="body" idx="3"/>
          </p:nvPr>
        </p:nvSpPr>
        <p:spPr>
          <a:xfrm>
            <a:off x="7517330" y="1661446"/>
            <a:ext cx="4275300" cy="4551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600"/>
              <a:buNone/>
            </a:pPr>
            <a:r>
              <a:rPr lang="en-US" sz="2000" dirty="0">
                <a:solidFill>
                  <a:srgbClr val="36404C"/>
                </a:solidFill>
              </a:rPr>
              <a:t>During the COVID-19 pandemic, the democracy around the globe changed. Many countries had negative effect and the weaker the democracy, the thread on human rights grow as well. </a:t>
            </a:r>
            <a:endParaRPr sz="2000" dirty="0">
              <a:solidFill>
                <a:srgbClr val="36404C"/>
              </a:solidFill>
            </a:endParaRPr>
          </a:p>
          <a:p>
            <a:pPr marL="0" lvl="0" indent="0" algn="just" rtl="0">
              <a:lnSpc>
                <a:spcPct val="90000"/>
              </a:lnSpc>
              <a:spcBef>
                <a:spcPts val="1000"/>
              </a:spcBef>
              <a:spcAft>
                <a:spcPts val="0"/>
              </a:spcAft>
              <a:buClr>
                <a:srgbClr val="000000"/>
              </a:buClr>
              <a:buSzPts val="1600"/>
              <a:buNone/>
            </a:pPr>
            <a:endParaRPr sz="2000" dirty="0">
              <a:solidFill>
                <a:srgbClr val="36404C"/>
              </a:solidFill>
            </a:endParaRPr>
          </a:p>
          <a:p>
            <a:pPr marL="0" lvl="0" indent="0" algn="just" rtl="0">
              <a:lnSpc>
                <a:spcPct val="90000"/>
              </a:lnSpc>
              <a:spcBef>
                <a:spcPts val="1000"/>
              </a:spcBef>
              <a:spcAft>
                <a:spcPts val="0"/>
              </a:spcAft>
              <a:buClr>
                <a:srgbClr val="000000"/>
              </a:buClr>
              <a:buSzPts val="1600"/>
              <a:buNone/>
            </a:pPr>
            <a:r>
              <a:rPr lang="en-US" sz="2000" dirty="0">
                <a:solidFill>
                  <a:srgbClr val="36404C"/>
                </a:solidFill>
              </a:rPr>
              <a:t>In the figure, appears the 80 countries which democracy became weaker. In the case of Egypt: </a:t>
            </a:r>
            <a:endParaRPr sz="2000" dirty="0">
              <a:solidFill>
                <a:srgbClr val="36404C"/>
              </a:solidFill>
            </a:endParaRPr>
          </a:p>
          <a:p>
            <a:pPr marL="0" lvl="0" indent="0" rtl="0">
              <a:lnSpc>
                <a:spcPct val="90000"/>
              </a:lnSpc>
              <a:spcBef>
                <a:spcPts val="1000"/>
              </a:spcBef>
              <a:spcAft>
                <a:spcPts val="0"/>
              </a:spcAft>
              <a:buClr>
                <a:srgbClr val="000000"/>
              </a:buClr>
              <a:buSzPts val="1600"/>
              <a:buNone/>
            </a:pPr>
            <a:r>
              <a:rPr lang="en-US" sz="2000" dirty="0">
                <a:solidFill>
                  <a:srgbClr val="36404C"/>
                </a:solidFill>
              </a:rPr>
              <a:t>Health workers who dared to raise concerns were attacked by the media, </a:t>
            </a:r>
            <a:r>
              <a:rPr lang="en-US" sz="2000" dirty="0" smtClean="0">
                <a:solidFill>
                  <a:srgbClr val="36404C"/>
                </a:solidFill>
              </a:rPr>
              <a:t>arrested.</a:t>
            </a:r>
            <a:endParaRPr dirty="0">
              <a:latin typeface="Calibri"/>
              <a:ea typeface="Calibri"/>
              <a:cs typeface="Calibri"/>
              <a:sym typeface="Calibri"/>
            </a:endParaRPr>
          </a:p>
          <a:p>
            <a:pPr marL="0" indent="0" algn="r">
              <a:buSzPts val="1600"/>
            </a:pPr>
            <a:r>
              <a:rPr lang="en-US" dirty="0" smtClean="0">
                <a:solidFill>
                  <a:srgbClr val="36404C"/>
                </a:solidFill>
              </a:rPr>
              <a:t> </a:t>
            </a:r>
            <a:r>
              <a:rPr lang="en-US" i="1" dirty="0">
                <a:solidFill>
                  <a:srgbClr val="36404C"/>
                </a:solidFill>
              </a:rPr>
              <a:t>(</a:t>
            </a:r>
            <a:r>
              <a:rPr lang="en-US" i="1" dirty="0" err="1">
                <a:solidFill>
                  <a:srgbClr val="36404C"/>
                </a:solidFill>
              </a:rPr>
              <a:t>Repucci</a:t>
            </a:r>
            <a:r>
              <a:rPr lang="en-US" i="1" dirty="0">
                <a:solidFill>
                  <a:srgbClr val="36404C"/>
                </a:solidFill>
              </a:rPr>
              <a:t>, 2019)</a:t>
            </a:r>
            <a:endParaRPr lang="en-US" i="1" dirty="0"/>
          </a:p>
          <a:p>
            <a:pPr marL="0" lvl="0" indent="0" algn="just" rtl="0">
              <a:lnSpc>
                <a:spcPct val="90000"/>
              </a:lnSpc>
              <a:spcBef>
                <a:spcPts val="1000"/>
              </a:spcBef>
              <a:spcAft>
                <a:spcPts val="0"/>
              </a:spcAft>
              <a:buClr>
                <a:srgbClr val="000000"/>
              </a:buClr>
              <a:buSzPts val="1600"/>
              <a:buNone/>
            </a:pPr>
            <a:endParaRPr dirty="0">
              <a:latin typeface="Calibri"/>
              <a:ea typeface="Calibri"/>
              <a:cs typeface="Calibri"/>
              <a:sym typeface="Calibri"/>
            </a:endParaRPr>
          </a:p>
          <a:p>
            <a:pPr marL="0" lvl="0" indent="0" algn="just" rtl="0">
              <a:lnSpc>
                <a:spcPct val="90000"/>
              </a:lnSpc>
              <a:spcBef>
                <a:spcPts val="1000"/>
              </a:spcBef>
              <a:spcAft>
                <a:spcPts val="0"/>
              </a:spcAft>
              <a:buClr>
                <a:srgbClr val="36404C"/>
              </a:buClr>
              <a:buSzPts val="1600"/>
              <a:buNone/>
            </a:pPr>
            <a:endParaRPr b="0" i="0" dirty="0">
              <a:solidFill>
                <a:srgbClr val="36404C"/>
              </a:solidFill>
              <a:latin typeface="Calibri"/>
              <a:ea typeface="Calibri"/>
              <a:cs typeface="Calibri"/>
              <a:sym typeface="Calibri"/>
            </a:endParaRPr>
          </a:p>
          <a:p>
            <a:pPr marL="0" lvl="0" indent="0" algn="just" rtl="0">
              <a:lnSpc>
                <a:spcPct val="90000"/>
              </a:lnSpc>
              <a:spcBef>
                <a:spcPts val="1000"/>
              </a:spcBef>
              <a:spcAft>
                <a:spcPts val="0"/>
              </a:spcAft>
              <a:buClr>
                <a:srgbClr val="000000"/>
              </a:buClr>
              <a:buSzPts val="1800"/>
              <a:buNone/>
            </a:pPr>
            <a:endParaRPr sz="2000" dirty="0"/>
          </a:p>
        </p:txBody>
      </p:sp>
      <p:sp>
        <p:nvSpPr>
          <p:cNvPr id="202" name="Google Shape;202;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Arial"/>
              <a:buNone/>
            </a:pPr>
            <a:r>
              <a:rPr lang="en-US" b="1" i="0" dirty="0"/>
              <a:t>Media and Democracy in the COVID-19 pandemic </a:t>
            </a: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4" descr="Map&#10;&#10;Description automatically generated"/>
          <p:cNvPicPr preferRelativeResize="0">
            <a:picLocks noGrp="1"/>
          </p:cNvPicPr>
          <p:nvPr>
            <p:ph type="body" idx="2"/>
          </p:nvPr>
        </p:nvPicPr>
        <p:blipFill rotWithShape="1">
          <a:blip r:embed="rId3">
            <a:alphaModFix/>
          </a:blip>
          <a:srcRect/>
          <a:stretch/>
        </p:blipFill>
        <p:spPr>
          <a:xfrm>
            <a:off x="223522" y="1346871"/>
            <a:ext cx="6511385" cy="5010116"/>
          </a:xfrm>
          <a:prstGeom prst="rect">
            <a:avLst/>
          </a:prstGeom>
          <a:noFill/>
          <a:ln>
            <a:noFill/>
          </a:ln>
        </p:spPr>
      </p:pic>
      <p:sp>
        <p:nvSpPr>
          <p:cNvPr id="208" name="Google Shape;208;p14"/>
          <p:cNvSpPr txBox="1">
            <a:spLocks noGrp="1"/>
          </p:cNvSpPr>
          <p:nvPr>
            <p:ph type="body" idx="3"/>
          </p:nvPr>
        </p:nvSpPr>
        <p:spPr>
          <a:xfrm>
            <a:off x="6866791" y="1576361"/>
            <a:ext cx="4925839" cy="4551135"/>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36404C"/>
              </a:buClr>
              <a:buSzPts val="1600"/>
              <a:buNone/>
            </a:pPr>
            <a:r>
              <a:rPr lang="en-US" b="0" dirty="0">
                <a:solidFill>
                  <a:srgbClr val="36404C"/>
                </a:solidFill>
                <a:latin typeface="Calibri"/>
                <a:ea typeface="Calibri"/>
                <a:cs typeface="Calibri"/>
                <a:sym typeface="Calibri"/>
              </a:rPr>
              <a:t>Over the previous ten years, media freedom has </a:t>
            </a:r>
            <a:r>
              <a:rPr lang="en-US" b="1" dirty="0">
                <a:solidFill>
                  <a:srgbClr val="36404C"/>
                </a:solidFill>
                <a:latin typeface="Calibri"/>
                <a:ea typeface="Calibri"/>
                <a:cs typeface="Calibri"/>
                <a:sym typeface="Calibri"/>
              </a:rPr>
              <a:t>decreased globally. </a:t>
            </a:r>
            <a:r>
              <a:rPr lang="en-US" b="0" dirty="0">
                <a:solidFill>
                  <a:srgbClr val="36404C"/>
                </a:solidFill>
                <a:latin typeface="Calibri"/>
                <a:ea typeface="Calibri"/>
                <a:cs typeface="Calibri"/>
                <a:sym typeface="Calibri"/>
              </a:rPr>
              <a:t>Populist politicians have overseen over systematic efforts to suppress the independence of the media sector in some of the most powerful democracies in the world.</a:t>
            </a:r>
            <a:endParaRPr b="0" dirty="0">
              <a:solidFill>
                <a:srgbClr val="36404C"/>
              </a:solidFill>
              <a:latin typeface="Calibri"/>
              <a:ea typeface="Calibri"/>
              <a:cs typeface="Calibri"/>
              <a:sym typeface="Calibri"/>
            </a:endParaRPr>
          </a:p>
          <a:p>
            <a:pPr marL="0" lvl="0" indent="0" algn="just" rtl="0">
              <a:lnSpc>
                <a:spcPct val="150000"/>
              </a:lnSpc>
              <a:spcBef>
                <a:spcPts val="1000"/>
              </a:spcBef>
              <a:spcAft>
                <a:spcPts val="0"/>
              </a:spcAft>
              <a:buClr>
                <a:srgbClr val="36404C"/>
              </a:buClr>
              <a:buSzPts val="1600"/>
              <a:buNone/>
            </a:pPr>
            <a:r>
              <a:rPr lang="en-US" dirty="0">
                <a:solidFill>
                  <a:srgbClr val="36404C"/>
                </a:solidFill>
                <a:latin typeface="Calibri"/>
                <a:ea typeface="Calibri"/>
                <a:cs typeface="Calibri"/>
                <a:sym typeface="Calibri"/>
              </a:rPr>
              <a:t>That influence is a risk for democracies around the world. However, the press can claim their freedom even after long</a:t>
            </a:r>
            <a:r>
              <a:rPr lang="en-US" b="0" dirty="0">
                <a:solidFill>
                  <a:srgbClr val="36404C"/>
                </a:solidFill>
                <a:latin typeface="Calibri"/>
                <a:ea typeface="Calibri"/>
                <a:cs typeface="Calibri"/>
                <a:sym typeface="Calibri"/>
              </a:rPr>
              <a:t> periods of oppression. </a:t>
            </a:r>
            <a:endParaRPr lang="en-US" b="0" dirty="0" smtClean="0">
              <a:solidFill>
                <a:srgbClr val="36404C"/>
              </a:solidFill>
              <a:latin typeface="Calibri"/>
              <a:ea typeface="Calibri"/>
              <a:cs typeface="Calibri"/>
              <a:sym typeface="Calibri"/>
            </a:endParaRPr>
          </a:p>
          <a:p>
            <a:pPr marL="0" indent="0" algn="r">
              <a:lnSpc>
                <a:spcPct val="150000"/>
              </a:lnSpc>
              <a:buClr>
                <a:srgbClr val="36404C"/>
              </a:buClr>
              <a:buSzPts val="1600"/>
            </a:pPr>
            <a:r>
              <a:rPr lang="en-US" i="1" dirty="0"/>
              <a:t>(</a:t>
            </a:r>
            <a:r>
              <a:rPr lang="en-US" i="1" dirty="0" err="1">
                <a:highlight>
                  <a:srgbClr val="FFFFFF"/>
                </a:highlight>
              </a:rPr>
              <a:t>Repucci</a:t>
            </a:r>
            <a:r>
              <a:rPr lang="en-US" i="1" dirty="0">
                <a:highlight>
                  <a:srgbClr val="FFFFFF"/>
                </a:highlight>
              </a:rPr>
              <a:t>, 2019)</a:t>
            </a:r>
            <a:endParaRPr lang="en-US" i="1" dirty="0">
              <a:solidFill>
                <a:srgbClr val="36404C"/>
              </a:solidFill>
            </a:endParaRPr>
          </a:p>
          <a:p>
            <a:pPr marL="0" lvl="0" indent="0" algn="just" rtl="0">
              <a:lnSpc>
                <a:spcPct val="150000"/>
              </a:lnSpc>
              <a:spcBef>
                <a:spcPts val="1000"/>
              </a:spcBef>
              <a:spcAft>
                <a:spcPts val="0"/>
              </a:spcAft>
              <a:buClr>
                <a:srgbClr val="36404C"/>
              </a:buClr>
              <a:buSzPts val="1600"/>
              <a:buNone/>
            </a:pPr>
            <a:endParaRPr dirty="0"/>
          </a:p>
        </p:txBody>
      </p:sp>
      <p:sp>
        <p:nvSpPr>
          <p:cNvPr id="209" name="Google Shape;209;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Media Freedom </a:t>
            </a: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5" descr="Diagram&#10;&#10;Description automatically generated"/>
          <p:cNvPicPr preferRelativeResize="0">
            <a:picLocks noGrp="1"/>
          </p:cNvPicPr>
          <p:nvPr>
            <p:ph type="body" idx="2"/>
          </p:nvPr>
        </p:nvPicPr>
        <p:blipFill rotWithShape="1">
          <a:blip r:embed="rId3">
            <a:alphaModFix/>
          </a:blip>
          <a:srcRect/>
          <a:stretch/>
        </p:blipFill>
        <p:spPr>
          <a:xfrm>
            <a:off x="1263534" y="1205345"/>
            <a:ext cx="9908771" cy="5652655"/>
          </a:xfrm>
          <a:prstGeom prst="rect">
            <a:avLst/>
          </a:prstGeom>
          <a:noFill/>
          <a:ln>
            <a:noFill/>
          </a:ln>
        </p:spPr>
      </p:pic>
      <p:sp>
        <p:nvSpPr>
          <p:cNvPr id="215" name="Google Shape;215;p1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a:t>Journalists &gt; Government </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pic>
        <p:nvPicPr>
          <p:cNvPr id="220" name="Google Shape;220;p16" descr="A picture containing qr code&#10;&#10;Description automatically generated"/>
          <p:cNvPicPr preferRelativeResize="0">
            <a:picLocks noGrp="1"/>
          </p:cNvPicPr>
          <p:nvPr>
            <p:ph type="body" idx="2"/>
          </p:nvPr>
        </p:nvPicPr>
        <p:blipFill rotWithShape="1">
          <a:blip r:embed="rId3">
            <a:alphaModFix/>
          </a:blip>
          <a:srcRect/>
          <a:stretch/>
        </p:blipFill>
        <p:spPr>
          <a:xfrm>
            <a:off x="1147156" y="0"/>
            <a:ext cx="9626139"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573239" y="236276"/>
            <a:ext cx="10588500" cy="62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t>Activity: Media </a:t>
            </a: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and</a:t>
            </a:r>
            <a:r>
              <a:rPr lang="en-US" b="1"/>
              <a:t> Democracy 	</a:t>
            </a:r>
            <a:endParaRPr b="1"/>
          </a:p>
        </p:txBody>
      </p:sp>
      <p:pic>
        <p:nvPicPr>
          <p:cNvPr id="226" name="Google Shape;226;p17" descr="Group outline"/>
          <p:cNvPicPr preferRelativeResize="0"/>
          <p:nvPr/>
        </p:nvPicPr>
        <p:blipFill rotWithShape="1">
          <a:blip r:embed="rId3">
            <a:alphaModFix/>
          </a:blip>
          <a:srcRect/>
          <a:stretch/>
        </p:blipFill>
        <p:spPr>
          <a:xfrm>
            <a:off x="780356" y="2168529"/>
            <a:ext cx="2928114" cy="2928114"/>
          </a:xfrm>
          <a:prstGeom prst="rect">
            <a:avLst/>
          </a:prstGeom>
          <a:noFill/>
          <a:ln>
            <a:noFill/>
          </a:ln>
        </p:spPr>
      </p:pic>
      <p:sp>
        <p:nvSpPr>
          <p:cNvPr id="227" name="Google Shape;227;p17"/>
          <p:cNvSpPr txBox="1">
            <a:spLocks noGrp="1"/>
          </p:cNvSpPr>
          <p:nvPr>
            <p:ph type="body" idx="2"/>
          </p:nvPr>
        </p:nvSpPr>
        <p:spPr>
          <a:xfrm>
            <a:off x="4199425" y="2031273"/>
            <a:ext cx="7491000" cy="4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b="1" dirty="0">
                <a:solidFill>
                  <a:schemeClr val="dk1"/>
                </a:solidFill>
                <a:latin typeface="Calibri"/>
                <a:ea typeface="Calibri"/>
                <a:cs typeface="Calibri"/>
                <a:sym typeface="Calibri"/>
              </a:rPr>
              <a:t>Step 1: </a:t>
            </a:r>
            <a:r>
              <a:rPr lang="en-US" dirty="0">
                <a:solidFill>
                  <a:schemeClr val="dk1"/>
                </a:solidFill>
              </a:rPr>
              <a:t>Be divided</a:t>
            </a:r>
            <a:r>
              <a:rPr lang="en-US" dirty="0">
                <a:solidFill>
                  <a:schemeClr val="dk1"/>
                </a:solidFill>
                <a:latin typeface="Calibri"/>
                <a:ea typeface="Calibri"/>
                <a:cs typeface="Calibri"/>
                <a:sym typeface="Calibri"/>
              </a:rPr>
              <a:t> into small groups. </a:t>
            </a:r>
            <a:endParaRPr dirty="0"/>
          </a:p>
          <a:p>
            <a:pPr marL="0" lvl="0" indent="0" algn="l" rtl="0">
              <a:lnSpc>
                <a:spcPct val="90000"/>
              </a:lnSpc>
              <a:spcBef>
                <a:spcPts val="1000"/>
              </a:spcBef>
              <a:spcAft>
                <a:spcPts val="0"/>
              </a:spcAft>
              <a:buSzPts val="1800"/>
              <a:buNone/>
            </a:pPr>
            <a:endParaRPr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SzPts val="1800"/>
              <a:buNone/>
            </a:pPr>
            <a:r>
              <a:rPr lang="en-US" b="1" dirty="0">
                <a:solidFill>
                  <a:schemeClr val="dk1"/>
                </a:solidFill>
                <a:latin typeface="Calibri"/>
                <a:ea typeface="Calibri"/>
                <a:cs typeface="Calibri"/>
                <a:sym typeface="Calibri"/>
              </a:rPr>
              <a:t>Step 2: </a:t>
            </a:r>
            <a:r>
              <a:rPr lang="en-US" dirty="0" smtClean="0">
                <a:solidFill>
                  <a:schemeClr val="dk1"/>
                </a:solidFill>
                <a:latin typeface="Calibri"/>
                <a:ea typeface="Calibri"/>
                <a:cs typeface="Calibri"/>
                <a:sym typeface="Calibri"/>
              </a:rPr>
              <a:t>Reflect as a group and choose </a:t>
            </a:r>
            <a:r>
              <a:rPr lang="en-US" dirty="0">
                <a:solidFill>
                  <a:schemeClr val="dk1"/>
                </a:solidFill>
                <a:latin typeface="Calibri"/>
                <a:ea typeface="Calibri"/>
                <a:cs typeface="Calibri"/>
                <a:sym typeface="Calibri"/>
              </a:rPr>
              <a:t>a topic in </a:t>
            </a:r>
            <a:r>
              <a:rPr lang="en-US" dirty="0" smtClean="0">
                <a:solidFill>
                  <a:schemeClr val="dk1"/>
                </a:solidFill>
                <a:latin typeface="Calibri"/>
                <a:ea typeface="Calibri"/>
                <a:cs typeface="Calibri"/>
                <a:sym typeface="Calibri"/>
              </a:rPr>
              <a:t>which you think that media played a role in affecting </a:t>
            </a:r>
            <a:r>
              <a:rPr lang="en-US" dirty="0">
                <a:solidFill>
                  <a:schemeClr val="dk1"/>
                </a:solidFill>
                <a:latin typeface="Calibri"/>
                <a:ea typeface="Calibri"/>
                <a:cs typeface="Calibri"/>
                <a:sym typeface="Calibri"/>
              </a:rPr>
              <a:t>democracy (Cyprus or worldwide). </a:t>
            </a:r>
            <a:endParaRPr dirty="0"/>
          </a:p>
          <a:p>
            <a:pPr marL="0" lvl="0" indent="0" algn="l" rtl="0">
              <a:lnSpc>
                <a:spcPct val="90000"/>
              </a:lnSpc>
              <a:spcBef>
                <a:spcPts val="1000"/>
              </a:spcBef>
              <a:spcAft>
                <a:spcPts val="0"/>
              </a:spcAft>
              <a:buSzPts val="1800"/>
              <a:buNone/>
            </a:pPr>
            <a:endParaRPr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SzPts val="1800"/>
              <a:buNone/>
            </a:pPr>
            <a:r>
              <a:rPr lang="en-US" b="1" dirty="0">
                <a:solidFill>
                  <a:schemeClr val="dk1"/>
                </a:solidFill>
                <a:latin typeface="Calibri"/>
                <a:ea typeface="Calibri"/>
                <a:cs typeface="Calibri"/>
                <a:sym typeface="Calibri"/>
              </a:rPr>
              <a:t>Step 3: </a:t>
            </a:r>
            <a:r>
              <a:rPr lang="en-US" dirty="0">
                <a:solidFill>
                  <a:schemeClr val="dk1"/>
                </a:solidFill>
                <a:latin typeface="Calibri"/>
                <a:ea typeface="Calibri"/>
                <a:cs typeface="Calibri"/>
                <a:sym typeface="Calibri"/>
              </a:rPr>
              <a:t>Answer the following questions: Why? How? Who? What are the consequences?  </a:t>
            </a:r>
            <a:endParaRPr dirty="0"/>
          </a:p>
          <a:p>
            <a:pPr marL="0" lvl="0" indent="0" algn="l" rtl="0">
              <a:lnSpc>
                <a:spcPct val="90000"/>
              </a:lnSpc>
              <a:spcBef>
                <a:spcPts val="1000"/>
              </a:spcBef>
              <a:spcAft>
                <a:spcPts val="0"/>
              </a:spcAft>
              <a:buSzPts val="1800"/>
              <a:buNone/>
            </a:pPr>
            <a:endParaRPr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SzPts val="1800"/>
              <a:buNone/>
            </a:pPr>
            <a:r>
              <a:rPr lang="en-US" b="1" dirty="0">
                <a:solidFill>
                  <a:schemeClr val="dk1"/>
                </a:solidFill>
                <a:latin typeface="Calibri"/>
                <a:ea typeface="Calibri"/>
                <a:cs typeface="Calibri"/>
                <a:sym typeface="Calibri"/>
              </a:rPr>
              <a:t>Step 4: </a:t>
            </a:r>
            <a:r>
              <a:rPr lang="en-US" dirty="0">
                <a:solidFill>
                  <a:schemeClr val="dk1"/>
                </a:solidFill>
                <a:latin typeface="Calibri"/>
                <a:ea typeface="Calibri"/>
                <a:cs typeface="Calibri"/>
                <a:sym typeface="Calibri"/>
              </a:rPr>
              <a:t>Present the topic and discuss.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3"/>
          <p:cNvSpPr txBox="1">
            <a:spLocks noGrp="1"/>
          </p:cNvSpPr>
          <p:nvPr>
            <p:ph type="body" idx="1"/>
          </p:nvPr>
        </p:nvSpPr>
        <p:spPr>
          <a:xfrm>
            <a:off x="340650" y="1528125"/>
            <a:ext cx="5565000" cy="50478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425"/>
              <a:buNone/>
            </a:pPr>
            <a:r>
              <a:rPr lang="en-US" sz="2000" dirty="0">
                <a:solidFill>
                  <a:srgbClr val="333333"/>
                </a:solidFill>
              </a:rPr>
              <a:t>Participants will critically evaluate and improve a news piece with this activity</a:t>
            </a:r>
            <a:r>
              <a:rPr lang="en-US" sz="2000" dirty="0" smtClean="0">
                <a:solidFill>
                  <a:srgbClr val="333333"/>
                </a:solidFill>
              </a:rPr>
              <a:t>.</a:t>
            </a:r>
          </a:p>
          <a:p>
            <a:pPr lvl="0" indent="-457200" algn="just" rtl="0">
              <a:lnSpc>
                <a:spcPct val="150000"/>
              </a:lnSpc>
              <a:spcBef>
                <a:spcPts val="0"/>
              </a:spcBef>
              <a:spcAft>
                <a:spcPts val="0"/>
              </a:spcAft>
              <a:buClr>
                <a:schemeClr val="dk1"/>
              </a:buClr>
              <a:buSzPts val="425"/>
              <a:buFont typeface="+mj-lt"/>
              <a:buAutoNum type="arabicPeriod"/>
            </a:pPr>
            <a:r>
              <a:rPr lang="en-US" sz="2000" dirty="0" smtClean="0">
                <a:solidFill>
                  <a:srgbClr val="333333"/>
                </a:solidFill>
              </a:rPr>
              <a:t>Split into groups and locate a short news clip on any topic on your phones and laptops. </a:t>
            </a:r>
          </a:p>
          <a:p>
            <a:pPr lvl="0" indent="-457200" algn="just" rtl="0">
              <a:lnSpc>
                <a:spcPct val="150000"/>
              </a:lnSpc>
              <a:spcBef>
                <a:spcPts val="0"/>
              </a:spcBef>
              <a:spcAft>
                <a:spcPts val="0"/>
              </a:spcAft>
              <a:buClr>
                <a:schemeClr val="dk1"/>
              </a:buClr>
              <a:buSzPts val="425"/>
              <a:buFont typeface="+mj-lt"/>
              <a:buAutoNum type="arabicPeriod"/>
            </a:pPr>
            <a:r>
              <a:rPr lang="en-US" sz="2000" dirty="0" smtClean="0">
                <a:solidFill>
                  <a:srgbClr val="333333"/>
                </a:solidFill>
              </a:rPr>
              <a:t>Discuss the content utilizing the guiding questions. </a:t>
            </a:r>
          </a:p>
          <a:p>
            <a:pPr lvl="0" indent="-457200" algn="just" rtl="0">
              <a:lnSpc>
                <a:spcPct val="150000"/>
              </a:lnSpc>
              <a:spcBef>
                <a:spcPts val="0"/>
              </a:spcBef>
              <a:spcAft>
                <a:spcPts val="0"/>
              </a:spcAft>
              <a:buClr>
                <a:schemeClr val="dk1"/>
              </a:buClr>
              <a:buSzPts val="425"/>
              <a:buFont typeface="+mj-lt"/>
              <a:buAutoNum type="arabicPeriod"/>
            </a:pPr>
            <a:r>
              <a:rPr lang="en-US" sz="2000" dirty="0" smtClean="0">
                <a:solidFill>
                  <a:srgbClr val="333333"/>
                </a:solidFill>
              </a:rPr>
              <a:t>How would you improve the clip? Come up with 2 other ways of communicating the news story. </a:t>
            </a:r>
          </a:p>
          <a:p>
            <a:pPr lvl="0" indent="-457200" algn="just" rtl="0">
              <a:lnSpc>
                <a:spcPct val="150000"/>
              </a:lnSpc>
              <a:spcBef>
                <a:spcPts val="0"/>
              </a:spcBef>
              <a:spcAft>
                <a:spcPts val="0"/>
              </a:spcAft>
              <a:buClr>
                <a:schemeClr val="dk1"/>
              </a:buClr>
              <a:buSzPts val="425"/>
              <a:buFont typeface="+mj-lt"/>
              <a:buAutoNum type="arabicPeriod"/>
            </a:pPr>
            <a:r>
              <a:rPr lang="en-US" sz="2000" dirty="0" smtClean="0">
                <a:solidFill>
                  <a:srgbClr val="333333"/>
                </a:solidFill>
              </a:rPr>
              <a:t>Present</a:t>
            </a:r>
            <a:endParaRPr sz="2000" dirty="0">
              <a:solidFill>
                <a:srgbClr val="333333"/>
              </a:solidFill>
            </a:endParaRPr>
          </a:p>
          <a:p>
            <a:pPr marL="0" lvl="0" indent="0" algn="just" rtl="0">
              <a:lnSpc>
                <a:spcPct val="150000"/>
              </a:lnSpc>
              <a:spcBef>
                <a:spcPts val="1000"/>
              </a:spcBef>
              <a:spcAft>
                <a:spcPts val="0"/>
              </a:spcAft>
              <a:buClr>
                <a:schemeClr val="dk1"/>
              </a:buClr>
              <a:buSzPts val="425"/>
              <a:buNone/>
            </a:pPr>
            <a:endParaRPr sz="7200" dirty="0">
              <a:solidFill>
                <a:srgbClr val="333333"/>
              </a:solidFill>
            </a:endParaRPr>
          </a:p>
          <a:p>
            <a:pPr marL="0" lvl="0" indent="0" algn="l" rtl="0">
              <a:lnSpc>
                <a:spcPct val="90000"/>
              </a:lnSpc>
              <a:spcBef>
                <a:spcPts val="1000"/>
              </a:spcBef>
              <a:spcAft>
                <a:spcPts val="0"/>
              </a:spcAft>
              <a:buClr>
                <a:srgbClr val="000000"/>
              </a:buClr>
              <a:buSzPct val="85000"/>
              <a:buNone/>
            </a:pPr>
            <a:endParaRPr sz="2000" dirty="0">
              <a:solidFill>
                <a:srgbClr val="333333"/>
              </a:solidFill>
            </a:endParaRPr>
          </a:p>
        </p:txBody>
      </p:sp>
      <p:pic>
        <p:nvPicPr>
          <p:cNvPr id="71" name="Google Shape;71;p3"/>
          <p:cNvPicPr preferRelativeResize="0"/>
          <p:nvPr/>
        </p:nvPicPr>
        <p:blipFill rotWithShape="1">
          <a:blip r:embed="rId3">
            <a:alphaModFix/>
          </a:blip>
          <a:srcRect/>
          <a:stretch/>
        </p:blipFill>
        <p:spPr>
          <a:xfrm>
            <a:off x="6080232" y="1980709"/>
            <a:ext cx="6111768" cy="3749824"/>
          </a:xfrm>
          <a:prstGeom prst="rect">
            <a:avLst/>
          </a:prstGeom>
          <a:noFill/>
          <a:ln>
            <a:noFill/>
          </a:ln>
        </p:spPr>
      </p:pic>
      <p:sp>
        <p:nvSpPr>
          <p:cNvPr id="72" name="Google Shape;72;p3"/>
          <p:cNvSpPr txBox="1"/>
          <p:nvPr/>
        </p:nvSpPr>
        <p:spPr>
          <a:xfrm>
            <a:off x="286775" y="242325"/>
            <a:ext cx="5309100" cy="572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4400"/>
              <a:buFont typeface="Calibri"/>
              <a:buNone/>
            </a:pPr>
            <a:r>
              <a:rPr lang="en-US" sz="2800" b="1">
                <a:solidFill>
                  <a:schemeClr val="lt1"/>
                </a:solidFill>
                <a:latin typeface="Calibri"/>
                <a:ea typeface="Calibri"/>
                <a:cs typeface="Calibri"/>
                <a:sym typeface="Calibri"/>
              </a:rPr>
              <a:t>Activity: Re-Design News</a:t>
            </a:r>
            <a:endParaRPr sz="2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body" idx="1"/>
          </p:nvPr>
        </p:nvSpPr>
        <p:spPr>
          <a:xfrm>
            <a:off x="399370" y="1332411"/>
            <a:ext cx="11136138" cy="5265240"/>
          </a:xfrm>
          <a:prstGeom prst="rect">
            <a:avLst/>
          </a:prstGeom>
          <a:noFill/>
          <a:ln>
            <a:noFill/>
          </a:ln>
        </p:spPr>
        <p:txBody>
          <a:bodyPr spcFirstLastPara="1" wrap="square" lIns="0" tIns="0" rIns="0" bIns="0" anchor="t" anchorCtr="0">
            <a:noAutofit/>
          </a:bodyPr>
          <a:lstStyle/>
          <a:p>
            <a:pPr marL="342900" lvl="0" indent="-342900" algn="just" rtl="0">
              <a:lnSpc>
                <a:spcPct val="90000"/>
              </a:lnSpc>
              <a:spcBef>
                <a:spcPts val="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What did you feel as you watch the news clip? </a:t>
            </a:r>
            <a:endParaRPr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What do you think the maker of the news clip wants you to feel? </a:t>
            </a:r>
            <a:endParaRPr dirty="0">
              <a:solidFill>
                <a:schemeClr val="dk1"/>
              </a:solidFill>
              <a:latin typeface="Calibri"/>
              <a:ea typeface="Calibri"/>
              <a:cs typeface="Calibri"/>
              <a:sym typeface="Calibri"/>
            </a:endParaRPr>
          </a:p>
          <a:p>
            <a:pPr marL="914388" lvl="1" indent="-469898" algn="l" rtl="0">
              <a:lnSpc>
                <a:spcPct val="90000"/>
              </a:lnSpc>
              <a:spcBef>
                <a:spcPts val="500"/>
              </a:spcBef>
              <a:spcAft>
                <a:spcPts val="0"/>
              </a:spcAft>
              <a:buClr>
                <a:schemeClr val="dk1"/>
              </a:buClr>
              <a:buSzPts val="1800"/>
              <a:buFont typeface="Calibri"/>
              <a:buAutoNum type="alphaUcPeriod"/>
            </a:pPr>
            <a:r>
              <a:rPr lang="en-US" sz="1800" dirty="0"/>
              <a:t>What leads you to assume this? </a:t>
            </a:r>
            <a:endParaRPr sz="1800" dirty="0"/>
          </a:p>
          <a:p>
            <a:pPr marL="914388" lvl="1" indent="-469898" algn="l" rtl="0">
              <a:lnSpc>
                <a:spcPct val="90000"/>
              </a:lnSpc>
              <a:spcBef>
                <a:spcPts val="500"/>
              </a:spcBef>
              <a:spcAft>
                <a:spcPts val="0"/>
              </a:spcAft>
              <a:buClr>
                <a:schemeClr val="dk1"/>
              </a:buClr>
              <a:buSzPts val="1800"/>
              <a:buFont typeface="Calibri"/>
              <a:buAutoNum type="alphaUcPeriod"/>
            </a:pPr>
            <a:r>
              <a:rPr lang="en-US" sz="1800" dirty="0"/>
              <a:t>Have you ever experienced anything like this? </a:t>
            </a:r>
            <a:endParaRPr sz="1800" dirty="0"/>
          </a:p>
          <a:p>
            <a:pPr marL="914388" lvl="1" indent="-469898" algn="l" rtl="0">
              <a:lnSpc>
                <a:spcPct val="90000"/>
              </a:lnSpc>
              <a:spcBef>
                <a:spcPts val="500"/>
              </a:spcBef>
              <a:spcAft>
                <a:spcPts val="0"/>
              </a:spcAft>
              <a:buClr>
                <a:schemeClr val="dk1"/>
              </a:buClr>
              <a:buSzPts val="1800"/>
              <a:buFont typeface="Calibri"/>
              <a:buAutoNum type="alphaUcPeriod"/>
            </a:pPr>
            <a:r>
              <a:rPr lang="en-US" sz="1800" dirty="0"/>
              <a:t>How close does it come to what you have experienced in real life? </a:t>
            </a:r>
            <a:endParaRPr sz="1800"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What did you learn from this media clip? </a:t>
            </a:r>
            <a:endParaRPr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What did you learn about yourself from watching the news clip? </a:t>
            </a:r>
            <a:endParaRPr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What did you learn from other people’s response—and their experience? </a:t>
            </a:r>
            <a:endParaRPr dirty="0"/>
          </a:p>
          <a:p>
            <a:pPr marL="1142983" lvl="1" indent="-469900" algn="l" rtl="0">
              <a:lnSpc>
                <a:spcPct val="90000"/>
              </a:lnSpc>
              <a:spcBef>
                <a:spcPts val="500"/>
              </a:spcBef>
              <a:spcAft>
                <a:spcPts val="0"/>
              </a:spcAft>
              <a:buClr>
                <a:schemeClr val="dk1"/>
              </a:buClr>
              <a:buSzPts val="1800"/>
              <a:buFont typeface="Calibri"/>
              <a:buAutoNum type="alphaUcPeriod"/>
            </a:pPr>
            <a:r>
              <a:rPr lang="en-US" sz="1800" dirty="0"/>
              <a:t>How many other interpretations could there be? </a:t>
            </a:r>
            <a:endParaRPr sz="1800" dirty="0"/>
          </a:p>
          <a:p>
            <a:pPr marL="1142983" lvl="1" indent="-469900" algn="l" rtl="0">
              <a:lnSpc>
                <a:spcPct val="90000"/>
              </a:lnSpc>
              <a:spcBef>
                <a:spcPts val="500"/>
              </a:spcBef>
              <a:spcAft>
                <a:spcPts val="0"/>
              </a:spcAft>
              <a:buClr>
                <a:schemeClr val="dk1"/>
              </a:buClr>
              <a:buSzPts val="1800"/>
              <a:buFont typeface="Calibri"/>
              <a:buAutoNum type="alphaUcPeriod"/>
            </a:pPr>
            <a:r>
              <a:rPr lang="en-US" sz="1800" dirty="0"/>
              <a:t>How could we hear about them? </a:t>
            </a:r>
            <a:endParaRPr sz="1800" dirty="0"/>
          </a:p>
          <a:p>
            <a:pPr marL="1142983" lvl="1" indent="-469900" algn="l" rtl="0">
              <a:lnSpc>
                <a:spcPct val="90000"/>
              </a:lnSpc>
              <a:spcBef>
                <a:spcPts val="500"/>
              </a:spcBef>
              <a:spcAft>
                <a:spcPts val="0"/>
              </a:spcAft>
              <a:buClr>
                <a:schemeClr val="dk1"/>
              </a:buClr>
              <a:buSzPts val="1800"/>
              <a:buFont typeface="Calibri"/>
              <a:buAutoNum type="alphaUcPeriod"/>
            </a:pPr>
            <a:r>
              <a:rPr lang="en-US" sz="1800" dirty="0"/>
              <a:t>How can you explain the different responses? </a:t>
            </a:r>
            <a:endParaRPr sz="1800" dirty="0"/>
          </a:p>
          <a:p>
            <a:pPr marL="1142983" lvl="1" indent="-469900" algn="l" rtl="0">
              <a:lnSpc>
                <a:spcPct val="90000"/>
              </a:lnSpc>
              <a:spcBef>
                <a:spcPts val="500"/>
              </a:spcBef>
              <a:spcAft>
                <a:spcPts val="0"/>
              </a:spcAft>
              <a:buClr>
                <a:schemeClr val="dk1"/>
              </a:buClr>
              <a:buSzPts val="1800"/>
              <a:buFont typeface="Calibri"/>
              <a:buAutoNum type="alphaUcPeriod"/>
            </a:pPr>
            <a:r>
              <a:rPr lang="en-US" sz="1800" dirty="0"/>
              <a:t>Are other viewpoints just as valid as mine? </a:t>
            </a:r>
            <a:endParaRPr sz="1800"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How do you feel about the picture(s)/video? </a:t>
            </a:r>
            <a:endParaRPr dirty="0"/>
          </a:p>
          <a:p>
            <a:pPr marL="1028683" lvl="1" indent="-355600" algn="l" rtl="0">
              <a:lnSpc>
                <a:spcPct val="90000"/>
              </a:lnSpc>
              <a:spcBef>
                <a:spcPts val="500"/>
              </a:spcBef>
              <a:spcAft>
                <a:spcPts val="0"/>
              </a:spcAft>
              <a:buClr>
                <a:schemeClr val="dk1"/>
              </a:buClr>
              <a:buSzPts val="1800"/>
              <a:buFont typeface="Calibri"/>
              <a:buAutoNum type="alphaUcPeriod"/>
            </a:pPr>
            <a:r>
              <a:rPr lang="en-US" sz="1800" dirty="0"/>
              <a:t>What extra information does it give you? </a:t>
            </a:r>
            <a:endParaRPr sz="1800" dirty="0"/>
          </a:p>
          <a:p>
            <a:pPr marL="342900" lvl="0" indent="-342900" algn="just" rtl="0">
              <a:lnSpc>
                <a:spcPct val="90000"/>
              </a:lnSpc>
              <a:spcBef>
                <a:spcPts val="1000"/>
              </a:spcBef>
              <a:spcAft>
                <a:spcPts val="0"/>
              </a:spcAft>
              <a:buClr>
                <a:schemeClr val="dk1"/>
              </a:buClr>
              <a:buSzPts val="1800"/>
              <a:buFont typeface="Calibri"/>
              <a:buAutoNum type="arabicPeriod"/>
            </a:pPr>
            <a:r>
              <a:rPr lang="en-US" dirty="0">
                <a:solidFill>
                  <a:schemeClr val="dk1"/>
                </a:solidFill>
                <a:latin typeface="Calibri"/>
                <a:ea typeface="Calibri"/>
                <a:cs typeface="Calibri"/>
                <a:sym typeface="Calibri"/>
              </a:rPr>
              <a:t>What prior media experiences have you had that influence your understanding of this media message? </a:t>
            </a:r>
            <a:endParaRPr dirty="0"/>
          </a:p>
          <a:p>
            <a:pPr marL="1028683" lvl="1" indent="-355600" algn="l" rtl="0">
              <a:lnSpc>
                <a:spcPct val="90000"/>
              </a:lnSpc>
              <a:spcBef>
                <a:spcPts val="500"/>
              </a:spcBef>
              <a:spcAft>
                <a:spcPts val="0"/>
              </a:spcAft>
              <a:buClr>
                <a:schemeClr val="dk1"/>
              </a:buClr>
              <a:buSzPts val="1800"/>
              <a:buFont typeface="Calibri"/>
              <a:buAutoNum type="alphaUcPeriod"/>
            </a:pPr>
            <a:r>
              <a:rPr lang="en-US" sz="1800" dirty="0"/>
              <a:t>How could this message be understood differently by someone with whom I disagree?</a:t>
            </a:r>
            <a:endParaRPr sz="1800" dirty="0"/>
          </a:p>
        </p:txBody>
      </p:sp>
      <p:sp>
        <p:nvSpPr>
          <p:cNvPr id="78" name="Google Shape;78;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Guiding Questions		</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body" idx="2"/>
          </p:nvPr>
        </p:nvSpPr>
        <p:spPr>
          <a:xfrm>
            <a:off x="551652" y="2409089"/>
            <a:ext cx="7446300" cy="15354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chemeClr val="dk1"/>
              </a:buClr>
              <a:buSzPts val="1800"/>
              <a:buNone/>
            </a:pPr>
            <a:r>
              <a:rPr lang="en-US" sz="2800" dirty="0">
                <a:solidFill>
                  <a:schemeClr val="dk1"/>
                </a:solidFill>
                <a:latin typeface="Calibri"/>
                <a:ea typeface="Calibri"/>
                <a:cs typeface="Calibri"/>
                <a:sym typeface="Calibri"/>
              </a:rPr>
              <a:t>Media is </a:t>
            </a:r>
            <a:r>
              <a:rPr lang="en-US" sz="2800" b="0" i="0" dirty="0">
                <a:solidFill>
                  <a:schemeClr val="dk1"/>
                </a:solidFill>
                <a:latin typeface="Calibri"/>
                <a:ea typeface="Calibri"/>
                <a:cs typeface="Calibri"/>
                <a:sym typeface="Calibri"/>
              </a:rPr>
              <a:t>the </a:t>
            </a:r>
            <a:r>
              <a:rPr lang="en-US" sz="2800" b="0" i="1" dirty="0">
                <a:solidFill>
                  <a:schemeClr val="dk1"/>
                </a:solidFill>
                <a:latin typeface="Calibri"/>
                <a:ea typeface="Calibri"/>
                <a:cs typeface="Calibri"/>
                <a:sym typeface="Calibri"/>
              </a:rPr>
              <a:t>“means of </a:t>
            </a:r>
            <a:r>
              <a:rPr lang="en-US" sz="2800" b="0" i="1" strike="noStrike" dirty="0">
                <a:solidFill>
                  <a:schemeClr val="dk1"/>
                </a:solidFill>
                <a:latin typeface="Calibri"/>
                <a:ea typeface="Calibri"/>
                <a:cs typeface="Calibri"/>
                <a:sym typeface="Calibri"/>
              </a:rPr>
              <a:t>communication</a:t>
            </a:r>
            <a:r>
              <a:rPr lang="en-US" sz="2800" b="0" i="1" dirty="0">
                <a:solidFill>
                  <a:schemeClr val="dk1"/>
                </a:solidFill>
                <a:latin typeface="Calibri"/>
                <a:ea typeface="Calibri"/>
                <a:cs typeface="Calibri"/>
                <a:sym typeface="Calibri"/>
              </a:rPr>
              <a:t> that </a:t>
            </a:r>
            <a:r>
              <a:rPr lang="en-US" sz="2800" b="0" i="1" strike="noStrike" dirty="0">
                <a:solidFill>
                  <a:schemeClr val="dk1"/>
                </a:solidFill>
                <a:latin typeface="Calibri"/>
                <a:ea typeface="Calibri"/>
                <a:cs typeface="Calibri"/>
                <a:sym typeface="Calibri"/>
              </a:rPr>
              <a:t>reach</a:t>
            </a:r>
            <a:r>
              <a:rPr lang="en-US" sz="2800" b="0" i="1" dirty="0">
                <a:solidFill>
                  <a:schemeClr val="dk1"/>
                </a:solidFill>
                <a:latin typeface="Calibri"/>
                <a:ea typeface="Calibri"/>
                <a:cs typeface="Calibri"/>
                <a:sym typeface="Calibri"/>
              </a:rPr>
              <a:t> large </a:t>
            </a:r>
            <a:r>
              <a:rPr lang="en-US" sz="2800" b="0" i="1" strike="noStrike" dirty="0">
                <a:solidFill>
                  <a:schemeClr val="dk1"/>
                </a:solidFill>
                <a:latin typeface="Calibri"/>
                <a:ea typeface="Calibri"/>
                <a:cs typeface="Calibri"/>
                <a:sym typeface="Calibri"/>
              </a:rPr>
              <a:t>numbers</a:t>
            </a:r>
            <a:r>
              <a:rPr lang="en-US" sz="2800" b="0" i="1" dirty="0">
                <a:solidFill>
                  <a:schemeClr val="dk1"/>
                </a:solidFill>
                <a:latin typeface="Calibri"/>
                <a:ea typeface="Calibri"/>
                <a:cs typeface="Calibri"/>
                <a:sym typeface="Calibri"/>
              </a:rPr>
              <a:t> of people, such as television, </a:t>
            </a:r>
            <a:r>
              <a:rPr lang="en-US" sz="2800" b="0" i="1" strike="noStrike" dirty="0">
                <a:solidFill>
                  <a:schemeClr val="dk1"/>
                </a:solidFill>
                <a:latin typeface="Calibri"/>
                <a:ea typeface="Calibri"/>
                <a:cs typeface="Calibri"/>
                <a:sym typeface="Calibri"/>
              </a:rPr>
              <a:t>newspapers</a:t>
            </a:r>
            <a:r>
              <a:rPr lang="en-US" sz="2800" b="0" i="1" dirty="0">
                <a:solidFill>
                  <a:schemeClr val="dk1"/>
                </a:solidFill>
                <a:latin typeface="Calibri"/>
                <a:ea typeface="Calibri"/>
                <a:cs typeface="Calibri"/>
                <a:sym typeface="Calibri"/>
              </a:rPr>
              <a:t>, and radio”. </a:t>
            </a:r>
            <a:endParaRPr sz="2800" b="0" i="1" dirty="0">
              <a:solidFill>
                <a:schemeClr val="dk1"/>
              </a:solidFill>
              <a:latin typeface="Calibri"/>
              <a:ea typeface="Calibri"/>
              <a:cs typeface="Calibri"/>
              <a:sym typeface="Calibri"/>
            </a:endParaRPr>
          </a:p>
          <a:p>
            <a:pPr marL="0" lvl="0" indent="0" algn="ctr" rtl="0">
              <a:lnSpc>
                <a:spcPct val="150000"/>
              </a:lnSpc>
              <a:spcBef>
                <a:spcPts val="0"/>
              </a:spcBef>
              <a:spcAft>
                <a:spcPts val="0"/>
              </a:spcAft>
              <a:buClr>
                <a:schemeClr val="dk1"/>
              </a:buClr>
              <a:buSzPts val="1800"/>
              <a:buNone/>
            </a:pPr>
            <a:endParaRPr lang="en-US" sz="1600" i="1" dirty="0" smtClean="0">
              <a:solidFill>
                <a:srgbClr val="333333"/>
              </a:solidFill>
            </a:endParaRPr>
          </a:p>
          <a:p>
            <a:pPr marL="0" lvl="0" indent="0" algn="ctr" rtl="0">
              <a:lnSpc>
                <a:spcPct val="150000"/>
              </a:lnSpc>
              <a:spcBef>
                <a:spcPts val="0"/>
              </a:spcBef>
              <a:spcAft>
                <a:spcPts val="0"/>
              </a:spcAft>
              <a:buClr>
                <a:schemeClr val="dk1"/>
              </a:buClr>
              <a:buSzPts val="1800"/>
              <a:buNone/>
            </a:pPr>
            <a:r>
              <a:rPr lang="en-US" sz="1600" i="1" dirty="0" smtClean="0">
                <a:solidFill>
                  <a:srgbClr val="333333"/>
                </a:solidFill>
              </a:rPr>
              <a:t>(</a:t>
            </a:r>
            <a:r>
              <a:rPr lang="en-US" sz="1600" i="1" dirty="0">
                <a:solidFill>
                  <a:srgbClr val="333333"/>
                </a:solidFill>
                <a:highlight>
                  <a:srgbClr val="FFFFFF"/>
                </a:highlight>
              </a:rPr>
              <a:t>Collins COBUILD Advanced Learner’s Dictionary. Copyright © HarperCollins Publishers)</a:t>
            </a:r>
            <a:endParaRPr sz="1600" b="1" i="1" dirty="0">
              <a:solidFill>
                <a:srgbClr val="333333"/>
              </a:solidFill>
            </a:endParaRPr>
          </a:p>
          <a:p>
            <a:pPr marL="0" lvl="0" indent="0" algn="just" rtl="0">
              <a:lnSpc>
                <a:spcPct val="90000"/>
              </a:lnSpc>
              <a:spcBef>
                <a:spcPts val="1000"/>
              </a:spcBef>
              <a:spcAft>
                <a:spcPts val="0"/>
              </a:spcAft>
              <a:buClr>
                <a:schemeClr val="dk1"/>
              </a:buClr>
              <a:buSzPts val="1400"/>
              <a:buNone/>
            </a:pPr>
            <a:endParaRPr dirty="0">
              <a:solidFill>
                <a:schemeClr val="dk1"/>
              </a:solidFill>
              <a:latin typeface="Calibri"/>
              <a:ea typeface="Calibri"/>
              <a:cs typeface="Calibri"/>
              <a:sym typeface="Calibri"/>
            </a:endParaRPr>
          </a:p>
        </p:txBody>
      </p:sp>
      <p:sp>
        <p:nvSpPr>
          <p:cNvPr id="84" name="Google Shape;84;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Media Definition </a:t>
            </a:r>
            <a:endParaRPr b="1" dirty="0"/>
          </a:p>
        </p:txBody>
      </p:sp>
      <p:pic>
        <p:nvPicPr>
          <p:cNvPr id="85" name="Google Shape;85;p5" descr="Influencer outline"/>
          <p:cNvPicPr preferRelativeResize="0"/>
          <p:nvPr/>
        </p:nvPicPr>
        <p:blipFill rotWithShape="1">
          <a:blip r:embed="rId3">
            <a:alphaModFix/>
          </a:blip>
          <a:srcRect/>
          <a:stretch/>
        </p:blipFill>
        <p:spPr>
          <a:xfrm>
            <a:off x="7997952" y="1892808"/>
            <a:ext cx="3346938" cy="33469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378125" y="292500"/>
            <a:ext cx="10318500" cy="528600"/>
          </a:xfrm>
          <a:prstGeom prst="rect">
            <a:avLst/>
          </a:prstGeom>
          <a:noFill/>
          <a:ln>
            <a:noFill/>
          </a:ln>
        </p:spPr>
        <p:txBody>
          <a:bodyPr spcFirstLastPara="1" wrap="square" lIns="91425" tIns="45700" rIns="91425" bIns="45700" anchor="b" anchorCtr="0">
            <a:noAutofit/>
          </a:bodyPr>
          <a:lstStyle/>
          <a:p>
            <a:pPr marL="0" marR="0" lvl="0" indent="0" algn="just" rtl="0">
              <a:lnSpc>
                <a:spcPct val="100000"/>
              </a:lnSpc>
              <a:spcBef>
                <a:spcPts val="0"/>
              </a:spcBef>
              <a:spcAft>
                <a:spcPts val="0"/>
              </a:spcAft>
              <a:buClr>
                <a:schemeClr val="lt1"/>
              </a:buClr>
              <a:buSzPts val="2000"/>
              <a:buFont typeface="Calibri"/>
              <a:buNone/>
            </a:pPr>
            <a:r>
              <a:rPr lang="en-US" b="1" dirty="0"/>
              <a:t>The Role and Contribution of the Media in D</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emocracy</a:t>
            </a:r>
            <a:endParaRPr dirty="0">
              <a:latin typeface="Calibri"/>
              <a:ea typeface="Calibri"/>
              <a:cs typeface="Calibri"/>
              <a:sym typeface="Calibri"/>
            </a:endParaRPr>
          </a:p>
        </p:txBody>
      </p:sp>
      <p:sp>
        <p:nvSpPr>
          <p:cNvPr id="91" name="Google Shape;91;p6"/>
          <p:cNvSpPr txBox="1">
            <a:spLocks noGrp="1"/>
          </p:cNvSpPr>
          <p:nvPr>
            <p:ph type="body" idx="1"/>
          </p:nvPr>
        </p:nvSpPr>
        <p:spPr>
          <a:xfrm>
            <a:off x="5353396" y="1433541"/>
            <a:ext cx="6267798" cy="42078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333333"/>
              </a:buClr>
              <a:buSzPct val="44782"/>
              <a:buFont typeface="Arial"/>
              <a:buNone/>
            </a:pPr>
            <a:r>
              <a:rPr lang="en-US" b="1" dirty="0">
                <a:solidFill>
                  <a:schemeClr val="accent3"/>
                </a:solidFill>
              </a:rPr>
              <a:t>Media: The fourth pillar of democracy</a:t>
            </a:r>
            <a:endParaRPr b="1" dirty="0">
              <a:solidFill>
                <a:schemeClr val="accent3"/>
              </a:solidFill>
            </a:endParaRPr>
          </a:p>
          <a:p>
            <a:pPr marL="0" marR="0" lvl="0" indent="0" algn="just" rtl="0">
              <a:lnSpc>
                <a:spcPct val="150000"/>
              </a:lnSpc>
              <a:spcBef>
                <a:spcPts val="0"/>
              </a:spcBef>
              <a:spcAft>
                <a:spcPts val="0"/>
              </a:spcAft>
              <a:buClr>
                <a:srgbClr val="333333"/>
              </a:buClr>
              <a:buSzPct val="44782"/>
              <a:buFont typeface="Arial"/>
              <a:buNone/>
            </a:pPr>
            <a:r>
              <a:rPr lang="en-US" dirty="0">
                <a:solidFill>
                  <a:srgbClr val="333333"/>
                </a:solidFill>
              </a:rPr>
              <a:t>“Media is supplying the political information that voters base their decisions on. They identify problems in our society and serve as a medium for deliberation.” </a:t>
            </a:r>
            <a:r>
              <a:rPr lang="en-US" i="1" dirty="0">
                <a:solidFill>
                  <a:srgbClr val="333333"/>
                </a:solidFill>
              </a:rPr>
              <a:t>(Kumar, 2016)</a:t>
            </a:r>
            <a:endParaRPr i="1" dirty="0">
              <a:solidFill>
                <a:srgbClr val="333333"/>
              </a:solidFill>
            </a:endParaRPr>
          </a:p>
          <a:p>
            <a:pPr marL="0" marR="0" lvl="0" indent="0" algn="just" rtl="0">
              <a:lnSpc>
                <a:spcPct val="150000"/>
              </a:lnSpc>
              <a:spcBef>
                <a:spcPts val="0"/>
              </a:spcBef>
              <a:spcAft>
                <a:spcPts val="0"/>
              </a:spcAft>
              <a:buClr>
                <a:srgbClr val="333333"/>
              </a:buClr>
              <a:buSzPct val="44782"/>
              <a:buFont typeface="Arial"/>
              <a:buNone/>
            </a:pPr>
            <a:endParaRPr dirty="0">
              <a:solidFill>
                <a:srgbClr val="333333"/>
              </a:solidFill>
            </a:endParaRPr>
          </a:p>
          <a:p>
            <a:pPr marL="0" marR="0" lvl="0" indent="0" algn="just" rtl="0">
              <a:lnSpc>
                <a:spcPct val="150000"/>
              </a:lnSpc>
              <a:spcBef>
                <a:spcPts val="0"/>
              </a:spcBef>
              <a:spcAft>
                <a:spcPts val="0"/>
              </a:spcAft>
              <a:buClr>
                <a:srgbClr val="333333"/>
              </a:buClr>
              <a:buSzPct val="44782"/>
              <a:buFont typeface="Arial"/>
              <a:buNone/>
            </a:pPr>
            <a:r>
              <a:rPr lang="en-US" dirty="0">
                <a:solidFill>
                  <a:srgbClr val="333333"/>
                </a:solidFill>
              </a:rPr>
              <a:t>Media is </a:t>
            </a:r>
            <a:r>
              <a:rPr lang="en-US" b="1" dirty="0">
                <a:solidFill>
                  <a:srgbClr val="333333"/>
                </a:solidFill>
              </a:rPr>
              <a:t>vital in generating a democratic culture </a:t>
            </a:r>
            <a:r>
              <a:rPr lang="en-US" dirty="0">
                <a:solidFill>
                  <a:srgbClr val="333333"/>
                </a:solidFill>
              </a:rPr>
              <a:t>that extends beyond the political system and becomes ingrained in the public consciousness over time. </a:t>
            </a:r>
            <a:endParaRPr dirty="0">
              <a:solidFill>
                <a:srgbClr val="333333"/>
              </a:solidFill>
            </a:endParaRPr>
          </a:p>
          <a:p>
            <a:pPr marL="0" marR="0" lvl="0" indent="0" algn="just" rtl="0">
              <a:lnSpc>
                <a:spcPct val="150000"/>
              </a:lnSpc>
              <a:spcBef>
                <a:spcPts val="0"/>
              </a:spcBef>
              <a:spcAft>
                <a:spcPts val="0"/>
              </a:spcAft>
              <a:buClr>
                <a:srgbClr val="333333"/>
              </a:buClr>
              <a:buSzPct val="44782"/>
              <a:buFont typeface="Arial"/>
              <a:buNone/>
            </a:pPr>
            <a:endParaRPr dirty="0">
              <a:solidFill>
                <a:srgbClr val="333333"/>
              </a:solidFill>
            </a:endParaRPr>
          </a:p>
          <a:p>
            <a:pPr marL="0" marR="0" lvl="0" indent="0" algn="just" rtl="0">
              <a:lnSpc>
                <a:spcPct val="150000"/>
              </a:lnSpc>
              <a:spcBef>
                <a:spcPts val="0"/>
              </a:spcBef>
              <a:spcAft>
                <a:spcPts val="0"/>
              </a:spcAft>
              <a:buClr>
                <a:srgbClr val="333333"/>
              </a:buClr>
              <a:buSzPct val="44782"/>
              <a:buFont typeface="Arial"/>
              <a:buNone/>
            </a:pPr>
            <a:r>
              <a:rPr lang="en-US" dirty="0">
                <a:solidFill>
                  <a:srgbClr val="333333"/>
                </a:solidFill>
              </a:rPr>
              <a:t>“A free, objective, skilled media is an essential component of any democratic society. Democracy is meaningless without a free, neutral and active media.” </a:t>
            </a:r>
            <a:r>
              <a:rPr lang="en-US" i="1" dirty="0">
                <a:solidFill>
                  <a:srgbClr val="333333"/>
                </a:solidFill>
              </a:rPr>
              <a:t>(Kumar, 2016)</a:t>
            </a:r>
            <a:endParaRPr i="1" dirty="0">
              <a:solidFill>
                <a:schemeClr val="dk1"/>
              </a:solidFill>
            </a:endParaRPr>
          </a:p>
          <a:p>
            <a:pPr marL="57150" lvl="0" indent="0" algn="ctr" rtl="0">
              <a:lnSpc>
                <a:spcPct val="90000"/>
              </a:lnSpc>
              <a:spcBef>
                <a:spcPts val="1000"/>
              </a:spcBef>
              <a:spcAft>
                <a:spcPts val="0"/>
              </a:spcAft>
              <a:buClr>
                <a:schemeClr val="accent1"/>
              </a:buClr>
              <a:buSzPct val="100000"/>
              <a:buNone/>
            </a:pPr>
            <a:endParaRPr dirty="0">
              <a:solidFill>
                <a:schemeClr val="dk1"/>
              </a:solidFill>
              <a:sym typeface="Calibri"/>
            </a:endParaRPr>
          </a:p>
        </p:txBody>
      </p:sp>
      <p:pic>
        <p:nvPicPr>
          <p:cNvPr id="92" name="Google Shape;92;p6"/>
          <p:cNvPicPr preferRelativeResize="0"/>
          <p:nvPr/>
        </p:nvPicPr>
        <p:blipFill rotWithShape="1">
          <a:blip r:embed="rId3">
            <a:alphaModFix/>
          </a:blip>
          <a:srcRect/>
          <a:stretch/>
        </p:blipFill>
        <p:spPr>
          <a:xfrm>
            <a:off x="378125" y="2118925"/>
            <a:ext cx="4660632" cy="31070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ba291bc7f_0_0"/>
          <p:cNvSpPr txBox="1">
            <a:spLocks noGrp="1"/>
          </p:cNvSpPr>
          <p:nvPr>
            <p:ph type="body" idx="1"/>
          </p:nvPr>
        </p:nvSpPr>
        <p:spPr>
          <a:xfrm>
            <a:off x="399370" y="1283134"/>
            <a:ext cx="11393400" cy="50964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endParaRPr sz="2400" dirty="0"/>
          </a:p>
          <a:p>
            <a:pPr marL="0" lvl="0" indent="0" algn="just" rtl="0">
              <a:lnSpc>
                <a:spcPct val="100000"/>
              </a:lnSpc>
              <a:spcBef>
                <a:spcPts val="0"/>
              </a:spcBef>
              <a:spcAft>
                <a:spcPts val="0"/>
              </a:spcAft>
              <a:buNone/>
            </a:pPr>
            <a:r>
              <a:rPr lang="en-US" sz="2400" dirty="0"/>
              <a:t>According to O’Shaughnessy and </a:t>
            </a:r>
            <a:r>
              <a:rPr lang="en-US" sz="2400" dirty="0" err="1"/>
              <a:t>Stadler</a:t>
            </a:r>
            <a:r>
              <a:rPr lang="en-US" sz="2400" dirty="0"/>
              <a:t> (2008) the </a:t>
            </a:r>
            <a:r>
              <a:rPr lang="en-US" sz="2400" dirty="0">
                <a:solidFill>
                  <a:schemeClr val="tx1"/>
                </a:solidFill>
              </a:rPr>
              <a:t>media</a:t>
            </a:r>
            <a:r>
              <a:rPr lang="en-US" sz="2400" b="1" dirty="0">
                <a:solidFill>
                  <a:schemeClr val="accent3"/>
                </a:solidFill>
              </a:rPr>
              <a:t> ‘m</a:t>
            </a:r>
            <a:r>
              <a:rPr lang="en-US" sz="2400" b="1" i="1" dirty="0">
                <a:solidFill>
                  <a:schemeClr val="accent3"/>
                </a:solidFill>
              </a:rPr>
              <a:t>ake sense of the world for us</a:t>
            </a:r>
            <a:r>
              <a:rPr lang="en-US" sz="2400" b="1" dirty="0">
                <a:solidFill>
                  <a:schemeClr val="accent3"/>
                </a:solidFill>
              </a:rPr>
              <a:t>’ </a:t>
            </a:r>
            <a:r>
              <a:rPr lang="en-US" sz="2400" i="1" dirty="0"/>
              <a:t>(p.34). </a:t>
            </a:r>
            <a:r>
              <a:rPr lang="en-US" sz="2400" dirty="0"/>
              <a:t>The authors identify three central processes that the media carry out:</a:t>
            </a:r>
            <a:endParaRPr sz="2400" dirty="0"/>
          </a:p>
          <a:p>
            <a:pPr marL="0" lvl="0" indent="0" algn="just" rtl="0">
              <a:lnSpc>
                <a:spcPct val="100000"/>
              </a:lnSpc>
              <a:spcBef>
                <a:spcPts val="0"/>
              </a:spcBef>
              <a:spcAft>
                <a:spcPts val="0"/>
              </a:spcAft>
              <a:buNone/>
            </a:pPr>
            <a:endParaRPr sz="2400" dirty="0"/>
          </a:p>
          <a:p>
            <a:pPr marL="457200" lvl="0" indent="-336550" algn="just" rtl="0">
              <a:lnSpc>
                <a:spcPct val="150000"/>
              </a:lnSpc>
              <a:spcBef>
                <a:spcPts val="0"/>
              </a:spcBef>
              <a:spcAft>
                <a:spcPts val="0"/>
              </a:spcAft>
              <a:buSzPts val="1700"/>
              <a:buFont typeface="Wingdings" panose="05000000000000000000" pitchFamily="2" charset="2"/>
              <a:buChar char="§"/>
            </a:pPr>
            <a:r>
              <a:rPr lang="en-US" sz="2400" dirty="0"/>
              <a:t>Representation – they represent the primary source through which we become aware of the world; </a:t>
            </a:r>
            <a:endParaRPr sz="2400" dirty="0"/>
          </a:p>
          <a:p>
            <a:pPr marL="457200" lvl="0" indent="-336550" algn="just" rtl="0">
              <a:lnSpc>
                <a:spcPct val="150000"/>
              </a:lnSpc>
              <a:spcBef>
                <a:spcPts val="0"/>
              </a:spcBef>
              <a:spcAft>
                <a:spcPts val="0"/>
              </a:spcAft>
              <a:buSzPts val="1700"/>
              <a:buFont typeface="Wingdings" panose="05000000000000000000" pitchFamily="2" charset="2"/>
              <a:buChar char="§"/>
            </a:pPr>
            <a:r>
              <a:rPr lang="en-US" sz="2400" dirty="0"/>
              <a:t>Interpretation – in their representation they provide an understanding of the events occurring;</a:t>
            </a:r>
            <a:endParaRPr sz="2400" dirty="0"/>
          </a:p>
          <a:p>
            <a:pPr marL="457200" lvl="0" indent="-336550" algn="just" rtl="0">
              <a:lnSpc>
                <a:spcPct val="150000"/>
              </a:lnSpc>
              <a:spcBef>
                <a:spcPts val="0"/>
              </a:spcBef>
              <a:spcAft>
                <a:spcPts val="0"/>
              </a:spcAft>
              <a:buSzPts val="1700"/>
              <a:buFont typeface="Wingdings" panose="05000000000000000000" pitchFamily="2" charset="2"/>
              <a:buChar char="§"/>
            </a:pPr>
            <a:r>
              <a:rPr lang="en-US" sz="2400" dirty="0"/>
              <a:t>Evaluation – they value and devalue different issues and identities, thus offering an evaluative framework </a:t>
            </a:r>
            <a:r>
              <a:rPr lang="en-US" sz="2400" i="1" dirty="0"/>
              <a:t>(O’Shaughnessy and </a:t>
            </a:r>
            <a:r>
              <a:rPr lang="en-US" sz="2400" i="1" dirty="0" err="1"/>
              <a:t>Stadler</a:t>
            </a:r>
            <a:r>
              <a:rPr lang="en-US" sz="2400" i="1" dirty="0"/>
              <a:t>, 2008).</a:t>
            </a:r>
            <a:endParaRPr sz="2400" i="1" dirty="0"/>
          </a:p>
          <a:p>
            <a:pPr marL="0" lvl="0" indent="0" algn="just" rtl="0">
              <a:lnSpc>
                <a:spcPct val="100000"/>
              </a:lnSpc>
              <a:spcBef>
                <a:spcPts val="0"/>
              </a:spcBef>
              <a:spcAft>
                <a:spcPts val="0"/>
              </a:spcAft>
              <a:buNone/>
            </a:pPr>
            <a:endParaRPr sz="2400" dirty="0"/>
          </a:p>
          <a:p>
            <a:pPr marL="0" lvl="0" indent="0" algn="just" rtl="0">
              <a:lnSpc>
                <a:spcPct val="100000"/>
              </a:lnSpc>
              <a:spcBef>
                <a:spcPts val="0"/>
              </a:spcBef>
              <a:spcAft>
                <a:spcPts val="0"/>
              </a:spcAft>
              <a:buNone/>
            </a:pPr>
            <a:endParaRPr sz="2400" dirty="0"/>
          </a:p>
          <a:p>
            <a:pPr marL="0" lvl="0" indent="0" algn="just" rtl="0">
              <a:lnSpc>
                <a:spcPct val="100000"/>
              </a:lnSpc>
              <a:spcBef>
                <a:spcPts val="0"/>
              </a:spcBef>
              <a:spcAft>
                <a:spcPts val="0"/>
              </a:spcAft>
              <a:buNone/>
            </a:pPr>
            <a:endParaRPr sz="1600" dirty="0"/>
          </a:p>
          <a:p>
            <a:pPr marL="0" lvl="0" indent="0" algn="just" rtl="0">
              <a:lnSpc>
                <a:spcPct val="100000"/>
              </a:lnSpc>
              <a:spcBef>
                <a:spcPts val="0"/>
              </a:spcBef>
              <a:spcAft>
                <a:spcPts val="0"/>
              </a:spcAft>
              <a:buNone/>
            </a:pPr>
            <a:endParaRPr sz="1600" dirty="0"/>
          </a:p>
          <a:p>
            <a:pPr marL="0" lvl="0" indent="0" algn="just" rtl="0">
              <a:spcBef>
                <a:spcPts val="1000"/>
              </a:spcBef>
              <a:spcAft>
                <a:spcPts val="0"/>
              </a:spcAft>
              <a:buNone/>
            </a:pPr>
            <a:endParaRPr dirty="0"/>
          </a:p>
        </p:txBody>
      </p:sp>
      <p:sp>
        <p:nvSpPr>
          <p:cNvPr id="99" name="Google Shape;99;g25ba291bc7f_0_0"/>
          <p:cNvSpPr txBox="1">
            <a:spLocks noGrp="1"/>
          </p:cNvSpPr>
          <p:nvPr>
            <p:ph type="title"/>
          </p:nvPr>
        </p:nvSpPr>
        <p:spPr>
          <a:xfrm>
            <a:off x="399370" y="250649"/>
            <a:ext cx="11393400" cy="6753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Media and Democracy </a:t>
            </a:r>
            <a:endParaRPr b="1"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ba291bc7f_0_0"/>
          <p:cNvSpPr txBox="1">
            <a:spLocks noGrp="1"/>
          </p:cNvSpPr>
          <p:nvPr>
            <p:ph type="body" idx="1"/>
          </p:nvPr>
        </p:nvSpPr>
        <p:spPr>
          <a:xfrm>
            <a:off x="216489" y="925949"/>
            <a:ext cx="11393400" cy="5549928"/>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endParaRPr sz="1600" dirty="0"/>
          </a:p>
          <a:p>
            <a:pPr marL="0" lvl="0" indent="0" algn="just" rtl="0">
              <a:lnSpc>
                <a:spcPct val="100000"/>
              </a:lnSpc>
              <a:spcBef>
                <a:spcPts val="0"/>
              </a:spcBef>
              <a:spcAft>
                <a:spcPts val="0"/>
              </a:spcAft>
              <a:buNone/>
            </a:pPr>
            <a:r>
              <a:rPr lang="en-US" sz="2000" dirty="0" smtClean="0"/>
              <a:t>The </a:t>
            </a:r>
            <a:r>
              <a:rPr lang="en-US" sz="2000" dirty="0"/>
              <a:t>relationship between media and democracy is intricate and crucial to comprehend within any democratic society. Media plays a pivotal role in keeping the public well-informed, promoting public discussions, and holding those in positions of authority accountable. Several key aspects underscore the connection between media and democracy:</a:t>
            </a:r>
            <a:endParaRPr sz="2000" dirty="0"/>
          </a:p>
          <a:p>
            <a:pPr marL="0" lvl="0" indent="0" algn="just" rtl="0">
              <a:lnSpc>
                <a:spcPct val="100000"/>
              </a:lnSpc>
              <a:spcBef>
                <a:spcPts val="0"/>
              </a:spcBef>
              <a:spcAft>
                <a:spcPts val="0"/>
              </a:spcAft>
              <a:buNone/>
            </a:pPr>
            <a:endParaRPr sz="2000" dirty="0"/>
          </a:p>
          <a:p>
            <a:pPr marL="0" lvl="0" indent="0" algn="just" rtl="0">
              <a:lnSpc>
                <a:spcPct val="150000"/>
              </a:lnSpc>
              <a:spcBef>
                <a:spcPts val="0"/>
              </a:spcBef>
              <a:spcAft>
                <a:spcPts val="0"/>
              </a:spcAft>
              <a:buNone/>
            </a:pPr>
            <a:r>
              <a:rPr lang="en-US" sz="2000" b="1" dirty="0">
                <a:solidFill>
                  <a:schemeClr val="accent3"/>
                </a:solidFill>
              </a:rPr>
              <a:t>Dissemination of Information: </a:t>
            </a:r>
            <a:r>
              <a:rPr lang="en-US" sz="2000" dirty="0"/>
              <a:t>In a democratic society, it is imperative for citizens to be well-informed about current events, government actions, and policies. The media serves as the primary channel through which information is distributed to the public. This empowers citizens to make informed decisions, participate in democratic processes, and engage in meaningful public </a:t>
            </a:r>
            <a:r>
              <a:rPr lang="en-US" sz="2000" dirty="0" smtClean="0"/>
              <a:t>debates.</a:t>
            </a:r>
          </a:p>
          <a:p>
            <a:pPr marL="0" lvl="0" indent="0" algn="just" rtl="0">
              <a:lnSpc>
                <a:spcPct val="150000"/>
              </a:lnSpc>
              <a:spcBef>
                <a:spcPts val="0"/>
              </a:spcBef>
              <a:spcAft>
                <a:spcPts val="0"/>
              </a:spcAft>
              <a:buNone/>
            </a:pPr>
            <a:endParaRPr lang="en-US" sz="2000" dirty="0"/>
          </a:p>
          <a:p>
            <a:pPr marL="0" lvl="0" indent="0" algn="just" rtl="0">
              <a:lnSpc>
                <a:spcPct val="150000"/>
              </a:lnSpc>
              <a:spcBef>
                <a:spcPts val="0"/>
              </a:spcBef>
              <a:spcAft>
                <a:spcPts val="0"/>
              </a:spcAft>
              <a:buNone/>
            </a:pPr>
            <a:r>
              <a:rPr lang="en-GB" sz="2000" b="1" dirty="0" smtClean="0">
                <a:solidFill>
                  <a:schemeClr val="accent3"/>
                </a:solidFill>
              </a:rPr>
              <a:t>Guardian </a:t>
            </a:r>
            <a:r>
              <a:rPr lang="en-GB" sz="2000" b="1" dirty="0">
                <a:solidFill>
                  <a:schemeClr val="accent3"/>
                </a:solidFill>
              </a:rPr>
              <a:t>Role: </a:t>
            </a:r>
            <a:r>
              <a:rPr lang="en-GB" sz="2000" dirty="0"/>
              <a:t>An independent and unrestricted media acts as a watchdog over those in power, including government officials, corporations, and institutions. Investigative journalism plays a crucial role in uncovering corruption, abuses of power, and other wrongdoings, thereby fostering transparency and </a:t>
            </a:r>
            <a:r>
              <a:rPr lang="en-GB" sz="2000" dirty="0" smtClean="0"/>
              <a:t>accountability.</a:t>
            </a:r>
          </a:p>
          <a:p>
            <a:pPr marL="0" lvl="0" indent="0" algn="just" rtl="0">
              <a:lnSpc>
                <a:spcPct val="100000"/>
              </a:lnSpc>
              <a:spcBef>
                <a:spcPts val="0"/>
              </a:spcBef>
              <a:spcAft>
                <a:spcPts val="0"/>
              </a:spcAft>
              <a:buNone/>
            </a:pPr>
            <a:endParaRPr lang="en-GB" dirty="0"/>
          </a:p>
          <a:p>
            <a:pPr marL="0" lvl="0" indent="0" algn="just" rtl="0">
              <a:lnSpc>
                <a:spcPct val="100000"/>
              </a:lnSpc>
              <a:spcBef>
                <a:spcPts val="0"/>
              </a:spcBef>
              <a:spcAft>
                <a:spcPts val="0"/>
              </a:spcAft>
              <a:buNone/>
            </a:pPr>
            <a:endParaRPr sz="1600" dirty="0"/>
          </a:p>
          <a:p>
            <a:pPr marL="0" lvl="0" indent="0" algn="just" rtl="0">
              <a:lnSpc>
                <a:spcPct val="100000"/>
              </a:lnSpc>
              <a:spcBef>
                <a:spcPts val="0"/>
              </a:spcBef>
              <a:spcAft>
                <a:spcPts val="0"/>
              </a:spcAft>
              <a:buNone/>
            </a:pPr>
            <a:endParaRPr sz="1600" dirty="0"/>
          </a:p>
          <a:p>
            <a:pPr marL="0" lvl="0" indent="0" algn="just" rtl="0">
              <a:spcBef>
                <a:spcPts val="1000"/>
              </a:spcBef>
              <a:spcAft>
                <a:spcPts val="0"/>
              </a:spcAft>
              <a:buNone/>
            </a:pPr>
            <a:endParaRPr dirty="0"/>
          </a:p>
        </p:txBody>
      </p:sp>
      <p:sp>
        <p:nvSpPr>
          <p:cNvPr id="99" name="Google Shape;99;g25ba291bc7f_0_0"/>
          <p:cNvSpPr txBox="1">
            <a:spLocks noGrp="1"/>
          </p:cNvSpPr>
          <p:nvPr>
            <p:ph type="title"/>
          </p:nvPr>
        </p:nvSpPr>
        <p:spPr>
          <a:xfrm>
            <a:off x="399370" y="250649"/>
            <a:ext cx="11393400" cy="6753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Media and Democracy </a:t>
            </a:r>
            <a:endParaRPr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198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ba291bc7f_0_0"/>
          <p:cNvSpPr txBox="1">
            <a:spLocks noGrp="1"/>
          </p:cNvSpPr>
          <p:nvPr>
            <p:ph type="body" idx="1"/>
          </p:nvPr>
        </p:nvSpPr>
        <p:spPr>
          <a:xfrm>
            <a:off x="282633" y="1163781"/>
            <a:ext cx="11327256" cy="5312095"/>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r>
              <a:rPr lang="en-GB" sz="2000" b="1" dirty="0" smtClean="0">
                <a:solidFill>
                  <a:schemeClr val="accent3"/>
                </a:solidFill>
              </a:rPr>
              <a:t>Scrutinizing </a:t>
            </a:r>
            <a:r>
              <a:rPr lang="en-GB" sz="2000" b="1" dirty="0">
                <a:solidFill>
                  <a:schemeClr val="accent3"/>
                </a:solidFill>
              </a:rPr>
              <a:t>Government Actions: </a:t>
            </a:r>
            <a:r>
              <a:rPr lang="en-GB" sz="2000" dirty="0"/>
              <a:t>As a watchdog, the media critically examines the actions of the government and public officials. Investigative journalism delves into matters that may not receive adequate attention from other institutions. By exposing corruption, misuse of power, and malpractices, the media holds those in authority accountable for their </a:t>
            </a:r>
            <a:r>
              <a:rPr lang="en-GB" sz="2000" dirty="0" smtClean="0"/>
              <a:t>actions.</a:t>
            </a:r>
          </a:p>
          <a:p>
            <a:pPr marL="0" lvl="0" indent="0" algn="just" rtl="0">
              <a:lnSpc>
                <a:spcPct val="100000"/>
              </a:lnSpc>
              <a:spcBef>
                <a:spcPts val="0"/>
              </a:spcBef>
              <a:spcAft>
                <a:spcPts val="0"/>
              </a:spcAft>
              <a:buNone/>
            </a:pPr>
            <a:endParaRPr lang="en-GB" sz="2000" dirty="0"/>
          </a:p>
          <a:p>
            <a:pPr marL="0" lvl="0" indent="0" algn="just" rtl="0">
              <a:lnSpc>
                <a:spcPct val="100000"/>
              </a:lnSpc>
              <a:spcBef>
                <a:spcPts val="0"/>
              </a:spcBef>
              <a:spcAft>
                <a:spcPts val="0"/>
              </a:spcAft>
              <a:buNone/>
            </a:pPr>
            <a:r>
              <a:rPr lang="en-GB" sz="2000" b="1" dirty="0" smtClean="0">
                <a:solidFill>
                  <a:schemeClr val="accent3"/>
                </a:solidFill>
              </a:rPr>
              <a:t>Ensuring </a:t>
            </a:r>
            <a:r>
              <a:rPr lang="en-GB" sz="2000" b="1" dirty="0">
                <a:solidFill>
                  <a:schemeClr val="accent3"/>
                </a:solidFill>
              </a:rPr>
              <a:t>Government Transparency: </a:t>
            </a:r>
            <a:r>
              <a:rPr lang="en-GB" sz="2000" dirty="0"/>
              <a:t>Through Freedom of Information laws and investigative reporting, the media seeks to promote transparency within government institutions. By accessing and sharing information that might otherwise remain hidden from the public, the media helps citizens understand how their government operates and makes decisions</a:t>
            </a:r>
            <a:r>
              <a:rPr lang="en-GB" sz="2000" dirty="0" smtClean="0"/>
              <a:t>.</a:t>
            </a:r>
          </a:p>
          <a:p>
            <a:pPr marL="0" lvl="0" indent="0" algn="just" rtl="0">
              <a:lnSpc>
                <a:spcPct val="100000"/>
              </a:lnSpc>
              <a:spcBef>
                <a:spcPts val="0"/>
              </a:spcBef>
              <a:spcAft>
                <a:spcPts val="0"/>
              </a:spcAft>
              <a:buNone/>
            </a:pPr>
            <a:endParaRPr lang="en-GB" sz="2000" dirty="0"/>
          </a:p>
          <a:p>
            <a:pPr marL="0" indent="0">
              <a:lnSpc>
                <a:spcPct val="100000"/>
              </a:lnSpc>
              <a:spcBef>
                <a:spcPts val="0"/>
              </a:spcBef>
            </a:pPr>
            <a:r>
              <a:rPr lang="en-US" sz="2000" b="1" dirty="0">
                <a:solidFill>
                  <a:schemeClr val="accent3"/>
                </a:solidFill>
              </a:rPr>
              <a:t>Facilitating Public Discourse and Debate: </a:t>
            </a:r>
            <a:r>
              <a:rPr lang="en-US" sz="2000" dirty="0"/>
              <a:t>Media platforms offer spaces for public discourse and debate, allowing a wide range of perspectives and opinions to be expressed. These robust discussions and the exchange of ideas are fundamental to a healthy democracy, encouraging the exploration of diverse viewpoints and the formulation of well-balanced policies.</a:t>
            </a:r>
          </a:p>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endParaRPr sz="2000" dirty="0"/>
          </a:p>
          <a:p>
            <a:pPr marL="0" lvl="0" indent="0" algn="just" rtl="0">
              <a:spcBef>
                <a:spcPts val="1000"/>
              </a:spcBef>
              <a:spcAft>
                <a:spcPts val="0"/>
              </a:spcAft>
              <a:buNone/>
            </a:pPr>
            <a:endParaRPr sz="2000" dirty="0"/>
          </a:p>
        </p:txBody>
      </p:sp>
      <p:sp>
        <p:nvSpPr>
          <p:cNvPr id="99" name="Google Shape;99;g25ba291bc7f_0_0"/>
          <p:cNvSpPr txBox="1">
            <a:spLocks noGrp="1"/>
          </p:cNvSpPr>
          <p:nvPr>
            <p:ph type="title"/>
          </p:nvPr>
        </p:nvSpPr>
        <p:spPr>
          <a:xfrm>
            <a:off x="399370" y="250649"/>
            <a:ext cx="11393400" cy="6753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Media and Democracy </a:t>
            </a:r>
            <a:endParaRPr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4353770"/>
      </p:ext>
    </p:extLst>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2821</Words>
  <Application>Microsoft Office PowerPoint</Application>
  <PresentationFormat>Widescreen</PresentationFormat>
  <Paragraphs>195</Paragraphs>
  <Slides>25</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Calibri</vt:lpstr>
      <vt:lpstr>Roboto</vt:lpstr>
      <vt:lpstr>Arial</vt:lpstr>
      <vt:lpstr>Wingdings</vt:lpstr>
      <vt:lpstr>CARDET Course template</vt:lpstr>
      <vt:lpstr>CARDET Course template</vt:lpstr>
      <vt:lpstr>1_CARDET Course template</vt:lpstr>
      <vt:lpstr>Module 3 CSOs &amp; Media - Essential Components of a Democracy</vt:lpstr>
      <vt:lpstr> </vt:lpstr>
      <vt:lpstr>PowerPoint Presentation</vt:lpstr>
      <vt:lpstr>Guiding Questions  </vt:lpstr>
      <vt:lpstr>Media Definition </vt:lpstr>
      <vt:lpstr>The Role and Contribution of the Media in Democracy</vt:lpstr>
      <vt:lpstr>Media and Democracy </vt:lpstr>
      <vt:lpstr>Media and Democracy </vt:lpstr>
      <vt:lpstr>Media and Democracy </vt:lpstr>
      <vt:lpstr>Media and Democracy </vt:lpstr>
      <vt:lpstr>Challenges to the Relationship of Media and Democracy  </vt:lpstr>
      <vt:lpstr>Challenges to the Relationship of Media and Democracy  </vt:lpstr>
      <vt:lpstr>Freedom of Expression is Critical to Democracy</vt:lpstr>
      <vt:lpstr>Media and Society</vt:lpstr>
      <vt:lpstr>Activity: Our Own Show </vt:lpstr>
      <vt:lpstr>Activity: Our Own Show </vt:lpstr>
      <vt:lpstr>Guiding Questions </vt:lpstr>
      <vt:lpstr> Role of Civil Society &amp; Media </vt:lpstr>
      <vt:lpstr> Role of Civil Society &amp; Media </vt:lpstr>
      <vt:lpstr>Media and Democracy in the COVID-19 pandemic </vt:lpstr>
      <vt:lpstr>Media Freedom </vt:lpstr>
      <vt:lpstr>Journalists &gt; Government </vt:lpstr>
      <vt:lpstr>PowerPoint Presentation</vt:lpstr>
      <vt:lpstr>Activity: Media and Democracy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CSOs &amp; Media - Essential Components of a Democracy</dc:title>
  <dc:creator>2Fast4u</dc:creator>
  <cp:lastModifiedBy>Simone Khekin</cp:lastModifiedBy>
  <cp:revision>12</cp:revision>
  <dcterms:created xsi:type="dcterms:W3CDTF">2014-07-11T09:12:14Z</dcterms:created>
  <dcterms:modified xsi:type="dcterms:W3CDTF">2023-12-12T13:41:04Z</dcterms:modified>
</cp:coreProperties>
</file>