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 id="2147483656" r:id="rId3"/>
  </p:sldMasterIdLst>
  <p:notesMasterIdLst>
    <p:notesMasterId r:id="rId26"/>
  </p:notesMasterIdLst>
  <p:sldIdLst>
    <p:sldId id="274" r:id="rId4"/>
    <p:sldId id="257" r:id="rId5"/>
    <p:sldId id="258" r:id="rId6"/>
    <p:sldId id="275" r:id="rId7"/>
    <p:sldId id="259" r:id="rId8"/>
    <p:sldId id="260" r:id="rId9"/>
    <p:sldId id="261" r:id="rId10"/>
    <p:sldId id="276" r:id="rId11"/>
    <p:sldId id="262" r:id="rId12"/>
    <p:sldId id="263" r:id="rId13"/>
    <p:sldId id="264" r:id="rId14"/>
    <p:sldId id="265" r:id="rId15"/>
    <p:sldId id="277" r:id="rId16"/>
    <p:sldId id="266" r:id="rId17"/>
    <p:sldId id="267" r:id="rId18"/>
    <p:sldId id="268" r:id="rId19"/>
    <p:sldId id="269" r:id="rId20"/>
    <p:sldId id="270" r:id="rId21"/>
    <p:sldId id="271" r:id="rId22"/>
    <p:sldId id="272" r:id="rId23"/>
    <p:sldId id="278" r:id="rId24"/>
    <p:sldId id="273"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XTzzXwzGfaM0k2jp120lWx4liD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4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77620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b062f5e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5b062f5e5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25b062f5e5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dirty="0"/>
              <a:t>Text/ Picture Source: </a:t>
            </a:r>
            <a:r>
              <a:rPr lang="en-GB" b="0" dirty="0"/>
              <a:t>Mascherini, M., </a:t>
            </a:r>
            <a:r>
              <a:rPr lang="en-GB" b="0" dirty="0" err="1"/>
              <a:t>Manca</a:t>
            </a:r>
            <a:r>
              <a:rPr lang="en-GB" b="0" dirty="0"/>
              <a:t>, A. R., &amp; Hoskins, B. (2009). The characterization of active citizenship in Europe. European Commission EUR JRC47543 EN.</a:t>
            </a:r>
            <a:endParaRPr b="0" dirty="0"/>
          </a:p>
        </p:txBody>
      </p:sp>
      <p:sp>
        <p:nvSpPr>
          <p:cNvPr id="136" name="Google Shape;13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b="1" dirty="0"/>
              <a:t>Text Source: </a:t>
            </a:r>
            <a:r>
              <a:rPr lang="en-GB" b="0" dirty="0"/>
              <a:t>Mascherini, M., </a:t>
            </a:r>
            <a:r>
              <a:rPr lang="en-GB" b="0" dirty="0" err="1"/>
              <a:t>Manca</a:t>
            </a:r>
            <a:r>
              <a:rPr lang="en-GB" b="0" dirty="0"/>
              <a:t>, A. R., &amp; Hoskins, B. (2009). The characterization of active citizenship in Europe. European Commission EUR JRC47543 EN.</a:t>
            </a:r>
            <a:endParaRPr b="0" dirty="0"/>
          </a:p>
          <a:p>
            <a:pPr marL="457200" marR="0" lvl="0" indent="-228600" algn="l" rtl="0">
              <a:lnSpc>
                <a:spcPct val="100000"/>
              </a:lnSpc>
              <a:spcBef>
                <a:spcPts val="0"/>
              </a:spcBef>
              <a:spcAft>
                <a:spcPts val="0"/>
              </a:spcAft>
              <a:buSzPts val="1400"/>
              <a:buNone/>
            </a:pPr>
            <a:endParaRPr dirty="0"/>
          </a:p>
        </p:txBody>
      </p:sp>
      <p:sp>
        <p:nvSpPr>
          <p:cNvPr id="144" name="Google Shape;14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b="1" dirty="0"/>
              <a:t>Text Source: </a:t>
            </a:r>
            <a:r>
              <a:rPr lang="en-GB" b="0" dirty="0"/>
              <a:t>Mascherini, M., </a:t>
            </a:r>
            <a:r>
              <a:rPr lang="en-GB" b="0" dirty="0" err="1"/>
              <a:t>Manca</a:t>
            </a:r>
            <a:r>
              <a:rPr lang="en-GB" b="0" dirty="0"/>
              <a:t>, A. R., &amp; Hoskins, B. (2009). The characterization of active citizenship in Europe. European Commission EUR JRC47543 EN.</a:t>
            </a:r>
            <a:endParaRPr b="0" dirty="0"/>
          </a:p>
          <a:p>
            <a:pPr marL="457200" marR="0" lvl="0" indent="-228600" algn="l" rtl="0">
              <a:lnSpc>
                <a:spcPct val="100000"/>
              </a:lnSpc>
              <a:spcBef>
                <a:spcPts val="0"/>
              </a:spcBef>
              <a:spcAft>
                <a:spcPts val="0"/>
              </a:spcAft>
              <a:buSzPts val="1400"/>
              <a:buNone/>
            </a:pPr>
            <a:endParaRPr dirty="0"/>
          </a:p>
        </p:txBody>
      </p:sp>
      <p:sp>
        <p:nvSpPr>
          <p:cNvPr id="144" name="Google Shape;14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324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b="1" dirty="0"/>
              <a:t>Text Source: </a:t>
            </a:r>
            <a:r>
              <a:rPr lang="en-GB" b="0" dirty="0"/>
              <a:t>Mascherini, M., </a:t>
            </a:r>
            <a:r>
              <a:rPr lang="en-GB" b="0" dirty="0" err="1"/>
              <a:t>Manca</a:t>
            </a:r>
            <a:r>
              <a:rPr lang="en-GB" b="0" dirty="0"/>
              <a:t>, A. R., &amp; Hoskins, B. (2009). The characterization of active citizenship in Europe. European Commission EUR JRC47543 EN.</a:t>
            </a:r>
            <a:endParaRPr b="0" dirty="0"/>
          </a:p>
          <a:p>
            <a:pPr marL="457200" marR="0" lvl="0" indent="-228600" algn="l" rtl="0">
              <a:lnSpc>
                <a:spcPct val="100000"/>
              </a:lnSpc>
              <a:spcBef>
                <a:spcPts val="0"/>
              </a:spcBef>
              <a:spcAft>
                <a:spcPts val="0"/>
              </a:spcAft>
              <a:buSzPts val="1400"/>
              <a:buNone/>
            </a:pPr>
            <a:endParaRPr dirty="0"/>
          </a:p>
        </p:txBody>
      </p:sp>
      <p:sp>
        <p:nvSpPr>
          <p:cNvPr id="151" name="Google Shape;15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6275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173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b="1"/>
              <a:t>Text </a:t>
            </a:r>
            <a:r>
              <a:rPr lang="en-GB" sz="1200" b="1"/>
              <a:t>Source: </a:t>
            </a:r>
            <a:r>
              <a:rPr lang="en-GB" sz="1200"/>
              <a:t>Hoskins, B. (2014). Active Citizenship. In: Michalos, A.C. (eds) Encyclopedia of Quality of Life and Well-Being Research. Springer.</a:t>
            </a:r>
            <a:endParaRPr/>
          </a:p>
          <a:p>
            <a:pPr marL="457200" marR="0" lvl="0" indent="-228600" algn="l" rtl="0">
              <a:lnSpc>
                <a:spcPct val="100000"/>
              </a:lnSpc>
              <a:spcBef>
                <a:spcPts val="0"/>
              </a:spcBef>
              <a:spcAft>
                <a:spcPts val="0"/>
              </a:spcAft>
              <a:buClr>
                <a:srgbClr val="000000"/>
              </a:buClr>
              <a:buSzPts val="1400"/>
              <a:buFont typeface="Arial"/>
              <a:buNone/>
            </a:pPr>
            <a:endParaRPr sz="1200"/>
          </a:p>
          <a:p>
            <a:pPr marL="457200" marR="0" lvl="0" indent="-228600" algn="l" rtl="0">
              <a:lnSpc>
                <a:spcPct val="100000"/>
              </a:lnSpc>
              <a:spcBef>
                <a:spcPts val="0"/>
              </a:spcBef>
              <a:spcAft>
                <a:spcPts val="0"/>
              </a:spcAft>
              <a:buClr>
                <a:srgbClr val="000000"/>
              </a:buClr>
              <a:buSzPts val="1400"/>
              <a:buFont typeface="Arial"/>
              <a:buNone/>
            </a:pPr>
            <a:r>
              <a:rPr lang="en-GB" sz="1200" b="1"/>
              <a:t>Picture source: </a:t>
            </a:r>
            <a:r>
              <a:rPr lang="en-GB" sz="1200"/>
              <a:t>This Photo by Unknown Author is licensed under CC BY-SA-NC</a:t>
            </a:r>
            <a:endParaRPr/>
          </a:p>
          <a:p>
            <a:pPr marL="457200" marR="0" lvl="0" indent="-228600" algn="l" rtl="0">
              <a:lnSpc>
                <a:spcPct val="100000"/>
              </a:lnSpc>
              <a:spcBef>
                <a:spcPts val="0"/>
              </a:spcBef>
              <a:spcAft>
                <a:spcPts val="0"/>
              </a:spcAft>
              <a:buClr>
                <a:srgbClr val="000000"/>
              </a:buClr>
              <a:buSzPts val="1400"/>
              <a:buFont typeface="Arial"/>
              <a:buNone/>
            </a:pPr>
            <a:r>
              <a:rPr lang="en-GB" sz="1200"/>
              <a:t> </a:t>
            </a:r>
            <a:endParaRPr/>
          </a:p>
          <a:p>
            <a:pPr marL="457200" marR="0" lvl="0" indent="-228600" algn="l" rtl="0">
              <a:lnSpc>
                <a:spcPct val="100000"/>
              </a:lnSpc>
              <a:spcBef>
                <a:spcPts val="0"/>
              </a:spcBef>
              <a:spcAft>
                <a:spcPts val="0"/>
              </a:spcAft>
              <a:buSzPts val="1400"/>
              <a:buNone/>
            </a:pPr>
            <a:endParaRPr/>
          </a:p>
        </p:txBody>
      </p:sp>
      <p:sp>
        <p:nvSpPr>
          <p:cNvPr id="93" name="Google Shape;9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b="1" dirty="0"/>
          </a:p>
        </p:txBody>
      </p:sp>
      <p:sp>
        <p:nvSpPr>
          <p:cNvPr id="101" name="Google Shape;10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b="0"/>
              <a:t>This Photo by Unknown Author is licensed under CC BY-SA-NC</a:t>
            </a:r>
            <a:endParaRPr/>
          </a:p>
          <a:p>
            <a:pPr marL="457200" marR="0" lvl="0" indent="-228600" algn="l" rtl="0">
              <a:lnSpc>
                <a:spcPct val="100000"/>
              </a:lnSpc>
              <a:spcBef>
                <a:spcPts val="0"/>
              </a:spcBef>
              <a:spcAft>
                <a:spcPts val="0"/>
              </a:spcAft>
              <a:buSzPts val="1400"/>
              <a:buNone/>
            </a:pPr>
            <a:endParaRPr b="1"/>
          </a:p>
        </p:txBody>
      </p:sp>
      <p:sp>
        <p:nvSpPr>
          <p:cNvPr id="101" name="Google Shape;10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7074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9389803"/>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22666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3"/>
        <p:cNvGrpSpPr/>
        <p:nvPr/>
      </p:nvGrpSpPr>
      <p:grpSpPr>
        <a:xfrm>
          <a:off x="0" y="0"/>
          <a:ext cx="0" cy="0"/>
          <a:chOff x="0" y="0"/>
          <a:chExt cx="0" cy="0"/>
        </a:xfrm>
      </p:grpSpPr>
      <p:sp>
        <p:nvSpPr>
          <p:cNvPr id="24" name="Google Shape;24;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8"/>
        <p:cNvGrpSpPr/>
        <p:nvPr/>
      </p:nvGrpSpPr>
      <p:grpSpPr>
        <a:xfrm>
          <a:off x="0" y="0"/>
          <a:ext cx="0" cy="0"/>
          <a:chOff x="0" y="0"/>
          <a:chExt cx="0" cy="0"/>
        </a:xfrm>
      </p:grpSpPr>
      <p:sp>
        <p:nvSpPr>
          <p:cNvPr id="29" name="Google Shape;29;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1"/>
        <p:cNvGrpSpPr/>
        <p:nvPr/>
      </p:nvGrpSpPr>
      <p:grpSpPr>
        <a:xfrm>
          <a:off x="0" y="0"/>
          <a:ext cx="0" cy="0"/>
          <a:chOff x="0" y="0"/>
          <a:chExt cx="0" cy="0"/>
        </a:xfrm>
      </p:grpSpPr>
      <p:sp>
        <p:nvSpPr>
          <p:cNvPr id="42" name="Google Shape;42;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5" name="Google Shape;45;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6" name="Google Shape;46;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374893602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5237362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46546759"/>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38891689"/>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
        <p:cNvGrpSpPr/>
        <p:nvPr/>
      </p:nvGrpSpPr>
      <p:grpSpPr>
        <a:xfrm>
          <a:off x="0" y="0"/>
          <a:ext cx="0" cy="0"/>
          <a:chOff x="0" y="0"/>
          <a:chExt cx="0" cy="0"/>
        </a:xfrm>
      </p:grpSpPr>
      <p:sp>
        <p:nvSpPr>
          <p:cNvPr id="39" name="Google Shape;39;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939567784"/>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fXGkR8vCyvU"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684331"/>
            <a:ext cx="6480629" cy="487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fontScale="90000"/>
          </a:bodyPr>
          <a:lstStyle/>
          <a:p>
            <a:pPr lvl="0"/>
            <a:r>
              <a:rPr lang="en-GB" sz="2800" b="0" dirty="0"/>
              <a:t>Module 4</a:t>
            </a:r>
            <a:r>
              <a:rPr lang="en-GB" dirty="0"/>
              <a:t/>
            </a:r>
            <a:br>
              <a:rPr lang="en-GB" dirty="0"/>
            </a:br>
            <a:r>
              <a:rPr lang="en-GB" dirty="0"/>
              <a:t>Understanding Active Citizenship &amp; Civic Engagement</a:t>
            </a:r>
            <a:endParaRPr dirty="0"/>
          </a:p>
        </p:txBody>
      </p:sp>
      <p:sp>
        <p:nvSpPr>
          <p:cNvPr id="58" name="Google Shape;58;p1"/>
          <p:cNvSpPr txBox="1">
            <a:spLocks noGrp="1"/>
          </p:cNvSpPr>
          <p:nvPr>
            <p:ph type="subTitle" idx="1"/>
          </p:nvPr>
        </p:nvSpPr>
        <p:spPr>
          <a:xfrm>
            <a:off x="819529" y="2763613"/>
            <a:ext cx="6347625" cy="408397"/>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a:t>
            </a:r>
            <a:r>
              <a:rPr lang="en-GB" sz="2200" dirty="0" smtClean="0">
                <a:solidFill>
                  <a:schemeClr val="lt1"/>
                </a:solidFill>
              </a:rPr>
              <a:t>2: </a:t>
            </a:r>
            <a:r>
              <a:rPr lang="en-GB" sz="2200" dirty="0">
                <a:solidFill>
                  <a:schemeClr val="lt1"/>
                </a:solidFill>
              </a:rPr>
              <a:t>Active Citizenship and Civic </a:t>
            </a:r>
            <a:r>
              <a:rPr lang="en-GB" sz="2200" dirty="0" smtClean="0">
                <a:solidFill>
                  <a:schemeClr val="lt1"/>
                </a:solidFill>
              </a:rPr>
              <a:t>Engagement</a:t>
            </a:r>
            <a:endParaRPr lang="en-GB" sz="2200" dirty="0">
              <a:solidFill>
                <a:schemeClr val="lt1"/>
              </a:solidFill>
            </a:endParaRPr>
          </a:p>
        </p:txBody>
      </p:sp>
    </p:spTree>
    <p:extLst>
      <p:ext uri="{BB962C8B-B14F-4D97-AF65-F5344CB8AC3E}">
        <p14:creationId xmlns:p14="http://schemas.microsoft.com/office/powerpoint/2010/main" val="662900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5b062f5e59_0_0"/>
          <p:cNvSpPr txBox="1">
            <a:spLocks noGrp="1"/>
          </p:cNvSpPr>
          <p:nvPr>
            <p:ph type="body" idx="1"/>
          </p:nvPr>
        </p:nvSpPr>
        <p:spPr>
          <a:xfrm>
            <a:off x="275575" y="1136596"/>
            <a:ext cx="10979857" cy="5259600"/>
          </a:xfrm>
          <a:prstGeom prst="rect">
            <a:avLst/>
          </a:prstGeom>
        </p:spPr>
        <p:txBody>
          <a:bodyPr spcFirstLastPara="1" wrap="square" lIns="0" tIns="0" rIns="0" bIns="0" anchor="t" anchorCtr="0">
            <a:noAutofit/>
          </a:bodyPr>
          <a:lstStyle/>
          <a:p>
            <a:pPr marL="457200" lvl="0" indent="-323850" algn="just" rtl="0">
              <a:lnSpc>
                <a:spcPct val="100000"/>
              </a:lnSpc>
              <a:spcBef>
                <a:spcPts val="1000"/>
              </a:spcBef>
              <a:spcAft>
                <a:spcPts val="0"/>
              </a:spcAft>
              <a:buSzPts val="1500"/>
              <a:buAutoNum type="arabicPeriod"/>
            </a:pPr>
            <a:r>
              <a:rPr lang="en-GB" b="1" dirty="0"/>
              <a:t>Civic Involvement</a:t>
            </a:r>
            <a:r>
              <a:rPr lang="en-GB" dirty="0"/>
              <a:t>: Individuals who are proactive in their community engage in actions like voting in polls, participating in political debates, and becoming part of local groups. They stay updated on public affairs and show concern for topics that influence their community and nation</a:t>
            </a:r>
            <a:r>
              <a:rPr lang="en-GB" dirty="0" smtClean="0"/>
              <a:t>.</a:t>
            </a:r>
            <a:endParaRPr dirty="0"/>
          </a:p>
          <a:p>
            <a:pPr marL="457200" lvl="0" indent="-323850" algn="just" rtl="0">
              <a:lnSpc>
                <a:spcPct val="100000"/>
              </a:lnSpc>
              <a:spcBef>
                <a:spcPts val="1000"/>
              </a:spcBef>
              <a:spcAft>
                <a:spcPts val="0"/>
              </a:spcAft>
              <a:buSzPts val="1500"/>
              <a:buAutoNum type="arabicPeriod"/>
            </a:pPr>
            <a:r>
              <a:rPr lang="en-GB" b="1" dirty="0"/>
              <a:t>Community Service: </a:t>
            </a:r>
            <a:r>
              <a:rPr lang="en-GB" dirty="0"/>
              <a:t>Such proactive citizens frequently dedicate their abilities and time to help various initiatives and causes, including philanthropic bodies, community improvement projects, and preservation of the environment</a:t>
            </a:r>
            <a:r>
              <a:rPr lang="en-GB" dirty="0" smtClean="0"/>
              <a:t>.</a:t>
            </a:r>
            <a:endParaRPr dirty="0"/>
          </a:p>
          <a:p>
            <a:pPr marL="457200" lvl="0" indent="-323850" algn="just" rtl="0">
              <a:lnSpc>
                <a:spcPct val="100000"/>
              </a:lnSpc>
              <a:spcBef>
                <a:spcPts val="1000"/>
              </a:spcBef>
              <a:spcAft>
                <a:spcPts val="0"/>
              </a:spcAft>
              <a:buSzPts val="1500"/>
              <a:buAutoNum type="arabicPeriod"/>
            </a:pPr>
            <a:r>
              <a:rPr lang="en-GB" b="1" dirty="0"/>
              <a:t>Championing Causes and Taking a Stand: </a:t>
            </a:r>
            <a:r>
              <a:rPr lang="en-GB" dirty="0"/>
              <a:t>Proactive citizenship may entail advocating for equality, human rights, and social justice. Champions and activists strive to increase awareness of significant issues, oppose unfair policies, and advocate for progressive alterations</a:t>
            </a:r>
            <a:r>
              <a:rPr lang="en-GB" dirty="0" smtClean="0"/>
              <a:t>.</a:t>
            </a:r>
            <a:endParaRPr dirty="0"/>
          </a:p>
          <a:p>
            <a:pPr marL="457200" lvl="0" indent="-323850" algn="just" rtl="0">
              <a:lnSpc>
                <a:spcPct val="100000"/>
              </a:lnSpc>
              <a:spcBef>
                <a:spcPts val="1000"/>
              </a:spcBef>
              <a:spcAft>
                <a:spcPts val="0"/>
              </a:spcAft>
              <a:buSzPts val="1500"/>
              <a:buAutoNum type="arabicPeriod"/>
            </a:pPr>
            <a:r>
              <a:rPr lang="en-GB" b="1" dirty="0"/>
              <a:t>Community-Led </a:t>
            </a:r>
            <a:r>
              <a:rPr lang="en-GB" b="1" dirty="0" smtClean="0"/>
              <a:t>Endeavours: </a:t>
            </a:r>
            <a:r>
              <a:rPr lang="en-GB" dirty="0"/>
              <a:t>Proactive individuals may start community-based movements and projects to tackle local problems and generate positive effects in their immediate environment</a:t>
            </a:r>
            <a:r>
              <a:rPr lang="en-GB" dirty="0" smtClean="0"/>
              <a:t>.</a:t>
            </a:r>
            <a:endParaRPr dirty="0"/>
          </a:p>
          <a:p>
            <a:pPr marL="457200" lvl="0" indent="-323850" algn="just" rtl="0">
              <a:lnSpc>
                <a:spcPct val="100000"/>
              </a:lnSpc>
              <a:spcBef>
                <a:spcPts val="1000"/>
              </a:spcBef>
              <a:spcAft>
                <a:spcPts val="0"/>
              </a:spcAft>
              <a:buSzPts val="1500"/>
              <a:buAutoNum type="arabicPeriod"/>
            </a:pPr>
            <a:r>
              <a:rPr lang="en-GB" b="1" dirty="0"/>
              <a:t>Engaged Democracy: </a:t>
            </a:r>
            <a:r>
              <a:rPr lang="en-GB" dirty="0"/>
              <a:t>The idea of proactive citizenship is deeply linked with the notion of engaged democracy, where individuals actively partake in decision-making processes, community design, and policy formation</a:t>
            </a:r>
            <a:r>
              <a:rPr lang="en-GB" dirty="0" smtClean="0"/>
              <a:t>.</a:t>
            </a:r>
            <a:endParaRPr dirty="0"/>
          </a:p>
          <a:p>
            <a:pPr marL="457200" lvl="0" indent="-323850" algn="just" rtl="0">
              <a:lnSpc>
                <a:spcPct val="100000"/>
              </a:lnSpc>
              <a:spcBef>
                <a:spcPts val="1000"/>
              </a:spcBef>
              <a:spcAft>
                <a:spcPts val="0"/>
              </a:spcAft>
              <a:buSzPts val="1500"/>
              <a:buAutoNum type="arabicPeriod"/>
            </a:pPr>
            <a:r>
              <a:rPr lang="en-GB" b="1" dirty="0"/>
              <a:t>Community Accountability: </a:t>
            </a:r>
            <a:r>
              <a:rPr lang="en-GB" dirty="0"/>
              <a:t>Proactive citizens are accountable for their actions and the welfare of their community, with the objective of bringing about positive societal change.</a:t>
            </a:r>
            <a:endParaRPr dirty="0"/>
          </a:p>
          <a:p>
            <a:pPr marL="0" lvl="0" indent="0" algn="just" rtl="0">
              <a:spcBef>
                <a:spcPts val="1000"/>
              </a:spcBef>
              <a:spcAft>
                <a:spcPts val="0"/>
              </a:spcAft>
              <a:buNone/>
            </a:pPr>
            <a:endParaRPr sz="1500" dirty="0"/>
          </a:p>
        </p:txBody>
      </p:sp>
      <p:sp>
        <p:nvSpPr>
          <p:cNvPr id="132" name="Google Shape;132;g25b062f5e59_0_0"/>
          <p:cNvSpPr txBox="1">
            <a:spLocks noGrp="1"/>
          </p:cNvSpPr>
          <p:nvPr>
            <p:ph type="title"/>
          </p:nvPr>
        </p:nvSpPr>
        <p:spPr>
          <a:xfrm>
            <a:off x="432621" y="157823"/>
            <a:ext cx="11393400" cy="675300"/>
          </a:xfrm>
          <a:prstGeom prst="rect">
            <a:avLst/>
          </a:prstGeom>
        </p:spPr>
        <p:txBody>
          <a:bodyPr spcFirstLastPara="1" wrap="square" lIns="0" tIns="0" rIns="0" bIns="0" anchor="ctr" anchorCtr="0">
            <a:noAutofit/>
          </a:bodyPr>
          <a:lstStyle/>
          <a:p>
            <a:pPr marL="0" lvl="0" indent="0" algn="just" rtl="0">
              <a:lnSpc>
                <a:spcPct val="90000"/>
              </a:lnSpc>
              <a:spcBef>
                <a:spcPts val="1000"/>
              </a:spcBef>
              <a:spcAft>
                <a:spcPts val="0"/>
              </a:spcAft>
              <a:buNone/>
            </a:pPr>
            <a:r>
              <a:rPr lang="en-GB" b="1" dirty="0" smtClean="0"/>
              <a:t>Key </a:t>
            </a:r>
            <a:r>
              <a:rPr lang="en-GB" b="1" dirty="0"/>
              <a:t>Characteristics of Active </a:t>
            </a:r>
            <a:r>
              <a:rPr lang="en-GB" b="1" dirty="0" smtClean="0"/>
              <a:t>Citizenship</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body" idx="1"/>
          </p:nvPr>
        </p:nvSpPr>
        <p:spPr>
          <a:xfrm>
            <a:off x="399370" y="1494677"/>
            <a:ext cx="5513183" cy="5042097"/>
          </a:xfrm>
          <a:prstGeom prst="rect">
            <a:avLst/>
          </a:prstGeom>
          <a:noFill/>
          <a:ln>
            <a:noFill/>
          </a:ln>
        </p:spPr>
        <p:txBody>
          <a:bodyPr spcFirstLastPara="1" wrap="square" lIns="0" tIns="0" rIns="0" bIns="0" anchor="t" anchorCtr="0">
            <a:noAutofit/>
          </a:bodyPr>
          <a:lstStyle/>
          <a:p>
            <a:pPr marL="228600" lvl="0" indent="0" algn="l" rtl="0">
              <a:lnSpc>
                <a:spcPct val="150000"/>
              </a:lnSpc>
              <a:spcBef>
                <a:spcPts val="1000"/>
              </a:spcBef>
              <a:spcAft>
                <a:spcPts val="0"/>
              </a:spcAft>
              <a:buSzPts val="1800"/>
              <a:buNone/>
            </a:pPr>
            <a:r>
              <a:rPr lang="en-GB" dirty="0"/>
              <a:t>Hoskins and Mascherini, developed an operational model of active citizenship which is based on </a:t>
            </a:r>
            <a:r>
              <a:rPr lang="en-GB" b="1" dirty="0"/>
              <a:t>four dimensions</a:t>
            </a:r>
            <a:r>
              <a:rPr lang="en-GB" dirty="0"/>
              <a:t> as follows:</a:t>
            </a:r>
            <a:endParaRPr dirty="0"/>
          </a:p>
          <a:p>
            <a:pPr marL="981075" lvl="0" indent="-342900" algn="just" rtl="0">
              <a:lnSpc>
                <a:spcPct val="200000"/>
              </a:lnSpc>
              <a:spcBef>
                <a:spcPts val="1000"/>
              </a:spcBef>
              <a:spcAft>
                <a:spcPts val="0"/>
              </a:spcAft>
              <a:buSzPts val="1800"/>
              <a:buFont typeface="Arial"/>
              <a:buAutoNum type="arabicPeriod"/>
            </a:pPr>
            <a:r>
              <a:rPr lang="en-GB" dirty="0" smtClean="0"/>
              <a:t>Protest </a:t>
            </a:r>
            <a:r>
              <a:rPr lang="en-GB" dirty="0"/>
              <a:t>and social change</a:t>
            </a:r>
            <a:endParaRPr dirty="0"/>
          </a:p>
          <a:p>
            <a:pPr marL="981075" lvl="0" indent="-342900" algn="just" rtl="0">
              <a:lnSpc>
                <a:spcPct val="200000"/>
              </a:lnSpc>
              <a:spcBef>
                <a:spcPts val="1000"/>
              </a:spcBef>
              <a:spcAft>
                <a:spcPts val="0"/>
              </a:spcAft>
              <a:buSzPts val="1800"/>
              <a:buFont typeface="Arial"/>
              <a:buAutoNum type="arabicPeriod"/>
            </a:pPr>
            <a:r>
              <a:rPr lang="en-GB" dirty="0"/>
              <a:t>Community life</a:t>
            </a:r>
            <a:endParaRPr dirty="0"/>
          </a:p>
          <a:p>
            <a:pPr marL="981075" lvl="0" indent="-342900" algn="just" rtl="0">
              <a:lnSpc>
                <a:spcPct val="200000"/>
              </a:lnSpc>
              <a:spcBef>
                <a:spcPts val="1000"/>
              </a:spcBef>
              <a:spcAft>
                <a:spcPts val="0"/>
              </a:spcAft>
              <a:buSzPts val="1800"/>
              <a:buFont typeface="Arial"/>
              <a:buAutoNum type="arabicPeriod"/>
            </a:pPr>
            <a:r>
              <a:rPr lang="en-GB" dirty="0"/>
              <a:t>Representative democracy </a:t>
            </a:r>
            <a:endParaRPr dirty="0"/>
          </a:p>
          <a:p>
            <a:pPr marL="981075" lvl="0" indent="-342900" algn="just" rtl="0">
              <a:lnSpc>
                <a:spcPct val="200000"/>
              </a:lnSpc>
              <a:spcBef>
                <a:spcPts val="1000"/>
              </a:spcBef>
              <a:spcAft>
                <a:spcPts val="0"/>
              </a:spcAft>
              <a:buSzPts val="1800"/>
              <a:buFont typeface="Arial"/>
              <a:buAutoNum type="arabicPeriod"/>
            </a:pPr>
            <a:r>
              <a:rPr lang="en-GB" dirty="0"/>
              <a:t>Democratic values.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i="1" dirty="0"/>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39" name="Google Shape;139;p3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Hoskins and Mascherini Active Citizenship Operational </a:t>
            </a:r>
            <a:r>
              <a:rPr lang="en-GB" b="1" dirty="0" smtClean="0"/>
              <a:t>Model</a:t>
            </a:r>
            <a:endParaRPr b="1" dirty="0"/>
          </a:p>
        </p:txBody>
      </p:sp>
      <p:pic>
        <p:nvPicPr>
          <p:cNvPr id="140" name="Google Shape;140;p31"/>
          <p:cNvPicPr preferRelativeResize="0"/>
          <p:nvPr/>
        </p:nvPicPr>
        <p:blipFill rotWithShape="1">
          <a:blip r:embed="rId3">
            <a:alphaModFix/>
          </a:blip>
          <a:srcRect/>
          <a:stretch/>
        </p:blipFill>
        <p:spPr>
          <a:xfrm>
            <a:off x="6096000" y="1273026"/>
            <a:ext cx="5923278" cy="54854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2"/>
          <p:cNvSpPr txBox="1">
            <a:spLocks noGrp="1"/>
          </p:cNvSpPr>
          <p:nvPr>
            <p:ph type="body" idx="1"/>
          </p:nvPr>
        </p:nvSpPr>
        <p:spPr>
          <a:xfrm>
            <a:off x="284480" y="1117600"/>
            <a:ext cx="11508150" cy="5565951"/>
          </a:xfrm>
          <a:prstGeom prst="rect">
            <a:avLst/>
          </a:prstGeom>
          <a:noFill/>
          <a:ln>
            <a:noFill/>
          </a:ln>
        </p:spPr>
        <p:txBody>
          <a:bodyPr spcFirstLastPara="1" wrap="square" lIns="0" tIns="0" rIns="0" bIns="0" anchor="t" anchorCtr="0">
            <a:noAutofit/>
          </a:bodyPr>
          <a:lstStyle/>
          <a:p>
            <a:pPr marL="457200" marR="0" lvl="0" indent="-228600" algn="just" rtl="0">
              <a:lnSpc>
                <a:spcPct val="200000"/>
              </a:lnSpc>
              <a:spcBef>
                <a:spcPts val="1000"/>
              </a:spcBef>
              <a:spcAft>
                <a:spcPts val="0"/>
              </a:spcAft>
              <a:buClr>
                <a:srgbClr val="000000"/>
              </a:buClr>
              <a:buSzPts val="1800"/>
              <a:buFont typeface="Arial"/>
              <a:buNone/>
            </a:pPr>
            <a:r>
              <a:rPr lang="en-GB" sz="2000" b="1" dirty="0">
                <a:solidFill>
                  <a:srgbClr val="187498"/>
                </a:solidFill>
              </a:rPr>
              <a:t>Protest and Social change </a:t>
            </a:r>
            <a:endParaRPr sz="2000" b="1" dirty="0">
              <a:solidFill>
                <a:srgbClr val="187498"/>
              </a:solidFill>
            </a:endParaRPr>
          </a:p>
          <a:p>
            <a:pPr marL="514350" lvl="0" indent="-285750" algn="just" rtl="0">
              <a:lnSpc>
                <a:spcPct val="200000"/>
              </a:lnSpc>
              <a:spcBef>
                <a:spcPts val="1000"/>
              </a:spcBef>
              <a:spcAft>
                <a:spcPts val="0"/>
              </a:spcAft>
              <a:buSzPts val="1800"/>
              <a:buFont typeface="Arial"/>
              <a:buChar char="•"/>
            </a:pPr>
            <a:r>
              <a:rPr lang="en-GB" b="1" dirty="0"/>
              <a:t>protest activities</a:t>
            </a:r>
            <a:r>
              <a:rPr lang="en-GB" dirty="0"/>
              <a:t> (e.g.. signing a petition, taking part in a lawful demonstration, boycotting products, and contacting a politician)</a:t>
            </a:r>
            <a:endParaRPr dirty="0"/>
          </a:p>
          <a:p>
            <a:pPr marL="514350" lvl="0" indent="-285750" algn="just" rtl="0">
              <a:lnSpc>
                <a:spcPct val="200000"/>
              </a:lnSpc>
              <a:spcBef>
                <a:spcPts val="1000"/>
              </a:spcBef>
              <a:spcAft>
                <a:spcPts val="0"/>
              </a:spcAft>
              <a:buSzPts val="1800"/>
              <a:buFont typeface="Arial"/>
              <a:buChar char="•"/>
            </a:pPr>
            <a:r>
              <a:rPr lang="en-GB" b="1" dirty="0"/>
              <a:t>participation in Human rights organisations</a:t>
            </a:r>
            <a:r>
              <a:rPr lang="en-GB" dirty="0"/>
              <a:t> (membership, participation activities, donating money and voluntary work) </a:t>
            </a:r>
            <a:endParaRPr dirty="0"/>
          </a:p>
          <a:p>
            <a:pPr marL="514350" lvl="0" indent="-285750" algn="just" rtl="0">
              <a:lnSpc>
                <a:spcPct val="200000"/>
              </a:lnSpc>
              <a:spcBef>
                <a:spcPts val="1000"/>
              </a:spcBef>
              <a:spcAft>
                <a:spcPts val="0"/>
              </a:spcAft>
              <a:buSzPts val="1800"/>
              <a:buFont typeface="Arial"/>
              <a:buChar char="•"/>
            </a:pPr>
            <a:r>
              <a:rPr lang="en-GB" b="1" dirty="0"/>
              <a:t>participation in Trade unions</a:t>
            </a:r>
            <a:r>
              <a:rPr lang="en-GB" dirty="0"/>
              <a:t> (membership, participation activities, donating money and voluntary work)</a:t>
            </a:r>
            <a:endParaRPr dirty="0"/>
          </a:p>
          <a:p>
            <a:pPr marL="514350" lvl="0" indent="-285750" algn="just" rtl="0">
              <a:lnSpc>
                <a:spcPct val="200000"/>
              </a:lnSpc>
              <a:spcBef>
                <a:spcPts val="1000"/>
              </a:spcBef>
              <a:spcAft>
                <a:spcPts val="0"/>
              </a:spcAft>
              <a:buSzPts val="1800"/>
              <a:buFont typeface="Arial"/>
              <a:buChar char="•"/>
            </a:pPr>
            <a:r>
              <a:rPr lang="en-GB" b="1" dirty="0"/>
              <a:t>participation in Environmental organisations</a:t>
            </a:r>
            <a:r>
              <a:rPr lang="en-GB" dirty="0"/>
              <a:t> (membership, participation activities, donating money and voluntary work)</a:t>
            </a:r>
            <a:endParaRPr dirty="0"/>
          </a:p>
          <a:p>
            <a:pPr marL="457200" marR="0" lvl="0" indent="-228600" algn="just" rtl="0">
              <a:lnSpc>
                <a:spcPct val="20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7" name="Google Shape;147;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Hoskins and Mascherini Active Citizenship Operational Model</a:t>
            </a:r>
            <a:endParaRP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2"/>
          <p:cNvSpPr txBox="1">
            <a:spLocks noGrp="1"/>
          </p:cNvSpPr>
          <p:nvPr>
            <p:ph type="body" idx="1"/>
          </p:nvPr>
        </p:nvSpPr>
        <p:spPr>
          <a:xfrm>
            <a:off x="284480" y="1117600"/>
            <a:ext cx="11508150" cy="5565951"/>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b="1" dirty="0" smtClean="0">
                <a:solidFill>
                  <a:srgbClr val="187498"/>
                </a:solidFill>
              </a:rPr>
              <a:t>Community </a:t>
            </a:r>
            <a:r>
              <a:rPr lang="en-GB" sz="2000" b="1" dirty="0">
                <a:solidFill>
                  <a:srgbClr val="187498"/>
                </a:solidFill>
              </a:rPr>
              <a:t>life </a:t>
            </a:r>
            <a:endParaRPr sz="2000" b="1" dirty="0">
              <a:solidFill>
                <a:srgbClr val="187498"/>
              </a:solidFill>
            </a:endParaRPr>
          </a:p>
          <a:p>
            <a:pPr marL="514350" lvl="0" indent="-285750" algn="just" rtl="0">
              <a:lnSpc>
                <a:spcPct val="200000"/>
              </a:lnSpc>
              <a:spcBef>
                <a:spcPts val="1000"/>
              </a:spcBef>
              <a:spcAft>
                <a:spcPts val="0"/>
              </a:spcAft>
              <a:buSzPts val="1800"/>
              <a:buFont typeface="Arial"/>
              <a:buChar char="•"/>
            </a:pPr>
            <a:r>
              <a:rPr lang="en-GB" b="1" dirty="0"/>
              <a:t>Religious organisations</a:t>
            </a:r>
            <a:r>
              <a:rPr lang="en-GB" dirty="0"/>
              <a:t> (membership, participation activities, donating money and voluntary work) </a:t>
            </a:r>
            <a:endParaRPr dirty="0"/>
          </a:p>
          <a:p>
            <a:pPr marL="514350" lvl="0" indent="-285750" algn="just" rtl="0">
              <a:lnSpc>
                <a:spcPct val="200000"/>
              </a:lnSpc>
              <a:spcBef>
                <a:spcPts val="1000"/>
              </a:spcBef>
              <a:spcAft>
                <a:spcPts val="0"/>
              </a:spcAft>
              <a:buSzPts val="1800"/>
              <a:buFont typeface="Arial"/>
              <a:buChar char="•"/>
            </a:pPr>
            <a:r>
              <a:rPr lang="en-GB" b="1" dirty="0"/>
              <a:t>Business organisations</a:t>
            </a:r>
            <a:r>
              <a:rPr lang="en-GB" dirty="0"/>
              <a:t> (membership, participation activities, donating money and voluntary work) </a:t>
            </a:r>
            <a:endParaRPr dirty="0"/>
          </a:p>
          <a:p>
            <a:pPr marL="514350" lvl="0" indent="-285750" algn="just" rtl="0">
              <a:lnSpc>
                <a:spcPct val="200000"/>
              </a:lnSpc>
              <a:spcBef>
                <a:spcPts val="1000"/>
              </a:spcBef>
              <a:spcAft>
                <a:spcPts val="0"/>
              </a:spcAft>
              <a:buSzPts val="1800"/>
              <a:buFont typeface="Arial"/>
              <a:buChar char="•"/>
            </a:pPr>
            <a:r>
              <a:rPr lang="en-GB" b="1" dirty="0"/>
              <a:t>Cultural organisations</a:t>
            </a:r>
            <a:r>
              <a:rPr lang="en-GB" dirty="0"/>
              <a:t> (membership, participation activities, donating money and voluntary work) </a:t>
            </a:r>
            <a:endParaRPr dirty="0"/>
          </a:p>
          <a:p>
            <a:pPr marL="514350" lvl="0" indent="-285750" algn="just" rtl="0">
              <a:lnSpc>
                <a:spcPct val="200000"/>
              </a:lnSpc>
              <a:spcBef>
                <a:spcPts val="1000"/>
              </a:spcBef>
              <a:spcAft>
                <a:spcPts val="0"/>
              </a:spcAft>
              <a:buSzPts val="1800"/>
              <a:buFont typeface="Arial"/>
              <a:buChar char="•"/>
            </a:pPr>
            <a:r>
              <a:rPr lang="en-GB" b="1" dirty="0"/>
              <a:t>Social organisations</a:t>
            </a:r>
            <a:r>
              <a:rPr lang="en-GB" dirty="0"/>
              <a:t> (membership, participation activities, donating money and voluntary work) </a:t>
            </a:r>
            <a:endParaRPr dirty="0"/>
          </a:p>
          <a:p>
            <a:pPr marL="514350" lvl="0" indent="-285750" algn="just" rtl="0">
              <a:lnSpc>
                <a:spcPct val="200000"/>
              </a:lnSpc>
              <a:spcBef>
                <a:spcPts val="1000"/>
              </a:spcBef>
              <a:spcAft>
                <a:spcPts val="0"/>
              </a:spcAft>
              <a:buSzPts val="1800"/>
              <a:buFont typeface="Arial"/>
              <a:buChar char="•"/>
            </a:pPr>
            <a:r>
              <a:rPr lang="en-GB" b="1" dirty="0"/>
              <a:t>sport organisations</a:t>
            </a:r>
            <a:r>
              <a:rPr lang="en-GB" dirty="0"/>
              <a:t> (membership, participation activities, donating money and voluntary work) </a:t>
            </a:r>
            <a:endParaRPr dirty="0"/>
          </a:p>
          <a:p>
            <a:pPr marL="514350" lvl="0" indent="-285750" algn="just" rtl="0">
              <a:lnSpc>
                <a:spcPct val="200000"/>
              </a:lnSpc>
              <a:spcBef>
                <a:spcPts val="1000"/>
              </a:spcBef>
              <a:spcAft>
                <a:spcPts val="0"/>
              </a:spcAft>
              <a:buSzPts val="1800"/>
              <a:buFont typeface="Arial"/>
              <a:buChar char="•"/>
            </a:pPr>
            <a:r>
              <a:rPr lang="en-GB" b="1" dirty="0"/>
              <a:t>parent-teacher organisations</a:t>
            </a:r>
            <a:r>
              <a:rPr lang="en-GB" dirty="0"/>
              <a:t>  (membership, participation activities, donating money and voluntary work) </a:t>
            </a:r>
            <a:endParaRPr dirty="0"/>
          </a:p>
          <a:p>
            <a:pPr marL="514350" lvl="0" indent="-285750" algn="just" rtl="0">
              <a:lnSpc>
                <a:spcPct val="200000"/>
              </a:lnSpc>
              <a:spcBef>
                <a:spcPts val="1000"/>
              </a:spcBef>
              <a:spcAft>
                <a:spcPts val="0"/>
              </a:spcAft>
              <a:buSzPts val="1800"/>
              <a:buFont typeface="Arial"/>
              <a:buChar char="•"/>
            </a:pPr>
            <a:r>
              <a:rPr lang="en-GB" b="1" dirty="0"/>
              <a:t>unorganized help  </a:t>
            </a:r>
            <a:endParaRPr dirty="0"/>
          </a:p>
          <a:p>
            <a:pPr marL="457200" marR="0" lvl="0" indent="-228600" algn="just" rtl="0">
              <a:lnSpc>
                <a:spcPct val="20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7" name="Google Shape;147;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Hoskins and Mascherini Active Citizenship Operational Model</a:t>
            </a:r>
            <a:endParaRPr b="1" dirty="0"/>
          </a:p>
        </p:txBody>
      </p:sp>
    </p:spTree>
    <p:extLst>
      <p:ext uri="{BB962C8B-B14F-4D97-AF65-F5344CB8AC3E}">
        <p14:creationId xmlns:p14="http://schemas.microsoft.com/office/powerpoint/2010/main" val="210092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3"/>
          <p:cNvSpPr txBox="1">
            <a:spLocks noGrp="1"/>
          </p:cNvSpPr>
          <p:nvPr>
            <p:ph type="body" idx="1"/>
          </p:nvPr>
        </p:nvSpPr>
        <p:spPr>
          <a:xfrm>
            <a:off x="399369" y="1366262"/>
            <a:ext cx="11393260" cy="3638000"/>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b="1" dirty="0">
                <a:solidFill>
                  <a:srgbClr val="187498"/>
                </a:solidFill>
              </a:rPr>
              <a:t>Representative democracy </a:t>
            </a:r>
            <a:endParaRPr sz="2000" b="1" dirty="0">
              <a:solidFill>
                <a:srgbClr val="187498"/>
              </a:solidFill>
            </a:endParaRPr>
          </a:p>
          <a:p>
            <a:pPr marL="514350" lvl="0" indent="-285750" algn="just" rtl="0">
              <a:lnSpc>
                <a:spcPct val="90000"/>
              </a:lnSpc>
              <a:spcBef>
                <a:spcPts val="1000"/>
              </a:spcBef>
              <a:spcAft>
                <a:spcPts val="0"/>
              </a:spcAft>
              <a:buSzPts val="1800"/>
              <a:buFont typeface="Arial"/>
              <a:buChar char="•"/>
            </a:pPr>
            <a:r>
              <a:rPr lang="en-GB" b="1" dirty="0"/>
              <a:t>engagement in political parties</a:t>
            </a:r>
            <a:r>
              <a:rPr lang="en-GB" dirty="0"/>
              <a:t> (membership, participation, donating money or voluntary work for political parties) </a:t>
            </a:r>
            <a:endParaRPr dirty="0"/>
          </a:p>
          <a:p>
            <a:pPr marL="514350" lvl="0" indent="-285750" algn="just" rtl="0">
              <a:lnSpc>
                <a:spcPct val="90000"/>
              </a:lnSpc>
              <a:spcBef>
                <a:spcPts val="1000"/>
              </a:spcBef>
              <a:spcAft>
                <a:spcPts val="0"/>
              </a:spcAft>
              <a:buSzPts val="1800"/>
              <a:buFont typeface="Arial"/>
              <a:buChar char="•"/>
            </a:pPr>
            <a:r>
              <a:rPr lang="en-GB" b="1" dirty="0"/>
              <a:t>voting turnout</a:t>
            </a:r>
            <a:r>
              <a:rPr lang="en-GB" dirty="0"/>
              <a:t> (e.g. participation in European and national elections)</a:t>
            </a:r>
            <a:endParaRPr dirty="0"/>
          </a:p>
          <a:p>
            <a:pPr marL="514350" lvl="0" indent="-285750" algn="just" rtl="0">
              <a:lnSpc>
                <a:spcPct val="90000"/>
              </a:lnSpc>
              <a:spcBef>
                <a:spcPts val="1000"/>
              </a:spcBef>
              <a:spcAft>
                <a:spcPts val="0"/>
              </a:spcAft>
              <a:buSzPts val="1800"/>
              <a:buFont typeface="Arial"/>
              <a:buChar char="•"/>
            </a:pPr>
            <a:r>
              <a:rPr lang="en-GB" b="1" dirty="0"/>
              <a:t>participation of women in political life</a:t>
            </a:r>
            <a:r>
              <a:rPr lang="en-GB" dirty="0"/>
              <a:t> ( e.g. percentage of women in national parliaments)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i="1" dirty="0"/>
          </a:p>
          <a:p>
            <a:pPr marL="457200" marR="0" lvl="0" indent="-228600" algn="just" rtl="0">
              <a:lnSpc>
                <a:spcPct val="90000"/>
              </a:lnSpc>
              <a:spcBef>
                <a:spcPts val="1000"/>
              </a:spcBef>
              <a:spcAft>
                <a:spcPts val="0"/>
              </a:spcAft>
              <a:buClr>
                <a:srgbClr val="000000"/>
              </a:buClr>
              <a:buSzPts val="1800"/>
              <a:buFont typeface="Arial"/>
              <a:buNone/>
            </a:pPr>
            <a:r>
              <a:rPr lang="en-GB" sz="2000" b="1" dirty="0">
                <a:solidFill>
                  <a:srgbClr val="187498"/>
                </a:solidFill>
              </a:rPr>
              <a:t>Democratic values </a:t>
            </a:r>
            <a:endParaRPr sz="2000" b="1" dirty="0">
              <a:solidFill>
                <a:srgbClr val="187498"/>
              </a:solidFill>
            </a:endParaRPr>
          </a:p>
          <a:p>
            <a:pPr marL="514350" lvl="0" indent="-285750" algn="just" rtl="0">
              <a:lnSpc>
                <a:spcPct val="90000"/>
              </a:lnSpc>
              <a:spcBef>
                <a:spcPts val="1000"/>
              </a:spcBef>
              <a:spcAft>
                <a:spcPts val="0"/>
              </a:spcAft>
              <a:buSzPts val="1800"/>
              <a:buFont typeface="Arial"/>
              <a:buChar char="•"/>
            </a:pPr>
            <a:r>
              <a:rPr lang="en-GB" b="1" dirty="0"/>
              <a:t>democracy</a:t>
            </a:r>
            <a:r>
              <a:rPr lang="en-GB" dirty="0"/>
              <a:t> (Democratic Values)</a:t>
            </a:r>
            <a:endParaRPr dirty="0"/>
          </a:p>
          <a:p>
            <a:pPr marL="514350" lvl="0" indent="-285750" algn="just" rtl="0">
              <a:lnSpc>
                <a:spcPct val="90000"/>
              </a:lnSpc>
              <a:spcBef>
                <a:spcPts val="1000"/>
              </a:spcBef>
              <a:spcAft>
                <a:spcPts val="0"/>
              </a:spcAft>
              <a:buSzPts val="1800"/>
              <a:buFont typeface="Arial"/>
              <a:buChar char="•"/>
            </a:pPr>
            <a:r>
              <a:rPr lang="en-GB" b="1" dirty="0"/>
              <a:t>intercultural </a:t>
            </a:r>
            <a:r>
              <a:rPr lang="en-GB" dirty="0"/>
              <a:t>(immigration)</a:t>
            </a:r>
            <a:endParaRPr dirty="0"/>
          </a:p>
          <a:p>
            <a:pPr marL="514350" lvl="0" indent="-285750" algn="just" rtl="0">
              <a:lnSpc>
                <a:spcPct val="90000"/>
              </a:lnSpc>
              <a:spcBef>
                <a:spcPts val="1000"/>
              </a:spcBef>
              <a:spcAft>
                <a:spcPts val="0"/>
              </a:spcAft>
              <a:buSzPts val="1800"/>
              <a:buFont typeface="Arial"/>
              <a:buChar char="•"/>
            </a:pPr>
            <a:r>
              <a:rPr lang="en-GB" b="1" dirty="0"/>
              <a:t>understanding and human rights </a:t>
            </a:r>
            <a:r>
              <a:rPr lang="en-GB" dirty="0"/>
              <a:t>(human rights in relationship to law and rights of migrants)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54" name="Google Shape;154;p3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Hoskins and Mascherini Active Citizenship Operational Model</a:t>
            </a:r>
            <a:endParaRPr b="1" dirty="0"/>
          </a:p>
        </p:txBody>
      </p:sp>
      <p:sp>
        <p:nvSpPr>
          <p:cNvPr id="2" name="Rectangle 1"/>
          <p:cNvSpPr/>
          <p:nvPr/>
        </p:nvSpPr>
        <p:spPr>
          <a:xfrm>
            <a:off x="1124988" y="5275526"/>
            <a:ext cx="9942023" cy="1200329"/>
          </a:xfrm>
          <a:prstGeom prst="rect">
            <a:avLst/>
          </a:prstGeom>
          <a:solidFill>
            <a:srgbClr val="187498"/>
          </a:solidFill>
          <a:ln>
            <a:solidFill>
              <a:srgbClr val="187498"/>
            </a:solidFill>
          </a:ln>
        </p:spPr>
        <p:txBody>
          <a:bodyPr wrap="square">
            <a:spAutoFit/>
          </a:bodyPr>
          <a:lstStyle/>
          <a:p>
            <a:pPr marL="82550" lvl="0" indent="-7938" algn="just">
              <a:lnSpc>
                <a:spcPct val="90000"/>
              </a:lnSpc>
              <a:spcBef>
                <a:spcPts val="1000"/>
              </a:spcBef>
              <a:buSzPts val="1800"/>
            </a:pPr>
            <a:r>
              <a:rPr lang="en-GB" sz="2000" dirty="0">
                <a:solidFill>
                  <a:schemeClr val="bg1"/>
                </a:solidFill>
                <a:latin typeface="Calibri" panose="020F0502020204030204" pitchFamily="34" charset="0"/>
                <a:cs typeface="Calibri" panose="020F0502020204030204" pitchFamily="34" charset="0"/>
              </a:rPr>
              <a:t>Their study of 19 European countries showed that the Nordic countries, and especially Sweden, have the highest rate of active citizenship, followed by Central Europe and Anglo-Saxon countries. Mediterranean countries and Eastern European countries have the least involvement in active citizenship.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1" name="Google Shape;161;p34"/>
          <p:cNvSpPr/>
          <p:nvPr/>
        </p:nvSpPr>
        <p:spPr>
          <a:xfrm>
            <a:off x="447041" y="260350"/>
            <a:ext cx="6008188" cy="480091"/>
          </a:xfrm>
          <a:prstGeom prst="rect">
            <a:avLst/>
          </a:prstGeom>
          <a:noFill/>
          <a:ln>
            <a:noFill/>
          </a:ln>
        </p:spPr>
        <p:txBody>
          <a:bodyPr spcFirstLastPara="1" wrap="square" lIns="91425" tIns="45700" rIns="91425" bIns="45700" anchor="t" anchorCtr="0">
            <a:spAutoFit/>
          </a:bodyPr>
          <a:lstStyle/>
          <a:p>
            <a:pPr marL="457200" marR="0" lvl="0" indent="-228600" algn="l" rtl="0">
              <a:lnSpc>
                <a:spcPct val="90000"/>
              </a:lnSpc>
              <a:spcBef>
                <a:spcPts val="0"/>
              </a:spcBef>
              <a:spcAft>
                <a:spcPts val="0"/>
              </a:spcAft>
              <a:buClr>
                <a:srgbClr val="000000"/>
              </a:buClr>
              <a:buSzPts val="2800"/>
              <a:buFont typeface="Arial"/>
              <a:buNone/>
            </a:pPr>
            <a:r>
              <a:rPr lang="en-GB" sz="2800" b="1" i="0" u="none" strike="noStrike" cap="none" dirty="0">
                <a:solidFill>
                  <a:schemeClr val="lt1"/>
                </a:solidFill>
                <a:latin typeface="Calibri"/>
                <a:ea typeface="Calibri"/>
                <a:cs typeface="Calibri"/>
                <a:sym typeface="Calibri"/>
              </a:rPr>
              <a:t>Examples of Active Citizenship </a:t>
            </a:r>
            <a:endParaRPr sz="2800" b="1" i="0" u="none" strike="noStrike" cap="none" dirty="0">
              <a:solidFill>
                <a:schemeClr val="lt1"/>
              </a:solidFill>
              <a:latin typeface="Calibri"/>
              <a:ea typeface="Calibri"/>
              <a:cs typeface="Calibri"/>
              <a:sym typeface="Calibri"/>
            </a:endParaRPr>
          </a:p>
        </p:txBody>
      </p:sp>
      <p:sp>
        <p:nvSpPr>
          <p:cNvPr id="3" name="Rounded Rectangle 2"/>
          <p:cNvSpPr/>
          <p:nvPr/>
        </p:nvSpPr>
        <p:spPr>
          <a:xfrm>
            <a:off x="683492" y="2087417"/>
            <a:ext cx="5116946" cy="97719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latin typeface="Calibri" panose="020F0502020204030204" pitchFamily="34" charset="0"/>
                <a:cs typeface="Calibri" panose="020F0502020204030204" pitchFamily="34" charset="0"/>
              </a:rPr>
              <a:t>Joining a civil society organization (such as an NGO or charity) to support its work and contribute to its mission</a:t>
            </a:r>
            <a:r>
              <a:rPr lang="en-GB" dirty="0" smtClean="0">
                <a:solidFill>
                  <a:schemeClr val="tx1"/>
                </a:solidFill>
                <a:latin typeface="Calibri" panose="020F0502020204030204" pitchFamily="34" charset="0"/>
                <a:cs typeface="Calibri" panose="020F0502020204030204" pitchFamily="34" charset="0"/>
              </a:rPr>
              <a:t>.</a:t>
            </a:r>
            <a:endParaRPr lang="en-GB" dirty="0">
              <a:solidFill>
                <a:schemeClr val="tx1"/>
              </a:solidFill>
              <a:latin typeface="Calibri" panose="020F0502020204030204" pitchFamily="34" charset="0"/>
              <a:cs typeface="Calibri" panose="020F0502020204030204" pitchFamily="34" charset="0"/>
            </a:endParaRPr>
          </a:p>
        </p:txBody>
      </p:sp>
      <p:sp>
        <p:nvSpPr>
          <p:cNvPr id="7" name="Rounded Rectangle 6"/>
          <p:cNvSpPr/>
          <p:nvPr/>
        </p:nvSpPr>
        <p:spPr>
          <a:xfrm>
            <a:off x="683492" y="3280395"/>
            <a:ext cx="5116946" cy="88524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6213" lvl="0" indent="-14288" algn="ctr">
              <a:lnSpc>
                <a:spcPct val="90000"/>
              </a:lnSpc>
              <a:spcBef>
                <a:spcPts val="1000"/>
              </a:spcBef>
              <a:buSzPts val="1800"/>
            </a:pPr>
            <a:r>
              <a:rPr lang="en-GB" dirty="0">
                <a:solidFill>
                  <a:schemeClr val="tx1"/>
                </a:solidFill>
                <a:latin typeface="Calibri" panose="020F0502020204030204" pitchFamily="34" charset="0"/>
                <a:cs typeface="Calibri" panose="020F0502020204030204" pitchFamily="34" charset="0"/>
              </a:rPr>
              <a:t>Becoming a member of a political party and actively participating in its activities, such as campaigning, attending meetings, and advocating for policy changes.</a:t>
            </a:r>
          </a:p>
        </p:txBody>
      </p:sp>
      <p:sp>
        <p:nvSpPr>
          <p:cNvPr id="8" name="Rounded Rectangle 7"/>
          <p:cNvSpPr/>
          <p:nvPr/>
        </p:nvSpPr>
        <p:spPr>
          <a:xfrm>
            <a:off x="683492" y="4381426"/>
            <a:ext cx="5116946" cy="90333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68288" lvl="0" indent="-14288" algn="ctr">
              <a:lnSpc>
                <a:spcPct val="90000"/>
              </a:lnSpc>
              <a:spcBef>
                <a:spcPts val="1000"/>
              </a:spcBef>
              <a:buSzPts val="1800"/>
            </a:pPr>
            <a:r>
              <a:rPr lang="en-GB" dirty="0">
                <a:solidFill>
                  <a:schemeClr val="tx1"/>
                </a:solidFill>
                <a:latin typeface="Calibri" panose="020F0502020204030204" pitchFamily="34" charset="0"/>
                <a:cs typeface="Calibri" panose="020F0502020204030204" pitchFamily="34" charset="0"/>
              </a:rPr>
              <a:t>Enrolling in a trade union or professional body to collaborate with others in protecting workers' rights and advancing professional interests.</a:t>
            </a:r>
          </a:p>
        </p:txBody>
      </p:sp>
      <p:sp>
        <p:nvSpPr>
          <p:cNvPr id="9" name="Rounded Rectangle 8"/>
          <p:cNvSpPr/>
          <p:nvPr/>
        </p:nvSpPr>
        <p:spPr>
          <a:xfrm>
            <a:off x="683492" y="5500543"/>
            <a:ext cx="5116946" cy="101138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60363" lvl="0" indent="82550" algn="ctr">
              <a:lnSpc>
                <a:spcPct val="90000"/>
              </a:lnSpc>
              <a:spcBef>
                <a:spcPts val="1000"/>
              </a:spcBef>
              <a:buSzPts val="1800"/>
            </a:pPr>
            <a:r>
              <a:rPr lang="en-GB" dirty="0">
                <a:solidFill>
                  <a:schemeClr val="tx1"/>
                </a:solidFill>
                <a:latin typeface="Calibri" panose="020F0502020204030204" pitchFamily="34" charset="0"/>
                <a:cs typeface="Calibri" panose="020F0502020204030204" pitchFamily="34" charset="0"/>
              </a:rPr>
              <a:t>Participating in consultative bodies or advisory committees that provide input and recommendations on policy matters to decision-makers.</a:t>
            </a:r>
          </a:p>
        </p:txBody>
      </p:sp>
      <p:sp>
        <p:nvSpPr>
          <p:cNvPr id="10" name="Rounded Rectangle 9"/>
          <p:cNvSpPr/>
          <p:nvPr/>
        </p:nvSpPr>
        <p:spPr>
          <a:xfrm>
            <a:off x="6427521" y="2087418"/>
            <a:ext cx="5116946" cy="90044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6213" lvl="0" indent="82550" algn="ctr">
              <a:lnSpc>
                <a:spcPct val="90000"/>
              </a:lnSpc>
              <a:spcBef>
                <a:spcPts val="1000"/>
              </a:spcBef>
              <a:buSzPts val="1800"/>
            </a:pPr>
            <a:r>
              <a:rPr lang="en-GB" dirty="0" smtClean="0">
                <a:solidFill>
                  <a:schemeClr val="tx1"/>
                </a:solidFill>
                <a:latin typeface="Calibri" panose="020F0502020204030204" pitchFamily="34" charset="0"/>
                <a:cs typeface="Calibri" panose="020F0502020204030204" pitchFamily="34" charset="0"/>
              </a:rPr>
              <a:t>Taking part in protests, rallies, or grassroots initiatives to raise awareness about social issues, advocate for change, and promote civic engagement.</a:t>
            </a:r>
            <a:endParaRPr lang="en-GB" dirty="0">
              <a:solidFill>
                <a:schemeClr val="tx1"/>
              </a:solidFill>
              <a:latin typeface="Calibri" panose="020F0502020204030204" pitchFamily="34" charset="0"/>
              <a:cs typeface="Calibri" panose="020F0502020204030204" pitchFamily="34" charset="0"/>
            </a:endParaRPr>
          </a:p>
        </p:txBody>
      </p:sp>
      <p:sp>
        <p:nvSpPr>
          <p:cNvPr id="11" name="Rounded Rectangle 10"/>
          <p:cNvSpPr/>
          <p:nvPr/>
        </p:nvSpPr>
        <p:spPr>
          <a:xfrm>
            <a:off x="6455229" y="3274341"/>
            <a:ext cx="5116946" cy="83280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68288" lvl="0" indent="82550" algn="ctr">
              <a:lnSpc>
                <a:spcPct val="90000"/>
              </a:lnSpc>
              <a:spcBef>
                <a:spcPts val="1000"/>
              </a:spcBef>
              <a:buSzPts val="1800"/>
            </a:pPr>
            <a:r>
              <a:rPr lang="en-GB" dirty="0">
                <a:solidFill>
                  <a:schemeClr val="tx1"/>
                </a:solidFill>
                <a:latin typeface="Calibri" panose="020F0502020204030204" pitchFamily="34" charset="0"/>
                <a:cs typeface="Calibri" panose="020F0502020204030204" pitchFamily="34" charset="0"/>
              </a:rPr>
              <a:t>Writing letters or emails to elected officials and government authorities to express concerns, opinions, and suggestions on various social and political matters.</a:t>
            </a:r>
          </a:p>
        </p:txBody>
      </p:sp>
      <p:sp>
        <p:nvSpPr>
          <p:cNvPr id="12" name="Rounded Rectangle 11"/>
          <p:cNvSpPr/>
          <p:nvPr/>
        </p:nvSpPr>
        <p:spPr>
          <a:xfrm>
            <a:off x="6455229" y="4381425"/>
            <a:ext cx="5116946" cy="90333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68288" lvl="0" indent="82550" algn="ctr">
              <a:lnSpc>
                <a:spcPct val="90000"/>
              </a:lnSpc>
              <a:spcBef>
                <a:spcPts val="1000"/>
              </a:spcBef>
              <a:buSzPts val="1800"/>
            </a:pPr>
            <a:r>
              <a:rPr lang="en-GB" dirty="0">
                <a:solidFill>
                  <a:schemeClr val="tx1"/>
                </a:solidFill>
                <a:latin typeface="Calibri" panose="020F0502020204030204" pitchFamily="34" charset="0"/>
                <a:cs typeface="Calibri" panose="020F0502020204030204" pitchFamily="34" charset="0"/>
              </a:rPr>
              <a:t>Engaging in blogging, writing articles, and actively using social media platforms to express personal views, share information, and engage in discussions about social and political affairs.</a:t>
            </a:r>
          </a:p>
        </p:txBody>
      </p:sp>
      <p:sp>
        <p:nvSpPr>
          <p:cNvPr id="13" name="Rounded Rectangle 12"/>
          <p:cNvSpPr/>
          <p:nvPr/>
        </p:nvSpPr>
        <p:spPr>
          <a:xfrm>
            <a:off x="6427521" y="5559039"/>
            <a:ext cx="5116946" cy="952887"/>
          </a:xfrm>
          <a:prstGeom prst="roundRect">
            <a:avLst/>
          </a:prstGeom>
          <a:solidFill>
            <a:schemeClr val="accent1">
              <a:lumMod val="20000"/>
              <a:lumOff val="80000"/>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68288" lvl="0" indent="82550" algn="ctr">
              <a:lnSpc>
                <a:spcPct val="90000"/>
              </a:lnSpc>
              <a:spcBef>
                <a:spcPts val="1000"/>
              </a:spcBef>
              <a:buSzPts val="1800"/>
            </a:pPr>
            <a:r>
              <a:rPr lang="en-GB" dirty="0">
                <a:solidFill>
                  <a:schemeClr val="tx1"/>
                </a:solidFill>
                <a:latin typeface="Calibri" panose="020F0502020204030204" pitchFamily="34" charset="0"/>
                <a:cs typeface="Calibri" panose="020F0502020204030204" pitchFamily="34" charset="0"/>
              </a:rPr>
              <a:t>These forms of civic engagement allow individuals to actively contribute to their communities, express their perspectives, and influence the decision-making processes that shape society.</a:t>
            </a:r>
          </a:p>
        </p:txBody>
      </p:sp>
      <p:sp>
        <p:nvSpPr>
          <p:cNvPr id="5" name="Rectangle 4"/>
          <p:cNvSpPr/>
          <p:nvPr/>
        </p:nvSpPr>
        <p:spPr>
          <a:xfrm>
            <a:off x="369455" y="1378661"/>
            <a:ext cx="11375505" cy="341632"/>
          </a:xfrm>
          <a:prstGeom prst="rect">
            <a:avLst/>
          </a:prstGeom>
        </p:spPr>
        <p:txBody>
          <a:bodyPr wrap="square">
            <a:spAutoFit/>
          </a:bodyPr>
          <a:lstStyle/>
          <a:p>
            <a:pPr marL="457200" lvl="0" indent="-228600" algn="just">
              <a:lnSpc>
                <a:spcPct val="90000"/>
              </a:lnSpc>
              <a:spcBef>
                <a:spcPts val="1000"/>
              </a:spcBef>
              <a:buSzPts val="1800"/>
            </a:pPr>
            <a:r>
              <a:rPr lang="en-GB" sz="1800" dirty="0">
                <a:latin typeface="Calibri" panose="020F0502020204030204" pitchFamily="34" charset="0"/>
                <a:cs typeface="Calibri" panose="020F0502020204030204" pitchFamily="34" charset="0"/>
              </a:rPr>
              <a:t>There are numerous ways individuals can engage in civic activities and contribute to society. Some examples include: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5"/>
          <p:cNvSpPr txBox="1">
            <a:spLocks noGrp="1"/>
          </p:cNvSpPr>
          <p:nvPr>
            <p:ph type="body" idx="1"/>
          </p:nvPr>
        </p:nvSpPr>
        <p:spPr>
          <a:xfrm>
            <a:off x="399370" y="1200007"/>
            <a:ext cx="11393260" cy="5096388"/>
          </a:xfrm>
          <a:prstGeom prst="rect">
            <a:avLst/>
          </a:prstGeom>
          <a:noFill/>
          <a:ln>
            <a:noFill/>
          </a:ln>
        </p:spPr>
        <p:txBody>
          <a:bodyPr spcFirstLastPara="1" wrap="square" lIns="0" tIns="0" rIns="0" bIns="0" anchor="t" anchorCtr="0">
            <a:noAutofit/>
          </a:bodyPr>
          <a:lstStyle/>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a:t>V</a:t>
            </a:r>
            <a:r>
              <a:rPr lang="en-GB" sz="2000" dirty="0" smtClean="0"/>
              <a:t>ote</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smtClean="0"/>
              <a:t>Listen to </a:t>
            </a:r>
            <a:r>
              <a:rPr lang="en-GB" sz="2000" dirty="0"/>
              <a:t>others’ ideas and offer their own ideas</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smtClean="0"/>
              <a:t>Participate </a:t>
            </a:r>
            <a:r>
              <a:rPr lang="en-GB" sz="2000" dirty="0"/>
              <a:t>in things like public meetings, social groups, committees, councils</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smtClean="0"/>
              <a:t>Help their </a:t>
            </a:r>
            <a:r>
              <a:rPr lang="en-GB" sz="2000" dirty="0"/>
              <a:t>society by doing good to help others</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smtClean="0"/>
              <a:t>Help </a:t>
            </a:r>
            <a:r>
              <a:rPr lang="en-GB" sz="2000" dirty="0"/>
              <a:t>their neighbours</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smtClean="0"/>
              <a:t>Speak </a:t>
            </a:r>
            <a:r>
              <a:rPr lang="en-GB" sz="2000" dirty="0"/>
              <a:t>out against hatred, injustice, inequality</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smtClean="0"/>
              <a:t>Keep </a:t>
            </a:r>
            <a:r>
              <a:rPr lang="en-GB" sz="2000" dirty="0"/>
              <a:t>their environment clean, pick up garbage, don’t litter</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smtClean="0"/>
              <a:t>Try </a:t>
            </a:r>
            <a:r>
              <a:rPr lang="en-GB" sz="2000" dirty="0"/>
              <a:t>to make their communities a better place for everyone</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smtClean="0"/>
              <a:t>Protest</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smtClean="0"/>
              <a:t>Pay </a:t>
            </a:r>
            <a:r>
              <a:rPr lang="en-GB" sz="2000" dirty="0"/>
              <a:t>attention to social issues</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smtClean="0"/>
              <a:t>Debate</a:t>
            </a:r>
            <a:endParaRPr sz="2000" dirty="0"/>
          </a:p>
          <a:p>
            <a:pPr marL="571500" lvl="0" indent="-342900" algn="just" rtl="0">
              <a:lnSpc>
                <a:spcPct val="100000"/>
              </a:lnSpc>
              <a:spcBef>
                <a:spcPts val="1000"/>
              </a:spcBef>
              <a:spcAft>
                <a:spcPts val="0"/>
              </a:spcAft>
              <a:buSzPts val="1800"/>
              <a:buFont typeface="Wingdings" panose="05000000000000000000" pitchFamily="2" charset="2"/>
              <a:buChar char="§"/>
            </a:pPr>
            <a:r>
              <a:rPr lang="en-GB" sz="2000" dirty="0" smtClean="0"/>
              <a:t>Care </a:t>
            </a:r>
            <a:r>
              <a:rPr lang="en-GB" sz="2000" dirty="0"/>
              <a:t>about what is happening in the world and try to help victims of injustice, conflict and war</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7" name="Google Shape;167;p3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smtClean="0"/>
              <a:t>Active Citizens</a:t>
            </a:r>
            <a:r>
              <a:rPr lang="en-CY" b="1" dirty="0" smtClean="0"/>
              <a:t>…</a:t>
            </a: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Benefits of Active Citizenship</a:t>
            </a:r>
            <a:endParaRPr b="1" dirty="0"/>
          </a:p>
        </p:txBody>
      </p:sp>
      <p:pic>
        <p:nvPicPr>
          <p:cNvPr id="173" name="Google Shape;173;p36"/>
          <p:cNvPicPr preferRelativeResize="0"/>
          <p:nvPr/>
        </p:nvPicPr>
        <p:blipFill rotWithShape="1">
          <a:blip r:embed="rId3">
            <a:alphaModFix/>
          </a:blip>
          <a:srcRect l="1417" t="20000" r="8916" b="8444"/>
          <a:stretch/>
        </p:blipFill>
        <p:spPr>
          <a:xfrm>
            <a:off x="3670410" y="3241040"/>
            <a:ext cx="7129669" cy="3200400"/>
          </a:xfrm>
          <a:prstGeom prst="rect">
            <a:avLst/>
          </a:prstGeom>
          <a:noFill/>
          <a:ln>
            <a:noFill/>
          </a:ln>
        </p:spPr>
      </p:pic>
      <p:sp>
        <p:nvSpPr>
          <p:cNvPr id="174" name="Google Shape;174;p36"/>
          <p:cNvSpPr/>
          <p:nvPr/>
        </p:nvSpPr>
        <p:spPr>
          <a:xfrm>
            <a:off x="558800" y="1341121"/>
            <a:ext cx="10414000" cy="156962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400"/>
              <a:buFont typeface="Arial"/>
              <a:buChar char="•"/>
            </a:pPr>
            <a:r>
              <a:rPr lang="en-GB" sz="2400" b="0" i="0" u="none" strike="noStrike" cap="none" dirty="0">
                <a:solidFill>
                  <a:srgbClr val="000000"/>
                </a:solidFill>
                <a:latin typeface="Calibri"/>
                <a:ea typeface="Calibri"/>
                <a:cs typeface="Calibri"/>
                <a:sym typeface="Calibri"/>
              </a:rPr>
              <a:t>Return to </a:t>
            </a:r>
            <a:r>
              <a:rPr lang="en-GB" sz="2400" b="0" i="0" u="none" strike="noStrike" cap="none" dirty="0" err="1">
                <a:solidFill>
                  <a:srgbClr val="000000"/>
                </a:solidFill>
                <a:latin typeface="Calibri"/>
                <a:ea typeface="Calibri"/>
                <a:cs typeface="Calibri"/>
                <a:sym typeface="Calibri"/>
              </a:rPr>
              <a:t>Padlet</a:t>
            </a:r>
            <a:r>
              <a:rPr lang="en-GB" sz="2400" b="0" i="0" u="none" strike="noStrike" cap="none" dirty="0">
                <a:solidFill>
                  <a:srgbClr val="000000"/>
                </a:solidFill>
                <a:latin typeface="Calibri"/>
                <a:ea typeface="Calibri"/>
                <a:cs typeface="Calibri"/>
                <a:sym typeface="Calibri"/>
              </a:rPr>
              <a:t> wall (same link as previously) and answer the following question: </a:t>
            </a:r>
            <a:r>
              <a:rPr lang="en-GB" sz="2400" b="0" i="0" u="none" strike="noStrike" cap="none" dirty="0">
                <a:solidFill>
                  <a:srgbClr val="187498"/>
                </a:solidFill>
                <a:latin typeface="Calibri"/>
                <a:ea typeface="Calibri"/>
                <a:cs typeface="Calibri"/>
                <a:sym typeface="Calibri"/>
              </a:rPr>
              <a:t>How could becoming an active citizen benefit your community and your personality?</a:t>
            </a:r>
            <a:endParaRPr sz="1400" b="0" i="0" u="none" strike="noStrike" cap="none" dirty="0">
              <a:solidFill>
                <a:srgbClr val="187498"/>
              </a:solidFill>
              <a:sym typeface="Arial"/>
            </a:endParaRPr>
          </a:p>
          <a:p>
            <a:pPr marL="285750" marR="0" lvl="0" indent="-285750" algn="just" rtl="0">
              <a:lnSpc>
                <a:spcPct val="100000"/>
              </a:lnSpc>
              <a:spcBef>
                <a:spcPts val="0"/>
              </a:spcBef>
              <a:spcAft>
                <a:spcPts val="0"/>
              </a:spcAft>
              <a:buClr>
                <a:srgbClr val="000000"/>
              </a:buClr>
              <a:buSzPts val="2400"/>
              <a:buFont typeface="Arial"/>
              <a:buChar char="•"/>
            </a:pPr>
            <a:r>
              <a:rPr lang="en-GB" sz="2400" b="0" i="0" u="none" strike="noStrike" cap="none" dirty="0">
                <a:solidFill>
                  <a:srgbClr val="000000"/>
                </a:solidFill>
                <a:latin typeface="Calibri"/>
                <a:ea typeface="Calibri"/>
                <a:cs typeface="Calibri"/>
                <a:sym typeface="Calibri"/>
              </a:rPr>
              <a:t>Briefly, state four </a:t>
            </a:r>
            <a:r>
              <a:rPr lang="en-GB" sz="2400" b="0" i="0" u="none" strike="noStrike" cap="none" dirty="0">
                <a:solidFill>
                  <a:srgbClr val="187498"/>
                </a:solidFill>
                <a:latin typeface="Calibri"/>
                <a:ea typeface="Calibri"/>
                <a:cs typeface="Calibri"/>
                <a:sym typeface="Calibri"/>
              </a:rPr>
              <a:t>(4) benefits </a:t>
            </a:r>
            <a:r>
              <a:rPr lang="en-GB" sz="2400" b="0" i="0" u="none" strike="noStrike" cap="none" dirty="0">
                <a:solidFill>
                  <a:srgbClr val="000000"/>
                </a:solidFill>
                <a:latin typeface="Calibri"/>
                <a:ea typeface="Calibri"/>
                <a:cs typeface="Calibri"/>
                <a:sym typeface="Calibri"/>
              </a:rPr>
              <a:t>of active citizenship and civic engagement. </a:t>
            </a: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37"/>
          <p:cNvGrpSpPr/>
          <p:nvPr/>
        </p:nvGrpSpPr>
        <p:grpSpPr>
          <a:xfrm>
            <a:off x="2842953" y="648392"/>
            <a:ext cx="6982691" cy="6209607"/>
            <a:chOff x="1182708" y="2477"/>
            <a:chExt cx="5887193" cy="5339204"/>
          </a:xfrm>
        </p:grpSpPr>
        <p:sp>
          <p:nvSpPr>
            <p:cNvPr id="180" name="Google Shape;180;p37"/>
            <p:cNvSpPr/>
            <p:nvPr/>
          </p:nvSpPr>
          <p:spPr>
            <a:xfrm>
              <a:off x="3282412" y="2477"/>
              <a:ext cx="1245085" cy="1245085"/>
            </a:xfrm>
            <a:prstGeom prst="ellipse">
              <a:avLst/>
            </a:prstGeom>
            <a:solidFill>
              <a:schemeClr val="lt1"/>
            </a:solidFill>
            <a:ln w="25400" cap="flat" cmpd="sng">
              <a:solidFill>
                <a:srgbClr val="1268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7"/>
            <p:cNvSpPr txBox="1"/>
            <p:nvPr/>
          </p:nvSpPr>
          <p:spPr>
            <a:xfrm>
              <a:off x="3464750" y="184815"/>
              <a:ext cx="880409" cy="880409"/>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GB" sz="1100" b="0" i="0" u="none" strike="noStrike" cap="none" dirty="0">
                  <a:solidFill>
                    <a:schemeClr val="dk1"/>
                  </a:solidFill>
                  <a:latin typeface="Calibri" panose="020F0502020204030204" pitchFamily="34" charset="0"/>
                  <a:cs typeface="Calibri" panose="020F0502020204030204" pitchFamily="34" charset="0"/>
                  <a:sym typeface="Arial"/>
                </a:rPr>
                <a:t>People can participate in their community.</a:t>
              </a:r>
              <a:endParaRPr sz="11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82" name="Google Shape;182;p37"/>
            <p:cNvSpPr/>
            <p:nvPr/>
          </p:nvSpPr>
          <p:spPr>
            <a:xfrm rot="1542857">
              <a:off x="4573126" y="816297"/>
              <a:ext cx="330627" cy="420216"/>
            </a:xfrm>
            <a:prstGeom prst="rightArrow">
              <a:avLst>
                <a:gd name="adj1" fmla="val 60000"/>
                <a:gd name="adj2" fmla="val 50000"/>
              </a:avLst>
            </a:prstGeom>
            <a:solidFill>
              <a:srgbClr val="A9B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7"/>
            <p:cNvSpPr txBox="1"/>
            <p:nvPr/>
          </p:nvSpPr>
          <p:spPr>
            <a:xfrm rot="1542857">
              <a:off x="4578037" y="878822"/>
              <a:ext cx="231439" cy="2521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p:txBody>
        </p:sp>
        <p:sp>
          <p:nvSpPr>
            <p:cNvPr id="184" name="Google Shape;184;p37"/>
            <p:cNvSpPr/>
            <p:nvPr/>
          </p:nvSpPr>
          <p:spPr>
            <a:xfrm>
              <a:off x="4966243" y="813367"/>
              <a:ext cx="1245085" cy="1245085"/>
            </a:xfrm>
            <a:prstGeom prst="ellipse">
              <a:avLst/>
            </a:prstGeom>
            <a:solidFill>
              <a:schemeClr val="lt1"/>
            </a:solidFill>
            <a:ln w="25400" cap="flat" cmpd="sng">
              <a:solidFill>
                <a:srgbClr val="1268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7"/>
            <p:cNvSpPr txBox="1"/>
            <p:nvPr/>
          </p:nvSpPr>
          <p:spPr>
            <a:xfrm>
              <a:off x="5148581" y="995705"/>
              <a:ext cx="880409" cy="880409"/>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GB" sz="1000" b="0" i="0" u="none" strike="noStrike" cap="none" dirty="0">
                  <a:solidFill>
                    <a:schemeClr val="dk2"/>
                  </a:solidFill>
                  <a:latin typeface="Calibri" panose="020F0502020204030204" pitchFamily="34" charset="0"/>
                  <a:cs typeface="Calibri" panose="020F0502020204030204" pitchFamily="34" charset="0"/>
                  <a:sym typeface="Arial"/>
                </a:rPr>
                <a:t>People are empowered to take part in the decisions which affect their lives</a:t>
              </a:r>
              <a:endParaRPr sz="1000" b="0" i="0" u="none" strike="noStrike" cap="none" dirty="0">
                <a:solidFill>
                  <a:schemeClr val="dk2"/>
                </a:solidFill>
                <a:latin typeface="Calibri" panose="020F0502020204030204" pitchFamily="34" charset="0"/>
                <a:cs typeface="Calibri" panose="020F0502020204030204" pitchFamily="34" charset="0"/>
                <a:sym typeface="Arial"/>
              </a:endParaRPr>
            </a:p>
          </p:txBody>
        </p:sp>
        <p:sp>
          <p:nvSpPr>
            <p:cNvPr id="186" name="Google Shape;186;p37"/>
            <p:cNvSpPr/>
            <p:nvPr/>
          </p:nvSpPr>
          <p:spPr>
            <a:xfrm rot="4628571">
              <a:off x="5629326" y="2127706"/>
              <a:ext cx="330627" cy="420216"/>
            </a:xfrm>
            <a:prstGeom prst="rightArrow">
              <a:avLst>
                <a:gd name="adj1" fmla="val 60000"/>
                <a:gd name="adj2" fmla="val 50000"/>
              </a:avLst>
            </a:prstGeom>
            <a:solidFill>
              <a:srgbClr val="A9B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7"/>
            <p:cNvSpPr txBox="1"/>
            <p:nvPr/>
          </p:nvSpPr>
          <p:spPr>
            <a:xfrm rot="4628571">
              <a:off x="5667884" y="2163398"/>
              <a:ext cx="231439" cy="2521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p:txBody>
        </p:sp>
        <p:sp>
          <p:nvSpPr>
            <p:cNvPr id="188" name="Google Shape;188;p37"/>
            <p:cNvSpPr/>
            <p:nvPr/>
          </p:nvSpPr>
          <p:spPr>
            <a:xfrm>
              <a:off x="5382101" y="2635426"/>
              <a:ext cx="1687800" cy="1461300"/>
            </a:xfrm>
            <a:prstGeom prst="ellipse">
              <a:avLst/>
            </a:prstGeom>
            <a:solidFill>
              <a:schemeClr val="lt1"/>
            </a:solidFill>
            <a:ln w="25400" cap="flat" cmpd="sng">
              <a:solidFill>
                <a:srgbClr val="1268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7"/>
            <p:cNvSpPr txBox="1"/>
            <p:nvPr/>
          </p:nvSpPr>
          <p:spPr>
            <a:xfrm>
              <a:off x="5564456" y="2817750"/>
              <a:ext cx="1392900" cy="8805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GB" sz="1000" b="0" i="0" u="none" strike="noStrike" cap="none" dirty="0">
                  <a:solidFill>
                    <a:schemeClr val="dk1"/>
                  </a:solidFill>
                  <a:latin typeface="Calibri" panose="020F0502020204030204" pitchFamily="34" charset="0"/>
                  <a:cs typeface="Calibri" panose="020F0502020204030204" pitchFamily="34" charset="0"/>
                  <a:sym typeface="Arial"/>
                </a:rPr>
                <a:t>People know and understand that they are participating for political, social, or economic reasons so that they can make informed decisions.</a:t>
              </a:r>
              <a:endParaRPr sz="10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90" name="Google Shape;190;p37"/>
            <p:cNvSpPr/>
            <p:nvPr/>
          </p:nvSpPr>
          <p:spPr>
            <a:xfrm rot="7714286">
              <a:off x="5262554" y="3771127"/>
              <a:ext cx="330627" cy="420216"/>
            </a:xfrm>
            <a:prstGeom prst="rightArrow">
              <a:avLst>
                <a:gd name="adj1" fmla="val 60000"/>
                <a:gd name="adj2" fmla="val 50000"/>
              </a:avLst>
            </a:prstGeom>
            <a:solidFill>
              <a:srgbClr val="A9B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7"/>
            <p:cNvSpPr txBox="1"/>
            <p:nvPr/>
          </p:nvSpPr>
          <p:spPr>
            <a:xfrm rot="-3085714">
              <a:off x="5343069" y="3816396"/>
              <a:ext cx="231439" cy="2521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p:txBody>
        </p:sp>
        <p:sp>
          <p:nvSpPr>
            <p:cNvPr id="192" name="Google Shape;192;p37"/>
            <p:cNvSpPr/>
            <p:nvPr/>
          </p:nvSpPr>
          <p:spPr>
            <a:xfrm>
              <a:off x="4216883" y="4096600"/>
              <a:ext cx="1566300" cy="1164000"/>
            </a:xfrm>
            <a:prstGeom prst="ellipse">
              <a:avLst/>
            </a:prstGeom>
            <a:solidFill>
              <a:schemeClr val="lt1"/>
            </a:solidFill>
            <a:ln w="25400" cap="flat" cmpd="sng">
              <a:solidFill>
                <a:srgbClr val="1268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7"/>
            <p:cNvSpPr txBox="1"/>
            <p:nvPr/>
          </p:nvSpPr>
          <p:spPr>
            <a:xfrm>
              <a:off x="4399205" y="4278925"/>
              <a:ext cx="1245000" cy="8805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GB" sz="1100" b="0" i="0" u="none" strike="noStrike" cap="none" dirty="0">
                  <a:solidFill>
                    <a:schemeClr val="dk1"/>
                  </a:solidFill>
                  <a:latin typeface="Calibri" panose="020F0502020204030204" pitchFamily="34" charset="0"/>
                  <a:cs typeface="Calibri" panose="020F0502020204030204" pitchFamily="34" charset="0"/>
                  <a:sym typeface="Arial"/>
                </a:rPr>
                <a:t>People get involved to challenge or change existing structures.</a:t>
              </a:r>
              <a:endParaRPr sz="11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94" name="Google Shape;194;p37"/>
            <p:cNvSpPr/>
            <p:nvPr/>
          </p:nvSpPr>
          <p:spPr>
            <a:xfrm rot="10800000">
              <a:off x="3748998" y="4509030"/>
              <a:ext cx="330627" cy="420216"/>
            </a:xfrm>
            <a:prstGeom prst="rightArrow">
              <a:avLst>
                <a:gd name="adj1" fmla="val 60000"/>
                <a:gd name="adj2" fmla="val 50000"/>
              </a:avLst>
            </a:prstGeom>
            <a:solidFill>
              <a:srgbClr val="A9B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7"/>
            <p:cNvSpPr txBox="1"/>
            <p:nvPr/>
          </p:nvSpPr>
          <p:spPr>
            <a:xfrm>
              <a:off x="3848186" y="4593073"/>
              <a:ext cx="231439" cy="2521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p:txBody>
        </p:sp>
        <p:sp>
          <p:nvSpPr>
            <p:cNvPr id="196" name="Google Shape;196;p37"/>
            <p:cNvSpPr/>
            <p:nvPr/>
          </p:nvSpPr>
          <p:spPr>
            <a:xfrm>
              <a:off x="2347956" y="4096596"/>
              <a:ext cx="1245085" cy="1245085"/>
            </a:xfrm>
            <a:prstGeom prst="ellipse">
              <a:avLst/>
            </a:prstGeom>
            <a:solidFill>
              <a:schemeClr val="lt1"/>
            </a:solidFill>
            <a:ln w="25400" cap="flat" cmpd="sng">
              <a:solidFill>
                <a:srgbClr val="1268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7"/>
            <p:cNvSpPr txBox="1"/>
            <p:nvPr/>
          </p:nvSpPr>
          <p:spPr>
            <a:xfrm>
              <a:off x="2530294" y="4278934"/>
              <a:ext cx="880409" cy="880409"/>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GB" sz="1000" b="0" i="0" u="none" strike="noStrike" cap="none" dirty="0">
                  <a:solidFill>
                    <a:schemeClr val="dk1"/>
                  </a:solidFill>
                  <a:latin typeface="Calibri" panose="020F0502020204030204" pitchFamily="34" charset="0"/>
                  <a:cs typeface="Calibri" panose="020F0502020204030204" pitchFamily="34" charset="0"/>
                  <a:sym typeface="Arial"/>
                </a:rPr>
                <a:t>People get involved to meet others and form networks.</a:t>
              </a:r>
              <a:endParaRPr sz="10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98" name="Google Shape;198;p37"/>
            <p:cNvSpPr/>
            <p:nvPr/>
          </p:nvSpPr>
          <p:spPr>
            <a:xfrm rot="-7714286">
              <a:off x="2228395" y="3785759"/>
              <a:ext cx="330627" cy="420216"/>
            </a:xfrm>
            <a:prstGeom prst="rightArrow">
              <a:avLst>
                <a:gd name="adj1" fmla="val 60000"/>
                <a:gd name="adj2" fmla="val 50000"/>
              </a:avLst>
            </a:prstGeom>
            <a:solidFill>
              <a:srgbClr val="A9B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7"/>
            <p:cNvSpPr txBox="1"/>
            <p:nvPr/>
          </p:nvSpPr>
          <p:spPr>
            <a:xfrm rot="3085714">
              <a:off x="2308910" y="3908576"/>
              <a:ext cx="231439" cy="2521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p:txBody>
        </p:sp>
        <p:sp>
          <p:nvSpPr>
            <p:cNvPr id="200" name="Google Shape;200;p37"/>
            <p:cNvSpPr/>
            <p:nvPr/>
          </p:nvSpPr>
          <p:spPr>
            <a:xfrm>
              <a:off x="1182708" y="2635421"/>
              <a:ext cx="1245085" cy="1245085"/>
            </a:xfrm>
            <a:prstGeom prst="ellipse">
              <a:avLst/>
            </a:prstGeom>
            <a:solidFill>
              <a:schemeClr val="lt1"/>
            </a:solidFill>
            <a:ln w="25400" cap="flat" cmpd="sng">
              <a:solidFill>
                <a:srgbClr val="1268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7"/>
            <p:cNvSpPr txBox="1"/>
            <p:nvPr/>
          </p:nvSpPr>
          <p:spPr>
            <a:xfrm>
              <a:off x="1365046" y="2817759"/>
              <a:ext cx="880409" cy="880409"/>
            </a:xfrm>
            <a:prstGeom prst="rect">
              <a:avLst/>
            </a:prstGeom>
            <a:noFill/>
            <a:ln>
              <a:noFill/>
            </a:ln>
          </p:spPr>
          <p:txBody>
            <a:bodyPr spcFirstLastPara="1" wrap="square" lIns="8875" tIns="8875" rIns="8875" bIns="8875" anchor="ctr" anchorCtr="0">
              <a:noAutofit/>
            </a:bodyPr>
            <a:lstStyle/>
            <a:p>
              <a:pPr marL="0" marR="0" lvl="0" indent="0" algn="l" rtl="0">
                <a:lnSpc>
                  <a:spcPct val="90000"/>
                </a:lnSpc>
                <a:spcBef>
                  <a:spcPts val="0"/>
                </a:spcBef>
                <a:spcAft>
                  <a:spcPts val="0"/>
                </a:spcAft>
                <a:buClr>
                  <a:srgbClr val="000000"/>
                </a:buClr>
                <a:buSzPts val="700"/>
                <a:buFont typeface="Arial"/>
                <a:buNone/>
              </a:pPr>
              <a:r>
                <a:rPr lang="en-GB" sz="900" b="0" i="0" u="none" strike="noStrike" cap="none" dirty="0">
                  <a:solidFill>
                    <a:schemeClr val="dk1"/>
                  </a:solidFill>
                  <a:latin typeface="Calibri" panose="020F0502020204030204" pitchFamily="34" charset="0"/>
                  <a:cs typeface="Calibri" panose="020F0502020204030204" pitchFamily="34" charset="0"/>
                  <a:sym typeface="Arial"/>
                </a:rPr>
                <a:t>People are supported to develop their skills and knowledge (life-long learning). </a:t>
              </a:r>
              <a:endParaRPr sz="9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202" name="Google Shape;202;p37"/>
            <p:cNvSpPr/>
            <p:nvPr/>
          </p:nvSpPr>
          <p:spPr>
            <a:xfrm rot="-4628571">
              <a:off x="1845791" y="2145952"/>
              <a:ext cx="330627" cy="420216"/>
            </a:xfrm>
            <a:prstGeom prst="rightArrow">
              <a:avLst>
                <a:gd name="adj1" fmla="val 60000"/>
                <a:gd name="adj2" fmla="val 50000"/>
              </a:avLst>
            </a:prstGeom>
            <a:solidFill>
              <a:srgbClr val="A9B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7"/>
            <p:cNvSpPr txBox="1"/>
            <p:nvPr/>
          </p:nvSpPr>
          <p:spPr>
            <a:xfrm rot="-4628571">
              <a:off x="1884349" y="2278346"/>
              <a:ext cx="231439" cy="2521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p:txBody>
        </p:sp>
        <p:sp>
          <p:nvSpPr>
            <p:cNvPr id="204" name="Google Shape;204;p37"/>
            <p:cNvSpPr/>
            <p:nvPr/>
          </p:nvSpPr>
          <p:spPr>
            <a:xfrm>
              <a:off x="1598580" y="813367"/>
              <a:ext cx="1245085" cy="1245085"/>
            </a:xfrm>
            <a:prstGeom prst="ellipse">
              <a:avLst/>
            </a:prstGeom>
            <a:solidFill>
              <a:schemeClr val="lt1"/>
            </a:solidFill>
            <a:ln w="25400" cap="flat" cmpd="sng">
              <a:solidFill>
                <a:srgbClr val="12688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7"/>
            <p:cNvSpPr txBox="1"/>
            <p:nvPr/>
          </p:nvSpPr>
          <p:spPr>
            <a:xfrm>
              <a:off x="1780918" y="995705"/>
              <a:ext cx="880409" cy="880409"/>
            </a:xfrm>
            <a:prstGeom prst="rect">
              <a:avLst/>
            </a:prstGeom>
            <a:noFill/>
            <a:ln>
              <a:noFill/>
            </a:ln>
          </p:spPr>
          <p:txBody>
            <a:bodyPr spcFirstLastPara="1" wrap="square" lIns="8875" tIns="8875" rIns="8875" bIns="8875" anchor="ctr" anchorCtr="0">
              <a:noAutofit/>
            </a:bodyPr>
            <a:lstStyle/>
            <a:p>
              <a:pPr marL="0" marR="0" lvl="0" indent="0" algn="l" rtl="0">
                <a:lnSpc>
                  <a:spcPct val="90000"/>
                </a:lnSpc>
                <a:spcBef>
                  <a:spcPts val="0"/>
                </a:spcBef>
                <a:spcAft>
                  <a:spcPts val="0"/>
                </a:spcAft>
                <a:buClr>
                  <a:srgbClr val="000000"/>
                </a:buClr>
                <a:buSzPts val="700"/>
                <a:buFont typeface="Arial"/>
                <a:buNone/>
              </a:pPr>
              <a:r>
                <a:rPr lang="en-GB" sz="1100" b="0" i="0" u="none" strike="noStrike" cap="none" dirty="0" smtClean="0">
                  <a:solidFill>
                    <a:schemeClr val="dk1"/>
                  </a:solidFill>
                  <a:latin typeface="Calibri" panose="020F0502020204030204" pitchFamily="34" charset="0"/>
                  <a:cs typeface="Calibri" panose="020F0502020204030204" pitchFamily="34" charset="0"/>
                  <a:sym typeface="Arial"/>
                </a:rPr>
                <a:t>Active </a:t>
              </a:r>
              <a:r>
                <a:rPr lang="en-GB" sz="1100" b="0" i="0" u="none" strike="noStrike" cap="none" dirty="0">
                  <a:solidFill>
                    <a:schemeClr val="dk1"/>
                  </a:solidFill>
                  <a:latin typeface="Calibri" panose="020F0502020204030204" pitchFamily="34" charset="0"/>
                  <a:cs typeface="Calibri" panose="020F0502020204030204" pitchFamily="34" charset="0"/>
                  <a:sym typeface="Arial"/>
                </a:rPr>
                <a:t>citizenship supports democratic procedures.</a:t>
              </a:r>
              <a:endParaRPr sz="11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206" name="Google Shape;206;p37"/>
            <p:cNvSpPr/>
            <p:nvPr/>
          </p:nvSpPr>
          <p:spPr>
            <a:xfrm rot="-1542857">
              <a:off x="2889294" y="824417"/>
              <a:ext cx="330627" cy="420216"/>
            </a:xfrm>
            <a:prstGeom prst="rightArrow">
              <a:avLst>
                <a:gd name="adj1" fmla="val 60000"/>
                <a:gd name="adj2" fmla="val 50000"/>
              </a:avLst>
            </a:prstGeom>
            <a:solidFill>
              <a:srgbClr val="A9B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7"/>
            <p:cNvSpPr txBox="1"/>
            <p:nvPr/>
          </p:nvSpPr>
          <p:spPr>
            <a:xfrm rot="-1542857">
              <a:off x="2894205" y="929978"/>
              <a:ext cx="231439" cy="25213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p:txBody>
        </p:sp>
      </p:grpSp>
      <p:sp>
        <p:nvSpPr>
          <p:cNvPr id="208" name="Google Shape;208;p3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Benefits of Active Citizenship </a:t>
            </a: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body" idx="1"/>
          </p:nvPr>
        </p:nvSpPr>
        <p:spPr>
          <a:xfrm>
            <a:off x="294640" y="1371600"/>
            <a:ext cx="11497990" cy="51741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Activity: Constraints and Motivations for Active citizenship and engagement </a:t>
            </a:r>
            <a:endParaRPr dirty="0"/>
          </a:p>
          <a:p>
            <a:pPr marL="514350" lvl="0" indent="-285750" algn="just" rtl="0">
              <a:lnSpc>
                <a:spcPct val="200000"/>
              </a:lnSpc>
              <a:spcBef>
                <a:spcPts val="1000"/>
              </a:spcBef>
              <a:spcAft>
                <a:spcPts val="0"/>
              </a:spcAft>
              <a:buSzPts val="1800"/>
              <a:buFont typeface="Wingdings" panose="05000000000000000000" pitchFamily="2" charset="2"/>
              <a:buChar char="§"/>
            </a:pPr>
            <a:r>
              <a:rPr lang="en-GB" dirty="0"/>
              <a:t>Students will work in groups </a:t>
            </a:r>
            <a:endParaRPr dirty="0"/>
          </a:p>
          <a:p>
            <a:pPr marL="514350" lvl="0" indent="-285750" algn="just" rtl="0">
              <a:lnSpc>
                <a:spcPct val="200000"/>
              </a:lnSpc>
              <a:spcBef>
                <a:spcPts val="1000"/>
              </a:spcBef>
              <a:spcAft>
                <a:spcPts val="0"/>
              </a:spcAft>
              <a:buSzPts val="1800"/>
              <a:buFont typeface="Wingdings" panose="05000000000000000000" pitchFamily="2" charset="2"/>
              <a:buChar char="§"/>
            </a:pPr>
            <a:r>
              <a:rPr lang="en-GB" dirty="0"/>
              <a:t>Each group will find a case of a situation when people don’t participate actively in their community or society.</a:t>
            </a:r>
            <a:endParaRPr dirty="0"/>
          </a:p>
          <a:p>
            <a:pPr marL="514350" lvl="0" indent="-285750" algn="just" rtl="0">
              <a:lnSpc>
                <a:spcPct val="200000"/>
              </a:lnSpc>
              <a:spcBef>
                <a:spcPts val="1000"/>
              </a:spcBef>
              <a:spcAft>
                <a:spcPts val="0"/>
              </a:spcAft>
              <a:buSzPts val="1800"/>
              <a:buFont typeface="Wingdings" panose="05000000000000000000" pitchFamily="2" charset="2"/>
              <a:buChar char="§"/>
            </a:pPr>
            <a:r>
              <a:rPr lang="en-GB" dirty="0"/>
              <a:t>Discuss </a:t>
            </a:r>
            <a:r>
              <a:rPr lang="en-GB" dirty="0">
                <a:solidFill>
                  <a:srgbClr val="187498"/>
                </a:solidFill>
              </a:rPr>
              <a:t>why people do not get involved in that particular case</a:t>
            </a:r>
            <a:r>
              <a:rPr lang="en-GB" dirty="0"/>
              <a:t>. </a:t>
            </a:r>
            <a:endParaRPr dirty="0"/>
          </a:p>
          <a:p>
            <a:pPr marL="514350" lvl="0" indent="-285750" algn="just" rtl="0">
              <a:lnSpc>
                <a:spcPct val="200000"/>
              </a:lnSpc>
              <a:spcBef>
                <a:spcPts val="1000"/>
              </a:spcBef>
              <a:spcAft>
                <a:spcPts val="0"/>
              </a:spcAft>
              <a:buSzPts val="1800"/>
              <a:buFont typeface="Wingdings" panose="05000000000000000000" pitchFamily="2" charset="2"/>
              <a:buChar char="§"/>
            </a:pPr>
            <a:r>
              <a:rPr lang="en-GB" dirty="0"/>
              <a:t>Possible </a:t>
            </a:r>
            <a:r>
              <a:rPr lang="en-GB" dirty="0">
                <a:solidFill>
                  <a:srgbClr val="187498"/>
                </a:solidFill>
              </a:rPr>
              <a:t>strategies that can be used to engage people </a:t>
            </a:r>
            <a:r>
              <a:rPr lang="en-GB" dirty="0"/>
              <a:t>to get involved in that situation. </a:t>
            </a:r>
            <a:endParaRPr dirty="0"/>
          </a:p>
          <a:p>
            <a:pPr marL="514350" lvl="0" indent="-285750" algn="just" rtl="0">
              <a:lnSpc>
                <a:spcPct val="200000"/>
              </a:lnSpc>
              <a:spcBef>
                <a:spcPts val="1000"/>
              </a:spcBef>
              <a:spcAft>
                <a:spcPts val="0"/>
              </a:spcAft>
              <a:buSzPts val="1800"/>
              <a:buFont typeface="Wingdings" panose="05000000000000000000" pitchFamily="2" charset="2"/>
              <a:buChar char="§"/>
            </a:pPr>
            <a:r>
              <a:rPr lang="en-GB" dirty="0"/>
              <a:t>Brainstorm and make </a:t>
            </a:r>
            <a:r>
              <a:rPr lang="en-GB" dirty="0">
                <a:solidFill>
                  <a:srgbClr val="187498"/>
                </a:solidFill>
              </a:rPr>
              <a:t>a list of reasons that </a:t>
            </a:r>
            <a:r>
              <a:rPr lang="en-GB" b="1" dirty="0">
                <a:solidFill>
                  <a:srgbClr val="187498"/>
                </a:solidFill>
              </a:rPr>
              <a:t>prevent people</a:t>
            </a:r>
            <a:r>
              <a:rPr lang="en-GB" dirty="0">
                <a:solidFill>
                  <a:srgbClr val="187498"/>
                </a:solidFill>
              </a:rPr>
              <a:t> </a:t>
            </a:r>
            <a:r>
              <a:rPr lang="en-GB" dirty="0"/>
              <a:t>from being socially engaged (worksheet)</a:t>
            </a:r>
            <a:endParaRPr dirty="0"/>
          </a:p>
          <a:p>
            <a:pPr marL="514350" lvl="0" indent="-285750" algn="just" rtl="0">
              <a:lnSpc>
                <a:spcPct val="200000"/>
              </a:lnSpc>
              <a:spcBef>
                <a:spcPts val="1000"/>
              </a:spcBef>
              <a:spcAft>
                <a:spcPts val="0"/>
              </a:spcAft>
              <a:buSzPts val="1800"/>
              <a:buFont typeface="Wingdings" panose="05000000000000000000" pitchFamily="2" charset="2"/>
              <a:buChar char="§"/>
            </a:pPr>
            <a:r>
              <a:rPr lang="en-GB" dirty="0"/>
              <a:t>Brainstorm and make </a:t>
            </a:r>
            <a:r>
              <a:rPr lang="en-GB" dirty="0">
                <a:solidFill>
                  <a:srgbClr val="187498"/>
                </a:solidFill>
              </a:rPr>
              <a:t>a list of </a:t>
            </a:r>
            <a:r>
              <a:rPr lang="en-GB" b="1" dirty="0">
                <a:solidFill>
                  <a:srgbClr val="187498"/>
                </a:solidFill>
              </a:rPr>
              <a:t>how to engage people</a:t>
            </a:r>
            <a:r>
              <a:rPr lang="en-GB" dirty="0">
                <a:solidFill>
                  <a:srgbClr val="187498"/>
                </a:solidFill>
              </a:rPr>
              <a:t> </a:t>
            </a:r>
            <a:r>
              <a:rPr lang="en-GB" dirty="0"/>
              <a:t>in social and civic issues (worksheet)</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14" name="Google Shape;214;p3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smtClean="0"/>
              <a:t>Worksheet: Group Activity</a:t>
            </a: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405490" y="1358536"/>
            <a:ext cx="11381020" cy="5187240"/>
            <a:chOff x="6120" y="-1"/>
            <a:chExt cx="11381020" cy="5187240"/>
          </a:xfrm>
        </p:grpSpPr>
        <p:sp>
          <p:nvSpPr>
            <p:cNvPr id="59" name="Google Shape;59;p2"/>
            <p:cNvSpPr/>
            <p:nvPr/>
          </p:nvSpPr>
          <p:spPr>
            <a:xfrm rot="-5400000">
              <a:off x="-1513819" y="1519938"/>
              <a:ext cx="5187240" cy="2147362"/>
            </a:xfrm>
            <a:prstGeom prst="flowChartManualOperation">
              <a:avLst/>
            </a:prstGeom>
            <a:solidFill>
              <a:schemeClr val="lt1"/>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p:cNvSpPr txBox="1"/>
            <p:nvPr/>
          </p:nvSpPr>
          <p:spPr>
            <a:xfrm>
              <a:off x="6120" y="1037447"/>
              <a:ext cx="2147362" cy="3112344"/>
            </a:xfrm>
            <a:prstGeom prst="rect">
              <a:avLst/>
            </a:prstGeom>
            <a:noFill/>
            <a:ln>
              <a:noFill/>
            </a:ln>
          </p:spPr>
          <p:txBody>
            <a:bodyPr spcFirstLastPara="1" wrap="square" lIns="101600" tIns="0" rIns="100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800" b="0" i="0" u="none" strike="noStrike" cap="none">
                  <a:solidFill>
                    <a:schemeClr val="dk1"/>
                  </a:solidFill>
                  <a:latin typeface="Calibri"/>
                  <a:ea typeface="Calibri"/>
                  <a:cs typeface="Calibri"/>
                  <a:sym typeface="Calibri"/>
                </a:rPr>
                <a:t>Civic engagement is necessary in a democratic society for the effective functioning of one’s community and state, as it fosters the democratic institutions. </a:t>
              </a:r>
              <a:endParaRPr sz="1800" b="0" i="0" u="none" strike="noStrike" cap="none">
                <a:solidFill>
                  <a:schemeClr val="dk1"/>
                </a:solidFill>
                <a:latin typeface="Calibri"/>
                <a:ea typeface="Calibri"/>
                <a:cs typeface="Calibri"/>
                <a:sym typeface="Calibri"/>
              </a:endParaRPr>
            </a:p>
          </p:txBody>
        </p:sp>
        <p:sp>
          <p:nvSpPr>
            <p:cNvPr id="61" name="Google Shape;61;p2"/>
            <p:cNvSpPr/>
            <p:nvPr/>
          </p:nvSpPr>
          <p:spPr>
            <a:xfrm rot="-5400000">
              <a:off x="794595" y="1519938"/>
              <a:ext cx="5187240" cy="2147362"/>
            </a:xfrm>
            <a:prstGeom prst="flowChartManualOperation">
              <a:avLst/>
            </a:prstGeom>
            <a:solidFill>
              <a:schemeClr val="lt1"/>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
            <p:cNvSpPr txBox="1"/>
            <p:nvPr/>
          </p:nvSpPr>
          <p:spPr>
            <a:xfrm>
              <a:off x="2314534" y="1037447"/>
              <a:ext cx="2147362" cy="3112344"/>
            </a:xfrm>
            <a:prstGeom prst="rect">
              <a:avLst/>
            </a:prstGeom>
            <a:noFill/>
            <a:ln>
              <a:noFill/>
            </a:ln>
          </p:spPr>
          <p:txBody>
            <a:bodyPr spcFirstLastPara="1" wrap="square" lIns="101600" tIns="0" rIns="100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800" b="0" i="0" u="none" strike="noStrike" cap="none" dirty="0">
                  <a:solidFill>
                    <a:schemeClr val="dk1"/>
                  </a:solidFill>
                  <a:latin typeface="Calibri"/>
                  <a:ea typeface="Calibri"/>
                  <a:cs typeface="Calibri"/>
                  <a:sym typeface="Calibri"/>
                </a:rPr>
                <a:t>It is crucial for to encourage every citizen, as well as non-government organisations, to actively participate in civil society, and be part of the political and decision-making processes. People and NGOs must continue to ensure the rights for all to participate.</a:t>
              </a:r>
              <a:endParaRPr sz="1800" b="0" i="0" u="none" strike="noStrike" cap="none" dirty="0">
                <a:solidFill>
                  <a:schemeClr val="dk1"/>
                </a:solidFill>
                <a:latin typeface="Calibri"/>
                <a:ea typeface="Calibri"/>
                <a:cs typeface="Calibri"/>
                <a:sym typeface="Calibri"/>
              </a:endParaRPr>
            </a:p>
          </p:txBody>
        </p:sp>
        <p:sp>
          <p:nvSpPr>
            <p:cNvPr id="63" name="Google Shape;63;p2"/>
            <p:cNvSpPr/>
            <p:nvPr/>
          </p:nvSpPr>
          <p:spPr>
            <a:xfrm rot="-5400000">
              <a:off x="3103010" y="1519938"/>
              <a:ext cx="5187240" cy="2147362"/>
            </a:xfrm>
            <a:prstGeom prst="flowChartManualOperation">
              <a:avLst/>
            </a:prstGeom>
            <a:solidFill>
              <a:schemeClr val="lt1"/>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
            <p:cNvSpPr txBox="1"/>
            <p:nvPr/>
          </p:nvSpPr>
          <p:spPr>
            <a:xfrm>
              <a:off x="4622949" y="1037447"/>
              <a:ext cx="2147362" cy="3112344"/>
            </a:xfrm>
            <a:prstGeom prst="rect">
              <a:avLst/>
            </a:prstGeom>
            <a:noFill/>
            <a:ln>
              <a:noFill/>
            </a:ln>
          </p:spPr>
          <p:txBody>
            <a:bodyPr spcFirstLastPara="1" wrap="square" lIns="101600" tIns="0" rIns="100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800" b="0" i="0" u="none" strike="noStrike" cap="none" dirty="0">
                  <a:solidFill>
                    <a:schemeClr val="dk1"/>
                  </a:solidFill>
                  <a:latin typeface="Calibri"/>
                  <a:ea typeface="Calibri"/>
                  <a:cs typeface="Calibri"/>
                  <a:sym typeface="Calibri"/>
                </a:rPr>
                <a:t>Active citizenship is a term that has been used in recent years and has several meanings.</a:t>
              </a:r>
              <a:r>
                <a:rPr lang="en-GB" sz="1600" b="0"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p:txBody>
        </p:sp>
        <p:sp>
          <p:nvSpPr>
            <p:cNvPr id="65" name="Google Shape;65;p2"/>
            <p:cNvSpPr/>
            <p:nvPr/>
          </p:nvSpPr>
          <p:spPr>
            <a:xfrm rot="-5400000">
              <a:off x="5411424" y="1519938"/>
              <a:ext cx="5187240" cy="2147362"/>
            </a:xfrm>
            <a:prstGeom prst="flowChartManualOperation">
              <a:avLst/>
            </a:prstGeom>
            <a:solidFill>
              <a:schemeClr val="lt1"/>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
            <p:cNvSpPr txBox="1"/>
            <p:nvPr/>
          </p:nvSpPr>
          <p:spPr>
            <a:xfrm>
              <a:off x="6931363" y="1037447"/>
              <a:ext cx="2147362" cy="3112344"/>
            </a:xfrm>
            <a:prstGeom prst="rect">
              <a:avLst/>
            </a:prstGeom>
            <a:noFill/>
            <a:ln>
              <a:noFill/>
            </a:ln>
          </p:spPr>
          <p:txBody>
            <a:bodyPr spcFirstLastPara="1" wrap="square" lIns="101600" tIns="0" rIns="100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800" b="0" i="0" u="none" strike="noStrike" cap="none" dirty="0">
                  <a:solidFill>
                    <a:schemeClr val="dk1"/>
                  </a:solidFill>
                  <a:latin typeface="Calibri"/>
                  <a:ea typeface="Calibri"/>
                  <a:cs typeface="Calibri"/>
                  <a:sym typeface="Calibri"/>
                </a:rPr>
                <a:t>What does the term ‘active citizenship’ mean to you? There are no wrong answers and what you say and discuss will reflect where you are coming from in relation to this subject. </a:t>
              </a:r>
              <a:endParaRPr sz="1800" b="0" i="0" u="none" strike="noStrike" cap="none" dirty="0">
                <a:solidFill>
                  <a:schemeClr val="dk1"/>
                </a:solidFill>
                <a:latin typeface="Calibri"/>
                <a:ea typeface="Calibri"/>
                <a:cs typeface="Calibri"/>
                <a:sym typeface="Calibri"/>
              </a:endParaRPr>
            </a:p>
          </p:txBody>
        </p:sp>
        <p:sp>
          <p:nvSpPr>
            <p:cNvPr id="67" name="Google Shape;67;p2"/>
            <p:cNvSpPr/>
            <p:nvPr/>
          </p:nvSpPr>
          <p:spPr>
            <a:xfrm rot="-5400000">
              <a:off x="7719839" y="1519938"/>
              <a:ext cx="5187240" cy="2147362"/>
            </a:xfrm>
            <a:prstGeom prst="flowChartManualOperation">
              <a:avLst/>
            </a:prstGeom>
            <a:solidFill>
              <a:schemeClr val="lt1"/>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txBox="1"/>
            <p:nvPr/>
          </p:nvSpPr>
          <p:spPr>
            <a:xfrm>
              <a:off x="9239778" y="1037447"/>
              <a:ext cx="2147362" cy="3112344"/>
            </a:xfrm>
            <a:prstGeom prst="rect">
              <a:avLst/>
            </a:prstGeom>
            <a:noFill/>
            <a:ln>
              <a:noFill/>
            </a:ln>
          </p:spPr>
          <p:txBody>
            <a:bodyPr spcFirstLastPara="1" wrap="square" lIns="101600" tIns="0" rIns="1006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800" b="0" i="0" u="none" strike="noStrike" cap="none" dirty="0">
                  <a:solidFill>
                    <a:schemeClr val="dk1"/>
                  </a:solidFill>
                  <a:latin typeface="Calibri"/>
                  <a:ea typeface="Calibri"/>
                  <a:cs typeface="Calibri"/>
                  <a:sym typeface="Calibri"/>
                </a:rPr>
                <a:t>Let’s look at the two word separately: ‘Active’ and ‘Citizenship’ What do they mean to you?</a:t>
              </a:r>
              <a:endParaRPr sz="1800" b="0" i="0" u="none" strike="noStrike" cap="none" dirty="0">
                <a:solidFill>
                  <a:schemeClr val="dk1"/>
                </a:solidFill>
                <a:latin typeface="Calibri"/>
                <a:ea typeface="Calibri"/>
                <a:cs typeface="Calibri"/>
                <a:sym typeface="Calibri"/>
              </a:endParaRPr>
            </a:p>
          </p:txBody>
        </p:sp>
      </p:grpSp>
      <p:sp>
        <p:nvSpPr>
          <p:cNvPr id="69" name="Google Shape;69;p2"/>
          <p:cNvSpPr txBox="1">
            <a:spLocks noGrp="1"/>
          </p:cNvSpPr>
          <p:nvPr>
            <p:ph type="title"/>
          </p:nvPr>
        </p:nvSpPr>
        <p:spPr>
          <a:xfrm>
            <a:off x="341925" y="302142"/>
            <a:ext cx="11508150" cy="53767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Introduction </a:t>
            </a:r>
            <a:endParaRPr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body" idx="1"/>
          </p:nvPr>
        </p:nvSpPr>
        <p:spPr>
          <a:xfrm>
            <a:off x="91440" y="711200"/>
            <a:ext cx="11701190" cy="58345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endParaRPr b="1" dirty="0"/>
          </a:p>
          <a:p>
            <a:pPr marL="457200" marR="0" lvl="0" indent="-228600" algn="just" rtl="0">
              <a:lnSpc>
                <a:spcPct val="150000"/>
              </a:lnSpc>
              <a:spcBef>
                <a:spcPts val="1000"/>
              </a:spcBef>
              <a:spcAft>
                <a:spcPts val="0"/>
              </a:spcAft>
              <a:buClr>
                <a:srgbClr val="000000"/>
              </a:buClr>
              <a:buSzPts val="1800"/>
              <a:buFont typeface="Arial"/>
              <a:buNone/>
            </a:pPr>
            <a:r>
              <a:rPr lang="en-GB" b="1" dirty="0" smtClean="0">
                <a:solidFill>
                  <a:srgbClr val="187498"/>
                </a:solidFill>
              </a:rPr>
              <a:t>Participation </a:t>
            </a:r>
            <a:r>
              <a:rPr lang="en-GB" b="1" dirty="0">
                <a:solidFill>
                  <a:srgbClr val="187498"/>
                </a:solidFill>
              </a:rPr>
              <a:t>in the Community and Connecting People:</a:t>
            </a:r>
            <a:r>
              <a:rPr lang="en-GB" dirty="0">
                <a:solidFill>
                  <a:srgbClr val="187498"/>
                </a:solidFill>
              </a:rPr>
              <a:t> </a:t>
            </a:r>
            <a:r>
              <a:rPr lang="en-GB" dirty="0"/>
              <a:t>Active citizenship encourages participation in local community activities. This could be anything from local clean-up drives to organizing community events. This fosters a sense of community spirit and helps individuals build connections with each other, enhancing social cohesion.</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smtClean="0">
                <a:solidFill>
                  <a:srgbClr val="187498"/>
                </a:solidFill>
              </a:rPr>
              <a:t>Empowering </a:t>
            </a:r>
            <a:r>
              <a:rPr lang="en-GB" b="1" dirty="0">
                <a:solidFill>
                  <a:srgbClr val="187498"/>
                </a:solidFill>
              </a:rPr>
              <a:t>People to Influence the Decisions Which Affect Their Lives:</a:t>
            </a:r>
            <a:r>
              <a:rPr lang="en-GB" dirty="0">
                <a:solidFill>
                  <a:srgbClr val="187498"/>
                </a:solidFill>
              </a:rPr>
              <a:t> </a:t>
            </a:r>
            <a:r>
              <a:rPr lang="en-GB" dirty="0"/>
              <a:t>Active citizens have the opportunity to influence the policies and decisions that impact their daily lives. This could be through voting, participating in public consultations, or engaging with local representatives. This not only leads to policies that better reflect the needs and interests of the community, but also gives individuals a sense of agency.</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smtClean="0">
                <a:solidFill>
                  <a:srgbClr val="187498"/>
                </a:solidFill>
              </a:rPr>
              <a:t>Knowledge </a:t>
            </a:r>
            <a:r>
              <a:rPr lang="en-GB" b="1" dirty="0">
                <a:solidFill>
                  <a:srgbClr val="187498"/>
                </a:solidFill>
              </a:rPr>
              <a:t>and Understanding of the Political, Social, and Economic Context of Their Participation:</a:t>
            </a:r>
            <a:r>
              <a:rPr lang="en-GB" dirty="0">
                <a:solidFill>
                  <a:srgbClr val="187498"/>
                </a:solidFill>
              </a:rPr>
              <a:t> </a:t>
            </a:r>
            <a:r>
              <a:rPr lang="en-GB" dirty="0"/>
              <a:t>Active citizenship often involves gaining a deeper understanding of the political, social, and economic context of one's actions. This knowledge helps individuals make more informed decisions about their actions and how they can contribute to their community.</a:t>
            </a:r>
            <a:endParaRPr dirty="0"/>
          </a:p>
          <a:p>
            <a:pPr marL="457200" marR="0" lvl="0" indent="-228600" algn="just" rtl="0">
              <a:lnSpc>
                <a:spcPct val="90000"/>
              </a:lnSpc>
              <a:spcBef>
                <a:spcPts val="1000"/>
              </a:spcBef>
              <a:spcAft>
                <a:spcPts val="0"/>
              </a:spcAft>
              <a:buClr>
                <a:srgbClr val="000000"/>
              </a:buClr>
              <a:buSzPts val="1800"/>
              <a:buFont typeface="Arial"/>
              <a:buNone/>
            </a:pPr>
            <a:endParaRPr sz="14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20" name="Google Shape;220;p3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Motivations to be an Active Citizen </a:t>
            </a:r>
            <a:endParaRP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body" idx="1"/>
          </p:nvPr>
        </p:nvSpPr>
        <p:spPr>
          <a:xfrm>
            <a:off x="91440" y="711200"/>
            <a:ext cx="11701190" cy="5834577"/>
          </a:xfrm>
          <a:prstGeom prst="rect">
            <a:avLst/>
          </a:prstGeom>
          <a:noFill/>
          <a:ln>
            <a:noFill/>
          </a:ln>
        </p:spPr>
        <p:txBody>
          <a:bodyPr spcFirstLastPara="1" wrap="square" lIns="0" tIns="0" rIns="0" bIns="0" anchor="t" anchorCtr="0">
            <a:noAutofit/>
          </a:bodyPr>
          <a:lstStyle/>
          <a:p>
            <a:pPr marL="457200" marR="0" lvl="0" indent="-228600" algn="just" rtl="0">
              <a:lnSpc>
                <a:spcPct val="150000"/>
              </a:lnSpc>
              <a:spcBef>
                <a:spcPts val="1000"/>
              </a:spcBef>
              <a:spcAft>
                <a:spcPts val="0"/>
              </a:spcAft>
              <a:buClr>
                <a:srgbClr val="000000"/>
              </a:buClr>
              <a:buSzPts val="1800"/>
              <a:buFont typeface="Arial"/>
              <a:buNone/>
            </a:pPr>
            <a:endParaRPr b="1" dirty="0"/>
          </a:p>
          <a:p>
            <a:pPr marL="457200" marR="0" lvl="0" indent="-228600" algn="just" rtl="0">
              <a:lnSpc>
                <a:spcPct val="150000"/>
              </a:lnSpc>
              <a:spcBef>
                <a:spcPts val="1000"/>
              </a:spcBef>
              <a:spcAft>
                <a:spcPts val="0"/>
              </a:spcAft>
              <a:buClr>
                <a:srgbClr val="000000"/>
              </a:buClr>
              <a:buSzPts val="1800"/>
              <a:buFont typeface="Arial"/>
              <a:buNone/>
            </a:pPr>
            <a:r>
              <a:rPr lang="en-GB" b="1" dirty="0" smtClean="0">
                <a:solidFill>
                  <a:srgbClr val="187498"/>
                </a:solidFill>
              </a:rPr>
              <a:t>Ability </a:t>
            </a:r>
            <a:r>
              <a:rPr lang="en-GB" b="1" dirty="0">
                <a:solidFill>
                  <a:srgbClr val="187498"/>
                </a:solidFill>
              </a:rPr>
              <a:t>to Challenge Existing Structures While Supporting Democratic Procedures:</a:t>
            </a:r>
            <a:r>
              <a:rPr lang="en-GB" dirty="0">
                <a:solidFill>
                  <a:srgbClr val="187498"/>
                </a:solidFill>
              </a:rPr>
              <a:t> </a:t>
            </a:r>
            <a:r>
              <a:rPr lang="en-GB" dirty="0"/>
              <a:t>Active citizens are well-positioned to question and challenge existing power structures in a democratic way. They can use their voice and their vote to push for changes that they believe are necessary, helping to keep authorities accountable and ensuring that democratic processes are upheld.</a:t>
            </a:r>
            <a:endParaRPr dirty="0"/>
          </a:p>
          <a:p>
            <a:pPr marL="457200" marR="0" lvl="0" indent="-228600" algn="just" rtl="0">
              <a:lnSpc>
                <a:spcPct val="150000"/>
              </a:lnSpc>
              <a:spcBef>
                <a:spcPts val="1000"/>
              </a:spcBef>
              <a:spcAft>
                <a:spcPts val="0"/>
              </a:spcAft>
              <a:buClr>
                <a:srgbClr val="000000"/>
              </a:buClr>
              <a:buSzPts val="1800"/>
              <a:buFont typeface="Arial"/>
              <a:buNone/>
            </a:pPr>
            <a:r>
              <a:rPr lang="en-GB" b="1" dirty="0" smtClean="0">
                <a:solidFill>
                  <a:srgbClr val="187498"/>
                </a:solidFill>
              </a:rPr>
              <a:t>Supporting </a:t>
            </a:r>
            <a:r>
              <a:rPr lang="en-GB" b="1" dirty="0">
                <a:solidFill>
                  <a:srgbClr val="187498"/>
                </a:solidFill>
              </a:rPr>
              <a:t>People to Develop Their Skills and Knowledge to Build Fairer and More Resilient Societies:</a:t>
            </a:r>
            <a:r>
              <a:rPr lang="en-GB" dirty="0">
                <a:solidFill>
                  <a:srgbClr val="187498"/>
                </a:solidFill>
              </a:rPr>
              <a:t> </a:t>
            </a:r>
            <a:r>
              <a:rPr lang="en-GB" dirty="0"/>
              <a:t>Active citizenship can contribute to personal development by encouraging individuals to learn new skills, such as leadership, communication, or problem-solving skills. These abilities are not only valuable for personal growth but also contribute to the development of a more resilient society, as individuals are better equipped to face challenges and contribute positively to their communities.</a:t>
            </a:r>
            <a:endParaRPr dirty="0"/>
          </a:p>
          <a:p>
            <a:pPr marL="457200" marR="0" lvl="0" indent="-228600" algn="just" rtl="0">
              <a:lnSpc>
                <a:spcPct val="90000"/>
              </a:lnSpc>
              <a:spcBef>
                <a:spcPts val="1000"/>
              </a:spcBef>
              <a:spcAft>
                <a:spcPts val="0"/>
              </a:spcAft>
              <a:buClr>
                <a:srgbClr val="000000"/>
              </a:buClr>
              <a:buSzPts val="1800"/>
              <a:buFont typeface="Arial"/>
              <a:buNone/>
            </a:pPr>
            <a:endParaRPr sz="14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20" name="Google Shape;220;p3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Motivations to be an Active Citizen </a:t>
            </a:r>
            <a:endParaRPr b="1" dirty="0"/>
          </a:p>
        </p:txBody>
      </p:sp>
    </p:spTree>
    <p:extLst>
      <p:ext uri="{BB962C8B-B14F-4D97-AF65-F5344CB8AC3E}">
        <p14:creationId xmlns:p14="http://schemas.microsoft.com/office/powerpoint/2010/main" val="3112417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pSp>
        <p:nvGrpSpPr>
          <p:cNvPr id="74" name="Google Shape;74;p26"/>
          <p:cNvGrpSpPr/>
          <p:nvPr/>
        </p:nvGrpSpPr>
        <p:grpSpPr>
          <a:xfrm>
            <a:off x="309383" y="1536925"/>
            <a:ext cx="11573232" cy="5267181"/>
            <a:chOff x="-89987" y="87536"/>
            <a:chExt cx="11573232" cy="5267181"/>
          </a:xfrm>
        </p:grpSpPr>
        <p:sp>
          <p:nvSpPr>
            <p:cNvPr id="75" name="Google Shape;75;p26"/>
            <p:cNvSpPr/>
            <p:nvPr/>
          </p:nvSpPr>
          <p:spPr>
            <a:xfrm rot="-3600000">
              <a:off x="1366" y="2681599"/>
              <a:ext cx="2903946" cy="1887564"/>
            </a:xfrm>
            <a:prstGeom prst="round2SameRect">
              <a:avLst>
                <a:gd name="adj1" fmla="val 16667"/>
                <a:gd name="adj2" fmla="val 0"/>
              </a:avLst>
            </a:prstGeom>
            <a:gradFill>
              <a:gsLst>
                <a:gs pos="0">
                  <a:srgbClr val="A1CBEC"/>
                </a:gs>
                <a:gs pos="35000">
                  <a:srgbClr val="BDD9F1"/>
                </a:gs>
                <a:gs pos="100000">
                  <a:srgbClr val="E5F0FA"/>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6"/>
            <p:cNvSpPr txBox="1"/>
            <p:nvPr/>
          </p:nvSpPr>
          <p:spPr>
            <a:xfrm rot="-3600000">
              <a:off x="133408" y="2750706"/>
              <a:ext cx="2719660" cy="1795421"/>
            </a:xfrm>
            <a:prstGeom prst="rect">
              <a:avLst/>
            </a:prstGeom>
            <a:noFill/>
            <a:ln>
              <a:noFill/>
            </a:ln>
          </p:spPr>
          <p:txBody>
            <a:bodyPr spcFirstLastPara="1" wrap="square" lIns="60950" tIns="20300" rIns="6095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dirty="0">
                  <a:solidFill>
                    <a:schemeClr val="dk1"/>
                  </a:solidFill>
                  <a:latin typeface="Calibri"/>
                  <a:ea typeface="Calibri"/>
                  <a:cs typeface="Calibri"/>
                  <a:sym typeface="Calibri"/>
                </a:rPr>
                <a:t>Get your devices (laptop or mobile) and access the internet</a:t>
              </a:r>
              <a:r>
                <a:rPr lang="en-GB" sz="1600" b="1" i="0" u="sng"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Calibri"/>
                <a:ea typeface="Calibri"/>
                <a:cs typeface="Calibri"/>
                <a:sym typeface="Calibri"/>
              </a:endParaRPr>
            </a:p>
          </p:txBody>
        </p:sp>
        <p:sp>
          <p:nvSpPr>
            <p:cNvPr id="77" name="Google Shape;77;p26"/>
            <p:cNvSpPr/>
            <p:nvPr/>
          </p:nvSpPr>
          <p:spPr>
            <a:xfrm rot="-1200000">
              <a:off x="2568850" y="527223"/>
              <a:ext cx="2903946" cy="1887564"/>
            </a:xfrm>
            <a:prstGeom prst="round2SameRect">
              <a:avLst>
                <a:gd name="adj1" fmla="val 16667"/>
                <a:gd name="adj2" fmla="val 0"/>
              </a:avLst>
            </a:prstGeom>
            <a:gradFill>
              <a:gsLst>
                <a:gs pos="0">
                  <a:srgbClr val="A0E8F1"/>
                </a:gs>
                <a:gs pos="35000">
                  <a:srgbClr val="BDEFF2"/>
                </a:gs>
                <a:gs pos="100000">
                  <a:srgbClr val="E4F9FC"/>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6"/>
            <p:cNvSpPr txBox="1"/>
            <p:nvPr/>
          </p:nvSpPr>
          <p:spPr>
            <a:xfrm rot="-1200000">
              <a:off x="2676750" y="616588"/>
              <a:ext cx="2719660" cy="1795421"/>
            </a:xfrm>
            <a:prstGeom prst="rect">
              <a:avLst/>
            </a:prstGeom>
            <a:noFill/>
            <a:ln>
              <a:noFill/>
            </a:ln>
          </p:spPr>
          <p:txBody>
            <a:bodyPr spcFirstLastPara="1" wrap="square" lIns="60950" tIns="20300" rIns="6095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dirty="0">
                  <a:solidFill>
                    <a:schemeClr val="dk1"/>
                  </a:solidFill>
                  <a:latin typeface="Calibri"/>
                  <a:ea typeface="Calibri"/>
                  <a:cs typeface="Calibri"/>
                  <a:sym typeface="Calibri"/>
                </a:rPr>
                <a:t>Visit  </a:t>
              </a:r>
              <a:r>
                <a:rPr lang="en-GB" sz="1600" b="0" i="0" u="none" strike="noStrike" cap="none" dirty="0" err="1">
                  <a:solidFill>
                    <a:schemeClr val="dk1"/>
                  </a:solidFill>
                  <a:latin typeface="Calibri"/>
                  <a:ea typeface="Calibri"/>
                  <a:cs typeface="Calibri"/>
                  <a:sym typeface="Calibri"/>
                </a:rPr>
                <a:t>Padlet</a:t>
              </a:r>
              <a:r>
                <a:rPr lang="en-GB" sz="1600" b="0" i="0" u="none" strike="noStrike" cap="none" dirty="0">
                  <a:solidFill>
                    <a:schemeClr val="dk1"/>
                  </a:solidFill>
                  <a:latin typeface="Calibri"/>
                  <a:ea typeface="Calibri"/>
                  <a:cs typeface="Calibri"/>
                  <a:sym typeface="Calibri"/>
                </a:rPr>
                <a:t> platform (a link will be provided by the instructor)</a:t>
              </a:r>
              <a:endParaRPr sz="1600" b="0" i="0" u="none" strike="noStrike" cap="none" dirty="0">
                <a:solidFill>
                  <a:schemeClr val="dk1"/>
                </a:solidFill>
                <a:latin typeface="Calibri"/>
                <a:ea typeface="Calibri"/>
                <a:cs typeface="Calibri"/>
                <a:sym typeface="Calibri"/>
              </a:endParaRPr>
            </a:p>
          </p:txBody>
        </p:sp>
        <p:sp>
          <p:nvSpPr>
            <p:cNvPr id="79" name="Google Shape;79;p26"/>
            <p:cNvSpPr/>
            <p:nvPr/>
          </p:nvSpPr>
          <p:spPr>
            <a:xfrm rot="1200000">
              <a:off x="5920463" y="527223"/>
              <a:ext cx="2903946" cy="1887564"/>
            </a:xfrm>
            <a:prstGeom prst="round2SameRect">
              <a:avLst>
                <a:gd name="adj1" fmla="val 16667"/>
                <a:gd name="adj2" fmla="val 0"/>
              </a:avLst>
            </a:prstGeom>
            <a:gradFill>
              <a:gsLst>
                <a:gs pos="0">
                  <a:srgbClr val="A0F4DC"/>
                </a:gs>
                <a:gs pos="35000">
                  <a:srgbClr val="BCF6E7"/>
                </a:gs>
                <a:gs pos="100000">
                  <a:srgbClr val="E4FCF5"/>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6"/>
            <p:cNvSpPr txBox="1"/>
            <p:nvPr/>
          </p:nvSpPr>
          <p:spPr>
            <a:xfrm rot="1200000">
              <a:off x="5996849" y="616588"/>
              <a:ext cx="2719660" cy="1795421"/>
            </a:xfrm>
            <a:prstGeom prst="rect">
              <a:avLst/>
            </a:prstGeom>
            <a:noFill/>
            <a:ln>
              <a:noFill/>
            </a:ln>
          </p:spPr>
          <p:txBody>
            <a:bodyPr spcFirstLastPara="1" wrap="square" lIns="60950" tIns="20300" rIns="6095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dirty="0">
                  <a:solidFill>
                    <a:schemeClr val="dk1"/>
                  </a:solidFill>
                  <a:latin typeface="Calibri"/>
                  <a:ea typeface="Calibri"/>
                  <a:cs typeface="Calibri"/>
                  <a:sym typeface="Calibri"/>
                </a:rPr>
                <a:t>Write </a:t>
              </a:r>
              <a:r>
                <a:rPr lang="en-GB" sz="1600" dirty="0" smtClean="0">
                  <a:solidFill>
                    <a:schemeClr val="dk1"/>
                  </a:solidFill>
                  <a:latin typeface="Calibri"/>
                  <a:ea typeface="Calibri"/>
                  <a:cs typeface="Calibri"/>
                  <a:sym typeface="Calibri"/>
                </a:rPr>
                <a:t>on</a:t>
              </a:r>
              <a:r>
                <a:rPr lang="en-GB" sz="1600" b="0" i="0" u="none" strike="noStrike" cap="none" dirty="0" smtClean="0">
                  <a:solidFill>
                    <a:schemeClr val="dk1"/>
                  </a:solidFill>
                  <a:latin typeface="Calibri"/>
                  <a:ea typeface="Calibri"/>
                  <a:cs typeface="Calibri"/>
                  <a:sym typeface="Calibri"/>
                </a:rPr>
                <a:t> </a:t>
              </a:r>
              <a:r>
                <a:rPr lang="en-GB" sz="1600" b="0" i="0" u="none" strike="noStrike" cap="none" dirty="0">
                  <a:solidFill>
                    <a:schemeClr val="dk1"/>
                  </a:solidFill>
                  <a:latin typeface="Calibri"/>
                  <a:ea typeface="Calibri"/>
                  <a:cs typeface="Calibri"/>
                  <a:sym typeface="Calibri"/>
                </a:rPr>
                <a:t>the wall what do you think Active Citizenship and Civic engagement are (words/ phrases etc.) Besides voting, what are the ways that citizens can actively participate and engage?</a:t>
              </a:r>
              <a:endParaRPr sz="1600" b="0" i="0" u="none" strike="noStrike" cap="none" dirty="0">
                <a:solidFill>
                  <a:schemeClr val="dk1"/>
                </a:solidFill>
                <a:latin typeface="Calibri"/>
                <a:ea typeface="Calibri"/>
                <a:cs typeface="Calibri"/>
                <a:sym typeface="Calibri"/>
              </a:endParaRPr>
            </a:p>
          </p:txBody>
        </p:sp>
        <p:sp>
          <p:nvSpPr>
            <p:cNvPr id="81" name="Google Shape;81;p26"/>
            <p:cNvSpPr/>
            <p:nvPr/>
          </p:nvSpPr>
          <p:spPr>
            <a:xfrm rot="3600000">
              <a:off x="8487947" y="2681599"/>
              <a:ext cx="2903946" cy="1887564"/>
            </a:xfrm>
            <a:prstGeom prst="round2SameRect">
              <a:avLst>
                <a:gd name="adj1" fmla="val 16667"/>
                <a:gd name="adj2" fmla="val 0"/>
              </a:avLst>
            </a:prstGeom>
            <a:gradFill>
              <a:gsLst>
                <a:gs pos="0">
                  <a:srgbClr val="9EF9C6"/>
                </a:gs>
                <a:gs pos="35000">
                  <a:srgbClr val="BBFAD6"/>
                </a:gs>
                <a:gs pos="100000">
                  <a:srgbClr val="E3FFF1"/>
                </a:gs>
              </a:gsLst>
              <a:lin ang="16200000" scaled="0"/>
            </a:gra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6"/>
            <p:cNvSpPr txBox="1"/>
            <p:nvPr/>
          </p:nvSpPr>
          <p:spPr>
            <a:xfrm rot="3600000">
              <a:off x="8540191" y="2750706"/>
              <a:ext cx="2719660" cy="1795421"/>
            </a:xfrm>
            <a:prstGeom prst="rect">
              <a:avLst/>
            </a:prstGeom>
            <a:noFill/>
            <a:ln>
              <a:noFill/>
            </a:ln>
          </p:spPr>
          <p:txBody>
            <a:bodyPr spcFirstLastPara="1" wrap="square" lIns="60950" tIns="20300" rIns="6095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Group Discussion/ Reflection</a:t>
              </a:r>
              <a:endParaRPr sz="1600" b="0" i="0" u="none" strike="noStrike" cap="none">
                <a:solidFill>
                  <a:schemeClr val="dk1"/>
                </a:solidFill>
                <a:latin typeface="Calibri"/>
                <a:ea typeface="Calibri"/>
                <a:cs typeface="Calibri"/>
                <a:sym typeface="Calibri"/>
              </a:endParaRPr>
            </a:p>
          </p:txBody>
        </p:sp>
      </p:grpSp>
      <p:sp>
        <p:nvSpPr>
          <p:cNvPr id="83" name="Google Shape;83;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smtClean="0"/>
              <a:t>Defining </a:t>
            </a:r>
            <a:r>
              <a:rPr lang="en-GB" b="1" dirty="0"/>
              <a:t>Active Citizenship and Civic Engagement </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83" name="Google Shape;83;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smtClean="0"/>
              <a:t>Defining </a:t>
            </a:r>
            <a:r>
              <a:rPr lang="en-GB" b="1" dirty="0"/>
              <a:t>Active Citizenship and Civic Engagement </a:t>
            </a:r>
            <a:endParaRPr b="1" dirty="0"/>
          </a:p>
        </p:txBody>
      </p:sp>
      <p:pic>
        <p:nvPicPr>
          <p:cNvPr id="2" name="fXGkR8vCyvU"/>
          <p:cNvPicPr>
            <a:picLocks noRot="1" noChangeAspect="1"/>
          </p:cNvPicPr>
          <p:nvPr>
            <a:videoFile r:link="rId1"/>
          </p:nvPr>
        </p:nvPicPr>
        <p:blipFill>
          <a:blip r:embed="rId4"/>
          <a:stretch>
            <a:fillRect/>
          </a:stretch>
        </p:blipFill>
        <p:spPr>
          <a:xfrm>
            <a:off x="1191491" y="1132609"/>
            <a:ext cx="9809018" cy="5517572"/>
          </a:xfrm>
          <a:prstGeom prst="rect">
            <a:avLst/>
          </a:prstGeom>
        </p:spPr>
      </p:pic>
    </p:spTree>
    <p:extLst>
      <p:ext uri="{BB962C8B-B14F-4D97-AF65-F5344CB8AC3E}">
        <p14:creationId xmlns:p14="http://schemas.microsoft.com/office/powerpoint/2010/main" val="153612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7"/>
          <p:cNvSpPr txBox="1">
            <a:spLocks noGrp="1"/>
          </p:cNvSpPr>
          <p:nvPr>
            <p:ph type="body" idx="1"/>
          </p:nvPr>
        </p:nvSpPr>
        <p:spPr>
          <a:xfrm>
            <a:off x="243840" y="1214582"/>
            <a:ext cx="11548790" cy="5214817"/>
          </a:xfrm>
          <a:prstGeom prst="rect">
            <a:avLst/>
          </a:prstGeom>
          <a:noFill/>
          <a:ln>
            <a:noFill/>
          </a:ln>
        </p:spPr>
        <p:txBody>
          <a:bodyPr spcFirstLastPara="1" wrap="square" lIns="0" tIns="0" rIns="0" bIns="0" anchor="t" anchorCtr="0">
            <a:noAutofit/>
          </a:bodyPr>
          <a:lstStyle/>
          <a:p>
            <a:pPr marL="228600" lvl="0" indent="0" algn="l" rtl="0">
              <a:lnSpc>
                <a:spcPct val="150000"/>
              </a:lnSpc>
              <a:spcBef>
                <a:spcPts val="1000"/>
              </a:spcBef>
              <a:spcAft>
                <a:spcPts val="0"/>
              </a:spcAft>
              <a:buSzPts val="1800"/>
              <a:buNone/>
            </a:pPr>
            <a:r>
              <a:rPr lang="en-GB" dirty="0"/>
              <a:t>‘Civic engagement means working to make a difference in the civic life of our communities and developing the combination of knowledge, skills, values and motivation to make that difference. It means promoting the quality of life in a community, through both political and non-political processes’</a:t>
            </a:r>
            <a:endParaRPr dirty="0"/>
          </a:p>
          <a:p>
            <a:pPr marL="228600" lvl="0" indent="0" algn="r" rtl="0">
              <a:lnSpc>
                <a:spcPct val="150000"/>
              </a:lnSpc>
              <a:spcBef>
                <a:spcPts val="1000"/>
              </a:spcBef>
              <a:spcAft>
                <a:spcPts val="0"/>
              </a:spcAft>
              <a:buSzPts val="1800"/>
              <a:buNone/>
            </a:pPr>
            <a:r>
              <a:rPr lang="en-GB" sz="1600" b="1" dirty="0"/>
              <a:t>Source: </a:t>
            </a:r>
            <a:r>
              <a:rPr lang="en-GB" sz="1600" dirty="0"/>
              <a:t>Ehrlich, T. (Ed.). (2000). Civic responsibility and higher education. Greenwood Publishing Group. </a:t>
            </a:r>
            <a:endParaRPr sz="1600" dirty="0"/>
          </a:p>
          <a:p>
            <a:pPr marL="228600" lvl="0" indent="0" algn="l" rtl="0">
              <a:lnSpc>
                <a:spcPct val="150000"/>
              </a:lnSpc>
              <a:spcBef>
                <a:spcPts val="1000"/>
              </a:spcBef>
              <a:spcAft>
                <a:spcPts val="0"/>
              </a:spcAft>
              <a:buSzPts val="1800"/>
              <a:buNone/>
            </a:pPr>
            <a:r>
              <a:rPr lang="en-GB" dirty="0"/>
              <a:t>‘Civic engagement refers to the ways in which citizens participate in the life of a community in order to improve conditions for others or to help shape the community’s future’</a:t>
            </a:r>
            <a:endParaRPr dirty="0"/>
          </a:p>
          <a:p>
            <a:pPr marL="228600" lvl="0" indent="0" algn="r" rtl="0">
              <a:lnSpc>
                <a:spcPct val="150000"/>
              </a:lnSpc>
              <a:spcBef>
                <a:spcPts val="1000"/>
              </a:spcBef>
              <a:spcAft>
                <a:spcPts val="0"/>
              </a:spcAft>
              <a:buSzPts val="1800"/>
              <a:buNone/>
            </a:pPr>
            <a:r>
              <a:rPr lang="en-GB" sz="1600" b="1" dirty="0"/>
              <a:t>Source: </a:t>
            </a:r>
            <a:r>
              <a:rPr lang="en-GB" sz="1600" dirty="0"/>
              <a:t>Adler, R. P., &amp; Goggin, J. (2005). What do we mean by “civic engagement”?. Journal of transformative education, 3(3), 236-253. </a:t>
            </a:r>
            <a:endParaRPr sz="1600" dirty="0"/>
          </a:p>
          <a:p>
            <a:pPr marL="228600" lvl="0" indent="0" algn="l" rtl="0">
              <a:lnSpc>
                <a:spcPct val="150000"/>
              </a:lnSpc>
              <a:spcBef>
                <a:spcPts val="1000"/>
              </a:spcBef>
              <a:spcAft>
                <a:spcPts val="0"/>
              </a:spcAft>
              <a:buSzPts val="1800"/>
              <a:buNone/>
            </a:pPr>
            <a:r>
              <a:rPr lang="en-GB" dirty="0"/>
              <a:t>UNICEF defines civic engagement as: “individual or collective actions in which people participate to improve the well-being of communities or society in general”. </a:t>
            </a:r>
            <a:endParaRPr dirty="0"/>
          </a:p>
          <a:p>
            <a:pPr marL="228600" lvl="0" indent="0" algn="r" rtl="0">
              <a:lnSpc>
                <a:spcPct val="150000"/>
              </a:lnSpc>
              <a:spcBef>
                <a:spcPts val="1000"/>
              </a:spcBef>
              <a:spcAft>
                <a:spcPts val="0"/>
              </a:spcAft>
              <a:buSzPts val="1800"/>
              <a:buNone/>
            </a:pPr>
            <a:r>
              <a:rPr lang="en-GB" sz="1600" b="1" dirty="0"/>
              <a:t>Source: </a:t>
            </a:r>
            <a:r>
              <a:rPr lang="en-GB" sz="1600" dirty="0"/>
              <a:t>Cho, A., Byrne, J. </a:t>
            </a:r>
            <a:r>
              <a:rPr lang="en-GB" sz="1600" dirty="0" err="1"/>
              <a:t>Pelter</a:t>
            </a:r>
            <a:r>
              <a:rPr lang="en-GB" sz="1600" dirty="0"/>
              <a:t>, Z. (2020) Digital civic engagement by young people. UNICEF Offices of Global insight and Policy. Accessed on January 5, 2021</a:t>
            </a:r>
            <a:endParaRPr sz="1600" dirty="0"/>
          </a:p>
          <a:p>
            <a:pPr marL="457200" marR="0" lvl="0" indent="-228600" algn="just" rtl="0">
              <a:lnSpc>
                <a:spcPct val="90000"/>
              </a:lnSpc>
              <a:spcBef>
                <a:spcPts val="1000"/>
              </a:spcBef>
              <a:spcAft>
                <a:spcPts val="0"/>
              </a:spcAft>
              <a:buClr>
                <a:srgbClr val="000000"/>
              </a:buClr>
              <a:buSzPts val="1800"/>
              <a:buFont typeface="Arial"/>
              <a:buNone/>
            </a:pPr>
            <a:r>
              <a:rPr lang="en-GB" sz="2400" dirty="0"/>
              <a:t> </a:t>
            </a:r>
            <a:endParaRPr sz="2400"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89" name="Google Shape;89;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Definitions - Civic Engagement </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8"/>
          <p:cNvSpPr txBox="1">
            <a:spLocks noGrp="1"/>
          </p:cNvSpPr>
          <p:nvPr>
            <p:ph type="body" idx="1"/>
          </p:nvPr>
        </p:nvSpPr>
        <p:spPr>
          <a:xfrm>
            <a:off x="247534" y="1158240"/>
            <a:ext cx="7101840" cy="5342431"/>
          </a:xfrm>
          <a:prstGeom prst="rect">
            <a:avLst/>
          </a:prstGeom>
          <a:noFill/>
          <a:ln>
            <a:noFill/>
          </a:ln>
        </p:spPr>
        <p:txBody>
          <a:bodyPr spcFirstLastPara="1" wrap="square" lIns="0" tIns="0" rIns="0" bIns="0" anchor="t" anchorCtr="0">
            <a:noAutofit/>
          </a:bodyPr>
          <a:lstStyle/>
          <a:p>
            <a:pPr marL="457200" lvl="0" indent="-228600" algn="l" rtl="0">
              <a:lnSpc>
                <a:spcPct val="150000"/>
              </a:lnSpc>
              <a:spcBef>
                <a:spcPts val="1125"/>
              </a:spcBef>
              <a:spcAft>
                <a:spcPts val="0"/>
              </a:spcAft>
              <a:buSzPts val="1800"/>
              <a:buNone/>
            </a:pPr>
            <a:r>
              <a:rPr lang="en-GB" b="1" dirty="0">
                <a:latin typeface="Calibri"/>
                <a:ea typeface="Calibri"/>
                <a:cs typeface="Calibri"/>
                <a:sym typeface="Calibri"/>
              </a:rPr>
              <a:t>One simple idea of active citizenship then is that of participation in public affairs</a:t>
            </a:r>
            <a:r>
              <a:rPr lang="en-GB" dirty="0">
                <a:latin typeface="Calibri"/>
                <a:ea typeface="Calibri"/>
                <a:cs typeface="Calibri"/>
                <a:sym typeface="Calibri"/>
              </a:rPr>
              <a:t>: “If we are to have a healthy democracy we need to support each other in identifying the issues that concern us, and develop the confidence and skills to make a difference to the world around us.” (Woodward 2004)</a:t>
            </a:r>
            <a:endParaRPr dirty="0">
              <a:latin typeface="Calibri"/>
              <a:ea typeface="Calibri"/>
              <a:cs typeface="Calibri"/>
              <a:sym typeface="Calibri"/>
            </a:endParaRPr>
          </a:p>
          <a:p>
            <a:pPr marL="457200" lvl="0" indent="-228600" algn="l" rtl="0">
              <a:lnSpc>
                <a:spcPct val="150000"/>
              </a:lnSpc>
              <a:spcBef>
                <a:spcPts val="2125"/>
              </a:spcBef>
              <a:spcAft>
                <a:spcPts val="0"/>
              </a:spcAft>
              <a:buSzPts val="1800"/>
              <a:buNone/>
            </a:pPr>
            <a:r>
              <a:rPr lang="en-GB" dirty="0">
                <a:latin typeface="Calibri"/>
                <a:ea typeface="Calibri"/>
                <a:cs typeface="Calibri"/>
                <a:sym typeface="Calibri"/>
              </a:rPr>
              <a:t>Hoskins and Mascherini (2009) defined active citizenship as; </a:t>
            </a:r>
            <a:r>
              <a:rPr lang="en-GB" i="1" dirty="0">
                <a:latin typeface="Calibri"/>
                <a:ea typeface="Calibri"/>
                <a:cs typeface="Calibri"/>
                <a:sym typeface="Calibri"/>
              </a:rPr>
              <a:t>Participation in civil society, community and/or political life, characterised by</a:t>
            </a:r>
            <a:r>
              <a:rPr lang="en-GB" dirty="0">
                <a:latin typeface="Calibri"/>
                <a:ea typeface="Calibri"/>
                <a:cs typeface="Calibri"/>
                <a:sym typeface="Calibri"/>
              </a:rPr>
              <a:t> </a:t>
            </a:r>
            <a:r>
              <a:rPr lang="en-GB" i="1" dirty="0">
                <a:latin typeface="Calibri"/>
                <a:ea typeface="Calibri"/>
                <a:cs typeface="Calibri"/>
                <a:sym typeface="Calibri"/>
              </a:rPr>
              <a:t>mutual respect and non-violence and in accordance with human rights and</a:t>
            </a:r>
            <a:r>
              <a:rPr lang="en-GB" dirty="0">
                <a:latin typeface="Calibri"/>
                <a:ea typeface="Calibri"/>
                <a:cs typeface="Calibri"/>
                <a:sym typeface="Calibri"/>
              </a:rPr>
              <a:t> </a:t>
            </a:r>
            <a:r>
              <a:rPr lang="en-GB" i="1" dirty="0">
                <a:latin typeface="Calibri"/>
                <a:ea typeface="Calibri"/>
                <a:cs typeface="Calibri"/>
                <a:sym typeface="Calibri"/>
              </a:rPr>
              <a:t>democracy. </a:t>
            </a:r>
            <a:r>
              <a:rPr lang="en-GB" dirty="0">
                <a:latin typeface="Calibri"/>
                <a:ea typeface="Calibri"/>
                <a:cs typeface="Calibri"/>
                <a:sym typeface="Calibri"/>
              </a:rPr>
              <a:t>(Hoskins, </a:t>
            </a:r>
            <a:r>
              <a:rPr lang="en-GB" dirty="0" smtClean="0">
                <a:latin typeface="Calibri"/>
                <a:ea typeface="Calibri"/>
                <a:cs typeface="Calibri"/>
                <a:sym typeface="Calibri"/>
              </a:rPr>
              <a:t>2009)</a:t>
            </a:r>
            <a:endParaRPr i="1" dirty="0"/>
          </a:p>
          <a:p>
            <a:pPr marL="457200" marR="0" lvl="0" indent="-228600" algn="just" rtl="0">
              <a:lnSpc>
                <a:spcPct val="150000"/>
              </a:lnSpc>
              <a:spcBef>
                <a:spcPts val="1000"/>
              </a:spcBef>
              <a:spcAft>
                <a:spcPts val="0"/>
              </a:spcAft>
              <a:buClr>
                <a:srgbClr val="000000"/>
              </a:buClr>
              <a:buSzPts val="1800"/>
              <a:buFont typeface="Arial"/>
              <a:buNone/>
            </a:pPr>
            <a:r>
              <a:rPr lang="en-GB" dirty="0">
                <a:solidFill>
                  <a:srgbClr val="187498"/>
                </a:solidFill>
              </a:rPr>
              <a:t>    </a:t>
            </a:r>
            <a:endParaRPr dirty="0"/>
          </a:p>
        </p:txBody>
      </p:sp>
      <p:sp>
        <p:nvSpPr>
          <p:cNvPr id="96" name="Google Shape;96;p2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Definitions - Active Citizenship</a:t>
            </a:r>
            <a:endParaRPr b="1" dirty="0"/>
          </a:p>
        </p:txBody>
      </p:sp>
      <p:pic>
        <p:nvPicPr>
          <p:cNvPr id="97" name="Google Shape;97;p28"/>
          <p:cNvPicPr preferRelativeResize="0"/>
          <p:nvPr/>
        </p:nvPicPr>
        <p:blipFill rotWithShape="1">
          <a:blip r:embed="rId3">
            <a:alphaModFix/>
          </a:blip>
          <a:srcRect/>
          <a:stretch/>
        </p:blipFill>
        <p:spPr>
          <a:xfrm>
            <a:off x="7533863" y="1728558"/>
            <a:ext cx="4258767" cy="2100897"/>
          </a:xfrm>
          <a:prstGeom prst="rect">
            <a:avLst/>
          </a:prstGeom>
          <a:noFill/>
          <a:ln>
            <a:noFill/>
          </a:ln>
        </p:spPr>
      </p:pic>
      <p:sp>
        <p:nvSpPr>
          <p:cNvPr id="2" name="Rectangle 1"/>
          <p:cNvSpPr/>
          <p:nvPr/>
        </p:nvSpPr>
        <p:spPr>
          <a:xfrm>
            <a:off x="958734" y="5532714"/>
            <a:ext cx="10274531" cy="967957"/>
          </a:xfrm>
          <a:prstGeom prst="rect">
            <a:avLst/>
          </a:prstGeom>
          <a:solidFill>
            <a:schemeClr val="accent1">
              <a:lumMod val="20000"/>
              <a:lumOff val="80000"/>
            </a:schemeClr>
          </a:solidFill>
          <a:ln>
            <a:solidFill>
              <a:schemeClr val="accent1">
                <a:lumMod val="20000"/>
                <a:lumOff val="80000"/>
              </a:schemeClr>
            </a:solidFill>
          </a:ln>
        </p:spPr>
        <p:txBody>
          <a:bodyPr wrap="square">
            <a:spAutoFit/>
          </a:bodyPr>
          <a:lstStyle/>
          <a:p>
            <a:pPr marL="457200" lvl="0" indent="-228600" algn="ctr">
              <a:lnSpc>
                <a:spcPct val="150000"/>
              </a:lnSpc>
              <a:spcBef>
                <a:spcPts val="1000"/>
              </a:spcBef>
              <a:buSzPts val="1800"/>
            </a:pPr>
            <a:r>
              <a:rPr lang="en-GB" sz="2000" b="1" dirty="0">
                <a:solidFill>
                  <a:schemeClr val="tx1"/>
                </a:solidFill>
                <a:latin typeface="Calibri" panose="020F0502020204030204" pitchFamily="34" charset="0"/>
                <a:cs typeface="Calibri" panose="020F0502020204030204" pitchFamily="34" charset="0"/>
              </a:rPr>
              <a:t>Active citizens’ are those who </a:t>
            </a:r>
            <a:r>
              <a:rPr lang="en-GB" sz="2000" b="1" u="sng" dirty="0">
                <a:solidFill>
                  <a:schemeClr val="tx1"/>
                </a:solidFill>
                <a:latin typeface="Calibri" panose="020F0502020204030204" pitchFamily="34" charset="0"/>
                <a:cs typeface="Calibri" panose="020F0502020204030204" pitchFamily="34" charset="0"/>
              </a:rPr>
              <a:t>look beyond the basic legal duties </a:t>
            </a:r>
            <a:r>
              <a:rPr lang="en-GB" sz="2000" b="1" dirty="0">
                <a:solidFill>
                  <a:schemeClr val="tx1"/>
                </a:solidFill>
                <a:latin typeface="Calibri" panose="020F0502020204030204" pitchFamily="34" charset="0"/>
                <a:cs typeface="Calibri" panose="020F0502020204030204" pitchFamily="34" charset="0"/>
              </a:rPr>
              <a:t>and are further engaged voluntarily in activities that somehow affect the public life of their locality or communities. </a:t>
            </a:r>
            <a:endParaRPr lang="en-GB" sz="20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9"/>
          <p:cNvSpPr txBox="1">
            <a:spLocks noGrp="1"/>
          </p:cNvSpPr>
          <p:nvPr>
            <p:ph type="body" idx="1"/>
          </p:nvPr>
        </p:nvSpPr>
        <p:spPr>
          <a:xfrm>
            <a:off x="495531" y="1857432"/>
            <a:ext cx="11200938" cy="5336737"/>
          </a:xfrm>
          <a:prstGeom prst="rect">
            <a:avLst/>
          </a:prstGeom>
          <a:noFill/>
          <a:ln>
            <a:noFill/>
          </a:ln>
        </p:spPr>
        <p:txBody>
          <a:bodyPr spcFirstLastPara="1" wrap="square" lIns="0" tIns="0" rIns="0" bIns="0" anchor="t" anchorCtr="0">
            <a:noAutofit/>
          </a:bodyPr>
          <a:lstStyle/>
          <a:p>
            <a:pPr marL="457200" marR="0" lvl="0" indent="-228600" algn="ctr" rtl="0">
              <a:lnSpc>
                <a:spcPct val="90000"/>
              </a:lnSpc>
              <a:spcBef>
                <a:spcPts val="1000"/>
              </a:spcBef>
              <a:spcAft>
                <a:spcPts val="0"/>
              </a:spcAft>
              <a:buClr>
                <a:srgbClr val="000000"/>
              </a:buClr>
              <a:buSzPts val="1800"/>
              <a:buFont typeface="Arial"/>
              <a:buNone/>
            </a:pPr>
            <a:r>
              <a:rPr lang="en-US" sz="2800" b="1" dirty="0" smtClean="0">
                <a:solidFill>
                  <a:srgbClr val="187498"/>
                </a:solidFill>
              </a:rPr>
              <a:t>What are the different forms of Active Citizenship and Civic Engagement?</a:t>
            </a:r>
          </a:p>
          <a:p>
            <a:pPr marL="457200" marR="0" lvl="0" indent="-228600" algn="ctr" rtl="0">
              <a:lnSpc>
                <a:spcPct val="90000"/>
              </a:lnSpc>
              <a:spcBef>
                <a:spcPts val="1000"/>
              </a:spcBef>
              <a:spcAft>
                <a:spcPts val="0"/>
              </a:spcAft>
              <a:buClr>
                <a:srgbClr val="000000"/>
              </a:buClr>
              <a:buSzPts val="1800"/>
              <a:buFont typeface="Arial"/>
              <a:buNone/>
            </a:pPr>
            <a:r>
              <a:rPr lang="en-US" sz="2800" b="1" dirty="0" smtClean="0">
                <a:solidFill>
                  <a:srgbClr val="187498"/>
                </a:solidFill>
              </a:rPr>
              <a:t> </a:t>
            </a:r>
          </a:p>
          <a:p>
            <a:pPr marL="457200" marR="0" lvl="0" indent="-228600" algn="ctr" rtl="0">
              <a:lnSpc>
                <a:spcPct val="90000"/>
              </a:lnSpc>
              <a:spcBef>
                <a:spcPts val="1000"/>
              </a:spcBef>
              <a:spcAft>
                <a:spcPts val="0"/>
              </a:spcAft>
              <a:buClr>
                <a:srgbClr val="000000"/>
              </a:buClr>
              <a:buSzPts val="1800"/>
              <a:buFont typeface="Arial"/>
              <a:buNone/>
            </a:pPr>
            <a:r>
              <a:rPr lang="en-US" sz="2800" b="1" dirty="0" smtClean="0">
                <a:solidFill>
                  <a:srgbClr val="187498"/>
                </a:solidFill>
              </a:rPr>
              <a:t>Besides voting, how can citizens actively participate and engage?</a:t>
            </a:r>
          </a:p>
          <a:p>
            <a:pPr marL="457200" marR="0" lvl="0" indent="-228600" algn="ctr" rtl="0">
              <a:lnSpc>
                <a:spcPct val="90000"/>
              </a:lnSpc>
              <a:spcBef>
                <a:spcPts val="1000"/>
              </a:spcBef>
              <a:spcAft>
                <a:spcPts val="0"/>
              </a:spcAft>
              <a:buClr>
                <a:srgbClr val="000000"/>
              </a:buClr>
              <a:buSzPts val="1800"/>
              <a:buFont typeface="Arial"/>
              <a:buNone/>
            </a:pPr>
            <a:endParaRPr lang="en-US" sz="2800" b="1" dirty="0" smtClean="0">
              <a:solidFill>
                <a:srgbClr val="187498"/>
              </a:solidFill>
            </a:endParaRPr>
          </a:p>
          <a:p>
            <a:pPr marL="457200" marR="0" lvl="0" indent="-228600" algn="ctr" rtl="0">
              <a:lnSpc>
                <a:spcPct val="90000"/>
              </a:lnSpc>
              <a:spcBef>
                <a:spcPts val="1000"/>
              </a:spcBef>
              <a:spcAft>
                <a:spcPts val="0"/>
              </a:spcAft>
              <a:buClr>
                <a:srgbClr val="000000"/>
              </a:buClr>
              <a:buSzPts val="1800"/>
              <a:buFont typeface="Arial"/>
              <a:buNone/>
            </a:pPr>
            <a:endParaRPr lang="en-US" sz="2800" b="1" dirty="0">
              <a:solidFill>
                <a:srgbClr val="187498"/>
              </a:solidFill>
            </a:endParaRPr>
          </a:p>
          <a:p>
            <a:pPr marL="1978025" marR="0" lvl="0" indent="-342900" algn="l" rtl="0">
              <a:lnSpc>
                <a:spcPct val="90000"/>
              </a:lnSpc>
              <a:spcBef>
                <a:spcPts val="1000"/>
              </a:spcBef>
              <a:spcAft>
                <a:spcPts val="0"/>
              </a:spcAft>
              <a:buClr>
                <a:srgbClr val="000000"/>
              </a:buClr>
              <a:buSzPts val="1800"/>
              <a:buFont typeface="Wingdings" panose="05000000000000000000" pitchFamily="2" charset="2"/>
              <a:buChar char="§"/>
            </a:pPr>
            <a:r>
              <a:rPr lang="en-US" sz="2400" dirty="0" smtClean="0">
                <a:solidFill>
                  <a:schemeClr val="tx1"/>
                </a:solidFill>
              </a:rPr>
              <a:t>Brainstorm in small groups and assign one representative.</a:t>
            </a:r>
          </a:p>
          <a:p>
            <a:pPr marL="1978025" marR="0" lvl="0" indent="-342900" algn="l" rtl="0">
              <a:lnSpc>
                <a:spcPct val="90000"/>
              </a:lnSpc>
              <a:spcBef>
                <a:spcPts val="1000"/>
              </a:spcBef>
              <a:spcAft>
                <a:spcPts val="0"/>
              </a:spcAft>
              <a:buClr>
                <a:srgbClr val="000000"/>
              </a:buClr>
              <a:buSzPts val="1800"/>
              <a:buFont typeface="Wingdings" panose="05000000000000000000" pitchFamily="2" charset="2"/>
              <a:buChar char="§"/>
            </a:pPr>
            <a:r>
              <a:rPr lang="en-US" sz="2400" dirty="0" smtClean="0">
                <a:solidFill>
                  <a:schemeClr val="tx1"/>
                </a:solidFill>
              </a:rPr>
              <a:t>Present your findings. </a:t>
            </a:r>
          </a:p>
          <a:p>
            <a:pPr marL="457200" marR="0" lvl="0" indent="-228600" algn="just" rtl="0">
              <a:lnSpc>
                <a:spcPct val="90000"/>
              </a:lnSpc>
              <a:spcBef>
                <a:spcPts val="1000"/>
              </a:spcBef>
              <a:spcAft>
                <a:spcPts val="0"/>
              </a:spcAft>
              <a:buClr>
                <a:srgbClr val="000000"/>
              </a:buClr>
              <a:buSzPts val="1800"/>
              <a:buFont typeface="Arial"/>
              <a:buNone/>
            </a:pPr>
            <a:endParaRPr sz="2800" dirty="0">
              <a:solidFill>
                <a:srgbClr val="187498"/>
              </a:solidFill>
            </a:endParaRPr>
          </a:p>
        </p:txBody>
      </p:sp>
      <p:sp>
        <p:nvSpPr>
          <p:cNvPr id="104" name="Google Shape;104;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Forms of Active Citizenship and Civic engagement </a:t>
            </a:r>
            <a:endParaRP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9"/>
          <p:cNvSpPr txBox="1">
            <a:spLocks noGrp="1"/>
          </p:cNvSpPr>
          <p:nvPr>
            <p:ph type="body" idx="1"/>
          </p:nvPr>
        </p:nvSpPr>
        <p:spPr>
          <a:xfrm>
            <a:off x="71119" y="1209040"/>
            <a:ext cx="7809345" cy="5336737"/>
          </a:xfrm>
          <a:prstGeom prst="rect">
            <a:avLst/>
          </a:prstGeom>
          <a:noFill/>
          <a:ln>
            <a:noFill/>
          </a:ln>
        </p:spPr>
        <p:txBody>
          <a:bodyPr spcFirstLastPara="1" wrap="square" lIns="0" tIns="0" rIns="0" bIns="0" anchor="t" anchorCtr="0">
            <a:noAutofit/>
          </a:bodyPr>
          <a:lstStyle/>
          <a:p>
            <a:pPr marL="514350" lvl="0" indent="-285750" algn="just" rtl="0">
              <a:lnSpc>
                <a:spcPct val="100000"/>
              </a:lnSpc>
              <a:spcBef>
                <a:spcPts val="1000"/>
              </a:spcBef>
              <a:spcAft>
                <a:spcPts val="0"/>
              </a:spcAft>
              <a:buSzPts val="1800"/>
              <a:buFont typeface="Wingdings" panose="05000000000000000000" pitchFamily="2" charset="2"/>
              <a:buChar char="§"/>
            </a:pPr>
            <a:r>
              <a:rPr lang="en-GB" b="1" dirty="0"/>
              <a:t>Civic engagement </a:t>
            </a:r>
            <a:r>
              <a:rPr lang="en-GB" dirty="0"/>
              <a:t>entails the active involvement of individuals, either independently, in groups, or through non-governmental organizations (NGOs), in addressing local, national, and global issues. It encompasses a wide range of actions taken by people to advance their beliefs and interests, express their views, and participate in social and political matters</a:t>
            </a:r>
            <a:r>
              <a:rPr lang="en-GB" dirty="0" smtClean="0"/>
              <a:t>.</a:t>
            </a:r>
          </a:p>
          <a:p>
            <a:pPr marL="514350" lvl="0" indent="-285750" algn="just" rtl="0">
              <a:lnSpc>
                <a:spcPct val="100000"/>
              </a:lnSpc>
              <a:spcBef>
                <a:spcPts val="1000"/>
              </a:spcBef>
              <a:spcAft>
                <a:spcPts val="0"/>
              </a:spcAft>
              <a:buSzPts val="1800"/>
              <a:buFont typeface="Wingdings" panose="05000000000000000000" pitchFamily="2" charset="2"/>
              <a:buChar char="§"/>
            </a:pPr>
            <a:endParaRPr lang="en-GB" dirty="0" smtClean="0"/>
          </a:p>
          <a:p>
            <a:pPr marL="514350" lvl="0" indent="-285750" algn="just" rtl="0">
              <a:lnSpc>
                <a:spcPct val="100000"/>
              </a:lnSpc>
              <a:spcBef>
                <a:spcPts val="1000"/>
              </a:spcBef>
              <a:spcAft>
                <a:spcPts val="0"/>
              </a:spcAft>
              <a:buSzPts val="1800"/>
              <a:buFont typeface="Wingdings" panose="05000000000000000000" pitchFamily="2" charset="2"/>
              <a:buChar char="§"/>
            </a:pPr>
            <a:r>
              <a:rPr lang="en-GB" dirty="0" smtClean="0"/>
              <a:t>It </a:t>
            </a:r>
            <a:r>
              <a:rPr lang="en-GB" dirty="0"/>
              <a:t>is crucial to recognize that civic engagement </a:t>
            </a:r>
            <a:r>
              <a:rPr lang="en-GB" i="1" dirty="0"/>
              <a:t>extends beyond traditional political processes such as voting</a:t>
            </a:r>
            <a:r>
              <a:rPr lang="en-GB" dirty="0"/>
              <a:t>. There are numerous avenues through which individuals can actively contribute to society and make a difference. This includes volunteering, community organizing, advocating for social causes, participating in public discussions and debates, engaging in peaceful protests, and supporting </a:t>
            </a:r>
            <a:r>
              <a:rPr lang="en-GB" dirty="0" err="1"/>
              <a:t>nonprofit</a:t>
            </a:r>
            <a:r>
              <a:rPr lang="en-GB" dirty="0"/>
              <a:t> organizations</a:t>
            </a:r>
            <a:r>
              <a:rPr lang="en-GB" dirty="0" smtClean="0"/>
              <a:t>.</a:t>
            </a:r>
          </a:p>
          <a:p>
            <a:pPr marL="514350" lvl="0" indent="-285750" algn="just" rtl="0">
              <a:lnSpc>
                <a:spcPct val="100000"/>
              </a:lnSpc>
              <a:spcBef>
                <a:spcPts val="1000"/>
              </a:spcBef>
              <a:spcAft>
                <a:spcPts val="0"/>
              </a:spcAft>
              <a:buSzPts val="1800"/>
              <a:buFont typeface="Wingdings" panose="05000000000000000000" pitchFamily="2" charset="2"/>
              <a:buChar char="§"/>
            </a:pPr>
            <a:endParaRPr dirty="0"/>
          </a:p>
          <a:p>
            <a:pPr marL="514350" lvl="0" indent="-285750" algn="just" rtl="0">
              <a:lnSpc>
                <a:spcPct val="100000"/>
              </a:lnSpc>
              <a:spcBef>
                <a:spcPts val="1000"/>
              </a:spcBef>
              <a:spcAft>
                <a:spcPts val="0"/>
              </a:spcAft>
              <a:buSzPts val="1800"/>
              <a:buFont typeface="Wingdings" panose="05000000000000000000" pitchFamily="2" charset="2"/>
              <a:buChar char="§"/>
            </a:pPr>
            <a:r>
              <a:rPr lang="en-GB" dirty="0"/>
              <a:t>By actively engaging in civic life, individuals have the opportunity to shape their communities, express their values, and contribute to the betterment of society. Civic engagement is a </a:t>
            </a:r>
            <a:r>
              <a:rPr lang="en-GB" b="1" dirty="0"/>
              <a:t>vital aspect of democratic participation </a:t>
            </a:r>
            <a:r>
              <a:rPr lang="en-GB" dirty="0"/>
              <a:t>and helps foster an informed and active citizenry.</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04" name="Google Shape;104;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Forms of Active Citizenship and Civic engagement </a:t>
            </a:r>
            <a:endParaRPr b="1" dirty="0"/>
          </a:p>
        </p:txBody>
      </p:sp>
      <p:pic>
        <p:nvPicPr>
          <p:cNvPr id="105" name="Google Shape;105;p29"/>
          <p:cNvPicPr preferRelativeResize="0"/>
          <p:nvPr/>
        </p:nvPicPr>
        <p:blipFill rotWithShape="1">
          <a:blip r:embed="rId3">
            <a:alphaModFix/>
          </a:blip>
          <a:srcRect/>
          <a:stretch/>
        </p:blipFill>
        <p:spPr>
          <a:xfrm>
            <a:off x="8038912" y="2476926"/>
            <a:ext cx="4008032" cy="2404819"/>
          </a:xfrm>
          <a:prstGeom prst="rect">
            <a:avLst/>
          </a:prstGeom>
          <a:noFill/>
          <a:ln>
            <a:noFill/>
          </a:ln>
        </p:spPr>
      </p:pic>
    </p:spTree>
    <p:extLst>
      <p:ext uri="{BB962C8B-B14F-4D97-AF65-F5344CB8AC3E}">
        <p14:creationId xmlns:p14="http://schemas.microsoft.com/office/powerpoint/2010/main" val="17896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pSp>
        <p:nvGrpSpPr>
          <p:cNvPr id="110" name="Google Shape;110;p30"/>
          <p:cNvGrpSpPr/>
          <p:nvPr/>
        </p:nvGrpSpPr>
        <p:grpSpPr>
          <a:xfrm>
            <a:off x="2407369" y="1350179"/>
            <a:ext cx="7377261" cy="5071867"/>
            <a:chOff x="559519" y="2478"/>
            <a:chExt cx="7377261" cy="5071867"/>
          </a:xfrm>
        </p:grpSpPr>
        <p:sp>
          <p:nvSpPr>
            <p:cNvPr id="111" name="Google Shape;111;p30"/>
            <p:cNvSpPr/>
            <p:nvPr/>
          </p:nvSpPr>
          <p:spPr>
            <a:xfrm>
              <a:off x="559519" y="1769947"/>
              <a:ext cx="3073858" cy="1536929"/>
            </a:xfrm>
            <a:prstGeom prst="roundRect">
              <a:avLst>
                <a:gd name="adj" fmla="val 10000"/>
              </a:avLst>
            </a:prstGeom>
            <a:gradFill>
              <a:gsLst>
                <a:gs pos="0">
                  <a:srgbClr val="A1CBEC"/>
                </a:gs>
                <a:gs pos="35000">
                  <a:srgbClr val="BDD9F1"/>
                </a:gs>
                <a:gs pos="100000">
                  <a:srgbClr val="E5F0FA"/>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0"/>
            <p:cNvSpPr txBox="1"/>
            <p:nvPr/>
          </p:nvSpPr>
          <p:spPr>
            <a:xfrm>
              <a:off x="604534" y="1814962"/>
              <a:ext cx="2983828" cy="144689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0" i="0" u="none" strike="noStrike" cap="none" dirty="0">
                  <a:solidFill>
                    <a:schemeClr val="dk1"/>
                  </a:solidFill>
                  <a:latin typeface="Calibri" panose="020F0502020204030204" pitchFamily="34" charset="0"/>
                  <a:cs typeface="Calibri" panose="020F0502020204030204" pitchFamily="34" charset="0"/>
                  <a:sym typeface="Arial"/>
                </a:rPr>
                <a:t>Active citizenship consists of three separate but mutually dependent qualities: Active citizenship involvement, participation and influence. </a:t>
              </a:r>
              <a:endParaRPr sz="15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13" name="Google Shape;113;p30"/>
            <p:cNvSpPr/>
            <p:nvPr/>
          </p:nvSpPr>
          <p:spPr>
            <a:xfrm rot="-3310531">
              <a:off x="3171613" y="1627431"/>
              <a:ext cx="2153073" cy="54492"/>
            </a:xfrm>
            <a:custGeom>
              <a:avLst/>
              <a:gdLst/>
              <a:ahLst/>
              <a:cxnLst/>
              <a:rect l="l" t="t" r="r" b="b"/>
              <a:pathLst>
                <a:path w="120000" h="120000" extrusionOk="0">
                  <a:moveTo>
                    <a:pt x="0" y="60000"/>
                  </a:moveTo>
                  <a:lnTo>
                    <a:pt x="120000" y="60000"/>
                  </a:lnTo>
                </a:path>
              </a:pathLst>
            </a:custGeom>
            <a:noFill/>
            <a:ln w="25400" cap="flat" cmpd="sng">
              <a:solidFill>
                <a:srgbClr val="E0BA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0"/>
            <p:cNvSpPr txBox="1"/>
            <p:nvPr/>
          </p:nvSpPr>
          <p:spPr>
            <a:xfrm rot="-3310531">
              <a:off x="4194323" y="1600851"/>
              <a:ext cx="107653" cy="10765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15" name="Google Shape;115;p30"/>
            <p:cNvSpPr/>
            <p:nvPr/>
          </p:nvSpPr>
          <p:spPr>
            <a:xfrm>
              <a:off x="4862922" y="2478"/>
              <a:ext cx="3073858" cy="1536929"/>
            </a:xfrm>
            <a:prstGeom prst="roundRect">
              <a:avLst>
                <a:gd name="adj" fmla="val 10000"/>
              </a:avLst>
            </a:prstGeom>
            <a:gradFill>
              <a:gsLst>
                <a:gs pos="0">
                  <a:srgbClr val="FFF584"/>
                </a:gs>
                <a:gs pos="35000">
                  <a:srgbClr val="FFF5A9"/>
                </a:gs>
                <a:gs pos="100000">
                  <a:srgbClr val="FFFBDB"/>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0"/>
            <p:cNvSpPr txBox="1"/>
            <p:nvPr/>
          </p:nvSpPr>
          <p:spPr>
            <a:xfrm>
              <a:off x="4907937" y="47493"/>
              <a:ext cx="2983828" cy="144689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1" i="0" u="none" strike="noStrike" cap="none" dirty="0">
                  <a:solidFill>
                    <a:schemeClr val="dk1"/>
                  </a:solidFill>
                  <a:latin typeface="Calibri" panose="020F0502020204030204" pitchFamily="34" charset="0"/>
                  <a:cs typeface="Calibri" panose="020F0502020204030204" pitchFamily="34" charset="0"/>
                  <a:sym typeface="Arial"/>
                </a:rPr>
                <a:t>Involvement</a:t>
              </a:r>
              <a:r>
                <a:rPr lang="en-GB" sz="1500" b="0" i="0" u="none" strike="noStrike" cap="none" dirty="0">
                  <a:solidFill>
                    <a:schemeClr val="dk1"/>
                  </a:solidFill>
                  <a:latin typeface="Calibri" panose="020F0502020204030204" pitchFamily="34" charset="0"/>
                  <a:cs typeface="Calibri" panose="020F0502020204030204" pitchFamily="34" charset="0"/>
                  <a:sym typeface="Arial"/>
                </a:rPr>
                <a:t>: A good decision requires the knowledge, experience, and opinions of everybody. There must be a sense of engagement among citizens in the world around them. </a:t>
              </a:r>
              <a:endParaRPr sz="15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17" name="Google Shape;117;p30"/>
            <p:cNvSpPr/>
            <p:nvPr/>
          </p:nvSpPr>
          <p:spPr>
            <a:xfrm>
              <a:off x="3633378" y="2511166"/>
              <a:ext cx="1229543" cy="54492"/>
            </a:xfrm>
            <a:custGeom>
              <a:avLst/>
              <a:gdLst/>
              <a:ahLst/>
              <a:cxnLst/>
              <a:rect l="l" t="t" r="r" b="b"/>
              <a:pathLst>
                <a:path w="120000" h="120000" extrusionOk="0">
                  <a:moveTo>
                    <a:pt x="0" y="60000"/>
                  </a:moveTo>
                  <a:lnTo>
                    <a:pt x="120000" y="60000"/>
                  </a:lnTo>
                </a:path>
              </a:pathLst>
            </a:custGeom>
            <a:noFill/>
            <a:ln w="25400" cap="flat" cmpd="sng">
              <a:solidFill>
                <a:srgbClr val="E0BA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0"/>
            <p:cNvSpPr txBox="1"/>
            <p:nvPr/>
          </p:nvSpPr>
          <p:spPr>
            <a:xfrm>
              <a:off x="4217411" y="2507673"/>
              <a:ext cx="61477" cy="6147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19" name="Google Shape;119;p30"/>
            <p:cNvSpPr/>
            <p:nvPr/>
          </p:nvSpPr>
          <p:spPr>
            <a:xfrm>
              <a:off x="4862922" y="1769947"/>
              <a:ext cx="3073858" cy="1536929"/>
            </a:xfrm>
            <a:prstGeom prst="roundRect">
              <a:avLst>
                <a:gd name="adj" fmla="val 10000"/>
              </a:avLst>
            </a:prstGeom>
            <a:gradFill>
              <a:gsLst>
                <a:gs pos="0">
                  <a:srgbClr val="FFF584"/>
                </a:gs>
                <a:gs pos="35000">
                  <a:srgbClr val="FFF5A9"/>
                </a:gs>
                <a:gs pos="100000">
                  <a:srgbClr val="FFFBDB"/>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0"/>
            <p:cNvSpPr txBox="1"/>
            <p:nvPr/>
          </p:nvSpPr>
          <p:spPr>
            <a:xfrm>
              <a:off x="4907937" y="1814962"/>
              <a:ext cx="2983828" cy="144689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1" i="0" u="none" strike="noStrike" cap="none" dirty="0">
                  <a:solidFill>
                    <a:schemeClr val="dk1"/>
                  </a:solidFill>
                  <a:latin typeface="Calibri" panose="020F0502020204030204" pitchFamily="34" charset="0"/>
                  <a:cs typeface="Calibri" panose="020F0502020204030204" pitchFamily="34" charset="0"/>
                  <a:sym typeface="Arial"/>
                </a:rPr>
                <a:t>Participation</a:t>
              </a:r>
              <a:r>
                <a:rPr lang="en-GB" sz="1500" b="0" i="0" u="none" strike="noStrike" cap="none" dirty="0">
                  <a:solidFill>
                    <a:schemeClr val="dk1"/>
                  </a:solidFill>
                  <a:latin typeface="Calibri" panose="020F0502020204030204" pitchFamily="34" charset="0"/>
                  <a:cs typeface="Calibri" panose="020F0502020204030204" pitchFamily="34" charset="0"/>
                  <a:sym typeface="Arial"/>
                </a:rPr>
                <a:t>: Citizens should not simply be able to participate. In order to do so, they should feel a sense of duty and responsibility.</a:t>
              </a:r>
              <a:endParaRPr sz="1500" b="0" i="0" u="none" strike="noStrike" cap="none" dirty="0">
                <a:solidFill>
                  <a:schemeClr val="dk1"/>
                </a:solidFill>
                <a:latin typeface="Calibri" panose="020F0502020204030204" pitchFamily="34" charset="0"/>
                <a:cs typeface="Calibri" panose="020F0502020204030204" pitchFamily="34" charset="0"/>
                <a:sym typeface="Arial"/>
              </a:endParaRPr>
            </a:p>
          </p:txBody>
        </p:sp>
        <p:sp>
          <p:nvSpPr>
            <p:cNvPr id="121" name="Google Shape;121;p30"/>
            <p:cNvSpPr/>
            <p:nvPr/>
          </p:nvSpPr>
          <p:spPr>
            <a:xfrm rot="3310531">
              <a:off x="3171613" y="3394900"/>
              <a:ext cx="2153073" cy="54492"/>
            </a:xfrm>
            <a:custGeom>
              <a:avLst/>
              <a:gdLst/>
              <a:ahLst/>
              <a:cxnLst/>
              <a:rect l="l" t="t" r="r" b="b"/>
              <a:pathLst>
                <a:path w="120000" h="120000" extrusionOk="0">
                  <a:moveTo>
                    <a:pt x="0" y="60000"/>
                  </a:moveTo>
                  <a:lnTo>
                    <a:pt x="120000" y="60000"/>
                  </a:lnTo>
                </a:path>
              </a:pathLst>
            </a:custGeom>
            <a:noFill/>
            <a:ln w="25400" cap="flat" cmpd="sng">
              <a:solidFill>
                <a:srgbClr val="E0BA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0"/>
            <p:cNvSpPr txBox="1"/>
            <p:nvPr/>
          </p:nvSpPr>
          <p:spPr>
            <a:xfrm rot="3310531">
              <a:off x="4194323" y="3368320"/>
              <a:ext cx="107653" cy="10765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3" name="Google Shape;123;p30"/>
            <p:cNvSpPr/>
            <p:nvPr/>
          </p:nvSpPr>
          <p:spPr>
            <a:xfrm>
              <a:off x="4862922" y="3537416"/>
              <a:ext cx="3073858" cy="1536929"/>
            </a:xfrm>
            <a:prstGeom prst="roundRect">
              <a:avLst>
                <a:gd name="adj" fmla="val 10000"/>
              </a:avLst>
            </a:prstGeom>
            <a:gradFill>
              <a:gsLst>
                <a:gs pos="0">
                  <a:srgbClr val="FFF584"/>
                </a:gs>
                <a:gs pos="35000">
                  <a:srgbClr val="FFF5A9"/>
                </a:gs>
                <a:gs pos="100000">
                  <a:srgbClr val="FFFBDB"/>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0"/>
            <p:cNvSpPr txBox="1"/>
            <p:nvPr/>
          </p:nvSpPr>
          <p:spPr>
            <a:xfrm>
              <a:off x="4907937" y="3582431"/>
              <a:ext cx="2983828" cy="144689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1" i="0" u="none" strike="noStrike" cap="none" dirty="0">
                  <a:solidFill>
                    <a:schemeClr val="dk1"/>
                  </a:solidFill>
                  <a:latin typeface="Calibri" panose="020F0502020204030204" pitchFamily="34" charset="0"/>
                  <a:cs typeface="Calibri" panose="020F0502020204030204" pitchFamily="34" charset="0"/>
                  <a:sym typeface="Arial"/>
                </a:rPr>
                <a:t>Influence</a:t>
              </a:r>
              <a:r>
                <a:rPr lang="en-GB" sz="1500" b="0" i="0" u="none" strike="noStrike" cap="none" dirty="0">
                  <a:solidFill>
                    <a:schemeClr val="dk1"/>
                  </a:solidFill>
                  <a:latin typeface="Calibri" panose="020F0502020204030204" pitchFamily="34" charset="0"/>
                  <a:cs typeface="Calibri" panose="020F0502020204030204" pitchFamily="34" charset="0"/>
                  <a:sym typeface="Arial"/>
                </a:rPr>
                <a:t>: It is critical for citizens to see that their participation leads to results. It is important for participants to feel that their input is important and that the decisions are made with their input in mind. </a:t>
              </a:r>
              <a:endParaRPr sz="1500" b="0" i="0" u="none" strike="noStrike" cap="none" dirty="0">
                <a:solidFill>
                  <a:schemeClr val="dk1"/>
                </a:solidFill>
                <a:latin typeface="Calibri" panose="020F0502020204030204" pitchFamily="34" charset="0"/>
                <a:cs typeface="Calibri" panose="020F0502020204030204" pitchFamily="34" charset="0"/>
                <a:sym typeface="Arial"/>
              </a:endParaRPr>
            </a:p>
          </p:txBody>
        </p:sp>
      </p:grpSp>
      <p:sp>
        <p:nvSpPr>
          <p:cNvPr id="125" name="Google Shape;125;p3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What </a:t>
            </a:r>
            <a:r>
              <a:rPr lang="en-GB" b="1" dirty="0" smtClean="0"/>
              <a:t>Constitutes </a:t>
            </a:r>
            <a:r>
              <a:rPr lang="en-GB" b="1" dirty="0"/>
              <a:t>an Active Citizenship</a:t>
            </a:r>
            <a:r>
              <a:rPr lang="en-GB" b="1" dirty="0" smtClean="0"/>
              <a:t>?</a:t>
            </a:r>
            <a:endParaRPr b="1" dirty="0"/>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2586</Words>
  <Application>Microsoft Office PowerPoint</Application>
  <PresentationFormat>Widescreen</PresentationFormat>
  <Paragraphs>165</Paragraphs>
  <Slides>22</Slides>
  <Notes>22</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Wingdings</vt:lpstr>
      <vt:lpstr>CARDET Course template</vt:lpstr>
      <vt:lpstr>CARDET Course template</vt:lpstr>
      <vt:lpstr>1_CARDET Course template</vt:lpstr>
      <vt:lpstr>Module 4 Understanding Active Citizenship &amp; Civic Engagement</vt:lpstr>
      <vt:lpstr>Introduction </vt:lpstr>
      <vt:lpstr>Defining Active Citizenship and Civic Engagement </vt:lpstr>
      <vt:lpstr>Defining Active Citizenship and Civic Engagement </vt:lpstr>
      <vt:lpstr>Definitions - Civic Engagement </vt:lpstr>
      <vt:lpstr>Definitions - Active Citizenship</vt:lpstr>
      <vt:lpstr>Forms of Active Citizenship and Civic engagement </vt:lpstr>
      <vt:lpstr>Forms of Active Citizenship and Civic engagement </vt:lpstr>
      <vt:lpstr>What Constitutes an Active Citizenship?</vt:lpstr>
      <vt:lpstr>Key Characteristics of Active Citizenship</vt:lpstr>
      <vt:lpstr>Hoskins and Mascherini Active Citizenship Operational Model</vt:lpstr>
      <vt:lpstr>Hoskins and Mascherini Active Citizenship Operational Model</vt:lpstr>
      <vt:lpstr>Hoskins and Mascherini Active Citizenship Operational Model</vt:lpstr>
      <vt:lpstr>Hoskins and Mascherini Active Citizenship Operational Model</vt:lpstr>
      <vt:lpstr>PowerPoint Presentation</vt:lpstr>
      <vt:lpstr>Active Citizens…</vt:lpstr>
      <vt:lpstr>Benefits of Active Citizenship</vt:lpstr>
      <vt:lpstr>Benefits of Active Citizenship </vt:lpstr>
      <vt:lpstr>Worksheet: Group Activity</vt:lpstr>
      <vt:lpstr>Motivations to be an Active Citizen </vt:lpstr>
      <vt:lpstr>Motivations to be an Active Citizen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Understanding Active Citizenship &amp; Civic Engagement</dc:title>
  <dc:creator>2Fast4u</dc:creator>
  <cp:lastModifiedBy>Simone Khekin</cp:lastModifiedBy>
  <cp:revision>8</cp:revision>
  <dcterms:created xsi:type="dcterms:W3CDTF">2014-07-11T09:12:14Z</dcterms:created>
  <dcterms:modified xsi:type="dcterms:W3CDTF">2024-01-08T13:52:31Z</dcterms:modified>
</cp:coreProperties>
</file>