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 id="2147483656" r:id="rId3"/>
  </p:sldMasterIdLst>
  <p:notesMasterIdLst>
    <p:notesMasterId r:id="rId26"/>
  </p:notesMasterIdLst>
  <p:sldIdLst>
    <p:sldId id="27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rV81JYQPzS/TWEc/jJd7m43j7i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28" autoAdjust="0"/>
  </p:normalViewPr>
  <p:slideViewPr>
    <p:cSldViewPr snapToGrid="0">
      <p:cViewPr varScale="1">
        <p:scale>
          <a:sx n="64" d="100"/>
          <a:sy n="64" d="100"/>
        </p:scale>
        <p:origin x="10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https://www.freepik.com/free-vector/online-voting-isometric-illustration-with-workspace-with-laptop-election-website-passport_14258184.htm#query=E-petitions&amp;position=2&amp;from_view=search&amp;track=ais </a:t>
            </a:r>
            <a:endParaRPr/>
          </a:p>
        </p:txBody>
      </p:sp>
      <p:sp>
        <p:nvSpPr>
          <p:cNvPr id="117" name="Google Shape;11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https://www.freepik.com/free-vector/electronic-voting-abstract-concept-illustration_11667689.htm#query=E-petitions&amp;position=1&amp;from_view=search&amp;track=ais </a:t>
            </a:r>
            <a:endParaRPr/>
          </a:p>
        </p:txBody>
      </p:sp>
      <p:sp>
        <p:nvSpPr>
          <p:cNvPr id="125" name="Google Shape;12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https://www.freepik.com/free-vector/online-article-concept-illustration_22378349.htm#query=Blogging&amp;position=29&amp;from_view=search&amp;track=sph </a:t>
            </a:r>
            <a:endParaRPr/>
          </a:p>
        </p:txBody>
      </p:sp>
      <p:sp>
        <p:nvSpPr>
          <p:cNvPr id="138" name="Google Shape;13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6" name="Google Shape;14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freepik.com/free-vector/freelance-work-abstract-concept-vector-illustration-freelancer-job-remote-work-online-selfemployment-freelance-platform-available-hiring-independent-web-specialist-abstract-metaphor_24122175.htm#query=blogger&amp;position=9&amp;from_view=search&amp;track=sph </a:t>
            </a:r>
            <a:endParaRPr/>
          </a:p>
        </p:txBody>
      </p:sp>
      <p:sp>
        <p:nvSpPr>
          <p:cNvPr id="153" name="Google Shape;15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Pictures source: </a:t>
            </a:r>
            <a:r>
              <a:rPr lang="en-GB"/>
              <a:t>https://www.freepik.com/free-vector/man-front-camera-recording-video-share-it-internet-illustration_10780340.htm#query=Vlogging&amp;position=8&amp;from_view=search&amp;track=sph </a:t>
            </a:r>
            <a:endParaRPr/>
          </a:p>
        </p:txBody>
      </p:sp>
      <p:sp>
        <p:nvSpPr>
          <p:cNvPr id="160" name="Google Shape;16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https://www.fixmystreet.com/ </a:t>
            </a:r>
            <a:endParaRPr/>
          </a:p>
        </p:txBody>
      </p:sp>
      <p:sp>
        <p:nvSpPr>
          <p:cNvPr id="174" name="Google Shape;17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https://www.freepik.com/free-photo/pile-3d-popular-social-media-logos_1191374.htm#query=Social%20networks&amp;position=0&amp;from_view=search&amp;track=sph </a:t>
            </a:r>
            <a:endParaRPr/>
          </a:p>
        </p:txBody>
      </p:sp>
      <p:sp>
        <p:nvSpPr>
          <p:cNvPr id="57" name="Google Shape;5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https://www.euractiv.com/section/participatory-democracy/infographic/participatory-budgeting-europes-bet-to-increase-trust-in-government/ </a:t>
            </a:r>
            <a:endParaRPr/>
          </a:p>
        </p:txBody>
      </p:sp>
      <p:sp>
        <p:nvSpPr>
          <p:cNvPr id="189" name="Google Shape;18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Pictures sources: </a:t>
            </a:r>
            <a:endParaRPr/>
          </a:p>
          <a:p>
            <a:pPr marL="457200" lvl="0" indent="-228600" algn="l" rtl="0">
              <a:lnSpc>
                <a:spcPct val="100000"/>
              </a:lnSpc>
              <a:spcBef>
                <a:spcPts val="0"/>
              </a:spcBef>
              <a:spcAft>
                <a:spcPts val="0"/>
              </a:spcAft>
              <a:buSzPts val="1400"/>
              <a:buFont typeface="Calibri"/>
              <a:buChar char="-"/>
            </a:pPr>
            <a:r>
              <a:rPr lang="en-GB"/>
              <a:t>https://vlada.gov.hr/e-consultation-portal-launched-for-citizens-to-take-more-active-part-in-law-making/16865 </a:t>
            </a:r>
            <a:endParaRPr/>
          </a:p>
          <a:p>
            <a:pPr marL="457200" lvl="0" indent="-228600" algn="l" rtl="0">
              <a:lnSpc>
                <a:spcPct val="100000"/>
              </a:lnSpc>
              <a:spcBef>
                <a:spcPts val="0"/>
              </a:spcBef>
              <a:spcAft>
                <a:spcPts val="0"/>
              </a:spcAft>
              <a:buSzPts val="1400"/>
              <a:buFont typeface="Calibri"/>
              <a:buChar char="-"/>
            </a:pPr>
            <a:r>
              <a:rPr lang="en-GB"/>
              <a:t>This Photo by Unknown Author is licensed under CC BY</a:t>
            </a:r>
            <a:endParaRPr/>
          </a:p>
          <a:p>
            <a:pPr marL="457200" lvl="0" indent="-139700" algn="l" rtl="0">
              <a:lnSpc>
                <a:spcPct val="100000"/>
              </a:lnSpc>
              <a:spcBef>
                <a:spcPts val="0"/>
              </a:spcBef>
              <a:spcAft>
                <a:spcPts val="0"/>
              </a:spcAft>
              <a:buSzPts val="1400"/>
              <a:buFont typeface="Calibri"/>
              <a:buNone/>
            </a:pPr>
            <a:endParaRPr/>
          </a:p>
        </p:txBody>
      </p:sp>
      <p:sp>
        <p:nvSpPr>
          <p:cNvPr id="197" name="Google Shape;19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&lt;a href="https://www.freepik.com/free-photo/woman-using-smartphone-social-media-conecpt_3213015.htm#query=facebook&amp;position=1&amp;from_view=search&amp;track=sph"&gt;Image by rawpixel.com&lt;/a&gt; on Freepik </a:t>
            </a:r>
            <a:endParaRPr/>
          </a:p>
        </p:txBody>
      </p:sp>
      <p:sp>
        <p:nvSpPr>
          <p:cNvPr id="65" name="Google Shape;6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https://www.freepik.com/free-vector/facebook-mobile-post-with-flat-design_2387366.htm#query=Facebook%20posts&amp;position=1&amp;from_view=search&amp;track=sph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b="1"/>
              <a:t>Text Source: </a:t>
            </a:r>
            <a:r>
              <a:rPr lang="en-GB" b="0"/>
              <a:t>Amnesty International Australia, Level 2 - Fundamental activist skills. https://www.amnesty.org.au/skill-up/fundamental-skills/ </a:t>
            </a:r>
            <a:endParaRPr b="0"/>
          </a:p>
        </p:txBody>
      </p:sp>
      <p:sp>
        <p:nvSpPr>
          <p:cNvPr id="72" name="Google Shape;7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b="1"/>
              <a:t>Pictures sources: </a:t>
            </a:r>
            <a:endParaRPr/>
          </a:p>
          <a:p>
            <a:pPr marL="457200" marR="0" lvl="0" indent="-228600" algn="l" rtl="0">
              <a:lnSpc>
                <a:spcPct val="100000"/>
              </a:lnSpc>
              <a:spcBef>
                <a:spcPts val="0"/>
              </a:spcBef>
              <a:spcAft>
                <a:spcPts val="0"/>
              </a:spcAft>
              <a:buSzPts val="1400"/>
              <a:buNone/>
            </a:pPr>
            <a:endParaRPr b="1"/>
          </a:p>
          <a:p>
            <a:pPr marL="457200" lvl="0" indent="-228600" algn="l" rtl="0">
              <a:lnSpc>
                <a:spcPct val="100000"/>
              </a:lnSpc>
              <a:spcBef>
                <a:spcPts val="0"/>
              </a:spcBef>
              <a:spcAft>
                <a:spcPts val="0"/>
              </a:spcAft>
              <a:buSzPts val="1400"/>
              <a:buFont typeface="Calibri"/>
              <a:buChar char="-"/>
            </a:pPr>
            <a:r>
              <a:rPr lang="en-GB" b="0"/>
              <a:t>This Photo by Unknown Author is licensed under CC BY</a:t>
            </a:r>
            <a:endParaRPr/>
          </a:p>
          <a:p>
            <a:pPr marL="457200" lvl="0" indent="-228600" algn="l" rtl="0">
              <a:lnSpc>
                <a:spcPct val="100000"/>
              </a:lnSpc>
              <a:spcBef>
                <a:spcPts val="0"/>
              </a:spcBef>
              <a:spcAft>
                <a:spcPts val="0"/>
              </a:spcAft>
              <a:buSzPts val="1400"/>
              <a:buFont typeface="Calibri"/>
              <a:buChar char="-"/>
            </a:pPr>
            <a:r>
              <a:rPr lang="en-GB" b="0"/>
              <a:t>https://www.freepik.com/free-vector/simple-instragram-frame-template_2060737.htm#query=instagram&amp;position=3&amp;from_view=search&amp;track=sph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b="1"/>
              <a:t>Text Source: </a:t>
            </a:r>
            <a:r>
              <a:rPr lang="en-GB" b="0"/>
              <a:t>Amnesty International Australia, Level 2 - Fundamental activist skills. https://www.amnesty.org.au/skill-up/fundamental-skills/ </a:t>
            </a:r>
            <a:endParaRPr b="0"/>
          </a:p>
          <a:p>
            <a:pPr marL="457200" marR="0" lvl="0" indent="-228600" algn="l" rtl="0">
              <a:lnSpc>
                <a:spcPct val="100000"/>
              </a:lnSpc>
              <a:spcBef>
                <a:spcPts val="0"/>
              </a:spcBef>
              <a:spcAft>
                <a:spcPts val="0"/>
              </a:spcAft>
              <a:buSzPts val="1400"/>
              <a:buNone/>
            </a:pPr>
            <a:endParaRPr/>
          </a:p>
        </p:txBody>
      </p:sp>
      <p:sp>
        <p:nvSpPr>
          <p:cNvPr id="79" name="Google Shape;7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Pictures sources: </a:t>
            </a:r>
            <a:endParaRPr/>
          </a:p>
          <a:p>
            <a:pPr marL="457200" marR="0" lvl="0" indent="-228600" algn="l" rtl="0">
              <a:lnSpc>
                <a:spcPct val="100000"/>
              </a:lnSpc>
              <a:spcBef>
                <a:spcPts val="0"/>
              </a:spcBef>
              <a:spcAft>
                <a:spcPts val="0"/>
              </a:spcAft>
              <a:buSzPts val="1400"/>
              <a:buNone/>
            </a:pPr>
            <a:r>
              <a:rPr lang="en-GB"/>
              <a:t>https://www.freepik.com/free-vector/social-media-concept-illustration_4957157.htm#query=hashtags&amp;position=2&amp;from_view=search&amp;track=sph</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https://www.freepik.com/free-vector/instagram-logo-collection_2060733.htm#query=instagram&amp;position=6&amp;from_view=search&amp;track=sph</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b="1"/>
              <a:t>Text Source: </a:t>
            </a:r>
            <a:r>
              <a:rPr lang="en-GB" b="0"/>
              <a:t>Amnesty International Australia, Level 2 - Fundamental activist skills. https://www.amnesty.org.au/skill-up/fundamental-skills/ </a:t>
            </a:r>
            <a:endParaRPr/>
          </a:p>
        </p:txBody>
      </p:sp>
      <p:sp>
        <p:nvSpPr>
          <p:cNvPr id="88" name="Google Shape;8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https://www.freepik.com/free-vector/twitter-logo-design_1177539.htm#query=twitter&amp;position=11&amp;from_view=search&amp;track=sph</a:t>
            </a:r>
            <a:endParaRPr/>
          </a:p>
        </p:txBody>
      </p:sp>
      <p:sp>
        <p:nvSpPr>
          <p:cNvPr id="96" name="Google Shape;9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https://www.freepik.com/free-vector/social-media-twittersplash_10695782.htm#query=twitter&amp;from_query=twiiter&amp;position=10&amp;from_view=search&amp;track=sph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r>
              <a:rPr lang="en-GB" b="1"/>
              <a:t>Text Source: </a:t>
            </a:r>
            <a:r>
              <a:rPr lang="en-GB" b="0"/>
              <a:t>Amnesty International Australia, Level 2 - Fundamental activist skills. https://www.amnesty.org.au/skill-up/fundamental-skills/ </a:t>
            </a:r>
            <a:endParaRPr/>
          </a:p>
          <a:p>
            <a:pPr marL="457200" marR="0" lvl="0" indent="-228600" algn="l" rtl="0">
              <a:lnSpc>
                <a:spcPct val="100000"/>
              </a:lnSpc>
              <a:spcBef>
                <a:spcPts val="0"/>
              </a:spcBef>
              <a:spcAft>
                <a:spcPts val="0"/>
              </a:spcAft>
              <a:buSzPts val="1400"/>
              <a:buNone/>
            </a:pPr>
            <a:endParaRPr/>
          </a:p>
        </p:txBody>
      </p:sp>
      <p:sp>
        <p:nvSpPr>
          <p:cNvPr id="103" name="Google Shape;10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&lt;a href="https://www.freepik.com/free-vector/social-media-icons-vector-set-with-facebook-instagram-twitter-tiktok-youtube-logos_17221195.htm#query=social%20media&amp;position=1&amp;from_view=search&amp;track=ais"&gt;Image by rawpixel.com&lt;/a&gt; on Freepik </a:t>
            </a:r>
            <a:endParaRPr b="0"/>
          </a:p>
        </p:txBody>
      </p:sp>
      <p:sp>
        <p:nvSpPr>
          <p:cNvPr id="110" name="Google Shape;11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6465982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27361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1"/>
        <p:cNvGrpSpPr/>
        <p:nvPr/>
      </p:nvGrpSpPr>
      <p:grpSpPr>
        <a:xfrm>
          <a:off x="0" y="0"/>
          <a:ext cx="0" cy="0"/>
          <a:chOff x="0" y="0"/>
          <a:chExt cx="0" cy="0"/>
        </a:xfrm>
      </p:grpSpPr>
      <p:sp>
        <p:nvSpPr>
          <p:cNvPr id="42" name="Google Shape;42;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5" name="Google Shape;45;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6" name="Google Shape;46;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460697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96871540"/>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0484055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567331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
        <p:cNvGrpSpPr/>
        <p:nvPr/>
      </p:nvGrpSpPr>
      <p:grpSpPr>
        <a:xfrm>
          <a:off x="0" y="0"/>
          <a:ext cx="0" cy="0"/>
          <a:chOff x="0" y="0"/>
          <a:chExt cx="0" cy="0"/>
        </a:xfrm>
      </p:grpSpPr>
      <p:sp>
        <p:nvSpPr>
          <p:cNvPr id="39" name="Google Shape;39;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03274741"/>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creativecommons.org/licenses/by-nd/3.0/" TargetMode="External"/><Relationship Id="rId4" Type="http://schemas.openxmlformats.org/officeDocument/2006/relationships/hyperlink" Target="https://www.flickr.com/photos/jim-makos/26827240893"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LIXvseGuzC8"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www.citizenlab.co/blog/strategy-budgeting/steps-to-effective-participatory-budget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3"/>
            <a:ext cx="6480629" cy="487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en-GB" sz="2800" b="0" dirty="0"/>
              <a:t>Module 5</a:t>
            </a:r>
            <a:r>
              <a:rPr lang="en-GB" dirty="0"/>
              <a:t/>
            </a:r>
            <a:br>
              <a:rPr lang="en-GB" dirty="0"/>
            </a:br>
            <a:r>
              <a:rPr lang="en-GB" sz="3600" dirty="0"/>
              <a:t>Understanding Digital Activism</a:t>
            </a:r>
            <a:endParaRPr dirty="0"/>
          </a:p>
        </p:txBody>
      </p:sp>
      <p:sp>
        <p:nvSpPr>
          <p:cNvPr id="58" name="Google Shape;58;p1"/>
          <p:cNvSpPr txBox="1">
            <a:spLocks noGrp="1"/>
          </p:cNvSpPr>
          <p:nvPr>
            <p:ph type="subTitle" idx="1"/>
          </p:nvPr>
        </p:nvSpPr>
        <p:spPr>
          <a:xfrm>
            <a:off x="782319" y="2525118"/>
            <a:ext cx="6146381" cy="30292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GB" sz="2200" dirty="0">
                <a:solidFill>
                  <a:schemeClr val="lt1"/>
                </a:solidFill>
              </a:rPr>
              <a:t>Unit 3: Digital Tools for Digital Activism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4"/>
          <p:cNvSpPr txBox="1">
            <a:spLocks noGrp="1"/>
          </p:cNvSpPr>
          <p:nvPr>
            <p:ph type="body" idx="1"/>
          </p:nvPr>
        </p:nvSpPr>
        <p:spPr>
          <a:xfrm>
            <a:off x="236220" y="1613263"/>
            <a:ext cx="7335520" cy="5161114"/>
          </a:xfrm>
          <a:prstGeom prst="rect">
            <a:avLst/>
          </a:prstGeom>
          <a:noFill/>
          <a:ln>
            <a:noFill/>
          </a:ln>
        </p:spPr>
        <p:txBody>
          <a:bodyPr spcFirstLastPara="1" wrap="square" lIns="0" tIns="0" rIns="0" bIns="0" anchor="t" anchorCtr="0">
            <a:noAutofit/>
          </a:bodyPr>
          <a:lstStyle/>
          <a:p>
            <a:pPr marL="514350" lvl="0" indent="-285750" algn="l" rtl="0">
              <a:lnSpc>
                <a:spcPct val="90000"/>
              </a:lnSpc>
              <a:spcBef>
                <a:spcPts val="1000"/>
              </a:spcBef>
              <a:spcAft>
                <a:spcPts val="0"/>
              </a:spcAft>
              <a:buSzPts val="1800"/>
              <a:buFont typeface="Wingdings" panose="05000000000000000000" pitchFamily="2" charset="2"/>
              <a:buChar char="§"/>
            </a:pPr>
            <a:r>
              <a:rPr lang="en-GB" dirty="0"/>
              <a:t>E-Petitions are </a:t>
            </a:r>
            <a:r>
              <a:rPr lang="en-GB" b="1" dirty="0"/>
              <a:t>institutionalized mechanisms </a:t>
            </a:r>
            <a:r>
              <a:rPr lang="en-GB" dirty="0"/>
              <a:t>that allow citizens to participate in government decision-making.</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They provide a formal avenue for citizens to submit requests to government institutions, seeking policy changes.</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While not all E-Petitions lead to successful policy changes, the process itself holds significance.</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The collection of signatures plays a crucial role in E-Petitions, emphasizing the importance of citizen involvement.</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E-Petitions contribute </a:t>
            </a:r>
            <a:r>
              <a:rPr lang="en-GB" i="1" dirty="0"/>
              <a:t>to increased awareness and publicity </a:t>
            </a:r>
            <a:r>
              <a:rPr lang="en-GB" dirty="0"/>
              <a:t>surrounding specific issues or policies.</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They foster a sense of </a:t>
            </a:r>
            <a:r>
              <a:rPr lang="en-GB" b="1" dirty="0"/>
              <a:t>solidarity</a:t>
            </a:r>
            <a:r>
              <a:rPr lang="en-GB" dirty="0"/>
              <a:t> within local and national communities.</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E-Petitions promote a better understanding of government policies among the general public.</a:t>
            </a:r>
            <a:endParaRPr dirty="0"/>
          </a:p>
          <a:p>
            <a:pPr marL="514350" lvl="0" indent="-171450" algn="just" rtl="0">
              <a:lnSpc>
                <a:spcPct val="90000"/>
              </a:lnSpc>
              <a:spcBef>
                <a:spcPts val="1000"/>
              </a:spcBef>
              <a:spcAft>
                <a:spcPts val="0"/>
              </a:spcAft>
              <a:buSzPts val="1800"/>
              <a:buFont typeface="Arial"/>
              <a:buNone/>
            </a:pPr>
            <a:endParaRPr dirty="0"/>
          </a:p>
        </p:txBody>
      </p:sp>
      <p:sp>
        <p:nvSpPr>
          <p:cNvPr id="120" name="Google Shape;120;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smtClean="0"/>
              <a:t>E-Petitions</a:t>
            </a:r>
            <a:r>
              <a:rPr lang="en-GB" b="1" dirty="0"/>
              <a:t> </a:t>
            </a:r>
            <a:endParaRPr dirty="0"/>
          </a:p>
        </p:txBody>
      </p:sp>
      <p:pic>
        <p:nvPicPr>
          <p:cNvPr id="121" name="Google Shape;121;p34"/>
          <p:cNvPicPr preferRelativeResize="0"/>
          <p:nvPr/>
        </p:nvPicPr>
        <p:blipFill rotWithShape="1">
          <a:blip r:embed="rId3">
            <a:alphaModFix/>
          </a:blip>
          <a:srcRect/>
          <a:stretch/>
        </p:blipFill>
        <p:spPr>
          <a:xfrm>
            <a:off x="7778055" y="2421792"/>
            <a:ext cx="4200585" cy="26240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5"/>
          <p:cNvSpPr txBox="1">
            <a:spLocks noGrp="1"/>
          </p:cNvSpPr>
          <p:nvPr>
            <p:ph type="body" idx="1"/>
          </p:nvPr>
        </p:nvSpPr>
        <p:spPr>
          <a:xfrm>
            <a:off x="399370" y="2049464"/>
            <a:ext cx="5696630" cy="5096388"/>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solidFill>
                  <a:srgbClr val="187498"/>
                </a:solidFill>
              </a:rPr>
              <a:t>Change.org</a:t>
            </a:r>
            <a:r>
              <a:rPr lang="en-GB" dirty="0"/>
              <a:t> and </a:t>
            </a:r>
            <a:r>
              <a:rPr lang="en-GB" dirty="0" err="1">
                <a:solidFill>
                  <a:srgbClr val="187498"/>
                </a:solidFill>
              </a:rPr>
              <a:t>Avaaz</a:t>
            </a:r>
            <a:r>
              <a:rPr lang="en-GB" dirty="0"/>
              <a:t> are technology-enabled platforms that have been utilized by campaigners globally.</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These platforms expedite the process of collecting online signatures and enable reaching a larger audience simultaneously.</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Individuals and organizations have the ability to create and launch petitions on these platforms.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The use of these platforms facilitates mobilizing support on a global scale for specific causes or issues.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28" name="Google Shape;128;p35"/>
          <p:cNvPicPr preferRelativeResize="0"/>
          <p:nvPr/>
        </p:nvPicPr>
        <p:blipFill rotWithShape="1">
          <a:blip r:embed="rId3">
            <a:alphaModFix/>
          </a:blip>
          <a:srcRect/>
          <a:stretch/>
        </p:blipFill>
        <p:spPr>
          <a:xfrm>
            <a:off x="6583680" y="1163955"/>
            <a:ext cx="5455920" cy="5455920"/>
          </a:xfrm>
          <a:prstGeom prst="rect">
            <a:avLst/>
          </a:prstGeom>
          <a:noFill/>
          <a:ln>
            <a:noFill/>
          </a:ln>
        </p:spPr>
      </p:pic>
      <p:sp>
        <p:nvSpPr>
          <p:cNvPr id="4" name="Google Shape;120;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smtClean="0"/>
              <a:t>E-Petitions</a:t>
            </a:r>
            <a:r>
              <a:rPr lang="en-GB" b="1" dirty="0"/>
              <a:t>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6"/>
          <p:cNvSpPr txBox="1">
            <a:spLocks noGrp="1"/>
          </p:cNvSpPr>
          <p:nvPr>
            <p:ph type="body" idx="1"/>
          </p:nvPr>
        </p:nvSpPr>
        <p:spPr>
          <a:xfrm>
            <a:off x="399370" y="1449389"/>
            <a:ext cx="10246859"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dirty="0"/>
              <a:t> A blog is similar to a website in that it contains written/text content as well as images, gifs, and other media. Vlogs, on the other hand, consist of video content published on any topic.</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Should you start a blog or a vlog? </a:t>
            </a:r>
            <a:endParaRPr dirty="0">
              <a:solidFill>
                <a:srgbClr val="187498"/>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Starting a blog or a vlog can be daunting if you are not experienced with social media and blogging, but </a:t>
            </a:r>
            <a:r>
              <a:rPr lang="en-GB" b="1" dirty="0"/>
              <a:t>basic computer skills are sufficient </a:t>
            </a:r>
            <a:r>
              <a:rPr lang="en-GB" dirty="0"/>
              <a:t>to begin.</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Being a great writer or videographer is not a prerequisite for success. Many successful blogs or vlogs adopt an informal and conversational style to offer a personal perspective.</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Blogs allow for written content, while vlogs involve creating videos. Choose the format that aligns with your </a:t>
            </a:r>
            <a:r>
              <a:rPr lang="en-GB" dirty="0">
                <a:solidFill>
                  <a:srgbClr val="187498"/>
                </a:solidFill>
              </a:rPr>
              <a:t>strengths and preferences</a:t>
            </a:r>
            <a:r>
              <a:rPr lang="en-GB" dirty="0"/>
              <a:t>.</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Blogs provide the opportunity for in-depth written exploration of topics, while vlogs offer a more visual and interactive experience.</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Consider your </a:t>
            </a:r>
            <a:r>
              <a:rPr lang="en-GB" b="1" dirty="0"/>
              <a:t>target audience </a:t>
            </a:r>
            <a:r>
              <a:rPr lang="en-GB" dirty="0"/>
              <a:t>and the type of content you want to create when deciding between a blog or a vlog.</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Both blogs and vlogs can be monetized through advertisements, sponsorships, or product promotions.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Whichever option you choose, consistency and regular updates are key to building and maintaining an audience.</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34" name="Google Shape;134;p3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Blogging and </a:t>
            </a:r>
            <a:r>
              <a:rPr lang="en-GB" b="1" dirty="0" err="1" smtClean="0"/>
              <a:t>Vlogging</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7"/>
          <p:cNvSpPr txBox="1">
            <a:spLocks noGrp="1"/>
          </p:cNvSpPr>
          <p:nvPr>
            <p:ph type="body" idx="1"/>
          </p:nvPr>
        </p:nvSpPr>
        <p:spPr>
          <a:xfrm>
            <a:off x="274320" y="1259840"/>
            <a:ext cx="5821680" cy="5285937"/>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sz="2000" b="1" dirty="0">
                <a:solidFill>
                  <a:srgbClr val="187498"/>
                </a:solidFill>
              </a:rPr>
              <a:t>How to get your blog online?</a:t>
            </a:r>
            <a:endParaRPr sz="2000"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When it comes to getting your blog online, you have several options for blogging platforms, each with its own features and pricing structures. Here are some popular platforms to consider:</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WordPress.org: </a:t>
            </a:r>
            <a:r>
              <a:rPr lang="en-GB" dirty="0"/>
              <a:t>A highly versatile and customizable platform that requires self-hosting. It offers numerous themes and plugins to enhance your blog's functionality. It does require a domain name and web hosting.</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Blogger: </a:t>
            </a:r>
            <a:r>
              <a:rPr lang="en-GB" dirty="0"/>
              <a:t>A free platform owned by Google, Blogger is user-friendly and requires no coding skills. It provides a range of templates and allows for easy integration with other Google services.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Tumblr: </a:t>
            </a:r>
            <a:r>
              <a:rPr lang="en-GB" dirty="0"/>
              <a:t>A microblogging platform that combines blogging with social networking features. It's known for its simplicity and strong community aspect, and it's free to use.</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1" name="Google Shape;141;p3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Blogging </a:t>
            </a:r>
            <a:endParaRPr b="1"/>
          </a:p>
        </p:txBody>
      </p:sp>
      <p:pic>
        <p:nvPicPr>
          <p:cNvPr id="142" name="Google Shape;142;p37"/>
          <p:cNvPicPr preferRelativeResize="0"/>
          <p:nvPr/>
        </p:nvPicPr>
        <p:blipFill rotWithShape="1">
          <a:blip r:embed="rId3">
            <a:alphaModFix/>
          </a:blip>
          <a:srcRect/>
          <a:stretch/>
        </p:blipFill>
        <p:spPr>
          <a:xfrm>
            <a:off x="6646391" y="1421765"/>
            <a:ext cx="4742268" cy="47422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8"/>
          <p:cNvSpPr txBox="1">
            <a:spLocks noGrp="1"/>
          </p:cNvSpPr>
          <p:nvPr>
            <p:ph type="body" idx="1"/>
          </p:nvPr>
        </p:nvSpPr>
        <p:spPr>
          <a:xfrm>
            <a:off x="274327" y="1541425"/>
            <a:ext cx="10802700" cy="2763875"/>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Squarespace: </a:t>
            </a:r>
            <a:r>
              <a:rPr lang="en-GB" dirty="0"/>
              <a:t>A paid platform that offers visually appealing templates and easy-to-use design tools. It provides hosting, security, and support, making it a comprehensive solution.</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Web.com: </a:t>
            </a:r>
            <a:r>
              <a:rPr lang="en-GB" dirty="0"/>
              <a:t>This platform offers website building and blogging services, with both free and paid options. It provides domain registration, hosting, and design templates.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err="1">
                <a:solidFill>
                  <a:srgbClr val="187498"/>
                </a:solidFill>
              </a:rPr>
              <a:t>Wix</a:t>
            </a:r>
            <a:r>
              <a:rPr lang="en-GB" b="1" dirty="0">
                <a:solidFill>
                  <a:srgbClr val="187498"/>
                </a:solidFill>
              </a:rPr>
              <a:t>: </a:t>
            </a:r>
            <a:r>
              <a:rPr lang="en-GB" dirty="0"/>
              <a:t>A user-friendly website builder that includes blogging capabilities. It offers a drag-and-drop interface and a variety of templates to choose from.</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WordPress.com: </a:t>
            </a:r>
            <a:r>
              <a:rPr lang="en-GB" dirty="0"/>
              <a:t>A hosted version of WordPress that provides a simplified setup process. It offers free and premium plans, with the option to upgrade for additional features.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9" name="Google Shape;149;p3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Blogging </a:t>
            </a:r>
            <a:endParaRPr b="1" dirty="0"/>
          </a:p>
        </p:txBody>
      </p:sp>
      <p:sp>
        <p:nvSpPr>
          <p:cNvPr id="2" name="Rectangle 1"/>
          <p:cNvSpPr/>
          <p:nvPr/>
        </p:nvSpPr>
        <p:spPr>
          <a:xfrm>
            <a:off x="1866900" y="4305300"/>
            <a:ext cx="8382000" cy="2276475"/>
          </a:xfrm>
          <a:prstGeom prst="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dirty="0">
                <a:solidFill>
                  <a:schemeClr val="tx1"/>
                </a:solidFill>
                <a:latin typeface="Calibri" panose="020F0502020204030204" pitchFamily="34" charset="0"/>
                <a:cs typeface="Calibri" panose="020F0502020204030204" pitchFamily="34" charset="0"/>
              </a:rPr>
              <a:t>To make the best choice, consider your specific needs and preferences. If you're a beginner with no coding skills, opt for an easy-to-use platform. Additionally, think about the type of blog you want to create, as switching platforms later on can be challenging. You can find comparisons and reviews of different providers online to help inform your decision.</a:t>
            </a:r>
          </a:p>
          <a:p>
            <a:pPr algn="ctr"/>
            <a:endParaRPr lang="en-GB"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9"/>
          <p:cNvSpPr txBox="1">
            <a:spLocks noGrp="1"/>
          </p:cNvSpPr>
          <p:nvPr>
            <p:ph type="body" idx="1"/>
          </p:nvPr>
        </p:nvSpPr>
        <p:spPr>
          <a:xfrm>
            <a:off x="203359" y="1201890"/>
            <a:ext cx="6579826" cy="5231984"/>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Before you launch your blog  </a:t>
            </a:r>
            <a:endParaRPr dirty="0">
              <a:solidFill>
                <a:srgbClr val="187498"/>
              </a:solidFill>
            </a:endParaRPr>
          </a:p>
          <a:p>
            <a:pPr marL="542925" marR="0" lvl="0" indent="-361950" algn="just" rtl="0">
              <a:lnSpc>
                <a:spcPct val="90000"/>
              </a:lnSpc>
              <a:spcBef>
                <a:spcPts val="1000"/>
              </a:spcBef>
              <a:spcAft>
                <a:spcPts val="0"/>
              </a:spcAft>
              <a:buClr>
                <a:srgbClr val="000000"/>
              </a:buClr>
              <a:buSzPts val="1800"/>
              <a:buFont typeface="+mj-lt"/>
              <a:buAutoNum type="arabicPeriod"/>
            </a:pPr>
            <a:r>
              <a:rPr lang="en-GB" dirty="0"/>
              <a:t>Creating a blog that caters to your specific needs requires paying attention to </a:t>
            </a:r>
            <a:r>
              <a:rPr lang="en-GB" b="1" dirty="0"/>
              <a:t>readability</a:t>
            </a:r>
            <a:r>
              <a:rPr lang="en-GB" dirty="0"/>
              <a:t>. It is important to ensure that the text is legible, avoiding excessively small fonts or overcrowded layouts. </a:t>
            </a:r>
            <a:endParaRPr dirty="0"/>
          </a:p>
          <a:p>
            <a:pPr marL="542925" marR="0" lvl="0" indent="-361950" algn="just" rtl="0">
              <a:lnSpc>
                <a:spcPct val="90000"/>
              </a:lnSpc>
              <a:spcBef>
                <a:spcPts val="1000"/>
              </a:spcBef>
              <a:spcAft>
                <a:spcPts val="0"/>
              </a:spcAft>
              <a:buClr>
                <a:srgbClr val="000000"/>
              </a:buClr>
              <a:buSzPts val="1800"/>
              <a:buFont typeface="+mj-lt"/>
              <a:buAutoNum type="arabicPeriod"/>
            </a:pPr>
            <a:r>
              <a:rPr lang="en-GB" dirty="0"/>
              <a:t>One crucial element to include is a </a:t>
            </a:r>
            <a:r>
              <a:rPr lang="en-GB" i="1" dirty="0"/>
              <a:t>biography</a:t>
            </a:r>
            <a:r>
              <a:rPr lang="en-GB" dirty="0"/>
              <a:t> or an </a:t>
            </a:r>
            <a:r>
              <a:rPr lang="en-GB" i="1" dirty="0"/>
              <a:t>about</a:t>
            </a:r>
            <a:r>
              <a:rPr lang="en-GB" dirty="0"/>
              <a:t> page, which allows readers to connect with the person behind the blog. Sharing some background information about yourself can pique readers' interest and establish a personal connection.</a:t>
            </a:r>
            <a:endParaRPr dirty="0"/>
          </a:p>
          <a:p>
            <a:pPr marL="542925" marR="0" lvl="0" indent="-361950" algn="just" rtl="0">
              <a:lnSpc>
                <a:spcPct val="90000"/>
              </a:lnSpc>
              <a:spcBef>
                <a:spcPts val="1000"/>
              </a:spcBef>
              <a:spcAft>
                <a:spcPts val="0"/>
              </a:spcAft>
              <a:buClr>
                <a:srgbClr val="000000"/>
              </a:buClr>
              <a:buSzPts val="1800"/>
              <a:buFont typeface="+mj-lt"/>
              <a:buAutoNum type="arabicPeriod"/>
            </a:pPr>
            <a:r>
              <a:rPr lang="en-GB" dirty="0"/>
              <a:t>Implementing a </a:t>
            </a:r>
            <a:r>
              <a:rPr lang="en-GB" b="1" dirty="0"/>
              <a:t>comment section </a:t>
            </a:r>
            <a:r>
              <a:rPr lang="en-GB" dirty="0"/>
              <a:t>is also important for fostering engagement. It is necessary to outline your comment moderation policy, clarifying whether you will manually approve every comment or allow non-spam comments to be automatically published. </a:t>
            </a:r>
            <a:endParaRPr dirty="0"/>
          </a:p>
          <a:p>
            <a:pPr marL="542925" marR="0" lvl="0" indent="-361950" algn="just" rtl="0">
              <a:lnSpc>
                <a:spcPct val="90000"/>
              </a:lnSpc>
              <a:spcBef>
                <a:spcPts val="1000"/>
              </a:spcBef>
              <a:spcAft>
                <a:spcPts val="0"/>
              </a:spcAft>
              <a:buClr>
                <a:srgbClr val="000000"/>
              </a:buClr>
              <a:buSzPts val="1800"/>
              <a:buFont typeface="+mj-lt"/>
              <a:buAutoNum type="arabicPeriod"/>
            </a:pPr>
            <a:r>
              <a:rPr lang="en-GB" dirty="0"/>
              <a:t>Finally, don't forget the enjoyable part: writing and publishing your first blog post. This is your chance to express your unique thoughts and ideas, providing valuable content to your readership. Embrace this opportunity to share your voice with </a:t>
            </a:r>
            <a:r>
              <a:rPr lang="en-GB" b="1" dirty="0"/>
              <a:t>enthusiasm</a:t>
            </a:r>
            <a:r>
              <a:rPr lang="en-GB" dirty="0"/>
              <a: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56" name="Google Shape;156;p39"/>
          <p:cNvPicPr preferRelativeResize="0"/>
          <p:nvPr/>
        </p:nvPicPr>
        <p:blipFill rotWithShape="1">
          <a:blip r:embed="rId3">
            <a:alphaModFix/>
          </a:blip>
          <a:srcRect/>
          <a:stretch/>
        </p:blipFill>
        <p:spPr>
          <a:xfrm>
            <a:off x="6921061" y="1313793"/>
            <a:ext cx="5008179" cy="5008179"/>
          </a:xfrm>
          <a:prstGeom prst="rect">
            <a:avLst/>
          </a:prstGeom>
          <a:noFill/>
          <a:ln>
            <a:noFill/>
          </a:ln>
        </p:spPr>
      </p:pic>
      <p:sp>
        <p:nvSpPr>
          <p:cNvPr id="4" name="Google Shape;149;p3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Blogging </a:t>
            </a:r>
            <a:endParaRP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0"/>
          <p:cNvSpPr txBox="1">
            <a:spLocks noGrp="1"/>
          </p:cNvSpPr>
          <p:nvPr>
            <p:ph type="body" idx="1"/>
          </p:nvPr>
        </p:nvSpPr>
        <p:spPr>
          <a:xfrm>
            <a:off x="5812220" y="1449389"/>
            <a:ext cx="5980409"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What is </a:t>
            </a:r>
            <a:r>
              <a:rPr lang="en-GB" b="1" dirty="0" err="1">
                <a:solidFill>
                  <a:srgbClr val="187498"/>
                </a:solidFill>
              </a:rPr>
              <a:t>vlogging</a:t>
            </a:r>
            <a:r>
              <a:rPr lang="en-GB" b="1" dirty="0">
                <a:solidFill>
                  <a:srgbClr val="187498"/>
                </a:solidFill>
              </a:rPr>
              <a:t> and how to start </a:t>
            </a:r>
            <a:endParaRPr dirty="0">
              <a:solidFill>
                <a:srgbClr val="187498"/>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err="1"/>
              <a:t>Vlogging</a:t>
            </a:r>
            <a:r>
              <a:rPr lang="en-GB" dirty="0"/>
              <a:t> is different from blogging as it involves creating </a:t>
            </a:r>
            <a:r>
              <a:rPr lang="en-GB" dirty="0">
                <a:solidFill>
                  <a:srgbClr val="187498"/>
                </a:solidFill>
              </a:rPr>
              <a:t>video content </a:t>
            </a:r>
            <a:r>
              <a:rPr lang="en-GB" dirty="0"/>
              <a:t>instead of written posts.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Vloggers document their own lives and experiences through videos rather than writing about them.</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The frequency of </a:t>
            </a:r>
            <a:r>
              <a:rPr lang="en-GB" dirty="0" err="1"/>
              <a:t>vlogging</a:t>
            </a:r>
            <a:r>
              <a:rPr lang="en-GB" dirty="0"/>
              <a:t> can vary depending on the vlogger's content and preferences, with some vloggers posting daily while others do so less frequently.</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b="1" dirty="0"/>
              <a:t>Live video streaming </a:t>
            </a:r>
            <a:r>
              <a:rPr lang="en-GB" dirty="0"/>
              <a:t>on platforms like YouTube and Facebook is also a popular form of </a:t>
            </a:r>
            <a:r>
              <a:rPr lang="en-GB" dirty="0" err="1"/>
              <a:t>vlogging</a:t>
            </a:r>
            <a:r>
              <a:rPr lang="en-GB" dirty="0"/>
              <a:t>.</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Vloggers typically speak directly to the camera, sharing their daily activities or discussing specific topics.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If you're interested in starting </a:t>
            </a:r>
            <a:r>
              <a:rPr lang="en-GB" dirty="0" err="1"/>
              <a:t>vlogging</a:t>
            </a:r>
            <a:r>
              <a:rPr lang="en-GB" dirty="0"/>
              <a:t>, it's helpful to watch and </a:t>
            </a:r>
            <a:r>
              <a:rPr lang="en-GB" dirty="0" smtClean="0"/>
              <a:t>analyse </a:t>
            </a:r>
            <a:r>
              <a:rPr lang="en-GB" dirty="0"/>
              <a:t>various vloggers to gain inspiration and insights into different styles and approaches.</a:t>
            </a:r>
            <a:endParaRPr dirty="0"/>
          </a:p>
          <a:p>
            <a:pPr marL="228600" lvl="0" indent="0" algn="just" rtl="0">
              <a:lnSpc>
                <a:spcPct val="90000"/>
              </a:lnSpc>
              <a:spcBef>
                <a:spcPts val="1000"/>
              </a:spcBef>
              <a:spcAft>
                <a:spcPts val="0"/>
              </a:spcAft>
              <a:buSzPts val="1800"/>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3" name="Google Shape;163;p4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err="1"/>
              <a:t>Vlogging</a:t>
            </a:r>
            <a:r>
              <a:rPr lang="en-GB" b="1" dirty="0"/>
              <a:t> </a:t>
            </a:r>
            <a:endParaRPr b="1" dirty="0"/>
          </a:p>
        </p:txBody>
      </p:sp>
      <p:pic>
        <p:nvPicPr>
          <p:cNvPr id="164" name="Google Shape;164;p40"/>
          <p:cNvPicPr preferRelativeResize="0"/>
          <p:nvPr/>
        </p:nvPicPr>
        <p:blipFill rotWithShape="1">
          <a:blip r:embed="rId3">
            <a:alphaModFix/>
          </a:blip>
          <a:srcRect/>
          <a:stretch/>
        </p:blipFill>
        <p:spPr>
          <a:xfrm>
            <a:off x="399370" y="1918466"/>
            <a:ext cx="5253931" cy="3502620"/>
          </a:xfrm>
          <a:prstGeom prst="rect">
            <a:avLst/>
          </a:prstGeom>
          <a:noFill/>
          <a:ln>
            <a:noFill/>
          </a:ln>
        </p:spPr>
      </p:pic>
      <p:sp>
        <p:nvSpPr>
          <p:cNvPr id="165" name="Google Shape;165;p40"/>
          <p:cNvSpPr txBox="1"/>
          <p:nvPr/>
        </p:nvSpPr>
        <p:spPr>
          <a:xfrm>
            <a:off x="1402080" y="7596647"/>
            <a:ext cx="416560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900" b="0" i="0" u="sng" strike="noStrike" cap="none">
                <a:solidFill>
                  <a:srgbClr val="000000"/>
                </a:solidFill>
                <a:latin typeface="Arial"/>
                <a:ea typeface="Arial"/>
                <a:cs typeface="Arial"/>
                <a:sym typeface="Arial"/>
                <a:hlinkClick r:id="rId4">
                  <a:extLst>
                    <a:ext uri="{A12FA001-AC4F-418D-AE19-62706E023703}">
                      <ahyp:hlinkClr xmlns="" xmlns:ahyp="http://schemas.microsoft.com/office/drawing/2018/hyperlinkcolor" val="tx"/>
                    </a:ext>
                  </a:extLst>
                </a:hlinkClick>
              </a:rPr>
              <a:t>This Photo</a:t>
            </a:r>
            <a:r>
              <a:rPr lang="en-GB" sz="900" b="0" i="0" u="none" strike="noStrike" cap="none">
                <a:solidFill>
                  <a:srgbClr val="000000"/>
                </a:solidFill>
                <a:latin typeface="Arial"/>
                <a:ea typeface="Arial"/>
                <a:cs typeface="Arial"/>
                <a:sym typeface="Arial"/>
              </a:rPr>
              <a:t> by Unknown Author is licensed under </a:t>
            </a:r>
            <a:r>
              <a:rPr lang="en-GB" sz="900" b="0" i="0" u="sng" strike="noStrike" cap="none">
                <a:solidFill>
                  <a:srgbClr val="000000"/>
                </a:solidFill>
                <a:latin typeface="Arial"/>
                <a:ea typeface="Arial"/>
                <a:cs typeface="Arial"/>
                <a:sym typeface="Arial"/>
                <a:hlinkClick r:id="rId5">
                  <a:extLst>
                    <a:ext uri="{A12FA001-AC4F-418D-AE19-62706E023703}">
                      <ahyp:hlinkClr xmlns="" xmlns:ahyp="http://schemas.microsoft.com/office/drawing/2018/hyperlinkcolor" val="tx"/>
                    </a:ext>
                  </a:extLst>
                </a:hlinkClick>
              </a:rPr>
              <a:t>CC BY-ND</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1"/>
          <p:cNvSpPr txBox="1">
            <a:spLocks noGrp="1"/>
          </p:cNvSpPr>
          <p:nvPr>
            <p:ph type="body" idx="1"/>
          </p:nvPr>
        </p:nvSpPr>
        <p:spPr>
          <a:xfrm>
            <a:off x="284480" y="1259840"/>
            <a:ext cx="11508150" cy="528593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How to start your own vlog – step by step: </a:t>
            </a:r>
            <a:endParaRPr b="1" dirty="0">
              <a:solidFill>
                <a:srgbClr val="187498"/>
              </a:solidFill>
            </a:endParaRPr>
          </a:p>
          <a:p>
            <a:pPr marL="514350" lvl="0" indent="-285750" algn="l" rtl="0">
              <a:lnSpc>
                <a:spcPct val="90000"/>
              </a:lnSpc>
              <a:spcBef>
                <a:spcPts val="1000"/>
              </a:spcBef>
              <a:spcAft>
                <a:spcPts val="0"/>
              </a:spcAft>
              <a:buSzPts val="1800"/>
              <a:buFont typeface="Wingdings" panose="05000000000000000000" pitchFamily="2" charset="2"/>
              <a:buChar char="§"/>
            </a:pPr>
            <a:r>
              <a:rPr lang="en-GB" dirty="0">
                <a:solidFill>
                  <a:srgbClr val="187498"/>
                </a:solidFill>
              </a:rPr>
              <a:t>Theme selection: </a:t>
            </a:r>
            <a:r>
              <a:rPr lang="en-GB" dirty="0"/>
              <a:t>Decide on a </a:t>
            </a:r>
            <a:r>
              <a:rPr lang="en-GB" dirty="0" err="1"/>
              <a:t>vlogging</a:t>
            </a:r>
            <a:r>
              <a:rPr lang="en-GB" dirty="0"/>
              <a:t> theme that resonates with your passion and interests, allowing you to consistently generate engaging content. Focus on a keyword that encapsulates your chosen theme.</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solidFill>
                  <a:srgbClr val="187498"/>
                </a:solidFill>
              </a:rPr>
              <a:t>Target audience: </a:t>
            </a:r>
            <a:r>
              <a:rPr lang="en-GB" dirty="0"/>
              <a:t>Identify and narrow down your target audience based on factors like gender, age, occupation, knowledge level, or location. Tailor your content to cater specifically to this audience segment. Utilize keyword research tools to gauge the monthly search volume related to your theme on platforms like YouTube.</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solidFill>
                  <a:srgbClr val="187498"/>
                </a:solidFill>
              </a:rPr>
              <a:t>Platform selection: </a:t>
            </a:r>
            <a:r>
              <a:rPr lang="en-GB" dirty="0"/>
              <a:t>Select a platform (such as YouTube, Facebook, or </a:t>
            </a:r>
            <a:r>
              <a:rPr lang="en-GB" dirty="0" err="1"/>
              <a:t>TikTok</a:t>
            </a:r>
            <a:r>
              <a:rPr lang="en-GB" dirty="0"/>
              <a:t>) where your target audience is most likely to be active and engaged.</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err="1">
                <a:solidFill>
                  <a:srgbClr val="187498"/>
                </a:solidFill>
              </a:rPr>
              <a:t>Vlogging</a:t>
            </a:r>
            <a:r>
              <a:rPr lang="en-GB" dirty="0">
                <a:solidFill>
                  <a:srgbClr val="187498"/>
                </a:solidFill>
              </a:rPr>
              <a:t> equipment: </a:t>
            </a:r>
            <a:r>
              <a:rPr lang="en-GB" dirty="0"/>
              <a:t>Gather the essential gear required for </a:t>
            </a:r>
            <a:r>
              <a:rPr lang="en-GB" dirty="0" err="1"/>
              <a:t>vlogging</a:t>
            </a:r>
            <a:r>
              <a:rPr lang="en-GB" dirty="0"/>
              <a:t>, including a camera, microphone, lighting equipment, editing software, and any additional tools or accessories that align with your specific needs.</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solidFill>
                  <a:srgbClr val="187498"/>
                </a:solidFill>
              </a:rPr>
              <a:t>Draw inspiration: </a:t>
            </a:r>
            <a:r>
              <a:rPr lang="en-GB" dirty="0"/>
              <a:t>Seek inspiration from other successful vloggers and channels related to your chosen theme. Engage with their content, leaving meaningful comments and utilizing your selected keyword to establish connections.</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solidFill>
                  <a:srgbClr val="187498"/>
                </a:solidFill>
              </a:rPr>
              <a:t>Brand building: </a:t>
            </a:r>
            <a:r>
              <a:rPr lang="en-GB" dirty="0"/>
              <a:t>Develop a strong brand identity for your vlog by defining its theme, understanding your audience, and selecting a few descriptive adjectives to guide your content creation. Consistency in posting, implementing SEO strategies, and providing valuable content to your audience are crucial for brand development.</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solidFill>
                  <a:srgbClr val="187498"/>
                </a:solidFill>
              </a:rPr>
              <a:t>Channel creation and launch: </a:t>
            </a:r>
            <a:r>
              <a:rPr lang="en-GB" dirty="0"/>
              <a:t>Plan your videos in advance by outlining topics and incorporating relevant keywords, or opt for a more spontaneous approach. Finally, create and release your first video to initiate your </a:t>
            </a:r>
            <a:r>
              <a:rPr lang="en-GB" dirty="0" err="1"/>
              <a:t>vlogging</a:t>
            </a:r>
            <a:r>
              <a:rPr lang="en-GB" dirty="0"/>
              <a:t> journey.</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3" name="Google Shape;163;p4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err="1"/>
              <a:t>Vlogging</a:t>
            </a:r>
            <a:r>
              <a:rPr lang="en-GB" b="1" dirty="0"/>
              <a:t> </a:t>
            </a: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2"/>
          <p:cNvSpPr txBox="1">
            <a:spLocks noGrp="1"/>
          </p:cNvSpPr>
          <p:nvPr>
            <p:ph type="body" idx="1"/>
          </p:nvPr>
        </p:nvSpPr>
        <p:spPr>
          <a:xfrm>
            <a:off x="95249" y="1076869"/>
            <a:ext cx="7718425" cy="5383184"/>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pPr>
            <a:r>
              <a:rPr lang="en-GB" dirty="0"/>
              <a:t>Online spaces known as </a:t>
            </a:r>
            <a:r>
              <a:rPr lang="en-GB" b="1" dirty="0">
                <a:solidFill>
                  <a:srgbClr val="187498"/>
                </a:solidFill>
              </a:rPr>
              <a:t>crowdsourcing platforms</a:t>
            </a:r>
            <a:r>
              <a:rPr lang="en-GB" dirty="0"/>
              <a:t>, which are sometimes referred to as crowdfunding sites, provide a venue for local governments to utilize the collective intelligence of the crowd for diverse functions. These include:</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By taking advantage of digital technology, civic engagement can be amplified. For instance, applications like </a:t>
            </a:r>
            <a:r>
              <a:rPr lang="en-GB" b="1" dirty="0" err="1"/>
              <a:t>FixMyStreet</a:t>
            </a:r>
            <a:r>
              <a:rPr lang="en-GB" b="1" dirty="0"/>
              <a:t> </a:t>
            </a:r>
            <a:r>
              <a:rPr lang="en-GB" dirty="0"/>
              <a:t>allow residents to track the work of public officials in real time, based on inputs from the public.</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Crowdsourcing can be used as a strategy to rekindle the political interest of apathetic citizens by encouraging their expert insights. Platforms like </a:t>
            </a:r>
            <a:r>
              <a:rPr lang="en-GB" b="1" dirty="0"/>
              <a:t>Idée Paris </a:t>
            </a:r>
            <a:r>
              <a:rPr lang="en-GB" dirty="0"/>
              <a:t>allow residents to suggest and vote on new projects within their city.</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Furthermore, a growing number of cities are introducing mobile applications that allow residents to directly alert the local government about issues ranging from waste disposal, road conditions, to traffic problems. "</a:t>
            </a:r>
            <a:r>
              <a:rPr lang="en-GB" b="1" dirty="0"/>
              <a:t>Find it, Fix it</a:t>
            </a:r>
            <a:r>
              <a:rPr lang="en-GB" dirty="0"/>
              <a:t>," a service adopted by Seattle, and Johannesburg's equivalent are examples of such initiatives.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An intriguing urban digital crowdsourcing model is the </a:t>
            </a:r>
            <a:r>
              <a:rPr lang="en-GB" b="1" dirty="0"/>
              <a:t>Hood Maps </a:t>
            </a:r>
            <a:r>
              <a:rPr lang="en-GB" dirty="0"/>
              <a:t>online map. This application permits anyone to contribute annotations about the demographics of specific </a:t>
            </a:r>
            <a:r>
              <a:rPr lang="en-GB" dirty="0" smtClean="0"/>
              <a:t>neighbourhoods, </a:t>
            </a:r>
            <a:r>
              <a:rPr lang="en-GB" dirty="0"/>
              <a:t>identifying areas dominated by groups like hipsters, tourists, the affluent, average folks, business professionals, or college communities.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77" name="Google Shape;177;p4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Crowdsourcing </a:t>
            </a:r>
            <a:r>
              <a:rPr lang="en-GB" b="1" dirty="0" smtClean="0"/>
              <a:t>platforms</a:t>
            </a:r>
            <a:endParaRPr dirty="0"/>
          </a:p>
        </p:txBody>
      </p:sp>
      <p:pic>
        <p:nvPicPr>
          <p:cNvPr id="178" name="Google Shape;178;p42"/>
          <p:cNvPicPr preferRelativeResize="0"/>
          <p:nvPr/>
        </p:nvPicPr>
        <p:blipFill rotWithShape="1">
          <a:blip r:embed="rId3">
            <a:alphaModFix/>
          </a:blip>
          <a:srcRect/>
          <a:stretch/>
        </p:blipFill>
        <p:spPr>
          <a:xfrm>
            <a:off x="8022608" y="2957417"/>
            <a:ext cx="4169392" cy="17935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3"/>
          <p:cNvSpPr txBox="1">
            <a:spLocks noGrp="1"/>
          </p:cNvSpPr>
          <p:nvPr>
            <p:ph type="body" idx="1"/>
          </p:nvPr>
        </p:nvSpPr>
        <p:spPr>
          <a:xfrm>
            <a:off x="437528" y="1369700"/>
            <a:ext cx="10773397" cy="5204700"/>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This approach gives </a:t>
            </a:r>
            <a:r>
              <a:rPr lang="en-GB" b="1" dirty="0"/>
              <a:t>citizens the power </a:t>
            </a:r>
            <a:r>
              <a:rPr lang="en-GB" dirty="0"/>
              <a:t>to decide how a segment of the local governmental budget should be allocated.</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This method enables the populace to propose and vote on initiatives that they deem significant, like enhancements to educational institutions, public dwellings, parks, and so on.</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By </a:t>
            </a:r>
            <a:r>
              <a:rPr lang="en-GB" dirty="0">
                <a:solidFill>
                  <a:srgbClr val="187498"/>
                </a:solidFill>
              </a:rPr>
              <a:t>incorporating technology, </a:t>
            </a:r>
            <a:r>
              <a:rPr lang="en-GB" dirty="0"/>
              <a:t>the entire process is made open and cooperative.</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The origins of this method trace back to Porto Alegre, Brazil, in 1989, and today, it has been adopted in over 1,500 cities globally, including New York, Mexico City, Paris, and Reykjavik.</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Around the world, the concept of electronic participatory budgeting is gaining momentum. In 23 countries, 101 cities have integrated some form of digital participatory budgeting in their operational procedures. Although this is a relatively small percentage of all participatory budgeting efforts, it's clear that digital participation is gaining a stronghold in the public expenditure process.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In cities implementing participatory budgeting, 81.8% use a hybrid method (incorporating both online and in-person collaboration), while 14.1% have completely transitioned to digital participatory budgeting.</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84" name="Google Shape;184;p43"/>
          <p:cNvSpPr txBox="1">
            <a:spLocks noGrp="1"/>
          </p:cNvSpPr>
          <p:nvPr>
            <p:ph type="title"/>
          </p:nvPr>
        </p:nvSpPr>
        <p:spPr>
          <a:xfrm>
            <a:off x="339634" y="312223"/>
            <a:ext cx="11452996" cy="53767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E-participatory Budgeting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6"/>
          <p:cNvSpPr txBox="1">
            <a:spLocks noGrp="1"/>
          </p:cNvSpPr>
          <p:nvPr>
            <p:ph type="body" idx="1"/>
          </p:nvPr>
        </p:nvSpPr>
        <p:spPr>
          <a:xfrm>
            <a:off x="92364" y="1309715"/>
            <a:ext cx="4996872" cy="5245297"/>
          </a:xfrm>
          <a:prstGeom prst="rect">
            <a:avLst/>
          </a:prstGeom>
          <a:noFill/>
          <a:ln>
            <a:noFill/>
          </a:ln>
        </p:spPr>
        <p:txBody>
          <a:bodyPr spcFirstLastPara="1" wrap="square" lIns="0" tIns="0" rIns="0" bIns="0" anchor="t" anchorCtr="0">
            <a:noAutofit/>
          </a:bodyPr>
          <a:lstStyle/>
          <a:p>
            <a:pPr marL="514350" lvl="0" indent="-285750" algn="l" rtl="0">
              <a:lnSpc>
                <a:spcPct val="100000"/>
              </a:lnSpc>
              <a:spcBef>
                <a:spcPts val="1000"/>
              </a:spcBef>
              <a:spcAft>
                <a:spcPts val="0"/>
              </a:spcAft>
              <a:buSzPts val="1800"/>
              <a:buFont typeface="Wingdings" panose="05000000000000000000" pitchFamily="2" charset="2"/>
              <a:buChar char="§"/>
            </a:pPr>
            <a:r>
              <a:rPr lang="en-GB" sz="2000" dirty="0"/>
              <a:t>Social media platforms have demonstrated their </a:t>
            </a:r>
            <a:r>
              <a:rPr lang="en-GB" sz="2000" b="1" dirty="0"/>
              <a:t>effectiveness as tools </a:t>
            </a:r>
            <a:r>
              <a:rPr lang="en-GB" sz="2000" dirty="0"/>
              <a:t>for disseminating information, rallying support, and highlighting issues often neglected by traditional media channels.</a:t>
            </a:r>
            <a:endParaRPr sz="2000" dirty="0"/>
          </a:p>
          <a:p>
            <a:pPr marL="514350" lvl="0" indent="-285750" algn="l" rtl="0">
              <a:lnSpc>
                <a:spcPct val="100000"/>
              </a:lnSpc>
              <a:spcBef>
                <a:spcPts val="1000"/>
              </a:spcBef>
              <a:spcAft>
                <a:spcPts val="0"/>
              </a:spcAft>
              <a:buSzPts val="1800"/>
              <a:buFont typeface="Wingdings" panose="05000000000000000000" pitchFamily="2" charset="2"/>
              <a:buChar char="§"/>
            </a:pPr>
            <a:r>
              <a:rPr lang="en-GB" sz="2000" i="1" dirty="0"/>
              <a:t>Facebook</a:t>
            </a:r>
            <a:r>
              <a:rPr lang="en-GB" sz="2000" dirty="0"/>
              <a:t> notably contributed to the organization and promotion of protests during the Arab Spring in Tunisia and Egypt in 2011. Similarly, social media was a major catalyst in mobilizing participants during the pro-democracy protests in Hong Kong in 2019, and it served as a bridge connecting environmental activists worldwide during movements like Extinction Rebellion and Fridays for Future.</a:t>
            </a:r>
            <a:endParaRPr sz="2000" dirty="0"/>
          </a:p>
          <a:p>
            <a:pPr marL="457200" marR="0" lvl="0" indent="-228600" algn="l" rtl="0">
              <a:lnSpc>
                <a:spcPct val="100000"/>
              </a:lnSpc>
              <a:spcBef>
                <a:spcPts val="1000"/>
              </a:spcBef>
              <a:spcAft>
                <a:spcPts val="0"/>
              </a:spcAft>
              <a:buClr>
                <a:srgbClr val="000000"/>
              </a:buClr>
              <a:buSzPts val="1800"/>
              <a:buFont typeface="Arial"/>
              <a:buNone/>
            </a:pPr>
            <a:endParaRPr sz="2000" dirty="0"/>
          </a:p>
        </p:txBody>
      </p:sp>
      <p:sp>
        <p:nvSpPr>
          <p:cNvPr id="60"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Social N</a:t>
            </a:r>
            <a:r>
              <a:rPr lang="en-GB" b="1" dirty="0" smtClean="0"/>
              <a:t>etworks</a:t>
            </a:r>
            <a:endParaRPr dirty="0"/>
          </a:p>
        </p:txBody>
      </p:sp>
      <p:pic>
        <p:nvPicPr>
          <p:cNvPr id="61" name="Google Shape;61;p26"/>
          <p:cNvPicPr preferRelativeResize="0"/>
          <p:nvPr/>
        </p:nvPicPr>
        <p:blipFill rotWithShape="1">
          <a:blip r:embed="rId3">
            <a:alphaModFix/>
          </a:blip>
          <a:srcRect/>
          <a:stretch/>
        </p:blipFill>
        <p:spPr>
          <a:xfrm>
            <a:off x="5242560" y="1430713"/>
            <a:ext cx="6949440" cy="46329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4"/>
          <p:cNvSpPr txBox="1">
            <a:spLocks noGrp="1"/>
          </p:cNvSpPr>
          <p:nvPr>
            <p:ph type="body" idx="1"/>
          </p:nvPr>
        </p:nvSpPr>
        <p:spPr>
          <a:xfrm>
            <a:off x="548640" y="2180909"/>
            <a:ext cx="5253645" cy="1608136"/>
          </a:xfrm>
          <a:prstGeom prst="rect">
            <a:avLst/>
          </a:prstGeom>
          <a:noFill/>
          <a:ln>
            <a:noFill/>
          </a:ln>
        </p:spPr>
        <p:txBody>
          <a:bodyPr spcFirstLastPara="1" wrap="square" lIns="0" tIns="0" rIns="0" bIns="0" anchor="t" anchorCtr="0">
            <a:noAutofit/>
          </a:bodyPr>
          <a:lstStyle/>
          <a:p>
            <a:pPr marL="596900" lvl="0" indent="-342900" rtl="0">
              <a:lnSpc>
                <a:spcPct val="90000"/>
              </a:lnSpc>
              <a:spcBef>
                <a:spcPts val="1000"/>
              </a:spcBef>
              <a:spcAft>
                <a:spcPts val="0"/>
              </a:spcAft>
              <a:buSzPts val="1400"/>
              <a:buFont typeface="Wingdings" panose="05000000000000000000" pitchFamily="2" charset="2"/>
              <a:buChar char="§"/>
            </a:pPr>
            <a:r>
              <a:rPr lang="en-GB" sz="2800" dirty="0"/>
              <a:t>Here is a </a:t>
            </a:r>
            <a:r>
              <a:rPr lang="en-GB" sz="2800" u="sng" dirty="0">
                <a:solidFill>
                  <a:schemeClr val="hlink"/>
                </a:solidFill>
                <a:hlinkClick r:id="rId3"/>
              </a:rPr>
              <a:t>video</a:t>
            </a:r>
            <a:r>
              <a:rPr lang="en-GB" sz="2800" dirty="0"/>
              <a:t> produced that provides a brief introduction to participatory budgeting</a:t>
            </a:r>
            <a:r>
              <a:rPr lang="en-GB" sz="2800" dirty="0" smtClean="0"/>
              <a:t>:</a:t>
            </a:r>
          </a:p>
          <a:p>
            <a:pPr marL="596900" lvl="0" indent="-342900" rtl="0">
              <a:lnSpc>
                <a:spcPct val="90000"/>
              </a:lnSpc>
              <a:spcBef>
                <a:spcPts val="1000"/>
              </a:spcBef>
              <a:spcAft>
                <a:spcPts val="0"/>
              </a:spcAft>
              <a:buSzPts val="1400"/>
              <a:buFont typeface="Wingdings" panose="05000000000000000000" pitchFamily="2" charset="2"/>
              <a:buChar char="§"/>
            </a:pPr>
            <a:r>
              <a:rPr lang="en-GB" sz="2800" dirty="0" smtClean="0"/>
              <a:t>Check out </a:t>
            </a:r>
            <a:r>
              <a:rPr lang="en-GB" sz="2800" dirty="0" smtClean="0">
                <a:hlinkClick r:id="rId4"/>
              </a:rPr>
              <a:t>this article </a:t>
            </a:r>
            <a:r>
              <a:rPr lang="en-GB" sz="2800" dirty="0" smtClean="0"/>
              <a:t>on participatory budgeting</a:t>
            </a:r>
          </a:p>
          <a:p>
            <a:pPr marL="596900" lvl="0" indent="-342900" rtl="0">
              <a:lnSpc>
                <a:spcPct val="90000"/>
              </a:lnSpc>
              <a:spcBef>
                <a:spcPts val="1000"/>
              </a:spcBef>
              <a:spcAft>
                <a:spcPts val="0"/>
              </a:spcAft>
              <a:buSzPts val="1400"/>
              <a:buFont typeface="Wingdings" panose="05000000000000000000" pitchFamily="2" charset="2"/>
              <a:buChar char="§"/>
            </a:pPr>
            <a:r>
              <a:rPr lang="en-GB" sz="2800" dirty="0" smtClean="0"/>
              <a:t>Fill out the worksheet!</a:t>
            </a:r>
            <a:endParaRPr sz="2800" dirty="0"/>
          </a:p>
        </p:txBody>
      </p:sp>
      <p:sp>
        <p:nvSpPr>
          <p:cNvPr id="192" name="Google Shape;192;p4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Activity Time</a:t>
            </a:r>
            <a:r>
              <a:rPr lang="en-GB" b="1" dirty="0" smtClean="0"/>
              <a:t>!</a:t>
            </a:r>
            <a:endParaRPr dirty="0"/>
          </a:p>
        </p:txBody>
      </p:sp>
      <p:pic>
        <p:nvPicPr>
          <p:cNvPr id="193" name="Google Shape;193;p44"/>
          <p:cNvPicPr preferRelativeResize="0"/>
          <p:nvPr/>
        </p:nvPicPr>
        <p:blipFill rotWithShape="1">
          <a:blip r:embed="rId5">
            <a:alphaModFix/>
          </a:blip>
          <a:srcRect/>
          <a:stretch/>
        </p:blipFill>
        <p:spPr>
          <a:xfrm>
            <a:off x="6228080" y="1217471"/>
            <a:ext cx="5466080" cy="5466080"/>
          </a:xfrm>
          <a:prstGeom prst="rect">
            <a:avLst/>
          </a:prstGeom>
          <a:noFill/>
          <a:ln>
            <a:noFill/>
          </a:ln>
        </p:spPr>
      </p:pic>
      <p:cxnSp>
        <p:nvCxnSpPr>
          <p:cNvPr id="3" name="Straight Connector 2"/>
          <p:cNvCxnSpPr/>
          <p:nvPr/>
        </p:nvCxnSpPr>
        <p:spPr>
          <a:xfrm>
            <a:off x="6096000" y="1217471"/>
            <a:ext cx="0" cy="5183329"/>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5"/>
          <p:cNvSpPr txBox="1">
            <a:spLocks noGrp="1"/>
          </p:cNvSpPr>
          <p:nvPr>
            <p:ph type="body" idx="1"/>
          </p:nvPr>
        </p:nvSpPr>
        <p:spPr>
          <a:xfrm>
            <a:off x="169817" y="1332411"/>
            <a:ext cx="7572103" cy="5213366"/>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Public consultations are intended to </a:t>
            </a:r>
            <a:r>
              <a:rPr lang="en-GB" b="1" dirty="0"/>
              <a:t>solicit public involvement</a:t>
            </a:r>
            <a:r>
              <a:rPr lang="en-GB" dirty="0"/>
              <a:t> in matters that concern them by obtaining their thoughts, responses, views, and feedback on a specific document or policy.</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Online consultations are facilitated via a dedicated platform that showcases both ongoing and concluded consultations. The opinions of the participants are gathered through </a:t>
            </a:r>
            <a:r>
              <a:rPr lang="en-GB" i="1" dirty="0"/>
              <a:t>online surveys</a:t>
            </a:r>
            <a:r>
              <a:rPr lang="en-GB" dirty="0"/>
              <a:t>, which are displayed on the consultation website, unless the respondents choose to keep their identities hidden.</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Presently, international organizations are adopting e-consultations to directly involve citizens in the decision-making process, frequently by gathering ideas about a city's future and allowing public voting.</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E-consultations, which can be initiated by political institutions or non-governmental organizations, are diverse in their methodologies, themes, objectives, and targeted audiences, often enabling simultaneous input from citizens and their interactions with each other.</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The European Union extensively employs e-consultations to encourage transparency, enable the participation of European citizens in EU legislative processes, and mitigate the frequently referenced democratic deficit.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00" name="Google Shape;200;p4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E-Public Consultations </a:t>
            </a:r>
            <a:endParaRPr dirty="0"/>
          </a:p>
        </p:txBody>
      </p:sp>
      <p:pic>
        <p:nvPicPr>
          <p:cNvPr id="201" name="Google Shape;201;p45"/>
          <p:cNvPicPr preferRelativeResize="0"/>
          <p:nvPr/>
        </p:nvPicPr>
        <p:blipFill rotWithShape="1">
          <a:blip r:embed="rId3">
            <a:alphaModFix/>
          </a:blip>
          <a:srcRect/>
          <a:stretch/>
        </p:blipFill>
        <p:spPr>
          <a:xfrm>
            <a:off x="8319815" y="1195070"/>
            <a:ext cx="3350895" cy="2233930"/>
          </a:xfrm>
          <a:prstGeom prst="rect">
            <a:avLst/>
          </a:prstGeom>
          <a:noFill/>
          <a:ln>
            <a:noFill/>
          </a:ln>
        </p:spPr>
      </p:pic>
      <p:pic>
        <p:nvPicPr>
          <p:cNvPr id="202" name="Google Shape;202;p45"/>
          <p:cNvPicPr preferRelativeResize="0"/>
          <p:nvPr/>
        </p:nvPicPr>
        <p:blipFill rotWithShape="1">
          <a:blip r:embed="rId4">
            <a:alphaModFix/>
          </a:blip>
          <a:srcRect/>
          <a:stretch/>
        </p:blipFill>
        <p:spPr>
          <a:xfrm>
            <a:off x="8166158" y="3722917"/>
            <a:ext cx="3751521" cy="26357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7"/>
          <p:cNvSpPr txBox="1">
            <a:spLocks noGrp="1"/>
          </p:cNvSpPr>
          <p:nvPr>
            <p:ph type="body" idx="1"/>
          </p:nvPr>
        </p:nvSpPr>
        <p:spPr>
          <a:xfrm>
            <a:off x="193040" y="1525368"/>
            <a:ext cx="5252720" cy="5020409"/>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dirty="0"/>
              <a:t> </a:t>
            </a:r>
            <a:r>
              <a:rPr lang="en-GB" sz="2400" b="1" dirty="0">
                <a:solidFill>
                  <a:srgbClr val="187498"/>
                </a:solidFill>
              </a:rPr>
              <a:t>Facebook</a:t>
            </a:r>
            <a:r>
              <a:rPr lang="en-GB" b="1" dirty="0"/>
              <a:t> </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sz="2000" dirty="0" smtClean="0"/>
              <a:t>In </a:t>
            </a:r>
            <a:r>
              <a:rPr lang="en-GB" sz="2000" dirty="0"/>
              <a:t>order to increase the visibility of your activities and events, you should promote them. It is possible to create a public page, create events and share them to encourage people to attend. If you wish to reach a targeted audience of your choice, paid promotion can also be used.</a:t>
            </a:r>
            <a:endParaRPr sz="2000"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sz="2000" dirty="0" smtClean="0"/>
              <a:t>Developing </a:t>
            </a:r>
            <a:r>
              <a:rPr lang="en-GB" sz="2000" dirty="0"/>
              <a:t>campaigns in collaboration with a community of online users. A Facebook group that focuses on a particular topic can be created or joined. Groups may be either private or public.</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68" name="Google Shape;68;p27"/>
          <p:cNvPicPr preferRelativeResize="0"/>
          <p:nvPr/>
        </p:nvPicPr>
        <p:blipFill rotWithShape="1">
          <a:blip r:embed="rId3">
            <a:alphaModFix/>
          </a:blip>
          <a:srcRect/>
          <a:stretch/>
        </p:blipFill>
        <p:spPr>
          <a:xfrm>
            <a:off x="5719756" y="1525368"/>
            <a:ext cx="6147124" cy="4673600"/>
          </a:xfrm>
          <a:prstGeom prst="rect">
            <a:avLst/>
          </a:prstGeom>
          <a:noFill/>
          <a:ln>
            <a:noFill/>
          </a:ln>
        </p:spPr>
      </p:pic>
      <p:sp>
        <p:nvSpPr>
          <p:cNvPr id="4"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Social N</a:t>
            </a:r>
            <a:r>
              <a:rPr lang="en-GB" b="1" dirty="0" smtClean="0"/>
              <a:t>etworks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8"/>
          <p:cNvSpPr txBox="1">
            <a:spLocks noGrp="1"/>
          </p:cNvSpPr>
          <p:nvPr>
            <p:ph type="body" idx="1"/>
          </p:nvPr>
        </p:nvSpPr>
        <p:spPr>
          <a:xfrm>
            <a:off x="233680" y="1107440"/>
            <a:ext cx="6807200" cy="543833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smtClean="0">
                <a:solidFill>
                  <a:srgbClr val="187498"/>
                </a:solidFill>
              </a:rPr>
              <a:t>Facebook Tips</a:t>
            </a:r>
            <a:endParaRPr sz="2400" dirty="0">
              <a:solidFill>
                <a:srgbClr val="187498"/>
              </a:solidFill>
            </a:endParaRPr>
          </a:p>
          <a:p>
            <a:pPr marL="514350" lvl="0" indent="-285750" algn="just" rtl="0">
              <a:lnSpc>
                <a:spcPct val="90000"/>
              </a:lnSpc>
              <a:spcBef>
                <a:spcPts val="1000"/>
              </a:spcBef>
              <a:spcAft>
                <a:spcPts val="0"/>
              </a:spcAft>
              <a:buSzPts val="1800"/>
              <a:buFont typeface="Arial"/>
              <a:buChar char="•"/>
            </a:pPr>
            <a:r>
              <a:rPr lang="en-GB" dirty="0"/>
              <a:t>Before getting started with Facebook, identify your </a:t>
            </a:r>
            <a:r>
              <a:rPr lang="en-GB" b="1" dirty="0"/>
              <a:t>specific objectives</a:t>
            </a:r>
            <a:r>
              <a:rPr lang="en-GB" dirty="0"/>
              <a:t>. If broad outreach is your aim, consider creating a Facebook Page. If you're more interested in dialogue or sharing with a select group, opt for a Facebook Group. If neither suits your needs, you can simply use your personal profile.</a:t>
            </a:r>
            <a:endParaRPr dirty="0"/>
          </a:p>
          <a:p>
            <a:pPr marL="514350" lvl="0" indent="-285750" algn="just" rtl="0">
              <a:lnSpc>
                <a:spcPct val="90000"/>
              </a:lnSpc>
              <a:spcBef>
                <a:spcPts val="1000"/>
              </a:spcBef>
              <a:spcAft>
                <a:spcPts val="0"/>
              </a:spcAft>
              <a:buSzPts val="1800"/>
              <a:buFont typeface="Arial"/>
              <a:buChar char="•"/>
            </a:pPr>
            <a:r>
              <a:rPr lang="en-GB" dirty="0"/>
              <a:t>Regardless of whether you're using a personal profile, page, or group, it's essential to regulate your posting frequency. Strive </a:t>
            </a:r>
            <a:r>
              <a:rPr lang="en-GB" dirty="0" smtClean="0"/>
              <a:t>for  </a:t>
            </a:r>
            <a:r>
              <a:rPr lang="en-GB" dirty="0">
                <a:solidFill>
                  <a:srgbClr val="187498"/>
                </a:solidFill>
              </a:rPr>
              <a:t>5-10 posts per week </a:t>
            </a:r>
            <a:r>
              <a:rPr lang="en-GB" dirty="0"/>
              <a:t>and avoid exceeding three posts in a single day. This helps maintain visibility without overwhelming your audience.</a:t>
            </a:r>
            <a:endParaRPr dirty="0"/>
          </a:p>
          <a:p>
            <a:pPr marL="514350" lvl="0" indent="-285750" algn="just" rtl="0">
              <a:lnSpc>
                <a:spcPct val="90000"/>
              </a:lnSpc>
              <a:spcBef>
                <a:spcPts val="1000"/>
              </a:spcBef>
              <a:spcAft>
                <a:spcPts val="0"/>
              </a:spcAft>
              <a:buSzPts val="1800"/>
              <a:buFont typeface="Arial"/>
              <a:buChar char="•"/>
            </a:pPr>
            <a:r>
              <a:rPr lang="en-GB" dirty="0"/>
              <a:t>Conciseness is key in your posts. Strive for less than </a:t>
            </a:r>
            <a:r>
              <a:rPr lang="en-GB" dirty="0">
                <a:solidFill>
                  <a:srgbClr val="187498"/>
                </a:solidFill>
              </a:rPr>
              <a:t>250 characters </a:t>
            </a:r>
            <a:r>
              <a:rPr lang="en-GB" dirty="0"/>
              <a:t>to foster greater engagement. Incorporate engaging visuals, videos, or links to complement your message.</a:t>
            </a:r>
            <a:endParaRPr dirty="0"/>
          </a:p>
          <a:p>
            <a:pPr marL="514350" lvl="0" indent="-285750" algn="just" rtl="0">
              <a:lnSpc>
                <a:spcPct val="90000"/>
              </a:lnSpc>
              <a:spcBef>
                <a:spcPts val="1000"/>
              </a:spcBef>
              <a:spcAft>
                <a:spcPts val="0"/>
              </a:spcAft>
              <a:buSzPts val="1800"/>
              <a:buFont typeface="Arial"/>
              <a:buChar char="•"/>
            </a:pPr>
            <a:r>
              <a:rPr lang="en-GB" dirty="0"/>
              <a:t>Monitor the </a:t>
            </a:r>
            <a:r>
              <a:rPr lang="en-GB" b="1" dirty="0"/>
              <a:t>analytics</a:t>
            </a:r>
            <a:r>
              <a:rPr lang="en-GB" dirty="0"/>
              <a:t> of your posts on your groups or pages. Understand when your audience is most likely to see your posts and what kind of content garners more responses. Consider adjusting your posting schedule based on your audience's online activity to maximize impact.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75" name="Google Shape;75;p28"/>
          <p:cNvPicPr preferRelativeResize="0"/>
          <p:nvPr/>
        </p:nvPicPr>
        <p:blipFill rotWithShape="1">
          <a:blip r:embed="rId3">
            <a:alphaModFix/>
          </a:blip>
          <a:srcRect/>
          <a:stretch/>
        </p:blipFill>
        <p:spPr>
          <a:xfrm>
            <a:off x="7698150" y="1899920"/>
            <a:ext cx="4094480" cy="4094480"/>
          </a:xfrm>
          <a:prstGeom prst="rect">
            <a:avLst/>
          </a:prstGeom>
          <a:noFill/>
          <a:ln>
            <a:noFill/>
          </a:ln>
        </p:spPr>
      </p:pic>
      <p:sp>
        <p:nvSpPr>
          <p:cNvPr id="4"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Social N</a:t>
            </a:r>
            <a:r>
              <a:rPr lang="en-GB" b="1" dirty="0" smtClean="0"/>
              <a:t>etworks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9"/>
          <p:cNvSpPr txBox="1">
            <a:spLocks noGrp="1"/>
          </p:cNvSpPr>
          <p:nvPr>
            <p:ph type="body" idx="1"/>
          </p:nvPr>
        </p:nvSpPr>
        <p:spPr>
          <a:xfrm>
            <a:off x="162559" y="1158240"/>
            <a:ext cx="7886065" cy="538753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dirty="0">
                <a:solidFill>
                  <a:srgbClr val="187498"/>
                </a:solidFill>
              </a:rPr>
              <a:t> </a:t>
            </a:r>
            <a:r>
              <a:rPr lang="en-GB" sz="2400" b="1" dirty="0">
                <a:solidFill>
                  <a:srgbClr val="187498"/>
                </a:solidFill>
              </a:rPr>
              <a:t>Instagram </a:t>
            </a:r>
            <a:endParaRPr sz="2400" dirty="0">
              <a:solidFill>
                <a:srgbClr val="187498"/>
              </a:solidFill>
            </a:endParaRPr>
          </a:p>
          <a:p>
            <a:pPr marL="514350" lvl="0" indent="-285750" algn="just" rtl="0">
              <a:lnSpc>
                <a:spcPct val="90000"/>
              </a:lnSpc>
              <a:spcBef>
                <a:spcPts val="1000"/>
              </a:spcBef>
              <a:spcAft>
                <a:spcPts val="0"/>
              </a:spcAft>
              <a:buSzPts val="1800"/>
              <a:buFont typeface="Arial"/>
              <a:buChar char="•"/>
            </a:pPr>
            <a:r>
              <a:rPr lang="en-GB" dirty="0"/>
              <a:t>Visual images, such as photographs and videos, are </a:t>
            </a:r>
            <a:r>
              <a:rPr lang="en-GB" b="1" dirty="0"/>
              <a:t>highly effective </a:t>
            </a:r>
            <a:r>
              <a:rPr lang="en-GB" dirty="0"/>
              <a:t>in engaging with people and can be effectively utilized on platforms like Instagram.</a:t>
            </a:r>
            <a:endParaRPr dirty="0"/>
          </a:p>
          <a:p>
            <a:pPr marL="514350" lvl="0" indent="-285750" algn="just" rtl="0">
              <a:lnSpc>
                <a:spcPct val="90000"/>
              </a:lnSpc>
              <a:spcBef>
                <a:spcPts val="1000"/>
              </a:spcBef>
              <a:spcAft>
                <a:spcPts val="0"/>
              </a:spcAft>
              <a:buSzPts val="1800"/>
              <a:buFont typeface="Arial"/>
              <a:buChar char="•"/>
            </a:pPr>
            <a:r>
              <a:rPr lang="en-GB" dirty="0"/>
              <a:t>Creating </a:t>
            </a:r>
            <a:r>
              <a:rPr lang="en-GB" b="1" dirty="0">
                <a:solidFill>
                  <a:srgbClr val="187498"/>
                </a:solidFill>
              </a:rPr>
              <a:t>original content </a:t>
            </a:r>
            <a:r>
              <a:rPr lang="en-GB" dirty="0"/>
              <a:t>on social media is a great way to showcase personal or group activities and initiatives.</a:t>
            </a:r>
            <a:endParaRPr dirty="0"/>
          </a:p>
          <a:p>
            <a:pPr marL="514350" lvl="0" indent="-285750" algn="just" rtl="0">
              <a:lnSpc>
                <a:spcPct val="90000"/>
              </a:lnSpc>
              <a:spcBef>
                <a:spcPts val="1000"/>
              </a:spcBef>
              <a:spcAft>
                <a:spcPts val="0"/>
              </a:spcAft>
              <a:buSzPts val="1800"/>
              <a:buFont typeface="Arial"/>
              <a:buChar char="•"/>
            </a:pPr>
            <a:r>
              <a:rPr lang="en-GB" i="1" dirty="0"/>
              <a:t>Sharing</a:t>
            </a:r>
            <a:r>
              <a:rPr lang="en-GB" dirty="0"/>
              <a:t> content from others can help to reach and engage with followers, fostering a sense of community.</a:t>
            </a:r>
            <a:endParaRPr dirty="0"/>
          </a:p>
          <a:p>
            <a:pPr marL="514350" lvl="0" indent="-285750" algn="just" rtl="0">
              <a:lnSpc>
                <a:spcPct val="90000"/>
              </a:lnSpc>
              <a:spcBef>
                <a:spcPts val="1000"/>
              </a:spcBef>
              <a:spcAft>
                <a:spcPts val="0"/>
              </a:spcAft>
              <a:buSzPts val="1800"/>
              <a:buFont typeface="Arial"/>
              <a:buChar char="•"/>
            </a:pPr>
            <a:r>
              <a:rPr lang="en-GB" dirty="0"/>
              <a:t>Social media platforms allow activists to demonstrate the size and impact of their movement, highlighting its scope and influence.</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82" name="Google Shape;82;p29"/>
          <p:cNvPicPr preferRelativeResize="0"/>
          <p:nvPr/>
        </p:nvPicPr>
        <p:blipFill rotWithShape="1">
          <a:blip r:embed="rId3">
            <a:alphaModFix/>
          </a:blip>
          <a:srcRect l="24240" t="13208" r="24343" b="12951"/>
          <a:stretch/>
        </p:blipFill>
        <p:spPr>
          <a:xfrm>
            <a:off x="8734424" y="1609724"/>
            <a:ext cx="2533651" cy="3638551"/>
          </a:xfrm>
          <a:prstGeom prst="rect">
            <a:avLst/>
          </a:prstGeom>
          <a:noFill/>
          <a:ln>
            <a:noFill/>
          </a:ln>
        </p:spPr>
      </p:pic>
      <p:pic>
        <p:nvPicPr>
          <p:cNvPr id="83" name="Google Shape;83;p29"/>
          <p:cNvPicPr preferRelativeResize="0"/>
          <p:nvPr/>
        </p:nvPicPr>
        <p:blipFill rotWithShape="1">
          <a:blip r:embed="rId4">
            <a:alphaModFix/>
          </a:blip>
          <a:srcRect/>
          <a:stretch/>
        </p:blipFill>
        <p:spPr>
          <a:xfrm>
            <a:off x="2658390" y="4752537"/>
            <a:ext cx="2894402" cy="1854200"/>
          </a:xfrm>
          <a:prstGeom prst="rect">
            <a:avLst/>
          </a:prstGeom>
          <a:noFill/>
          <a:ln>
            <a:noFill/>
          </a:ln>
        </p:spPr>
      </p:pic>
      <p:sp>
        <p:nvSpPr>
          <p:cNvPr id="84" name="Google Shape;84;p29"/>
          <p:cNvSpPr txBox="1"/>
          <p:nvPr/>
        </p:nvSpPr>
        <p:spPr>
          <a:xfrm>
            <a:off x="629919" y="6017568"/>
            <a:ext cx="319309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p:txBody>
      </p:sp>
      <p:sp>
        <p:nvSpPr>
          <p:cNvPr id="6"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Social N</a:t>
            </a:r>
            <a:r>
              <a:rPr lang="en-GB" b="1" dirty="0" smtClean="0"/>
              <a:t>etworks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0"/>
          <p:cNvSpPr txBox="1">
            <a:spLocks noGrp="1"/>
          </p:cNvSpPr>
          <p:nvPr>
            <p:ph type="body" idx="1"/>
          </p:nvPr>
        </p:nvSpPr>
        <p:spPr>
          <a:xfrm>
            <a:off x="4019550" y="1382714"/>
            <a:ext cx="777308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smtClean="0">
                <a:solidFill>
                  <a:srgbClr val="187498"/>
                </a:solidFill>
              </a:rPr>
              <a:t>Instagram Tips</a:t>
            </a:r>
            <a:endParaRPr sz="2400" dirty="0">
              <a:solidFill>
                <a:srgbClr val="187498"/>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Utilize </a:t>
            </a:r>
            <a:r>
              <a:rPr lang="en-GB" sz="2000" b="1" dirty="0"/>
              <a:t>hashtags</a:t>
            </a:r>
            <a:r>
              <a:rPr lang="en-GB" sz="2000" dirty="0"/>
              <a:t> in your social media posts to make your content more discoverable to a wider audience beyond your followers. Additionally, follow and engage with relevant hashtags to stay updated on related content and connect with like-minded individuals and organizations.</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Familiarize yourself with basic image and video </a:t>
            </a:r>
            <a:r>
              <a:rPr lang="en-GB" sz="2000" b="1" dirty="0"/>
              <a:t>editing tools </a:t>
            </a:r>
            <a:r>
              <a:rPr lang="en-GB" sz="2000" dirty="0"/>
              <a:t>like </a:t>
            </a:r>
            <a:r>
              <a:rPr lang="en-GB" sz="2000" dirty="0" err="1"/>
              <a:t>Canva</a:t>
            </a:r>
            <a:r>
              <a:rPr lang="en-GB" sz="2000" dirty="0"/>
              <a:t>, Photoshop, and Premiere. This will enable you to enhance the visual quality of your content, making it appear more professional and engaging.</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i="1" dirty="0"/>
              <a:t>Connect</a:t>
            </a:r>
            <a:r>
              <a:rPr lang="en-GB" sz="2000" dirty="0"/>
              <a:t> your Instagram account to your Facebook profile to streamline your social media presence. By linking the two accounts, your Instagram posts will automatically be shared on your Facebook profile, </a:t>
            </a:r>
            <a:r>
              <a:rPr lang="en-GB" sz="2000" b="1" dirty="0"/>
              <a:t>increasing your content's reach and visibility</a:t>
            </a:r>
            <a:r>
              <a:rPr lang="en-GB" sz="2000" dirty="0"/>
              <a:t>.</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91" name="Google Shape;91;p30"/>
          <p:cNvPicPr preferRelativeResize="0"/>
          <p:nvPr/>
        </p:nvPicPr>
        <p:blipFill rotWithShape="1">
          <a:blip r:embed="rId3">
            <a:alphaModFix/>
          </a:blip>
          <a:srcRect b="5000"/>
          <a:stretch/>
        </p:blipFill>
        <p:spPr>
          <a:xfrm>
            <a:off x="467360" y="3552825"/>
            <a:ext cx="3429000" cy="3257550"/>
          </a:xfrm>
          <a:prstGeom prst="rect">
            <a:avLst/>
          </a:prstGeom>
          <a:noFill/>
          <a:ln>
            <a:noFill/>
          </a:ln>
        </p:spPr>
      </p:pic>
      <p:pic>
        <p:nvPicPr>
          <p:cNvPr id="92" name="Google Shape;92;p30"/>
          <p:cNvPicPr preferRelativeResize="0"/>
          <p:nvPr/>
        </p:nvPicPr>
        <p:blipFill rotWithShape="1">
          <a:blip r:embed="rId4">
            <a:alphaModFix/>
          </a:blip>
          <a:srcRect/>
          <a:stretch/>
        </p:blipFill>
        <p:spPr>
          <a:xfrm>
            <a:off x="815340" y="1131193"/>
            <a:ext cx="2733040" cy="2733040"/>
          </a:xfrm>
          <a:prstGeom prst="rect">
            <a:avLst/>
          </a:prstGeom>
          <a:noFill/>
          <a:ln>
            <a:noFill/>
          </a:ln>
        </p:spPr>
      </p:pic>
      <p:sp>
        <p:nvSpPr>
          <p:cNvPr id="5"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Social N</a:t>
            </a:r>
            <a:r>
              <a:rPr lang="en-GB" b="1" dirty="0" smtClean="0"/>
              <a:t>etworks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1"/>
          <p:cNvSpPr txBox="1">
            <a:spLocks noGrp="1"/>
          </p:cNvSpPr>
          <p:nvPr>
            <p:ph type="body" idx="1"/>
          </p:nvPr>
        </p:nvSpPr>
        <p:spPr>
          <a:xfrm>
            <a:off x="209005" y="1162594"/>
            <a:ext cx="5667919" cy="5383183"/>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 </a:t>
            </a:r>
            <a:r>
              <a:rPr lang="en-GB" sz="2400" b="1" dirty="0">
                <a:solidFill>
                  <a:srgbClr val="187498"/>
                </a:solidFill>
              </a:rPr>
              <a:t>Twitter</a:t>
            </a:r>
            <a:r>
              <a:rPr lang="en-GB" b="1" dirty="0"/>
              <a:t>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Twitter serves as a platform for </a:t>
            </a:r>
            <a:r>
              <a:rPr lang="en-GB" b="1" dirty="0"/>
              <a:t>microblogging</a:t>
            </a:r>
            <a:r>
              <a:rPr lang="en-GB" dirty="0"/>
              <a:t> thoughts, opinions, and broadcasting activities.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It is a popular platform for staying informed about current events and gaining insights from diverse perspectives.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Information is often shared on Twitter </a:t>
            </a:r>
            <a:r>
              <a:rPr lang="en-GB" i="1" dirty="0"/>
              <a:t>faster</a:t>
            </a:r>
            <a:r>
              <a:rPr lang="en-GB" dirty="0"/>
              <a:t> than traditional news sites can report, allowing for real-time updates.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Twitter provides a </a:t>
            </a:r>
            <a:r>
              <a:rPr lang="en-GB" b="1" dirty="0"/>
              <a:t>direct communication channel </a:t>
            </a:r>
            <a:r>
              <a:rPr lang="en-GB" dirty="0"/>
              <a:t>for activists to connect with fellow activists and engage with campaign targets.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Following like-minded individuals and organizations on Twitter can help </a:t>
            </a:r>
            <a:r>
              <a:rPr lang="en-GB" dirty="0">
                <a:solidFill>
                  <a:srgbClr val="187498"/>
                </a:solidFill>
              </a:rPr>
              <a:t>build networks </a:t>
            </a:r>
            <a:r>
              <a:rPr lang="en-GB" dirty="0"/>
              <a:t>and find inspiration for activism.</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Twitter is also utilized by politicians and decision-makers, making it possible to send direct messages expressing concerns about specific </a:t>
            </a:r>
            <a:r>
              <a:rPr lang="en-GB" b="1" i="1" dirty="0"/>
              <a:t>community issues.</a:t>
            </a:r>
            <a:endParaRPr b="1" i="1"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99" name="Google Shape;99;p31"/>
          <p:cNvPicPr preferRelativeResize="0"/>
          <p:nvPr/>
        </p:nvPicPr>
        <p:blipFill rotWithShape="1">
          <a:blip r:embed="rId3">
            <a:alphaModFix/>
          </a:blip>
          <a:srcRect/>
          <a:stretch/>
        </p:blipFill>
        <p:spPr>
          <a:xfrm>
            <a:off x="6508946" y="1677669"/>
            <a:ext cx="4902004" cy="4902004"/>
          </a:xfrm>
          <a:prstGeom prst="rect">
            <a:avLst/>
          </a:prstGeom>
          <a:noFill/>
          <a:ln>
            <a:noFill/>
          </a:ln>
        </p:spPr>
      </p:pic>
      <p:sp>
        <p:nvSpPr>
          <p:cNvPr id="4"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Social N</a:t>
            </a:r>
            <a:r>
              <a:rPr lang="en-GB" b="1" dirty="0" smtClean="0"/>
              <a:t>etworks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2"/>
          <p:cNvSpPr txBox="1">
            <a:spLocks noGrp="1"/>
          </p:cNvSpPr>
          <p:nvPr>
            <p:ph type="body" idx="1"/>
          </p:nvPr>
        </p:nvSpPr>
        <p:spPr>
          <a:xfrm>
            <a:off x="399370" y="1449389"/>
            <a:ext cx="622495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400" b="1" dirty="0" smtClean="0">
                <a:solidFill>
                  <a:srgbClr val="187498"/>
                </a:solidFill>
              </a:rPr>
              <a:t>Twitter Tips</a:t>
            </a:r>
            <a:endParaRPr sz="2400" b="1" dirty="0">
              <a:solidFill>
                <a:srgbClr val="187498"/>
              </a:solidFill>
            </a:endParaRPr>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Manage your Twitter activities by focusing on your current projects and interests. Adjust the accounts you follow to align with your specific goals and priorities. Avoid feeling pressured to be constantly active on the platform.</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Practice critical thinking and fact-check any information you come across on Twitter. Verify the credibility of sources before accepting information at face value.</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Utilize hashtags strategically to expand the reach of your posts and connect with a broader audience. Stay updated on trending hashtags and participate in relevant conversations and events. Tag specific individuals in your posts to capture their attention.</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Support fellow users by retweeting their posts, thereby amplifying their messages and fostering a sense of community on the platform. Engage in mutual support and collaboration with like-minded individuals and organizations.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06" name="Google Shape;106;p32"/>
          <p:cNvPicPr preferRelativeResize="0"/>
          <p:nvPr/>
        </p:nvPicPr>
        <p:blipFill rotWithShape="1">
          <a:blip r:embed="rId3">
            <a:alphaModFix/>
          </a:blip>
          <a:srcRect/>
          <a:stretch/>
        </p:blipFill>
        <p:spPr>
          <a:xfrm>
            <a:off x="6624320" y="1505269"/>
            <a:ext cx="5734365" cy="4773471"/>
          </a:xfrm>
          <a:prstGeom prst="rect">
            <a:avLst/>
          </a:prstGeom>
          <a:noFill/>
          <a:ln>
            <a:noFill/>
          </a:ln>
        </p:spPr>
      </p:pic>
      <p:sp>
        <p:nvSpPr>
          <p:cNvPr id="4"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Social N</a:t>
            </a:r>
            <a:r>
              <a:rPr lang="en-GB" b="1" dirty="0" smtClean="0"/>
              <a:t>etworks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3"/>
          <p:cNvSpPr txBox="1">
            <a:spLocks noGrp="1"/>
          </p:cNvSpPr>
          <p:nvPr>
            <p:ph type="body" idx="1"/>
          </p:nvPr>
        </p:nvSpPr>
        <p:spPr>
          <a:xfrm>
            <a:off x="5757589" y="1159601"/>
            <a:ext cx="6035041" cy="5480594"/>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To maximize reach and engagement, focusing on the </a:t>
            </a:r>
            <a:r>
              <a:rPr lang="en-GB" b="1" dirty="0"/>
              <a:t>three most popular platforms can be beneficial</a:t>
            </a:r>
            <a:r>
              <a:rPr lang="en-GB" dirty="0"/>
              <a:t>. These platforms are more likely to connect you with your intended audience effectively. However, it's important to consider using other platforms if you have a specific target audience in mind, as different platforms cater to different demographics and interests.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b="1" dirty="0">
                <a:solidFill>
                  <a:srgbClr val="187498"/>
                </a:solidFill>
              </a:rPr>
              <a:t>YouTube</a:t>
            </a:r>
            <a:r>
              <a:rPr lang="en-GB" dirty="0"/>
              <a:t> provides the advantage of uploading videos of any length and covering a wide range of topics. </a:t>
            </a:r>
            <a:r>
              <a:rPr lang="en-GB" b="1" dirty="0" err="1">
                <a:solidFill>
                  <a:srgbClr val="187498"/>
                </a:solidFill>
              </a:rPr>
              <a:t>Reddit</a:t>
            </a:r>
            <a:r>
              <a:rPr lang="en-GB" dirty="0"/>
              <a:t>, on the other hand, offers numerous forums that cover diverse subjects. For younger audiences, </a:t>
            </a:r>
            <a:r>
              <a:rPr lang="en-GB" b="1" dirty="0">
                <a:solidFill>
                  <a:srgbClr val="187498"/>
                </a:solidFill>
              </a:rPr>
              <a:t>Snapchat</a:t>
            </a:r>
            <a:r>
              <a:rPr lang="en-GB" dirty="0"/>
              <a:t> and </a:t>
            </a:r>
            <a:r>
              <a:rPr lang="en-GB" b="1" dirty="0" err="1">
                <a:solidFill>
                  <a:srgbClr val="187498"/>
                </a:solidFill>
              </a:rPr>
              <a:t>TikTok</a:t>
            </a:r>
            <a:r>
              <a:rPr lang="en-GB" dirty="0"/>
              <a:t> are popular choices, offering short video clips.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It's advisable to identify the platform(s) where your </a:t>
            </a:r>
            <a:r>
              <a:rPr lang="en-GB" u="sng" dirty="0"/>
              <a:t>target audience is most active and prioritize those platforms</a:t>
            </a:r>
            <a:r>
              <a:rPr lang="en-GB" dirty="0"/>
              <a:t>. You don't need to be present on all platforms or even multiple platforms, as focusing on the platforms most relevant to your audience can yield better results.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13" name="Google Shape;113;p33"/>
          <p:cNvPicPr preferRelativeResize="0"/>
          <p:nvPr/>
        </p:nvPicPr>
        <p:blipFill rotWithShape="1">
          <a:blip r:embed="rId3">
            <a:alphaModFix/>
          </a:blip>
          <a:srcRect/>
          <a:stretch/>
        </p:blipFill>
        <p:spPr>
          <a:xfrm>
            <a:off x="700313" y="1247503"/>
            <a:ext cx="4866640" cy="4866640"/>
          </a:xfrm>
          <a:prstGeom prst="rect">
            <a:avLst/>
          </a:prstGeom>
          <a:noFill/>
          <a:ln>
            <a:noFill/>
          </a:ln>
        </p:spPr>
      </p:pic>
      <p:sp>
        <p:nvSpPr>
          <p:cNvPr id="4" name="Google Shape;60;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Social N</a:t>
            </a:r>
            <a:r>
              <a:rPr lang="en-GB" b="1" dirty="0" smtClean="0"/>
              <a:t>etworks</a:t>
            </a:r>
            <a:endParaRPr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3178</Words>
  <Application>Microsoft Office PowerPoint</Application>
  <PresentationFormat>Widescreen</PresentationFormat>
  <Paragraphs>180</Paragraphs>
  <Slides>22</Slides>
  <Notes>22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Wingdings</vt:lpstr>
      <vt:lpstr>CARDET Course template</vt:lpstr>
      <vt:lpstr>CARDET Course template</vt:lpstr>
      <vt:lpstr>1_CARDET Course template</vt:lpstr>
      <vt:lpstr>Module 5 Understanding Digital Activism</vt:lpstr>
      <vt:lpstr>Social Networks</vt:lpstr>
      <vt:lpstr>Social Networks</vt:lpstr>
      <vt:lpstr>Social Networks</vt:lpstr>
      <vt:lpstr>Social Networks</vt:lpstr>
      <vt:lpstr>Social Networks</vt:lpstr>
      <vt:lpstr>Social Networks</vt:lpstr>
      <vt:lpstr>Social Networks</vt:lpstr>
      <vt:lpstr>Social Networks</vt:lpstr>
      <vt:lpstr>E-Petitions </vt:lpstr>
      <vt:lpstr>E-Petitions </vt:lpstr>
      <vt:lpstr>Blogging and Vlogging</vt:lpstr>
      <vt:lpstr>Blogging </vt:lpstr>
      <vt:lpstr>Blogging </vt:lpstr>
      <vt:lpstr>Blogging </vt:lpstr>
      <vt:lpstr>Vlogging </vt:lpstr>
      <vt:lpstr>Vlogging </vt:lpstr>
      <vt:lpstr>Crowdsourcing platforms</vt:lpstr>
      <vt:lpstr>E-participatory Budgeting </vt:lpstr>
      <vt:lpstr>Activity Time!</vt:lpstr>
      <vt:lpstr>E-Public Consultations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Understanding Digital Activism</dc:title>
  <dc:creator>2Fast4u</dc:creator>
  <cp:lastModifiedBy>Simone Khekin</cp:lastModifiedBy>
  <cp:revision>6</cp:revision>
  <dcterms:created xsi:type="dcterms:W3CDTF">2014-07-11T09:12:14Z</dcterms:created>
  <dcterms:modified xsi:type="dcterms:W3CDTF">2023-12-12T14:04:43Z</dcterms:modified>
</cp:coreProperties>
</file>