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5"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thPenpjNw7DEaXH8Y4o6Uo3Cp0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ADA"/>
    <a:srgbClr val="187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28" autoAdjust="0"/>
  </p:normalViewPr>
  <p:slideViewPr>
    <p:cSldViewPr snapToGrid="0">
      <p:cViewPr varScale="1">
        <p:scale>
          <a:sx n="58" d="100"/>
          <a:sy n="58" d="100"/>
        </p:scale>
        <p:origin x="78" y="8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36" name="Google Shape;13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b="1"/>
              <a:t>Picture source: </a:t>
            </a:r>
            <a:r>
              <a:rPr lang="en-GB" b="0"/>
              <a:t>Image by &lt;a href="https://www.freepik.com/free-photo/top-view-paper-style-voting-composition_18264674.htm#page=3&amp;query=announcement%20banner&amp;position=13&amp;from_view=keyword&amp;track=ais"&gt;Freepik&lt;/a&gt; </a:t>
            </a:r>
            <a:endParaRPr/>
          </a:p>
          <a:p>
            <a:pPr marL="0" lvl="0" indent="0" algn="l" rtl="0">
              <a:lnSpc>
                <a:spcPct val="100000"/>
              </a:lnSpc>
              <a:spcBef>
                <a:spcPts val="0"/>
              </a:spcBef>
              <a:spcAft>
                <a:spcPts val="0"/>
              </a:spcAft>
              <a:buSzPts val="1400"/>
              <a:buNone/>
            </a:pPr>
            <a:endParaRPr/>
          </a:p>
        </p:txBody>
      </p:sp>
      <p:sp>
        <p:nvSpPr>
          <p:cNvPr id="157" name="Google Shape;15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Picture source: </a:t>
            </a:r>
            <a:r>
              <a:rPr lang="en-GB" b="0"/>
              <a:t>&lt;a href="https://www.freepik.com/free-photo/horizontal-shot-desks-inside-scottish-parliament-building_10303619.htm#query=parliament%20politics&amp;position=0&amp;from_view=keyword&amp;track=ais"&gt;Image by wirestock&lt;/a&gt; on Freepik </a:t>
            </a:r>
            <a:endParaRPr b="0"/>
          </a:p>
        </p:txBody>
      </p:sp>
      <p:sp>
        <p:nvSpPr>
          <p:cNvPr id="164" name="Google Shape;16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Picture source: </a:t>
            </a:r>
            <a:r>
              <a:rPr lang="en-GB" b="0"/>
              <a:t>&lt;a href="https://www.freepik.com/free-vector/outlaw-dirty-money-secret-contributions-influence-election-process-cartoon-composition_16607620.htm"&gt;Image by macrovector&lt;/a&gt; on Freepik</a:t>
            </a:r>
            <a:endParaRPr b="0"/>
          </a:p>
        </p:txBody>
      </p:sp>
      <p:sp>
        <p:nvSpPr>
          <p:cNvPr id="181" name="Google Shape;18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Picture source: </a:t>
            </a:r>
            <a:r>
              <a:rPr lang="en-GB"/>
              <a:t>https://www.britannica.com/video/213436/Questions-answers-democracy</a:t>
            </a:r>
            <a:endParaRPr/>
          </a:p>
        </p:txBody>
      </p:sp>
      <p:sp>
        <p:nvSpPr>
          <p:cNvPr id="69" name="Google Shape;6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b="1"/>
          </a:p>
          <a:p>
            <a:pPr marL="0" marR="0" lvl="0" indent="0" algn="l" rtl="0">
              <a:lnSpc>
                <a:spcPct val="100000"/>
              </a:lnSpc>
              <a:spcBef>
                <a:spcPts val="0"/>
              </a:spcBef>
              <a:spcAft>
                <a:spcPts val="0"/>
              </a:spcAft>
              <a:buClr>
                <a:srgbClr val="000000"/>
              </a:buClr>
              <a:buSzPts val="1400"/>
              <a:buFont typeface="Arial"/>
              <a:buNone/>
            </a:pPr>
            <a:r>
              <a:rPr lang="en-GB" b="1"/>
              <a:t>Picture source: </a:t>
            </a:r>
            <a:r>
              <a:rPr lang="en-GB" b="0"/>
              <a:t>https://www.coe.int/en/web/compass/democracy </a:t>
            </a:r>
            <a:endParaRPr/>
          </a:p>
          <a:p>
            <a:pPr marL="0" lvl="0" indent="0" algn="l" rtl="0">
              <a:lnSpc>
                <a:spcPct val="100000"/>
              </a:lnSpc>
              <a:spcBef>
                <a:spcPts val="0"/>
              </a:spcBef>
              <a:spcAft>
                <a:spcPts val="0"/>
              </a:spcAft>
              <a:buSzPts val="1400"/>
              <a:buNone/>
            </a:pPr>
            <a:endParaRPr/>
          </a:p>
        </p:txBody>
      </p:sp>
      <p:sp>
        <p:nvSpPr>
          <p:cNvPr id="76" name="Google Shape;7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Picture Source: </a:t>
            </a:r>
            <a:r>
              <a:rPr lang="en-GB"/>
              <a:t>https://blogs.lse.ac.uk/lseupr/2021/01/18/democracy-at-its-best-majoritarian-or-parliamentary-electoral-systems/ </a:t>
            </a:r>
            <a:endParaRPr/>
          </a:p>
        </p:txBody>
      </p:sp>
      <p:sp>
        <p:nvSpPr>
          <p:cNvPr id="85" name="Google Shape;8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Definitions of Democracy: </a:t>
            </a:r>
            <a:r>
              <a:rPr lang="en-GB" b="0"/>
              <a:t>https://www.civiced.org/pdfs/QuotationsCivicEducation.pdf </a:t>
            </a:r>
            <a:endParaRPr b="0"/>
          </a:p>
        </p:txBody>
      </p:sp>
      <p:sp>
        <p:nvSpPr>
          <p:cNvPr id="92" name="Google Shape;9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Picture source: </a:t>
            </a:r>
            <a:r>
              <a:rPr lang="en-GB"/>
              <a:t>Image by &lt;a href="https://www.freepik.com/free-vector/international-day-democracy_9270978.htm#page=2&amp;query=voting%20ballot&amp;position=36&amp;from_view=keyword&amp;track=ais"&gt;Freepik&lt;/a&gt; </a:t>
            </a:r>
            <a:endParaRPr/>
          </a:p>
        </p:txBody>
      </p:sp>
      <p:sp>
        <p:nvSpPr>
          <p:cNvPr id="118" name="Google Shape;11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5"/>
        <p:cNvGrpSpPr/>
        <p:nvPr/>
      </p:nvGrpSpPr>
      <p:grpSpPr>
        <a:xfrm>
          <a:off x="0" y="0"/>
          <a:ext cx="0" cy="0"/>
          <a:chOff x="0" y="0"/>
          <a:chExt cx="0" cy="0"/>
        </a:xfrm>
      </p:grpSpPr>
      <p:sp>
        <p:nvSpPr>
          <p:cNvPr id="46" name="Google Shape;46;p23"/>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23"/>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 name="Google Shape;48;p23"/>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9" name="Google Shape;49;p2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50" name="Google Shape;50;p23"/>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
        <p:cNvGrpSpPr/>
        <p:nvPr/>
      </p:nvGrpSpPr>
      <p:grpSpPr>
        <a:xfrm>
          <a:off x="0" y="0"/>
          <a:ext cx="0" cy="0"/>
          <a:chOff x="0" y="0"/>
          <a:chExt cx="0" cy="0"/>
        </a:xfrm>
      </p:grpSpPr>
      <p:sp>
        <p:nvSpPr>
          <p:cNvPr id="43" name="Google Shape;43;p21"/>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6jgWxkbR7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CbCidCXwr_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btvfWphWQO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436223"/>
            <a:ext cx="6480629" cy="4876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 name="Google Shape;57;p1"/>
          <p:cNvSpPr txBox="1">
            <a:spLocks noGrp="1"/>
          </p:cNvSpPr>
          <p:nvPr>
            <p:ph type="ctrTitle"/>
          </p:nvPr>
        </p:nvSpPr>
        <p:spPr>
          <a:xfrm>
            <a:off x="686526" y="1299029"/>
            <a:ext cx="6611257" cy="989148"/>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3600"/>
              <a:buNone/>
            </a:pPr>
            <a:r>
              <a:rPr lang="en-GB" sz="2800" b="0"/>
              <a:t>Module 1</a:t>
            </a:r>
            <a:r>
              <a:rPr lang="en-GB"/>
              <a:t/>
            </a:r>
            <a:br>
              <a:rPr lang="en-GB"/>
            </a:br>
            <a:r>
              <a:rPr lang="en-GB"/>
              <a:t>Democratic Ideals and Institutions </a:t>
            </a:r>
            <a:endParaRPr/>
          </a:p>
        </p:txBody>
      </p:sp>
      <p:sp>
        <p:nvSpPr>
          <p:cNvPr id="58" name="Google Shape;58;p1"/>
          <p:cNvSpPr txBox="1">
            <a:spLocks noGrp="1"/>
          </p:cNvSpPr>
          <p:nvPr>
            <p:ph type="subTitle" idx="1"/>
          </p:nvPr>
        </p:nvSpPr>
        <p:spPr>
          <a:xfrm>
            <a:off x="782320" y="2525119"/>
            <a:ext cx="5357224" cy="3291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GB" sz="2200">
                <a:solidFill>
                  <a:schemeClr val="lt1"/>
                </a:solidFill>
              </a:rPr>
              <a:t>Unit 1: Understanding Democracy </a:t>
            </a:r>
            <a:endParaRPr sz="22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33" name="Google Shape;133;p30"/>
          <p:cNvSpPr txBox="1"/>
          <p:nvPr/>
        </p:nvSpPr>
        <p:spPr>
          <a:xfrm>
            <a:off x="537411" y="1872248"/>
            <a:ext cx="11117178"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dirty="0">
                <a:solidFill>
                  <a:srgbClr val="374151"/>
                </a:solidFill>
                <a:latin typeface="Calibri" panose="020F0502020204030204" pitchFamily="34" charset="0"/>
                <a:cs typeface="Calibri" panose="020F0502020204030204" pitchFamily="34" charset="0"/>
                <a:sym typeface="Arial"/>
              </a:rPr>
              <a:t>Athenian Origins:</a:t>
            </a:r>
            <a:r>
              <a:rPr lang="en-GB" sz="2000" b="0" i="0" u="none" strike="noStrike" cap="none" dirty="0">
                <a:solidFill>
                  <a:srgbClr val="374151"/>
                </a:solidFill>
                <a:latin typeface="Calibri" panose="020F0502020204030204" pitchFamily="34" charset="0"/>
                <a:cs typeface="Calibri" panose="020F0502020204030204" pitchFamily="34" charset="0"/>
                <a:sym typeface="Arial"/>
              </a:rPr>
              <a:t> Modern democracy echoes Athens circa 600 BCE, where citizens directly voted on laws.</a:t>
            </a:r>
            <a:endParaRPr sz="20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0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GB" sz="2000" b="1" i="0" u="none" strike="noStrike" cap="none" dirty="0">
                <a:solidFill>
                  <a:srgbClr val="374151"/>
                </a:solidFill>
                <a:latin typeface="Calibri" panose="020F0502020204030204" pitchFamily="34" charset="0"/>
                <a:cs typeface="Calibri" panose="020F0502020204030204" pitchFamily="34" charset="0"/>
                <a:sym typeface="Arial"/>
              </a:rPr>
              <a:t>Key Elements of Direct Democracy:</a:t>
            </a:r>
            <a:endParaRPr sz="2000" b="0" i="0" u="none" strike="noStrike" cap="none" dirty="0">
              <a:solidFill>
                <a:srgbClr val="374151"/>
              </a:solidFill>
              <a:latin typeface="Calibri" panose="020F0502020204030204" pitchFamily="34" charset="0"/>
              <a:cs typeface="Calibri" panose="020F0502020204030204" pitchFamily="34" charset="0"/>
              <a:sym typeface="Arial"/>
            </a:endParaRPr>
          </a:p>
          <a:p>
            <a:pPr marL="742950" marR="0" lvl="1" indent="-285750" algn="l" rtl="0">
              <a:lnSpc>
                <a:spcPct val="100000"/>
              </a:lnSpc>
              <a:spcBef>
                <a:spcPts val="0"/>
              </a:spcBef>
              <a:spcAft>
                <a:spcPts val="0"/>
              </a:spcAft>
              <a:buClr>
                <a:srgbClr val="000000"/>
              </a:buClr>
              <a:buSzPts val="1400"/>
              <a:buFont typeface="Arial"/>
              <a:buChar char="•"/>
            </a:pPr>
            <a:r>
              <a:rPr lang="en-GB" sz="2000" b="0" i="0" u="none" strike="noStrike" cap="none" dirty="0">
                <a:solidFill>
                  <a:srgbClr val="374151"/>
                </a:solidFill>
                <a:latin typeface="Calibri" panose="020F0502020204030204" pitchFamily="34" charset="0"/>
                <a:cs typeface="Calibri" panose="020F0502020204030204" pitchFamily="34" charset="0"/>
                <a:sym typeface="Arial"/>
              </a:rPr>
              <a:t>Referendums: Citizens vote on laws or policies.</a:t>
            </a:r>
            <a:endParaRPr sz="2000" dirty="0">
              <a:latin typeface="Calibri" panose="020F0502020204030204" pitchFamily="34" charset="0"/>
              <a:cs typeface="Calibri" panose="020F0502020204030204" pitchFamily="34" charset="0"/>
            </a:endParaRPr>
          </a:p>
          <a:p>
            <a:pPr marL="742950" marR="0" lvl="1" indent="-285750" algn="l" rtl="0">
              <a:lnSpc>
                <a:spcPct val="100000"/>
              </a:lnSpc>
              <a:spcBef>
                <a:spcPts val="0"/>
              </a:spcBef>
              <a:spcAft>
                <a:spcPts val="0"/>
              </a:spcAft>
              <a:buClr>
                <a:srgbClr val="000000"/>
              </a:buClr>
              <a:buSzPts val="1400"/>
              <a:buFont typeface="Arial"/>
              <a:buChar char="•"/>
            </a:pPr>
            <a:r>
              <a:rPr lang="en-GB" sz="2000" b="0" i="0" u="none" strike="noStrike" cap="none" dirty="0">
                <a:solidFill>
                  <a:srgbClr val="374151"/>
                </a:solidFill>
                <a:latin typeface="Calibri" panose="020F0502020204030204" pitchFamily="34" charset="0"/>
                <a:cs typeface="Calibri" panose="020F0502020204030204" pitchFamily="34" charset="0"/>
                <a:sym typeface="Arial"/>
              </a:rPr>
              <a:t>Legislative Initiatives: Citizens propose laws or constitutional changes.</a:t>
            </a:r>
            <a:endParaRPr sz="2000" dirty="0">
              <a:latin typeface="Calibri" panose="020F0502020204030204" pitchFamily="34" charset="0"/>
              <a:cs typeface="Calibri" panose="020F0502020204030204" pitchFamily="34" charset="0"/>
            </a:endParaRPr>
          </a:p>
          <a:p>
            <a:pPr marL="742950" marR="0" lvl="1" indent="-285750" algn="l" rtl="0">
              <a:lnSpc>
                <a:spcPct val="100000"/>
              </a:lnSpc>
              <a:spcBef>
                <a:spcPts val="0"/>
              </a:spcBef>
              <a:spcAft>
                <a:spcPts val="0"/>
              </a:spcAft>
              <a:buClr>
                <a:srgbClr val="000000"/>
              </a:buClr>
              <a:buSzPts val="1400"/>
              <a:buFont typeface="Arial"/>
              <a:buChar char="•"/>
            </a:pPr>
            <a:r>
              <a:rPr lang="en-GB" sz="2000" b="0" i="0" u="none" strike="noStrike" cap="none" dirty="0">
                <a:solidFill>
                  <a:srgbClr val="374151"/>
                </a:solidFill>
                <a:latin typeface="Calibri" panose="020F0502020204030204" pitchFamily="34" charset="0"/>
                <a:cs typeface="Calibri" panose="020F0502020204030204" pitchFamily="34" charset="0"/>
                <a:sym typeface="Arial"/>
              </a:rPr>
              <a:t>E-Democracy: Utilizing technology for broader participation.</a:t>
            </a:r>
            <a:endParaRPr sz="20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0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GB" sz="2000" b="1" i="0" u="none" strike="noStrike" cap="none" dirty="0">
                <a:solidFill>
                  <a:srgbClr val="374151"/>
                </a:solidFill>
                <a:latin typeface="Calibri" panose="020F0502020204030204" pitchFamily="34" charset="0"/>
                <a:cs typeface="Calibri" panose="020F0502020204030204" pitchFamily="34" charset="0"/>
                <a:sym typeface="Arial"/>
              </a:rPr>
              <a:t>Global Examples:</a:t>
            </a:r>
            <a:endParaRPr sz="2000" b="0" i="0" u="none" strike="noStrike" cap="none" dirty="0">
              <a:solidFill>
                <a:srgbClr val="374151"/>
              </a:solidFill>
              <a:latin typeface="Calibri" panose="020F0502020204030204" pitchFamily="34" charset="0"/>
              <a:cs typeface="Calibri" panose="020F0502020204030204" pitchFamily="34" charset="0"/>
              <a:sym typeface="Arial"/>
            </a:endParaRPr>
          </a:p>
          <a:p>
            <a:pPr marL="742950" marR="0" lvl="1" indent="-285750" algn="l" rtl="0">
              <a:lnSpc>
                <a:spcPct val="100000"/>
              </a:lnSpc>
              <a:spcBef>
                <a:spcPts val="0"/>
              </a:spcBef>
              <a:spcAft>
                <a:spcPts val="0"/>
              </a:spcAft>
              <a:buClr>
                <a:srgbClr val="000000"/>
              </a:buClr>
              <a:buSzPts val="1400"/>
              <a:buFont typeface="Arial"/>
              <a:buChar char="•"/>
            </a:pPr>
            <a:r>
              <a:rPr lang="en-GB" sz="2000" b="1" i="0" u="none" strike="noStrike" cap="none" dirty="0">
                <a:solidFill>
                  <a:srgbClr val="374151"/>
                </a:solidFill>
                <a:latin typeface="Calibri" panose="020F0502020204030204" pitchFamily="34" charset="0"/>
                <a:cs typeface="Calibri" panose="020F0502020204030204" pitchFamily="34" charset="0"/>
                <a:sym typeface="Arial"/>
              </a:rPr>
              <a:t>Switzerland:</a:t>
            </a:r>
            <a:r>
              <a:rPr lang="en-GB" sz="2000" b="0" i="0" u="none" strike="noStrike" cap="none" dirty="0">
                <a:solidFill>
                  <a:srgbClr val="374151"/>
                </a:solidFill>
                <a:latin typeface="Calibri" panose="020F0502020204030204" pitchFamily="34" charset="0"/>
                <a:cs typeface="Calibri" panose="020F0502020204030204" pitchFamily="34" charset="0"/>
                <a:sym typeface="Arial"/>
              </a:rPr>
              <a:t> Referendums on any law and popular initiatives for constitutional changes.</a:t>
            </a:r>
            <a:endParaRPr sz="2000" dirty="0">
              <a:latin typeface="Calibri" panose="020F0502020204030204" pitchFamily="34" charset="0"/>
              <a:cs typeface="Calibri" panose="020F0502020204030204" pitchFamily="34" charset="0"/>
            </a:endParaRPr>
          </a:p>
          <a:p>
            <a:pPr marL="742950" marR="0" lvl="1" indent="-285750" algn="l" rtl="0">
              <a:lnSpc>
                <a:spcPct val="100000"/>
              </a:lnSpc>
              <a:spcBef>
                <a:spcPts val="0"/>
              </a:spcBef>
              <a:spcAft>
                <a:spcPts val="0"/>
              </a:spcAft>
              <a:buClr>
                <a:srgbClr val="000000"/>
              </a:buClr>
              <a:buSzPts val="1400"/>
              <a:buFont typeface="Arial"/>
              <a:buChar char="•"/>
            </a:pPr>
            <a:r>
              <a:rPr lang="en-GB" sz="2000" b="1" i="0" u="none" strike="noStrike" cap="none" dirty="0">
                <a:solidFill>
                  <a:srgbClr val="374151"/>
                </a:solidFill>
                <a:latin typeface="Calibri" panose="020F0502020204030204" pitchFamily="34" charset="0"/>
                <a:cs typeface="Calibri" panose="020F0502020204030204" pitchFamily="34" charset="0"/>
                <a:sym typeface="Arial"/>
              </a:rPr>
              <a:t>United States:</a:t>
            </a:r>
            <a:r>
              <a:rPr lang="en-GB" sz="2000" b="0" i="0" u="none" strike="noStrike" cap="none" dirty="0">
                <a:solidFill>
                  <a:srgbClr val="374151"/>
                </a:solidFill>
                <a:latin typeface="Calibri" panose="020F0502020204030204" pitchFamily="34" charset="0"/>
                <a:cs typeface="Calibri" panose="020F0502020204030204" pitchFamily="34" charset="0"/>
                <a:sym typeface="Arial"/>
              </a:rPr>
              <a:t> Town halls and state-level referendums, such as Alabama's for constitutional amendments.</a:t>
            </a:r>
            <a:endParaRPr sz="2000" dirty="0">
              <a:latin typeface="Calibri" panose="020F0502020204030204" pitchFamily="34" charset="0"/>
              <a:cs typeface="Calibri" panose="020F0502020204030204" pitchFamily="34" charset="0"/>
            </a:endParaRPr>
          </a:p>
          <a:p>
            <a:pPr marL="742950" marR="0" lvl="1" indent="-285750" algn="l" rtl="0">
              <a:lnSpc>
                <a:spcPct val="100000"/>
              </a:lnSpc>
              <a:spcBef>
                <a:spcPts val="0"/>
              </a:spcBef>
              <a:spcAft>
                <a:spcPts val="0"/>
              </a:spcAft>
              <a:buClr>
                <a:srgbClr val="000000"/>
              </a:buClr>
              <a:buSzPts val="1400"/>
              <a:buFont typeface="Arial"/>
              <a:buChar char="•"/>
            </a:pPr>
            <a:r>
              <a:rPr lang="en-GB" sz="2000" b="1" i="0" u="none" strike="noStrike" cap="none" dirty="0">
                <a:solidFill>
                  <a:srgbClr val="374151"/>
                </a:solidFill>
                <a:latin typeface="Calibri" panose="020F0502020204030204" pitchFamily="34" charset="0"/>
                <a:cs typeface="Calibri" panose="020F0502020204030204" pitchFamily="34" charset="0"/>
                <a:sym typeface="Arial"/>
              </a:rPr>
              <a:t>United Kingdom:</a:t>
            </a:r>
            <a:r>
              <a:rPr lang="en-GB" sz="2000" b="0" i="0" u="none" strike="noStrike" cap="none" dirty="0">
                <a:solidFill>
                  <a:srgbClr val="374151"/>
                </a:solidFill>
                <a:latin typeface="Calibri" panose="020F0502020204030204" pitchFamily="34" charset="0"/>
                <a:cs typeface="Calibri" panose="020F0502020204030204" pitchFamily="34" charset="0"/>
                <a:sym typeface="Arial"/>
              </a:rPr>
              <a:t> National referendums on major issues like </a:t>
            </a:r>
            <a:r>
              <a:rPr lang="en-GB" sz="2000" b="0" i="0" u="none" strike="noStrike" cap="none" dirty="0" err="1">
                <a:solidFill>
                  <a:srgbClr val="374151"/>
                </a:solidFill>
                <a:latin typeface="Calibri" panose="020F0502020204030204" pitchFamily="34" charset="0"/>
                <a:cs typeface="Calibri" panose="020F0502020204030204" pitchFamily="34" charset="0"/>
                <a:sym typeface="Arial"/>
              </a:rPr>
              <a:t>Brexit</a:t>
            </a:r>
            <a:r>
              <a:rPr lang="en-GB" sz="2000" b="0" i="0" u="none" strike="noStrike" cap="none" dirty="0">
                <a:solidFill>
                  <a:srgbClr val="374151"/>
                </a:solidFill>
                <a:latin typeface="Calibri" panose="020F0502020204030204" pitchFamily="34" charset="0"/>
                <a:cs typeface="Calibri" panose="020F0502020204030204" pitchFamily="34" charset="0"/>
                <a:sym typeface="Arial"/>
              </a:rPr>
              <a:t>.</a:t>
            </a:r>
            <a:endParaRPr sz="2000" dirty="0">
              <a:latin typeface="Calibri" panose="020F0502020204030204" pitchFamily="34" charset="0"/>
              <a:cs typeface="Calibri" panose="020F0502020204030204" pitchFamily="34" charset="0"/>
            </a:endParaRPr>
          </a:p>
        </p:txBody>
      </p:sp>
      <p:sp>
        <p:nvSpPr>
          <p:cNvPr id="10" name="Google Shape;122;p29"/>
          <p:cNvSpPr txBox="1">
            <a:spLocks noGrp="1"/>
          </p:cNvSpPr>
          <p:nvPr>
            <p:ph type="title"/>
          </p:nvPr>
        </p:nvSpPr>
        <p:spPr>
          <a:xfrm>
            <a:off x="537411" y="294371"/>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smtClean="0"/>
              <a:t>Examples of Direct </a:t>
            </a:r>
            <a:r>
              <a:rPr lang="en-GB" b="1" dirty="0"/>
              <a:t>D</a:t>
            </a:r>
            <a:r>
              <a:rPr lang="en-GB" b="1" dirty="0" smtClean="0"/>
              <a:t>emocracy</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pSp>
        <p:nvGrpSpPr>
          <p:cNvPr id="138" name="Google Shape;138;p31"/>
          <p:cNvGrpSpPr/>
          <p:nvPr/>
        </p:nvGrpSpPr>
        <p:grpSpPr>
          <a:xfrm>
            <a:off x="335279" y="1381761"/>
            <a:ext cx="11317142" cy="5031396"/>
            <a:chOff x="0" y="0"/>
            <a:chExt cx="11317142" cy="5031396"/>
          </a:xfrm>
        </p:grpSpPr>
        <p:sp>
          <p:nvSpPr>
            <p:cNvPr id="139" name="Google Shape;139;p31"/>
            <p:cNvSpPr/>
            <p:nvPr/>
          </p:nvSpPr>
          <p:spPr>
            <a:xfrm rot="5400000">
              <a:off x="5683098" y="-1105787"/>
              <a:ext cx="4025116" cy="7242971"/>
            </a:xfrm>
            <a:prstGeom prst="round2SameRect">
              <a:avLst>
                <a:gd name="adj1" fmla="val 16667"/>
                <a:gd name="adj2" fmla="val 0"/>
              </a:avLst>
            </a:prstGeom>
            <a:solidFill>
              <a:srgbClr val="CBE2D5">
                <a:alpha val="89019"/>
              </a:srgbClr>
            </a:solidFill>
            <a:ln w="25400" cap="flat" cmpd="sng">
              <a:solidFill>
                <a:srgbClr val="CBE2D5">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1"/>
            <p:cNvSpPr txBox="1"/>
            <p:nvPr/>
          </p:nvSpPr>
          <p:spPr>
            <a:xfrm>
              <a:off x="4189587" y="699630"/>
              <a:ext cx="6931065" cy="3632136"/>
            </a:xfrm>
            <a:prstGeom prst="rect">
              <a:avLst/>
            </a:prstGeom>
            <a:noFill/>
            <a:ln>
              <a:noFill/>
            </a:ln>
          </p:spPr>
          <p:txBody>
            <a:bodyPr spcFirstLastPara="1" wrap="square" lIns="247650" tIns="123825" rIns="247650" bIns="123825" anchor="ctr" anchorCtr="0">
              <a:noAutofit/>
            </a:bodyPr>
            <a:lstStyle/>
            <a:p>
              <a:pPr marL="228600" marR="0" lvl="1" indent="-101600" algn="l" rtl="0">
                <a:lnSpc>
                  <a:spcPct val="9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141" name="Google Shape;141;p31"/>
            <p:cNvSpPr/>
            <p:nvPr/>
          </p:nvSpPr>
          <p:spPr>
            <a:xfrm>
              <a:off x="0" y="0"/>
              <a:ext cx="4074171" cy="5031396"/>
            </a:xfrm>
            <a:prstGeom prst="roundRect">
              <a:avLst>
                <a:gd name="adj" fmla="val 16667"/>
              </a:avLst>
            </a:prstGeom>
            <a:solidFill>
              <a:srgbClr val="33AE7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1"/>
            <p:cNvSpPr txBox="1"/>
            <p:nvPr/>
          </p:nvSpPr>
          <p:spPr>
            <a:xfrm>
              <a:off x="198885" y="198885"/>
              <a:ext cx="3678795" cy="4633626"/>
            </a:xfrm>
            <a:prstGeom prst="rect">
              <a:avLst/>
            </a:prstGeom>
            <a:no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en-GB" sz="6500" b="1" i="0" u="none" strike="noStrike" cap="none" dirty="0" smtClean="0">
                  <a:solidFill>
                    <a:schemeClr val="lt1"/>
                  </a:solidFill>
                  <a:latin typeface="Calibri"/>
                  <a:ea typeface="Calibri"/>
                  <a:cs typeface="Calibri"/>
                  <a:sym typeface="Calibri"/>
                </a:rPr>
                <a:t>Pros</a:t>
              </a:r>
              <a:endParaRPr sz="6500" b="0" i="0" u="none" strike="noStrike" cap="none" dirty="0">
                <a:solidFill>
                  <a:schemeClr val="lt1"/>
                </a:solidFill>
                <a:latin typeface="Calibri"/>
                <a:ea typeface="Calibri"/>
                <a:cs typeface="Calibri"/>
                <a:sym typeface="Calibri"/>
              </a:endParaRPr>
            </a:p>
          </p:txBody>
        </p:sp>
      </p:grpSp>
      <p:sp>
        <p:nvSpPr>
          <p:cNvPr id="144" name="Google Shape;144;p31"/>
          <p:cNvSpPr txBox="1"/>
          <p:nvPr/>
        </p:nvSpPr>
        <p:spPr>
          <a:xfrm>
            <a:off x="4608335" y="2347274"/>
            <a:ext cx="6847596"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dirty="0">
                <a:solidFill>
                  <a:srgbClr val="374151"/>
                </a:solidFill>
                <a:latin typeface="Calibri" panose="020F0502020204030204" pitchFamily="34" charset="0"/>
                <a:cs typeface="Calibri" panose="020F0502020204030204" pitchFamily="34" charset="0"/>
                <a:sym typeface="Arial"/>
              </a:rPr>
              <a:t>Direct Democracy:</a:t>
            </a:r>
            <a:r>
              <a:rPr lang="en-GB" sz="1800" b="0" i="0" u="none" strike="noStrike" cap="none" dirty="0">
                <a:solidFill>
                  <a:srgbClr val="374151"/>
                </a:solidFill>
                <a:latin typeface="Calibri" panose="020F0502020204030204" pitchFamily="34" charset="0"/>
                <a:cs typeface="Calibri" panose="020F0502020204030204" pitchFamily="34" charset="0"/>
                <a:sym typeface="Arial"/>
              </a:rPr>
              <a:t> A paradigm of transparency and public involvement in legislative processes.</a:t>
            </a:r>
            <a:endParaRPr sz="18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endParaRPr sz="18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GB" sz="1800" b="1" i="0" u="none" strike="noStrike" cap="none" dirty="0">
                <a:solidFill>
                  <a:srgbClr val="374151"/>
                </a:solidFill>
                <a:latin typeface="Calibri" panose="020F0502020204030204" pitchFamily="34" charset="0"/>
                <a:cs typeface="Calibri" panose="020F0502020204030204" pitchFamily="34" charset="0"/>
                <a:sym typeface="Arial"/>
              </a:rPr>
              <a:t>Public Debates:</a:t>
            </a:r>
            <a:r>
              <a:rPr lang="en-GB" sz="1800" b="0" i="0" u="none" strike="noStrike" cap="none" dirty="0">
                <a:solidFill>
                  <a:srgbClr val="374151"/>
                </a:solidFill>
                <a:latin typeface="Calibri" panose="020F0502020204030204" pitchFamily="34" charset="0"/>
                <a:cs typeface="Calibri" panose="020F0502020204030204" pitchFamily="34" charset="0"/>
                <a:sym typeface="Arial"/>
              </a:rPr>
              <a:t> No backroom deals — vital issues are discussed openly.</a:t>
            </a:r>
            <a:endParaRPr sz="18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8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GB" sz="1800" b="1" i="0" u="none" strike="noStrike" cap="none" dirty="0">
                <a:solidFill>
                  <a:srgbClr val="374151"/>
                </a:solidFill>
                <a:latin typeface="Calibri" panose="020F0502020204030204" pitchFamily="34" charset="0"/>
                <a:cs typeface="Calibri" panose="020F0502020204030204" pitchFamily="34" charset="0"/>
                <a:sym typeface="Arial"/>
              </a:rPr>
              <a:t>Accountability:</a:t>
            </a:r>
            <a:r>
              <a:rPr lang="en-GB" sz="1800" b="0" i="0" u="none" strike="noStrike" cap="none" dirty="0">
                <a:solidFill>
                  <a:srgbClr val="374151"/>
                </a:solidFill>
                <a:latin typeface="Calibri" panose="020F0502020204030204" pitchFamily="34" charset="0"/>
                <a:cs typeface="Calibri" panose="020F0502020204030204" pitchFamily="34" charset="0"/>
                <a:sym typeface="Arial"/>
              </a:rPr>
              <a:t> It's clear who shapes the nation's laws and policies.</a:t>
            </a:r>
            <a:endParaRPr sz="18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8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GB" sz="1800" b="1" i="0" u="none" strike="noStrike" cap="none" dirty="0">
                <a:solidFill>
                  <a:srgbClr val="374151"/>
                </a:solidFill>
                <a:latin typeface="Calibri" panose="020F0502020204030204" pitchFamily="34" charset="0"/>
                <a:cs typeface="Calibri" panose="020F0502020204030204" pitchFamily="34" charset="0"/>
                <a:sym typeface="Arial"/>
              </a:rPr>
              <a:t>Citizen Engagement:</a:t>
            </a:r>
            <a:r>
              <a:rPr lang="en-GB" sz="1800" b="0" i="0" u="none" strike="noStrike" cap="none" dirty="0">
                <a:solidFill>
                  <a:srgbClr val="374151"/>
                </a:solidFill>
                <a:latin typeface="Calibri" panose="020F0502020204030204" pitchFamily="34" charset="0"/>
                <a:cs typeface="Calibri" panose="020F0502020204030204" pitchFamily="34" charset="0"/>
                <a:sym typeface="Arial"/>
              </a:rPr>
              <a:t> Empowers citizens to collaborate and communicate effectively.</a:t>
            </a:r>
            <a:endParaRPr sz="18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8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GB" sz="1800" b="1" i="0" u="none" strike="noStrike" cap="none" dirty="0">
                <a:solidFill>
                  <a:srgbClr val="374151"/>
                </a:solidFill>
                <a:latin typeface="Calibri" panose="020F0502020204030204" pitchFamily="34" charset="0"/>
                <a:cs typeface="Calibri" panose="020F0502020204030204" pitchFamily="34" charset="0"/>
                <a:sym typeface="Arial"/>
              </a:rPr>
              <a:t>Legislative Influence:</a:t>
            </a:r>
            <a:r>
              <a:rPr lang="en-GB" sz="1800" b="0" i="0" u="none" strike="noStrike" cap="none" dirty="0">
                <a:solidFill>
                  <a:srgbClr val="374151"/>
                </a:solidFill>
                <a:latin typeface="Calibri" panose="020F0502020204030204" pitchFamily="34" charset="0"/>
                <a:cs typeface="Calibri" panose="020F0502020204030204" pitchFamily="34" charset="0"/>
                <a:sym typeface="Arial"/>
              </a:rPr>
              <a:t> Citizens not only review but also create laws that garner majority support and serve the greater good.</a:t>
            </a:r>
            <a:endParaRPr sz="1800" dirty="0">
              <a:latin typeface="Calibri" panose="020F0502020204030204" pitchFamily="34" charset="0"/>
              <a:cs typeface="Calibri" panose="020F0502020204030204" pitchFamily="34" charset="0"/>
            </a:endParaRPr>
          </a:p>
        </p:txBody>
      </p:sp>
      <p:sp>
        <p:nvSpPr>
          <p:cNvPr id="9" name="Google Shape;143;p31"/>
          <p:cNvSpPr/>
          <p:nvPr/>
        </p:nvSpPr>
        <p:spPr>
          <a:xfrm>
            <a:off x="534164" y="345421"/>
            <a:ext cx="772776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800" b="1" i="0" u="none" strike="noStrike" cap="none" dirty="0">
                <a:solidFill>
                  <a:schemeClr val="lt1"/>
                </a:solidFill>
                <a:latin typeface="Calibri"/>
                <a:ea typeface="Calibri"/>
                <a:cs typeface="Calibri"/>
                <a:sym typeface="Calibri"/>
              </a:rPr>
              <a:t>Direct </a:t>
            </a:r>
            <a:r>
              <a:rPr lang="en-GB" sz="2800" b="1" i="0" u="none" strike="noStrike" cap="none" dirty="0" smtClean="0">
                <a:solidFill>
                  <a:schemeClr val="lt1"/>
                </a:solidFill>
                <a:latin typeface="Calibri"/>
                <a:ea typeface="Calibri"/>
                <a:cs typeface="Calibri"/>
                <a:sym typeface="Calibri"/>
              </a:rPr>
              <a:t>Democracy</a:t>
            </a:r>
            <a:r>
              <a:rPr lang="en-GB" sz="2800" b="1" i="0" u="none" strike="noStrike" cap="none" dirty="0">
                <a:solidFill>
                  <a:schemeClr val="lt1"/>
                </a:solidFill>
                <a:latin typeface="Calibri"/>
                <a:ea typeface="Calibri"/>
                <a:cs typeface="Calibri"/>
                <a:sym typeface="Calibri"/>
              </a:rPr>
              <a:t>: </a:t>
            </a:r>
            <a:r>
              <a:rPr lang="en-GB" sz="2800" b="1" i="0" u="none" strike="noStrike" cap="none" dirty="0" smtClean="0">
                <a:solidFill>
                  <a:schemeClr val="lt1"/>
                </a:solidFill>
                <a:latin typeface="Calibri"/>
                <a:ea typeface="Calibri"/>
                <a:cs typeface="Calibri"/>
                <a:sym typeface="Calibri"/>
              </a:rPr>
              <a:t>What </a:t>
            </a:r>
            <a:r>
              <a:rPr lang="en-GB" sz="2800" b="1" dirty="0">
                <a:solidFill>
                  <a:schemeClr val="lt1"/>
                </a:solidFill>
                <a:latin typeface="Calibri"/>
                <a:ea typeface="Calibri"/>
                <a:cs typeface="Calibri"/>
                <a:sym typeface="Calibri"/>
              </a:rPr>
              <a:t>A</a:t>
            </a:r>
            <a:r>
              <a:rPr lang="en-GB" sz="2800" b="1" i="0" u="none" strike="noStrike" cap="none" dirty="0" smtClean="0">
                <a:solidFill>
                  <a:schemeClr val="lt1"/>
                </a:solidFill>
                <a:latin typeface="Calibri"/>
                <a:ea typeface="Calibri"/>
                <a:cs typeface="Calibri"/>
                <a:sym typeface="Calibri"/>
              </a:rPr>
              <a:t>re </a:t>
            </a:r>
            <a:r>
              <a:rPr lang="en-GB" sz="2800" b="1" dirty="0">
                <a:solidFill>
                  <a:schemeClr val="lt1"/>
                </a:solidFill>
                <a:latin typeface="Calibri"/>
                <a:ea typeface="Calibri"/>
                <a:cs typeface="Calibri"/>
                <a:sym typeface="Calibri"/>
              </a:rPr>
              <a:t>T</a:t>
            </a:r>
            <a:r>
              <a:rPr lang="en-GB" sz="2800" b="1" i="0" u="none" strike="noStrike" cap="none" dirty="0" smtClean="0">
                <a:solidFill>
                  <a:schemeClr val="lt1"/>
                </a:solidFill>
                <a:latin typeface="Calibri"/>
                <a:ea typeface="Calibri"/>
                <a:cs typeface="Calibri"/>
                <a:sym typeface="Calibri"/>
              </a:rPr>
              <a:t>he </a:t>
            </a:r>
            <a:r>
              <a:rPr lang="en-GB" sz="2800" b="1" dirty="0">
                <a:solidFill>
                  <a:schemeClr val="lt1"/>
                </a:solidFill>
                <a:latin typeface="Calibri"/>
                <a:ea typeface="Calibri"/>
                <a:cs typeface="Calibri"/>
                <a:sym typeface="Calibri"/>
              </a:rPr>
              <a:t>P</a:t>
            </a:r>
            <a:r>
              <a:rPr lang="en-GB" sz="2800" b="1" i="0" u="none" strike="noStrike" cap="none" dirty="0" smtClean="0">
                <a:solidFill>
                  <a:schemeClr val="lt1"/>
                </a:solidFill>
                <a:latin typeface="Calibri"/>
                <a:ea typeface="Calibri"/>
                <a:cs typeface="Calibri"/>
                <a:sym typeface="Calibri"/>
              </a:rPr>
              <a:t>ros </a:t>
            </a:r>
            <a:r>
              <a:rPr lang="en-GB" sz="2800" b="1" dirty="0">
                <a:solidFill>
                  <a:schemeClr val="lt1"/>
                </a:solidFill>
                <a:latin typeface="Calibri"/>
                <a:ea typeface="Calibri"/>
                <a:cs typeface="Calibri"/>
                <a:sym typeface="Calibri"/>
              </a:rPr>
              <a:t>A</a:t>
            </a:r>
            <a:r>
              <a:rPr lang="en-GB" sz="2800" b="1" i="0" u="none" strike="noStrike" cap="none" dirty="0" smtClean="0">
                <a:solidFill>
                  <a:schemeClr val="lt1"/>
                </a:solidFill>
                <a:latin typeface="Calibri"/>
                <a:ea typeface="Calibri"/>
                <a:cs typeface="Calibri"/>
                <a:sym typeface="Calibri"/>
              </a:rPr>
              <a:t>nd </a:t>
            </a:r>
            <a:r>
              <a:rPr lang="en-GB" sz="2800" b="1" dirty="0">
                <a:solidFill>
                  <a:schemeClr val="lt1"/>
                </a:solidFill>
                <a:latin typeface="Calibri"/>
                <a:ea typeface="Calibri"/>
                <a:cs typeface="Calibri"/>
                <a:sym typeface="Calibri"/>
              </a:rPr>
              <a:t>C</a:t>
            </a:r>
            <a:r>
              <a:rPr lang="en-GB" sz="2800" b="1" i="0" u="none" strike="noStrike" cap="none" dirty="0" smtClean="0">
                <a:solidFill>
                  <a:schemeClr val="lt1"/>
                </a:solidFill>
                <a:latin typeface="Calibri"/>
                <a:ea typeface="Calibri"/>
                <a:cs typeface="Calibri"/>
                <a:sym typeface="Calibri"/>
              </a:rPr>
              <a:t>ons</a:t>
            </a:r>
            <a:r>
              <a:rPr lang="en-GB" sz="2800" b="1" i="0" u="none" strike="noStrike" cap="none" dirty="0">
                <a:solidFill>
                  <a:schemeClr val="lt1"/>
                </a:solidFill>
                <a:latin typeface="Calibri"/>
                <a:ea typeface="Calibri"/>
                <a:cs typeface="Calibri"/>
                <a:sym typeface="Calibri"/>
              </a:rPr>
              <a:t>?</a:t>
            </a:r>
            <a:endParaRPr sz="2800" b="0" i="0" u="none" strike="noStrike" cap="none" dirty="0">
              <a:solidFill>
                <a:srgbClr val="000000"/>
              </a:solidFil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pSp>
        <p:nvGrpSpPr>
          <p:cNvPr id="149" name="Google Shape;149;p32"/>
          <p:cNvGrpSpPr/>
          <p:nvPr/>
        </p:nvGrpSpPr>
        <p:grpSpPr>
          <a:xfrm>
            <a:off x="195579" y="1285276"/>
            <a:ext cx="11270461" cy="5270624"/>
            <a:chOff x="0" y="2576"/>
            <a:chExt cx="11270461" cy="5270624"/>
          </a:xfrm>
        </p:grpSpPr>
        <p:sp>
          <p:nvSpPr>
            <p:cNvPr id="150" name="Google Shape;150;p32"/>
            <p:cNvSpPr/>
            <p:nvPr/>
          </p:nvSpPr>
          <p:spPr>
            <a:xfrm rot="5400000">
              <a:off x="5555664" y="-968659"/>
              <a:ext cx="4216499" cy="7213095"/>
            </a:xfrm>
            <a:prstGeom prst="round2SameRect">
              <a:avLst>
                <a:gd name="adj1" fmla="val 16667"/>
                <a:gd name="adj2" fmla="val 0"/>
              </a:avLst>
            </a:prstGeom>
            <a:solidFill>
              <a:srgbClr val="F7CFCF">
                <a:alpha val="89019"/>
              </a:srgbClr>
            </a:solidFill>
            <a:ln w="25400" cap="flat" cmpd="sng">
              <a:solidFill>
                <a:srgbClr val="F7CFCF">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32"/>
            <p:cNvSpPr txBox="1"/>
            <p:nvPr/>
          </p:nvSpPr>
          <p:spPr>
            <a:xfrm>
              <a:off x="4057367" y="735471"/>
              <a:ext cx="7007262" cy="3804833"/>
            </a:xfrm>
            <a:prstGeom prst="rect">
              <a:avLst/>
            </a:prstGeom>
            <a:noFill/>
            <a:ln>
              <a:noFill/>
            </a:ln>
          </p:spPr>
          <p:txBody>
            <a:bodyPr spcFirstLastPara="1" wrap="square" lIns="247650" tIns="123825" rIns="247650" bIns="123825" anchor="ctr" anchorCtr="0">
              <a:noAutofit/>
            </a:bodyPr>
            <a:lstStyle/>
            <a:p>
              <a:pPr marL="171450" marR="0" lvl="1" indent="-57150" algn="l" rtl="0">
                <a:lnSpc>
                  <a:spcPct val="9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 name="Google Shape;152;p32"/>
            <p:cNvSpPr/>
            <p:nvPr/>
          </p:nvSpPr>
          <p:spPr>
            <a:xfrm>
              <a:off x="0" y="2576"/>
              <a:ext cx="4057366" cy="5270624"/>
            </a:xfrm>
            <a:prstGeom prst="roundRect">
              <a:avLst>
                <a:gd name="adj" fmla="val 16667"/>
              </a:avLst>
            </a:prstGeom>
            <a:solidFill>
              <a:srgbClr val="EB505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2"/>
            <p:cNvSpPr txBox="1"/>
            <p:nvPr/>
          </p:nvSpPr>
          <p:spPr>
            <a:xfrm>
              <a:off x="198064" y="200639"/>
              <a:ext cx="3661238" cy="4874496"/>
            </a:xfrm>
            <a:prstGeom prst="rect">
              <a:avLst/>
            </a:prstGeom>
            <a:no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en-GB" sz="6500" b="1" i="0" u="none" strike="noStrike" cap="none" dirty="0" smtClean="0">
                  <a:solidFill>
                    <a:schemeClr val="lt1"/>
                  </a:solidFill>
                  <a:latin typeface="Calibri" panose="020F0502020204030204" pitchFamily="34" charset="0"/>
                  <a:cs typeface="Calibri" panose="020F0502020204030204" pitchFamily="34" charset="0"/>
                  <a:sym typeface="Arial"/>
                </a:rPr>
                <a:t>Cons</a:t>
              </a:r>
              <a:endParaRPr sz="6500" b="0" i="0" u="none" strike="noStrike" cap="none" dirty="0">
                <a:solidFill>
                  <a:schemeClr val="lt1"/>
                </a:solidFill>
                <a:latin typeface="Calibri" panose="020F0502020204030204" pitchFamily="34" charset="0"/>
                <a:cs typeface="Calibri" panose="020F0502020204030204" pitchFamily="34" charset="0"/>
                <a:sym typeface="Arial"/>
              </a:endParaRPr>
            </a:p>
          </p:txBody>
        </p:sp>
      </p:grpSp>
      <p:sp>
        <p:nvSpPr>
          <p:cNvPr id="154" name="Google Shape;154;p32"/>
          <p:cNvSpPr txBox="1"/>
          <p:nvPr/>
        </p:nvSpPr>
        <p:spPr>
          <a:xfrm>
            <a:off x="4689527" y="2624109"/>
            <a:ext cx="613410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u="none" strike="noStrike" cap="none" dirty="0">
                <a:solidFill>
                  <a:srgbClr val="374151"/>
                </a:solidFill>
                <a:latin typeface="Calibri" panose="020F0502020204030204" pitchFamily="34" charset="0"/>
                <a:cs typeface="Calibri" panose="020F0502020204030204" pitchFamily="34" charset="0"/>
                <a:sym typeface="Arial"/>
              </a:rPr>
              <a:t>Growing Population:</a:t>
            </a:r>
            <a:r>
              <a:rPr lang="en-GB" sz="1800" b="0" i="0" u="none" strike="noStrike" cap="none" dirty="0">
                <a:solidFill>
                  <a:srgbClr val="374151"/>
                </a:solidFill>
                <a:latin typeface="Calibri" panose="020F0502020204030204" pitchFamily="34" charset="0"/>
                <a:cs typeface="Calibri" panose="020F0502020204030204" pitchFamily="34" charset="0"/>
                <a:sym typeface="Arial"/>
              </a:rPr>
              <a:t> With over 350 million people in the U.S., direct voting on every issue is impractical</a:t>
            </a:r>
            <a:r>
              <a:rPr lang="en-GB" sz="1800" b="0" i="0" u="none" strike="noStrike" cap="none" dirty="0" smtClean="0">
                <a:solidFill>
                  <a:srgbClr val="374151"/>
                </a:solidFill>
                <a:latin typeface="Calibri" panose="020F0502020204030204" pitchFamily="34" charset="0"/>
                <a:cs typeface="Calibri" panose="020F0502020204030204" pitchFamily="34" charset="0"/>
                <a:sym typeface="Arial"/>
              </a:rPr>
              <a:t>.</a:t>
            </a:r>
          </a:p>
          <a:p>
            <a:pPr marL="0" marR="0" lvl="0" indent="0" algn="l" rtl="0">
              <a:spcBef>
                <a:spcPts val="0"/>
              </a:spcBef>
              <a:spcAft>
                <a:spcPts val="0"/>
              </a:spcAft>
              <a:buNone/>
            </a:pPr>
            <a:endParaRPr sz="18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GB" sz="1800" b="1" i="0" u="none" strike="noStrike" cap="none" dirty="0">
                <a:solidFill>
                  <a:srgbClr val="374151"/>
                </a:solidFill>
                <a:latin typeface="Calibri" panose="020F0502020204030204" pitchFamily="34" charset="0"/>
                <a:cs typeface="Calibri" panose="020F0502020204030204" pitchFamily="34" charset="0"/>
                <a:sym typeface="Arial"/>
              </a:rPr>
              <a:t>Busy Lives:</a:t>
            </a:r>
            <a:r>
              <a:rPr lang="en-GB" sz="1800" b="0" i="0" u="none" strike="noStrike" cap="none" dirty="0">
                <a:solidFill>
                  <a:srgbClr val="374151"/>
                </a:solidFill>
                <a:latin typeface="Calibri" panose="020F0502020204030204" pitchFamily="34" charset="0"/>
                <a:cs typeface="Calibri" panose="020F0502020204030204" pitchFamily="34" charset="0"/>
                <a:sym typeface="Arial"/>
              </a:rPr>
              <a:t> People's schedules are filled with various duties, making active participation in each decision tough</a:t>
            </a:r>
            <a:r>
              <a:rPr lang="en-GB" sz="1800" b="0" i="0" u="none" strike="noStrike" cap="none" dirty="0" smtClean="0">
                <a:solidFill>
                  <a:srgbClr val="374151"/>
                </a:solidFill>
                <a:latin typeface="Calibri" panose="020F0502020204030204" pitchFamily="34" charset="0"/>
                <a:cs typeface="Calibri" panose="020F0502020204030204" pitchFamily="34" charset="0"/>
                <a:sym typeface="Arial"/>
              </a:rPr>
              <a:t>.</a:t>
            </a:r>
          </a:p>
          <a:p>
            <a:pPr marL="0" marR="0" lvl="0" indent="0" algn="l" rtl="0">
              <a:spcBef>
                <a:spcPts val="0"/>
              </a:spcBef>
              <a:spcAft>
                <a:spcPts val="0"/>
              </a:spcAft>
              <a:buNone/>
            </a:pPr>
            <a:endParaRPr sz="18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GB" sz="1800" b="1" i="0" u="none" strike="noStrike" cap="none" dirty="0">
                <a:solidFill>
                  <a:srgbClr val="374151"/>
                </a:solidFill>
                <a:latin typeface="Calibri" panose="020F0502020204030204" pitchFamily="34" charset="0"/>
                <a:cs typeface="Calibri" panose="020F0502020204030204" pitchFamily="34" charset="0"/>
                <a:sym typeface="Arial"/>
              </a:rPr>
              <a:t>Decision Tensions:</a:t>
            </a:r>
            <a:r>
              <a:rPr lang="en-GB" sz="1800" b="0" i="0" u="none" strike="noStrike" cap="none" dirty="0">
                <a:solidFill>
                  <a:srgbClr val="374151"/>
                </a:solidFill>
                <a:latin typeface="Calibri" panose="020F0502020204030204" pitchFamily="34" charset="0"/>
                <a:cs typeface="Calibri" panose="020F0502020204030204" pitchFamily="34" charset="0"/>
                <a:sym typeface="Arial"/>
              </a:rPr>
              <a:t> High-stakes decisions can create significant conflict among citizens with divergent views.</a:t>
            </a:r>
            <a:endParaRPr sz="1800" dirty="0">
              <a:latin typeface="Calibri" panose="020F0502020204030204" pitchFamily="34" charset="0"/>
              <a:cs typeface="Calibri" panose="020F0502020204030204" pitchFamily="34" charset="0"/>
            </a:endParaRPr>
          </a:p>
        </p:txBody>
      </p:sp>
      <p:sp>
        <p:nvSpPr>
          <p:cNvPr id="8" name="Google Shape;143;p31"/>
          <p:cNvSpPr/>
          <p:nvPr/>
        </p:nvSpPr>
        <p:spPr>
          <a:xfrm>
            <a:off x="393643" y="394665"/>
            <a:ext cx="772776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800" b="1" i="0" u="none" strike="noStrike" cap="none" dirty="0">
                <a:solidFill>
                  <a:schemeClr val="lt1"/>
                </a:solidFill>
                <a:latin typeface="Calibri"/>
                <a:ea typeface="Calibri"/>
                <a:cs typeface="Calibri"/>
                <a:sym typeface="Calibri"/>
              </a:rPr>
              <a:t>Direct </a:t>
            </a:r>
            <a:r>
              <a:rPr lang="en-GB" sz="2800" b="1" i="0" u="none" strike="noStrike" cap="none" dirty="0" smtClean="0">
                <a:solidFill>
                  <a:schemeClr val="lt1"/>
                </a:solidFill>
                <a:latin typeface="Calibri"/>
                <a:ea typeface="Calibri"/>
                <a:cs typeface="Calibri"/>
                <a:sym typeface="Calibri"/>
              </a:rPr>
              <a:t>Democracy</a:t>
            </a:r>
            <a:r>
              <a:rPr lang="en-GB" sz="2800" b="1" i="0" u="none" strike="noStrike" cap="none" dirty="0">
                <a:solidFill>
                  <a:schemeClr val="lt1"/>
                </a:solidFill>
                <a:latin typeface="Calibri"/>
                <a:ea typeface="Calibri"/>
                <a:cs typeface="Calibri"/>
                <a:sym typeface="Calibri"/>
              </a:rPr>
              <a:t>: </a:t>
            </a:r>
            <a:r>
              <a:rPr lang="en-GB" sz="2800" b="1" i="0" u="none" strike="noStrike" cap="none" dirty="0" smtClean="0">
                <a:solidFill>
                  <a:schemeClr val="lt1"/>
                </a:solidFill>
                <a:latin typeface="Calibri"/>
                <a:ea typeface="Calibri"/>
                <a:cs typeface="Calibri"/>
                <a:sym typeface="Calibri"/>
              </a:rPr>
              <a:t>What </a:t>
            </a:r>
            <a:r>
              <a:rPr lang="en-GB" sz="2800" b="1" dirty="0">
                <a:solidFill>
                  <a:schemeClr val="lt1"/>
                </a:solidFill>
                <a:latin typeface="Calibri"/>
                <a:ea typeface="Calibri"/>
                <a:cs typeface="Calibri"/>
                <a:sym typeface="Calibri"/>
              </a:rPr>
              <a:t>A</a:t>
            </a:r>
            <a:r>
              <a:rPr lang="en-GB" sz="2800" b="1" i="0" u="none" strike="noStrike" cap="none" dirty="0" smtClean="0">
                <a:solidFill>
                  <a:schemeClr val="lt1"/>
                </a:solidFill>
                <a:latin typeface="Calibri"/>
                <a:ea typeface="Calibri"/>
                <a:cs typeface="Calibri"/>
                <a:sym typeface="Calibri"/>
              </a:rPr>
              <a:t>re </a:t>
            </a:r>
            <a:r>
              <a:rPr lang="en-GB" sz="2800" b="1" dirty="0">
                <a:solidFill>
                  <a:schemeClr val="lt1"/>
                </a:solidFill>
                <a:latin typeface="Calibri"/>
                <a:ea typeface="Calibri"/>
                <a:cs typeface="Calibri"/>
                <a:sym typeface="Calibri"/>
              </a:rPr>
              <a:t>T</a:t>
            </a:r>
            <a:r>
              <a:rPr lang="en-GB" sz="2800" b="1" i="0" u="none" strike="noStrike" cap="none" dirty="0" smtClean="0">
                <a:solidFill>
                  <a:schemeClr val="lt1"/>
                </a:solidFill>
                <a:latin typeface="Calibri"/>
                <a:ea typeface="Calibri"/>
                <a:cs typeface="Calibri"/>
                <a:sym typeface="Calibri"/>
              </a:rPr>
              <a:t>he </a:t>
            </a:r>
            <a:r>
              <a:rPr lang="en-GB" sz="2800" b="1" dirty="0">
                <a:solidFill>
                  <a:schemeClr val="lt1"/>
                </a:solidFill>
                <a:latin typeface="Calibri"/>
                <a:ea typeface="Calibri"/>
                <a:cs typeface="Calibri"/>
                <a:sym typeface="Calibri"/>
              </a:rPr>
              <a:t>P</a:t>
            </a:r>
            <a:r>
              <a:rPr lang="en-GB" sz="2800" b="1" i="0" u="none" strike="noStrike" cap="none" dirty="0" smtClean="0">
                <a:solidFill>
                  <a:schemeClr val="lt1"/>
                </a:solidFill>
                <a:latin typeface="Calibri"/>
                <a:ea typeface="Calibri"/>
                <a:cs typeface="Calibri"/>
                <a:sym typeface="Calibri"/>
              </a:rPr>
              <a:t>ros </a:t>
            </a:r>
            <a:r>
              <a:rPr lang="en-GB" sz="2800" b="1" dirty="0">
                <a:solidFill>
                  <a:schemeClr val="lt1"/>
                </a:solidFill>
                <a:latin typeface="Calibri"/>
                <a:ea typeface="Calibri"/>
                <a:cs typeface="Calibri"/>
                <a:sym typeface="Calibri"/>
              </a:rPr>
              <a:t>A</a:t>
            </a:r>
            <a:r>
              <a:rPr lang="en-GB" sz="2800" b="1" i="0" u="none" strike="noStrike" cap="none" dirty="0" smtClean="0">
                <a:solidFill>
                  <a:schemeClr val="lt1"/>
                </a:solidFill>
                <a:latin typeface="Calibri"/>
                <a:ea typeface="Calibri"/>
                <a:cs typeface="Calibri"/>
                <a:sym typeface="Calibri"/>
              </a:rPr>
              <a:t>nd </a:t>
            </a:r>
            <a:r>
              <a:rPr lang="en-GB" sz="2800" b="1" dirty="0">
                <a:solidFill>
                  <a:schemeClr val="lt1"/>
                </a:solidFill>
                <a:latin typeface="Calibri"/>
                <a:ea typeface="Calibri"/>
                <a:cs typeface="Calibri"/>
                <a:sym typeface="Calibri"/>
              </a:rPr>
              <a:t>C</a:t>
            </a:r>
            <a:r>
              <a:rPr lang="en-GB" sz="2800" b="1" i="0" u="none" strike="noStrike" cap="none" dirty="0" smtClean="0">
                <a:solidFill>
                  <a:schemeClr val="lt1"/>
                </a:solidFill>
                <a:latin typeface="Calibri"/>
                <a:ea typeface="Calibri"/>
                <a:cs typeface="Calibri"/>
                <a:sym typeface="Calibri"/>
              </a:rPr>
              <a:t>ons</a:t>
            </a:r>
            <a:r>
              <a:rPr lang="en-GB" sz="2800" b="1" i="0" u="none" strike="noStrike" cap="none" dirty="0">
                <a:solidFill>
                  <a:schemeClr val="lt1"/>
                </a:solidFill>
                <a:latin typeface="Calibri"/>
                <a:ea typeface="Calibri"/>
                <a:cs typeface="Calibri"/>
                <a:sym typeface="Calibri"/>
              </a:rPr>
              <a:t>?</a:t>
            </a:r>
            <a:endParaRPr sz="2800" b="0" i="0" u="none" strike="noStrike" cap="none" dirty="0">
              <a:solidFill>
                <a:srgbClr val="000000"/>
              </a:solidFil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3"/>
          <p:cNvSpPr txBox="1">
            <a:spLocks noGrp="1"/>
          </p:cNvSpPr>
          <p:nvPr>
            <p:ph type="body" idx="2"/>
          </p:nvPr>
        </p:nvSpPr>
        <p:spPr>
          <a:xfrm>
            <a:off x="399370" y="1641337"/>
            <a:ext cx="5148814" cy="4603389"/>
          </a:xfrm>
          <a:prstGeom prst="rect">
            <a:avLst/>
          </a:prstGeom>
          <a:noFill/>
          <a:ln>
            <a:noFill/>
          </a:ln>
        </p:spPr>
        <p:txBody>
          <a:bodyPr spcFirstLastPara="1" wrap="square" lIns="0" tIns="0" rIns="0" bIns="0" anchor="t" anchorCtr="0">
            <a:noAutofit/>
          </a:bodyPr>
          <a:lstStyle/>
          <a:p>
            <a:pPr marL="457200" lvl="0" indent="-228600" algn="just" rtl="0">
              <a:lnSpc>
                <a:spcPct val="90000"/>
              </a:lnSpc>
              <a:spcBef>
                <a:spcPts val="1000"/>
              </a:spcBef>
              <a:spcAft>
                <a:spcPts val="0"/>
              </a:spcAft>
              <a:buSzPts val="1800"/>
              <a:buNone/>
            </a:pPr>
            <a:r>
              <a:rPr lang="en-GB" b="1" i="0" dirty="0">
                <a:solidFill>
                  <a:schemeClr val="dk2"/>
                </a:solidFill>
                <a:latin typeface="Calibri" panose="020F0502020204030204" pitchFamily="34" charset="0"/>
                <a:ea typeface="Arial"/>
                <a:cs typeface="Calibri" panose="020F0502020204030204" pitchFamily="34" charset="0"/>
                <a:sym typeface="Arial"/>
              </a:rPr>
              <a:t>What is Representative Democracy?</a:t>
            </a:r>
            <a:endParaRPr b="0" i="0" dirty="0">
              <a:solidFill>
                <a:schemeClr val="dk2"/>
              </a:solidFill>
              <a:latin typeface="Calibri" panose="020F0502020204030204" pitchFamily="34" charset="0"/>
              <a:ea typeface="Arial"/>
              <a:cs typeface="Calibri" panose="020F0502020204030204" pitchFamily="34" charset="0"/>
              <a:sym typeface="Arial"/>
            </a:endParaRPr>
          </a:p>
          <a:p>
            <a:pPr marL="457200" lvl="0" indent="-228600" algn="just" rtl="0">
              <a:lnSpc>
                <a:spcPct val="150000"/>
              </a:lnSpc>
              <a:spcBef>
                <a:spcPts val="1000"/>
              </a:spcBef>
              <a:spcAft>
                <a:spcPts val="0"/>
              </a:spcAft>
              <a:buSzPts val="1800"/>
              <a:buFont typeface="Arial"/>
              <a:buChar char="•"/>
            </a:pPr>
            <a:r>
              <a:rPr lang="en-GB" b="0" i="0" dirty="0">
                <a:solidFill>
                  <a:schemeClr val="dk2"/>
                </a:solidFill>
                <a:latin typeface="Calibri" panose="020F0502020204030204" pitchFamily="34" charset="0"/>
                <a:ea typeface="Arial"/>
                <a:cs typeface="Calibri" panose="020F0502020204030204" pitchFamily="34" charset="0"/>
                <a:sym typeface="Arial"/>
              </a:rPr>
              <a:t>A system where citizens </a:t>
            </a:r>
            <a:r>
              <a:rPr lang="en-GB" b="1" i="0" dirty="0">
                <a:solidFill>
                  <a:schemeClr val="dk2"/>
                </a:solidFill>
                <a:latin typeface="Calibri" panose="020F0502020204030204" pitchFamily="34" charset="0"/>
                <a:ea typeface="Arial"/>
                <a:cs typeface="Calibri" panose="020F0502020204030204" pitchFamily="34" charset="0"/>
                <a:sym typeface="Arial"/>
              </a:rPr>
              <a:t>elect representatives </a:t>
            </a:r>
            <a:r>
              <a:rPr lang="en-GB" b="0" i="0" dirty="0">
                <a:solidFill>
                  <a:schemeClr val="dk2"/>
                </a:solidFill>
                <a:latin typeface="Calibri" panose="020F0502020204030204" pitchFamily="34" charset="0"/>
                <a:ea typeface="Arial"/>
                <a:cs typeface="Calibri" panose="020F0502020204030204" pitchFamily="34" charset="0"/>
                <a:sym typeface="Arial"/>
              </a:rPr>
              <a:t>to legislative bodies.</a:t>
            </a:r>
            <a:endParaRPr dirty="0">
              <a:latin typeface="Calibri" panose="020F0502020204030204" pitchFamily="34" charset="0"/>
              <a:cs typeface="Calibri" panose="020F0502020204030204" pitchFamily="34" charset="0"/>
            </a:endParaRPr>
          </a:p>
          <a:p>
            <a:pPr marL="457200" lvl="0" indent="-228600" algn="just" rtl="0">
              <a:lnSpc>
                <a:spcPct val="150000"/>
              </a:lnSpc>
              <a:spcBef>
                <a:spcPts val="1000"/>
              </a:spcBef>
              <a:spcAft>
                <a:spcPts val="0"/>
              </a:spcAft>
              <a:buSzPts val="1800"/>
              <a:buFont typeface="Arial"/>
              <a:buChar char="•"/>
            </a:pPr>
            <a:r>
              <a:rPr lang="en-GB" b="0" i="0" dirty="0">
                <a:solidFill>
                  <a:schemeClr val="dk2"/>
                </a:solidFill>
                <a:latin typeface="Calibri" panose="020F0502020204030204" pitchFamily="34" charset="0"/>
                <a:ea typeface="Arial"/>
                <a:cs typeface="Calibri" panose="020F0502020204030204" pitchFamily="34" charset="0"/>
                <a:sym typeface="Arial"/>
              </a:rPr>
              <a:t>Based on </a:t>
            </a:r>
            <a:r>
              <a:rPr lang="en-GB" b="0" i="1" dirty="0">
                <a:solidFill>
                  <a:schemeClr val="dk2"/>
                </a:solidFill>
                <a:latin typeface="Calibri" panose="020F0502020204030204" pitchFamily="34" charset="0"/>
                <a:ea typeface="Arial"/>
                <a:cs typeface="Calibri" panose="020F0502020204030204" pitchFamily="34" charset="0"/>
                <a:sym typeface="Arial"/>
              </a:rPr>
              <a:t>direct election </a:t>
            </a:r>
            <a:r>
              <a:rPr lang="en-GB" b="0" i="0" dirty="0">
                <a:solidFill>
                  <a:schemeClr val="dk2"/>
                </a:solidFill>
                <a:latin typeface="Calibri" panose="020F0502020204030204" pitchFamily="34" charset="0"/>
                <a:ea typeface="Arial"/>
                <a:cs typeface="Calibri" panose="020F0502020204030204" pitchFamily="34" charset="0"/>
                <a:sym typeface="Arial"/>
              </a:rPr>
              <a:t>of officials by the people.</a:t>
            </a:r>
            <a:endParaRPr dirty="0">
              <a:latin typeface="Calibri" panose="020F0502020204030204" pitchFamily="34" charset="0"/>
              <a:cs typeface="Calibri" panose="020F0502020204030204" pitchFamily="34" charset="0"/>
            </a:endParaRPr>
          </a:p>
          <a:p>
            <a:pPr marL="457200" lvl="0" indent="-228600" algn="just" rtl="0">
              <a:lnSpc>
                <a:spcPct val="150000"/>
              </a:lnSpc>
              <a:spcBef>
                <a:spcPts val="1000"/>
              </a:spcBef>
              <a:spcAft>
                <a:spcPts val="0"/>
              </a:spcAft>
              <a:buSzPts val="1800"/>
              <a:buFont typeface="Arial"/>
              <a:buChar char="•"/>
            </a:pPr>
            <a:r>
              <a:rPr lang="en-GB" b="0" i="0" dirty="0">
                <a:solidFill>
                  <a:schemeClr val="dk2"/>
                </a:solidFill>
                <a:latin typeface="Calibri" panose="020F0502020204030204" pitchFamily="34" charset="0"/>
                <a:ea typeface="Arial"/>
                <a:cs typeface="Calibri" panose="020F0502020204030204" pitchFamily="34" charset="0"/>
                <a:sym typeface="Arial"/>
              </a:rPr>
              <a:t>Ensures </a:t>
            </a:r>
            <a:r>
              <a:rPr lang="en-GB" b="1" i="0" dirty="0">
                <a:solidFill>
                  <a:srgbClr val="187498"/>
                </a:solidFill>
                <a:latin typeface="Calibri" panose="020F0502020204030204" pitchFamily="34" charset="0"/>
                <a:ea typeface="Arial"/>
                <a:cs typeface="Calibri" panose="020F0502020204030204" pitchFamily="34" charset="0"/>
                <a:sym typeface="Arial"/>
              </a:rPr>
              <a:t>accountability</a:t>
            </a:r>
            <a:r>
              <a:rPr lang="en-GB" b="0" i="0" dirty="0">
                <a:solidFill>
                  <a:schemeClr val="dk2"/>
                </a:solidFill>
                <a:latin typeface="Calibri" panose="020F0502020204030204" pitchFamily="34" charset="0"/>
                <a:ea typeface="Arial"/>
                <a:cs typeface="Calibri" panose="020F0502020204030204" pitchFamily="34" charset="0"/>
                <a:sym typeface="Arial"/>
              </a:rPr>
              <a:t> of the state's highest body to the populace.</a:t>
            </a:r>
            <a:endParaRPr dirty="0">
              <a:latin typeface="Calibri" panose="020F0502020204030204" pitchFamily="34" charset="0"/>
              <a:cs typeface="Calibri" panose="020F0502020204030204" pitchFamily="34" charset="0"/>
            </a:endParaRPr>
          </a:p>
          <a:p>
            <a:pPr marL="457200" lvl="0" indent="-228600" algn="just" rtl="0">
              <a:lnSpc>
                <a:spcPct val="150000"/>
              </a:lnSpc>
              <a:spcBef>
                <a:spcPts val="1000"/>
              </a:spcBef>
              <a:spcAft>
                <a:spcPts val="0"/>
              </a:spcAft>
              <a:buSzPts val="1800"/>
              <a:buFont typeface="Arial"/>
              <a:buChar char="•"/>
            </a:pPr>
            <a:r>
              <a:rPr lang="en-GB" b="0" i="0" dirty="0">
                <a:solidFill>
                  <a:schemeClr val="dk2"/>
                </a:solidFill>
                <a:latin typeface="Calibri" panose="020F0502020204030204" pitchFamily="34" charset="0"/>
                <a:ea typeface="Arial"/>
                <a:cs typeface="Calibri" panose="020F0502020204030204" pitchFamily="34" charset="0"/>
                <a:sym typeface="Arial"/>
              </a:rPr>
              <a:t>Representatives are expected to act in the interests of their constituents.</a:t>
            </a:r>
            <a:endParaRPr dirty="0">
              <a:latin typeface="Calibri" panose="020F0502020204030204" pitchFamily="34" charset="0"/>
              <a:cs typeface="Calibri" panose="020F0502020204030204" pitchFamily="34" charset="0"/>
            </a:endParaRPr>
          </a:p>
          <a:p>
            <a:pPr marL="457200" lvl="0" indent="-228600" algn="just" rtl="0">
              <a:lnSpc>
                <a:spcPct val="150000"/>
              </a:lnSpc>
              <a:spcBef>
                <a:spcPts val="1000"/>
              </a:spcBef>
              <a:spcAft>
                <a:spcPts val="0"/>
              </a:spcAft>
              <a:buSzPts val="1800"/>
              <a:buFont typeface="Arial"/>
              <a:buChar char="•"/>
            </a:pPr>
            <a:r>
              <a:rPr lang="en-GB" b="1" i="0" dirty="0">
                <a:solidFill>
                  <a:schemeClr val="dk2"/>
                </a:solidFill>
                <a:latin typeface="Calibri" panose="020F0502020204030204" pitchFamily="34" charset="0"/>
                <a:ea typeface="Arial"/>
                <a:cs typeface="Calibri" panose="020F0502020204030204" pitchFamily="34" charset="0"/>
                <a:sym typeface="Arial"/>
              </a:rPr>
              <a:t>Political parties </a:t>
            </a:r>
            <a:r>
              <a:rPr lang="en-GB" b="0" i="0" dirty="0">
                <a:solidFill>
                  <a:schemeClr val="dk2"/>
                </a:solidFill>
                <a:latin typeface="Calibri" panose="020F0502020204030204" pitchFamily="34" charset="0"/>
                <a:ea typeface="Arial"/>
                <a:cs typeface="Calibri" panose="020F0502020204030204" pitchFamily="34" charset="0"/>
                <a:sym typeface="Arial"/>
              </a:rPr>
              <a:t>play a crucial role in this democratic framework.</a:t>
            </a:r>
            <a:endParaRPr dirty="0">
              <a:latin typeface="Calibri" panose="020F0502020204030204" pitchFamily="34" charset="0"/>
              <a:cs typeface="Calibri" panose="020F0502020204030204" pitchFamily="34" charset="0"/>
            </a:endParaRPr>
          </a:p>
          <a:p>
            <a:pPr marL="228600" lvl="0" indent="0" algn="just" rtl="0">
              <a:lnSpc>
                <a:spcPct val="90000"/>
              </a:lnSpc>
              <a:spcBef>
                <a:spcPts val="1000"/>
              </a:spcBef>
              <a:spcAft>
                <a:spcPts val="0"/>
              </a:spcAft>
              <a:buSzPts val="1800"/>
              <a:buNone/>
            </a:pPr>
            <a:endParaRPr dirty="0">
              <a:latin typeface="Calibri" panose="020F0502020204030204" pitchFamily="34" charset="0"/>
              <a:cs typeface="Calibri" panose="020F0502020204030204" pitchFamily="34" charset="0"/>
            </a:endParaRPr>
          </a:p>
        </p:txBody>
      </p:sp>
      <p:pic>
        <p:nvPicPr>
          <p:cNvPr id="160" name="Google Shape;160;p33"/>
          <p:cNvPicPr preferRelativeResize="0"/>
          <p:nvPr/>
        </p:nvPicPr>
        <p:blipFill rotWithShape="1">
          <a:blip r:embed="rId3">
            <a:alphaModFix/>
          </a:blip>
          <a:srcRect/>
          <a:stretch/>
        </p:blipFill>
        <p:spPr>
          <a:xfrm>
            <a:off x="6321622" y="1863829"/>
            <a:ext cx="5998984" cy="3377477"/>
          </a:xfrm>
          <a:prstGeom prst="rect">
            <a:avLst/>
          </a:prstGeom>
          <a:noFill/>
          <a:ln>
            <a:noFill/>
          </a:ln>
        </p:spPr>
      </p:pic>
      <p:sp>
        <p:nvSpPr>
          <p:cNvPr id="161" name="Google Shape;161;p33"/>
          <p:cNvSpPr/>
          <p:nvPr/>
        </p:nvSpPr>
        <p:spPr>
          <a:xfrm>
            <a:off x="399370" y="388053"/>
            <a:ext cx="874463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800" b="1" i="0" u="none" strike="noStrike" cap="none" dirty="0">
                <a:solidFill>
                  <a:srgbClr val="FFFFFF"/>
                </a:solidFill>
                <a:latin typeface="Calibri"/>
                <a:ea typeface="Calibri"/>
                <a:cs typeface="Calibri"/>
                <a:sym typeface="Calibri"/>
              </a:rPr>
              <a:t>Representative </a:t>
            </a:r>
            <a:r>
              <a:rPr lang="en-GB" sz="2800" b="1" i="0" u="none" strike="noStrike" cap="none" dirty="0" smtClean="0">
                <a:solidFill>
                  <a:srgbClr val="FFFFFF"/>
                </a:solidFill>
                <a:latin typeface="Calibri"/>
                <a:ea typeface="Calibri"/>
                <a:cs typeface="Calibri"/>
                <a:sym typeface="Calibri"/>
              </a:rPr>
              <a:t>Democracy</a:t>
            </a:r>
            <a:r>
              <a:rPr lang="en-GB" sz="2800" b="1" i="0" u="none" strike="noStrike" cap="none" dirty="0">
                <a:solidFill>
                  <a:srgbClr val="FFFFFF"/>
                </a:solidFill>
                <a:latin typeface="Calibri"/>
                <a:ea typeface="Calibri"/>
                <a:cs typeface="Calibri"/>
                <a:sym typeface="Calibri"/>
              </a:rPr>
              <a:t>: </a:t>
            </a:r>
            <a:r>
              <a:rPr lang="en-GB" sz="2800" b="1" i="0" u="none" strike="noStrike" cap="none" dirty="0" smtClean="0">
                <a:solidFill>
                  <a:srgbClr val="FFFFFF"/>
                </a:solidFill>
                <a:latin typeface="Calibri"/>
                <a:ea typeface="Calibri"/>
                <a:cs typeface="Calibri"/>
                <a:sym typeface="Calibri"/>
              </a:rPr>
              <a:t>What Is </a:t>
            </a:r>
            <a:r>
              <a:rPr lang="en-GB" sz="2800" b="1" dirty="0">
                <a:solidFill>
                  <a:srgbClr val="FFFFFF"/>
                </a:solidFill>
                <a:latin typeface="Calibri"/>
                <a:ea typeface="Calibri"/>
                <a:cs typeface="Calibri"/>
                <a:sym typeface="Calibri"/>
              </a:rPr>
              <a:t>I</a:t>
            </a:r>
            <a:r>
              <a:rPr lang="en-GB" sz="2800" b="1" i="0" u="none" strike="noStrike" cap="none" dirty="0" smtClean="0">
                <a:solidFill>
                  <a:srgbClr val="FFFFFF"/>
                </a:solidFill>
                <a:latin typeface="Calibri"/>
                <a:ea typeface="Calibri"/>
                <a:cs typeface="Calibri"/>
                <a:sym typeface="Calibri"/>
              </a:rPr>
              <a:t>t?</a:t>
            </a:r>
            <a:endParaRPr sz="2800" b="0" i="0" u="none" strike="noStrike" cap="none" dirty="0">
              <a:solidFill>
                <a:srgbClr val="000000"/>
              </a:solidFil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4"/>
          <p:cNvSpPr txBox="1">
            <a:spLocks noGrp="1"/>
          </p:cNvSpPr>
          <p:nvPr>
            <p:ph type="body" idx="1"/>
          </p:nvPr>
        </p:nvSpPr>
        <p:spPr>
          <a:xfrm>
            <a:off x="190367" y="1317057"/>
            <a:ext cx="7274560" cy="535705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000" dirty="0"/>
              <a:t> </a:t>
            </a:r>
            <a:r>
              <a:rPr lang="en-GB" sz="2000" b="1" dirty="0" smtClean="0">
                <a:sym typeface="Calibri"/>
              </a:rPr>
              <a:t>Which </a:t>
            </a:r>
            <a:r>
              <a:rPr lang="en-GB" sz="2000" b="1" dirty="0">
                <a:sym typeface="Calibri"/>
              </a:rPr>
              <a:t>countries have a representative democracy?</a:t>
            </a:r>
            <a:endParaRPr sz="2000" dirty="0"/>
          </a:p>
          <a:p>
            <a:pPr marL="457200" lvl="0" indent="-228600" algn="l" rtl="0">
              <a:lnSpc>
                <a:spcPct val="90000"/>
              </a:lnSpc>
              <a:spcBef>
                <a:spcPts val="1000"/>
              </a:spcBef>
              <a:spcAft>
                <a:spcPts val="0"/>
              </a:spcAft>
              <a:buSzPts val="1800"/>
              <a:buFont typeface="Arial"/>
              <a:buChar char="•"/>
            </a:pPr>
            <a:r>
              <a:rPr lang="en-GB" sz="2000" b="0" i="0" dirty="0">
                <a:solidFill>
                  <a:srgbClr val="374151"/>
                </a:solidFill>
                <a:sym typeface="Calibri"/>
              </a:rPr>
              <a:t>Majority of European Union member states</a:t>
            </a:r>
            <a:endParaRPr sz="2000" dirty="0"/>
          </a:p>
          <a:p>
            <a:pPr marL="457200" lvl="0" indent="-228600" algn="l" rtl="0">
              <a:lnSpc>
                <a:spcPct val="90000"/>
              </a:lnSpc>
              <a:spcBef>
                <a:spcPts val="1000"/>
              </a:spcBef>
              <a:spcAft>
                <a:spcPts val="0"/>
              </a:spcAft>
              <a:buSzPts val="1800"/>
              <a:buFont typeface="Arial"/>
              <a:buChar char="•"/>
            </a:pPr>
            <a:r>
              <a:rPr lang="en-GB" sz="2000" b="0" i="0" dirty="0">
                <a:solidFill>
                  <a:srgbClr val="374151"/>
                </a:solidFill>
                <a:sym typeface="Calibri"/>
              </a:rPr>
              <a:t>Most countries in the Western Hemisphere</a:t>
            </a:r>
            <a:endParaRPr sz="2000" dirty="0"/>
          </a:p>
          <a:p>
            <a:pPr marL="228600" lvl="0" indent="0" algn="l" rtl="0">
              <a:lnSpc>
                <a:spcPct val="90000"/>
              </a:lnSpc>
              <a:spcBef>
                <a:spcPts val="1000"/>
              </a:spcBef>
              <a:spcAft>
                <a:spcPts val="0"/>
              </a:spcAft>
              <a:buSzPts val="1800"/>
            </a:pPr>
            <a:endParaRPr lang="en-GB" sz="2000" b="0" i="0" dirty="0" smtClean="0">
              <a:solidFill>
                <a:srgbClr val="374151"/>
              </a:solidFill>
              <a:sym typeface="Calibri"/>
            </a:endParaRPr>
          </a:p>
          <a:p>
            <a:pPr marL="228600" lvl="0" indent="0" algn="l" rtl="0">
              <a:lnSpc>
                <a:spcPct val="90000"/>
              </a:lnSpc>
              <a:spcBef>
                <a:spcPts val="1000"/>
              </a:spcBef>
              <a:spcAft>
                <a:spcPts val="0"/>
              </a:spcAft>
              <a:buSzPts val="1800"/>
            </a:pPr>
            <a:r>
              <a:rPr lang="en-GB" sz="2000" b="0" i="0" dirty="0" smtClean="0">
                <a:solidFill>
                  <a:srgbClr val="374151"/>
                </a:solidFill>
                <a:sym typeface="Calibri"/>
              </a:rPr>
              <a:t>Around </a:t>
            </a:r>
            <a:r>
              <a:rPr lang="en-GB" sz="2000" b="0" i="1" dirty="0">
                <a:solidFill>
                  <a:srgbClr val="374151"/>
                </a:solidFill>
                <a:sym typeface="Calibri"/>
              </a:rPr>
              <a:t>110 countries </a:t>
            </a:r>
            <a:r>
              <a:rPr lang="en-GB" sz="2000" b="0" i="0" dirty="0">
                <a:solidFill>
                  <a:srgbClr val="374151"/>
                </a:solidFill>
                <a:sym typeface="Calibri"/>
              </a:rPr>
              <a:t>classified by the Democracy Index</a:t>
            </a:r>
            <a:endParaRPr sz="2000" dirty="0"/>
          </a:p>
          <a:p>
            <a:pPr marL="742950" lvl="1" indent="-285750" algn="l" rtl="0">
              <a:lnSpc>
                <a:spcPct val="90000"/>
              </a:lnSpc>
              <a:spcBef>
                <a:spcPts val="500"/>
              </a:spcBef>
              <a:spcAft>
                <a:spcPts val="0"/>
              </a:spcAft>
              <a:buSzPts val="2200"/>
              <a:buFont typeface="Arial"/>
              <a:buChar char="•"/>
            </a:pPr>
            <a:r>
              <a:rPr lang="en-GB" sz="2000" b="0" i="0" dirty="0">
                <a:solidFill>
                  <a:srgbClr val="374151"/>
                </a:solidFill>
                <a:sym typeface="Calibri"/>
              </a:rPr>
              <a:t>Full democracies</a:t>
            </a:r>
            <a:endParaRPr sz="2000" dirty="0"/>
          </a:p>
          <a:p>
            <a:pPr marL="742950" lvl="1" indent="-285750" algn="l" rtl="0">
              <a:lnSpc>
                <a:spcPct val="90000"/>
              </a:lnSpc>
              <a:spcBef>
                <a:spcPts val="500"/>
              </a:spcBef>
              <a:spcAft>
                <a:spcPts val="0"/>
              </a:spcAft>
              <a:buSzPts val="2200"/>
              <a:buFont typeface="Arial"/>
              <a:buChar char="•"/>
            </a:pPr>
            <a:r>
              <a:rPr lang="en-GB" sz="2000" b="0" i="0" dirty="0">
                <a:solidFill>
                  <a:srgbClr val="374151"/>
                </a:solidFill>
                <a:sym typeface="Calibri"/>
              </a:rPr>
              <a:t>Flawed democracies</a:t>
            </a:r>
            <a:endParaRPr sz="2000" dirty="0"/>
          </a:p>
          <a:p>
            <a:pPr marL="742950" lvl="1" indent="-285750" algn="l" rtl="0">
              <a:lnSpc>
                <a:spcPct val="90000"/>
              </a:lnSpc>
              <a:spcBef>
                <a:spcPts val="500"/>
              </a:spcBef>
              <a:spcAft>
                <a:spcPts val="0"/>
              </a:spcAft>
              <a:buSzPts val="2200"/>
              <a:buFont typeface="Arial"/>
              <a:buChar char="•"/>
            </a:pPr>
            <a:r>
              <a:rPr lang="en-GB" sz="2000" b="0" i="0" dirty="0">
                <a:solidFill>
                  <a:srgbClr val="374151"/>
                </a:solidFill>
                <a:sym typeface="Calibri"/>
              </a:rPr>
              <a:t>Hybrid </a:t>
            </a:r>
            <a:r>
              <a:rPr lang="en-GB" sz="2000" b="0" i="0" dirty="0" smtClean="0">
                <a:solidFill>
                  <a:srgbClr val="374151"/>
                </a:solidFill>
                <a:sym typeface="Calibri"/>
              </a:rPr>
              <a:t>regimes</a:t>
            </a:r>
          </a:p>
          <a:p>
            <a:pPr marL="457200" lvl="1" indent="0" algn="l" rtl="0">
              <a:lnSpc>
                <a:spcPct val="90000"/>
              </a:lnSpc>
              <a:spcBef>
                <a:spcPts val="500"/>
              </a:spcBef>
              <a:spcAft>
                <a:spcPts val="0"/>
              </a:spcAft>
              <a:buSzPts val="2200"/>
              <a:buNone/>
            </a:pPr>
            <a:endParaRPr sz="2000" dirty="0"/>
          </a:p>
          <a:p>
            <a:pPr marL="228600" lvl="0" indent="0" algn="l" rtl="0">
              <a:lnSpc>
                <a:spcPct val="90000"/>
              </a:lnSpc>
              <a:spcBef>
                <a:spcPts val="1000"/>
              </a:spcBef>
              <a:spcAft>
                <a:spcPts val="0"/>
              </a:spcAft>
              <a:buSzPts val="1800"/>
            </a:pPr>
            <a:r>
              <a:rPr lang="en-GB" sz="2000" b="1" i="0" dirty="0">
                <a:solidFill>
                  <a:srgbClr val="374151"/>
                </a:solidFill>
                <a:sym typeface="Calibri"/>
              </a:rPr>
              <a:t>Variations in structure</a:t>
            </a:r>
            <a:endParaRPr sz="2000" b="1" dirty="0"/>
          </a:p>
          <a:p>
            <a:pPr marL="742950" lvl="1" indent="-285750" algn="l" rtl="0">
              <a:lnSpc>
                <a:spcPct val="90000"/>
              </a:lnSpc>
              <a:spcBef>
                <a:spcPts val="500"/>
              </a:spcBef>
              <a:spcAft>
                <a:spcPts val="0"/>
              </a:spcAft>
              <a:buSzPts val="2200"/>
              <a:buFont typeface="Arial"/>
              <a:buChar char="•"/>
            </a:pPr>
            <a:r>
              <a:rPr lang="en-GB" sz="2000" b="0" i="0" dirty="0">
                <a:solidFill>
                  <a:srgbClr val="374151"/>
                </a:solidFill>
                <a:sym typeface="Calibri"/>
              </a:rPr>
              <a:t>Parliamentary constitutional monarchies (e.g., UK, Netherlands)</a:t>
            </a:r>
            <a:endParaRPr sz="2000" dirty="0"/>
          </a:p>
          <a:p>
            <a:pPr marL="742950" lvl="1" indent="-285750" algn="l" rtl="0">
              <a:lnSpc>
                <a:spcPct val="90000"/>
              </a:lnSpc>
              <a:spcBef>
                <a:spcPts val="500"/>
              </a:spcBef>
              <a:spcAft>
                <a:spcPts val="0"/>
              </a:spcAft>
              <a:buSzPts val="2200"/>
              <a:buFont typeface="Arial"/>
              <a:buChar char="•"/>
            </a:pPr>
            <a:r>
              <a:rPr lang="en-GB" sz="2000" b="0" i="0" dirty="0">
                <a:solidFill>
                  <a:srgbClr val="374151"/>
                </a:solidFill>
                <a:sym typeface="Calibri"/>
              </a:rPr>
              <a:t>Representative republics (e.g., Germany, USA)</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sz="2000" dirty="0"/>
          </a:p>
        </p:txBody>
      </p:sp>
      <p:pic>
        <p:nvPicPr>
          <p:cNvPr id="167" name="Google Shape;167;p34"/>
          <p:cNvPicPr preferRelativeResize="0"/>
          <p:nvPr/>
        </p:nvPicPr>
        <p:blipFill rotWithShape="1">
          <a:blip r:embed="rId3">
            <a:alphaModFix/>
          </a:blip>
          <a:srcRect/>
          <a:stretch/>
        </p:blipFill>
        <p:spPr>
          <a:xfrm>
            <a:off x="7736825" y="1656079"/>
            <a:ext cx="4069096" cy="3716655"/>
          </a:xfrm>
          <a:prstGeom prst="rect">
            <a:avLst/>
          </a:prstGeom>
          <a:noFill/>
          <a:ln>
            <a:noFill/>
          </a:ln>
        </p:spPr>
      </p:pic>
      <p:pic>
        <p:nvPicPr>
          <p:cNvPr id="168" name="Google Shape;168;p34"/>
          <p:cNvPicPr preferRelativeResize="0"/>
          <p:nvPr/>
        </p:nvPicPr>
        <p:blipFill rotWithShape="1">
          <a:blip r:embed="rId3">
            <a:alphaModFix/>
          </a:blip>
          <a:srcRect/>
          <a:stretch/>
        </p:blipFill>
        <p:spPr>
          <a:xfrm>
            <a:off x="7889225" y="1808479"/>
            <a:ext cx="4069096" cy="3716655"/>
          </a:xfrm>
          <a:prstGeom prst="rect">
            <a:avLst/>
          </a:prstGeom>
          <a:noFill/>
          <a:ln>
            <a:noFill/>
          </a:ln>
        </p:spPr>
      </p:pic>
      <p:sp>
        <p:nvSpPr>
          <p:cNvPr id="5" name="Google Shape;122;p29"/>
          <p:cNvSpPr txBox="1">
            <a:spLocks noGrp="1"/>
          </p:cNvSpPr>
          <p:nvPr>
            <p:ph type="title"/>
          </p:nvPr>
        </p:nvSpPr>
        <p:spPr>
          <a:xfrm>
            <a:off x="412661" y="354331"/>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smtClean="0"/>
              <a:t>Examples of Representative </a:t>
            </a:r>
            <a:r>
              <a:rPr lang="en-GB" b="1" dirty="0"/>
              <a:t>D</a:t>
            </a:r>
            <a:r>
              <a:rPr lang="en-GB" b="1" dirty="0" smtClean="0"/>
              <a:t>emocracy</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pSp>
        <p:nvGrpSpPr>
          <p:cNvPr id="173" name="Google Shape;173;p35"/>
          <p:cNvGrpSpPr/>
          <p:nvPr/>
        </p:nvGrpSpPr>
        <p:grpSpPr>
          <a:xfrm>
            <a:off x="399369" y="1445741"/>
            <a:ext cx="10499289" cy="5100035"/>
            <a:chOff x="0" y="0"/>
            <a:chExt cx="10499289" cy="5100035"/>
          </a:xfrm>
        </p:grpSpPr>
        <p:sp>
          <p:nvSpPr>
            <p:cNvPr id="174" name="Google Shape;174;p35"/>
            <p:cNvSpPr/>
            <p:nvPr/>
          </p:nvSpPr>
          <p:spPr>
            <a:xfrm rot="5400000">
              <a:off x="5099503" y="-809755"/>
              <a:ext cx="4080028" cy="6719545"/>
            </a:xfrm>
            <a:prstGeom prst="round2SameRect">
              <a:avLst>
                <a:gd name="adj1" fmla="val 16667"/>
                <a:gd name="adj2" fmla="val 0"/>
              </a:avLst>
            </a:prstGeom>
            <a:solidFill>
              <a:srgbClr val="CBE2D5">
                <a:alpha val="89019"/>
              </a:srgbClr>
            </a:solidFill>
            <a:ln w="25400" cap="flat" cmpd="sng">
              <a:solidFill>
                <a:srgbClr val="CBE2D5">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35"/>
            <p:cNvSpPr txBox="1"/>
            <p:nvPr/>
          </p:nvSpPr>
          <p:spPr>
            <a:xfrm>
              <a:off x="3964255" y="709174"/>
              <a:ext cx="6335863" cy="3681686"/>
            </a:xfrm>
            <a:prstGeom prst="rect">
              <a:avLst/>
            </a:prstGeom>
            <a:noFill/>
            <a:ln>
              <a:noFill/>
            </a:ln>
          </p:spPr>
          <p:txBody>
            <a:bodyPr spcFirstLastPara="1" wrap="square" lIns="64750" tIns="32375" rIns="64750" bIns="32375" anchor="ctr" anchorCtr="0">
              <a:noAutofit/>
            </a:bodyPr>
            <a:lstStyle/>
            <a:p>
              <a:pPr marL="0" marR="0" lvl="0" indent="0" algn="l" rtl="0">
                <a:lnSpc>
                  <a:spcPct val="100000"/>
                </a:lnSpc>
                <a:spcBef>
                  <a:spcPts val="0"/>
                </a:spcBef>
                <a:spcAft>
                  <a:spcPts val="0"/>
                </a:spcAft>
                <a:buNone/>
              </a:pPr>
              <a:r>
                <a:rPr lang="en-GB" sz="1600" b="1" i="0" u="none" strike="noStrike" cap="none" dirty="0">
                  <a:solidFill>
                    <a:srgbClr val="374151"/>
                  </a:solidFill>
                  <a:latin typeface="Calibri" panose="020F0502020204030204" pitchFamily="34" charset="0"/>
                  <a:cs typeface="Calibri" panose="020F0502020204030204" pitchFamily="34" charset="0"/>
                  <a:sym typeface="Arial"/>
                </a:rPr>
                <a:t>Expertise in Governance:</a:t>
              </a:r>
              <a:r>
                <a:rPr lang="en-GB" sz="1600" b="0" i="0" u="none" strike="noStrike" cap="none" dirty="0">
                  <a:solidFill>
                    <a:srgbClr val="374151"/>
                  </a:solidFill>
                  <a:latin typeface="Calibri" panose="020F0502020204030204" pitchFamily="34" charset="0"/>
                  <a:cs typeface="Calibri" panose="020F0502020204030204" pitchFamily="34" charset="0"/>
                  <a:sym typeface="Arial"/>
                </a:rPr>
                <a:t> Representatives are tasked with understanding complex legislation</a:t>
              </a:r>
              <a:r>
                <a:rPr lang="en-GB" sz="1600" b="0" i="0" u="none" strike="noStrike" cap="none" dirty="0" smtClean="0">
                  <a:solidFill>
                    <a:srgbClr val="374151"/>
                  </a:solidFill>
                  <a:latin typeface="Calibri" panose="020F0502020204030204" pitchFamily="34" charset="0"/>
                  <a:cs typeface="Calibri" panose="020F0502020204030204" pitchFamily="34" charset="0"/>
                  <a:sym typeface="Arial"/>
                </a:rPr>
                <a:t>.</a:t>
              </a:r>
            </a:p>
            <a:p>
              <a:pPr marL="0" marR="0" lvl="0" indent="0" algn="l" rtl="0">
                <a:lnSpc>
                  <a:spcPct val="100000"/>
                </a:lnSpc>
                <a:spcBef>
                  <a:spcPts val="0"/>
                </a:spcBef>
                <a:spcAft>
                  <a:spcPts val="0"/>
                </a:spcAft>
                <a:buNone/>
              </a:pPr>
              <a:endParaRPr sz="16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GB" sz="1600" b="1" i="0" u="none" strike="noStrike" cap="none" dirty="0">
                  <a:solidFill>
                    <a:srgbClr val="374151"/>
                  </a:solidFill>
                  <a:latin typeface="Calibri" panose="020F0502020204030204" pitchFamily="34" charset="0"/>
                  <a:cs typeface="Calibri" panose="020F0502020204030204" pitchFamily="34" charset="0"/>
                  <a:sym typeface="Arial"/>
                </a:rPr>
                <a:t>Alignment with Interests:</a:t>
              </a:r>
              <a:r>
                <a:rPr lang="en-GB" sz="1600" b="0" i="0" u="none" strike="noStrike" cap="none" dirty="0">
                  <a:solidFill>
                    <a:srgbClr val="374151"/>
                  </a:solidFill>
                  <a:latin typeface="Calibri" panose="020F0502020204030204" pitchFamily="34" charset="0"/>
                  <a:cs typeface="Calibri" panose="020F0502020204030204" pitchFamily="34" charset="0"/>
                  <a:sym typeface="Arial"/>
                </a:rPr>
                <a:t> Elected officials ideally vote in sync with constituents' preferences</a:t>
              </a:r>
              <a:r>
                <a:rPr lang="en-GB" sz="1600" b="0" i="0" u="none" strike="noStrike" cap="none" dirty="0" smtClean="0">
                  <a:solidFill>
                    <a:srgbClr val="374151"/>
                  </a:solidFill>
                  <a:latin typeface="Calibri" panose="020F0502020204030204" pitchFamily="34" charset="0"/>
                  <a:cs typeface="Calibri" panose="020F0502020204030204" pitchFamily="34" charset="0"/>
                  <a:sym typeface="Arial"/>
                </a:rPr>
                <a:t>.</a:t>
              </a:r>
            </a:p>
            <a:p>
              <a:pPr marL="0" marR="0" lvl="0" indent="0" algn="l" rtl="0">
                <a:lnSpc>
                  <a:spcPct val="100000"/>
                </a:lnSpc>
                <a:spcBef>
                  <a:spcPts val="0"/>
                </a:spcBef>
                <a:spcAft>
                  <a:spcPts val="0"/>
                </a:spcAft>
                <a:buNone/>
              </a:pPr>
              <a:endParaRPr sz="16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GB" sz="1600" b="1" i="0" u="none" strike="noStrike" cap="none" dirty="0">
                  <a:solidFill>
                    <a:srgbClr val="374151"/>
                  </a:solidFill>
                  <a:latin typeface="Calibri" panose="020F0502020204030204" pitchFamily="34" charset="0"/>
                  <a:cs typeface="Calibri" panose="020F0502020204030204" pitchFamily="34" charset="0"/>
                  <a:sym typeface="Arial"/>
                </a:rPr>
                <a:t>Consolidating Concerns:</a:t>
              </a:r>
              <a:r>
                <a:rPr lang="en-GB" sz="1600" b="0" i="0" u="none" strike="noStrike" cap="none" dirty="0">
                  <a:solidFill>
                    <a:srgbClr val="374151"/>
                  </a:solidFill>
                  <a:latin typeface="Calibri" panose="020F0502020204030204" pitchFamily="34" charset="0"/>
                  <a:cs typeface="Calibri" panose="020F0502020204030204" pitchFamily="34" charset="0"/>
                  <a:sym typeface="Arial"/>
                </a:rPr>
                <a:t> Representatives </a:t>
              </a:r>
              <a:r>
                <a:rPr lang="en-GB" sz="1600" b="0" i="0" u="none" strike="noStrike" cap="none" dirty="0" err="1">
                  <a:solidFill>
                    <a:srgbClr val="374151"/>
                  </a:solidFill>
                  <a:latin typeface="Calibri" panose="020F0502020204030204" pitchFamily="34" charset="0"/>
                  <a:cs typeface="Calibri" panose="020F0502020204030204" pitchFamily="34" charset="0"/>
                  <a:sym typeface="Arial"/>
                </a:rPr>
                <a:t>distill</a:t>
              </a:r>
              <a:r>
                <a:rPr lang="en-GB" sz="1600" b="0" i="0" u="none" strike="noStrike" cap="none" dirty="0">
                  <a:solidFill>
                    <a:srgbClr val="374151"/>
                  </a:solidFill>
                  <a:latin typeface="Calibri" panose="020F0502020204030204" pitchFamily="34" charset="0"/>
                  <a:cs typeface="Calibri" panose="020F0502020204030204" pitchFamily="34" charset="0"/>
                  <a:sym typeface="Arial"/>
                </a:rPr>
                <a:t> the multitude of citizen interests into actionable laws</a:t>
              </a:r>
              <a:r>
                <a:rPr lang="en-GB" sz="1600" b="0" i="0" u="none" strike="noStrike" cap="none" dirty="0" smtClean="0">
                  <a:solidFill>
                    <a:srgbClr val="374151"/>
                  </a:solidFill>
                  <a:latin typeface="Calibri" panose="020F0502020204030204" pitchFamily="34" charset="0"/>
                  <a:cs typeface="Calibri" panose="020F0502020204030204" pitchFamily="34" charset="0"/>
                  <a:sym typeface="Arial"/>
                </a:rPr>
                <a:t>.</a:t>
              </a:r>
            </a:p>
            <a:p>
              <a:pPr marL="0" marR="0" lvl="0" indent="0" algn="l" rtl="0">
                <a:lnSpc>
                  <a:spcPct val="100000"/>
                </a:lnSpc>
                <a:spcBef>
                  <a:spcPts val="0"/>
                </a:spcBef>
                <a:spcAft>
                  <a:spcPts val="0"/>
                </a:spcAft>
                <a:buNone/>
              </a:pPr>
              <a:endParaRPr sz="16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GB" sz="1600" b="1" i="0" u="none" strike="noStrike" cap="none" dirty="0">
                  <a:solidFill>
                    <a:srgbClr val="374151"/>
                  </a:solidFill>
                  <a:latin typeface="Calibri" panose="020F0502020204030204" pitchFamily="34" charset="0"/>
                  <a:cs typeface="Calibri" panose="020F0502020204030204" pitchFamily="34" charset="0"/>
                  <a:sym typeface="Arial"/>
                </a:rPr>
                <a:t>Acknowledgment of Voices:</a:t>
              </a:r>
              <a:r>
                <a:rPr lang="en-GB" sz="1600" b="0" i="0" u="none" strike="noStrike" cap="none" dirty="0">
                  <a:solidFill>
                    <a:srgbClr val="374151"/>
                  </a:solidFill>
                  <a:latin typeface="Calibri" panose="020F0502020204030204" pitchFamily="34" charset="0"/>
                  <a:cs typeface="Calibri" panose="020F0502020204030204" pitchFamily="34" charset="0"/>
                  <a:sym typeface="Arial"/>
                </a:rPr>
                <a:t> While not all desires are met, the majority's interests are represented</a:t>
              </a:r>
              <a:r>
                <a:rPr lang="en-GB" sz="1600" b="0" i="0" u="none" strike="noStrike" cap="none" dirty="0" smtClean="0">
                  <a:solidFill>
                    <a:srgbClr val="374151"/>
                  </a:solidFill>
                  <a:latin typeface="Calibri" panose="020F0502020204030204" pitchFamily="34" charset="0"/>
                  <a:cs typeface="Calibri" panose="020F0502020204030204" pitchFamily="34" charset="0"/>
                  <a:sym typeface="Arial"/>
                </a:rPr>
                <a:t>.</a:t>
              </a:r>
            </a:p>
            <a:p>
              <a:pPr marL="0" marR="0" lvl="0" indent="0" algn="l" rtl="0">
                <a:lnSpc>
                  <a:spcPct val="100000"/>
                </a:lnSpc>
                <a:spcBef>
                  <a:spcPts val="0"/>
                </a:spcBef>
                <a:spcAft>
                  <a:spcPts val="0"/>
                </a:spcAft>
                <a:buNone/>
              </a:pPr>
              <a:endParaRPr sz="16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GB" sz="1600" b="1" i="0" u="none" strike="noStrike" cap="none" dirty="0">
                  <a:solidFill>
                    <a:srgbClr val="374151"/>
                  </a:solidFill>
                  <a:latin typeface="Calibri" panose="020F0502020204030204" pitchFamily="34" charset="0"/>
                  <a:cs typeface="Calibri" panose="020F0502020204030204" pitchFamily="34" charset="0"/>
                  <a:sym typeface="Arial"/>
                </a:rPr>
                <a:t>Efficient Legislation:</a:t>
              </a:r>
              <a:r>
                <a:rPr lang="en-GB" sz="1600" b="0" i="0" u="none" strike="noStrike" cap="none" dirty="0">
                  <a:solidFill>
                    <a:srgbClr val="374151"/>
                  </a:solidFill>
                  <a:latin typeface="Calibri" panose="020F0502020204030204" pitchFamily="34" charset="0"/>
                  <a:cs typeface="Calibri" panose="020F0502020204030204" pitchFamily="34" charset="0"/>
                  <a:sym typeface="Arial"/>
                </a:rPr>
                <a:t> Delegating </a:t>
              </a:r>
              <a:r>
                <a:rPr lang="en-GB" sz="1600" b="0" i="0" u="none" strike="noStrike" cap="none" dirty="0" err="1">
                  <a:solidFill>
                    <a:srgbClr val="374151"/>
                  </a:solidFill>
                  <a:latin typeface="Calibri" panose="020F0502020204030204" pitchFamily="34" charset="0"/>
                  <a:cs typeface="Calibri" panose="020F0502020204030204" pitchFamily="34" charset="0"/>
                  <a:sym typeface="Arial"/>
                </a:rPr>
                <a:t>lawmaking</a:t>
              </a:r>
              <a:r>
                <a:rPr lang="en-GB" sz="1600" b="0" i="0" u="none" strike="noStrike" cap="none" dirty="0">
                  <a:solidFill>
                    <a:srgbClr val="374151"/>
                  </a:solidFill>
                  <a:latin typeface="Calibri" panose="020F0502020204030204" pitchFamily="34" charset="0"/>
                  <a:cs typeface="Calibri" panose="020F0502020204030204" pitchFamily="34" charset="0"/>
                  <a:sym typeface="Arial"/>
                </a:rPr>
                <a:t> to elected officials streamlines the decision-making process.</a:t>
              </a:r>
              <a:endParaRPr sz="1600" dirty="0">
                <a:latin typeface="Calibri" panose="020F0502020204030204" pitchFamily="34" charset="0"/>
                <a:cs typeface="Calibri" panose="020F0502020204030204" pitchFamily="34" charset="0"/>
              </a:endParaRPr>
            </a:p>
            <a:p>
              <a:pPr marL="171450" marR="0" lvl="1" indent="-63500" algn="l" rtl="0">
                <a:lnSpc>
                  <a:spcPct val="90000"/>
                </a:lnSpc>
                <a:spcBef>
                  <a:spcPts val="0"/>
                </a:spcBef>
                <a:spcAft>
                  <a:spcPts val="0"/>
                </a:spcAft>
                <a:buClr>
                  <a:srgbClr val="000000"/>
                </a:buClr>
                <a:buSzPts val="1700"/>
                <a:buFont typeface="Arial"/>
                <a:buNone/>
              </a:pP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76" name="Google Shape;176;p35"/>
            <p:cNvSpPr/>
            <p:nvPr/>
          </p:nvSpPr>
          <p:spPr>
            <a:xfrm>
              <a:off x="0" y="0"/>
              <a:ext cx="3779744" cy="5100035"/>
            </a:xfrm>
            <a:prstGeom prst="roundRect">
              <a:avLst>
                <a:gd name="adj" fmla="val 16667"/>
              </a:avLst>
            </a:prstGeom>
            <a:solidFill>
              <a:srgbClr val="33AE7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5"/>
            <p:cNvSpPr txBox="1"/>
            <p:nvPr/>
          </p:nvSpPr>
          <p:spPr>
            <a:xfrm>
              <a:off x="184512" y="184512"/>
              <a:ext cx="3410720" cy="4731011"/>
            </a:xfrm>
            <a:prstGeom prst="rect">
              <a:avLst/>
            </a:prstGeom>
            <a:no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en-GB" sz="6500" b="1" i="0" u="none" strike="noStrike" cap="none" dirty="0">
                  <a:solidFill>
                    <a:schemeClr val="lt1"/>
                  </a:solidFill>
                  <a:latin typeface="Calibri" panose="020F0502020204030204" pitchFamily="34" charset="0"/>
                  <a:cs typeface="Calibri" panose="020F0502020204030204" pitchFamily="34" charset="0"/>
                  <a:sym typeface="Arial"/>
                </a:rPr>
                <a:t>Pros</a:t>
              </a:r>
              <a:endParaRPr sz="6500" b="0" i="0" u="none" strike="noStrike" cap="none" dirty="0">
                <a:solidFill>
                  <a:schemeClr val="lt1"/>
                </a:solidFill>
                <a:latin typeface="Calibri" panose="020F0502020204030204" pitchFamily="34" charset="0"/>
                <a:cs typeface="Calibri" panose="020F0502020204030204" pitchFamily="34" charset="0"/>
                <a:sym typeface="Arial"/>
              </a:endParaRPr>
            </a:p>
          </p:txBody>
        </p:sp>
      </p:grpSp>
      <p:sp>
        <p:nvSpPr>
          <p:cNvPr id="8" name="Google Shape;143;p31"/>
          <p:cNvSpPr/>
          <p:nvPr/>
        </p:nvSpPr>
        <p:spPr>
          <a:xfrm>
            <a:off x="399369" y="405970"/>
            <a:ext cx="972312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800" b="1" i="0" u="none" strike="noStrike" cap="none" dirty="0" smtClean="0">
                <a:solidFill>
                  <a:schemeClr val="lt1"/>
                </a:solidFill>
                <a:latin typeface="Calibri"/>
                <a:ea typeface="Calibri"/>
                <a:cs typeface="Calibri"/>
                <a:sym typeface="Calibri"/>
              </a:rPr>
              <a:t>Representative </a:t>
            </a:r>
            <a:r>
              <a:rPr lang="en-GB" sz="2800" b="1" dirty="0">
                <a:solidFill>
                  <a:schemeClr val="lt1"/>
                </a:solidFill>
                <a:latin typeface="Calibri"/>
                <a:ea typeface="Calibri"/>
                <a:cs typeface="Calibri"/>
                <a:sym typeface="Calibri"/>
              </a:rPr>
              <a:t>D</a:t>
            </a:r>
            <a:r>
              <a:rPr lang="en-GB" sz="2800" b="1" i="0" u="none" strike="noStrike" cap="none" dirty="0" smtClean="0">
                <a:solidFill>
                  <a:schemeClr val="lt1"/>
                </a:solidFill>
                <a:latin typeface="Calibri"/>
                <a:ea typeface="Calibri"/>
                <a:cs typeface="Calibri"/>
                <a:sym typeface="Calibri"/>
              </a:rPr>
              <a:t>emocracy</a:t>
            </a:r>
            <a:r>
              <a:rPr lang="en-GB" sz="2800" b="1" i="0" u="none" strike="noStrike" cap="none" dirty="0">
                <a:solidFill>
                  <a:schemeClr val="lt1"/>
                </a:solidFill>
                <a:latin typeface="Calibri"/>
                <a:ea typeface="Calibri"/>
                <a:cs typeface="Calibri"/>
                <a:sym typeface="Calibri"/>
              </a:rPr>
              <a:t>: </a:t>
            </a:r>
            <a:r>
              <a:rPr lang="en-GB" sz="2800" b="1" i="0" u="none" strike="noStrike" cap="none" dirty="0" smtClean="0">
                <a:solidFill>
                  <a:schemeClr val="lt1"/>
                </a:solidFill>
                <a:latin typeface="Calibri"/>
                <a:ea typeface="Calibri"/>
                <a:cs typeface="Calibri"/>
                <a:sym typeface="Calibri"/>
              </a:rPr>
              <a:t>What </a:t>
            </a:r>
            <a:r>
              <a:rPr lang="en-GB" sz="2800" b="1" dirty="0">
                <a:solidFill>
                  <a:schemeClr val="lt1"/>
                </a:solidFill>
                <a:latin typeface="Calibri"/>
                <a:ea typeface="Calibri"/>
                <a:cs typeface="Calibri"/>
                <a:sym typeface="Calibri"/>
              </a:rPr>
              <a:t>A</a:t>
            </a:r>
            <a:r>
              <a:rPr lang="en-GB" sz="2800" b="1" i="0" u="none" strike="noStrike" cap="none" dirty="0" smtClean="0">
                <a:solidFill>
                  <a:schemeClr val="lt1"/>
                </a:solidFill>
                <a:latin typeface="Calibri"/>
                <a:ea typeface="Calibri"/>
                <a:cs typeface="Calibri"/>
                <a:sym typeface="Calibri"/>
              </a:rPr>
              <a:t>re </a:t>
            </a:r>
            <a:r>
              <a:rPr lang="en-GB" sz="2800" b="1" dirty="0">
                <a:solidFill>
                  <a:schemeClr val="lt1"/>
                </a:solidFill>
                <a:latin typeface="Calibri"/>
                <a:ea typeface="Calibri"/>
                <a:cs typeface="Calibri"/>
                <a:sym typeface="Calibri"/>
              </a:rPr>
              <a:t>T</a:t>
            </a:r>
            <a:r>
              <a:rPr lang="en-GB" sz="2800" b="1" i="0" u="none" strike="noStrike" cap="none" dirty="0" smtClean="0">
                <a:solidFill>
                  <a:schemeClr val="lt1"/>
                </a:solidFill>
                <a:latin typeface="Calibri"/>
                <a:ea typeface="Calibri"/>
                <a:cs typeface="Calibri"/>
                <a:sym typeface="Calibri"/>
              </a:rPr>
              <a:t>he Pros </a:t>
            </a:r>
            <a:r>
              <a:rPr lang="en-GB" sz="2800" b="1" dirty="0">
                <a:solidFill>
                  <a:schemeClr val="lt1"/>
                </a:solidFill>
                <a:latin typeface="Calibri"/>
                <a:ea typeface="Calibri"/>
                <a:cs typeface="Calibri"/>
                <a:sym typeface="Calibri"/>
              </a:rPr>
              <a:t>A</a:t>
            </a:r>
            <a:r>
              <a:rPr lang="en-GB" sz="2800" b="1" i="0" u="none" strike="noStrike" cap="none" dirty="0" smtClean="0">
                <a:solidFill>
                  <a:schemeClr val="lt1"/>
                </a:solidFill>
                <a:latin typeface="Calibri"/>
                <a:ea typeface="Calibri"/>
                <a:cs typeface="Calibri"/>
                <a:sym typeface="Calibri"/>
              </a:rPr>
              <a:t>nd </a:t>
            </a:r>
            <a:r>
              <a:rPr lang="en-GB" sz="2800" b="1" dirty="0">
                <a:solidFill>
                  <a:schemeClr val="lt1"/>
                </a:solidFill>
                <a:latin typeface="Calibri"/>
                <a:ea typeface="Calibri"/>
                <a:cs typeface="Calibri"/>
                <a:sym typeface="Calibri"/>
              </a:rPr>
              <a:t>C</a:t>
            </a:r>
            <a:r>
              <a:rPr lang="en-GB" sz="2800" b="1" i="0" u="none" strike="noStrike" cap="none" dirty="0" smtClean="0">
                <a:solidFill>
                  <a:schemeClr val="lt1"/>
                </a:solidFill>
                <a:latin typeface="Calibri"/>
                <a:ea typeface="Calibri"/>
                <a:cs typeface="Calibri"/>
                <a:sym typeface="Calibri"/>
              </a:rPr>
              <a:t>ons</a:t>
            </a:r>
            <a:r>
              <a:rPr lang="en-GB" sz="2800" b="1" i="0" u="none" strike="noStrike" cap="none" dirty="0">
                <a:solidFill>
                  <a:schemeClr val="lt1"/>
                </a:solidFill>
                <a:latin typeface="Calibri"/>
                <a:ea typeface="Calibri"/>
                <a:cs typeface="Calibri"/>
                <a:sym typeface="Calibri"/>
              </a:rPr>
              <a:t>?</a:t>
            </a:r>
            <a:endParaRPr sz="2800" b="0" i="0" u="none" strike="noStrike" cap="none" dirty="0">
              <a:solidFill>
                <a:srgbClr val="000000"/>
              </a:solidFil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grpSp>
        <p:nvGrpSpPr>
          <p:cNvPr id="183" name="Google Shape;183;p36"/>
          <p:cNvGrpSpPr/>
          <p:nvPr/>
        </p:nvGrpSpPr>
        <p:grpSpPr>
          <a:xfrm>
            <a:off x="399369" y="1485206"/>
            <a:ext cx="7323602" cy="4900841"/>
            <a:chOff x="0" y="2395"/>
            <a:chExt cx="7323602" cy="4900841"/>
          </a:xfrm>
        </p:grpSpPr>
        <p:sp>
          <p:nvSpPr>
            <p:cNvPr id="184" name="Google Shape;184;p36"/>
            <p:cNvSpPr/>
            <p:nvPr/>
          </p:nvSpPr>
          <p:spPr>
            <a:xfrm rot="5400000">
              <a:off x="3019713" y="109263"/>
              <a:ext cx="3920673" cy="4687105"/>
            </a:xfrm>
            <a:prstGeom prst="round2SameRect">
              <a:avLst>
                <a:gd name="adj1" fmla="val 16667"/>
                <a:gd name="adj2" fmla="val 0"/>
              </a:avLst>
            </a:prstGeom>
            <a:solidFill>
              <a:srgbClr val="F7CFCF">
                <a:alpha val="89019"/>
              </a:srgbClr>
            </a:solidFill>
            <a:ln w="25400" cap="flat" cmpd="sng">
              <a:solidFill>
                <a:srgbClr val="F7CFCF">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6"/>
            <p:cNvSpPr txBox="1"/>
            <p:nvPr/>
          </p:nvSpPr>
          <p:spPr>
            <a:xfrm>
              <a:off x="2636498" y="683870"/>
              <a:ext cx="4495714" cy="3537891"/>
            </a:xfrm>
            <a:prstGeom prst="rect">
              <a:avLst/>
            </a:prstGeom>
            <a:noFill/>
            <a:ln>
              <a:noFill/>
            </a:ln>
          </p:spPr>
          <p:txBody>
            <a:bodyPr spcFirstLastPara="1" wrap="square" lIns="247650" tIns="123825" rIns="247650" bIns="123825" anchor="ctr" anchorCtr="0">
              <a:noAutofit/>
            </a:bodyPr>
            <a:lstStyle/>
            <a:p>
              <a:pPr marL="0" marR="0" lvl="0" indent="0" algn="l" rtl="0">
                <a:lnSpc>
                  <a:spcPct val="100000"/>
                </a:lnSpc>
                <a:spcBef>
                  <a:spcPts val="0"/>
                </a:spcBef>
                <a:spcAft>
                  <a:spcPts val="0"/>
                </a:spcAft>
                <a:buNone/>
              </a:pPr>
              <a:r>
                <a:rPr lang="en-GB" sz="1600" b="1" i="0" u="none" strike="noStrike" cap="none" dirty="0">
                  <a:solidFill>
                    <a:srgbClr val="374151"/>
                  </a:solidFill>
                  <a:latin typeface="Calibri" panose="020F0502020204030204" pitchFamily="34" charset="0"/>
                  <a:cs typeface="Calibri" panose="020F0502020204030204" pitchFamily="34" charset="0"/>
                  <a:sym typeface="Arial"/>
                </a:rPr>
                <a:t>Power Concentration:</a:t>
              </a:r>
              <a:r>
                <a:rPr lang="en-GB" sz="1600" b="0" i="0" u="none" strike="noStrike" cap="none" dirty="0">
                  <a:solidFill>
                    <a:srgbClr val="374151"/>
                  </a:solidFill>
                  <a:latin typeface="Calibri" panose="020F0502020204030204" pitchFamily="34" charset="0"/>
                  <a:cs typeface="Calibri" panose="020F0502020204030204" pitchFamily="34" charset="0"/>
                  <a:sym typeface="Arial"/>
                </a:rPr>
                <a:t> Power is vested in a few, potentially affecting the fairness of laws.</a:t>
              </a:r>
              <a:endParaRPr sz="16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6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GB" sz="1600" b="1" i="0" u="none" strike="noStrike" cap="none" dirty="0">
                  <a:solidFill>
                    <a:srgbClr val="374151"/>
                  </a:solidFill>
                  <a:latin typeface="Calibri" panose="020F0502020204030204" pitchFamily="34" charset="0"/>
                  <a:cs typeface="Calibri" panose="020F0502020204030204" pitchFamily="34" charset="0"/>
                  <a:sym typeface="Arial"/>
                </a:rPr>
                <a:t>Legislative Bias:</a:t>
              </a:r>
              <a:r>
                <a:rPr lang="en-GB" sz="1600" b="0" i="0" u="none" strike="noStrike" cap="none" dirty="0">
                  <a:solidFill>
                    <a:srgbClr val="374151"/>
                  </a:solidFill>
                  <a:latin typeface="Calibri" panose="020F0502020204030204" pitchFamily="34" charset="0"/>
                  <a:cs typeface="Calibri" panose="020F0502020204030204" pitchFamily="34" charset="0"/>
                  <a:sym typeface="Arial"/>
                </a:rPr>
                <a:t> Risks of laws being skewed to benefit representatives or their circles.</a:t>
              </a:r>
              <a:endParaRPr sz="16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endParaRPr sz="16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GB" sz="1600" b="1" i="0" u="none" strike="noStrike" cap="none" dirty="0">
                  <a:solidFill>
                    <a:srgbClr val="374151"/>
                  </a:solidFill>
                  <a:latin typeface="Calibri" panose="020F0502020204030204" pitchFamily="34" charset="0"/>
                  <a:cs typeface="Calibri" panose="020F0502020204030204" pitchFamily="34" charset="0"/>
                  <a:sym typeface="Arial"/>
                </a:rPr>
                <a:t>Accountability Challenges:</a:t>
              </a:r>
              <a:r>
                <a:rPr lang="en-GB" sz="1600" b="0" i="0" u="none" strike="noStrike" cap="none" dirty="0">
                  <a:solidFill>
                    <a:srgbClr val="374151"/>
                  </a:solidFill>
                  <a:latin typeface="Calibri" panose="020F0502020204030204" pitchFamily="34" charset="0"/>
                  <a:cs typeface="Calibri" panose="020F0502020204030204" pitchFamily="34" charset="0"/>
                  <a:sym typeface="Arial"/>
                </a:rPr>
                <a:t> Representatives operate with significant autonomy between elections.</a:t>
              </a:r>
              <a:endParaRPr sz="16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6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GB" sz="1600" b="1" i="0" u="none" strike="noStrike" cap="none" dirty="0">
                  <a:solidFill>
                    <a:srgbClr val="374151"/>
                  </a:solidFill>
                  <a:latin typeface="Calibri" panose="020F0502020204030204" pitchFamily="34" charset="0"/>
                  <a:cs typeface="Calibri" panose="020F0502020204030204" pitchFamily="34" charset="0"/>
                  <a:sym typeface="Arial"/>
                </a:rPr>
                <a:t>Delayed Response:</a:t>
              </a:r>
              <a:r>
                <a:rPr lang="en-GB" sz="1600" b="0" i="0" u="none" strike="noStrike" cap="none" dirty="0">
                  <a:solidFill>
                    <a:srgbClr val="374151"/>
                  </a:solidFill>
                  <a:latin typeface="Calibri" panose="020F0502020204030204" pitchFamily="34" charset="0"/>
                  <a:cs typeface="Calibri" panose="020F0502020204030204" pitchFamily="34" charset="0"/>
                  <a:sym typeface="Arial"/>
                </a:rPr>
                <a:t> Public may wait years to address grievances in the next election cycle.</a:t>
              </a:r>
              <a:endParaRPr sz="1600" dirty="0">
                <a:latin typeface="Calibri" panose="020F0502020204030204" pitchFamily="34" charset="0"/>
                <a:cs typeface="Calibri" panose="020F0502020204030204" pitchFamily="34" charset="0"/>
              </a:endParaRPr>
            </a:p>
            <a:p>
              <a:pPr marL="114300" marR="0" lvl="1" indent="-25400" algn="l" rtl="0">
                <a:lnSpc>
                  <a:spcPct val="90000"/>
                </a:lnSpc>
                <a:spcBef>
                  <a:spcPts val="0"/>
                </a:spcBef>
                <a:spcAft>
                  <a:spcPts val="0"/>
                </a:spcAft>
                <a:buClr>
                  <a:srgbClr val="000000"/>
                </a:buClr>
                <a:buSzPts val="1400"/>
                <a:buFont typeface="Arial"/>
                <a:buNone/>
              </a:pPr>
              <a:endParaRPr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186" name="Google Shape;186;p36"/>
            <p:cNvSpPr/>
            <p:nvPr/>
          </p:nvSpPr>
          <p:spPr>
            <a:xfrm>
              <a:off x="0" y="2395"/>
              <a:ext cx="2636497" cy="4900841"/>
            </a:xfrm>
            <a:prstGeom prst="roundRect">
              <a:avLst>
                <a:gd name="adj" fmla="val 16667"/>
              </a:avLst>
            </a:prstGeom>
            <a:solidFill>
              <a:srgbClr val="EB505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36"/>
            <p:cNvSpPr txBox="1"/>
            <p:nvPr/>
          </p:nvSpPr>
          <p:spPr>
            <a:xfrm>
              <a:off x="128703" y="131098"/>
              <a:ext cx="2379091" cy="4643435"/>
            </a:xfrm>
            <a:prstGeom prst="rect">
              <a:avLst/>
            </a:prstGeom>
            <a:noFill/>
            <a:ln>
              <a:noFill/>
            </a:ln>
          </p:spPr>
          <p:txBody>
            <a:bodyPr spcFirstLastPara="1" wrap="square" lIns="228600" tIns="114300" rIns="228600" bIns="114300" anchor="ctr" anchorCtr="0">
              <a:noAutofit/>
            </a:bodyPr>
            <a:lstStyle/>
            <a:p>
              <a:pPr marL="0" marR="0" lvl="0" indent="0" algn="ctr" rtl="0">
                <a:lnSpc>
                  <a:spcPct val="90000"/>
                </a:lnSpc>
                <a:spcBef>
                  <a:spcPts val="0"/>
                </a:spcBef>
                <a:spcAft>
                  <a:spcPts val="0"/>
                </a:spcAft>
                <a:buClr>
                  <a:srgbClr val="000000"/>
                </a:buClr>
                <a:buSzPts val="6000"/>
                <a:buFont typeface="Arial"/>
                <a:buNone/>
              </a:pPr>
              <a:r>
                <a:rPr lang="en-GB" sz="6000" b="1" i="0" u="none" strike="noStrike" cap="none" dirty="0">
                  <a:solidFill>
                    <a:schemeClr val="lt1"/>
                  </a:solidFill>
                  <a:latin typeface="Calibri" panose="020F0502020204030204" pitchFamily="34" charset="0"/>
                  <a:cs typeface="Calibri" panose="020F0502020204030204" pitchFamily="34" charset="0"/>
                  <a:sym typeface="Arial"/>
                </a:rPr>
                <a:t>Cons</a:t>
              </a:r>
              <a:endParaRPr sz="6000" b="0" i="0" u="none" strike="noStrike" cap="none" dirty="0">
                <a:solidFill>
                  <a:schemeClr val="lt1"/>
                </a:solidFill>
                <a:latin typeface="Calibri" panose="020F0502020204030204" pitchFamily="34" charset="0"/>
                <a:cs typeface="Calibri" panose="020F0502020204030204" pitchFamily="34" charset="0"/>
                <a:sym typeface="Arial"/>
              </a:endParaRPr>
            </a:p>
          </p:txBody>
        </p:sp>
      </p:grpSp>
      <p:pic>
        <p:nvPicPr>
          <p:cNvPr id="188" name="Google Shape;188;p36"/>
          <p:cNvPicPr preferRelativeResize="0"/>
          <p:nvPr/>
        </p:nvPicPr>
        <p:blipFill rotWithShape="1">
          <a:blip r:embed="rId3">
            <a:alphaModFix/>
          </a:blip>
          <a:srcRect/>
          <a:stretch/>
        </p:blipFill>
        <p:spPr>
          <a:xfrm flipH="1">
            <a:off x="7531581" y="2471350"/>
            <a:ext cx="4592595" cy="2928551"/>
          </a:xfrm>
          <a:prstGeom prst="rect">
            <a:avLst/>
          </a:prstGeom>
          <a:noFill/>
          <a:ln>
            <a:noFill/>
          </a:ln>
        </p:spPr>
      </p:pic>
      <p:sp>
        <p:nvSpPr>
          <p:cNvPr id="9" name="Google Shape;143;p31"/>
          <p:cNvSpPr/>
          <p:nvPr/>
        </p:nvSpPr>
        <p:spPr>
          <a:xfrm>
            <a:off x="399369" y="302504"/>
            <a:ext cx="972312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800" b="1" i="0" u="none" strike="noStrike" cap="none" dirty="0" smtClean="0">
                <a:solidFill>
                  <a:schemeClr val="lt1"/>
                </a:solidFill>
                <a:latin typeface="Calibri"/>
                <a:ea typeface="Calibri"/>
                <a:cs typeface="Calibri"/>
                <a:sym typeface="Calibri"/>
              </a:rPr>
              <a:t>Representative </a:t>
            </a:r>
            <a:r>
              <a:rPr lang="en-GB" sz="2800" b="1" dirty="0">
                <a:solidFill>
                  <a:schemeClr val="lt1"/>
                </a:solidFill>
                <a:latin typeface="Calibri"/>
                <a:ea typeface="Calibri"/>
                <a:cs typeface="Calibri"/>
                <a:sym typeface="Calibri"/>
              </a:rPr>
              <a:t>D</a:t>
            </a:r>
            <a:r>
              <a:rPr lang="en-GB" sz="2800" b="1" i="0" u="none" strike="noStrike" cap="none" dirty="0" smtClean="0">
                <a:solidFill>
                  <a:schemeClr val="lt1"/>
                </a:solidFill>
                <a:latin typeface="Calibri"/>
                <a:ea typeface="Calibri"/>
                <a:cs typeface="Calibri"/>
                <a:sym typeface="Calibri"/>
              </a:rPr>
              <a:t>emocracy</a:t>
            </a:r>
            <a:r>
              <a:rPr lang="en-GB" sz="2800" b="1" i="0" u="none" strike="noStrike" cap="none" dirty="0">
                <a:solidFill>
                  <a:schemeClr val="lt1"/>
                </a:solidFill>
                <a:latin typeface="Calibri"/>
                <a:ea typeface="Calibri"/>
                <a:cs typeface="Calibri"/>
                <a:sym typeface="Calibri"/>
              </a:rPr>
              <a:t>: </a:t>
            </a:r>
            <a:r>
              <a:rPr lang="en-GB" sz="2800" b="1" i="0" u="none" strike="noStrike" cap="none" dirty="0" smtClean="0">
                <a:solidFill>
                  <a:schemeClr val="lt1"/>
                </a:solidFill>
                <a:latin typeface="Calibri"/>
                <a:ea typeface="Calibri"/>
                <a:cs typeface="Calibri"/>
                <a:sym typeface="Calibri"/>
              </a:rPr>
              <a:t>What </a:t>
            </a:r>
            <a:r>
              <a:rPr lang="en-GB" sz="2800" b="1" dirty="0">
                <a:solidFill>
                  <a:schemeClr val="lt1"/>
                </a:solidFill>
                <a:latin typeface="Calibri"/>
                <a:ea typeface="Calibri"/>
                <a:cs typeface="Calibri"/>
                <a:sym typeface="Calibri"/>
              </a:rPr>
              <a:t>A</a:t>
            </a:r>
            <a:r>
              <a:rPr lang="en-GB" sz="2800" b="1" i="0" u="none" strike="noStrike" cap="none" dirty="0" smtClean="0">
                <a:solidFill>
                  <a:schemeClr val="lt1"/>
                </a:solidFill>
                <a:latin typeface="Calibri"/>
                <a:ea typeface="Calibri"/>
                <a:cs typeface="Calibri"/>
                <a:sym typeface="Calibri"/>
              </a:rPr>
              <a:t>re </a:t>
            </a:r>
            <a:r>
              <a:rPr lang="en-GB" sz="2800" b="1" dirty="0">
                <a:solidFill>
                  <a:schemeClr val="lt1"/>
                </a:solidFill>
                <a:latin typeface="Calibri"/>
                <a:ea typeface="Calibri"/>
                <a:cs typeface="Calibri"/>
                <a:sym typeface="Calibri"/>
              </a:rPr>
              <a:t>T</a:t>
            </a:r>
            <a:r>
              <a:rPr lang="en-GB" sz="2800" b="1" i="0" u="none" strike="noStrike" cap="none" dirty="0" smtClean="0">
                <a:solidFill>
                  <a:schemeClr val="lt1"/>
                </a:solidFill>
                <a:latin typeface="Calibri"/>
                <a:ea typeface="Calibri"/>
                <a:cs typeface="Calibri"/>
                <a:sym typeface="Calibri"/>
              </a:rPr>
              <a:t>he Pros </a:t>
            </a:r>
            <a:r>
              <a:rPr lang="en-GB" sz="2800" b="1" dirty="0">
                <a:solidFill>
                  <a:schemeClr val="lt1"/>
                </a:solidFill>
                <a:latin typeface="Calibri"/>
                <a:ea typeface="Calibri"/>
                <a:cs typeface="Calibri"/>
                <a:sym typeface="Calibri"/>
              </a:rPr>
              <a:t>A</a:t>
            </a:r>
            <a:r>
              <a:rPr lang="en-GB" sz="2800" b="1" i="0" u="none" strike="noStrike" cap="none" dirty="0" smtClean="0">
                <a:solidFill>
                  <a:schemeClr val="lt1"/>
                </a:solidFill>
                <a:latin typeface="Calibri"/>
                <a:ea typeface="Calibri"/>
                <a:cs typeface="Calibri"/>
                <a:sym typeface="Calibri"/>
              </a:rPr>
              <a:t>nd </a:t>
            </a:r>
            <a:r>
              <a:rPr lang="en-GB" sz="2800" b="1" dirty="0">
                <a:solidFill>
                  <a:schemeClr val="lt1"/>
                </a:solidFill>
                <a:latin typeface="Calibri"/>
                <a:ea typeface="Calibri"/>
                <a:cs typeface="Calibri"/>
                <a:sym typeface="Calibri"/>
              </a:rPr>
              <a:t>C</a:t>
            </a:r>
            <a:r>
              <a:rPr lang="en-GB" sz="2800" b="1" i="0" u="none" strike="noStrike" cap="none" dirty="0" smtClean="0">
                <a:solidFill>
                  <a:schemeClr val="lt1"/>
                </a:solidFill>
                <a:latin typeface="Calibri"/>
                <a:ea typeface="Calibri"/>
                <a:cs typeface="Calibri"/>
                <a:sym typeface="Calibri"/>
              </a:rPr>
              <a:t>ons</a:t>
            </a:r>
            <a:r>
              <a:rPr lang="en-GB" sz="2800" b="1" i="0" u="none" strike="noStrike" cap="none" dirty="0">
                <a:solidFill>
                  <a:schemeClr val="lt1"/>
                </a:solidFill>
                <a:latin typeface="Calibri"/>
                <a:ea typeface="Calibri"/>
                <a:cs typeface="Calibri"/>
                <a:sym typeface="Calibri"/>
              </a:rPr>
              <a:t>?</a:t>
            </a:r>
            <a:endParaRPr sz="2800" b="0" i="0" u="none" strike="noStrike" cap="none" dirty="0">
              <a:solidFill>
                <a:srgbClr val="000000"/>
              </a:solidFil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pSp>
        <p:nvGrpSpPr>
          <p:cNvPr id="193" name="Google Shape;193;p8"/>
          <p:cNvGrpSpPr/>
          <p:nvPr/>
        </p:nvGrpSpPr>
        <p:grpSpPr>
          <a:xfrm>
            <a:off x="399370" y="1994263"/>
            <a:ext cx="11393260" cy="4603389"/>
            <a:chOff x="0" y="0"/>
            <a:chExt cx="11393260" cy="4603389"/>
          </a:xfrm>
        </p:grpSpPr>
        <p:sp>
          <p:nvSpPr>
            <p:cNvPr id="194" name="Google Shape;194;p8"/>
            <p:cNvSpPr/>
            <p:nvPr/>
          </p:nvSpPr>
          <p:spPr>
            <a:xfrm rot="5400000">
              <a:off x="5906061" y="-1344148"/>
              <a:ext cx="3682711" cy="7291686"/>
            </a:xfrm>
            <a:prstGeom prst="round2SameRect">
              <a:avLst>
                <a:gd name="adj1" fmla="val 16667"/>
                <a:gd name="adj2" fmla="val 0"/>
              </a:avLst>
            </a:prstGeom>
            <a:solidFill>
              <a:srgbClr val="CBE2D5">
                <a:alpha val="89019"/>
              </a:srgbClr>
            </a:solidFill>
            <a:ln w="25400" cap="flat" cmpd="sng">
              <a:solidFill>
                <a:srgbClr val="CBE2D5">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8"/>
            <p:cNvSpPr txBox="1"/>
            <p:nvPr/>
          </p:nvSpPr>
          <p:spPr>
            <a:xfrm>
              <a:off x="4101574" y="640114"/>
              <a:ext cx="7111911" cy="3323161"/>
            </a:xfrm>
            <a:prstGeom prst="rect">
              <a:avLst/>
            </a:prstGeom>
            <a:noFill/>
            <a:ln>
              <a:noFill/>
            </a:ln>
          </p:spPr>
          <p:txBody>
            <a:bodyPr spcFirstLastPara="1" wrap="square" lIns="129525" tIns="64750" rIns="129525" bIns="64750" anchor="ctr" anchorCtr="0">
              <a:noAutofit/>
            </a:bodyPr>
            <a:lstStyle/>
            <a:p>
              <a:pPr marL="0" marR="0" lvl="0" indent="0" algn="l" rtl="0">
                <a:lnSpc>
                  <a:spcPct val="100000"/>
                </a:lnSpc>
                <a:spcBef>
                  <a:spcPts val="0"/>
                </a:spcBef>
                <a:spcAft>
                  <a:spcPts val="0"/>
                </a:spcAft>
                <a:buNone/>
              </a:pPr>
              <a:r>
                <a:rPr lang="en-GB" sz="1800" b="1" i="0" u="none" strike="noStrike" cap="none" dirty="0">
                  <a:solidFill>
                    <a:srgbClr val="374151"/>
                  </a:solidFill>
                  <a:latin typeface="Calibri" panose="020F0502020204030204" pitchFamily="34" charset="0"/>
                  <a:cs typeface="Calibri" panose="020F0502020204030204" pitchFamily="34" charset="0"/>
                  <a:sym typeface="Arial"/>
                </a:rPr>
                <a:t>Discuss the </a:t>
              </a:r>
              <a:r>
                <a:rPr lang="en-GB" sz="1800" b="1" i="0" u="none" strike="noStrike" cap="none" dirty="0" smtClean="0">
                  <a:solidFill>
                    <a:srgbClr val="374151"/>
                  </a:solidFill>
                  <a:latin typeface="Calibri" panose="020F0502020204030204" pitchFamily="34" charset="0"/>
                  <a:cs typeface="Calibri" panose="020F0502020204030204" pitchFamily="34" charset="0"/>
                  <a:sym typeface="Arial"/>
                </a:rPr>
                <a:t>Types </a:t>
              </a:r>
              <a:r>
                <a:rPr lang="en-GB" sz="1800" b="1" i="0" u="none" strike="noStrike" cap="none" dirty="0">
                  <a:solidFill>
                    <a:srgbClr val="374151"/>
                  </a:solidFill>
                  <a:latin typeface="Calibri" panose="020F0502020204030204" pitchFamily="34" charset="0"/>
                  <a:cs typeface="Calibri" panose="020F0502020204030204" pitchFamily="34" charset="0"/>
                  <a:sym typeface="Arial"/>
                </a:rPr>
                <a:t>of Democracy:</a:t>
              </a:r>
              <a:endParaRPr sz="1800" b="0" i="0" u="none" strike="noStrike" cap="none" dirty="0">
                <a:solidFill>
                  <a:srgbClr val="374151"/>
                </a:solidFill>
                <a:latin typeface="Calibri" panose="020F0502020204030204" pitchFamily="34" charset="0"/>
                <a:cs typeface="Calibri" panose="020F0502020204030204" pitchFamily="34" charset="0"/>
                <a:sym typeface="Arial"/>
              </a:endParaRPr>
            </a:p>
            <a:p>
              <a:pPr marL="742950" marR="0" lvl="1" indent="-285750" algn="l" rtl="0">
                <a:lnSpc>
                  <a:spcPct val="100000"/>
                </a:lnSpc>
                <a:spcBef>
                  <a:spcPts val="0"/>
                </a:spcBef>
                <a:spcAft>
                  <a:spcPts val="0"/>
                </a:spcAft>
                <a:buClr>
                  <a:srgbClr val="000000"/>
                </a:buClr>
                <a:buSzPts val="1800"/>
                <a:buFont typeface="Arial"/>
                <a:buChar char="•"/>
              </a:pPr>
              <a:r>
                <a:rPr lang="en-GB" sz="1800" b="0" i="0" u="none" strike="noStrike" cap="none" dirty="0">
                  <a:solidFill>
                    <a:srgbClr val="374151"/>
                  </a:solidFill>
                  <a:latin typeface="Calibri" panose="020F0502020204030204" pitchFamily="34" charset="0"/>
                  <a:cs typeface="Calibri" panose="020F0502020204030204" pitchFamily="34" charset="0"/>
                  <a:sym typeface="Arial"/>
                </a:rPr>
                <a:t>Reflect on the specific form of democracy practiced in Cyprus.</a:t>
              </a:r>
              <a:endParaRPr sz="18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8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GB" sz="1800" b="1" i="0" u="none" strike="noStrike" cap="none" dirty="0">
                  <a:solidFill>
                    <a:srgbClr val="374151"/>
                  </a:solidFill>
                  <a:latin typeface="Calibri" panose="020F0502020204030204" pitchFamily="34" charset="0"/>
                  <a:cs typeface="Calibri" panose="020F0502020204030204" pitchFamily="34" charset="0"/>
                  <a:sym typeface="Arial"/>
                </a:rPr>
                <a:t>Evaluate Pros and Cons:</a:t>
              </a:r>
              <a:endParaRPr sz="1800" b="0" i="0" u="none" strike="noStrike" cap="none" dirty="0">
                <a:solidFill>
                  <a:srgbClr val="374151"/>
                </a:solidFill>
                <a:latin typeface="Calibri" panose="020F0502020204030204" pitchFamily="34" charset="0"/>
                <a:cs typeface="Calibri" panose="020F0502020204030204" pitchFamily="34" charset="0"/>
                <a:sym typeface="Arial"/>
              </a:endParaRPr>
            </a:p>
            <a:p>
              <a:pPr marL="742950" marR="0" lvl="1" indent="-285750" algn="l" rtl="0">
                <a:lnSpc>
                  <a:spcPct val="100000"/>
                </a:lnSpc>
                <a:spcBef>
                  <a:spcPts val="0"/>
                </a:spcBef>
                <a:spcAft>
                  <a:spcPts val="0"/>
                </a:spcAft>
                <a:buClr>
                  <a:srgbClr val="000000"/>
                </a:buClr>
                <a:buSzPts val="1800"/>
                <a:buFont typeface="Arial"/>
                <a:buChar char="•"/>
              </a:pPr>
              <a:r>
                <a:rPr lang="en-GB" sz="1800" b="0" i="0" u="none" strike="noStrike" cap="none" dirty="0">
                  <a:solidFill>
                    <a:srgbClr val="374151"/>
                  </a:solidFill>
                  <a:latin typeface="Calibri" panose="020F0502020204030204" pitchFamily="34" charset="0"/>
                  <a:cs typeface="Calibri" panose="020F0502020204030204" pitchFamily="34" charset="0"/>
                  <a:sym typeface="Arial"/>
                </a:rPr>
                <a:t>What are the advantages and disadvantages of this system?</a:t>
              </a:r>
              <a:endParaRPr sz="18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8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GB" sz="1800" b="1" i="0" u="none" strike="noStrike" cap="none" dirty="0" smtClean="0">
                  <a:solidFill>
                    <a:srgbClr val="374151"/>
                  </a:solidFill>
                  <a:latin typeface="Calibri" panose="020F0502020204030204" pitchFamily="34" charset="0"/>
                  <a:cs typeface="Calibri" panose="020F0502020204030204" pitchFamily="34" charset="0"/>
                  <a:sym typeface="Arial"/>
                </a:rPr>
                <a:t>Analyse </a:t>
              </a:r>
              <a:r>
                <a:rPr lang="en-GB" sz="1800" b="1" i="0" u="none" strike="noStrike" cap="none" dirty="0">
                  <a:solidFill>
                    <a:srgbClr val="374151"/>
                  </a:solidFill>
                  <a:latin typeface="Calibri" panose="020F0502020204030204" pitchFamily="34" charset="0"/>
                  <a:cs typeface="Calibri" panose="020F0502020204030204" pitchFamily="34" charset="0"/>
                  <a:sym typeface="Arial"/>
                </a:rPr>
                <a:t>Strengths and Weaknesses:</a:t>
              </a:r>
              <a:endParaRPr sz="1800" b="0" i="0" u="none" strike="noStrike" cap="none" dirty="0">
                <a:solidFill>
                  <a:srgbClr val="374151"/>
                </a:solidFill>
                <a:latin typeface="Calibri" panose="020F0502020204030204" pitchFamily="34" charset="0"/>
                <a:cs typeface="Calibri" panose="020F0502020204030204" pitchFamily="34" charset="0"/>
                <a:sym typeface="Arial"/>
              </a:endParaRPr>
            </a:p>
            <a:p>
              <a:pPr marL="742950" marR="0" lvl="1" indent="-285750" algn="l" rtl="0">
                <a:lnSpc>
                  <a:spcPct val="100000"/>
                </a:lnSpc>
                <a:spcBef>
                  <a:spcPts val="0"/>
                </a:spcBef>
                <a:spcAft>
                  <a:spcPts val="0"/>
                </a:spcAft>
                <a:buClr>
                  <a:srgbClr val="000000"/>
                </a:buClr>
                <a:buSzPts val="1800"/>
                <a:buFont typeface="Arial"/>
                <a:buChar char="•"/>
              </a:pPr>
              <a:r>
                <a:rPr lang="en-GB" sz="1800" b="0" i="0" u="none" strike="noStrike" cap="none" dirty="0">
                  <a:solidFill>
                    <a:srgbClr val="374151"/>
                  </a:solidFill>
                  <a:latin typeface="Calibri" panose="020F0502020204030204" pitchFamily="34" charset="0"/>
                  <a:cs typeface="Calibri" panose="020F0502020204030204" pitchFamily="34" charset="0"/>
                  <a:sym typeface="Arial"/>
                </a:rPr>
                <a:t>Consider the strengths and weaknesses of representative democracy as it operates in Cyprus.</a:t>
              </a:r>
              <a:endParaRPr sz="1800" dirty="0">
                <a:latin typeface="Calibri" panose="020F0502020204030204" pitchFamily="34" charset="0"/>
                <a:cs typeface="Calibri" panose="020F0502020204030204" pitchFamily="34" charset="0"/>
              </a:endParaRPr>
            </a:p>
            <a:p>
              <a:pPr marL="285750" marR="0" lvl="1" indent="-69850" algn="l" rtl="0">
                <a:lnSpc>
                  <a:spcPct val="90000"/>
                </a:lnSpc>
                <a:spcBef>
                  <a:spcPts val="0"/>
                </a:spcBef>
                <a:spcAft>
                  <a:spcPts val="0"/>
                </a:spcAft>
                <a:buClr>
                  <a:srgbClr val="000000"/>
                </a:buClr>
                <a:buSzPts val="3400"/>
                <a:buFont typeface="Arial"/>
                <a:buNone/>
              </a:pPr>
              <a:endParaRPr sz="18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196" name="Google Shape;196;p8"/>
            <p:cNvSpPr/>
            <p:nvPr/>
          </p:nvSpPr>
          <p:spPr>
            <a:xfrm>
              <a:off x="0" y="0"/>
              <a:ext cx="4101573" cy="4603389"/>
            </a:xfrm>
            <a:prstGeom prst="roundRect">
              <a:avLst>
                <a:gd name="adj" fmla="val 16667"/>
              </a:avLst>
            </a:prstGeom>
            <a:solidFill>
              <a:srgbClr val="33AE7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8"/>
            <p:cNvSpPr txBox="1"/>
            <p:nvPr/>
          </p:nvSpPr>
          <p:spPr>
            <a:xfrm>
              <a:off x="200222" y="200222"/>
              <a:ext cx="3701129" cy="4202945"/>
            </a:xfrm>
            <a:prstGeom prst="rect">
              <a:avLst/>
            </a:prstGeom>
            <a:noFill/>
            <a:ln>
              <a:noFill/>
            </a:ln>
          </p:spPr>
          <p:txBody>
            <a:bodyPr spcFirstLastPara="1" wrap="square" lIns="194300" tIns="97150" rIns="194300" bIns="97150" anchor="ctr" anchorCtr="0">
              <a:noAutofit/>
            </a:bodyPr>
            <a:lstStyle/>
            <a:p>
              <a:pPr marL="0" marR="0" lvl="0" indent="0" algn="ctr" rtl="0">
                <a:lnSpc>
                  <a:spcPct val="90000"/>
                </a:lnSpc>
                <a:spcBef>
                  <a:spcPts val="0"/>
                </a:spcBef>
                <a:spcAft>
                  <a:spcPts val="0"/>
                </a:spcAft>
                <a:buClr>
                  <a:srgbClr val="000000"/>
                </a:buClr>
                <a:buSzPts val="5100"/>
                <a:buFont typeface="Arial"/>
                <a:buNone/>
              </a:pPr>
              <a:r>
                <a:rPr lang="en-GB" sz="4000" b="1" i="0" u="none" strike="noStrike" cap="none" dirty="0">
                  <a:solidFill>
                    <a:schemeClr val="lt1"/>
                  </a:solidFill>
                  <a:latin typeface="Calibri"/>
                  <a:ea typeface="Calibri"/>
                  <a:cs typeface="Calibri"/>
                  <a:sym typeface="Calibri"/>
                </a:rPr>
                <a:t>Activity Time!! </a:t>
              </a:r>
              <a:r>
                <a:rPr lang="en-GB" sz="4000" b="1" i="0" u="none" strike="noStrike" cap="none" dirty="0" smtClean="0">
                  <a:solidFill>
                    <a:schemeClr val="lt1"/>
                  </a:solidFill>
                  <a:latin typeface="Calibri"/>
                  <a:ea typeface="Calibri"/>
                  <a:cs typeface="Calibri"/>
                  <a:sym typeface="Calibri"/>
                </a:rPr>
                <a:t>(Worksheets)</a:t>
              </a:r>
              <a:endParaRPr sz="4000" b="0" i="0" u="none" strike="noStrike" cap="none" dirty="0">
                <a:solidFill>
                  <a:schemeClr val="lt1"/>
                </a:solidFill>
                <a:latin typeface="Calibri"/>
                <a:ea typeface="Calibri"/>
                <a:cs typeface="Calibri"/>
                <a:sym typeface="Calibri"/>
              </a:endParaRPr>
            </a:p>
          </p:txBody>
        </p:sp>
      </p:grpSp>
      <p:sp>
        <p:nvSpPr>
          <p:cNvPr id="198" name="Google Shape;198;p8"/>
          <p:cNvSpPr txBox="1">
            <a:spLocks noGrp="1"/>
          </p:cNvSpPr>
          <p:nvPr>
            <p:ph type="title"/>
          </p:nvPr>
        </p:nvSpPr>
        <p:spPr>
          <a:xfrm>
            <a:off x="599592" y="309360"/>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Group Activity</a:t>
            </a:r>
            <a:endParaRP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txBox="1">
            <a:spLocks noGrp="1"/>
          </p:cNvSpPr>
          <p:nvPr>
            <p:ph type="body" idx="1"/>
          </p:nvPr>
        </p:nvSpPr>
        <p:spPr>
          <a:xfrm>
            <a:off x="5982789" y="1449388"/>
            <a:ext cx="4085544" cy="4252686"/>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chemeClr val="accent1"/>
              </a:buClr>
              <a:buSzPts val="1800"/>
              <a:buNone/>
            </a:pPr>
            <a:r>
              <a:rPr lang="en-GB" sz="2800" dirty="0">
                <a:solidFill>
                  <a:srgbClr val="187498"/>
                </a:solidFill>
              </a:rPr>
              <a:t> </a:t>
            </a:r>
            <a:r>
              <a:rPr lang="en-GB" sz="2800" b="1" dirty="0">
                <a:solidFill>
                  <a:srgbClr val="187498"/>
                </a:solidFill>
                <a:latin typeface="Calibri"/>
                <a:ea typeface="Calibri"/>
                <a:cs typeface="Calibri"/>
                <a:sym typeface="Calibri"/>
              </a:rPr>
              <a:t>Steps: </a:t>
            </a:r>
            <a:endParaRPr dirty="0">
              <a:solidFill>
                <a:srgbClr val="187498"/>
              </a:solidFill>
              <a:latin typeface="Calibri"/>
              <a:ea typeface="Calibri"/>
              <a:cs typeface="Calibri"/>
              <a:sym typeface="Calibri"/>
            </a:endParaRPr>
          </a:p>
          <a:p>
            <a:pPr marL="457200" lvl="0" indent="-228600" algn="l" rtl="0">
              <a:lnSpc>
                <a:spcPct val="90000"/>
              </a:lnSpc>
              <a:spcBef>
                <a:spcPts val="1000"/>
              </a:spcBef>
              <a:spcAft>
                <a:spcPts val="0"/>
              </a:spcAft>
              <a:buSzPts val="1800"/>
              <a:buFont typeface="Arial"/>
              <a:buAutoNum type="arabicPeriod"/>
            </a:pPr>
            <a:r>
              <a:rPr lang="en-GB" b="1" i="0" dirty="0">
                <a:solidFill>
                  <a:schemeClr val="dk2"/>
                </a:solidFill>
                <a:latin typeface="Calibri"/>
                <a:ea typeface="Calibri"/>
                <a:cs typeface="Calibri"/>
                <a:sym typeface="Calibri"/>
              </a:rPr>
              <a:t>Scan the QR Code</a:t>
            </a:r>
            <a:endParaRPr b="0" i="0" dirty="0">
              <a:solidFill>
                <a:schemeClr val="dk2"/>
              </a:solidFill>
              <a:latin typeface="Calibri"/>
              <a:ea typeface="Calibri"/>
              <a:cs typeface="Calibri"/>
              <a:sym typeface="Calibri"/>
            </a:endParaRPr>
          </a:p>
          <a:p>
            <a:pPr marL="800100" lvl="1" indent="-342900" algn="l" rtl="0">
              <a:lnSpc>
                <a:spcPct val="90000"/>
              </a:lnSpc>
              <a:spcBef>
                <a:spcPts val="500"/>
              </a:spcBef>
              <a:spcAft>
                <a:spcPts val="0"/>
              </a:spcAft>
              <a:buSzPts val="2200"/>
              <a:buChar char="•"/>
            </a:pPr>
            <a:r>
              <a:rPr lang="en-GB" b="0" i="0" dirty="0">
                <a:solidFill>
                  <a:schemeClr val="dk2"/>
                </a:solidFill>
                <a:latin typeface="Calibri"/>
                <a:ea typeface="Calibri"/>
                <a:cs typeface="Calibri"/>
                <a:sym typeface="Calibri"/>
              </a:rPr>
              <a:t>A random wheel will appear for our game.</a:t>
            </a:r>
            <a:endParaRPr dirty="0"/>
          </a:p>
          <a:p>
            <a:pPr marL="457200" lvl="0" indent="-228600" algn="l" rtl="0">
              <a:lnSpc>
                <a:spcPct val="90000"/>
              </a:lnSpc>
              <a:spcBef>
                <a:spcPts val="1000"/>
              </a:spcBef>
              <a:spcAft>
                <a:spcPts val="0"/>
              </a:spcAft>
              <a:buSzPts val="1800"/>
              <a:buFont typeface="Arial"/>
              <a:buAutoNum type="arabicPeriod"/>
            </a:pPr>
            <a:r>
              <a:rPr lang="en-GB" b="1" i="0" dirty="0">
                <a:solidFill>
                  <a:schemeClr val="dk2"/>
                </a:solidFill>
                <a:latin typeface="Calibri"/>
                <a:ea typeface="Calibri"/>
                <a:cs typeface="Calibri"/>
                <a:sym typeface="Calibri"/>
              </a:rPr>
              <a:t>Introduce Yourself</a:t>
            </a:r>
            <a:endParaRPr b="0" i="0" dirty="0">
              <a:solidFill>
                <a:schemeClr val="dk2"/>
              </a:solidFill>
              <a:latin typeface="Calibri"/>
              <a:ea typeface="Calibri"/>
              <a:cs typeface="Calibri"/>
              <a:sym typeface="Calibri"/>
            </a:endParaRPr>
          </a:p>
          <a:p>
            <a:pPr marL="800100" lvl="1" indent="-342900" algn="l" rtl="0">
              <a:lnSpc>
                <a:spcPct val="90000"/>
              </a:lnSpc>
              <a:spcBef>
                <a:spcPts val="500"/>
              </a:spcBef>
              <a:spcAft>
                <a:spcPts val="0"/>
              </a:spcAft>
              <a:buSzPts val="2200"/>
              <a:buChar char="•"/>
            </a:pPr>
            <a:r>
              <a:rPr lang="en-GB" b="0" i="0" dirty="0">
                <a:solidFill>
                  <a:schemeClr val="dk2"/>
                </a:solidFill>
                <a:latin typeface="Calibri"/>
                <a:ea typeface="Calibri"/>
                <a:cs typeface="Calibri"/>
                <a:sym typeface="Calibri"/>
              </a:rPr>
              <a:t>Name</a:t>
            </a:r>
            <a:endParaRPr dirty="0"/>
          </a:p>
          <a:p>
            <a:pPr marL="800100" lvl="1" indent="-342900" algn="l" rtl="0">
              <a:lnSpc>
                <a:spcPct val="90000"/>
              </a:lnSpc>
              <a:spcBef>
                <a:spcPts val="500"/>
              </a:spcBef>
              <a:spcAft>
                <a:spcPts val="0"/>
              </a:spcAft>
              <a:buSzPts val="2200"/>
              <a:buChar char="•"/>
            </a:pPr>
            <a:r>
              <a:rPr lang="en-GB" b="0" i="0" dirty="0">
                <a:solidFill>
                  <a:schemeClr val="dk2"/>
                </a:solidFill>
                <a:latin typeface="Calibri"/>
                <a:ea typeface="Calibri"/>
                <a:cs typeface="Calibri"/>
                <a:sym typeface="Calibri"/>
              </a:rPr>
              <a:t>Organization</a:t>
            </a:r>
            <a:endParaRPr dirty="0"/>
          </a:p>
          <a:p>
            <a:pPr marL="800100" lvl="1" indent="-342900" algn="l" rtl="0">
              <a:lnSpc>
                <a:spcPct val="90000"/>
              </a:lnSpc>
              <a:spcBef>
                <a:spcPts val="500"/>
              </a:spcBef>
              <a:spcAft>
                <a:spcPts val="0"/>
              </a:spcAft>
              <a:buSzPts val="2200"/>
              <a:buChar char="•"/>
            </a:pPr>
            <a:r>
              <a:rPr lang="en-GB" b="0" i="0" dirty="0">
                <a:solidFill>
                  <a:schemeClr val="dk2"/>
                </a:solidFill>
                <a:latin typeface="Calibri"/>
                <a:ea typeface="Calibri"/>
                <a:cs typeface="Calibri"/>
                <a:sym typeface="Calibri"/>
              </a:rPr>
              <a:t>Brief description of your daily work</a:t>
            </a:r>
            <a:endParaRPr dirty="0"/>
          </a:p>
          <a:p>
            <a:pPr marL="457200" lvl="0" indent="-228600" algn="l" rtl="0">
              <a:lnSpc>
                <a:spcPct val="90000"/>
              </a:lnSpc>
              <a:spcBef>
                <a:spcPts val="1000"/>
              </a:spcBef>
              <a:spcAft>
                <a:spcPts val="0"/>
              </a:spcAft>
              <a:buSzPts val="1800"/>
              <a:buFont typeface="Arial"/>
              <a:buAutoNum type="arabicPeriod"/>
            </a:pPr>
            <a:r>
              <a:rPr lang="en-GB" b="1" i="0" dirty="0">
                <a:solidFill>
                  <a:schemeClr val="dk2"/>
                </a:solidFill>
                <a:latin typeface="Calibri"/>
                <a:ea typeface="Calibri"/>
                <a:cs typeface="Calibri"/>
                <a:sym typeface="Calibri"/>
              </a:rPr>
              <a:t>Begin Module 1</a:t>
            </a:r>
            <a:endParaRPr b="0" i="0" dirty="0">
              <a:solidFill>
                <a:schemeClr val="dk2"/>
              </a:solidFill>
              <a:latin typeface="Calibri"/>
              <a:ea typeface="Calibri"/>
              <a:cs typeface="Calibri"/>
              <a:sym typeface="Calibri"/>
            </a:endParaRPr>
          </a:p>
          <a:p>
            <a:pPr marL="800100" lvl="1" indent="-342900" algn="l" rtl="0">
              <a:lnSpc>
                <a:spcPct val="90000"/>
              </a:lnSpc>
              <a:spcBef>
                <a:spcPts val="500"/>
              </a:spcBef>
              <a:spcAft>
                <a:spcPts val="0"/>
              </a:spcAft>
              <a:buSzPts val="2200"/>
              <a:buChar char="•"/>
            </a:pPr>
            <a:r>
              <a:rPr lang="en-GB" b="0" i="0" dirty="0">
                <a:solidFill>
                  <a:schemeClr val="dk2"/>
                </a:solidFill>
                <a:latin typeface="Calibri"/>
                <a:ea typeface="Calibri"/>
                <a:cs typeface="Calibri"/>
                <a:sym typeface="Calibri"/>
              </a:rPr>
              <a:t>Ready, set, learn!</a:t>
            </a:r>
            <a:endParaRPr b="0" i="1" dirty="0">
              <a:solidFill>
                <a:srgbClr val="374151"/>
              </a:solidFill>
              <a:latin typeface="Calibri"/>
              <a:ea typeface="Calibri"/>
              <a:cs typeface="Calibri"/>
              <a:sym typeface="Calibri"/>
            </a:endParaRPr>
          </a:p>
          <a:p>
            <a:pPr marL="457200" lvl="0" indent="-228600" algn="l" rtl="0">
              <a:lnSpc>
                <a:spcPct val="90000"/>
              </a:lnSpc>
              <a:spcBef>
                <a:spcPts val="1000"/>
              </a:spcBef>
              <a:spcAft>
                <a:spcPts val="0"/>
              </a:spcAft>
              <a:buSzPts val="1800"/>
              <a:buNone/>
            </a:pPr>
            <a:r>
              <a:rPr lang="en-GB" b="0" i="1" dirty="0">
                <a:solidFill>
                  <a:srgbClr val="374151"/>
                </a:solidFill>
                <a:latin typeface="Calibri"/>
                <a:ea typeface="Calibri"/>
                <a:cs typeface="Calibri"/>
                <a:sym typeface="Calibri"/>
              </a:rPr>
              <a:t>Engage, enjoy, and learn together!</a:t>
            </a:r>
            <a:endParaRPr b="0" i="0" dirty="0">
              <a:solidFill>
                <a:srgbClr val="374151"/>
              </a:solidFill>
              <a:latin typeface="Calibri"/>
              <a:ea typeface="Calibri"/>
              <a:cs typeface="Calibri"/>
              <a:sym typeface="Calibri"/>
            </a:endParaRPr>
          </a:p>
          <a:p>
            <a:pPr marL="285750" lvl="0" indent="-171450" algn="just" rtl="0">
              <a:lnSpc>
                <a:spcPct val="90000"/>
              </a:lnSpc>
              <a:spcBef>
                <a:spcPts val="0"/>
              </a:spcBef>
              <a:spcAft>
                <a:spcPts val="0"/>
              </a:spcAft>
              <a:buClr>
                <a:schemeClr val="accent1"/>
              </a:buClr>
              <a:buSzPts val="1800"/>
              <a:buFont typeface="Calibri"/>
              <a:buNone/>
            </a:pPr>
            <a:endParaRPr sz="2800" dirty="0"/>
          </a:p>
          <a:p>
            <a:pPr marL="285750" lvl="0" indent="-171450" algn="just" rtl="0">
              <a:lnSpc>
                <a:spcPct val="90000"/>
              </a:lnSpc>
              <a:spcBef>
                <a:spcPts val="0"/>
              </a:spcBef>
              <a:spcAft>
                <a:spcPts val="0"/>
              </a:spcAft>
              <a:buClr>
                <a:schemeClr val="accent1"/>
              </a:buClr>
              <a:buSzPts val="1800"/>
              <a:buFont typeface="Arial"/>
              <a:buNone/>
            </a:pPr>
            <a:endParaRPr dirty="0"/>
          </a:p>
          <a:p>
            <a:pPr marL="0" lvl="0" indent="0" algn="just" rtl="0">
              <a:lnSpc>
                <a:spcPct val="90000"/>
              </a:lnSpc>
              <a:spcBef>
                <a:spcPts val="0"/>
              </a:spcBef>
              <a:spcAft>
                <a:spcPts val="0"/>
              </a:spcAft>
              <a:buClr>
                <a:schemeClr val="accent1"/>
              </a:buClr>
              <a:buSzPts val="1800"/>
              <a:buNone/>
            </a:pPr>
            <a:endParaRPr dirty="0">
              <a:solidFill>
                <a:srgbClr val="000000"/>
              </a:solidFill>
            </a:endParaRPr>
          </a:p>
        </p:txBody>
      </p:sp>
      <p:pic>
        <p:nvPicPr>
          <p:cNvPr id="64" name="Google Shape;64;p2"/>
          <p:cNvPicPr preferRelativeResize="0"/>
          <p:nvPr/>
        </p:nvPicPr>
        <p:blipFill rotWithShape="1">
          <a:blip r:embed="rId3">
            <a:alphaModFix/>
          </a:blip>
          <a:srcRect/>
          <a:stretch/>
        </p:blipFill>
        <p:spPr>
          <a:xfrm>
            <a:off x="3226255" y="1449388"/>
            <a:ext cx="2427104" cy="3495030"/>
          </a:xfrm>
          <a:prstGeom prst="rect">
            <a:avLst/>
          </a:prstGeom>
          <a:noFill/>
          <a:ln>
            <a:noFill/>
          </a:ln>
        </p:spPr>
      </p:pic>
      <p:sp>
        <p:nvSpPr>
          <p:cNvPr id="65" name="Google Shape;65;p2"/>
          <p:cNvSpPr/>
          <p:nvPr/>
        </p:nvSpPr>
        <p:spPr>
          <a:xfrm>
            <a:off x="636040" y="0"/>
            <a:ext cx="2208532" cy="49444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6" name="Google Shape;66;p2"/>
          <p:cNvSpPr txBox="1">
            <a:spLocks noGrp="1"/>
          </p:cNvSpPr>
          <p:nvPr>
            <p:ph type="title"/>
          </p:nvPr>
        </p:nvSpPr>
        <p:spPr>
          <a:xfrm>
            <a:off x="636039" y="1375954"/>
            <a:ext cx="2208533" cy="1520805"/>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2800"/>
              <a:buNone/>
            </a:pPr>
            <a:r>
              <a:rPr lang="en-GB" sz="2200" b="1" dirty="0"/>
              <a:t>Icebreaking </a:t>
            </a:r>
            <a:br>
              <a:rPr lang="en-GB" sz="2200" b="1" dirty="0"/>
            </a:br>
            <a:r>
              <a:rPr lang="en-GB" sz="2200" b="1" dirty="0"/>
              <a:t>Activity:</a:t>
            </a:r>
            <a:br>
              <a:rPr lang="en-GB" sz="2200" b="1" dirty="0"/>
            </a:br>
            <a:r>
              <a:rPr lang="en-GB" sz="2200" b="1" i="1" dirty="0"/>
              <a:t>Let's Meet </a:t>
            </a:r>
            <a:br>
              <a:rPr lang="en-GB" sz="2200" b="1" i="1" dirty="0"/>
            </a:br>
            <a:r>
              <a:rPr lang="en-GB" sz="2200" b="1" i="1" dirty="0"/>
              <a:t>Each Other </a:t>
            </a:r>
            <a:endParaRPr sz="22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3"/>
          <p:cNvSpPr txBox="1">
            <a:spLocks noGrp="1"/>
          </p:cNvSpPr>
          <p:nvPr>
            <p:ph type="body" idx="1"/>
          </p:nvPr>
        </p:nvSpPr>
        <p:spPr>
          <a:xfrm>
            <a:off x="608376" y="1701314"/>
            <a:ext cx="5180335" cy="4021178"/>
          </a:xfrm>
          <a:prstGeom prst="rect">
            <a:avLst/>
          </a:prstGeom>
          <a:noFill/>
          <a:ln>
            <a:noFill/>
          </a:ln>
        </p:spPr>
        <p:txBody>
          <a:bodyPr spcFirstLastPara="1" wrap="square" lIns="0" tIns="0" rIns="0" bIns="0" anchor="t" anchorCtr="0">
            <a:noAutofit/>
          </a:bodyPr>
          <a:lstStyle/>
          <a:p>
            <a:pPr marL="571500" lvl="0" indent="-342900" algn="l" rtl="0">
              <a:lnSpc>
                <a:spcPct val="90000"/>
              </a:lnSpc>
              <a:spcBef>
                <a:spcPts val="1000"/>
              </a:spcBef>
              <a:spcAft>
                <a:spcPts val="0"/>
              </a:spcAft>
              <a:buSzPts val="1800"/>
              <a:buFont typeface="Arial"/>
              <a:buChar char="•"/>
            </a:pPr>
            <a:r>
              <a:rPr lang="en-GB" sz="2000" dirty="0"/>
              <a:t>Democracy originates from the Greek terms demos, representing "</a:t>
            </a:r>
            <a:r>
              <a:rPr lang="en-GB" sz="2000" b="1" dirty="0"/>
              <a:t>people</a:t>
            </a:r>
            <a:r>
              <a:rPr lang="en-GB" sz="2000" dirty="0"/>
              <a:t>," and </a:t>
            </a:r>
            <a:r>
              <a:rPr lang="en-GB" sz="2000" dirty="0" err="1"/>
              <a:t>kratos</a:t>
            </a:r>
            <a:r>
              <a:rPr lang="en-GB" sz="2000" dirty="0"/>
              <a:t>, signifying "</a:t>
            </a:r>
            <a:r>
              <a:rPr lang="en-GB" sz="2000" b="1" dirty="0"/>
              <a:t>power</a:t>
            </a:r>
            <a:r>
              <a:rPr lang="en-GB" sz="2000" dirty="0"/>
              <a:t>," signifying "people possess power." It denotes a governmental system where individuals have the ability to govern themselves.</a:t>
            </a:r>
            <a:endParaRPr sz="2000" dirty="0"/>
          </a:p>
          <a:p>
            <a:pPr marL="571500" lvl="0" indent="-342900" algn="l" rtl="0">
              <a:lnSpc>
                <a:spcPct val="90000"/>
              </a:lnSpc>
              <a:spcBef>
                <a:spcPts val="1000"/>
              </a:spcBef>
              <a:spcAft>
                <a:spcPts val="0"/>
              </a:spcAft>
              <a:buSzPts val="1800"/>
              <a:buFont typeface="Arial"/>
              <a:buChar char="•"/>
            </a:pPr>
            <a:r>
              <a:rPr lang="en-GB" sz="2000" dirty="0"/>
              <a:t>The term democracy was initially employed in ancient Greece, specifically in the city-state of Athens, during the period of classical antiquity. It emerged from Greek political and philosophical thinking of that era.</a:t>
            </a:r>
            <a:endParaRPr sz="2000" dirty="0"/>
          </a:p>
          <a:p>
            <a:pPr marL="228600" lvl="0" indent="0" algn="l" rtl="0">
              <a:lnSpc>
                <a:spcPct val="90000"/>
              </a:lnSpc>
              <a:spcBef>
                <a:spcPts val="1000"/>
              </a:spcBef>
              <a:spcAft>
                <a:spcPts val="0"/>
              </a:spcAft>
              <a:buSzPts val="1800"/>
            </a:pPr>
            <a:endParaRPr lang="en-GB" sz="2000" dirty="0" smtClean="0"/>
          </a:p>
          <a:p>
            <a:pPr marL="228600" lvl="0" indent="0" algn="ctr" rtl="0">
              <a:lnSpc>
                <a:spcPct val="90000"/>
              </a:lnSpc>
              <a:spcBef>
                <a:spcPts val="1000"/>
              </a:spcBef>
              <a:spcAft>
                <a:spcPts val="0"/>
              </a:spcAft>
              <a:buSzPts val="1800"/>
            </a:pPr>
            <a:r>
              <a:rPr lang="en-GB" sz="2400" dirty="0" smtClean="0"/>
              <a:t>Watch </a:t>
            </a:r>
            <a:r>
              <a:rPr lang="en-GB" sz="2400" dirty="0"/>
              <a:t>the following </a:t>
            </a:r>
            <a:r>
              <a:rPr lang="en-GB" sz="2400" u="sng" dirty="0" smtClean="0">
                <a:solidFill>
                  <a:schemeClr val="hlink"/>
                </a:solidFill>
                <a:hlinkClick r:id="rId3"/>
              </a:rPr>
              <a:t>Video </a:t>
            </a:r>
            <a:endParaRPr sz="2400" b="1" dirty="0"/>
          </a:p>
          <a:p>
            <a:pPr marL="0" lvl="0" indent="0" algn="l" rtl="0">
              <a:lnSpc>
                <a:spcPct val="90000"/>
              </a:lnSpc>
              <a:spcBef>
                <a:spcPts val="0"/>
              </a:spcBef>
              <a:spcAft>
                <a:spcPts val="0"/>
              </a:spcAft>
              <a:buClr>
                <a:schemeClr val="accent1"/>
              </a:buClr>
              <a:buSzPts val="1800"/>
              <a:buNone/>
            </a:pPr>
            <a:endParaRPr sz="2400" dirty="0">
              <a:solidFill>
                <a:srgbClr val="000000"/>
              </a:solidFill>
            </a:endParaRPr>
          </a:p>
        </p:txBody>
      </p:sp>
      <p:sp>
        <p:nvSpPr>
          <p:cNvPr id="72" name="Google Shape;72;p3"/>
          <p:cNvSpPr txBox="1">
            <a:spLocks noGrp="1"/>
          </p:cNvSpPr>
          <p:nvPr>
            <p:ph type="title"/>
          </p:nvPr>
        </p:nvSpPr>
        <p:spPr>
          <a:xfrm>
            <a:off x="608376" y="442709"/>
            <a:ext cx="11393260" cy="36221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The Meaning of Democracy</a:t>
            </a:r>
            <a:endParaRPr dirty="0"/>
          </a:p>
        </p:txBody>
      </p:sp>
      <p:pic>
        <p:nvPicPr>
          <p:cNvPr id="73" name="Google Shape;73;p3"/>
          <p:cNvPicPr preferRelativeResize="0"/>
          <p:nvPr/>
        </p:nvPicPr>
        <p:blipFill rotWithShape="1">
          <a:blip r:embed="rId4">
            <a:alphaModFix/>
          </a:blip>
          <a:srcRect/>
          <a:stretch/>
        </p:blipFill>
        <p:spPr>
          <a:xfrm>
            <a:off x="6202369" y="1897257"/>
            <a:ext cx="5364480" cy="3629291"/>
          </a:xfrm>
          <a:prstGeom prst="rect">
            <a:avLst/>
          </a:prstGeom>
          <a:noFill/>
          <a:ln>
            <a:noFill/>
          </a:ln>
          <a:effectLst>
            <a:outerShdw blurRad="190500" algn="tl" rotWithShape="0">
              <a:srgbClr val="000000">
                <a:alpha val="69803"/>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6"/>
          <p:cNvSpPr/>
          <p:nvPr/>
        </p:nvSpPr>
        <p:spPr>
          <a:xfrm>
            <a:off x="5660511" y="1288307"/>
            <a:ext cx="5717023" cy="5307365"/>
          </a:xfrm>
          <a:prstGeom prst="rect">
            <a:avLst/>
          </a:prstGeom>
          <a:solidFill>
            <a:srgbClr val="FBDA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Calibri" panose="020F0502020204030204" pitchFamily="34" charset="0"/>
              <a:cs typeface="Calibri" panose="020F0502020204030204" pitchFamily="34" charset="0"/>
              <a:sym typeface="Arial"/>
            </a:endParaRPr>
          </a:p>
        </p:txBody>
      </p:sp>
      <p:sp>
        <p:nvSpPr>
          <p:cNvPr id="79" name="Google Shape;79;p26"/>
          <p:cNvSpPr txBox="1">
            <a:spLocks noGrp="1"/>
          </p:cNvSpPr>
          <p:nvPr>
            <p:ph type="title"/>
          </p:nvPr>
        </p:nvSpPr>
        <p:spPr>
          <a:xfrm>
            <a:off x="669335" y="391885"/>
            <a:ext cx="11393260" cy="458007"/>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The Meaning of Democracy</a:t>
            </a:r>
            <a:endParaRPr dirty="0"/>
          </a:p>
        </p:txBody>
      </p:sp>
      <p:sp>
        <p:nvSpPr>
          <p:cNvPr id="80" name="Google Shape;80;p26"/>
          <p:cNvSpPr/>
          <p:nvPr/>
        </p:nvSpPr>
        <p:spPr>
          <a:xfrm>
            <a:off x="5795912" y="3299248"/>
            <a:ext cx="4744188" cy="29625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 name="Google Shape;81;p26"/>
          <p:cNvPicPr preferRelativeResize="0"/>
          <p:nvPr/>
        </p:nvPicPr>
        <p:blipFill rotWithShape="1">
          <a:blip r:embed="rId3">
            <a:alphaModFix/>
          </a:blip>
          <a:srcRect/>
          <a:stretch/>
        </p:blipFill>
        <p:spPr>
          <a:xfrm>
            <a:off x="459299" y="1472972"/>
            <a:ext cx="4935665" cy="3560581"/>
          </a:xfrm>
          <a:prstGeom prst="rect">
            <a:avLst/>
          </a:prstGeom>
          <a:noFill/>
          <a:ln>
            <a:noFill/>
          </a:ln>
        </p:spPr>
      </p:pic>
      <p:sp>
        <p:nvSpPr>
          <p:cNvPr id="82" name="Google Shape;82;p26"/>
          <p:cNvSpPr txBox="1"/>
          <p:nvPr/>
        </p:nvSpPr>
        <p:spPr>
          <a:xfrm>
            <a:off x="5780921" y="1376583"/>
            <a:ext cx="5461701" cy="5078273"/>
          </a:xfrm>
          <a:prstGeom prst="rect">
            <a:avLst/>
          </a:prstGeom>
          <a:noFill/>
          <a:ln>
            <a:noFill/>
          </a:ln>
        </p:spPr>
        <p:txBody>
          <a:bodyPr spcFirstLastPara="1" wrap="square" lIns="91425" tIns="45700" rIns="91425" bIns="45700" anchor="t" anchorCtr="0">
            <a:spAutoFit/>
          </a:bodyPr>
          <a:lstStyle/>
          <a:p>
            <a:pPr marL="216000" marR="0" lvl="1" indent="-216000" algn="l" rtl="0">
              <a:lnSpc>
                <a:spcPct val="150000"/>
              </a:lnSpc>
              <a:spcBef>
                <a:spcPts val="0"/>
              </a:spcBef>
              <a:spcAft>
                <a:spcPts val="0"/>
              </a:spcAft>
              <a:buClr>
                <a:srgbClr val="000000"/>
              </a:buClr>
              <a:buSzPts val="1100"/>
              <a:buFont typeface="Arial"/>
              <a:buChar char="•"/>
            </a:pPr>
            <a:r>
              <a:rPr lang="en-GB"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To gain a clearer understanding of democracy, it can be helpful to consider </a:t>
            </a:r>
            <a:r>
              <a:rPr lang="en-GB" sz="1800" b="1" i="0" u="none" strike="noStrike" cap="none" dirty="0">
                <a:solidFill>
                  <a:srgbClr val="000000"/>
                </a:solidFill>
                <a:latin typeface="Calibri" panose="020F0502020204030204" pitchFamily="34" charset="0"/>
                <a:ea typeface="Calibri"/>
                <a:cs typeface="Calibri" panose="020F0502020204030204" pitchFamily="34" charset="0"/>
                <a:sym typeface="Calibri"/>
              </a:rPr>
              <a:t>what it is not</a:t>
            </a:r>
            <a:r>
              <a:rPr lang="en-GB"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 as there are various forms of democratic governance worldwide. Therefore, democracy should not be confused with </a:t>
            </a:r>
            <a:r>
              <a:rPr lang="en-GB" sz="1800" b="1" i="0" u="none" strike="noStrike" cap="none" dirty="0">
                <a:solidFill>
                  <a:srgbClr val="000000"/>
                </a:solidFill>
                <a:latin typeface="Calibri" panose="020F0502020204030204" pitchFamily="34" charset="0"/>
                <a:ea typeface="Calibri"/>
                <a:cs typeface="Calibri" panose="020F0502020204030204" pitchFamily="34" charset="0"/>
                <a:sym typeface="Calibri"/>
              </a:rPr>
              <a:t>autocracy or dictatorship</a:t>
            </a:r>
            <a:r>
              <a:rPr lang="en-GB"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 where a single individual holds power, nor with </a:t>
            </a:r>
            <a:r>
              <a:rPr lang="en-GB" sz="1800" b="1" i="0" u="none" strike="noStrike" cap="none" dirty="0">
                <a:solidFill>
                  <a:srgbClr val="000000"/>
                </a:solidFill>
                <a:latin typeface="Calibri" panose="020F0502020204030204" pitchFamily="34" charset="0"/>
                <a:ea typeface="Calibri"/>
                <a:cs typeface="Calibri" panose="020F0502020204030204" pitchFamily="34" charset="0"/>
                <a:sym typeface="Calibri"/>
              </a:rPr>
              <a:t>oligarchy</a:t>
            </a:r>
            <a:r>
              <a:rPr lang="en-GB"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 where a small portion of society governs.</a:t>
            </a:r>
            <a:endParaRPr sz="1800" dirty="0">
              <a:latin typeface="Calibri" panose="020F0502020204030204" pitchFamily="34" charset="0"/>
              <a:cs typeface="Calibri" panose="020F0502020204030204" pitchFamily="34" charset="0"/>
            </a:endParaRPr>
          </a:p>
          <a:p>
            <a:pPr marL="216000" marR="0" lvl="1" indent="-216000" algn="l" rtl="0">
              <a:lnSpc>
                <a:spcPct val="150000"/>
              </a:lnSpc>
              <a:spcBef>
                <a:spcPts val="0"/>
              </a:spcBef>
              <a:spcAft>
                <a:spcPts val="0"/>
              </a:spcAft>
              <a:buClr>
                <a:srgbClr val="000000"/>
              </a:buClr>
              <a:buSzPts val="1100"/>
              <a:buFont typeface="Arial"/>
              <a:buChar char="•"/>
            </a:pPr>
            <a:r>
              <a:rPr lang="en-GB"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When democracy is properly comprehended, the "</a:t>
            </a:r>
            <a:r>
              <a:rPr lang="en-GB" sz="1800" b="1" i="0" u="none" strike="noStrike" cap="none" dirty="0">
                <a:solidFill>
                  <a:srgbClr val="000000"/>
                </a:solidFill>
                <a:latin typeface="Calibri" panose="020F0502020204030204" pitchFamily="34" charset="0"/>
                <a:ea typeface="Calibri"/>
                <a:cs typeface="Calibri" panose="020F0502020204030204" pitchFamily="34" charset="0"/>
                <a:sym typeface="Calibri"/>
              </a:rPr>
              <a:t>rule of the majority"</a:t>
            </a:r>
            <a:r>
              <a:rPr lang="en-GB"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 does not imply the disregard of minority interests. In theory, a democratic government represents the entire population and acts in accordance with the collective will of the people.</a:t>
            </a:r>
            <a:endParaRP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7"/>
          <p:cNvSpPr txBox="1">
            <a:spLocks noGrp="1"/>
          </p:cNvSpPr>
          <p:nvPr>
            <p:ph type="title"/>
          </p:nvPr>
        </p:nvSpPr>
        <p:spPr>
          <a:xfrm>
            <a:off x="643210" y="356548"/>
            <a:ext cx="7647350" cy="53767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dirty="0"/>
              <a:t/>
            </a:r>
            <a:br>
              <a:rPr lang="en-GB" dirty="0"/>
            </a:br>
            <a:r>
              <a:rPr lang="en-GB" b="1" dirty="0"/>
              <a:t>How </a:t>
            </a:r>
            <a:r>
              <a:rPr lang="en-GB" b="1" dirty="0" smtClean="0"/>
              <a:t>Do </a:t>
            </a:r>
            <a:r>
              <a:rPr lang="en-GB" b="1" dirty="0"/>
              <a:t>Y</a:t>
            </a:r>
            <a:r>
              <a:rPr lang="en-GB" b="1" dirty="0" smtClean="0"/>
              <a:t>ou </a:t>
            </a:r>
            <a:r>
              <a:rPr lang="en-GB" b="1" dirty="0"/>
              <a:t>D</a:t>
            </a:r>
            <a:r>
              <a:rPr lang="en-GB" b="1" dirty="0" smtClean="0"/>
              <a:t>efine </a:t>
            </a:r>
            <a:r>
              <a:rPr lang="en-GB" b="1" dirty="0"/>
              <a:t>Democracy?</a:t>
            </a:r>
            <a:br>
              <a:rPr lang="en-GB" b="1" dirty="0"/>
            </a:br>
            <a:endParaRPr dirty="0"/>
          </a:p>
        </p:txBody>
      </p:sp>
      <p:sp>
        <p:nvSpPr>
          <p:cNvPr id="88" name="Google Shape;88;p27"/>
          <p:cNvSpPr txBox="1">
            <a:spLocks noGrp="1"/>
          </p:cNvSpPr>
          <p:nvPr>
            <p:ph type="body" idx="1"/>
          </p:nvPr>
        </p:nvSpPr>
        <p:spPr>
          <a:xfrm>
            <a:off x="399371" y="2058988"/>
            <a:ext cx="4952118" cy="1433149"/>
          </a:xfrm>
          <a:prstGeom prst="rect">
            <a:avLst/>
          </a:prstGeom>
          <a:noFill/>
          <a:ln>
            <a:noFill/>
          </a:ln>
        </p:spPr>
        <p:txBody>
          <a:bodyPr spcFirstLastPara="1" wrap="square" lIns="0" tIns="0" rIns="0" bIns="0" anchor="t" anchorCtr="0">
            <a:noAutofit/>
          </a:bodyPr>
          <a:lstStyle/>
          <a:p>
            <a:pPr marL="571500" lvl="0" indent="-342900" algn="l" rtl="0">
              <a:lnSpc>
                <a:spcPct val="150000"/>
              </a:lnSpc>
              <a:spcBef>
                <a:spcPts val="1000"/>
              </a:spcBef>
              <a:spcAft>
                <a:spcPts val="0"/>
              </a:spcAft>
              <a:buSzPts val="1800"/>
              <a:buFont typeface="Arial"/>
              <a:buChar char="•"/>
            </a:pPr>
            <a:r>
              <a:rPr lang="en-GB" sz="2400" dirty="0"/>
              <a:t>Get your devices (laptop or mobile) </a:t>
            </a:r>
            <a:br>
              <a:rPr lang="en-GB" sz="2400" dirty="0"/>
            </a:br>
            <a:r>
              <a:rPr lang="en-GB" sz="2400" dirty="0"/>
              <a:t>and access the internet – </a:t>
            </a:r>
            <a:br>
              <a:rPr lang="en-GB" sz="2400" dirty="0"/>
            </a:br>
            <a:r>
              <a:rPr lang="en-GB" sz="2400" dirty="0"/>
              <a:t>Search for definitions of democracy</a:t>
            </a:r>
            <a:endParaRPr sz="2400" dirty="0"/>
          </a:p>
          <a:p>
            <a:pPr marL="514350" lvl="0" indent="-285750" algn="l" rtl="0">
              <a:lnSpc>
                <a:spcPct val="150000"/>
              </a:lnSpc>
              <a:spcBef>
                <a:spcPts val="1000"/>
              </a:spcBef>
              <a:spcAft>
                <a:spcPts val="0"/>
              </a:spcAft>
              <a:buSzPts val="1800"/>
              <a:buFont typeface="Arial"/>
              <a:buChar char="•"/>
            </a:pPr>
            <a:r>
              <a:rPr lang="en-GB" sz="2400" dirty="0"/>
              <a:t>Watch the following </a:t>
            </a:r>
            <a:r>
              <a:rPr lang="en-GB" sz="2400" u="sng" dirty="0">
                <a:solidFill>
                  <a:schemeClr val="hlink"/>
                </a:solidFill>
                <a:hlinkClick r:id="rId3"/>
              </a:rPr>
              <a:t>Video clip</a:t>
            </a:r>
            <a:endParaRPr sz="2400" u="sng" dirty="0"/>
          </a:p>
        </p:txBody>
      </p:sp>
      <p:pic>
        <p:nvPicPr>
          <p:cNvPr id="89" name="Google Shape;89;p27"/>
          <p:cNvPicPr preferRelativeResize="0"/>
          <p:nvPr/>
        </p:nvPicPr>
        <p:blipFill rotWithShape="1">
          <a:blip r:embed="rId4">
            <a:alphaModFix/>
          </a:blip>
          <a:srcRect/>
          <a:stretch/>
        </p:blipFill>
        <p:spPr>
          <a:xfrm>
            <a:off x="5930900" y="1559106"/>
            <a:ext cx="5715000" cy="3905250"/>
          </a:xfrm>
          <a:prstGeom prst="rect">
            <a:avLst/>
          </a:prstGeom>
          <a:noFill/>
          <a:ln>
            <a:noFill/>
          </a:ln>
          <a:effectLst>
            <a:outerShdw blurRad="190500" algn="tl" rotWithShape="0">
              <a:srgbClr val="000000">
                <a:alpha val="69803"/>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4"/>
          <p:cNvSpPr txBox="1">
            <a:spLocks noGrp="1"/>
          </p:cNvSpPr>
          <p:nvPr>
            <p:ph type="body" idx="1"/>
          </p:nvPr>
        </p:nvSpPr>
        <p:spPr>
          <a:xfrm>
            <a:off x="663019" y="1449388"/>
            <a:ext cx="5171723" cy="494270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GB" sz="1600" i="1" dirty="0">
                <a:solidFill>
                  <a:srgbClr val="1A573D"/>
                </a:solidFill>
              </a:rPr>
              <a:t>There is no consensus among stakeholders about what democracy is and how it is defined. </a:t>
            </a:r>
            <a:endParaRPr sz="1600" i="1" dirty="0">
              <a:solidFill>
                <a:srgbClr val="1A573D"/>
              </a:solidFill>
            </a:endParaRPr>
          </a:p>
          <a:p>
            <a:pPr marL="0" lvl="0" indent="0" algn="l" rtl="0">
              <a:lnSpc>
                <a:spcPct val="90000"/>
              </a:lnSpc>
              <a:spcBef>
                <a:spcPts val="1000"/>
              </a:spcBef>
              <a:spcAft>
                <a:spcPts val="0"/>
              </a:spcAft>
              <a:buSzPts val="1800"/>
              <a:buNone/>
            </a:pPr>
            <a:r>
              <a:rPr lang="en-GB" sz="1600" b="1" dirty="0">
                <a:solidFill>
                  <a:srgbClr val="28825C"/>
                </a:solidFill>
              </a:rPr>
              <a:t>Woodrow Wilson</a:t>
            </a:r>
            <a:br>
              <a:rPr lang="en-GB" sz="1600" b="1" dirty="0">
                <a:solidFill>
                  <a:srgbClr val="28825C"/>
                </a:solidFill>
              </a:rPr>
            </a:br>
            <a:r>
              <a:rPr lang="en-GB" sz="1600" dirty="0"/>
              <a:t>"Democracy is not so much a form of government as a set of principles" </a:t>
            </a:r>
            <a:endParaRPr sz="1600" dirty="0"/>
          </a:p>
          <a:p>
            <a:pPr marL="0" lvl="0" indent="0" algn="l" rtl="0">
              <a:lnSpc>
                <a:spcPct val="90000"/>
              </a:lnSpc>
              <a:spcBef>
                <a:spcPts val="1000"/>
              </a:spcBef>
              <a:spcAft>
                <a:spcPts val="0"/>
              </a:spcAft>
              <a:buSzPts val="1800"/>
              <a:buNone/>
            </a:pPr>
            <a:r>
              <a:rPr lang="en-GB" sz="1600" b="1" dirty="0">
                <a:solidFill>
                  <a:srgbClr val="28825C"/>
                </a:solidFill>
              </a:rPr>
              <a:t>Britannica</a:t>
            </a:r>
            <a:endParaRPr sz="1600" dirty="0"/>
          </a:p>
          <a:p>
            <a:pPr marL="0" lvl="0" indent="0" algn="l" rtl="0">
              <a:lnSpc>
                <a:spcPct val="90000"/>
              </a:lnSpc>
              <a:spcBef>
                <a:spcPts val="0"/>
              </a:spcBef>
              <a:spcAft>
                <a:spcPts val="0"/>
              </a:spcAft>
              <a:buSzPts val="1800"/>
              <a:buNone/>
            </a:pPr>
            <a:r>
              <a:rPr lang="en-GB" sz="1600" dirty="0"/>
              <a:t>“Democracy is a system of government in which laws, policies, leadership, and major undertakings of a state or other polity are directly or indirectly decided by the “people,” a group historically constituted by only a minority of the population (e.g., all free adult males in ancient Athens or all sufficiently propertied adult males in 19th-century Britain) but generally understood since the mid-20th century to include all (or nearly all) adult citizens.</a:t>
            </a:r>
            <a:endParaRPr sz="1600" dirty="0"/>
          </a:p>
          <a:p>
            <a:pPr marL="0" lvl="0" indent="0" algn="l" rtl="0">
              <a:lnSpc>
                <a:spcPct val="90000"/>
              </a:lnSpc>
              <a:spcBef>
                <a:spcPts val="1000"/>
              </a:spcBef>
              <a:spcAft>
                <a:spcPts val="0"/>
              </a:spcAft>
              <a:buSzPts val="1800"/>
              <a:buNone/>
            </a:pPr>
            <a:r>
              <a:rPr lang="en-GB" sz="1600" b="1" dirty="0">
                <a:solidFill>
                  <a:srgbClr val="28825C"/>
                </a:solidFill>
              </a:rPr>
              <a:t>Sinclair Lewis</a:t>
            </a:r>
            <a:r>
              <a:rPr lang="en-GB" sz="1600" b="1" dirty="0"/>
              <a:t/>
            </a:r>
            <a:br>
              <a:rPr lang="en-GB" sz="1600" b="1" dirty="0"/>
            </a:br>
            <a:r>
              <a:rPr lang="en-GB" sz="1600" dirty="0"/>
              <a:t>“In general, apart from outrageous exceptions, democracy has given the ordinary worker more dignity than he has ever had”</a:t>
            </a:r>
            <a:endParaRPr dirty="0"/>
          </a:p>
          <a:p>
            <a:pPr marL="0" lvl="0" indent="0" algn="l" rtl="0">
              <a:lnSpc>
                <a:spcPct val="90000"/>
              </a:lnSpc>
              <a:spcBef>
                <a:spcPts val="1000"/>
              </a:spcBef>
              <a:spcAft>
                <a:spcPts val="0"/>
              </a:spcAft>
              <a:buSzPts val="1800"/>
              <a:buNone/>
            </a:pPr>
            <a:r>
              <a:rPr lang="en-GB" sz="1600" b="1" dirty="0">
                <a:solidFill>
                  <a:srgbClr val="28825C"/>
                </a:solidFill>
                <a:latin typeface="Calibri"/>
                <a:ea typeface="Calibri"/>
                <a:cs typeface="Calibri"/>
                <a:sym typeface="Calibri"/>
              </a:rPr>
              <a:t>Aristotle</a:t>
            </a:r>
            <a:br>
              <a:rPr lang="en-GB" sz="1600" b="1" dirty="0">
                <a:solidFill>
                  <a:srgbClr val="28825C"/>
                </a:solidFill>
                <a:latin typeface="Calibri"/>
                <a:ea typeface="Calibri"/>
                <a:cs typeface="Calibri"/>
                <a:sym typeface="Calibri"/>
              </a:rPr>
            </a:br>
            <a:r>
              <a:rPr lang="en-GB" sz="1600" dirty="0">
                <a:latin typeface="Calibri"/>
                <a:ea typeface="Calibri"/>
                <a:cs typeface="Calibri"/>
                <a:sym typeface="Calibri"/>
              </a:rPr>
              <a:t>“Democracy means government of the poor or those less fortunate”</a:t>
            </a:r>
            <a:endParaRPr dirty="0"/>
          </a:p>
        </p:txBody>
      </p:sp>
      <p:sp>
        <p:nvSpPr>
          <p:cNvPr id="95" name="Google Shape;95;p4"/>
          <p:cNvSpPr txBox="1">
            <a:spLocks noGrp="1"/>
          </p:cNvSpPr>
          <p:nvPr>
            <p:ph type="title"/>
          </p:nvPr>
        </p:nvSpPr>
        <p:spPr>
          <a:xfrm>
            <a:off x="660630" y="302651"/>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Definitions/ Perceptions of Democracy </a:t>
            </a:r>
            <a:endParaRPr b="1" dirty="0"/>
          </a:p>
        </p:txBody>
      </p:sp>
      <p:sp>
        <p:nvSpPr>
          <p:cNvPr id="96" name="Google Shape;96;p4"/>
          <p:cNvSpPr txBox="1"/>
          <p:nvPr/>
        </p:nvSpPr>
        <p:spPr>
          <a:xfrm>
            <a:off x="6357260" y="1449388"/>
            <a:ext cx="5284935" cy="503727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800"/>
              <a:buFont typeface="Arial"/>
              <a:buNone/>
            </a:pPr>
            <a:r>
              <a:rPr lang="en-GB" sz="1600" b="1" i="0" u="none" strike="noStrike" cap="none" dirty="0">
                <a:solidFill>
                  <a:srgbClr val="28825C"/>
                </a:solidFill>
                <a:latin typeface="Calibri"/>
                <a:ea typeface="Calibri"/>
                <a:cs typeface="Calibri"/>
                <a:sym typeface="Calibri"/>
              </a:rPr>
              <a:t>Gandhi</a:t>
            </a:r>
            <a:r>
              <a:rPr lang="en-GB" sz="1600" b="0" i="0" u="none" strike="noStrike" cap="none" dirty="0">
                <a:solidFill>
                  <a:srgbClr val="28825C"/>
                </a:solidFill>
                <a:latin typeface="Calibri"/>
                <a:ea typeface="Calibri"/>
                <a:cs typeface="Calibri"/>
                <a:sym typeface="Calibri"/>
              </a:rPr>
              <a:t> </a:t>
            </a:r>
            <a:br>
              <a:rPr lang="en-GB" sz="1600" b="0" i="0" u="none" strike="noStrike" cap="none" dirty="0">
                <a:solidFill>
                  <a:srgbClr val="28825C"/>
                </a:solidFill>
                <a:latin typeface="Calibri"/>
                <a:ea typeface="Calibri"/>
                <a:cs typeface="Calibri"/>
                <a:sym typeface="Calibri"/>
              </a:rPr>
            </a:br>
            <a:r>
              <a:rPr lang="en-GB" sz="1600" b="0" i="0" u="none" strike="noStrike" cap="none" dirty="0">
                <a:solidFill>
                  <a:srgbClr val="000000"/>
                </a:solidFill>
                <a:latin typeface="Calibri"/>
                <a:ea typeface="Calibri"/>
                <a:cs typeface="Calibri"/>
                <a:sym typeface="Calibri"/>
              </a:rPr>
              <a:t>“Democracy, based on the idea that I do, should provide the same opportunities weaker than stronger. Only nonviolence can achieve this goal ”</a:t>
            </a:r>
            <a:endParaRPr dirty="0"/>
          </a:p>
          <a:p>
            <a:pPr marL="0" marR="0" lvl="0" indent="0" algn="l" rtl="0">
              <a:lnSpc>
                <a:spcPct val="90000"/>
              </a:lnSpc>
              <a:spcBef>
                <a:spcPts val="1000"/>
              </a:spcBef>
              <a:spcAft>
                <a:spcPts val="0"/>
              </a:spcAft>
              <a:buClr>
                <a:srgbClr val="000000"/>
              </a:buClr>
              <a:buSzPts val="1800"/>
              <a:buFont typeface="Arial"/>
              <a:buNone/>
            </a:pPr>
            <a:r>
              <a:rPr lang="en-GB" sz="1600" b="1" i="0" u="none" strike="noStrike" cap="none" dirty="0">
                <a:solidFill>
                  <a:srgbClr val="28825C"/>
                </a:solidFill>
                <a:latin typeface="Calibri"/>
                <a:ea typeface="Calibri"/>
                <a:cs typeface="Calibri"/>
                <a:sym typeface="Calibri"/>
              </a:rPr>
              <a:t>Henry Ford</a:t>
            </a:r>
            <a:br>
              <a:rPr lang="en-GB" sz="1600" b="1" i="0" u="none" strike="noStrike" cap="none" dirty="0">
                <a:solidFill>
                  <a:srgbClr val="28825C"/>
                </a:solidFill>
                <a:latin typeface="Calibri"/>
                <a:ea typeface="Calibri"/>
                <a:cs typeface="Calibri"/>
                <a:sym typeface="Calibri"/>
              </a:rPr>
            </a:br>
            <a:r>
              <a:rPr lang="en-GB" sz="1600" b="0" i="0" u="none" strike="noStrike" cap="none" dirty="0">
                <a:solidFill>
                  <a:srgbClr val="000000"/>
                </a:solidFill>
                <a:latin typeface="Calibri"/>
                <a:ea typeface="Calibri"/>
                <a:cs typeface="Calibri"/>
                <a:sym typeface="Calibri"/>
              </a:rPr>
              <a:t>“The democracy that I </a:t>
            </a:r>
            <a:r>
              <a:rPr lang="en-GB" sz="1600" b="0" i="0" u="none" strike="noStrike" cap="none" dirty="0" err="1">
                <a:solidFill>
                  <a:srgbClr val="000000"/>
                </a:solidFill>
                <a:latin typeface="Calibri"/>
                <a:ea typeface="Calibri"/>
                <a:cs typeface="Calibri"/>
                <a:sym typeface="Calibri"/>
              </a:rPr>
              <a:t>favor</a:t>
            </a:r>
            <a:r>
              <a:rPr lang="en-GB" sz="1600" b="0" i="0" u="none" strike="noStrike" cap="none" dirty="0">
                <a:solidFill>
                  <a:srgbClr val="000000"/>
                </a:solidFill>
                <a:latin typeface="Calibri"/>
                <a:ea typeface="Calibri"/>
                <a:cs typeface="Calibri"/>
                <a:sym typeface="Calibri"/>
              </a:rPr>
              <a:t> is one that gives everyone the same chance of success, depending on the capacity of each. The one that I reject is that which claims to provide the number the authority which belongs to merit</a:t>
            </a:r>
            <a:endParaRPr sz="1600" b="1"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800"/>
              <a:buFont typeface="Arial"/>
              <a:buNone/>
            </a:pPr>
            <a:r>
              <a:rPr lang="en-GB" sz="1600" b="1" i="0" u="none" strike="noStrike" cap="none" dirty="0">
                <a:solidFill>
                  <a:srgbClr val="28825C"/>
                </a:solidFill>
                <a:latin typeface="Calibri"/>
                <a:ea typeface="Calibri"/>
                <a:cs typeface="Calibri"/>
                <a:sym typeface="Calibri"/>
              </a:rPr>
              <a:t>Rousseau</a:t>
            </a:r>
            <a:br>
              <a:rPr lang="en-GB" sz="1600" b="1" i="0" u="none" strike="noStrike" cap="none" dirty="0">
                <a:solidFill>
                  <a:srgbClr val="28825C"/>
                </a:solidFill>
                <a:latin typeface="Calibri"/>
                <a:ea typeface="Calibri"/>
                <a:cs typeface="Calibri"/>
                <a:sym typeface="Calibri"/>
              </a:rPr>
            </a:br>
            <a:r>
              <a:rPr lang="en-GB" sz="1600" b="0" i="0" u="none" strike="noStrike" cap="none" dirty="0">
                <a:solidFill>
                  <a:srgbClr val="000000"/>
                </a:solidFill>
                <a:latin typeface="Calibri"/>
                <a:ea typeface="Calibri"/>
                <a:cs typeface="Calibri"/>
                <a:sym typeface="Calibri"/>
              </a:rPr>
              <a:t>“The sovereign can […] the filing of the Government commit to all the people or the majority of the people, so there are more citizens are magistrates than individuals. Given to this form of government called democracy ”</a:t>
            </a:r>
            <a:endParaRPr dirty="0"/>
          </a:p>
          <a:p>
            <a:pPr marL="0" marR="0" lvl="0" indent="0" algn="l" rtl="0">
              <a:lnSpc>
                <a:spcPct val="90000"/>
              </a:lnSpc>
              <a:spcBef>
                <a:spcPts val="1000"/>
              </a:spcBef>
              <a:spcAft>
                <a:spcPts val="0"/>
              </a:spcAft>
              <a:buClr>
                <a:srgbClr val="000000"/>
              </a:buClr>
              <a:buSzPts val="1800"/>
              <a:buFont typeface="Arial"/>
              <a:buNone/>
            </a:pPr>
            <a:r>
              <a:rPr lang="en-GB" sz="1600" b="1" i="0" u="none" strike="noStrike" cap="none" dirty="0">
                <a:solidFill>
                  <a:srgbClr val="28825C"/>
                </a:solidFill>
                <a:latin typeface="Calibri"/>
                <a:ea typeface="Calibri"/>
                <a:cs typeface="Calibri"/>
                <a:sym typeface="Calibri"/>
              </a:rPr>
              <a:t>Albert Camus</a:t>
            </a:r>
            <a:br>
              <a:rPr lang="en-GB" sz="1600" b="1" i="0" u="none" strike="noStrike" cap="none" dirty="0">
                <a:solidFill>
                  <a:srgbClr val="28825C"/>
                </a:solidFill>
                <a:latin typeface="Calibri"/>
                <a:ea typeface="Calibri"/>
                <a:cs typeface="Calibri"/>
                <a:sym typeface="Calibri"/>
              </a:rPr>
            </a:br>
            <a:r>
              <a:rPr lang="en-GB" sz="1600" b="1" i="0" u="none" strike="noStrike" cap="none" dirty="0">
                <a:solidFill>
                  <a:srgbClr val="000000"/>
                </a:solidFill>
                <a:latin typeface="Calibri"/>
                <a:ea typeface="Calibri"/>
                <a:cs typeface="Calibri"/>
                <a:sym typeface="Calibri"/>
              </a:rPr>
              <a:t>‘</a:t>
            </a:r>
            <a:r>
              <a:rPr lang="en-GB" sz="1600" b="0" i="0" u="none" strike="noStrike" cap="none" dirty="0">
                <a:solidFill>
                  <a:srgbClr val="000000"/>
                </a:solidFill>
                <a:latin typeface="Calibri"/>
                <a:ea typeface="Calibri"/>
                <a:cs typeface="Calibri"/>
                <a:sym typeface="Calibri"/>
              </a:rPr>
              <a:t>Democracy is not the law of the majority, but the protection of the minority’.</a:t>
            </a:r>
            <a:endParaRPr dirty="0"/>
          </a:p>
          <a:p>
            <a:pPr marL="0" marR="0" lvl="0" indent="0" algn="l" rtl="0">
              <a:lnSpc>
                <a:spcPct val="90000"/>
              </a:lnSpc>
              <a:spcBef>
                <a:spcPts val="1000"/>
              </a:spcBef>
              <a:spcAft>
                <a:spcPts val="0"/>
              </a:spcAft>
              <a:buClr>
                <a:srgbClr val="000000"/>
              </a:buClr>
              <a:buSzPts val="1800"/>
              <a:buFont typeface="Arial"/>
              <a:buNone/>
            </a:pPr>
            <a:r>
              <a:rPr lang="en-GB" sz="1600" b="1" i="0" u="none" strike="noStrike" cap="none" dirty="0">
                <a:solidFill>
                  <a:srgbClr val="28825C"/>
                </a:solidFill>
                <a:latin typeface="Calibri"/>
                <a:ea typeface="Calibri"/>
                <a:cs typeface="Calibri"/>
                <a:sym typeface="Calibri"/>
              </a:rPr>
              <a:t>Churchill</a:t>
            </a:r>
            <a:br>
              <a:rPr lang="en-GB" sz="1600" b="1" i="0" u="none" strike="noStrike" cap="none" dirty="0">
                <a:solidFill>
                  <a:srgbClr val="28825C"/>
                </a:solidFill>
                <a:latin typeface="Calibri"/>
                <a:ea typeface="Calibri"/>
                <a:cs typeface="Calibri"/>
                <a:sym typeface="Calibri"/>
              </a:rPr>
            </a:br>
            <a:r>
              <a:rPr lang="en-GB" sz="1600" b="0" i="0" u="none" strike="noStrike" cap="none" dirty="0">
                <a:solidFill>
                  <a:srgbClr val="000000"/>
                </a:solidFill>
                <a:latin typeface="Calibri"/>
                <a:ea typeface="Calibri"/>
                <a:cs typeface="Calibri"/>
                <a:sym typeface="Calibri"/>
              </a:rPr>
              <a:t>“Democracy is the worst political system, with the exception of all others” </a:t>
            </a:r>
            <a:endParaRPr dirty="0"/>
          </a:p>
        </p:txBody>
      </p:sp>
      <p:cxnSp>
        <p:nvCxnSpPr>
          <p:cNvPr id="97" name="Google Shape;97;p4"/>
          <p:cNvCxnSpPr/>
          <p:nvPr/>
        </p:nvCxnSpPr>
        <p:spPr>
          <a:xfrm>
            <a:off x="6096000" y="1449388"/>
            <a:ext cx="0" cy="4942704"/>
          </a:xfrm>
          <a:prstGeom prst="straightConnector1">
            <a:avLst/>
          </a:prstGeom>
          <a:noFill/>
          <a:ln w="19050" cap="flat" cmpd="sng">
            <a:solidFill>
              <a:srgbClr val="28825C"/>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5"/>
          <p:cNvSpPr txBox="1">
            <a:spLocks noGrp="1"/>
          </p:cNvSpPr>
          <p:nvPr>
            <p:ph type="body" idx="2"/>
          </p:nvPr>
        </p:nvSpPr>
        <p:spPr>
          <a:xfrm>
            <a:off x="574766" y="1371601"/>
            <a:ext cx="5216434" cy="4872445"/>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SzPts val="1800"/>
              <a:buNone/>
            </a:pPr>
            <a:r>
              <a:rPr lang="en-GB" sz="2000" dirty="0">
                <a:solidFill>
                  <a:srgbClr val="115772"/>
                </a:solidFill>
                <a:latin typeface="Calibri"/>
                <a:ea typeface="Calibri"/>
                <a:cs typeface="Calibri"/>
                <a:sym typeface="Calibri"/>
              </a:rPr>
              <a:t> </a:t>
            </a:r>
            <a:r>
              <a:rPr lang="en-GB" b="1" dirty="0">
                <a:solidFill>
                  <a:srgbClr val="115772"/>
                </a:solidFill>
                <a:latin typeface="Calibri"/>
                <a:ea typeface="Calibri"/>
                <a:cs typeface="Calibri"/>
                <a:sym typeface="Calibri"/>
              </a:rPr>
              <a:t>Where did the idea of democracy come from?</a:t>
            </a:r>
            <a:endParaRPr dirty="0">
              <a:solidFill>
                <a:srgbClr val="115772"/>
              </a:solidFill>
            </a:endParaRPr>
          </a:p>
          <a:p>
            <a:pPr marL="514350" lvl="0" indent="-285750" algn="l" rtl="0">
              <a:lnSpc>
                <a:spcPct val="90000"/>
              </a:lnSpc>
              <a:spcBef>
                <a:spcPts val="1000"/>
              </a:spcBef>
              <a:spcAft>
                <a:spcPts val="0"/>
              </a:spcAft>
              <a:buSzPts val="1800"/>
              <a:buFont typeface="Arial"/>
              <a:buChar char="•"/>
            </a:pPr>
            <a:r>
              <a:rPr lang="en-GB" dirty="0"/>
              <a:t>The concept of democracy has emerged from a shared aspiration in various societies throughout history, wherein ordinary individuals desire to have a voice in decisions that impact their lives. </a:t>
            </a:r>
            <a:endParaRPr dirty="0"/>
          </a:p>
          <a:p>
            <a:pPr marL="514350" lvl="0" indent="-285750" algn="l" rtl="0">
              <a:lnSpc>
                <a:spcPct val="90000"/>
              </a:lnSpc>
              <a:spcBef>
                <a:spcPts val="1000"/>
              </a:spcBef>
              <a:spcAft>
                <a:spcPts val="0"/>
              </a:spcAft>
              <a:buSzPts val="1800"/>
              <a:buFont typeface="Arial"/>
              <a:buChar char="•"/>
            </a:pPr>
            <a:r>
              <a:rPr lang="en-GB" dirty="0"/>
              <a:t>This idea has been manifested in different ways, such as tribal gatherings in Africa and popular assemblies in the early Middle East, among other practices.</a:t>
            </a:r>
            <a:endParaRPr dirty="0"/>
          </a:p>
          <a:p>
            <a:pPr marL="514350" lvl="0" indent="-285750" algn="l" rtl="0">
              <a:lnSpc>
                <a:spcPct val="90000"/>
              </a:lnSpc>
              <a:spcBef>
                <a:spcPts val="1000"/>
              </a:spcBef>
              <a:spcAft>
                <a:spcPts val="0"/>
              </a:spcAft>
              <a:buSzPts val="1800"/>
              <a:buFont typeface="Arial"/>
              <a:buChar char="•"/>
            </a:pPr>
            <a:r>
              <a:rPr lang="en-GB" dirty="0"/>
              <a:t>Athens in the 5th century BC established a Greek model of democracy that stood in stark contrast to the autocratic and oligarchic political systems of that time. However, it is important to note that this ancient form of democracy differs from our contemporary understanding in </a:t>
            </a:r>
            <a:r>
              <a:rPr lang="en-GB" b="1" dirty="0">
                <a:solidFill>
                  <a:srgbClr val="115772"/>
                </a:solidFill>
              </a:rPr>
              <a:t>two significant ways</a:t>
            </a:r>
            <a:r>
              <a:rPr lang="en-GB" dirty="0">
                <a:solidFill>
                  <a:srgbClr val="115772"/>
                </a:solidFill>
              </a:rPr>
              <a:t>.</a:t>
            </a:r>
            <a:endParaRPr dirty="0"/>
          </a:p>
          <a:p>
            <a:pPr marL="285750" lvl="0" indent="-171450" algn="l" rtl="0">
              <a:lnSpc>
                <a:spcPct val="90000"/>
              </a:lnSpc>
              <a:spcBef>
                <a:spcPts val="0"/>
              </a:spcBef>
              <a:spcAft>
                <a:spcPts val="0"/>
              </a:spcAft>
              <a:buSzPts val="1800"/>
              <a:buFont typeface="Arial"/>
              <a:buNone/>
            </a:pPr>
            <a:endParaRPr dirty="0">
              <a:solidFill>
                <a:srgbClr val="000000"/>
              </a:solidFill>
            </a:endParaRPr>
          </a:p>
        </p:txBody>
      </p:sp>
      <p:sp>
        <p:nvSpPr>
          <p:cNvPr id="103" name="Google Shape;103;p5"/>
          <p:cNvSpPr txBox="1">
            <a:spLocks noGrp="1"/>
          </p:cNvSpPr>
          <p:nvPr>
            <p:ph type="title"/>
          </p:nvPr>
        </p:nvSpPr>
        <p:spPr>
          <a:xfrm>
            <a:off x="574766" y="325095"/>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The Development of Democracy – Ancient History </a:t>
            </a:r>
            <a:endParaRPr dirty="0"/>
          </a:p>
        </p:txBody>
      </p:sp>
      <p:grpSp>
        <p:nvGrpSpPr>
          <p:cNvPr id="104" name="Google Shape;104;p5"/>
          <p:cNvGrpSpPr/>
          <p:nvPr/>
        </p:nvGrpSpPr>
        <p:grpSpPr>
          <a:xfrm>
            <a:off x="6503125" y="1762796"/>
            <a:ext cx="5068389" cy="1831023"/>
            <a:chOff x="6503125" y="1545082"/>
            <a:chExt cx="5068389" cy="1831023"/>
          </a:xfrm>
          <a:solidFill>
            <a:srgbClr val="FBDADA"/>
          </a:solidFill>
        </p:grpSpPr>
        <p:sp>
          <p:nvSpPr>
            <p:cNvPr id="105" name="Google Shape;105;p5"/>
            <p:cNvSpPr/>
            <p:nvPr/>
          </p:nvSpPr>
          <p:spPr>
            <a:xfrm>
              <a:off x="6503125" y="1545082"/>
              <a:ext cx="5068389" cy="1831023"/>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6" name="Google Shape;106;p5"/>
            <p:cNvSpPr txBox="1"/>
            <p:nvPr/>
          </p:nvSpPr>
          <p:spPr>
            <a:xfrm>
              <a:off x="6767038" y="1791911"/>
              <a:ext cx="4540563" cy="1337365"/>
            </a:xfrm>
            <a:prstGeom prst="rect">
              <a:avLst/>
            </a:prstGeom>
            <a:grp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GB" sz="1600" b="1" i="0" u="none" strike="noStrike" cap="none" dirty="0">
                  <a:solidFill>
                    <a:srgbClr val="0B3A4C"/>
                  </a:solidFill>
                  <a:latin typeface="Calibri"/>
                  <a:ea typeface="Calibri"/>
                  <a:cs typeface="Calibri"/>
                  <a:sym typeface="Calibri"/>
                </a:rPr>
                <a:t>Direct Involvement: </a:t>
              </a:r>
              <a:r>
                <a:rPr lang="en-GB" sz="1600" b="0" i="0" u="none" strike="noStrike" cap="none" dirty="0">
                  <a:solidFill>
                    <a:schemeClr val="dk1"/>
                  </a:solidFill>
                  <a:latin typeface="Calibri"/>
                  <a:ea typeface="Calibri"/>
                  <a:cs typeface="Calibri"/>
                  <a:sym typeface="Calibri"/>
                </a:rPr>
                <a:t>Citizens personally convened to discuss governance issues.</a:t>
              </a:r>
              <a:endParaRPr dirty="0"/>
            </a:p>
            <a:p>
              <a:pPr marL="0" marR="0" lvl="0" indent="0" algn="l" rtl="0">
                <a:lnSpc>
                  <a:spcPct val="90000"/>
                </a:lnSpc>
                <a:spcBef>
                  <a:spcPts val="0"/>
                </a:spcBef>
                <a:spcAft>
                  <a:spcPts val="0"/>
                </a:spcAft>
                <a:buClr>
                  <a:srgbClr val="000000"/>
                </a:buClr>
                <a:buSzPts val="1700"/>
                <a:buFont typeface="Arial"/>
                <a:buNone/>
              </a:pPr>
              <a:r>
                <a:rPr lang="en-GB" sz="1600" b="1" i="0" u="none" strike="noStrike" cap="none" dirty="0">
                  <a:solidFill>
                    <a:srgbClr val="0B3A4C"/>
                  </a:solidFill>
                  <a:latin typeface="Calibri"/>
                  <a:ea typeface="Calibri"/>
                  <a:cs typeface="Calibri"/>
                  <a:sym typeface="Calibri"/>
                </a:rPr>
                <a:t>Collective Deliberation: </a:t>
              </a:r>
              <a:r>
                <a:rPr lang="en-GB" sz="1600" b="0" i="0" u="none" strike="noStrike" cap="none" dirty="0">
                  <a:solidFill>
                    <a:schemeClr val="dk1"/>
                  </a:solidFill>
                  <a:latin typeface="Calibri"/>
                  <a:ea typeface="Calibri"/>
                  <a:cs typeface="Calibri"/>
                  <a:sym typeface="Calibri"/>
                </a:rPr>
                <a:t>Open forums for debate and decision-making.</a:t>
              </a:r>
              <a:endParaRPr dirty="0"/>
            </a:p>
            <a:p>
              <a:pPr marL="0" marR="0" lvl="0" indent="0" algn="l" rtl="0">
                <a:lnSpc>
                  <a:spcPct val="90000"/>
                </a:lnSpc>
                <a:spcBef>
                  <a:spcPts val="0"/>
                </a:spcBef>
                <a:spcAft>
                  <a:spcPts val="0"/>
                </a:spcAft>
                <a:buClr>
                  <a:srgbClr val="000000"/>
                </a:buClr>
                <a:buSzPts val="1700"/>
                <a:buFont typeface="Arial"/>
                <a:buNone/>
              </a:pPr>
              <a:r>
                <a:rPr lang="en-GB" sz="1600" b="1" i="0" u="none" strike="noStrike" cap="none" dirty="0">
                  <a:solidFill>
                    <a:srgbClr val="0B3A4C"/>
                  </a:solidFill>
                  <a:latin typeface="Calibri"/>
                  <a:ea typeface="Calibri"/>
                  <a:cs typeface="Calibri"/>
                  <a:sym typeface="Calibri"/>
                </a:rPr>
                <a:t>Policy Implementation: </a:t>
              </a:r>
              <a:r>
                <a:rPr lang="en-GB" sz="1600" b="0" i="0" u="none" strike="noStrike" cap="none" dirty="0">
                  <a:solidFill>
                    <a:schemeClr val="dk1"/>
                  </a:solidFill>
                  <a:latin typeface="Calibri"/>
                  <a:ea typeface="Calibri"/>
                  <a:cs typeface="Calibri"/>
                  <a:sym typeface="Calibri"/>
                </a:rPr>
                <a:t>Direct execution of policies by the people.</a:t>
              </a:r>
              <a:endParaRPr sz="1600" b="0" i="0" u="none" strike="noStrike" cap="none" dirty="0">
                <a:solidFill>
                  <a:schemeClr val="dk1"/>
                </a:solidFill>
                <a:latin typeface="Calibri"/>
                <a:ea typeface="Calibri"/>
                <a:cs typeface="Calibri"/>
                <a:sym typeface="Calibri"/>
              </a:endParaRPr>
            </a:p>
          </p:txBody>
        </p:sp>
      </p:grpSp>
      <p:grpSp>
        <p:nvGrpSpPr>
          <p:cNvPr id="107" name="Google Shape;107;p5"/>
          <p:cNvGrpSpPr/>
          <p:nvPr/>
        </p:nvGrpSpPr>
        <p:grpSpPr>
          <a:xfrm>
            <a:off x="6503125" y="3964881"/>
            <a:ext cx="5068389" cy="1831023"/>
            <a:chOff x="6503125" y="3964881"/>
            <a:chExt cx="5068389" cy="1831023"/>
          </a:xfrm>
        </p:grpSpPr>
        <p:sp>
          <p:nvSpPr>
            <p:cNvPr id="108" name="Google Shape;108;p5"/>
            <p:cNvSpPr/>
            <p:nvPr/>
          </p:nvSpPr>
          <p:spPr>
            <a:xfrm>
              <a:off x="6503125" y="3964881"/>
              <a:ext cx="5068389" cy="1831023"/>
            </a:xfrm>
            <a:prstGeom prst="rect">
              <a:avLst/>
            </a:prstGeom>
            <a:solidFill>
              <a:srgbClr val="FBDA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9" name="Google Shape;109;p5"/>
            <p:cNvSpPr txBox="1"/>
            <p:nvPr/>
          </p:nvSpPr>
          <p:spPr>
            <a:xfrm>
              <a:off x="6767038" y="4211710"/>
              <a:ext cx="4540563" cy="1337365"/>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GB" sz="1600" b="1" i="0" u="none" strike="noStrike" cap="none">
                  <a:solidFill>
                    <a:srgbClr val="0B3A4C"/>
                  </a:solidFill>
                  <a:latin typeface="Calibri"/>
                  <a:ea typeface="Calibri"/>
                  <a:cs typeface="Calibri"/>
                  <a:sym typeface="Calibri"/>
                </a:rPr>
                <a:t>Limitations: </a:t>
              </a:r>
              <a:r>
                <a:rPr lang="en-GB" sz="1600" b="0" i="0" u="none" strike="noStrike" cap="none">
                  <a:solidFill>
                    <a:schemeClr val="dk1"/>
                  </a:solidFill>
                  <a:latin typeface="Calibri"/>
                  <a:ea typeface="Calibri"/>
                  <a:cs typeface="Calibri"/>
                  <a:sym typeface="Calibri"/>
                </a:rPr>
                <a:t>Citizenship and rights to participate were restricted.</a:t>
              </a:r>
              <a:endParaRPr/>
            </a:p>
            <a:p>
              <a:pPr marL="0" marR="0" lvl="0" indent="0" algn="l" rtl="0">
                <a:lnSpc>
                  <a:spcPct val="90000"/>
                </a:lnSpc>
                <a:spcBef>
                  <a:spcPts val="0"/>
                </a:spcBef>
                <a:spcAft>
                  <a:spcPts val="0"/>
                </a:spcAft>
                <a:buClr>
                  <a:srgbClr val="000000"/>
                </a:buClr>
                <a:buSzPts val="1700"/>
                <a:buFont typeface="Arial"/>
                <a:buNone/>
              </a:pPr>
              <a:r>
                <a:rPr lang="en-GB" sz="1600" b="1" i="0" u="none" strike="noStrike" cap="none">
                  <a:solidFill>
                    <a:srgbClr val="0B3A4C"/>
                  </a:solidFill>
                  <a:latin typeface="Calibri"/>
                  <a:ea typeface="Calibri"/>
                  <a:cs typeface="Calibri"/>
                  <a:sym typeface="Calibri"/>
                </a:rPr>
                <a:t>Exclusions: </a:t>
              </a:r>
              <a:r>
                <a:rPr lang="en-GB" sz="1600" b="0" i="0" u="none" strike="noStrike" cap="none">
                  <a:solidFill>
                    <a:schemeClr val="dk1"/>
                  </a:solidFill>
                  <a:latin typeface="Calibri"/>
                  <a:ea typeface="Calibri"/>
                  <a:cs typeface="Calibri"/>
                  <a:sym typeface="Calibri"/>
                </a:rPr>
                <a:t>Women, slaves, non-citizens, and minors were not allowed to vote </a:t>
              </a:r>
              <a:endParaRPr/>
            </a:p>
            <a:p>
              <a:pPr marL="0" marR="0" lvl="0" indent="0" algn="l" rtl="0">
                <a:lnSpc>
                  <a:spcPct val="90000"/>
                </a:lnSpc>
                <a:spcBef>
                  <a:spcPts val="0"/>
                </a:spcBef>
                <a:spcAft>
                  <a:spcPts val="0"/>
                </a:spcAft>
                <a:buClr>
                  <a:srgbClr val="000000"/>
                </a:buClr>
                <a:buSzPts val="1700"/>
                <a:buFont typeface="Arial"/>
                <a:buNone/>
              </a:pPr>
              <a:r>
                <a:rPr lang="en-GB" sz="1600" b="1" i="0" u="none" strike="noStrike" cap="none">
                  <a:solidFill>
                    <a:srgbClr val="0B3A4C"/>
                  </a:solidFill>
                  <a:latin typeface="Calibri"/>
                  <a:ea typeface="Calibri"/>
                  <a:cs typeface="Calibri"/>
                  <a:sym typeface="Calibri"/>
                </a:rPr>
                <a:t>Active Citizenry: </a:t>
              </a:r>
              <a:r>
                <a:rPr lang="en-GB" sz="1600" b="0" i="0" u="none" strike="noStrike" cap="none">
                  <a:solidFill>
                    <a:schemeClr val="dk1"/>
                  </a:solidFill>
                  <a:latin typeface="Calibri"/>
                  <a:ea typeface="Calibri"/>
                  <a:cs typeface="Calibri"/>
                  <a:sym typeface="Calibri"/>
                </a:rPr>
                <a:t>Of about 300,000 inhabitants, only 50,000 men engaged in politics.</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8"/>
          <p:cNvSpPr txBox="1">
            <a:spLocks noGrp="1"/>
          </p:cNvSpPr>
          <p:nvPr>
            <p:ph type="body" idx="2"/>
          </p:nvPr>
        </p:nvSpPr>
        <p:spPr>
          <a:xfrm>
            <a:off x="1177159" y="1810103"/>
            <a:ext cx="8488321" cy="4358640"/>
          </a:xfrm>
          <a:prstGeom prst="rect">
            <a:avLst/>
          </a:prstGeom>
          <a:noFill/>
          <a:ln>
            <a:noFill/>
          </a:ln>
        </p:spPr>
        <p:txBody>
          <a:bodyPr spcFirstLastPara="1" wrap="square" lIns="0" tIns="0" rIns="0" bIns="0" anchor="t" anchorCtr="0">
            <a:noAutofit/>
          </a:bodyPr>
          <a:lstStyle/>
          <a:p>
            <a:pPr marL="514350" lvl="0" indent="-285750" algn="l" rtl="0">
              <a:lnSpc>
                <a:spcPct val="200000"/>
              </a:lnSpc>
              <a:spcBef>
                <a:spcPts val="1000"/>
              </a:spcBef>
              <a:spcAft>
                <a:spcPts val="0"/>
              </a:spcAft>
              <a:buSzPts val="1800"/>
              <a:buFont typeface="Arial"/>
              <a:buChar char="•"/>
            </a:pPr>
            <a:r>
              <a:rPr lang="en-GB" sz="2400" dirty="0"/>
              <a:t>What are the different </a:t>
            </a:r>
            <a:r>
              <a:rPr lang="en-GB" sz="2400" i="1" dirty="0"/>
              <a:t>types</a:t>
            </a:r>
            <a:r>
              <a:rPr lang="en-GB" sz="2400" dirty="0"/>
              <a:t> of </a:t>
            </a:r>
            <a:r>
              <a:rPr lang="en-GB" sz="2400" dirty="0" smtClean="0"/>
              <a:t>democracy</a:t>
            </a:r>
            <a:r>
              <a:rPr lang="en-GB" sz="2400" dirty="0"/>
              <a:t>?</a:t>
            </a:r>
            <a:endParaRPr sz="2400" dirty="0"/>
          </a:p>
          <a:p>
            <a:pPr marL="514350" lvl="0" indent="-285750" algn="l" rtl="0">
              <a:lnSpc>
                <a:spcPct val="200000"/>
              </a:lnSpc>
              <a:spcBef>
                <a:spcPts val="1000"/>
              </a:spcBef>
              <a:spcAft>
                <a:spcPts val="0"/>
              </a:spcAft>
              <a:buSzPts val="1800"/>
              <a:buFont typeface="Arial"/>
              <a:buChar char="•"/>
            </a:pPr>
            <a:r>
              <a:rPr lang="en-GB" sz="2400" dirty="0"/>
              <a:t>What does </a:t>
            </a:r>
            <a:r>
              <a:rPr lang="en-GB" sz="2400" b="1" dirty="0"/>
              <a:t>Direct</a:t>
            </a:r>
            <a:r>
              <a:rPr lang="en-GB" sz="2400" dirty="0"/>
              <a:t> and </a:t>
            </a:r>
            <a:r>
              <a:rPr lang="en-GB" sz="2400" b="1" dirty="0"/>
              <a:t>Representative</a:t>
            </a:r>
            <a:r>
              <a:rPr lang="en-GB" sz="2400" dirty="0"/>
              <a:t> </a:t>
            </a:r>
            <a:r>
              <a:rPr lang="en-GB" sz="2400" dirty="0" smtClean="0"/>
              <a:t>democracy </a:t>
            </a:r>
            <a:r>
              <a:rPr lang="en-GB" sz="2400" dirty="0"/>
              <a:t>mean? </a:t>
            </a:r>
            <a:endParaRPr sz="2400" dirty="0"/>
          </a:p>
          <a:p>
            <a:pPr marL="514350" lvl="0" indent="-285750" algn="l" rtl="0">
              <a:lnSpc>
                <a:spcPct val="200000"/>
              </a:lnSpc>
              <a:spcBef>
                <a:spcPts val="1000"/>
              </a:spcBef>
              <a:spcAft>
                <a:spcPts val="0"/>
              </a:spcAft>
              <a:buSzPts val="1800"/>
              <a:buFont typeface="Arial"/>
              <a:buChar char="•"/>
            </a:pPr>
            <a:r>
              <a:rPr lang="en-GB" sz="2400" dirty="0"/>
              <a:t>What are the </a:t>
            </a:r>
            <a:r>
              <a:rPr lang="en-GB" sz="2400" dirty="0">
                <a:solidFill>
                  <a:srgbClr val="187498"/>
                </a:solidFill>
              </a:rPr>
              <a:t>differences</a:t>
            </a:r>
            <a:r>
              <a:rPr lang="en-GB" sz="2400" dirty="0"/>
              <a:t>?</a:t>
            </a:r>
            <a:endParaRPr sz="2400" dirty="0"/>
          </a:p>
          <a:p>
            <a:pPr marL="514350" lvl="0" indent="-285750" algn="l" rtl="0">
              <a:lnSpc>
                <a:spcPct val="200000"/>
              </a:lnSpc>
              <a:spcBef>
                <a:spcPts val="1000"/>
              </a:spcBef>
              <a:spcAft>
                <a:spcPts val="0"/>
              </a:spcAft>
              <a:buSzPts val="1800"/>
              <a:buFont typeface="Arial"/>
              <a:buChar char="•"/>
            </a:pPr>
            <a:r>
              <a:rPr lang="en-GB" sz="2400" dirty="0"/>
              <a:t>What the following </a:t>
            </a:r>
            <a:r>
              <a:rPr lang="en-GB" sz="2400" u="sng" dirty="0">
                <a:solidFill>
                  <a:schemeClr val="hlink"/>
                </a:solidFill>
                <a:hlinkClick r:id="rId3"/>
              </a:rPr>
              <a:t>video</a:t>
            </a:r>
            <a:r>
              <a:rPr lang="en-GB" sz="2400" dirty="0"/>
              <a:t> and lets discuss!! </a:t>
            </a:r>
            <a:endParaRPr sz="2400" dirty="0"/>
          </a:p>
        </p:txBody>
      </p:sp>
      <p:sp>
        <p:nvSpPr>
          <p:cNvPr id="115" name="Google Shape;115;p28"/>
          <p:cNvSpPr txBox="1">
            <a:spLocks noGrp="1"/>
          </p:cNvSpPr>
          <p:nvPr>
            <p:ph type="title"/>
          </p:nvPr>
        </p:nvSpPr>
        <p:spPr>
          <a:xfrm>
            <a:off x="579252" y="373667"/>
            <a:ext cx="11393260" cy="52223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Types of Democracy (Direct/Representative)</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29"/>
          <p:cNvSpPr txBox="1">
            <a:spLocks noGrp="1"/>
          </p:cNvSpPr>
          <p:nvPr>
            <p:ph type="body" idx="2"/>
          </p:nvPr>
        </p:nvSpPr>
        <p:spPr>
          <a:xfrm>
            <a:off x="399370" y="1551708"/>
            <a:ext cx="5798231" cy="4707892"/>
          </a:xfrm>
          <a:prstGeom prst="rect">
            <a:avLst/>
          </a:prstGeom>
          <a:noFill/>
          <a:ln>
            <a:noFill/>
          </a:ln>
        </p:spPr>
        <p:txBody>
          <a:bodyPr spcFirstLastPara="1" wrap="square" lIns="0" tIns="0" rIns="0" bIns="0" anchor="t" anchorCtr="0">
            <a:noAutofit/>
          </a:bodyPr>
          <a:lstStyle/>
          <a:p>
            <a:pPr marL="228600" lvl="0" indent="0" algn="just" rtl="0">
              <a:lnSpc>
                <a:spcPct val="90000"/>
              </a:lnSpc>
              <a:spcBef>
                <a:spcPts val="1000"/>
              </a:spcBef>
              <a:spcAft>
                <a:spcPts val="0"/>
              </a:spcAft>
              <a:buSzPts val="1800"/>
              <a:buNone/>
            </a:pPr>
            <a:r>
              <a:rPr lang="en-GB" sz="2000" b="1" dirty="0">
                <a:latin typeface="Calibri" panose="020F0502020204030204" pitchFamily="34" charset="0"/>
                <a:cs typeface="Calibri" panose="020F0502020204030204" pitchFamily="34" charset="0"/>
              </a:rPr>
              <a:t>What is it?</a:t>
            </a:r>
            <a:endParaRPr sz="2000" dirty="0">
              <a:latin typeface="Calibri" panose="020F0502020204030204" pitchFamily="34" charset="0"/>
              <a:cs typeface="Calibri" panose="020F0502020204030204" pitchFamily="34" charset="0"/>
            </a:endParaRPr>
          </a:p>
          <a:p>
            <a:pPr marL="514350" lvl="0" indent="-285750" algn="just" rtl="0">
              <a:lnSpc>
                <a:spcPct val="90000"/>
              </a:lnSpc>
              <a:spcBef>
                <a:spcPts val="1000"/>
              </a:spcBef>
              <a:spcAft>
                <a:spcPts val="0"/>
              </a:spcAft>
              <a:buSzPts val="1800"/>
              <a:buFont typeface="Arial"/>
              <a:buChar char="•"/>
            </a:pPr>
            <a:r>
              <a:rPr lang="en-GB" sz="2000" b="0" i="0" dirty="0">
                <a:solidFill>
                  <a:srgbClr val="374151"/>
                </a:solidFill>
                <a:latin typeface="Calibri" panose="020F0502020204030204" pitchFamily="34" charset="0"/>
                <a:ea typeface="Arial"/>
                <a:cs typeface="Calibri" panose="020F0502020204030204" pitchFamily="34" charset="0"/>
                <a:sym typeface="Arial"/>
              </a:rPr>
              <a:t>Direct democracy is a form of governance where people vote on laws and policies directly.</a:t>
            </a:r>
            <a:endParaRPr sz="2000" dirty="0">
              <a:latin typeface="Calibri" panose="020F0502020204030204" pitchFamily="34" charset="0"/>
              <a:cs typeface="Calibri" panose="020F0502020204030204" pitchFamily="34" charset="0"/>
            </a:endParaRPr>
          </a:p>
          <a:p>
            <a:pPr marL="457200" lvl="0" indent="-228600" algn="l" rtl="0">
              <a:lnSpc>
                <a:spcPct val="90000"/>
              </a:lnSpc>
              <a:spcBef>
                <a:spcPts val="1000"/>
              </a:spcBef>
              <a:spcAft>
                <a:spcPts val="0"/>
              </a:spcAft>
              <a:buSzPts val="1800"/>
              <a:buFont typeface="Arial"/>
              <a:buChar char="•"/>
            </a:pPr>
            <a:r>
              <a:rPr lang="en-GB" sz="2000" b="0" i="0" dirty="0">
                <a:solidFill>
                  <a:srgbClr val="374151"/>
                </a:solidFill>
                <a:latin typeface="Calibri" panose="020F0502020204030204" pitchFamily="34" charset="0"/>
                <a:ea typeface="Arial"/>
                <a:cs typeface="Calibri" panose="020F0502020204030204" pitchFamily="34" charset="0"/>
                <a:sym typeface="Arial"/>
              </a:rPr>
              <a:t>It's also known as "pure democracy," emphasizing the direct involvement of citizens</a:t>
            </a:r>
            <a:r>
              <a:rPr lang="en-GB" sz="2000" b="0" i="0" dirty="0" smtClean="0">
                <a:solidFill>
                  <a:srgbClr val="374151"/>
                </a:solidFill>
                <a:latin typeface="Calibri" panose="020F0502020204030204" pitchFamily="34" charset="0"/>
                <a:ea typeface="Arial"/>
                <a:cs typeface="Calibri" panose="020F0502020204030204" pitchFamily="34" charset="0"/>
                <a:sym typeface="Arial"/>
              </a:rPr>
              <a:t>.</a:t>
            </a:r>
          </a:p>
          <a:p>
            <a:pPr marL="228600" lvl="0" indent="0" algn="l" rtl="0">
              <a:lnSpc>
                <a:spcPct val="90000"/>
              </a:lnSpc>
              <a:spcBef>
                <a:spcPts val="1000"/>
              </a:spcBef>
              <a:spcAft>
                <a:spcPts val="0"/>
              </a:spcAft>
              <a:buSzPts val="1800"/>
            </a:pPr>
            <a:endParaRPr sz="2000" dirty="0">
              <a:latin typeface="Calibri" panose="020F0502020204030204" pitchFamily="34" charset="0"/>
              <a:cs typeface="Calibri" panose="020F0502020204030204" pitchFamily="34" charset="0"/>
            </a:endParaRPr>
          </a:p>
          <a:p>
            <a:pPr marL="228600" lvl="0" indent="0" algn="l" rtl="0">
              <a:lnSpc>
                <a:spcPct val="90000"/>
              </a:lnSpc>
              <a:spcBef>
                <a:spcPts val="1000"/>
              </a:spcBef>
              <a:spcAft>
                <a:spcPts val="0"/>
              </a:spcAft>
              <a:buSzPts val="1800"/>
            </a:pPr>
            <a:r>
              <a:rPr lang="en-GB" sz="2000" b="0" i="0" dirty="0">
                <a:solidFill>
                  <a:srgbClr val="374151"/>
                </a:solidFill>
                <a:latin typeface="Calibri" panose="020F0502020204030204" pitchFamily="34" charset="0"/>
                <a:ea typeface="Arial"/>
                <a:cs typeface="Calibri" panose="020F0502020204030204" pitchFamily="34" charset="0"/>
                <a:sym typeface="Arial"/>
              </a:rPr>
              <a:t>Two models of direct democracy:</a:t>
            </a:r>
            <a:endParaRPr sz="2000" dirty="0">
              <a:latin typeface="Calibri" panose="020F0502020204030204" pitchFamily="34" charset="0"/>
              <a:cs typeface="Calibri" panose="020F0502020204030204" pitchFamily="34" charset="0"/>
            </a:endParaRPr>
          </a:p>
          <a:p>
            <a:pPr marL="742950" lvl="1" indent="-285750" algn="l" rtl="0">
              <a:lnSpc>
                <a:spcPct val="90000"/>
              </a:lnSpc>
              <a:spcBef>
                <a:spcPts val="500"/>
              </a:spcBef>
              <a:spcAft>
                <a:spcPts val="0"/>
              </a:spcAft>
              <a:buSzPts val="2200"/>
              <a:buFont typeface="Arial"/>
              <a:buChar char="•"/>
            </a:pPr>
            <a:r>
              <a:rPr lang="en-GB" sz="2000" b="1" i="0" dirty="0">
                <a:solidFill>
                  <a:srgbClr val="374151"/>
                </a:solidFill>
                <a:latin typeface="Calibri" panose="020F0502020204030204" pitchFamily="34" charset="0"/>
                <a:ea typeface="Arial"/>
                <a:cs typeface="Calibri" panose="020F0502020204030204" pitchFamily="34" charset="0"/>
                <a:sym typeface="Arial"/>
              </a:rPr>
              <a:t>Full-Scale Direct Democracy:</a:t>
            </a:r>
            <a:r>
              <a:rPr lang="en-GB" sz="2000" b="0" i="0" dirty="0">
                <a:solidFill>
                  <a:srgbClr val="374151"/>
                </a:solidFill>
                <a:latin typeface="Calibri" panose="020F0502020204030204" pitchFamily="34" charset="0"/>
                <a:ea typeface="Arial"/>
                <a:cs typeface="Calibri" panose="020F0502020204030204" pitchFamily="34" charset="0"/>
                <a:sym typeface="Arial"/>
              </a:rPr>
              <a:t> All executive and legislative decisions are made by popular vote.</a:t>
            </a:r>
            <a:endParaRPr sz="2000" dirty="0">
              <a:latin typeface="Calibri" panose="020F0502020204030204" pitchFamily="34" charset="0"/>
              <a:cs typeface="Calibri" panose="020F0502020204030204" pitchFamily="34" charset="0"/>
            </a:endParaRPr>
          </a:p>
          <a:p>
            <a:pPr marL="742950" lvl="1" indent="-285750" algn="l" rtl="0">
              <a:lnSpc>
                <a:spcPct val="90000"/>
              </a:lnSpc>
              <a:spcBef>
                <a:spcPts val="500"/>
              </a:spcBef>
              <a:spcAft>
                <a:spcPts val="0"/>
              </a:spcAft>
              <a:buSzPts val="2200"/>
              <a:buFont typeface="Arial"/>
              <a:buChar char="•"/>
            </a:pPr>
            <a:r>
              <a:rPr lang="en-GB" sz="2000" b="1" i="0" dirty="0">
                <a:solidFill>
                  <a:srgbClr val="374151"/>
                </a:solidFill>
                <a:latin typeface="Calibri" panose="020F0502020204030204" pitchFamily="34" charset="0"/>
                <a:ea typeface="Arial"/>
                <a:cs typeface="Calibri" panose="020F0502020204030204" pitchFamily="34" charset="0"/>
                <a:sym typeface="Arial"/>
              </a:rPr>
              <a:t>Policy-Specific Direct Democracy:</a:t>
            </a:r>
            <a:r>
              <a:rPr lang="en-GB" sz="2000" b="0" i="0" dirty="0">
                <a:solidFill>
                  <a:srgbClr val="374151"/>
                </a:solidFill>
                <a:latin typeface="Calibri" panose="020F0502020204030204" pitchFamily="34" charset="0"/>
                <a:ea typeface="Arial"/>
                <a:cs typeface="Calibri" panose="020F0502020204030204" pitchFamily="34" charset="0"/>
                <a:sym typeface="Arial"/>
              </a:rPr>
              <a:t> Only certain decisions or legislative acts are subject to a popular vote.</a:t>
            </a:r>
            <a:endParaRPr sz="2000" dirty="0">
              <a:latin typeface="Calibri" panose="020F0502020204030204" pitchFamily="34" charset="0"/>
              <a:cs typeface="Calibri" panose="020F0502020204030204" pitchFamily="34" charset="0"/>
            </a:endParaRPr>
          </a:p>
          <a:p>
            <a:pPr marL="457200" lvl="0" indent="-228600" algn="r" rtl="0">
              <a:lnSpc>
                <a:spcPct val="90000"/>
              </a:lnSpc>
              <a:spcBef>
                <a:spcPts val="1000"/>
              </a:spcBef>
              <a:spcAft>
                <a:spcPts val="0"/>
              </a:spcAft>
              <a:buSzPts val="1800"/>
              <a:buNone/>
            </a:pPr>
            <a:r>
              <a:rPr lang="en-GB" sz="2000" b="1" i="0" dirty="0">
                <a:solidFill>
                  <a:srgbClr val="374151"/>
                </a:solidFill>
                <a:latin typeface="Calibri" panose="020F0502020204030204" pitchFamily="34" charset="0"/>
                <a:ea typeface="Arial"/>
                <a:cs typeface="Calibri" panose="020F0502020204030204" pitchFamily="34" charset="0"/>
                <a:sym typeface="Arial"/>
              </a:rPr>
              <a:t>Citation:</a:t>
            </a:r>
            <a:r>
              <a:rPr lang="en-GB" sz="2000" b="0" i="0" dirty="0">
                <a:solidFill>
                  <a:srgbClr val="374151"/>
                </a:solidFill>
                <a:latin typeface="Calibri" panose="020F0502020204030204" pitchFamily="34" charset="0"/>
                <a:ea typeface="Arial"/>
                <a:cs typeface="Calibri" panose="020F0502020204030204" pitchFamily="34" charset="0"/>
                <a:sym typeface="Arial"/>
              </a:rPr>
              <a:t> (Day, January 2022)</a:t>
            </a:r>
            <a:endParaRPr sz="2000" dirty="0">
              <a:latin typeface="Calibri" panose="020F0502020204030204" pitchFamily="34" charset="0"/>
              <a:cs typeface="Calibri" panose="020F0502020204030204" pitchFamily="34" charset="0"/>
            </a:endParaRPr>
          </a:p>
          <a:p>
            <a:pPr marL="514350" lvl="0" indent="-171450" algn="just" rtl="0">
              <a:lnSpc>
                <a:spcPct val="90000"/>
              </a:lnSpc>
              <a:spcBef>
                <a:spcPts val="1000"/>
              </a:spcBef>
              <a:spcAft>
                <a:spcPts val="0"/>
              </a:spcAft>
              <a:buSzPts val="1800"/>
              <a:buFont typeface="Arial"/>
              <a:buNone/>
            </a:pPr>
            <a:endParaRPr sz="2000" dirty="0"/>
          </a:p>
        </p:txBody>
      </p:sp>
      <p:sp>
        <p:nvSpPr>
          <p:cNvPr id="122" name="Google Shape;122;p29"/>
          <p:cNvSpPr txBox="1">
            <a:spLocks noGrp="1"/>
          </p:cNvSpPr>
          <p:nvPr>
            <p:ph type="title"/>
          </p:nvPr>
        </p:nvSpPr>
        <p:spPr>
          <a:xfrm>
            <a:off x="500971" y="279380"/>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smtClean="0"/>
              <a:t>Direct Democracy: What Is </a:t>
            </a:r>
            <a:r>
              <a:rPr lang="en-GB" b="1" dirty="0"/>
              <a:t>I</a:t>
            </a:r>
            <a:r>
              <a:rPr lang="en-GB" b="1" dirty="0" smtClean="0"/>
              <a:t>t?</a:t>
            </a:r>
            <a:endParaRPr dirty="0"/>
          </a:p>
        </p:txBody>
      </p:sp>
      <p:pic>
        <p:nvPicPr>
          <p:cNvPr id="123" name="Google Shape;123;p29"/>
          <p:cNvPicPr preferRelativeResize="0"/>
          <p:nvPr/>
        </p:nvPicPr>
        <p:blipFill rotWithShape="1">
          <a:blip r:embed="rId3">
            <a:alphaModFix/>
          </a:blip>
          <a:srcRect/>
          <a:stretch/>
        </p:blipFill>
        <p:spPr>
          <a:xfrm>
            <a:off x="6786880" y="1127759"/>
            <a:ext cx="5405120" cy="5555791"/>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1611</Words>
  <Application>Microsoft Office PowerPoint</Application>
  <PresentationFormat>Widescreen</PresentationFormat>
  <Paragraphs>152</Paragraphs>
  <Slides>18</Slides>
  <Notes>18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Calibri</vt:lpstr>
      <vt:lpstr>CARDET Course template</vt:lpstr>
      <vt:lpstr>CARDET Course template</vt:lpstr>
      <vt:lpstr>Module 1 Democratic Ideals and Institutions </vt:lpstr>
      <vt:lpstr>Icebreaking  Activity: Let's Meet  Each Other </vt:lpstr>
      <vt:lpstr>The Meaning of Democracy</vt:lpstr>
      <vt:lpstr>The Meaning of Democracy</vt:lpstr>
      <vt:lpstr> How Do You Define Democracy? </vt:lpstr>
      <vt:lpstr>Definitions/ Perceptions of Democracy </vt:lpstr>
      <vt:lpstr>The Development of Democracy – Ancient History </vt:lpstr>
      <vt:lpstr>Types of Democracy (Direct/Representative)</vt:lpstr>
      <vt:lpstr>Direct Democracy: What Is It?</vt:lpstr>
      <vt:lpstr>Examples of Direct Democracy</vt:lpstr>
      <vt:lpstr>PowerPoint Presentation</vt:lpstr>
      <vt:lpstr>PowerPoint Presentation</vt:lpstr>
      <vt:lpstr>PowerPoint Presentation</vt:lpstr>
      <vt:lpstr>Examples of Representative Democracy</vt:lpstr>
      <vt:lpstr>PowerPoint Presentation</vt:lpstr>
      <vt:lpstr>PowerPoint Presentation</vt:lpstr>
      <vt:lpstr>Group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Democratic Ideals and Institutions</dc:title>
  <dc:creator>2Fast4u</dc:creator>
  <cp:lastModifiedBy>Simone Khekin</cp:lastModifiedBy>
  <cp:revision>15</cp:revision>
  <dcterms:created xsi:type="dcterms:W3CDTF">2014-07-11T09:12:14Z</dcterms:created>
  <dcterms:modified xsi:type="dcterms:W3CDTF">2023-12-12T13:06:28Z</dcterms:modified>
</cp:coreProperties>
</file>