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 id="2147483655"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6" roundtripDataSignature="AMtx7mj8JWgCfQaxnEAKIppJv7yCCIJ0z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6" Type="http://customschemas.google.com/relationships/presentationmetadata" Target="metadata"/><Relationship Id="rId25" Type="http://schemas.openxmlformats.org/officeDocument/2006/relationships/slide" Target="slides/slide20.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5" name="Google Shape;65;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6" name="Google Shape;66;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GB"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3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6" name="Google Shape;166;p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3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4" name="Google Shape;184;p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3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8" name="Google Shape;198;p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3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4" name="Google Shape;224;p3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3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0" name="Google Shape;230;p3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3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7" name="Google Shape;237;p3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3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3" name="Google Shape;243;p3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3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0" name="Google Shape;250;p3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3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7" name="Google Shape;257;p3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4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4" name="Google Shape;264;p4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3" name="Google Shape;7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8" name="Google Shape;278;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1" lang="en-GB"/>
              <a:t>Picture source: </a:t>
            </a:r>
            <a:r>
              <a:rPr b="0" lang="en-GB"/>
              <a:t>&lt;a href="https://www.freepik.com/free-vector/group-people-back-with-human-rights-bubbles-vector-illustration-design_6360628.htm"&gt;Image by gstudioimagen&lt;/a&gt; on Freepik</a:t>
            </a:r>
            <a:endParaRPr b="0"/>
          </a:p>
        </p:txBody>
      </p:sp>
      <p:sp>
        <p:nvSpPr>
          <p:cNvPr id="81" name="Google Shape;81;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1" lang="en-GB"/>
              <a:t>Picture source: </a:t>
            </a:r>
            <a:r>
              <a:rPr lang="en-GB"/>
              <a:t>&lt;a href="https://www.freepik.com/free-vector/glass-ballot-box-with-ballot-papers-vector_5900543.htm"&gt;Image by vectorpocket&lt;/a&gt; on Freepik </a:t>
            </a:r>
            <a:endParaRPr/>
          </a:p>
        </p:txBody>
      </p:sp>
      <p:sp>
        <p:nvSpPr>
          <p:cNvPr id="92" name="Google Shape;92;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2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1" lang="en-GB"/>
              <a:t>Picture source: </a:t>
            </a:r>
            <a:r>
              <a:rPr lang="en-GB"/>
              <a:t>https://www.comminit.com/content/advocating-openness-nine-ways-civil-society-groups-have-mobilized-defend-internet-freedo</a:t>
            </a:r>
            <a:endParaRPr/>
          </a:p>
          <a:p>
            <a:pPr indent="0" lvl="0" marL="0" rtl="0" algn="l">
              <a:lnSpc>
                <a:spcPct val="100000"/>
              </a:lnSpc>
              <a:spcBef>
                <a:spcPts val="0"/>
              </a:spcBef>
              <a:spcAft>
                <a:spcPts val="0"/>
              </a:spcAft>
              <a:buSzPts val="1400"/>
              <a:buNone/>
            </a:pPr>
            <a:r>
              <a:t/>
            </a:r>
            <a:endParaRPr/>
          </a:p>
        </p:txBody>
      </p:sp>
      <p:sp>
        <p:nvSpPr>
          <p:cNvPr id="103" name="Google Shape;103;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4" name="Google Shape;114;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2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4" name="Google Shape;124;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2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8" name="Google Shape;138;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3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2" name="Google Shape;152;p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showMasterSp="0" type="title">
  <p:cSld name="TITLE">
    <p:bg>
      <p:bgPr>
        <a:solidFill>
          <a:schemeClr val="lt1"/>
        </a:solidFill>
      </p:bgPr>
    </p:bg>
    <p:spTree>
      <p:nvGrpSpPr>
        <p:cNvPr id="12" name="Shape 12"/>
        <p:cNvGrpSpPr/>
        <p:nvPr/>
      </p:nvGrpSpPr>
      <p:grpSpPr>
        <a:xfrm>
          <a:off x="0" y="0"/>
          <a:ext cx="0" cy="0"/>
          <a:chOff x="0" y="0"/>
          <a:chExt cx="0" cy="0"/>
        </a:xfrm>
      </p:grpSpPr>
      <p:pic>
        <p:nvPicPr>
          <p:cNvPr id="13" name="Google Shape;13;p7"/>
          <p:cNvPicPr preferRelativeResize="0"/>
          <p:nvPr/>
        </p:nvPicPr>
        <p:blipFill rotWithShape="1">
          <a:blip r:embed="rId2">
            <a:alphaModFix/>
          </a:blip>
          <a:srcRect b="0" l="0" r="0" t="0"/>
          <a:stretch/>
        </p:blipFill>
        <p:spPr>
          <a:xfrm>
            <a:off x="659936" y="2932981"/>
            <a:ext cx="11023391" cy="2819238"/>
          </a:xfrm>
          <a:prstGeom prst="rect">
            <a:avLst/>
          </a:prstGeom>
          <a:noFill/>
          <a:ln>
            <a:noFill/>
          </a:ln>
        </p:spPr>
      </p:pic>
      <p:sp>
        <p:nvSpPr>
          <p:cNvPr id="14" name="Google Shape;14;p7"/>
          <p:cNvSpPr txBox="1"/>
          <p:nvPr>
            <p:ph type="ctrTitle"/>
          </p:nvPr>
        </p:nvSpPr>
        <p:spPr>
          <a:xfrm>
            <a:off x="798252" y="912854"/>
            <a:ext cx="6010271" cy="875935"/>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chemeClr val="accent3"/>
              </a:buClr>
              <a:buSzPts val="3600"/>
              <a:buFont typeface="Calibri"/>
              <a:buNone/>
              <a:defRPr b="1" sz="3600">
                <a:solidFill>
                  <a:schemeClr val="accent3"/>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7"/>
          <p:cNvSpPr txBox="1"/>
          <p:nvPr>
            <p:ph idx="1" type="subTitle"/>
          </p:nvPr>
        </p:nvSpPr>
        <p:spPr>
          <a:xfrm>
            <a:off x="798252" y="2300000"/>
            <a:ext cx="6010271" cy="632981"/>
          </a:xfrm>
          <a:prstGeom prst="rect">
            <a:avLst/>
          </a:prstGeom>
          <a:noFill/>
          <a:ln>
            <a:noFill/>
          </a:ln>
        </p:spPr>
        <p:txBody>
          <a:bodyPr anchorCtr="0" anchor="t" bIns="0" lIns="0" spcFirstLastPara="1" rIns="0" wrap="square" tIns="0">
            <a:noAutofit/>
          </a:bodyPr>
          <a:lstStyle>
            <a:lvl1pPr lvl="0" marR="0" rtl="0" algn="l">
              <a:lnSpc>
                <a:spcPct val="90000"/>
              </a:lnSpc>
              <a:spcBef>
                <a:spcPts val="1000"/>
              </a:spcBef>
              <a:spcAft>
                <a:spcPts val="0"/>
              </a:spcAft>
              <a:buClr>
                <a:schemeClr val="accent1"/>
              </a:buClr>
              <a:buSzPts val="2400"/>
              <a:buFont typeface="Arial"/>
              <a:buNone/>
              <a:defRPr b="1" i="0" sz="2400" u="none" cap="none" strike="noStrike">
                <a:solidFill>
                  <a:schemeClr val="accent1"/>
                </a:solidFill>
                <a:latin typeface="Calibri"/>
                <a:ea typeface="Calibri"/>
                <a:cs typeface="Calibri"/>
                <a:sym typeface="Calibri"/>
              </a:defRPr>
            </a:lvl1pPr>
            <a:lvl2pPr lvl="1" marR="0" rtl="0" algn="ct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2pPr>
            <a:lvl3pPr lvl="2" marR="0" rtl="0" algn="ctr">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lvl="3"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4pPr>
            <a:lvl5pPr lvl="4"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5pPr>
            <a:lvl6pPr lvl="5"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6pPr>
            <a:lvl7pPr lvl="6"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7pPr>
            <a:lvl8pPr lvl="7"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8pPr>
            <a:lvl9pPr lvl="8"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9pPr>
          </a:lstStyle>
          <a:p/>
        </p:txBody>
      </p:sp>
      <p:sp>
        <p:nvSpPr>
          <p:cNvPr id="16" name="Google Shape;16;p7"/>
          <p:cNvSpPr txBox="1"/>
          <p:nvPr/>
        </p:nvSpPr>
        <p:spPr>
          <a:xfrm>
            <a:off x="2734888" y="6152529"/>
            <a:ext cx="8936182" cy="461665"/>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200"/>
              <a:buFont typeface="Arial"/>
              <a:buNone/>
            </a:pPr>
            <a:r>
              <a:rPr b="0" i="0" lang="en-GB" sz="1200" u="none" cap="none" strike="noStrike">
                <a:solidFill>
                  <a:srgbClr val="000000"/>
                </a:solidFill>
                <a:latin typeface="Calibri"/>
                <a:ea typeface="Calibri"/>
                <a:cs typeface="Calibri"/>
                <a:sym typeface="Calibri"/>
              </a:rPr>
              <a:t>The EMERGE project benefits from a grant under the Active Citizens Fund Cyprus program, funded by Iceland, Liechtenstein and Norway, through the EEA and Norway Grants 2014-2021.</a:t>
            </a:r>
            <a:endParaRPr b="0" i="0" sz="1200" u="none" cap="none" strike="noStrike">
              <a:solidFill>
                <a:srgbClr val="000000"/>
              </a:solidFill>
              <a:latin typeface="Calibri"/>
              <a:ea typeface="Calibri"/>
              <a:cs typeface="Calibri"/>
              <a:sym typeface="Calibri"/>
            </a:endParaRPr>
          </a:p>
        </p:txBody>
      </p:sp>
      <p:pic>
        <p:nvPicPr>
          <p:cNvPr id="17" name="Google Shape;17;p7"/>
          <p:cNvPicPr preferRelativeResize="0"/>
          <p:nvPr/>
        </p:nvPicPr>
        <p:blipFill rotWithShape="1">
          <a:blip r:embed="rId3">
            <a:alphaModFix/>
          </a:blip>
          <a:srcRect b="0" l="0" r="0" t="0"/>
          <a:stretch/>
        </p:blipFill>
        <p:spPr>
          <a:xfrm>
            <a:off x="8659976" y="336883"/>
            <a:ext cx="2154863" cy="1669117"/>
          </a:xfrm>
          <a:prstGeom prst="rect">
            <a:avLst/>
          </a:prstGeom>
          <a:noFill/>
          <a:ln>
            <a:noFill/>
          </a:ln>
        </p:spPr>
      </p:pic>
      <p:pic>
        <p:nvPicPr>
          <p:cNvPr id="18" name="Google Shape;18;p7"/>
          <p:cNvPicPr preferRelativeResize="0"/>
          <p:nvPr/>
        </p:nvPicPr>
        <p:blipFill rotWithShape="1">
          <a:blip r:embed="rId4">
            <a:alphaModFix/>
          </a:blip>
          <a:srcRect b="0" l="0" r="0" t="0"/>
          <a:stretch/>
        </p:blipFill>
        <p:spPr>
          <a:xfrm>
            <a:off x="659936" y="6051476"/>
            <a:ext cx="1509686" cy="529371"/>
          </a:xfrm>
          <a:prstGeom prst="rect">
            <a:avLst/>
          </a:prstGeom>
          <a:noFill/>
          <a:ln>
            <a:noFill/>
          </a:ln>
        </p:spPr>
      </p:pic>
      <p:pic>
        <p:nvPicPr>
          <p:cNvPr id="19" name="Google Shape;19;p7"/>
          <p:cNvPicPr preferRelativeResize="0"/>
          <p:nvPr/>
        </p:nvPicPr>
        <p:blipFill rotWithShape="1">
          <a:blip r:embed="rId5">
            <a:alphaModFix/>
          </a:blip>
          <a:srcRect b="0" l="0" r="0" t="0"/>
          <a:stretch/>
        </p:blipFill>
        <p:spPr>
          <a:xfrm>
            <a:off x="7748243" y="1767962"/>
            <a:ext cx="3978328" cy="3978328"/>
          </a:xfrm>
          <a:prstGeom prst="rect">
            <a:avLst/>
          </a:prstGeom>
          <a:noFill/>
          <a:ln>
            <a:noFill/>
          </a:ln>
        </p:spPr>
      </p:pic>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Slide">
  <p:cSld name="2_Title Slide">
    <p:bg>
      <p:bgPr>
        <a:solidFill>
          <a:srgbClr val="FEF7D1"/>
        </a:solidFill>
      </p:bgPr>
    </p:bg>
    <p:spTree>
      <p:nvGrpSpPr>
        <p:cNvPr id="57" name="Shape 57"/>
        <p:cNvGrpSpPr/>
        <p:nvPr/>
      </p:nvGrpSpPr>
      <p:grpSpPr>
        <a:xfrm>
          <a:off x="0" y="0"/>
          <a:ext cx="0" cy="0"/>
          <a:chOff x="0" y="0"/>
          <a:chExt cx="0" cy="0"/>
        </a:xfrm>
      </p:grpSpPr>
      <p:sp>
        <p:nvSpPr>
          <p:cNvPr id="58" name="Google Shape;58;p22"/>
          <p:cNvSpPr/>
          <p:nvPr/>
        </p:nvSpPr>
        <p:spPr>
          <a:xfrm>
            <a:off x="0" y="0"/>
            <a:ext cx="12192000" cy="6858000"/>
          </a:xfrm>
          <a:prstGeom prst="rect">
            <a:avLst/>
          </a:prstGeom>
          <a:solidFill>
            <a:srgbClr val="D2F1E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9" name="Google Shape;59;p22"/>
          <p:cNvSpPr txBox="1"/>
          <p:nvPr>
            <p:ph type="ctrTitle"/>
          </p:nvPr>
        </p:nvSpPr>
        <p:spPr>
          <a:xfrm>
            <a:off x="2188573" y="3188147"/>
            <a:ext cx="7832271" cy="1600197"/>
          </a:xfrm>
          <a:prstGeom prst="rect">
            <a:avLst/>
          </a:prstGeom>
          <a:noFill/>
          <a:ln>
            <a:noFill/>
          </a:ln>
        </p:spPr>
        <p:txBody>
          <a:bodyPr anchorCtr="0" anchor="ctr" bIns="0" lIns="0" spcFirstLastPara="1" rIns="0" wrap="square" tIns="0">
            <a:normAutofit/>
          </a:bodyPr>
          <a:lstStyle>
            <a:lvl1pPr lvl="0" algn="ctr">
              <a:lnSpc>
                <a:spcPct val="100000"/>
              </a:lnSpc>
              <a:spcBef>
                <a:spcPts val="0"/>
              </a:spcBef>
              <a:spcAft>
                <a:spcPts val="0"/>
              </a:spcAft>
              <a:buClr>
                <a:schemeClr val="accent1"/>
              </a:buClr>
              <a:buSzPts val="3200"/>
              <a:buFont typeface="Calibri"/>
              <a:buNone/>
              <a:defRPr sz="3200">
                <a:solidFill>
                  <a:schemeClr val="accen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60" name="Google Shape;60;p22"/>
          <p:cNvPicPr preferRelativeResize="0"/>
          <p:nvPr/>
        </p:nvPicPr>
        <p:blipFill rotWithShape="1">
          <a:blip r:embed="rId2">
            <a:alphaModFix/>
          </a:blip>
          <a:srcRect b="0" l="0" r="0" t="0"/>
          <a:stretch/>
        </p:blipFill>
        <p:spPr>
          <a:xfrm>
            <a:off x="4404572" y="228542"/>
            <a:ext cx="3382856" cy="2620299"/>
          </a:xfrm>
          <a:prstGeom prst="rect">
            <a:avLst/>
          </a:prstGeom>
          <a:noFill/>
          <a:ln>
            <a:noFill/>
          </a:ln>
        </p:spPr>
      </p:pic>
      <p:sp>
        <p:nvSpPr>
          <p:cNvPr id="61" name="Google Shape;61;p22"/>
          <p:cNvSpPr txBox="1"/>
          <p:nvPr/>
        </p:nvSpPr>
        <p:spPr>
          <a:xfrm>
            <a:off x="2734888" y="6152529"/>
            <a:ext cx="8936182"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rgbClr val="000000"/>
                </a:solidFill>
                <a:latin typeface="Calibri"/>
                <a:ea typeface="Calibri"/>
                <a:cs typeface="Calibri"/>
                <a:sym typeface="Calibri"/>
              </a:rPr>
              <a:t>The EMERGE project benefits from a grant under the Active Citizens Fund Cyprus program, funded by Iceland, Liechtenstein and Norway, through the EEA and Norway Grants 2014-2021.</a:t>
            </a:r>
            <a:endParaRPr b="0" i="0" sz="1200" u="none" cap="none" strike="noStrike">
              <a:solidFill>
                <a:srgbClr val="000000"/>
              </a:solidFill>
              <a:latin typeface="Calibri"/>
              <a:ea typeface="Calibri"/>
              <a:cs typeface="Calibri"/>
              <a:sym typeface="Calibri"/>
            </a:endParaRPr>
          </a:p>
        </p:txBody>
      </p:sp>
      <p:pic>
        <p:nvPicPr>
          <p:cNvPr id="62" name="Google Shape;62;p22"/>
          <p:cNvPicPr preferRelativeResize="0"/>
          <p:nvPr/>
        </p:nvPicPr>
        <p:blipFill rotWithShape="1">
          <a:blip r:embed="rId3">
            <a:alphaModFix/>
          </a:blip>
          <a:srcRect b="0" l="0" r="0" t="0"/>
          <a:stretch/>
        </p:blipFill>
        <p:spPr>
          <a:xfrm>
            <a:off x="659936" y="6051476"/>
            <a:ext cx="1509686" cy="52937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 1col">
  <p:cSld name="Title Text - 1col">
    <p:spTree>
      <p:nvGrpSpPr>
        <p:cNvPr id="20" name="Shape 20"/>
        <p:cNvGrpSpPr/>
        <p:nvPr/>
      </p:nvGrpSpPr>
      <p:grpSpPr>
        <a:xfrm>
          <a:off x="0" y="0"/>
          <a:ext cx="0" cy="0"/>
          <a:chOff x="0" y="0"/>
          <a:chExt cx="0" cy="0"/>
        </a:xfrm>
      </p:grpSpPr>
      <p:sp>
        <p:nvSpPr>
          <p:cNvPr id="21" name="Google Shape;21;p8"/>
          <p:cNvSpPr txBox="1"/>
          <p:nvPr>
            <p:ph idx="1" type="body"/>
          </p:nvPr>
        </p:nvSpPr>
        <p:spPr>
          <a:xfrm>
            <a:off x="399370" y="1449389"/>
            <a:ext cx="11393260" cy="5096388"/>
          </a:xfrm>
          <a:prstGeom prst="rect">
            <a:avLst/>
          </a:prstGeom>
          <a:noFill/>
          <a:ln>
            <a:noFill/>
          </a:ln>
        </p:spPr>
        <p:txBody>
          <a:bodyPr anchorCtr="0" anchor="t" bIns="0" lIns="0" spcFirstLastPara="1" rIns="0" wrap="square" tIns="0">
            <a:noAutofit/>
          </a:bodyPr>
          <a:lstStyle>
            <a:lvl1pPr indent="-228600" lvl="0" marL="457200" marR="0" rtl="0" algn="l">
              <a:lnSpc>
                <a:spcPct val="90000"/>
              </a:lnSpc>
              <a:spcBef>
                <a:spcPts val="1000"/>
              </a:spcBef>
              <a:spcAft>
                <a:spcPts val="0"/>
              </a:spcAft>
              <a:buClr>
                <a:srgbClr val="000000"/>
              </a:buClr>
              <a:buSzPts val="1800"/>
              <a:buFont typeface="Arial"/>
              <a:buNone/>
              <a:defRPr b="0" i="0" sz="1800" u="none" cap="none" strike="noStrike">
                <a:solidFill>
                  <a:srgbClr val="000000"/>
                </a:solidFill>
                <a:latin typeface="Calibri"/>
                <a:ea typeface="Calibri"/>
                <a:cs typeface="Calibri"/>
                <a:sym typeface="Calibri"/>
              </a:defRPr>
            </a:lvl1pPr>
            <a:lvl2pPr indent="-368300" lvl="1" marL="9144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2pPr>
            <a:lvl3pPr indent="-368300" lvl="2" marL="13716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3pPr>
            <a:lvl4pPr indent="-368300" lvl="3" marL="18288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4pPr>
            <a:lvl5pPr indent="-368300" lvl="4" marL="22860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2" name="Google Shape;22;p8"/>
          <p:cNvSpPr txBox="1"/>
          <p:nvPr>
            <p:ph type="title"/>
          </p:nvPr>
        </p:nvSpPr>
        <p:spPr>
          <a:xfrm>
            <a:off x="399370" y="388189"/>
            <a:ext cx="11393260" cy="461704"/>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extLst>
    <p:ext uri="{DCECCB84-F9BA-43D5-87BE-67443E8EF086}">
      <p15:sldGuideLst>
        <p15:guide id="1" orient="horz" pos="913">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ubtitle Content - 2col">
  <p:cSld name="Title Subtitle Content - 2col">
    <p:spTree>
      <p:nvGrpSpPr>
        <p:cNvPr id="23" name="Shape 23"/>
        <p:cNvGrpSpPr/>
        <p:nvPr/>
      </p:nvGrpSpPr>
      <p:grpSpPr>
        <a:xfrm>
          <a:off x="0" y="0"/>
          <a:ext cx="0" cy="0"/>
          <a:chOff x="0" y="0"/>
          <a:chExt cx="0" cy="0"/>
        </a:xfrm>
      </p:grpSpPr>
      <p:sp>
        <p:nvSpPr>
          <p:cNvPr id="24" name="Google Shape;24;p9"/>
          <p:cNvSpPr txBox="1"/>
          <p:nvPr>
            <p:ph idx="1" type="body"/>
          </p:nvPr>
        </p:nvSpPr>
        <p:spPr>
          <a:xfrm>
            <a:off x="399369" y="1258817"/>
            <a:ext cx="11393261" cy="500784"/>
          </a:xfrm>
          <a:prstGeom prst="rect">
            <a:avLst/>
          </a:prstGeom>
          <a:noFill/>
          <a:ln>
            <a:noFill/>
          </a:ln>
        </p:spPr>
        <p:txBody>
          <a:bodyPr anchorCtr="0" anchor="ctr" bIns="0" lIns="0" spcFirstLastPara="1" rIns="0" wrap="square" tIns="0">
            <a:noAutofit/>
          </a:bodyPr>
          <a:lstStyle>
            <a:lvl1pPr indent="-228600" lvl="0" marL="457200" marR="0" rtl="0" algn="just">
              <a:lnSpc>
                <a:spcPct val="90000"/>
              </a:lnSpc>
              <a:spcBef>
                <a:spcPts val="1000"/>
              </a:spcBef>
              <a:spcAft>
                <a:spcPts val="0"/>
              </a:spcAft>
              <a:buClr>
                <a:schemeClr val="accent3"/>
              </a:buClr>
              <a:buSzPts val="2000"/>
              <a:buFont typeface="Arial"/>
              <a:buNone/>
              <a:defRPr b="1" i="0" sz="2000" u="none" cap="none" strike="noStrike">
                <a:solidFill>
                  <a:schemeClr val="accent3"/>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5" name="Google Shape;25;p9"/>
          <p:cNvSpPr txBox="1"/>
          <p:nvPr>
            <p:ph idx="2" type="body"/>
          </p:nvPr>
        </p:nvSpPr>
        <p:spPr>
          <a:xfrm>
            <a:off x="399370" y="1994263"/>
            <a:ext cx="11393260" cy="4603389"/>
          </a:xfrm>
          <a:prstGeom prst="rect">
            <a:avLst/>
          </a:prstGeom>
          <a:noFill/>
          <a:ln>
            <a:noFill/>
          </a:ln>
        </p:spPr>
        <p:txBody>
          <a:bodyPr anchorCtr="0" anchor="t" bIns="0" lIns="0" spcFirstLastPara="1" rIns="0" wrap="square" tIns="0">
            <a:noAutofit/>
          </a:bodyPr>
          <a:lstStyle>
            <a:lvl1pPr indent="-228600" lvl="0" marL="457200" marR="0" rtl="0" algn="l">
              <a:lnSpc>
                <a:spcPct val="90000"/>
              </a:lnSpc>
              <a:spcBef>
                <a:spcPts val="1000"/>
              </a:spcBef>
              <a:spcAft>
                <a:spcPts val="0"/>
              </a:spcAft>
              <a:buClr>
                <a:srgbClr val="000000"/>
              </a:buClr>
              <a:buSzPts val="1800"/>
              <a:buFont typeface="Arial"/>
              <a:buNone/>
              <a:defRPr b="0" i="0" sz="1800" u="none" cap="none" strike="noStrike">
                <a:solidFill>
                  <a:srgbClr val="000000"/>
                </a:solidFill>
                <a:latin typeface="Calibri"/>
                <a:ea typeface="Calibri"/>
                <a:cs typeface="Calibri"/>
                <a:sym typeface="Calibri"/>
              </a:defRPr>
            </a:lvl1pPr>
            <a:lvl2pPr indent="-368300" lvl="1" marL="9144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2pPr>
            <a:lvl3pPr indent="-368300" lvl="2" marL="13716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3pPr>
            <a:lvl4pPr indent="-368300" lvl="3" marL="18288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4pPr>
            <a:lvl5pPr indent="-368300" lvl="4" marL="22860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6" name="Google Shape;26;p9"/>
          <p:cNvSpPr txBox="1"/>
          <p:nvPr>
            <p:ph type="title"/>
          </p:nvPr>
        </p:nvSpPr>
        <p:spPr>
          <a:xfrm>
            <a:off x="399370" y="388189"/>
            <a:ext cx="11393260" cy="461704"/>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extLst>
    <p:ext uri="{DCECCB84-F9BA-43D5-87BE-67443E8EF086}">
      <p15:sldGuideLst>
        <p15:guide id="1" orient="horz" pos="1366">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 2col">
  <p:cSld name="Title Content - 2col">
    <p:spTree>
      <p:nvGrpSpPr>
        <p:cNvPr id="27" name="Shape 27"/>
        <p:cNvGrpSpPr/>
        <p:nvPr/>
      </p:nvGrpSpPr>
      <p:grpSpPr>
        <a:xfrm>
          <a:off x="0" y="0"/>
          <a:ext cx="0" cy="0"/>
          <a:chOff x="0" y="0"/>
          <a:chExt cx="0" cy="0"/>
        </a:xfrm>
      </p:grpSpPr>
      <p:sp>
        <p:nvSpPr>
          <p:cNvPr id="28" name="Google Shape;28;p10"/>
          <p:cNvSpPr txBox="1"/>
          <p:nvPr>
            <p:ph idx="1" type="body"/>
          </p:nvPr>
        </p:nvSpPr>
        <p:spPr>
          <a:xfrm>
            <a:off x="399370" y="1332411"/>
            <a:ext cx="5518830" cy="5265240"/>
          </a:xfrm>
          <a:prstGeom prst="rect">
            <a:avLst/>
          </a:prstGeom>
          <a:noFill/>
          <a:ln>
            <a:noFill/>
          </a:ln>
        </p:spPr>
        <p:txBody>
          <a:bodyPr anchorCtr="0" anchor="t" bIns="0" lIns="0" spcFirstLastPara="1" rIns="0" wrap="square" tIns="0">
            <a:noAutofit/>
          </a:bodyPr>
          <a:lstStyle>
            <a:lvl1pPr indent="-228600" lvl="0" marL="457200" marR="0" rtl="0" algn="l">
              <a:lnSpc>
                <a:spcPct val="90000"/>
              </a:lnSpc>
              <a:spcBef>
                <a:spcPts val="1000"/>
              </a:spcBef>
              <a:spcAft>
                <a:spcPts val="0"/>
              </a:spcAft>
              <a:buClr>
                <a:srgbClr val="000000"/>
              </a:buClr>
              <a:buSzPts val="1800"/>
              <a:buFont typeface="Arial"/>
              <a:buNone/>
              <a:defRPr b="0" i="0" sz="1800" u="none" cap="none" strike="noStrike">
                <a:solidFill>
                  <a:srgbClr val="000000"/>
                </a:solidFill>
                <a:latin typeface="Calibri"/>
                <a:ea typeface="Calibri"/>
                <a:cs typeface="Calibri"/>
                <a:sym typeface="Calibri"/>
              </a:defRPr>
            </a:lvl1pPr>
            <a:lvl2pPr indent="-368300" lvl="1" marL="9144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2pPr>
            <a:lvl3pPr indent="-368300" lvl="2" marL="13716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3pPr>
            <a:lvl4pPr indent="-368300" lvl="3" marL="18288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4pPr>
            <a:lvl5pPr indent="-368300" lvl="4" marL="22860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9" name="Google Shape;29;p10"/>
          <p:cNvSpPr txBox="1"/>
          <p:nvPr>
            <p:ph idx="2" type="body"/>
          </p:nvPr>
        </p:nvSpPr>
        <p:spPr>
          <a:xfrm>
            <a:off x="6273801" y="1332411"/>
            <a:ext cx="5518830" cy="5265240"/>
          </a:xfrm>
          <a:prstGeom prst="rect">
            <a:avLst/>
          </a:prstGeom>
          <a:noFill/>
          <a:ln>
            <a:noFill/>
          </a:ln>
        </p:spPr>
        <p:txBody>
          <a:bodyPr anchorCtr="0" anchor="t" bIns="0" lIns="0" spcFirstLastPara="1" rIns="0" wrap="square" tIns="0">
            <a:noAutofit/>
          </a:bodyPr>
          <a:lstStyle>
            <a:lvl1pPr indent="-228600" lvl="0" marL="457200" marR="0" rtl="0" algn="l">
              <a:lnSpc>
                <a:spcPct val="90000"/>
              </a:lnSpc>
              <a:spcBef>
                <a:spcPts val="1000"/>
              </a:spcBef>
              <a:spcAft>
                <a:spcPts val="0"/>
              </a:spcAft>
              <a:buClr>
                <a:srgbClr val="000000"/>
              </a:buClr>
              <a:buSzPts val="1800"/>
              <a:buFont typeface="Arial"/>
              <a:buNone/>
              <a:defRPr b="0" i="0" sz="1800" u="none" cap="none" strike="noStrike">
                <a:solidFill>
                  <a:srgbClr val="000000"/>
                </a:solidFill>
                <a:latin typeface="Calibri"/>
                <a:ea typeface="Calibri"/>
                <a:cs typeface="Calibri"/>
                <a:sym typeface="Calibri"/>
              </a:defRPr>
            </a:lvl1pPr>
            <a:lvl2pPr indent="-368300" lvl="1" marL="9144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2pPr>
            <a:lvl3pPr indent="-368300" lvl="2" marL="13716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3pPr>
            <a:lvl4pPr indent="-368300" lvl="3" marL="18288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4pPr>
            <a:lvl5pPr indent="-368300" lvl="4" marL="22860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0" name="Google Shape;30;p10"/>
          <p:cNvSpPr txBox="1"/>
          <p:nvPr>
            <p:ph type="title"/>
          </p:nvPr>
        </p:nvSpPr>
        <p:spPr>
          <a:xfrm>
            <a:off x="399370" y="388189"/>
            <a:ext cx="11393260" cy="461704"/>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extLst>
    <p:ext uri="{DCECCB84-F9BA-43D5-87BE-67443E8EF086}">
      <p15:sldGuideLst>
        <p15:guide id="1" orient="horz" pos="913">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ubtitle Text - 1col">
  <p:cSld name="Title Subtitle Text - 1col">
    <p:spTree>
      <p:nvGrpSpPr>
        <p:cNvPr id="31" name="Shape 31"/>
        <p:cNvGrpSpPr/>
        <p:nvPr/>
      </p:nvGrpSpPr>
      <p:grpSpPr>
        <a:xfrm>
          <a:off x="0" y="0"/>
          <a:ext cx="0" cy="0"/>
          <a:chOff x="0" y="0"/>
          <a:chExt cx="0" cy="0"/>
        </a:xfrm>
      </p:grpSpPr>
      <p:sp>
        <p:nvSpPr>
          <p:cNvPr id="32" name="Google Shape;32;p11"/>
          <p:cNvSpPr txBox="1"/>
          <p:nvPr>
            <p:ph idx="1" type="body"/>
          </p:nvPr>
        </p:nvSpPr>
        <p:spPr>
          <a:xfrm>
            <a:off x="399370" y="1285794"/>
            <a:ext cx="11393260" cy="506611"/>
          </a:xfrm>
          <a:prstGeom prst="rect">
            <a:avLst/>
          </a:prstGeom>
          <a:noFill/>
          <a:ln>
            <a:noFill/>
          </a:ln>
        </p:spPr>
        <p:txBody>
          <a:bodyPr anchorCtr="0" anchor="ctr" bIns="0" lIns="0" spcFirstLastPara="1" rIns="0" wrap="square" tIns="0">
            <a:noAutofit/>
          </a:bodyPr>
          <a:lstStyle>
            <a:lvl1pPr indent="-228600" lvl="0" marL="457200" marR="0" rtl="0" algn="just">
              <a:lnSpc>
                <a:spcPct val="90000"/>
              </a:lnSpc>
              <a:spcBef>
                <a:spcPts val="1000"/>
              </a:spcBef>
              <a:spcAft>
                <a:spcPts val="0"/>
              </a:spcAft>
              <a:buClr>
                <a:schemeClr val="accent3"/>
              </a:buClr>
              <a:buSzPts val="2000"/>
              <a:buFont typeface="Arial"/>
              <a:buNone/>
              <a:defRPr b="1" i="0" sz="2000" u="none" cap="none" strike="noStrike">
                <a:solidFill>
                  <a:schemeClr val="accent3"/>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3" name="Google Shape;33;p11"/>
          <p:cNvSpPr txBox="1"/>
          <p:nvPr>
            <p:ph idx="2" type="body"/>
          </p:nvPr>
        </p:nvSpPr>
        <p:spPr>
          <a:xfrm>
            <a:off x="399370" y="2046514"/>
            <a:ext cx="5518830" cy="4551135"/>
          </a:xfrm>
          <a:prstGeom prst="rect">
            <a:avLst/>
          </a:prstGeom>
          <a:noFill/>
          <a:ln>
            <a:noFill/>
          </a:ln>
        </p:spPr>
        <p:txBody>
          <a:bodyPr anchorCtr="0" anchor="t" bIns="0" lIns="0" spcFirstLastPara="1" rIns="0" wrap="square" tIns="0">
            <a:noAutofit/>
          </a:bodyPr>
          <a:lstStyle>
            <a:lvl1pPr indent="-228600" lvl="0" marL="457200" marR="0" rtl="0" algn="l">
              <a:lnSpc>
                <a:spcPct val="90000"/>
              </a:lnSpc>
              <a:spcBef>
                <a:spcPts val="1000"/>
              </a:spcBef>
              <a:spcAft>
                <a:spcPts val="0"/>
              </a:spcAft>
              <a:buClr>
                <a:srgbClr val="000000"/>
              </a:buClr>
              <a:buSzPts val="1800"/>
              <a:buFont typeface="Arial"/>
              <a:buNone/>
              <a:defRPr b="0" i="0" sz="1800" u="none" cap="none" strike="noStrike">
                <a:solidFill>
                  <a:srgbClr val="000000"/>
                </a:solidFill>
                <a:latin typeface="Calibri"/>
                <a:ea typeface="Calibri"/>
                <a:cs typeface="Calibri"/>
                <a:sym typeface="Calibri"/>
              </a:defRPr>
            </a:lvl1pPr>
            <a:lvl2pPr indent="-368300" lvl="1" marL="9144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2pPr>
            <a:lvl3pPr indent="-368300" lvl="2" marL="13716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3pPr>
            <a:lvl4pPr indent="-368300" lvl="3" marL="18288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4pPr>
            <a:lvl5pPr indent="-368300" lvl="4" marL="22860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4" name="Google Shape;34;p11"/>
          <p:cNvSpPr txBox="1"/>
          <p:nvPr>
            <p:ph idx="3" type="body"/>
          </p:nvPr>
        </p:nvSpPr>
        <p:spPr>
          <a:xfrm>
            <a:off x="6273801" y="2046514"/>
            <a:ext cx="5518830" cy="4551135"/>
          </a:xfrm>
          <a:prstGeom prst="rect">
            <a:avLst/>
          </a:prstGeom>
          <a:noFill/>
          <a:ln>
            <a:noFill/>
          </a:ln>
        </p:spPr>
        <p:txBody>
          <a:bodyPr anchorCtr="0" anchor="t" bIns="0" lIns="0" spcFirstLastPara="1" rIns="0" wrap="square" tIns="0">
            <a:noAutofit/>
          </a:bodyPr>
          <a:lstStyle>
            <a:lvl1pPr indent="-228600" lvl="0" marL="457200" marR="0" rtl="0" algn="l">
              <a:lnSpc>
                <a:spcPct val="90000"/>
              </a:lnSpc>
              <a:spcBef>
                <a:spcPts val="1000"/>
              </a:spcBef>
              <a:spcAft>
                <a:spcPts val="0"/>
              </a:spcAft>
              <a:buClr>
                <a:srgbClr val="000000"/>
              </a:buClr>
              <a:buSzPts val="1800"/>
              <a:buFont typeface="Arial"/>
              <a:buNone/>
              <a:defRPr b="0" i="0" sz="1800" u="none" cap="none" strike="noStrike">
                <a:solidFill>
                  <a:srgbClr val="000000"/>
                </a:solidFill>
                <a:latin typeface="Calibri"/>
                <a:ea typeface="Calibri"/>
                <a:cs typeface="Calibri"/>
                <a:sym typeface="Calibri"/>
              </a:defRPr>
            </a:lvl1pPr>
            <a:lvl2pPr indent="-368300" lvl="1" marL="9144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2pPr>
            <a:lvl3pPr indent="-368300" lvl="2" marL="13716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3pPr>
            <a:lvl4pPr indent="-368300" lvl="3" marL="18288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4pPr>
            <a:lvl5pPr indent="-368300" lvl="4" marL="22860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5" name="Google Shape;35;p11"/>
          <p:cNvSpPr txBox="1"/>
          <p:nvPr>
            <p:ph type="title"/>
          </p:nvPr>
        </p:nvSpPr>
        <p:spPr>
          <a:xfrm>
            <a:off x="399370" y="388189"/>
            <a:ext cx="11393260" cy="461704"/>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extLst>
    <p:ext uri="{DCECCB84-F9BA-43D5-87BE-67443E8EF086}">
      <p15:sldGuideLst>
        <p15:guide id="1" orient="horz" pos="1366">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Slide">
  <p:cSld name="2_Title Slide">
    <p:bg>
      <p:bgPr>
        <a:solidFill>
          <a:srgbClr val="FEF7D1"/>
        </a:solidFill>
      </p:bgPr>
    </p:bg>
    <p:spTree>
      <p:nvGrpSpPr>
        <p:cNvPr id="36" name="Shape 36"/>
        <p:cNvGrpSpPr/>
        <p:nvPr/>
      </p:nvGrpSpPr>
      <p:grpSpPr>
        <a:xfrm>
          <a:off x="0" y="0"/>
          <a:ext cx="0" cy="0"/>
          <a:chOff x="0" y="0"/>
          <a:chExt cx="0" cy="0"/>
        </a:xfrm>
      </p:grpSpPr>
      <p:sp>
        <p:nvSpPr>
          <p:cNvPr id="37" name="Google Shape;37;p12"/>
          <p:cNvSpPr/>
          <p:nvPr/>
        </p:nvSpPr>
        <p:spPr>
          <a:xfrm>
            <a:off x="0" y="0"/>
            <a:ext cx="12192000" cy="6858000"/>
          </a:xfrm>
          <a:prstGeom prst="rect">
            <a:avLst/>
          </a:prstGeom>
          <a:solidFill>
            <a:srgbClr val="D2F1E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8" name="Google Shape;38;p12"/>
          <p:cNvSpPr txBox="1"/>
          <p:nvPr>
            <p:ph type="ctrTitle"/>
          </p:nvPr>
        </p:nvSpPr>
        <p:spPr>
          <a:xfrm>
            <a:off x="2188573" y="3188147"/>
            <a:ext cx="7832271" cy="1600197"/>
          </a:xfrm>
          <a:prstGeom prst="rect">
            <a:avLst/>
          </a:prstGeom>
          <a:noFill/>
          <a:ln>
            <a:noFill/>
          </a:ln>
        </p:spPr>
        <p:txBody>
          <a:bodyPr anchorCtr="0" anchor="ctr" bIns="0" lIns="0" spcFirstLastPara="1" rIns="0" wrap="square" tIns="0">
            <a:normAutofit/>
          </a:bodyPr>
          <a:lstStyle>
            <a:lvl1pPr lvl="0" algn="ctr">
              <a:lnSpc>
                <a:spcPct val="100000"/>
              </a:lnSpc>
              <a:spcBef>
                <a:spcPts val="0"/>
              </a:spcBef>
              <a:spcAft>
                <a:spcPts val="0"/>
              </a:spcAft>
              <a:buClr>
                <a:schemeClr val="accent1"/>
              </a:buClr>
              <a:buSzPts val="3200"/>
              <a:buFont typeface="Calibri"/>
              <a:buNone/>
              <a:defRPr sz="3200">
                <a:solidFill>
                  <a:schemeClr val="accen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39" name="Google Shape;39;p12"/>
          <p:cNvPicPr preferRelativeResize="0"/>
          <p:nvPr/>
        </p:nvPicPr>
        <p:blipFill rotWithShape="1">
          <a:blip r:embed="rId2">
            <a:alphaModFix/>
          </a:blip>
          <a:srcRect b="0" l="0" r="0" t="0"/>
          <a:stretch/>
        </p:blipFill>
        <p:spPr>
          <a:xfrm>
            <a:off x="4404572" y="228542"/>
            <a:ext cx="3382856" cy="2620299"/>
          </a:xfrm>
          <a:prstGeom prst="rect">
            <a:avLst/>
          </a:prstGeom>
          <a:noFill/>
          <a:ln>
            <a:noFill/>
          </a:ln>
        </p:spPr>
      </p:pic>
      <p:sp>
        <p:nvSpPr>
          <p:cNvPr id="40" name="Google Shape;40;p12"/>
          <p:cNvSpPr txBox="1"/>
          <p:nvPr/>
        </p:nvSpPr>
        <p:spPr>
          <a:xfrm>
            <a:off x="2734888" y="6152529"/>
            <a:ext cx="8936182"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rgbClr val="000000"/>
                </a:solidFill>
                <a:latin typeface="Calibri"/>
                <a:ea typeface="Calibri"/>
                <a:cs typeface="Calibri"/>
                <a:sym typeface="Calibri"/>
              </a:rPr>
              <a:t>The EMERGE project benefits from a grant under the Active Citizens Fund Cyprus program, funded by Iceland, Liechtenstein and Norway, through the EEA and Norway Grants 2014-2021.</a:t>
            </a:r>
            <a:endParaRPr b="0" i="0" sz="1200" u="none" cap="none" strike="noStrike">
              <a:solidFill>
                <a:srgbClr val="000000"/>
              </a:solidFill>
              <a:latin typeface="Calibri"/>
              <a:ea typeface="Calibri"/>
              <a:cs typeface="Calibri"/>
              <a:sym typeface="Calibri"/>
            </a:endParaRPr>
          </a:p>
        </p:txBody>
      </p:sp>
      <p:pic>
        <p:nvPicPr>
          <p:cNvPr id="41" name="Google Shape;41;p12"/>
          <p:cNvPicPr preferRelativeResize="0"/>
          <p:nvPr/>
        </p:nvPicPr>
        <p:blipFill rotWithShape="1">
          <a:blip r:embed="rId3">
            <a:alphaModFix/>
          </a:blip>
          <a:srcRect b="0" l="0" r="0" t="0"/>
          <a:stretch/>
        </p:blipFill>
        <p:spPr>
          <a:xfrm>
            <a:off x="659936" y="6051476"/>
            <a:ext cx="1509686" cy="529371"/>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 1col">
  <p:cSld name="Title Text - 1col">
    <p:spTree>
      <p:nvGrpSpPr>
        <p:cNvPr id="45" name="Shape 45"/>
        <p:cNvGrpSpPr/>
        <p:nvPr/>
      </p:nvGrpSpPr>
      <p:grpSpPr>
        <a:xfrm>
          <a:off x="0" y="0"/>
          <a:ext cx="0" cy="0"/>
          <a:chOff x="0" y="0"/>
          <a:chExt cx="0" cy="0"/>
        </a:xfrm>
      </p:grpSpPr>
      <p:sp>
        <p:nvSpPr>
          <p:cNvPr id="46" name="Google Shape;46;p19"/>
          <p:cNvSpPr txBox="1"/>
          <p:nvPr>
            <p:ph idx="1" type="body"/>
          </p:nvPr>
        </p:nvSpPr>
        <p:spPr>
          <a:xfrm>
            <a:off x="399370" y="1449389"/>
            <a:ext cx="11393260" cy="5096388"/>
          </a:xfrm>
          <a:prstGeom prst="rect">
            <a:avLst/>
          </a:prstGeom>
          <a:noFill/>
          <a:ln>
            <a:noFill/>
          </a:ln>
        </p:spPr>
        <p:txBody>
          <a:bodyPr anchorCtr="0" anchor="t" bIns="0" lIns="0" spcFirstLastPara="1" rIns="0" wrap="square" tIns="0">
            <a:noAutofit/>
          </a:bodyPr>
          <a:lstStyle>
            <a:lvl1pPr indent="-228600" lvl="0" marL="457200" marR="0" rtl="0" algn="just">
              <a:lnSpc>
                <a:spcPct val="90000"/>
              </a:lnSpc>
              <a:spcBef>
                <a:spcPts val="1000"/>
              </a:spcBef>
              <a:spcAft>
                <a:spcPts val="0"/>
              </a:spcAft>
              <a:buClr>
                <a:srgbClr val="000000"/>
              </a:buClr>
              <a:buSzPts val="1800"/>
              <a:buFont typeface="Arial"/>
              <a:buNone/>
              <a:defRPr b="0" i="0" sz="1800" u="none" cap="none" strike="noStrike">
                <a:solidFill>
                  <a:srgbClr val="000000"/>
                </a:solidFill>
                <a:latin typeface="Calibri"/>
                <a:ea typeface="Calibri"/>
                <a:cs typeface="Calibri"/>
                <a:sym typeface="Calibri"/>
              </a:defRPr>
            </a:lvl1pPr>
            <a:lvl2pPr indent="-368300" lvl="1" marL="9144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2pPr>
            <a:lvl3pPr indent="-368300" lvl="2" marL="13716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3pPr>
            <a:lvl4pPr indent="-368300" lvl="3" marL="18288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4pPr>
            <a:lvl5pPr indent="-368300" lvl="4" marL="22860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7" name="Google Shape;47;p19"/>
          <p:cNvSpPr txBox="1"/>
          <p:nvPr>
            <p:ph type="title"/>
          </p:nvPr>
        </p:nvSpPr>
        <p:spPr>
          <a:xfrm>
            <a:off x="399370" y="174449"/>
            <a:ext cx="11393260" cy="675444"/>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extLst>
    <p:ext uri="{DCECCB84-F9BA-43D5-87BE-67443E8EF086}">
      <p15:sldGuideLst>
        <p15:guide id="1" orient="horz" pos="913">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ubtitle Text - 1col">
  <p:cSld name="Title Subtitle Text - 1col">
    <p:spTree>
      <p:nvGrpSpPr>
        <p:cNvPr id="48" name="Shape 48"/>
        <p:cNvGrpSpPr/>
        <p:nvPr/>
      </p:nvGrpSpPr>
      <p:grpSpPr>
        <a:xfrm>
          <a:off x="0" y="0"/>
          <a:ext cx="0" cy="0"/>
          <a:chOff x="0" y="0"/>
          <a:chExt cx="0" cy="0"/>
        </a:xfrm>
      </p:grpSpPr>
      <p:sp>
        <p:nvSpPr>
          <p:cNvPr id="49" name="Google Shape;49;p25"/>
          <p:cNvSpPr txBox="1"/>
          <p:nvPr>
            <p:ph idx="1" type="body"/>
          </p:nvPr>
        </p:nvSpPr>
        <p:spPr>
          <a:xfrm>
            <a:off x="399370" y="1285794"/>
            <a:ext cx="11393260" cy="506611"/>
          </a:xfrm>
          <a:prstGeom prst="rect">
            <a:avLst/>
          </a:prstGeom>
          <a:noFill/>
          <a:ln>
            <a:noFill/>
          </a:ln>
        </p:spPr>
        <p:txBody>
          <a:bodyPr anchorCtr="0" anchor="ctr" bIns="0" lIns="0" spcFirstLastPara="1" rIns="0" wrap="square" tIns="0">
            <a:noAutofit/>
          </a:bodyPr>
          <a:lstStyle>
            <a:lvl1pPr indent="-228600" lvl="0" marL="457200" marR="0" rtl="0" algn="just">
              <a:lnSpc>
                <a:spcPct val="90000"/>
              </a:lnSpc>
              <a:spcBef>
                <a:spcPts val="1000"/>
              </a:spcBef>
              <a:spcAft>
                <a:spcPts val="0"/>
              </a:spcAft>
              <a:buClr>
                <a:schemeClr val="accent3"/>
              </a:buClr>
              <a:buSzPts val="2000"/>
              <a:buFont typeface="Arial"/>
              <a:buNone/>
              <a:defRPr b="1" i="0" sz="2000" u="none" cap="none" strike="noStrike">
                <a:solidFill>
                  <a:schemeClr val="accent3"/>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50" name="Google Shape;50;p25"/>
          <p:cNvSpPr txBox="1"/>
          <p:nvPr>
            <p:ph idx="2" type="body"/>
          </p:nvPr>
        </p:nvSpPr>
        <p:spPr>
          <a:xfrm>
            <a:off x="399370" y="2046514"/>
            <a:ext cx="5518830" cy="4551135"/>
          </a:xfrm>
          <a:prstGeom prst="rect">
            <a:avLst/>
          </a:prstGeom>
          <a:noFill/>
          <a:ln>
            <a:noFill/>
          </a:ln>
        </p:spPr>
        <p:txBody>
          <a:bodyPr anchorCtr="0" anchor="t" bIns="0" lIns="0" spcFirstLastPara="1" rIns="0" wrap="square" tIns="0">
            <a:noAutofit/>
          </a:bodyPr>
          <a:lstStyle>
            <a:lvl1pPr indent="-228600" lvl="0" marL="457200" marR="0" rtl="0" algn="just">
              <a:lnSpc>
                <a:spcPct val="90000"/>
              </a:lnSpc>
              <a:spcBef>
                <a:spcPts val="1000"/>
              </a:spcBef>
              <a:spcAft>
                <a:spcPts val="0"/>
              </a:spcAft>
              <a:buClr>
                <a:srgbClr val="000000"/>
              </a:buClr>
              <a:buSzPts val="1800"/>
              <a:buFont typeface="Arial"/>
              <a:buNone/>
              <a:defRPr b="0" i="0" sz="1800" u="none" cap="none" strike="noStrike">
                <a:solidFill>
                  <a:srgbClr val="000000"/>
                </a:solidFill>
                <a:latin typeface="Calibri"/>
                <a:ea typeface="Calibri"/>
                <a:cs typeface="Calibri"/>
                <a:sym typeface="Calibri"/>
              </a:defRPr>
            </a:lvl1pPr>
            <a:lvl2pPr indent="-368300" lvl="1" marL="9144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2pPr>
            <a:lvl3pPr indent="-368300" lvl="2" marL="13716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3pPr>
            <a:lvl4pPr indent="-368300" lvl="3" marL="18288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4pPr>
            <a:lvl5pPr indent="-368300" lvl="4" marL="22860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51" name="Google Shape;51;p25"/>
          <p:cNvSpPr txBox="1"/>
          <p:nvPr>
            <p:ph idx="3" type="body"/>
          </p:nvPr>
        </p:nvSpPr>
        <p:spPr>
          <a:xfrm>
            <a:off x="6273801" y="2046514"/>
            <a:ext cx="5518830" cy="4551135"/>
          </a:xfrm>
          <a:prstGeom prst="rect">
            <a:avLst/>
          </a:prstGeom>
          <a:noFill/>
          <a:ln>
            <a:noFill/>
          </a:ln>
        </p:spPr>
        <p:txBody>
          <a:bodyPr anchorCtr="0" anchor="t" bIns="0" lIns="0" spcFirstLastPara="1" rIns="0" wrap="square" tIns="0">
            <a:noAutofit/>
          </a:bodyPr>
          <a:lstStyle>
            <a:lvl1pPr indent="-228600" lvl="0" marL="457200" marR="0" rtl="0" algn="just">
              <a:lnSpc>
                <a:spcPct val="90000"/>
              </a:lnSpc>
              <a:spcBef>
                <a:spcPts val="1000"/>
              </a:spcBef>
              <a:spcAft>
                <a:spcPts val="0"/>
              </a:spcAft>
              <a:buClr>
                <a:srgbClr val="000000"/>
              </a:buClr>
              <a:buSzPts val="1800"/>
              <a:buFont typeface="Arial"/>
              <a:buNone/>
              <a:defRPr b="0" i="0" sz="1800" u="none" cap="none" strike="noStrike">
                <a:solidFill>
                  <a:srgbClr val="000000"/>
                </a:solidFill>
                <a:latin typeface="Calibri"/>
                <a:ea typeface="Calibri"/>
                <a:cs typeface="Calibri"/>
                <a:sym typeface="Calibri"/>
              </a:defRPr>
            </a:lvl1pPr>
            <a:lvl2pPr indent="-368300" lvl="1" marL="9144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2pPr>
            <a:lvl3pPr indent="-368300" lvl="2" marL="13716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3pPr>
            <a:lvl4pPr indent="-368300" lvl="3" marL="18288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4pPr>
            <a:lvl5pPr indent="-368300" lvl="4" marL="22860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52" name="Google Shape;52;p25"/>
          <p:cNvSpPr txBox="1"/>
          <p:nvPr>
            <p:ph type="title"/>
          </p:nvPr>
        </p:nvSpPr>
        <p:spPr>
          <a:xfrm>
            <a:off x="399370" y="174449"/>
            <a:ext cx="11393260" cy="675444"/>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extLst>
    <p:ext uri="{DCECCB84-F9BA-43D5-87BE-67443E8EF086}">
      <p15:sldGuideLst>
        <p15:guide id="1" orient="horz" pos="1366">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 2col">
  <p:cSld name="Title Content - 2col">
    <p:spTree>
      <p:nvGrpSpPr>
        <p:cNvPr id="53" name="Shape 53"/>
        <p:cNvGrpSpPr/>
        <p:nvPr/>
      </p:nvGrpSpPr>
      <p:grpSpPr>
        <a:xfrm>
          <a:off x="0" y="0"/>
          <a:ext cx="0" cy="0"/>
          <a:chOff x="0" y="0"/>
          <a:chExt cx="0" cy="0"/>
        </a:xfrm>
      </p:grpSpPr>
      <p:sp>
        <p:nvSpPr>
          <p:cNvPr id="54" name="Google Shape;54;p24"/>
          <p:cNvSpPr txBox="1"/>
          <p:nvPr>
            <p:ph idx="1" type="body"/>
          </p:nvPr>
        </p:nvSpPr>
        <p:spPr>
          <a:xfrm>
            <a:off x="399370" y="1332411"/>
            <a:ext cx="5518830" cy="5265240"/>
          </a:xfrm>
          <a:prstGeom prst="rect">
            <a:avLst/>
          </a:prstGeom>
          <a:noFill/>
          <a:ln>
            <a:noFill/>
          </a:ln>
        </p:spPr>
        <p:txBody>
          <a:bodyPr anchorCtr="0" anchor="t" bIns="0" lIns="0" spcFirstLastPara="1" rIns="0" wrap="square" tIns="0">
            <a:noAutofit/>
          </a:bodyPr>
          <a:lstStyle>
            <a:lvl1pPr indent="-228600" lvl="0" marL="457200" marR="0" rtl="0" algn="just">
              <a:lnSpc>
                <a:spcPct val="90000"/>
              </a:lnSpc>
              <a:spcBef>
                <a:spcPts val="1000"/>
              </a:spcBef>
              <a:spcAft>
                <a:spcPts val="0"/>
              </a:spcAft>
              <a:buClr>
                <a:srgbClr val="000000"/>
              </a:buClr>
              <a:buSzPts val="1800"/>
              <a:buFont typeface="Arial"/>
              <a:buNone/>
              <a:defRPr b="0" i="0" sz="1800" u="none" cap="none" strike="noStrike">
                <a:solidFill>
                  <a:srgbClr val="000000"/>
                </a:solidFill>
                <a:latin typeface="Calibri"/>
                <a:ea typeface="Calibri"/>
                <a:cs typeface="Calibri"/>
                <a:sym typeface="Calibri"/>
              </a:defRPr>
            </a:lvl1pPr>
            <a:lvl2pPr indent="-368300" lvl="1" marL="9144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2pPr>
            <a:lvl3pPr indent="-368300" lvl="2" marL="13716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3pPr>
            <a:lvl4pPr indent="-368300" lvl="3" marL="18288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4pPr>
            <a:lvl5pPr indent="-368300" lvl="4" marL="22860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55" name="Google Shape;55;p24"/>
          <p:cNvSpPr txBox="1"/>
          <p:nvPr>
            <p:ph idx="2" type="body"/>
          </p:nvPr>
        </p:nvSpPr>
        <p:spPr>
          <a:xfrm>
            <a:off x="6273801" y="1332411"/>
            <a:ext cx="5518830" cy="5265240"/>
          </a:xfrm>
          <a:prstGeom prst="rect">
            <a:avLst/>
          </a:prstGeom>
          <a:noFill/>
          <a:ln>
            <a:noFill/>
          </a:ln>
        </p:spPr>
        <p:txBody>
          <a:bodyPr anchorCtr="0" anchor="t" bIns="0" lIns="0" spcFirstLastPara="1" rIns="0" wrap="square" tIns="0">
            <a:noAutofit/>
          </a:bodyPr>
          <a:lstStyle>
            <a:lvl1pPr indent="-228600" lvl="0" marL="457200" marR="0" rtl="0" algn="just">
              <a:lnSpc>
                <a:spcPct val="90000"/>
              </a:lnSpc>
              <a:spcBef>
                <a:spcPts val="1000"/>
              </a:spcBef>
              <a:spcAft>
                <a:spcPts val="0"/>
              </a:spcAft>
              <a:buClr>
                <a:srgbClr val="000000"/>
              </a:buClr>
              <a:buSzPts val="1800"/>
              <a:buFont typeface="Arial"/>
              <a:buNone/>
              <a:defRPr b="0" i="0" sz="1800" u="none" cap="none" strike="noStrike">
                <a:solidFill>
                  <a:srgbClr val="000000"/>
                </a:solidFill>
                <a:latin typeface="Calibri"/>
                <a:ea typeface="Calibri"/>
                <a:cs typeface="Calibri"/>
                <a:sym typeface="Calibri"/>
              </a:defRPr>
            </a:lvl1pPr>
            <a:lvl2pPr indent="-368300" lvl="1" marL="9144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2pPr>
            <a:lvl3pPr indent="-368300" lvl="2" marL="13716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3pPr>
            <a:lvl4pPr indent="-368300" lvl="3" marL="18288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4pPr>
            <a:lvl5pPr indent="-368300" lvl="4" marL="22860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56" name="Google Shape;56;p24"/>
          <p:cNvSpPr txBox="1"/>
          <p:nvPr>
            <p:ph type="title"/>
          </p:nvPr>
        </p:nvSpPr>
        <p:spPr>
          <a:xfrm>
            <a:off x="399370" y="174449"/>
            <a:ext cx="11393260" cy="675444"/>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extLst>
    <p:ext uri="{DCECCB84-F9BA-43D5-87BE-67443E8EF086}">
      <p15:sldGuideLst>
        <p15:guide id="1" orient="horz" pos="913">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Layout" Target="../slideLayouts/slideLayout8.xml"/><Relationship Id="rId3" Type="http://schemas.openxmlformats.org/officeDocument/2006/relationships/slideLayout" Target="../slideLayouts/slideLayout9.xml"/><Relationship Id="rId4" Type="http://schemas.openxmlformats.org/officeDocument/2006/relationships/slideLayout" Target="../slideLayouts/slideLayout10.xml"/><Relationship Id="rId5"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6"/>
          <p:cNvSpPr/>
          <p:nvPr/>
        </p:nvSpPr>
        <p:spPr>
          <a:xfrm>
            <a:off x="0" y="1"/>
            <a:ext cx="12192000" cy="1071154"/>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1" name="Google Shape;11;p6"/>
          <p:cNvSpPr txBox="1"/>
          <p:nvPr>
            <p:ph type="title"/>
          </p:nvPr>
        </p:nvSpPr>
        <p:spPr>
          <a:xfrm>
            <a:off x="399370" y="174449"/>
            <a:ext cx="11393260" cy="675444"/>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chemeClr val="lt1"/>
              </a:buClr>
              <a:buSzPts val="2800"/>
              <a:buFont typeface="Calibri"/>
              <a:buNone/>
              <a:defRPr b="0" i="0" sz="28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2160">
          <p15:clr>
            <a:srgbClr val="F26B43"/>
          </p15:clr>
        </p15:guide>
        <p15:guide id="2"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2" name="Shape 42"/>
        <p:cNvGrpSpPr/>
        <p:nvPr/>
      </p:nvGrpSpPr>
      <p:grpSpPr>
        <a:xfrm>
          <a:off x="0" y="0"/>
          <a:ext cx="0" cy="0"/>
          <a:chOff x="0" y="0"/>
          <a:chExt cx="0" cy="0"/>
        </a:xfrm>
      </p:grpSpPr>
      <p:sp>
        <p:nvSpPr>
          <p:cNvPr id="43" name="Google Shape;43;p17"/>
          <p:cNvSpPr/>
          <p:nvPr/>
        </p:nvSpPr>
        <p:spPr>
          <a:xfrm>
            <a:off x="0" y="1"/>
            <a:ext cx="12192000" cy="1071154"/>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44" name="Google Shape;44;p17"/>
          <p:cNvSpPr txBox="1"/>
          <p:nvPr>
            <p:ph type="title"/>
          </p:nvPr>
        </p:nvSpPr>
        <p:spPr>
          <a:xfrm>
            <a:off x="399370" y="174449"/>
            <a:ext cx="11393260" cy="675444"/>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chemeClr val="lt1"/>
              </a:buClr>
              <a:buSzPts val="2800"/>
              <a:buFont typeface="Calibri"/>
              <a:buNone/>
              <a:defRPr b="0" i="0" sz="28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6" r:id="rId1"/>
    <p:sldLayoutId id="2147483657" r:id="rId2"/>
    <p:sldLayoutId id="2147483658" r:id="rId3"/>
    <p:sldLayoutId id="2147483659"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hyperlink" Target="https://www.youtube.com/watch?v=rhtEuH2G6b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5"/>
          <p:cNvSpPr/>
          <p:nvPr/>
        </p:nvSpPr>
        <p:spPr>
          <a:xfrm>
            <a:off x="686526" y="2436223"/>
            <a:ext cx="6480629" cy="48768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69" name="Google Shape;69;p5"/>
          <p:cNvSpPr txBox="1"/>
          <p:nvPr>
            <p:ph type="ctrTitle"/>
          </p:nvPr>
        </p:nvSpPr>
        <p:spPr>
          <a:xfrm>
            <a:off x="686526" y="1299029"/>
            <a:ext cx="6611257" cy="989148"/>
          </a:xfrm>
          <a:prstGeom prst="rect">
            <a:avLst/>
          </a:prstGeom>
          <a:noFill/>
          <a:ln>
            <a:noFill/>
          </a:ln>
        </p:spPr>
        <p:txBody>
          <a:bodyPr anchorCtr="0" anchor="t" bIns="0" lIns="0" spcFirstLastPara="1" rIns="0" wrap="square" tIns="0">
            <a:normAutofit/>
          </a:bodyPr>
          <a:lstStyle/>
          <a:p>
            <a:pPr indent="0" lvl="0" marL="0" rtl="0" algn="l">
              <a:lnSpc>
                <a:spcPct val="100000"/>
              </a:lnSpc>
              <a:spcBef>
                <a:spcPts val="0"/>
              </a:spcBef>
              <a:spcAft>
                <a:spcPts val="0"/>
              </a:spcAft>
              <a:buSzPts val="3600"/>
              <a:buNone/>
            </a:pPr>
            <a:r>
              <a:rPr b="0" lang="en-GB" sz="2800"/>
              <a:t>Module 1</a:t>
            </a:r>
            <a:br>
              <a:rPr lang="en-GB"/>
            </a:br>
            <a:r>
              <a:rPr lang="en-GB"/>
              <a:t>Democratic Ideals and Institutions </a:t>
            </a:r>
            <a:endParaRPr/>
          </a:p>
        </p:txBody>
      </p:sp>
      <p:sp>
        <p:nvSpPr>
          <p:cNvPr id="70" name="Google Shape;70;p5"/>
          <p:cNvSpPr txBox="1"/>
          <p:nvPr>
            <p:ph idx="1" type="subTitle"/>
          </p:nvPr>
        </p:nvSpPr>
        <p:spPr>
          <a:xfrm>
            <a:off x="782320" y="2525119"/>
            <a:ext cx="5357224" cy="329114"/>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SzPts val="2400"/>
              <a:buNone/>
            </a:pPr>
            <a:r>
              <a:rPr lang="en-GB" sz="2200">
                <a:solidFill>
                  <a:schemeClr val="lt1"/>
                </a:solidFill>
              </a:rPr>
              <a:t>Unit 2:  Key Values &amp; Pillars of Democracy </a:t>
            </a:r>
            <a:endParaRPr/>
          </a:p>
          <a:p>
            <a:pPr indent="0" lvl="0" marL="0" rtl="0" algn="l">
              <a:lnSpc>
                <a:spcPct val="90000"/>
              </a:lnSpc>
              <a:spcBef>
                <a:spcPts val="0"/>
              </a:spcBef>
              <a:spcAft>
                <a:spcPts val="0"/>
              </a:spcAft>
              <a:buSzPts val="2400"/>
              <a:buNone/>
            </a:pPr>
            <a:r>
              <a:t/>
            </a:r>
            <a:endParaRPr sz="2200">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grpSp>
        <p:nvGrpSpPr>
          <p:cNvPr id="168" name="Google Shape;168;p31"/>
          <p:cNvGrpSpPr/>
          <p:nvPr/>
        </p:nvGrpSpPr>
        <p:grpSpPr>
          <a:xfrm>
            <a:off x="399370" y="1451877"/>
            <a:ext cx="8597144" cy="5091410"/>
            <a:chOff x="0" y="2488"/>
            <a:chExt cx="8597144" cy="5091410"/>
          </a:xfrm>
        </p:grpSpPr>
        <p:sp>
          <p:nvSpPr>
            <p:cNvPr id="169" name="Google Shape;169;p31"/>
            <p:cNvSpPr/>
            <p:nvPr/>
          </p:nvSpPr>
          <p:spPr>
            <a:xfrm rot="5400000">
              <a:off x="5116035" y="-1927402"/>
              <a:ext cx="1460045" cy="5502172"/>
            </a:xfrm>
            <a:prstGeom prst="round2SameRect">
              <a:avLst>
                <a:gd fmla="val 16667" name="adj1"/>
                <a:gd fmla="val 0" name="adj2"/>
              </a:avLst>
            </a:prstGeom>
            <a:solidFill>
              <a:srgbClr val="F7CFCF">
                <a:alpha val="89803"/>
              </a:srgbClr>
            </a:solidFill>
            <a:ln cap="flat" cmpd="sng" w="25400">
              <a:solidFill>
                <a:srgbClr val="F7CFCF">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31"/>
            <p:cNvSpPr txBox="1"/>
            <p:nvPr/>
          </p:nvSpPr>
          <p:spPr>
            <a:xfrm>
              <a:off x="3094972" y="164935"/>
              <a:ext cx="5430898" cy="1317497"/>
            </a:xfrm>
            <a:prstGeom prst="rect">
              <a:avLst/>
            </a:prstGeom>
            <a:noFill/>
            <a:ln>
              <a:noFill/>
            </a:ln>
          </p:spPr>
          <p:txBody>
            <a:bodyPr anchorCtr="0" anchor="ctr" bIns="123825" lIns="247650" spcFirstLastPara="1" rIns="247650" wrap="square" tIns="123825">
              <a:noAutofit/>
            </a:bodyPr>
            <a:lstStyle/>
            <a:p>
              <a:pPr indent="-69850" lvl="1" marL="57150" marR="0" rtl="0" algn="l">
                <a:lnSpc>
                  <a:spcPct val="90000"/>
                </a:lnSpc>
                <a:spcBef>
                  <a:spcPts val="0"/>
                </a:spcBef>
                <a:spcAft>
                  <a:spcPts val="0"/>
                </a:spcAft>
                <a:buClr>
                  <a:srgbClr val="000000"/>
                </a:buClr>
                <a:buSzPts val="1100"/>
                <a:buFont typeface="Arial"/>
                <a:buChar char="••"/>
              </a:pPr>
              <a:r>
                <a:rPr b="1" i="0" lang="en-GB" sz="1100" u="none" cap="none" strike="noStrike">
                  <a:solidFill>
                    <a:srgbClr val="000000"/>
                  </a:solidFill>
                  <a:latin typeface="Calibri"/>
                  <a:ea typeface="Calibri"/>
                  <a:cs typeface="Calibri"/>
                  <a:sym typeface="Calibri"/>
                </a:rPr>
                <a:t>Personal Choice</a:t>
              </a:r>
              <a:endParaRPr b="0" i="0" sz="1100" u="none" cap="none" strike="noStrike">
                <a:solidFill>
                  <a:srgbClr val="000000"/>
                </a:solidFill>
                <a:latin typeface="Calibri"/>
                <a:ea typeface="Calibri"/>
                <a:cs typeface="Calibri"/>
                <a:sym typeface="Calibri"/>
              </a:endParaRPr>
            </a:p>
            <a:p>
              <a:pPr indent="-69850" lvl="2" marL="114300" marR="0" rtl="0" algn="l">
                <a:lnSpc>
                  <a:spcPct val="90000"/>
                </a:lnSpc>
                <a:spcBef>
                  <a:spcPts val="165"/>
                </a:spcBef>
                <a:spcAft>
                  <a:spcPts val="0"/>
                </a:spcAft>
                <a:buClr>
                  <a:srgbClr val="000000"/>
                </a:buClr>
                <a:buSzPts val="1100"/>
                <a:buFont typeface="Arial"/>
                <a:buChar char="••"/>
              </a:pPr>
              <a:r>
                <a:rPr b="0" i="0" lang="en-GB" sz="1100" u="none" cap="none" strike="noStrike">
                  <a:solidFill>
                    <a:srgbClr val="000000"/>
                  </a:solidFill>
                  <a:latin typeface="Calibri"/>
                  <a:ea typeface="Calibri"/>
                  <a:cs typeface="Calibri"/>
                  <a:sym typeface="Calibri"/>
                </a:rPr>
                <a:t>Freedom to choose education, career, and lifestyle within legal boundaries.</a:t>
              </a:r>
              <a:endParaRPr/>
            </a:p>
            <a:p>
              <a:pPr indent="-69850" lvl="1" marL="57150" marR="0" rtl="0" algn="l">
                <a:lnSpc>
                  <a:spcPct val="90000"/>
                </a:lnSpc>
                <a:spcBef>
                  <a:spcPts val="165"/>
                </a:spcBef>
                <a:spcAft>
                  <a:spcPts val="0"/>
                </a:spcAft>
                <a:buClr>
                  <a:srgbClr val="000000"/>
                </a:buClr>
                <a:buSzPts val="1100"/>
                <a:buFont typeface="Arial"/>
                <a:buChar char="••"/>
              </a:pPr>
              <a:r>
                <a:rPr b="1" i="0" lang="en-GB" sz="1100" u="none" cap="none" strike="noStrike">
                  <a:solidFill>
                    <a:srgbClr val="000000"/>
                  </a:solidFill>
                  <a:latin typeface="Calibri"/>
                  <a:ea typeface="Calibri"/>
                  <a:cs typeface="Calibri"/>
                  <a:sym typeface="Calibri"/>
                </a:rPr>
                <a:t>Government's Role</a:t>
              </a:r>
              <a:endParaRPr b="0" i="0" sz="1100" u="none" cap="none" strike="noStrike">
                <a:solidFill>
                  <a:srgbClr val="000000"/>
                </a:solidFill>
                <a:latin typeface="Calibri"/>
                <a:ea typeface="Calibri"/>
                <a:cs typeface="Calibri"/>
                <a:sym typeface="Calibri"/>
              </a:endParaRPr>
            </a:p>
            <a:p>
              <a:pPr indent="-69850" lvl="2" marL="114300" marR="0" rtl="0" algn="l">
                <a:lnSpc>
                  <a:spcPct val="90000"/>
                </a:lnSpc>
                <a:spcBef>
                  <a:spcPts val="165"/>
                </a:spcBef>
                <a:spcAft>
                  <a:spcPts val="0"/>
                </a:spcAft>
                <a:buClr>
                  <a:srgbClr val="000000"/>
                </a:buClr>
                <a:buSzPts val="1100"/>
                <a:buFont typeface="Arial"/>
                <a:buChar char="••"/>
              </a:pPr>
              <a:r>
                <a:rPr b="0" i="0" lang="en-GB" sz="1100" u="none" cap="none" strike="noStrike">
                  <a:solidFill>
                    <a:srgbClr val="000000"/>
                  </a:solidFill>
                  <a:latin typeface="Calibri"/>
                  <a:ea typeface="Calibri"/>
                  <a:cs typeface="Calibri"/>
                  <a:sym typeface="Calibri"/>
                </a:rPr>
                <a:t>Supports choices, doesn't dictate them.</a:t>
              </a:r>
              <a:endParaRPr/>
            </a:p>
            <a:p>
              <a:pPr indent="-69850" lvl="1" marL="57150" marR="0" rtl="0" algn="l">
                <a:lnSpc>
                  <a:spcPct val="90000"/>
                </a:lnSpc>
                <a:spcBef>
                  <a:spcPts val="165"/>
                </a:spcBef>
                <a:spcAft>
                  <a:spcPts val="0"/>
                </a:spcAft>
                <a:buClr>
                  <a:srgbClr val="000000"/>
                </a:buClr>
                <a:buSzPts val="1100"/>
                <a:buFont typeface="Arial"/>
                <a:buChar char="••"/>
              </a:pPr>
              <a:r>
                <a:rPr b="1" i="0" lang="en-GB" sz="1100" u="none" cap="none" strike="noStrike">
                  <a:solidFill>
                    <a:srgbClr val="000000"/>
                  </a:solidFill>
                  <a:latin typeface="Calibri"/>
                  <a:ea typeface="Calibri"/>
                  <a:cs typeface="Calibri"/>
                  <a:sym typeface="Calibri"/>
                </a:rPr>
                <a:t>Economic Freedom</a:t>
              </a:r>
              <a:endParaRPr b="0" i="0" sz="1100" u="none" cap="none" strike="noStrike">
                <a:solidFill>
                  <a:srgbClr val="000000"/>
                </a:solidFill>
                <a:latin typeface="Calibri"/>
                <a:ea typeface="Calibri"/>
                <a:cs typeface="Calibri"/>
                <a:sym typeface="Calibri"/>
              </a:endParaRPr>
            </a:p>
            <a:p>
              <a:pPr indent="-69850" lvl="2" marL="114300" marR="0" rtl="0" algn="l">
                <a:lnSpc>
                  <a:spcPct val="90000"/>
                </a:lnSpc>
                <a:spcBef>
                  <a:spcPts val="165"/>
                </a:spcBef>
                <a:spcAft>
                  <a:spcPts val="0"/>
                </a:spcAft>
                <a:buClr>
                  <a:srgbClr val="000000"/>
                </a:buClr>
                <a:buSzPts val="1100"/>
                <a:buFont typeface="Arial"/>
                <a:buChar char="••"/>
              </a:pPr>
              <a:r>
                <a:rPr b="0" i="0" lang="en-GB" sz="1100" u="none" cap="none" strike="noStrike">
                  <a:solidFill>
                    <a:srgbClr val="000000"/>
                  </a:solidFill>
                  <a:latin typeface="Calibri"/>
                  <a:ea typeface="Calibri"/>
                  <a:cs typeface="Calibri"/>
                  <a:sym typeface="Calibri"/>
                </a:rPr>
                <a:t>Key to strong communities and economies.</a:t>
              </a:r>
              <a:endParaRPr/>
            </a:p>
            <a:p>
              <a:pPr indent="-69850" lvl="2" marL="114300" marR="0" rtl="0" algn="l">
                <a:lnSpc>
                  <a:spcPct val="90000"/>
                </a:lnSpc>
                <a:spcBef>
                  <a:spcPts val="165"/>
                </a:spcBef>
                <a:spcAft>
                  <a:spcPts val="0"/>
                </a:spcAft>
                <a:buClr>
                  <a:srgbClr val="000000"/>
                </a:buClr>
                <a:buSzPts val="1100"/>
                <a:buFont typeface="Arial"/>
                <a:buChar char="••"/>
              </a:pPr>
              <a:r>
                <a:rPr b="0" i="0" lang="en-GB" sz="1100" u="none" cap="none" strike="noStrike">
                  <a:solidFill>
                    <a:srgbClr val="000000"/>
                  </a:solidFill>
                  <a:latin typeface="Calibri"/>
                  <a:ea typeface="Calibri"/>
                  <a:cs typeface="Calibri"/>
                  <a:sym typeface="Calibri"/>
                </a:rPr>
                <a:t>Fuels innovation and growth.</a:t>
              </a:r>
              <a:endParaRPr/>
            </a:p>
          </p:txBody>
        </p:sp>
        <p:sp>
          <p:nvSpPr>
            <p:cNvPr id="171" name="Google Shape;171;p31"/>
            <p:cNvSpPr/>
            <p:nvPr/>
          </p:nvSpPr>
          <p:spPr>
            <a:xfrm>
              <a:off x="0" y="2488"/>
              <a:ext cx="3094972" cy="1642390"/>
            </a:xfrm>
            <a:prstGeom prst="roundRect">
              <a:avLst>
                <a:gd fmla="val 16667" name="adj"/>
              </a:avLst>
            </a:prstGeom>
            <a:solidFill>
              <a:srgbClr val="EB505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31"/>
            <p:cNvSpPr txBox="1"/>
            <p:nvPr/>
          </p:nvSpPr>
          <p:spPr>
            <a:xfrm>
              <a:off x="80175" y="82663"/>
              <a:ext cx="2934622" cy="1482040"/>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None/>
              </a:pPr>
              <a:r>
                <a:rPr b="0" i="0" lang="en-GB" sz="2400" u="none" cap="none" strike="noStrike">
                  <a:solidFill>
                    <a:schemeClr val="lt1"/>
                  </a:solidFill>
                  <a:latin typeface="Calibri"/>
                  <a:ea typeface="Calibri"/>
                  <a:cs typeface="Calibri"/>
                  <a:sym typeface="Calibri"/>
                </a:rPr>
                <a:t>Freedom of economy</a:t>
              </a:r>
              <a:endParaRPr b="0" i="0" sz="2400" u="none" cap="none" strike="noStrike">
                <a:solidFill>
                  <a:schemeClr val="lt1"/>
                </a:solidFill>
                <a:latin typeface="Calibri"/>
                <a:ea typeface="Calibri"/>
                <a:cs typeface="Calibri"/>
                <a:sym typeface="Calibri"/>
              </a:endParaRPr>
            </a:p>
          </p:txBody>
        </p:sp>
        <p:sp>
          <p:nvSpPr>
            <p:cNvPr id="173" name="Google Shape;173;p31"/>
            <p:cNvSpPr/>
            <p:nvPr/>
          </p:nvSpPr>
          <p:spPr>
            <a:xfrm rot="5400000">
              <a:off x="5058400" y="-202892"/>
              <a:ext cx="1575315" cy="5502172"/>
            </a:xfrm>
            <a:prstGeom prst="round2SameRect">
              <a:avLst>
                <a:gd fmla="val 16667" name="adj1"/>
                <a:gd fmla="val 0" name="adj2"/>
              </a:avLst>
            </a:prstGeom>
            <a:solidFill>
              <a:srgbClr val="F7CFCF">
                <a:alpha val="89803"/>
              </a:srgbClr>
            </a:solidFill>
            <a:ln cap="flat" cmpd="sng" w="25400">
              <a:solidFill>
                <a:srgbClr val="F7CFCF">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31"/>
            <p:cNvSpPr txBox="1"/>
            <p:nvPr/>
          </p:nvSpPr>
          <p:spPr>
            <a:xfrm>
              <a:off x="3094972" y="1837437"/>
              <a:ext cx="5425271" cy="1421513"/>
            </a:xfrm>
            <a:prstGeom prst="rect">
              <a:avLst/>
            </a:prstGeom>
            <a:noFill/>
            <a:ln>
              <a:noFill/>
            </a:ln>
          </p:spPr>
          <p:txBody>
            <a:bodyPr anchorCtr="0" anchor="ctr" bIns="123825" lIns="247650" spcFirstLastPara="1" rIns="247650" wrap="square" tIns="123825">
              <a:noAutofit/>
            </a:bodyPr>
            <a:lstStyle/>
            <a:p>
              <a:pPr indent="-69850" lvl="1" marL="57150" marR="0" rtl="0" algn="l">
                <a:lnSpc>
                  <a:spcPct val="90000"/>
                </a:lnSpc>
                <a:spcBef>
                  <a:spcPts val="0"/>
                </a:spcBef>
                <a:spcAft>
                  <a:spcPts val="0"/>
                </a:spcAft>
                <a:buClr>
                  <a:srgbClr val="000000"/>
                </a:buClr>
                <a:buSzPts val="1100"/>
                <a:buFont typeface="Arial"/>
                <a:buChar char="••"/>
              </a:pPr>
              <a:r>
                <a:rPr b="1" i="0" lang="en-GB" sz="1100" u="none" cap="none" strike="noStrike">
                  <a:solidFill>
                    <a:srgbClr val="000000"/>
                  </a:solidFill>
                  <a:latin typeface="Calibri"/>
                  <a:ea typeface="Calibri"/>
                  <a:cs typeface="Calibri"/>
                  <a:sym typeface="Calibri"/>
                </a:rPr>
                <a:t>Protection from Power Abuse</a:t>
              </a:r>
              <a:endParaRPr b="0" i="0" sz="1100" u="none" cap="none" strike="noStrike">
                <a:solidFill>
                  <a:srgbClr val="000000"/>
                </a:solidFill>
                <a:latin typeface="Calibri"/>
                <a:ea typeface="Calibri"/>
                <a:cs typeface="Calibri"/>
                <a:sym typeface="Calibri"/>
              </a:endParaRPr>
            </a:p>
            <a:p>
              <a:pPr indent="-69850" lvl="2" marL="114300" marR="0" rtl="0" algn="l">
                <a:lnSpc>
                  <a:spcPct val="90000"/>
                </a:lnSpc>
                <a:spcBef>
                  <a:spcPts val="165"/>
                </a:spcBef>
                <a:spcAft>
                  <a:spcPts val="0"/>
                </a:spcAft>
                <a:buClr>
                  <a:srgbClr val="000000"/>
                </a:buClr>
                <a:buSzPts val="1100"/>
                <a:buFont typeface="Arial"/>
                <a:buChar char="••"/>
              </a:pPr>
              <a:r>
                <a:rPr b="0" i="0" lang="en-GB" sz="1100" u="none" cap="none" strike="noStrike">
                  <a:solidFill>
                    <a:srgbClr val="000000"/>
                  </a:solidFill>
                  <a:latin typeface="Calibri"/>
                  <a:ea typeface="Calibri"/>
                  <a:cs typeface="Calibri"/>
                  <a:sym typeface="Calibri"/>
                </a:rPr>
                <a:t>Safeguards individual freedoms against governmental overreach.</a:t>
              </a:r>
              <a:endParaRPr/>
            </a:p>
            <a:p>
              <a:pPr indent="-69850" lvl="1" marL="57150" marR="0" rtl="0" algn="l">
                <a:lnSpc>
                  <a:spcPct val="90000"/>
                </a:lnSpc>
                <a:spcBef>
                  <a:spcPts val="165"/>
                </a:spcBef>
                <a:spcAft>
                  <a:spcPts val="0"/>
                </a:spcAft>
                <a:buClr>
                  <a:srgbClr val="000000"/>
                </a:buClr>
                <a:buSzPts val="1100"/>
                <a:buFont typeface="Arial"/>
                <a:buChar char="••"/>
              </a:pPr>
              <a:r>
                <a:rPr b="1" i="0" lang="en-GB" sz="1100" u="none" cap="none" strike="noStrike">
                  <a:solidFill>
                    <a:srgbClr val="000000"/>
                  </a:solidFill>
                  <a:latin typeface="Calibri"/>
                  <a:ea typeface="Calibri"/>
                  <a:cs typeface="Calibri"/>
                  <a:sym typeface="Calibri"/>
                </a:rPr>
                <a:t>Key Freedoms</a:t>
              </a:r>
              <a:endParaRPr b="0" i="0" sz="1100" u="none" cap="none" strike="noStrike">
                <a:solidFill>
                  <a:srgbClr val="000000"/>
                </a:solidFill>
                <a:latin typeface="Calibri"/>
                <a:ea typeface="Calibri"/>
                <a:cs typeface="Calibri"/>
                <a:sym typeface="Calibri"/>
              </a:endParaRPr>
            </a:p>
            <a:p>
              <a:pPr indent="-69850" lvl="2" marL="114300" marR="0" rtl="0" algn="l">
                <a:lnSpc>
                  <a:spcPct val="90000"/>
                </a:lnSpc>
                <a:spcBef>
                  <a:spcPts val="165"/>
                </a:spcBef>
                <a:spcAft>
                  <a:spcPts val="0"/>
                </a:spcAft>
                <a:buClr>
                  <a:srgbClr val="000000"/>
                </a:buClr>
                <a:buSzPts val="1100"/>
                <a:buFont typeface="Arial"/>
                <a:buChar char="••"/>
              </a:pPr>
              <a:r>
                <a:rPr b="0" i="0" lang="en-GB" sz="1100" u="none" cap="none" strike="noStrike">
                  <a:solidFill>
                    <a:srgbClr val="000000"/>
                  </a:solidFill>
                  <a:latin typeface="Calibri"/>
                  <a:ea typeface="Calibri"/>
                  <a:cs typeface="Calibri"/>
                  <a:sym typeface="Calibri"/>
                </a:rPr>
                <a:t>Includes speech, assembly, and more.</a:t>
              </a:r>
              <a:endParaRPr/>
            </a:p>
            <a:p>
              <a:pPr indent="-69850" lvl="1" marL="57150" marR="0" rtl="0" algn="l">
                <a:lnSpc>
                  <a:spcPct val="90000"/>
                </a:lnSpc>
                <a:spcBef>
                  <a:spcPts val="165"/>
                </a:spcBef>
                <a:spcAft>
                  <a:spcPts val="0"/>
                </a:spcAft>
                <a:buClr>
                  <a:srgbClr val="000000"/>
                </a:buClr>
                <a:buSzPts val="1100"/>
                <a:buFont typeface="Arial"/>
                <a:buChar char="••"/>
              </a:pPr>
              <a:r>
                <a:rPr b="1" i="0" lang="en-GB" sz="1100" u="none" cap="none" strike="noStrike">
                  <a:solidFill>
                    <a:srgbClr val="000000"/>
                  </a:solidFill>
                  <a:latin typeface="Calibri"/>
                  <a:ea typeface="Calibri"/>
                  <a:cs typeface="Calibri"/>
                  <a:sym typeface="Calibri"/>
                </a:rPr>
                <a:t>Legal Integration</a:t>
              </a:r>
              <a:endParaRPr b="0" i="0" sz="1100" u="none" cap="none" strike="noStrike">
                <a:solidFill>
                  <a:srgbClr val="000000"/>
                </a:solidFill>
                <a:latin typeface="Calibri"/>
                <a:ea typeface="Calibri"/>
                <a:cs typeface="Calibri"/>
                <a:sym typeface="Calibri"/>
              </a:endParaRPr>
            </a:p>
            <a:p>
              <a:pPr indent="-69850" lvl="2" marL="114300" marR="0" rtl="0" algn="l">
                <a:lnSpc>
                  <a:spcPct val="90000"/>
                </a:lnSpc>
                <a:spcBef>
                  <a:spcPts val="165"/>
                </a:spcBef>
                <a:spcAft>
                  <a:spcPts val="0"/>
                </a:spcAft>
                <a:buClr>
                  <a:srgbClr val="000000"/>
                </a:buClr>
                <a:buSzPts val="1100"/>
                <a:buFont typeface="Arial"/>
                <a:buChar char="••"/>
              </a:pPr>
              <a:r>
                <a:rPr b="0" i="0" lang="en-GB" sz="1100" u="none" cap="none" strike="noStrike">
                  <a:solidFill>
                    <a:srgbClr val="000000"/>
                  </a:solidFill>
                  <a:latin typeface="Calibri"/>
                  <a:ea typeface="Calibri"/>
                  <a:cs typeface="Calibri"/>
                  <a:sym typeface="Calibri"/>
                </a:rPr>
                <a:t>Often enshrined in national constitutions.</a:t>
              </a:r>
              <a:endParaRPr/>
            </a:p>
            <a:p>
              <a:pPr indent="-69850" lvl="1" marL="57150" marR="0" rtl="0" algn="l">
                <a:lnSpc>
                  <a:spcPct val="90000"/>
                </a:lnSpc>
                <a:spcBef>
                  <a:spcPts val="165"/>
                </a:spcBef>
                <a:spcAft>
                  <a:spcPts val="0"/>
                </a:spcAft>
                <a:buClr>
                  <a:srgbClr val="000000"/>
                </a:buClr>
                <a:buSzPts val="1100"/>
                <a:buFont typeface="Arial"/>
                <a:buChar char="••"/>
              </a:pPr>
              <a:r>
                <a:rPr b="1" i="0" lang="en-GB" sz="1100" u="none" cap="none" strike="noStrike">
                  <a:solidFill>
                    <a:srgbClr val="000000"/>
                  </a:solidFill>
                  <a:latin typeface="Calibri"/>
                  <a:ea typeface="Calibri"/>
                  <a:cs typeface="Calibri"/>
                  <a:sym typeface="Calibri"/>
                </a:rPr>
                <a:t>Legal Recourse</a:t>
              </a:r>
              <a:endParaRPr b="0" i="0" sz="1100" u="none" cap="none" strike="noStrike">
                <a:solidFill>
                  <a:srgbClr val="000000"/>
                </a:solidFill>
                <a:latin typeface="Calibri"/>
                <a:ea typeface="Calibri"/>
                <a:cs typeface="Calibri"/>
                <a:sym typeface="Calibri"/>
              </a:endParaRPr>
            </a:p>
            <a:p>
              <a:pPr indent="-69850" lvl="2" marL="114300" marR="0" rtl="0" algn="l">
                <a:lnSpc>
                  <a:spcPct val="90000"/>
                </a:lnSpc>
                <a:spcBef>
                  <a:spcPts val="165"/>
                </a:spcBef>
                <a:spcAft>
                  <a:spcPts val="0"/>
                </a:spcAft>
                <a:buClr>
                  <a:srgbClr val="000000"/>
                </a:buClr>
                <a:buSzPts val="1100"/>
                <a:buFont typeface="Arial"/>
                <a:buChar char="••"/>
              </a:pPr>
              <a:r>
                <a:rPr b="0" i="0" lang="en-GB" sz="1100" u="none" cap="none" strike="noStrike">
                  <a:solidFill>
                    <a:srgbClr val="000000"/>
                  </a:solidFill>
                  <a:latin typeface="Calibri"/>
                  <a:ea typeface="Calibri"/>
                  <a:cs typeface="Calibri"/>
                  <a:sym typeface="Calibri"/>
                </a:rPr>
                <a:t>Allows citizens to challenge rights violations in court.</a:t>
              </a:r>
              <a:endParaRPr/>
            </a:p>
          </p:txBody>
        </p:sp>
        <p:sp>
          <p:nvSpPr>
            <p:cNvPr id="175" name="Google Shape;175;p31"/>
            <p:cNvSpPr/>
            <p:nvPr/>
          </p:nvSpPr>
          <p:spPr>
            <a:xfrm>
              <a:off x="0" y="1726998"/>
              <a:ext cx="3094972" cy="1642390"/>
            </a:xfrm>
            <a:prstGeom prst="roundRect">
              <a:avLst>
                <a:gd fmla="val 16667" name="adj"/>
              </a:avLst>
            </a:prstGeom>
            <a:solidFill>
              <a:srgbClr val="EB505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31"/>
            <p:cNvSpPr txBox="1"/>
            <p:nvPr/>
          </p:nvSpPr>
          <p:spPr>
            <a:xfrm>
              <a:off x="80175" y="1807173"/>
              <a:ext cx="2934622" cy="1482040"/>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None/>
              </a:pPr>
              <a:r>
                <a:rPr b="0" i="0" lang="en-GB" sz="2400" u="none" cap="none" strike="noStrike">
                  <a:solidFill>
                    <a:schemeClr val="lt1"/>
                  </a:solidFill>
                  <a:latin typeface="Calibri"/>
                  <a:ea typeface="Calibri"/>
                  <a:cs typeface="Calibri"/>
                  <a:sym typeface="Calibri"/>
                </a:rPr>
                <a:t>Bill of Rights</a:t>
              </a:r>
              <a:endParaRPr b="0" i="0" sz="2400" u="none" cap="none" strike="noStrike">
                <a:solidFill>
                  <a:schemeClr val="lt1"/>
                </a:solidFill>
                <a:latin typeface="Calibri"/>
                <a:ea typeface="Calibri"/>
                <a:cs typeface="Calibri"/>
                <a:sym typeface="Calibri"/>
              </a:endParaRPr>
            </a:p>
          </p:txBody>
        </p:sp>
        <p:sp>
          <p:nvSpPr>
            <p:cNvPr id="177" name="Google Shape;177;p31"/>
            <p:cNvSpPr/>
            <p:nvPr/>
          </p:nvSpPr>
          <p:spPr>
            <a:xfrm rot="5400000">
              <a:off x="5076966" y="1521617"/>
              <a:ext cx="1538184" cy="5502172"/>
            </a:xfrm>
            <a:prstGeom prst="round2SameRect">
              <a:avLst>
                <a:gd fmla="val 16667" name="adj1"/>
                <a:gd fmla="val 0" name="adj2"/>
              </a:avLst>
            </a:prstGeom>
            <a:solidFill>
              <a:srgbClr val="F7CFCF">
                <a:alpha val="89803"/>
              </a:srgbClr>
            </a:solidFill>
            <a:ln cap="flat" cmpd="sng" w="25400">
              <a:solidFill>
                <a:srgbClr val="F7CFCF">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31"/>
            <p:cNvSpPr txBox="1"/>
            <p:nvPr/>
          </p:nvSpPr>
          <p:spPr>
            <a:xfrm>
              <a:off x="3094972" y="3578699"/>
              <a:ext cx="5427084" cy="1388008"/>
            </a:xfrm>
            <a:prstGeom prst="rect">
              <a:avLst/>
            </a:prstGeom>
            <a:noFill/>
            <a:ln>
              <a:noFill/>
            </a:ln>
          </p:spPr>
          <p:txBody>
            <a:bodyPr anchorCtr="0" anchor="ctr" bIns="123825" lIns="247650" spcFirstLastPara="1" rIns="247650" wrap="square" tIns="123825">
              <a:noAutofit/>
            </a:bodyPr>
            <a:lstStyle/>
            <a:p>
              <a:pPr indent="-69850" lvl="1" marL="57150" marR="0" rtl="0" algn="l">
                <a:lnSpc>
                  <a:spcPct val="90000"/>
                </a:lnSpc>
                <a:spcBef>
                  <a:spcPts val="0"/>
                </a:spcBef>
                <a:spcAft>
                  <a:spcPts val="0"/>
                </a:spcAft>
                <a:buClr>
                  <a:srgbClr val="000000"/>
                </a:buClr>
                <a:buSzPts val="1100"/>
                <a:buFont typeface="Arial"/>
                <a:buChar char="••"/>
              </a:pPr>
              <a:r>
                <a:rPr b="1" i="0" lang="en-GB" sz="1100" u="none" cap="none" strike="noStrike">
                  <a:solidFill>
                    <a:srgbClr val="000000"/>
                  </a:solidFill>
                  <a:latin typeface="Calibri"/>
                  <a:ea typeface="Calibri"/>
                  <a:cs typeface="Calibri"/>
                  <a:sym typeface="Calibri"/>
                </a:rPr>
                <a:t>Inevitability of Disputes</a:t>
              </a:r>
              <a:endParaRPr b="0" i="0" sz="1100" u="none" cap="none" strike="noStrike">
                <a:solidFill>
                  <a:srgbClr val="000000"/>
                </a:solidFill>
                <a:latin typeface="Calibri"/>
                <a:ea typeface="Calibri"/>
                <a:cs typeface="Calibri"/>
                <a:sym typeface="Calibri"/>
              </a:endParaRPr>
            </a:p>
            <a:p>
              <a:pPr indent="-69850" lvl="2" marL="114300" marR="0" rtl="0" algn="l">
                <a:lnSpc>
                  <a:spcPct val="90000"/>
                </a:lnSpc>
                <a:spcBef>
                  <a:spcPts val="165"/>
                </a:spcBef>
                <a:spcAft>
                  <a:spcPts val="0"/>
                </a:spcAft>
                <a:buClr>
                  <a:srgbClr val="000000"/>
                </a:buClr>
                <a:buSzPts val="1100"/>
                <a:buFont typeface="Arial"/>
                <a:buChar char="••"/>
              </a:pPr>
              <a:r>
                <a:rPr b="0" i="0" lang="en-GB" sz="1100" u="none" cap="none" strike="noStrike">
                  <a:solidFill>
                    <a:srgbClr val="000000"/>
                  </a:solidFill>
                  <a:latin typeface="Calibri"/>
                  <a:ea typeface="Calibri"/>
                  <a:cs typeface="Calibri"/>
                  <a:sym typeface="Calibri"/>
                </a:rPr>
                <a:t>Disagreements are common even in well-functioning democracies.</a:t>
              </a:r>
              <a:endParaRPr/>
            </a:p>
            <a:p>
              <a:pPr indent="-69850" lvl="1" marL="57150" marR="0" rtl="0" algn="l">
                <a:lnSpc>
                  <a:spcPct val="90000"/>
                </a:lnSpc>
                <a:spcBef>
                  <a:spcPts val="165"/>
                </a:spcBef>
                <a:spcAft>
                  <a:spcPts val="0"/>
                </a:spcAft>
                <a:buClr>
                  <a:srgbClr val="000000"/>
                </a:buClr>
                <a:buSzPts val="1100"/>
                <a:buFont typeface="Arial"/>
                <a:buChar char="••"/>
              </a:pPr>
              <a:r>
                <a:rPr b="1" i="0" lang="en-GB" sz="1100" u="none" cap="none" strike="noStrike">
                  <a:solidFill>
                    <a:srgbClr val="000000"/>
                  </a:solidFill>
                  <a:latin typeface="Calibri"/>
                  <a:ea typeface="Calibri"/>
                  <a:cs typeface="Calibri"/>
                  <a:sym typeface="Calibri"/>
                </a:rPr>
                <a:t>Equal Access to Justice:</a:t>
              </a:r>
              <a:endParaRPr b="0" i="0" sz="1100" u="none" cap="none" strike="noStrike">
                <a:solidFill>
                  <a:srgbClr val="000000"/>
                </a:solidFill>
                <a:latin typeface="Calibri"/>
                <a:ea typeface="Calibri"/>
                <a:cs typeface="Calibri"/>
                <a:sym typeface="Calibri"/>
              </a:endParaRPr>
            </a:p>
            <a:p>
              <a:pPr indent="-69850" lvl="2" marL="114300" marR="0" rtl="0" algn="l">
                <a:lnSpc>
                  <a:spcPct val="90000"/>
                </a:lnSpc>
                <a:spcBef>
                  <a:spcPts val="165"/>
                </a:spcBef>
                <a:spcAft>
                  <a:spcPts val="0"/>
                </a:spcAft>
                <a:buClr>
                  <a:srgbClr val="000000"/>
                </a:buClr>
                <a:buSzPts val="1100"/>
                <a:buFont typeface="Arial"/>
                <a:buChar char="••"/>
              </a:pPr>
              <a:r>
                <a:rPr b="0" i="0" lang="en-GB" sz="1100" u="none" cap="none" strike="noStrike">
                  <a:solidFill>
                    <a:srgbClr val="000000"/>
                  </a:solidFill>
                  <a:latin typeface="Calibri"/>
                  <a:ea typeface="Calibri"/>
                  <a:cs typeface="Calibri"/>
                  <a:sym typeface="Calibri"/>
                </a:rPr>
                <a:t>An independent judiciary ensures fair dispute resolution.</a:t>
              </a:r>
              <a:endParaRPr/>
            </a:p>
            <a:p>
              <a:pPr indent="-69850" lvl="1" marL="57150" marR="0" rtl="0" algn="l">
                <a:lnSpc>
                  <a:spcPct val="90000"/>
                </a:lnSpc>
                <a:spcBef>
                  <a:spcPts val="165"/>
                </a:spcBef>
                <a:spcAft>
                  <a:spcPts val="0"/>
                </a:spcAft>
                <a:buClr>
                  <a:srgbClr val="000000"/>
                </a:buClr>
                <a:buSzPts val="1100"/>
                <a:buFont typeface="Arial"/>
                <a:buChar char="••"/>
              </a:pPr>
              <a:r>
                <a:rPr b="1" i="0" lang="en-GB" sz="1100" u="none" cap="none" strike="noStrike">
                  <a:solidFill>
                    <a:srgbClr val="000000"/>
                  </a:solidFill>
                  <a:latin typeface="Calibri"/>
                  <a:ea typeface="Calibri"/>
                  <a:cs typeface="Calibri"/>
                  <a:sym typeface="Calibri"/>
                </a:rPr>
                <a:t>Judicial Independence</a:t>
              </a:r>
              <a:endParaRPr b="0" i="0" sz="1100" u="none" cap="none" strike="noStrike">
                <a:solidFill>
                  <a:srgbClr val="000000"/>
                </a:solidFill>
                <a:latin typeface="Calibri"/>
                <a:ea typeface="Calibri"/>
                <a:cs typeface="Calibri"/>
                <a:sym typeface="Calibri"/>
              </a:endParaRPr>
            </a:p>
            <a:p>
              <a:pPr indent="-69850" lvl="2" marL="114300" marR="0" rtl="0" algn="l">
                <a:lnSpc>
                  <a:spcPct val="90000"/>
                </a:lnSpc>
                <a:spcBef>
                  <a:spcPts val="165"/>
                </a:spcBef>
                <a:spcAft>
                  <a:spcPts val="0"/>
                </a:spcAft>
                <a:buClr>
                  <a:srgbClr val="000000"/>
                </a:buClr>
                <a:buSzPts val="1100"/>
                <a:buFont typeface="Arial"/>
                <a:buChar char="••"/>
              </a:pPr>
              <a:r>
                <a:rPr b="0" i="0" lang="en-GB" sz="1100" u="none" cap="none" strike="noStrike">
                  <a:solidFill>
                    <a:srgbClr val="000000"/>
                  </a:solidFill>
                  <a:latin typeface="Calibri"/>
                  <a:ea typeface="Calibri"/>
                  <a:cs typeface="Calibri"/>
                  <a:sym typeface="Calibri"/>
                </a:rPr>
                <a:t>Judges act as impartial referees, applying rules uniformly.</a:t>
              </a:r>
              <a:endParaRPr/>
            </a:p>
            <a:p>
              <a:pPr indent="-69850" lvl="1" marL="57150" marR="0" rtl="0" algn="l">
                <a:lnSpc>
                  <a:spcPct val="90000"/>
                </a:lnSpc>
                <a:spcBef>
                  <a:spcPts val="165"/>
                </a:spcBef>
                <a:spcAft>
                  <a:spcPts val="0"/>
                </a:spcAft>
                <a:buClr>
                  <a:srgbClr val="000000"/>
                </a:buClr>
                <a:buSzPts val="1100"/>
                <a:buFont typeface="Arial"/>
                <a:buChar char="••"/>
              </a:pPr>
              <a:r>
                <a:rPr b="1" i="0" lang="en-GB" sz="1100" u="none" cap="none" strike="noStrike">
                  <a:solidFill>
                    <a:srgbClr val="000000"/>
                  </a:solidFill>
                  <a:latin typeface="Calibri"/>
                  <a:ea typeface="Calibri"/>
                  <a:cs typeface="Calibri"/>
                  <a:sym typeface="Calibri"/>
                </a:rPr>
                <a:t>Risks of Government Influence</a:t>
              </a:r>
              <a:endParaRPr b="0" i="0" sz="1100" u="none" cap="none" strike="noStrike">
                <a:solidFill>
                  <a:srgbClr val="000000"/>
                </a:solidFill>
                <a:latin typeface="Calibri"/>
                <a:ea typeface="Calibri"/>
                <a:cs typeface="Calibri"/>
                <a:sym typeface="Calibri"/>
              </a:endParaRPr>
            </a:p>
            <a:p>
              <a:pPr indent="-69850" lvl="2" marL="114300" marR="0" rtl="0" algn="l">
                <a:lnSpc>
                  <a:spcPct val="90000"/>
                </a:lnSpc>
                <a:spcBef>
                  <a:spcPts val="165"/>
                </a:spcBef>
                <a:spcAft>
                  <a:spcPts val="0"/>
                </a:spcAft>
                <a:buClr>
                  <a:srgbClr val="000000"/>
                </a:buClr>
                <a:buSzPts val="1100"/>
                <a:buFont typeface="Arial"/>
                <a:buChar char="••"/>
              </a:pPr>
              <a:r>
                <a:rPr b="0" i="0" lang="en-GB" sz="1100" u="none" cap="none" strike="noStrike">
                  <a:solidFill>
                    <a:srgbClr val="000000"/>
                  </a:solidFill>
                  <a:latin typeface="Calibri"/>
                  <a:ea typeface="Calibri"/>
                  <a:cs typeface="Calibri"/>
                  <a:sym typeface="Calibri"/>
                </a:rPr>
                <a:t>Court packing or ignoring judicial decisions undermines democracy</a:t>
              </a:r>
              <a:r>
                <a:rPr b="0" i="0" lang="en-GB" sz="900" u="none" cap="none" strike="noStrike">
                  <a:solidFill>
                    <a:srgbClr val="000000"/>
                  </a:solidFill>
                  <a:latin typeface="Arial"/>
                  <a:ea typeface="Arial"/>
                  <a:cs typeface="Arial"/>
                  <a:sym typeface="Arial"/>
                </a:rPr>
                <a:t>.</a:t>
              </a:r>
              <a:endParaRPr/>
            </a:p>
          </p:txBody>
        </p:sp>
        <p:sp>
          <p:nvSpPr>
            <p:cNvPr id="179" name="Google Shape;179;p31"/>
            <p:cNvSpPr/>
            <p:nvPr/>
          </p:nvSpPr>
          <p:spPr>
            <a:xfrm>
              <a:off x="0" y="3451508"/>
              <a:ext cx="3094972" cy="1642390"/>
            </a:xfrm>
            <a:prstGeom prst="roundRect">
              <a:avLst>
                <a:gd fmla="val 16667" name="adj"/>
              </a:avLst>
            </a:prstGeom>
            <a:solidFill>
              <a:srgbClr val="EB505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31"/>
            <p:cNvSpPr txBox="1"/>
            <p:nvPr/>
          </p:nvSpPr>
          <p:spPr>
            <a:xfrm>
              <a:off x="80175" y="3531683"/>
              <a:ext cx="2934622" cy="1482040"/>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None/>
              </a:pPr>
              <a:r>
                <a:rPr b="0" i="0" lang="en-GB" sz="2400" u="none" cap="none" strike="noStrike">
                  <a:solidFill>
                    <a:schemeClr val="lt1"/>
                  </a:solidFill>
                  <a:latin typeface="Calibri"/>
                  <a:ea typeface="Calibri"/>
                  <a:cs typeface="Calibri"/>
                  <a:sym typeface="Calibri"/>
                </a:rPr>
                <a:t>Free Courts</a:t>
              </a:r>
              <a:endParaRPr b="0" i="0" sz="2400" u="none" cap="none" strike="noStrike">
                <a:solidFill>
                  <a:schemeClr val="lt1"/>
                </a:solidFill>
                <a:latin typeface="Calibri"/>
                <a:ea typeface="Calibri"/>
                <a:cs typeface="Calibri"/>
                <a:sym typeface="Calibri"/>
              </a:endParaRPr>
            </a:p>
          </p:txBody>
        </p:sp>
      </p:grpSp>
      <p:sp>
        <p:nvSpPr>
          <p:cNvPr id="181" name="Google Shape;181;p31"/>
          <p:cNvSpPr txBox="1"/>
          <p:nvPr>
            <p:ph type="title"/>
          </p:nvPr>
        </p:nvSpPr>
        <p:spPr>
          <a:xfrm>
            <a:off x="437470" y="164924"/>
            <a:ext cx="11393260" cy="675444"/>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2800"/>
              <a:buNone/>
            </a:pPr>
            <a:r>
              <a:rPr b="1" lang="en-GB"/>
              <a:t>Principles of a Functioning Democracy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grpSp>
        <p:nvGrpSpPr>
          <p:cNvPr id="186" name="Google Shape;186;p32"/>
          <p:cNvGrpSpPr/>
          <p:nvPr/>
        </p:nvGrpSpPr>
        <p:grpSpPr>
          <a:xfrm>
            <a:off x="399370" y="1450145"/>
            <a:ext cx="8287430" cy="5095631"/>
            <a:chOff x="0" y="756"/>
            <a:chExt cx="8287430" cy="5095631"/>
          </a:xfrm>
        </p:grpSpPr>
        <p:sp>
          <p:nvSpPr>
            <p:cNvPr id="187" name="Google Shape;187;p32"/>
            <p:cNvSpPr/>
            <p:nvPr/>
          </p:nvSpPr>
          <p:spPr>
            <a:xfrm rot="5400000">
              <a:off x="4645041" y="-1413206"/>
              <a:ext cx="1980822" cy="5303955"/>
            </a:xfrm>
            <a:prstGeom prst="round2SameRect">
              <a:avLst>
                <a:gd fmla="val 16667" name="adj1"/>
                <a:gd fmla="val 0" name="adj2"/>
              </a:avLst>
            </a:prstGeom>
            <a:solidFill>
              <a:srgbClr val="FDF1CB">
                <a:alpha val="89803"/>
              </a:srgbClr>
            </a:solidFill>
            <a:ln cap="flat" cmpd="sng" w="25400">
              <a:solidFill>
                <a:srgbClr val="FDF1CB">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32"/>
            <p:cNvSpPr txBox="1"/>
            <p:nvPr/>
          </p:nvSpPr>
          <p:spPr>
            <a:xfrm>
              <a:off x="2983475" y="345056"/>
              <a:ext cx="5207259" cy="1787430"/>
            </a:xfrm>
            <a:prstGeom prst="rect">
              <a:avLst/>
            </a:prstGeom>
            <a:noFill/>
            <a:ln>
              <a:noFill/>
            </a:ln>
          </p:spPr>
          <p:txBody>
            <a:bodyPr anchorCtr="0" anchor="ctr" bIns="123825" lIns="247650" spcFirstLastPara="1" rIns="247650" wrap="square" tIns="123825">
              <a:noAutofit/>
            </a:bodyPr>
            <a:lstStyle/>
            <a:p>
              <a:pPr indent="-114300" lvl="1" marL="114300" marR="0" rtl="0" algn="l">
                <a:lnSpc>
                  <a:spcPct val="90000"/>
                </a:lnSpc>
                <a:spcBef>
                  <a:spcPts val="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Open debates, persuasive arguments, and compromises are crucial to the democratic process, assuming that there are different opinions and interests on most policy issues.</a:t>
              </a:r>
              <a:endParaRPr b="0" i="0" sz="1400" u="none" cap="none" strike="noStrike">
                <a:solidFill>
                  <a:srgbClr val="000000"/>
                </a:solidFill>
                <a:latin typeface="Calibri"/>
                <a:ea typeface="Calibri"/>
                <a:cs typeface="Calibri"/>
                <a:sym typeface="Calibri"/>
              </a:endParaRPr>
            </a:p>
          </p:txBody>
        </p:sp>
        <p:sp>
          <p:nvSpPr>
            <p:cNvPr id="189" name="Google Shape;189;p32"/>
            <p:cNvSpPr/>
            <p:nvPr/>
          </p:nvSpPr>
          <p:spPr>
            <a:xfrm>
              <a:off x="0" y="756"/>
              <a:ext cx="2983474" cy="2476028"/>
            </a:xfrm>
            <a:prstGeom prst="roundRect">
              <a:avLst>
                <a:gd fmla="val 16667" name="adj"/>
              </a:avLst>
            </a:prstGeom>
            <a:solidFill>
              <a:srgbClr val="F7D822"/>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32"/>
            <p:cNvSpPr txBox="1"/>
            <p:nvPr/>
          </p:nvSpPr>
          <p:spPr>
            <a:xfrm>
              <a:off x="120870" y="121626"/>
              <a:ext cx="2741734" cy="2234288"/>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None/>
              </a:pPr>
              <a:r>
                <a:rPr b="1" i="0" lang="en-GB" sz="2400" u="none" cap="none" strike="noStrike">
                  <a:solidFill>
                    <a:schemeClr val="lt1"/>
                  </a:solidFill>
                  <a:latin typeface="Calibri"/>
                  <a:ea typeface="Calibri"/>
                  <a:cs typeface="Calibri"/>
                  <a:sym typeface="Calibri"/>
                </a:rPr>
                <a:t>Pluralism and compromise</a:t>
              </a:r>
              <a:endParaRPr b="0" i="0" sz="2400" u="none" cap="none" strike="noStrike">
                <a:solidFill>
                  <a:schemeClr val="lt1"/>
                </a:solidFill>
                <a:latin typeface="Calibri"/>
                <a:ea typeface="Calibri"/>
                <a:cs typeface="Calibri"/>
                <a:sym typeface="Calibri"/>
              </a:endParaRPr>
            </a:p>
          </p:txBody>
        </p:sp>
        <p:sp>
          <p:nvSpPr>
            <p:cNvPr id="191" name="Google Shape;191;p32"/>
            <p:cNvSpPr/>
            <p:nvPr/>
          </p:nvSpPr>
          <p:spPr>
            <a:xfrm rot="5400000">
              <a:off x="4419451" y="1228409"/>
              <a:ext cx="2495044" cy="5240912"/>
            </a:xfrm>
            <a:prstGeom prst="round2SameRect">
              <a:avLst>
                <a:gd fmla="val 16667" name="adj1"/>
                <a:gd fmla="val 0" name="adj2"/>
              </a:avLst>
            </a:prstGeom>
            <a:solidFill>
              <a:srgbClr val="CAD4DC">
                <a:alpha val="89803"/>
              </a:srgbClr>
            </a:solidFill>
            <a:ln cap="flat" cmpd="sng" w="25400">
              <a:solidFill>
                <a:srgbClr val="CAD4DC">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32"/>
            <p:cNvSpPr txBox="1"/>
            <p:nvPr/>
          </p:nvSpPr>
          <p:spPr>
            <a:xfrm>
              <a:off x="3046517" y="2723141"/>
              <a:ext cx="5119114" cy="2251448"/>
            </a:xfrm>
            <a:prstGeom prst="rect">
              <a:avLst/>
            </a:prstGeom>
            <a:noFill/>
            <a:ln>
              <a:noFill/>
            </a:ln>
          </p:spPr>
          <p:txBody>
            <a:bodyPr anchorCtr="0" anchor="ctr" bIns="123825" lIns="247650" spcFirstLastPara="1" rIns="247650" wrap="square" tIns="123825">
              <a:noAutofit/>
            </a:bodyPr>
            <a:lstStyle/>
            <a:p>
              <a:pPr indent="0" lvl="1" marL="57150" marR="0" rtl="0" algn="l">
                <a:lnSpc>
                  <a:spcPct val="90000"/>
                </a:lnSpc>
                <a:spcBef>
                  <a:spcPts val="0"/>
                </a:spcBef>
                <a:spcAft>
                  <a:spcPts val="0"/>
                </a:spcAft>
                <a:buClr>
                  <a:srgbClr val="000000"/>
                </a:buClr>
                <a:buSzPts val="900"/>
                <a:buFont typeface="Arial"/>
                <a:buNone/>
              </a:pPr>
              <a:r>
                <a:t/>
              </a:r>
              <a:endParaRPr b="0" i="0" sz="900" u="none" cap="none" strike="noStrike">
                <a:solidFill>
                  <a:srgbClr val="000000"/>
                </a:solidFill>
                <a:latin typeface="Calibri"/>
                <a:ea typeface="Calibri"/>
                <a:cs typeface="Calibri"/>
                <a:sym typeface="Calibri"/>
              </a:endParaRPr>
            </a:p>
            <a:p>
              <a:pPr indent="-114300" lvl="1" marL="114300" marR="0" rtl="0" algn="l">
                <a:lnSpc>
                  <a:spcPct val="90000"/>
                </a:lnSpc>
                <a:spcBef>
                  <a:spcPts val="135"/>
                </a:spcBef>
                <a:spcAft>
                  <a:spcPts val="0"/>
                </a:spcAft>
                <a:buClr>
                  <a:srgbClr val="000000"/>
                </a:buClr>
                <a:buSzPts val="1400"/>
                <a:buFont typeface="Arial"/>
                <a:buChar char="••"/>
              </a:pPr>
              <a:r>
                <a:rPr b="1" i="0" lang="en-GB" sz="1400" u="none" cap="none" strike="noStrike">
                  <a:solidFill>
                    <a:srgbClr val="000000"/>
                  </a:solidFill>
                  <a:latin typeface="Calibri"/>
                  <a:ea typeface="Calibri"/>
                  <a:cs typeface="Calibri"/>
                  <a:sym typeface="Calibri"/>
                </a:rPr>
                <a:t>Empowering Society</a:t>
              </a:r>
              <a:endParaRPr b="0" i="0" sz="1400" u="none" cap="none" strike="noStrike">
                <a:solidFill>
                  <a:srgbClr val="000000"/>
                </a:solidFill>
                <a:latin typeface="Arial"/>
                <a:ea typeface="Arial"/>
                <a:cs typeface="Arial"/>
                <a:sym typeface="Arial"/>
              </a:endParaRPr>
            </a:p>
            <a:p>
              <a:pPr indent="-114300" lvl="1" marL="114300" marR="0" rtl="0" algn="l">
                <a:lnSpc>
                  <a:spcPct val="90000"/>
                </a:lnSpc>
                <a:spcBef>
                  <a:spcPts val="21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Grassroots voice counters arbitrary rule, limiting state authority.</a:t>
              </a:r>
              <a:endParaRPr/>
            </a:p>
            <a:p>
              <a:pPr indent="-114300" lvl="1" marL="114300" marR="0" rtl="0" algn="l">
                <a:lnSpc>
                  <a:spcPct val="90000"/>
                </a:lnSpc>
                <a:spcBef>
                  <a:spcPts val="210"/>
                </a:spcBef>
                <a:spcAft>
                  <a:spcPts val="0"/>
                </a:spcAft>
                <a:buClr>
                  <a:srgbClr val="000000"/>
                </a:buClr>
                <a:buSzPts val="1400"/>
                <a:buFont typeface="Arial"/>
                <a:buChar char="••"/>
              </a:pPr>
              <a:r>
                <a:rPr b="1" i="0" lang="en-GB" sz="1400" u="none" cap="none" strike="noStrike">
                  <a:solidFill>
                    <a:srgbClr val="000000"/>
                  </a:solidFill>
                  <a:latin typeface="Calibri"/>
                  <a:ea typeface="Calibri"/>
                  <a:cs typeface="Calibri"/>
                  <a:sym typeface="Calibri"/>
                </a:rPr>
                <a:t>Requirements for Democracy</a:t>
              </a:r>
              <a:endParaRPr b="0" i="0" sz="1400" u="none" cap="none" strike="noStrike">
                <a:solidFill>
                  <a:srgbClr val="000000"/>
                </a:solidFill>
                <a:latin typeface="Calibri"/>
                <a:ea typeface="Calibri"/>
                <a:cs typeface="Calibri"/>
                <a:sym typeface="Calibri"/>
              </a:endParaRPr>
            </a:p>
            <a:p>
              <a:pPr indent="-114300" lvl="1" marL="114300" marR="0" rtl="0" algn="l">
                <a:lnSpc>
                  <a:spcPct val="90000"/>
                </a:lnSpc>
                <a:spcBef>
                  <a:spcPts val="21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Associations need both independence and internal democracy.</a:t>
              </a:r>
              <a:endParaRPr/>
            </a:p>
            <a:p>
              <a:pPr indent="-114300" lvl="1" marL="114300" marR="0" rtl="0" algn="l">
                <a:lnSpc>
                  <a:spcPct val="90000"/>
                </a:lnSpc>
                <a:spcBef>
                  <a:spcPts val="210"/>
                </a:spcBef>
                <a:spcAft>
                  <a:spcPts val="0"/>
                </a:spcAft>
                <a:buClr>
                  <a:srgbClr val="000000"/>
                </a:buClr>
                <a:buSzPts val="1400"/>
                <a:buFont typeface="Arial"/>
                <a:buChar char="••"/>
              </a:pPr>
              <a:r>
                <a:rPr b="1" i="0" lang="en-GB" sz="1400" u="none" cap="none" strike="noStrike">
                  <a:solidFill>
                    <a:srgbClr val="000000"/>
                  </a:solidFill>
                  <a:latin typeface="Calibri"/>
                  <a:ea typeface="Calibri"/>
                  <a:cs typeface="Calibri"/>
                  <a:sym typeface="Calibri"/>
                </a:rPr>
                <a:t>Impact of Authoritarianism</a:t>
              </a:r>
              <a:endParaRPr b="0" i="0" sz="1400" u="none" cap="none" strike="noStrike">
                <a:solidFill>
                  <a:srgbClr val="000000"/>
                </a:solidFill>
                <a:latin typeface="Calibri"/>
                <a:ea typeface="Calibri"/>
                <a:cs typeface="Calibri"/>
                <a:sym typeface="Calibri"/>
              </a:endParaRPr>
            </a:p>
            <a:p>
              <a:pPr indent="-114300" lvl="1" marL="114300" marR="0" rtl="0" algn="l">
                <a:lnSpc>
                  <a:spcPct val="90000"/>
                </a:lnSpc>
                <a:spcBef>
                  <a:spcPts val="21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Authoritarian experiences in personal spheres hinder civic engagement.</a:t>
              </a:r>
              <a:endParaRPr/>
            </a:p>
            <a:p>
              <a:pPr indent="-114300" lvl="1" marL="114300" marR="0" rtl="0" algn="l">
                <a:lnSpc>
                  <a:spcPct val="90000"/>
                </a:lnSpc>
                <a:spcBef>
                  <a:spcPts val="21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Self-organization and co-determination are key to societal responsibility.</a:t>
              </a:r>
              <a:endParaRPr/>
            </a:p>
            <a:p>
              <a:pPr indent="0" lvl="1" marL="57150" marR="0" rtl="0" algn="l">
                <a:lnSpc>
                  <a:spcPct val="90000"/>
                </a:lnSpc>
                <a:spcBef>
                  <a:spcPts val="21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193" name="Google Shape;193;p32"/>
            <p:cNvSpPr/>
            <p:nvPr/>
          </p:nvSpPr>
          <p:spPr>
            <a:xfrm>
              <a:off x="0" y="2610094"/>
              <a:ext cx="2980561" cy="2476028"/>
            </a:xfrm>
            <a:prstGeom prst="roundRect">
              <a:avLst>
                <a:gd fmla="val 16667" name="adj"/>
              </a:avLst>
            </a:prstGeom>
            <a:solidFill>
              <a:srgbClr val="187295"/>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32"/>
            <p:cNvSpPr txBox="1"/>
            <p:nvPr/>
          </p:nvSpPr>
          <p:spPr>
            <a:xfrm>
              <a:off x="120870" y="2730964"/>
              <a:ext cx="2738821" cy="2234288"/>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None/>
              </a:pPr>
              <a:r>
                <a:rPr b="1" i="0" lang="en-GB" sz="2400" u="none" cap="none" strike="noStrike">
                  <a:solidFill>
                    <a:schemeClr val="lt1"/>
                  </a:solidFill>
                  <a:latin typeface="Calibri"/>
                  <a:ea typeface="Calibri"/>
                  <a:cs typeface="Calibri"/>
                  <a:sym typeface="Calibri"/>
                </a:rPr>
                <a:t>A democratic or ‘civil’ society</a:t>
              </a:r>
              <a:endParaRPr b="0" i="0" sz="2400" u="none" cap="none" strike="noStrike">
                <a:solidFill>
                  <a:schemeClr val="lt1"/>
                </a:solidFill>
                <a:latin typeface="Calibri"/>
                <a:ea typeface="Calibri"/>
                <a:cs typeface="Calibri"/>
                <a:sym typeface="Calibri"/>
              </a:endParaRPr>
            </a:p>
          </p:txBody>
        </p:sp>
      </p:grpSp>
      <p:sp>
        <p:nvSpPr>
          <p:cNvPr id="195" name="Google Shape;195;p32"/>
          <p:cNvSpPr txBox="1"/>
          <p:nvPr>
            <p:ph type="title"/>
          </p:nvPr>
        </p:nvSpPr>
        <p:spPr>
          <a:xfrm>
            <a:off x="437470" y="164924"/>
            <a:ext cx="11393260" cy="675444"/>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2800"/>
              <a:buNone/>
            </a:pPr>
            <a:r>
              <a:rPr b="1" lang="en-GB"/>
              <a:t>Principles of a Functioning Democracy</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grpSp>
        <p:nvGrpSpPr>
          <p:cNvPr id="200" name="Google Shape;200;p33"/>
          <p:cNvGrpSpPr/>
          <p:nvPr/>
        </p:nvGrpSpPr>
        <p:grpSpPr>
          <a:xfrm>
            <a:off x="626634" y="1664413"/>
            <a:ext cx="6101705" cy="4881363"/>
            <a:chOff x="227264" y="0"/>
            <a:chExt cx="6101705" cy="4881363"/>
          </a:xfrm>
        </p:grpSpPr>
        <p:sp>
          <p:nvSpPr>
            <p:cNvPr id="201" name="Google Shape;201;p33"/>
            <p:cNvSpPr/>
            <p:nvPr/>
          </p:nvSpPr>
          <p:spPr>
            <a:xfrm>
              <a:off x="227264" y="1220340"/>
              <a:ext cx="3661023" cy="3661023"/>
            </a:xfrm>
            <a:prstGeom prst="ellipse">
              <a:avLst/>
            </a:prstGeom>
            <a:solidFill>
              <a:srgbClr val="187295"/>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33"/>
            <p:cNvSpPr/>
            <p:nvPr/>
          </p:nvSpPr>
          <p:spPr>
            <a:xfrm>
              <a:off x="959469" y="1952545"/>
              <a:ext cx="2196613" cy="2196613"/>
            </a:xfrm>
            <a:prstGeom prst="ellipse">
              <a:avLst/>
            </a:prstGeom>
            <a:solidFill>
              <a:srgbClr val="13CF1F"/>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33"/>
            <p:cNvSpPr/>
            <p:nvPr/>
          </p:nvSpPr>
          <p:spPr>
            <a:xfrm>
              <a:off x="1691673" y="2684750"/>
              <a:ext cx="732204" cy="732204"/>
            </a:xfrm>
            <a:prstGeom prst="ellipse">
              <a:avLst/>
            </a:prstGeom>
            <a:solidFill>
              <a:srgbClr val="F7D822"/>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33"/>
            <p:cNvSpPr/>
            <p:nvPr/>
          </p:nvSpPr>
          <p:spPr>
            <a:xfrm>
              <a:off x="4498458" y="0"/>
              <a:ext cx="1830511" cy="106779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33"/>
            <p:cNvSpPr txBox="1"/>
            <p:nvPr/>
          </p:nvSpPr>
          <p:spPr>
            <a:xfrm>
              <a:off x="4498458" y="0"/>
              <a:ext cx="1830511" cy="1067798"/>
            </a:xfrm>
            <a:prstGeom prst="rect">
              <a:avLst/>
            </a:prstGeom>
            <a:noFill/>
            <a:ln>
              <a:noFill/>
            </a:ln>
          </p:spPr>
          <p:txBody>
            <a:bodyPr anchorCtr="0" anchor="ctr" bIns="22850" lIns="128000" spcFirstLastPara="1" rIns="22850" wrap="square" tIns="22850">
              <a:noAutofit/>
            </a:bodyPr>
            <a:lstStyle/>
            <a:p>
              <a:pPr indent="0" lvl="0" marL="0" marR="0" rtl="0" algn="l">
                <a:lnSpc>
                  <a:spcPct val="90000"/>
                </a:lnSpc>
                <a:spcBef>
                  <a:spcPts val="0"/>
                </a:spcBef>
                <a:spcAft>
                  <a:spcPts val="0"/>
                </a:spcAft>
                <a:buNone/>
              </a:pPr>
              <a:r>
                <a:rPr b="0" i="0" lang="en-GB" sz="1800" u="none" cap="none" strike="noStrike">
                  <a:solidFill>
                    <a:srgbClr val="000000"/>
                  </a:solidFill>
                  <a:latin typeface="Calibri"/>
                  <a:ea typeface="Calibri"/>
                  <a:cs typeface="Calibri"/>
                  <a:sym typeface="Calibri"/>
                </a:rPr>
                <a:t>What are the </a:t>
              </a:r>
              <a:r>
                <a:rPr b="1" i="0" lang="en-GB" sz="1800" u="none" cap="none" strike="noStrike">
                  <a:solidFill>
                    <a:srgbClr val="000000"/>
                  </a:solidFill>
                  <a:latin typeface="Calibri"/>
                  <a:ea typeface="Calibri"/>
                  <a:cs typeface="Calibri"/>
                  <a:sym typeface="Calibri"/>
                </a:rPr>
                <a:t>main Institutions </a:t>
              </a:r>
              <a:r>
                <a:rPr b="0" i="0" lang="en-GB" sz="1800" u="none" cap="none" strike="noStrike">
                  <a:solidFill>
                    <a:srgbClr val="000000"/>
                  </a:solidFill>
                  <a:latin typeface="Calibri"/>
                  <a:ea typeface="Calibri"/>
                  <a:cs typeface="Calibri"/>
                  <a:sym typeface="Calibri"/>
                </a:rPr>
                <a:t>of a Democratic System?</a:t>
              </a:r>
              <a:endParaRPr b="0" i="0" sz="1800" u="none" cap="none" strike="noStrike">
                <a:solidFill>
                  <a:srgbClr val="000000"/>
                </a:solidFill>
                <a:latin typeface="Calibri"/>
                <a:ea typeface="Calibri"/>
                <a:cs typeface="Calibri"/>
                <a:sym typeface="Calibri"/>
              </a:endParaRPr>
            </a:p>
          </p:txBody>
        </p:sp>
        <p:cxnSp>
          <p:nvCxnSpPr>
            <p:cNvPr id="206" name="Google Shape;206;p33"/>
            <p:cNvCxnSpPr/>
            <p:nvPr/>
          </p:nvCxnSpPr>
          <p:spPr>
            <a:xfrm>
              <a:off x="4040830" y="533899"/>
              <a:ext cx="457627" cy="0"/>
            </a:xfrm>
            <a:prstGeom prst="straightConnector1">
              <a:avLst/>
            </a:prstGeom>
            <a:solidFill>
              <a:srgbClr val="F7D822"/>
            </a:solidFill>
            <a:ln cap="flat" cmpd="sng" w="25400">
              <a:solidFill>
                <a:srgbClr val="FCEDBA"/>
              </a:solidFill>
              <a:prstDash val="solid"/>
              <a:round/>
              <a:headEnd len="sm" w="sm" type="none"/>
              <a:tailEnd len="sm" w="sm" type="none"/>
            </a:ln>
          </p:spPr>
        </p:cxnSp>
        <p:cxnSp>
          <p:nvCxnSpPr>
            <p:cNvPr id="207" name="Google Shape;207;p33"/>
            <p:cNvCxnSpPr/>
            <p:nvPr/>
          </p:nvCxnSpPr>
          <p:spPr>
            <a:xfrm rot="5400000">
              <a:off x="1790216" y="802069"/>
              <a:ext cx="2516343" cy="1981223"/>
            </a:xfrm>
            <a:prstGeom prst="straightConnector1">
              <a:avLst/>
            </a:prstGeom>
            <a:solidFill>
              <a:srgbClr val="F7D822"/>
            </a:solidFill>
            <a:ln cap="flat" cmpd="sng" w="25400">
              <a:solidFill>
                <a:srgbClr val="FCEDBA"/>
              </a:solidFill>
              <a:prstDash val="solid"/>
              <a:round/>
              <a:headEnd len="sm" w="sm" type="none"/>
              <a:tailEnd len="sm" w="sm" type="none"/>
            </a:ln>
          </p:spPr>
        </p:cxnSp>
        <p:sp>
          <p:nvSpPr>
            <p:cNvPr id="208" name="Google Shape;208;p33"/>
            <p:cNvSpPr/>
            <p:nvPr/>
          </p:nvSpPr>
          <p:spPr>
            <a:xfrm>
              <a:off x="4498458" y="1067798"/>
              <a:ext cx="1830511" cy="106779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33"/>
            <p:cNvSpPr txBox="1"/>
            <p:nvPr/>
          </p:nvSpPr>
          <p:spPr>
            <a:xfrm>
              <a:off x="4498458" y="1067798"/>
              <a:ext cx="1830511" cy="1067798"/>
            </a:xfrm>
            <a:prstGeom prst="rect">
              <a:avLst/>
            </a:prstGeom>
            <a:noFill/>
            <a:ln>
              <a:noFill/>
            </a:ln>
          </p:spPr>
          <p:txBody>
            <a:bodyPr anchorCtr="0" anchor="ctr" bIns="22850" lIns="128000" spcFirstLastPara="1" rIns="22850" wrap="square" tIns="22850">
              <a:noAutofit/>
            </a:bodyPr>
            <a:lstStyle/>
            <a:p>
              <a:pPr indent="0" lvl="0" marL="0" marR="0" rtl="0" algn="l">
                <a:lnSpc>
                  <a:spcPct val="90000"/>
                </a:lnSpc>
                <a:spcBef>
                  <a:spcPts val="0"/>
                </a:spcBef>
                <a:spcAft>
                  <a:spcPts val="0"/>
                </a:spcAft>
                <a:buNone/>
              </a:pPr>
              <a:r>
                <a:rPr b="0" i="0" lang="en-GB" sz="1800" u="none" cap="none" strike="noStrike">
                  <a:solidFill>
                    <a:srgbClr val="000000"/>
                  </a:solidFill>
                  <a:latin typeface="Calibri"/>
                  <a:ea typeface="Calibri"/>
                  <a:cs typeface="Calibri"/>
                  <a:sym typeface="Calibri"/>
                </a:rPr>
                <a:t>What are their main </a:t>
              </a:r>
              <a:r>
                <a:rPr b="1" i="0" lang="en-GB" sz="1800" u="none" cap="none" strike="noStrike">
                  <a:solidFill>
                    <a:srgbClr val="000000"/>
                  </a:solidFill>
                  <a:latin typeface="Calibri"/>
                  <a:ea typeface="Calibri"/>
                  <a:cs typeface="Calibri"/>
                  <a:sym typeface="Calibri"/>
                </a:rPr>
                <a:t>functions</a:t>
              </a:r>
              <a:r>
                <a:rPr b="0" i="0" lang="en-GB" sz="1800" u="none" cap="none" strike="noStrike">
                  <a:solidFill>
                    <a:srgbClr val="000000"/>
                  </a:solidFill>
                  <a:latin typeface="Calibri"/>
                  <a:ea typeface="Calibri"/>
                  <a:cs typeface="Calibri"/>
                  <a:sym typeface="Calibri"/>
                </a:rPr>
                <a:t>?</a:t>
              </a:r>
              <a:endParaRPr b="0" i="0" sz="1800" u="none" cap="none" strike="noStrike">
                <a:solidFill>
                  <a:srgbClr val="000000"/>
                </a:solidFill>
                <a:latin typeface="Calibri"/>
                <a:ea typeface="Calibri"/>
                <a:cs typeface="Calibri"/>
                <a:sym typeface="Calibri"/>
              </a:endParaRPr>
            </a:p>
          </p:txBody>
        </p:sp>
        <p:cxnSp>
          <p:nvCxnSpPr>
            <p:cNvPr id="210" name="Google Shape;210;p33"/>
            <p:cNvCxnSpPr/>
            <p:nvPr/>
          </p:nvCxnSpPr>
          <p:spPr>
            <a:xfrm>
              <a:off x="4040830" y="1601697"/>
              <a:ext cx="457627" cy="0"/>
            </a:xfrm>
            <a:prstGeom prst="straightConnector1">
              <a:avLst/>
            </a:prstGeom>
            <a:solidFill>
              <a:srgbClr val="F7D822"/>
            </a:solidFill>
            <a:ln cap="flat" cmpd="sng" w="25400">
              <a:solidFill>
                <a:srgbClr val="FCEDBA"/>
              </a:solidFill>
              <a:prstDash val="solid"/>
              <a:round/>
              <a:headEnd len="sm" w="sm" type="none"/>
              <a:tailEnd len="sm" w="sm" type="none"/>
            </a:ln>
          </p:spPr>
        </p:cxnSp>
        <p:cxnSp>
          <p:nvCxnSpPr>
            <p:cNvPr id="211" name="Google Shape;211;p33"/>
            <p:cNvCxnSpPr/>
            <p:nvPr/>
          </p:nvCxnSpPr>
          <p:spPr>
            <a:xfrm rot="5400000">
              <a:off x="2330339" y="1853209"/>
              <a:ext cx="1960843" cy="1456476"/>
            </a:xfrm>
            <a:prstGeom prst="straightConnector1">
              <a:avLst/>
            </a:prstGeom>
            <a:solidFill>
              <a:srgbClr val="F7D822"/>
            </a:solidFill>
            <a:ln cap="flat" cmpd="sng" w="25400">
              <a:solidFill>
                <a:srgbClr val="FCEDBA"/>
              </a:solidFill>
              <a:prstDash val="solid"/>
              <a:round/>
              <a:headEnd len="sm" w="sm" type="none"/>
              <a:tailEnd len="sm" w="sm" type="none"/>
            </a:ln>
          </p:spPr>
        </p:cxnSp>
        <p:sp>
          <p:nvSpPr>
            <p:cNvPr id="212" name="Google Shape;212;p33"/>
            <p:cNvSpPr/>
            <p:nvPr/>
          </p:nvSpPr>
          <p:spPr>
            <a:xfrm>
              <a:off x="4498458" y="2135596"/>
              <a:ext cx="1830511" cy="106779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33"/>
            <p:cNvSpPr txBox="1"/>
            <p:nvPr/>
          </p:nvSpPr>
          <p:spPr>
            <a:xfrm>
              <a:off x="4498458" y="2135596"/>
              <a:ext cx="1830511" cy="1067798"/>
            </a:xfrm>
            <a:prstGeom prst="rect">
              <a:avLst/>
            </a:prstGeom>
            <a:noFill/>
            <a:ln>
              <a:noFill/>
            </a:ln>
          </p:spPr>
          <p:txBody>
            <a:bodyPr anchorCtr="0" anchor="ctr" bIns="22850" lIns="128000" spcFirstLastPara="1" rIns="22850" wrap="square" tIns="22850">
              <a:noAutofit/>
            </a:bodyPr>
            <a:lstStyle/>
            <a:p>
              <a:pPr indent="0" lvl="0" marL="0" marR="0" rtl="0" algn="l">
                <a:lnSpc>
                  <a:spcPct val="90000"/>
                </a:lnSpc>
                <a:spcBef>
                  <a:spcPts val="0"/>
                </a:spcBef>
                <a:spcAft>
                  <a:spcPts val="0"/>
                </a:spcAft>
                <a:buNone/>
              </a:pPr>
              <a:r>
                <a:rPr b="0" i="0" lang="en-GB" sz="1800" u="none" cap="none" strike="noStrike">
                  <a:solidFill>
                    <a:srgbClr val="000000"/>
                  </a:solidFill>
                  <a:latin typeface="Calibri"/>
                  <a:ea typeface="Calibri"/>
                  <a:cs typeface="Calibri"/>
                  <a:sym typeface="Calibri"/>
                </a:rPr>
                <a:t>Please share your </a:t>
              </a:r>
              <a:r>
                <a:rPr b="1" i="0" lang="en-GB" sz="1800" u="none" cap="none" strike="noStrike">
                  <a:solidFill>
                    <a:srgbClr val="000000"/>
                  </a:solidFill>
                  <a:latin typeface="Calibri"/>
                  <a:ea typeface="Calibri"/>
                  <a:cs typeface="Calibri"/>
                  <a:sym typeface="Calibri"/>
                </a:rPr>
                <a:t>Ideas!!</a:t>
              </a:r>
              <a:endParaRPr b="0" i="0" sz="1800" u="none" cap="none" strike="noStrike">
                <a:solidFill>
                  <a:srgbClr val="000000"/>
                </a:solidFill>
                <a:latin typeface="Calibri"/>
                <a:ea typeface="Calibri"/>
                <a:cs typeface="Calibri"/>
                <a:sym typeface="Calibri"/>
              </a:endParaRPr>
            </a:p>
          </p:txBody>
        </p:sp>
        <p:cxnSp>
          <p:nvCxnSpPr>
            <p:cNvPr id="214" name="Google Shape;214;p33"/>
            <p:cNvCxnSpPr/>
            <p:nvPr/>
          </p:nvCxnSpPr>
          <p:spPr>
            <a:xfrm>
              <a:off x="4040830" y="2669495"/>
              <a:ext cx="457627" cy="0"/>
            </a:xfrm>
            <a:prstGeom prst="straightConnector1">
              <a:avLst/>
            </a:prstGeom>
            <a:solidFill>
              <a:srgbClr val="F7D822"/>
            </a:solidFill>
            <a:ln cap="flat" cmpd="sng" w="25400">
              <a:solidFill>
                <a:srgbClr val="FCEDBA"/>
              </a:solidFill>
              <a:prstDash val="solid"/>
              <a:round/>
              <a:headEnd len="sm" w="sm" type="none"/>
              <a:tailEnd len="sm" w="sm" type="none"/>
            </a:ln>
          </p:spPr>
        </p:cxnSp>
        <p:cxnSp>
          <p:nvCxnSpPr>
            <p:cNvPr id="215" name="Google Shape;215;p33"/>
            <p:cNvCxnSpPr/>
            <p:nvPr/>
          </p:nvCxnSpPr>
          <p:spPr>
            <a:xfrm rot="5400000">
              <a:off x="2871133" y="2903496"/>
              <a:ext cx="1400951" cy="931730"/>
            </a:xfrm>
            <a:prstGeom prst="straightConnector1">
              <a:avLst/>
            </a:prstGeom>
            <a:solidFill>
              <a:srgbClr val="F7D822"/>
            </a:solidFill>
            <a:ln cap="flat" cmpd="sng" w="25400">
              <a:solidFill>
                <a:srgbClr val="FCEDBA"/>
              </a:solidFill>
              <a:prstDash val="solid"/>
              <a:round/>
              <a:headEnd len="sm" w="sm" type="none"/>
              <a:tailEnd len="sm" w="sm" type="none"/>
            </a:ln>
          </p:spPr>
        </p:cxnSp>
      </p:grpSp>
      <p:sp>
        <p:nvSpPr>
          <p:cNvPr id="216" name="Google Shape;216;p33"/>
          <p:cNvSpPr txBox="1"/>
          <p:nvPr>
            <p:ph type="title"/>
          </p:nvPr>
        </p:nvSpPr>
        <p:spPr>
          <a:xfrm>
            <a:off x="399370" y="174449"/>
            <a:ext cx="11393260" cy="675444"/>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chemeClr val="lt1"/>
              </a:buClr>
              <a:buSzPts val="1800"/>
              <a:buNone/>
            </a:pPr>
            <a:br>
              <a:rPr b="1" lang="en-GB"/>
            </a:br>
            <a:r>
              <a:rPr b="1" lang="en-GB"/>
              <a:t>Institutions of a Democratic System</a:t>
            </a:r>
            <a:br>
              <a:rPr lang="en-GB"/>
            </a:br>
            <a:endParaRPr/>
          </a:p>
        </p:txBody>
      </p:sp>
      <p:grpSp>
        <p:nvGrpSpPr>
          <p:cNvPr id="217" name="Google Shape;217;p33"/>
          <p:cNvGrpSpPr/>
          <p:nvPr/>
        </p:nvGrpSpPr>
        <p:grpSpPr>
          <a:xfrm>
            <a:off x="7784912" y="1449450"/>
            <a:ext cx="2333163" cy="5096264"/>
            <a:chOff x="2073923" y="62"/>
            <a:chExt cx="2333163" cy="5096264"/>
          </a:xfrm>
        </p:grpSpPr>
        <p:sp>
          <p:nvSpPr>
            <p:cNvPr id="218" name="Google Shape;218;p33"/>
            <p:cNvSpPr/>
            <p:nvPr/>
          </p:nvSpPr>
          <p:spPr>
            <a:xfrm>
              <a:off x="2073923" y="62"/>
              <a:ext cx="2333163" cy="2485982"/>
            </a:xfrm>
            <a:prstGeom prst="roundRect">
              <a:avLst>
                <a:gd fmla="val 16667" name="adj"/>
              </a:avLst>
            </a:prstGeom>
            <a:solidFill>
              <a:srgbClr val="F7D822"/>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33"/>
            <p:cNvSpPr txBox="1"/>
            <p:nvPr/>
          </p:nvSpPr>
          <p:spPr>
            <a:xfrm>
              <a:off x="2187819" y="113958"/>
              <a:ext cx="2105371" cy="2258190"/>
            </a:xfrm>
            <a:prstGeom prst="rect">
              <a:avLst/>
            </a:prstGeom>
            <a:noFill/>
            <a:ln>
              <a:noFill/>
            </a:ln>
          </p:spPr>
          <p:txBody>
            <a:bodyPr anchorCtr="0" anchor="ctr" bIns="41900" lIns="83800" spcFirstLastPara="1" rIns="83800" wrap="square" tIns="41900">
              <a:noAutofit/>
            </a:bodyPr>
            <a:lstStyle/>
            <a:p>
              <a:pPr indent="0" lvl="0" marL="0" marR="0" rtl="0" algn="ctr">
                <a:lnSpc>
                  <a:spcPct val="90000"/>
                </a:lnSpc>
                <a:spcBef>
                  <a:spcPts val="0"/>
                </a:spcBef>
                <a:spcAft>
                  <a:spcPts val="0"/>
                </a:spcAft>
                <a:buNone/>
              </a:pPr>
              <a:r>
                <a:rPr b="0" i="0" lang="en-GB" sz="2200" u="none" cap="none" strike="noStrike">
                  <a:solidFill>
                    <a:schemeClr val="lt1"/>
                  </a:solidFill>
                  <a:latin typeface="Calibri"/>
                  <a:ea typeface="Calibri"/>
                  <a:cs typeface="Calibri"/>
                  <a:sym typeface="Calibri"/>
                </a:rPr>
                <a:t>Democratic institutions are institutions that </a:t>
              </a:r>
              <a:r>
                <a:rPr b="1" i="0" lang="en-GB" sz="2200" u="none" cap="none" strike="noStrike">
                  <a:solidFill>
                    <a:schemeClr val="lt1"/>
                  </a:solidFill>
                  <a:latin typeface="Calibri"/>
                  <a:ea typeface="Calibri"/>
                  <a:cs typeface="Calibri"/>
                  <a:sym typeface="Calibri"/>
                </a:rPr>
                <a:t>facilitate and promote </a:t>
              </a:r>
              <a:r>
                <a:rPr b="0" i="0" lang="en-GB" sz="2200" u="none" cap="none" strike="noStrike">
                  <a:solidFill>
                    <a:schemeClr val="lt1"/>
                  </a:solidFill>
                  <a:latin typeface="Calibri"/>
                  <a:ea typeface="Calibri"/>
                  <a:cs typeface="Calibri"/>
                  <a:sym typeface="Calibri"/>
                </a:rPr>
                <a:t>the operations of democracy. </a:t>
              </a:r>
              <a:endParaRPr b="0" i="0" sz="2200" u="none" cap="none" strike="noStrike">
                <a:solidFill>
                  <a:schemeClr val="lt1"/>
                </a:solidFill>
                <a:latin typeface="Calibri"/>
                <a:ea typeface="Calibri"/>
                <a:cs typeface="Calibri"/>
                <a:sym typeface="Calibri"/>
              </a:endParaRPr>
            </a:p>
          </p:txBody>
        </p:sp>
        <p:sp>
          <p:nvSpPr>
            <p:cNvPr id="220" name="Google Shape;220;p33"/>
            <p:cNvSpPr/>
            <p:nvPr/>
          </p:nvSpPr>
          <p:spPr>
            <a:xfrm>
              <a:off x="2073923" y="2610344"/>
              <a:ext cx="2333163" cy="2485982"/>
            </a:xfrm>
            <a:prstGeom prst="roundRect">
              <a:avLst>
                <a:gd fmla="val 16667" name="adj"/>
              </a:avLst>
            </a:prstGeom>
            <a:solidFill>
              <a:srgbClr val="187295"/>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33"/>
            <p:cNvSpPr txBox="1"/>
            <p:nvPr/>
          </p:nvSpPr>
          <p:spPr>
            <a:xfrm>
              <a:off x="2187819" y="2724240"/>
              <a:ext cx="2105371" cy="2258190"/>
            </a:xfrm>
            <a:prstGeom prst="rect">
              <a:avLst/>
            </a:prstGeom>
            <a:noFill/>
            <a:ln>
              <a:noFill/>
            </a:ln>
          </p:spPr>
          <p:txBody>
            <a:bodyPr anchorCtr="0" anchor="ctr" bIns="41900" lIns="83800" spcFirstLastPara="1" rIns="83800" wrap="square" tIns="41900">
              <a:noAutofit/>
            </a:bodyPr>
            <a:lstStyle/>
            <a:p>
              <a:pPr indent="0" lvl="0" marL="0" marR="0" rtl="0" algn="ctr">
                <a:lnSpc>
                  <a:spcPct val="90000"/>
                </a:lnSpc>
                <a:spcBef>
                  <a:spcPts val="0"/>
                </a:spcBef>
                <a:spcAft>
                  <a:spcPts val="0"/>
                </a:spcAft>
                <a:buNone/>
              </a:pPr>
              <a:r>
                <a:rPr b="0" i="0" lang="en-GB" sz="2200" u="none" cap="none" strike="noStrike">
                  <a:solidFill>
                    <a:schemeClr val="lt1"/>
                  </a:solidFill>
                  <a:latin typeface="Calibri"/>
                  <a:ea typeface="Calibri"/>
                  <a:cs typeface="Calibri"/>
                  <a:sym typeface="Calibri"/>
                </a:rPr>
                <a:t>They are those institutions that </a:t>
              </a:r>
              <a:r>
                <a:rPr b="1" i="0" lang="en-GB" sz="2200" u="none" cap="none" strike="noStrike">
                  <a:solidFill>
                    <a:schemeClr val="lt1"/>
                  </a:solidFill>
                  <a:latin typeface="Calibri"/>
                  <a:ea typeface="Calibri"/>
                  <a:cs typeface="Calibri"/>
                  <a:sym typeface="Calibri"/>
                </a:rPr>
                <a:t>make democracy to work</a:t>
              </a:r>
              <a:r>
                <a:rPr b="0" i="0" lang="en-GB" sz="2200" u="none" cap="none" strike="noStrike">
                  <a:solidFill>
                    <a:schemeClr val="lt1"/>
                  </a:solidFill>
                  <a:latin typeface="Calibri"/>
                  <a:ea typeface="Calibri"/>
                  <a:cs typeface="Calibri"/>
                  <a:sym typeface="Calibri"/>
                </a:rPr>
                <a:t>. </a:t>
              </a:r>
              <a:endParaRPr b="0" i="0" sz="2200" u="none" cap="none" strike="noStrike">
                <a:solidFill>
                  <a:schemeClr val="lt1"/>
                </a:solidFill>
                <a:latin typeface="Calibri"/>
                <a:ea typeface="Calibri"/>
                <a:cs typeface="Calibri"/>
                <a:sym typeface="Calibri"/>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34"/>
          <p:cNvSpPr txBox="1"/>
          <p:nvPr>
            <p:ph idx="1" type="body"/>
          </p:nvPr>
        </p:nvSpPr>
        <p:spPr>
          <a:xfrm>
            <a:off x="399370" y="1316654"/>
            <a:ext cx="11393260" cy="5096388"/>
          </a:xfrm>
          <a:prstGeom prst="rect">
            <a:avLst/>
          </a:prstGeom>
          <a:noFill/>
          <a:ln>
            <a:noFill/>
          </a:ln>
        </p:spPr>
        <p:txBody>
          <a:bodyPr anchorCtr="0" anchor="t" bIns="0" lIns="0" spcFirstLastPara="1" rIns="0" wrap="square" tIns="0">
            <a:noAutofit/>
          </a:bodyPr>
          <a:lstStyle/>
          <a:p>
            <a:pPr indent="0" lvl="0" marL="228600" rtl="0" algn="l">
              <a:lnSpc>
                <a:spcPct val="150000"/>
              </a:lnSpc>
              <a:spcBef>
                <a:spcPts val="1000"/>
              </a:spcBef>
              <a:spcAft>
                <a:spcPts val="0"/>
              </a:spcAft>
              <a:buSzPts val="1800"/>
              <a:buNone/>
            </a:pPr>
            <a:r>
              <a:rPr b="1" i="0" lang="en-GB" sz="2000">
                <a:latin typeface="Calibri"/>
                <a:ea typeface="Calibri"/>
                <a:cs typeface="Calibri"/>
                <a:sym typeface="Calibri"/>
              </a:rPr>
              <a:t>Institutions Shaping Behavior:</a:t>
            </a:r>
            <a:endParaRPr b="0" i="0" sz="2000">
              <a:latin typeface="Calibri"/>
              <a:ea typeface="Calibri"/>
              <a:cs typeface="Calibri"/>
              <a:sym typeface="Calibri"/>
            </a:endParaRPr>
          </a:p>
          <a:p>
            <a:pPr indent="-342900" lvl="1" marL="800100" rtl="0" algn="l">
              <a:lnSpc>
                <a:spcPct val="150000"/>
              </a:lnSpc>
              <a:spcBef>
                <a:spcPts val="500"/>
              </a:spcBef>
              <a:spcAft>
                <a:spcPts val="0"/>
              </a:spcAft>
              <a:buSzPts val="2200"/>
              <a:buFont typeface="Noto Sans Symbols"/>
              <a:buChar char="▪"/>
            </a:pPr>
            <a:r>
              <a:rPr b="0" i="0" lang="en-GB" sz="2000">
                <a:latin typeface="Calibri"/>
                <a:ea typeface="Calibri"/>
                <a:cs typeface="Calibri"/>
                <a:sym typeface="Calibri"/>
              </a:rPr>
              <a:t>Influence motivation and actions in economic, political, and social spheres.</a:t>
            </a:r>
            <a:endParaRPr/>
          </a:p>
          <a:p>
            <a:pPr indent="-342900" lvl="1" marL="800100" rtl="0" algn="l">
              <a:lnSpc>
                <a:spcPct val="150000"/>
              </a:lnSpc>
              <a:spcBef>
                <a:spcPts val="500"/>
              </a:spcBef>
              <a:spcAft>
                <a:spcPts val="0"/>
              </a:spcAft>
              <a:buSzPts val="2200"/>
              <a:buFont typeface="Noto Sans Symbols"/>
              <a:buChar char="▪"/>
            </a:pPr>
            <a:r>
              <a:rPr b="0" i="0" lang="en-GB" sz="2000">
                <a:latin typeface="Calibri"/>
                <a:ea typeface="Calibri"/>
                <a:cs typeface="Calibri"/>
                <a:sym typeface="Calibri"/>
              </a:rPr>
              <a:t>Example: Minimum wage affecting employee and business behaviors.</a:t>
            </a:r>
            <a:endParaRPr/>
          </a:p>
          <a:p>
            <a:pPr indent="0" lvl="0" marL="228600" rtl="0" algn="l">
              <a:lnSpc>
                <a:spcPct val="150000"/>
              </a:lnSpc>
              <a:spcBef>
                <a:spcPts val="1000"/>
              </a:spcBef>
              <a:spcAft>
                <a:spcPts val="0"/>
              </a:spcAft>
              <a:buSzPts val="1800"/>
              <a:buNone/>
            </a:pPr>
            <a:r>
              <a:rPr b="1" i="0" lang="en-GB" sz="2000">
                <a:latin typeface="Calibri"/>
                <a:ea typeface="Calibri"/>
                <a:cs typeface="Calibri"/>
                <a:sym typeface="Calibri"/>
              </a:rPr>
              <a:t>Institutions as Norms:</a:t>
            </a:r>
            <a:endParaRPr b="0" i="0" sz="2000">
              <a:latin typeface="Calibri"/>
              <a:ea typeface="Calibri"/>
              <a:cs typeface="Calibri"/>
              <a:sym typeface="Calibri"/>
            </a:endParaRPr>
          </a:p>
          <a:p>
            <a:pPr indent="-342900" lvl="1" marL="800100" rtl="0" algn="l">
              <a:lnSpc>
                <a:spcPct val="150000"/>
              </a:lnSpc>
              <a:spcBef>
                <a:spcPts val="500"/>
              </a:spcBef>
              <a:spcAft>
                <a:spcPts val="0"/>
              </a:spcAft>
              <a:buSzPts val="2200"/>
              <a:buFont typeface="Noto Sans Symbols"/>
              <a:buChar char="▪"/>
            </a:pPr>
            <a:r>
              <a:rPr b="0" i="0" lang="en-GB" sz="2000">
                <a:latin typeface="Calibri"/>
                <a:ea typeface="Calibri"/>
                <a:cs typeface="Calibri"/>
                <a:sym typeface="Calibri"/>
              </a:rPr>
              <a:t>Impact varies based on individual roles (citizens, consumers, business owners, etc.).</a:t>
            </a:r>
            <a:endParaRPr/>
          </a:p>
          <a:p>
            <a:pPr indent="-342900" lvl="1" marL="800100" rtl="0" algn="l">
              <a:lnSpc>
                <a:spcPct val="150000"/>
              </a:lnSpc>
              <a:spcBef>
                <a:spcPts val="500"/>
              </a:spcBef>
              <a:spcAft>
                <a:spcPts val="0"/>
              </a:spcAft>
              <a:buSzPts val="2200"/>
              <a:buFont typeface="Noto Sans Symbols"/>
              <a:buChar char="▪"/>
            </a:pPr>
            <a:r>
              <a:rPr b="0" i="0" lang="en-GB" sz="2000">
                <a:latin typeface="Calibri"/>
                <a:ea typeface="Calibri"/>
                <a:cs typeface="Calibri"/>
                <a:sym typeface="Calibri"/>
              </a:rPr>
              <a:t>Influence decision-making in voting, consumer habits, employment, and education.</a:t>
            </a:r>
            <a:endParaRPr/>
          </a:p>
          <a:p>
            <a:pPr indent="0" lvl="0" marL="228600" rtl="0" algn="l">
              <a:lnSpc>
                <a:spcPct val="150000"/>
              </a:lnSpc>
              <a:spcBef>
                <a:spcPts val="1000"/>
              </a:spcBef>
              <a:spcAft>
                <a:spcPts val="0"/>
              </a:spcAft>
              <a:buSzPts val="1800"/>
              <a:buNone/>
            </a:pPr>
            <a:r>
              <a:rPr b="1" i="0" lang="en-GB" sz="2000">
                <a:latin typeface="Calibri"/>
                <a:ea typeface="Calibri"/>
                <a:cs typeface="Calibri"/>
                <a:sym typeface="Calibri"/>
              </a:rPr>
              <a:t>Institutions as Organizations:</a:t>
            </a:r>
            <a:endParaRPr b="0" i="0" sz="2000">
              <a:latin typeface="Calibri"/>
              <a:ea typeface="Calibri"/>
              <a:cs typeface="Calibri"/>
              <a:sym typeface="Calibri"/>
            </a:endParaRPr>
          </a:p>
          <a:p>
            <a:pPr indent="-342900" lvl="1" marL="800100" rtl="0" algn="l">
              <a:lnSpc>
                <a:spcPct val="150000"/>
              </a:lnSpc>
              <a:spcBef>
                <a:spcPts val="500"/>
              </a:spcBef>
              <a:spcAft>
                <a:spcPts val="0"/>
              </a:spcAft>
              <a:buSzPts val="2200"/>
              <a:buFont typeface="Noto Sans Symbols"/>
              <a:buChar char="▪"/>
            </a:pPr>
            <a:r>
              <a:rPr b="0" i="0" lang="en-GB" sz="2000">
                <a:latin typeface="Calibri"/>
                <a:ea typeface="Calibri"/>
                <a:cs typeface="Calibri"/>
                <a:sym typeface="Calibri"/>
              </a:rPr>
              <a:t>Make collective decisions influencing public policies and norms.</a:t>
            </a:r>
            <a:endParaRPr/>
          </a:p>
          <a:p>
            <a:pPr indent="-228600" lvl="0" marL="457200" marR="0" rtl="0" algn="just">
              <a:lnSpc>
                <a:spcPct val="150000"/>
              </a:lnSpc>
              <a:spcBef>
                <a:spcPts val="1000"/>
              </a:spcBef>
              <a:spcAft>
                <a:spcPts val="0"/>
              </a:spcAft>
              <a:buClr>
                <a:srgbClr val="000000"/>
              </a:buClr>
              <a:buSzPts val="1800"/>
              <a:buFont typeface="Arial"/>
              <a:buNone/>
            </a:pPr>
            <a:r>
              <a:t/>
            </a:r>
            <a:endParaRPr/>
          </a:p>
        </p:txBody>
      </p:sp>
      <p:sp>
        <p:nvSpPr>
          <p:cNvPr id="227" name="Google Shape;227;p34"/>
          <p:cNvSpPr txBox="1"/>
          <p:nvPr>
            <p:ph type="title"/>
          </p:nvPr>
        </p:nvSpPr>
        <p:spPr>
          <a:xfrm>
            <a:off x="399370" y="174449"/>
            <a:ext cx="11393260" cy="675444"/>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chemeClr val="lt1"/>
              </a:buClr>
              <a:buSzPts val="1800"/>
              <a:buNone/>
            </a:pPr>
            <a:r>
              <a:rPr b="1" lang="en-GB"/>
              <a:t>Institutions </a:t>
            </a:r>
            <a:endParaRPr b="1"/>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35"/>
          <p:cNvSpPr txBox="1"/>
          <p:nvPr>
            <p:ph idx="2" type="body"/>
          </p:nvPr>
        </p:nvSpPr>
        <p:spPr>
          <a:xfrm>
            <a:off x="399370" y="1276493"/>
            <a:ext cx="5423914" cy="5160735"/>
          </a:xfrm>
          <a:prstGeom prst="rect">
            <a:avLst/>
          </a:prstGeom>
          <a:noFill/>
          <a:ln>
            <a:noFill/>
          </a:ln>
        </p:spPr>
        <p:txBody>
          <a:bodyPr anchorCtr="0" anchor="t" bIns="0" lIns="0" spcFirstLastPara="1" rIns="0" wrap="square" tIns="0">
            <a:noAutofit/>
          </a:bodyPr>
          <a:lstStyle/>
          <a:p>
            <a:pPr indent="-228600" lvl="0" marL="457200" marR="0" rtl="0" algn="just">
              <a:lnSpc>
                <a:spcPct val="90000"/>
              </a:lnSpc>
              <a:spcBef>
                <a:spcPts val="1000"/>
              </a:spcBef>
              <a:spcAft>
                <a:spcPts val="0"/>
              </a:spcAft>
              <a:buClr>
                <a:srgbClr val="000000"/>
              </a:buClr>
              <a:buSzPts val="1800"/>
              <a:buFont typeface="Arial"/>
              <a:buNone/>
            </a:pPr>
            <a:r>
              <a:rPr b="1" lang="en-GB" sz="2400">
                <a:solidFill>
                  <a:srgbClr val="187498"/>
                </a:solidFill>
              </a:rPr>
              <a:t>THE GOVERNMENT</a:t>
            </a:r>
            <a:endParaRPr sz="2400">
              <a:solidFill>
                <a:srgbClr val="187498"/>
              </a:solidFill>
            </a:endParaRPr>
          </a:p>
          <a:p>
            <a:pPr indent="-342900" lvl="0" marL="571500" rtl="0" algn="just">
              <a:lnSpc>
                <a:spcPct val="150000"/>
              </a:lnSpc>
              <a:spcBef>
                <a:spcPts val="1000"/>
              </a:spcBef>
              <a:spcAft>
                <a:spcPts val="0"/>
              </a:spcAft>
              <a:buSzPts val="1800"/>
              <a:buFont typeface="Noto Sans Symbols"/>
              <a:buChar char="▪"/>
            </a:pPr>
            <a:r>
              <a:rPr lang="en-GB" sz="2000"/>
              <a:t>The government, with legislative initiative and executive power, plays the most important role in the process of shaping institutions and public policy. </a:t>
            </a:r>
            <a:endParaRPr/>
          </a:p>
          <a:p>
            <a:pPr indent="-342900" lvl="0" marL="571500" rtl="0" algn="just">
              <a:lnSpc>
                <a:spcPct val="150000"/>
              </a:lnSpc>
              <a:spcBef>
                <a:spcPts val="1000"/>
              </a:spcBef>
              <a:spcAft>
                <a:spcPts val="0"/>
              </a:spcAft>
              <a:buSzPts val="1800"/>
              <a:buFont typeface="Noto Sans Symbols"/>
              <a:buChar char="▪"/>
            </a:pPr>
            <a:r>
              <a:rPr lang="en-GB" sz="2000"/>
              <a:t>Through its legislative initiative and parliamentary majority, it can create new institutions or change existing institutions and organizations. </a:t>
            </a:r>
            <a:endParaRPr/>
          </a:p>
          <a:p>
            <a:pPr indent="-228600" lvl="0" marL="457200" marR="0" rtl="0" algn="just">
              <a:lnSpc>
                <a:spcPct val="90000"/>
              </a:lnSpc>
              <a:spcBef>
                <a:spcPts val="1000"/>
              </a:spcBef>
              <a:spcAft>
                <a:spcPts val="0"/>
              </a:spcAft>
              <a:buClr>
                <a:srgbClr val="000000"/>
              </a:buClr>
              <a:buSzPts val="1800"/>
              <a:buFont typeface="Arial"/>
              <a:buNone/>
            </a:pPr>
            <a:r>
              <a:t/>
            </a:r>
            <a:endParaRPr/>
          </a:p>
        </p:txBody>
      </p:sp>
      <p:sp>
        <p:nvSpPr>
          <p:cNvPr id="233" name="Google Shape;233;p35"/>
          <p:cNvSpPr txBox="1"/>
          <p:nvPr>
            <p:ph idx="3" type="body"/>
          </p:nvPr>
        </p:nvSpPr>
        <p:spPr>
          <a:xfrm>
            <a:off x="6273800" y="1276493"/>
            <a:ext cx="5518830" cy="4551135"/>
          </a:xfrm>
          <a:prstGeom prst="rect">
            <a:avLst/>
          </a:prstGeom>
          <a:noFill/>
          <a:ln>
            <a:noFill/>
          </a:ln>
        </p:spPr>
        <p:txBody>
          <a:bodyPr anchorCtr="0" anchor="t" bIns="0" lIns="0" spcFirstLastPara="1" rIns="0" wrap="square" tIns="0">
            <a:noAutofit/>
          </a:bodyPr>
          <a:lstStyle/>
          <a:p>
            <a:pPr indent="-228600" lvl="0" marL="457200" marR="0" rtl="0" algn="just">
              <a:lnSpc>
                <a:spcPct val="90000"/>
              </a:lnSpc>
              <a:spcBef>
                <a:spcPts val="1000"/>
              </a:spcBef>
              <a:spcAft>
                <a:spcPts val="0"/>
              </a:spcAft>
              <a:buClr>
                <a:srgbClr val="000000"/>
              </a:buClr>
              <a:buSzPts val="1800"/>
              <a:buFont typeface="Arial"/>
              <a:buNone/>
            </a:pPr>
            <a:r>
              <a:rPr b="1" lang="en-GB" sz="2400">
                <a:solidFill>
                  <a:srgbClr val="187498"/>
                </a:solidFill>
              </a:rPr>
              <a:t>PARLIAMENT</a:t>
            </a:r>
            <a:endParaRPr sz="2400">
              <a:solidFill>
                <a:srgbClr val="187498"/>
              </a:solidFill>
            </a:endParaRPr>
          </a:p>
          <a:p>
            <a:pPr indent="-342900" lvl="0" marL="571500" rtl="0" algn="just">
              <a:lnSpc>
                <a:spcPct val="150000"/>
              </a:lnSpc>
              <a:spcBef>
                <a:spcPts val="1000"/>
              </a:spcBef>
              <a:spcAft>
                <a:spcPts val="0"/>
              </a:spcAft>
              <a:buSzPts val="1800"/>
              <a:buFont typeface="Noto Sans Symbols"/>
              <a:buChar char="▪"/>
            </a:pPr>
            <a:r>
              <a:rPr lang="en-GB" sz="2000"/>
              <a:t>Both formal rules and a multitude of organisations are enacted through legislation, the vast majority of which are proposed by the government and established by parliament. </a:t>
            </a:r>
            <a:endParaRPr sz="2000"/>
          </a:p>
          <a:p>
            <a:pPr indent="-342900" lvl="0" marL="571500" rtl="0" algn="just">
              <a:lnSpc>
                <a:spcPct val="150000"/>
              </a:lnSpc>
              <a:spcBef>
                <a:spcPts val="1000"/>
              </a:spcBef>
              <a:spcAft>
                <a:spcPts val="0"/>
              </a:spcAft>
              <a:buSzPts val="1800"/>
              <a:buFont typeface="Noto Sans Symbols"/>
              <a:buChar char="▪"/>
            </a:pPr>
            <a:r>
              <a:rPr lang="en-GB" sz="2000"/>
              <a:t>Parliament can also take a legislative initiative, although it is mainly the government's responsibility. In addition, parliament is responsible for voting on the budget, which is one of the main tools for conducting public policies. </a:t>
            </a:r>
            <a:endParaRPr sz="2000"/>
          </a:p>
          <a:p>
            <a:pPr indent="-228600" lvl="0" marL="457200" marR="0" rtl="0" algn="just">
              <a:lnSpc>
                <a:spcPct val="90000"/>
              </a:lnSpc>
              <a:spcBef>
                <a:spcPts val="1000"/>
              </a:spcBef>
              <a:spcAft>
                <a:spcPts val="0"/>
              </a:spcAft>
              <a:buClr>
                <a:srgbClr val="000000"/>
              </a:buClr>
              <a:buSzPts val="1800"/>
              <a:buFont typeface="Arial"/>
              <a:buNone/>
            </a:pPr>
            <a:r>
              <a:t/>
            </a:r>
            <a:endParaRPr/>
          </a:p>
        </p:txBody>
      </p:sp>
      <p:sp>
        <p:nvSpPr>
          <p:cNvPr id="234" name="Google Shape;234;p35"/>
          <p:cNvSpPr txBox="1"/>
          <p:nvPr>
            <p:ph type="title"/>
          </p:nvPr>
        </p:nvSpPr>
        <p:spPr>
          <a:xfrm>
            <a:off x="399370" y="174449"/>
            <a:ext cx="11393260" cy="675444"/>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chemeClr val="lt1"/>
              </a:buClr>
              <a:buSzPts val="1800"/>
              <a:buNone/>
            </a:pPr>
            <a:r>
              <a:rPr b="1" lang="en-GB"/>
              <a:t>Institutions </a:t>
            </a:r>
            <a:endParaRPr b="1"/>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36"/>
          <p:cNvSpPr txBox="1"/>
          <p:nvPr>
            <p:ph idx="1" type="body"/>
          </p:nvPr>
        </p:nvSpPr>
        <p:spPr>
          <a:xfrm>
            <a:off x="399370" y="1369178"/>
            <a:ext cx="11393260" cy="5096388"/>
          </a:xfrm>
          <a:prstGeom prst="rect">
            <a:avLst/>
          </a:prstGeom>
          <a:noFill/>
          <a:ln>
            <a:noFill/>
          </a:ln>
        </p:spPr>
        <p:txBody>
          <a:bodyPr anchorCtr="0" anchor="t" bIns="0" lIns="0" spcFirstLastPara="1" rIns="0" wrap="square" tIns="0">
            <a:noAutofit/>
          </a:bodyPr>
          <a:lstStyle/>
          <a:p>
            <a:pPr indent="-228600" lvl="0" marL="457200" marR="0" rtl="0" algn="just">
              <a:lnSpc>
                <a:spcPct val="100000"/>
              </a:lnSpc>
              <a:spcBef>
                <a:spcPts val="1000"/>
              </a:spcBef>
              <a:spcAft>
                <a:spcPts val="0"/>
              </a:spcAft>
              <a:buClr>
                <a:srgbClr val="000000"/>
              </a:buClr>
              <a:buSzPts val="1800"/>
              <a:buFont typeface="Arial"/>
              <a:buNone/>
            </a:pPr>
            <a:r>
              <a:rPr lang="en-GB"/>
              <a:t>A </a:t>
            </a:r>
            <a:r>
              <a:rPr b="1" lang="en-GB">
                <a:solidFill>
                  <a:srgbClr val="187498"/>
                </a:solidFill>
              </a:rPr>
              <a:t>political party </a:t>
            </a:r>
            <a:r>
              <a:rPr lang="en-GB"/>
              <a:t>is an organized group of individuals who share same political ideologies, beliefs and interests and who are seeking to win elections and control the state power and machinery of government.</a:t>
            </a:r>
            <a:endParaRPr/>
          </a:p>
          <a:p>
            <a:pPr indent="-228600" lvl="0" marL="457200" marR="0" rtl="0" algn="just">
              <a:lnSpc>
                <a:spcPct val="100000"/>
              </a:lnSpc>
              <a:spcBef>
                <a:spcPts val="1000"/>
              </a:spcBef>
              <a:spcAft>
                <a:spcPts val="0"/>
              </a:spcAft>
              <a:buClr>
                <a:srgbClr val="000000"/>
              </a:buClr>
              <a:buSzPts val="1800"/>
              <a:buFont typeface="Arial"/>
              <a:buNone/>
            </a:pPr>
            <a:r>
              <a:t/>
            </a:r>
            <a:endParaRPr/>
          </a:p>
          <a:p>
            <a:pPr indent="-285750" lvl="1" marL="971550" rtl="0" algn="just">
              <a:lnSpc>
                <a:spcPct val="100000"/>
              </a:lnSpc>
              <a:spcBef>
                <a:spcPts val="1000"/>
              </a:spcBef>
              <a:spcAft>
                <a:spcPts val="0"/>
              </a:spcAft>
              <a:buSzPts val="1800"/>
              <a:buFont typeface="Noto Sans Symbols"/>
              <a:buChar char="▪"/>
            </a:pPr>
            <a:r>
              <a:rPr lang="en-GB" sz="1800">
                <a:solidFill>
                  <a:schemeClr val="dk1"/>
                </a:solidFill>
              </a:rPr>
              <a:t>Political parties serve as a forum for national unity and mutual understanding. This is possible because it brings together people from different ethnic and religious groups.</a:t>
            </a:r>
            <a:endParaRPr sz="1800">
              <a:solidFill>
                <a:schemeClr val="dk1"/>
              </a:solidFill>
            </a:endParaRPr>
          </a:p>
          <a:p>
            <a:pPr indent="-285750" lvl="1" marL="971550" rtl="0" algn="just">
              <a:lnSpc>
                <a:spcPct val="100000"/>
              </a:lnSpc>
              <a:spcBef>
                <a:spcPts val="1000"/>
              </a:spcBef>
              <a:spcAft>
                <a:spcPts val="0"/>
              </a:spcAft>
              <a:buSzPts val="1800"/>
              <a:buFont typeface="Noto Sans Symbols"/>
              <a:buChar char="▪"/>
            </a:pPr>
            <a:r>
              <a:rPr lang="en-GB" sz="1800">
                <a:solidFill>
                  <a:schemeClr val="dk1"/>
                </a:solidFill>
              </a:rPr>
              <a:t>Provide political education  to members and general public</a:t>
            </a:r>
            <a:endParaRPr sz="1800">
              <a:solidFill>
                <a:schemeClr val="dk1"/>
              </a:solidFill>
            </a:endParaRPr>
          </a:p>
          <a:p>
            <a:pPr indent="-285750" lvl="1" marL="971550" rtl="0" algn="just">
              <a:lnSpc>
                <a:spcPct val="100000"/>
              </a:lnSpc>
              <a:spcBef>
                <a:spcPts val="1000"/>
              </a:spcBef>
              <a:spcAft>
                <a:spcPts val="0"/>
              </a:spcAft>
              <a:buSzPts val="1800"/>
              <a:buFont typeface="Noto Sans Symbols"/>
              <a:buChar char="▪"/>
            </a:pPr>
            <a:r>
              <a:rPr lang="en-GB" sz="1800">
                <a:solidFill>
                  <a:schemeClr val="dk1"/>
                </a:solidFill>
              </a:rPr>
              <a:t>serve as machinery  for recruitment /appointment</a:t>
            </a:r>
            <a:endParaRPr sz="1800">
              <a:solidFill>
                <a:schemeClr val="dk1"/>
              </a:solidFill>
            </a:endParaRPr>
          </a:p>
          <a:p>
            <a:pPr indent="-285750" lvl="1" marL="971550" rtl="0" algn="just">
              <a:lnSpc>
                <a:spcPct val="100000"/>
              </a:lnSpc>
              <a:spcBef>
                <a:spcPts val="1000"/>
              </a:spcBef>
              <a:spcAft>
                <a:spcPts val="0"/>
              </a:spcAft>
              <a:buSzPts val="1800"/>
              <a:buFont typeface="Noto Sans Symbols"/>
              <a:buChar char="▪"/>
            </a:pPr>
            <a:r>
              <a:rPr lang="en-GB" sz="1800">
                <a:solidFill>
                  <a:schemeClr val="dk1"/>
                </a:solidFill>
              </a:rPr>
              <a:t>serve as a link between the people and the government</a:t>
            </a:r>
            <a:endParaRPr sz="1800">
              <a:solidFill>
                <a:schemeClr val="dk1"/>
              </a:solidFill>
            </a:endParaRPr>
          </a:p>
          <a:p>
            <a:pPr indent="-285750" lvl="1" marL="971550" rtl="0" algn="just">
              <a:lnSpc>
                <a:spcPct val="100000"/>
              </a:lnSpc>
              <a:spcBef>
                <a:spcPts val="1000"/>
              </a:spcBef>
              <a:spcAft>
                <a:spcPts val="0"/>
              </a:spcAft>
              <a:buSzPts val="1800"/>
              <a:buFont typeface="Noto Sans Symbols"/>
              <a:buChar char="▪"/>
            </a:pPr>
            <a:r>
              <a:rPr lang="en-GB" sz="1800">
                <a:solidFill>
                  <a:schemeClr val="dk1"/>
                </a:solidFill>
              </a:rPr>
              <a:t> ensure political stability in government</a:t>
            </a:r>
            <a:endParaRPr sz="1800">
              <a:solidFill>
                <a:schemeClr val="dk1"/>
              </a:solidFill>
            </a:endParaRPr>
          </a:p>
          <a:p>
            <a:pPr indent="-285750" lvl="1" marL="971550" rtl="0" algn="just">
              <a:lnSpc>
                <a:spcPct val="100000"/>
              </a:lnSpc>
              <a:spcBef>
                <a:spcPts val="1000"/>
              </a:spcBef>
              <a:spcAft>
                <a:spcPts val="0"/>
              </a:spcAft>
              <a:buSzPts val="1800"/>
              <a:buFont typeface="Noto Sans Symbols"/>
              <a:buChar char="▪"/>
            </a:pPr>
            <a:r>
              <a:rPr lang="en-GB" sz="1800">
                <a:solidFill>
                  <a:schemeClr val="dk1"/>
                </a:solidFill>
              </a:rPr>
              <a:t>allow for harmonization of sectional and diversified interest</a:t>
            </a:r>
            <a:endParaRPr sz="1800">
              <a:solidFill>
                <a:schemeClr val="dk1"/>
              </a:solidFill>
            </a:endParaRPr>
          </a:p>
          <a:p>
            <a:pPr indent="-285750" lvl="1" marL="971550" rtl="0" algn="just">
              <a:lnSpc>
                <a:spcPct val="100000"/>
              </a:lnSpc>
              <a:spcBef>
                <a:spcPts val="1000"/>
              </a:spcBef>
              <a:spcAft>
                <a:spcPts val="0"/>
              </a:spcAft>
              <a:buSzPts val="1800"/>
              <a:buFont typeface="Noto Sans Symbols"/>
              <a:buChar char="▪"/>
            </a:pPr>
            <a:r>
              <a:rPr lang="en-GB" sz="1800">
                <a:solidFill>
                  <a:schemeClr val="dk1"/>
                </a:solidFill>
              </a:rPr>
              <a:t>helps to sensitize the electorate on crucial national issues, governmental policies and programmes</a:t>
            </a:r>
            <a:endParaRPr sz="1800">
              <a:solidFill>
                <a:schemeClr val="dk1"/>
              </a:solidFill>
            </a:endParaRPr>
          </a:p>
          <a:p>
            <a:pPr indent="-285750" lvl="1" marL="971550" rtl="0" algn="just">
              <a:lnSpc>
                <a:spcPct val="100000"/>
              </a:lnSpc>
              <a:spcBef>
                <a:spcPts val="1000"/>
              </a:spcBef>
              <a:spcAft>
                <a:spcPts val="0"/>
              </a:spcAft>
              <a:buSzPts val="1800"/>
              <a:buFont typeface="Noto Sans Symbols"/>
              <a:buChar char="▪"/>
            </a:pPr>
            <a:r>
              <a:rPr lang="en-GB" sz="1800">
                <a:solidFill>
                  <a:schemeClr val="dk1"/>
                </a:solidFill>
              </a:rPr>
              <a:t>ensure that the party in power is accountable to the electorate through constructive criticism.</a:t>
            </a:r>
            <a:endParaRPr sz="1800">
              <a:solidFill>
                <a:schemeClr val="dk1"/>
              </a:solidFill>
            </a:endParaRPr>
          </a:p>
          <a:p>
            <a:pPr indent="-228600" lvl="0" marL="457200" marR="0" rtl="0" algn="just">
              <a:lnSpc>
                <a:spcPct val="90000"/>
              </a:lnSpc>
              <a:spcBef>
                <a:spcPts val="1000"/>
              </a:spcBef>
              <a:spcAft>
                <a:spcPts val="0"/>
              </a:spcAft>
              <a:buClr>
                <a:srgbClr val="000000"/>
              </a:buClr>
              <a:buSzPts val="1800"/>
              <a:buFont typeface="Arial"/>
              <a:buNone/>
            </a:pPr>
            <a:r>
              <a:t/>
            </a:r>
            <a:endParaRPr/>
          </a:p>
        </p:txBody>
      </p:sp>
      <p:sp>
        <p:nvSpPr>
          <p:cNvPr id="240" name="Google Shape;240;p36"/>
          <p:cNvSpPr txBox="1"/>
          <p:nvPr>
            <p:ph type="title"/>
          </p:nvPr>
        </p:nvSpPr>
        <p:spPr>
          <a:xfrm>
            <a:off x="399370" y="174449"/>
            <a:ext cx="11393260" cy="675444"/>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chemeClr val="lt1"/>
              </a:buClr>
              <a:buSzPts val="1800"/>
              <a:buNone/>
            </a:pPr>
            <a:r>
              <a:rPr b="1" lang="en-GB"/>
              <a:t>Institutions: Political Parties </a:t>
            </a:r>
            <a:endParaRPr b="1"/>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37"/>
          <p:cNvSpPr txBox="1"/>
          <p:nvPr>
            <p:ph idx="2" type="body"/>
          </p:nvPr>
        </p:nvSpPr>
        <p:spPr>
          <a:xfrm>
            <a:off x="399370" y="1270000"/>
            <a:ext cx="5518830" cy="5327649"/>
          </a:xfrm>
          <a:prstGeom prst="rect">
            <a:avLst/>
          </a:prstGeom>
          <a:noFill/>
          <a:ln>
            <a:noFill/>
          </a:ln>
        </p:spPr>
        <p:txBody>
          <a:bodyPr anchorCtr="0" anchor="t" bIns="0" lIns="0" spcFirstLastPara="1" rIns="0" wrap="square" tIns="0">
            <a:noAutofit/>
          </a:bodyPr>
          <a:lstStyle/>
          <a:p>
            <a:pPr indent="-228600" lvl="0" marL="457200" marR="0" rtl="0" algn="just">
              <a:lnSpc>
                <a:spcPct val="90000"/>
              </a:lnSpc>
              <a:spcBef>
                <a:spcPts val="1000"/>
              </a:spcBef>
              <a:spcAft>
                <a:spcPts val="0"/>
              </a:spcAft>
              <a:buClr>
                <a:srgbClr val="000000"/>
              </a:buClr>
              <a:buSzPts val="1800"/>
              <a:buFont typeface="Arial"/>
              <a:buNone/>
            </a:pPr>
            <a:r>
              <a:rPr b="1" lang="en-GB" sz="2400">
                <a:solidFill>
                  <a:srgbClr val="187498"/>
                </a:solidFill>
              </a:rPr>
              <a:t>PUBLIC ADMINISTRATION</a:t>
            </a:r>
            <a:endParaRPr sz="2400">
              <a:solidFill>
                <a:srgbClr val="187498"/>
              </a:solidFill>
            </a:endParaRPr>
          </a:p>
          <a:p>
            <a:pPr indent="-285750" lvl="0" marL="514350" rtl="0" algn="just">
              <a:lnSpc>
                <a:spcPct val="90000"/>
              </a:lnSpc>
              <a:spcBef>
                <a:spcPts val="1000"/>
              </a:spcBef>
              <a:spcAft>
                <a:spcPts val="0"/>
              </a:spcAft>
              <a:buSzPts val="1800"/>
              <a:buFont typeface="Noto Sans Symbols"/>
              <a:buChar char="▪"/>
            </a:pPr>
            <a:r>
              <a:rPr lang="en-GB"/>
              <a:t>Public administration, or bureaucracy as it is often called, is responsible for the conduct of public policy, for the day-to-day running of public institutions and for compliance with the rules. </a:t>
            </a:r>
            <a:endParaRPr/>
          </a:p>
          <a:p>
            <a:pPr indent="-285750" lvl="0" marL="514350" rtl="0" algn="just">
              <a:lnSpc>
                <a:spcPct val="90000"/>
              </a:lnSpc>
              <a:spcBef>
                <a:spcPts val="1000"/>
              </a:spcBef>
              <a:spcAft>
                <a:spcPts val="0"/>
              </a:spcAft>
              <a:buSzPts val="1800"/>
              <a:buFont typeface="Noto Sans Symbols"/>
              <a:buChar char="▪"/>
            </a:pPr>
            <a:r>
              <a:rPr lang="en-GB"/>
              <a:t>In fact, public administration can often have a significant influence on the conduct of public policy and the functioning of institutions, to the extent that the executive does not always specify the framework for their implementation.</a:t>
            </a:r>
            <a:endParaRPr/>
          </a:p>
          <a:p>
            <a:pPr indent="-285750" lvl="0" marL="514350" rtl="0" algn="just">
              <a:lnSpc>
                <a:spcPct val="90000"/>
              </a:lnSpc>
              <a:spcBef>
                <a:spcPts val="1000"/>
              </a:spcBef>
              <a:spcAft>
                <a:spcPts val="0"/>
              </a:spcAft>
              <a:buSzPts val="1800"/>
              <a:buFont typeface="Noto Sans Symbols"/>
              <a:buChar char="▪"/>
            </a:pPr>
            <a:r>
              <a:rPr lang="en-GB"/>
              <a:t>In addition, through the knowledge and experience of public administration officials they can contribute to the formation and change of institutions, providing advice to policy makers. </a:t>
            </a:r>
            <a:endParaRPr/>
          </a:p>
          <a:p>
            <a:pPr indent="-285750" lvl="0" marL="514350" rtl="0" algn="just">
              <a:lnSpc>
                <a:spcPct val="90000"/>
              </a:lnSpc>
              <a:spcBef>
                <a:spcPts val="1000"/>
              </a:spcBef>
              <a:spcAft>
                <a:spcPts val="0"/>
              </a:spcAft>
              <a:buSzPts val="1800"/>
              <a:buFont typeface="Noto Sans Symbols"/>
              <a:buChar char="▪"/>
            </a:pPr>
            <a:r>
              <a:rPr lang="en-GB"/>
              <a:t>At the same time, however, they can make it difficult or in essence to cancel an institutional change when they oppose it.</a:t>
            </a:r>
            <a:endParaRPr/>
          </a:p>
          <a:p>
            <a:pPr indent="-228600" lvl="0" marL="457200" marR="0" rtl="0" algn="just">
              <a:lnSpc>
                <a:spcPct val="90000"/>
              </a:lnSpc>
              <a:spcBef>
                <a:spcPts val="1000"/>
              </a:spcBef>
              <a:spcAft>
                <a:spcPts val="0"/>
              </a:spcAft>
              <a:buClr>
                <a:srgbClr val="000000"/>
              </a:buClr>
              <a:buSzPts val="1800"/>
              <a:buFont typeface="Arial"/>
              <a:buNone/>
            </a:pPr>
            <a:r>
              <a:t/>
            </a:r>
            <a:endParaRPr/>
          </a:p>
        </p:txBody>
      </p:sp>
      <p:sp>
        <p:nvSpPr>
          <p:cNvPr id="246" name="Google Shape;246;p37"/>
          <p:cNvSpPr txBox="1"/>
          <p:nvPr>
            <p:ph idx="3" type="body"/>
          </p:nvPr>
        </p:nvSpPr>
        <p:spPr>
          <a:xfrm>
            <a:off x="6273801" y="1341120"/>
            <a:ext cx="5518830" cy="5256529"/>
          </a:xfrm>
          <a:prstGeom prst="rect">
            <a:avLst/>
          </a:prstGeom>
          <a:noFill/>
          <a:ln>
            <a:noFill/>
          </a:ln>
        </p:spPr>
        <p:txBody>
          <a:bodyPr anchorCtr="0" anchor="t" bIns="0" lIns="0" spcFirstLastPara="1" rIns="0" wrap="square" tIns="0">
            <a:noAutofit/>
          </a:bodyPr>
          <a:lstStyle/>
          <a:p>
            <a:pPr indent="-228600" lvl="0" marL="457200" marR="0" rtl="0" algn="just">
              <a:lnSpc>
                <a:spcPct val="90000"/>
              </a:lnSpc>
              <a:spcBef>
                <a:spcPts val="1000"/>
              </a:spcBef>
              <a:spcAft>
                <a:spcPts val="0"/>
              </a:spcAft>
              <a:buClr>
                <a:srgbClr val="000000"/>
              </a:buClr>
              <a:buSzPts val="1800"/>
              <a:buFont typeface="Arial"/>
              <a:buNone/>
            </a:pPr>
            <a:r>
              <a:rPr b="1" lang="en-GB" sz="2400">
                <a:solidFill>
                  <a:srgbClr val="187498"/>
                </a:solidFill>
              </a:rPr>
              <a:t>THE JUDICIARY</a:t>
            </a:r>
            <a:endParaRPr sz="2400">
              <a:solidFill>
                <a:srgbClr val="187498"/>
              </a:solidFill>
            </a:endParaRPr>
          </a:p>
          <a:p>
            <a:pPr indent="-285750" lvl="0" marL="514350" rtl="0" algn="just">
              <a:lnSpc>
                <a:spcPct val="100000"/>
              </a:lnSpc>
              <a:spcBef>
                <a:spcPts val="1000"/>
              </a:spcBef>
              <a:spcAft>
                <a:spcPts val="0"/>
              </a:spcAft>
              <a:buSzPts val="1800"/>
              <a:buFont typeface="Noto Sans Symbols"/>
              <a:buChar char="▪"/>
            </a:pPr>
            <a:r>
              <a:rPr lang="en-GB" sz="1600"/>
              <a:t>The judiciary (the courts), through the enforcement of laws and their interpretation in the resolution of disputes, affects the functioning of the institutions. Indeed, this effect can be decisive through case law. </a:t>
            </a:r>
            <a:endParaRPr sz="1600"/>
          </a:p>
          <a:p>
            <a:pPr indent="-285750" lvl="0" marL="514350" rtl="0" algn="just">
              <a:lnSpc>
                <a:spcPct val="100000"/>
              </a:lnSpc>
              <a:spcBef>
                <a:spcPts val="1000"/>
              </a:spcBef>
              <a:spcAft>
                <a:spcPts val="0"/>
              </a:spcAft>
              <a:buSzPts val="1800"/>
              <a:buFont typeface="Noto Sans Symbols"/>
              <a:buChar char="▪"/>
            </a:pPr>
            <a:r>
              <a:rPr lang="en-GB" sz="1600"/>
              <a:t>The power of the courts include reviewing the constitutionality of laws, and hence of the institutions, which means that the judiciary even has the power to annul those rules which are not in line with what the Constitution stipulates. </a:t>
            </a:r>
            <a:endParaRPr sz="1600"/>
          </a:p>
          <a:p>
            <a:pPr indent="-285750" lvl="0" marL="514350" rtl="0" algn="just">
              <a:lnSpc>
                <a:spcPct val="100000"/>
              </a:lnSpc>
              <a:spcBef>
                <a:spcPts val="1000"/>
              </a:spcBef>
              <a:spcAft>
                <a:spcPts val="0"/>
              </a:spcAft>
              <a:buSzPts val="1800"/>
              <a:buFont typeface="Noto Sans Symbols"/>
              <a:buChar char="▪"/>
            </a:pPr>
            <a:r>
              <a:rPr lang="en-GB" sz="1600"/>
              <a:t>The judiciary can even contribute to the formation of new rules or even organizations, highlighting cases where the legislative and regulatory framework is insufficient or non-existent.</a:t>
            </a:r>
            <a:endParaRPr sz="1600"/>
          </a:p>
          <a:p>
            <a:pPr indent="-228600" lvl="0" marL="457200" marR="0" rtl="0" algn="just">
              <a:lnSpc>
                <a:spcPct val="90000"/>
              </a:lnSpc>
              <a:spcBef>
                <a:spcPts val="1000"/>
              </a:spcBef>
              <a:spcAft>
                <a:spcPts val="0"/>
              </a:spcAft>
              <a:buClr>
                <a:srgbClr val="000000"/>
              </a:buClr>
              <a:buSzPts val="1800"/>
              <a:buFont typeface="Arial"/>
              <a:buNone/>
            </a:pPr>
            <a:r>
              <a:t/>
            </a:r>
            <a:endParaRPr/>
          </a:p>
        </p:txBody>
      </p:sp>
      <p:sp>
        <p:nvSpPr>
          <p:cNvPr id="247" name="Google Shape;247;p37"/>
          <p:cNvSpPr txBox="1"/>
          <p:nvPr>
            <p:ph type="title"/>
          </p:nvPr>
        </p:nvSpPr>
        <p:spPr>
          <a:xfrm>
            <a:off x="399370" y="174449"/>
            <a:ext cx="11393260" cy="675444"/>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chemeClr val="lt1"/>
              </a:buClr>
              <a:buSzPts val="1800"/>
              <a:buNone/>
            </a:pPr>
            <a:r>
              <a:rPr b="1" lang="en-GB"/>
              <a:t>Institutions </a:t>
            </a:r>
            <a:endParaRPr b="1"/>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38"/>
          <p:cNvSpPr txBox="1"/>
          <p:nvPr>
            <p:ph idx="1" type="body"/>
          </p:nvPr>
        </p:nvSpPr>
        <p:spPr>
          <a:xfrm>
            <a:off x="174781" y="1332411"/>
            <a:ext cx="5518830" cy="5352869"/>
          </a:xfrm>
          <a:prstGeom prst="rect">
            <a:avLst/>
          </a:prstGeom>
          <a:noFill/>
          <a:ln>
            <a:noFill/>
          </a:ln>
        </p:spPr>
        <p:txBody>
          <a:bodyPr anchorCtr="0" anchor="t" bIns="0" lIns="0" spcFirstLastPara="1" rIns="0" wrap="square" tIns="0">
            <a:noAutofit/>
          </a:bodyPr>
          <a:lstStyle/>
          <a:p>
            <a:pPr indent="-228600" lvl="0" marL="457200" marR="0" rtl="0" algn="l">
              <a:lnSpc>
                <a:spcPct val="90000"/>
              </a:lnSpc>
              <a:spcBef>
                <a:spcPts val="1000"/>
              </a:spcBef>
              <a:spcAft>
                <a:spcPts val="0"/>
              </a:spcAft>
              <a:buClr>
                <a:srgbClr val="000000"/>
              </a:buClr>
              <a:buSzPts val="1800"/>
              <a:buFont typeface="Arial"/>
              <a:buNone/>
            </a:pPr>
            <a:r>
              <a:rPr b="1" lang="en-GB" sz="2400">
                <a:solidFill>
                  <a:srgbClr val="187498"/>
                </a:solidFill>
              </a:rPr>
              <a:t>INTEREST GROUPS</a:t>
            </a:r>
            <a:endParaRPr sz="2400">
              <a:solidFill>
                <a:srgbClr val="187498"/>
              </a:solidFill>
            </a:endParaRPr>
          </a:p>
          <a:p>
            <a:pPr indent="-342900" lvl="0" marL="571500" rtl="0" algn="just">
              <a:lnSpc>
                <a:spcPct val="90000"/>
              </a:lnSpc>
              <a:spcBef>
                <a:spcPts val="1000"/>
              </a:spcBef>
              <a:spcAft>
                <a:spcPts val="0"/>
              </a:spcAft>
              <a:buSzPts val="1800"/>
              <a:buFont typeface="Noto Sans Symbols"/>
              <a:buChar char="▪"/>
            </a:pPr>
            <a:r>
              <a:rPr lang="en-GB" sz="2000"/>
              <a:t>Interest groups, which usually have a formal organisation and institutional framework defining their responsibilities, can influence the process of shaping and changing institutions. </a:t>
            </a:r>
            <a:endParaRPr sz="2000"/>
          </a:p>
          <a:p>
            <a:pPr indent="-342900" lvl="0" marL="571500" rtl="0" algn="just">
              <a:lnSpc>
                <a:spcPct val="90000"/>
              </a:lnSpc>
              <a:spcBef>
                <a:spcPts val="1000"/>
              </a:spcBef>
              <a:spcAft>
                <a:spcPts val="0"/>
              </a:spcAft>
              <a:buSzPts val="1800"/>
              <a:buFont typeface="Noto Sans Symbols"/>
              <a:buChar char="▪"/>
            </a:pPr>
            <a:r>
              <a:rPr lang="en-GB" sz="2000"/>
              <a:t>Typical examples are trade unions at various levels, professional associations, consumer associations, patient associations, employers' organizations and associations of undertakings in a branch of activity. </a:t>
            </a:r>
            <a:endParaRPr sz="2000"/>
          </a:p>
          <a:p>
            <a:pPr indent="-342900" lvl="0" marL="571500" rtl="0" algn="just">
              <a:lnSpc>
                <a:spcPct val="90000"/>
              </a:lnSpc>
              <a:spcBef>
                <a:spcPts val="1000"/>
              </a:spcBef>
              <a:spcAft>
                <a:spcPts val="0"/>
              </a:spcAft>
              <a:buSzPts val="1800"/>
              <a:buFont typeface="Noto Sans Symbols"/>
              <a:buChar char="▪"/>
            </a:pPr>
            <a:r>
              <a:rPr lang="en-GB" sz="2000"/>
              <a:t>The ability of interest groups to influence the formation or transformation of an institution depends on their organisation, cohesion and population. </a:t>
            </a:r>
            <a:endParaRPr/>
          </a:p>
        </p:txBody>
      </p:sp>
      <p:sp>
        <p:nvSpPr>
          <p:cNvPr id="253" name="Google Shape;253;p38"/>
          <p:cNvSpPr txBox="1"/>
          <p:nvPr>
            <p:ph idx="2" type="body"/>
          </p:nvPr>
        </p:nvSpPr>
        <p:spPr>
          <a:xfrm>
            <a:off x="5999748" y="1332411"/>
            <a:ext cx="5935578" cy="5265240"/>
          </a:xfrm>
          <a:prstGeom prst="rect">
            <a:avLst/>
          </a:prstGeom>
          <a:noFill/>
          <a:ln>
            <a:noFill/>
          </a:ln>
        </p:spPr>
        <p:txBody>
          <a:bodyPr anchorCtr="0" anchor="t" bIns="0" lIns="0" spcFirstLastPara="1" rIns="0" wrap="square" tIns="0">
            <a:noAutofit/>
          </a:bodyPr>
          <a:lstStyle/>
          <a:p>
            <a:pPr indent="-228600" lvl="0" marL="457200" marR="0" rtl="0" algn="l">
              <a:lnSpc>
                <a:spcPct val="90000"/>
              </a:lnSpc>
              <a:spcBef>
                <a:spcPts val="1000"/>
              </a:spcBef>
              <a:spcAft>
                <a:spcPts val="0"/>
              </a:spcAft>
              <a:buClr>
                <a:srgbClr val="000000"/>
              </a:buClr>
              <a:buSzPts val="1800"/>
              <a:buFont typeface="Arial"/>
              <a:buNone/>
            </a:pPr>
            <a:r>
              <a:rPr b="1" lang="en-GB" sz="2400">
                <a:solidFill>
                  <a:srgbClr val="187498"/>
                </a:solidFill>
              </a:rPr>
              <a:t>NON-GOVERNMENTAL ORGANIZATIONS (NGOS)</a:t>
            </a:r>
            <a:endParaRPr sz="2400">
              <a:solidFill>
                <a:srgbClr val="187498"/>
              </a:solidFill>
            </a:endParaRPr>
          </a:p>
          <a:p>
            <a:pPr indent="-342900" lvl="0" marL="571500" rtl="0" algn="just">
              <a:lnSpc>
                <a:spcPct val="90000"/>
              </a:lnSpc>
              <a:spcBef>
                <a:spcPts val="1000"/>
              </a:spcBef>
              <a:spcAft>
                <a:spcPts val="0"/>
              </a:spcAft>
              <a:buSzPts val="1800"/>
              <a:buFont typeface="Noto Sans Symbols"/>
              <a:buChar char="▪"/>
            </a:pPr>
            <a:r>
              <a:rPr lang="en-GB" sz="2000"/>
              <a:t>These are non-state and non-profit organizations, usually citizens, which have a formal organization and seek to defend not the interests of their members, but individual and social rights and interests such as the protectionof special population groups and the environment.</a:t>
            </a:r>
            <a:endParaRPr/>
          </a:p>
          <a:p>
            <a:pPr indent="-342900" lvl="0" marL="571500" rtl="0" algn="just">
              <a:lnSpc>
                <a:spcPct val="90000"/>
              </a:lnSpc>
              <a:spcBef>
                <a:spcPts val="1000"/>
              </a:spcBef>
              <a:spcAft>
                <a:spcPts val="0"/>
              </a:spcAft>
              <a:buSzPts val="1800"/>
              <a:buFont typeface="Noto Sans Symbols"/>
              <a:buChar char="▪"/>
            </a:pPr>
            <a:r>
              <a:rPr lang="en-GB" sz="2000"/>
              <a:t>Their influence on the processes of shaping and changing institutions arises first of all from their action to highlight and / or informally fill institutional gaps and influence policy makers and citizens to address them. </a:t>
            </a:r>
            <a:endParaRPr sz="2000"/>
          </a:p>
          <a:p>
            <a:pPr indent="-342900" lvl="0" marL="571500" rtl="0" algn="just">
              <a:lnSpc>
                <a:spcPct val="90000"/>
              </a:lnSpc>
              <a:spcBef>
                <a:spcPts val="1000"/>
              </a:spcBef>
              <a:spcAft>
                <a:spcPts val="0"/>
              </a:spcAft>
              <a:buSzPts val="1800"/>
              <a:buFont typeface="Noto Sans Symbols"/>
              <a:buChar char="▪"/>
            </a:pPr>
            <a:r>
              <a:rPr lang="en-GB" sz="2000"/>
              <a:t>In addition, these organizations, having know-how and significant experience on the issues they deal with, also exercise an advisory role to the shapers of institutions and policy.</a:t>
            </a:r>
            <a:endParaRPr/>
          </a:p>
          <a:p>
            <a:pPr indent="-228600" lvl="0" marL="457200" marR="0" rtl="0" algn="just">
              <a:lnSpc>
                <a:spcPct val="90000"/>
              </a:lnSpc>
              <a:spcBef>
                <a:spcPts val="1000"/>
              </a:spcBef>
              <a:spcAft>
                <a:spcPts val="0"/>
              </a:spcAft>
              <a:buClr>
                <a:srgbClr val="000000"/>
              </a:buClr>
              <a:buSzPts val="1800"/>
              <a:buFont typeface="Arial"/>
              <a:buNone/>
            </a:pPr>
            <a:r>
              <a:t/>
            </a:r>
            <a:endParaRPr/>
          </a:p>
        </p:txBody>
      </p:sp>
      <p:sp>
        <p:nvSpPr>
          <p:cNvPr id="254" name="Google Shape;254;p38"/>
          <p:cNvSpPr txBox="1"/>
          <p:nvPr>
            <p:ph type="title"/>
          </p:nvPr>
        </p:nvSpPr>
        <p:spPr>
          <a:xfrm>
            <a:off x="399370" y="174449"/>
            <a:ext cx="11393260" cy="675444"/>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chemeClr val="lt1"/>
              </a:buClr>
              <a:buSzPts val="1800"/>
              <a:buNone/>
            </a:pPr>
            <a:r>
              <a:rPr b="1" lang="en-GB"/>
              <a:t>Institutions </a:t>
            </a:r>
            <a:endParaRPr b="1"/>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39"/>
          <p:cNvSpPr txBox="1"/>
          <p:nvPr>
            <p:ph idx="2" type="body"/>
          </p:nvPr>
        </p:nvSpPr>
        <p:spPr>
          <a:xfrm>
            <a:off x="224589" y="1300480"/>
            <a:ext cx="5791200" cy="5297169"/>
          </a:xfrm>
          <a:prstGeom prst="rect">
            <a:avLst/>
          </a:prstGeom>
          <a:noFill/>
          <a:ln>
            <a:noFill/>
          </a:ln>
        </p:spPr>
        <p:txBody>
          <a:bodyPr anchorCtr="0" anchor="t" bIns="0" lIns="0" spcFirstLastPara="1" rIns="0" wrap="square" tIns="0">
            <a:noAutofit/>
          </a:bodyPr>
          <a:lstStyle/>
          <a:p>
            <a:pPr indent="-228600" lvl="0" marL="457200" marR="0" rtl="0" algn="l">
              <a:lnSpc>
                <a:spcPct val="90000"/>
              </a:lnSpc>
              <a:spcBef>
                <a:spcPts val="1000"/>
              </a:spcBef>
              <a:spcAft>
                <a:spcPts val="0"/>
              </a:spcAft>
              <a:buClr>
                <a:srgbClr val="000000"/>
              </a:buClr>
              <a:buSzPts val="1800"/>
              <a:buFont typeface="Arial"/>
              <a:buNone/>
            </a:pPr>
            <a:r>
              <a:rPr b="1" lang="en-GB" sz="2400">
                <a:solidFill>
                  <a:srgbClr val="187498"/>
                </a:solidFill>
              </a:rPr>
              <a:t>RESEARCH ORGANIZATIONS AND THINK TANKS</a:t>
            </a:r>
            <a:endParaRPr sz="2400">
              <a:solidFill>
                <a:srgbClr val="187498"/>
              </a:solidFill>
            </a:endParaRPr>
          </a:p>
          <a:p>
            <a:pPr indent="-285750" lvl="0" marL="514350" rtl="0" algn="just">
              <a:lnSpc>
                <a:spcPct val="90000"/>
              </a:lnSpc>
              <a:spcBef>
                <a:spcPts val="1000"/>
              </a:spcBef>
              <a:spcAft>
                <a:spcPts val="0"/>
              </a:spcAft>
              <a:buSzPts val="1800"/>
              <a:buFont typeface="Arial"/>
              <a:buChar char="•"/>
            </a:pPr>
            <a:r>
              <a:rPr lang="en-GB" sz="2000"/>
              <a:t>Research organisations and think tanks, through their research, formulate policy proposals in areas on which they focus, thus contributing to the formulation and change of institutions.</a:t>
            </a:r>
            <a:endParaRPr/>
          </a:p>
          <a:p>
            <a:pPr indent="-285750" lvl="0" marL="514350" rtl="0" algn="just">
              <a:lnSpc>
                <a:spcPct val="90000"/>
              </a:lnSpc>
              <a:spcBef>
                <a:spcPts val="1000"/>
              </a:spcBef>
              <a:spcAft>
                <a:spcPts val="0"/>
              </a:spcAft>
              <a:buSzPts val="1800"/>
              <a:buFont typeface="Arial"/>
              <a:buChar char="•"/>
            </a:pPr>
            <a:r>
              <a:rPr lang="en-GB" sz="2000"/>
              <a:t>At the same time, through their activities they can mobilize the scientific and political elite around their policy proposals.</a:t>
            </a:r>
            <a:endParaRPr/>
          </a:p>
          <a:p>
            <a:pPr indent="-285750" lvl="0" marL="514350" rtl="0" algn="just">
              <a:lnSpc>
                <a:spcPct val="90000"/>
              </a:lnSpc>
              <a:spcBef>
                <a:spcPts val="1000"/>
              </a:spcBef>
              <a:spcAft>
                <a:spcPts val="0"/>
              </a:spcAft>
              <a:buSzPts val="1800"/>
              <a:buFont typeface="Arial"/>
              <a:buChar char="•"/>
            </a:pPr>
            <a:r>
              <a:rPr lang="en-GB" sz="2000"/>
              <a:t>They have the possibility of documenting the costs of maintaining the existing institutional regime and assessing the benefits of its possible replacement, thus influencing institutional change.</a:t>
            </a:r>
            <a:endParaRPr/>
          </a:p>
          <a:p>
            <a:pPr indent="-228600" lvl="0" marL="457200" marR="0" rtl="0" algn="just">
              <a:lnSpc>
                <a:spcPct val="90000"/>
              </a:lnSpc>
              <a:spcBef>
                <a:spcPts val="1000"/>
              </a:spcBef>
              <a:spcAft>
                <a:spcPts val="0"/>
              </a:spcAft>
              <a:buClr>
                <a:srgbClr val="000000"/>
              </a:buClr>
              <a:buSzPts val="1800"/>
              <a:buFont typeface="Arial"/>
              <a:buNone/>
            </a:pPr>
            <a:r>
              <a:t/>
            </a:r>
            <a:endParaRPr/>
          </a:p>
        </p:txBody>
      </p:sp>
      <p:sp>
        <p:nvSpPr>
          <p:cNvPr id="260" name="Google Shape;260;p39"/>
          <p:cNvSpPr txBox="1"/>
          <p:nvPr>
            <p:ph idx="3" type="body"/>
          </p:nvPr>
        </p:nvSpPr>
        <p:spPr>
          <a:xfrm>
            <a:off x="6481011" y="1300480"/>
            <a:ext cx="5311619" cy="5297169"/>
          </a:xfrm>
          <a:prstGeom prst="rect">
            <a:avLst/>
          </a:prstGeom>
          <a:noFill/>
          <a:ln>
            <a:noFill/>
          </a:ln>
        </p:spPr>
        <p:txBody>
          <a:bodyPr anchorCtr="0" anchor="t" bIns="0" lIns="0" spcFirstLastPara="1" rIns="0" wrap="square" tIns="0">
            <a:noAutofit/>
          </a:bodyPr>
          <a:lstStyle/>
          <a:p>
            <a:pPr indent="-228600" lvl="0" marL="457200" marR="0" rtl="0" algn="just">
              <a:lnSpc>
                <a:spcPct val="90000"/>
              </a:lnSpc>
              <a:spcBef>
                <a:spcPts val="1000"/>
              </a:spcBef>
              <a:spcAft>
                <a:spcPts val="0"/>
              </a:spcAft>
              <a:buClr>
                <a:srgbClr val="000000"/>
              </a:buClr>
              <a:buSzPts val="1800"/>
              <a:buFont typeface="Arial"/>
              <a:buNone/>
            </a:pPr>
            <a:r>
              <a:rPr b="1" lang="en-GB" sz="2400">
                <a:solidFill>
                  <a:srgbClr val="187498"/>
                </a:solidFill>
              </a:rPr>
              <a:t>MEDIA</a:t>
            </a:r>
            <a:endParaRPr sz="2400">
              <a:solidFill>
                <a:srgbClr val="187498"/>
              </a:solidFill>
            </a:endParaRPr>
          </a:p>
          <a:p>
            <a:pPr indent="-285750" lvl="0" marL="514350" rtl="0" algn="just">
              <a:lnSpc>
                <a:spcPct val="90000"/>
              </a:lnSpc>
              <a:spcBef>
                <a:spcPts val="1000"/>
              </a:spcBef>
              <a:spcAft>
                <a:spcPts val="0"/>
              </a:spcAft>
              <a:buSzPts val="1800"/>
              <a:buFont typeface="Arial"/>
              <a:buChar char="•"/>
            </a:pPr>
            <a:r>
              <a:rPr lang="en-GB" sz="2000"/>
              <a:t>The media also influence the formation of institutions, as, among other things, they can influence the public agenda and the attitude of public opinion towards it. </a:t>
            </a:r>
            <a:endParaRPr/>
          </a:p>
          <a:p>
            <a:pPr indent="-285750" lvl="0" marL="514350" rtl="0" algn="just">
              <a:lnSpc>
                <a:spcPct val="90000"/>
              </a:lnSpc>
              <a:spcBef>
                <a:spcPts val="1000"/>
              </a:spcBef>
              <a:spcAft>
                <a:spcPts val="0"/>
              </a:spcAft>
              <a:buSzPts val="1800"/>
              <a:buFont typeface="Arial"/>
              <a:buChar char="•"/>
            </a:pPr>
            <a:r>
              <a:rPr lang="en-GB" sz="2000"/>
              <a:t>In particular, the media can highlight areas in which new institutions could be created or existing ones could be changed. </a:t>
            </a:r>
            <a:endParaRPr sz="2000"/>
          </a:p>
          <a:p>
            <a:pPr indent="-285750" lvl="0" marL="514350" rtl="0" algn="just">
              <a:lnSpc>
                <a:spcPct val="90000"/>
              </a:lnSpc>
              <a:spcBef>
                <a:spcPts val="1000"/>
              </a:spcBef>
              <a:spcAft>
                <a:spcPts val="0"/>
              </a:spcAft>
              <a:buSzPts val="1800"/>
              <a:buFont typeface="Arial"/>
              <a:buChar char="•"/>
            </a:pPr>
            <a:r>
              <a:rPr lang="en-GB" sz="2000"/>
              <a:t>At the same time, having the potential to influence public opinion, they may give preference to certain institutional arrangements over others.</a:t>
            </a:r>
            <a:endParaRPr/>
          </a:p>
          <a:p>
            <a:pPr indent="-171450" lvl="0" marL="514350" rtl="0" algn="just">
              <a:lnSpc>
                <a:spcPct val="90000"/>
              </a:lnSpc>
              <a:spcBef>
                <a:spcPts val="1000"/>
              </a:spcBef>
              <a:spcAft>
                <a:spcPts val="0"/>
              </a:spcAft>
              <a:buSzPts val="1800"/>
              <a:buFont typeface="Arial"/>
              <a:buNone/>
            </a:pPr>
            <a:r>
              <a:t/>
            </a:r>
            <a:endParaRPr b="1"/>
          </a:p>
          <a:p>
            <a:pPr indent="-228600" lvl="0" marL="457200" marR="0" rtl="0" algn="just">
              <a:lnSpc>
                <a:spcPct val="90000"/>
              </a:lnSpc>
              <a:spcBef>
                <a:spcPts val="1000"/>
              </a:spcBef>
              <a:spcAft>
                <a:spcPts val="0"/>
              </a:spcAft>
              <a:buClr>
                <a:srgbClr val="000000"/>
              </a:buClr>
              <a:buSzPts val="1800"/>
              <a:buFont typeface="Arial"/>
              <a:buNone/>
            </a:pPr>
            <a:r>
              <a:t/>
            </a:r>
            <a:endParaRPr/>
          </a:p>
        </p:txBody>
      </p:sp>
      <p:sp>
        <p:nvSpPr>
          <p:cNvPr id="261" name="Google Shape;261;p39"/>
          <p:cNvSpPr txBox="1"/>
          <p:nvPr>
            <p:ph type="title"/>
          </p:nvPr>
        </p:nvSpPr>
        <p:spPr>
          <a:xfrm>
            <a:off x="399370" y="174449"/>
            <a:ext cx="11393260" cy="675444"/>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chemeClr val="lt1"/>
              </a:buClr>
              <a:buSzPts val="1800"/>
              <a:buNone/>
            </a:pPr>
            <a:r>
              <a:rPr b="1" lang="en-GB"/>
              <a:t>Institutions </a:t>
            </a:r>
            <a:endParaRPr b="1"/>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grpSp>
        <p:nvGrpSpPr>
          <p:cNvPr id="266" name="Google Shape;266;p40"/>
          <p:cNvGrpSpPr/>
          <p:nvPr/>
        </p:nvGrpSpPr>
        <p:grpSpPr>
          <a:xfrm>
            <a:off x="4641628" y="1516601"/>
            <a:ext cx="2908743" cy="5090299"/>
            <a:chOff x="2893880" y="3044"/>
            <a:chExt cx="2908743" cy="5090299"/>
          </a:xfrm>
        </p:grpSpPr>
        <p:sp>
          <p:nvSpPr>
            <p:cNvPr id="267" name="Google Shape;267;p40"/>
            <p:cNvSpPr/>
            <p:nvPr/>
          </p:nvSpPr>
          <p:spPr>
            <a:xfrm>
              <a:off x="2893880" y="3044"/>
              <a:ext cx="2908742" cy="1454371"/>
            </a:xfrm>
            <a:prstGeom prst="roundRect">
              <a:avLst>
                <a:gd fmla="val 10000" name="adj"/>
              </a:avLst>
            </a:prstGeom>
            <a:solidFill>
              <a:srgbClr val="2D9D6D"/>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40"/>
            <p:cNvSpPr txBox="1"/>
            <p:nvPr/>
          </p:nvSpPr>
          <p:spPr>
            <a:xfrm>
              <a:off x="2936477" y="45641"/>
              <a:ext cx="2823548" cy="1369177"/>
            </a:xfrm>
            <a:prstGeom prst="rect">
              <a:avLst/>
            </a:prstGeom>
            <a:noFill/>
            <a:ln>
              <a:noFill/>
            </a:ln>
          </p:spPr>
          <p:txBody>
            <a:bodyPr anchorCtr="0" anchor="ctr" bIns="43175" lIns="64750" spcFirstLastPara="1" rIns="64750" wrap="square" tIns="43175">
              <a:noAutofit/>
            </a:bodyPr>
            <a:lstStyle/>
            <a:p>
              <a:pPr indent="0" lvl="0" marL="0" marR="0" rtl="0" algn="ctr">
                <a:lnSpc>
                  <a:spcPct val="90000"/>
                </a:lnSpc>
                <a:spcBef>
                  <a:spcPts val="0"/>
                </a:spcBef>
                <a:spcAft>
                  <a:spcPts val="0"/>
                </a:spcAft>
                <a:buNone/>
              </a:pPr>
              <a:r>
                <a:rPr b="1" i="0" lang="en-GB" sz="3400" u="none" cap="none" strike="noStrike">
                  <a:solidFill>
                    <a:schemeClr val="lt1"/>
                  </a:solidFill>
                  <a:latin typeface="Calibri"/>
                  <a:ea typeface="Calibri"/>
                  <a:cs typeface="Calibri"/>
                  <a:sym typeface="Calibri"/>
                </a:rPr>
                <a:t>Activity Time!! (Worksheet)</a:t>
              </a:r>
              <a:endParaRPr b="0" i="0" sz="3400" u="none" cap="none" strike="noStrike">
                <a:solidFill>
                  <a:schemeClr val="lt1"/>
                </a:solidFill>
                <a:latin typeface="Calibri"/>
                <a:ea typeface="Calibri"/>
                <a:cs typeface="Calibri"/>
                <a:sym typeface="Calibri"/>
              </a:endParaRPr>
            </a:p>
          </p:txBody>
        </p:sp>
        <p:sp>
          <p:nvSpPr>
            <p:cNvPr id="269" name="Google Shape;269;p40"/>
            <p:cNvSpPr/>
            <p:nvPr/>
          </p:nvSpPr>
          <p:spPr>
            <a:xfrm>
              <a:off x="3184754" y="1457415"/>
              <a:ext cx="290874" cy="1090778"/>
            </a:xfrm>
            <a:custGeom>
              <a:rect b="b" l="l" r="r" t="t"/>
              <a:pathLst>
                <a:path extrusionOk="0" h="120000" w="120000">
                  <a:moveTo>
                    <a:pt x="0" y="0"/>
                  </a:moveTo>
                  <a:lnTo>
                    <a:pt x="0" y="120000"/>
                  </a:lnTo>
                  <a:lnTo>
                    <a:pt x="120000" y="120000"/>
                  </a:lnTo>
                </a:path>
              </a:pathLst>
            </a:custGeom>
            <a:noFill/>
            <a:ln cap="flat" cmpd="sng" w="25400">
              <a:solidFill>
                <a:srgbClr val="3AAF7B"/>
              </a:solidFill>
              <a:prstDash val="solid"/>
              <a:round/>
              <a:headEnd len="sm" w="sm" type="none"/>
              <a:tailEnd len="sm" w="sm" type="none"/>
            </a:ln>
          </p:spPr>
        </p:sp>
        <p:sp>
          <p:nvSpPr>
            <p:cNvPr id="270" name="Google Shape;270;p40"/>
            <p:cNvSpPr/>
            <p:nvPr/>
          </p:nvSpPr>
          <p:spPr>
            <a:xfrm>
              <a:off x="3475629" y="1821008"/>
              <a:ext cx="2326994" cy="1454371"/>
            </a:xfrm>
            <a:prstGeom prst="roundRect">
              <a:avLst>
                <a:gd fmla="val 10000" name="adj"/>
              </a:avLst>
            </a:prstGeom>
            <a:solidFill>
              <a:schemeClr val="lt1">
                <a:alpha val="89803"/>
              </a:schemeClr>
            </a:solidFill>
            <a:ln cap="flat" cmpd="sng" w="25400">
              <a:solidFill>
                <a:srgbClr val="2D9D6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40"/>
            <p:cNvSpPr txBox="1"/>
            <p:nvPr/>
          </p:nvSpPr>
          <p:spPr>
            <a:xfrm>
              <a:off x="3518226" y="1863605"/>
              <a:ext cx="2241800" cy="1369177"/>
            </a:xfrm>
            <a:prstGeom prst="rect">
              <a:avLst/>
            </a:prstGeom>
            <a:noFill/>
            <a:ln>
              <a:noFill/>
            </a:ln>
          </p:spPr>
          <p:txBody>
            <a:bodyPr anchorCtr="0" anchor="ctr" bIns="25400" lIns="38100" spcFirstLastPara="1" rIns="38100" wrap="square" tIns="25400">
              <a:noAutofit/>
            </a:bodyPr>
            <a:lstStyle/>
            <a:p>
              <a:pPr indent="0" lvl="0" marL="0" marR="0" rtl="0" algn="ctr">
                <a:lnSpc>
                  <a:spcPct val="90000"/>
                </a:lnSpc>
                <a:spcBef>
                  <a:spcPts val="0"/>
                </a:spcBef>
                <a:spcAft>
                  <a:spcPts val="0"/>
                </a:spcAft>
                <a:buNone/>
              </a:pPr>
              <a:r>
                <a:rPr b="0" i="0" lang="en-GB" sz="2000" u="none" cap="none" strike="noStrike">
                  <a:solidFill>
                    <a:srgbClr val="000000"/>
                  </a:solidFill>
                  <a:latin typeface="Calibri"/>
                  <a:ea typeface="Calibri"/>
                  <a:cs typeface="Calibri"/>
                  <a:sym typeface="Calibri"/>
                </a:rPr>
                <a:t>Identify and list the different </a:t>
              </a:r>
              <a:r>
                <a:rPr b="1" i="0" lang="en-GB" sz="2000" u="none" cap="none" strike="noStrike">
                  <a:solidFill>
                    <a:srgbClr val="000000"/>
                  </a:solidFill>
                  <a:latin typeface="Calibri"/>
                  <a:ea typeface="Calibri"/>
                  <a:cs typeface="Calibri"/>
                  <a:sym typeface="Calibri"/>
                </a:rPr>
                <a:t>democratic institutions </a:t>
              </a:r>
              <a:r>
                <a:rPr b="0" i="0" lang="en-GB" sz="2000" u="none" cap="none" strike="noStrike">
                  <a:solidFill>
                    <a:srgbClr val="000000"/>
                  </a:solidFill>
                  <a:latin typeface="Calibri"/>
                  <a:ea typeface="Calibri"/>
                  <a:cs typeface="Calibri"/>
                  <a:sym typeface="Calibri"/>
                </a:rPr>
                <a:t>that operate in </a:t>
              </a:r>
              <a:r>
                <a:rPr b="1" i="0" lang="en-GB" sz="2000" u="none" cap="none" strike="noStrike">
                  <a:solidFill>
                    <a:srgbClr val="000000"/>
                  </a:solidFill>
                  <a:latin typeface="Calibri"/>
                  <a:ea typeface="Calibri"/>
                  <a:cs typeface="Calibri"/>
                  <a:sym typeface="Calibri"/>
                </a:rPr>
                <a:t>Cyprus</a:t>
              </a:r>
              <a:r>
                <a:rPr b="0" i="0" lang="en-GB" sz="2000" u="none" cap="none" strike="noStrike">
                  <a:solidFill>
                    <a:srgbClr val="000000"/>
                  </a:solidFill>
                  <a:latin typeface="Calibri"/>
                  <a:ea typeface="Calibri"/>
                  <a:cs typeface="Calibri"/>
                  <a:sym typeface="Calibri"/>
                </a:rPr>
                <a:t>!!</a:t>
              </a:r>
              <a:endParaRPr b="0" i="0" sz="2000" u="none" cap="none" strike="noStrike">
                <a:solidFill>
                  <a:srgbClr val="000000"/>
                </a:solidFill>
                <a:latin typeface="Calibri"/>
                <a:ea typeface="Calibri"/>
                <a:cs typeface="Calibri"/>
                <a:sym typeface="Calibri"/>
              </a:endParaRPr>
            </a:p>
          </p:txBody>
        </p:sp>
        <p:sp>
          <p:nvSpPr>
            <p:cNvPr id="272" name="Google Shape;272;p40"/>
            <p:cNvSpPr/>
            <p:nvPr/>
          </p:nvSpPr>
          <p:spPr>
            <a:xfrm>
              <a:off x="3184754" y="1457415"/>
              <a:ext cx="290874" cy="2908742"/>
            </a:xfrm>
            <a:custGeom>
              <a:rect b="b" l="l" r="r" t="t"/>
              <a:pathLst>
                <a:path extrusionOk="0" h="120000" w="120000">
                  <a:moveTo>
                    <a:pt x="0" y="0"/>
                  </a:moveTo>
                  <a:lnTo>
                    <a:pt x="0" y="120000"/>
                  </a:lnTo>
                  <a:lnTo>
                    <a:pt x="120000" y="120000"/>
                  </a:lnTo>
                </a:path>
              </a:pathLst>
            </a:custGeom>
            <a:noFill/>
            <a:ln cap="flat" cmpd="sng" w="25400">
              <a:solidFill>
                <a:srgbClr val="3AAF7B"/>
              </a:solidFill>
              <a:prstDash val="solid"/>
              <a:round/>
              <a:headEnd len="sm" w="sm" type="none"/>
              <a:tailEnd len="sm" w="sm" type="none"/>
            </a:ln>
          </p:spPr>
        </p:sp>
        <p:sp>
          <p:nvSpPr>
            <p:cNvPr id="273" name="Google Shape;273;p40"/>
            <p:cNvSpPr/>
            <p:nvPr/>
          </p:nvSpPr>
          <p:spPr>
            <a:xfrm>
              <a:off x="3475629" y="3638972"/>
              <a:ext cx="2326994" cy="1454371"/>
            </a:xfrm>
            <a:prstGeom prst="roundRect">
              <a:avLst>
                <a:gd fmla="val 10000" name="adj"/>
              </a:avLst>
            </a:prstGeom>
            <a:solidFill>
              <a:schemeClr val="lt1">
                <a:alpha val="89803"/>
              </a:schemeClr>
            </a:solidFill>
            <a:ln cap="flat" cmpd="sng" w="25400">
              <a:solidFill>
                <a:srgbClr val="98CAB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40"/>
            <p:cNvSpPr txBox="1"/>
            <p:nvPr/>
          </p:nvSpPr>
          <p:spPr>
            <a:xfrm>
              <a:off x="3518226" y="3681569"/>
              <a:ext cx="2241800" cy="1369177"/>
            </a:xfrm>
            <a:prstGeom prst="rect">
              <a:avLst/>
            </a:prstGeom>
            <a:noFill/>
            <a:ln>
              <a:noFill/>
            </a:ln>
          </p:spPr>
          <p:txBody>
            <a:bodyPr anchorCtr="0" anchor="ctr" bIns="25400" lIns="38100" spcFirstLastPara="1" rIns="38100" wrap="square" tIns="25400">
              <a:noAutofit/>
            </a:bodyPr>
            <a:lstStyle/>
            <a:p>
              <a:pPr indent="0" lvl="0" marL="0" marR="0" rtl="0" algn="ctr">
                <a:lnSpc>
                  <a:spcPct val="90000"/>
                </a:lnSpc>
                <a:spcBef>
                  <a:spcPts val="0"/>
                </a:spcBef>
                <a:spcAft>
                  <a:spcPts val="0"/>
                </a:spcAft>
                <a:buNone/>
              </a:pPr>
              <a:r>
                <a:rPr b="0" i="0" lang="en-GB" sz="2000" u="none" cap="none" strike="noStrike">
                  <a:solidFill>
                    <a:srgbClr val="000000"/>
                  </a:solidFill>
                  <a:latin typeface="Calibri"/>
                  <a:ea typeface="Calibri"/>
                  <a:cs typeface="Calibri"/>
                  <a:sym typeface="Calibri"/>
                </a:rPr>
                <a:t>Describe their main functions!</a:t>
              </a:r>
              <a:endParaRPr b="0" i="0" sz="2000" u="none" cap="none" strike="noStrike">
                <a:solidFill>
                  <a:srgbClr val="000000"/>
                </a:solidFill>
                <a:latin typeface="Calibri"/>
                <a:ea typeface="Calibri"/>
                <a:cs typeface="Calibri"/>
                <a:sym typeface="Calibri"/>
              </a:endParaRPr>
            </a:p>
          </p:txBody>
        </p:sp>
      </p:grpSp>
      <p:sp>
        <p:nvSpPr>
          <p:cNvPr id="275" name="Google Shape;275;p40"/>
          <p:cNvSpPr txBox="1"/>
          <p:nvPr>
            <p:ph type="title"/>
          </p:nvPr>
        </p:nvSpPr>
        <p:spPr>
          <a:xfrm>
            <a:off x="399370" y="174449"/>
            <a:ext cx="11393260" cy="675444"/>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chemeClr val="lt1"/>
              </a:buClr>
              <a:buSzPts val="1800"/>
              <a:buNone/>
            </a:pPr>
            <a:r>
              <a:rPr b="1" lang="en-GB"/>
              <a:t>Group Activity:  Democratic Institutions in Cyprus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2"/>
          <p:cNvSpPr/>
          <p:nvPr/>
        </p:nvSpPr>
        <p:spPr>
          <a:xfrm>
            <a:off x="6930189" y="1249680"/>
            <a:ext cx="5101390" cy="5102994"/>
          </a:xfrm>
          <a:prstGeom prst="rect">
            <a:avLst/>
          </a:prstGeom>
          <a:solidFill>
            <a:srgbClr val="FBDADA"/>
          </a:solidFill>
          <a:ln cap="flat" cmpd="sng" w="25400">
            <a:solidFill>
              <a:srgbClr val="FBDAD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76" name="Google Shape;76;p2"/>
          <p:cNvSpPr txBox="1"/>
          <p:nvPr>
            <p:ph idx="1" type="body"/>
          </p:nvPr>
        </p:nvSpPr>
        <p:spPr>
          <a:xfrm>
            <a:off x="314960" y="1249680"/>
            <a:ext cx="5668745" cy="5296097"/>
          </a:xfrm>
          <a:prstGeom prst="rect">
            <a:avLst/>
          </a:prstGeom>
          <a:noFill/>
          <a:ln>
            <a:noFill/>
          </a:ln>
        </p:spPr>
        <p:txBody>
          <a:bodyPr anchorCtr="0" anchor="t" bIns="0" lIns="0" spcFirstLastPara="1" rIns="0" wrap="square" tIns="0">
            <a:noAutofit/>
          </a:bodyPr>
          <a:lstStyle/>
          <a:p>
            <a:pPr indent="0" lvl="0" marL="0" rtl="0" algn="just">
              <a:lnSpc>
                <a:spcPct val="90000"/>
              </a:lnSpc>
              <a:spcBef>
                <a:spcPts val="0"/>
              </a:spcBef>
              <a:spcAft>
                <a:spcPts val="0"/>
              </a:spcAft>
              <a:buClr>
                <a:schemeClr val="accent1"/>
              </a:buClr>
              <a:buSzPts val="1800"/>
              <a:buNone/>
            </a:pPr>
            <a:r>
              <a:t/>
            </a:r>
            <a:endParaRPr sz="2400"/>
          </a:p>
          <a:p>
            <a:pPr indent="-228600" lvl="0" marL="457200" rtl="0" algn="l">
              <a:lnSpc>
                <a:spcPct val="90000"/>
              </a:lnSpc>
              <a:spcBef>
                <a:spcPts val="1000"/>
              </a:spcBef>
              <a:spcAft>
                <a:spcPts val="0"/>
              </a:spcAft>
              <a:buSzPts val="1800"/>
              <a:buNone/>
            </a:pPr>
            <a:r>
              <a:rPr b="1" i="0" lang="en-GB" sz="2400">
                <a:solidFill>
                  <a:srgbClr val="0F0F0F"/>
                </a:solidFill>
                <a:latin typeface="Calibri"/>
                <a:ea typeface="Calibri"/>
                <a:cs typeface="Calibri"/>
                <a:sym typeface="Calibri"/>
              </a:rPr>
              <a:t>Understanding Real Democracy:</a:t>
            </a:r>
            <a:endParaRPr sz="2400">
              <a:solidFill>
                <a:srgbClr val="0F0F0F"/>
              </a:solidFill>
              <a:latin typeface="Calibri"/>
              <a:ea typeface="Calibri"/>
              <a:cs typeface="Calibri"/>
              <a:sym typeface="Calibri"/>
            </a:endParaRPr>
          </a:p>
          <a:p>
            <a:pPr indent="-342900" lvl="0" marL="571500" rtl="0" algn="l">
              <a:lnSpc>
                <a:spcPct val="90000"/>
              </a:lnSpc>
              <a:spcBef>
                <a:spcPts val="1000"/>
              </a:spcBef>
              <a:spcAft>
                <a:spcPts val="0"/>
              </a:spcAft>
              <a:buSzPts val="1800"/>
              <a:buFont typeface="Noto Sans Symbols"/>
              <a:buChar char="▪"/>
            </a:pPr>
            <a:r>
              <a:rPr b="0" i="0" lang="en-GB" sz="2400">
                <a:solidFill>
                  <a:srgbClr val="0F0F0F"/>
                </a:solidFill>
                <a:latin typeface="Calibri"/>
                <a:ea typeface="Calibri"/>
                <a:cs typeface="Calibri"/>
                <a:sym typeface="Calibri"/>
              </a:rPr>
              <a:t>Reflect on what elements are </a:t>
            </a:r>
            <a:r>
              <a:rPr b="1" i="0" lang="en-GB" sz="2400">
                <a:solidFill>
                  <a:srgbClr val="0F0F0F"/>
                </a:solidFill>
                <a:latin typeface="Calibri"/>
                <a:ea typeface="Calibri"/>
                <a:cs typeface="Calibri"/>
                <a:sym typeface="Calibri"/>
              </a:rPr>
              <a:t>essential</a:t>
            </a:r>
            <a:r>
              <a:rPr b="0" i="0" lang="en-GB" sz="2400">
                <a:solidFill>
                  <a:srgbClr val="0F0F0F"/>
                </a:solidFill>
                <a:latin typeface="Calibri"/>
                <a:ea typeface="Calibri"/>
                <a:cs typeface="Calibri"/>
                <a:sym typeface="Calibri"/>
              </a:rPr>
              <a:t> for a true democracy.</a:t>
            </a:r>
            <a:endParaRPr sz="2400">
              <a:latin typeface="Calibri"/>
              <a:ea typeface="Calibri"/>
              <a:cs typeface="Calibri"/>
              <a:sym typeface="Calibri"/>
            </a:endParaRPr>
          </a:p>
          <a:p>
            <a:pPr indent="-342900" lvl="0" marL="571500" rtl="0" algn="l">
              <a:lnSpc>
                <a:spcPct val="90000"/>
              </a:lnSpc>
              <a:spcBef>
                <a:spcPts val="1000"/>
              </a:spcBef>
              <a:spcAft>
                <a:spcPts val="0"/>
              </a:spcAft>
              <a:buSzPts val="1800"/>
              <a:buFont typeface="Noto Sans Symbols"/>
              <a:buChar char="▪"/>
            </a:pPr>
            <a:r>
              <a:rPr lang="en-GB" sz="2400">
                <a:latin typeface="Calibri"/>
                <a:ea typeface="Calibri"/>
                <a:cs typeface="Calibri"/>
                <a:sym typeface="Calibri"/>
              </a:rPr>
              <a:t>Use your laptop or mobile to search for the foundational principles of democracy.</a:t>
            </a:r>
            <a:endParaRPr b="1" sz="2400">
              <a:latin typeface="Calibri"/>
              <a:ea typeface="Calibri"/>
              <a:cs typeface="Calibri"/>
              <a:sym typeface="Calibri"/>
            </a:endParaRPr>
          </a:p>
          <a:p>
            <a:pPr indent="-342900" lvl="0" marL="571500" rtl="0" algn="l">
              <a:lnSpc>
                <a:spcPct val="90000"/>
              </a:lnSpc>
              <a:spcBef>
                <a:spcPts val="1000"/>
              </a:spcBef>
              <a:spcAft>
                <a:spcPts val="0"/>
              </a:spcAft>
              <a:buSzPts val="1800"/>
              <a:buFont typeface="Noto Sans Symbols"/>
              <a:buChar char="▪"/>
            </a:pPr>
            <a:r>
              <a:rPr lang="en-GB" sz="2400">
                <a:latin typeface="Calibri"/>
                <a:ea typeface="Calibri"/>
                <a:cs typeface="Calibri"/>
                <a:sym typeface="Calibri"/>
              </a:rPr>
              <a:t>Watch the provided </a:t>
            </a:r>
            <a:r>
              <a:rPr lang="en-GB" sz="2400" u="sng">
                <a:solidFill>
                  <a:schemeClr val="hlink"/>
                </a:solidFill>
                <a:latin typeface="Calibri"/>
                <a:ea typeface="Calibri"/>
                <a:cs typeface="Calibri"/>
                <a:sym typeface="Calibri"/>
                <a:hlinkClick r:id="rId3"/>
              </a:rPr>
              <a:t>Video</a:t>
            </a:r>
            <a:r>
              <a:rPr lang="en-GB" sz="2400">
                <a:latin typeface="Calibri"/>
                <a:ea typeface="Calibri"/>
                <a:cs typeface="Calibri"/>
                <a:sym typeface="Calibri"/>
              </a:rPr>
              <a:t> to deepen your understanding of democratic principles.</a:t>
            </a:r>
            <a:endParaRPr/>
          </a:p>
          <a:p>
            <a:pPr indent="-228600" lvl="0" marL="342900" rtl="0" algn="just">
              <a:lnSpc>
                <a:spcPct val="90000"/>
              </a:lnSpc>
              <a:spcBef>
                <a:spcPts val="0"/>
              </a:spcBef>
              <a:spcAft>
                <a:spcPts val="0"/>
              </a:spcAft>
              <a:buClr>
                <a:schemeClr val="accent1"/>
              </a:buClr>
              <a:buSzPts val="1800"/>
              <a:buFont typeface="Arial"/>
              <a:buNone/>
            </a:pPr>
            <a:r>
              <a:t/>
            </a:r>
            <a:endParaRPr sz="2400"/>
          </a:p>
          <a:p>
            <a:pPr indent="-171450" lvl="0" marL="285750" rtl="0" algn="just">
              <a:lnSpc>
                <a:spcPct val="90000"/>
              </a:lnSpc>
              <a:spcBef>
                <a:spcPts val="0"/>
              </a:spcBef>
              <a:spcAft>
                <a:spcPts val="0"/>
              </a:spcAft>
              <a:buClr>
                <a:schemeClr val="accent1"/>
              </a:buClr>
              <a:buSzPts val="1800"/>
              <a:buFont typeface="Arial"/>
              <a:buNone/>
            </a:pPr>
            <a:r>
              <a:t/>
            </a:r>
            <a:endParaRPr sz="2400"/>
          </a:p>
        </p:txBody>
      </p:sp>
      <p:sp>
        <p:nvSpPr>
          <p:cNvPr id="77" name="Google Shape;77;p2"/>
          <p:cNvSpPr txBox="1"/>
          <p:nvPr>
            <p:ph type="title"/>
          </p:nvPr>
        </p:nvSpPr>
        <p:spPr>
          <a:xfrm>
            <a:off x="437470" y="164924"/>
            <a:ext cx="11393260" cy="675444"/>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2800"/>
              <a:buNone/>
            </a:pPr>
            <a:r>
              <a:rPr b="1" lang="en-GB"/>
              <a:t>Principles of a Functioning Democracy</a:t>
            </a:r>
            <a:endParaRPr/>
          </a:p>
        </p:txBody>
      </p:sp>
      <p:sp>
        <p:nvSpPr>
          <p:cNvPr id="78" name="Google Shape;78;p2"/>
          <p:cNvSpPr/>
          <p:nvPr/>
        </p:nvSpPr>
        <p:spPr>
          <a:xfrm>
            <a:off x="7030065" y="1622323"/>
            <a:ext cx="4613294" cy="4154943"/>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chemeClr val="accent1"/>
              </a:buClr>
              <a:buSzPts val="1800"/>
              <a:buFont typeface="Arial"/>
              <a:buChar char="•"/>
            </a:pPr>
            <a:r>
              <a:rPr b="0" i="0" lang="en-GB" sz="2400" u="none" cap="none" strike="noStrike">
                <a:solidFill>
                  <a:srgbClr val="000000"/>
                </a:solidFill>
                <a:latin typeface="Calibri"/>
                <a:ea typeface="Calibri"/>
                <a:cs typeface="Calibri"/>
                <a:sym typeface="Calibri"/>
              </a:rPr>
              <a:t>Democracy is the </a:t>
            </a:r>
            <a:r>
              <a:rPr b="1" i="0" lang="en-GB" sz="2400" u="none" cap="none" strike="noStrike">
                <a:solidFill>
                  <a:srgbClr val="000000"/>
                </a:solidFill>
                <a:latin typeface="Calibri"/>
                <a:ea typeface="Calibri"/>
                <a:cs typeface="Calibri"/>
                <a:sym typeface="Calibri"/>
              </a:rPr>
              <a:t>collection of principles </a:t>
            </a:r>
            <a:r>
              <a:rPr b="0" i="0" lang="en-GB" sz="2400" u="none" cap="none" strike="noStrike">
                <a:solidFill>
                  <a:srgbClr val="000000"/>
                </a:solidFill>
                <a:latin typeface="Calibri"/>
                <a:ea typeface="Calibri"/>
                <a:cs typeface="Calibri"/>
                <a:sym typeface="Calibri"/>
              </a:rPr>
              <a:t>upon which the ideal that People are the ultimate authority and source of legitimacy of government is built on. </a:t>
            </a:r>
            <a:endParaRPr b="0" i="0" sz="2400" u="none" cap="none" strike="noStrike">
              <a:solidFill>
                <a:srgbClr val="000000"/>
              </a:solidFill>
              <a:latin typeface="Calibri"/>
              <a:ea typeface="Calibri"/>
              <a:cs typeface="Calibri"/>
              <a:sym typeface="Calibri"/>
            </a:endParaRPr>
          </a:p>
          <a:p>
            <a:pPr indent="-190500" lvl="0" marL="34290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Calibri"/>
              <a:ea typeface="Calibri"/>
              <a:cs typeface="Calibri"/>
              <a:sym typeface="Calibri"/>
            </a:endParaRPr>
          </a:p>
          <a:p>
            <a:pPr indent="-285750" lvl="0" marL="285750" marR="0" rtl="0" algn="l">
              <a:lnSpc>
                <a:spcPct val="100000"/>
              </a:lnSpc>
              <a:spcBef>
                <a:spcPts val="0"/>
              </a:spcBef>
              <a:spcAft>
                <a:spcPts val="0"/>
              </a:spcAft>
              <a:buClr>
                <a:schemeClr val="accent1"/>
              </a:buClr>
              <a:buSzPts val="1800"/>
              <a:buFont typeface="Arial"/>
              <a:buChar char="•"/>
            </a:pPr>
            <a:r>
              <a:rPr b="0" i="0" lang="en-GB" sz="2400" u="none" cap="none" strike="noStrike">
                <a:solidFill>
                  <a:srgbClr val="000000"/>
                </a:solidFill>
                <a:latin typeface="Calibri"/>
                <a:ea typeface="Calibri"/>
                <a:cs typeface="Calibri"/>
                <a:sym typeface="Calibri"/>
              </a:rPr>
              <a:t>These present the </a:t>
            </a:r>
            <a:r>
              <a:rPr b="1" i="0" lang="en-GB" sz="2400" u="none" cap="none" strike="noStrike">
                <a:solidFill>
                  <a:srgbClr val="000000"/>
                </a:solidFill>
                <a:latin typeface="Calibri"/>
                <a:ea typeface="Calibri"/>
                <a:cs typeface="Calibri"/>
                <a:sym typeface="Calibri"/>
              </a:rPr>
              <a:t>fundamentals and the basis on which Democratic states </a:t>
            </a:r>
            <a:r>
              <a:rPr b="0" i="0" lang="en-GB" sz="2400" u="none" cap="none" strike="noStrike">
                <a:solidFill>
                  <a:srgbClr val="000000"/>
                </a:solidFill>
                <a:latin typeface="Calibri"/>
                <a:ea typeface="Calibri"/>
                <a:cs typeface="Calibri"/>
                <a:sym typeface="Calibri"/>
              </a:rPr>
              <a:t>are built and are often being measured.</a:t>
            </a:r>
            <a:endParaRPr b="0" i="0" sz="2400" u="none" cap="none" strike="noStrike">
              <a:solidFill>
                <a:srgbClr val="000000"/>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grpSp>
        <p:nvGrpSpPr>
          <p:cNvPr id="83" name="Google Shape;83;p3"/>
          <p:cNvGrpSpPr/>
          <p:nvPr/>
        </p:nvGrpSpPr>
        <p:grpSpPr>
          <a:xfrm>
            <a:off x="399369" y="1360904"/>
            <a:ext cx="6587055" cy="4844487"/>
            <a:chOff x="0" y="2367"/>
            <a:chExt cx="6587055" cy="4844487"/>
          </a:xfrm>
        </p:grpSpPr>
        <p:sp>
          <p:nvSpPr>
            <p:cNvPr id="84" name="Google Shape;84;p3"/>
            <p:cNvSpPr/>
            <p:nvPr/>
          </p:nvSpPr>
          <p:spPr>
            <a:xfrm rot="5400000">
              <a:off x="2541403" y="316753"/>
              <a:ext cx="3875589" cy="4215716"/>
            </a:xfrm>
            <a:prstGeom prst="round2SameRect">
              <a:avLst>
                <a:gd fmla="val 16667" name="adj1"/>
                <a:gd fmla="val 0" name="adj2"/>
              </a:avLst>
            </a:prstGeom>
            <a:solidFill>
              <a:srgbClr val="CBE2D5">
                <a:alpha val="89803"/>
              </a:srgbClr>
            </a:solidFill>
            <a:ln cap="flat" cmpd="sng" w="25400">
              <a:solidFill>
                <a:srgbClr val="CBE2D5">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3"/>
            <p:cNvSpPr txBox="1"/>
            <p:nvPr/>
          </p:nvSpPr>
          <p:spPr>
            <a:xfrm>
              <a:off x="2371340" y="676008"/>
              <a:ext cx="4026525" cy="3497207"/>
            </a:xfrm>
            <a:prstGeom prst="rect">
              <a:avLst/>
            </a:prstGeom>
            <a:noFill/>
            <a:ln>
              <a:noFill/>
            </a:ln>
          </p:spPr>
          <p:txBody>
            <a:bodyPr anchorCtr="0" anchor="ctr" bIns="123825" lIns="247650" spcFirstLastPara="1" rIns="247650" wrap="square" tIns="123825">
              <a:noAutofit/>
            </a:bodyPr>
            <a:lstStyle/>
            <a:p>
              <a:pPr indent="-114300" lvl="1" marL="114300" marR="0" rtl="0" algn="l">
                <a:lnSpc>
                  <a:spcPct val="90000"/>
                </a:lnSpc>
                <a:spcBef>
                  <a:spcPts val="0"/>
                </a:spcBef>
                <a:spcAft>
                  <a:spcPts val="0"/>
                </a:spcAft>
                <a:buClr>
                  <a:srgbClr val="000000"/>
                </a:buClr>
                <a:buSzPts val="1400"/>
                <a:buFont typeface="Arial"/>
                <a:buChar char="••"/>
              </a:pPr>
              <a:r>
                <a:rPr b="1" i="0" lang="en-GB" sz="1400" u="none" cap="none" strike="noStrike">
                  <a:solidFill>
                    <a:srgbClr val="000000"/>
                  </a:solidFill>
                  <a:latin typeface="Calibri"/>
                  <a:ea typeface="Calibri"/>
                  <a:cs typeface="Calibri"/>
                  <a:sym typeface="Calibri"/>
                </a:rPr>
                <a:t>Essential Rights in Democracy</a:t>
              </a:r>
              <a:endParaRPr b="0" i="0" sz="1400" u="none" cap="none" strike="noStrike">
                <a:solidFill>
                  <a:srgbClr val="000000"/>
                </a:solidFill>
                <a:latin typeface="Calibri"/>
                <a:ea typeface="Calibri"/>
                <a:cs typeface="Calibri"/>
                <a:sym typeface="Calibri"/>
              </a:endParaRPr>
            </a:p>
            <a:p>
              <a:pPr indent="-114300" lvl="2" marL="228600" marR="0" rtl="0" algn="l">
                <a:lnSpc>
                  <a:spcPct val="90000"/>
                </a:lnSpc>
                <a:spcBef>
                  <a:spcPts val="21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Fundamental liberties such as freedom of expression, association, movement, and security.</a:t>
              </a:r>
              <a:endParaRPr/>
            </a:p>
            <a:p>
              <a:pPr indent="-114300" lvl="2" marL="228600" marR="0" rtl="0" algn="l">
                <a:lnSpc>
                  <a:spcPct val="90000"/>
                </a:lnSpc>
                <a:spcBef>
                  <a:spcPts val="21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Vital for open dialogue and resolving societal differences.</a:t>
              </a:r>
              <a:endParaRPr/>
            </a:p>
            <a:p>
              <a:pPr indent="-114300" lvl="1" marL="114300" marR="0" rtl="0" algn="l">
                <a:lnSpc>
                  <a:spcPct val="90000"/>
                </a:lnSpc>
                <a:spcBef>
                  <a:spcPts val="210"/>
                </a:spcBef>
                <a:spcAft>
                  <a:spcPts val="0"/>
                </a:spcAft>
                <a:buClr>
                  <a:srgbClr val="000000"/>
                </a:buClr>
                <a:buSzPts val="1400"/>
                <a:buFont typeface="Arial"/>
                <a:buChar char="••"/>
              </a:pPr>
              <a:r>
                <a:rPr b="1" i="0" lang="en-GB" sz="1400" u="none" cap="none" strike="noStrike">
                  <a:solidFill>
                    <a:srgbClr val="000000"/>
                  </a:solidFill>
                  <a:latin typeface="Calibri"/>
                  <a:ea typeface="Calibri"/>
                  <a:cs typeface="Calibri"/>
                  <a:sym typeface="Calibri"/>
                </a:rPr>
                <a:t>Proactive Role in Democratic Societies</a:t>
              </a:r>
              <a:endParaRPr b="0" i="0" sz="1400" u="none" cap="none" strike="noStrike">
                <a:solidFill>
                  <a:srgbClr val="000000"/>
                </a:solidFill>
                <a:latin typeface="Calibri"/>
                <a:ea typeface="Calibri"/>
                <a:cs typeface="Calibri"/>
                <a:sym typeface="Calibri"/>
              </a:endParaRPr>
            </a:p>
            <a:p>
              <a:pPr indent="-114300" lvl="2" marL="228600" marR="0" rtl="0" algn="l">
                <a:lnSpc>
                  <a:spcPct val="90000"/>
                </a:lnSpc>
                <a:spcBef>
                  <a:spcPts val="21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Commitment to uphold and advance individual rights.</a:t>
              </a:r>
              <a:endParaRPr/>
            </a:p>
            <a:p>
              <a:pPr indent="-114300" lvl="2" marL="228600" marR="0" rtl="0" algn="l">
                <a:lnSpc>
                  <a:spcPct val="90000"/>
                </a:lnSpc>
                <a:spcBef>
                  <a:spcPts val="21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Adherence to the Universal Declaration of Human Rights.</a:t>
              </a:r>
              <a:endParaRPr/>
            </a:p>
            <a:p>
              <a:pPr indent="-114300" lvl="1" marL="114300" marR="0" rtl="0" algn="l">
                <a:lnSpc>
                  <a:spcPct val="90000"/>
                </a:lnSpc>
                <a:spcBef>
                  <a:spcPts val="210"/>
                </a:spcBef>
                <a:spcAft>
                  <a:spcPts val="0"/>
                </a:spcAft>
                <a:buClr>
                  <a:srgbClr val="000000"/>
                </a:buClr>
                <a:buSzPts val="1400"/>
                <a:buFont typeface="Arial"/>
                <a:buChar char="••"/>
              </a:pPr>
              <a:r>
                <a:rPr b="1" i="0" lang="en-GB" sz="1400" u="none" cap="none" strike="noStrike">
                  <a:solidFill>
                    <a:srgbClr val="000000"/>
                  </a:solidFill>
                  <a:latin typeface="Calibri"/>
                  <a:ea typeface="Calibri"/>
                  <a:cs typeface="Calibri"/>
                  <a:sym typeface="Calibri"/>
                </a:rPr>
                <a:t>Democratic Responsibility</a:t>
              </a:r>
              <a:endParaRPr b="0" i="0" sz="1400" u="none" cap="none" strike="noStrike">
                <a:solidFill>
                  <a:srgbClr val="000000"/>
                </a:solidFill>
                <a:latin typeface="Calibri"/>
                <a:ea typeface="Calibri"/>
                <a:cs typeface="Calibri"/>
                <a:sym typeface="Calibri"/>
              </a:endParaRPr>
            </a:p>
            <a:p>
              <a:pPr indent="-114300" lvl="2" marL="228600" marR="0" rtl="0" algn="l">
                <a:lnSpc>
                  <a:spcPct val="90000"/>
                </a:lnSpc>
                <a:spcBef>
                  <a:spcPts val="21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Upholding human rights is paramount in all state decisions and actions.</a:t>
              </a:r>
              <a:endParaRPr/>
            </a:p>
            <a:p>
              <a:pPr indent="-114300" lvl="2" marL="228600" marR="0" rtl="0" algn="l">
                <a:lnSpc>
                  <a:spcPct val="90000"/>
                </a:lnSpc>
                <a:spcBef>
                  <a:spcPts val="21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This duty persists even amidst majority opposition.</a:t>
              </a:r>
              <a:endParaRPr/>
            </a:p>
          </p:txBody>
        </p:sp>
        <p:sp>
          <p:nvSpPr>
            <p:cNvPr id="86" name="Google Shape;86;p3"/>
            <p:cNvSpPr/>
            <p:nvPr/>
          </p:nvSpPr>
          <p:spPr>
            <a:xfrm>
              <a:off x="0" y="2367"/>
              <a:ext cx="2371340" cy="4844487"/>
            </a:xfrm>
            <a:prstGeom prst="roundRect">
              <a:avLst>
                <a:gd fmla="val 16667" name="adj"/>
              </a:avLst>
            </a:prstGeom>
            <a:solidFill>
              <a:srgbClr val="33AE79"/>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3"/>
            <p:cNvSpPr txBox="1"/>
            <p:nvPr/>
          </p:nvSpPr>
          <p:spPr>
            <a:xfrm>
              <a:off x="115759" y="118126"/>
              <a:ext cx="2139822" cy="4612969"/>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None/>
              </a:pPr>
              <a:r>
                <a:rPr b="1" i="0" lang="en-GB" sz="2400" u="none" cap="none" strike="noStrike">
                  <a:solidFill>
                    <a:schemeClr val="lt1"/>
                  </a:solidFill>
                  <a:latin typeface="Calibri"/>
                  <a:ea typeface="Calibri"/>
                  <a:cs typeface="Calibri"/>
                  <a:sym typeface="Calibri"/>
                </a:rPr>
                <a:t>Guaranteeing human rights and freedoms</a:t>
              </a:r>
              <a:r>
                <a:rPr b="0" i="0" lang="en-GB" sz="2700" u="none" cap="none" strike="noStrike">
                  <a:solidFill>
                    <a:schemeClr val="lt1"/>
                  </a:solidFill>
                  <a:latin typeface="Calibri"/>
                  <a:ea typeface="Calibri"/>
                  <a:cs typeface="Calibri"/>
                  <a:sym typeface="Calibri"/>
                </a:rPr>
                <a:t> </a:t>
              </a:r>
              <a:endParaRPr b="0" i="0" sz="2700" u="none" cap="none" strike="noStrike">
                <a:solidFill>
                  <a:schemeClr val="lt1"/>
                </a:solidFill>
                <a:latin typeface="Calibri"/>
                <a:ea typeface="Calibri"/>
                <a:cs typeface="Calibri"/>
                <a:sym typeface="Calibri"/>
              </a:endParaRPr>
            </a:p>
          </p:txBody>
        </p:sp>
      </p:grpSp>
      <p:pic>
        <p:nvPicPr>
          <p:cNvPr id="88" name="Google Shape;88;p3"/>
          <p:cNvPicPr preferRelativeResize="0"/>
          <p:nvPr/>
        </p:nvPicPr>
        <p:blipFill rotWithShape="1">
          <a:blip r:embed="rId3">
            <a:alphaModFix/>
          </a:blip>
          <a:srcRect b="0" l="0" r="0" t="0"/>
          <a:stretch/>
        </p:blipFill>
        <p:spPr>
          <a:xfrm>
            <a:off x="7159202" y="1633934"/>
            <a:ext cx="5032798" cy="4094480"/>
          </a:xfrm>
          <a:prstGeom prst="rect">
            <a:avLst/>
          </a:prstGeom>
          <a:noFill/>
          <a:ln>
            <a:noFill/>
          </a:ln>
        </p:spPr>
      </p:pic>
      <p:sp>
        <p:nvSpPr>
          <p:cNvPr id="89" name="Google Shape;89;p3"/>
          <p:cNvSpPr txBox="1"/>
          <p:nvPr>
            <p:ph type="title"/>
          </p:nvPr>
        </p:nvSpPr>
        <p:spPr>
          <a:xfrm>
            <a:off x="437470" y="164924"/>
            <a:ext cx="11393260" cy="675444"/>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2800"/>
              <a:buNone/>
            </a:pPr>
            <a:r>
              <a:rPr b="1" lang="en-GB"/>
              <a:t>Principles of a Functioning Democracy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grpSp>
        <p:nvGrpSpPr>
          <p:cNvPr id="94" name="Google Shape;94;p26"/>
          <p:cNvGrpSpPr/>
          <p:nvPr/>
        </p:nvGrpSpPr>
        <p:grpSpPr>
          <a:xfrm>
            <a:off x="399369" y="1432559"/>
            <a:ext cx="6730894" cy="5113217"/>
            <a:chOff x="0" y="0"/>
            <a:chExt cx="6730894" cy="5113217"/>
          </a:xfrm>
        </p:grpSpPr>
        <p:sp>
          <p:nvSpPr>
            <p:cNvPr id="95" name="Google Shape;95;p26"/>
            <p:cNvSpPr/>
            <p:nvPr/>
          </p:nvSpPr>
          <p:spPr>
            <a:xfrm rot="5400000">
              <a:off x="2531721" y="402722"/>
              <a:ext cx="4090573" cy="4307772"/>
            </a:xfrm>
            <a:prstGeom prst="round2SameRect">
              <a:avLst>
                <a:gd fmla="val 16667" name="adj1"/>
                <a:gd fmla="val 0" name="adj2"/>
              </a:avLst>
            </a:prstGeom>
            <a:solidFill>
              <a:srgbClr val="F3E7CA">
                <a:alpha val="89803"/>
              </a:srgbClr>
            </a:solidFill>
            <a:ln cap="flat" cmpd="sng" w="25400">
              <a:solidFill>
                <a:srgbClr val="F3E7CA">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26"/>
            <p:cNvSpPr txBox="1"/>
            <p:nvPr/>
          </p:nvSpPr>
          <p:spPr>
            <a:xfrm>
              <a:off x="2423122" y="711007"/>
              <a:ext cx="4108087" cy="3691203"/>
            </a:xfrm>
            <a:prstGeom prst="rect">
              <a:avLst/>
            </a:prstGeom>
            <a:noFill/>
            <a:ln>
              <a:noFill/>
            </a:ln>
          </p:spPr>
          <p:txBody>
            <a:bodyPr anchorCtr="0" anchor="ctr" bIns="123825" lIns="247650" spcFirstLastPara="1" rIns="247650" wrap="square" tIns="123825">
              <a:noAutofit/>
            </a:bodyPr>
            <a:lstStyle/>
            <a:p>
              <a:pPr indent="-114300" lvl="1" marL="114300" marR="0" rtl="0" algn="l">
                <a:lnSpc>
                  <a:spcPct val="90000"/>
                </a:lnSpc>
                <a:spcBef>
                  <a:spcPts val="0"/>
                </a:spcBef>
                <a:spcAft>
                  <a:spcPts val="0"/>
                </a:spcAft>
                <a:buClr>
                  <a:srgbClr val="000000"/>
                </a:buClr>
                <a:buSzPts val="1400"/>
                <a:buFont typeface="Arial"/>
                <a:buChar char="••"/>
              </a:pPr>
              <a:r>
                <a:rPr b="1" i="0" lang="en-GB" sz="1400" u="none" cap="none" strike="noStrike">
                  <a:solidFill>
                    <a:srgbClr val="000000"/>
                  </a:solidFill>
                  <a:latin typeface="Calibri"/>
                  <a:ea typeface="Calibri"/>
                  <a:cs typeface="Calibri"/>
                  <a:sym typeface="Calibri"/>
                </a:rPr>
                <a:t>Source of Legitimacy</a:t>
              </a:r>
              <a:endParaRPr b="0" i="0" sz="1400" u="none" cap="none" strike="noStrike">
                <a:solidFill>
                  <a:srgbClr val="000000"/>
                </a:solidFill>
                <a:latin typeface="Calibri"/>
                <a:ea typeface="Calibri"/>
                <a:cs typeface="Calibri"/>
                <a:sym typeface="Calibri"/>
              </a:endParaRPr>
            </a:p>
            <a:p>
              <a:pPr indent="-114300" lvl="2" marL="228600" marR="0" rtl="0" algn="l">
                <a:lnSpc>
                  <a:spcPct val="90000"/>
                </a:lnSpc>
                <a:spcBef>
                  <a:spcPts val="21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The government derives its legitimacy from the electorate's consent.</a:t>
              </a:r>
              <a:endParaRPr/>
            </a:p>
            <a:p>
              <a:pPr indent="-114300" lvl="2" marL="228600" marR="0" rtl="0" algn="l">
                <a:lnSpc>
                  <a:spcPct val="90000"/>
                </a:lnSpc>
                <a:spcBef>
                  <a:spcPts val="21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This consent is expressed through fair and regular elections.</a:t>
              </a:r>
              <a:endParaRPr/>
            </a:p>
            <a:p>
              <a:pPr indent="-114300" lvl="1" marL="114300" marR="0" rtl="0" algn="l">
                <a:lnSpc>
                  <a:spcPct val="90000"/>
                </a:lnSpc>
                <a:spcBef>
                  <a:spcPts val="210"/>
                </a:spcBef>
                <a:spcAft>
                  <a:spcPts val="0"/>
                </a:spcAft>
                <a:buClr>
                  <a:srgbClr val="000000"/>
                </a:buClr>
                <a:buSzPts val="1400"/>
                <a:buFont typeface="Arial"/>
                <a:buChar char="••"/>
              </a:pPr>
              <a:r>
                <a:rPr b="1" i="0" lang="en-GB" sz="1400" u="none" cap="none" strike="noStrike">
                  <a:solidFill>
                    <a:srgbClr val="000000"/>
                  </a:solidFill>
                  <a:latin typeface="Calibri"/>
                  <a:ea typeface="Calibri"/>
                  <a:cs typeface="Calibri"/>
                  <a:sym typeface="Calibri"/>
                </a:rPr>
                <a:t>Empowering Citizens</a:t>
              </a:r>
              <a:endParaRPr b="0" i="0" sz="1400" u="none" cap="none" strike="noStrike">
                <a:solidFill>
                  <a:srgbClr val="000000"/>
                </a:solidFill>
                <a:latin typeface="Calibri"/>
                <a:ea typeface="Calibri"/>
                <a:cs typeface="Calibri"/>
                <a:sym typeface="Calibri"/>
              </a:endParaRPr>
            </a:p>
            <a:p>
              <a:pPr indent="-114300" lvl="2" marL="228600" marR="0" rtl="0" algn="l">
                <a:lnSpc>
                  <a:spcPct val="90000"/>
                </a:lnSpc>
                <a:spcBef>
                  <a:spcPts val="21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Elections enable citizens to vote or run for office freely and without fear.</a:t>
              </a:r>
              <a:endParaRPr/>
            </a:p>
            <a:p>
              <a:pPr indent="-114300" lvl="2" marL="228600" marR="0" rtl="0" algn="l">
                <a:lnSpc>
                  <a:spcPct val="90000"/>
                </a:lnSpc>
                <a:spcBef>
                  <a:spcPts val="21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They provide an opportunity to express opinions and select representatives.</a:t>
              </a:r>
              <a:endParaRPr/>
            </a:p>
            <a:p>
              <a:pPr indent="-114300" lvl="1" marL="114300" marR="0" rtl="0" algn="l">
                <a:lnSpc>
                  <a:spcPct val="90000"/>
                </a:lnSpc>
                <a:spcBef>
                  <a:spcPts val="210"/>
                </a:spcBef>
                <a:spcAft>
                  <a:spcPts val="0"/>
                </a:spcAft>
                <a:buClr>
                  <a:srgbClr val="000000"/>
                </a:buClr>
                <a:buSzPts val="1400"/>
                <a:buFont typeface="Arial"/>
                <a:buChar char="••"/>
              </a:pPr>
              <a:r>
                <a:rPr b="1" i="0" lang="en-GB" sz="1400" u="none" cap="none" strike="noStrike">
                  <a:solidFill>
                    <a:srgbClr val="000000"/>
                  </a:solidFill>
                  <a:latin typeface="Calibri"/>
                  <a:ea typeface="Calibri"/>
                  <a:cs typeface="Calibri"/>
                  <a:sym typeface="Calibri"/>
                </a:rPr>
                <a:t>Accountability and Choice</a:t>
              </a:r>
              <a:endParaRPr b="0" i="0" sz="1400" u="none" cap="none" strike="noStrike">
                <a:solidFill>
                  <a:srgbClr val="000000"/>
                </a:solidFill>
                <a:latin typeface="Calibri"/>
                <a:ea typeface="Calibri"/>
                <a:cs typeface="Calibri"/>
                <a:sym typeface="Calibri"/>
              </a:endParaRPr>
            </a:p>
            <a:p>
              <a:pPr indent="-114300" lvl="2" marL="228600" marR="0" rtl="0" algn="l">
                <a:lnSpc>
                  <a:spcPct val="90000"/>
                </a:lnSpc>
                <a:spcBef>
                  <a:spcPts val="21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Representatives are held accountable by the electorate.</a:t>
              </a:r>
              <a:endParaRPr/>
            </a:p>
            <a:p>
              <a:pPr indent="-114300" lvl="2" marL="228600" marR="0" rtl="0" algn="l">
                <a:lnSpc>
                  <a:spcPct val="90000"/>
                </a:lnSpc>
                <a:spcBef>
                  <a:spcPts val="21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Elections are the primary means for the public to express their will and exercise choice.</a:t>
              </a:r>
              <a:endParaRPr/>
            </a:p>
          </p:txBody>
        </p:sp>
        <p:sp>
          <p:nvSpPr>
            <p:cNvPr id="97" name="Google Shape;97;p26"/>
            <p:cNvSpPr/>
            <p:nvPr/>
          </p:nvSpPr>
          <p:spPr>
            <a:xfrm>
              <a:off x="0" y="0"/>
              <a:ext cx="2423122" cy="5113217"/>
            </a:xfrm>
            <a:prstGeom prst="roundRect">
              <a:avLst>
                <a:gd fmla="val 16667" name="adj"/>
              </a:avLst>
            </a:prstGeom>
            <a:solidFill>
              <a:srgbClr val="E0BA04"/>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26"/>
            <p:cNvSpPr txBox="1"/>
            <p:nvPr/>
          </p:nvSpPr>
          <p:spPr>
            <a:xfrm>
              <a:off x="118287" y="118287"/>
              <a:ext cx="2186548" cy="4876643"/>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None/>
              </a:pPr>
              <a:r>
                <a:rPr b="1" i="0" lang="en-GB" sz="2400" u="none" cap="none" strike="noStrike">
                  <a:solidFill>
                    <a:schemeClr val="lt1"/>
                  </a:solidFill>
                  <a:latin typeface="Calibri"/>
                  <a:ea typeface="Calibri"/>
                  <a:cs typeface="Calibri"/>
                  <a:sym typeface="Calibri"/>
                </a:rPr>
                <a:t>Regular and Fair Elections</a:t>
              </a:r>
              <a:endParaRPr b="1" i="0" sz="2400" u="none" cap="none" strike="noStrike">
                <a:solidFill>
                  <a:schemeClr val="lt1"/>
                </a:solidFill>
                <a:latin typeface="Calibri"/>
                <a:ea typeface="Calibri"/>
                <a:cs typeface="Calibri"/>
                <a:sym typeface="Calibri"/>
              </a:endParaRPr>
            </a:p>
          </p:txBody>
        </p:sp>
      </p:grpSp>
      <p:pic>
        <p:nvPicPr>
          <p:cNvPr id="99" name="Google Shape;99;p26"/>
          <p:cNvPicPr preferRelativeResize="0"/>
          <p:nvPr/>
        </p:nvPicPr>
        <p:blipFill rotWithShape="1">
          <a:blip r:embed="rId3">
            <a:alphaModFix/>
          </a:blip>
          <a:srcRect b="0" l="0" r="0" t="0"/>
          <a:stretch/>
        </p:blipFill>
        <p:spPr>
          <a:xfrm>
            <a:off x="7207841" y="2275967"/>
            <a:ext cx="4831368" cy="3271837"/>
          </a:xfrm>
          <a:prstGeom prst="rect">
            <a:avLst/>
          </a:prstGeom>
          <a:noFill/>
          <a:ln>
            <a:noFill/>
          </a:ln>
        </p:spPr>
      </p:pic>
      <p:sp>
        <p:nvSpPr>
          <p:cNvPr id="100" name="Google Shape;100;p26"/>
          <p:cNvSpPr txBox="1"/>
          <p:nvPr>
            <p:ph type="title"/>
          </p:nvPr>
        </p:nvSpPr>
        <p:spPr>
          <a:xfrm>
            <a:off x="437470" y="164924"/>
            <a:ext cx="11393260" cy="675444"/>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2800"/>
              <a:buNone/>
            </a:pPr>
            <a:r>
              <a:rPr b="1" lang="en-GB"/>
              <a:t>Principles of a Functioning Democracy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grpSp>
        <p:nvGrpSpPr>
          <p:cNvPr id="105" name="Google Shape;105;p27"/>
          <p:cNvGrpSpPr/>
          <p:nvPr/>
        </p:nvGrpSpPr>
        <p:grpSpPr>
          <a:xfrm>
            <a:off x="399369" y="1432559"/>
            <a:ext cx="6854185" cy="5113217"/>
            <a:chOff x="0" y="0"/>
            <a:chExt cx="6854185" cy="5113217"/>
          </a:xfrm>
        </p:grpSpPr>
        <p:sp>
          <p:nvSpPr>
            <p:cNvPr id="106" name="Google Shape;106;p27"/>
            <p:cNvSpPr/>
            <p:nvPr/>
          </p:nvSpPr>
          <p:spPr>
            <a:xfrm rot="5400000">
              <a:off x="2615559" y="363269"/>
              <a:ext cx="4090573" cy="4386678"/>
            </a:xfrm>
            <a:prstGeom prst="round2SameRect">
              <a:avLst>
                <a:gd fmla="val 16667" name="adj1"/>
                <a:gd fmla="val 0" name="adj2"/>
              </a:avLst>
            </a:prstGeom>
            <a:solidFill>
              <a:srgbClr val="F7CFCF">
                <a:alpha val="89803"/>
              </a:srgbClr>
            </a:solidFill>
            <a:ln cap="flat" cmpd="sng" w="25400">
              <a:solidFill>
                <a:srgbClr val="F7CFCF">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27"/>
            <p:cNvSpPr txBox="1"/>
            <p:nvPr/>
          </p:nvSpPr>
          <p:spPr>
            <a:xfrm>
              <a:off x="2467507" y="711007"/>
              <a:ext cx="4186993" cy="3691203"/>
            </a:xfrm>
            <a:prstGeom prst="rect">
              <a:avLst/>
            </a:prstGeom>
            <a:noFill/>
            <a:ln>
              <a:noFill/>
            </a:ln>
          </p:spPr>
          <p:txBody>
            <a:bodyPr anchorCtr="0" anchor="ctr" bIns="123825" lIns="247650" spcFirstLastPara="1" rIns="247650" wrap="square" tIns="123825">
              <a:noAutofit/>
            </a:bodyPr>
            <a:lstStyle/>
            <a:p>
              <a:pPr indent="-114300" lvl="1" marL="114300" marR="0" rtl="0" algn="l">
                <a:lnSpc>
                  <a:spcPct val="90000"/>
                </a:lnSpc>
                <a:spcBef>
                  <a:spcPts val="0"/>
                </a:spcBef>
                <a:spcAft>
                  <a:spcPts val="0"/>
                </a:spcAft>
                <a:buClr>
                  <a:srgbClr val="000000"/>
                </a:buClr>
                <a:buSzPts val="1400"/>
                <a:buFont typeface="Arial"/>
                <a:buChar char="••"/>
              </a:pPr>
              <a:r>
                <a:rPr b="1" i="0" lang="en-GB" sz="1400" u="none" cap="none" strike="noStrike">
                  <a:solidFill>
                    <a:srgbClr val="000000"/>
                  </a:solidFill>
                  <a:latin typeface="Calibri"/>
                  <a:ea typeface="Calibri"/>
                  <a:cs typeface="Calibri"/>
                  <a:sym typeface="Calibri"/>
                </a:rPr>
                <a:t>Freedom of Expression</a:t>
              </a:r>
              <a:endParaRPr b="0" i="0" sz="1400" u="none" cap="none" strike="noStrike">
                <a:solidFill>
                  <a:srgbClr val="000000"/>
                </a:solidFill>
                <a:latin typeface="Calibri"/>
                <a:ea typeface="Calibri"/>
                <a:cs typeface="Calibri"/>
                <a:sym typeface="Calibri"/>
              </a:endParaRPr>
            </a:p>
            <a:p>
              <a:pPr indent="-114300" lvl="2" marL="228600" marR="0" rtl="0" algn="l">
                <a:lnSpc>
                  <a:spcPct val="90000"/>
                </a:lnSpc>
                <a:spcBef>
                  <a:spcPts val="21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Essential for individuals to communicate thoughts and opinions freely.</a:t>
              </a:r>
              <a:endParaRPr/>
            </a:p>
            <a:p>
              <a:pPr indent="-114300" lvl="2" marL="228600" marR="0" rtl="0" algn="l">
                <a:lnSpc>
                  <a:spcPct val="90000"/>
                </a:lnSpc>
                <a:spcBef>
                  <a:spcPts val="21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A cornerstone of democratic societies.</a:t>
              </a:r>
              <a:endParaRPr/>
            </a:p>
            <a:p>
              <a:pPr indent="-114300" lvl="1" marL="114300" marR="0" rtl="0" algn="l">
                <a:lnSpc>
                  <a:spcPct val="90000"/>
                </a:lnSpc>
                <a:spcBef>
                  <a:spcPts val="210"/>
                </a:spcBef>
                <a:spcAft>
                  <a:spcPts val="0"/>
                </a:spcAft>
                <a:buClr>
                  <a:srgbClr val="000000"/>
                </a:buClr>
                <a:buSzPts val="1400"/>
                <a:buFont typeface="Arial"/>
                <a:buChar char="••"/>
              </a:pPr>
              <a:r>
                <a:rPr b="1" i="0" lang="en-GB" sz="1400" u="none" cap="none" strike="noStrike">
                  <a:solidFill>
                    <a:srgbClr val="000000"/>
                  </a:solidFill>
                  <a:latin typeface="Calibri"/>
                  <a:ea typeface="Calibri"/>
                  <a:cs typeface="Calibri"/>
                  <a:sym typeface="Calibri"/>
                </a:rPr>
                <a:t>Right to Assemble</a:t>
              </a:r>
              <a:endParaRPr b="0" i="0" sz="1400" u="none" cap="none" strike="noStrike">
                <a:solidFill>
                  <a:srgbClr val="000000"/>
                </a:solidFill>
                <a:latin typeface="Calibri"/>
                <a:ea typeface="Calibri"/>
                <a:cs typeface="Calibri"/>
                <a:sym typeface="Calibri"/>
              </a:endParaRPr>
            </a:p>
            <a:p>
              <a:pPr indent="-114300" lvl="2" marL="228600" marR="0" rtl="0" algn="l">
                <a:lnSpc>
                  <a:spcPct val="90000"/>
                </a:lnSpc>
                <a:spcBef>
                  <a:spcPts val="21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Freedom to gather and advocate for shared beliefs.</a:t>
              </a:r>
              <a:endParaRPr/>
            </a:p>
            <a:p>
              <a:pPr indent="-114300" lvl="2" marL="228600" marR="0" rtl="0" algn="l">
                <a:lnSpc>
                  <a:spcPct val="90000"/>
                </a:lnSpc>
                <a:spcBef>
                  <a:spcPts val="21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Enables collective action and representation.</a:t>
              </a:r>
              <a:endParaRPr/>
            </a:p>
            <a:p>
              <a:pPr indent="-114300" lvl="1" marL="114300" marR="0" rtl="0" algn="l">
                <a:lnSpc>
                  <a:spcPct val="90000"/>
                </a:lnSpc>
                <a:spcBef>
                  <a:spcPts val="210"/>
                </a:spcBef>
                <a:spcAft>
                  <a:spcPts val="0"/>
                </a:spcAft>
                <a:buClr>
                  <a:srgbClr val="000000"/>
                </a:buClr>
                <a:buSzPts val="1400"/>
                <a:buFont typeface="Arial"/>
                <a:buChar char="••"/>
              </a:pPr>
              <a:r>
                <a:rPr b="1" i="0" lang="en-GB" sz="1400" u="none" cap="none" strike="noStrike">
                  <a:solidFill>
                    <a:srgbClr val="000000"/>
                  </a:solidFill>
                  <a:latin typeface="Calibri"/>
                  <a:ea typeface="Calibri"/>
                  <a:cs typeface="Calibri"/>
                  <a:sym typeface="Calibri"/>
                </a:rPr>
                <a:t>Foundation for Additional Rights</a:t>
              </a:r>
              <a:endParaRPr b="0" i="0" sz="1400" u="none" cap="none" strike="noStrike">
                <a:solidFill>
                  <a:srgbClr val="000000"/>
                </a:solidFill>
                <a:latin typeface="Calibri"/>
                <a:ea typeface="Calibri"/>
                <a:cs typeface="Calibri"/>
                <a:sym typeface="Calibri"/>
              </a:endParaRPr>
            </a:p>
            <a:p>
              <a:pPr indent="-114300" lvl="2" marL="228600" marR="0" rtl="0" algn="l">
                <a:lnSpc>
                  <a:spcPct val="90000"/>
                </a:lnSpc>
                <a:spcBef>
                  <a:spcPts val="21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These liberties are crucial for safeguarding and promoting other rights.</a:t>
              </a:r>
              <a:endParaRPr/>
            </a:p>
            <a:p>
              <a:pPr indent="-114300" lvl="2" marL="228600" marR="0" rtl="0" algn="l">
                <a:lnSpc>
                  <a:spcPct val="90000"/>
                </a:lnSpc>
                <a:spcBef>
                  <a:spcPts val="21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Integral to a robust and functional democracy.</a:t>
              </a:r>
              <a:endParaRPr/>
            </a:p>
          </p:txBody>
        </p:sp>
        <p:sp>
          <p:nvSpPr>
            <p:cNvPr id="108" name="Google Shape;108;p27"/>
            <p:cNvSpPr/>
            <p:nvPr/>
          </p:nvSpPr>
          <p:spPr>
            <a:xfrm>
              <a:off x="0" y="0"/>
              <a:ext cx="2467506" cy="5113217"/>
            </a:xfrm>
            <a:prstGeom prst="roundRect">
              <a:avLst>
                <a:gd fmla="val 16667" name="adj"/>
              </a:avLst>
            </a:prstGeom>
            <a:solidFill>
              <a:srgbClr val="EB505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27"/>
            <p:cNvSpPr txBox="1"/>
            <p:nvPr/>
          </p:nvSpPr>
          <p:spPr>
            <a:xfrm>
              <a:off x="120454" y="120454"/>
              <a:ext cx="2226598" cy="4872309"/>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None/>
              </a:pPr>
              <a:r>
                <a:rPr b="1" i="0" lang="en-GB" sz="2400" u="none" cap="none" strike="noStrike">
                  <a:solidFill>
                    <a:schemeClr val="lt1"/>
                  </a:solidFill>
                  <a:latin typeface="Calibri"/>
                  <a:ea typeface="Calibri"/>
                  <a:cs typeface="Calibri"/>
                  <a:sym typeface="Calibri"/>
                </a:rPr>
                <a:t>Freedom of Expression &amp; Association</a:t>
              </a:r>
              <a:endParaRPr b="0" i="0" sz="2400" u="none" cap="none" strike="noStrike">
                <a:solidFill>
                  <a:schemeClr val="lt1"/>
                </a:solidFill>
                <a:latin typeface="Calibri"/>
                <a:ea typeface="Calibri"/>
                <a:cs typeface="Calibri"/>
                <a:sym typeface="Calibri"/>
              </a:endParaRPr>
            </a:p>
          </p:txBody>
        </p:sp>
      </p:grpSp>
      <p:pic>
        <p:nvPicPr>
          <p:cNvPr id="110" name="Google Shape;110;p27"/>
          <p:cNvPicPr preferRelativeResize="0"/>
          <p:nvPr/>
        </p:nvPicPr>
        <p:blipFill rotWithShape="1">
          <a:blip r:embed="rId3">
            <a:alphaModFix/>
          </a:blip>
          <a:srcRect b="0" l="0" r="0" t="0"/>
          <a:stretch/>
        </p:blipFill>
        <p:spPr>
          <a:xfrm>
            <a:off x="7479586" y="1922462"/>
            <a:ext cx="4610993" cy="4133410"/>
          </a:xfrm>
          <a:prstGeom prst="rect">
            <a:avLst/>
          </a:prstGeom>
          <a:noFill/>
          <a:ln>
            <a:noFill/>
          </a:ln>
        </p:spPr>
      </p:pic>
      <p:sp>
        <p:nvSpPr>
          <p:cNvPr id="111" name="Google Shape;111;p27"/>
          <p:cNvSpPr txBox="1"/>
          <p:nvPr>
            <p:ph type="title"/>
          </p:nvPr>
        </p:nvSpPr>
        <p:spPr>
          <a:xfrm>
            <a:off x="437470" y="164924"/>
            <a:ext cx="11393260" cy="675444"/>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2800"/>
              <a:buNone/>
            </a:pPr>
            <a:r>
              <a:rPr b="1" lang="en-GB"/>
              <a:t>Principles of a Functioning Democracy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grpSp>
        <p:nvGrpSpPr>
          <p:cNvPr id="116" name="Google Shape;116;p4"/>
          <p:cNvGrpSpPr/>
          <p:nvPr/>
        </p:nvGrpSpPr>
        <p:grpSpPr>
          <a:xfrm>
            <a:off x="399369" y="1358537"/>
            <a:ext cx="8960386" cy="5187240"/>
            <a:chOff x="0" y="0"/>
            <a:chExt cx="8960386" cy="5187240"/>
          </a:xfrm>
        </p:grpSpPr>
        <p:sp>
          <p:nvSpPr>
            <p:cNvPr id="117" name="Google Shape;117;p4"/>
            <p:cNvSpPr/>
            <p:nvPr/>
          </p:nvSpPr>
          <p:spPr>
            <a:xfrm rot="5400000">
              <a:off x="4018167" y="-273703"/>
              <a:ext cx="4149792" cy="5734647"/>
            </a:xfrm>
            <a:prstGeom prst="round2SameRect">
              <a:avLst>
                <a:gd fmla="val 16667" name="adj1"/>
                <a:gd fmla="val 0" name="adj2"/>
              </a:avLst>
            </a:prstGeom>
            <a:solidFill>
              <a:srgbClr val="C9D5DD">
                <a:alpha val="89803"/>
              </a:srgbClr>
            </a:solidFill>
            <a:ln cap="flat" cmpd="sng" w="25400">
              <a:solidFill>
                <a:srgbClr val="C9D5DD">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4"/>
            <p:cNvSpPr txBox="1"/>
            <p:nvPr/>
          </p:nvSpPr>
          <p:spPr>
            <a:xfrm>
              <a:off x="3225740" y="721300"/>
              <a:ext cx="5532071" cy="3744640"/>
            </a:xfrm>
            <a:prstGeom prst="rect">
              <a:avLst/>
            </a:prstGeom>
            <a:noFill/>
            <a:ln>
              <a:noFill/>
            </a:ln>
          </p:spPr>
          <p:txBody>
            <a:bodyPr anchorCtr="0" anchor="ctr" bIns="123825" lIns="247650" spcFirstLastPara="1" rIns="247650" wrap="square" tIns="123825">
              <a:noAutofit/>
            </a:bodyPr>
            <a:lstStyle/>
            <a:p>
              <a:pPr indent="-171450" lvl="1" marL="171450" marR="0" rtl="0" algn="l">
                <a:lnSpc>
                  <a:spcPct val="90000"/>
                </a:lnSpc>
                <a:spcBef>
                  <a:spcPts val="0"/>
                </a:spcBef>
                <a:spcAft>
                  <a:spcPts val="0"/>
                </a:spcAft>
                <a:buClr>
                  <a:srgbClr val="000000"/>
                </a:buClr>
                <a:buSzPts val="1600"/>
                <a:buFont typeface="Arial"/>
                <a:buChar char="••"/>
              </a:pPr>
              <a:r>
                <a:rPr b="1" i="0" lang="en-GB" sz="1600" u="none" cap="none" strike="noStrike">
                  <a:solidFill>
                    <a:srgbClr val="000000"/>
                  </a:solidFill>
                  <a:latin typeface="Calibri"/>
                  <a:ea typeface="Calibri"/>
                  <a:cs typeface="Calibri"/>
                  <a:sym typeface="Calibri"/>
                </a:rPr>
                <a:t>Three Branches of Government</a:t>
              </a:r>
              <a:endParaRPr b="0" i="0" sz="1600" u="none" cap="none" strike="noStrike">
                <a:solidFill>
                  <a:srgbClr val="000000"/>
                </a:solidFill>
                <a:latin typeface="Calibri"/>
                <a:ea typeface="Calibri"/>
                <a:cs typeface="Calibri"/>
                <a:sym typeface="Calibri"/>
              </a:endParaRPr>
            </a:p>
            <a:p>
              <a:pPr indent="-171450" lvl="2" marL="342900" marR="0" rtl="0" algn="l">
                <a:lnSpc>
                  <a:spcPct val="90000"/>
                </a:lnSpc>
                <a:spcBef>
                  <a:spcPts val="240"/>
                </a:spcBef>
                <a:spcAft>
                  <a:spcPts val="0"/>
                </a:spcAft>
                <a:buClr>
                  <a:srgbClr val="000000"/>
                </a:buClr>
                <a:buSzPts val="1600"/>
                <a:buFont typeface="Arial"/>
                <a:buChar char="••"/>
              </a:pPr>
              <a:r>
                <a:rPr b="0" i="0" lang="en-GB" sz="1600" u="none" cap="none" strike="noStrike">
                  <a:solidFill>
                    <a:srgbClr val="000000"/>
                  </a:solidFill>
                  <a:latin typeface="Calibri"/>
                  <a:ea typeface="Calibri"/>
                  <a:cs typeface="Calibri"/>
                  <a:sym typeface="Calibri"/>
                </a:rPr>
                <a:t>Legislative: Responsible for making laws.</a:t>
              </a:r>
              <a:endParaRPr/>
            </a:p>
            <a:p>
              <a:pPr indent="-171450" lvl="2" marL="342900" marR="0" rtl="0" algn="l">
                <a:lnSpc>
                  <a:spcPct val="90000"/>
                </a:lnSpc>
                <a:spcBef>
                  <a:spcPts val="240"/>
                </a:spcBef>
                <a:spcAft>
                  <a:spcPts val="0"/>
                </a:spcAft>
                <a:buClr>
                  <a:srgbClr val="000000"/>
                </a:buClr>
                <a:buSzPts val="1600"/>
                <a:buFont typeface="Arial"/>
                <a:buChar char="••"/>
              </a:pPr>
              <a:r>
                <a:rPr b="0" i="0" lang="en-GB" sz="1600" u="none" cap="none" strike="noStrike">
                  <a:solidFill>
                    <a:srgbClr val="000000"/>
                  </a:solidFill>
                  <a:latin typeface="Calibri"/>
                  <a:ea typeface="Calibri"/>
                  <a:cs typeface="Calibri"/>
                  <a:sym typeface="Calibri"/>
                </a:rPr>
                <a:t>Executive: Implements and enforces laws.</a:t>
              </a:r>
              <a:endParaRPr/>
            </a:p>
            <a:p>
              <a:pPr indent="-171450" lvl="2" marL="342900" marR="0" rtl="0" algn="l">
                <a:lnSpc>
                  <a:spcPct val="90000"/>
                </a:lnSpc>
                <a:spcBef>
                  <a:spcPts val="240"/>
                </a:spcBef>
                <a:spcAft>
                  <a:spcPts val="0"/>
                </a:spcAft>
                <a:buClr>
                  <a:srgbClr val="000000"/>
                </a:buClr>
                <a:buSzPts val="1600"/>
                <a:buFont typeface="Arial"/>
                <a:buChar char="••"/>
              </a:pPr>
              <a:r>
                <a:rPr b="0" i="0" lang="en-GB" sz="1600" u="none" cap="none" strike="noStrike">
                  <a:solidFill>
                    <a:srgbClr val="000000"/>
                  </a:solidFill>
                  <a:latin typeface="Calibri"/>
                  <a:ea typeface="Calibri"/>
                  <a:cs typeface="Calibri"/>
                  <a:sym typeface="Calibri"/>
                </a:rPr>
                <a:t>Judicial: Interprets and applies the law.</a:t>
              </a:r>
              <a:endParaRPr/>
            </a:p>
            <a:p>
              <a:pPr indent="-171450" lvl="1" marL="171450" marR="0" rtl="0" algn="l">
                <a:lnSpc>
                  <a:spcPct val="90000"/>
                </a:lnSpc>
                <a:spcBef>
                  <a:spcPts val="240"/>
                </a:spcBef>
                <a:spcAft>
                  <a:spcPts val="0"/>
                </a:spcAft>
                <a:buClr>
                  <a:srgbClr val="000000"/>
                </a:buClr>
                <a:buSzPts val="1600"/>
                <a:buFont typeface="Arial"/>
                <a:buChar char="••"/>
              </a:pPr>
              <a:r>
                <a:rPr b="1" i="0" lang="en-GB" sz="1600" u="none" cap="none" strike="noStrike">
                  <a:solidFill>
                    <a:srgbClr val="000000"/>
                  </a:solidFill>
                  <a:latin typeface="Calibri"/>
                  <a:ea typeface="Calibri"/>
                  <a:cs typeface="Calibri"/>
                  <a:sym typeface="Calibri"/>
                </a:rPr>
                <a:t>Limiting Power Concentration</a:t>
              </a:r>
              <a:endParaRPr b="0" i="0" sz="1600" u="none" cap="none" strike="noStrike">
                <a:solidFill>
                  <a:srgbClr val="000000"/>
                </a:solidFill>
                <a:latin typeface="Calibri"/>
                <a:ea typeface="Calibri"/>
                <a:cs typeface="Calibri"/>
                <a:sym typeface="Calibri"/>
              </a:endParaRPr>
            </a:p>
            <a:p>
              <a:pPr indent="-171450" lvl="2" marL="342900" marR="0" rtl="0" algn="l">
                <a:lnSpc>
                  <a:spcPct val="90000"/>
                </a:lnSpc>
                <a:spcBef>
                  <a:spcPts val="240"/>
                </a:spcBef>
                <a:spcAft>
                  <a:spcPts val="0"/>
                </a:spcAft>
                <a:buClr>
                  <a:srgbClr val="000000"/>
                </a:buClr>
                <a:buSzPts val="1600"/>
                <a:buFont typeface="Arial"/>
                <a:buChar char="••"/>
              </a:pPr>
              <a:r>
                <a:rPr b="0" i="0" lang="en-GB" sz="1600" u="none" cap="none" strike="noStrike">
                  <a:solidFill>
                    <a:srgbClr val="000000"/>
                  </a:solidFill>
                  <a:latin typeface="Calibri"/>
                  <a:ea typeface="Calibri"/>
                  <a:cs typeface="Calibri"/>
                  <a:sym typeface="Calibri"/>
                </a:rPr>
                <a:t>Separation ensures no single branch holds excessive power.</a:t>
              </a:r>
              <a:endParaRPr/>
            </a:p>
            <a:p>
              <a:pPr indent="-171450" lvl="1" marL="171450" marR="0" rtl="0" algn="l">
                <a:lnSpc>
                  <a:spcPct val="90000"/>
                </a:lnSpc>
                <a:spcBef>
                  <a:spcPts val="240"/>
                </a:spcBef>
                <a:spcAft>
                  <a:spcPts val="0"/>
                </a:spcAft>
                <a:buClr>
                  <a:srgbClr val="000000"/>
                </a:buClr>
                <a:buSzPts val="1600"/>
                <a:buFont typeface="Arial"/>
                <a:buChar char="••"/>
              </a:pPr>
              <a:r>
                <a:rPr b="1" i="0" lang="en-GB" sz="1600" u="none" cap="none" strike="noStrike">
                  <a:solidFill>
                    <a:srgbClr val="000000"/>
                  </a:solidFill>
                  <a:latin typeface="Calibri"/>
                  <a:ea typeface="Calibri"/>
                  <a:cs typeface="Calibri"/>
                  <a:sym typeface="Calibri"/>
                </a:rPr>
                <a:t>Checks and Balances</a:t>
              </a:r>
              <a:endParaRPr b="0" i="0" sz="1600" u="none" cap="none" strike="noStrike">
                <a:solidFill>
                  <a:srgbClr val="000000"/>
                </a:solidFill>
                <a:latin typeface="Calibri"/>
                <a:ea typeface="Calibri"/>
                <a:cs typeface="Calibri"/>
                <a:sym typeface="Calibri"/>
              </a:endParaRPr>
            </a:p>
            <a:p>
              <a:pPr indent="-171450" lvl="2" marL="342900" marR="0" rtl="0" algn="l">
                <a:lnSpc>
                  <a:spcPct val="90000"/>
                </a:lnSpc>
                <a:spcBef>
                  <a:spcPts val="240"/>
                </a:spcBef>
                <a:spcAft>
                  <a:spcPts val="0"/>
                </a:spcAft>
                <a:buClr>
                  <a:srgbClr val="000000"/>
                </a:buClr>
                <a:buSzPts val="1600"/>
                <a:buFont typeface="Arial"/>
                <a:buChar char="••"/>
              </a:pPr>
              <a:r>
                <a:rPr b="0" i="0" lang="en-GB" sz="1600" u="none" cap="none" strike="noStrike">
                  <a:solidFill>
                    <a:srgbClr val="000000"/>
                  </a:solidFill>
                  <a:latin typeface="Calibri"/>
                  <a:ea typeface="Calibri"/>
                  <a:cs typeface="Calibri"/>
                  <a:sym typeface="Calibri"/>
                </a:rPr>
                <a:t>Each branch has mechanisms to check and balance the powers of the others.</a:t>
              </a:r>
              <a:endParaRPr/>
            </a:p>
            <a:p>
              <a:pPr indent="-171450" lvl="2" marL="342900" marR="0" rtl="0" algn="l">
                <a:lnSpc>
                  <a:spcPct val="90000"/>
                </a:lnSpc>
                <a:spcBef>
                  <a:spcPts val="240"/>
                </a:spcBef>
                <a:spcAft>
                  <a:spcPts val="0"/>
                </a:spcAft>
                <a:buClr>
                  <a:srgbClr val="000000"/>
                </a:buClr>
                <a:buSzPts val="1600"/>
                <a:buFont typeface="Arial"/>
                <a:buChar char="••"/>
              </a:pPr>
              <a:r>
                <a:rPr b="0" i="0" lang="en-GB" sz="1600" u="none" cap="none" strike="noStrike">
                  <a:solidFill>
                    <a:srgbClr val="000000"/>
                  </a:solidFill>
                  <a:latin typeface="Calibri"/>
                  <a:ea typeface="Calibri"/>
                  <a:cs typeface="Calibri"/>
                  <a:sym typeface="Calibri"/>
                </a:rPr>
                <a:t>Prevents abuse of power and maintains democratic integrity.</a:t>
              </a:r>
              <a:endParaRPr/>
            </a:p>
          </p:txBody>
        </p:sp>
        <p:sp>
          <p:nvSpPr>
            <p:cNvPr id="119" name="Google Shape;119;p4"/>
            <p:cNvSpPr/>
            <p:nvPr/>
          </p:nvSpPr>
          <p:spPr>
            <a:xfrm>
              <a:off x="0" y="0"/>
              <a:ext cx="3225739" cy="5187240"/>
            </a:xfrm>
            <a:prstGeom prst="roundRect">
              <a:avLst>
                <a:gd fmla="val 16667" name="adj"/>
              </a:avLst>
            </a:prstGeom>
            <a:solidFill>
              <a:srgbClr val="157498"/>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4"/>
            <p:cNvSpPr txBox="1"/>
            <p:nvPr/>
          </p:nvSpPr>
          <p:spPr>
            <a:xfrm>
              <a:off x="157468" y="157468"/>
              <a:ext cx="2910803" cy="4872304"/>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None/>
              </a:pPr>
              <a:r>
                <a:rPr b="1" i="0" lang="en-GB" sz="2400" u="none" cap="none" strike="noStrike">
                  <a:solidFill>
                    <a:schemeClr val="lt1"/>
                  </a:solidFill>
                  <a:latin typeface="Calibri"/>
                  <a:ea typeface="Calibri"/>
                  <a:cs typeface="Calibri"/>
                  <a:sym typeface="Calibri"/>
                </a:rPr>
                <a:t>Separation of powers</a:t>
              </a:r>
              <a:endParaRPr b="0" i="0" sz="2400" u="none" cap="none" strike="noStrike">
                <a:solidFill>
                  <a:schemeClr val="lt1"/>
                </a:solidFill>
                <a:latin typeface="Calibri"/>
                <a:ea typeface="Calibri"/>
                <a:cs typeface="Calibri"/>
                <a:sym typeface="Calibri"/>
              </a:endParaRPr>
            </a:p>
          </p:txBody>
        </p:sp>
      </p:grpSp>
      <p:sp>
        <p:nvSpPr>
          <p:cNvPr id="121" name="Google Shape;121;p4"/>
          <p:cNvSpPr txBox="1"/>
          <p:nvPr>
            <p:ph type="title"/>
          </p:nvPr>
        </p:nvSpPr>
        <p:spPr>
          <a:xfrm>
            <a:off x="437470" y="164924"/>
            <a:ext cx="11393260" cy="675444"/>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2800"/>
              <a:buNone/>
            </a:pPr>
            <a:r>
              <a:rPr b="1" lang="en-GB"/>
              <a:t>Principles of a Functioning Democracy</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grpSp>
        <p:nvGrpSpPr>
          <p:cNvPr id="126" name="Google Shape;126;p28"/>
          <p:cNvGrpSpPr/>
          <p:nvPr/>
        </p:nvGrpSpPr>
        <p:grpSpPr>
          <a:xfrm>
            <a:off x="193039" y="1273996"/>
            <a:ext cx="9017636" cy="5350258"/>
            <a:chOff x="0" y="0"/>
            <a:chExt cx="9017636" cy="5350258"/>
          </a:xfrm>
        </p:grpSpPr>
        <p:sp>
          <p:nvSpPr>
            <p:cNvPr id="127" name="Google Shape;127;p28"/>
            <p:cNvSpPr/>
            <p:nvPr/>
          </p:nvSpPr>
          <p:spPr>
            <a:xfrm rot="5400000">
              <a:off x="5088052" y="-1580652"/>
              <a:ext cx="2087880" cy="5771287"/>
            </a:xfrm>
            <a:prstGeom prst="round2SameRect">
              <a:avLst>
                <a:gd fmla="val 16667" name="adj1"/>
                <a:gd fmla="val 0" name="adj2"/>
              </a:avLst>
            </a:prstGeom>
            <a:solidFill>
              <a:srgbClr val="CCCCCC">
                <a:alpha val="89803"/>
              </a:srgbClr>
            </a:solidFill>
            <a:ln cap="flat" cmpd="sng" w="25400">
              <a:solidFill>
                <a:srgbClr val="CCCCCC">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28"/>
            <p:cNvSpPr txBox="1"/>
            <p:nvPr/>
          </p:nvSpPr>
          <p:spPr>
            <a:xfrm>
              <a:off x="3246349" y="362973"/>
              <a:ext cx="5669365" cy="1884036"/>
            </a:xfrm>
            <a:prstGeom prst="rect">
              <a:avLst/>
            </a:prstGeom>
            <a:noFill/>
            <a:ln>
              <a:noFill/>
            </a:ln>
          </p:spPr>
          <p:txBody>
            <a:bodyPr anchorCtr="0" anchor="ctr" bIns="123825" lIns="247650" spcFirstLastPara="1" rIns="247650" wrap="square" tIns="123825">
              <a:noAutofit/>
            </a:bodyPr>
            <a:lstStyle/>
            <a:p>
              <a:pPr indent="-114300" lvl="1" marL="114300" marR="0" rtl="0" algn="l">
                <a:lnSpc>
                  <a:spcPct val="90000"/>
                </a:lnSpc>
                <a:spcBef>
                  <a:spcPts val="0"/>
                </a:spcBef>
                <a:spcAft>
                  <a:spcPts val="0"/>
                </a:spcAft>
                <a:buClr>
                  <a:srgbClr val="000000"/>
                </a:buClr>
                <a:buSzPts val="1300"/>
                <a:buFont typeface="Arial"/>
                <a:buChar char="••"/>
              </a:pPr>
              <a:r>
                <a:rPr b="1" i="0" lang="en-GB" sz="1300" u="none" cap="none" strike="noStrike">
                  <a:solidFill>
                    <a:srgbClr val="000000"/>
                  </a:solidFill>
                  <a:latin typeface="Calibri"/>
                  <a:ea typeface="Calibri"/>
                  <a:cs typeface="Calibri"/>
                  <a:sym typeface="Calibri"/>
                </a:rPr>
                <a:t>Diverse Participation Methods</a:t>
              </a:r>
              <a:endParaRPr b="0" i="0" sz="1300" u="none" cap="none" strike="noStrike">
                <a:solidFill>
                  <a:srgbClr val="000000"/>
                </a:solidFill>
                <a:latin typeface="Calibri"/>
                <a:ea typeface="Calibri"/>
                <a:cs typeface="Calibri"/>
                <a:sym typeface="Calibri"/>
              </a:endParaRPr>
            </a:p>
            <a:p>
              <a:pPr indent="-114300" lvl="2" marL="228600" marR="0" rtl="0" algn="l">
                <a:lnSpc>
                  <a:spcPct val="90000"/>
                </a:lnSpc>
                <a:spcBef>
                  <a:spcPts val="195"/>
                </a:spcBef>
                <a:spcAft>
                  <a:spcPts val="0"/>
                </a:spcAft>
                <a:buClr>
                  <a:srgbClr val="000000"/>
                </a:buClr>
                <a:buSzPts val="1300"/>
                <a:buFont typeface="Arial"/>
                <a:buChar char="••"/>
              </a:pPr>
              <a:r>
                <a:rPr b="0" i="0" lang="en-GB" sz="1300" u="none" cap="none" strike="noStrike">
                  <a:solidFill>
                    <a:srgbClr val="000000"/>
                  </a:solidFill>
                  <a:latin typeface="Calibri"/>
                  <a:ea typeface="Calibri"/>
                  <a:cs typeface="Calibri"/>
                  <a:sym typeface="Calibri"/>
                </a:rPr>
                <a:t>Public debate: Facilitates informed discussion.</a:t>
              </a:r>
              <a:endParaRPr/>
            </a:p>
            <a:p>
              <a:pPr indent="-114300" lvl="2" marL="228600" marR="0" rtl="0" algn="l">
                <a:lnSpc>
                  <a:spcPct val="90000"/>
                </a:lnSpc>
                <a:spcBef>
                  <a:spcPts val="195"/>
                </a:spcBef>
                <a:spcAft>
                  <a:spcPts val="0"/>
                </a:spcAft>
                <a:buClr>
                  <a:srgbClr val="000000"/>
                </a:buClr>
                <a:buSzPts val="1300"/>
                <a:buFont typeface="Arial"/>
                <a:buChar char="••"/>
              </a:pPr>
              <a:r>
                <a:rPr b="0" i="0" lang="en-GB" sz="1300" u="none" cap="none" strike="noStrike">
                  <a:solidFill>
                    <a:srgbClr val="000000"/>
                  </a:solidFill>
                  <a:latin typeface="Calibri"/>
                  <a:ea typeface="Calibri"/>
                  <a:cs typeface="Calibri"/>
                  <a:sym typeface="Calibri"/>
                </a:rPr>
                <a:t>Town meetings: Encourages local community involvement.</a:t>
              </a:r>
              <a:endParaRPr/>
            </a:p>
            <a:p>
              <a:pPr indent="-114300" lvl="2" marL="228600" marR="0" rtl="0" algn="l">
                <a:lnSpc>
                  <a:spcPct val="90000"/>
                </a:lnSpc>
                <a:spcBef>
                  <a:spcPts val="195"/>
                </a:spcBef>
                <a:spcAft>
                  <a:spcPts val="0"/>
                </a:spcAft>
                <a:buClr>
                  <a:srgbClr val="000000"/>
                </a:buClr>
                <a:buSzPts val="1300"/>
                <a:buFont typeface="Arial"/>
                <a:buChar char="••"/>
              </a:pPr>
              <a:r>
                <a:rPr b="0" i="0" lang="en-GB" sz="1300" u="none" cap="none" strike="noStrike">
                  <a:solidFill>
                    <a:srgbClr val="000000"/>
                  </a:solidFill>
                  <a:latin typeface="Calibri"/>
                  <a:ea typeface="Calibri"/>
                  <a:cs typeface="Calibri"/>
                  <a:sym typeface="Calibri"/>
                </a:rPr>
                <a:t>Peaceful protests: Allows expression of collective concerns.</a:t>
              </a:r>
              <a:endParaRPr/>
            </a:p>
            <a:p>
              <a:pPr indent="-114300" lvl="1" marL="114300" marR="0" rtl="0" algn="l">
                <a:lnSpc>
                  <a:spcPct val="90000"/>
                </a:lnSpc>
                <a:spcBef>
                  <a:spcPts val="195"/>
                </a:spcBef>
                <a:spcAft>
                  <a:spcPts val="0"/>
                </a:spcAft>
                <a:buClr>
                  <a:srgbClr val="000000"/>
                </a:buClr>
                <a:buSzPts val="1300"/>
                <a:buFont typeface="Arial"/>
                <a:buChar char="••"/>
              </a:pPr>
              <a:r>
                <a:rPr b="1" i="0" lang="en-GB" sz="1300" u="none" cap="none" strike="noStrike">
                  <a:solidFill>
                    <a:srgbClr val="000000"/>
                  </a:solidFill>
                  <a:latin typeface="Calibri"/>
                  <a:ea typeface="Calibri"/>
                  <a:cs typeface="Calibri"/>
                  <a:sym typeface="Calibri"/>
                </a:rPr>
                <a:t>Supporting Active Participation</a:t>
              </a:r>
              <a:endParaRPr b="0" i="0" sz="1300" u="none" cap="none" strike="noStrike">
                <a:solidFill>
                  <a:srgbClr val="000000"/>
                </a:solidFill>
                <a:latin typeface="Calibri"/>
                <a:ea typeface="Calibri"/>
                <a:cs typeface="Calibri"/>
                <a:sym typeface="Calibri"/>
              </a:endParaRPr>
            </a:p>
            <a:p>
              <a:pPr indent="-114300" lvl="2" marL="228600" marR="0" rtl="0" algn="l">
                <a:lnSpc>
                  <a:spcPct val="90000"/>
                </a:lnSpc>
                <a:spcBef>
                  <a:spcPts val="195"/>
                </a:spcBef>
                <a:spcAft>
                  <a:spcPts val="0"/>
                </a:spcAft>
                <a:buClr>
                  <a:srgbClr val="000000"/>
                </a:buClr>
                <a:buSzPts val="1300"/>
                <a:buFont typeface="Arial"/>
                <a:buChar char="••"/>
              </a:pPr>
              <a:r>
                <a:rPr b="0" i="0" lang="en-GB" sz="1300" u="none" cap="none" strike="noStrike">
                  <a:solidFill>
                    <a:srgbClr val="000000"/>
                  </a:solidFill>
                  <a:latin typeface="Calibri"/>
                  <a:ea typeface="Calibri"/>
                  <a:cs typeface="Calibri"/>
                  <a:sym typeface="Calibri"/>
                </a:rPr>
                <a:t>Citizen groups and civil society organizations play a crucial role.</a:t>
              </a:r>
              <a:endParaRPr/>
            </a:p>
            <a:p>
              <a:pPr indent="-114300" lvl="2" marL="228600" marR="0" rtl="0" algn="l">
                <a:lnSpc>
                  <a:spcPct val="90000"/>
                </a:lnSpc>
                <a:spcBef>
                  <a:spcPts val="195"/>
                </a:spcBef>
                <a:spcAft>
                  <a:spcPts val="0"/>
                </a:spcAft>
                <a:buClr>
                  <a:srgbClr val="000000"/>
                </a:buClr>
                <a:buSzPts val="1300"/>
                <a:buFont typeface="Arial"/>
                <a:buChar char="••"/>
              </a:pPr>
              <a:r>
                <a:rPr b="0" i="0" lang="en-GB" sz="1300" u="none" cap="none" strike="noStrike">
                  <a:solidFill>
                    <a:srgbClr val="000000"/>
                  </a:solidFill>
                  <a:latin typeface="Calibri"/>
                  <a:ea typeface="Calibri"/>
                  <a:cs typeface="Calibri"/>
                  <a:sym typeface="Calibri"/>
                </a:rPr>
                <a:t>Their support ensures that diverse forms of participation are accessible and effective.</a:t>
              </a:r>
              <a:endParaRPr/>
            </a:p>
          </p:txBody>
        </p:sp>
        <p:sp>
          <p:nvSpPr>
            <p:cNvPr id="129" name="Google Shape;129;p28"/>
            <p:cNvSpPr/>
            <p:nvPr/>
          </p:nvSpPr>
          <p:spPr>
            <a:xfrm>
              <a:off x="0" y="0"/>
              <a:ext cx="3246348" cy="2609850"/>
            </a:xfrm>
            <a:prstGeom prst="roundRect">
              <a:avLst>
                <a:gd fmla="val 16667" name="adj"/>
              </a:avLst>
            </a:prstGeom>
            <a:solidFill>
              <a:schemeClr val="dk2"/>
            </a:solidFill>
            <a:ln cap="flat" cmpd="sng" w="25400">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28"/>
            <p:cNvSpPr txBox="1"/>
            <p:nvPr/>
          </p:nvSpPr>
          <p:spPr>
            <a:xfrm>
              <a:off x="127402" y="127402"/>
              <a:ext cx="2991544" cy="2355046"/>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None/>
              </a:pPr>
              <a:r>
                <a:rPr b="1" i="0" lang="en-GB" sz="2400" u="none" cap="none" strike="noStrike">
                  <a:solidFill>
                    <a:schemeClr val="lt1"/>
                  </a:solidFill>
                  <a:latin typeface="Calibri"/>
                  <a:ea typeface="Calibri"/>
                  <a:cs typeface="Calibri"/>
                  <a:sym typeface="Calibri"/>
                </a:rPr>
                <a:t>Participation of citizens</a:t>
              </a:r>
              <a:endParaRPr b="0" i="0" sz="2400" u="none" cap="none" strike="noStrike">
                <a:solidFill>
                  <a:schemeClr val="lt1"/>
                </a:solidFill>
                <a:latin typeface="Calibri"/>
                <a:ea typeface="Calibri"/>
                <a:cs typeface="Calibri"/>
                <a:sym typeface="Calibri"/>
              </a:endParaRPr>
            </a:p>
          </p:txBody>
        </p:sp>
        <p:sp>
          <p:nvSpPr>
            <p:cNvPr id="131" name="Google Shape;131;p28"/>
            <p:cNvSpPr/>
            <p:nvPr/>
          </p:nvSpPr>
          <p:spPr>
            <a:xfrm rot="5400000">
              <a:off x="5088052" y="1207314"/>
              <a:ext cx="2087880" cy="5771287"/>
            </a:xfrm>
            <a:prstGeom prst="round2SameRect">
              <a:avLst>
                <a:gd fmla="val 16667" name="adj1"/>
                <a:gd fmla="val 0" name="adj2"/>
              </a:avLst>
            </a:prstGeom>
            <a:solidFill>
              <a:srgbClr val="CCCCCC">
                <a:alpha val="89803"/>
              </a:srgbClr>
            </a:solidFill>
            <a:ln cap="flat" cmpd="sng" w="25400">
              <a:solidFill>
                <a:srgbClr val="CCCCCC">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28"/>
            <p:cNvSpPr txBox="1"/>
            <p:nvPr/>
          </p:nvSpPr>
          <p:spPr>
            <a:xfrm>
              <a:off x="3246349" y="3150939"/>
              <a:ext cx="5669365" cy="1884036"/>
            </a:xfrm>
            <a:prstGeom prst="rect">
              <a:avLst/>
            </a:prstGeom>
            <a:noFill/>
            <a:ln>
              <a:noFill/>
            </a:ln>
          </p:spPr>
          <p:txBody>
            <a:bodyPr anchorCtr="0" anchor="ctr" bIns="123825" lIns="247650" spcFirstLastPara="1" rIns="247650" wrap="square" tIns="123825">
              <a:noAutofit/>
            </a:bodyPr>
            <a:lstStyle/>
            <a:p>
              <a:pPr indent="-114300" lvl="1" marL="114300" marR="0" rtl="0" algn="l">
                <a:lnSpc>
                  <a:spcPct val="90000"/>
                </a:lnSpc>
                <a:spcBef>
                  <a:spcPts val="0"/>
                </a:spcBef>
                <a:spcAft>
                  <a:spcPts val="0"/>
                </a:spcAft>
                <a:buClr>
                  <a:srgbClr val="000000"/>
                </a:buClr>
                <a:buSzPts val="1300"/>
                <a:buFont typeface="Arial"/>
                <a:buChar char="••"/>
              </a:pPr>
              <a:r>
                <a:rPr b="1" i="0" lang="en-GB" sz="1300" u="none" cap="none" strike="noStrike">
                  <a:solidFill>
                    <a:srgbClr val="000000"/>
                  </a:solidFill>
                  <a:latin typeface="Calibri"/>
                  <a:ea typeface="Calibri"/>
                  <a:cs typeface="Calibri"/>
                  <a:sym typeface="Calibri"/>
                </a:rPr>
                <a:t>Legal and Political Responsibility</a:t>
              </a:r>
              <a:endParaRPr b="0" i="0" sz="1300" u="none" cap="none" strike="noStrike">
                <a:solidFill>
                  <a:srgbClr val="000000"/>
                </a:solidFill>
                <a:latin typeface="Calibri"/>
                <a:ea typeface="Calibri"/>
                <a:cs typeface="Calibri"/>
                <a:sym typeface="Calibri"/>
              </a:endParaRPr>
            </a:p>
            <a:p>
              <a:pPr indent="-114300" lvl="2" marL="228600" marR="0" rtl="0" algn="l">
                <a:lnSpc>
                  <a:spcPct val="90000"/>
                </a:lnSpc>
                <a:spcBef>
                  <a:spcPts val="195"/>
                </a:spcBef>
                <a:spcAft>
                  <a:spcPts val="0"/>
                </a:spcAft>
                <a:buClr>
                  <a:srgbClr val="000000"/>
                </a:buClr>
                <a:buSzPts val="1300"/>
                <a:buFont typeface="Arial"/>
                <a:buChar char="••"/>
              </a:pPr>
              <a:r>
                <a:rPr b="0" i="0" lang="en-GB" sz="1300" u="none" cap="none" strike="noStrike">
                  <a:solidFill>
                    <a:srgbClr val="000000"/>
                  </a:solidFill>
                  <a:latin typeface="Calibri"/>
                  <a:ea typeface="Calibri"/>
                  <a:cs typeface="Calibri"/>
                  <a:sym typeface="Calibri"/>
                </a:rPr>
                <a:t>Governments in a democracy are accountable to the public both legally and politically.</a:t>
              </a:r>
              <a:endParaRPr/>
            </a:p>
            <a:p>
              <a:pPr indent="-114300" lvl="1" marL="114300" marR="0" rtl="0" algn="l">
                <a:lnSpc>
                  <a:spcPct val="90000"/>
                </a:lnSpc>
                <a:spcBef>
                  <a:spcPts val="195"/>
                </a:spcBef>
                <a:spcAft>
                  <a:spcPts val="0"/>
                </a:spcAft>
                <a:buClr>
                  <a:srgbClr val="000000"/>
                </a:buClr>
                <a:buSzPts val="1300"/>
                <a:buFont typeface="Arial"/>
                <a:buChar char="••"/>
              </a:pPr>
              <a:r>
                <a:rPr b="1" i="0" lang="en-GB" sz="1300" u="none" cap="none" strike="noStrike">
                  <a:solidFill>
                    <a:srgbClr val="000000"/>
                  </a:solidFill>
                  <a:latin typeface="Calibri"/>
                  <a:ea typeface="Calibri"/>
                  <a:cs typeface="Calibri"/>
                  <a:sym typeface="Calibri"/>
                </a:rPr>
                <a:t>  Upholding the Law</a:t>
              </a:r>
              <a:endParaRPr b="0" i="0" sz="1300" u="none" cap="none" strike="noStrike">
                <a:solidFill>
                  <a:srgbClr val="000000"/>
                </a:solidFill>
                <a:latin typeface="Calibri"/>
                <a:ea typeface="Calibri"/>
                <a:cs typeface="Calibri"/>
                <a:sym typeface="Calibri"/>
              </a:endParaRPr>
            </a:p>
            <a:p>
              <a:pPr indent="-114300" lvl="2" marL="228600" marR="0" rtl="0" algn="l">
                <a:lnSpc>
                  <a:spcPct val="90000"/>
                </a:lnSpc>
                <a:spcBef>
                  <a:spcPts val="195"/>
                </a:spcBef>
                <a:spcAft>
                  <a:spcPts val="0"/>
                </a:spcAft>
                <a:buClr>
                  <a:srgbClr val="000000"/>
                </a:buClr>
                <a:buSzPts val="1300"/>
                <a:buFont typeface="Arial"/>
                <a:buChar char="••"/>
              </a:pPr>
              <a:r>
                <a:rPr b="0" i="0" lang="en-GB" sz="1300" u="none" cap="none" strike="noStrike">
                  <a:solidFill>
                    <a:srgbClr val="000000"/>
                  </a:solidFill>
                  <a:latin typeface="Calibri"/>
                  <a:ea typeface="Calibri"/>
                  <a:cs typeface="Calibri"/>
                  <a:sym typeface="Calibri"/>
                </a:rPr>
                <a:t>Ensures all public officials adhere strictly to legal standards.</a:t>
              </a:r>
              <a:endParaRPr/>
            </a:p>
            <a:p>
              <a:pPr indent="-114300" lvl="1" marL="114300" marR="0" rtl="0" algn="l">
                <a:lnSpc>
                  <a:spcPct val="90000"/>
                </a:lnSpc>
                <a:spcBef>
                  <a:spcPts val="195"/>
                </a:spcBef>
                <a:spcAft>
                  <a:spcPts val="0"/>
                </a:spcAft>
                <a:buClr>
                  <a:srgbClr val="000000"/>
                </a:buClr>
                <a:buSzPts val="1300"/>
                <a:buFont typeface="Arial"/>
                <a:buChar char="••"/>
              </a:pPr>
              <a:r>
                <a:rPr b="1" i="0" lang="en-GB" sz="1300" u="none" cap="none" strike="noStrike">
                  <a:solidFill>
                    <a:srgbClr val="000000"/>
                  </a:solidFill>
                  <a:latin typeface="Calibri"/>
                  <a:ea typeface="Calibri"/>
                  <a:cs typeface="Calibri"/>
                  <a:sym typeface="Calibri"/>
                </a:rPr>
                <a:t>Justification of Policies</a:t>
              </a:r>
              <a:endParaRPr b="0" i="0" sz="1300" u="none" cap="none" strike="noStrike">
                <a:solidFill>
                  <a:srgbClr val="000000"/>
                </a:solidFill>
                <a:latin typeface="Calibri"/>
                <a:ea typeface="Calibri"/>
                <a:cs typeface="Calibri"/>
                <a:sym typeface="Calibri"/>
              </a:endParaRPr>
            </a:p>
            <a:p>
              <a:pPr indent="-114300" lvl="2" marL="228600" marR="0" rtl="0" algn="l">
                <a:lnSpc>
                  <a:spcPct val="90000"/>
                </a:lnSpc>
                <a:spcBef>
                  <a:spcPts val="195"/>
                </a:spcBef>
                <a:spcAft>
                  <a:spcPts val="0"/>
                </a:spcAft>
                <a:buClr>
                  <a:srgbClr val="000000"/>
                </a:buClr>
                <a:buSzPts val="1300"/>
                <a:buFont typeface="Arial"/>
                <a:buChar char="••"/>
              </a:pPr>
              <a:r>
                <a:rPr b="0" i="0" lang="en-GB" sz="1300" u="none" cap="none" strike="noStrike">
                  <a:solidFill>
                    <a:srgbClr val="000000"/>
                  </a:solidFill>
                  <a:latin typeface="Calibri"/>
                  <a:ea typeface="Calibri"/>
                  <a:cs typeface="Calibri"/>
                  <a:sym typeface="Calibri"/>
                </a:rPr>
                <a:t>Policies must be justifiable and in the public interest.</a:t>
              </a:r>
              <a:endParaRPr/>
            </a:p>
          </p:txBody>
        </p:sp>
        <p:sp>
          <p:nvSpPr>
            <p:cNvPr id="133" name="Google Shape;133;p28"/>
            <p:cNvSpPr/>
            <p:nvPr/>
          </p:nvSpPr>
          <p:spPr>
            <a:xfrm>
              <a:off x="0" y="2740408"/>
              <a:ext cx="3246348" cy="2609850"/>
            </a:xfrm>
            <a:prstGeom prst="roundRect">
              <a:avLst>
                <a:gd fmla="val 16667" name="adj"/>
              </a:avLst>
            </a:prstGeom>
            <a:solidFill>
              <a:schemeClr val="dk2"/>
            </a:solidFill>
            <a:ln cap="flat" cmpd="sng" w="25400">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28"/>
            <p:cNvSpPr txBox="1"/>
            <p:nvPr/>
          </p:nvSpPr>
          <p:spPr>
            <a:xfrm>
              <a:off x="127402" y="2867810"/>
              <a:ext cx="2991544" cy="2355046"/>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None/>
              </a:pPr>
              <a:r>
                <a:rPr b="1" i="0" lang="en-GB" sz="2400" u="none" cap="none" strike="noStrike">
                  <a:solidFill>
                    <a:schemeClr val="lt1"/>
                  </a:solidFill>
                  <a:latin typeface="Calibri"/>
                  <a:ea typeface="Calibri"/>
                  <a:cs typeface="Calibri"/>
                  <a:sym typeface="Calibri"/>
                </a:rPr>
                <a:t>Open and accountable government</a:t>
              </a:r>
              <a:endParaRPr b="0" i="0" sz="2400" u="none" cap="none" strike="noStrike">
                <a:solidFill>
                  <a:schemeClr val="lt1"/>
                </a:solidFill>
                <a:latin typeface="Calibri"/>
                <a:ea typeface="Calibri"/>
                <a:cs typeface="Calibri"/>
                <a:sym typeface="Calibri"/>
              </a:endParaRPr>
            </a:p>
          </p:txBody>
        </p:sp>
      </p:grpSp>
      <p:sp>
        <p:nvSpPr>
          <p:cNvPr id="135" name="Google Shape;135;p28"/>
          <p:cNvSpPr txBox="1"/>
          <p:nvPr>
            <p:ph type="title"/>
          </p:nvPr>
        </p:nvSpPr>
        <p:spPr>
          <a:xfrm>
            <a:off x="437470" y="164924"/>
            <a:ext cx="11393260" cy="675444"/>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2800"/>
              <a:buNone/>
            </a:pPr>
            <a:r>
              <a:rPr b="1" lang="en-GB"/>
              <a:t>Principles of a Functioning Democracy</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grpSp>
        <p:nvGrpSpPr>
          <p:cNvPr id="140" name="Google Shape;140;p29"/>
          <p:cNvGrpSpPr/>
          <p:nvPr/>
        </p:nvGrpSpPr>
        <p:grpSpPr>
          <a:xfrm>
            <a:off x="399369" y="1358537"/>
            <a:ext cx="8528872" cy="5187176"/>
            <a:chOff x="0" y="0"/>
            <a:chExt cx="8528872" cy="5187176"/>
          </a:xfrm>
        </p:grpSpPr>
        <p:sp>
          <p:nvSpPr>
            <p:cNvPr id="141" name="Google Shape;141;p29"/>
            <p:cNvSpPr/>
            <p:nvPr/>
          </p:nvSpPr>
          <p:spPr>
            <a:xfrm rot="5400000">
              <a:off x="4787513" y="-1464026"/>
              <a:ext cx="2024239" cy="5458478"/>
            </a:xfrm>
            <a:prstGeom prst="round2SameRect">
              <a:avLst>
                <a:gd fmla="val 16667" name="adj1"/>
                <a:gd fmla="val 0" name="adj2"/>
              </a:avLst>
            </a:prstGeom>
            <a:solidFill>
              <a:srgbClr val="FDF1CB">
                <a:alpha val="89803"/>
              </a:srgbClr>
            </a:solidFill>
            <a:ln cap="flat" cmpd="sng" w="25400">
              <a:solidFill>
                <a:srgbClr val="FDF1CB">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29"/>
            <p:cNvSpPr txBox="1"/>
            <p:nvPr/>
          </p:nvSpPr>
          <p:spPr>
            <a:xfrm>
              <a:off x="3070394" y="351908"/>
              <a:ext cx="5359663" cy="1826609"/>
            </a:xfrm>
            <a:prstGeom prst="rect">
              <a:avLst/>
            </a:prstGeom>
            <a:noFill/>
            <a:ln>
              <a:noFill/>
            </a:ln>
          </p:spPr>
          <p:txBody>
            <a:bodyPr anchorCtr="0" anchor="ctr" bIns="123825" lIns="247650" spcFirstLastPara="1" rIns="247650" wrap="square" tIns="123825">
              <a:noAutofit/>
            </a:bodyPr>
            <a:lstStyle/>
            <a:p>
              <a:pPr indent="-25400" lvl="1" marL="114300" marR="0" rtl="0" algn="l">
                <a:lnSpc>
                  <a:spcPct val="9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a:p>
              <a:pPr indent="-114300" lvl="1" marL="114300" marR="0" rtl="0" algn="l">
                <a:lnSpc>
                  <a:spcPct val="90000"/>
                </a:lnSpc>
                <a:spcBef>
                  <a:spcPts val="21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The equal treatment of all people in a democracy is essential, and discrimination based on race, religion, gender, or sexual orientation is not tolerated.</a:t>
              </a:r>
              <a:endParaRPr b="0" i="0" sz="1400" u="none" cap="none" strike="noStrike">
                <a:solidFill>
                  <a:srgbClr val="000000"/>
                </a:solidFill>
                <a:latin typeface="Calibri"/>
                <a:ea typeface="Calibri"/>
                <a:cs typeface="Calibri"/>
                <a:sym typeface="Calibri"/>
              </a:endParaRPr>
            </a:p>
          </p:txBody>
        </p:sp>
        <p:sp>
          <p:nvSpPr>
            <p:cNvPr id="143" name="Google Shape;143;p29"/>
            <p:cNvSpPr/>
            <p:nvPr/>
          </p:nvSpPr>
          <p:spPr>
            <a:xfrm>
              <a:off x="0" y="0"/>
              <a:ext cx="3070394" cy="2530299"/>
            </a:xfrm>
            <a:prstGeom prst="roundRect">
              <a:avLst>
                <a:gd fmla="val 16667" name="adj"/>
              </a:avLst>
            </a:prstGeom>
            <a:solidFill>
              <a:srgbClr val="F7D822"/>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29"/>
            <p:cNvSpPr txBox="1"/>
            <p:nvPr/>
          </p:nvSpPr>
          <p:spPr>
            <a:xfrm>
              <a:off x="123519" y="123519"/>
              <a:ext cx="2823356" cy="2283261"/>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None/>
              </a:pPr>
              <a:r>
                <a:rPr b="1" i="0" lang="en-GB" sz="2400" u="none" cap="none" strike="noStrike">
                  <a:solidFill>
                    <a:schemeClr val="lt1"/>
                  </a:solidFill>
                  <a:latin typeface="Calibri"/>
                  <a:ea typeface="Calibri"/>
                  <a:cs typeface="Calibri"/>
                  <a:sym typeface="Calibri"/>
                </a:rPr>
                <a:t>Equality</a:t>
              </a:r>
              <a:endParaRPr b="0" i="0" sz="2400" u="none" cap="none" strike="noStrike">
                <a:solidFill>
                  <a:schemeClr val="lt1"/>
                </a:solidFill>
                <a:latin typeface="Calibri"/>
                <a:ea typeface="Calibri"/>
                <a:cs typeface="Calibri"/>
                <a:sym typeface="Calibri"/>
              </a:endParaRPr>
            </a:p>
          </p:txBody>
        </p:sp>
        <p:sp>
          <p:nvSpPr>
            <p:cNvPr id="145" name="Google Shape;145;p29"/>
            <p:cNvSpPr/>
            <p:nvPr/>
          </p:nvSpPr>
          <p:spPr>
            <a:xfrm rot="5400000">
              <a:off x="4787513" y="1192787"/>
              <a:ext cx="2024239" cy="5458478"/>
            </a:xfrm>
            <a:prstGeom prst="round2SameRect">
              <a:avLst>
                <a:gd fmla="val 16667" name="adj1"/>
                <a:gd fmla="val 0" name="adj2"/>
              </a:avLst>
            </a:prstGeom>
            <a:solidFill>
              <a:srgbClr val="C9D5DD">
                <a:alpha val="89803"/>
              </a:srgbClr>
            </a:solidFill>
            <a:ln cap="flat" cmpd="sng" w="25400">
              <a:solidFill>
                <a:srgbClr val="C9D5DD">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29"/>
            <p:cNvSpPr txBox="1"/>
            <p:nvPr/>
          </p:nvSpPr>
          <p:spPr>
            <a:xfrm>
              <a:off x="3070394" y="3008722"/>
              <a:ext cx="5359663" cy="1826609"/>
            </a:xfrm>
            <a:prstGeom prst="rect">
              <a:avLst/>
            </a:prstGeom>
            <a:noFill/>
            <a:ln>
              <a:noFill/>
            </a:ln>
          </p:spPr>
          <p:txBody>
            <a:bodyPr anchorCtr="0" anchor="ctr" bIns="123825" lIns="247650" spcFirstLastPara="1" rIns="247650" wrap="square" tIns="123825">
              <a:noAutofit/>
            </a:bodyPr>
            <a:lstStyle/>
            <a:p>
              <a:pPr indent="-25400" lvl="1" marL="114300" marR="0" rtl="0" algn="l">
                <a:lnSpc>
                  <a:spcPct val="9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a:p>
              <a:pPr indent="-114300" lvl="1" marL="114300" marR="0" rtl="0" algn="l">
                <a:lnSpc>
                  <a:spcPct val="90000"/>
                </a:lnSpc>
                <a:spcBef>
                  <a:spcPts val="21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Government actions and outcomes are clearly visible to the public, and public information should be available upon request to the public.</a:t>
              </a:r>
              <a:endParaRPr b="0" i="0" sz="1400" u="none" cap="none" strike="noStrike">
                <a:solidFill>
                  <a:srgbClr val="000000"/>
                </a:solidFill>
                <a:latin typeface="Calibri"/>
                <a:ea typeface="Calibri"/>
                <a:cs typeface="Calibri"/>
                <a:sym typeface="Calibri"/>
              </a:endParaRPr>
            </a:p>
          </p:txBody>
        </p:sp>
        <p:sp>
          <p:nvSpPr>
            <p:cNvPr id="147" name="Google Shape;147;p29"/>
            <p:cNvSpPr/>
            <p:nvPr/>
          </p:nvSpPr>
          <p:spPr>
            <a:xfrm>
              <a:off x="0" y="2656877"/>
              <a:ext cx="3070394" cy="2530299"/>
            </a:xfrm>
            <a:prstGeom prst="roundRect">
              <a:avLst>
                <a:gd fmla="val 16667" name="adj"/>
              </a:avLst>
            </a:prstGeom>
            <a:solidFill>
              <a:srgbClr val="157498"/>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29"/>
            <p:cNvSpPr txBox="1"/>
            <p:nvPr/>
          </p:nvSpPr>
          <p:spPr>
            <a:xfrm>
              <a:off x="123519" y="2780396"/>
              <a:ext cx="2823356" cy="2283261"/>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None/>
              </a:pPr>
              <a:r>
                <a:rPr b="1" i="0" lang="en-GB" sz="2400" u="none" cap="none" strike="noStrike">
                  <a:solidFill>
                    <a:schemeClr val="lt1"/>
                  </a:solidFill>
                  <a:latin typeface="Calibri"/>
                  <a:ea typeface="Calibri"/>
                  <a:cs typeface="Calibri"/>
                  <a:sym typeface="Calibri"/>
                </a:rPr>
                <a:t>Transparency</a:t>
              </a:r>
              <a:endParaRPr b="0" i="0" sz="2400" u="none" cap="none" strike="noStrike">
                <a:solidFill>
                  <a:schemeClr val="lt1"/>
                </a:solidFill>
                <a:latin typeface="Calibri"/>
                <a:ea typeface="Calibri"/>
                <a:cs typeface="Calibri"/>
                <a:sym typeface="Calibri"/>
              </a:endParaRPr>
            </a:p>
          </p:txBody>
        </p:sp>
      </p:grpSp>
      <p:sp>
        <p:nvSpPr>
          <p:cNvPr id="149" name="Google Shape;149;p29"/>
          <p:cNvSpPr txBox="1"/>
          <p:nvPr>
            <p:ph type="title"/>
          </p:nvPr>
        </p:nvSpPr>
        <p:spPr>
          <a:xfrm>
            <a:off x="437470" y="164924"/>
            <a:ext cx="11393260" cy="675444"/>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2800"/>
              <a:buNone/>
            </a:pPr>
            <a:r>
              <a:rPr b="1" lang="en-GB"/>
              <a:t>Principles of a Functioning Democracy</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grpSp>
        <p:nvGrpSpPr>
          <p:cNvPr id="154" name="Google Shape;154;p30"/>
          <p:cNvGrpSpPr/>
          <p:nvPr/>
        </p:nvGrpSpPr>
        <p:grpSpPr>
          <a:xfrm>
            <a:off x="399370" y="1358600"/>
            <a:ext cx="8703532" cy="5187113"/>
            <a:chOff x="0" y="63"/>
            <a:chExt cx="8703532" cy="5187113"/>
          </a:xfrm>
        </p:grpSpPr>
        <p:sp>
          <p:nvSpPr>
            <p:cNvPr id="155" name="Google Shape;155;p30"/>
            <p:cNvSpPr/>
            <p:nvPr/>
          </p:nvSpPr>
          <p:spPr>
            <a:xfrm rot="5400000">
              <a:off x="4906282" y="-1519917"/>
              <a:ext cx="2024239" cy="5570261"/>
            </a:xfrm>
            <a:prstGeom prst="round2SameRect">
              <a:avLst>
                <a:gd fmla="val 16667" name="adj1"/>
                <a:gd fmla="val 0" name="adj2"/>
              </a:avLst>
            </a:prstGeom>
            <a:solidFill>
              <a:srgbClr val="C9D5DD">
                <a:alpha val="89803"/>
              </a:srgbClr>
            </a:solidFill>
            <a:ln cap="flat" cmpd="sng" w="25400">
              <a:solidFill>
                <a:srgbClr val="C9D5DD">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30"/>
            <p:cNvSpPr txBox="1"/>
            <p:nvPr/>
          </p:nvSpPr>
          <p:spPr>
            <a:xfrm>
              <a:off x="3133272" y="351908"/>
              <a:ext cx="5471446" cy="1826609"/>
            </a:xfrm>
            <a:prstGeom prst="rect">
              <a:avLst/>
            </a:prstGeom>
            <a:noFill/>
            <a:ln>
              <a:noFill/>
            </a:ln>
          </p:spPr>
          <p:txBody>
            <a:bodyPr anchorCtr="0" anchor="ctr" bIns="24750" lIns="49525" spcFirstLastPara="1" rIns="49525" wrap="square" tIns="24750">
              <a:noAutofit/>
            </a:bodyPr>
            <a:lstStyle/>
            <a:p>
              <a:pPr indent="-114300" lvl="1" marL="114300" marR="0" rtl="0" algn="l">
                <a:lnSpc>
                  <a:spcPct val="90000"/>
                </a:lnSpc>
                <a:spcBef>
                  <a:spcPts val="0"/>
                </a:spcBef>
                <a:spcAft>
                  <a:spcPts val="0"/>
                </a:spcAft>
                <a:buClr>
                  <a:srgbClr val="000000"/>
                </a:buClr>
                <a:buSzPts val="1300"/>
                <a:buFont typeface="Arial"/>
                <a:buChar char="••"/>
              </a:pPr>
              <a:r>
                <a:rPr b="1" i="0" lang="en-GB" sz="1300" u="none" cap="none" strike="noStrike">
                  <a:solidFill>
                    <a:srgbClr val="000000"/>
                  </a:solidFill>
                  <a:latin typeface="Calibri"/>
                  <a:ea typeface="Calibri"/>
                  <a:cs typeface="Calibri"/>
                  <a:sym typeface="Calibri"/>
                </a:rPr>
                <a:t>Equal Rights for All</a:t>
              </a:r>
              <a:endParaRPr b="0" i="0" sz="1300" u="none" cap="none" strike="noStrike">
                <a:solidFill>
                  <a:srgbClr val="000000"/>
                </a:solidFill>
                <a:latin typeface="Calibri"/>
                <a:ea typeface="Calibri"/>
                <a:cs typeface="Calibri"/>
                <a:sym typeface="Calibri"/>
              </a:endParaRPr>
            </a:p>
            <a:p>
              <a:pPr indent="-114300" lvl="2" marL="228600" marR="0" rtl="0" algn="l">
                <a:lnSpc>
                  <a:spcPct val="90000"/>
                </a:lnSpc>
                <a:spcBef>
                  <a:spcPts val="195"/>
                </a:spcBef>
                <a:spcAft>
                  <a:spcPts val="0"/>
                </a:spcAft>
                <a:buClr>
                  <a:srgbClr val="000000"/>
                </a:buClr>
                <a:buSzPts val="1300"/>
                <a:buFont typeface="Arial"/>
                <a:buChar char="••"/>
              </a:pPr>
              <a:r>
                <a:rPr b="0" i="0" lang="en-GB" sz="1300" u="none" cap="none" strike="noStrike">
                  <a:solidFill>
                    <a:srgbClr val="000000"/>
                  </a:solidFill>
                  <a:latin typeface="Calibri"/>
                  <a:ea typeface="Calibri"/>
                  <a:cs typeface="Calibri"/>
                  <a:sym typeface="Calibri"/>
                </a:rPr>
                <a:t>Democracy upholds equality of rights, regardless of the majority's stance.</a:t>
              </a:r>
              <a:endParaRPr/>
            </a:p>
            <a:p>
              <a:pPr indent="-114300" lvl="1" marL="114300" marR="0" rtl="0" algn="l">
                <a:lnSpc>
                  <a:spcPct val="90000"/>
                </a:lnSpc>
                <a:spcBef>
                  <a:spcPts val="195"/>
                </a:spcBef>
                <a:spcAft>
                  <a:spcPts val="0"/>
                </a:spcAft>
                <a:buClr>
                  <a:srgbClr val="000000"/>
                </a:buClr>
                <a:buSzPts val="1300"/>
                <a:buFont typeface="Arial"/>
                <a:buChar char="••"/>
              </a:pPr>
              <a:r>
                <a:rPr b="1" i="0" lang="en-GB" sz="1300" u="none" cap="none" strike="noStrike">
                  <a:solidFill>
                    <a:srgbClr val="000000"/>
                  </a:solidFill>
                  <a:latin typeface="Calibri"/>
                  <a:ea typeface="Calibri"/>
                  <a:cs typeface="Calibri"/>
                  <a:sym typeface="Calibri"/>
                </a:rPr>
                <a:t>Voice of the Minority</a:t>
              </a:r>
              <a:endParaRPr b="0" i="0" sz="1300" u="none" cap="none" strike="noStrike">
                <a:solidFill>
                  <a:srgbClr val="000000"/>
                </a:solidFill>
                <a:latin typeface="Calibri"/>
                <a:ea typeface="Calibri"/>
                <a:cs typeface="Calibri"/>
                <a:sym typeface="Calibri"/>
              </a:endParaRPr>
            </a:p>
            <a:p>
              <a:pPr indent="-114300" lvl="2" marL="228600" marR="0" rtl="0" algn="l">
                <a:lnSpc>
                  <a:spcPct val="90000"/>
                </a:lnSpc>
                <a:spcBef>
                  <a:spcPts val="195"/>
                </a:spcBef>
                <a:spcAft>
                  <a:spcPts val="0"/>
                </a:spcAft>
                <a:buClr>
                  <a:srgbClr val="000000"/>
                </a:buClr>
                <a:buSzPts val="1300"/>
                <a:buFont typeface="Arial"/>
                <a:buChar char="••"/>
              </a:pPr>
              <a:r>
                <a:rPr b="0" i="0" lang="en-GB" sz="1300" u="none" cap="none" strike="noStrike">
                  <a:solidFill>
                    <a:srgbClr val="000000"/>
                  </a:solidFill>
                  <a:latin typeface="Calibri"/>
                  <a:ea typeface="Calibri"/>
                  <a:cs typeface="Calibri"/>
                  <a:sym typeface="Calibri"/>
                </a:rPr>
                <a:t>Minority groups retain the right to express and share their views.</a:t>
              </a:r>
              <a:endParaRPr/>
            </a:p>
            <a:p>
              <a:pPr indent="-114300" lvl="2" marL="228600" marR="0" rtl="0" algn="l">
                <a:lnSpc>
                  <a:spcPct val="90000"/>
                </a:lnSpc>
                <a:spcBef>
                  <a:spcPts val="195"/>
                </a:spcBef>
                <a:spcAft>
                  <a:spcPts val="0"/>
                </a:spcAft>
                <a:buClr>
                  <a:srgbClr val="000000"/>
                </a:buClr>
                <a:buSzPts val="1300"/>
                <a:buFont typeface="Arial"/>
                <a:buChar char="••"/>
              </a:pPr>
              <a:r>
                <a:rPr b="0" i="0" lang="en-GB" sz="1300" u="none" cap="none" strike="noStrike">
                  <a:solidFill>
                    <a:srgbClr val="000000"/>
                  </a:solidFill>
                  <a:latin typeface="Calibri"/>
                  <a:ea typeface="Calibri"/>
                  <a:cs typeface="Calibri"/>
                  <a:sym typeface="Calibri"/>
                </a:rPr>
                <a:t>This right persists even if they are not the majority post-election.</a:t>
              </a:r>
              <a:endParaRPr/>
            </a:p>
            <a:p>
              <a:pPr indent="-114300" lvl="1" marL="114300" marR="0" rtl="0" algn="l">
                <a:lnSpc>
                  <a:spcPct val="90000"/>
                </a:lnSpc>
                <a:spcBef>
                  <a:spcPts val="195"/>
                </a:spcBef>
                <a:spcAft>
                  <a:spcPts val="0"/>
                </a:spcAft>
                <a:buClr>
                  <a:srgbClr val="000000"/>
                </a:buClr>
                <a:buSzPts val="1300"/>
                <a:buFont typeface="Arial"/>
                <a:buChar char="••"/>
              </a:pPr>
              <a:r>
                <a:rPr b="1" i="0" lang="en-GB" sz="1300" u="none" cap="none" strike="noStrike">
                  <a:solidFill>
                    <a:srgbClr val="000000"/>
                  </a:solidFill>
                  <a:latin typeface="Calibri"/>
                  <a:ea typeface="Calibri"/>
                  <a:cs typeface="Calibri"/>
                  <a:sym typeface="Calibri"/>
                </a:rPr>
                <a:t>The Value of Inclusiveness</a:t>
              </a:r>
              <a:endParaRPr b="0" i="0" sz="1300" u="none" cap="none" strike="noStrike">
                <a:solidFill>
                  <a:srgbClr val="000000"/>
                </a:solidFill>
                <a:latin typeface="Calibri"/>
                <a:ea typeface="Calibri"/>
                <a:cs typeface="Calibri"/>
                <a:sym typeface="Calibri"/>
              </a:endParaRPr>
            </a:p>
            <a:p>
              <a:pPr indent="-114300" lvl="2" marL="228600" marR="0" rtl="0" algn="l">
                <a:lnSpc>
                  <a:spcPct val="90000"/>
                </a:lnSpc>
                <a:spcBef>
                  <a:spcPts val="195"/>
                </a:spcBef>
                <a:spcAft>
                  <a:spcPts val="0"/>
                </a:spcAft>
                <a:buClr>
                  <a:srgbClr val="000000"/>
                </a:buClr>
                <a:buSzPts val="1300"/>
                <a:buFont typeface="Arial"/>
                <a:buChar char="••"/>
              </a:pPr>
              <a:r>
                <a:rPr b="0" i="0" lang="en-GB" sz="1300" u="none" cap="none" strike="noStrike">
                  <a:solidFill>
                    <a:srgbClr val="000000"/>
                  </a:solidFill>
                  <a:latin typeface="Calibri"/>
                  <a:ea typeface="Calibri"/>
                  <a:cs typeface="Calibri"/>
                  <a:sym typeface="Calibri"/>
                </a:rPr>
                <a:t>Diversity of ideas and openness are vital for a thriving democracy.</a:t>
              </a:r>
              <a:endParaRPr/>
            </a:p>
            <a:p>
              <a:pPr indent="-114300" lvl="2" marL="228600" marR="0" rtl="0" algn="l">
                <a:lnSpc>
                  <a:spcPct val="90000"/>
                </a:lnSpc>
                <a:spcBef>
                  <a:spcPts val="195"/>
                </a:spcBef>
                <a:spcAft>
                  <a:spcPts val="0"/>
                </a:spcAft>
                <a:buClr>
                  <a:srgbClr val="000000"/>
                </a:buClr>
                <a:buSzPts val="1300"/>
                <a:buFont typeface="Arial"/>
                <a:buChar char="••"/>
              </a:pPr>
              <a:r>
                <a:rPr b="0" i="0" lang="en-GB" sz="1300" u="none" cap="none" strike="noStrike">
                  <a:solidFill>
                    <a:srgbClr val="000000"/>
                  </a:solidFill>
                  <a:latin typeface="Calibri"/>
                  <a:ea typeface="Calibri"/>
                  <a:cs typeface="Calibri"/>
                  <a:sym typeface="Calibri"/>
                </a:rPr>
                <a:t>Suppressing minority voices can hinder societal progress and development.</a:t>
              </a:r>
              <a:endParaRPr/>
            </a:p>
          </p:txBody>
        </p:sp>
        <p:sp>
          <p:nvSpPr>
            <p:cNvPr id="157" name="Google Shape;157;p30"/>
            <p:cNvSpPr/>
            <p:nvPr/>
          </p:nvSpPr>
          <p:spPr>
            <a:xfrm>
              <a:off x="0" y="63"/>
              <a:ext cx="3133271" cy="2530299"/>
            </a:xfrm>
            <a:prstGeom prst="roundRect">
              <a:avLst>
                <a:gd fmla="val 16667" name="adj"/>
              </a:avLst>
            </a:prstGeom>
            <a:solidFill>
              <a:srgbClr val="157498"/>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30"/>
            <p:cNvSpPr txBox="1"/>
            <p:nvPr/>
          </p:nvSpPr>
          <p:spPr>
            <a:xfrm>
              <a:off x="123519" y="123582"/>
              <a:ext cx="2886233" cy="2283261"/>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None/>
              </a:pPr>
              <a:r>
                <a:rPr b="1" i="0" lang="en-GB" sz="2400" u="none" cap="none" strike="noStrike">
                  <a:solidFill>
                    <a:schemeClr val="lt1"/>
                  </a:solidFill>
                  <a:latin typeface="Calibri"/>
                  <a:ea typeface="Calibri"/>
                  <a:cs typeface="Calibri"/>
                  <a:sym typeface="Calibri"/>
                </a:rPr>
                <a:t>Political tolerance</a:t>
              </a:r>
              <a:endParaRPr b="0" i="0" sz="2400" u="none" cap="none" strike="noStrike">
                <a:solidFill>
                  <a:schemeClr val="lt1"/>
                </a:solidFill>
                <a:latin typeface="Calibri"/>
                <a:ea typeface="Calibri"/>
                <a:cs typeface="Calibri"/>
                <a:sym typeface="Calibri"/>
              </a:endParaRPr>
            </a:p>
          </p:txBody>
        </p:sp>
        <p:sp>
          <p:nvSpPr>
            <p:cNvPr id="159" name="Google Shape;159;p30"/>
            <p:cNvSpPr/>
            <p:nvPr/>
          </p:nvSpPr>
          <p:spPr>
            <a:xfrm rot="5400000">
              <a:off x="4906282" y="1116350"/>
              <a:ext cx="2024239" cy="5570261"/>
            </a:xfrm>
            <a:prstGeom prst="round2SameRect">
              <a:avLst>
                <a:gd fmla="val 16667" name="adj1"/>
                <a:gd fmla="val 0" name="adj2"/>
              </a:avLst>
            </a:prstGeom>
            <a:solidFill>
              <a:srgbClr val="CAE2D4">
                <a:alpha val="89803"/>
              </a:srgbClr>
            </a:solidFill>
            <a:ln cap="flat" cmpd="sng" w="25400">
              <a:solidFill>
                <a:srgbClr val="CAE2D4">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30"/>
            <p:cNvSpPr txBox="1"/>
            <p:nvPr/>
          </p:nvSpPr>
          <p:spPr>
            <a:xfrm>
              <a:off x="3133272" y="2988176"/>
              <a:ext cx="5471446" cy="1826609"/>
            </a:xfrm>
            <a:prstGeom prst="rect">
              <a:avLst/>
            </a:prstGeom>
            <a:noFill/>
            <a:ln>
              <a:noFill/>
            </a:ln>
          </p:spPr>
          <p:txBody>
            <a:bodyPr anchorCtr="0" anchor="ctr" bIns="24750" lIns="49525" spcFirstLastPara="1" rIns="49525" wrap="square" tIns="24750">
              <a:noAutofit/>
            </a:bodyPr>
            <a:lstStyle/>
            <a:p>
              <a:pPr indent="-114300" lvl="1" marL="114300" marR="0" rtl="0" algn="l">
                <a:lnSpc>
                  <a:spcPct val="90000"/>
                </a:lnSpc>
                <a:spcBef>
                  <a:spcPts val="0"/>
                </a:spcBef>
                <a:spcAft>
                  <a:spcPts val="0"/>
                </a:spcAft>
                <a:buClr>
                  <a:srgbClr val="000000"/>
                </a:buClr>
                <a:buSzPts val="1300"/>
                <a:buFont typeface="Arial"/>
                <a:buChar char="••"/>
              </a:pPr>
              <a:r>
                <a:rPr b="1" i="0" lang="en-GB" sz="1300" u="none" cap="none" strike="noStrike">
                  <a:solidFill>
                    <a:srgbClr val="000000"/>
                  </a:solidFill>
                  <a:latin typeface="Calibri"/>
                  <a:ea typeface="Calibri"/>
                  <a:cs typeface="Calibri"/>
                  <a:sym typeface="Calibri"/>
                </a:rPr>
                <a:t>Freedom of Choice in Elections:</a:t>
              </a:r>
              <a:endParaRPr b="0" i="0" sz="1300" u="none" cap="none" strike="noStrike">
                <a:solidFill>
                  <a:srgbClr val="000000"/>
                </a:solidFill>
                <a:latin typeface="Calibri"/>
                <a:ea typeface="Calibri"/>
                <a:cs typeface="Calibri"/>
                <a:sym typeface="Calibri"/>
              </a:endParaRPr>
            </a:p>
            <a:p>
              <a:pPr indent="-114300" lvl="2" marL="228600" marR="0" rtl="0" algn="l">
                <a:lnSpc>
                  <a:spcPct val="90000"/>
                </a:lnSpc>
                <a:spcBef>
                  <a:spcPts val="195"/>
                </a:spcBef>
                <a:spcAft>
                  <a:spcPts val="0"/>
                </a:spcAft>
                <a:buClr>
                  <a:srgbClr val="000000"/>
                </a:buClr>
                <a:buSzPts val="1300"/>
                <a:buFont typeface="Arial"/>
                <a:buChar char="••"/>
              </a:pPr>
              <a:r>
                <a:rPr b="0" i="0" lang="en-GB" sz="1300" u="none" cap="none" strike="noStrike">
                  <a:solidFill>
                    <a:srgbClr val="000000"/>
                  </a:solidFill>
                  <a:latin typeface="Calibri"/>
                  <a:ea typeface="Calibri"/>
                  <a:cs typeface="Calibri"/>
                  <a:sym typeface="Calibri"/>
                </a:rPr>
                <a:t>Essential for voters to have a range of political party options.</a:t>
              </a:r>
              <a:endParaRPr/>
            </a:p>
            <a:p>
              <a:pPr indent="-114300" lvl="1" marL="114300" marR="0" rtl="0" algn="l">
                <a:lnSpc>
                  <a:spcPct val="90000"/>
                </a:lnSpc>
                <a:spcBef>
                  <a:spcPts val="195"/>
                </a:spcBef>
                <a:spcAft>
                  <a:spcPts val="0"/>
                </a:spcAft>
                <a:buClr>
                  <a:srgbClr val="000000"/>
                </a:buClr>
                <a:buSzPts val="1300"/>
                <a:buFont typeface="Arial"/>
                <a:buChar char="••"/>
              </a:pPr>
              <a:r>
                <a:rPr b="1" i="0" lang="en-GB" sz="1300" u="none" cap="none" strike="noStrike">
                  <a:solidFill>
                    <a:srgbClr val="000000"/>
                  </a:solidFill>
                  <a:latin typeface="Calibri"/>
                  <a:ea typeface="Calibri"/>
                  <a:cs typeface="Calibri"/>
                  <a:sym typeface="Calibri"/>
                </a:rPr>
                <a:t>Peaceful Power Transition:</a:t>
              </a:r>
              <a:endParaRPr b="0" i="0" sz="1300" u="none" cap="none" strike="noStrike">
                <a:solidFill>
                  <a:srgbClr val="000000"/>
                </a:solidFill>
                <a:latin typeface="Calibri"/>
                <a:ea typeface="Calibri"/>
                <a:cs typeface="Calibri"/>
                <a:sym typeface="Calibri"/>
              </a:endParaRPr>
            </a:p>
            <a:p>
              <a:pPr indent="-114300" lvl="2" marL="228600" marR="0" rtl="0" algn="l">
                <a:lnSpc>
                  <a:spcPct val="90000"/>
                </a:lnSpc>
                <a:spcBef>
                  <a:spcPts val="195"/>
                </a:spcBef>
                <a:spcAft>
                  <a:spcPts val="0"/>
                </a:spcAft>
                <a:buClr>
                  <a:srgbClr val="000000"/>
                </a:buClr>
                <a:buSzPts val="1300"/>
                <a:buFont typeface="Arial"/>
                <a:buChar char="••"/>
              </a:pPr>
              <a:r>
                <a:rPr b="0" i="0" lang="en-GB" sz="1300" u="none" cap="none" strike="noStrike">
                  <a:solidFill>
                    <a:srgbClr val="000000"/>
                  </a:solidFill>
                  <a:latin typeface="Calibri"/>
                  <a:ea typeface="Calibri"/>
                  <a:cs typeface="Calibri"/>
                  <a:sym typeface="Calibri"/>
                </a:rPr>
                <a:t>In case of opposition victory, a peaceful transfer of power ensues.</a:t>
              </a:r>
              <a:endParaRPr/>
            </a:p>
            <a:p>
              <a:pPr indent="-114300" lvl="2" marL="228600" marR="0" rtl="0" algn="l">
                <a:lnSpc>
                  <a:spcPct val="90000"/>
                </a:lnSpc>
                <a:spcBef>
                  <a:spcPts val="195"/>
                </a:spcBef>
                <a:spcAft>
                  <a:spcPts val="0"/>
                </a:spcAft>
                <a:buClr>
                  <a:srgbClr val="000000"/>
                </a:buClr>
                <a:buSzPts val="1300"/>
                <a:buFont typeface="Arial"/>
                <a:buChar char="••"/>
              </a:pPr>
              <a:r>
                <a:rPr b="0" i="0" lang="en-GB" sz="1300" u="none" cap="none" strike="noStrike">
                  <a:solidFill>
                    <a:srgbClr val="000000"/>
                  </a:solidFill>
                  <a:latin typeface="Calibri"/>
                  <a:ea typeface="Calibri"/>
                  <a:cs typeface="Calibri"/>
                  <a:sym typeface="Calibri"/>
                </a:rPr>
                <a:t>Fosters ongoing debates and discussions.</a:t>
              </a:r>
              <a:endParaRPr/>
            </a:p>
            <a:p>
              <a:pPr indent="-114300" lvl="1" marL="114300" marR="0" rtl="0" algn="l">
                <a:lnSpc>
                  <a:spcPct val="90000"/>
                </a:lnSpc>
                <a:spcBef>
                  <a:spcPts val="195"/>
                </a:spcBef>
                <a:spcAft>
                  <a:spcPts val="0"/>
                </a:spcAft>
                <a:buClr>
                  <a:srgbClr val="000000"/>
                </a:buClr>
                <a:buSzPts val="1300"/>
                <a:buFont typeface="Arial"/>
                <a:buChar char="••"/>
              </a:pPr>
              <a:r>
                <a:rPr b="1" i="0" lang="en-GB" sz="1300" u="none" cap="none" strike="noStrike">
                  <a:solidFill>
                    <a:srgbClr val="000000"/>
                  </a:solidFill>
                  <a:latin typeface="Calibri"/>
                  <a:ea typeface="Calibri"/>
                  <a:cs typeface="Calibri"/>
                  <a:sym typeface="Calibri"/>
                </a:rPr>
                <a:t>Single-Party Rule vs. Democracy:</a:t>
              </a:r>
              <a:endParaRPr b="0" i="0" sz="1300" u="none" cap="none" strike="noStrike">
                <a:solidFill>
                  <a:srgbClr val="000000"/>
                </a:solidFill>
                <a:latin typeface="Calibri"/>
                <a:ea typeface="Calibri"/>
                <a:cs typeface="Calibri"/>
                <a:sym typeface="Calibri"/>
              </a:endParaRPr>
            </a:p>
            <a:p>
              <a:pPr indent="-114300" lvl="2" marL="228600" marR="0" rtl="0" algn="l">
                <a:lnSpc>
                  <a:spcPct val="90000"/>
                </a:lnSpc>
                <a:spcBef>
                  <a:spcPts val="195"/>
                </a:spcBef>
                <a:spcAft>
                  <a:spcPts val="0"/>
                </a:spcAft>
                <a:buClr>
                  <a:srgbClr val="000000"/>
                </a:buClr>
                <a:buSzPts val="1300"/>
                <a:buFont typeface="Arial"/>
                <a:buChar char="••"/>
              </a:pPr>
              <a:r>
                <a:rPr b="0" i="0" lang="en-GB" sz="1300" u="none" cap="none" strike="noStrike">
                  <a:solidFill>
                    <a:srgbClr val="000000"/>
                  </a:solidFill>
                  <a:latin typeface="Calibri"/>
                  <a:ea typeface="Calibri"/>
                  <a:cs typeface="Calibri"/>
                  <a:sym typeface="Calibri"/>
                </a:rPr>
                <a:t>Continuous rule by a single party can resemble a dictatorship.</a:t>
              </a:r>
              <a:endParaRPr/>
            </a:p>
            <a:p>
              <a:pPr indent="-114300" lvl="2" marL="228600" marR="0" rtl="0" algn="l">
                <a:lnSpc>
                  <a:spcPct val="90000"/>
                </a:lnSpc>
                <a:spcBef>
                  <a:spcPts val="195"/>
                </a:spcBef>
                <a:spcAft>
                  <a:spcPts val="0"/>
                </a:spcAft>
                <a:buClr>
                  <a:srgbClr val="000000"/>
                </a:buClr>
                <a:buSzPts val="1300"/>
                <a:buFont typeface="Arial"/>
                <a:buChar char="••"/>
              </a:pPr>
              <a:r>
                <a:rPr b="0" i="0" lang="en-GB" sz="1300" u="none" cap="none" strike="noStrike">
                  <a:solidFill>
                    <a:srgbClr val="000000"/>
                  </a:solidFill>
                  <a:latin typeface="Calibri"/>
                  <a:ea typeface="Calibri"/>
                  <a:cs typeface="Calibri"/>
                  <a:sym typeface="Calibri"/>
                </a:rPr>
                <a:t>Some countries maintain democratic processes even with dominant party rule.</a:t>
              </a:r>
              <a:endParaRPr/>
            </a:p>
          </p:txBody>
        </p:sp>
        <p:sp>
          <p:nvSpPr>
            <p:cNvPr id="161" name="Google Shape;161;p30"/>
            <p:cNvSpPr/>
            <p:nvPr/>
          </p:nvSpPr>
          <p:spPr>
            <a:xfrm>
              <a:off x="0" y="2656877"/>
              <a:ext cx="3133271" cy="2530299"/>
            </a:xfrm>
            <a:prstGeom prst="roundRect">
              <a:avLst>
                <a:gd fmla="val 16667" name="adj"/>
              </a:avLst>
            </a:prstGeom>
            <a:solidFill>
              <a:srgbClr val="33AE7B"/>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30"/>
            <p:cNvSpPr txBox="1"/>
            <p:nvPr/>
          </p:nvSpPr>
          <p:spPr>
            <a:xfrm>
              <a:off x="123519" y="2780396"/>
              <a:ext cx="2886233" cy="2283261"/>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None/>
              </a:pPr>
              <a:r>
                <a:rPr b="1" i="0" lang="en-GB" sz="2400" u="none" cap="none" strike="noStrike">
                  <a:solidFill>
                    <a:schemeClr val="lt1"/>
                  </a:solidFill>
                  <a:latin typeface="Calibri"/>
                  <a:ea typeface="Calibri"/>
                  <a:cs typeface="Calibri"/>
                  <a:sym typeface="Calibri"/>
                </a:rPr>
                <a:t>Multi-party system</a:t>
              </a:r>
              <a:endParaRPr b="0" i="0" sz="2400" u="none" cap="none" strike="noStrike">
                <a:solidFill>
                  <a:schemeClr val="lt1"/>
                </a:solidFill>
                <a:latin typeface="Calibri"/>
                <a:ea typeface="Calibri"/>
                <a:cs typeface="Calibri"/>
                <a:sym typeface="Calibri"/>
              </a:endParaRPr>
            </a:p>
          </p:txBody>
        </p:sp>
      </p:grpSp>
      <p:sp>
        <p:nvSpPr>
          <p:cNvPr id="163" name="Google Shape;163;p30"/>
          <p:cNvSpPr txBox="1"/>
          <p:nvPr>
            <p:ph type="title"/>
          </p:nvPr>
        </p:nvSpPr>
        <p:spPr>
          <a:xfrm>
            <a:off x="437470" y="164924"/>
            <a:ext cx="11393260" cy="675444"/>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2800"/>
              <a:buNone/>
            </a:pPr>
            <a:r>
              <a:rPr b="1" lang="en-GB"/>
              <a:t>Principles of a Functioning Democracy</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CARDET Course template">
  <a:themeElements>
    <a:clrScheme name="EMERGE">
      <a:dk1>
        <a:srgbClr val="3B3842"/>
      </a:dk1>
      <a:lt1>
        <a:srgbClr val="FFFFFF"/>
      </a:lt1>
      <a:dk2>
        <a:srgbClr val="333333"/>
      </a:dk2>
      <a:lt2>
        <a:srgbClr val="999999"/>
      </a:lt2>
      <a:accent1>
        <a:srgbClr val="EB5353"/>
      </a:accent1>
      <a:accent2>
        <a:srgbClr val="F9D923"/>
      </a:accent2>
      <a:accent3>
        <a:srgbClr val="187498"/>
      </a:accent3>
      <a:accent4>
        <a:srgbClr val="36AE7C"/>
      </a:accent4>
      <a:accent5>
        <a:srgbClr val="E0BB07"/>
      </a:accent5>
      <a:accent6>
        <a:srgbClr val="333333"/>
      </a:accent6>
      <a:hlink>
        <a:srgbClr val="0070C0"/>
      </a:hlink>
      <a:folHlink>
        <a:srgbClr val="7030A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ARDET Course template">
  <a:themeElements>
    <a:clrScheme name="EMERGE">
      <a:dk1>
        <a:srgbClr val="3B3842"/>
      </a:dk1>
      <a:lt1>
        <a:srgbClr val="FFFFFF"/>
      </a:lt1>
      <a:dk2>
        <a:srgbClr val="333333"/>
      </a:dk2>
      <a:lt2>
        <a:srgbClr val="999999"/>
      </a:lt2>
      <a:accent1>
        <a:srgbClr val="EB5353"/>
      </a:accent1>
      <a:accent2>
        <a:srgbClr val="F9D923"/>
      </a:accent2>
      <a:accent3>
        <a:srgbClr val="187498"/>
      </a:accent3>
      <a:accent4>
        <a:srgbClr val="36AE7C"/>
      </a:accent4>
      <a:accent5>
        <a:srgbClr val="E0BB07"/>
      </a:accent5>
      <a:accent6>
        <a:srgbClr val="333333"/>
      </a:accent6>
      <a:hlink>
        <a:srgbClr val="0070C0"/>
      </a:hlink>
      <a:folHlink>
        <a:srgbClr val="7030A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2014-07-11T09:12:14Z</dcterms:created>
  <dc:creator>2Fast4u</dc:creator>
</cp:coreProperties>
</file>