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5" r:id="rId2"/>
    <p:sldMasterId id="2147483657" r:id="rId3"/>
  </p:sldMasterIdLst>
  <p:notesMasterIdLst>
    <p:notesMasterId r:id="rId14"/>
  </p:notesMasterIdLst>
  <p:sldIdLst>
    <p:sldId id="276" r:id="rId4"/>
    <p:sldId id="257" r:id="rId5"/>
    <p:sldId id="258" r:id="rId6"/>
    <p:sldId id="259" r:id="rId7"/>
    <p:sldId id="260" r:id="rId8"/>
    <p:sldId id="261" r:id="rId9"/>
    <p:sldId id="262" r:id="rId10"/>
    <p:sldId id="263" r:id="rId11"/>
    <p:sldId id="264" r:id="rId12"/>
    <p:sldId id="265"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gFyNJ9h1huebHzVpqj4z8THngk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29" autoAdjust="0"/>
  </p:normalViewPr>
  <p:slideViewPr>
    <p:cSldViewPr snapToGrid="0">
      <p:cViewPr varScale="1">
        <p:scale>
          <a:sx n="58" d="100"/>
          <a:sy n="58" d="100"/>
        </p:scale>
        <p:origin x="78" y="9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s://ourworldindata.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ourworldindata.org/"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7A565-6392-4403-8845-EBAFE74D332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l-GR"/>
        </a:p>
      </dgm:t>
    </dgm:pt>
    <dgm:pt modelId="{B3EE636E-8F8C-4398-A5E0-31CC0CFEB138}">
      <dgm:prSet custT="1"/>
      <dgm:spPr/>
      <dgm:t>
        <a:bodyPr/>
        <a:lstStyle/>
        <a:p>
          <a:pPr algn="ctr"/>
          <a:r>
            <a:rPr lang="en-GB" sz="2800" b="1" i="0" dirty="0">
              <a:latin typeface="Calibri" panose="020F0502020204030204" pitchFamily="34" charset="0"/>
              <a:cs typeface="Calibri" panose="020F0502020204030204" pitchFamily="34" charset="0"/>
            </a:rPr>
            <a:t>Activity Time</a:t>
          </a:r>
          <a:r>
            <a:rPr lang="en-GB" sz="2800" b="1" i="0" dirty="0" smtClean="0">
              <a:latin typeface="Calibri" panose="020F0502020204030204" pitchFamily="34" charset="0"/>
              <a:cs typeface="Calibri" panose="020F0502020204030204" pitchFamily="34" charset="0"/>
            </a:rPr>
            <a:t>!! [Worksheet]</a:t>
          </a:r>
          <a:endParaRPr lang="el-GR" sz="2800" dirty="0">
            <a:latin typeface="Calibri" panose="020F0502020204030204" pitchFamily="34" charset="0"/>
            <a:cs typeface="Calibri" panose="020F0502020204030204" pitchFamily="34" charset="0"/>
          </a:endParaRPr>
        </a:p>
      </dgm:t>
    </dgm:pt>
    <dgm:pt modelId="{069C7CFB-A4E4-487E-8684-448C97209185}" type="parTrans" cxnId="{3A57C088-E919-4133-B225-0754B72FB235}">
      <dgm:prSet/>
      <dgm:spPr/>
      <dgm:t>
        <a:bodyPr/>
        <a:lstStyle/>
        <a:p>
          <a:endParaRPr lang="el-GR"/>
        </a:p>
      </dgm:t>
    </dgm:pt>
    <dgm:pt modelId="{17D806C5-D4BA-4267-A69D-EBD55D09234E}" type="sibTrans" cxnId="{3A57C088-E919-4133-B225-0754B72FB235}">
      <dgm:prSet/>
      <dgm:spPr/>
      <dgm:t>
        <a:bodyPr/>
        <a:lstStyle/>
        <a:p>
          <a:endParaRPr lang="el-GR"/>
        </a:p>
      </dgm:t>
    </dgm:pt>
    <dgm:pt modelId="{E071403B-BF9B-4270-97AF-6A5E50469707}">
      <dgm:prSet custT="1"/>
      <dgm:spPr/>
      <dgm:t>
        <a:bodyPr/>
        <a:lstStyle/>
        <a:p>
          <a:endParaRPr lang="el-GR" sz="2400" dirty="0">
            <a:latin typeface="Calibri" panose="020F0502020204030204" pitchFamily="34" charset="0"/>
            <a:cs typeface="Calibri" panose="020F0502020204030204" pitchFamily="34" charset="0"/>
          </a:endParaRPr>
        </a:p>
      </dgm:t>
    </dgm:pt>
    <dgm:pt modelId="{9A3C7D24-689C-4068-9434-CA6E40687598}" type="parTrans" cxnId="{8AF62951-3C5B-4862-867E-B45C3E6E4BE3}">
      <dgm:prSet/>
      <dgm:spPr/>
      <dgm:t>
        <a:bodyPr/>
        <a:lstStyle/>
        <a:p>
          <a:endParaRPr lang="el-GR"/>
        </a:p>
      </dgm:t>
    </dgm:pt>
    <dgm:pt modelId="{31B9FACC-F4F6-44ED-A5DA-04CD38869B33}" type="sibTrans" cxnId="{8AF62951-3C5B-4862-867E-B45C3E6E4BE3}">
      <dgm:prSet/>
      <dgm:spPr/>
      <dgm:t>
        <a:bodyPr/>
        <a:lstStyle/>
        <a:p>
          <a:endParaRPr lang="el-GR"/>
        </a:p>
      </dgm:t>
    </dgm:pt>
    <dgm:pt modelId="{7C8BE243-6031-4EF1-9A73-37D5448A09ED}">
      <dgm:prSet custT="1"/>
      <dgm:spPr/>
      <dgm:t>
        <a:bodyPr/>
        <a:lstStyle/>
        <a:p>
          <a:pPr>
            <a:buFont typeface="+mj-lt"/>
            <a:buAutoNum type="arabicPeriod"/>
          </a:pPr>
          <a:r>
            <a:rPr lang="en-US" sz="2400" b="0" i="0" dirty="0">
              <a:effectLst/>
              <a:latin typeface="Calibri" panose="020F0502020204030204" pitchFamily="34" charset="0"/>
              <a:ea typeface="Calibri" panose="020F0502020204030204" pitchFamily="34" charset="0"/>
              <a:cs typeface="Calibri" panose="020F0502020204030204" pitchFamily="34" charset="0"/>
            </a:rPr>
            <a:t>Visit the websites </a:t>
          </a:r>
          <a:r>
            <a:rPr lang="en-US" sz="2400" b="0" i="0" u="none" strike="noStrike" dirty="0">
              <a:effectLst/>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1"/>
            </a:rPr>
            <a:t>ourworldindata.org</a:t>
          </a:r>
          <a:r>
            <a:rPr lang="en-US" sz="2400" b="0" i="0" dirty="0">
              <a:effectLst/>
              <a:latin typeface="Calibri" panose="020F0502020204030204" pitchFamily="34" charset="0"/>
              <a:ea typeface="Calibri" panose="020F0502020204030204" pitchFamily="34" charset="0"/>
              <a:cs typeface="Calibri" panose="020F0502020204030204" pitchFamily="34" charset="0"/>
            </a:rPr>
            <a:t> and the Democracy Index 2021 to gather information about Cyprus.</a:t>
          </a:r>
          <a:endParaRPr lang="el-GR" sz="2400" dirty="0">
            <a:latin typeface="Calibri" panose="020F0502020204030204" pitchFamily="34" charset="0"/>
            <a:ea typeface="Calibri" panose="020F0502020204030204" pitchFamily="34" charset="0"/>
            <a:cs typeface="Calibri" panose="020F0502020204030204" pitchFamily="34" charset="0"/>
          </a:endParaRPr>
        </a:p>
      </dgm:t>
    </dgm:pt>
    <dgm:pt modelId="{1F9569D4-5375-40A8-9D2A-641F7618A5E5}" type="parTrans" cxnId="{68861E98-454A-4527-871B-7D007731B911}">
      <dgm:prSet/>
      <dgm:spPr/>
      <dgm:t>
        <a:bodyPr/>
        <a:lstStyle/>
        <a:p>
          <a:endParaRPr lang="en-US"/>
        </a:p>
      </dgm:t>
    </dgm:pt>
    <dgm:pt modelId="{A9DC8211-391C-46F8-8047-D4E9DC3C3DB1}" type="sibTrans" cxnId="{68861E98-454A-4527-871B-7D007731B911}">
      <dgm:prSet/>
      <dgm:spPr/>
      <dgm:t>
        <a:bodyPr/>
        <a:lstStyle/>
        <a:p>
          <a:endParaRPr lang="en-US"/>
        </a:p>
      </dgm:t>
    </dgm:pt>
    <dgm:pt modelId="{DDB2E525-8F2F-4791-B44A-B5643B1EF1A9}">
      <dgm:prSet custT="1"/>
      <dgm:spPr/>
      <dgm:t>
        <a:bodyPr/>
        <a:lstStyle/>
        <a:p>
          <a:pPr>
            <a:buFont typeface="+mj-lt"/>
            <a:buAutoNum type="arabicPeriod"/>
          </a:pPr>
          <a:r>
            <a:rPr lang="en-US" sz="2400" b="0" i="0" dirty="0">
              <a:effectLst/>
              <a:latin typeface="Calibri" panose="020F0502020204030204" pitchFamily="34" charset="0"/>
              <a:ea typeface="Calibri" panose="020F0502020204030204" pitchFamily="34" charset="0"/>
              <a:cs typeface="Calibri" panose="020F0502020204030204" pitchFamily="34" charset="0"/>
            </a:rPr>
            <a:t>Reflect on the data provided by these sources and combine it with your own knowledge and experience.</a:t>
          </a:r>
        </a:p>
      </dgm:t>
    </dgm:pt>
    <dgm:pt modelId="{FD8780C6-CF75-4812-A5C8-1D125573FD89}" type="sibTrans" cxnId="{C3D189EC-683A-4429-BCF4-AE2784577933}">
      <dgm:prSet/>
      <dgm:spPr/>
      <dgm:t>
        <a:bodyPr/>
        <a:lstStyle/>
        <a:p>
          <a:endParaRPr lang="en-US"/>
        </a:p>
      </dgm:t>
    </dgm:pt>
    <dgm:pt modelId="{065C03AB-2E81-4A93-BD6A-156D628906CA}" type="parTrans" cxnId="{C3D189EC-683A-4429-BCF4-AE2784577933}">
      <dgm:prSet/>
      <dgm:spPr/>
      <dgm:t>
        <a:bodyPr/>
        <a:lstStyle/>
        <a:p>
          <a:endParaRPr lang="en-US"/>
        </a:p>
      </dgm:t>
    </dgm:pt>
    <dgm:pt modelId="{8A36CF59-A7C6-4EF3-840C-8F0B5A093094}">
      <dgm:prSet custT="1"/>
      <dgm:spPr/>
      <dgm:t>
        <a:bodyPr/>
        <a:lstStyle/>
        <a:p>
          <a:pPr>
            <a:buFont typeface="+mj-lt"/>
            <a:buAutoNum type="arabicPeriod"/>
          </a:pPr>
          <a:r>
            <a:rPr lang="en-US" sz="2400" b="0" i="0" dirty="0">
              <a:effectLst/>
              <a:latin typeface="Calibri" panose="020F0502020204030204" pitchFamily="34" charset="0"/>
              <a:ea typeface="Calibri" panose="020F0502020204030204" pitchFamily="34" charset="0"/>
              <a:cs typeface="Calibri" panose="020F0502020204030204" pitchFamily="34" charset="0"/>
            </a:rPr>
            <a:t>List and describe the key challenges facing democracy in Cyprus on this worksheet.</a:t>
          </a:r>
        </a:p>
      </dgm:t>
    </dgm:pt>
    <dgm:pt modelId="{389487E2-A8FC-40BA-BF1E-65E04432A8CE}" type="sibTrans" cxnId="{F027FC92-CF8A-4A86-B531-D641E198822D}">
      <dgm:prSet/>
      <dgm:spPr/>
      <dgm:t>
        <a:bodyPr/>
        <a:lstStyle/>
        <a:p>
          <a:endParaRPr lang="en-US"/>
        </a:p>
      </dgm:t>
    </dgm:pt>
    <dgm:pt modelId="{D2A15BC2-9450-4B51-B6C2-1897C5BE1309}" type="parTrans" cxnId="{F027FC92-CF8A-4A86-B531-D641E198822D}">
      <dgm:prSet/>
      <dgm:spPr/>
      <dgm:t>
        <a:bodyPr/>
        <a:lstStyle/>
        <a:p>
          <a:endParaRPr lang="en-US"/>
        </a:p>
      </dgm:t>
    </dgm:pt>
    <dgm:pt modelId="{D35A826B-72EC-4E7F-9EDC-9FDD011C84ED}" type="pres">
      <dgm:prSet presAssocID="{B217A565-6392-4403-8845-EBAFE74D3325}" presName="linear" presStyleCnt="0">
        <dgm:presLayoutVars>
          <dgm:animLvl val="lvl"/>
          <dgm:resizeHandles val="exact"/>
        </dgm:presLayoutVars>
      </dgm:prSet>
      <dgm:spPr/>
      <dgm:t>
        <a:bodyPr/>
        <a:lstStyle/>
        <a:p>
          <a:endParaRPr lang="en-US"/>
        </a:p>
      </dgm:t>
    </dgm:pt>
    <dgm:pt modelId="{FEDD4824-E3DB-4B7F-8E0F-AFDD201E52B9}" type="pres">
      <dgm:prSet presAssocID="{B3EE636E-8F8C-4398-A5E0-31CC0CFEB138}" presName="parentText" presStyleLbl="node1" presStyleIdx="0" presStyleCnt="1" custLinFactNeighborX="139" custLinFactNeighborY="-5745">
        <dgm:presLayoutVars>
          <dgm:chMax val="0"/>
          <dgm:bulletEnabled val="1"/>
        </dgm:presLayoutVars>
      </dgm:prSet>
      <dgm:spPr/>
      <dgm:t>
        <a:bodyPr/>
        <a:lstStyle/>
        <a:p>
          <a:endParaRPr lang="en-US"/>
        </a:p>
      </dgm:t>
    </dgm:pt>
    <dgm:pt modelId="{CF143F1A-AEC3-4F77-AA30-DDFC44DBD93E}" type="pres">
      <dgm:prSet presAssocID="{B3EE636E-8F8C-4398-A5E0-31CC0CFEB138}" presName="childText" presStyleLbl="revTx" presStyleIdx="0" presStyleCnt="1" custScaleX="99263" custScaleY="132738">
        <dgm:presLayoutVars>
          <dgm:bulletEnabled val="1"/>
        </dgm:presLayoutVars>
      </dgm:prSet>
      <dgm:spPr/>
      <dgm:t>
        <a:bodyPr/>
        <a:lstStyle/>
        <a:p>
          <a:endParaRPr lang="en-US"/>
        </a:p>
      </dgm:t>
    </dgm:pt>
  </dgm:ptLst>
  <dgm:cxnLst>
    <dgm:cxn modelId="{77B9EF4F-B047-4963-87B5-AB57474B227D}" type="presOf" srcId="{7C8BE243-6031-4EF1-9A73-37D5448A09ED}" destId="{CF143F1A-AEC3-4F77-AA30-DDFC44DBD93E}" srcOrd="0" destOrd="1" presId="urn:microsoft.com/office/officeart/2005/8/layout/vList2"/>
    <dgm:cxn modelId="{D7D2722B-F962-4C83-864A-17583539D27B}" type="presOf" srcId="{DDB2E525-8F2F-4791-B44A-B5643B1EF1A9}" destId="{CF143F1A-AEC3-4F77-AA30-DDFC44DBD93E}" srcOrd="0" destOrd="2" presId="urn:microsoft.com/office/officeart/2005/8/layout/vList2"/>
    <dgm:cxn modelId="{C3D189EC-683A-4429-BCF4-AE2784577933}" srcId="{B3EE636E-8F8C-4398-A5E0-31CC0CFEB138}" destId="{DDB2E525-8F2F-4791-B44A-B5643B1EF1A9}" srcOrd="2" destOrd="0" parTransId="{065C03AB-2E81-4A93-BD6A-156D628906CA}" sibTransId="{FD8780C6-CF75-4812-A5C8-1D125573FD89}"/>
    <dgm:cxn modelId="{68861E98-454A-4527-871B-7D007731B911}" srcId="{B3EE636E-8F8C-4398-A5E0-31CC0CFEB138}" destId="{7C8BE243-6031-4EF1-9A73-37D5448A09ED}" srcOrd="1" destOrd="0" parTransId="{1F9569D4-5375-40A8-9D2A-641F7618A5E5}" sibTransId="{A9DC8211-391C-46F8-8047-D4E9DC3C3DB1}"/>
    <dgm:cxn modelId="{4CA3C564-CBD3-41A8-B3D7-5A1502A219BF}" type="presOf" srcId="{B217A565-6392-4403-8845-EBAFE74D3325}" destId="{D35A826B-72EC-4E7F-9EDC-9FDD011C84ED}" srcOrd="0" destOrd="0" presId="urn:microsoft.com/office/officeart/2005/8/layout/vList2"/>
    <dgm:cxn modelId="{3A57C088-E919-4133-B225-0754B72FB235}" srcId="{B217A565-6392-4403-8845-EBAFE74D3325}" destId="{B3EE636E-8F8C-4398-A5E0-31CC0CFEB138}" srcOrd="0" destOrd="0" parTransId="{069C7CFB-A4E4-487E-8684-448C97209185}" sibTransId="{17D806C5-D4BA-4267-A69D-EBD55D09234E}"/>
    <dgm:cxn modelId="{88B74313-4E10-49D4-BA2D-C5B42263450A}" type="presOf" srcId="{E071403B-BF9B-4270-97AF-6A5E50469707}" destId="{CF143F1A-AEC3-4F77-AA30-DDFC44DBD93E}" srcOrd="0" destOrd="0" presId="urn:microsoft.com/office/officeart/2005/8/layout/vList2"/>
    <dgm:cxn modelId="{83E957D8-0BC1-403A-8D7F-9D58CA00E44F}" type="presOf" srcId="{8A36CF59-A7C6-4EF3-840C-8F0B5A093094}" destId="{CF143F1A-AEC3-4F77-AA30-DDFC44DBD93E}" srcOrd="0" destOrd="3" presId="urn:microsoft.com/office/officeart/2005/8/layout/vList2"/>
    <dgm:cxn modelId="{F027FC92-CF8A-4A86-B531-D641E198822D}" srcId="{B3EE636E-8F8C-4398-A5E0-31CC0CFEB138}" destId="{8A36CF59-A7C6-4EF3-840C-8F0B5A093094}" srcOrd="3" destOrd="0" parTransId="{D2A15BC2-9450-4B51-B6C2-1897C5BE1309}" sibTransId="{389487E2-A8FC-40BA-BF1E-65E04432A8CE}"/>
    <dgm:cxn modelId="{EA1A096A-9317-48F1-ADAB-E4765814C3D5}" type="presOf" srcId="{B3EE636E-8F8C-4398-A5E0-31CC0CFEB138}" destId="{FEDD4824-E3DB-4B7F-8E0F-AFDD201E52B9}" srcOrd="0" destOrd="0" presId="urn:microsoft.com/office/officeart/2005/8/layout/vList2"/>
    <dgm:cxn modelId="{8AF62951-3C5B-4862-867E-B45C3E6E4BE3}" srcId="{B3EE636E-8F8C-4398-A5E0-31CC0CFEB138}" destId="{E071403B-BF9B-4270-97AF-6A5E50469707}" srcOrd="0" destOrd="0" parTransId="{9A3C7D24-689C-4068-9434-CA6E40687598}" sibTransId="{31B9FACC-F4F6-44ED-A5DA-04CD38869B33}"/>
    <dgm:cxn modelId="{F294A393-07A9-4DC4-967F-36AA0ED7D400}" type="presParOf" srcId="{D35A826B-72EC-4E7F-9EDC-9FDD011C84ED}" destId="{FEDD4824-E3DB-4B7F-8E0F-AFDD201E52B9}" srcOrd="0" destOrd="0" presId="urn:microsoft.com/office/officeart/2005/8/layout/vList2"/>
    <dgm:cxn modelId="{F3A47EBC-851A-42EF-A426-BFADEB08DC6E}" type="presParOf" srcId="{D35A826B-72EC-4E7F-9EDC-9FDD011C84ED}" destId="{CF143F1A-AEC3-4F77-AA30-DDFC44DBD93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D4824-E3DB-4B7F-8E0F-AFDD201E52B9}">
      <dsp:nvSpPr>
        <dsp:cNvPr id="0" name=""/>
        <dsp:cNvSpPr/>
      </dsp:nvSpPr>
      <dsp:spPr>
        <a:xfrm>
          <a:off x="0" y="905187"/>
          <a:ext cx="11537449" cy="1216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i="0" kern="1200" dirty="0">
              <a:latin typeface="Calibri" panose="020F0502020204030204" pitchFamily="34" charset="0"/>
              <a:cs typeface="Calibri" panose="020F0502020204030204" pitchFamily="34" charset="0"/>
            </a:rPr>
            <a:t>Activity Time</a:t>
          </a:r>
          <a:r>
            <a:rPr lang="en-GB" sz="2800" b="1" i="0" kern="1200" dirty="0" smtClean="0">
              <a:latin typeface="Calibri" panose="020F0502020204030204" pitchFamily="34" charset="0"/>
              <a:cs typeface="Calibri" panose="020F0502020204030204" pitchFamily="34" charset="0"/>
            </a:rPr>
            <a:t>!! [Worksheet]</a:t>
          </a:r>
          <a:endParaRPr lang="el-GR" sz="2800" kern="1200" dirty="0">
            <a:latin typeface="Calibri" panose="020F0502020204030204" pitchFamily="34" charset="0"/>
            <a:cs typeface="Calibri" panose="020F0502020204030204" pitchFamily="34" charset="0"/>
          </a:endParaRPr>
        </a:p>
      </dsp:txBody>
      <dsp:txXfrm>
        <a:off x="59399" y="964586"/>
        <a:ext cx="11418651" cy="1098002"/>
      </dsp:txXfrm>
    </dsp:sp>
    <dsp:sp modelId="{CF143F1A-AEC3-4F77-AA30-DDFC44DBD93E}">
      <dsp:nvSpPr>
        <dsp:cNvPr id="0" name=""/>
        <dsp:cNvSpPr/>
      </dsp:nvSpPr>
      <dsp:spPr>
        <a:xfrm>
          <a:off x="42515" y="2257260"/>
          <a:ext cx="11452418" cy="3125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314"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l-GR" sz="2400" kern="1200" dirty="0">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20000"/>
            </a:spcAft>
            <a:buFont typeface="+mj-lt"/>
            <a:buChar char="••"/>
          </a:pPr>
          <a:r>
            <a:rPr lang="en-US" sz="2400" b="0" i="0" kern="1200" dirty="0">
              <a:effectLst/>
              <a:latin typeface="Calibri" panose="020F0502020204030204" pitchFamily="34" charset="0"/>
              <a:ea typeface="Calibri" panose="020F0502020204030204" pitchFamily="34" charset="0"/>
              <a:cs typeface="Calibri" panose="020F0502020204030204" pitchFamily="34" charset="0"/>
            </a:rPr>
            <a:t>Visit the websites </a:t>
          </a:r>
          <a:r>
            <a:rPr lang="en-US" sz="2400" b="0" i="0" u="none" strike="noStrike" kern="1200" dirty="0">
              <a:effectLst/>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1"/>
            </a:rPr>
            <a:t>ourworldindata.org</a:t>
          </a:r>
          <a:r>
            <a:rPr lang="en-US" sz="2400" b="0" i="0" kern="1200" dirty="0">
              <a:effectLst/>
              <a:latin typeface="Calibri" panose="020F0502020204030204" pitchFamily="34" charset="0"/>
              <a:ea typeface="Calibri" panose="020F0502020204030204" pitchFamily="34" charset="0"/>
              <a:cs typeface="Calibri" panose="020F0502020204030204" pitchFamily="34" charset="0"/>
            </a:rPr>
            <a:t> and the Democracy Index 2021 to gather information about Cyprus.</a:t>
          </a:r>
          <a:endParaRPr lang="el-GR" sz="2400" kern="1200" dirty="0">
            <a:latin typeface="Calibri" panose="020F0502020204030204" pitchFamily="34" charset="0"/>
            <a:ea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20000"/>
            </a:spcAft>
            <a:buFont typeface="+mj-lt"/>
            <a:buChar char="••"/>
          </a:pPr>
          <a:r>
            <a:rPr lang="en-US" sz="2400" b="0" i="0" kern="1200" dirty="0">
              <a:effectLst/>
              <a:latin typeface="Calibri" panose="020F0502020204030204" pitchFamily="34" charset="0"/>
              <a:ea typeface="Calibri" panose="020F0502020204030204" pitchFamily="34" charset="0"/>
              <a:cs typeface="Calibri" panose="020F0502020204030204" pitchFamily="34" charset="0"/>
            </a:rPr>
            <a:t>Reflect on the data provided by these sources and combine it with your own knowledge and experience.</a:t>
          </a:r>
        </a:p>
        <a:p>
          <a:pPr marL="228600" lvl="1" indent="-228600" algn="l" defTabSz="1066800">
            <a:lnSpc>
              <a:spcPct val="90000"/>
            </a:lnSpc>
            <a:spcBef>
              <a:spcPct val="0"/>
            </a:spcBef>
            <a:spcAft>
              <a:spcPct val="20000"/>
            </a:spcAft>
            <a:buFont typeface="+mj-lt"/>
            <a:buChar char="••"/>
          </a:pPr>
          <a:r>
            <a:rPr lang="en-US" sz="2400" b="0" i="0" kern="1200" dirty="0">
              <a:effectLst/>
              <a:latin typeface="Calibri" panose="020F0502020204030204" pitchFamily="34" charset="0"/>
              <a:ea typeface="Calibri" panose="020F0502020204030204" pitchFamily="34" charset="0"/>
              <a:cs typeface="Calibri" panose="020F0502020204030204" pitchFamily="34" charset="0"/>
            </a:rPr>
            <a:t>List and describe the key challenges facing democracy in Cyprus on this worksheet.</a:t>
          </a:r>
        </a:p>
      </dsp:txBody>
      <dsp:txXfrm>
        <a:off x="42515" y="2257260"/>
        <a:ext cx="11452418" cy="31254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b="1" dirty="0"/>
              <a:t>Picture source</a:t>
            </a:r>
            <a:r>
              <a:rPr lang="en-GB" dirty="0"/>
              <a:t>: https://cite.org.zw/the-truth-reality-behind-voter-apathy-in-matabeleland/ </a:t>
            </a:r>
            <a:endParaRPr dirty="0"/>
          </a:p>
        </p:txBody>
      </p:sp>
      <p:sp>
        <p:nvSpPr>
          <p:cNvPr id="67" name="Google Shape;6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Picture source: </a:t>
            </a:r>
            <a:r>
              <a:rPr lang="en-GB" dirty="0"/>
              <a:t>Photo by &lt;a </a:t>
            </a:r>
            <a:r>
              <a:rPr lang="en-GB" dirty="0" err="1"/>
              <a:t>href</a:t>
            </a:r>
            <a:r>
              <a:rPr lang="en-GB" dirty="0"/>
              <a:t>="https://unsplash.com/@</a:t>
            </a:r>
            <a:r>
              <a:rPr lang="en-GB" dirty="0" err="1"/>
              <a:t>djmalecki?utm_source</a:t>
            </a:r>
            <a:r>
              <a:rPr lang="en-GB" dirty="0"/>
              <a:t>=</a:t>
            </a:r>
            <a:r>
              <a:rPr lang="en-GB" dirty="0" err="1"/>
              <a:t>unsplash&amp;utm_medium</a:t>
            </a:r>
            <a:r>
              <a:rPr lang="en-GB" dirty="0"/>
              <a:t>=</a:t>
            </a:r>
            <a:r>
              <a:rPr lang="en-GB" dirty="0" err="1"/>
              <a:t>referral&amp;utm_content</a:t>
            </a:r>
            <a:r>
              <a:rPr lang="en-GB" dirty="0"/>
              <a:t>=</a:t>
            </a:r>
            <a:r>
              <a:rPr lang="en-GB" dirty="0" err="1"/>
              <a:t>creditCopyText</a:t>
            </a:r>
            <a:r>
              <a:rPr lang="en-GB" dirty="0"/>
              <a:t>"&gt;</a:t>
            </a:r>
            <a:r>
              <a:rPr lang="en-GB" dirty="0" err="1"/>
              <a:t>Dawid</a:t>
            </a:r>
            <a:r>
              <a:rPr lang="en-GB" dirty="0"/>
              <a:t> </a:t>
            </a:r>
            <a:r>
              <a:rPr lang="en-GB" dirty="0" err="1"/>
              <a:t>Małecki</a:t>
            </a:r>
            <a:r>
              <a:rPr lang="en-GB" dirty="0"/>
              <a:t>&lt;/a&gt; on &lt;a </a:t>
            </a:r>
            <a:r>
              <a:rPr lang="en-GB" dirty="0" err="1"/>
              <a:t>href</a:t>
            </a:r>
            <a:r>
              <a:rPr lang="en-GB" dirty="0"/>
              <a:t>="https://unsplash.com/photos/cmJDHgN6Xjw?utm_source=</a:t>
            </a:r>
            <a:r>
              <a:rPr lang="en-GB" dirty="0" err="1"/>
              <a:t>unsplash&amp;utm_medium</a:t>
            </a:r>
            <a:r>
              <a:rPr lang="en-GB" dirty="0"/>
              <a:t>=</a:t>
            </a:r>
            <a:r>
              <a:rPr lang="en-GB" dirty="0" err="1"/>
              <a:t>referral&amp;utm_content</a:t>
            </a:r>
            <a:r>
              <a:rPr lang="en-GB" dirty="0"/>
              <a:t>=</a:t>
            </a:r>
            <a:r>
              <a:rPr lang="en-GB" dirty="0" err="1"/>
              <a:t>creditCopyText</a:t>
            </a:r>
            <a:r>
              <a:rPr lang="en-GB" dirty="0"/>
              <a:t>"&gt;</a:t>
            </a:r>
            <a:r>
              <a:rPr lang="en-GB" dirty="0" err="1"/>
              <a:t>Unsplash</a:t>
            </a:r>
            <a:r>
              <a:rPr lang="en-GB" dirty="0"/>
              <a:t>&lt;/a&gt;</a:t>
            </a:r>
          </a:p>
          <a:p>
            <a:pPr marL="0" lvl="0" indent="0" algn="l" rtl="0">
              <a:lnSpc>
                <a:spcPct val="100000"/>
              </a:lnSpc>
              <a:spcBef>
                <a:spcPts val="0"/>
              </a:spcBef>
              <a:spcAft>
                <a:spcPts val="0"/>
              </a:spcAft>
              <a:buSzPts val="1400"/>
              <a:buNone/>
            </a:pPr>
            <a:r>
              <a:rPr lang="en-GB" dirty="0"/>
              <a:t>  </a:t>
            </a:r>
            <a:endParaRPr dirty="0"/>
          </a:p>
        </p:txBody>
      </p:sp>
      <p:sp>
        <p:nvSpPr>
          <p:cNvPr id="73" name="Google Shape;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b="1" dirty="0"/>
              <a:t>Picture source: </a:t>
            </a:r>
            <a:r>
              <a:rPr lang="en-US" b="0" dirty="0"/>
              <a:t>Image by &lt;a </a:t>
            </a:r>
            <a:r>
              <a:rPr lang="en-US" b="0" dirty="0" err="1"/>
              <a:t>href</a:t>
            </a:r>
            <a:r>
              <a:rPr lang="en-US" b="0" dirty="0"/>
              <a:t>="https://www.freepik.com/free-vector/hand-drawn-flat-anti-corruption-day-illustration_20549799.htm#query=Corruption%20a&amp;position=1&amp;from_view=search&amp;track=ais"&gt;Freepik&lt;/a&gt;</a:t>
            </a:r>
            <a:endParaRPr b="0" dirty="0"/>
          </a:p>
        </p:txBody>
      </p:sp>
      <p:sp>
        <p:nvSpPr>
          <p:cNvPr id="84" name="Google Shape;8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Picture source</a:t>
            </a:r>
            <a:r>
              <a:rPr lang="en-GB" dirty="0"/>
              <a:t>: </a:t>
            </a:r>
            <a:r>
              <a:rPr lang="en-US" dirty="0"/>
              <a:t>&lt;a </a:t>
            </a:r>
            <a:r>
              <a:rPr lang="en-US" dirty="0" err="1"/>
              <a:t>href</a:t>
            </a:r>
            <a:r>
              <a:rPr lang="en-US" dirty="0"/>
              <a:t>="https://www.freepik.com/free-vector/young-interracial-people-with-human-rights-label-vector-illustration-design_6360631.htm"&gt;Image by </a:t>
            </a:r>
            <a:r>
              <a:rPr lang="en-US" dirty="0" err="1"/>
              <a:t>gstudioimagen</a:t>
            </a:r>
            <a:r>
              <a:rPr lang="en-US" dirty="0"/>
              <a:t>&lt;/a&gt; on </a:t>
            </a:r>
            <a:r>
              <a:rPr lang="en-US" dirty="0" err="1"/>
              <a:t>Freepik</a:t>
            </a:r>
            <a:endParaRPr dirty="0"/>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 2col" userDrawn="1">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 name="Google Shape;22;p19">
            <a:extLst>
              <a:ext uri="{FF2B5EF4-FFF2-40B4-BE49-F238E27FC236}">
                <a16:creationId xmlns:a16="http://schemas.microsoft.com/office/drawing/2014/main" id="{EC54D93C-7B5E-3BE5-E5E7-91B2CE08BF76}"/>
              </a:ext>
            </a:extLst>
          </p:cNvPr>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252777402"/>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Text - 1col" userDrawn="1">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 name="Google Shape;22;p19">
            <a:extLst>
              <a:ext uri="{FF2B5EF4-FFF2-40B4-BE49-F238E27FC236}">
                <a16:creationId xmlns:a16="http://schemas.microsoft.com/office/drawing/2014/main" id="{7B67B994-ABB7-2264-8AA5-3CFB3DBF98B4}"/>
              </a:ext>
            </a:extLst>
          </p:cNvPr>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287543810"/>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169027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5"/>
        <p:cNvGrpSpPr/>
        <p:nvPr/>
      </p:nvGrpSpPr>
      <p:grpSpPr>
        <a:xfrm>
          <a:off x="0" y="0"/>
          <a:ext cx="0" cy="0"/>
          <a:chOff x="0" y="0"/>
          <a:chExt cx="0" cy="0"/>
        </a:xfrm>
      </p:grpSpPr>
      <p:sp>
        <p:nvSpPr>
          <p:cNvPr id="46" name="Google Shape;46;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9" name="Google Shape;49;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50" name="Google Shape;50;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dirty="0"/>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dirty="0">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11527336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50685386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 2col" userDrawn="1">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 name="Google Shape;22;p19">
            <a:extLst>
              <a:ext uri="{FF2B5EF4-FFF2-40B4-BE49-F238E27FC236}">
                <a16:creationId xmlns:a16="http://schemas.microsoft.com/office/drawing/2014/main" id="{5FD1A5F9-42FB-B3D7-FA09-7E41D38BBE25}"/>
              </a:ext>
            </a:extLst>
          </p:cNvPr>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953395833"/>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
        <p:cNvGrpSpPr/>
        <p:nvPr/>
      </p:nvGrpSpPr>
      <p:grpSpPr>
        <a:xfrm>
          <a:off x="0" y="0"/>
          <a:ext cx="0" cy="0"/>
          <a:chOff x="0" y="0"/>
          <a:chExt cx="0" cy="0"/>
        </a:xfrm>
      </p:grpSpPr>
      <p:sp>
        <p:nvSpPr>
          <p:cNvPr id="43" name="Google Shape;43;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01856924"/>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yuxphTb0y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Rectangle 1">
            <a:extLst>
              <a:ext uri="{FF2B5EF4-FFF2-40B4-BE49-F238E27FC236}">
                <a16:creationId xmlns:a16="http://schemas.microsoft.com/office/drawing/2014/main" id="{6F135B93-A264-8F5A-F4EF-6E3B8CFD1471}"/>
              </a:ext>
            </a:extLst>
          </p:cNvPr>
          <p:cNvSpPr/>
          <p:nvPr/>
        </p:nvSpPr>
        <p:spPr>
          <a:xfrm>
            <a:off x="686526" y="2436223"/>
            <a:ext cx="6480629" cy="4876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6" name="Google Shape;56;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en-GB" sz="2800" b="0" dirty="0"/>
              <a:t>Module 1</a:t>
            </a:r>
            <a:r>
              <a:rPr lang="en-GB" dirty="0"/>
              <a:t/>
            </a:r>
            <a:br>
              <a:rPr lang="en-GB" dirty="0"/>
            </a:br>
            <a:r>
              <a:rPr lang="en-GB" dirty="0"/>
              <a:t>Democratic Ideals and Institutions </a:t>
            </a:r>
            <a:endParaRPr dirty="0"/>
          </a:p>
        </p:txBody>
      </p:sp>
      <p:sp>
        <p:nvSpPr>
          <p:cNvPr id="57" name="Google Shape;57;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a:spcBef>
                <a:spcPts val="0"/>
              </a:spcBef>
            </a:pPr>
            <a:r>
              <a:rPr lang="en-US" sz="2200" dirty="0">
                <a:solidFill>
                  <a:schemeClr val="bg1"/>
                </a:solidFill>
              </a:rPr>
              <a:t>Unit 3:  Challenges of Modern Democracy</a:t>
            </a:r>
          </a:p>
          <a:p>
            <a:pPr>
              <a:spcBef>
                <a:spcPts val="0"/>
              </a:spcBef>
            </a:pPr>
            <a:r>
              <a:rPr lang="en-US" sz="2200" dirty="0">
                <a:solidFill>
                  <a:schemeClr val="bg1"/>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body" idx="1"/>
          </p:nvPr>
        </p:nvSpPr>
        <p:spPr>
          <a:xfrm>
            <a:off x="882316" y="1310411"/>
            <a:ext cx="10056717" cy="5187240"/>
          </a:xfrm>
          <a:prstGeom prst="rect">
            <a:avLst/>
          </a:prstGeom>
          <a:noFill/>
          <a:ln>
            <a:solidFill>
              <a:schemeClr val="bg1"/>
            </a:solid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accent1"/>
              </a:buClr>
              <a:buSzPts val="1800"/>
            </a:pPr>
            <a:r>
              <a:rPr lang="en-GB" sz="2400" dirty="0" smtClean="0">
                <a:solidFill>
                  <a:schemeClr val="tx1"/>
                </a:solidFill>
              </a:rPr>
              <a:t>Watch </a:t>
            </a:r>
            <a:r>
              <a:rPr lang="en-GB" sz="2400" dirty="0">
                <a:solidFill>
                  <a:schemeClr val="tx1"/>
                </a:solidFill>
              </a:rPr>
              <a:t>the following </a:t>
            </a:r>
            <a:r>
              <a:rPr lang="en-GB" sz="2400" u="sng" dirty="0" smtClean="0">
                <a:solidFill>
                  <a:schemeClr val="tx1"/>
                </a:solidFill>
                <a:hlinkClick r:id="rId3"/>
              </a:rPr>
              <a:t>video</a:t>
            </a:r>
            <a:r>
              <a:rPr lang="en-GB" sz="2400" u="sng" dirty="0" smtClean="0">
                <a:solidFill>
                  <a:schemeClr val="tx1"/>
                </a:solidFill>
              </a:rPr>
              <a:t>.</a:t>
            </a:r>
          </a:p>
          <a:p>
            <a:pPr marL="0" lvl="0" indent="0" algn="l" rtl="0">
              <a:lnSpc>
                <a:spcPct val="150000"/>
              </a:lnSpc>
              <a:spcBef>
                <a:spcPts val="0"/>
              </a:spcBef>
              <a:spcAft>
                <a:spcPts val="0"/>
              </a:spcAft>
              <a:buClr>
                <a:schemeClr val="accent1"/>
              </a:buClr>
              <a:buSzPts val="1800"/>
            </a:pPr>
            <a:endParaRPr sz="2400" u="sng" dirty="0">
              <a:solidFill>
                <a:schemeClr val="tx1"/>
              </a:solidFill>
            </a:endParaRPr>
          </a:p>
          <a:p>
            <a:pPr marL="0" lvl="0" indent="0" algn="l" rtl="0">
              <a:lnSpc>
                <a:spcPct val="150000"/>
              </a:lnSpc>
              <a:spcBef>
                <a:spcPts val="0"/>
              </a:spcBef>
              <a:spcAft>
                <a:spcPts val="0"/>
              </a:spcAft>
              <a:buClr>
                <a:schemeClr val="accent1"/>
              </a:buClr>
              <a:buSzPts val="1800"/>
            </a:pPr>
            <a:r>
              <a:rPr lang="en-GB" sz="2400" b="1" i="1" dirty="0" smtClean="0">
                <a:solidFill>
                  <a:schemeClr val="tx1"/>
                </a:solidFill>
              </a:rPr>
              <a:t>Considerations:</a:t>
            </a:r>
            <a:endParaRPr sz="2400" b="1" i="1" dirty="0">
              <a:solidFill>
                <a:schemeClr val="tx1"/>
              </a:solidFill>
            </a:endParaRPr>
          </a:p>
          <a:p>
            <a:pPr marL="342900" lvl="0" indent="-342900" algn="l" rtl="0">
              <a:lnSpc>
                <a:spcPct val="250000"/>
              </a:lnSpc>
              <a:spcBef>
                <a:spcPts val="0"/>
              </a:spcBef>
              <a:spcAft>
                <a:spcPts val="0"/>
              </a:spcAft>
              <a:buClrTx/>
              <a:buSzPts val="1800"/>
              <a:buFont typeface="Wingdings" panose="05000000000000000000" pitchFamily="2" charset="2"/>
              <a:buChar char="§"/>
            </a:pPr>
            <a:r>
              <a:rPr lang="en-GB" sz="2400" dirty="0">
                <a:solidFill>
                  <a:schemeClr val="tx1"/>
                </a:solidFill>
              </a:rPr>
              <a:t>What are the </a:t>
            </a:r>
            <a:r>
              <a:rPr lang="en-GB" sz="2400" b="1" dirty="0">
                <a:solidFill>
                  <a:schemeClr val="tx1"/>
                </a:solidFill>
              </a:rPr>
              <a:t>main challenges </a:t>
            </a:r>
            <a:r>
              <a:rPr lang="en-GB" sz="2400" dirty="0">
                <a:solidFill>
                  <a:schemeClr val="tx1"/>
                </a:solidFill>
              </a:rPr>
              <a:t>that democracy faces today</a:t>
            </a:r>
            <a:r>
              <a:rPr lang="en-GB" sz="2400" dirty="0" smtClean="0">
                <a:solidFill>
                  <a:schemeClr val="tx1"/>
                </a:solidFill>
              </a:rPr>
              <a:t>?</a:t>
            </a:r>
            <a:endParaRPr sz="2400" dirty="0">
              <a:solidFill>
                <a:schemeClr val="tx1"/>
              </a:solidFill>
            </a:endParaRPr>
          </a:p>
          <a:p>
            <a:pPr marL="342900" lvl="0" indent="-342900" algn="l" rtl="0">
              <a:lnSpc>
                <a:spcPct val="250000"/>
              </a:lnSpc>
              <a:spcBef>
                <a:spcPts val="0"/>
              </a:spcBef>
              <a:spcAft>
                <a:spcPts val="0"/>
              </a:spcAft>
              <a:buClrTx/>
              <a:buSzPts val="1800"/>
              <a:buFont typeface="Wingdings" panose="05000000000000000000" pitchFamily="2" charset="2"/>
              <a:buChar char="§"/>
            </a:pPr>
            <a:r>
              <a:rPr lang="en-GB" sz="2400" dirty="0">
                <a:solidFill>
                  <a:schemeClr val="tx1"/>
                </a:solidFill>
              </a:rPr>
              <a:t>Which do you consider the most important</a:t>
            </a:r>
            <a:r>
              <a:rPr lang="en-GB" sz="2400" dirty="0" smtClean="0">
                <a:solidFill>
                  <a:schemeClr val="tx1"/>
                </a:solidFill>
              </a:rPr>
              <a:t>?</a:t>
            </a:r>
            <a:endParaRPr sz="2400" dirty="0">
              <a:solidFill>
                <a:schemeClr val="tx1"/>
              </a:solidFill>
            </a:endParaRPr>
          </a:p>
          <a:p>
            <a:pPr marL="342900" lvl="0" indent="-342900" algn="l" rtl="0">
              <a:lnSpc>
                <a:spcPct val="250000"/>
              </a:lnSpc>
              <a:spcBef>
                <a:spcPts val="0"/>
              </a:spcBef>
              <a:spcAft>
                <a:spcPts val="0"/>
              </a:spcAft>
              <a:buClrTx/>
              <a:buSzPts val="1800"/>
              <a:buFont typeface="Wingdings" panose="05000000000000000000" pitchFamily="2" charset="2"/>
              <a:buChar char="§"/>
            </a:pPr>
            <a:r>
              <a:rPr lang="en-GB" sz="2400" dirty="0">
                <a:solidFill>
                  <a:schemeClr val="tx1"/>
                </a:solidFill>
              </a:rPr>
              <a:t>What we are doing as Citizens to overcome these challenges?</a:t>
            </a:r>
            <a:endParaRPr sz="2400" dirty="0">
              <a:solidFill>
                <a:schemeClr val="tx1"/>
              </a:solidFill>
            </a:endParaRPr>
          </a:p>
          <a:p>
            <a:pPr marL="0" lvl="0" indent="0" algn="just" rtl="0">
              <a:lnSpc>
                <a:spcPct val="90000"/>
              </a:lnSpc>
              <a:spcBef>
                <a:spcPts val="0"/>
              </a:spcBef>
              <a:spcAft>
                <a:spcPts val="0"/>
              </a:spcAft>
              <a:buClr>
                <a:schemeClr val="accent1"/>
              </a:buClr>
              <a:buSzPts val="1800"/>
              <a:buNone/>
            </a:pPr>
            <a:endParaRPr sz="2400" dirty="0"/>
          </a:p>
          <a:p>
            <a:pPr marL="342900" lvl="0" indent="-228600" algn="just" rtl="0">
              <a:lnSpc>
                <a:spcPct val="90000"/>
              </a:lnSpc>
              <a:spcBef>
                <a:spcPts val="0"/>
              </a:spcBef>
              <a:spcAft>
                <a:spcPts val="0"/>
              </a:spcAft>
              <a:buClr>
                <a:schemeClr val="accent1"/>
              </a:buClr>
              <a:buSzPts val="1800"/>
              <a:buFont typeface="Arial"/>
              <a:buNone/>
            </a:pPr>
            <a:endParaRPr sz="2400" u="sng" dirty="0"/>
          </a:p>
          <a:p>
            <a:pPr marL="0" lvl="0" indent="0" algn="just" rtl="0">
              <a:lnSpc>
                <a:spcPct val="90000"/>
              </a:lnSpc>
              <a:spcBef>
                <a:spcPts val="0"/>
              </a:spcBef>
              <a:spcAft>
                <a:spcPts val="0"/>
              </a:spcAft>
              <a:buClr>
                <a:schemeClr val="accent1"/>
              </a:buClr>
              <a:buSzPts val="1800"/>
              <a:buNone/>
            </a:pPr>
            <a:endParaRPr sz="2400" dirty="0"/>
          </a:p>
        </p:txBody>
      </p:sp>
      <p:sp>
        <p:nvSpPr>
          <p:cNvPr id="63"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
            </a:r>
            <a:br>
              <a:rPr lang="en-GB" b="1" dirty="0"/>
            </a:br>
            <a:r>
              <a:rPr lang="en-GB" b="1" dirty="0"/>
              <a:t>Identifying Challenges of Democracy </a:t>
            </a:r>
            <a:r>
              <a:rPr lang="en-GB" dirty="0"/>
              <a:t/>
            </a:r>
            <a:br>
              <a:rPr lang="en-GB" dirty="0"/>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6"/>
          <p:cNvSpPr txBox="1">
            <a:spLocks noGrp="1"/>
          </p:cNvSpPr>
          <p:nvPr>
            <p:ph type="body" idx="1"/>
          </p:nvPr>
        </p:nvSpPr>
        <p:spPr>
          <a:xfrm>
            <a:off x="399370" y="1694180"/>
            <a:ext cx="8088040" cy="5728335"/>
          </a:xfrm>
          <a:prstGeom prst="rect">
            <a:avLst/>
          </a:prstGeom>
          <a:noFill/>
          <a:ln>
            <a:noFill/>
          </a:ln>
        </p:spPr>
        <p:txBody>
          <a:bodyPr spcFirstLastPara="1" wrap="square" lIns="0" tIns="0" rIns="0" bIns="0" anchor="t" anchorCtr="0">
            <a:noAutofit/>
          </a:bodyPr>
          <a:lstStyle/>
          <a:p>
            <a:pPr marL="228600" indent="0" algn="l">
              <a:lnSpc>
                <a:spcPct val="100000"/>
              </a:lnSpc>
            </a:pPr>
            <a:r>
              <a:rPr lang="en-US" b="1" i="0" dirty="0" smtClean="0">
                <a:solidFill>
                  <a:srgbClr val="187498"/>
                </a:solidFill>
                <a:effectLst/>
                <a:latin typeface="Calibri" panose="020F0502020204030204" pitchFamily="34" charset="0"/>
                <a:ea typeface="Calibri" panose="020F0502020204030204" pitchFamily="34" charset="0"/>
                <a:cs typeface="Calibri" panose="020F0502020204030204" pitchFamily="34" charset="0"/>
              </a:rPr>
              <a:t>Declining </a:t>
            </a:r>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Election Participation</a:t>
            </a:r>
            <a:endParaRPr lang="en-US" b="0" i="0" dirty="0">
              <a:solidFill>
                <a:srgbClr val="187498"/>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lnSpc>
                <a:spcPct val="100000"/>
              </a:lnSpc>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Decreased voter engagement in established democracies.</a:t>
            </a:r>
            <a:endParaRPr lang="en-US" sz="1800" b="1" i="0" dirty="0">
              <a:effectLst/>
              <a:latin typeface="Calibri" panose="020F0502020204030204" pitchFamily="34" charset="0"/>
              <a:ea typeface="Calibri" panose="020F0502020204030204" pitchFamily="34" charset="0"/>
              <a:cs typeface="Calibri" panose="020F0502020204030204" pitchFamily="34" charset="0"/>
            </a:endParaRPr>
          </a:p>
          <a:p>
            <a:pPr marL="228600" indent="0" algn="l">
              <a:lnSpc>
                <a:spcPct val="100000"/>
              </a:lnSpc>
            </a:pPr>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Impact of Apathy</a:t>
            </a:r>
            <a:endParaRPr lang="en-US" b="0" i="0" dirty="0">
              <a:solidFill>
                <a:srgbClr val="187498"/>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lnSpc>
                <a:spcPct val="100000"/>
              </a:lnSpc>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Governments elected by minority, reflecting disinterest.</a:t>
            </a:r>
          </a:p>
          <a:p>
            <a:pPr marL="742950" lvl="1" indent="-285750" algn="l">
              <a:lnSpc>
                <a:spcPct val="100000"/>
              </a:lnSpc>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Lack of political understanding contributes to voter disengagement.</a:t>
            </a:r>
          </a:p>
          <a:p>
            <a:pPr marL="228600" indent="0" algn="l">
              <a:lnSpc>
                <a:spcPct val="100000"/>
              </a:lnSpc>
            </a:pPr>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Consequences of Apathy</a:t>
            </a:r>
            <a:endParaRPr lang="en-US" b="0" i="0" dirty="0">
              <a:solidFill>
                <a:srgbClr val="187498"/>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lnSpc>
                <a:spcPct val="100000"/>
              </a:lnSpc>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Hinders national development and law effectiveness.</a:t>
            </a:r>
          </a:p>
          <a:p>
            <a:pPr marL="742950" lvl="1" indent="-285750" algn="l">
              <a:lnSpc>
                <a:spcPct val="100000"/>
              </a:lnSpc>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Weakens checks and balances in governance.</a:t>
            </a:r>
          </a:p>
          <a:p>
            <a:pPr marL="228600" indent="0" algn="l">
              <a:lnSpc>
                <a:spcPct val="100000"/>
              </a:lnSpc>
            </a:pPr>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Abstention as Expression</a:t>
            </a:r>
            <a:endParaRPr lang="en-US" b="0" i="0" dirty="0">
              <a:solidFill>
                <a:srgbClr val="187498"/>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lnSpc>
                <a:spcPct val="100000"/>
              </a:lnSpc>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Non-voting as a deliberate political statement.</a:t>
            </a:r>
          </a:p>
          <a:p>
            <a:pPr marL="514350" lvl="0" indent="-171450" algn="just" rtl="0">
              <a:lnSpc>
                <a:spcPct val="100000"/>
              </a:lnSpc>
              <a:spcBef>
                <a:spcPts val="1000"/>
              </a:spcBef>
              <a:spcAft>
                <a:spcPts val="0"/>
              </a:spcAft>
              <a:buSzPts val="1800"/>
              <a:buFont typeface="Arial"/>
              <a:buNone/>
            </a:pPr>
            <a:endParaRPr lang="en-US" dirty="0"/>
          </a:p>
          <a:p>
            <a:pPr marL="514350" lvl="0" indent="-171450" algn="just" rtl="0">
              <a:lnSpc>
                <a:spcPct val="100000"/>
              </a:lnSpc>
              <a:spcBef>
                <a:spcPts val="1000"/>
              </a:spcBef>
              <a:spcAft>
                <a:spcPts val="0"/>
              </a:spcAft>
              <a:buSzPts val="1800"/>
              <a:buFont typeface="Arial"/>
              <a:buNone/>
            </a:pPr>
            <a:endParaRPr dirty="0"/>
          </a:p>
        </p:txBody>
      </p:sp>
      <p:pic>
        <p:nvPicPr>
          <p:cNvPr id="2" name="Picture 1">
            <a:extLst>
              <a:ext uri="{FF2B5EF4-FFF2-40B4-BE49-F238E27FC236}">
                <a16:creationId xmlns:a16="http://schemas.microsoft.com/office/drawing/2014/main" id="{960BA8A4-F059-4FC4-8B2B-BE0CAE0B7BF8}"/>
              </a:ext>
            </a:extLst>
          </p:cNvPr>
          <p:cNvPicPr>
            <a:picLocks noChangeAspect="1"/>
          </p:cNvPicPr>
          <p:nvPr/>
        </p:nvPicPr>
        <p:blipFill>
          <a:blip r:embed="rId3"/>
          <a:stretch>
            <a:fillRect/>
          </a:stretch>
        </p:blipFill>
        <p:spPr>
          <a:xfrm>
            <a:off x="7587916" y="1694179"/>
            <a:ext cx="3933524" cy="4171283"/>
          </a:xfrm>
          <a:prstGeom prst="rect">
            <a:avLst/>
          </a:prstGeom>
        </p:spPr>
      </p:pic>
      <p:sp>
        <p:nvSpPr>
          <p:cNvPr id="4"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smtClean="0"/>
              <a:t>Challenges of Democracy: Political Apathy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txBox="1">
            <a:spLocks noGrp="1"/>
          </p:cNvSpPr>
          <p:nvPr>
            <p:ph type="body" idx="1"/>
          </p:nvPr>
        </p:nvSpPr>
        <p:spPr>
          <a:xfrm>
            <a:off x="264160" y="1903391"/>
            <a:ext cx="7305040" cy="5316417"/>
          </a:xfrm>
          <a:prstGeom prst="rect">
            <a:avLst/>
          </a:prstGeom>
          <a:noFill/>
          <a:ln>
            <a:noFill/>
          </a:ln>
        </p:spPr>
        <p:txBody>
          <a:bodyPr spcFirstLastPara="1" wrap="square" lIns="0" tIns="0" rIns="0" bIns="0" anchor="t" anchorCtr="0">
            <a:noAutofit/>
          </a:bodyPr>
          <a:lstStyle/>
          <a:p>
            <a:pPr marL="228600" indent="0" algn="l"/>
            <a:r>
              <a:rPr lang="en-US" b="1" i="0" dirty="0" smtClean="0">
                <a:solidFill>
                  <a:srgbClr val="187498"/>
                </a:solidFill>
                <a:effectLst/>
                <a:latin typeface="Calibri" panose="020F0502020204030204" pitchFamily="34" charset="0"/>
                <a:ea typeface="Calibri" panose="020F0502020204030204" pitchFamily="34" charset="0"/>
                <a:cs typeface="Calibri" panose="020F0502020204030204" pitchFamily="34" charset="0"/>
              </a:rPr>
              <a:t>Impact </a:t>
            </a:r>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on Democracy</a:t>
            </a:r>
            <a:endParaRPr lang="en-US" b="0" i="0" dirty="0">
              <a:solidFill>
                <a:srgbClr val="187498"/>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1800" b="0" i="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Exploit nationalist sentiments against marginalized groups.</a:t>
            </a:r>
          </a:p>
          <a:p>
            <a:pPr marL="742950" lvl="1" indent="-285750" algn="l">
              <a:buFont typeface="Arial" panose="020B0604020202020204" pitchFamily="34" charset="0"/>
              <a:buChar char="•"/>
            </a:pPr>
            <a:r>
              <a:rPr lang="en-US" sz="1800" b="0" i="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Target asylum seekers, refugees, and religious minorities.</a:t>
            </a:r>
          </a:p>
          <a:p>
            <a:pPr marL="228600" indent="0" algn="l"/>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Freedom of Expression</a:t>
            </a:r>
            <a:endParaRPr lang="en-US" b="0" i="0" dirty="0">
              <a:solidFill>
                <a:srgbClr val="187498"/>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1800" b="0" i="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Potential need for restrictions in specific contexts.</a:t>
            </a:r>
          </a:p>
          <a:p>
            <a:pPr marL="742950" lvl="1" indent="-285750" algn="l">
              <a:buFont typeface="Arial" panose="020B0604020202020204" pitchFamily="34" charset="0"/>
              <a:buChar char="•"/>
            </a:pPr>
            <a:r>
              <a:rPr lang="en-US" sz="1800" b="0" i="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Balancing expression with the gravity of issues.</a:t>
            </a:r>
          </a:p>
          <a:p>
            <a:pPr marL="228600" indent="0" algn="l"/>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Equality and Inclusivity</a:t>
            </a:r>
            <a:endParaRPr lang="en-US" b="0" i="0" dirty="0">
              <a:solidFill>
                <a:srgbClr val="187498"/>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1800" b="0" i="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Denying political rights or suppressing minorities contradicts democracy.</a:t>
            </a:r>
          </a:p>
          <a:p>
            <a:pPr marL="742950" lvl="1" indent="-285750" algn="l">
              <a:buFont typeface="Arial" panose="020B0604020202020204" pitchFamily="34" charset="0"/>
              <a:buChar char="•"/>
            </a:pPr>
            <a:r>
              <a:rPr lang="en-US" sz="1800" b="0" i="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Upholding democratic principles while addressing right-wing extremism.</a:t>
            </a:r>
          </a:p>
          <a:p>
            <a:pPr marL="228600" indent="0" algn="l"/>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Navigating Complexities</a:t>
            </a:r>
            <a:endParaRPr lang="en-US" b="0" i="0" dirty="0">
              <a:solidFill>
                <a:srgbClr val="187498"/>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1800" b="0" i="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Balancing democratic values with human rights and inclusivity.</a:t>
            </a:r>
          </a:p>
          <a:p>
            <a:pPr marL="285750" lvl="0" indent="-171450" algn="just" rtl="0">
              <a:lnSpc>
                <a:spcPct val="90000"/>
              </a:lnSpc>
              <a:spcBef>
                <a:spcPts val="0"/>
              </a:spcBef>
              <a:spcAft>
                <a:spcPts val="0"/>
              </a:spcAft>
              <a:buClr>
                <a:schemeClr val="accent1"/>
              </a:buClr>
              <a:buSzPts val="1800"/>
              <a:buFont typeface="Arial"/>
              <a:buNone/>
            </a:pPr>
            <a:endParaRPr dirty="0">
              <a:solidFill>
                <a:srgbClr val="000000"/>
              </a:solidFill>
            </a:endParaRPr>
          </a:p>
        </p:txBody>
      </p:sp>
      <p:pic>
        <p:nvPicPr>
          <p:cNvPr id="76" name="Google Shape;76;p4"/>
          <p:cNvPicPr preferRelativeResize="0"/>
          <p:nvPr/>
        </p:nvPicPr>
        <p:blipFill rotWithShape="1">
          <a:blip r:embed="rId3">
            <a:alphaModFix/>
          </a:blip>
          <a:srcRect/>
          <a:stretch/>
        </p:blipFill>
        <p:spPr>
          <a:xfrm>
            <a:off x="7569200" y="2369954"/>
            <a:ext cx="4277360" cy="3639320"/>
          </a:xfrm>
          <a:prstGeom prst="rect">
            <a:avLst/>
          </a:prstGeom>
          <a:noFill/>
          <a:ln>
            <a:noFill/>
          </a:ln>
        </p:spPr>
      </p:pic>
      <p:sp>
        <p:nvSpPr>
          <p:cNvPr id="4"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buSzPts val="2800"/>
            </a:pPr>
            <a:r>
              <a:rPr lang="en-GB" b="1" dirty="0"/>
              <a:t>Challenges of Democracy: The </a:t>
            </a:r>
            <a:r>
              <a:rPr lang="en-GB" b="1" dirty="0" smtClean="0"/>
              <a:t>Rise of Nationalism</a:t>
            </a:r>
            <a:endParaRPr dirty="0"/>
          </a:p>
        </p:txBody>
      </p:sp>
      <p:sp>
        <p:nvSpPr>
          <p:cNvPr id="2" name="Rectangle 1"/>
          <p:cNvSpPr/>
          <p:nvPr/>
        </p:nvSpPr>
        <p:spPr>
          <a:xfrm>
            <a:off x="399370" y="1229360"/>
            <a:ext cx="11166988" cy="812530"/>
          </a:xfrm>
          <a:prstGeom prst="rect">
            <a:avLst/>
          </a:prstGeom>
        </p:spPr>
        <p:txBody>
          <a:bodyPr wrap="square">
            <a:spAutoFit/>
          </a:bodyPr>
          <a:lstStyle/>
          <a:p>
            <a:pPr lvl="0" algn="ctr">
              <a:lnSpc>
                <a:spcPct val="90000"/>
              </a:lnSpc>
              <a:buClr>
                <a:schemeClr val="accent1"/>
              </a:buClr>
              <a:buSzPts val="1800"/>
            </a:pPr>
            <a:r>
              <a:rPr lang="en-GB" sz="2800" i="1" dirty="0">
                <a:latin typeface="Calibri" panose="020F0502020204030204" pitchFamily="34" charset="0"/>
                <a:cs typeface="Calibri" panose="020F0502020204030204" pitchFamily="34" charset="0"/>
              </a:rPr>
              <a:t>“Democracy is best conceived as a process of democratization</a:t>
            </a:r>
            <a:r>
              <a:rPr lang="en-GB" sz="2800" dirty="0">
                <a:latin typeface="Calibri" panose="020F0502020204030204" pitchFamily="34" charset="0"/>
                <a:cs typeface="Calibri" panose="020F0502020204030204" pitchFamily="34" charset="0"/>
              </a:rPr>
              <a:t>.”</a:t>
            </a:r>
          </a:p>
          <a:p>
            <a:pPr lvl="0" algn="r">
              <a:lnSpc>
                <a:spcPct val="90000"/>
              </a:lnSpc>
              <a:buClr>
                <a:schemeClr val="accent1"/>
              </a:buClr>
              <a:buSzPts val="1800"/>
            </a:pPr>
            <a:r>
              <a:rPr lang="en-GB" sz="2400" b="1" dirty="0" err="1" smtClean="0">
                <a:solidFill>
                  <a:srgbClr val="187498"/>
                </a:solidFill>
                <a:latin typeface="Calibri" panose="020F0502020204030204" pitchFamily="34" charset="0"/>
                <a:cs typeface="Calibri" panose="020F0502020204030204" pitchFamily="34" charset="0"/>
              </a:rPr>
              <a:t>Patomäkim,Teivainen</a:t>
            </a:r>
            <a:endParaRPr lang="en-GB" sz="2400" b="1" dirty="0">
              <a:solidFill>
                <a:srgbClr val="187498"/>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7"/>
          <p:cNvSpPr txBox="1">
            <a:spLocks noGrp="1"/>
          </p:cNvSpPr>
          <p:nvPr>
            <p:ph type="body" idx="1"/>
          </p:nvPr>
        </p:nvSpPr>
        <p:spPr>
          <a:xfrm>
            <a:off x="641684" y="1230201"/>
            <a:ext cx="10635916" cy="518724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r>
              <a:rPr lang="en-GB" b="1" dirty="0">
                <a:solidFill>
                  <a:srgbClr val="187498"/>
                </a:solidFill>
              </a:rPr>
              <a:t>Overcoming polarization</a:t>
            </a:r>
            <a:endParaRPr dirty="0">
              <a:solidFill>
                <a:srgbClr val="187498"/>
              </a:solidFill>
            </a:endParaRPr>
          </a:p>
          <a:p>
            <a:pPr marL="0" lvl="0" indent="0" algn="just" rtl="0">
              <a:lnSpc>
                <a:spcPct val="90000"/>
              </a:lnSpc>
              <a:spcBef>
                <a:spcPts val="0"/>
              </a:spcBef>
              <a:spcAft>
                <a:spcPts val="0"/>
              </a:spcAft>
              <a:buClr>
                <a:schemeClr val="accent1"/>
              </a:buClr>
              <a:buSzPts val="1800"/>
              <a:buNone/>
            </a:pPr>
            <a:endParaRPr b="1" dirty="0"/>
          </a:p>
          <a:p>
            <a:pPr marL="285750" lvl="0" indent="-285750" algn="just" rtl="0">
              <a:lnSpc>
                <a:spcPct val="90000"/>
              </a:lnSpc>
              <a:spcBef>
                <a:spcPts val="0"/>
              </a:spcBef>
              <a:spcAft>
                <a:spcPts val="0"/>
              </a:spcAft>
              <a:buClrTx/>
              <a:buSzPts val="1800"/>
              <a:buFont typeface="Arial"/>
              <a:buChar char="•"/>
            </a:pPr>
            <a:r>
              <a:rPr lang="en-GB" dirty="0">
                <a:solidFill>
                  <a:schemeClr val="tx1"/>
                </a:solidFill>
              </a:rPr>
              <a:t>It is important for democracy to have some partisan polarisation, but intense polarization is one of the leading causes of democratic decay in new and established democracies. </a:t>
            </a:r>
          </a:p>
          <a:p>
            <a:pPr marL="285750" lvl="0" indent="-285750" algn="just" rtl="0">
              <a:lnSpc>
                <a:spcPct val="90000"/>
              </a:lnSpc>
              <a:spcBef>
                <a:spcPts val="0"/>
              </a:spcBef>
              <a:spcAft>
                <a:spcPts val="0"/>
              </a:spcAft>
              <a:buClrTx/>
              <a:buSzPts val="1800"/>
              <a:buFont typeface="Arial"/>
              <a:buChar char="•"/>
            </a:pPr>
            <a:r>
              <a:rPr lang="en-GB" dirty="0">
                <a:solidFill>
                  <a:schemeClr val="tx1"/>
                </a:solidFill>
              </a:rPr>
              <a:t>Political opponents begin referring to each other as existential enemies, allowing incumbents to justify abusing democratic norms in order to restrain the opposition, and encouraging the opposition to (re)gain power by whatever means necessary. </a:t>
            </a:r>
          </a:p>
          <a:p>
            <a:pPr marL="285750" lvl="0" indent="-285750" algn="just" rtl="0">
              <a:lnSpc>
                <a:spcPct val="90000"/>
              </a:lnSpc>
              <a:spcBef>
                <a:spcPts val="0"/>
              </a:spcBef>
              <a:spcAft>
                <a:spcPts val="0"/>
              </a:spcAft>
              <a:buClrTx/>
              <a:buSzPts val="1800"/>
              <a:buFont typeface="Arial"/>
              <a:buChar char="•"/>
            </a:pPr>
            <a:r>
              <a:rPr lang="en-GB" dirty="0">
                <a:solidFill>
                  <a:schemeClr val="tx1"/>
                </a:solidFill>
              </a:rPr>
              <a:t>Politics polarization occurs when citizens remain loyal to a political party even when it violates key democratic norms. </a:t>
            </a:r>
            <a:endParaRPr dirty="0">
              <a:solidFill>
                <a:schemeClr val="tx1"/>
              </a:solidFill>
            </a:endParaRPr>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endParaRPr dirty="0">
              <a:solidFill>
                <a:srgbClr val="187498"/>
              </a:solidFill>
            </a:endParaRPr>
          </a:p>
          <a:p>
            <a:pPr marL="0" lvl="0" indent="0" algn="just" rtl="0">
              <a:lnSpc>
                <a:spcPct val="90000"/>
              </a:lnSpc>
              <a:spcBef>
                <a:spcPts val="0"/>
              </a:spcBef>
              <a:spcAft>
                <a:spcPts val="0"/>
              </a:spcAft>
              <a:buClr>
                <a:schemeClr val="accent1"/>
              </a:buClr>
              <a:buSzPts val="1800"/>
              <a:buNone/>
            </a:pPr>
            <a:r>
              <a:rPr lang="en-GB" b="1" dirty="0">
                <a:solidFill>
                  <a:srgbClr val="187498"/>
                </a:solidFill>
              </a:rPr>
              <a:t>Populism </a:t>
            </a:r>
          </a:p>
          <a:p>
            <a:pPr marL="0" lvl="0" indent="0" algn="just" rtl="0">
              <a:lnSpc>
                <a:spcPct val="90000"/>
              </a:lnSpc>
              <a:spcBef>
                <a:spcPts val="0"/>
              </a:spcBef>
              <a:spcAft>
                <a:spcPts val="0"/>
              </a:spcAft>
              <a:buClr>
                <a:schemeClr val="accent1"/>
              </a:buClr>
              <a:buSzPts val="1800"/>
              <a:buNone/>
            </a:pPr>
            <a:endParaRPr lang="en-GB" b="1" dirty="0"/>
          </a:p>
          <a:p>
            <a:pPr marL="285750" lvl="0" indent="-285750" algn="just" rtl="0">
              <a:lnSpc>
                <a:spcPct val="90000"/>
              </a:lnSpc>
              <a:spcBef>
                <a:spcPts val="0"/>
              </a:spcBef>
              <a:spcAft>
                <a:spcPts val="0"/>
              </a:spcAft>
              <a:buClrTx/>
              <a:buSzPts val="1800"/>
              <a:buFont typeface="Arial" panose="020B0604020202020204" pitchFamily="34" charset="0"/>
              <a:buChar char="•"/>
            </a:pPr>
            <a:r>
              <a:rPr lang="en-GB" dirty="0"/>
              <a:t>Democracy is threatened by populism primarily because it can provide a moral status to the state that it does not otherwise possess.</a:t>
            </a:r>
          </a:p>
          <a:p>
            <a:pPr marL="285750" lvl="0" indent="-285750" algn="just" rtl="0">
              <a:lnSpc>
                <a:spcPct val="90000"/>
              </a:lnSpc>
              <a:spcBef>
                <a:spcPts val="0"/>
              </a:spcBef>
              <a:spcAft>
                <a:spcPts val="0"/>
              </a:spcAft>
              <a:buClrTx/>
              <a:buSzPts val="1800"/>
              <a:buFont typeface="Arial" panose="020B0604020202020204" pitchFamily="34" charset="0"/>
              <a:buChar char="•"/>
            </a:pPr>
            <a:r>
              <a:rPr lang="en-GB" dirty="0"/>
              <a:t> As soon as the state becomes the embodiment of virtue, its </a:t>
            </a:r>
            <a:r>
              <a:rPr lang="en-GB" dirty="0" err="1"/>
              <a:t>defense</a:t>
            </a:r>
            <a:r>
              <a:rPr lang="en-GB" dirty="0"/>
              <a:t> mechanisms, such as freedom, checks and balances, the rule of law, tolerance, autonomous social institutions, individual and group rights, and pluralism, will become vulnerable. After oppressed people have been liberated, populism does not have a self-limitation programme.</a:t>
            </a:r>
          </a:p>
          <a:p>
            <a:pPr marL="285750" lvl="0" indent="-285750" algn="just" rtl="0">
              <a:lnSpc>
                <a:spcPct val="90000"/>
              </a:lnSpc>
              <a:spcBef>
                <a:spcPts val="0"/>
              </a:spcBef>
              <a:spcAft>
                <a:spcPts val="0"/>
              </a:spcAft>
              <a:buClrTx/>
              <a:buSzPts val="1800"/>
              <a:buFont typeface="Arial" panose="020B0604020202020204" pitchFamily="34" charset="0"/>
              <a:buChar char="•"/>
            </a:pPr>
            <a:r>
              <a:rPr lang="en-GB" dirty="0"/>
              <a:t>The more relevant, negative aspect of populism in advanced democracies is that it erodes the respect for political opponents, minority groups, and erodes the culture of reasoned discussion.</a:t>
            </a:r>
            <a:endParaRPr dirty="0"/>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r>
              <a:rPr lang="en-GB" dirty="0"/>
              <a:t> </a:t>
            </a:r>
            <a:endParaRPr dirty="0">
              <a:solidFill>
                <a:srgbClr val="000000"/>
              </a:solidFill>
            </a:endParaRPr>
          </a:p>
        </p:txBody>
      </p:sp>
      <p:sp>
        <p:nvSpPr>
          <p:cNvPr id="3"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
            </a:r>
            <a:br>
              <a:rPr lang="en-GB" b="1" dirty="0"/>
            </a:br>
            <a:r>
              <a:rPr lang="en-GB" b="1" dirty="0" smtClean="0"/>
              <a:t>Challenges </a:t>
            </a:r>
            <a:r>
              <a:rPr lang="en-GB" b="1" dirty="0"/>
              <a:t>of Democracy </a:t>
            </a:r>
            <a:r>
              <a:rPr lang="en-GB" dirty="0"/>
              <a:t/>
            </a:r>
            <a:br>
              <a:rPr lang="en-GB" dirty="0"/>
            </a:b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8"/>
          <p:cNvSpPr txBox="1">
            <a:spLocks noGrp="1"/>
          </p:cNvSpPr>
          <p:nvPr>
            <p:ph type="body" idx="1"/>
          </p:nvPr>
        </p:nvSpPr>
        <p:spPr>
          <a:xfrm>
            <a:off x="399370" y="1449389"/>
            <a:ext cx="6793910" cy="5096388"/>
          </a:xfrm>
          <a:prstGeom prst="rect">
            <a:avLst/>
          </a:prstGeom>
          <a:noFill/>
          <a:ln>
            <a:noFill/>
          </a:ln>
        </p:spPr>
        <p:txBody>
          <a:bodyPr spcFirstLastPara="1" wrap="square" lIns="0" tIns="0" rIns="0" bIns="0" anchor="t" anchorCtr="0">
            <a:noAutofit/>
          </a:bodyPr>
          <a:lstStyle/>
          <a:p>
            <a:pPr marL="228600" lvl="0" indent="0" algn="l" rtl="0">
              <a:lnSpc>
                <a:spcPct val="90000"/>
              </a:lnSpc>
              <a:spcBef>
                <a:spcPts val="1000"/>
              </a:spcBef>
              <a:spcAft>
                <a:spcPts val="0"/>
              </a:spcAft>
              <a:buSzPts val="1800"/>
              <a:buNone/>
            </a:pPr>
            <a:r>
              <a:rPr lang="en-GB" b="1" dirty="0">
                <a:solidFill>
                  <a:srgbClr val="187498"/>
                </a:solidFill>
              </a:rPr>
              <a:t>Immigration and the challenge of sustaining </a:t>
            </a:r>
            <a:r>
              <a:rPr lang="en-GB" b="1" dirty="0" smtClean="0">
                <a:solidFill>
                  <a:srgbClr val="187498"/>
                </a:solidFill>
              </a:rPr>
              <a:t>multi-ethnic </a:t>
            </a:r>
            <a:r>
              <a:rPr lang="en-GB" b="1" dirty="0">
                <a:solidFill>
                  <a:srgbClr val="187498"/>
                </a:solidFill>
              </a:rPr>
              <a:t>democracies </a:t>
            </a:r>
            <a:endParaRPr dirty="0">
              <a:solidFill>
                <a:srgbClr val="187498"/>
              </a:solidFill>
            </a:endParaRPr>
          </a:p>
          <a:p>
            <a:pPr marL="514350" lvl="0" indent="-285750" algn="l" rtl="0">
              <a:lnSpc>
                <a:spcPct val="90000"/>
              </a:lnSpc>
              <a:spcBef>
                <a:spcPts val="1000"/>
              </a:spcBef>
              <a:spcAft>
                <a:spcPts val="0"/>
              </a:spcAft>
              <a:buSzPts val="1800"/>
              <a:buFont typeface="Arial"/>
              <a:buChar char="•"/>
            </a:pPr>
            <a:r>
              <a:rPr lang="en-GB" dirty="0"/>
              <a:t>Democracies of all types are challenged by </a:t>
            </a:r>
            <a:r>
              <a:rPr lang="en-GB" dirty="0" smtClean="0"/>
              <a:t>multi-ethnic </a:t>
            </a:r>
            <a:r>
              <a:rPr lang="en-GB" dirty="0"/>
              <a:t>democracies. As ethnic diversity complicates redistribution politics, as well as immigration provoking right-wing populist backlash and exacerbated political polarization, both old and new democracies face dilemmas. </a:t>
            </a:r>
            <a:endParaRPr dirty="0"/>
          </a:p>
          <a:p>
            <a:pPr marL="514350" lvl="0" indent="-285750" algn="l" rtl="0">
              <a:lnSpc>
                <a:spcPct val="90000"/>
              </a:lnSpc>
              <a:spcBef>
                <a:spcPts val="1000"/>
              </a:spcBef>
              <a:spcAft>
                <a:spcPts val="0"/>
              </a:spcAft>
              <a:buSzPts val="1800"/>
              <a:buFont typeface="Arial"/>
              <a:buChar char="•"/>
            </a:pPr>
            <a:r>
              <a:rPr lang="en-GB" dirty="0"/>
              <a:t>There is a possibility that party leaders on the right could use cultural diversity to gain power, thereby restricting and unequally representing ethnic minorities, thereby weakening democracy. Recently, parties on the left have been concerned about the compatibility of the welfare state with ethnic diversity because of this same politics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Corruption and Inefficiency</a:t>
            </a:r>
            <a:endParaRPr dirty="0">
              <a:solidFill>
                <a:srgbClr val="187498"/>
              </a:solidFill>
            </a:endParaRPr>
          </a:p>
          <a:p>
            <a:pPr marL="514350" lvl="0" indent="-285750">
              <a:buFont typeface="Arial"/>
              <a:buChar char="•"/>
            </a:pPr>
            <a:r>
              <a:rPr lang="en-US" dirty="0"/>
              <a:t>Corruption is when those in power engage in fraudulent or abusive activities that enrich themselves and their inner group at the expense of general public they are meant to serve. </a:t>
            </a:r>
            <a:endParaRPr dirty="0"/>
          </a:p>
        </p:txBody>
      </p:sp>
      <p:pic>
        <p:nvPicPr>
          <p:cNvPr id="2" name="Picture 1">
            <a:extLst>
              <a:ext uri="{FF2B5EF4-FFF2-40B4-BE49-F238E27FC236}">
                <a16:creationId xmlns:a16="http://schemas.microsoft.com/office/drawing/2014/main" id="{6A8C0259-F9E5-43B8-8BF6-D79A25912F67}"/>
              </a:ext>
            </a:extLst>
          </p:cNvPr>
          <p:cNvPicPr>
            <a:picLocks noChangeAspect="1"/>
          </p:cNvPicPr>
          <p:nvPr/>
        </p:nvPicPr>
        <p:blipFill>
          <a:blip r:embed="rId3"/>
          <a:stretch>
            <a:fillRect/>
          </a:stretch>
        </p:blipFill>
        <p:spPr>
          <a:xfrm>
            <a:off x="7741920" y="1449389"/>
            <a:ext cx="3901440" cy="3901440"/>
          </a:xfrm>
          <a:prstGeom prst="rect">
            <a:avLst/>
          </a:prstGeom>
        </p:spPr>
      </p:pic>
      <p:sp>
        <p:nvSpPr>
          <p:cNvPr id="4"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
            </a:r>
            <a:br>
              <a:rPr lang="en-GB" b="1" dirty="0"/>
            </a:br>
            <a:r>
              <a:rPr lang="en-GB" b="1" dirty="0" smtClean="0"/>
              <a:t>Challenges </a:t>
            </a:r>
            <a:r>
              <a:rPr lang="en-GB" b="1" dirty="0"/>
              <a:t>of Democracy </a:t>
            </a:r>
            <a:r>
              <a:rPr lang="en-GB" dirty="0"/>
              <a:t/>
            </a:r>
            <a:br>
              <a:rPr lang="en-GB" dirty="0"/>
            </a:b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body" idx="1"/>
          </p:nvPr>
        </p:nvSpPr>
        <p:spPr>
          <a:xfrm>
            <a:off x="272581" y="1360472"/>
            <a:ext cx="7051040" cy="5357057"/>
          </a:xfrm>
          <a:prstGeom prst="rect">
            <a:avLst/>
          </a:prstGeom>
          <a:noFill/>
          <a:ln>
            <a:noFill/>
          </a:ln>
        </p:spPr>
        <p:txBody>
          <a:bodyPr spcFirstLastPara="1" wrap="square" lIns="0" tIns="0" rIns="0" bIns="0" anchor="t" anchorCtr="0">
            <a:noAutofit/>
          </a:bodyPr>
          <a:lstStyle/>
          <a:p>
            <a:pPr marL="228600" indent="0" algn="l"/>
            <a:r>
              <a:rPr lang="en-US" b="1" i="0" dirty="0" smtClean="0">
                <a:solidFill>
                  <a:srgbClr val="187498"/>
                </a:solidFill>
                <a:effectLst/>
                <a:latin typeface="Calibri" panose="020F0502020204030204" pitchFamily="34" charset="0"/>
                <a:ea typeface="Calibri" panose="020F0502020204030204" pitchFamily="34" charset="0"/>
                <a:cs typeface="Calibri" panose="020F0502020204030204" pitchFamily="34" charset="0"/>
              </a:rPr>
              <a:t>Six </a:t>
            </a:r>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Decades Later</a:t>
            </a:r>
            <a:endParaRPr lang="en-US" b="0" i="0" dirty="0">
              <a:solidFill>
                <a:srgbClr val="187498"/>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Universal Declaration of Human Rights still largely aspirational.</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Persistent global violations of individual rights.</a:t>
            </a:r>
          </a:p>
          <a:p>
            <a:pPr marL="228600" indent="0" algn="l"/>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Alarming Statistics</a:t>
            </a:r>
            <a:endParaRPr lang="en-US" b="0" i="0" dirty="0">
              <a:solidFill>
                <a:srgbClr val="187498"/>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81 countries engage in torture or mistreatment.</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Unfair trials prevalent in 54 countries.</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Freedom of expression restricted in 77 countries.</a:t>
            </a:r>
          </a:p>
          <a:p>
            <a:pPr marL="228600" indent="0" algn="l"/>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Ongoing Struggles</a:t>
            </a:r>
            <a:endParaRPr lang="en-US" b="0" i="0" dirty="0">
              <a:solidFill>
                <a:srgbClr val="187498"/>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Continued human rights violations worldwide.</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Press freedom limitations; dissent often silenced.</a:t>
            </a:r>
          </a:p>
          <a:p>
            <a:pPr marL="228600" indent="0" algn="l"/>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The Need for Action</a:t>
            </a:r>
            <a:endParaRPr lang="en-US" b="0" i="0" dirty="0">
              <a:solidFill>
                <a:srgbClr val="187498"/>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Significant gap between ideals and reality.</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Global pursuit of human rights protection and promotion remains crucial.</a:t>
            </a:r>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endParaRPr dirty="0"/>
          </a:p>
          <a:p>
            <a:pPr marL="0" lvl="0" indent="0" algn="just" rtl="0">
              <a:lnSpc>
                <a:spcPct val="90000"/>
              </a:lnSpc>
              <a:spcBef>
                <a:spcPts val="0"/>
              </a:spcBef>
              <a:spcAft>
                <a:spcPts val="0"/>
              </a:spcAft>
              <a:buClr>
                <a:schemeClr val="accent1"/>
              </a:buClr>
              <a:buSzPts val="1800"/>
              <a:buNone/>
            </a:pPr>
            <a:r>
              <a:rPr lang="en-GB" dirty="0"/>
              <a:t> </a:t>
            </a:r>
            <a:endParaRPr dirty="0">
              <a:solidFill>
                <a:srgbClr val="000000"/>
              </a:solidFill>
            </a:endParaRPr>
          </a:p>
        </p:txBody>
      </p:sp>
      <p:pic>
        <p:nvPicPr>
          <p:cNvPr id="92" name="Google Shape;92;p3"/>
          <p:cNvPicPr preferRelativeResize="0"/>
          <p:nvPr/>
        </p:nvPicPr>
        <p:blipFill rotWithShape="1">
          <a:blip r:embed="rId3">
            <a:alphaModFix/>
          </a:blip>
          <a:srcRect/>
          <a:stretch/>
        </p:blipFill>
        <p:spPr>
          <a:xfrm>
            <a:off x="7447280" y="1757680"/>
            <a:ext cx="4744720" cy="4241800"/>
          </a:xfrm>
          <a:prstGeom prst="rect">
            <a:avLst/>
          </a:prstGeom>
          <a:noFill/>
          <a:ln>
            <a:noFill/>
          </a:ln>
        </p:spPr>
      </p:pic>
      <p:sp>
        <p:nvSpPr>
          <p:cNvPr id="4"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
            </a:r>
            <a:br>
              <a:rPr lang="en-GB" b="1" dirty="0"/>
            </a:br>
            <a:r>
              <a:rPr lang="en-GB" b="1" dirty="0" smtClean="0"/>
              <a:t>Challenges </a:t>
            </a:r>
            <a:r>
              <a:rPr lang="en-GB" b="1" dirty="0"/>
              <a:t>of </a:t>
            </a:r>
            <a:r>
              <a:rPr lang="en-GB" b="1" dirty="0" smtClean="0"/>
              <a:t>Democracy: Human Rights Violations</a:t>
            </a:r>
            <a:r>
              <a:rPr lang="en-GB" dirty="0"/>
              <a:t/>
            </a:r>
            <a:br>
              <a:rPr lang="en-GB" dirty="0"/>
            </a:b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9"/>
          <p:cNvSpPr txBox="1">
            <a:spLocks noGrp="1"/>
          </p:cNvSpPr>
          <p:nvPr>
            <p:ph type="body" idx="1"/>
          </p:nvPr>
        </p:nvSpPr>
        <p:spPr>
          <a:xfrm>
            <a:off x="413924" y="1760526"/>
            <a:ext cx="5617907" cy="4630091"/>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US" b="1" i="0" dirty="0" smtClean="0">
                <a:solidFill>
                  <a:srgbClr val="187498"/>
                </a:solidFill>
                <a:effectLst/>
                <a:latin typeface="Calibri" panose="020F0502020204030204" pitchFamily="34" charset="0"/>
                <a:ea typeface="Calibri" panose="020F0502020204030204" pitchFamily="34" charset="0"/>
                <a:cs typeface="Calibri" panose="020F0502020204030204" pitchFamily="34" charset="0"/>
              </a:rPr>
              <a:t>Direct </a:t>
            </a:r>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Threats</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International terrorism poses a physical threat to civilians.</a:t>
            </a:r>
          </a:p>
          <a:p>
            <a:pPr marL="228600" indent="0" algn="l"/>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Democratic Dilemmas</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Anti-terrorist legislation risks eroding civil and political freedoms.</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Balancing security with the preservation of democratic values is crucial.</a:t>
            </a:r>
          </a:p>
          <a:p>
            <a:pPr marL="228600" indent="0" algn="l"/>
            <a:r>
              <a:rPr lang="en-US"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Intelligence Gathering</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Requires cooperation with marginalized individuals.</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Risk of further marginalization undermining effectiveness.</a:t>
            </a:r>
          </a:p>
          <a:p>
            <a:pPr marL="457200" marR="0" lvl="0" indent="-228600" algn="just" rtl="0">
              <a:lnSpc>
                <a:spcPct val="90000"/>
              </a:lnSpc>
              <a:spcBef>
                <a:spcPts val="1000"/>
              </a:spcBef>
              <a:spcAft>
                <a:spcPts val="0"/>
              </a:spcAft>
              <a:buClr>
                <a:srgbClr val="000000"/>
              </a:buClr>
              <a:buSzPts val="1800"/>
              <a:buFont typeface="Arial"/>
              <a:buNone/>
            </a:pPr>
            <a:endParaRPr lang="en-GB" b="1"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 name="Rectangle 1">
            <a:extLst>
              <a:ext uri="{FF2B5EF4-FFF2-40B4-BE49-F238E27FC236}">
                <a16:creationId xmlns:a16="http://schemas.microsoft.com/office/drawing/2014/main" id="{4E496279-49A6-4B7F-9C2F-065299E11D7C}"/>
              </a:ext>
            </a:extLst>
          </p:cNvPr>
          <p:cNvSpPr/>
          <p:nvPr/>
        </p:nvSpPr>
        <p:spPr>
          <a:xfrm>
            <a:off x="6224336" y="1772463"/>
            <a:ext cx="5537697" cy="3139321"/>
          </a:xfrm>
          <a:prstGeom prst="rect">
            <a:avLst/>
          </a:prstGeom>
        </p:spPr>
        <p:txBody>
          <a:bodyPr wrap="square">
            <a:spAutoFit/>
          </a:bodyPr>
          <a:lstStyle/>
          <a:p>
            <a:pPr marL="228600" indent="0" algn="l"/>
            <a:r>
              <a:rPr lang="en-US" sz="1800"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Repressive Measures</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Repressive laws and militarization of police can be counterproductive.</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Addressing underlying causes of terrorism is critical.</a:t>
            </a:r>
          </a:p>
          <a:p>
            <a:pPr marL="228600" indent="0" algn="l"/>
            <a:r>
              <a:rPr lang="en-US" sz="1800" b="1" i="0" dirty="0">
                <a:solidFill>
                  <a:srgbClr val="187498"/>
                </a:solidFill>
                <a:effectLst/>
                <a:latin typeface="Calibri" panose="020F0502020204030204" pitchFamily="34" charset="0"/>
                <a:ea typeface="Calibri" panose="020F0502020204030204" pitchFamily="34" charset="0"/>
                <a:cs typeface="Calibri" panose="020F0502020204030204" pitchFamily="34" charset="0"/>
              </a:rPr>
              <a:t>Promoting Inclusion</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Inclusive societies and democratic principles key to combating terrorism.</a:t>
            </a:r>
          </a:p>
          <a:p>
            <a:pPr marL="742950" lvl="1" indent="-285750" algn="l">
              <a:buFont typeface="Arial" panose="020B0604020202020204" pitchFamily="34" charset="0"/>
              <a:buChar char="•"/>
            </a:pPr>
            <a:r>
              <a:rPr lang="en-US" sz="1800" b="0" i="0" dirty="0">
                <a:effectLst/>
                <a:latin typeface="Calibri" panose="020F0502020204030204" pitchFamily="34" charset="0"/>
                <a:ea typeface="Calibri" panose="020F0502020204030204" pitchFamily="34" charset="0"/>
                <a:cs typeface="Calibri" panose="020F0502020204030204" pitchFamily="34" charset="0"/>
              </a:rPr>
              <a:t>Ensuring effective counter-terrorism while upholding democracy.</a:t>
            </a:r>
          </a:p>
          <a:p>
            <a:pPr marL="514350" lvl="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p:txBody>
      </p:sp>
      <p:sp>
        <p:nvSpPr>
          <p:cNvPr id="4"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a:buSzPts val="2800"/>
            </a:pPr>
            <a:r>
              <a:rPr lang="en-GB" b="1" dirty="0"/>
              <a:t/>
            </a:r>
            <a:br>
              <a:rPr lang="en-GB" b="1" dirty="0"/>
            </a:br>
            <a:r>
              <a:rPr lang="en-GB" b="1" dirty="0" smtClean="0"/>
              <a:t>Challenges </a:t>
            </a:r>
            <a:r>
              <a:rPr lang="en-GB" b="1" dirty="0"/>
              <a:t>of </a:t>
            </a:r>
            <a:r>
              <a:rPr lang="en-GB" b="1" dirty="0" smtClean="0"/>
              <a:t>Democracy: Terrorism </a:t>
            </a:r>
            <a:r>
              <a:rPr lang="en-GB" b="1" dirty="0"/>
              <a:t>and </a:t>
            </a:r>
            <a:r>
              <a:rPr lang="en-GB" b="1" dirty="0" smtClean="0"/>
              <a:t>Democracy</a:t>
            </a:r>
            <a:r>
              <a:rPr lang="en-GB" dirty="0"/>
              <a:t/>
            </a:r>
            <a:br>
              <a:rPr lang="en-GB" dirty="0"/>
            </a:br>
            <a:endParaRPr dirty="0"/>
          </a:p>
        </p:txBody>
      </p:sp>
      <p:cxnSp>
        <p:nvCxnSpPr>
          <p:cNvPr id="5" name="Straight Connector 4"/>
          <p:cNvCxnSpPr/>
          <p:nvPr/>
        </p:nvCxnSpPr>
        <p:spPr>
          <a:xfrm>
            <a:off x="6224336" y="1524000"/>
            <a:ext cx="0" cy="437949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6CA2133-2279-4582-A814-8334291D4B83}"/>
              </a:ext>
            </a:extLst>
          </p:cNvPr>
          <p:cNvGraphicFramePr/>
          <p:nvPr>
            <p:extLst>
              <p:ext uri="{D42A27DB-BD31-4B8C-83A1-F6EECF244321}">
                <p14:modId xmlns:p14="http://schemas.microsoft.com/office/powerpoint/2010/main" val="1420177824"/>
              </p:ext>
            </p:extLst>
          </p:nvPr>
        </p:nvGraphicFramePr>
        <p:xfrm>
          <a:off x="327275" y="434796"/>
          <a:ext cx="11537449" cy="6423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 name="Google Shape;103;p5"/>
          <p:cNvSpPr txBox="1">
            <a:spLocks noGrp="1"/>
          </p:cNvSpPr>
          <p:nvPr>
            <p:ph type="title"/>
          </p:nvPr>
        </p:nvSpPr>
        <p:spPr>
          <a:xfrm>
            <a:off x="255181" y="174450"/>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Challenges of Democracy in Cyprus </a:t>
            </a:r>
            <a:endParaRPr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886</Words>
  <Application>Microsoft Office PowerPoint</Application>
  <PresentationFormat>Widescreen</PresentationFormat>
  <Paragraphs>111</Paragraphs>
  <Slides>10</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Calibri</vt:lpstr>
      <vt:lpstr>Wingdings</vt:lpstr>
      <vt:lpstr>CARDET Course template</vt:lpstr>
      <vt:lpstr>CARDET Course template</vt:lpstr>
      <vt:lpstr>1_CARDET Course template</vt:lpstr>
      <vt:lpstr>Module 1 Democratic Ideals and Institutions </vt:lpstr>
      <vt:lpstr> Identifying Challenges of Democracy  </vt:lpstr>
      <vt:lpstr>Challenges of Democracy: Political Apathy</vt:lpstr>
      <vt:lpstr>Challenges of Democracy: The Rise of Nationalism</vt:lpstr>
      <vt:lpstr> Challenges of Democracy  </vt:lpstr>
      <vt:lpstr> Challenges of Democracy  </vt:lpstr>
      <vt:lpstr> Challenges of Democracy: Human Rights Violations </vt:lpstr>
      <vt:lpstr> Challenges of Democracy: Terrorism and Democracy </vt:lpstr>
      <vt:lpstr>Challenges of Democracy in Cyprus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 Democratic Ideals and Institutions</dc:title>
  <dc:creator>2Fast4u</dc:creator>
  <cp:lastModifiedBy>Simone Khekin</cp:lastModifiedBy>
  <cp:revision>14</cp:revision>
  <dcterms:created xsi:type="dcterms:W3CDTF">2014-07-11T09:12:14Z</dcterms:created>
  <dcterms:modified xsi:type="dcterms:W3CDTF">2023-12-12T13:06:23Z</dcterms:modified>
</cp:coreProperties>
</file>