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7" r:id="rId2"/>
  </p:sldMasterIdLst>
  <p:notesMasterIdLst>
    <p:notesMasterId r:id="rId25"/>
  </p:notesMasterIdLst>
  <p:sldIdLst>
    <p:sldId id="274" r:id="rId3"/>
    <p:sldId id="257" r:id="rId4"/>
    <p:sldId id="258" r:id="rId5"/>
    <p:sldId id="259" r:id="rId6"/>
    <p:sldId id="260" r:id="rId7"/>
    <p:sldId id="261" r:id="rId8"/>
    <p:sldId id="262" r:id="rId9"/>
    <p:sldId id="263" r:id="rId10"/>
    <p:sldId id="264" r:id="rId11"/>
    <p:sldId id="277" r:id="rId12"/>
    <p:sldId id="278" r:id="rId13"/>
    <p:sldId id="265" r:id="rId14"/>
    <p:sldId id="266" r:id="rId15"/>
    <p:sldId id="267" r:id="rId16"/>
    <p:sldId id="275" r:id="rId17"/>
    <p:sldId id="268" r:id="rId18"/>
    <p:sldId id="276" r:id="rId19"/>
    <p:sldId id="269" r:id="rId20"/>
    <p:sldId id="270" r:id="rId21"/>
    <p:sldId id="271" r:id="rId22"/>
    <p:sldId id="272" r:id="rId23"/>
    <p:sldId id="27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aramond" panose="020204040303010108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Y2DYONRfJa2qrt9V43BFDvFUPT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024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95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222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Text Source: </a:t>
            </a:r>
            <a:r>
              <a:rPr lang="en-GB"/>
              <a:t>Barrett (2016), Council of Europe</a:t>
            </a:r>
            <a:endParaRPr/>
          </a:p>
        </p:txBody>
      </p:sp>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62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147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b="0"/>
              <a:t>This Photo by Unknown Author is licensed under CC BY-SA-NC</a:t>
            </a:r>
            <a:endParaRPr/>
          </a:p>
          <a:p>
            <a:pPr marL="0" lvl="0" indent="0" algn="l" rtl="0">
              <a:lnSpc>
                <a:spcPct val="100000"/>
              </a:lnSpc>
              <a:spcBef>
                <a:spcPts val="0"/>
              </a:spcBef>
              <a:spcAft>
                <a:spcPts val="0"/>
              </a:spcAft>
              <a:buSzPts val="1400"/>
              <a:buNone/>
            </a:pPr>
            <a:endParaRPr b="1"/>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This Photo by Unknown Author is licensed under CC BY-ND</a:t>
            </a:r>
            <a:endParaRPr/>
          </a:p>
          <a:p>
            <a:pPr marL="457200" marR="0" lvl="0" indent="-228600" algn="l" rtl="0">
              <a:lnSpc>
                <a:spcPct val="100000"/>
              </a:lnSpc>
              <a:spcBef>
                <a:spcPts val="0"/>
              </a:spcBef>
              <a:spcAft>
                <a:spcPts val="0"/>
              </a:spcAft>
              <a:buSzPts val="1400"/>
              <a:buNone/>
            </a:pPr>
            <a:endParaRPr/>
          </a:p>
        </p:txBody>
      </p:sp>
      <p:sp>
        <p:nvSpPr>
          <p:cNvPr id="68" name="Google Shape;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746140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2135994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874040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8336144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904473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617234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40922449"/>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684331"/>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a:t>
            </a:r>
            <a:r>
              <a:rPr lang="en-GB" sz="2800" b="0" dirty="0"/>
              <a:t>4</a:t>
            </a:r>
            <a:r>
              <a:rPr lang="en-GB" dirty="0"/>
              <a:t/>
            </a:r>
            <a:br>
              <a:rPr lang="en-GB" dirty="0"/>
            </a:br>
            <a:r>
              <a:rPr lang="en-GB" dirty="0"/>
              <a:t>Understanding Active Citizenship &amp; Civic Engagement</a:t>
            </a:r>
            <a:endParaRPr dirty="0"/>
          </a:p>
        </p:txBody>
      </p:sp>
      <p:sp>
        <p:nvSpPr>
          <p:cNvPr id="58" name="Google Shape;58;p1"/>
          <p:cNvSpPr txBox="1">
            <a:spLocks noGrp="1"/>
          </p:cNvSpPr>
          <p:nvPr>
            <p:ph type="subTitle" idx="1"/>
          </p:nvPr>
        </p:nvSpPr>
        <p:spPr>
          <a:xfrm>
            <a:off x="819529" y="2763613"/>
            <a:ext cx="6347625" cy="408397"/>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a:t>
            </a:r>
            <a:r>
              <a:rPr lang="en-GB" sz="2200" dirty="0">
                <a:solidFill>
                  <a:schemeClr val="lt1"/>
                </a:solidFill>
              </a:rPr>
              <a:t>Citizenship and Key Citizenship Competences</a:t>
            </a:r>
            <a:endParaRPr sz="2200" dirty="0">
              <a:solidFill>
                <a:schemeClr val="lt1"/>
              </a:solidFill>
            </a:endParaRPr>
          </a:p>
        </p:txBody>
      </p:sp>
    </p:spTree>
    <p:extLst>
      <p:ext uri="{BB962C8B-B14F-4D97-AF65-F5344CB8AC3E}">
        <p14:creationId xmlns:p14="http://schemas.microsoft.com/office/powerpoint/2010/main" val="83166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399370" y="1269078"/>
            <a:ext cx="11393260" cy="5195572"/>
          </a:xfrm>
          <a:prstGeom prst="rect">
            <a:avLst/>
          </a:prstGeom>
          <a:noFill/>
          <a:ln>
            <a:no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endParaRPr lang="en-US" sz="4800" b="1" dirty="0" smtClean="0">
              <a:solidFill>
                <a:srgbClr val="187498"/>
              </a:solidFill>
            </a:endParaRPr>
          </a:p>
          <a:p>
            <a:pPr marL="228600" lvl="0" indent="0" algn="ctr" rtl="0">
              <a:lnSpc>
                <a:spcPct val="150000"/>
              </a:lnSpc>
              <a:spcBef>
                <a:spcPts val="1000"/>
              </a:spcBef>
              <a:spcAft>
                <a:spcPts val="0"/>
              </a:spcAft>
              <a:buSzPts val="1800"/>
            </a:pPr>
            <a:r>
              <a:rPr lang="en-US" sz="4800" b="1" dirty="0" smtClean="0">
                <a:solidFill>
                  <a:srgbClr val="187498"/>
                </a:solidFill>
              </a:rPr>
              <a:t>How do </a:t>
            </a:r>
            <a:r>
              <a:rPr lang="en-US" sz="4800" b="1" i="1" dirty="0" smtClean="0">
                <a:solidFill>
                  <a:srgbClr val="187498"/>
                </a:solidFill>
              </a:rPr>
              <a:t>you</a:t>
            </a:r>
            <a:r>
              <a:rPr lang="en-US" sz="4800" b="1" dirty="0" smtClean="0">
                <a:solidFill>
                  <a:srgbClr val="187498"/>
                </a:solidFill>
              </a:rPr>
              <a:t> define CITIZENSHIP?</a:t>
            </a:r>
          </a:p>
          <a:p>
            <a:pPr marL="228600" lvl="0" indent="0" algn="ctr" rtl="0">
              <a:lnSpc>
                <a:spcPct val="150000"/>
              </a:lnSpc>
              <a:spcBef>
                <a:spcPts val="1000"/>
              </a:spcBef>
              <a:spcAft>
                <a:spcPts val="0"/>
              </a:spcAft>
              <a:buSzPts val="1800"/>
            </a:pPr>
            <a:endParaRPr sz="2000" dirty="0">
              <a:solidFill>
                <a:schemeClr val="tx1"/>
              </a:solidFill>
            </a:endParaRPr>
          </a:p>
        </p:txBody>
      </p:sp>
      <p:sp>
        <p:nvSpPr>
          <p:cNvPr id="102" name="Google Shape;102;p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US" b="1" dirty="0" smtClean="0"/>
              <a:t>What about you?</a:t>
            </a:r>
            <a:endParaRPr b="1" dirty="0"/>
          </a:p>
        </p:txBody>
      </p:sp>
    </p:spTree>
    <p:extLst>
      <p:ext uri="{BB962C8B-B14F-4D97-AF65-F5344CB8AC3E}">
        <p14:creationId xmlns:p14="http://schemas.microsoft.com/office/powerpoint/2010/main" val="325495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399370" y="1269078"/>
            <a:ext cx="11393260" cy="5195572"/>
          </a:xfrm>
          <a:prstGeom prst="rect">
            <a:avLst/>
          </a:prstGeom>
          <a:noFill/>
          <a:ln>
            <a:no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endParaRPr lang="en-US" sz="4800" b="1" dirty="0" smtClean="0">
              <a:solidFill>
                <a:srgbClr val="187498"/>
              </a:solidFill>
            </a:endParaRPr>
          </a:p>
          <a:p>
            <a:pPr marL="228600" lvl="0" indent="0" algn="ctr" rtl="0">
              <a:lnSpc>
                <a:spcPct val="150000"/>
              </a:lnSpc>
              <a:spcBef>
                <a:spcPts val="1000"/>
              </a:spcBef>
              <a:spcAft>
                <a:spcPts val="0"/>
              </a:spcAft>
              <a:buSzPts val="1800"/>
            </a:pPr>
            <a:r>
              <a:rPr lang="en-US" sz="3600" b="1" dirty="0" smtClean="0">
                <a:solidFill>
                  <a:srgbClr val="187498"/>
                </a:solidFill>
              </a:rPr>
              <a:t>What do you believe are </a:t>
            </a:r>
            <a:r>
              <a:rPr lang="en-US" sz="3600" b="1" i="1" dirty="0" smtClean="0">
                <a:solidFill>
                  <a:srgbClr val="187498"/>
                </a:solidFill>
                <a:effectLst>
                  <a:outerShdw blurRad="38100" dist="38100" dir="2700000" algn="tl">
                    <a:srgbClr val="000000">
                      <a:alpha val="43137"/>
                    </a:srgbClr>
                  </a:outerShdw>
                </a:effectLst>
              </a:rPr>
              <a:t>essential</a:t>
            </a:r>
            <a:r>
              <a:rPr lang="en-US" sz="3600" b="1" dirty="0" smtClean="0">
                <a:solidFill>
                  <a:srgbClr val="187498"/>
                </a:solidFill>
              </a:rPr>
              <a:t> citizen competences?</a:t>
            </a:r>
          </a:p>
          <a:p>
            <a:pPr marL="228600" lvl="0" indent="0" algn="ctr" rtl="0">
              <a:lnSpc>
                <a:spcPct val="150000"/>
              </a:lnSpc>
              <a:spcBef>
                <a:spcPts val="1000"/>
              </a:spcBef>
              <a:spcAft>
                <a:spcPts val="0"/>
              </a:spcAft>
              <a:buSzPts val="1800"/>
            </a:pPr>
            <a:r>
              <a:rPr lang="en-US" sz="2400" b="1" dirty="0" smtClean="0">
                <a:solidFill>
                  <a:schemeClr val="tx1"/>
                </a:solidFill>
              </a:rPr>
              <a:t>You may use the internet. </a:t>
            </a:r>
          </a:p>
          <a:p>
            <a:pPr marL="228600" lvl="0" indent="0" algn="ctr" rtl="0">
              <a:lnSpc>
                <a:spcPct val="150000"/>
              </a:lnSpc>
              <a:spcBef>
                <a:spcPts val="1000"/>
              </a:spcBef>
              <a:spcAft>
                <a:spcPts val="0"/>
              </a:spcAft>
              <a:buSzPts val="1800"/>
            </a:pPr>
            <a:endParaRPr sz="2000" dirty="0">
              <a:solidFill>
                <a:schemeClr val="tx1"/>
              </a:solidFill>
            </a:endParaRPr>
          </a:p>
        </p:txBody>
      </p:sp>
      <p:sp>
        <p:nvSpPr>
          <p:cNvPr id="102" name="Google Shape;102;p6"/>
          <p:cNvSpPr txBox="1">
            <a:spLocks noGrp="1"/>
          </p:cNvSpPr>
          <p:nvPr>
            <p:ph type="title"/>
          </p:nvPr>
        </p:nvSpPr>
        <p:spPr>
          <a:prstGeom prst="rect">
            <a:avLst/>
          </a:prstGeom>
          <a:noFill/>
          <a:ln>
            <a:noFill/>
          </a:ln>
        </p:spPr>
        <p:txBody>
          <a:bodyPr spcFirstLastPara="1" wrap="square" lIns="0" tIns="0" rIns="0" bIns="0" anchor="ctr" anchorCtr="0">
            <a:noAutofit/>
          </a:bodyPr>
          <a:lstStyle/>
          <a:p>
            <a:pPr lvl="0">
              <a:buSzPts val="2800"/>
            </a:pPr>
            <a:r>
              <a:rPr lang="en-US" b="1" dirty="0"/>
              <a:t>Reflection on Citizen Competences:</a:t>
            </a:r>
            <a:endParaRPr b="1" dirty="0"/>
          </a:p>
        </p:txBody>
      </p:sp>
    </p:spTree>
    <p:extLst>
      <p:ext uri="{BB962C8B-B14F-4D97-AF65-F5344CB8AC3E}">
        <p14:creationId xmlns:p14="http://schemas.microsoft.com/office/powerpoint/2010/main" val="277041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body" idx="2"/>
          </p:nvPr>
        </p:nvSpPr>
        <p:spPr>
          <a:xfrm>
            <a:off x="399369" y="1198881"/>
            <a:ext cx="5186783" cy="5398772"/>
          </a:xfrm>
          <a:prstGeom prst="rect">
            <a:avLst/>
          </a:prstGeom>
          <a:noFill/>
          <a:ln>
            <a:noFill/>
          </a:ln>
        </p:spPr>
        <p:txBody>
          <a:bodyPr spcFirstLastPara="1" wrap="square" lIns="0" tIns="0" rIns="0" bIns="0" anchor="t" anchorCtr="0">
            <a:noAutofit/>
          </a:bodyPr>
          <a:lstStyle/>
          <a:p>
            <a:pPr marL="571500" lvl="0" indent="-342900" algn="l" rtl="0">
              <a:lnSpc>
                <a:spcPct val="90000"/>
              </a:lnSpc>
              <a:spcBef>
                <a:spcPts val="1000"/>
              </a:spcBef>
              <a:spcAft>
                <a:spcPts val="0"/>
              </a:spcAft>
              <a:buSzPts val="1800"/>
              <a:buFont typeface="Wingdings" panose="05000000000000000000" pitchFamily="2" charset="2"/>
              <a:buChar char="§"/>
            </a:pPr>
            <a:r>
              <a:rPr lang="en-GB" sz="2000" dirty="0"/>
              <a:t>There are 20 citizenship competences, according to the Council of Europe’s Reference Framework of Competences for Democratic Culture (RFCDC). </a:t>
            </a:r>
            <a:endParaRPr sz="2000" dirty="0"/>
          </a:p>
          <a:p>
            <a:pPr marL="571500" lvl="0" indent="-342900" algn="l" rtl="0">
              <a:lnSpc>
                <a:spcPct val="90000"/>
              </a:lnSpc>
              <a:spcBef>
                <a:spcPts val="1000"/>
              </a:spcBef>
              <a:spcAft>
                <a:spcPts val="0"/>
              </a:spcAft>
              <a:buSzPts val="1800"/>
              <a:buFont typeface="Wingdings" panose="05000000000000000000" pitchFamily="2" charset="2"/>
              <a:buChar char="§"/>
            </a:pPr>
            <a:r>
              <a:rPr lang="en-GB" sz="2000" dirty="0"/>
              <a:t>The Framework is  a comprehensive conceptual model of competences that are deemed necessary for citizens to function in a democracy.</a:t>
            </a:r>
            <a:endParaRPr sz="2000" dirty="0"/>
          </a:p>
          <a:p>
            <a:pPr marL="571500" lvl="0" indent="-342900" algn="l" rtl="0">
              <a:lnSpc>
                <a:spcPct val="90000"/>
              </a:lnSpc>
              <a:spcBef>
                <a:spcPts val="1000"/>
              </a:spcBef>
              <a:spcAft>
                <a:spcPts val="0"/>
              </a:spcAft>
              <a:buSzPts val="1800"/>
              <a:buFont typeface="Wingdings" panose="05000000000000000000" pitchFamily="2" charset="2"/>
              <a:buChar char="§"/>
            </a:pPr>
            <a:r>
              <a:rPr lang="en-GB" sz="2000" dirty="0"/>
              <a:t>There are four categories of competences:</a:t>
            </a:r>
            <a:endParaRPr sz="2000" dirty="0"/>
          </a:p>
          <a:p>
            <a:pPr marL="898525" lvl="0" indent="0" algn="l" defTabSz="981075" rtl="0">
              <a:lnSpc>
                <a:spcPct val="90000"/>
              </a:lnSpc>
              <a:spcBef>
                <a:spcPts val="1000"/>
              </a:spcBef>
              <a:spcAft>
                <a:spcPts val="0"/>
              </a:spcAft>
              <a:buSzPts val="1800"/>
              <a:buNone/>
            </a:pPr>
            <a:r>
              <a:rPr lang="en-GB" sz="2000" dirty="0"/>
              <a:t>- Values</a:t>
            </a:r>
            <a:endParaRPr sz="2000" dirty="0"/>
          </a:p>
          <a:p>
            <a:pPr marL="898525" lvl="0" indent="0" algn="l" defTabSz="981075" rtl="0">
              <a:lnSpc>
                <a:spcPct val="90000"/>
              </a:lnSpc>
              <a:spcBef>
                <a:spcPts val="1000"/>
              </a:spcBef>
              <a:spcAft>
                <a:spcPts val="0"/>
              </a:spcAft>
              <a:buSzPts val="1800"/>
              <a:buNone/>
            </a:pPr>
            <a:r>
              <a:rPr lang="en-GB" sz="2000" dirty="0"/>
              <a:t>- Attitudes</a:t>
            </a:r>
            <a:endParaRPr sz="2000" dirty="0"/>
          </a:p>
          <a:p>
            <a:pPr marL="898525" lvl="0" indent="0" algn="l" defTabSz="981075" rtl="0">
              <a:lnSpc>
                <a:spcPct val="90000"/>
              </a:lnSpc>
              <a:spcBef>
                <a:spcPts val="1000"/>
              </a:spcBef>
              <a:spcAft>
                <a:spcPts val="0"/>
              </a:spcAft>
              <a:buSzPts val="1800"/>
              <a:buNone/>
            </a:pPr>
            <a:r>
              <a:rPr lang="en-GB" sz="2000" dirty="0"/>
              <a:t>- Skills</a:t>
            </a:r>
            <a:endParaRPr sz="2000" dirty="0"/>
          </a:p>
          <a:p>
            <a:pPr marL="898525" lvl="0" indent="0" algn="l" defTabSz="981075" rtl="0">
              <a:lnSpc>
                <a:spcPct val="90000"/>
              </a:lnSpc>
              <a:spcBef>
                <a:spcPts val="1000"/>
              </a:spcBef>
              <a:spcAft>
                <a:spcPts val="0"/>
              </a:spcAft>
              <a:buSzPts val="1800"/>
              <a:buNone/>
            </a:pPr>
            <a:r>
              <a:rPr lang="en-GB" sz="2000" dirty="0"/>
              <a:t>- Knowledge and critical understanding</a:t>
            </a:r>
            <a:endParaRPr sz="2000" dirty="0"/>
          </a:p>
          <a:p>
            <a:pPr marL="514350" lvl="0" indent="-171450" algn="l" rtl="0">
              <a:lnSpc>
                <a:spcPct val="90000"/>
              </a:lnSpc>
              <a:spcBef>
                <a:spcPts val="1000"/>
              </a:spcBef>
              <a:spcAft>
                <a:spcPts val="0"/>
              </a:spcAft>
              <a:buSzPts val="1800"/>
              <a:buFont typeface="Arial"/>
              <a:buNone/>
            </a:pPr>
            <a:endParaRPr sz="2000" dirty="0"/>
          </a:p>
          <a:p>
            <a:pPr marL="0" lvl="0" indent="0" algn="just" rtl="0">
              <a:lnSpc>
                <a:spcPct val="90000"/>
              </a:lnSpc>
              <a:spcBef>
                <a:spcPts val="0"/>
              </a:spcBef>
              <a:spcAft>
                <a:spcPts val="0"/>
              </a:spcAft>
              <a:buClr>
                <a:srgbClr val="000000"/>
              </a:buClr>
              <a:buSzPts val="1800"/>
              <a:buNone/>
            </a:pPr>
            <a:endParaRPr sz="2000" dirty="0">
              <a:solidFill>
                <a:srgbClr val="000000"/>
              </a:solidFill>
            </a:endParaRPr>
          </a:p>
        </p:txBody>
      </p:sp>
      <p:sp>
        <p:nvSpPr>
          <p:cNvPr id="114" name="Google Shape;114;p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
            </a:r>
            <a:br>
              <a:rPr lang="en-GB" b="1" dirty="0"/>
            </a:br>
            <a:r>
              <a:rPr lang="en-GB" b="1" dirty="0"/>
              <a:t>Key Citizens Competences  - Council of Europe’s Reference Framework of Competences for Democratic Culture </a:t>
            </a:r>
            <a:br>
              <a:rPr lang="en-GB" b="1" dirty="0"/>
            </a:br>
            <a:endParaRPr b="1" dirty="0"/>
          </a:p>
        </p:txBody>
      </p:sp>
      <p:pic>
        <p:nvPicPr>
          <p:cNvPr id="115" name="Google Shape;115;p7"/>
          <p:cNvPicPr preferRelativeResize="0"/>
          <p:nvPr/>
        </p:nvPicPr>
        <p:blipFill rotWithShape="1">
          <a:blip r:embed="rId3">
            <a:alphaModFix/>
          </a:blip>
          <a:srcRect/>
          <a:stretch/>
        </p:blipFill>
        <p:spPr>
          <a:xfrm>
            <a:off x="6015545" y="1198881"/>
            <a:ext cx="5934324" cy="47113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a:spLocks noGrp="1"/>
          </p:cNvSpPr>
          <p:nvPr>
            <p:ph type="body" idx="1"/>
          </p:nvPr>
        </p:nvSpPr>
        <p:spPr>
          <a:xfrm>
            <a:off x="515747" y="1493491"/>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a:solidFill>
                  <a:srgbClr val="187498"/>
                </a:solidFill>
              </a:rPr>
              <a:t>Values</a:t>
            </a:r>
            <a:endParaRPr sz="2400" dirty="0">
              <a:solidFill>
                <a:srgbClr val="187498"/>
              </a:solidFill>
            </a:endParaRPr>
          </a:p>
        </p:txBody>
      </p:sp>
      <p:sp>
        <p:nvSpPr>
          <p:cNvPr id="121" name="Google Shape;121;p8"/>
          <p:cNvSpPr txBox="1">
            <a:spLocks noGrp="1"/>
          </p:cNvSpPr>
          <p:nvPr>
            <p:ph type="body" idx="2"/>
          </p:nvPr>
        </p:nvSpPr>
        <p:spPr>
          <a:xfrm>
            <a:off x="399377" y="1994275"/>
            <a:ext cx="10114200" cy="4603500"/>
          </a:xfrm>
          <a:prstGeom prst="rect">
            <a:avLst/>
          </a:prstGeom>
          <a:noFill/>
          <a:ln>
            <a:noFill/>
          </a:ln>
        </p:spPr>
        <p:txBody>
          <a:bodyPr spcFirstLastPara="1" wrap="square" lIns="0" tIns="0" rIns="0" bIns="0" anchor="t" anchorCtr="0">
            <a:noAutofit/>
          </a:bodyPr>
          <a:lstStyle/>
          <a:p>
            <a:pPr marL="457200" lvl="0" indent="-228600" algn="just" rtl="0">
              <a:lnSpc>
                <a:spcPct val="150000"/>
              </a:lnSpc>
              <a:spcBef>
                <a:spcPts val="1000"/>
              </a:spcBef>
              <a:spcAft>
                <a:spcPts val="0"/>
              </a:spcAft>
              <a:buSzPts val="1800"/>
              <a:buNone/>
            </a:pPr>
            <a:r>
              <a:rPr lang="en-GB" sz="2000" b="1" dirty="0">
                <a:solidFill>
                  <a:schemeClr val="tx1"/>
                </a:solidFill>
              </a:rPr>
              <a:t>Valuing human dignity and human rights. </a:t>
            </a:r>
            <a:r>
              <a:rPr lang="en-GB" sz="2000" dirty="0"/>
              <a:t>This means that all human beings have the same value and dignity. They are entitled to respect and the same human rights and freedoms as anyone else. </a:t>
            </a:r>
            <a:endParaRPr sz="2000" dirty="0"/>
          </a:p>
          <a:p>
            <a:pPr marL="457200" lvl="0" indent="-228600" algn="just" rtl="0">
              <a:lnSpc>
                <a:spcPct val="150000"/>
              </a:lnSpc>
              <a:spcBef>
                <a:spcPts val="1000"/>
              </a:spcBef>
              <a:spcAft>
                <a:spcPts val="0"/>
              </a:spcAft>
              <a:buSzPts val="1800"/>
              <a:buNone/>
            </a:pPr>
            <a:r>
              <a:rPr lang="en-GB" sz="2000" b="1" dirty="0">
                <a:solidFill>
                  <a:schemeClr val="tx1"/>
                </a:solidFill>
              </a:rPr>
              <a:t>Valuing cultural diversity. </a:t>
            </a:r>
            <a:r>
              <a:rPr lang="en-GB" sz="2000" dirty="0"/>
              <a:t>This means that in the EU, </a:t>
            </a:r>
            <a:r>
              <a:rPr lang="en-GB" sz="2000" dirty="0" smtClean="0"/>
              <a:t>everyone's </a:t>
            </a:r>
            <a:r>
              <a:rPr lang="en-GB" sz="2000" dirty="0"/>
              <a:t>culture is respected and diversity and pluralism are welcomed. </a:t>
            </a:r>
            <a:endParaRPr sz="2000" dirty="0"/>
          </a:p>
          <a:p>
            <a:pPr marL="457200" lvl="0" indent="-228600" algn="just" rtl="0">
              <a:lnSpc>
                <a:spcPct val="150000"/>
              </a:lnSpc>
              <a:spcBef>
                <a:spcPts val="1000"/>
              </a:spcBef>
              <a:spcAft>
                <a:spcPts val="0"/>
              </a:spcAft>
              <a:buSzPts val="1800"/>
              <a:buNone/>
            </a:pPr>
            <a:r>
              <a:rPr lang="en-GB" sz="2000" b="1" dirty="0">
                <a:solidFill>
                  <a:schemeClr val="tx1"/>
                </a:solidFill>
              </a:rPr>
              <a:t>Valuing democracy, justice, fairness, equality and the rule of law. </a:t>
            </a:r>
            <a:r>
              <a:rPr lang="en-GB" sz="2000" dirty="0"/>
              <a:t>The EU values these values and expects the citizens to do so also.</a:t>
            </a:r>
            <a:endParaRPr sz="2000" dirty="0"/>
          </a:p>
          <a:p>
            <a:pPr marL="0" lvl="0" indent="0" algn="just" rtl="0">
              <a:lnSpc>
                <a:spcPct val="150000"/>
              </a:lnSpc>
              <a:spcBef>
                <a:spcPts val="0"/>
              </a:spcBef>
              <a:spcAft>
                <a:spcPts val="0"/>
              </a:spcAft>
              <a:buClr>
                <a:srgbClr val="000000"/>
              </a:buClr>
              <a:buSzPts val="1800"/>
              <a:buNone/>
            </a:pPr>
            <a:endParaRPr sz="2000" dirty="0">
              <a:solidFill>
                <a:srgbClr val="000000"/>
              </a:solidFill>
            </a:endParaRPr>
          </a:p>
        </p:txBody>
      </p:sp>
      <p:sp>
        <p:nvSpPr>
          <p:cNvPr id="122" name="Google Shape;122;p8"/>
          <p:cNvSpPr txBox="1">
            <a:spLocks noGrp="1"/>
          </p:cNvSpPr>
          <p:nvPr>
            <p:ph type="title"/>
          </p:nvPr>
        </p:nvSpPr>
        <p:spPr>
          <a:xfrm>
            <a:off x="399369" y="436881"/>
            <a:ext cx="11393261" cy="4130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a:t>
            </a:r>
            <a:r>
              <a:rPr lang="en-GB" b="1" dirty="0" smtClean="0"/>
              <a:t>Competences</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smtClean="0"/>
              <a:t>Attitudes</a:t>
            </a:r>
            <a:endParaRPr sz="2400" dirty="0"/>
          </a:p>
        </p:txBody>
      </p:sp>
      <p:sp>
        <p:nvSpPr>
          <p:cNvPr id="128" name="Google Shape;128;p30"/>
          <p:cNvSpPr txBox="1">
            <a:spLocks noGrp="1"/>
          </p:cNvSpPr>
          <p:nvPr>
            <p:ph type="body" idx="2"/>
          </p:nvPr>
        </p:nvSpPr>
        <p:spPr>
          <a:xfrm>
            <a:off x="357338" y="1803146"/>
            <a:ext cx="11477321" cy="5244661"/>
          </a:xfrm>
          <a:prstGeom prst="rect">
            <a:avLst/>
          </a:prstGeom>
          <a:noFill/>
          <a:ln>
            <a:noFill/>
          </a:ln>
        </p:spPr>
        <p:txBody>
          <a:bodyPr spcFirstLastPara="1" wrap="square" lIns="0" tIns="0" rIns="0" bIns="0" anchor="t" anchorCtr="0">
            <a:noAutofit/>
          </a:bodyPr>
          <a:lstStyle/>
          <a:p>
            <a:pPr marL="365125" marR="27305" lvl="0" indent="-265113" algn="l" rtl="0">
              <a:lnSpc>
                <a:spcPct val="150000"/>
              </a:lnSpc>
              <a:spcBef>
                <a:spcPts val="1000"/>
              </a:spcBef>
              <a:spcAft>
                <a:spcPts val="0"/>
              </a:spcAft>
              <a:buSzPts val="1100"/>
              <a:buNone/>
            </a:pPr>
            <a:r>
              <a:rPr lang="en-GB" sz="2000" b="1" dirty="0">
                <a:latin typeface="Calibri" panose="020F0502020204030204" pitchFamily="34" charset="0"/>
                <a:cs typeface="Calibri" panose="020F0502020204030204" pitchFamily="34" charset="0"/>
                <a:sym typeface="Calibri"/>
              </a:rPr>
              <a:t>Openness to cultural otherness and to other beliefs, </a:t>
            </a:r>
            <a:r>
              <a:rPr lang="en-GB" sz="2000" i="1" dirty="0">
                <a:latin typeface="Calibri" panose="020F0502020204030204" pitchFamily="34" charset="0"/>
                <a:cs typeface="Calibri" panose="020F0502020204030204" pitchFamily="34" charset="0"/>
                <a:sym typeface="Calibri"/>
              </a:rPr>
              <a:t>world views and practices. </a:t>
            </a:r>
            <a:r>
              <a:rPr lang="en-GB" sz="2000" dirty="0">
                <a:latin typeface="Calibri" panose="020F0502020204030204" pitchFamily="34" charset="0"/>
                <a:cs typeface="Calibri" panose="020F0502020204030204" pitchFamily="34" charset="0"/>
                <a:sym typeface="Calibri"/>
              </a:rPr>
              <a:t>In the EU, citizens should be open towards and inclusive of people of different cultural affiliations or who hold different beliefs from oneself. People who are open to others will be sensitive to and curious about others whom they engage with.</a:t>
            </a:r>
            <a:endParaRPr sz="2000" dirty="0">
              <a:latin typeface="Calibri" panose="020F0502020204030204" pitchFamily="34" charset="0"/>
              <a:ea typeface="Garamond"/>
              <a:cs typeface="Calibri" panose="020F0502020204030204" pitchFamily="34" charset="0"/>
              <a:sym typeface="Garamond"/>
            </a:endParaRPr>
          </a:p>
          <a:p>
            <a:pPr marL="365125" marR="27305" lvl="0" indent="-265113" algn="l" rtl="0">
              <a:lnSpc>
                <a:spcPct val="150000"/>
              </a:lnSpc>
              <a:spcBef>
                <a:spcPts val="1000"/>
              </a:spcBef>
              <a:spcAft>
                <a:spcPts val="0"/>
              </a:spcAft>
              <a:buSzPts val="1100"/>
              <a:buNone/>
            </a:pPr>
            <a:r>
              <a:rPr lang="en-GB" sz="2000" b="1" dirty="0">
                <a:latin typeface="Calibri" panose="020F0502020204030204" pitchFamily="34" charset="0"/>
                <a:cs typeface="Calibri" panose="020F0502020204030204" pitchFamily="34" charset="0"/>
                <a:sym typeface="Calibri"/>
              </a:rPr>
              <a:t>Respect. </a:t>
            </a:r>
            <a:r>
              <a:rPr lang="en-GB" sz="2000" dirty="0">
                <a:latin typeface="Calibri" panose="020F0502020204030204" pitchFamily="34" charset="0"/>
                <a:cs typeface="Calibri" panose="020F0502020204030204" pitchFamily="34" charset="0"/>
                <a:sym typeface="Calibri"/>
              </a:rPr>
              <a:t>People must respect one another even if they have different cultural affiliations. This is because everyone has intrinsic value and importance. This competence is considered vital for effective intercultural dialogue and a culture of democracy. </a:t>
            </a:r>
            <a:endParaRPr sz="2000" dirty="0">
              <a:latin typeface="Calibri" panose="020F0502020204030204" pitchFamily="34" charset="0"/>
              <a:ea typeface="Garamond"/>
              <a:cs typeface="Calibri" panose="020F0502020204030204" pitchFamily="34" charset="0"/>
              <a:sym typeface="Garamond"/>
            </a:endParaRPr>
          </a:p>
          <a:p>
            <a:pPr marL="365125" marR="27305" lvl="0" indent="-265113" algn="l" rtl="0">
              <a:lnSpc>
                <a:spcPct val="150000"/>
              </a:lnSpc>
              <a:spcBef>
                <a:spcPts val="1000"/>
              </a:spcBef>
              <a:spcAft>
                <a:spcPts val="0"/>
              </a:spcAft>
              <a:buSzPts val="1100"/>
              <a:buNone/>
            </a:pPr>
            <a:r>
              <a:rPr lang="en-GB" sz="2000" b="1" dirty="0">
                <a:latin typeface="Calibri" panose="020F0502020204030204" pitchFamily="34" charset="0"/>
                <a:cs typeface="Calibri" panose="020F0502020204030204" pitchFamily="34" charset="0"/>
                <a:sym typeface="Calibri"/>
              </a:rPr>
              <a:t>Civic-mindedness. </a:t>
            </a:r>
            <a:r>
              <a:rPr lang="en-GB" sz="2000" dirty="0">
                <a:latin typeface="Calibri" panose="020F0502020204030204" pitchFamily="34" charset="0"/>
                <a:cs typeface="Calibri" panose="020F0502020204030204" pitchFamily="34" charset="0"/>
                <a:sym typeface="Calibri"/>
              </a:rPr>
              <a:t>Civic-mindedness is a belief that one belongs to a community outside of one’s family or friends. It is an understanding that one act for the greater good of that community and is aware of how one’s actions influence other members of the community. </a:t>
            </a:r>
            <a:endParaRPr sz="2000" dirty="0">
              <a:latin typeface="Calibri" panose="020F0502020204030204" pitchFamily="34" charset="0"/>
              <a:ea typeface="Garamond"/>
              <a:cs typeface="Calibri" panose="020F0502020204030204" pitchFamily="34" charset="0"/>
              <a:sym typeface="Garamond"/>
            </a:endParaRPr>
          </a:p>
          <a:p>
            <a:pPr marL="0" lvl="0" indent="0" algn="just" rtl="0">
              <a:lnSpc>
                <a:spcPct val="90000"/>
              </a:lnSpc>
              <a:spcBef>
                <a:spcPts val="1450"/>
              </a:spcBef>
              <a:spcAft>
                <a:spcPts val="0"/>
              </a:spcAft>
              <a:buClr>
                <a:srgbClr val="000000"/>
              </a:buClr>
              <a:buSzPts val="1800"/>
              <a:buNone/>
            </a:pPr>
            <a:endParaRPr dirty="0">
              <a:solidFill>
                <a:srgbClr val="000000"/>
              </a:solidFill>
            </a:endParaRPr>
          </a:p>
        </p:txBody>
      </p:sp>
      <p:sp>
        <p:nvSpPr>
          <p:cNvPr id="129" name="Google Shape;129;p30"/>
          <p:cNvSpPr txBox="1">
            <a:spLocks noGrp="1"/>
          </p:cNvSpPr>
          <p:nvPr>
            <p:ph type="title"/>
          </p:nvPr>
        </p:nvSpPr>
        <p:spPr>
          <a:xfrm>
            <a:off x="399369" y="497839"/>
            <a:ext cx="11393261" cy="35205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a:t>
            </a:r>
            <a:r>
              <a:rPr lang="en-GB" b="1" dirty="0" smtClean="0"/>
              <a:t>Competences</a:t>
            </a: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smtClean="0">
                <a:solidFill>
                  <a:srgbClr val="187498"/>
                </a:solidFill>
              </a:rPr>
              <a:t>Attitudes</a:t>
            </a:r>
            <a:endParaRPr sz="2400" dirty="0">
              <a:solidFill>
                <a:srgbClr val="187498"/>
              </a:solidFill>
            </a:endParaRPr>
          </a:p>
        </p:txBody>
      </p:sp>
      <p:sp>
        <p:nvSpPr>
          <p:cNvPr id="128" name="Google Shape;128;p30"/>
          <p:cNvSpPr txBox="1">
            <a:spLocks noGrp="1"/>
          </p:cNvSpPr>
          <p:nvPr>
            <p:ph type="body" idx="2"/>
          </p:nvPr>
        </p:nvSpPr>
        <p:spPr>
          <a:xfrm>
            <a:off x="357338" y="1803146"/>
            <a:ext cx="11477321" cy="5244661"/>
          </a:xfrm>
          <a:prstGeom prst="rect">
            <a:avLst/>
          </a:prstGeom>
          <a:noFill/>
          <a:ln>
            <a:noFill/>
          </a:ln>
        </p:spPr>
        <p:txBody>
          <a:bodyPr spcFirstLastPara="1" wrap="square" lIns="0" tIns="0" rIns="0" bIns="0" anchor="t" anchorCtr="0">
            <a:noAutofit/>
          </a:bodyPr>
          <a:lstStyle/>
          <a:p>
            <a:pPr marL="531813" marR="27305" lvl="0" indent="-349250" algn="l" rtl="0">
              <a:lnSpc>
                <a:spcPct val="150000"/>
              </a:lnSpc>
              <a:spcBef>
                <a:spcPts val="1000"/>
              </a:spcBef>
              <a:spcAft>
                <a:spcPts val="0"/>
              </a:spcAft>
              <a:buSzPts val="1100"/>
              <a:buNone/>
            </a:pPr>
            <a:r>
              <a:rPr lang="en-GB" sz="2000" b="1" dirty="0" smtClean="0">
                <a:latin typeface="Calibri" panose="020F0502020204030204" pitchFamily="34" charset="0"/>
                <a:cs typeface="Calibri" panose="020F0502020204030204" pitchFamily="34" charset="0"/>
                <a:sym typeface="Calibri"/>
              </a:rPr>
              <a:t>Responsibility</a:t>
            </a:r>
            <a:r>
              <a:rPr lang="en-GB" sz="2000" b="1" dirty="0">
                <a:latin typeface="Calibri" panose="020F0502020204030204" pitchFamily="34" charset="0"/>
                <a:cs typeface="Calibri" panose="020F0502020204030204" pitchFamily="34" charset="0"/>
                <a:sym typeface="Calibri"/>
              </a:rPr>
              <a:t>. </a:t>
            </a:r>
            <a:r>
              <a:rPr lang="en-GB" sz="2000" dirty="0">
                <a:latin typeface="Calibri" panose="020F0502020204030204" pitchFamily="34" charset="0"/>
                <a:cs typeface="Calibri" panose="020F0502020204030204" pitchFamily="34" charset="0"/>
                <a:sym typeface="Calibri"/>
              </a:rPr>
              <a:t>Everyone should take responsibility for their own actions, and they should act conscientiously and morally correct. </a:t>
            </a:r>
            <a:endParaRPr sz="2000" dirty="0">
              <a:latin typeface="Calibri" panose="020F0502020204030204" pitchFamily="34" charset="0"/>
              <a:cs typeface="Calibri" panose="020F0502020204030204" pitchFamily="34" charset="0"/>
              <a:sym typeface="Calibri"/>
            </a:endParaRPr>
          </a:p>
          <a:p>
            <a:pPr marL="531813" marR="27305" lvl="0" indent="-349250" algn="l" rtl="0">
              <a:lnSpc>
                <a:spcPct val="150000"/>
              </a:lnSpc>
              <a:spcBef>
                <a:spcPts val="1000"/>
              </a:spcBef>
              <a:spcAft>
                <a:spcPts val="0"/>
              </a:spcAft>
              <a:buSzPts val="1100"/>
              <a:buNone/>
            </a:pPr>
            <a:r>
              <a:rPr lang="en-GB" sz="2000" b="1" dirty="0">
                <a:latin typeface="Calibri" panose="020F0502020204030204" pitchFamily="34" charset="0"/>
                <a:cs typeface="Calibri" panose="020F0502020204030204" pitchFamily="34" charset="0"/>
                <a:sym typeface="Calibri"/>
              </a:rPr>
              <a:t>Self-efficacy. </a:t>
            </a:r>
            <a:r>
              <a:rPr lang="en-GB" sz="2000" dirty="0">
                <a:latin typeface="Calibri" panose="020F0502020204030204" pitchFamily="34" charset="0"/>
                <a:cs typeface="Calibri" panose="020F0502020204030204" pitchFamily="34" charset="0"/>
                <a:sym typeface="Calibri"/>
              </a:rPr>
              <a:t>Self-efficacy is believing in one’s own ability to do whatever is necessary to meet an objective. People who have this competence are confident about their ability to control their behaviour and social environment. </a:t>
            </a:r>
            <a:endParaRPr sz="2000" dirty="0">
              <a:latin typeface="Calibri" panose="020F0502020204030204" pitchFamily="34" charset="0"/>
              <a:ea typeface="Garamond"/>
              <a:cs typeface="Calibri" panose="020F0502020204030204" pitchFamily="34" charset="0"/>
              <a:sym typeface="Garamond"/>
            </a:endParaRPr>
          </a:p>
          <a:p>
            <a:pPr marL="531813" marR="27305" lvl="0" indent="-349250" algn="l" rtl="0">
              <a:lnSpc>
                <a:spcPct val="150000"/>
              </a:lnSpc>
              <a:spcBef>
                <a:spcPts val="1000"/>
              </a:spcBef>
              <a:spcAft>
                <a:spcPts val="0"/>
              </a:spcAft>
              <a:buSzPts val="1100"/>
              <a:buNone/>
            </a:pPr>
            <a:r>
              <a:rPr lang="en-GB" sz="2000" b="1" dirty="0">
                <a:latin typeface="Calibri" panose="020F0502020204030204" pitchFamily="34" charset="0"/>
                <a:cs typeface="Calibri" panose="020F0502020204030204" pitchFamily="34" charset="0"/>
                <a:sym typeface="Calibri"/>
              </a:rPr>
              <a:t>Tolerance of ambiguity. </a:t>
            </a:r>
            <a:r>
              <a:rPr lang="en-GB" sz="2000" dirty="0">
                <a:latin typeface="Calibri" panose="020F0502020204030204" pitchFamily="34" charset="0"/>
                <a:cs typeface="Calibri" panose="020F0502020204030204" pitchFamily="34" charset="0"/>
                <a:sym typeface="Calibri"/>
              </a:rPr>
              <a:t>Being tolerant of ambiguity is a competence where one can function in uncertain or conflicting situations. People who are tolerant of ambiguity tend to see positive aspects in these situations. </a:t>
            </a:r>
            <a:endParaRPr sz="2000" dirty="0">
              <a:latin typeface="Calibri" panose="020F0502020204030204" pitchFamily="34" charset="0"/>
              <a:ea typeface="Garamond"/>
              <a:cs typeface="Calibri" panose="020F0502020204030204" pitchFamily="34" charset="0"/>
              <a:sym typeface="Garamond"/>
            </a:endParaRPr>
          </a:p>
          <a:p>
            <a:pPr marL="0" lvl="0" indent="0" algn="just" rtl="0">
              <a:lnSpc>
                <a:spcPct val="90000"/>
              </a:lnSpc>
              <a:spcBef>
                <a:spcPts val="1450"/>
              </a:spcBef>
              <a:spcAft>
                <a:spcPts val="0"/>
              </a:spcAft>
              <a:buClr>
                <a:srgbClr val="000000"/>
              </a:buClr>
              <a:buSzPts val="1800"/>
              <a:buNone/>
            </a:pPr>
            <a:endParaRPr dirty="0">
              <a:solidFill>
                <a:srgbClr val="000000"/>
              </a:solidFill>
            </a:endParaRPr>
          </a:p>
        </p:txBody>
      </p:sp>
      <p:sp>
        <p:nvSpPr>
          <p:cNvPr id="129" name="Google Shape;129;p30"/>
          <p:cNvSpPr txBox="1">
            <a:spLocks noGrp="1"/>
          </p:cNvSpPr>
          <p:nvPr>
            <p:ph type="title"/>
          </p:nvPr>
        </p:nvSpPr>
        <p:spPr>
          <a:xfrm>
            <a:off x="399369" y="497839"/>
            <a:ext cx="11393261" cy="35205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a:t>
            </a:r>
            <a:r>
              <a:rPr lang="en-GB" b="1" dirty="0" smtClean="0"/>
              <a:t>Competences</a:t>
            </a:r>
            <a:endParaRPr b="1" dirty="0"/>
          </a:p>
        </p:txBody>
      </p:sp>
    </p:spTree>
    <p:extLst>
      <p:ext uri="{BB962C8B-B14F-4D97-AF65-F5344CB8AC3E}">
        <p14:creationId xmlns:p14="http://schemas.microsoft.com/office/powerpoint/2010/main" val="206348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smtClean="0"/>
              <a:t>Skills</a:t>
            </a:r>
            <a:endParaRPr sz="2400" dirty="0"/>
          </a:p>
        </p:txBody>
      </p:sp>
      <p:sp>
        <p:nvSpPr>
          <p:cNvPr id="135" name="Google Shape;135;p9"/>
          <p:cNvSpPr txBox="1">
            <a:spLocks noGrp="1"/>
          </p:cNvSpPr>
          <p:nvPr>
            <p:ph type="body" idx="2"/>
          </p:nvPr>
        </p:nvSpPr>
        <p:spPr>
          <a:xfrm>
            <a:off x="176047" y="1803146"/>
            <a:ext cx="11839903" cy="5013784"/>
          </a:xfrm>
          <a:prstGeom prst="rect">
            <a:avLst/>
          </a:prstGeom>
          <a:noFill/>
          <a:ln>
            <a:noFill/>
          </a:ln>
        </p:spPr>
        <p:txBody>
          <a:bodyPr spcFirstLastPara="1" wrap="square" lIns="0" tIns="0" rIns="0" bIns="0" anchor="t" anchorCtr="0">
            <a:noAutofit/>
          </a:bodyPr>
          <a:lstStyle/>
          <a:p>
            <a:pPr marL="457200" lvl="0" indent="-228600" algn="just" rtl="0">
              <a:lnSpc>
                <a:spcPct val="150000"/>
              </a:lnSpc>
              <a:spcBef>
                <a:spcPts val="1000"/>
              </a:spcBef>
              <a:spcAft>
                <a:spcPts val="0"/>
              </a:spcAft>
              <a:buSzPts val="1800"/>
              <a:buNone/>
            </a:pPr>
            <a:r>
              <a:rPr lang="en-GB" b="1" dirty="0"/>
              <a:t>Autonomous learning skills. </a:t>
            </a:r>
            <a:r>
              <a:rPr lang="en-GB" dirty="0"/>
              <a:t>People need to have autonomous learning skills so that they can organise their own learning when it is necessary. Being able to learn in a self-directed manner is an essential skill for life-long learning. </a:t>
            </a:r>
            <a:endParaRPr dirty="0"/>
          </a:p>
          <a:p>
            <a:pPr marL="457200" lvl="0" indent="-228600" algn="just" rtl="0">
              <a:lnSpc>
                <a:spcPct val="150000"/>
              </a:lnSpc>
              <a:spcBef>
                <a:spcPts val="1000"/>
              </a:spcBef>
              <a:spcAft>
                <a:spcPts val="0"/>
              </a:spcAft>
              <a:buSzPts val="1800"/>
              <a:buNone/>
            </a:pPr>
            <a:r>
              <a:rPr lang="en-GB" b="1" dirty="0"/>
              <a:t>Analytical and critical thinking skills. </a:t>
            </a:r>
            <a:r>
              <a:rPr lang="en-GB" dirty="0"/>
              <a:t>This is the skill to be able to analyse information carefully before making a judgement. It is a systematic type of reasoning. </a:t>
            </a:r>
            <a:endParaRPr dirty="0"/>
          </a:p>
          <a:p>
            <a:pPr marL="457200" lvl="0" indent="-228600" algn="just" rtl="0">
              <a:lnSpc>
                <a:spcPct val="150000"/>
              </a:lnSpc>
              <a:spcBef>
                <a:spcPts val="1000"/>
              </a:spcBef>
              <a:spcAft>
                <a:spcPts val="0"/>
              </a:spcAft>
              <a:buSzPts val="1800"/>
              <a:buNone/>
            </a:pPr>
            <a:r>
              <a:rPr lang="en-GB" b="1" dirty="0"/>
              <a:t>Skills of listening and observing</a:t>
            </a:r>
            <a:r>
              <a:rPr lang="en-GB" i="1" dirty="0"/>
              <a:t>. </a:t>
            </a:r>
            <a:r>
              <a:rPr lang="en-GB" dirty="0"/>
              <a:t>Listening is the ability to pay attention carefully to what is being said and how it is being said and interpret, respond and reflect on the utterance. Observing skills are the ability to carefully notice details about people or the environment to have better understanding about how to respond. </a:t>
            </a:r>
            <a:endParaRPr dirty="0"/>
          </a:p>
          <a:p>
            <a:pPr marL="457200" lvl="0" indent="-228600" algn="just" rtl="0">
              <a:lnSpc>
                <a:spcPct val="150000"/>
              </a:lnSpc>
              <a:spcBef>
                <a:spcPts val="1000"/>
              </a:spcBef>
              <a:spcAft>
                <a:spcPts val="0"/>
              </a:spcAft>
              <a:buSzPts val="1800"/>
              <a:buNone/>
            </a:pPr>
            <a:r>
              <a:rPr lang="en-GB" b="1" dirty="0"/>
              <a:t>Empathy. </a:t>
            </a:r>
            <a:r>
              <a:rPr lang="en-GB" dirty="0"/>
              <a:t>Empathy is the ability to place oneself in someone else’s situation and understand their perspectives</a:t>
            </a:r>
            <a:r>
              <a:rPr lang="en-GB" sz="2000" dirty="0"/>
              <a:t>. </a:t>
            </a:r>
            <a:endParaRPr sz="2000" dirty="0"/>
          </a:p>
        </p:txBody>
      </p:sp>
      <p:sp>
        <p:nvSpPr>
          <p:cNvPr id="136" name="Google Shape;136;p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Competences</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smtClean="0"/>
              <a:t>Skills</a:t>
            </a:r>
            <a:endParaRPr sz="2400" dirty="0"/>
          </a:p>
        </p:txBody>
      </p:sp>
      <p:sp>
        <p:nvSpPr>
          <p:cNvPr id="135" name="Google Shape;135;p9"/>
          <p:cNvSpPr txBox="1">
            <a:spLocks noGrp="1"/>
          </p:cNvSpPr>
          <p:nvPr>
            <p:ph type="body" idx="2"/>
          </p:nvPr>
        </p:nvSpPr>
        <p:spPr>
          <a:xfrm>
            <a:off x="176047" y="1727616"/>
            <a:ext cx="11839903" cy="5013784"/>
          </a:xfrm>
          <a:prstGeom prst="rect">
            <a:avLst/>
          </a:prstGeom>
          <a:noFill/>
          <a:ln>
            <a:noFill/>
          </a:ln>
        </p:spPr>
        <p:txBody>
          <a:bodyPr spcFirstLastPara="1" wrap="square" lIns="0" tIns="0" rIns="0" bIns="0" anchor="t" anchorCtr="0">
            <a:noAutofit/>
          </a:bodyPr>
          <a:lstStyle/>
          <a:p>
            <a:pPr marL="457200" lvl="0" indent="-228600" algn="just" rtl="0">
              <a:lnSpc>
                <a:spcPct val="150000"/>
              </a:lnSpc>
              <a:spcBef>
                <a:spcPts val="1000"/>
              </a:spcBef>
              <a:spcAft>
                <a:spcPts val="0"/>
              </a:spcAft>
              <a:buSzPts val="1800"/>
              <a:buNone/>
            </a:pPr>
            <a:r>
              <a:rPr lang="en-GB" b="1" dirty="0" smtClean="0"/>
              <a:t>Flexibility </a:t>
            </a:r>
            <a:r>
              <a:rPr lang="en-GB" b="1" dirty="0"/>
              <a:t>and adaptability. </a:t>
            </a:r>
            <a:r>
              <a:rPr lang="en-GB" dirty="0"/>
              <a:t>One who is flexible or adaptable can change their attitude or behaviour to accommodate demands or a new situation. Adaptability also implies an ability to anticipate needing to change, whereas flexibility connotes more immediate reaction to situations. </a:t>
            </a:r>
            <a:endParaRPr dirty="0"/>
          </a:p>
          <a:p>
            <a:pPr marL="457200" lvl="0" indent="-228600" algn="just" rtl="0">
              <a:lnSpc>
                <a:spcPct val="150000"/>
              </a:lnSpc>
              <a:spcBef>
                <a:spcPts val="1000"/>
              </a:spcBef>
              <a:spcAft>
                <a:spcPts val="0"/>
              </a:spcAft>
              <a:buSzPts val="1800"/>
              <a:buNone/>
            </a:pPr>
            <a:r>
              <a:rPr lang="en-GB" b="1" dirty="0"/>
              <a:t>Linguistic, communicative and </a:t>
            </a:r>
            <a:r>
              <a:rPr lang="en-GB" b="1" dirty="0" err="1"/>
              <a:t>plurilingual</a:t>
            </a:r>
            <a:r>
              <a:rPr lang="en-GB" b="1" dirty="0"/>
              <a:t> skills. </a:t>
            </a:r>
            <a:r>
              <a:rPr lang="en-GB" dirty="0"/>
              <a:t>It is important to be able to communicate with people who speak the same or other languages. Being able help speakers of two different languages communicate together by acting as a mediator between them is a very important skill. </a:t>
            </a:r>
            <a:endParaRPr dirty="0"/>
          </a:p>
          <a:p>
            <a:pPr marL="457200" lvl="0" indent="-228600" algn="just" rtl="0">
              <a:lnSpc>
                <a:spcPct val="150000"/>
              </a:lnSpc>
              <a:spcBef>
                <a:spcPts val="1000"/>
              </a:spcBef>
              <a:spcAft>
                <a:spcPts val="0"/>
              </a:spcAft>
              <a:buSzPts val="1800"/>
              <a:buNone/>
            </a:pPr>
            <a:r>
              <a:rPr lang="en-GB" b="1" dirty="0"/>
              <a:t>Cooperation skills. </a:t>
            </a:r>
            <a:r>
              <a:rPr lang="en-GB" dirty="0"/>
              <a:t>People must be able to work together on a task or project by sharing their skills and knowledge to successfully achieve group goals. </a:t>
            </a:r>
            <a:endParaRPr dirty="0"/>
          </a:p>
          <a:p>
            <a:pPr marL="457200" lvl="0" indent="-228600" algn="just" rtl="0">
              <a:lnSpc>
                <a:spcPct val="150000"/>
              </a:lnSpc>
              <a:spcBef>
                <a:spcPts val="1000"/>
              </a:spcBef>
              <a:spcAft>
                <a:spcPts val="0"/>
              </a:spcAft>
              <a:buSzPts val="1800"/>
              <a:buNone/>
            </a:pPr>
            <a:r>
              <a:rPr lang="en-GB" b="1" dirty="0"/>
              <a:t>Conflict-resolution skills</a:t>
            </a:r>
            <a:r>
              <a:rPr lang="en-GB" i="1" dirty="0"/>
              <a:t>. </a:t>
            </a:r>
            <a:r>
              <a:rPr lang="en-GB" dirty="0"/>
              <a:t>Being able to resolve disagreements, arguments, or other conflicts between individuals or groups in a peaceful way is an important competence. It is crucial to find solutions that everyone will accept. </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36" name="Google Shape;136;p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Competences</a:t>
            </a:r>
            <a:endParaRPr b="1" dirty="0"/>
          </a:p>
        </p:txBody>
      </p:sp>
    </p:spTree>
    <p:extLst>
      <p:ext uri="{BB962C8B-B14F-4D97-AF65-F5344CB8AC3E}">
        <p14:creationId xmlns:p14="http://schemas.microsoft.com/office/powerpoint/2010/main" val="263359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dirty="0"/>
              <a:t>Knowledge and critical </a:t>
            </a:r>
            <a:r>
              <a:rPr lang="en-GB" sz="2400" dirty="0" smtClean="0"/>
              <a:t>understanding</a:t>
            </a:r>
            <a:endParaRPr sz="2400" dirty="0"/>
          </a:p>
        </p:txBody>
      </p:sp>
      <p:sp>
        <p:nvSpPr>
          <p:cNvPr id="142" name="Google Shape;142;p10"/>
          <p:cNvSpPr txBox="1">
            <a:spLocks noGrp="1"/>
          </p:cNvSpPr>
          <p:nvPr>
            <p:ph type="body" idx="2"/>
          </p:nvPr>
        </p:nvSpPr>
        <p:spPr>
          <a:xfrm>
            <a:off x="399370" y="1803147"/>
            <a:ext cx="11393260" cy="4794506"/>
          </a:xfrm>
          <a:prstGeom prst="rect">
            <a:avLst/>
          </a:prstGeom>
          <a:noFill/>
          <a:ln>
            <a:noFill/>
          </a:ln>
        </p:spPr>
        <p:txBody>
          <a:bodyPr spcFirstLastPara="1" wrap="square" lIns="0" tIns="0" rIns="0" bIns="0" anchor="t" anchorCtr="0">
            <a:noAutofit/>
          </a:bodyPr>
          <a:lstStyle/>
          <a:p>
            <a:pPr marL="449263" marR="27305" lvl="0" indent="-366713" algn="l" rtl="0">
              <a:lnSpc>
                <a:spcPct val="150000"/>
              </a:lnSpc>
              <a:spcBef>
                <a:spcPts val="1000"/>
              </a:spcBef>
              <a:spcAft>
                <a:spcPts val="0"/>
              </a:spcAft>
              <a:buSzPts val="1100"/>
              <a:buNone/>
            </a:pPr>
            <a:r>
              <a:rPr lang="en-GB" b="1" dirty="0">
                <a:latin typeface="Calibri"/>
                <a:ea typeface="Calibri"/>
                <a:cs typeface="Calibri"/>
                <a:sym typeface="Calibri"/>
              </a:rPr>
              <a:t>Knowledge and critical understanding of the self. </a:t>
            </a:r>
            <a:r>
              <a:rPr lang="en-GB" dirty="0">
                <a:latin typeface="Calibri"/>
                <a:ea typeface="Calibri"/>
                <a:cs typeface="Calibri"/>
                <a:sym typeface="Calibri"/>
              </a:rPr>
              <a:t>This competence involves one being able to describe one’s motivations and understand what influences his/her behaviour. It also includes critically reflecting on how one’s thoughts, beliefs, feelings and motivations influence others, and how one’s own cultural affiliations influence his/her perspective on the world. </a:t>
            </a:r>
            <a:endParaRPr sz="2000" dirty="0">
              <a:latin typeface="Garamond"/>
              <a:ea typeface="Garamond"/>
              <a:cs typeface="Garamond"/>
              <a:sym typeface="Garamond"/>
            </a:endParaRPr>
          </a:p>
          <a:p>
            <a:pPr marL="449263" marR="27305" lvl="0" indent="-366713" algn="l" rtl="0">
              <a:lnSpc>
                <a:spcPct val="150000"/>
              </a:lnSpc>
              <a:spcBef>
                <a:spcPts val="1000"/>
              </a:spcBef>
              <a:spcAft>
                <a:spcPts val="0"/>
              </a:spcAft>
              <a:buSzPts val="1100"/>
              <a:buNone/>
            </a:pPr>
            <a:r>
              <a:rPr lang="en-GB" b="1" dirty="0">
                <a:latin typeface="Calibri"/>
                <a:ea typeface="Calibri"/>
                <a:cs typeface="Calibri"/>
                <a:sym typeface="Calibri"/>
              </a:rPr>
              <a:t>Knowledge and critical understanding of language and communication. </a:t>
            </a:r>
            <a:r>
              <a:rPr lang="en-GB" dirty="0">
                <a:latin typeface="Calibri"/>
                <a:ea typeface="Calibri"/>
                <a:cs typeface="Calibri"/>
                <a:sym typeface="Calibri"/>
              </a:rPr>
              <a:t>This includes understanding how non-verbal cues affect communication. More advance evidence of the competence is when one understands in which social context to use different styles of communication and when one can assess why communication break down. It is also important to understand how every language expresses culturally shared meanings in a unique way. </a:t>
            </a:r>
            <a:endParaRPr sz="2000" dirty="0">
              <a:latin typeface="Garamond"/>
              <a:ea typeface="Garamond"/>
              <a:cs typeface="Garamond"/>
              <a:sym typeface="Garamond"/>
            </a:endParaRPr>
          </a:p>
          <a:p>
            <a:pPr marL="449263" marR="27305" lvl="0" indent="-366713" algn="l" rtl="0">
              <a:lnSpc>
                <a:spcPct val="150000"/>
              </a:lnSpc>
              <a:spcBef>
                <a:spcPts val="1000"/>
              </a:spcBef>
              <a:spcAft>
                <a:spcPts val="0"/>
              </a:spcAft>
              <a:buSzPts val="1100"/>
              <a:buNone/>
            </a:pPr>
            <a:r>
              <a:rPr lang="en-GB" b="1" dirty="0">
                <a:latin typeface="Calibri"/>
                <a:ea typeface="Calibri"/>
                <a:cs typeface="Calibri"/>
                <a:sym typeface="Calibri"/>
              </a:rPr>
              <a:t>Knowledge and critical understanding of the world. </a:t>
            </a:r>
            <a:r>
              <a:rPr lang="en-GB" dirty="0">
                <a:latin typeface="Calibri"/>
                <a:ea typeface="Calibri"/>
                <a:cs typeface="Calibri"/>
                <a:sym typeface="Calibri"/>
              </a:rPr>
              <a:t>People with this competence are aware of basic differences in cultural practices. They know that, although cultures and religions are not heterogeneous or static, it is still important to understand how those can influence a situation, especially in intercultural interactions.</a:t>
            </a:r>
            <a:endParaRPr sz="2000" dirty="0">
              <a:latin typeface="Garamond"/>
              <a:ea typeface="Garamond"/>
              <a:cs typeface="Garamond"/>
              <a:sym typeface="Garamond"/>
            </a:endParaRPr>
          </a:p>
          <a:p>
            <a:pPr marL="0" lvl="0" indent="0" algn="just" rtl="0">
              <a:lnSpc>
                <a:spcPct val="90000"/>
              </a:lnSpc>
              <a:spcBef>
                <a:spcPts val="1455"/>
              </a:spcBef>
              <a:spcAft>
                <a:spcPts val="0"/>
              </a:spcAft>
              <a:buClr>
                <a:srgbClr val="000000"/>
              </a:buClr>
              <a:buSzPts val="1800"/>
              <a:buNone/>
            </a:pPr>
            <a:endParaRPr dirty="0">
              <a:solidFill>
                <a:srgbClr val="000000"/>
              </a:solidFill>
            </a:endParaRPr>
          </a:p>
        </p:txBody>
      </p:sp>
      <p:sp>
        <p:nvSpPr>
          <p:cNvPr id="143" name="Google Shape;143;p10"/>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Summary Descriptions of the 20 Citizenship Competences</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2"/>
          </p:nvPr>
        </p:nvSpPr>
        <p:spPr>
          <a:xfrm>
            <a:off x="193040" y="1259840"/>
            <a:ext cx="11599590" cy="5337813"/>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Citizenship competence </a:t>
            </a:r>
            <a:r>
              <a:rPr lang="en-GB" dirty="0"/>
              <a:t>is the ability to act as responsible citizens and to fully participate in civic and social life, based on understanding of social, economic, legal and political concepts and structures, as well as global developments and sustainability.</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b="1" dirty="0"/>
              <a:t>Essential knowledge, skills and attitudes</a:t>
            </a:r>
            <a:r>
              <a:rPr lang="en-GB" dirty="0"/>
              <a:t> related to this </a:t>
            </a:r>
            <a:r>
              <a:rPr lang="en-GB" dirty="0" smtClean="0"/>
              <a:t>competence</a:t>
            </a:r>
          </a:p>
          <a:p>
            <a:pPr marL="228600" lvl="0" indent="0" algn="just" rtl="0">
              <a:lnSpc>
                <a:spcPct val="90000"/>
              </a:lnSpc>
              <a:spcBef>
                <a:spcPts val="1000"/>
              </a:spcBef>
              <a:spcAft>
                <a:spcPts val="0"/>
              </a:spcAft>
              <a:buSzPts val="1800"/>
            </a:pPr>
            <a:endParaRPr dirty="0"/>
          </a:p>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Knowledge</a:t>
            </a:r>
            <a:endParaRPr b="1" dirty="0">
              <a:solidFill>
                <a:srgbClr val="187498"/>
              </a:solidFill>
            </a:endParaRPr>
          </a:p>
          <a:p>
            <a:pPr marL="714375" marR="0" lvl="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A </a:t>
            </a:r>
            <a:r>
              <a:rPr lang="en-GB" dirty="0"/>
              <a:t>person who has citizenship competence has an understanding of the European common values of human dignity, freedom, democracy, equality, rule of law, and human rights. </a:t>
            </a:r>
            <a:endParaRPr dirty="0"/>
          </a:p>
          <a:p>
            <a:pPr marL="714375" marR="0" lvl="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An </a:t>
            </a:r>
            <a:r>
              <a:rPr lang="en-GB" dirty="0"/>
              <a:t>active citizen will know about things that are happening locally, regionally and throughout the world. The person should have a critical understanding of the main developments in national, European and world history.</a:t>
            </a:r>
            <a:endParaRPr dirty="0"/>
          </a:p>
          <a:p>
            <a:pPr marL="714375" marR="0" lvl="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Citizen </a:t>
            </a:r>
            <a:r>
              <a:rPr lang="en-GB" dirty="0"/>
              <a:t>competency includes an awareness of social and political trends, as well as of sustainability goals related to climate and the effects of demographic changes around the world.</a:t>
            </a:r>
            <a:endParaRPr dirty="0"/>
          </a:p>
          <a:p>
            <a:pPr marL="714375" marR="0" lvl="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A </a:t>
            </a:r>
            <a:r>
              <a:rPr lang="en-GB" dirty="0"/>
              <a:t>competent EU citizen should know about European integration and cultural diversity in Europe and the world. They should understand that European identity if formed from sum of national cultural identities.</a:t>
            </a:r>
            <a:endParaRPr dirty="0"/>
          </a:p>
          <a:p>
            <a:pPr marL="714375" marR="0" lvl="0" algn="just" rtl="0">
              <a:lnSpc>
                <a:spcPct val="90000"/>
              </a:lnSpc>
              <a:spcBef>
                <a:spcPts val="1000"/>
              </a:spcBef>
              <a:spcAft>
                <a:spcPts val="0"/>
              </a:spcAft>
              <a:buClr>
                <a:srgbClr val="000000"/>
              </a:buClr>
              <a:buSzPts val="1800"/>
              <a:buFont typeface="Arial"/>
              <a:buNone/>
            </a:pP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49" name="Google Shape;149;p11"/>
          <p:cNvSpPr txBox="1">
            <a:spLocks noGrp="1"/>
          </p:cNvSpPr>
          <p:nvPr>
            <p:ph type="title"/>
          </p:nvPr>
        </p:nvSpPr>
        <p:spPr>
          <a:xfrm>
            <a:off x="399369" y="381461"/>
            <a:ext cx="11393261" cy="35205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a:t>
            </a:r>
            <a:r>
              <a:rPr lang="en-GB"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ey </a:t>
            </a: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competences for lifelong </a:t>
            </a:r>
            <a:r>
              <a:rPr lang="en-GB"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learning</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284480" y="1341911"/>
            <a:ext cx="6166196" cy="5187240"/>
          </a:xfrm>
          <a:prstGeom prst="rect">
            <a:avLst/>
          </a:prstGeom>
          <a:noFill/>
          <a:ln>
            <a:noFill/>
          </a:ln>
        </p:spPr>
        <p:txBody>
          <a:bodyPr spcFirstLastPara="1" wrap="square" lIns="0" tIns="0" rIns="0" bIns="0" anchor="t" anchorCtr="0">
            <a:noAutofit/>
          </a:bodyPr>
          <a:lstStyle/>
          <a:p>
            <a:pPr marL="342900" lvl="0" indent="-342900" algn="just" rtl="0">
              <a:lnSpc>
                <a:spcPct val="150000"/>
              </a:lnSpc>
              <a:spcBef>
                <a:spcPts val="0"/>
              </a:spcBef>
              <a:spcAft>
                <a:spcPts val="0"/>
              </a:spcAft>
              <a:buClrTx/>
              <a:buSzPts val="1800"/>
              <a:buFont typeface="Wingdings" panose="05000000000000000000" pitchFamily="2" charset="2"/>
              <a:buChar char="§"/>
            </a:pPr>
            <a:r>
              <a:rPr lang="en-GB" sz="2000" dirty="0"/>
              <a:t>Citizenship refers to membership of an individual in a group or community that involves certain rights and responsibilities.</a:t>
            </a:r>
            <a:endParaRPr sz="2000" dirty="0"/>
          </a:p>
          <a:p>
            <a:pPr marL="342900" lvl="0" indent="-342900" algn="just" rtl="0">
              <a:lnSpc>
                <a:spcPct val="150000"/>
              </a:lnSpc>
              <a:spcBef>
                <a:spcPts val="0"/>
              </a:spcBef>
              <a:spcAft>
                <a:spcPts val="0"/>
              </a:spcAft>
              <a:buClrTx/>
              <a:buSzPts val="1800"/>
              <a:buFont typeface="Wingdings" panose="05000000000000000000" pitchFamily="2" charset="2"/>
              <a:buChar char="§"/>
            </a:pPr>
            <a:r>
              <a:rPr lang="en-GB" sz="2000" dirty="0" smtClean="0"/>
              <a:t>Citizenship </a:t>
            </a:r>
            <a:r>
              <a:rPr lang="en-GB" sz="2000" dirty="0"/>
              <a:t>has been defined as a status in which a person has allegiance to a particular state and has the rights to participate in political, civil and social live on an equal basis other citizens. </a:t>
            </a:r>
            <a:endParaRPr sz="2000" dirty="0"/>
          </a:p>
          <a:p>
            <a:pPr marL="342900" lvl="0" indent="-342900" algn="just" rtl="0">
              <a:lnSpc>
                <a:spcPct val="150000"/>
              </a:lnSpc>
              <a:spcBef>
                <a:spcPts val="0"/>
              </a:spcBef>
              <a:spcAft>
                <a:spcPts val="0"/>
              </a:spcAft>
              <a:buClrTx/>
              <a:buSzPts val="1800"/>
              <a:buFont typeface="Wingdings" panose="05000000000000000000" pitchFamily="2" charset="2"/>
              <a:buChar char="§"/>
            </a:pPr>
            <a:r>
              <a:rPr lang="en-GB" sz="2000" dirty="0" smtClean="0"/>
              <a:t>Every </a:t>
            </a:r>
            <a:r>
              <a:rPr lang="en-GB" sz="2000" dirty="0"/>
              <a:t>community has had common understandings of who is a citizen. However, as communities have diversified, the notion of citizenship has had to change.</a:t>
            </a:r>
            <a:endParaRPr sz="2000" dirty="0"/>
          </a:p>
        </p:txBody>
      </p:sp>
      <p:sp>
        <p:nvSpPr>
          <p:cNvPr id="63" name="Google Shape;63;p2"/>
          <p:cNvSpPr txBox="1">
            <a:spLocks noGrp="1"/>
          </p:cNvSpPr>
          <p:nvPr>
            <p:ph type="title"/>
          </p:nvPr>
        </p:nvSpPr>
        <p:spPr>
          <a:xfrm>
            <a:off x="284480" y="312223"/>
            <a:ext cx="1150815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Introduction </a:t>
            </a:r>
            <a:endParaRPr b="1" dirty="0"/>
          </a:p>
        </p:txBody>
      </p:sp>
      <p:pic>
        <p:nvPicPr>
          <p:cNvPr id="64" name="Google Shape;64;p2"/>
          <p:cNvPicPr preferRelativeResize="0"/>
          <p:nvPr/>
        </p:nvPicPr>
        <p:blipFill rotWithShape="1">
          <a:blip r:embed="rId3">
            <a:alphaModFix/>
          </a:blip>
          <a:srcRect/>
          <a:stretch/>
        </p:blipFill>
        <p:spPr>
          <a:xfrm>
            <a:off x="6958200" y="2215159"/>
            <a:ext cx="4834430" cy="2809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body" idx="2"/>
          </p:nvPr>
        </p:nvSpPr>
        <p:spPr>
          <a:xfrm>
            <a:off x="132080" y="1107440"/>
            <a:ext cx="11660550" cy="5490212"/>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Skills</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	A competent citizen is able to cooperate with others in pursuit of common or public interest, including the sustainable development of society.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The competent citizen should have. critical thinking and problem solving skills, as well as communication and negotiation skills to participate in activities at the local, national, European and international levels.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The competent citizen should understand the value or use of different forms of media and how access them.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Attitudes</a:t>
            </a:r>
            <a:endParaRPr sz="2000"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 •	The competent citizen respects human rights as a basis for democracy. The person should be willing to participate in democratic decision-making at all levels and in civic activities.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The competent citizen supports social and cultural diversity, gender equality and social cohesion, sustainable lifestyles, promotion of culture of peace and non-violence, a readiness to respect the privacy of others, and to take responsibility for the environment.</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The competent citizen is interested in political and socioeconomic developments. The person will also strive to become better at intercultural communication to overcome prejudices, to be more flexible and adaptable, and to work towards social justice and fairness.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3" name="Google Shape;149;p11"/>
          <p:cNvSpPr txBox="1">
            <a:spLocks noGrp="1"/>
          </p:cNvSpPr>
          <p:nvPr>
            <p:ph type="title"/>
          </p:nvPr>
        </p:nvSpPr>
        <p:spPr>
          <a:xfrm>
            <a:off x="399369" y="381461"/>
            <a:ext cx="11393261" cy="35205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a:t>
            </a:r>
            <a:r>
              <a:rPr lang="en-GB"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ey </a:t>
            </a:r>
            <a:r>
              <a:rPr lang="en-GB"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competences for lifelong </a:t>
            </a:r>
            <a:r>
              <a:rPr lang="en-GB"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learning</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571500" lvl="0" indent="-342900" algn="just" rtl="0">
              <a:lnSpc>
                <a:spcPct val="200000"/>
              </a:lnSpc>
              <a:spcBef>
                <a:spcPts val="1000"/>
              </a:spcBef>
              <a:spcAft>
                <a:spcPts val="0"/>
              </a:spcAft>
              <a:buSzPts val="1800"/>
              <a:buFont typeface="Wingdings" panose="05000000000000000000" pitchFamily="2" charset="2"/>
              <a:buChar char="§"/>
            </a:pPr>
            <a:r>
              <a:rPr lang="en-GB" sz="2400" dirty="0" smtClean="0"/>
              <a:t>Each </a:t>
            </a:r>
            <a:r>
              <a:rPr lang="en-GB" sz="2400" dirty="0"/>
              <a:t>learner should work individually.</a:t>
            </a:r>
            <a:endParaRPr sz="2400" dirty="0"/>
          </a:p>
          <a:p>
            <a:pPr marL="571500" lvl="0" indent="-342900" algn="just" rtl="0">
              <a:lnSpc>
                <a:spcPct val="200000"/>
              </a:lnSpc>
              <a:spcBef>
                <a:spcPts val="1000"/>
              </a:spcBef>
              <a:spcAft>
                <a:spcPts val="0"/>
              </a:spcAft>
              <a:buSzPts val="1800"/>
              <a:buFont typeface="Wingdings" panose="05000000000000000000" pitchFamily="2" charset="2"/>
              <a:buChar char="§"/>
            </a:pPr>
            <a:r>
              <a:rPr lang="en-GB" sz="2400" dirty="0"/>
              <a:t>Select </a:t>
            </a:r>
            <a:r>
              <a:rPr lang="en-GB" sz="2400" b="1" dirty="0"/>
              <a:t>two citizens competences from each category </a:t>
            </a:r>
            <a:r>
              <a:rPr lang="en-GB" sz="2400" dirty="0"/>
              <a:t>(Values, Attitudes, Skills, knowledge, and critical understanding) that you want to improve. </a:t>
            </a:r>
            <a:endParaRPr sz="2400" dirty="0"/>
          </a:p>
          <a:p>
            <a:pPr marL="571500" lvl="0" indent="-342900" algn="just" rtl="0">
              <a:lnSpc>
                <a:spcPct val="200000"/>
              </a:lnSpc>
              <a:spcBef>
                <a:spcPts val="1000"/>
              </a:spcBef>
              <a:spcAft>
                <a:spcPts val="0"/>
              </a:spcAft>
              <a:buSzPts val="1800"/>
              <a:buFont typeface="Wingdings" panose="05000000000000000000" pitchFamily="2" charset="2"/>
              <a:buChar char="§"/>
            </a:pPr>
            <a:r>
              <a:rPr lang="en-GB" sz="2400" dirty="0"/>
              <a:t>You have 10 minutes to select in </a:t>
            </a:r>
            <a:r>
              <a:rPr lang="en-GB" sz="2400" b="1" dirty="0"/>
              <a:t>total 8 competences</a:t>
            </a:r>
            <a:r>
              <a:rPr lang="en-GB" sz="2400" dirty="0"/>
              <a:t> and include the reasoning (why).</a:t>
            </a:r>
            <a:endParaRPr sz="24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0" name="Google Shape;160;p31"/>
          <p:cNvSpPr txBox="1">
            <a:spLocks noGrp="1"/>
          </p:cNvSpPr>
          <p:nvPr>
            <p:ph type="title"/>
          </p:nvPr>
        </p:nvSpPr>
        <p:spPr>
          <a:xfrm>
            <a:off x="399370" y="321687"/>
            <a:ext cx="11393260" cy="46170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Worksheet Activity</a:t>
            </a:r>
            <a:r>
              <a:rPr lang="en-US" b="1" dirty="0" smtClean="0"/>
              <a:t>: Identify Citizens Competences</a:t>
            </a: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6"/>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685800" lvl="0" indent="-469900" algn="just" rtl="0">
              <a:lnSpc>
                <a:spcPct val="200000"/>
              </a:lnSpc>
              <a:spcBef>
                <a:spcPts val="1000"/>
              </a:spcBef>
              <a:spcAft>
                <a:spcPts val="0"/>
              </a:spcAft>
              <a:buSzPts val="2000"/>
              <a:buFont typeface="Wingdings" panose="05000000000000000000" pitchFamily="2" charset="2"/>
              <a:buChar char="§"/>
            </a:pPr>
            <a:r>
              <a:rPr lang="en-GB" sz="2000" dirty="0"/>
              <a:t>Get your devices (laptop or mobile) and access the internet</a:t>
            </a:r>
            <a:endParaRPr sz="2000" dirty="0"/>
          </a:p>
          <a:p>
            <a:pPr marL="685800" lvl="0" indent="-469900" algn="just" rtl="0">
              <a:lnSpc>
                <a:spcPct val="200000"/>
              </a:lnSpc>
              <a:spcBef>
                <a:spcPts val="1000"/>
              </a:spcBef>
              <a:spcAft>
                <a:spcPts val="0"/>
              </a:spcAft>
              <a:buSzPts val="2000"/>
              <a:buFont typeface="Wingdings" panose="05000000000000000000" pitchFamily="2" charset="2"/>
              <a:buChar char="§"/>
            </a:pPr>
            <a:r>
              <a:rPr lang="en-GB" sz="2000" dirty="0"/>
              <a:t>Search  the term ‘Citizenship’</a:t>
            </a:r>
            <a:endParaRPr sz="2000" dirty="0"/>
          </a:p>
          <a:p>
            <a:pPr marL="685800" lvl="0" indent="-469900" algn="just" rtl="0">
              <a:lnSpc>
                <a:spcPct val="200000"/>
              </a:lnSpc>
              <a:spcBef>
                <a:spcPts val="1000"/>
              </a:spcBef>
              <a:spcAft>
                <a:spcPts val="0"/>
              </a:spcAft>
              <a:buSzPts val="2000"/>
              <a:buFont typeface="Wingdings" panose="05000000000000000000" pitchFamily="2" charset="2"/>
              <a:buChar char="§"/>
            </a:pPr>
            <a:r>
              <a:rPr lang="en-GB" sz="2000" dirty="0"/>
              <a:t>What did you find? What do you understand?</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sz="3200"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71" name="Google Shape;71;p2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is Citizenship</a:t>
            </a:r>
            <a:r>
              <a:rPr lang="en-GB" b="1" dirty="0" smtClean="0"/>
              <a:t>?</a:t>
            </a:r>
            <a:endParaRPr b="1" dirty="0"/>
          </a:p>
        </p:txBody>
      </p:sp>
      <p:pic>
        <p:nvPicPr>
          <p:cNvPr id="72" name="Google Shape;72;p26"/>
          <p:cNvPicPr preferRelativeResize="0"/>
          <p:nvPr/>
        </p:nvPicPr>
        <p:blipFill rotWithShape="1">
          <a:blip r:embed="rId3">
            <a:alphaModFix/>
          </a:blip>
          <a:srcRect/>
          <a:stretch/>
        </p:blipFill>
        <p:spPr>
          <a:xfrm>
            <a:off x="6463862" y="3209920"/>
            <a:ext cx="4896488" cy="3262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body" idx="1"/>
          </p:nvPr>
        </p:nvSpPr>
        <p:spPr>
          <a:xfrm>
            <a:off x="282992" y="1333500"/>
            <a:ext cx="11238448" cy="5212277"/>
          </a:xfrm>
          <a:prstGeom prst="rect">
            <a:avLst/>
          </a:prstGeom>
          <a:noFill/>
          <a:ln>
            <a:noFill/>
          </a:ln>
        </p:spPr>
        <p:txBody>
          <a:bodyPr spcFirstLastPara="1" wrap="square" lIns="0" tIns="0" rIns="0" bIns="0" anchor="t" anchorCtr="0">
            <a:noAutofit/>
          </a:bodyPr>
          <a:lstStyle/>
          <a:p>
            <a:pPr marL="1028700" lvl="1" indent="-342900" algn="l" rtl="0">
              <a:lnSpc>
                <a:spcPct val="90000"/>
              </a:lnSpc>
              <a:spcBef>
                <a:spcPts val="500"/>
              </a:spcBef>
              <a:spcAft>
                <a:spcPts val="0"/>
              </a:spcAft>
              <a:buSzPts val="2200"/>
              <a:buFont typeface="Wingdings" panose="05000000000000000000" pitchFamily="2" charset="2"/>
              <a:buChar char="§"/>
            </a:pPr>
            <a:endParaRPr sz="2400" dirty="0">
              <a:solidFill>
                <a:schemeClr val="dk2"/>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The ancient Greeks first developed the concept of citizenship for property owners. But women, slaves, or people who had no property, i.e. the poorest members of society, were not considered citizens. Citizens in ancient Greece could vote, but they also had to pay taxes and serve in the military. </a:t>
            </a:r>
            <a:endParaRPr sz="2000" dirty="0"/>
          </a:p>
          <a:p>
            <a:pPr marL="685800" lvl="0" indent="-342900" algn="just" rtl="0">
              <a:lnSpc>
                <a:spcPct val="90000"/>
              </a:lnSpc>
              <a:spcBef>
                <a:spcPts val="1000"/>
              </a:spcBef>
              <a:spcAft>
                <a:spcPts val="0"/>
              </a:spcAft>
              <a:buSzPts val="1800"/>
              <a:buFont typeface="Wingdings" panose="05000000000000000000" pitchFamily="2" charset="2"/>
              <a:buChar char="§"/>
            </a:pP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In the Roman era, there were two forms of citizenship: those who were residents of the city of Rome; those who were in territories that became part of the empire after being conquered. </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The Middle Ages had a feudal system instead of the ancient concept of citizenship. People in Italy and Germany, for instance, were citizens to cities and towns. They came from the </a:t>
            </a:r>
            <a:r>
              <a:rPr lang="en-GB" sz="2000" b="1" dirty="0"/>
              <a:t>merchant or trading classes and thus were privileged over commoners</a:t>
            </a:r>
            <a:r>
              <a:rPr lang="en-GB" sz="2000" dirty="0"/>
              <a:t>.</a:t>
            </a:r>
            <a:endParaRPr sz="2000" dirty="0"/>
          </a:p>
          <a:p>
            <a:pPr marL="342900" lvl="0" indent="-342900" algn="just" rtl="0">
              <a:lnSpc>
                <a:spcPct val="90000"/>
              </a:lnSpc>
              <a:spcBef>
                <a:spcPts val="0"/>
              </a:spcBef>
              <a:spcAft>
                <a:spcPts val="0"/>
              </a:spcAft>
              <a:buClr>
                <a:schemeClr val="accent1"/>
              </a:buClr>
              <a:buSzPts val="1800"/>
              <a:buFont typeface="Wingdings" panose="05000000000000000000" pitchFamily="2" charset="2"/>
              <a:buChar char="§"/>
            </a:pPr>
            <a:endParaRPr sz="2000" dirty="0">
              <a:solidFill>
                <a:srgbClr val="000000"/>
              </a:solidFill>
            </a:endParaRPr>
          </a:p>
        </p:txBody>
      </p:sp>
      <p:sp>
        <p:nvSpPr>
          <p:cNvPr id="78" name="Google Shape;78;p3"/>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Historical Overview of Citizenship </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7"/>
          <p:cNvSpPr txBox="1">
            <a:spLocks noGrp="1"/>
          </p:cNvSpPr>
          <p:nvPr>
            <p:ph type="body" idx="1"/>
          </p:nvPr>
        </p:nvSpPr>
        <p:spPr>
          <a:xfrm>
            <a:off x="233115" y="1316385"/>
            <a:ext cx="11393260" cy="5096388"/>
          </a:xfrm>
          <a:prstGeom prst="rect">
            <a:avLst/>
          </a:prstGeom>
          <a:noFill/>
          <a:ln>
            <a:noFill/>
          </a:ln>
        </p:spPr>
        <p:txBody>
          <a:bodyPr spcFirstLastPara="1" wrap="square" lIns="0" tIns="0" rIns="0" bIns="0" anchor="t" anchorCtr="0">
            <a:noAutofit/>
          </a:bodyPr>
          <a:lstStyle/>
          <a:p>
            <a:pPr marL="571500" lvl="0" indent="-342900" algn="just" rtl="0">
              <a:lnSpc>
                <a:spcPct val="120000"/>
              </a:lnSpc>
              <a:spcBef>
                <a:spcPts val="1000"/>
              </a:spcBef>
              <a:spcAft>
                <a:spcPts val="0"/>
              </a:spcAft>
              <a:buSzPts val="1800"/>
              <a:buFont typeface="Wingdings" panose="05000000000000000000" pitchFamily="2" charset="2"/>
              <a:buChar char="§"/>
            </a:pPr>
            <a:r>
              <a:rPr lang="en-GB" sz="2000" dirty="0"/>
              <a:t>The American and French revolutions ushered in modern concepts of citizenship. In those new countries, a citizen was given constitutional freedoms while absolute monarchy was forbidden.</a:t>
            </a:r>
            <a:endParaRPr sz="2000" dirty="0"/>
          </a:p>
          <a:p>
            <a:pPr marL="571500" lvl="0" indent="-342900" algn="just" rtl="0">
              <a:lnSpc>
                <a:spcPct val="120000"/>
              </a:lnSpc>
              <a:spcBef>
                <a:spcPts val="1000"/>
              </a:spcBef>
              <a:spcAft>
                <a:spcPts val="0"/>
              </a:spcAft>
              <a:buSzPts val="1800"/>
              <a:buFont typeface="Wingdings" panose="05000000000000000000" pitchFamily="2" charset="2"/>
              <a:buChar char="§"/>
            </a:pPr>
            <a:r>
              <a:rPr lang="en-GB" sz="2000" dirty="0"/>
              <a:t>In England, a </a:t>
            </a:r>
            <a:r>
              <a:rPr lang="en-GB" sz="2000" i="1" dirty="0"/>
              <a:t>citizen</a:t>
            </a:r>
            <a:r>
              <a:rPr lang="en-GB" sz="2000" dirty="0"/>
              <a:t> originally referred to someone who belonged to a borough or local municipality. Individuals were also called ‘subject</a:t>
            </a:r>
            <a:r>
              <a:rPr lang="en-GB" sz="2000" dirty="0" smtClean="0"/>
              <a:t>’,</a:t>
            </a:r>
            <a:r>
              <a:rPr lang="en-GB" sz="2000" dirty="0"/>
              <a:t> </a:t>
            </a:r>
            <a:r>
              <a:rPr lang="en-GB" sz="2000" dirty="0" smtClean="0"/>
              <a:t>which </a:t>
            </a:r>
            <a:r>
              <a:rPr lang="en-GB" sz="2000" dirty="0"/>
              <a:t>referred to the fact that the monarch or king ruled over them. In modern British common law, </a:t>
            </a:r>
            <a:r>
              <a:rPr lang="en-GB" sz="2000" i="1" dirty="0"/>
              <a:t>subject</a:t>
            </a:r>
            <a:r>
              <a:rPr lang="en-GB" sz="2000" dirty="0"/>
              <a:t> is still used and more often than the word </a:t>
            </a:r>
            <a:r>
              <a:rPr lang="en-GB" sz="2000" i="1" dirty="0"/>
              <a:t>citizen</a:t>
            </a:r>
            <a:r>
              <a:rPr lang="en-GB" sz="2000" dirty="0"/>
              <a:t>, although they mean the same thing legally.</a:t>
            </a:r>
            <a:endParaRPr sz="2000" dirty="0"/>
          </a:p>
          <a:p>
            <a:pPr marL="571500" lvl="0" indent="-342900" algn="just" rtl="0">
              <a:lnSpc>
                <a:spcPct val="120000"/>
              </a:lnSpc>
              <a:spcBef>
                <a:spcPts val="1000"/>
              </a:spcBef>
              <a:spcAft>
                <a:spcPts val="0"/>
              </a:spcAft>
              <a:buSzPts val="1800"/>
              <a:buFont typeface="Wingdings" panose="05000000000000000000" pitchFamily="2" charset="2"/>
              <a:buChar char="§"/>
            </a:pPr>
            <a:r>
              <a:rPr lang="en-GB" sz="2000" dirty="0"/>
              <a:t>In the age of nation-states of Europe, the term </a:t>
            </a:r>
            <a:r>
              <a:rPr lang="en-GB" sz="2000" i="1" dirty="0"/>
              <a:t>citizenship</a:t>
            </a:r>
            <a:r>
              <a:rPr lang="en-GB" sz="2000" dirty="0"/>
              <a:t> has taken on new nuances. For example, a person was considered a citizen of their birthplace and not according to their family (</a:t>
            </a:r>
            <a:r>
              <a:rPr lang="en-GB" sz="2000" dirty="0" err="1"/>
              <a:t>Cesarini</a:t>
            </a:r>
            <a:r>
              <a:rPr lang="en-GB" sz="2000" dirty="0"/>
              <a:t> and </a:t>
            </a:r>
            <a:r>
              <a:rPr lang="en-GB" sz="2000" dirty="0" err="1"/>
              <a:t>Fulbrook</a:t>
            </a:r>
            <a:r>
              <a:rPr lang="en-GB" sz="2000" dirty="0"/>
              <a:t>, 2003). </a:t>
            </a:r>
            <a:endParaRPr sz="2000" dirty="0"/>
          </a:p>
          <a:p>
            <a:pPr marL="571500" lvl="0" indent="-342900" algn="just" rtl="0">
              <a:lnSpc>
                <a:spcPct val="120000"/>
              </a:lnSpc>
              <a:spcBef>
                <a:spcPts val="1000"/>
              </a:spcBef>
              <a:spcAft>
                <a:spcPts val="0"/>
              </a:spcAft>
              <a:buSzPts val="1800"/>
              <a:buFont typeface="Wingdings" panose="05000000000000000000" pitchFamily="2" charset="2"/>
              <a:buChar char="§"/>
            </a:pPr>
            <a:r>
              <a:rPr lang="en-GB" sz="2000" dirty="0"/>
              <a:t>Since the 1960s and 1970s, ethnic and minority groups have struggled for equal rights. As these groups have become more politically active and with the rise of international migration, the conceptions of citizenship and citizenship education have become complex. The new challenge is to design curriculum to cover subjects of democracy, social justice, and human rights (Banks, 2009). </a:t>
            </a:r>
            <a:endParaRPr sz="2000" dirty="0"/>
          </a:p>
          <a:p>
            <a:pPr marL="571500" marR="0" lvl="0" indent="-342900" algn="just" rtl="0">
              <a:lnSpc>
                <a:spcPct val="90000"/>
              </a:lnSpc>
              <a:spcBef>
                <a:spcPts val="1000"/>
              </a:spcBef>
              <a:spcAft>
                <a:spcPts val="0"/>
              </a:spcAft>
              <a:buClr>
                <a:srgbClr val="000000"/>
              </a:buClr>
              <a:buSzPts val="1800"/>
              <a:buFont typeface="Wingdings" panose="05000000000000000000" pitchFamily="2" charset="2"/>
              <a:buChar char="§"/>
            </a:pPr>
            <a:endParaRPr sz="2000" dirty="0"/>
          </a:p>
        </p:txBody>
      </p:sp>
      <p:sp>
        <p:nvSpPr>
          <p:cNvPr id="84" name="Google Shape;84;p2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Historical Overview of Citizenship</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body" idx="2"/>
          </p:nvPr>
        </p:nvSpPr>
        <p:spPr>
          <a:xfrm>
            <a:off x="304800" y="1087125"/>
            <a:ext cx="11166764" cy="5510400"/>
          </a:xfrm>
          <a:prstGeom prst="rect">
            <a:avLst/>
          </a:prstGeom>
          <a:noFill/>
          <a:ln>
            <a:noFill/>
          </a:ln>
        </p:spPr>
        <p:txBody>
          <a:bodyPr spcFirstLastPara="1" wrap="square" lIns="0" tIns="0" rIns="0" bIns="0" anchor="t" anchorCtr="0">
            <a:noAutofit/>
          </a:bodyPr>
          <a:lstStyle/>
          <a:p>
            <a:pPr marL="571500" lvl="0" indent="-342900" algn="just" rtl="0">
              <a:lnSpc>
                <a:spcPct val="90000"/>
              </a:lnSpc>
              <a:spcBef>
                <a:spcPts val="1000"/>
              </a:spcBef>
              <a:spcAft>
                <a:spcPts val="0"/>
              </a:spcAft>
              <a:buSzPts val="1800"/>
              <a:buFont typeface="Wingdings" panose="05000000000000000000" pitchFamily="2" charset="2"/>
              <a:buChar char="§"/>
            </a:pPr>
            <a:endParaRPr sz="2400" dirty="0"/>
          </a:p>
          <a:p>
            <a:pPr marL="571500" lvl="0" indent="-342900" rtl="0">
              <a:lnSpc>
                <a:spcPct val="200000"/>
              </a:lnSpc>
              <a:spcBef>
                <a:spcPts val="1000"/>
              </a:spcBef>
              <a:spcAft>
                <a:spcPts val="0"/>
              </a:spcAft>
              <a:buSzPts val="1800"/>
              <a:buFont typeface="Wingdings" panose="05000000000000000000" pitchFamily="2" charset="2"/>
              <a:buChar char="§"/>
            </a:pPr>
            <a:r>
              <a:rPr lang="en-GB" sz="2000" dirty="0"/>
              <a:t>Marshall’s definition of citizenship has three elements</a:t>
            </a:r>
            <a:r>
              <a:rPr lang="en-GB" sz="2000" dirty="0">
                <a:solidFill>
                  <a:srgbClr val="187498"/>
                </a:solidFill>
              </a:rPr>
              <a:t>: </a:t>
            </a:r>
            <a:r>
              <a:rPr lang="en-GB" sz="2000" b="1" dirty="0">
                <a:solidFill>
                  <a:srgbClr val="187498"/>
                </a:solidFill>
              </a:rPr>
              <a:t>the civil; the political; and the social</a:t>
            </a:r>
            <a:r>
              <a:rPr lang="en-GB" sz="2000" dirty="0">
                <a:solidFill>
                  <a:srgbClr val="187498"/>
                </a:solidFill>
              </a:rPr>
              <a:t>. </a:t>
            </a:r>
            <a:endParaRPr lang="en-GB" sz="2000" dirty="0" smtClean="0">
              <a:solidFill>
                <a:srgbClr val="187498"/>
              </a:solidFill>
            </a:endParaRPr>
          </a:p>
          <a:p>
            <a:pPr marL="571500" lvl="0" indent="-342900" algn="just" rtl="0">
              <a:lnSpc>
                <a:spcPct val="200000"/>
              </a:lnSpc>
              <a:spcBef>
                <a:spcPts val="1000"/>
              </a:spcBef>
              <a:spcAft>
                <a:spcPts val="0"/>
              </a:spcAft>
              <a:buSzPts val="1800"/>
              <a:buFont typeface="Wingdings" panose="05000000000000000000" pitchFamily="2" charset="2"/>
              <a:buChar char="§"/>
            </a:pPr>
            <a:r>
              <a:rPr lang="en-GB" sz="2000" dirty="0" smtClean="0"/>
              <a:t>Civil </a:t>
            </a:r>
            <a:r>
              <a:rPr lang="en-GB" sz="2000" dirty="0"/>
              <a:t>citizenship includes freedom and liberty of speech and thought and the right to own property and the right to justice. </a:t>
            </a:r>
            <a:endParaRPr sz="2000" dirty="0"/>
          </a:p>
          <a:p>
            <a:pPr marL="571500" lvl="0" indent="-342900" algn="just" rtl="0">
              <a:lnSpc>
                <a:spcPct val="200000"/>
              </a:lnSpc>
              <a:spcBef>
                <a:spcPts val="1000"/>
              </a:spcBef>
              <a:spcAft>
                <a:spcPts val="0"/>
              </a:spcAft>
              <a:buSzPts val="1800"/>
              <a:buFont typeface="Wingdings" panose="05000000000000000000" pitchFamily="2" charset="2"/>
              <a:buChar char="§"/>
            </a:pPr>
            <a:r>
              <a:rPr lang="en-GB" sz="2000" dirty="0"/>
              <a:t>Political citizenship enables one to be politically active or seek political office in a council or other local office or in national parliament. Social citizenship means to be vested in rights for economic welfare and security. There is also a sense of common heritage and social standards of living (Marshall, 1991). </a:t>
            </a:r>
            <a:endParaRPr sz="2000" dirty="0"/>
          </a:p>
          <a:p>
            <a:pPr marL="571500" marR="0" lvl="0" indent="-342900" algn="just" rtl="0">
              <a:lnSpc>
                <a:spcPct val="90000"/>
              </a:lnSpc>
              <a:spcBef>
                <a:spcPts val="1000"/>
              </a:spcBef>
              <a:spcAft>
                <a:spcPts val="0"/>
              </a:spcAft>
              <a:buClr>
                <a:srgbClr val="000000"/>
              </a:buClr>
              <a:buSzPts val="1800"/>
              <a:buFont typeface="Wingdings" panose="05000000000000000000" pitchFamily="2" charset="2"/>
              <a:buChar char="§"/>
            </a:pPr>
            <a:endParaRPr sz="2400" dirty="0"/>
          </a:p>
          <a:p>
            <a:pPr marL="285750" lvl="0" indent="-285750" algn="just" rtl="0">
              <a:lnSpc>
                <a:spcPct val="90000"/>
              </a:lnSpc>
              <a:spcBef>
                <a:spcPts val="0"/>
              </a:spcBef>
              <a:spcAft>
                <a:spcPts val="0"/>
              </a:spcAft>
              <a:buClr>
                <a:srgbClr val="000000"/>
              </a:buClr>
              <a:buSzPts val="1800"/>
              <a:buFont typeface="Wingdings" panose="05000000000000000000" pitchFamily="2" charset="2"/>
              <a:buChar char="§"/>
            </a:pPr>
            <a:endParaRPr dirty="0">
              <a:solidFill>
                <a:srgbClr val="000000"/>
              </a:solidFill>
            </a:endParaRPr>
          </a:p>
        </p:txBody>
      </p:sp>
      <p:sp>
        <p:nvSpPr>
          <p:cNvPr id="90" name="Google Shape;90;p5"/>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Definitions </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8"/>
          <p:cNvSpPr txBox="1">
            <a:spLocks noGrp="1"/>
          </p:cNvSpPr>
          <p:nvPr>
            <p:ph type="body" idx="1"/>
          </p:nvPr>
        </p:nvSpPr>
        <p:spPr>
          <a:xfrm>
            <a:off x="399377" y="1449400"/>
            <a:ext cx="10628100" cy="5096400"/>
          </a:xfrm>
          <a:prstGeom prst="rect">
            <a:avLst/>
          </a:prstGeom>
          <a:noFill/>
          <a:ln>
            <a:noFill/>
          </a:ln>
        </p:spPr>
        <p:txBody>
          <a:bodyPr spcFirstLastPara="1" wrap="square" lIns="0" tIns="0" rIns="0" bIns="0" anchor="t" anchorCtr="0">
            <a:noAutofit/>
          </a:bodyPr>
          <a:lstStyle/>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Citizenship refers to </a:t>
            </a:r>
            <a:r>
              <a:rPr lang="en-GB" sz="2000" i="1" dirty="0"/>
              <a:t>the "relationship between an individual and a state to which the individual owes allegiance and in turn is entitled to its protection". </a:t>
            </a:r>
            <a:endParaRPr sz="2000" i="1"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Citizenship implies the </a:t>
            </a:r>
            <a:r>
              <a:rPr lang="en-GB" sz="2000" b="1" dirty="0"/>
              <a:t>status of freedom with accompanying responsibilities</a:t>
            </a:r>
            <a:r>
              <a:rPr lang="en-GB" sz="2000" dirty="0"/>
              <a:t>. Citizens have certain </a:t>
            </a:r>
            <a:r>
              <a:rPr lang="en-GB" sz="2000" b="1" dirty="0"/>
              <a:t>rights, duties, and responsibilities </a:t>
            </a:r>
            <a:r>
              <a:rPr lang="en-GB" sz="2000" dirty="0"/>
              <a:t>that are denied or only partially extended to aliens and other noncitizens residing in a country. In general, full political rights, including the right to vote and to hold public office, are predicated upon citizenship. The usual responsibilities of citizenship are allegiance, taxation, and military service.</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b="1" dirty="0"/>
              <a:t>Each state determines the conditions under which it will recognize persons as its citizens, and the conditions under which that status will be withdrawn.</a:t>
            </a:r>
            <a:endParaRPr sz="2000" b="1" dirty="0"/>
          </a:p>
          <a:p>
            <a:pPr marL="571500" marR="0" lvl="0" indent="-342900" algn="just" rtl="0">
              <a:lnSpc>
                <a:spcPct val="150000"/>
              </a:lnSpc>
              <a:spcBef>
                <a:spcPts val="1000"/>
              </a:spcBef>
              <a:spcAft>
                <a:spcPts val="0"/>
              </a:spcAft>
              <a:buClr>
                <a:srgbClr val="000000"/>
              </a:buClr>
              <a:buSzPts val="1800"/>
              <a:buFont typeface="Wingdings" panose="05000000000000000000" pitchFamily="2" charset="2"/>
              <a:buChar char="§"/>
            </a:pPr>
            <a:endParaRPr sz="2000" dirty="0"/>
          </a:p>
        </p:txBody>
      </p:sp>
      <p:sp>
        <p:nvSpPr>
          <p:cNvPr id="96" name="Google Shape;96;p2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Citizenship as a legal term </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399370" y="1269078"/>
            <a:ext cx="11393260" cy="5195572"/>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Arial"/>
              <a:buChar char="•"/>
            </a:pPr>
            <a:r>
              <a:rPr lang="en-GB" sz="2000" b="1" dirty="0">
                <a:solidFill>
                  <a:srgbClr val="187498"/>
                </a:solidFill>
              </a:rPr>
              <a:t>The Maastricht Treaty (1992) </a:t>
            </a:r>
            <a:r>
              <a:rPr lang="en-GB" sz="2000" dirty="0"/>
              <a:t>declared that anyone who is a citizen of a member state of the European Union is also a citizen of the European Union (EU).</a:t>
            </a:r>
            <a:endParaRPr sz="2000" dirty="0"/>
          </a:p>
          <a:p>
            <a:pPr marL="514350" lvl="0" indent="-285750" algn="just" rtl="0">
              <a:lnSpc>
                <a:spcPct val="150000"/>
              </a:lnSpc>
              <a:spcBef>
                <a:spcPts val="1000"/>
              </a:spcBef>
              <a:spcAft>
                <a:spcPts val="0"/>
              </a:spcAft>
              <a:buSzPts val="1800"/>
              <a:buFont typeface="Arial"/>
              <a:buChar char="•"/>
            </a:pPr>
            <a:r>
              <a:rPr lang="en-GB" sz="2000" b="1" dirty="0"/>
              <a:t>Any person who holds the nationality of an EU country is automatically also an EU citizen. EU citizenship is additional to national citizenship and does not replace it. </a:t>
            </a:r>
            <a:endParaRPr sz="2000" dirty="0"/>
          </a:p>
          <a:p>
            <a:pPr marL="514350" lvl="0" indent="-285750" algn="just" rtl="0">
              <a:lnSpc>
                <a:spcPct val="150000"/>
              </a:lnSpc>
              <a:spcBef>
                <a:spcPts val="1000"/>
              </a:spcBef>
              <a:spcAft>
                <a:spcPts val="0"/>
              </a:spcAft>
              <a:buSzPts val="1800"/>
              <a:buFont typeface="Arial"/>
              <a:buChar char="•"/>
            </a:pPr>
            <a:r>
              <a:rPr lang="en-GB" sz="2000" dirty="0"/>
              <a:t>EU citizens have four main </a:t>
            </a:r>
            <a:r>
              <a:rPr lang="en-GB" sz="2000" b="1" dirty="0"/>
              <a:t>Political Rights and Freedoms</a:t>
            </a:r>
            <a:r>
              <a:rPr lang="en-GB" sz="2000" dirty="0"/>
              <a:t>:</a:t>
            </a:r>
            <a:endParaRPr sz="2000" dirty="0"/>
          </a:p>
          <a:p>
            <a:pPr marL="1028700" lvl="1" indent="-342900" algn="l" rtl="0">
              <a:lnSpc>
                <a:spcPct val="150000"/>
              </a:lnSpc>
              <a:spcBef>
                <a:spcPts val="500"/>
              </a:spcBef>
              <a:spcAft>
                <a:spcPts val="0"/>
              </a:spcAft>
              <a:buSzPts val="2200"/>
              <a:buFont typeface="Wingdings" panose="05000000000000000000" pitchFamily="2" charset="2"/>
              <a:buChar char="§"/>
            </a:pPr>
            <a:r>
              <a:rPr lang="en-GB" sz="2000" dirty="0"/>
              <a:t>to move, reside and work freely within the EU territory;</a:t>
            </a:r>
            <a:endParaRPr sz="2000" dirty="0"/>
          </a:p>
          <a:p>
            <a:pPr marL="1028700" lvl="1" indent="-342900" algn="l" rtl="0">
              <a:lnSpc>
                <a:spcPct val="150000"/>
              </a:lnSpc>
              <a:spcBef>
                <a:spcPts val="500"/>
              </a:spcBef>
              <a:spcAft>
                <a:spcPts val="0"/>
              </a:spcAft>
              <a:buSzPts val="2200"/>
              <a:buFont typeface="Wingdings" panose="05000000000000000000" pitchFamily="2" charset="2"/>
              <a:buChar char="§"/>
            </a:pPr>
            <a:r>
              <a:rPr lang="en-GB" sz="2000" dirty="0"/>
              <a:t>to receive protection from the diplomatic authorities of any Member State when outside the EU;</a:t>
            </a:r>
            <a:endParaRPr sz="2000" dirty="0"/>
          </a:p>
          <a:p>
            <a:pPr marL="1028700" lvl="1" indent="-342900" algn="l" rtl="0">
              <a:lnSpc>
                <a:spcPct val="150000"/>
              </a:lnSpc>
              <a:spcBef>
                <a:spcPts val="500"/>
              </a:spcBef>
              <a:spcAft>
                <a:spcPts val="0"/>
              </a:spcAft>
              <a:buSzPts val="2200"/>
              <a:buFont typeface="Wingdings" panose="05000000000000000000" pitchFamily="2" charset="2"/>
              <a:buChar char="§"/>
            </a:pPr>
            <a:r>
              <a:rPr lang="en-GB" sz="2000" dirty="0"/>
              <a:t>to vote and stand for election at local and EU level in any Member State;</a:t>
            </a:r>
            <a:endParaRPr sz="2000" dirty="0"/>
          </a:p>
          <a:p>
            <a:pPr marL="1028700" lvl="1" indent="-342900" algn="l" rtl="0">
              <a:lnSpc>
                <a:spcPct val="150000"/>
              </a:lnSpc>
              <a:spcBef>
                <a:spcPts val="500"/>
              </a:spcBef>
              <a:spcAft>
                <a:spcPts val="0"/>
              </a:spcAft>
              <a:buSzPts val="2200"/>
              <a:buFont typeface="Wingdings" panose="05000000000000000000" pitchFamily="2" charset="2"/>
              <a:buChar char="§"/>
            </a:pPr>
            <a:r>
              <a:rPr lang="en-GB" sz="2000" dirty="0"/>
              <a:t>to participate in the EU legislative process, for example by petitioning the European Parliament; and organising/supporting a European Citizens’ Initiative (ECI).</a:t>
            </a:r>
            <a:endParaRPr sz="2000"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2" name="Google Shape;102;p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EU Citizenship </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9"/>
          <p:cNvSpPr txBox="1">
            <a:spLocks noGrp="1"/>
          </p:cNvSpPr>
          <p:nvPr>
            <p:ph type="body" idx="1"/>
          </p:nvPr>
        </p:nvSpPr>
        <p:spPr>
          <a:xfrm>
            <a:off x="399370" y="1100254"/>
            <a:ext cx="11393260" cy="5096388"/>
          </a:xfrm>
          <a:prstGeom prst="rect">
            <a:avLst/>
          </a:prstGeom>
          <a:noFill/>
          <a:ln>
            <a:noFill/>
          </a:ln>
        </p:spPr>
        <p:txBody>
          <a:bodyPr spcFirstLastPara="1" wrap="square" lIns="0" tIns="0" rIns="0" bIns="0" anchor="t" anchorCtr="0">
            <a:noAutofit/>
          </a:bodyPr>
          <a:lstStyle/>
          <a:p>
            <a:pPr marL="571500" lvl="0" indent="-342900" algn="just" rtl="0">
              <a:lnSpc>
                <a:spcPct val="110000"/>
              </a:lnSpc>
              <a:spcBef>
                <a:spcPts val="1000"/>
              </a:spcBef>
              <a:spcAft>
                <a:spcPts val="0"/>
              </a:spcAft>
              <a:buSzPts val="1800"/>
              <a:buFont typeface="Wingdings" panose="05000000000000000000" pitchFamily="2" charset="2"/>
              <a:buChar char="§"/>
            </a:pPr>
            <a:r>
              <a:rPr lang="en-GB" sz="2000" dirty="0"/>
              <a:t>In 2007, the Lisbon Treaty strengthened EU citizenship by making the EU Charter of Fundamental Rights legally binding and by expanding the opportunities for democratic participation and increasing the visibility of EU citizen rights. But it is also about participation in and the feeling of belonging to the EU </a:t>
            </a:r>
            <a:r>
              <a:rPr lang="en-GB" sz="2000" dirty="0" smtClean="0"/>
              <a:t>community.</a:t>
            </a:r>
            <a:endParaRPr sz="2000" dirty="0">
              <a:solidFill>
                <a:schemeClr val="dk2"/>
              </a:solidFill>
              <a:sym typeface="Calibri"/>
            </a:endParaRPr>
          </a:p>
          <a:p>
            <a:pPr marL="571500" lvl="0" indent="-342900" algn="just" rtl="0">
              <a:lnSpc>
                <a:spcPct val="110000"/>
              </a:lnSpc>
              <a:spcBef>
                <a:spcPts val="1000"/>
              </a:spcBef>
              <a:spcAft>
                <a:spcPts val="0"/>
              </a:spcAft>
              <a:buSzPts val="1800"/>
              <a:buFont typeface="Wingdings" panose="05000000000000000000" pitchFamily="2" charset="2"/>
              <a:buChar char="§"/>
            </a:pPr>
            <a:r>
              <a:rPr lang="en-GB" sz="2000" dirty="0">
                <a:solidFill>
                  <a:schemeClr val="dk2"/>
                </a:solidFill>
                <a:sym typeface="Calibri"/>
              </a:rPr>
              <a:t>The adoption of the Charter of Fundamental Rights of the European Union (CFR) enshrined specific political, social, and economic rights for EU citizens and residents. Title Five of the CFR focuses specifically on the </a:t>
            </a:r>
            <a:r>
              <a:rPr lang="en-GB" sz="2000" b="1" dirty="0">
                <a:solidFill>
                  <a:schemeClr val="dk2"/>
                </a:solidFill>
                <a:sym typeface="Calibri"/>
              </a:rPr>
              <a:t>rights of EU Citizens which </a:t>
            </a:r>
            <a:r>
              <a:rPr lang="en-GB" sz="2000" dirty="0">
                <a:solidFill>
                  <a:schemeClr val="dk2"/>
                </a:solidFill>
                <a:sym typeface="Calibri"/>
              </a:rPr>
              <a:t>include the following: </a:t>
            </a:r>
            <a:endParaRPr lang="en-GB" sz="2000" dirty="0">
              <a:solidFill>
                <a:schemeClr val="dk2"/>
              </a:solidFill>
            </a:endParaRPr>
          </a:p>
          <a:p>
            <a:pPr marL="1430338" lvl="1" indent="-514350" algn="l" rtl="0">
              <a:lnSpc>
                <a:spcPct val="110000"/>
              </a:lnSpc>
              <a:spcBef>
                <a:spcPts val="500"/>
              </a:spcBef>
              <a:spcAft>
                <a:spcPts val="0"/>
              </a:spcAft>
              <a:buSzPts val="2200"/>
              <a:buFont typeface="+mj-lt"/>
              <a:buAutoNum type="romanLcPeriod"/>
            </a:pPr>
            <a:r>
              <a:rPr lang="en-GB" sz="2000" dirty="0" smtClean="0">
                <a:solidFill>
                  <a:schemeClr val="dk2"/>
                </a:solidFill>
                <a:sym typeface="Calibri"/>
              </a:rPr>
              <a:t>The </a:t>
            </a:r>
            <a:r>
              <a:rPr lang="en-GB" sz="2000" dirty="0">
                <a:solidFill>
                  <a:schemeClr val="dk2"/>
                </a:solidFill>
                <a:sym typeface="Calibri"/>
              </a:rPr>
              <a:t>right to vote and to stand as a candidate at elections to the European Parliament.</a:t>
            </a:r>
            <a:endParaRPr sz="2000" dirty="0"/>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The right to vote and to stand as a candidate at municipal elections.</a:t>
            </a:r>
            <a:endParaRPr sz="2000" dirty="0"/>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The right to good administration.</a:t>
            </a:r>
            <a:endParaRPr sz="2000" dirty="0"/>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The right of access to documents.</a:t>
            </a:r>
            <a:endParaRPr sz="2000" dirty="0"/>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The right to petition.</a:t>
            </a:r>
            <a:endParaRPr sz="2000" dirty="0">
              <a:solidFill>
                <a:schemeClr val="dk2"/>
              </a:solidFill>
              <a:sym typeface="Calibri"/>
            </a:endParaRPr>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Freedom of movement and of residence.</a:t>
            </a:r>
            <a:endParaRPr sz="2000" dirty="0"/>
          </a:p>
          <a:p>
            <a:pPr marL="1430338" lvl="1" indent="-514350" algn="l" rtl="0">
              <a:lnSpc>
                <a:spcPct val="110000"/>
              </a:lnSpc>
              <a:spcBef>
                <a:spcPts val="500"/>
              </a:spcBef>
              <a:spcAft>
                <a:spcPts val="0"/>
              </a:spcAft>
              <a:buSzPts val="2200"/>
              <a:buFont typeface="+mj-lt"/>
              <a:buAutoNum type="romanLcPeriod"/>
            </a:pPr>
            <a:r>
              <a:rPr lang="en-GB" sz="2000" dirty="0">
                <a:solidFill>
                  <a:schemeClr val="dk2"/>
                </a:solidFill>
                <a:sym typeface="Calibri"/>
              </a:rPr>
              <a:t>Diplomatic and consular protection.</a:t>
            </a:r>
            <a:endParaRPr sz="2000" dirty="0"/>
          </a:p>
          <a:p>
            <a:pPr marL="457200" marR="0" lvl="0" indent="-228600" algn="just" rtl="0">
              <a:lnSpc>
                <a:spcPct val="110000"/>
              </a:lnSpc>
              <a:spcBef>
                <a:spcPts val="1000"/>
              </a:spcBef>
              <a:spcAft>
                <a:spcPts val="0"/>
              </a:spcAft>
              <a:buClr>
                <a:srgbClr val="000000"/>
              </a:buClr>
              <a:buSzPts val="1800"/>
              <a:buFont typeface="Arial"/>
              <a:buNone/>
            </a:pPr>
            <a:endParaRPr dirty="0"/>
          </a:p>
        </p:txBody>
      </p:sp>
      <p:sp>
        <p:nvSpPr>
          <p:cNvPr id="108" name="Google Shape;108;p29"/>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The Charter of Fundamental Rights of the European Union </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2490</Words>
  <Application>Microsoft Office PowerPoint</Application>
  <PresentationFormat>Widescreen</PresentationFormat>
  <Paragraphs>126</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Arial</vt:lpstr>
      <vt:lpstr>Wingdings</vt:lpstr>
      <vt:lpstr>Garamond</vt:lpstr>
      <vt:lpstr>CARDET Course template</vt:lpstr>
      <vt:lpstr>1_CARDET Course template</vt:lpstr>
      <vt:lpstr>Module 4 Understanding Active Citizenship &amp; Civic Engagement</vt:lpstr>
      <vt:lpstr>Introduction </vt:lpstr>
      <vt:lpstr>What is Citizenship?</vt:lpstr>
      <vt:lpstr>Historical Overview of Citizenship </vt:lpstr>
      <vt:lpstr>Historical Overview of Citizenship</vt:lpstr>
      <vt:lpstr>Definitions </vt:lpstr>
      <vt:lpstr>Citizenship as a legal term </vt:lpstr>
      <vt:lpstr>EU Citizenship </vt:lpstr>
      <vt:lpstr>The Charter of Fundamental Rights of the European Union </vt:lpstr>
      <vt:lpstr>What about you?</vt:lpstr>
      <vt:lpstr>Reflection on Citizen Competences:</vt:lpstr>
      <vt:lpstr> Key Citizens Competences  - Council of Europe’s Reference Framework of Competences for Democratic Culture  </vt:lpstr>
      <vt:lpstr>Summary Descriptions of the 20 Citizenship Competences</vt:lpstr>
      <vt:lpstr>Summary Descriptions of the 20 Citizenship Competences</vt:lpstr>
      <vt:lpstr>Summary Descriptions of the 20 Citizenship Competences</vt:lpstr>
      <vt:lpstr>Summary Descriptions of the 20 Citizenship Competences</vt:lpstr>
      <vt:lpstr>Summary Descriptions of the 20 Citizenship Competences</vt:lpstr>
      <vt:lpstr>Summary Descriptions of the 20 Citizenship Competences</vt:lpstr>
      <vt:lpstr>Key competences for lifelong learning</vt:lpstr>
      <vt:lpstr>Key competences for lifelong learning</vt:lpstr>
      <vt:lpstr>Worksheet Activity: Identify Citizens Competences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Understanding Active Citizenship &amp; Civic Engagement</dc:title>
  <dc:creator>2Fast4u</dc:creator>
  <cp:lastModifiedBy>Simone Khekin</cp:lastModifiedBy>
  <cp:revision>7</cp:revision>
  <dcterms:created xsi:type="dcterms:W3CDTF">2014-07-11T09:12:14Z</dcterms:created>
  <dcterms:modified xsi:type="dcterms:W3CDTF">2023-12-11T08:53:30Z</dcterms:modified>
</cp:coreProperties>
</file>