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4" r:id="rId2"/>
    <p:sldMasterId id="2147483656" r:id="rId3"/>
  </p:sldMasterIdLst>
  <p:notesMasterIdLst>
    <p:notesMasterId r:id="rId19"/>
  </p:notesMasterIdLst>
  <p:sldIdLst>
    <p:sldId id="269" r:id="rId4"/>
    <p:sldId id="257" r:id="rId5"/>
    <p:sldId id="258" r:id="rId6"/>
    <p:sldId id="270" r:id="rId7"/>
    <p:sldId id="259" r:id="rId8"/>
    <p:sldId id="260" r:id="rId9"/>
    <p:sldId id="261" r:id="rId10"/>
    <p:sldId id="262" r:id="rId11"/>
    <p:sldId id="263" r:id="rId12"/>
    <p:sldId id="264" r:id="rId13"/>
    <p:sldId id="265" r:id="rId14"/>
    <p:sldId id="271" r:id="rId15"/>
    <p:sldId id="266" r:id="rId16"/>
    <p:sldId id="267" r:id="rId17"/>
    <p:sldId id="268" r:id="rId18"/>
  </p:sldIdLst>
  <p:sldSz cx="12192000" cy="6858000"/>
  <p:notesSz cx="6858000" cy="9144000"/>
  <p:embeddedFontLst>
    <p:embeddedFont>
      <p:font typeface="Calibri" panose="020F0502020204030204" pitchFamily="34" charset="0"/>
      <p:regular r:id="rId20"/>
      <p:bold r:id="rId21"/>
      <p:italic r:id="rId22"/>
      <p:boldItalic r:id="rId23"/>
    </p:embeddedFont>
    <p:embeddedFont>
      <p:font typeface="Roboto" panose="020B0604020202020204"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8" roundtripDataSignature="AMtx7mjXgvTrGn6G/g/e90brCpFMuy2lSQ=="/>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74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93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7.fntdata"/><Relationship Id="rId3" Type="http://schemas.openxmlformats.org/officeDocument/2006/relationships/slideMaster" Target="slideMasters/slideMaster3.xml"/><Relationship Id="rId21" Type="http://schemas.openxmlformats.org/officeDocument/2006/relationships/font" Target="fonts/font2.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6.fntdata"/><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font" Target="fonts/font1.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5.fntdata"/><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4.fntdata"/><Relationship Id="rId28" Type="http://customschemas.google.com/relationships/presentationmetadata" Target="metadata"/><Relationship Id="rId10" Type="http://schemas.openxmlformats.org/officeDocument/2006/relationships/slide" Target="slides/slide7.xml"/><Relationship Id="rId19" Type="http://schemas.openxmlformats.org/officeDocument/2006/relationships/notesMaster" Target="notesMasters/notesMaster1.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 name="Google Shape;5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 name="Google Shape;54;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5489194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25c2d15b987_1_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b="1"/>
              <a:t>Picture Source: </a:t>
            </a:r>
            <a:r>
              <a:rPr lang="en-GB"/>
              <a:t>https://www.freepik.com/free-vector/man-getting-loan_12291169.htm#query=state%20funding&amp;position=8&amp;from_view=search&amp;track=ais</a:t>
            </a:r>
            <a:endParaRPr/>
          </a:p>
        </p:txBody>
      </p:sp>
      <p:sp>
        <p:nvSpPr>
          <p:cNvPr id="105" name="Google Shape;105;g25c2d15b987_1_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25c2d15b987_1_3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2" name="Google Shape;112;g25c2d15b987_1_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25c2d15b987_1_3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2" name="Google Shape;112;g25c2d15b987_1_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808811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25c2d15b987_1_74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8" name="Google Shape;128;g25c2d15b987_1_7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Picture Source: https://hover.blog/how-to-lead-an-effective-brainstorm-with-your-team-or-just-you/</a:t>
            </a:r>
            <a:endParaRPr/>
          </a:p>
        </p:txBody>
      </p:sp>
      <p:sp>
        <p:nvSpPr>
          <p:cNvPr id="144" name="Google Shape;144;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1" name="Google Shape;151;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b="1"/>
              <a:t>Picture source: </a:t>
            </a:r>
            <a:r>
              <a:rPr lang="en-GB"/>
              <a:t>https://www.flaticon.com/free-icon/cyprus_303032</a:t>
            </a:r>
            <a:endParaRPr/>
          </a:p>
        </p:txBody>
      </p:sp>
      <p:sp>
        <p:nvSpPr>
          <p:cNvPr id="56" name="Google Shape;5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b="1"/>
              <a:t>Picture Source: </a:t>
            </a:r>
            <a:r>
              <a:rPr lang="en-GB"/>
              <a:t>https://www.enkel.ca/blog/bookkeeping/outsource-non-profit-bookkeeping/</a:t>
            </a:r>
            <a:endParaRPr/>
          </a:p>
        </p:txBody>
      </p:sp>
      <p:sp>
        <p:nvSpPr>
          <p:cNvPr id="63" name="Google Shape;6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b="1"/>
              <a:t>Picture Source: </a:t>
            </a:r>
            <a:r>
              <a:rPr lang="en-GB"/>
              <a:t>https://www.enkel.ca/blog/bookkeeping/outsource-non-profit-bookkeeping/</a:t>
            </a:r>
            <a:endParaRPr/>
          </a:p>
        </p:txBody>
      </p:sp>
      <p:sp>
        <p:nvSpPr>
          <p:cNvPr id="63" name="Google Shape;6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097894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25c2d15b987_0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b="1"/>
              <a:t>Picture Source: </a:t>
            </a:r>
            <a:r>
              <a:rPr lang="en-GB" b="0"/>
              <a:t>https://www.freepik.com/free-photo/top-view-beautiful-home-still-life-family_11379852.htm#query=SOCIAL%20ISSUE&amp;position=0&amp;from_view=search&amp;track=ais</a:t>
            </a:r>
            <a:endParaRPr/>
          </a:p>
          <a:p>
            <a:pPr marL="0" lvl="0" indent="0" algn="l" rtl="0">
              <a:lnSpc>
                <a:spcPct val="100000"/>
              </a:lnSpc>
              <a:spcBef>
                <a:spcPts val="0"/>
              </a:spcBef>
              <a:spcAft>
                <a:spcPts val="0"/>
              </a:spcAft>
              <a:buSzPts val="1400"/>
              <a:buNone/>
            </a:pPr>
            <a:endParaRPr/>
          </a:p>
        </p:txBody>
      </p:sp>
      <p:sp>
        <p:nvSpPr>
          <p:cNvPr id="70" name="Google Shape;70;g25c2d15b987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b="1"/>
              <a:t>Picture Source: </a:t>
            </a:r>
            <a:r>
              <a:rPr lang="en-GB"/>
              <a:t>https://knowledge.unv.org/country/cyprus</a:t>
            </a:r>
            <a:endParaRPr/>
          </a:p>
        </p:txBody>
      </p:sp>
      <p:sp>
        <p:nvSpPr>
          <p:cNvPr id="77" name="Google Shape;7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25c2d15b987_1_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b="1"/>
              <a:t>Picture Source: </a:t>
            </a:r>
            <a:r>
              <a:rPr lang="en-GB"/>
              <a:t>https://www.freepik.com/free-vector/legal-statement-court-notice-judge-decision-judicial-system-lawyer-attorney-studying-papers-cartoon-character_11667035.htm#query=legal%20reform&amp;position=4&amp;from_view=search&amp;track=ais</a:t>
            </a:r>
            <a:endParaRPr/>
          </a:p>
        </p:txBody>
      </p:sp>
      <p:sp>
        <p:nvSpPr>
          <p:cNvPr id="84" name="Google Shape;84;g25c2d15b987_1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25c2d15b987_1_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b="1"/>
              <a:t>Picture Source: </a:t>
            </a:r>
            <a:r>
              <a:rPr lang="en-GB"/>
              <a:t>https://www.freepik.com/free-vector/legal-statement-court-notice-judge-decision-judicial-system-lawyer-attorney-studying-papers-cartoon-character_11667035.htm#query=legal%20reform&amp;position=4&amp;from_view=search&amp;track=ais</a:t>
            </a:r>
            <a:endParaRPr/>
          </a:p>
        </p:txBody>
      </p:sp>
      <p:sp>
        <p:nvSpPr>
          <p:cNvPr id="91" name="Google Shape;91;g25c2d15b987_1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25c2d15b987_1_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b="1"/>
              <a:t>Picture Source: </a:t>
            </a:r>
            <a:r>
              <a:rPr lang="en-GB"/>
              <a:t>https://www.freepik.com/free-photo/woman-holding-european-union-envelope_5316023.htm#query=eu%20funding&amp;position=13&amp;from_view=search&amp;track=ais</a:t>
            </a:r>
            <a:endParaRPr/>
          </a:p>
        </p:txBody>
      </p:sp>
      <p:sp>
        <p:nvSpPr>
          <p:cNvPr id="98" name="Google Shape;98;g25c2d15b987_1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ext - 1col">
  <p:cSld name="Title Text - 1col">
    <p:spTree>
      <p:nvGrpSpPr>
        <p:cNvPr id="1" name="Shape 20"/>
        <p:cNvGrpSpPr/>
        <p:nvPr/>
      </p:nvGrpSpPr>
      <p:grpSpPr>
        <a:xfrm>
          <a:off x="0" y="0"/>
          <a:ext cx="0" cy="0"/>
          <a:chOff x="0" y="0"/>
          <a:chExt cx="0" cy="0"/>
        </a:xfrm>
      </p:grpSpPr>
      <p:sp>
        <p:nvSpPr>
          <p:cNvPr id="21" name="Google Shape;21;p19"/>
          <p:cNvSpPr txBox="1">
            <a:spLocks noGrp="1"/>
          </p:cNvSpPr>
          <p:nvPr>
            <p:ph type="body" idx="1"/>
          </p:nvPr>
        </p:nvSpPr>
        <p:spPr>
          <a:xfrm>
            <a:off x="399370" y="1449389"/>
            <a:ext cx="11393260" cy="5096388"/>
          </a:xfrm>
          <a:prstGeom prst="rect">
            <a:avLst/>
          </a:prstGeom>
          <a:noFill/>
          <a:ln>
            <a:noFill/>
          </a:ln>
        </p:spPr>
        <p:txBody>
          <a:bodyPr spcFirstLastPara="1" wrap="square" lIns="0" tIns="0" rIns="0" bIns="0" anchor="t" anchorCtr="0">
            <a:noAutofit/>
          </a:bodyPr>
          <a:lstStyle>
            <a:lvl1pPr marL="457200" marR="0" lvl="0" indent="-228600" algn="just"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 name="Google Shape;22;p19"/>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913">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ubtitle Text - 1col">
  <p:cSld name="Title Subtitle Text - 1col">
    <p:spTree>
      <p:nvGrpSpPr>
        <p:cNvPr id="1" name="Shape 31"/>
        <p:cNvGrpSpPr/>
        <p:nvPr/>
      </p:nvGrpSpPr>
      <p:grpSpPr>
        <a:xfrm>
          <a:off x="0" y="0"/>
          <a:ext cx="0" cy="0"/>
          <a:chOff x="0" y="0"/>
          <a:chExt cx="0" cy="0"/>
        </a:xfrm>
      </p:grpSpPr>
      <p:sp>
        <p:nvSpPr>
          <p:cNvPr id="32" name="Google Shape;32;p25"/>
          <p:cNvSpPr txBox="1">
            <a:spLocks noGrp="1"/>
          </p:cNvSpPr>
          <p:nvPr>
            <p:ph type="body" idx="1"/>
          </p:nvPr>
        </p:nvSpPr>
        <p:spPr>
          <a:xfrm>
            <a:off x="399370" y="1285794"/>
            <a:ext cx="11393260" cy="506611"/>
          </a:xfrm>
          <a:prstGeom prst="rect">
            <a:avLst/>
          </a:prstGeom>
          <a:noFill/>
          <a:ln>
            <a:noFill/>
          </a:ln>
        </p:spPr>
        <p:txBody>
          <a:bodyPr spcFirstLastPara="1" wrap="square" lIns="0" tIns="0" rIns="0" bIns="0" anchor="ctr" anchorCtr="0">
            <a:noAutofit/>
          </a:bodyPr>
          <a:lstStyle>
            <a:lvl1pPr marL="457200" marR="0" lvl="0" indent="-228600" algn="just" rtl="0">
              <a:lnSpc>
                <a:spcPct val="90000"/>
              </a:lnSpc>
              <a:spcBef>
                <a:spcPts val="1000"/>
              </a:spcBef>
              <a:spcAft>
                <a:spcPts val="0"/>
              </a:spcAft>
              <a:buClr>
                <a:schemeClr val="accent3"/>
              </a:buClr>
              <a:buSzPts val="2000"/>
              <a:buFont typeface="Arial"/>
              <a:buNone/>
              <a:defRPr sz="2000" b="1" i="0" u="none" strike="noStrike" cap="none">
                <a:solidFill>
                  <a:schemeClr val="accent3"/>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 name="Google Shape;33;p25"/>
          <p:cNvSpPr txBox="1">
            <a:spLocks noGrp="1"/>
          </p:cNvSpPr>
          <p:nvPr>
            <p:ph type="body" idx="2"/>
          </p:nvPr>
        </p:nvSpPr>
        <p:spPr>
          <a:xfrm>
            <a:off x="399370" y="2046514"/>
            <a:ext cx="5518830" cy="4551135"/>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4" name="Google Shape;34;p25"/>
          <p:cNvSpPr txBox="1">
            <a:spLocks noGrp="1"/>
          </p:cNvSpPr>
          <p:nvPr>
            <p:ph type="body" idx="3"/>
          </p:nvPr>
        </p:nvSpPr>
        <p:spPr>
          <a:xfrm>
            <a:off x="6273801" y="2046514"/>
            <a:ext cx="5518830" cy="4551135"/>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 name="Google Shape;35;p25"/>
          <p:cNvSpPr txBox="1">
            <a:spLocks noGrp="1"/>
          </p:cNvSpPr>
          <p:nvPr>
            <p:ph type="title"/>
          </p:nvPr>
        </p:nvSpPr>
        <p:spPr>
          <a:xfrm>
            <a:off x="399370" y="388189"/>
            <a:ext cx="11393260" cy="46170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961200149"/>
      </p:ext>
    </p:extLst>
  </p:cSld>
  <p:clrMapOvr>
    <a:masterClrMapping/>
  </p:clrMapOvr>
  <p:extLst>
    <p:ext uri="{DCECCB84-F9BA-43D5-87BE-67443E8EF086}">
      <p15:sldGuideLst xmlns:p15="http://schemas.microsoft.com/office/powerpoint/2012/main">
        <p15:guide id="1" orient="horz" pos="1366">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2_Title Slide">
  <p:cSld name="2_Title Slide">
    <p:bg>
      <p:bgPr>
        <a:solidFill>
          <a:srgbClr val="FEF7D1"/>
        </a:solidFill>
        <a:effectLst/>
      </p:bgPr>
    </p:bg>
    <p:spTree>
      <p:nvGrpSpPr>
        <p:cNvPr id="1" name="Shape 36"/>
        <p:cNvGrpSpPr/>
        <p:nvPr/>
      </p:nvGrpSpPr>
      <p:grpSpPr>
        <a:xfrm>
          <a:off x="0" y="0"/>
          <a:ext cx="0" cy="0"/>
          <a:chOff x="0" y="0"/>
          <a:chExt cx="0" cy="0"/>
        </a:xfrm>
      </p:grpSpPr>
      <p:sp>
        <p:nvSpPr>
          <p:cNvPr id="37" name="Google Shape;37;p22"/>
          <p:cNvSpPr/>
          <p:nvPr/>
        </p:nvSpPr>
        <p:spPr>
          <a:xfrm>
            <a:off x="0" y="0"/>
            <a:ext cx="12192000" cy="6858000"/>
          </a:xfrm>
          <a:prstGeom prst="rect">
            <a:avLst/>
          </a:prstGeom>
          <a:solidFill>
            <a:srgbClr val="D2F1E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8" name="Google Shape;38;p22"/>
          <p:cNvSpPr txBox="1">
            <a:spLocks noGrp="1"/>
          </p:cNvSpPr>
          <p:nvPr>
            <p:ph type="ctrTitle"/>
          </p:nvPr>
        </p:nvSpPr>
        <p:spPr>
          <a:xfrm>
            <a:off x="2188573" y="3188147"/>
            <a:ext cx="7832271" cy="1600197"/>
          </a:xfrm>
          <a:prstGeom prst="rect">
            <a:avLst/>
          </a:prstGeom>
          <a:noFill/>
          <a:ln>
            <a:noFill/>
          </a:ln>
        </p:spPr>
        <p:txBody>
          <a:bodyPr spcFirstLastPara="1" wrap="square" lIns="0" tIns="0" rIns="0" bIns="0" anchor="ctr" anchorCtr="0">
            <a:normAutofit/>
          </a:bodyPr>
          <a:lstStyle>
            <a:lvl1pPr lvl="0" algn="ctr">
              <a:lnSpc>
                <a:spcPct val="100000"/>
              </a:lnSpc>
              <a:spcBef>
                <a:spcPts val="0"/>
              </a:spcBef>
              <a:spcAft>
                <a:spcPts val="0"/>
              </a:spcAft>
              <a:buClr>
                <a:schemeClr val="accent1"/>
              </a:buClr>
              <a:buSzPts val="3200"/>
              <a:buFont typeface="Calibri"/>
              <a:buNone/>
              <a:defRPr sz="32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9" name="Google Shape;39;p22"/>
          <p:cNvPicPr preferRelativeResize="0"/>
          <p:nvPr/>
        </p:nvPicPr>
        <p:blipFill rotWithShape="1">
          <a:blip r:embed="rId2">
            <a:alphaModFix/>
          </a:blip>
          <a:srcRect/>
          <a:stretch/>
        </p:blipFill>
        <p:spPr>
          <a:xfrm>
            <a:off x="4404572" y="228542"/>
            <a:ext cx="3382856" cy="2620299"/>
          </a:xfrm>
          <a:prstGeom prst="rect">
            <a:avLst/>
          </a:prstGeom>
          <a:noFill/>
          <a:ln>
            <a:noFill/>
          </a:ln>
        </p:spPr>
      </p:pic>
      <p:sp>
        <p:nvSpPr>
          <p:cNvPr id="40" name="Google Shape;40;p22"/>
          <p:cNvSpPr txBox="1"/>
          <p:nvPr/>
        </p:nvSpPr>
        <p:spPr>
          <a:xfrm>
            <a:off x="2734888" y="6152529"/>
            <a:ext cx="8936182"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Calibri"/>
                <a:ea typeface="Calibri"/>
                <a:cs typeface="Calibri"/>
                <a:sym typeface="Calibri"/>
              </a:rPr>
              <a:t>The EMERGE project benefits from a grant under the Active Citizens Fund Cyprus program, funded by Iceland, Liechtenstein and Norway, through the EEA and Norway Grants 2014-2021.</a:t>
            </a:r>
            <a:endParaRPr sz="1200" b="0" i="0" u="none" strike="noStrike" cap="none">
              <a:solidFill>
                <a:srgbClr val="000000"/>
              </a:solidFill>
              <a:latin typeface="Calibri"/>
              <a:ea typeface="Calibri"/>
              <a:cs typeface="Calibri"/>
              <a:sym typeface="Calibri"/>
            </a:endParaRPr>
          </a:p>
        </p:txBody>
      </p:sp>
      <p:pic>
        <p:nvPicPr>
          <p:cNvPr id="41" name="Google Shape;41;p22"/>
          <p:cNvPicPr preferRelativeResize="0"/>
          <p:nvPr/>
        </p:nvPicPr>
        <p:blipFill rotWithShape="1">
          <a:blip r:embed="rId3">
            <a:alphaModFix/>
          </a:blip>
          <a:srcRect/>
          <a:stretch/>
        </p:blipFill>
        <p:spPr>
          <a:xfrm>
            <a:off x="659936" y="6051476"/>
            <a:ext cx="1509686" cy="529371"/>
          </a:xfrm>
          <a:prstGeom prst="rect">
            <a:avLst/>
          </a:prstGeom>
          <a:noFill/>
          <a:ln>
            <a:noFill/>
          </a:ln>
        </p:spPr>
      </p:pic>
    </p:spTree>
    <p:extLst>
      <p:ext uri="{BB962C8B-B14F-4D97-AF65-F5344CB8AC3E}">
        <p14:creationId xmlns:p14="http://schemas.microsoft.com/office/powerpoint/2010/main" val="1347377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Content - 2col">
  <p:cSld name="Title Content - 2col">
    <p:spTree>
      <p:nvGrpSpPr>
        <p:cNvPr id="1" name="Shape 23"/>
        <p:cNvGrpSpPr/>
        <p:nvPr/>
      </p:nvGrpSpPr>
      <p:grpSpPr>
        <a:xfrm>
          <a:off x="0" y="0"/>
          <a:ext cx="0" cy="0"/>
          <a:chOff x="0" y="0"/>
          <a:chExt cx="0" cy="0"/>
        </a:xfrm>
      </p:grpSpPr>
      <p:sp>
        <p:nvSpPr>
          <p:cNvPr id="24" name="Google Shape;24;p24"/>
          <p:cNvSpPr txBox="1">
            <a:spLocks noGrp="1"/>
          </p:cNvSpPr>
          <p:nvPr>
            <p:ph type="body" idx="1"/>
          </p:nvPr>
        </p:nvSpPr>
        <p:spPr>
          <a:xfrm>
            <a:off x="399370" y="1332411"/>
            <a:ext cx="5518830" cy="5265240"/>
          </a:xfrm>
          <a:prstGeom prst="rect">
            <a:avLst/>
          </a:prstGeom>
          <a:noFill/>
          <a:ln>
            <a:noFill/>
          </a:ln>
        </p:spPr>
        <p:txBody>
          <a:bodyPr spcFirstLastPara="1" wrap="square" lIns="0" tIns="0" rIns="0" bIns="0" anchor="t" anchorCtr="0">
            <a:noAutofit/>
          </a:bodyPr>
          <a:lstStyle>
            <a:lvl1pPr marL="457200" marR="0" lvl="0" indent="-228600" algn="just"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 name="Google Shape;25;p24"/>
          <p:cNvSpPr txBox="1">
            <a:spLocks noGrp="1"/>
          </p:cNvSpPr>
          <p:nvPr>
            <p:ph type="body" idx="2"/>
          </p:nvPr>
        </p:nvSpPr>
        <p:spPr>
          <a:xfrm>
            <a:off x="6273801" y="1332411"/>
            <a:ext cx="5518830" cy="5265240"/>
          </a:xfrm>
          <a:prstGeom prst="rect">
            <a:avLst/>
          </a:prstGeom>
          <a:noFill/>
          <a:ln>
            <a:noFill/>
          </a:ln>
        </p:spPr>
        <p:txBody>
          <a:bodyPr spcFirstLastPara="1" wrap="square" lIns="0" tIns="0" rIns="0" bIns="0" anchor="t" anchorCtr="0">
            <a:noAutofit/>
          </a:bodyPr>
          <a:lstStyle>
            <a:lvl1pPr marL="457200" marR="0" lvl="0" indent="-228600" algn="just"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 name="Google Shape;26;p24"/>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913">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ubtitle Text - 1col">
  <p:cSld name="Title Subtitle Text - 1col">
    <p:spTree>
      <p:nvGrpSpPr>
        <p:cNvPr id="1" name="Shape 27"/>
        <p:cNvGrpSpPr/>
        <p:nvPr/>
      </p:nvGrpSpPr>
      <p:grpSpPr>
        <a:xfrm>
          <a:off x="0" y="0"/>
          <a:ext cx="0" cy="0"/>
          <a:chOff x="0" y="0"/>
          <a:chExt cx="0" cy="0"/>
        </a:xfrm>
      </p:grpSpPr>
      <p:sp>
        <p:nvSpPr>
          <p:cNvPr id="28" name="Google Shape;28;p25"/>
          <p:cNvSpPr txBox="1">
            <a:spLocks noGrp="1"/>
          </p:cNvSpPr>
          <p:nvPr>
            <p:ph type="body" idx="1"/>
          </p:nvPr>
        </p:nvSpPr>
        <p:spPr>
          <a:xfrm>
            <a:off x="399370" y="1285794"/>
            <a:ext cx="11393260" cy="506611"/>
          </a:xfrm>
          <a:prstGeom prst="rect">
            <a:avLst/>
          </a:prstGeom>
          <a:noFill/>
          <a:ln>
            <a:noFill/>
          </a:ln>
        </p:spPr>
        <p:txBody>
          <a:bodyPr spcFirstLastPara="1" wrap="square" lIns="0" tIns="0" rIns="0" bIns="0" anchor="ctr" anchorCtr="0">
            <a:noAutofit/>
          </a:bodyPr>
          <a:lstStyle>
            <a:lvl1pPr marL="457200" marR="0" lvl="0" indent="-228600" algn="just" rtl="0">
              <a:lnSpc>
                <a:spcPct val="90000"/>
              </a:lnSpc>
              <a:spcBef>
                <a:spcPts val="1000"/>
              </a:spcBef>
              <a:spcAft>
                <a:spcPts val="0"/>
              </a:spcAft>
              <a:buClr>
                <a:schemeClr val="accent3"/>
              </a:buClr>
              <a:buSzPts val="2000"/>
              <a:buFont typeface="Arial"/>
              <a:buNone/>
              <a:defRPr sz="2000" b="1" i="0" u="none" strike="noStrike" cap="none">
                <a:solidFill>
                  <a:schemeClr val="accent3"/>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 name="Google Shape;29;p25"/>
          <p:cNvSpPr txBox="1">
            <a:spLocks noGrp="1"/>
          </p:cNvSpPr>
          <p:nvPr>
            <p:ph type="body" idx="2"/>
          </p:nvPr>
        </p:nvSpPr>
        <p:spPr>
          <a:xfrm>
            <a:off x="399370" y="2046514"/>
            <a:ext cx="5518830" cy="4551135"/>
          </a:xfrm>
          <a:prstGeom prst="rect">
            <a:avLst/>
          </a:prstGeom>
          <a:noFill/>
          <a:ln>
            <a:noFill/>
          </a:ln>
        </p:spPr>
        <p:txBody>
          <a:bodyPr spcFirstLastPara="1" wrap="square" lIns="0" tIns="0" rIns="0" bIns="0" anchor="t" anchorCtr="0">
            <a:noAutofit/>
          </a:bodyPr>
          <a:lstStyle>
            <a:lvl1pPr marL="457200" marR="0" lvl="0" indent="-228600" algn="just"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 name="Google Shape;30;p25"/>
          <p:cNvSpPr txBox="1">
            <a:spLocks noGrp="1"/>
          </p:cNvSpPr>
          <p:nvPr>
            <p:ph type="body" idx="3"/>
          </p:nvPr>
        </p:nvSpPr>
        <p:spPr>
          <a:xfrm>
            <a:off x="6273801" y="2046514"/>
            <a:ext cx="5518830" cy="4551135"/>
          </a:xfrm>
          <a:prstGeom prst="rect">
            <a:avLst/>
          </a:prstGeom>
          <a:noFill/>
          <a:ln>
            <a:noFill/>
          </a:ln>
        </p:spPr>
        <p:txBody>
          <a:bodyPr spcFirstLastPara="1" wrap="square" lIns="0" tIns="0" rIns="0" bIns="0" anchor="t" anchorCtr="0">
            <a:noAutofit/>
          </a:bodyPr>
          <a:lstStyle>
            <a:lvl1pPr marL="457200" marR="0" lvl="0" indent="-228600" algn="just"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 name="Google Shape;31;p25"/>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1366">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_Title Slide">
  <p:cSld name="2_Title Slide">
    <p:bg>
      <p:bgPr>
        <a:solidFill>
          <a:srgbClr val="FEF7D1"/>
        </a:solidFill>
        <a:effectLst/>
      </p:bgPr>
    </p:bg>
    <p:spTree>
      <p:nvGrpSpPr>
        <p:cNvPr id="1" name="Shape 32"/>
        <p:cNvGrpSpPr/>
        <p:nvPr/>
      </p:nvGrpSpPr>
      <p:grpSpPr>
        <a:xfrm>
          <a:off x="0" y="0"/>
          <a:ext cx="0" cy="0"/>
          <a:chOff x="0" y="0"/>
          <a:chExt cx="0" cy="0"/>
        </a:xfrm>
      </p:grpSpPr>
      <p:sp>
        <p:nvSpPr>
          <p:cNvPr id="33" name="Google Shape;33;p22"/>
          <p:cNvSpPr/>
          <p:nvPr/>
        </p:nvSpPr>
        <p:spPr>
          <a:xfrm>
            <a:off x="0" y="0"/>
            <a:ext cx="12192000" cy="6858000"/>
          </a:xfrm>
          <a:prstGeom prst="rect">
            <a:avLst/>
          </a:prstGeom>
          <a:solidFill>
            <a:srgbClr val="D2F1E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4" name="Google Shape;34;p22"/>
          <p:cNvSpPr txBox="1">
            <a:spLocks noGrp="1"/>
          </p:cNvSpPr>
          <p:nvPr>
            <p:ph type="ctrTitle"/>
          </p:nvPr>
        </p:nvSpPr>
        <p:spPr>
          <a:xfrm>
            <a:off x="2188573" y="3188147"/>
            <a:ext cx="7832271" cy="1600197"/>
          </a:xfrm>
          <a:prstGeom prst="rect">
            <a:avLst/>
          </a:prstGeom>
          <a:noFill/>
          <a:ln>
            <a:noFill/>
          </a:ln>
        </p:spPr>
        <p:txBody>
          <a:bodyPr spcFirstLastPara="1" wrap="square" lIns="0" tIns="0" rIns="0" bIns="0" anchor="ctr" anchorCtr="0">
            <a:normAutofit/>
          </a:bodyPr>
          <a:lstStyle>
            <a:lvl1pPr lvl="0" algn="ctr">
              <a:lnSpc>
                <a:spcPct val="100000"/>
              </a:lnSpc>
              <a:spcBef>
                <a:spcPts val="0"/>
              </a:spcBef>
              <a:spcAft>
                <a:spcPts val="0"/>
              </a:spcAft>
              <a:buClr>
                <a:schemeClr val="accent1"/>
              </a:buClr>
              <a:buSzPts val="3200"/>
              <a:buFont typeface="Calibri"/>
              <a:buNone/>
              <a:defRPr sz="32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5" name="Google Shape;35;p22"/>
          <p:cNvPicPr preferRelativeResize="0"/>
          <p:nvPr/>
        </p:nvPicPr>
        <p:blipFill rotWithShape="1">
          <a:blip r:embed="rId2">
            <a:alphaModFix/>
          </a:blip>
          <a:srcRect/>
          <a:stretch/>
        </p:blipFill>
        <p:spPr>
          <a:xfrm>
            <a:off x="4404572" y="228542"/>
            <a:ext cx="3382856" cy="2620299"/>
          </a:xfrm>
          <a:prstGeom prst="rect">
            <a:avLst/>
          </a:prstGeom>
          <a:noFill/>
          <a:ln>
            <a:noFill/>
          </a:ln>
        </p:spPr>
      </p:pic>
      <p:sp>
        <p:nvSpPr>
          <p:cNvPr id="36" name="Google Shape;36;p22"/>
          <p:cNvSpPr txBox="1"/>
          <p:nvPr/>
        </p:nvSpPr>
        <p:spPr>
          <a:xfrm>
            <a:off x="2734888" y="6152529"/>
            <a:ext cx="8936182"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Calibri"/>
                <a:ea typeface="Calibri"/>
                <a:cs typeface="Calibri"/>
                <a:sym typeface="Calibri"/>
              </a:rPr>
              <a:t>The EMERGE project benefits from a grant under the Active Citizens Fund Cyprus program, funded by Iceland, Liechtenstein and Norway, through the EEA and Norway Grants 2014-2021.</a:t>
            </a:r>
            <a:endParaRPr sz="1200" b="0" i="0" u="none" strike="noStrike" cap="none">
              <a:solidFill>
                <a:srgbClr val="000000"/>
              </a:solidFill>
              <a:latin typeface="Calibri"/>
              <a:ea typeface="Calibri"/>
              <a:cs typeface="Calibri"/>
              <a:sym typeface="Calibri"/>
            </a:endParaRPr>
          </a:p>
        </p:txBody>
      </p:sp>
      <p:pic>
        <p:nvPicPr>
          <p:cNvPr id="37" name="Google Shape;37;p22"/>
          <p:cNvPicPr preferRelativeResize="0"/>
          <p:nvPr/>
        </p:nvPicPr>
        <p:blipFill rotWithShape="1">
          <a:blip r:embed="rId3">
            <a:alphaModFix/>
          </a:blip>
          <a:srcRect/>
          <a:stretch/>
        </p:blipFill>
        <p:spPr>
          <a:xfrm>
            <a:off x="659936" y="6051476"/>
            <a:ext cx="1509686" cy="529371"/>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_Title Slide">
  <p:cSld name="2_Title Slide">
    <p:bg>
      <p:bgPr>
        <a:solidFill>
          <a:srgbClr val="FEF7D1"/>
        </a:solidFill>
        <a:effectLst/>
      </p:bgPr>
    </p:bg>
    <p:spTree>
      <p:nvGrpSpPr>
        <p:cNvPr id="1" name="Shape 41"/>
        <p:cNvGrpSpPr/>
        <p:nvPr/>
      </p:nvGrpSpPr>
      <p:grpSpPr>
        <a:xfrm>
          <a:off x="0" y="0"/>
          <a:ext cx="0" cy="0"/>
          <a:chOff x="0" y="0"/>
          <a:chExt cx="0" cy="0"/>
        </a:xfrm>
      </p:grpSpPr>
      <p:sp>
        <p:nvSpPr>
          <p:cNvPr id="42" name="Google Shape;42;p23"/>
          <p:cNvSpPr/>
          <p:nvPr/>
        </p:nvSpPr>
        <p:spPr>
          <a:xfrm>
            <a:off x="0" y="0"/>
            <a:ext cx="12192000" cy="6858000"/>
          </a:xfrm>
          <a:prstGeom prst="rect">
            <a:avLst/>
          </a:prstGeom>
          <a:solidFill>
            <a:srgbClr val="D2F1E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3" name="Google Shape;43;p23"/>
          <p:cNvSpPr txBox="1">
            <a:spLocks noGrp="1"/>
          </p:cNvSpPr>
          <p:nvPr>
            <p:ph type="ctrTitle"/>
          </p:nvPr>
        </p:nvSpPr>
        <p:spPr>
          <a:xfrm>
            <a:off x="2188573" y="3188147"/>
            <a:ext cx="7832271" cy="1600197"/>
          </a:xfrm>
          <a:prstGeom prst="rect">
            <a:avLst/>
          </a:prstGeom>
          <a:noFill/>
          <a:ln>
            <a:noFill/>
          </a:ln>
        </p:spPr>
        <p:txBody>
          <a:bodyPr spcFirstLastPara="1" wrap="square" lIns="0" tIns="0" rIns="0" bIns="0" anchor="ctr" anchorCtr="0">
            <a:normAutofit/>
          </a:bodyPr>
          <a:lstStyle>
            <a:lvl1pPr lvl="0" algn="ctr">
              <a:lnSpc>
                <a:spcPct val="100000"/>
              </a:lnSpc>
              <a:spcBef>
                <a:spcPts val="0"/>
              </a:spcBef>
              <a:spcAft>
                <a:spcPts val="0"/>
              </a:spcAft>
              <a:buClr>
                <a:schemeClr val="accent1"/>
              </a:buClr>
              <a:buSzPts val="3200"/>
              <a:buFont typeface="Calibri"/>
              <a:buNone/>
              <a:defRPr sz="32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44" name="Google Shape;44;p23"/>
          <p:cNvPicPr preferRelativeResize="0"/>
          <p:nvPr/>
        </p:nvPicPr>
        <p:blipFill rotWithShape="1">
          <a:blip r:embed="rId2">
            <a:alphaModFix/>
          </a:blip>
          <a:srcRect/>
          <a:stretch/>
        </p:blipFill>
        <p:spPr>
          <a:xfrm>
            <a:off x="4404572" y="228542"/>
            <a:ext cx="3382856" cy="2620299"/>
          </a:xfrm>
          <a:prstGeom prst="rect">
            <a:avLst/>
          </a:prstGeom>
          <a:noFill/>
          <a:ln>
            <a:noFill/>
          </a:ln>
        </p:spPr>
      </p:pic>
      <p:sp>
        <p:nvSpPr>
          <p:cNvPr id="45" name="Google Shape;45;p23"/>
          <p:cNvSpPr txBox="1"/>
          <p:nvPr/>
        </p:nvSpPr>
        <p:spPr>
          <a:xfrm>
            <a:off x="2734888" y="6152529"/>
            <a:ext cx="8936182"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Calibri"/>
                <a:ea typeface="Calibri"/>
                <a:cs typeface="Calibri"/>
                <a:sym typeface="Calibri"/>
              </a:rPr>
              <a:t>The EMERGE project benefits from a grant under the Active Citizens Fund Cyprus program, funded by Iceland, Liechtenstein and Norway, through the EEA and Norway Grants 2014-2021.</a:t>
            </a:r>
            <a:endParaRPr sz="1200" b="0" i="0" u="none" strike="noStrike" cap="none">
              <a:solidFill>
                <a:srgbClr val="000000"/>
              </a:solidFill>
              <a:latin typeface="Calibri"/>
              <a:ea typeface="Calibri"/>
              <a:cs typeface="Calibri"/>
              <a:sym typeface="Calibri"/>
            </a:endParaRPr>
          </a:p>
        </p:txBody>
      </p:sp>
      <p:pic>
        <p:nvPicPr>
          <p:cNvPr id="46" name="Google Shape;46;p23"/>
          <p:cNvPicPr preferRelativeResize="0"/>
          <p:nvPr/>
        </p:nvPicPr>
        <p:blipFill rotWithShape="1">
          <a:blip r:embed="rId3">
            <a:alphaModFix/>
          </a:blip>
          <a:srcRect/>
          <a:stretch/>
        </p:blipFill>
        <p:spPr>
          <a:xfrm>
            <a:off x="659936" y="6051476"/>
            <a:ext cx="1509686" cy="529371"/>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1_Title Slide" type="title">
  <p:cSld name="1_Title Slide">
    <p:bg>
      <p:bgPr>
        <a:solidFill>
          <a:schemeClr val="lt1"/>
        </a:solidFill>
        <a:effectLst/>
      </p:bgPr>
    </p:bg>
    <p:spTree>
      <p:nvGrpSpPr>
        <p:cNvPr id="1" name="Shape 12"/>
        <p:cNvGrpSpPr/>
        <p:nvPr/>
      </p:nvGrpSpPr>
      <p:grpSpPr>
        <a:xfrm>
          <a:off x="0" y="0"/>
          <a:ext cx="0" cy="0"/>
          <a:chOff x="0" y="0"/>
          <a:chExt cx="0" cy="0"/>
        </a:xfrm>
      </p:grpSpPr>
      <p:pic>
        <p:nvPicPr>
          <p:cNvPr id="13" name="Google Shape;13;p18"/>
          <p:cNvPicPr preferRelativeResize="0"/>
          <p:nvPr/>
        </p:nvPicPr>
        <p:blipFill rotWithShape="1">
          <a:blip r:embed="rId2">
            <a:alphaModFix/>
          </a:blip>
          <a:srcRect/>
          <a:stretch/>
        </p:blipFill>
        <p:spPr>
          <a:xfrm>
            <a:off x="659936" y="2932981"/>
            <a:ext cx="11023391" cy="2819238"/>
          </a:xfrm>
          <a:prstGeom prst="rect">
            <a:avLst/>
          </a:prstGeom>
          <a:noFill/>
          <a:ln>
            <a:noFill/>
          </a:ln>
        </p:spPr>
      </p:pic>
      <p:sp>
        <p:nvSpPr>
          <p:cNvPr id="14" name="Google Shape;14;p18"/>
          <p:cNvSpPr txBox="1">
            <a:spLocks noGrp="1"/>
          </p:cNvSpPr>
          <p:nvPr>
            <p:ph type="ctrTitle"/>
          </p:nvPr>
        </p:nvSpPr>
        <p:spPr>
          <a:xfrm>
            <a:off x="798252" y="912854"/>
            <a:ext cx="6010271" cy="875935"/>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accent3"/>
              </a:buClr>
              <a:buSzPts val="3600"/>
              <a:buFont typeface="Calibri"/>
              <a:buNone/>
              <a:defRPr sz="3600" b="1">
                <a:solidFill>
                  <a:schemeClr val="accent3"/>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18"/>
          <p:cNvSpPr txBox="1">
            <a:spLocks noGrp="1"/>
          </p:cNvSpPr>
          <p:nvPr>
            <p:ph type="subTitle" idx="1"/>
          </p:nvPr>
        </p:nvSpPr>
        <p:spPr>
          <a:xfrm>
            <a:off x="798252" y="2300000"/>
            <a:ext cx="6010271" cy="632981"/>
          </a:xfrm>
          <a:prstGeom prst="rect">
            <a:avLst/>
          </a:prstGeom>
          <a:noFill/>
          <a:ln>
            <a:noFill/>
          </a:ln>
        </p:spPr>
        <p:txBody>
          <a:bodyPr spcFirstLastPara="1" wrap="square" lIns="0" tIns="0" rIns="0" bIns="0" anchor="t" anchorCtr="0">
            <a:noAutofit/>
          </a:bodyPr>
          <a:lstStyle>
            <a:lvl1pPr marR="0" lvl="0" algn="l" rtl="0">
              <a:lnSpc>
                <a:spcPct val="90000"/>
              </a:lnSpc>
              <a:spcBef>
                <a:spcPts val="1000"/>
              </a:spcBef>
              <a:spcAft>
                <a:spcPts val="0"/>
              </a:spcAft>
              <a:buClr>
                <a:schemeClr val="accent1"/>
              </a:buClr>
              <a:buSzPts val="2400"/>
              <a:buFont typeface="Arial"/>
              <a:buNone/>
              <a:defRPr sz="2400" b="1" i="0" u="none" strike="noStrike" cap="none">
                <a:solidFill>
                  <a:schemeClr val="accent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6" name="Google Shape;16;p18"/>
          <p:cNvSpPr txBox="1"/>
          <p:nvPr/>
        </p:nvSpPr>
        <p:spPr>
          <a:xfrm>
            <a:off x="2734888" y="6152529"/>
            <a:ext cx="8936182" cy="461665"/>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Calibri"/>
                <a:ea typeface="Calibri"/>
                <a:cs typeface="Calibri"/>
                <a:sym typeface="Calibri"/>
              </a:rPr>
              <a:t>The EMERGE project benefits from a grant under the Active Citizens Fund Cyprus program, funded by Iceland, Liechtenstein and Norway, through the EEA and Norway Grants 2014-2021.</a:t>
            </a:r>
            <a:endParaRPr sz="1200" b="0" i="0" u="none" strike="noStrike" cap="none">
              <a:solidFill>
                <a:srgbClr val="000000"/>
              </a:solidFill>
              <a:latin typeface="Calibri"/>
              <a:ea typeface="Calibri"/>
              <a:cs typeface="Calibri"/>
              <a:sym typeface="Calibri"/>
            </a:endParaRPr>
          </a:p>
        </p:txBody>
      </p:sp>
      <p:pic>
        <p:nvPicPr>
          <p:cNvPr id="17" name="Google Shape;17;p18"/>
          <p:cNvPicPr preferRelativeResize="0"/>
          <p:nvPr/>
        </p:nvPicPr>
        <p:blipFill rotWithShape="1">
          <a:blip r:embed="rId3">
            <a:alphaModFix/>
          </a:blip>
          <a:srcRect/>
          <a:stretch/>
        </p:blipFill>
        <p:spPr>
          <a:xfrm>
            <a:off x="8659976" y="336883"/>
            <a:ext cx="2154863" cy="1669117"/>
          </a:xfrm>
          <a:prstGeom prst="rect">
            <a:avLst/>
          </a:prstGeom>
          <a:noFill/>
          <a:ln>
            <a:noFill/>
          </a:ln>
        </p:spPr>
      </p:pic>
      <p:pic>
        <p:nvPicPr>
          <p:cNvPr id="18" name="Google Shape;18;p18"/>
          <p:cNvPicPr preferRelativeResize="0"/>
          <p:nvPr/>
        </p:nvPicPr>
        <p:blipFill rotWithShape="1">
          <a:blip r:embed="rId4">
            <a:alphaModFix/>
          </a:blip>
          <a:srcRect/>
          <a:stretch/>
        </p:blipFill>
        <p:spPr>
          <a:xfrm>
            <a:off x="659936" y="6051476"/>
            <a:ext cx="1509686" cy="529371"/>
          </a:xfrm>
          <a:prstGeom prst="rect">
            <a:avLst/>
          </a:prstGeom>
          <a:noFill/>
          <a:ln>
            <a:noFill/>
          </a:ln>
        </p:spPr>
      </p:pic>
      <p:pic>
        <p:nvPicPr>
          <p:cNvPr id="19" name="Google Shape;19;p18"/>
          <p:cNvPicPr preferRelativeResize="0"/>
          <p:nvPr/>
        </p:nvPicPr>
        <p:blipFill rotWithShape="1">
          <a:blip r:embed="rId5">
            <a:alphaModFix/>
          </a:blip>
          <a:srcRect/>
          <a:stretch/>
        </p:blipFill>
        <p:spPr>
          <a:xfrm>
            <a:off x="7748243" y="1767962"/>
            <a:ext cx="3978328" cy="3978328"/>
          </a:xfrm>
          <a:prstGeom prst="rect">
            <a:avLst/>
          </a:prstGeom>
          <a:noFill/>
          <a:ln>
            <a:noFill/>
          </a:ln>
        </p:spPr>
      </p:pic>
    </p:spTree>
    <p:extLst>
      <p:ext uri="{BB962C8B-B14F-4D97-AF65-F5344CB8AC3E}">
        <p14:creationId xmlns:p14="http://schemas.microsoft.com/office/powerpoint/2010/main" val="377513261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Text - 1col">
  <p:cSld name="Title Text - 1col">
    <p:spTree>
      <p:nvGrpSpPr>
        <p:cNvPr id="1" name="Shape 20"/>
        <p:cNvGrpSpPr/>
        <p:nvPr/>
      </p:nvGrpSpPr>
      <p:grpSpPr>
        <a:xfrm>
          <a:off x="0" y="0"/>
          <a:ext cx="0" cy="0"/>
          <a:chOff x="0" y="0"/>
          <a:chExt cx="0" cy="0"/>
        </a:xfrm>
      </p:grpSpPr>
      <p:sp>
        <p:nvSpPr>
          <p:cNvPr id="21" name="Google Shape;21;p19"/>
          <p:cNvSpPr txBox="1">
            <a:spLocks noGrp="1"/>
          </p:cNvSpPr>
          <p:nvPr>
            <p:ph type="body" idx="1"/>
          </p:nvPr>
        </p:nvSpPr>
        <p:spPr>
          <a:xfrm>
            <a:off x="399370" y="1449389"/>
            <a:ext cx="11393260" cy="5096388"/>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 name="Google Shape;22;p19"/>
          <p:cNvSpPr txBox="1">
            <a:spLocks noGrp="1"/>
          </p:cNvSpPr>
          <p:nvPr>
            <p:ph type="title"/>
          </p:nvPr>
        </p:nvSpPr>
        <p:spPr>
          <a:xfrm>
            <a:off x="399370" y="388189"/>
            <a:ext cx="11393260" cy="46170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346824836"/>
      </p:ext>
    </p:extLst>
  </p:cSld>
  <p:clrMapOvr>
    <a:masterClrMapping/>
  </p:clrMapOvr>
  <p:extLst>
    <p:ext uri="{DCECCB84-F9BA-43D5-87BE-67443E8EF086}">
      <p15:sldGuideLst xmlns:p15="http://schemas.microsoft.com/office/powerpoint/2012/main">
        <p15:guide id="1" orient="horz" pos="913">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ubtitle Content - 2col">
  <p:cSld name="Title Subtitle Content - 2col">
    <p:spTree>
      <p:nvGrpSpPr>
        <p:cNvPr id="1" name="Shape 23"/>
        <p:cNvGrpSpPr/>
        <p:nvPr/>
      </p:nvGrpSpPr>
      <p:grpSpPr>
        <a:xfrm>
          <a:off x="0" y="0"/>
          <a:ext cx="0" cy="0"/>
          <a:chOff x="0" y="0"/>
          <a:chExt cx="0" cy="0"/>
        </a:xfrm>
      </p:grpSpPr>
      <p:sp>
        <p:nvSpPr>
          <p:cNvPr id="24" name="Google Shape;24;p20"/>
          <p:cNvSpPr txBox="1">
            <a:spLocks noGrp="1"/>
          </p:cNvSpPr>
          <p:nvPr>
            <p:ph type="body" idx="1"/>
          </p:nvPr>
        </p:nvSpPr>
        <p:spPr>
          <a:xfrm>
            <a:off x="399369" y="1258817"/>
            <a:ext cx="11393261" cy="500784"/>
          </a:xfrm>
          <a:prstGeom prst="rect">
            <a:avLst/>
          </a:prstGeom>
          <a:noFill/>
          <a:ln>
            <a:noFill/>
          </a:ln>
        </p:spPr>
        <p:txBody>
          <a:bodyPr spcFirstLastPara="1" wrap="square" lIns="0" tIns="0" rIns="0" bIns="0" anchor="ctr" anchorCtr="0">
            <a:noAutofit/>
          </a:bodyPr>
          <a:lstStyle>
            <a:lvl1pPr marL="457200" marR="0" lvl="0" indent="-228600" algn="just" rtl="0">
              <a:lnSpc>
                <a:spcPct val="90000"/>
              </a:lnSpc>
              <a:spcBef>
                <a:spcPts val="1000"/>
              </a:spcBef>
              <a:spcAft>
                <a:spcPts val="0"/>
              </a:spcAft>
              <a:buClr>
                <a:schemeClr val="accent3"/>
              </a:buClr>
              <a:buSzPts val="2000"/>
              <a:buFont typeface="Arial"/>
              <a:buNone/>
              <a:defRPr sz="2000" b="1" i="0" u="none" strike="noStrike" cap="none">
                <a:solidFill>
                  <a:schemeClr val="accent3"/>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 name="Google Shape;25;p20"/>
          <p:cNvSpPr txBox="1">
            <a:spLocks noGrp="1"/>
          </p:cNvSpPr>
          <p:nvPr>
            <p:ph type="body" idx="2"/>
          </p:nvPr>
        </p:nvSpPr>
        <p:spPr>
          <a:xfrm>
            <a:off x="399370" y="1994263"/>
            <a:ext cx="11393260" cy="4603389"/>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 name="Google Shape;26;p20"/>
          <p:cNvSpPr txBox="1">
            <a:spLocks noGrp="1"/>
          </p:cNvSpPr>
          <p:nvPr>
            <p:ph type="title"/>
          </p:nvPr>
        </p:nvSpPr>
        <p:spPr>
          <a:xfrm>
            <a:off x="399370" y="388189"/>
            <a:ext cx="11393260" cy="46170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551876523"/>
      </p:ext>
    </p:extLst>
  </p:cSld>
  <p:clrMapOvr>
    <a:masterClrMapping/>
  </p:clrMapOvr>
  <p:extLst>
    <p:ext uri="{DCECCB84-F9BA-43D5-87BE-67443E8EF086}">
      <p15:sldGuideLst xmlns:p15="http://schemas.microsoft.com/office/powerpoint/2012/main">
        <p15:guide id="1" orient="horz" pos="1366">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Content - 2col">
  <p:cSld name="Title Content - 2col">
    <p:spTree>
      <p:nvGrpSpPr>
        <p:cNvPr id="1" name="Shape 27"/>
        <p:cNvGrpSpPr/>
        <p:nvPr/>
      </p:nvGrpSpPr>
      <p:grpSpPr>
        <a:xfrm>
          <a:off x="0" y="0"/>
          <a:ext cx="0" cy="0"/>
          <a:chOff x="0" y="0"/>
          <a:chExt cx="0" cy="0"/>
        </a:xfrm>
      </p:grpSpPr>
      <p:sp>
        <p:nvSpPr>
          <p:cNvPr id="28" name="Google Shape;28;p24"/>
          <p:cNvSpPr txBox="1">
            <a:spLocks noGrp="1"/>
          </p:cNvSpPr>
          <p:nvPr>
            <p:ph type="body" idx="1"/>
          </p:nvPr>
        </p:nvSpPr>
        <p:spPr>
          <a:xfrm>
            <a:off x="399370" y="1332411"/>
            <a:ext cx="5518830" cy="526524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 name="Google Shape;29;p24"/>
          <p:cNvSpPr txBox="1">
            <a:spLocks noGrp="1"/>
          </p:cNvSpPr>
          <p:nvPr>
            <p:ph type="body" idx="2"/>
          </p:nvPr>
        </p:nvSpPr>
        <p:spPr>
          <a:xfrm>
            <a:off x="6273801" y="1332411"/>
            <a:ext cx="5518830" cy="526524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 name="Google Shape;30;p24"/>
          <p:cNvSpPr txBox="1">
            <a:spLocks noGrp="1"/>
          </p:cNvSpPr>
          <p:nvPr>
            <p:ph type="title"/>
          </p:nvPr>
        </p:nvSpPr>
        <p:spPr>
          <a:xfrm>
            <a:off x="399370" y="388189"/>
            <a:ext cx="11393260" cy="46170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533489204"/>
      </p:ext>
    </p:extLst>
  </p:cSld>
  <p:clrMapOvr>
    <a:masterClrMapping/>
  </p:clrMapOvr>
  <p:extLst>
    <p:ext uri="{DCECCB84-F9BA-43D5-87BE-67443E8EF086}">
      <p15:sldGuideLst xmlns:p15="http://schemas.microsoft.com/office/powerpoint/2012/main">
        <p15:guide id="1" orient="horz" pos="913">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theme" Target="../theme/theme3.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7"/>
          <p:cNvSpPr/>
          <p:nvPr/>
        </p:nvSpPr>
        <p:spPr>
          <a:xfrm>
            <a:off x="0" y="1"/>
            <a:ext cx="12192000" cy="1071154"/>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 name="Google Shape;11;p17"/>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chemeClr val="lt1"/>
              </a:buClr>
              <a:buSzPts val="2800"/>
              <a:buFont typeface="Calibri"/>
              <a:buNone/>
              <a:defRPr sz="28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38"/>
        <p:cNvGrpSpPr/>
        <p:nvPr/>
      </p:nvGrpSpPr>
      <p:grpSpPr>
        <a:xfrm>
          <a:off x="0" y="0"/>
          <a:ext cx="0" cy="0"/>
          <a:chOff x="0" y="0"/>
          <a:chExt cx="0" cy="0"/>
        </a:xfrm>
      </p:grpSpPr>
      <p:sp>
        <p:nvSpPr>
          <p:cNvPr id="39" name="Google Shape;39;p21"/>
          <p:cNvSpPr/>
          <p:nvPr/>
        </p:nvSpPr>
        <p:spPr>
          <a:xfrm>
            <a:off x="0" y="1"/>
            <a:ext cx="12192000" cy="1071154"/>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0" name="Google Shape;40;p21"/>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7"/>
          <p:cNvSpPr/>
          <p:nvPr/>
        </p:nvSpPr>
        <p:spPr>
          <a:xfrm>
            <a:off x="0" y="1"/>
            <a:ext cx="12192000" cy="1071154"/>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 name="Google Shape;11;p17"/>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chemeClr val="lt1"/>
              </a:buClr>
              <a:buSzPts val="2800"/>
              <a:buFont typeface="Calibri"/>
              <a:buNone/>
              <a:defRPr sz="28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3616465174"/>
      </p:ext>
    </p:extLst>
  </p:cSld>
  <p:clrMap bg1="lt1" tx1="dk1" bg2="dk2" tx2="lt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1"/>
          <p:cNvSpPr/>
          <p:nvPr/>
        </p:nvSpPr>
        <p:spPr>
          <a:xfrm>
            <a:off x="686526" y="2436223"/>
            <a:ext cx="6480629" cy="48768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57" name="Google Shape;57;p1"/>
          <p:cNvSpPr txBox="1">
            <a:spLocks noGrp="1"/>
          </p:cNvSpPr>
          <p:nvPr>
            <p:ph type="ctrTitle"/>
          </p:nvPr>
        </p:nvSpPr>
        <p:spPr>
          <a:xfrm>
            <a:off x="686526" y="1299029"/>
            <a:ext cx="6611257" cy="989148"/>
          </a:xfrm>
          <a:prstGeom prst="rect">
            <a:avLst/>
          </a:prstGeom>
          <a:noFill/>
          <a:ln>
            <a:noFill/>
          </a:ln>
        </p:spPr>
        <p:txBody>
          <a:bodyPr spcFirstLastPara="1" wrap="square" lIns="0" tIns="0" rIns="0" bIns="0" anchor="t" anchorCtr="0">
            <a:normAutofit/>
          </a:bodyPr>
          <a:lstStyle/>
          <a:p>
            <a:pPr lvl="0"/>
            <a:r>
              <a:rPr lang="en-GB" sz="2800" b="0" dirty="0"/>
              <a:t>Module </a:t>
            </a:r>
            <a:r>
              <a:rPr lang="en-GB" sz="2800" b="0" dirty="0" smtClean="0"/>
              <a:t>6</a:t>
            </a:r>
            <a:r>
              <a:rPr lang="en-GB" dirty="0"/>
              <a:t/>
            </a:r>
            <a:br>
              <a:rPr lang="en-GB" dirty="0"/>
            </a:br>
            <a:r>
              <a:rPr lang="en-GB" dirty="0"/>
              <a:t>Cypriot Active Citizens</a:t>
            </a:r>
            <a:endParaRPr dirty="0"/>
          </a:p>
        </p:txBody>
      </p:sp>
      <p:sp>
        <p:nvSpPr>
          <p:cNvPr id="58" name="Google Shape;58;p1"/>
          <p:cNvSpPr txBox="1">
            <a:spLocks noGrp="1"/>
          </p:cNvSpPr>
          <p:nvPr>
            <p:ph type="subTitle" idx="1"/>
          </p:nvPr>
        </p:nvSpPr>
        <p:spPr>
          <a:xfrm>
            <a:off x="782320" y="2525119"/>
            <a:ext cx="5357224" cy="329114"/>
          </a:xfrm>
          <a:prstGeom prst="rect">
            <a:avLst/>
          </a:prstGeom>
          <a:noFill/>
          <a:ln>
            <a:noFill/>
          </a:ln>
        </p:spPr>
        <p:txBody>
          <a:bodyPr spcFirstLastPara="1" wrap="square" lIns="0" tIns="0" rIns="0" bIns="0" anchor="t" anchorCtr="0">
            <a:noAutofit/>
          </a:bodyPr>
          <a:lstStyle/>
          <a:p>
            <a:pPr lvl="0">
              <a:spcBef>
                <a:spcPts val="0"/>
              </a:spcBef>
            </a:pPr>
            <a:r>
              <a:rPr lang="en-GB" sz="2200" dirty="0">
                <a:solidFill>
                  <a:schemeClr val="lt1"/>
                </a:solidFill>
              </a:rPr>
              <a:t>Unit 1:  NGOs Landscape in Cyprus</a:t>
            </a:r>
          </a:p>
        </p:txBody>
      </p:sp>
    </p:spTree>
    <p:extLst>
      <p:ext uri="{BB962C8B-B14F-4D97-AF65-F5344CB8AC3E}">
        <p14:creationId xmlns:p14="http://schemas.microsoft.com/office/powerpoint/2010/main" val="9083965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g25c2d15b987_1_26"/>
          <p:cNvSpPr txBox="1">
            <a:spLocks noGrp="1"/>
          </p:cNvSpPr>
          <p:nvPr>
            <p:ph type="body" idx="1"/>
          </p:nvPr>
        </p:nvSpPr>
        <p:spPr>
          <a:xfrm>
            <a:off x="458825" y="1854250"/>
            <a:ext cx="5453100" cy="5382600"/>
          </a:xfrm>
          <a:prstGeom prst="rect">
            <a:avLst/>
          </a:prstGeom>
          <a:noFill/>
          <a:ln>
            <a:noFill/>
          </a:ln>
        </p:spPr>
        <p:txBody>
          <a:bodyPr spcFirstLastPara="1" wrap="square" lIns="0" tIns="0" rIns="0" bIns="0" anchor="t" anchorCtr="0">
            <a:noAutofit/>
          </a:bodyPr>
          <a:lstStyle/>
          <a:p>
            <a:pPr marL="0" lvl="0" indent="0" algn="just" rtl="0">
              <a:lnSpc>
                <a:spcPct val="115000"/>
              </a:lnSpc>
              <a:spcBef>
                <a:spcPts val="0"/>
              </a:spcBef>
              <a:spcAft>
                <a:spcPts val="0"/>
              </a:spcAft>
              <a:buNone/>
            </a:pPr>
            <a:r>
              <a:rPr lang="en-GB" sz="1700" b="1" dirty="0">
                <a:solidFill>
                  <a:srgbClr val="187498"/>
                </a:solidFill>
              </a:rPr>
              <a:t>National Grant Schemes</a:t>
            </a:r>
            <a:endParaRPr sz="1700" b="1" dirty="0">
              <a:solidFill>
                <a:srgbClr val="187498"/>
              </a:solidFill>
            </a:endParaRPr>
          </a:p>
          <a:p>
            <a:pPr marL="0" lvl="0" indent="0" algn="just" rtl="0">
              <a:lnSpc>
                <a:spcPct val="115000"/>
              </a:lnSpc>
              <a:spcBef>
                <a:spcPts val="0"/>
              </a:spcBef>
              <a:spcAft>
                <a:spcPts val="0"/>
              </a:spcAft>
              <a:buNone/>
            </a:pPr>
            <a:r>
              <a:rPr lang="en-GB" sz="1700" dirty="0"/>
              <a:t>The National Grant Schemes are designed and approved at the national level and are funded solely by national funds. The aim of these projects is the implementation of various state policies and priorities. The implementation and management of these projects is taking place exclusively in Cyprus, under the responsibility of the relevant Ministries/agencies of the broader public sector.</a:t>
            </a:r>
            <a:endParaRPr sz="1700" u="sng" dirty="0"/>
          </a:p>
          <a:p>
            <a:pPr marL="0" lvl="0" indent="0" algn="just" rtl="0">
              <a:lnSpc>
                <a:spcPct val="115000"/>
              </a:lnSpc>
              <a:spcBef>
                <a:spcPts val="0"/>
              </a:spcBef>
              <a:spcAft>
                <a:spcPts val="0"/>
              </a:spcAft>
              <a:buNone/>
            </a:pPr>
            <a:endParaRPr sz="1700" dirty="0"/>
          </a:p>
          <a:p>
            <a:pPr marL="0" lvl="0" indent="0" algn="just" rtl="0">
              <a:lnSpc>
                <a:spcPct val="115000"/>
              </a:lnSpc>
              <a:spcBef>
                <a:spcPts val="0"/>
              </a:spcBef>
              <a:spcAft>
                <a:spcPts val="0"/>
              </a:spcAft>
              <a:buNone/>
            </a:pPr>
            <a:endParaRPr sz="1700" dirty="0">
              <a:solidFill>
                <a:srgbClr val="3B3842"/>
              </a:solidFill>
            </a:endParaRPr>
          </a:p>
          <a:p>
            <a:pPr marL="0" lvl="0" indent="0" algn="just" rtl="0">
              <a:lnSpc>
                <a:spcPct val="100000"/>
              </a:lnSpc>
              <a:spcBef>
                <a:spcPts val="0"/>
              </a:spcBef>
              <a:spcAft>
                <a:spcPts val="0"/>
              </a:spcAft>
              <a:buNone/>
            </a:pPr>
            <a:endParaRPr dirty="0"/>
          </a:p>
        </p:txBody>
      </p:sp>
      <p:sp>
        <p:nvSpPr>
          <p:cNvPr id="108" name="Google Shape;108;g25c2d15b987_1_26"/>
          <p:cNvSpPr txBox="1">
            <a:spLocks noGrp="1"/>
          </p:cNvSpPr>
          <p:nvPr>
            <p:ph type="title"/>
          </p:nvPr>
        </p:nvSpPr>
        <p:spPr>
          <a:xfrm>
            <a:off x="399370" y="174449"/>
            <a:ext cx="11393400" cy="6753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2800"/>
              <a:buFont typeface="Calibri"/>
              <a:buNone/>
            </a:pPr>
            <a:r>
              <a:rPr lang="en-GB" b="1"/>
              <a:t>Funding Landscape for NGOs in Cyprus</a:t>
            </a:r>
            <a:endParaRPr b="1"/>
          </a:p>
        </p:txBody>
      </p:sp>
      <p:pic>
        <p:nvPicPr>
          <p:cNvPr id="109" name="Google Shape;109;g25c2d15b987_1_26"/>
          <p:cNvPicPr preferRelativeResize="0"/>
          <p:nvPr/>
        </p:nvPicPr>
        <p:blipFill>
          <a:blip r:embed="rId3">
            <a:alphaModFix/>
          </a:blip>
          <a:stretch>
            <a:fillRect/>
          </a:stretch>
        </p:blipFill>
        <p:spPr>
          <a:xfrm>
            <a:off x="6651300" y="1693175"/>
            <a:ext cx="4580552" cy="313122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g25c2d15b987_1_35"/>
          <p:cNvSpPr txBox="1">
            <a:spLocks noGrp="1"/>
          </p:cNvSpPr>
          <p:nvPr>
            <p:ph type="title"/>
          </p:nvPr>
        </p:nvSpPr>
        <p:spPr>
          <a:xfrm>
            <a:off x="399370" y="174449"/>
            <a:ext cx="11393400" cy="6753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2800"/>
              <a:buFont typeface="Calibri"/>
              <a:buNone/>
            </a:pPr>
            <a:r>
              <a:rPr lang="en-GB" b="1"/>
              <a:t>Challenges CSOs in Cyprus are Facing I</a:t>
            </a:r>
            <a:endParaRPr b="1"/>
          </a:p>
        </p:txBody>
      </p:sp>
      <p:sp>
        <p:nvSpPr>
          <p:cNvPr id="3" name="Rectangle 2"/>
          <p:cNvSpPr/>
          <p:nvPr/>
        </p:nvSpPr>
        <p:spPr>
          <a:xfrm>
            <a:off x="980902" y="1379913"/>
            <a:ext cx="10523913" cy="4721629"/>
          </a:xfrm>
          <a:prstGeom prst="rect">
            <a:avLst/>
          </a:prstGeom>
          <a:solidFill>
            <a:schemeClr val="accent1">
              <a:lumMod val="20000"/>
              <a:lumOff val="80000"/>
            </a:schemeClr>
          </a:solidFill>
          <a:ln>
            <a:solidFill>
              <a:schemeClr val="accent1">
                <a:lumMod val="20000"/>
                <a:lumOff val="8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2800" dirty="0">
                <a:solidFill>
                  <a:schemeClr val="tx1"/>
                </a:solidFill>
                <a:latin typeface="Calibri" panose="020F0502020204030204" pitchFamily="34" charset="0"/>
                <a:cs typeface="Calibri" panose="020F0502020204030204" pitchFamily="34" charset="0"/>
              </a:rPr>
              <a:t>What do you think are some challenges faced by </a:t>
            </a:r>
            <a:r>
              <a:rPr lang="en-GB" sz="2800" dirty="0" smtClean="0">
                <a:solidFill>
                  <a:schemeClr val="tx1"/>
                </a:solidFill>
                <a:latin typeface="Calibri" panose="020F0502020204030204" pitchFamily="34" charset="0"/>
                <a:cs typeface="Calibri" panose="020F0502020204030204" pitchFamily="34" charset="0"/>
              </a:rPr>
              <a:t>the</a:t>
            </a:r>
          </a:p>
          <a:p>
            <a:pPr algn="ctr"/>
            <a:r>
              <a:rPr lang="en-GB" sz="2800" dirty="0" smtClean="0">
                <a:solidFill>
                  <a:schemeClr val="tx1"/>
                </a:solidFill>
                <a:latin typeface="Calibri" panose="020F0502020204030204" pitchFamily="34" charset="0"/>
                <a:cs typeface="Calibri" panose="020F0502020204030204" pitchFamily="34" charset="0"/>
              </a:rPr>
              <a:t> </a:t>
            </a:r>
            <a:r>
              <a:rPr lang="en-GB" sz="2800" dirty="0">
                <a:solidFill>
                  <a:schemeClr val="tx1"/>
                </a:solidFill>
                <a:latin typeface="Calibri" panose="020F0502020204030204" pitchFamily="34" charset="0"/>
                <a:cs typeface="Calibri" panose="020F0502020204030204" pitchFamily="34" charset="0"/>
              </a:rPr>
              <a:t>Civil Society Sector in Cyprus</a:t>
            </a:r>
            <a:r>
              <a:rPr lang="en-GB" sz="2800" dirty="0" smtClean="0">
                <a:solidFill>
                  <a:schemeClr val="tx1"/>
                </a:solidFill>
                <a:latin typeface="Calibri" panose="020F0502020204030204" pitchFamily="34" charset="0"/>
                <a:cs typeface="Calibri" panose="020F0502020204030204" pitchFamily="34" charset="0"/>
              </a:rPr>
              <a:t>?</a:t>
            </a:r>
          </a:p>
          <a:p>
            <a:pPr algn="ctr"/>
            <a:endParaRPr lang="en-GB" sz="2800" dirty="0">
              <a:solidFill>
                <a:schemeClr val="tx1"/>
              </a:solidFill>
              <a:latin typeface="Calibri" panose="020F0502020204030204" pitchFamily="34" charset="0"/>
              <a:cs typeface="Calibri" panose="020F0502020204030204" pitchFamily="34" charset="0"/>
            </a:endParaRPr>
          </a:p>
          <a:p>
            <a:pPr algn="ctr"/>
            <a:r>
              <a:rPr lang="en-GB" dirty="0" smtClean="0">
                <a:solidFill>
                  <a:schemeClr val="tx1"/>
                </a:solidFill>
                <a:latin typeface="Calibri" panose="020F0502020204030204" pitchFamily="34" charset="0"/>
                <a:cs typeface="Calibri" panose="020F0502020204030204" pitchFamily="34" charset="0"/>
              </a:rPr>
              <a:t>Discuss in small groups</a:t>
            </a:r>
            <a:endParaRPr lang="en-GB" dirty="0">
              <a:solidFill>
                <a:schemeClr val="tx1"/>
              </a:solidFill>
              <a:latin typeface="Calibri" panose="020F0502020204030204" pitchFamily="34" charset="0"/>
              <a:cs typeface="Calibri" panose="020F050202020403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g25c2d15b987_1_35"/>
          <p:cNvSpPr txBox="1">
            <a:spLocks noGrp="1"/>
          </p:cNvSpPr>
          <p:nvPr>
            <p:ph type="title"/>
          </p:nvPr>
        </p:nvSpPr>
        <p:spPr>
          <a:xfrm>
            <a:off x="399370" y="174449"/>
            <a:ext cx="11393400" cy="6753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2800"/>
              <a:buFont typeface="Calibri"/>
              <a:buNone/>
            </a:pPr>
            <a:r>
              <a:rPr lang="en-GB" b="1"/>
              <a:t>Challenges CSOs in Cyprus are Facing I</a:t>
            </a:r>
            <a:endParaRPr b="1"/>
          </a:p>
        </p:txBody>
      </p:sp>
      <p:sp>
        <p:nvSpPr>
          <p:cNvPr id="115" name="Google Shape;115;g25c2d15b987_1_35"/>
          <p:cNvSpPr/>
          <p:nvPr/>
        </p:nvSpPr>
        <p:spPr>
          <a:xfrm>
            <a:off x="3925446" y="1463770"/>
            <a:ext cx="4668300" cy="4668300"/>
          </a:xfrm>
          <a:prstGeom prst="ellipse">
            <a:avLst/>
          </a:prstGeom>
          <a:solidFill>
            <a:srgbClr val="A1C3F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116" name="Google Shape;116;g25c2d15b987_1_35"/>
          <p:cNvGrpSpPr/>
          <p:nvPr/>
        </p:nvGrpSpPr>
        <p:grpSpPr>
          <a:xfrm>
            <a:off x="4815580" y="1162056"/>
            <a:ext cx="2887928" cy="2887928"/>
            <a:chOff x="3611776" y="414352"/>
            <a:chExt cx="2166000" cy="2166000"/>
          </a:xfrm>
        </p:grpSpPr>
        <p:sp>
          <p:nvSpPr>
            <p:cNvPr id="117" name="Google Shape;117;g25c2d15b987_1_35"/>
            <p:cNvSpPr/>
            <p:nvPr/>
          </p:nvSpPr>
          <p:spPr>
            <a:xfrm>
              <a:off x="3611776" y="414352"/>
              <a:ext cx="2166000" cy="2166000"/>
            </a:xfrm>
            <a:prstGeom prst="ellipse">
              <a:avLst/>
            </a:prstGeom>
            <a:solidFill>
              <a:srgbClr val="307BF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18" name="Google Shape;118;g25c2d15b987_1_35"/>
            <p:cNvSpPr txBox="1"/>
            <p:nvPr/>
          </p:nvSpPr>
          <p:spPr>
            <a:xfrm>
              <a:off x="3967546" y="1027503"/>
              <a:ext cx="1496100" cy="702900"/>
            </a:xfrm>
            <a:prstGeom prst="rect">
              <a:avLst/>
            </a:prstGeom>
            <a:no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GB" sz="1300">
                  <a:solidFill>
                    <a:srgbClr val="FFFFFF"/>
                  </a:solidFill>
                  <a:latin typeface="Roboto"/>
                  <a:ea typeface="Roboto"/>
                  <a:cs typeface="Roboto"/>
                  <a:sym typeface="Roboto"/>
                </a:rPr>
                <a:t>Low Participation in Active Citizenship</a:t>
              </a:r>
              <a:endParaRPr sz="1300">
                <a:solidFill>
                  <a:srgbClr val="FFFFFF"/>
                </a:solidFill>
                <a:latin typeface="Roboto"/>
                <a:ea typeface="Roboto"/>
                <a:cs typeface="Roboto"/>
                <a:sym typeface="Roboto"/>
              </a:endParaRPr>
            </a:p>
          </p:txBody>
        </p:sp>
      </p:grpSp>
      <p:grpSp>
        <p:nvGrpSpPr>
          <p:cNvPr id="119" name="Google Shape;119;g25c2d15b987_1_35"/>
          <p:cNvGrpSpPr/>
          <p:nvPr/>
        </p:nvGrpSpPr>
        <p:grpSpPr>
          <a:xfrm>
            <a:off x="6082859" y="2710418"/>
            <a:ext cx="2887928" cy="2887928"/>
            <a:chOff x="4562258" y="2032864"/>
            <a:chExt cx="2166000" cy="2166000"/>
          </a:xfrm>
        </p:grpSpPr>
        <p:sp>
          <p:nvSpPr>
            <p:cNvPr id="120" name="Google Shape;120;g25c2d15b987_1_35"/>
            <p:cNvSpPr/>
            <p:nvPr/>
          </p:nvSpPr>
          <p:spPr>
            <a:xfrm>
              <a:off x="4562258" y="2032864"/>
              <a:ext cx="2166000" cy="2166000"/>
            </a:xfrm>
            <a:prstGeom prst="ellipse">
              <a:avLst/>
            </a:prstGeom>
            <a:solidFill>
              <a:srgbClr val="0D5DD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21" name="Google Shape;121;g25c2d15b987_1_35"/>
            <p:cNvSpPr txBox="1"/>
            <p:nvPr/>
          </p:nvSpPr>
          <p:spPr>
            <a:xfrm>
              <a:off x="5079846" y="2834728"/>
              <a:ext cx="1496100" cy="702900"/>
            </a:xfrm>
            <a:prstGeom prst="rect">
              <a:avLst/>
            </a:prstGeom>
            <a:no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GB" sz="1300">
                  <a:solidFill>
                    <a:srgbClr val="FFFFFF"/>
                  </a:solidFill>
                  <a:latin typeface="Roboto"/>
                  <a:ea typeface="Roboto"/>
                  <a:cs typeface="Roboto"/>
                  <a:sym typeface="Roboto"/>
                </a:rPr>
                <a:t>Limited Human Resources</a:t>
              </a:r>
              <a:endParaRPr sz="1300">
                <a:solidFill>
                  <a:srgbClr val="FFFFFF"/>
                </a:solidFill>
                <a:latin typeface="Roboto"/>
                <a:ea typeface="Roboto"/>
                <a:cs typeface="Roboto"/>
                <a:sym typeface="Roboto"/>
              </a:endParaRPr>
            </a:p>
          </p:txBody>
        </p:sp>
      </p:grpSp>
      <p:grpSp>
        <p:nvGrpSpPr>
          <p:cNvPr id="122" name="Google Shape;122;g25c2d15b987_1_35"/>
          <p:cNvGrpSpPr/>
          <p:nvPr/>
        </p:nvGrpSpPr>
        <p:grpSpPr>
          <a:xfrm>
            <a:off x="3603744" y="2710418"/>
            <a:ext cx="2887928" cy="2887928"/>
            <a:chOff x="2702876" y="2032864"/>
            <a:chExt cx="2166000" cy="2166000"/>
          </a:xfrm>
        </p:grpSpPr>
        <p:sp>
          <p:nvSpPr>
            <p:cNvPr id="123" name="Google Shape;123;g25c2d15b987_1_35"/>
            <p:cNvSpPr/>
            <p:nvPr/>
          </p:nvSpPr>
          <p:spPr>
            <a:xfrm>
              <a:off x="2702876" y="2032864"/>
              <a:ext cx="2166000" cy="2166000"/>
            </a:xfrm>
            <a:prstGeom prst="ellipse">
              <a:avLst/>
            </a:prstGeom>
            <a:solidFill>
              <a:srgbClr val="0944A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24" name="Google Shape;124;g25c2d15b987_1_35"/>
            <p:cNvSpPr txBox="1"/>
            <p:nvPr/>
          </p:nvSpPr>
          <p:spPr>
            <a:xfrm>
              <a:off x="2855281" y="2834728"/>
              <a:ext cx="1496100" cy="702900"/>
            </a:xfrm>
            <a:prstGeom prst="rect">
              <a:avLst/>
            </a:prstGeom>
            <a:no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GB" sz="1300">
                  <a:solidFill>
                    <a:srgbClr val="FFFFFF"/>
                  </a:solidFill>
                  <a:latin typeface="Roboto"/>
                  <a:ea typeface="Roboto"/>
                  <a:cs typeface="Roboto"/>
                  <a:sym typeface="Roboto"/>
                </a:rPr>
                <a:t>Small Sector</a:t>
              </a:r>
              <a:endParaRPr sz="1300">
                <a:solidFill>
                  <a:srgbClr val="FFFFFF"/>
                </a:solidFill>
                <a:latin typeface="Roboto"/>
                <a:ea typeface="Roboto"/>
                <a:cs typeface="Roboto"/>
                <a:sym typeface="Roboto"/>
              </a:endParaRPr>
            </a:p>
          </p:txBody>
        </p:sp>
      </p:grpSp>
      <p:sp>
        <p:nvSpPr>
          <p:cNvPr id="125" name="Google Shape;125;g25c2d15b987_1_35"/>
          <p:cNvSpPr/>
          <p:nvPr/>
        </p:nvSpPr>
        <p:spPr>
          <a:xfrm>
            <a:off x="5446240" y="2823588"/>
            <a:ext cx="1634400" cy="1634400"/>
          </a:xfrm>
          <a:prstGeom prst="ellipse">
            <a:avLst/>
          </a:prstGeom>
          <a:solidFill>
            <a:srgbClr val="A1C3F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691212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g25c2d15b987_1_740"/>
          <p:cNvSpPr txBox="1">
            <a:spLocks noGrp="1"/>
          </p:cNvSpPr>
          <p:nvPr>
            <p:ph type="title"/>
          </p:nvPr>
        </p:nvSpPr>
        <p:spPr>
          <a:xfrm>
            <a:off x="399370" y="174449"/>
            <a:ext cx="11393400" cy="6753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2800"/>
              <a:buFont typeface="Calibri"/>
              <a:buNone/>
            </a:pPr>
            <a:r>
              <a:rPr lang="en-GB" b="1"/>
              <a:t>Challenges CSOs in Cyprus are Facing II</a:t>
            </a:r>
            <a:endParaRPr b="1"/>
          </a:p>
        </p:txBody>
      </p:sp>
      <p:sp>
        <p:nvSpPr>
          <p:cNvPr id="131" name="Google Shape;131;g25c2d15b987_1_740"/>
          <p:cNvSpPr/>
          <p:nvPr/>
        </p:nvSpPr>
        <p:spPr>
          <a:xfrm>
            <a:off x="3925446" y="1463770"/>
            <a:ext cx="4668300" cy="4668300"/>
          </a:xfrm>
          <a:prstGeom prst="ellipse">
            <a:avLst/>
          </a:prstGeom>
          <a:solidFill>
            <a:srgbClr val="A1C3F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132" name="Google Shape;132;g25c2d15b987_1_740"/>
          <p:cNvGrpSpPr/>
          <p:nvPr/>
        </p:nvGrpSpPr>
        <p:grpSpPr>
          <a:xfrm>
            <a:off x="4815580" y="1162056"/>
            <a:ext cx="2887928" cy="2887928"/>
            <a:chOff x="3611776" y="414352"/>
            <a:chExt cx="2166000" cy="2166000"/>
          </a:xfrm>
        </p:grpSpPr>
        <p:sp>
          <p:nvSpPr>
            <p:cNvPr id="133" name="Google Shape;133;g25c2d15b987_1_740"/>
            <p:cNvSpPr/>
            <p:nvPr/>
          </p:nvSpPr>
          <p:spPr>
            <a:xfrm>
              <a:off x="3611776" y="414352"/>
              <a:ext cx="2166000" cy="2166000"/>
            </a:xfrm>
            <a:prstGeom prst="ellipse">
              <a:avLst/>
            </a:prstGeom>
            <a:solidFill>
              <a:srgbClr val="307BF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34" name="Google Shape;134;g25c2d15b987_1_740"/>
            <p:cNvSpPr txBox="1"/>
            <p:nvPr/>
          </p:nvSpPr>
          <p:spPr>
            <a:xfrm>
              <a:off x="3967546" y="1027503"/>
              <a:ext cx="1496100" cy="702900"/>
            </a:xfrm>
            <a:prstGeom prst="rect">
              <a:avLst/>
            </a:prstGeom>
            <a:no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GB" sz="1300">
                  <a:solidFill>
                    <a:srgbClr val="FFFFFF"/>
                  </a:solidFill>
                  <a:latin typeface="Roboto"/>
                  <a:ea typeface="Roboto"/>
                  <a:cs typeface="Roboto"/>
                  <a:sym typeface="Roboto"/>
                </a:rPr>
                <a:t>Access to Funding for Small Organizations</a:t>
              </a:r>
              <a:endParaRPr sz="1300">
                <a:solidFill>
                  <a:srgbClr val="FFFFFF"/>
                </a:solidFill>
                <a:latin typeface="Roboto"/>
                <a:ea typeface="Roboto"/>
                <a:cs typeface="Roboto"/>
                <a:sym typeface="Roboto"/>
              </a:endParaRPr>
            </a:p>
          </p:txBody>
        </p:sp>
      </p:grpSp>
      <p:grpSp>
        <p:nvGrpSpPr>
          <p:cNvPr id="135" name="Google Shape;135;g25c2d15b987_1_740"/>
          <p:cNvGrpSpPr/>
          <p:nvPr/>
        </p:nvGrpSpPr>
        <p:grpSpPr>
          <a:xfrm>
            <a:off x="6082859" y="2710418"/>
            <a:ext cx="2887928" cy="2887928"/>
            <a:chOff x="4562258" y="2032864"/>
            <a:chExt cx="2166000" cy="2166000"/>
          </a:xfrm>
        </p:grpSpPr>
        <p:sp>
          <p:nvSpPr>
            <p:cNvPr id="136" name="Google Shape;136;g25c2d15b987_1_740"/>
            <p:cNvSpPr/>
            <p:nvPr/>
          </p:nvSpPr>
          <p:spPr>
            <a:xfrm>
              <a:off x="4562258" y="2032864"/>
              <a:ext cx="2166000" cy="2166000"/>
            </a:xfrm>
            <a:prstGeom prst="ellipse">
              <a:avLst/>
            </a:prstGeom>
            <a:solidFill>
              <a:srgbClr val="0D5DD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37" name="Google Shape;137;g25c2d15b987_1_740"/>
            <p:cNvSpPr txBox="1"/>
            <p:nvPr/>
          </p:nvSpPr>
          <p:spPr>
            <a:xfrm>
              <a:off x="5079846" y="2834728"/>
              <a:ext cx="1496100" cy="702900"/>
            </a:xfrm>
            <a:prstGeom prst="rect">
              <a:avLst/>
            </a:prstGeom>
            <a:no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GB" sz="1300">
                  <a:solidFill>
                    <a:srgbClr val="FFFFFF"/>
                  </a:solidFill>
                  <a:latin typeface="Roboto"/>
                  <a:ea typeface="Roboto"/>
                  <a:cs typeface="Roboto"/>
                  <a:sym typeface="Roboto"/>
                </a:rPr>
                <a:t>Legal Framework</a:t>
              </a:r>
              <a:endParaRPr sz="1300">
                <a:solidFill>
                  <a:srgbClr val="FFFFFF"/>
                </a:solidFill>
                <a:latin typeface="Roboto"/>
                <a:ea typeface="Roboto"/>
                <a:cs typeface="Roboto"/>
                <a:sym typeface="Roboto"/>
              </a:endParaRPr>
            </a:p>
          </p:txBody>
        </p:sp>
      </p:grpSp>
      <p:grpSp>
        <p:nvGrpSpPr>
          <p:cNvPr id="138" name="Google Shape;138;g25c2d15b987_1_740"/>
          <p:cNvGrpSpPr/>
          <p:nvPr/>
        </p:nvGrpSpPr>
        <p:grpSpPr>
          <a:xfrm>
            <a:off x="3603744" y="2710418"/>
            <a:ext cx="2887928" cy="2887928"/>
            <a:chOff x="2702876" y="2032864"/>
            <a:chExt cx="2166000" cy="2166000"/>
          </a:xfrm>
        </p:grpSpPr>
        <p:sp>
          <p:nvSpPr>
            <p:cNvPr id="139" name="Google Shape;139;g25c2d15b987_1_740"/>
            <p:cNvSpPr/>
            <p:nvPr/>
          </p:nvSpPr>
          <p:spPr>
            <a:xfrm>
              <a:off x="2702876" y="2032864"/>
              <a:ext cx="2166000" cy="2166000"/>
            </a:xfrm>
            <a:prstGeom prst="ellipse">
              <a:avLst/>
            </a:prstGeom>
            <a:solidFill>
              <a:srgbClr val="0944A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40" name="Google Shape;140;g25c2d15b987_1_740"/>
            <p:cNvSpPr txBox="1"/>
            <p:nvPr/>
          </p:nvSpPr>
          <p:spPr>
            <a:xfrm>
              <a:off x="2855281" y="2834728"/>
              <a:ext cx="1496100" cy="702900"/>
            </a:xfrm>
            <a:prstGeom prst="rect">
              <a:avLst/>
            </a:prstGeom>
            <a:no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GB" sz="1300">
                  <a:solidFill>
                    <a:srgbClr val="FFFFFF"/>
                  </a:solidFill>
                  <a:latin typeface="Roboto"/>
                  <a:ea typeface="Roboto"/>
                  <a:cs typeface="Roboto"/>
                  <a:sym typeface="Roboto"/>
                </a:rPr>
                <a:t>Administrative and Bureaucratic Burden</a:t>
              </a:r>
              <a:endParaRPr sz="1300">
                <a:solidFill>
                  <a:srgbClr val="FFFFFF"/>
                </a:solidFill>
                <a:latin typeface="Roboto"/>
                <a:ea typeface="Roboto"/>
                <a:cs typeface="Roboto"/>
                <a:sym typeface="Roboto"/>
              </a:endParaRPr>
            </a:p>
          </p:txBody>
        </p:sp>
      </p:grpSp>
      <p:sp>
        <p:nvSpPr>
          <p:cNvPr id="141" name="Google Shape;141;g25c2d15b987_1_740"/>
          <p:cNvSpPr/>
          <p:nvPr/>
        </p:nvSpPr>
        <p:spPr>
          <a:xfrm>
            <a:off x="5446240" y="2823588"/>
            <a:ext cx="1634400" cy="1634400"/>
          </a:xfrm>
          <a:prstGeom prst="ellipse">
            <a:avLst/>
          </a:prstGeom>
          <a:solidFill>
            <a:srgbClr val="A1C3F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2"/>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a:t>Group Activity (Worksheet)</a:t>
            </a:r>
            <a:endParaRPr b="1"/>
          </a:p>
        </p:txBody>
      </p:sp>
      <p:sp>
        <p:nvSpPr>
          <p:cNvPr id="147" name="Google Shape;147;p32"/>
          <p:cNvSpPr txBox="1">
            <a:spLocks noGrp="1"/>
          </p:cNvSpPr>
          <p:nvPr>
            <p:ph type="body" idx="1"/>
          </p:nvPr>
        </p:nvSpPr>
        <p:spPr>
          <a:xfrm>
            <a:off x="528744" y="1511321"/>
            <a:ext cx="4904782" cy="4656285"/>
          </a:xfrm>
          <a:prstGeom prst="rect">
            <a:avLst/>
          </a:prstGeom>
          <a:noFill/>
          <a:ln>
            <a:noFill/>
          </a:ln>
        </p:spPr>
        <p:txBody>
          <a:bodyPr spcFirstLastPara="1" wrap="square" lIns="0" tIns="0" rIns="0" bIns="0" anchor="ctr" anchorCtr="0">
            <a:noAutofit/>
          </a:bodyPr>
          <a:lstStyle/>
          <a:p>
            <a:pPr marL="0" lvl="0" indent="0" algn="ctr" rtl="0">
              <a:lnSpc>
                <a:spcPct val="90000"/>
              </a:lnSpc>
              <a:spcBef>
                <a:spcPts val="1000"/>
              </a:spcBef>
              <a:spcAft>
                <a:spcPts val="0"/>
              </a:spcAft>
              <a:buSzPts val="1800"/>
              <a:buNone/>
            </a:pPr>
            <a:r>
              <a:rPr lang="en-GB" sz="2400" b="1" dirty="0" smtClean="0">
                <a:solidFill>
                  <a:srgbClr val="187498"/>
                </a:solidFill>
              </a:rPr>
              <a:t>WHAT </a:t>
            </a:r>
            <a:r>
              <a:rPr lang="en-GB" sz="2400" b="1" dirty="0">
                <a:solidFill>
                  <a:srgbClr val="187498"/>
                </a:solidFill>
              </a:rPr>
              <a:t>ARE THE KEY SOCIAL ISSUES AND CHALLENGES IN YOUR AREA?</a:t>
            </a:r>
            <a:endParaRPr sz="2400" b="1" dirty="0">
              <a:solidFill>
                <a:srgbClr val="187498"/>
              </a:solidFill>
            </a:endParaRPr>
          </a:p>
          <a:p>
            <a:pPr marL="0" marR="0" lvl="0" indent="0" algn="just" rtl="0">
              <a:lnSpc>
                <a:spcPct val="90000"/>
              </a:lnSpc>
              <a:spcBef>
                <a:spcPts val="1000"/>
              </a:spcBef>
              <a:spcAft>
                <a:spcPts val="0"/>
              </a:spcAft>
              <a:buClr>
                <a:srgbClr val="000000"/>
              </a:buClr>
              <a:buSzPts val="1800"/>
              <a:buFont typeface="Arial"/>
              <a:buNone/>
            </a:pPr>
            <a:endParaRPr b="1" dirty="0"/>
          </a:p>
        </p:txBody>
      </p:sp>
      <p:pic>
        <p:nvPicPr>
          <p:cNvPr id="148" name="Google Shape;148;p32"/>
          <p:cNvPicPr preferRelativeResize="0"/>
          <p:nvPr/>
        </p:nvPicPr>
        <p:blipFill rotWithShape="1">
          <a:blip r:embed="rId3">
            <a:alphaModFix/>
          </a:blip>
          <a:srcRect/>
          <a:stretch/>
        </p:blipFill>
        <p:spPr>
          <a:xfrm>
            <a:off x="6263953" y="1875452"/>
            <a:ext cx="5798409" cy="421743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2"/>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2800"/>
              <a:buFont typeface="Calibri"/>
              <a:buNone/>
            </a:pPr>
            <a:r>
              <a:rPr lang="en-GB" b="1"/>
              <a:t>Learning Objectives</a:t>
            </a:r>
            <a:endParaRPr b="1"/>
          </a:p>
        </p:txBody>
      </p:sp>
      <p:sp>
        <p:nvSpPr>
          <p:cNvPr id="59" name="Google Shape;59;p2"/>
          <p:cNvSpPr/>
          <p:nvPr/>
        </p:nvSpPr>
        <p:spPr>
          <a:xfrm>
            <a:off x="357400" y="1831050"/>
            <a:ext cx="7073700" cy="3285000"/>
          </a:xfrm>
          <a:prstGeom prst="roundRect">
            <a:avLst>
              <a:gd name="adj" fmla="val 16667"/>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lnSpc>
                <a:spcPct val="90000"/>
              </a:lnSpc>
              <a:spcBef>
                <a:spcPts val="0"/>
              </a:spcBef>
              <a:spcAft>
                <a:spcPts val="0"/>
              </a:spcAft>
              <a:buClr>
                <a:schemeClr val="accent1"/>
              </a:buClr>
              <a:buSzPts val="1800"/>
              <a:buFont typeface="Arial"/>
              <a:buNone/>
            </a:pPr>
            <a:r>
              <a:rPr lang="en-GB" sz="1800" b="0" i="0" u="none" strike="noStrike" cap="none" dirty="0">
                <a:solidFill>
                  <a:srgbClr val="000000"/>
                </a:solidFill>
                <a:latin typeface="Calibri"/>
                <a:ea typeface="Calibri"/>
                <a:cs typeface="Calibri"/>
                <a:sym typeface="Calibri"/>
              </a:rPr>
              <a:t>Upon the completion of this learning unit, learners will be able to:</a:t>
            </a:r>
            <a:endParaRPr sz="1800" dirty="0"/>
          </a:p>
          <a:p>
            <a:pPr marL="0" marR="0" lvl="0" indent="0" algn="just" rtl="0">
              <a:lnSpc>
                <a:spcPct val="90000"/>
              </a:lnSpc>
              <a:spcBef>
                <a:spcPts val="0"/>
              </a:spcBef>
              <a:spcAft>
                <a:spcPts val="0"/>
              </a:spcAft>
              <a:buClr>
                <a:schemeClr val="accent1"/>
              </a:buClr>
              <a:buSzPts val="1800"/>
              <a:buFont typeface="Arial"/>
              <a:buNone/>
            </a:pPr>
            <a:endParaRPr sz="1800" b="0" i="0" u="none" strike="noStrike" cap="none" dirty="0">
              <a:solidFill>
                <a:schemeClr val="dk1"/>
              </a:solidFill>
              <a:latin typeface="Calibri"/>
              <a:ea typeface="Calibri"/>
              <a:cs typeface="Calibri"/>
              <a:sym typeface="Calibri"/>
            </a:endParaRPr>
          </a:p>
          <a:p>
            <a:pPr marL="0" marR="0" lvl="0" indent="0" algn="just" rtl="0">
              <a:lnSpc>
                <a:spcPct val="150000"/>
              </a:lnSpc>
              <a:spcBef>
                <a:spcPts val="0"/>
              </a:spcBef>
              <a:spcAft>
                <a:spcPts val="0"/>
              </a:spcAft>
              <a:buClr>
                <a:schemeClr val="accent1"/>
              </a:buClr>
              <a:buSzPts val="1800"/>
              <a:buFont typeface="Arial"/>
              <a:buNone/>
            </a:pPr>
            <a:r>
              <a:rPr lang="en-GB" sz="1800" b="0" i="0" u="none" strike="noStrike" cap="none" dirty="0">
                <a:solidFill>
                  <a:srgbClr val="000000"/>
                </a:solidFill>
                <a:latin typeface="Calibri"/>
                <a:ea typeface="Calibri"/>
                <a:cs typeface="Calibri"/>
                <a:sym typeface="Calibri"/>
              </a:rPr>
              <a:t>• </a:t>
            </a:r>
            <a:r>
              <a:rPr lang="en-GB" sz="1800" dirty="0">
                <a:latin typeface="Calibri"/>
                <a:ea typeface="Calibri"/>
                <a:cs typeface="Calibri"/>
                <a:sym typeface="Calibri"/>
              </a:rPr>
              <a:t>Gain a comprehensive understanding of NGOs operating in Cyprus</a:t>
            </a:r>
            <a:endParaRPr sz="1800" b="0" i="0" u="none" strike="noStrike" cap="none" dirty="0">
              <a:solidFill>
                <a:schemeClr val="dk1"/>
              </a:solidFill>
              <a:latin typeface="Calibri"/>
              <a:ea typeface="Calibri"/>
              <a:cs typeface="Calibri"/>
              <a:sym typeface="Calibri"/>
            </a:endParaRPr>
          </a:p>
          <a:p>
            <a:pPr marL="0" marR="0" lvl="0" indent="0" algn="just" rtl="0">
              <a:lnSpc>
                <a:spcPct val="150000"/>
              </a:lnSpc>
              <a:spcBef>
                <a:spcPts val="0"/>
              </a:spcBef>
              <a:spcAft>
                <a:spcPts val="0"/>
              </a:spcAft>
              <a:buClr>
                <a:schemeClr val="accent1"/>
              </a:buClr>
              <a:buSzPts val="1800"/>
              <a:buFont typeface="Arial"/>
              <a:buNone/>
            </a:pPr>
            <a:r>
              <a:rPr lang="en-GB" sz="1800" dirty="0">
                <a:latin typeface="Calibri"/>
                <a:ea typeface="Calibri"/>
                <a:cs typeface="Calibri"/>
                <a:sym typeface="Calibri"/>
              </a:rPr>
              <a:t>• Appreciate the key challenges NGOs are presently facing in Cyprus</a:t>
            </a:r>
            <a:endParaRPr sz="1800" b="0" i="0" u="none" strike="noStrike" cap="none" dirty="0">
              <a:solidFill>
                <a:schemeClr val="dk1"/>
              </a:solidFill>
              <a:latin typeface="Arial"/>
              <a:ea typeface="Arial"/>
              <a:cs typeface="Arial"/>
              <a:sym typeface="Arial"/>
            </a:endParaRPr>
          </a:p>
        </p:txBody>
      </p:sp>
      <p:pic>
        <p:nvPicPr>
          <p:cNvPr id="60" name="Google Shape;60;p2"/>
          <p:cNvPicPr preferRelativeResize="0"/>
          <p:nvPr/>
        </p:nvPicPr>
        <p:blipFill rotWithShape="1">
          <a:blip r:embed="rId3">
            <a:alphaModFix/>
          </a:blip>
          <a:srcRect/>
          <a:stretch/>
        </p:blipFill>
        <p:spPr>
          <a:xfrm>
            <a:off x="9221575" y="4182210"/>
            <a:ext cx="2571055" cy="257105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3"/>
          <p:cNvSpPr txBox="1">
            <a:spLocks noGrp="1"/>
          </p:cNvSpPr>
          <p:nvPr>
            <p:ph type="body" idx="1"/>
          </p:nvPr>
        </p:nvSpPr>
        <p:spPr>
          <a:xfrm>
            <a:off x="399375" y="1449400"/>
            <a:ext cx="7132200" cy="4401000"/>
          </a:xfrm>
          <a:prstGeom prst="rect">
            <a:avLst/>
          </a:prstGeom>
          <a:noFill/>
          <a:ln>
            <a:noFill/>
          </a:ln>
        </p:spPr>
        <p:txBody>
          <a:bodyPr spcFirstLastPara="1" wrap="square" lIns="0" tIns="0" rIns="0" bIns="0" anchor="t" anchorCtr="0">
            <a:noAutofit/>
          </a:bodyPr>
          <a:lstStyle/>
          <a:p>
            <a:pPr marL="0" marR="0" lvl="0" indent="0" algn="just" rtl="0">
              <a:lnSpc>
                <a:spcPct val="150000"/>
              </a:lnSpc>
              <a:spcBef>
                <a:spcPts val="1000"/>
              </a:spcBef>
              <a:spcAft>
                <a:spcPts val="0"/>
              </a:spcAft>
              <a:buNone/>
            </a:pPr>
            <a:r>
              <a:rPr lang="en-GB" dirty="0"/>
              <a:t>Cypriot civil society sector is a vibrant and diverse component of the nation's political and social landscape. It encompasses a wide range of stakeholders, such as:</a:t>
            </a:r>
            <a:endParaRPr dirty="0"/>
          </a:p>
          <a:p>
            <a:pPr marL="457200" lvl="0" indent="-342900" algn="just" rtl="0">
              <a:lnSpc>
                <a:spcPct val="100000"/>
              </a:lnSpc>
              <a:spcBef>
                <a:spcPts val="0"/>
              </a:spcBef>
              <a:spcAft>
                <a:spcPts val="0"/>
              </a:spcAft>
              <a:buSzPts val="1800"/>
              <a:buFont typeface="Wingdings" panose="05000000000000000000" pitchFamily="2" charset="2"/>
              <a:buChar char="§"/>
            </a:pPr>
            <a:r>
              <a:rPr lang="en-GB" dirty="0">
                <a:solidFill>
                  <a:srgbClr val="3B3842"/>
                </a:solidFill>
              </a:rPr>
              <a:t>Non-Governmental Organizations (NGOs)</a:t>
            </a:r>
            <a:endParaRPr dirty="0"/>
          </a:p>
          <a:p>
            <a:pPr marL="457200" lvl="0" indent="-342900" algn="just" rtl="0">
              <a:lnSpc>
                <a:spcPct val="100000"/>
              </a:lnSpc>
              <a:spcBef>
                <a:spcPts val="600"/>
              </a:spcBef>
              <a:spcAft>
                <a:spcPts val="0"/>
              </a:spcAft>
              <a:buSzPts val="1800"/>
              <a:buFont typeface="Wingdings" panose="05000000000000000000" pitchFamily="2" charset="2"/>
              <a:buChar char="§"/>
            </a:pPr>
            <a:r>
              <a:rPr lang="en-GB" dirty="0">
                <a:solidFill>
                  <a:srgbClr val="3B3842"/>
                </a:solidFill>
              </a:rPr>
              <a:t>Community Groups</a:t>
            </a:r>
            <a:endParaRPr dirty="0"/>
          </a:p>
          <a:p>
            <a:pPr marL="457200" lvl="0" indent="-342900" algn="just" rtl="0">
              <a:lnSpc>
                <a:spcPct val="100000"/>
              </a:lnSpc>
              <a:spcBef>
                <a:spcPts val="600"/>
              </a:spcBef>
              <a:spcAft>
                <a:spcPts val="0"/>
              </a:spcAft>
              <a:buSzPts val="1800"/>
              <a:buFont typeface="Wingdings" panose="05000000000000000000" pitchFamily="2" charset="2"/>
              <a:buChar char="§"/>
            </a:pPr>
            <a:r>
              <a:rPr lang="en-GB" dirty="0">
                <a:solidFill>
                  <a:srgbClr val="3B3842"/>
                </a:solidFill>
              </a:rPr>
              <a:t>Student Unions</a:t>
            </a:r>
            <a:endParaRPr dirty="0">
              <a:solidFill>
                <a:srgbClr val="3B3842"/>
              </a:solidFill>
            </a:endParaRPr>
          </a:p>
          <a:p>
            <a:pPr marL="457200" lvl="0" indent="-342900" algn="just" rtl="0">
              <a:lnSpc>
                <a:spcPct val="100000"/>
              </a:lnSpc>
              <a:spcBef>
                <a:spcPts val="600"/>
              </a:spcBef>
              <a:spcAft>
                <a:spcPts val="0"/>
              </a:spcAft>
              <a:buClr>
                <a:srgbClr val="3B3842"/>
              </a:buClr>
              <a:buSzPts val="1800"/>
              <a:buFont typeface="Wingdings" panose="05000000000000000000" pitchFamily="2" charset="2"/>
              <a:buChar char="§"/>
            </a:pPr>
            <a:r>
              <a:rPr lang="en-GB" dirty="0">
                <a:solidFill>
                  <a:srgbClr val="3B3842"/>
                </a:solidFill>
              </a:rPr>
              <a:t>Trade Unions</a:t>
            </a:r>
            <a:endParaRPr dirty="0">
              <a:solidFill>
                <a:srgbClr val="3B3842"/>
              </a:solidFill>
            </a:endParaRPr>
          </a:p>
          <a:p>
            <a:pPr marL="457200" lvl="0" indent="-342900" algn="just" rtl="0">
              <a:lnSpc>
                <a:spcPct val="100000"/>
              </a:lnSpc>
              <a:spcBef>
                <a:spcPts val="600"/>
              </a:spcBef>
              <a:spcAft>
                <a:spcPts val="0"/>
              </a:spcAft>
              <a:buClr>
                <a:srgbClr val="3B3842"/>
              </a:buClr>
              <a:buSzPts val="1800"/>
              <a:buFont typeface="Wingdings" panose="05000000000000000000" pitchFamily="2" charset="2"/>
              <a:buChar char="§"/>
            </a:pPr>
            <a:r>
              <a:rPr lang="en-GB" dirty="0">
                <a:solidFill>
                  <a:srgbClr val="3B3842"/>
                </a:solidFill>
              </a:rPr>
              <a:t>Religious and Educational Organizations</a:t>
            </a:r>
            <a:endParaRPr dirty="0">
              <a:solidFill>
                <a:srgbClr val="3B3842"/>
              </a:solidFill>
            </a:endParaRPr>
          </a:p>
          <a:p>
            <a:pPr marL="457200" lvl="0" indent="-342900" algn="just" rtl="0">
              <a:lnSpc>
                <a:spcPct val="100000"/>
              </a:lnSpc>
              <a:spcBef>
                <a:spcPts val="600"/>
              </a:spcBef>
              <a:spcAft>
                <a:spcPts val="0"/>
              </a:spcAft>
              <a:buClr>
                <a:srgbClr val="3B3842"/>
              </a:buClr>
              <a:buSzPts val="1800"/>
              <a:buFont typeface="Wingdings" panose="05000000000000000000" pitchFamily="2" charset="2"/>
              <a:buChar char="§"/>
            </a:pPr>
            <a:r>
              <a:rPr lang="en-GB" dirty="0">
                <a:solidFill>
                  <a:srgbClr val="3B3842"/>
                </a:solidFill>
              </a:rPr>
              <a:t>Local Actors</a:t>
            </a:r>
            <a:endParaRPr dirty="0">
              <a:solidFill>
                <a:srgbClr val="3B3842"/>
              </a:solidFill>
            </a:endParaRPr>
          </a:p>
          <a:p>
            <a:pPr marL="457200" lvl="0" indent="-342900" algn="just" rtl="0">
              <a:lnSpc>
                <a:spcPct val="100000"/>
              </a:lnSpc>
              <a:spcBef>
                <a:spcPts val="600"/>
              </a:spcBef>
              <a:spcAft>
                <a:spcPts val="0"/>
              </a:spcAft>
              <a:buClr>
                <a:srgbClr val="3B3842"/>
              </a:buClr>
              <a:buSzPts val="1800"/>
              <a:buFont typeface="Wingdings" panose="05000000000000000000" pitchFamily="2" charset="2"/>
              <a:buChar char="§"/>
            </a:pPr>
            <a:r>
              <a:rPr lang="en-GB" dirty="0">
                <a:solidFill>
                  <a:srgbClr val="3B3842"/>
                </a:solidFill>
              </a:rPr>
              <a:t>Other Formal and Informal Community Organizations</a:t>
            </a:r>
            <a:endParaRPr dirty="0">
              <a:solidFill>
                <a:srgbClr val="3B3842"/>
              </a:solidFill>
            </a:endParaRPr>
          </a:p>
          <a:p>
            <a:pPr marL="457200" lvl="0" indent="0" algn="just" rtl="0">
              <a:lnSpc>
                <a:spcPct val="150000"/>
              </a:lnSpc>
              <a:spcBef>
                <a:spcPts val="1000"/>
              </a:spcBef>
              <a:spcAft>
                <a:spcPts val="0"/>
              </a:spcAft>
              <a:buNone/>
            </a:pPr>
            <a:endParaRPr dirty="0"/>
          </a:p>
        </p:txBody>
      </p:sp>
      <p:sp>
        <p:nvSpPr>
          <p:cNvPr id="66" name="Google Shape;66;p3"/>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2800"/>
              <a:buFont typeface="Calibri"/>
              <a:buNone/>
            </a:pPr>
            <a:r>
              <a:rPr lang="en-GB" b="1"/>
              <a:t>Introduction</a:t>
            </a:r>
            <a:endParaRPr b="1"/>
          </a:p>
        </p:txBody>
      </p:sp>
      <p:pic>
        <p:nvPicPr>
          <p:cNvPr id="67" name="Google Shape;67;p3"/>
          <p:cNvPicPr preferRelativeResize="0"/>
          <p:nvPr/>
        </p:nvPicPr>
        <p:blipFill>
          <a:blip r:embed="rId3">
            <a:alphaModFix/>
          </a:blip>
          <a:stretch>
            <a:fillRect/>
          </a:stretch>
        </p:blipFill>
        <p:spPr>
          <a:xfrm>
            <a:off x="6886075" y="2339800"/>
            <a:ext cx="4647675" cy="2795875"/>
          </a:xfrm>
          <a:prstGeom prst="rect">
            <a:avLst/>
          </a:prstGeom>
          <a:noFill/>
          <a:ln>
            <a:noFill/>
          </a:ln>
        </p:spPr>
      </p:pic>
      <p:sp>
        <p:nvSpPr>
          <p:cNvPr id="2" name="Rectangle 1"/>
          <p:cNvSpPr/>
          <p:nvPr/>
        </p:nvSpPr>
        <p:spPr>
          <a:xfrm>
            <a:off x="831273" y="1130531"/>
            <a:ext cx="10507287" cy="5353396"/>
          </a:xfrm>
          <a:prstGeom prst="rect">
            <a:avLst/>
          </a:prstGeom>
          <a:solidFill>
            <a:schemeClr val="accent1">
              <a:lumMod val="20000"/>
              <a:lumOff val="80000"/>
            </a:schemeClr>
          </a:solidFill>
          <a:ln>
            <a:solidFill>
              <a:schemeClr val="accent1">
                <a:lumMod val="20000"/>
                <a:lumOff val="8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3600" b="1" dirty="0" smtClean="0">
                <a:solidFill>
                  <a:schemeClr val="tx1"/>
                </a:solidFill>
                <a:latin typeface="Calibri" panose="020F0502020204030204" pitchFamily="34" charset="0"/>
                <a:cs typeface="Calibri" panose="020F0502020204030204" pitchFamily="34" charset="0"/>
              </a:rPr>
              <a:t>Are you aware of any NGOs (Non-Governmental Organizations/ Not for Profits) that exist in Cyprus? Can you name a few?</a:t>
            </a:r>
            <a:endParaRPr lang="en-GB" sz="3600" b="1" dirty="0">
              <a:solidFill>
                <a:schemeClr val="tx1"/>
              </a:solidFill>
              <a:latin typeface="Calibri" panose="020F0502020204030204" pitchFamily="34" charset="0"/>
              <a:cs typeface="Calibri" panose="020F050202020403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3"/>
          <p:cNvSpPr txBox="1">
            <a:spLocks noGrp="1"/>
          </p:cNvSpPr>
          <p:nvPr>
            <p:ph type="body" idx="1"/>
          </p:nvPr>
        </p:nvSpPr>
        <p:spPr>
          <a:xfrm>
            <a:off x="399375" y="1449400"/>
            <a:ext cx="7132200" cy="4401000"/>
          </a:xfrm>
          <a:prstGeom prst="rect">
            <a:avLst/>
          </a:prstGeom>
          <a:noFill/>
          <a:ln>
            <a:noFill/>
          </a:ln>
        </p:spPr>
        <p:txBody>
          <a:bodyPr spcFirstLastPara="1" wrap="square" lIns="0" tIns="0" rIns="0" bIns="0" anchor="t" anchorCtr="0">
            <a:noAutofit/>
          </a:bodyPr>
          <a:lstStyle/>
          <a:p>
            <a:pPr marL="0" marR="0" lvl="0" indent="0" algn="just" rtl="0">
              <a:lnSpc>
                <a:spcPct val="150000"/>
              </a:lnSpc>
              <a:spcBef>
                <a:spcPts val="1000"/>
              </a:spcBef>
              <a:spcAft>
                <a:spcPts val="0"/>
              </a:spcAft>
              <a:buNone/>
            </a:pPr>
            <a:r>
              <a:rPr lang="en-GB" dirty="0"/>
              <a:t>Cypriot civil society sector is a vibrant and diverse component of the nation's political and social landscape. It encompasses a wide range of stakeholders, such as:</a:t>
            </a:r>
            <a:endParaRPr dirty="0"/>
          </a:p>
          <a:p>
            <a:pPr marL="457200" lvl="0" indent="-342900" algn="just" rtl="0">
              <a:lnSpc>
                <a:spcPct val="100000"/>
              </a:lnSpc>
              <a:spcBef>
                <a:spcPts val="0"/>
              </a:spcBef>
              <a:spcAft>
                <a:spcPts val="0"/>
              </a:spcAft>
              <a:buSzPts val="1800"/>
              <a:buFont typeface="Wingdings" panose="05000000000000000000" pitchFamily="2" charset="2"/>
              <a:buChar char="§"/>
            </a:pPr>
            <a:r>
              <a:rPr lang="en-GB" dirty="0">
                <a:solidFill>
                  <a:srgbClr val="3B3842"/>
                </a:solidFill>
              </a:rPr>
              <a:t>Non-Governmental Organizations (NGOs)</a:t>
            </a:r>
            <a:endParaRPr dirty="0"/>
          </a:p>
          <a:p>
            <a:pPr marL="457200" lvl="0" indent="-342900" algn="just" rtl="0">
              <a:lnSpc>
                <a:spcPct val="100000"/>
              </a:lnSpc>
              <a:spcBef>
                <a:spcPts val="600"/>
              </a:spcBef>
              <a:spcAft>
                <a:spcPts val="0"/>
              </a:spcAft>
              <a:buSzPts val="1800"/>
              <a:buFont typeface="Wingdings" panose="05000000000000000000" pitchFamily="2" charset="2"/>
              <a:buChar char="§"/>
            </a:pPr>
            <a:r>
              <a:rPr lang="en-GB" dirty="0">
                <a:solidFill>
                  <a:srgbClr val="3B3842"/>
                </a:solidFill>
              </a:rPr>
              <a:t>Community Groups</a:t>
            </a:r>
            <a:endParaRPr dirty="0"/>
          </a:p>
          <a:p>
            <a:pPr marL="457200" lvl="0" indent="-342900" algn="just" rtl="0">
              <a:lnSpc>
                <a:spcPct val="100000"/>
              </a:lnSpc>
              <a:spcBef>
                <a:spcPts val="600"/>
              </a:spcBef>
              <a:spcAft>
                <a:spcPts val="0"/>
              </a:spcAft>
              <a:buSzPts val="1800"/>
              <a:buFont typeface="Wingdings" panose="05000000000000000000" pitchFamily="2" charset="2"/>
              <a:buChar char="§"/>
            </a:pPr>
            <a:r>
              <a:rPr lang="en-GB" dirty="0">
                <a:solidFill>
                  <a:srgbClr val="3B3842"/>
                </a:solidFill>
              </a:rPr>
              <a:t>Student Unions</a:t>
            </a:r>
            <a:endParaRPr dirty="0">
              <a:solidFill>
                <a:srgbClr val="3B3842"/>
              </a:solidFill>
            </a:endParaRPr>
          </a:p>
          <a:p>
            <a:pPr marL="457200" lvl="0" indent="-342900" algn="just" rtl="0">
              <a:lnSpc>
                <a:spcPct val="100000"/>
              </a:lnSpc>
              <a:spcBef>
                <a:spcPts val="600"/>
              </a:spcBef>
              <a:spcAft>
                <a:spcPts val="0"/>
              </a:spcAft>
              <a:buClr>
                <a:srgbClr val="3B3842"/>
              </a:buClr>
              <a:buSzPts val="1800"/>
              <a:buFont typeface="Wingdings" panose="05000000000000000000" pitchFamily="2" charset="2"/>
              <a:buChar char="§"/>
            </a:pPr>
            <a:r>
              <a:rPr lang="en-GB" dirty="0">
                <a:solidFill>
                  <a:srgbClr val="3B3842"/>
                </a:solidFill>
              </a:rPr>
              <a:t>Trade Unions</a:t>
            </a:r>
            <a:endParaRPr dirty="0">
              <a:solidFill>
                <a:srgbClr val="3B3842"/>
              </a:solidFill>
            </a:endParaRPr>
          </a:p>
          <a:p>
            <a:pPr marL="457200" lvl="0" indent="-342900" algn="just" rtl="0">
              <a:lnSpc>
                <a:spcPct val="100000"/>
              </a:lnSpc>
              <a:spcBef>
                <a:spcPts val="600"/>
              </a:spcBef>
              <a:spcAft>
                <a:spcPts val="0"/>
              </a:spcAft>
              <a:buClr>
                <a:srgbClr val="3B3842"/>
              </a:buClr>
              <a:buSzPts val="1800"/>
              <a:buFont typeface="Wingdings" panose="05000000000000000000" pitchFamily="2" charset="2"/>
              <a:buChar char="§"/>
            </a:pPr>
            <a:r>
              <a:rPr lang="en-GB" dirty="0">
                <a:solidFill>
                  <a:srgbClr val="3B3842"/>
                </a:solidFill>
              </a:rPr>
              <a:t>Religious and Educational Organizations</a:t>
            </a:r>
            <a:endParaRPr dirty="0">
              <a:solidFill>
                <a:srgbClr val="3B3842"/>
              </a:solidFill>
            </a:endParaRPr>
          </a:p>
          <a:p>
            <a:pPr marL="457200" lvl="0" indent="-342900" algn="just" rtl="0">
              <a:lnSpc>
                <a:spcPct val="100000"/>
              </a:lnSpc>
              <a:spcBef>
                <a:spcPts val="600"/>
              </a:spcBef>
              <a:spcAft>
                <a:spcPts val="0"/>
              </a:spcAft>
              <a:buClr>
                <a:srgbClr val="3B3842"/>
              </a:buClr>
              <a:buSzPts val="1800"/>
              <a:buFont typeface="Wingdings" panose="05000000000000000000" pitchFamily="2" charset="2"/>
              <a:buChar char="§"/>
            </a:pPr>
            <a:r>
              <a:rPr lang="en-GB" dirty="0">
                <a:solidFill>
                  <a:srgbClr val="3B3842"/>
                </a:solidFill>
              </a:rPr>
              <a:t>Local Actors</a:t>
            </a:r>
            <a:endParaRPr dirty="0">
              <a:solidFill>
                <a:srgbClr val="3B3842"/>
              </a:solidFill>
            </a:endParaRPr>
          </a:p>
          <a:p>
            <a:pPr marL="457200" lvl="0" indent="-342900" algn="just" rtl="0">
              <a:lnSpc>
                <a:spcPct val="100000"/>
              </a:lnSpc>
              <a:spcBef>
                <a:spcPts val="600"/>
              </a:spcBef>
              <a:spcAft>
                <a:spcPts val="0"/>
              </a:spcAft>
              <a:buClr>
                <a:srgbClr val="3B3842"/>
              </a:buClr>
              <a:buSzPts val="1800"/>
              <a:buFont typeface="Wingdings" panose="05000000000000000000" pitchFamily="2" charset="2"/>
              <a:buChar char="§"/>
            </a:pPr>
            <a:r>
              <a:rPr lang="en-GB" dirty="0">
                <a:solidFill>
                  <a:srgbClr val="3B3842"/>
                </a:solidFill>
              </a:rPr>
              <a:t>Other Formal and Informal Community Organizations</a:t>
            </a:r>
            <a:endParaRPr dirty="0">
              <a:solidFill>
                <a:srgbClr val="3B3842"/>
              </a:solidFill>
            </a:endParaRPr>
          </a:p>
          <a:p>
            <a:pPr marL="457200" lvl="0" indent="0" algn="just" rtl="0">
              <a:lnSpc>
                <a:spcPct val="150000"/>
              </a:lnSpc>
              <a:spcBef>
                <a:spcPts val="1000"/>
              </a:spcBef>
              <a:spcAft>
                <a:spcPts val="0"/>
              </a:spcAft>
              <a:buNone/>
            </a:pPr>
            <a:endParaRPr dirty="0"/>
          </a:p>
        </p:txBody>
      </p:sp>
      <p:sp>
        <p:nvSpPr>
          <p:cNvPr id="66" name="Google Shape;66;p3"/>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2800"/>
              <a:buFont typeface="Calibri"/>
              <a:buNone/>
            </a:pPr>
            <a:r>
              <a:rPr lang="en-GB" b="1"/>
              <a:t>Introduction</a:t>
            </a:r>
            <a:endParaRPr b="1"/>
          </a:p>
        </p:txBody>
      </p:sp>
      <p:pic>
        <p:nvPicPr>
          <p:cNvPr id="67" name="Google Shape;67;p3"/>
          <p:cNvPicPr preferRelativeResize="0"/>
          <p:nvPr/>
        </p:nvPicPr>
        <p:blipFill>
          <a:blip r:embed="rId3">
            <a:alphaModFix/>
          </a:blip>
          <a:stretch>
            <a:fillRect/>
          </a:stretch>
        </p:blipFill>
        <p:spPr>
          <a:xfrm>
            <a:off x="6886075" y="2339800"/>
            <a:ext cx="4647675" cy="2795875"/>
          </a:xfrm>
          <a:prstGeom prst="rect">
            <a:avLst/>
          </a:prstGeom>
          <a:noFill/>
          <a:ln>
            <a:noFill/>
          </a:ln>
        </p:spPr>
      </p:pic>
    </p:spTree>
    <p:extLst>
      <p:ext uri="{BB962C8B-B14F-4D97-AF65-F5344CB8AC3E}">
        <p14:creationId xmlns:p14="http://schemas.microsoft.com/office/powerpoint/2010/main" val="21544281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g25c2d15b987_0_1"/>
          <p:cNvSpPr txBox="1">
            <a:spLocks noGrp="1"/>
          </p:cNvSpPr>
          <p:nvPr>
            <p:ph type="body" idx="1"/>
          </p:nvPr>
        </p:nvSpPr>
        <p:spPr>
          <a:xfrm>
            <a:off x="399375" y="1449400"/>
            <a:ext cx="7132200" cy="4401000"/>
          </a:xfrm>
          <a:prstGeom prst="rect">
            <a:avLst/>
          </a:prstGeom>
          <a:noFill/>
          <a:ln>
            <a:noFill/>
          </a:ln>
        </p:spPr>
        <p:txBody>
          <a:bodyPr spcFirstLastPara="1" wrap="square" lIns="0" tIns="0" rIns="0" bIns="0" anchor="t" anchorCtr="0">
            <a:noAutofit/>
          </a:bodyPr>
          <a:lstStyle/>
          <a:p>
            <a:pPr marL="0" lvl="0" indent="0" algn="just" rtl="0">
              <a:lnSpc>
                <a:spcPct val="115000"/>
              </a:lnSpc>
              <a:spcBef>
                <a:spcPts val="0"/>
              </a:spcBef>
              <a:spcAft>
                <a:spcPts val="0"/>
              </a:spcAft>
              <a:buNone/>
            </a:pPr>
            <a:r>
              <a:rPr lang="en-GB" dirty="0"/>
              <a:t>Non-Governmental Organizations (NGOs) are private, non-profit organizations that operate independently of government control and are typically dedicated to addressing various social, humanitarian, environmental, or developmental issues. They play a crucial role in advocating for social change, providing assistance, and promoting sustainable development on both local and global levels. NGOs in Cyprus actively work to promote social change and address various pressing issues, such as:</a:t>
            </a:r>
            <a:endParaRPr dirty="0"/>
          </a:p>
          <a:p>
            <a:pPr marL="457200" lvl="0" indent="-342900" algn="just" rtl="0">
              <a:lnSpc>
                <a:spcPct val="100000"/>
              </a:lnSpc>
              <a:spcBef>
                <a:spcPts val="600"/>
              </a:spcBef>
              <a:spcAft>
                <a:spcPts val="0"/>
              </a:spcAft>
              <a:buClr>
                <a:srgbClr val="3B3842"/>
              </a:buClr>
              <a:buSzPts val="1800"/>
              <a:buFont typeface="Wingdings" panose="05000000000000000000" pitchFamily="2" charset="2"/>
              <a:buChar char="§"/>
            </a:pPr>
            <a:r>
              <a:rPr lang="en-GB" dirty="0"/>
              <a:t>Migration</a:t>
            </a:r>
            <a:endParaRPr dirty="0"/>
          </a:p>
          <a:p>
            <a:pPr marL="457200" lvl="0" indent="-342900" algn="just" rtl="0">
              <a:lnSpc>
                <a:spcPct val="100000"/>
              </a:lnSpc>
              <a:spcBef>
                <a:spcPts val="600"/>
              </a:spcBef>
              <a:spcAft>
                <a:spcPts val="0"/>
              </a:spcAft>
              <a:buClr>
                <a:srgbClr val="3B3842"/>
              </a:buClr>
              <a:buSzPts val="1800"/>
              <a:buFont typeface="Wingdings" panose="05000000000000000000" pitchFamily="2" charset="2"/>
              <a:buChar char="§"/>
            </a:pPr>
            <a:r>
              <a:rPr lang="en-GB" dirty="0"/>
              <a:t>Gender Equality</a:t>
            </a:r>
            <a:endParaRPr dirty="0"/>
          </a:p>
          <a:p>
            <a:pPr marL="457200" lvl="0" indent="-342900" algn="just" rtl="0">
              <a:lnSpc>
                <a:spcPct val="100000"/>
              </a:lnSpc>
              <a:spcBef>
                <a:spcPts val="600"/>
              </a:spcBef>
              <a:spcAft>
                <a:spcPts val="0"/>
              </a:spcAft>
              <a:buClr>
                <a:srgbClr val="3B3842"/>
              </a:buClr>
              <a:buSzPts val="1800"/>
              <a:buFont typeface="Wingdings" panose="05000000000000000000" pitchFamily="2" charset="2"/>
              <a:buChar char="§"/>
            </a:pPr>
            <a:r>
              <a:rPr lang="en-GB" dirty="0"/>
              <a:t>Domestic Violence</a:t>
            </a:r>
            <a:endParaRPr dirty="0"/>
          </a:p>
          <a:p>
            <a:pPr marL="457200" lvl="0" indent="-342900" algn="just" rtl="0">
              <a:lnSpc>
                <a:spcPct val="100000"/>
              </a:lnSpc>
              <a:spcBef>
                <a:spcPts val="600"/>
              </a:spcBef>
              <a:spcAft>
                <a:spcPts val="0"/>
              </a:spcAft>
              <a:buClr>
                <a:srgbClr val="3B3842"/>
              </a:buClr>
              <a:buSzPts val="1800"/>
              <a:buFont typeface="Wingdings" panose="05000000000000000000" pitchFamily="2" charset="2"/>
              <a:buChar char="§"/>
            </a:pPr>
            <a:r>
              <a:rPr lang="en-GB" dirty="0"/>
              <a:t>LGBTQ+ Rights</a:t>
            </a:r>
            <a:endParaRPr dirty="0"/>
          </a:p>
          <a:p>
            <a:pPr marL="457200" lvl="0" indent="-342900" algn="just" rtl="0">
              <a:lnSpc>
                <a:spcPct val="100000"/>
              </a:lnSpc>
              <a:spcBef>
                <a:spcPts val="600"/>
              </a:spcBef>
              <a:spcAft>
                <a:spcPts val="0"/>
              </a:spcAft>
              <a:buClr>
                <a:srgbClr val="3B3842"/>
              </a:buClr>
              <a:buSzPts val="1800"/>
              <a:buFont typeface="Wingdings" panose="05000000000000000000" pitchFamily="2" charset="2"/>
              <a:buChar char="§"/>
            </a:pPr>
            <a:r>
              <a:rPr lang="en-GB" dirty="0"/>
              <a:t>Sustainable Development</a:t>
            </a:r>
            <a:endParaRPr dirty="0"/>
          </a:p>
          <a:p>
            <a:pPr marL="457200" lvl="0" indent="-342900" algn="just" rtl="0">
              <a:lnSpc>
                <a:spcPct val="100000"/>
              </a:lnSpc>
              <a:spcBef>
                <a:spcPts val="600"/>
              </a:spcBef>
              <a:spcAft>
                <a:spcPts val="0"/>
              </a:spcAft>
              <a:buClr>
                <a:srgbClr val="3B3842"/>
              </a:buClr>
              <a:buSzPts val="1800"/>
              <a:buFont typeface="Wingdings" panose="05000000000000000000" pitchFamily="2" charset="2"/>
              <a:buChar char="§"/>
            </a:pPr>
            <a:r>
              <a:rPr lang="en-GB" dirty="0"/>
              <a:t>Re-Unification</a:t>
            </a:r>
            <a:endParaRPr dirty="0"/>
          </a:p>
          <a:p>
            <a:pPr marL="457200" lvl="0" indent="-342900" algn="just" rtl="0">
              <a:lnSpc>
                <a:spcPct val="100000"/>
              </a:lnSpc>
              <a:spcBef>
                <a:spcPts val="600"/>
              </a:spcBef>
              <a:spcAft>
                <a:spcPts val="600"/>
              </a:spcAft>
              <a:buClr>
                <a:srgbClr val="3B3842"/>
              </a:buClr>
              <a:buSzPts val="1800"/>
              <a:buFont typeface="Wingdings" panose="05000000000000000000" pitchFamily="2" charset="2"/>
              <a:buChar char="§"/>
            </a:pPr>
            <a:r>
              <a:rPr lang="en-GB" dirty="0"/>
              <a:t>Drug Abuse</a:t>
            </a:r>
            <a:endParaRPr dirty="0"/>
          </a:p>
        </p:txBody>
      </p:sp>
      <p:sp>
        <p:nvSpPr>
          <p:cNvPr id="73" name="Google Shape;73;g25c2d15b987_0_1"/>
          <p:cNvSpPr txBox="1">
            <a:spLocks noGrp="1"/>
          </p:cNvSpPr>
          <p:nvPr>
            <p:ph type="title"/>
          </p:nvPr>
        </p:nvSpPr>
        <p:spPr>
          <a:xfrm>
            <a:off x="399370" y="174449"/>
            <a:ext cx="11393400" cy="6753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2800"/>
              <a:buFont typeface="Calibri"/>
              <a:buNone/>
            </a:pPr>
            <a:r>
              <a:rPr lang="en-GB" b="1"/>
              <a:t>NGOs Areas of Expertise in Cyprus</a:t>
            </a:r>
            <a:endParaRPr b="1"/>
          </a:p>
        </p:txBody>
      </p:sp>
      <p:pic>
        <p:nvPicPr>
          <p:cNvPr id="74" name="Google Shape;74;g25c2d15b987_0_1"/>
          <p:cNvPicPr preferRelativeResize="0"/>
          <p:nvPr/>
        </p:nvPicPr>
        <p:blipFill rotWithShape="1">
          <a:blip r:embed="rId3">
            <a:alphaModFix/>
          </a:blip>
          <a:srcRect/>
          <a:stretch/>
        </p:blipFill>
        <p:spPr>
          <a:xfrm>
            <a:off x="7775510" y="1449389"/>
            <a:ext cx="3075992" cy="461398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4"/>
          <p:cNvSpPr txBox="1">
            <a:spLocks noGrp="1"/>
          </p:cNvSpPr>
          <p:nvPr>
            <p:ph type="body" idx="1"/>
          </p:nvPr>
        </p:nvSpPr>
        <p:spPr>
          <a:xfrm>
            <a:off x="399369" y="1354111"/>
            <a:ext cx="5652295" cy="5265300"/>
          </a:xfrm>
          <a:prstGeom prst="rect">
            <a:avLst/>
          </a:prstGeom>
          <a:noFill/>
          <a:ln>
            <a:noFill/>
          </a:ln>
        </p:spPr>
        <p:txBody>
          <a:bodyPr spcFirstLastPara="1" wrap="square" lIns="0" tIns="0" rIns="0" bIns="0" anchor="t" anchorCtr="0">
            <a:noAutofit/>
          </a:bodyPr>
          <a:lstStyle/>
          <a:p>
            <a:pPr marL="0" lvl="0" indent="0" algn="just" rtl="0">
              <a:lnSpc>
                <a:spcPct val="150000"/>
              </a:lnSpc>
              <a:spcBef>
                <a:spcPts val="0"/>
              </a:spcBef>
              <a:spcAft>
                <a:spcPts val="0"/>
              </a:spcAft>
              <a:buNone/>
            </a:pPr>
            <a:r>
              <a:rPr lang="en-GB" dirty="0"/>
              <a:t>In Cyprus NGOs operate within a legal framework that governs their establishment and functioning (Clubs and Foundations Law (Law (104(I)/2017)). They must register with the government under the relevant legislation to operate officially as NGOs non-profit organizations. The Cyprus Law does not embrace the term NGO. However, it does recognise the following legal personalities:</a:t>
            </a:r>
            <a:endParaRPr dirty="0">
              <a:solidFill>
                <a:srgbClr val="3B3842"/>
              </a:solidFill>
            </a:endParaRPr>
          </a:p>
          <a:p>
            <a:pPr marL="457200" lvl="0" indent="-342900" algn="just" rtl="0">
              <a:lnSpc>
                <a:spcPct val="100000"/>
              </a:lnSpc>
              <a:spcBef>
                <a:spcPts val="600"/>
              </a:spcBef>
              <a:spcAft>
                <a:spcPts val="0"/>
              </a:spcAft>
              <a:buClr>
                <a:schemeClr val="dk1"/>
              </a:buClr>
              <a:buSzPts val="1800"/>
              <a:buFont typeface="Wingdings" panose="05000000000000000000" pitchFamily="2" charset="2"/>
              <a:buChar char="§"/>
            </a:pPr>
            <a:r>
              <a:rPr lang="en-GB" dirty="0"/>
              <a:t>Associations</a:t>
            </a:r>
            <a:endParaRPr dirty="0"/>
          </a:p>
          <a:p>
            <a:pPr marL="457200" lvl="0" indent="-342900" algn="just" rtl="0">
              <a:lnSpc>
                <a:spcPct val="100000"/>
              </a:lnSpc>
              <a:spcBef>
                <a:spcPts val="600"/>
              </a:spcBef>
              <a:spcAft>
                <a:spcPts val="0"/>
              </a:spcAft>
              <a:buClr>
                <a:schemeClr val="dk1"/>
              </a:buClr>
              <a:buSzPts val="1800"/>
              <a:buFont typeface="Wingdings" panose="05000000000000000000" pitchFamily="2" charset="2"/>
              <a:buChar char="§"/>
            </a:pPr>
            <a:r>
              <a:rPr lang="en-GB" dirty="0"/>
              <a:t>Foundations</a:t>
            </a:r>
            <a:endParaRPr dirty="0"/>
          </a:p>
          <a:p>
            <a:pPr marL="457200" lvl="0" indent="-342900" algn="just" rtl="0">
              <a:lnSpc>
                <a:spcPct val="100000"/>
              </a:lnSpc>
              <a:spcBef>
                <a:spcPts val="600"/>
              </a:spcBef>
              <a:spcAft>
                <a:spcPts val="0"/>
              </a:spcAft>
              <a:buClr>
                <a:schemeClr val="dk1"/>
              </a:buClr>
              <a:buSzPts val="1800"/>
              <a:buFont typeface="Wingdings" panose="05000000000000000000" pitchFamily="2" charset="2"/>
              <a:buChar char="§"/>
            </a:pPr>
            <a:r>
              <a:rPr lang="en-GB" dirty="0"/>
              <a:t>Federations and/or Unions of Organizations</a:t>
            </a:r>
            <a:endParaRPr dirty="0"/>
          </a:p>
          <a:p>
            <a:pPr marL="457200" lvl="0" indent="-342900" algn="just" rtl="0">
              <a:lnSpc>
                <a:spcPct val="100000"/>
              </a:lnSpc>
              <a:spcBef>
                <a:spcPts val="600"/>
              </a:spcBef>
              <a:spcAft>
                <a:spcPts val="0"/>
              </a:spcAft>
              <a:buClr>
                <a:schemeClr val="dk1"/>
              </a:buClr>
              <a:buSzPts val="1800"/>
              <a:buFont typeface="Wingdings" panose="05000000000000000000" pitchFamily="2" charset="2"/>
              <a:buChar char="§"/>
            </a:pPr>
            <a:r>
              <a:rPr lang="en-GB" dirty="0"/>
              <a:t>Not for Profit Companies</a:t>
            </a:r>
            <a:endParaRPr dirty="0"/>
          </a:p>
          <a:p>
            <a:pPr marL="0" lvl="0" indent="0" algn="just" rtl="0">
              <a:lnSpc>
                <a:spcPct val="100000"/>
              </a:lnSpc>
              <a:spcBef>
                <a:spcPts val="600"/>
              </a:spcBef>
              <a:spcAft>
                <a:spcPts val="0"/>
              </a:spcAft>
              <a:buNone/>
            </a:pPr>
            <a:endParaRPr sz="1200" dirty="0">
              <a:solidFill>
                <a:srgbClr val="3B3842"/>
              </a:solidFill>
            </a:endParaRPr>
          </a:p>
          <a:p>
            <a:pPr marL="514350" lvl="0" indent="-171450" algn="just" rtl="0">
              <a:lnSpc>
                <a:spcPct val="90000"/>
              </a:lnSpc>
              <a:spcBef>
                <a:spcPts val="1000"/>
              </a:spcBef>
              <a:spcAft>
                <a:spcPts val="0"/>
              </a:spcAft>
              <a:buSzPts val="1800"/>
              <a:buFont typeface="Arial"/>
              <a:buNone/>
            </a:pPr>
            <a:endParaRPr dirty="0"/>
          </a:p>
        </p:txBody>
      </p:sp>
      <p:sp>
        <p:nvSpPr>
          <p:cNvPr id="80" name="Google Shape;80;p4"/>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2800"/>
              <a:buFont typeface="Calibri"/>
              <a:buNone/>
            </a:pPr>
            <a:r>
              <a:rPr lang="en-GB" b="1"/>
              <a:t>Different NGOs Legal Structures in Cyprus</a:t>
            </a:r>
            <a:endParaRPr b="1"/>
          </a:p>
        </p:txBody>
      </p:sp>
      <p:pic>
        <p:nvPicPr>
          <p:cNvPr id="81" name="Google Shape;81;p4"/>
          <p:cNvPicPr preferRelativeResize="0"/>
          <p:nvPr/>
        </p:nvPicPr>
        <p:blipFill>
          <a:blip r:embed="rId3">
            <a:alphaModFix/>
          </a:blip>
          <a:stretch>
            <a:fillRect/>
          </a:stretch>
        </p:blipFill>
        <p:spPr>
          <a:xfrm>
            <a:off x="6887174" y="2076674"/>
            <a:ext cx="4557275" cy="27046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g25c2d15b987_1_2"/>
          <p:cNvSpPr txBox="1">
            <a:spLocks noGrp="1"/>
          </p:cNvSpPr>
          <p:nvPr>
            <p:ph type="body" idx="1"/>
          </p:nvPr>
        </p:nvSpPr>
        <p:spPr>
          <a:xfrm>
            <a:off x="399370" y="1354111"/>
            <a:ext cx="6234186" cy="5265300"/>
          </a:xfrm>
          <a:prstGeom prst="rect">
            <a:avLst/>
          </a:prstGeom>
          <a:noFill/>
          <a:ln>
            <a:noFill/>
          </a:ln>
        </p:spPr>
        <p:txBody>
          <a:bodyPr spcFirstLastPara="1" wrap="square" lIns="0" tIns="0" rIns="0" bIns="0" anchor="t" anchorCtr="0">
            <a:noAutofit/>
          </a:bodyPr>
          <a:lstStyle/>
          <a:p>
            <a:pPr marL="0" lvl="0" indent="0" algn="just" rtl="0">
              <a:lnSpc>
                <a:spcPct val="150000"/>
              </a:lnSpc>
              <a:spcBef>
                <a:spcPts val="0"/>
              </a:spcBef>
              <a:spcAft>
                <a:spcPts val="0"/>
              </a:spcAft>
              <a:buNone/>
            </a:pPr>
            <a:r>
              <a:rPr lang="en-GB" dirty="0"/>
              <a:t>Associations, Foundations, Federations and/or Unions of Organizations are under the Cypriot law - Laws on Associations and Foundations of 1972 and 1997, and the modified Law on Associations and Foundations and other Related Matters Law of 2017 (Law 104(I)/2017). The Not-for-profit companies (Private Companies by Guarantee (Law 113) are subjected to a different law - The Companies Law (Ο π</a:t>
            </a:r>
            <a:r>
              <a:rPr lang="en-GB" dirty="0" err="1"/>
              <a:t>ερί</a:t>
            </a:r>
            <a:r>
              <a:rPr lang="en-GB" dirty="0"/>
              <a:t> </a:t>
            </a:r>
            <a:r>
              <a:rPr lang="en-GB" dirty="0" err="1"/>
              <a:t>Ετ</a:t>
            </a:r>
            <a:r>
              <a:rPr lang="en-GB" dirty="0"/>
              <a:t>αιρειών Νόμος (ΚΕΦ.113). </a:t>
            </a:r>
            <a:endParaRPr dirty="0"/>
          </a:p>
          <a:p>
            <a:pPr marL="0" lvl="0" indent="0" algn="just" rtl="0">
              <a:lnSpc>
                <a:spcPct val="150000"/>
              </a:lnSpc>
              <a:spcBef>
                <a:spcPts val="600"/>
              </a:spcBef>
              <a:spcAft>
                <a:spcPts val="0"/>
              </a:spcAft>
              <a:buNone/>
            </a:pPr>
            <a:endParaRPr dirty="0"/>
          </a:p>
          <a:p>
            <a:pPr marL="0" lvl="0" indent="0" algn="just" rtl="0">
              <a:lnSpc>
                <a:spcPct val="150000"/>
              </a:lnSpc>
              <a:spcBef>
                <a:spcPts val="600"/>
              </a:spcBef>
              <a:spcAft>
                <a:spcPts val="0"/>
              </a:spcAft>
              <a:buNone/>
            </a:pPr>
            <a:r>
              <a:rPr lang="en-GB" dirty="0"/>
              <a:t>Recently, NGOs proceeded with a series of measures to create a new legal framework for charitable organisations which is presently being debated by the parliament. </a:t>
            </a:r>
            <a:endParaRPr sz="1200" dirty="0">
              <a:solidFill>
                <a:srgbClr val="3B3842"/>
              </a:solidFill>
            </a:endParaRPr>
          </a:p>
          <a:p>
            <a:pPr marL="0" lvl="0" indent="0" algn="just" rtl="0">
              <a:lnSpc>
                <a:spcPct val="100000"/>
              </a:lnSpc>
              <a:spcBef>
                <a:spcPts val="600"/>
              </a:spcBef>
              <a:spcAft>
                <a:spcPts val="0"/>
              </a:spcAft>
              <a:buNone/>
            </a:pPr>
            <a:endParaRPr sz="1200" dirty="0">
              <a:solidFill>
                <a:srgbClr val="3B3842"/>
              </a:solidFill>
            </a:endParaRPr>
          </a:p>
          <a:p>
            <a:pPr marL="514350" lvl="0" indent="-171450" algn="just" rtl="0">
              <a:lnSpc>
                <a:spcPct val="90000"/>
              </a:lnSpc>
              <a:spcBef>
                <a:spcPts val="1000"/>
              </a:spcBef>
              <a:spcAft>
                <a:spcPts val="0"/>
              </a:spcAft>
              <a:buSzPts val="1800"/>
              <a:buFont typeface="Arial"/>
              <a:buNone/>
            </a:pPr>
            <a:endParaRPr dirty="0"/>
          </a:p>
        </p:txBody>
      </p:sp>
      <p:sp>
        <p:nvSpPr>
          <p:cNvPr id="87" name="Google Shape;87;g25c2d15b987_1_2"/>
          <p:cNvSpPr txBox="1">
            <a:spLocks noGrp="1"/>
          </p:cNvSpPr>
          <p:nvPr>
            <p:ph type="title"/>
          </p:nvPr>
        </p:nvSpPr>
        <p:spPr>
          <a:xfrm>
            <a:off x="399370" y="174449"/>
            <a:ext cx="11393400" cy="6753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2800"/>
              <a:buFont typeface="Calibri"/>
              <a:buNone/>
            </a:pPr>
            <a:r>
              <a:rPr lang="en-GB" b="1"/>
              <a:t>Different NGOs Legal Structures in Cyprus</a:t>
            </a:r>
            <a:endParaRPr b="1"/>
          </a:p>
        </p:txBody>
      </p:sp>
      <p:pic>
        <p:nvPicPr>
          <p:cNvPr id="88" name="Google Shape;88;g25c2d15b987_1_2"/>
          <p:cNvPicPr preferRelativeResize="0"/>
          <p:nvPr/>
        </p:nvPicPr>
        <p:blipFill>
          <a:blip r:embed="rId3">
            <a:alphaModFix/>
          </a:blip>
          <a:stretch>
            <a:fillRect/>
          </a:stretch>
        </p:blipFill>
        <p:spPr>
          <a:xfrm>
            <a:off x="7103350" y="1743601"/>
            <a:ext cx="4270899" cy="42709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g25c2d15b987_1_10"/>
          <p:cNvSpPr txBox="1">
            <a:spLocks noGrp="1"/>
          </p:cNvSpPr>
          <p:nvPr>
            <p:ph type="title"/>
          </p:nvPr>
        </p:nvSpPr>
        <p:spPr>
          <a:xfrm>
            <a:off x="399370" y="174449"/>
            <a:ext cx="11393400" cy="6753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2800"/>
              <a:buFont typeface="Calibri"/>
              <a:buNone/>
            </a:pPr>
            <a:r>
              <a:rPr lang="en-GB" b="1"/>
              <a:t>Overarching Regulatory or Advisory Bodies for NGOs</a:t>
            </a:r>
            <a:endParaRPr b="1"/>
          </a:p>
        </p:txBody>
      </p:sp>
      <p:sp>
        <p:nvSpPr>
          <p:cNvPr id="94" name="Google Shape;94;g25c2d15b987_1_10"/>
          <p:cNvSpPr txBox="1">
            <a:spLocks noGrp="1"/>
          </p:cNvSpPr>
          <p:nvPr>
            <p:ph type="body" idx="1"/>
          </p:nvPr>
        </p:nvSpPr>
        <p:spPr>
          <a:xfrm>
            <a:off x="399370" y="1354111"/>
            <a:ext cx="5518800" cy="5265300"/>
          </a:xfrm>
          <a:prstGeom prst="rect">
            <a:avLst/>
          </a:prstGeom>
          <a:noFill/>
          <a:ln>
            <a:noFill/>
          </a:ln>
        </p:spPr>
        <p:txBody>
          <a:bodyPr spcFirstLastPara="1" wrap="square" lIns="0" tIns="0" rIns="0" bIns="0" anchor="t" anchorCtr="0">
            <a:noAutofit/>
          </a:bodyPr>
          <a:lstStyle/>
          <a:p>
            <a:pPr marL="0" lvl="0" indent="0" algn="ctr" rtl="0">
              <a:lnSpc>
                <a:spcPct val="150000"/>
              </a:lnSpc>
              <a:spcBef>
                <a:spcPts val="0"/>
              </a:spcBef>
              <a:spcAft>
                <a:spcPts val="0"/>
              </a:spcAft>
              <a:buNone/>
            </a:pPr>
            <a:r>
              <a:rPr lang="en-GB" sz="2000" b="1" dirty="0">
                <a:solidFill>
                  <a:srgbClr val="187498"/>
                </a:solidFill>
              </a:rPr>
              <a:t>Ministry of Interior</a:t>
            </a:r>
            <a:endParaRPr sz="2000" b="1" dirty="0">
              <a:solidFill>
                <a:srgbClr val="187498"/>
              </a:solidFill>
            </a:endParaRPr>
          </a:p>
          <a:p>
            <a:pPr marL="0" lvl="0" indent="0" algn="just" rtl="0">
              <a:lnSpc>
                <a:spcPct val="150000"/>
              </a:lnSpc>
              <a:spcBef>
                <a:spcPts val="600"/>
              </a:spcBef>
              <a:spcAft>
                <a:spcPts val="0"/>
              </a:spcAft>
              <a:buNone/>
            </a:pPr>
            <a:endParaRPr dirty="0"/>
          </a:p>
          <a:p>
            <a:pPr marL="0" lvl="0" indent="0" algn="just" rtl="0">
              <a:lnSpc>
                <a:spcPct val="150000"/>
              </a:lnSpc>
              <a:spcBef>
                <a:spcPts val="600"/>
              </a:spcBef>
              <a:spcAft>
                <a:spcPts val="0"/>
              </a:spcAft>
              <a:buNone/>
            </a:pPr>
            <a:endParaRPr dirty="0"/>
          </a:p>
          <a:p>
            <a:pPr marL="0" lvl="0" indent="0" algn="just" rtl="0">
              <a:lnSpc>
                <a:spcPct val="150000"/>
              </a:lnSpc>
              <a:spcBef>
                <a:spcPts val="600"/>
              </a:spcBef>
              <a:spcAft>
                <a:spcPts val="0"/>
              </a:spcAft>
              <a:buNone/>
            </a:pPr>
            <a:r>
              <a:rPr lang="en-GB" dirty="0"/>
              <a:t>The Ministry of Interior of the Republic is the overarching regulatory authority for Associations, Foundations and Federations and Charity trusts. There is a particular section in the Ministry which is in charge of the procedures for the registration of associations, foundations, and federations, or for the establishment of branches or subsidiaries. </a:t>
            </a:r>
            <a:endParaRPr sz="1200" dirty="0">
              <a:solidFill>
                <a:srgbClr val="3B3842"/>
              </a:solidFill>
            </a:endParaRPr>
          </a:p>
          <a:p>
            <a:pPr marL="514350" lvl="0" indent="-171450" algn="just" rtl="0">
              <a:lnSpc>
                <a:spcPct val="90000"/>
              </a:lnSpc>
              <a:spcBef>
                <a:spcPts val="1000"/>
              </a:spcBef>
              <a:spcAft>
                <a:spcPts val="0"/>
              </a:spcAft>
              <a:buSzPts val="1800"/>
              <a:buFont typeface="Arial"/>
              <a:buNone/>
            </a:pPr>
            <a:endParaRPr dirty="0"/>
          </a:p>
        </p:txBody>
      </p:sp>
      <p:sp>
        <p:nvSpPr>
          <p:cNvPr id="95" name="Google Shape;95;g25c2d15b987_1_10"/>
          <p:cNvSpPr txBox="1">
            <a:spLocks noGrp="1"/>
          </p:cNvSpPr>
          <p:nvPr>
            <p:ph type="body" idx="1"/>
          </p:nvPr>
        </p:nvSpPr>
        <p:spPr>
          <a:xfrm>
            <a:off x="6339820" y="1354111"/>
            <a:ext cx="5518800" cy="5265300"/>
          </a:xfrm>
          <a:prstGeom prst="rect">
            <a:avLst/>
          </a:prstGeom>
          <a:noFill/>
          <a:ln>
            <a:noFill/>
          </a:ln>
        </p:spPr>
        <p:txBody>
          <a:bodyPr spcFirstLastPara="1" wrap="square" lIns="0" tIns="0" rIns="0" bIns="0" anchor="t" anchorCtr="0">
            <a:noAutofit/>
          </a:bodyPr>
          <a:lstStyle/>
          <a:p>
            <a:pPr marL="0" marR="0" lvl="0" indent="0" algn="ctr" rtl="0">
              <a:lnSpc>
                <a:spcPct val="150000"/>
              </a:lnSpc>
              <a:spcBef>
                <a:spcPts val="0"/>
              </a:spcBef>
              <a:spcAft>
                <a:spcPts val="0"/>
              </a:spcAft>
              <a:buNone/>
            </a:pPr>
            <a:r>
              <a:rPr lang="en-GB" sz="2000" b="1" dirty="0">
                <a:solidFill>
                  <a:srgbClr val="187498"/>
                </a:solidFill>
              </a:rPr>
              <a:t>Commissioner for Volunteerism and Non-Governmental Organisations</a:t>
            </a:r>
            <a:endParaRPr sz="2000" b="1" dirty="0">
              <a:solidFill>
                <a:srgbClr val="187498"/>
              </a:solidFill>
            </a:endParaRPr>
          </a:p>
          <a:p>
            <a:pPr marL="0" marR="0" lvl="0" indent="0" algn="just" rtl="0">
              <a:lnSpc>
                <a:spcPct val="150000"/>
              </a:lnSpc>
              <a:spcBef>
                <a:spcPts val="600"/>
              </a:spcBef>
              <a:spcAft>
                <a:spcPts val="0"/>
              </a:spcAft>
              <a:buNone/>
            </a:pPr>
            <a:endParaRPr dirty="0"/>
          </a:p>
          <a:p>
            <a:pPr marL="0" marR="0" lvl="0" indent="0" algn="just" rtl="0">
              <a:lnSpc>
                <a:spcPct val="150000"/>
              </a:lnSpc>
              <a:spcBef>
                <a:spcPts val="600"/>
              </a:spcBef>
              <a:spcAft>
                <a:spcPts val="0"/>
              </a:spcAft>
              <a:buNone/>
            </a:pPr>
            <a:r>
              <a:rPr lang="en-GB" dirty="0"/>
              <a:t>The Office of the Commissioner for Volunteering and NGOs was established in 2013 (01/06/2013). The aim of the Commissioner for Volunteering is to encourage the active civic participation at local level and to promote the role of organised civil society at all levels for the purposes of drawing up governmental policies.</a:t>
            </a:r>
            <a:endParaRPr sz="1200" dirty="0">
              <a:solidFill>
                <a:srgbClr val="3B3842"/>
              </a:solidFill>
            </a:endParaRPr>
          </a:p>
          <a:p>
            <a:pPr marL="0" marR="0" lvl="0" indent="0" algn="just" rtl="0">
              <a:lnSpc>
                <a:spcPct val="150000"/>
              </a:lnSpc>
              <a:spcBef>
                <a:spcPts val="600"/>
              </a:spcBef>
              <a:spcAft>
                <a:spcPts val="0"/>
              </a:spcAft>
              <a:buNone/>
            </a:pPr>
            <a:endParaRPr dirty="0"/>
          </a:p>
          <a:p>
            <a:pPr marL="0" marR="0" lvl="0" indent="0" algn="just" rtl="0">
              <a:lnSpc>
                <a:spcPct val="150000"/>
              </a:lnSpc>
              <a:spcBef>
                <a:spcPts val="600"/>
              </a:spcBef>
              <a:spcAft>
                <a:spcPts val="0"/>
              </a:spcAft>
              <a:buNone/>
            </a:pPr>
            <a:endParaRPr dirty="0"/>
          </a:p>
          <a:p>
            <a:pPr marL="457200" lvl="0" indent="0" algn="just" rtl="0">
              <a:lnSpc>
                <a:spcPct val="100000"/>
              </a:lnSpc>
              <a:spcBef>
                <a:spcPts val="600"/>
              </a:spcBef>
              <a:spcAft>
                <a:spcPts val="0"/>
              </a:spcAft>
              <a:buNone/>
            </a:pPr>
            <a:endParaRPr dirty="0"/>
          </a:p>
          <a:p>
            <a:pPr marL="0" lvl="0" indent="0" algn="just" rtl="0">
              <a:lnSpc>
                <a:spcPct val="100000"/>
              </a:lnSpc>
              <a:spcBef>
                <a:spcPts val="600"/>
              </a:spcBef>
              <a:spcAft>
                <a:spcPts val="0"/>
              </a:spcAft>
              <a:buNone/>
            </a:pPr>
            <a:endParaRPr sz="1200" dirty="0">
              <a:solidFill>
                <a:srgbClr val="3B3842"/>
              </a:solidFill>
            </a:endParaRPr>
          </a:p>
          <a:p>
            <a:pPr marL="514350" lvl="0" indent="-171450" algn="just" rtl="0">
              <a:lnSpc>
                <a:spcPct val="90000"/>
              </a:lnSpc>
              <a:spcBef>
                <a:spcPts val="1000"/>
              </a:spcBef>
              <a:spcAft>
                <a:spcPts val="0"/>
              </a:spcAft>
              <a:buSzPts val="1800"/>
              <a:buFont typeface="Arial"/>
              <a:buNone/>
            </a:pP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g25c2d15b987_1_18"/>
          <p:cNvSpPr txBox="1">
            <a:spLocks noGrp="1"/>
          </p:cNvSpPr>
          <p:nvPr>
            <p:ph type="body" idx="1"/>
          </p:nvPr>
        </p:nvSpPr>
        <p:spPr>
          <a:xfrm>
            <a:off x="399375" y="1354100"/>
            <a:ext cx="6217556" cy="5382600"/>
          </a:xfrm>
          <a:prstGeom prst="rect">
            <a:avLst/>
          </a:prstGeom>
          <a:noFill/>
          <a:ln>
            <a:noFill/>
          </a:ln>
        </p:spPr>
        <p:txBody>
          <a:bodyPr spcFirstLastPara="1" wrap="square" lIns="0" tIns="0" rIns="0" bIns="0" anchor="t" anchorCtr="0">
            <a:noAutofit/>
          </a:bodyPr>
          <a:lstStyle/>
          <a:p>
            <a:pPr marL="0" lvl="0" indent="0" algn="just" rtl="0">
              <a:lnSpc>
                <a:spcPct val="115000"/>
              </a:lnSpc>
              <a:spcBef>
                <a:spcPts val="0"/>
              </a:spcBef>
              <a:spcAft>
                <a:spcPts val="0"/>
              </a:spcAft>
              <a:buNone/>
            </a:pPr>
            <a:r>
              <a:rPr lang="en-GB" sz="1700" b="1" dirty="0">
                <a:solidFill>
                  <a:srgbClr val="187498"/>
                </a:solidFill>
              </a:rPr>
              <a:t>EU Competitive Programmes</a:t>
            </a:r>
            <a:endParaRPr sz="1700" b="1" dirty="0">
              <a:solidFill>
                <a:srgbClr val="187498"/>
              </a:solidFill>
            </a:endParaRPr>
          </a:p>
          <a:p>
            <a:pPr marL="0" lvl="0" indent="0" algn="just" rtl="0">
              <a:lnSpc>
                <a:spcPct val="115000"/>
              </a:lnSpc>
              <a:spcBef>
                <a:spcPts val="0"/>
              </a:spcBef>
              <a:spcAft>
                <a:spcPts val="0"/>
              </a:spcAft>
              <a:buNone/>
            </a:pPr>
            <a:r>
              <a:rPr lang="en-GB" sz="1700" dirty="0"/>
              <a:t>EU Competitive Programmes are programmes that are financed directly by the European Union ́s budget and are aimed at contributing to the implementation of EU policies.  In Cyprus, the FFMELLP  has the management of funds allocated to Cyprus by the European Commission</a:t>
            </a:r>
            <a:endParaRPr sz="1700" dirty="0"/>
          </a:p>
          <a:p>
            <a:pPr marL="0" lvl="0" indent="0" algn="just" rtl="0">
              <a:lnSpc>
                <a:spcPct val="115000"/>
              </a:lnSpc>
              <a:spcBef>
                <a:spcPts val="0"/>
              </a:spcBef>
              <a:spcAft>
                <a:spcPts val="0"/>
              </a:spcAft>
              <a:buNone/>
            </a:pPr>
            <a:endParaRPr sz="1700" dirty="0"/>
          </a:p>
          <a:p>
            <a:pPr marL="0" lvl="0" indent="0" algn="just" rtl="0">
              <a:lnSpc>
                <a:spcPct val="115000"/>
              </a:lnSpc>
              <a:spcBef>
                <a:spcPts val="0"/>
              </a:spcBef>
              <a:spcAft>
                <a:spcPts val="0"/>
              </a:spcAft>
              <a:buNone/>
            </a:pPr>
            <a:r>
              <a:rPr lang="en-GB" sz="1700" b="1" dirty="0">
                <a:solidFill>
                  <a:srgbClr val="187498"/>
                </a:solidFill>
              </a:rPr>
              <a:t>EEA Grants and Norway Grants</a:t>
            </a:r>
            <a:endParaRPr sz="1700" b="1" dirty="0">
              <a:solidFill>
                <a:srgbClr val="187498"/>
              </a:solidFill>
            </a:endParaRPr>
          </a:p>
          <a:p>
            <a:pPr marL="0" lvl="0" indent="0" algn="just" rtl="0">
              <a:lnSpc>
                <a:spcPct val="115000"/>
              </a:lnSpc>
              <a:spcBef>
                <a:spcPts val="0"/>
              </a:spcBef>
              <a:spcAft>
                <a:spcPts val="0"/>
              </a:spcAft>
              <a:buNone/>
            </a:pPr>
            <a:r>
              <a:rPr lang="en-GB" sz="1700" dirty="0"/>
              <a:t>The EEA and Norway Grants are funded by Iceland, Liechtenstein and Norway. The Grants have two goals – to contribute to a more equal Europe, both socially and economically – and to strengthen the relations between Iceland, Liechtenstein and Norway, and the 15 beneficiary countries in Europe, with Cyprus being one of them.</a:t>
            </a:r>
            <a:endParaRPr sz="1700" dirty="0"/>
          </a:p>
          <a:p>
            <a:pPr marL="0" lvl="0" indent="0" algn="just" rtl="0">
              <a:lnSpc>
                <a:spcPct val="115000"/>
              </a:lnSpc>
              <a:spcBef>
                <a:spcPts val="0"/>
              </a:spcBef>
              <a:spcAft>
                <a:spcPts val="0"/>
              </a:spcAft>
              <a:buNone/>
            </a:pPr>
            <a:endParaRPr sz="1700" dirty="0"/>
          </a:p>
          <a:p>
            <a:pPr marL="0" lvl="0" indent="0" algn="just" rtl="0">
              <a:lnSpc>
                <a:spcPct val="115000"/>
              </a:lnSpc>
              <a:spcBef>
                <a:spcPts val="0"/>
              </a:spcBef>
              <a:spcAft>
                <a:spcPts val="0"/>
              </a:spcAft>
              <a:buNone/>
            </a:pPr>
            <a:endParaRPr sz="1700" dirty="0">
              <a:solidFill>
                <a:srgbClr val="3B3842"/>
              </a:solidFill>
            </a:endParaRPr>
          </a:p>
          <a:p>
            <a:pPr marL="0" lvl="0" indent="0" algn="just" rtl="0">
              <a:lnSpc>
                <a:spcPct val="100000"/>
              </a:lnSpc>
              <a:spcBef>
                <a:spcPts val="0"/>
              </a:spcBef>
              <a:spcAft>
                <a:spcPts val="0"/>
              </a:spcAft>
              <a:buNone/>
            </a:pPr>
            <a:endParaRPr dirty="0"/>
          </a:p>
        </p:txBody>
      </p:sp>
      <p:sp>
        <p:nvSpPr>
          <p:cNvPr id="101" name="Google Shape;101;g25c2d15b987_1_18"/>
          <p:cNvSpPr txBox="1">
            <a:spLocks noGrp="1"/>
          </p:cNvSpPr>
          <p:nvPr>
            <p:ph type="title"/>
          </p:nvPr>
        </p:nvSpPr>
        <p:spPr>
          <a:xfrm>
            <a:off x="399370" y="174449"/>
            <a:ext cx="11393400" cy="6753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2800"/>
              <a:buFont typeface="Calibri"/>
              <a:buNone/>
            </a:pPr>
            <a:r>
              <a:rPr lang="en-GB" b="1"/>
              <a:t>Funding Landscape for NGOs in Cyprus</a:t>
            </a:r>
            <a:endParaRPr b="1"/>
          </a:p>
        </p:txBody>
      </p:sp>
      <p:pic>
        <p:nvPicPr>
          <p:cNvPr id="102" name="Google Shape;102;g25c2d15b987_1_18"/>
          <p:cNvPicPr preferRelativeResize="0"/>
          <p:nvPr/>
        </p:nvPicPr>
        <p:blipFill>
          <a:blip r:embed="rId3">
            <a:alphaModFix/>
          </a:blip>
          <a:stretch>
            <a:fillRect/>
          </a:stretch>
        </p:blipFill>
        <p:spPr>
          <a:xfrm>
            <a:off x="7165375" y="1854246"/>
            <a:ext cx="3930624" cy="3149502"/>
          </a:xfrm>
          <a:prstGeom prst="rect">
            <a:avLst/>
          </a:prstGeom>
          <a:noFill/>
          <a:ln>
            <a:noFill/>
          </a:ln>
        </p:spPr>
      </p:pic>
    </p:spTree>
  </p:cSld>
  <p:clrMapOvr>
    <a:masterClrMapping/>
  </p:clrMapOvr>
</p:sld>
</file>

<file path=ppt/theme/theme1.xml><?xml version="1.0" encoding="utf-8"?>
<a:theme xmlns:a="http://schemas.openxmlformats.org/drawingml/2006/main" name="CARDET Course template">
  <a:themeElements>
    <a:clrScheme name="EMERGE">
      <a:dk1>
        <a:srgbClr val="3B3842"/>
      </a:dk1>
      <a:lt1>
        <a:srgbClr val="FFFFFF"/>
      </a:lt1>
      <a:dk2>
        <a:srgbClr val="333333"/>
      </a:dk2>
      <a:lt2>
        <a:srgbClr val="999999"/>
      </a:lt2>
      <a:accent1>
        <a:srgbClr val="EB5353"/>
      </a:accent1>
      <a:accent2>
        <a:srgbClr val="F9D923"/>
      </a:accent2>
      <a:accent3>
        <a:srgbClr val="187498"/>
      </a:accent3>
      <a:accent4>
        <a:srgbClr val="36AE7C"/>
      </a:accent4>
      <a:accent5>
        <a:srgbClr val="E0BB07"/>
      </a:accent5>
      <a:accent6>
        <a:srgbClr val="333333"/>
      </a:accent6>
      <a:hlink>
        <a:srgbClr val="0070C0"/>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ARDET Course template">
  <a:themeElements>
    <a:clrScheme name="EMERGE">
      <a:dk1>
        <a:srgbClr val="3B3842"/>
      </a:dk1>
      <a:lt1>
        <a:srgbClr val="FFFFFF"/>
      </a:lt1>
      <a:dk2>
        <a:srgbClr val="333333"/>
      </a:dk2>
      <a:lt2>
        <a:srgbClr val="999999"/>
      </a:lt2>
      <a:accent1>
        <a:srgbClr val="EB5353"/>
      </a:accent1>
      <a:accent2>
        <a:srgbClr val="F9D923"/>
      </a:accent2>
      <a:accent3>
        <a:srgbClr val="187498"/>
      </a:accent3>
      <a:accent4>
        <a:srgbClr val="36AE7C"/>
      </a:accent4>
      <a:accent5>
        <a:srgbClr val="E0BB07"/>
      </a:accent5>
      <a:accent6>
        <a:srgbClr val="333333"/>
      </a:accent6>
      <a:hlink>
        <a:srgbClr val="0070C0"/>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ARDET Course template">
  <a:themeElements>
    <a:clrScheme name="EMERGE">
      <a:dk1>
        <a:srgbClr val="3B3842"/>
      </a:dk1>
      <a:lt1>
        <a:srgbClr val="FFFFFF"/>
      </a:lt1>
      <a:dk2>
        <a:srgbClr val="333333"/>
      </a:dk2>
      <a:lt2>
        <a:srgbClr val="999999"/>
      </a:lt2>
      <a:accent1>
        <a:srgbClr val="EB5353"/>
      </a:accent1>
      <a:accent2>
        <a:srgbClr val="F9D923"/>
      </a:accent2>
      <a:accent3>
        <a:srgbClr val="187498"/>
      </a:accent3>
      <a:accent4>
        <a:srgbClr val="36AE7C"/>
      </a:accent4>
      <a:accent5>
        <a:srgbClr val="E0BB07"/>
      </a:accent5>
      <a:accent6>
        <a:srgbClr val="333333"/>
      </a:accent6>
      <a:hlink>
        <a:srgbClr val="0070C0"/>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TotalTime>
  <Words>927</Words>
  <Application>Microsoft Office PowerPoint</Application>
  <PresentationFormat>Widescreen</PresentationFormat>
  <Paragraphs>93</Paragraphs>
  <Slides>15</Slides>
  <Notes>15</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15</vt:i4>
      </vt:variant>
    </vt:vector>
  </HeadingPairs>
  <TitlesOfParts>
    <vt:vector size="22" baseType="lpstr">
      <vt:lpstr>Calibri</vt:lpstr>
      <vt:lpstr>Arial</vt:lpstr>
      <vt:lpstr>Wingdings</vt:lpstr>
      <vt:lpstr>Roboto</vt:lpstr>
      <vt:lpstr>CARDET Course template</vt:lpstr>
      <vt:lpstr>CARDET Course template</vt:lpstr>
      <vt:lpstr>1_CARDET Course template</vt:lpstr>
      <vt:lpstr>Module 6 Cypriot Active Citizens</vt:lpstr>
      <vt:lpstr>Learning Objectives</vt:lpstr>
      <vt:lpstr>Introduction</vt:lpstr>
      <vt:lpstr>Introduction</vt:lpstr>
      <vt:lpstr>NGOs Areas of Expertise in Cyprus</vt:lpstr>
      <vt:lpstr>Different NGOs Legal Structures in Cyprus</vt:lpstr>
      <vt:lpstr>Different NGOs Legal Structures in Cyprus</vt:lpstr>
      <vt:lpstr>Overarching Regulatory or Advisory Bodies for NGOs</vt:lpstr>
      <vt:lpstr>Funding Landscape for NGOs in Cyprus</vt:lpstr>
      <vt:lpstr>Funding Landscape for NGOs in Cyprus</vt:lpstr>
      <vt:lpstr>Challenges CSOs in Cyprus are Facing I</vt:lpstr>
      <vt:lpstr>Challenges CSOs in Cyprus are Facing I</vt:lpstr>
      <vt:lpstr>Challenges CSOs in Cyprus are Facing II</vt:lpstr>
      <vt:lpstr>Group Activity (Worksheet)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6 Cypriot Active Citizens</dc:title>
  <dc:creator>2Fast4u</dc:creator>
  <cp:lastModifiedBy>Simone Khekin</cp:lastModifiedBy>
  <cp:revision>5</cp:revision>
  <dcterms:created xsi:type="dcterms:W3CDTF">2014-07-11T09:12:14Z</dcterms:created>
  <dcterms:modified xsi:type="dcterms:W3CDTF">2023-12-12T14:11:47Z</dcterms:modified>
</cp:coreProperties>
</file>