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4" r:id="rId2"/>
    <p:sldMasterId id="2147483656" r:id="rId3"/>
  </p:sldMasterIdLst>
  <p:notesMasterIdLst>
    <p:notesMasterId r:id="rId17"/>
  </p:notesMasterIdLst>
  <p:sldIdLst>
    <p:sldId id="26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Roboto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gPj1adr0zULxc6CxT0OWGh3W0M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74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9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1.fntdata"/><Relationship Id="rId26" Type="http://customschemas.google.com/relationships/presentationmetadata" Target="meta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7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2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" name="Google Shape;5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9428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e52d7d2808_0_4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/>
              <a:t>Picture Source:</a:t>
            </a:r>
            <a:r>
              <a:rPr lang="en-GB"/>
              <a:t> https://www.nytimes.com/2020/06/06/smarter-living/how-to-start-a-neighborhood-association.html</a:t>
            </a:r>
            <a:endParaRPr/>
          </a:p>
        </p:txBody>
      </p:sp>
      <p:sp>
        <p:nvSpPr>
          <p:cNvPr id="153" name="Google Shape;153;g1e52d7d2808_0_4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e52d7d2808_0_4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/>
              <a:t>Picture Source:</a:t>
            </a:r>
            <a:r>
              <a:rPr lang="en-GB"/>
              <a:t> https://www.nytimes.com/2020/06/06/smarter-living/how-to-start-a-neighborhood-association.html</a:t>
            </a:r>
            <a:endParaRPr/>
          </a:p>
        </p:txBody>
      </p:sp>
      <p:sp>
        <p:nvSpPr>
          <p:cNvPr id="160" name="Google Shape;160;g1e52d7d2808_0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Picture Source: https://hover.blog/how-to-lead-an-effective-brainstorm-with-your-team-or-just-you/</a:t>
            </a:r>
            <a:endParaRPr/>
          </a:p>
        </p:txBody>
      </p:sp>
      <p:sp>
        <p:nvSpPr>
          <p:cNvPr id="181" name="Google Shape;18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8" name="Google Shape;18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b="1"/>
              <a:t>Picture source: </a:t>
            </a:r>
            <a:r>
              <a:rPr lang="en-GB"/>
              <a:t>https://www.flaticon.com/free-icon/cyprus_303032</a:t>
            </a:r>
            <a:endParaRPr/>
          </a:p>
        </p:txBody>
      </p:sp>
      <p:sp>
        <p:nvSpPr>
          <p:cNvPr id="56" name="Google Shape;5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/>
              <a:t>Picture Source: </a:t>
            </a:r>
            <a:r>
              <a:rPr lang="en-GB"/>
              <a:t>https://www.who.int/news/item/10-12-2020-statement-from-the-civil-society-track-of-the-3rd-global-infodemic-management-conference</a:t>
            </a:r>
            <a:endParaRPr/>
          </a:p>
        </p:txBody>
      </p:sp>
      <p:sp>
        <p:nvSpPr>
          <p:cNvPr id="63" name="Google Shape;63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e52d7d280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/>
              <a:t>Picture Source: </a:t>
            </a:r>
            <a:r>
              <a:rPr lang="en-GB"/>
              <a:t>https://blog.vantagecircle.com/teamwork-and-team-building/</a:t>
            </a:r>
            <a:endParaRPr/>
          </a:p>
        </p:txBody>
      </p:sp>
      <p:sp>
        <p:nvSpPr>
          <p:cNvPr id="84" name="Google Shape;84;g1e52d7d28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e52d7d2808_0_3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/>
              <a:t>Picture Source:</a:t>
            </a:r>
            <a:r>
              <a:rPr lang="en-GB"/>
              <a:t> https://intermountainhealthcare.org/blogs/topics/live-well/2023/04/effective-goal-setting-using-the-smart-method/</a:t>
            </a:r>
            <a:endParaRPr/>
          </a:p>
        </p:txBody>
      </p:sp>
      <p:sp>
        <p:nvSpPr>
          <p:cNvPr id="105" name="Google Shape;105;g1e52d7d2808_0_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e52d7d2808_0_3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/>
              <a:t>Picture Source:</a:t>
            </a:r>
            <a:r>
              <a:rPr lang="en-GB"/>
              <a:t> https://www.lawyer.com.cy/category/company-and-corporate-mattters/page/2/</a:t>
            </a:r>
            <a:endParaRPr/>
          </a:p>
        </p:txBody>
      </p:sp>
      <p:sp>
        <p:nvSpPr>
          <p:cNvPr id="126" name="Google Shape;126;g1e52d7d2808_0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e52d7d2808_0_3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/>
              <a:t>Picture Source:</a:t>
            </a:r>
            <a:r>
              <a:rPr lang="en-GB"/>
              <a:t> https://www.nytimes.com/2020/06/06/smarter-living/how-to-start-a-neighborhood-association.html</a:t>
            </a:r>
            <a:endParaRPr/>
          </a:p>
        </p:txBody>
      </p:sp>
      <p:sp>
        <p:nvSpPr>
          <p:cNvPr id="132" name="Google Shape;132;g1e52d7d2808_0_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e52d7d2808_0_3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/>
              <a:t>Picture Source:</a:t>
            </a:r>
            <a:r>
              <a:rPr lang="en-GB"/>
              <a:t> https://www.nytimes.com/2020/06/06/smarter-living/how-to-start-a-neighborhood-association.html</a:t>
            </a:r>
            <a:endParaRPr/>
          </a:p>
        </p:txBody>
      </p:sp>
      <p:sp>
        <p:nvSpPr>
          <p:cNvPr id="139" name="Google Shape;139;g1e52d7d2808_0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e52d7d2808_0_4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/>
              <a:t>Picture Source:</a:t>
            </a:r>
            <a:r>
              <a:rPr lang="en-GB"/>
              <a:t> https://www.nytimes.com/2020/06/06/smarter-living/how-to-start-a-neighborhood-association.html</a:t>
            </a:r>
            <a:endParaRPr/>
          </a:p>
        </p:txBody>
      </p:sp>
      <p:sp>
        <p:nvSpPr>
          <p:cNvPr id="146" name="Google Shape;146;g1e52d7d2808_0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Text - 1col">
  <p:cSld name="Title Text - 1col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9"/>
          <p:cNvSpPr txBox="1">
            <a:spLocks noGrp="1"/>
          </p:cNvSpPr>
          <p:nvPr>
            <p:ph type="body" idx="1"/>
          </p:nvPr>
        </p:nvSpPr>
        <p:spPr>
          <a:xfrm>
            <a:off x="399370" y="1449389"/>
            <a:ext cx="11393260" cy="5096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ubtitle Text - 1col">
  <p:cSld name="Title Subtitle Text - 1col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5"/>
          <p:cNvSpPr txBox="1">
            <a:spLocks noGrp="1"/>
          </p:cNvSpPr>
          <p:nvPr>
            <p:ph type="body" idx="1"/>
          </p:nvPr>
        </p:nvSpPr>
        <p:spPr>
          <a:xfrm>
            <a:off x="399370" y="1285794"/>
            <a:ext cx="11393260" cy="506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25"/>
          <p:cNvSpPr txBox="1">
            <a:spLocks noGrp="1"/>
          </p:cNvSpPr>
          <p:nvPr>
            <p:ph type="body" idx="2"/>
          </p:nvPr>
        </p:nvSpPr>
        <p:spPr>
          <a:xfrm>
            <a:off x="399370" y="2046514"/>
            <a:ext cx="5518830" cy="455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body" idx="3"/>
          </p:nvPr>
        </p:nvSpPr>
        <p:spPr>
          <a:xfrm>
            <a:off x="6273801" y="2046514"/>
            <a:ext cx="5518830" cy="455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title"/>
          </p:nvPr>
        </p:nvSpPr>
        <p:spPr>
          <a:xfrm>
            <a:off x="399370" y="388189"/>
            <a:ext cx="11393260" cy="461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1965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FEF7D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2F1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2"/>
          <p:cNvSpPr txBox="1">
            <a:spLocks noGrp="1"/>
          </p:cNvSpPr>
          <p:nvPr>
            <p:ph type="ctrTitle"/>
          </p:nvPr>
        </p:nvSpPr>
        <p:spPr>
          <a:xfrm>
            <a:off x="2188573" y="3188147"/>
            <a:ext cx="7832271" cy="1600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9" name="Google Shape;39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04572" y="228542"/>
            <a:ext cx="3382856" cy="2620299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22"/>
          <p:cNvSpPr txBox="1"/>
          <p:nvPr/>
        </p:nvSpPr>
        <p:spPr>
          <a:xfrm>
            <a:off x="2734888" y="6152529"/>
            <a:ext cx="893618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EMERGE project benefits from a grant under the Active Citizens Fund Cyprus program, funded by Iceland, Liechtenstein and Norway, through the EEA and Norway Grants 2014-2021.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" name="Google Shape;4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9936" y="6051476"/>
            <a:ext cx="1509686" cy="5293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73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- 2col">
  <p:cSld name="Title Content - 2col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4"/>
          <p:cNvSpPr txBox="1">
            <a:spLocks noGrp="1"/>
          </p:cNvSpPr>
          <p:nvPr>
            <p:ph type="body" idx="1"/>
          </p:nvPr>
        </p:nvSpPr>
        <p:spPr>
          <a:xfrm>
            <a:off x="399370" y="1332411"/>
            <a:ext cx="5518830" cy="5265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body" idx="2"/>
          </p:nvPr>
        </p:nvSpPr>
        <p:spPr>
          <a:xfrm>
            <a:off x="6273801" y="1332411"/>
            <a:ext cx="5518830" cy="5265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ubtitle Text - 1col">
  <p:cSld name="Title Subtitle Text - 1col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body" idx="1"/>
          </p:nvPr>
        </p:nvSpPr>
        <p:spPr>
          <a:xfrm>
            <a:off x="399370" y="1285794"/>
            <a:ext cx="11393260" cy="506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2"/>
          </p:nvPr>
        </p:nvSpPr>
        <p:spPr>
          <a:xfrm>
            <a:off x="399370" y="2046514"/>
            <a:ext cx="5518830" cy="455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body" idx="3"/>
          </p:nvPr>
        </p:nvSpPr>
        <p:spPr>
          <a:xfrm>
            <a:off x="6273801" y="2046514"/>
            <a:ext cx="5518830" cy="455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FEF7D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2F1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2"/>
          <p:cNvSpPr txBox="1">
            <a:spLocks noGrp="1"/>
          </p:cNvSpPr>
          <p:nvPr>
            <p:ph type="ctrTitle"/>
          </p:nvPr>
        </p:nvSpPr>
        <p:spPr>
          <a:xfrm>
            <a:off x="2188573" y="3188147"/>
            <a:ext cx="7832271" cy="1600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5" name="Google Shape;3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04572" y="228542"/>
            <a:ext cx="3382856" cy="2620299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22"/>
          <p:cNvSpPr txBox="1"/>
          <p:nvPr/>
        </p:nvSpPr>
        <p:spPr>
          <a:xfrm>
            <a:off x="2734888" y="6152529"/>
            <a:ext cx="893618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EMERGE project benefits from a grant under the Active Citizens Fund Cyprus program, funded by Iceland, Liechtenstein and Norway, through the EEA and Norway Grants 2014-2021.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" name="Google Shape;37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9936" y="6051476"/>
            <a:ext cx="1509686" cy="529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FEF7D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2F1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23"/>
          <p:cNvSpPr txBox="1">
            <a:spLocks noGrp="1"/>
          </p:cNvSpPr>
          <p:nvPr>
            <p:ph type="ctrTitle"/>
          </p:nvPr>
        </p:nvSpPr>
        <p:spPr>
          <a:xfrm>
            <a:off x="2188573" y="3188147"/>
            <a:ext cx="7832271" cy="1600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4" name="Google Shape;44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04572" y="228542"/>
            <a:ext cx="3382856" cy="2620299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23"/>
          <p:cNvSpPr txBox="1"/>
          <p:nvPr/>
        </p:nvSpPr>
        <p:spPr>
          <a:xfrm>
            <a:off x="2734888" y="6152529"/>
            <a:ext cx="893618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EMERGE project benefits from a grant under the Active Citizens Fund Cyprus program, funded by Iceland, Liechtenstein and Norway, through the EEA and Norway Grants 2014-2021.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" name="Google Shape;46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9936" y="6051476"/>
            <a:ext cx="1509686" cy="529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 type="title">
  <p:cSld name="1_Title Slide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9936" y="2932981"/>
            <a:ext cx="11023391" cy="281923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8"/>
          <p:cNvSpPr txBox="1">
            <a:spLocks noGrp="1"/>
          </p:cNvSpPr>
          <p:nvPr>
            <p:ph type="ctrTitle"/>
          </p:nvPr>
        </p:nvSpPr>
        <p:spPr>
          <a:xfrm>
            <a:off x="798252" y="912854"/>
            <a:ext cx="6010271" cy="875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Calibri"/>
              <a:buNone/>
              <a:defRPr sz="3600" b="1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subTitle" idx="1"/>
          </p:nvPr>
        </p:nvSpPr>
        <p:spPr>
          <a:xfrm>
            <a:off x="798252" y="2300000"/>
            <a:ext cx="6010271" cy="632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18"/>
          <p:cNvSpPr txBox="1"/>
          <p:nvPr/>
        </p:nvSpPr>
        <p:spPr>
          <a:xfrm>
            <a:off x="2734888" y="6152529"/>
            <a:ext cx="893618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EMERGE project benefits from a grant under the Active Citizens Fund Cyprus program, funded by Iceland, Liechtenstein and Norway, through the EEA and Norway Grants 2014-2021.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Google Shape;1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59976" y="336883"/>
            <a:ext cx="2154863" cy="1669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9936" y="6051476"/>
            <a:ext cx="1509686" cy="529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48243" y="1767962"/>
            <a:ext cx="3978328" cy="3978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3990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Text - 1col">
  <p:cSld name="Title Text - 1col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9"/>
          <p:cNvSpPr txBox="1">
            <a:spLocks noGrp="1"/>
          </p:cNvSpPr>
          <p:nvPr>
            <p:ph type="body" idx="1"/>
          </p:nvPr>
        </p:nvSpPr>
        <p:spPr>
          <a:xfrm>
            <a:off x="399370" y="1449389"/>
            <a:ext cx="11393260" cy="5096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title"/>
          </p:nvPr>
        </p:nvSpPr>
        <p:spPr>
          <a:xfrm>
            <a:off x="399370" y="388189"/>
            <a:ext cx="11393260" cy="461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9122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ubtitle Content - 2col">
  <p:cSld name="Title Subtitle Content - 2col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>
            <a:spLocks noGrp="1"/>
          </p:cNvSpPr>
          <p:nvPr>
            <p:ph type="body" idx="1"/>
          </p:nvPr>
        </p:nvSpPr>
        <p:spPr>
          <a:xfrm>
            <a:off x="399369" y="1258817"/>
            <a:ext cx="11393261" cy="500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body" idx="2"/>
          </p:nvPr>
        </p:nvSpPr>
        <p:spPr>
          <a:xfrm>
            <a:off x="399370" y="1994263"/>
            <a:ext cx="11393260" cy="4603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title"/>
          </p:nvPr>
        </p:nvSpPr>
        <p:spPr>
          <a:xfrm>
            <a:off x="399370" y="388189"/>
            <a:ext cx="11393260" cy="461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2359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- 2col">
  <p:cSld name="Title Content - 2col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>
            <a:spLocks noGrp="1"/>
          </p:cNvSpPr>
          <p:nvPr>
            <p:ph type="body" idx="1"/>
          </p:nvPr>
        </p:nvSpPr>
        <p:spPr>
          <a:xfrm>
            <a:off x="399370" y="1332411"/>
            <a:ext cx="5518830" cy="5265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body" idx="2"/>
          </p:nvPr>
        </p:nvSpPr>
        <p:spPr>
          <a:xfrm>
            <a:off x="6273801" y="1332411"/>
            <a:ext cx="5518830" cy="5265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title"/>
          </p:nvPr>
        </p:nvSpPr>
        <p:spPr>
          <a:xfrm>
            <a:off x="399370" y="388189"/>
            <a:ext cx="11393260" cy="461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6941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/>
          <p:nvPr/>
        </p:nvSpPr>
        <p:spPr>
          <a:xfrm>
            <a:off x="0" y="1"/>
            <a:ext cx="12192000" cy="10711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7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1"/>
          <p:cNvSpPr/>
          <p:nvPr/>
        </p:nvSpPr>
        <p:spPr>
          <a:xfrm>
            <a:off x="0" y="1"/>
            <a:ext cx="12192000" cy="10711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21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/>
          <p:nvPr/>
        </p:nvSpPr>
        <p:spPr>
          <a:xfrm>
            <a:off x="0" y="1"/>
            <a:ext cx="12192000" cy="10711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7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90138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"/>
          <p:cNvSpPr/>
          <p:nvPr/>
        </p:nvSpPr>
        <p:spPr>
          <a:xfrm>
            <a:off x="686526" y="2436223"/>
            <a:ext cx="6480629" cy="4876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"/>
          <p:cNvSpPr txBox="1">
            <a:spLocks noGrp="1"/>
          </p:cNvSpPr>
          <p:nvPr>
            <p:ph type="ctrTitle"/>
          </p:nvPr>
        </p:nvSpPr>
        <p:spPr>
          <a:xfrm>
            <a:off x="686526" y="1299029"/>
            <a:ext cx="6611257" cy="989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lvl="0"/>
            <a:r>
              <a:rPr lang="en-GB" sz="2800" b="0" dirty="0"/>
              <a:t>Module </a:t>
            </a:r>
            <a:r>
              <a:rPr lang="en-GB" sz="2800" b="0" dirty="0" smtClean="0"/>
              <a:t>6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Cypriot Active Citizens</a:t>
            </a:r>
            <a:endParaRPr dirty="0"/>
          </a:p>
        </p:txBody>
      </p:sp>
      <p:sp>
        <p:nvSpPr>
          <p:cNvPr id="58" name="Google Shape;58;p1"/>
          <p:cNvSpPr txBox="1">
            <a:spLocks noGrp="1"/>
          </p:cNvSpPr>
          <p:nvPr>
            <p:ph type="subTitle" idx="1"/>
          </p:nvPr>
        </p:nvSpPr>
        <p:spPr>
          <a:xfrm>
            <a:off x="782320" y="2525119"/>
            <a:ext cx="5357224" cy="329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en-GB" sz="2200" dirty="0">
                <a:solidFill>
                  <a:schemeClr val="lt1"/>
                </a:solidFill>
              </a:rPr>
              <a:t>Unit </a:t>
            </a:r>
            <a:r>
              <a:rPr lang="en-GB" sz="2200" dirty="0" smtClean="0">
                <a:solidFill>
                  <a:schemeClr val="lt1"/>
                </a:solidFill>
              </a:rPr>
              <a:t>2:  </a:t>
            </a:r>
            <a:r>
              <a:rPr lang="en-GB" sz="2200" dirty="0">
                <a:solidFill>
                  <a:schemeClr val="lt1"/>
                </a:solidFill>
              </a:rPr>
              <a:t>How to Set Up an NGO in Cyprus</a:t>
            </a:r>
          </a:p>
          <a:p>
            <a:pPr lvl="0">
              <a:spcBef>
                <a:spcPts val="0"/>
              </a:spcBef>
            </a:pPr>
            <a:endParaRPr lang="en-GB" sz="2200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779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e52d7d2808_0_409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400" cy="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GB" b="1"/>
              <a:t>Step 4: Legal Requirements (Register a Non Profit Organization)</a:t>
            </a:r>
            <a:endParaRPr b="1"/>
          </a:p>
        </p:txBody>
      </p:sp>
      <p:pic>
        <p:nvPicPr>
          <p:cNvPr id="156" name="Google Shape;156;g1e52d7d2808_0_4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7451" y="1992824"/>
            <a:ext cx="4164522" cy="2795051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g1e52d7d2808_0_409"/>
          <p:cNvSpPr txBox="1"/>
          <p:nvPr/>
        </p:nvSpPr>
        <p:spPr>
          <a:xfrm>
            <a:off x="507775" y="1840425"/>
            <a:ext cx="5878200" cy="3493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All Cyprus Companies, including non-profit ones, are </a:t>
            </a:r>
            <a:r>
              <a:rPr lang="en-GB" sz="1800" b="1" dirty="0">
                <a:solidFill>
                  <a:srgbClr val="187498"/>
                </a:solidFill>
                <a:latin typeface="Calibri"/>
                <a:ea typeface="Calibri"/>
                <a:cs typeface="Calibri"/>
                <a:sym typeface="Calibri"/>
              </a:rPr>
              <a:t>regulated</a:t>
            </a:r>
            <a:r>
              <a:rPr lang="en-GB" sz="1800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 by the Companies Law (Cap.113). </a:t>
            </a:r>
            <a:endParaRPr lang="en-GB" sz="1800" dirty="0" smtClean="0">
              <a:solidFill>
                <a:srgbClr val="3B384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>
              <a:solidFill>
                <a:srgbClr val="3B384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 smtClean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Non-profit </a:t>
            </a:r>
            <a:r>
              <a:rPr lang="en-GB" sz="1800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companies are subject to the same requirements as for-profit companies (i.e. audited accounts, annual levy etc.). The Competent Authority for the registration is the Registrar of Companies.</a:t>
            </a:r>
            <a:endParaRPr sz="2300" dirty="0">
              <a:solidFill>
                <a:srgbClr val="3B384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e52d7d2808_0_415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400" cy="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GB" b="1"/>
              <a:t>Step 5: Take Care of Funding</a:t>
            </a:r>
            <a:endParaRPr b="1"/>
          </a:p>
        </p:txBody>
      </p:sp>
      <p:grpSp>
        <p:nvGrpSpPr>
          <p:cNvPr id="163" name="Google Shape;163;g1e52d7d2808_0_415"/>
          <p:cNvGrpSpPr/>
          <p:nvPr/>
        </p:nvGrpSpPr>
        <p:grpSpPr>
          <a:xfrm>
            <a:off x="3760206" y="1340970"/>
            <a:ext cx="4233494" cy="4233494"/>
            <a:chOff x="2820225" y="891450"/>
            <a:chExt cx="3175200" cy="3175200"/>
          </a:xfrm>
        </p:grpSpPr>
        <p:sp>
          <p:nvSpPr>
            <p:cNvPr id="164" name="Google Shape;164;g1e52d7d2808_0_415"/>
            <p:cNvSpPr/>
            <p:nvPr/>
          </p:nvSpPr>
          <p:spPr>
            <a:xfrm rot="10800000">
              <a:off x="2820225" y="891450"/>
              <a:ext cx="3175200" cy="3175200"/>
            </a:xfrm>
            <a:prstGeom prst="blockArc">
              <a:avLst>
                <a:gd name="adj1" fmla="val 5399801"/>
                <a:gd name="adj2" fmla="val 3012680"/>
                <a:gd name="adj3" fmla="val 6939"/>
              </a:avLst>
            </a:prstGeom>
            <a:solidFill>
              <a:srgbClr val="83E3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g1e52d7d2808_0_415"/>
            <p:cNvSpPr/>
            <p:nvPr/>
          </p:nvSpPr>
          <p:spPr>
            <a:xfrm rot="10800000">
              <a:off x="3175023" y="1179900"/>
              <a:ext cx="450600" cy="450600"/>
            </a:xfrm>
            <a:prstGeom prst="rtTriangle">
              <a:avLst/>
            </a:prstGeom>
            <a:solidFill>
              <a:srgbClr val="83E3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" name="Google Shape;166;g1e52d7d2808_0_415"/>
          <p:cNvGrpSpPr/>
          <p:nvPr/>
        </p:nvGrpSpPr>
        <p:grpSpPr>
          <a:xfrm>
            <a:off x="6840329" y="2761901"/>
            <a:ext cx="1776356" cy="1219570"/>
            <a:chOff x="5130375" y="2071477"/>
            <a:chExt cx="1332300" cy="914700"/>
          </a:xfrm>
        </p:grpSpPr>
        <p:sp>
          <p:nvSpPr>
            <p:cNvPr id="167" name="Google Shape;167;g1e52d7d2808_0_415"/>
            <p:cNvSpPr/>
            <p:nvPr/>
          </p:nvSpPr>
          <p:spPr>
            <a:xfrm>
              <a:off x="5130375" y="2356477"/>
              <a:ext cx="1332300" cy="6297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 dirty="0">
                  <a:solidFill>
                    <a:srgbClr val="FFFFFF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Establish a budget for your NGO</a:t>
              </a:r>
              <a:endParaRPr sz="1200" dirty="0">
                <a:solidFill>
                  <a:srgbClr val="3B384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  <a:p>
              <a:pPr marL="0" lvl="0" indent="0" algn="l" rtl="0">
                <a:spcBef>
                  <a:spcPts val="600"/>
                </a:spcBef>
                <a:spcAft>
                  <a:spcPts val="0"/>
                </a:spcAft>
                <a:buNone/>
              </a:pPr>
              <a:endParaRPr sz="11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8" name="Google Shape;168;g1e52d7d2808_0_415"/>
            <p:cNvSpPr/>
            <p:nvPr/>
          </p:nvSpPr>
          <p:spPr>
            <a:xfrm>
              <a:off x="5130375" y="2071477"/>
              <a:ext cx="1332300" cy="285000"/>
            </a:xfrm>
            <a:prstGeom prst="round1Rect">
              <a:avLst>
                <a:gd name="adj" fmla="val 50000"/>
              </a:avLst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FFFFFF"/>
                </a:solidFill>
              </a:endParaRPr>
            </a:p>
          </p:txBody>
        </p:sp>
      </p:grpSp>
      <p:grpSp>
        <p:nvGrpSpPr>
          <p:cNvPr id="169" name="Google Shape;169;g1e52d7d2808_0_415"/>
          <p:cNvGrpSpPr/>
          <p:nvPr/>
        </p:nvGrpSpPr>
        <p:grpSpPr>
          <a:xfrm>
            <a:off x="5063973" y="1186417"/>
            <a:ext cx="1776356" cy="1219570"/>
            <a:chOff x="3798075" y="775532"/>
            <a:chExt cx="1332300" cy="914700"/>
          </a:xfrm>
        </p:grpSpPr>
        <p:sp>
          <p:nvSpPr>
            <p:cNvPr id="170" name="Google Shape;170;g1e52d7d2808_0_415"/>
            <p:cNvSpPr/>
            <p:nvPr/>
          </p:nvSpPr>
          <p:spPr>
            <a:xfrm>
              <a:off x="3798075" y="1060532"/>
              <a:ext cx="1332300" cy="6297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 dirty="0">
                  <a:solidFill>
                    <a:srgbClr val="FFFFFF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Identify ways to finance your NGO: e.g. donations, grants,  crowdfunding</a:t>
              </a:r>
              <a:endParaRPr sz="1200" dirty="0">
                <a:solidFill>
                  <a:srgbClr val="3B384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  <a:p>
              <a:pPr marL="0" lvl="0" indent="0" algn="just" rtl="0">
                <a:spcBef>
                  <a:spcPts val="600"/>
                </a:spcBef>
                <a:spcAft>
                  <a:spcPts val="0"/>
                </a:spcAft>
                <a:buNone/>
              </a:pPr>
              <a:endParaRPr sz="11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600"/>
                </a:spcBef>
                <a:spcAft>
                  <a:spcPts val="0"/>
                </a:spcAft>
                <a:buNone/>
              </a:pPr>
              <a:endParaRPr sz="11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1" name="Google Shape;171;g1e52d7d2808_0_415"/>
            <p:cNvSpPr/>
            <p:nvPr/>
          </p:nvSpPr>
          <p:spPr>
            <a:xfrm>
              <a:off x="3798075" y="775532"/>
              <a:ext cx="1332300" cy="285000"/>
            </a:xfrm>
            <a:prstGeom prst="round1Rect">
              <a:avLst>
                <a:gd name="adj" fmla="val 50000"/>
              </a:avLst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FFFFFF"/>
                </a:solidFill>
              </a:endParaRPr>
            </a:p>
          </p:txBody>
        </p:sp>
      </p:grpSp>
      <p:grpSp>
        <p:nvGrpSpPr>
          <p:cNvPr id="172" name="Google Shape;172;g1e52d7d2808_0_415"/>
          <p:cNvGrpSpPr/>
          <p:nvPr/>
        </p:nvGrpSpPr>
        <p:grpSpPr>
          <a:xfrm>
            <a:off x="3287618" y="2761901"/>
            <a:ext cx="1776356" cy="1219570"/>
            <a:chOff x="2465775" y="2071477"/>
            <a:chExt cx="1332300" cy="914700"/>
          </a:xfrm>
        </p:grpSpPr>
        <p:sp>
          <p:nvSpPr>
            <p:cNvPr id="173" name="Google Shape;173;g1e52d7d2808_0_415"/>
            <p:cNvSpPr/>
            <p:nvPr/>
          </p:nvSpPr>
          <p:spPr>
            <a:xfrm>
              <a:off x="2465775" y="2356477"/>
              <a:ext cx="1332300" cy="6297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 dirty="0">
                  <a:solidFill>
                    <a:srgbClr val="FFFFFF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Ask for help</a:t>
              </a: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lvl="0" indent="0" algn="just" rtl="0">
                <a:spcBef>
                  <a:spcPts val="600"/>
                </a:spcBef>
                <a:spcAft>
                  <a:spcPts val="0"/>
                </a:spcAft>
                <a:buNone/>
              </a:pPr>
              <a:endParaRPr sz="11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600"/>
                </a:spcBef>
                <a:spcAft>
                  <a:spcPts val="0"/>
                </a:spcAft>
                <a:buNone/>
              </a:pPr>
              <a:endParaRPr sz="11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4" name="Google Shape;174;g1e52d7d2808_0_415"/>
            <p:cNvSpPr/>
            <p:nvPr/>
          </p:nvSpPr>
          <p:spPr>
            <a:xfrm>
              <a:off x="2465775" y="2071477"/>
              <a:ext cx="1332300" cy="285000"/>
            </a:xfrm>
            <a:prstGeom prst="round1Rect">
              <a:avLst>
                <a:gd name="adj" fmla="val 50000"/>
              </a:avLst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FFFFFF"/>
                </a:solidFill>
              </a:endParaRPr>
            </a:p>
          </p:txBody>
        </p:sp>
      </p:grpSp>
      <p:grpSp>
        <p:nvGrpSpPr>
          <p:cNvPr id="175" name="Google Shape;175;g1e52d7d2808_0_415"/>
          <p:cNvGrpSpPr/>
          <p:nvPr/>
        </p:nvGrpSpPr>
        <p:grpSpPr>
          <a:xfrm>
            <a:off x="5063973" y="4650691"/>
            <a:ext cx="1776356" cy="1219570"/>
            <a:chOff x="3798075" y="3373802"/>
            <a:chExt cx="1332300" cy="914700"/>
          </a:xfrm>
        </p:grpSpPr>
        <p:sp>
          <p:nvSpPr>
            <p:cNvPr id="176" name="Google Shape;176;g1e52d7d2808_0_415"/>
            <p:cNvSpPr/>
            <p:nvPr/>
          </p:nvSpPr>
          <p:spPr>
            <a:xfrm>
              <a:off x="3798075" y="3658802"/>
              <a:ext cx="1332300" cy="6297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 dirty="0">
                  <a:solidFill>
                    <a:srgbClr val="FFFFFF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Raise enough money to start your work</a:t>
              </a:r>
              <a:endParaRPr sz="1200" dirty="0">
                <a:solidFill>
                  <a:srgbClr val="3B384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  <a:p>
              <a:pPr marL="0" lvl="0" indent="0" algn="just" rtl="0">
                <a:spcBef>
                  <a:spcPts val="600"/>
                </a:spcBef>
                <a:spcAft>
                  <a:spcPts val="0"/>
                </a:spcAft>
                <a:buNone/>
              </a:pPr>
              <a:endParaRPr sz="11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endParaRPr sz="11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7" name="Google Shape;177;g1e52d7d2808_0_415"/>
            <p:cNvSpPr/>
            <p:nvPr/>
          </p:nvSpPr>
          <p:spPr>
            <a:xfrm>
              <a:off x="3798075" y="3373802"/>
              <a:ext cx="1332300" cy="285000"/>
            </a:xfrm>
            <a:prstGeom prst="round1Rect">
              <a:avLst>
                <a:gd name="adj" fmla="val 50000"/>
              </a:avLst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FFFFFF"/>
                </a:solidFill>
              </a:endParaRPr>
            </a:p>
          </p:txBody>
        </p:sp>
      </p:grpSp>
      <p:pic>
        <p:nvPicPr>
          <p:cNvPr id="178" name="Google Shape;178;g1e52d7d2808_0_4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6100" y="4133870"/>
            <a:ext cx="3893499" cy="21900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2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 b="1"/>
              <a:t>Group Activity (Worksheet)</a:t>
            </a:r>
            <a:endParaRPr b="1"/>
          </a:p>
        </p:txBody>
      </p:sp>
      <p:sp>
        <p:nvSpPr>
          <p:cNvPr id="184" name="Google Shape;184;p32"/>
          <p:cNvSpPr txBox="1">
            <a:spLocks noGrp="1"/>
          </p:cNvSpPr>
          <p:nvPr>
            <p:ph type="body" idx="1"/>
          </p:nvPr>
        </p:nvSpPr>
        <p:spPr>
          <a:xfrm>
            <a:off x="324557" y="1436604"/>
            <a:ext cx="4904782" cy="4656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400" b="1">
              <a:solidFill>
                <a:srgbClr val="FF000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2600" b="1"/>
              <a:t>SETTING UP YOUR OWN NGO!</a:t>
            </a:r>
            <a:endParaRPr sz="2600"/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/>
          </a:p>
        </p:txBody>
      </p:sp>
      <p:pic>
        <p:nvPicPr>
          <p:cNvPr id="185" name="Google Shape;18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63953" y="1875452"/>
            <a:ext cx="5798409" cy="4217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4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GB" b="1"/>
              <a:t>Learning Objectives</a:t>
            </a:r>
            <a:endParaRPr b="1"/>
          </a:p>
        </p:txBody>
      </p:sp>
      <p:pic>
        <p:nvPicPr>
          <p:cNvPr id="59" name="Google Shape;59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21575" y="4182210"/>
            <a:ext cx="2571055" cy="257105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34"/>
          <p:cNvSpPr/>
          <p:nvPr/>
        </p:nvSpPr>
        <p:spPr>
          <a:xfrm>
            <a:off x="317250" y="1390250"/>
            <a:ext cx="8048700" cy="3629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Upon the completion of this learning unit, learners will be able to: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• Gain knowledge about the necessary steps, paperwork, and compliance procedures required to establish an NGO in Cyprus 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5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GB" b="1" dirty="0"/>
              <a:t>Step 1: Find Your Interest</a:t>
            </a:r>
            <a:endParaRPr b="1" dirty="0"/>
          </a:p>
        </p:txBody>
      </p:sp>
      <p:grpSp>
        <p:nvGrpSpPr>
          <p:cNvPr id="66" name="Google Shape;66;p35"/>
          <p:cNvGrpSpPr/>
          <p:nvPr/>
        </p:nvGrpSpPr>
        <p:grpSpPr>
          <a:xfrm>
            <a:off x="3760206" y="1417170"/>
            <a:ext cx="4233494" cy="4233494"/>
            <a:chOff x="2820225" y="891450"/>
            <a:chExt cx="3175200" cy="3175200"/>
          </a:xfrm>
        </p:grpSpPr>
        <p:sp>
          <p:nvSpPr>
            <p:cNvPr id="67" name="Google Shape;67;p35"/>
            <p:cNvSpPr/>
            <p:nvPr/>
          </p:nvSpPr>
          <p:spPr>
            <a:xfrm rot="10800000">
              <a:off x="2820225" y="891450"/>
              <a:ext cx="3175200" cy="3175200"/>
            </a:xfrm>
            <a:prstGeom prst="blockArc">
              <a:avLst>
                <a:gd name="adj1" fmla="val 5399801"/>
                <a:gd name="adj2" fmla="val 3012680"/>
                <a:gd name="adj3" fmla="val 6939"/>
              </a:avLst>
            </a:prstGeom>
            <a:solidFill>
              <a:srgbClr val="83E3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5"/>
            <p:cNvSpPr/>
            <p:nvPr/>
          </p:nvSpPr>
          <p:spPr>
            <a:xfrm rot="10800000">
              <a:off x="3175023" y="1179900"/>
              <a:ext cx="450600" cy="450600"/>
            </a:xfrm>
            <a:prstGeom prst="rtTriangle">
              <a:avLst/>
            </a:prstGeom>
            <a:solidFill>
              <a:srgbClr val="83E3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" name="Google Shape;69;p35"/>
          <p:cNvGrpSpPr/>
          <p:nvPr/>
        </p:nvGrpSpPr>
        <p:grpSpPr>
          <a:xfrm>
            <a:off x="6840329" y="2761901"/>
            <a:ext cx="1776356" cy="1219570"/>
            <a:chOff x="5130375" y="2071477"/>
            <a:chExt cx="1332300" cy="914700"/>
          </a:xfrm>
        </p:grpSpPr>
        <p:sp>
          <p:nvSpPr>
            <p:cNvPr id="70" name="Google Shape;70;p35"/>
            <p:cNvSpPr/>
            <p:nvPr/>
          </p:nvSpPr>
          <p:spPr>
            <a:xfrm>
              <a:off x="5130375" y="2356477"/>
              <a:ext cx="1332300" cy="6297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 dirty="0">
                  <a:solidFill>
                    <a:srgbClr val="FFFFFF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Identify the problem you want to solve</a:t>
              </a:r>
              <a:endParaRPr sz="1100" dirty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1" name="Google Shape;71;p35"/>
            <p:cNvSpPr/>
            <p:nvPr/>
          </p:nvSpPr>
          <p:spPr>
            <a:xfrm>
              <a:off x="5130375" y="2071477"/>
              <a:ext cx="1332300" cy="285000"/>
            </a:xfrm>
            <a:prstGeom prst="round1Rect">
              <a:avLst>
                <a:gd name="adj" fmla="val 50000"/>
              </a:avLst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FFFFFF"/>
                </a:solidFill>
              </a:endParaRPr>
            </a:p>
          </p:txBody>
        </p:sp>
      </p:grpSp>
      <p:grpSp>
        <p:nvGrpSpPr>
          <p:cNvPr id="72" name="Google Shape;72;p35"/>
          <p:cNvGrpSpPr/>
          <p:nvPr/>
        </p:nvGrpSpPr>
        <p:grpSpPr>
          <a:xfrm>
            <a:off x="5063973" y="1186417"/>
            <a:ext cx="1776356" cy="1219570"/>
            <a:chOff x="3798075" y="775532"/>
            <a:chExt cx="1332300" cy="914700"/>
          </a:xfrm>
        </p:grpSpPr>
        <p:sp>
          <p:nvSpPr>
            <p:cNvPr id="73" name="Google Shape;73;p35"/>
            <p:cNvSpPr/>
            <p:nvPr/>
          </p:nvSpPr>
          <p:spPr>
            <a:xfrm>
              <a:off x="3798075" y="1060532"/>
              <a:ext cx="1332300" cy="6297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 dirty="0">
                  <a:solidFill>
                    <a:srgbClr val="FFFFFF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Find a cause that interests you</a:t>
              </a:r>
              <a:endParaRPr sz="1800" dirty="0">
                <a:solidFill>
                  <a:srgbClr val="3B384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  <a:p>
              <a:pPr marL="0" lvl="0" indent="0" algn="l" rtl="0">
                <a:spcBef>
                  <a:spcPts val="600"/>
                </a:spcBef>
                <a:spcAft>
                  <a:spcPts val="0"/>
                </a:spcAft>
                <a:buNone/>
              </a:pPr>
              <a:endParaRPr sz="11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4" name="Google Shape;74;p35"/>
            <p:cNvSpPr/>
            <p:nvPr/>
          </p:nvSpPr>
          <p:spPr>
            <a:xfrm>
              <a:off x="3798075" y="775532"/>
              <a:ext cx="1332300" cy="285000"/>
            </a:xfrm>
            <a:prstGeom prst="round1Rect">
              <a:avLst>
                <a:gd name="adj" fmla="val 50000"/>
              </a:avLst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FFFFFF"/>
                </a:solidFill>
              </a:endParaRPr>
            </a:p>
          </p:txBody>
        </p:sp>
      </p:grpSp>
      <p:grpSp>
        <p:nvGrpSpPr>
          <p:cNvPr id="75" name="Google Shape;75;p35"/>
          <p:cNvGrpSpPr/>
          <p:nvPr/>
        </p:nvGrpSpPr>
        <p:grpSpPr>
          <a:xfrm>
            <a:off x="3287618" y="2761901"/>
            <a:ext cx="1776356" cy="1219570"/>
            <a:chOff x="2465775" y="2071477"/>
            <a:chExt cx="1332300" cy="914700"/>
          </a:xfrm>
        </p:grpSpPr>
        <p:sp>
          <p:nvSpPr>
            <p:cNvPr id="76" name="Google Shape;76;p35"/>
            <p:cNvSpPr/>
            <p:nvPr/>
          </p:nvSpPr>
          <p:spPr>
            <a:xfrm>
              <a:off x="2465775" y="2356477"/>
              <a:ext cx="1332300" cy="6297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 dirty="0">
                  <a:solidFill>
                    <a:srgbClr val="FFFFFF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Do your research, gather information</a:t>
              </a:r>
              <a:endParaRPr sz="1800" dirty="0">
                <a:solidFill>
                  <a:srgbClr val="3B384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  <a:p>
              <a:pPr marL="0" lvl="0" indent="0" algn="l" rtl="0">
                <a:spcBef>
                  <a:spcPts val="600"/>
                </a:spcBef>
                <a:spcAft>
                  <a:spcPts val="0"/>
                </a:spcAft>
                <a:buNone/>
              </a:pPr>
              <a:endParaRPr sz="11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7" name="Google Shape;77;p35"/>
            <p:cNvSpPr/>
            <p:nvPr/>
          </p:nvSpPr>
          <p:spPr>
            <a:xfrm>
              <a:off x="2465775" y="2071477"/>
              <a:ext cx="1332300" cy="285000"/>
            </a:xfrm>
            <a:prstGeom prst="round1Rect">
              <a:avLst>
                <a:gd name="adj" fmla="val 50000"/>
              </a:avLst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FFFFFF"/>
                </a:solidFill>
              </a:endParaRPr>
            </a:p>
          </p:txBody>
        </p:sp>
      </p:grpSp>
      <p:grpSp>
        <p:nvGrpSpPr>
          <p:cNvPr id="78" name="Google Shape;78;p35"/>
          <p:cNvGrpSpPr/>
          <p:nvPr/>
        </p:nvGrpSpPr>
        <p:grpSpPr>
          <a:xfrm>
            <a:off x="5063973" y="4726891"/>
            <a:ext cx="1776356" cy="1219570"/>
            <a:chOff x="3798075" y="3373802"/>
            <a:chExt cx="1332300" cy="914700"/>
          </a:xfrm>
        </p:grpSpPr>
        <p:sp>
          <p:nvSpPr>
            <p:cNvPr id="79" name="Google Shape;79;p35"/>
            <p:cNvSpPr/>
            <p:nvPr/>
          </p:nvSpPr>
          <p:spPr>
            <a:xfrm>
              <a:off x="3798075" y="3658802"/>
              <a:ext cx="1332300" cy="6297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 dirty="0">
                  <a:solidFill>
                    <a:srgbClr val="FFFFFF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Get experience in the field</a:t>
              </a:r>
              <a:endParaRPr sz="1100" dirty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0" name="Google Shape;80;p35"/>
            <p:cNvSpPr/>
            <p:nvPr/>
          </p:nvSpPr>
          <p:spPr>
            <a:xfrm>
              <a:off x="3798075" y="3373802"/>
              <a:ext cx="1332300" cy="285000"/>
            </a:xfrm>
            <a:prstGeom prst="round1Rect">
              <a:avLst>
                <a:gd name="adj" fmla="val 50000"/>
              </a:avLst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FFFFFF"/>
                </a:solidFill>
              </a:endParaRPr>
            </a:p>
          </p:txBody>
        </p:sp>
      </p:grpSp>
      <p:pic>
        <p:nvPicPr>
          <p:cNvPr id="81" name="Google Shape;8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5000" y="4473520"/>
            <a:ext cx="3893499" cy="21900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e52d7d2808_0_0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400" cy="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GB" b="1"/>
              <a:t>Step 2: Create Your Team</a:t>
            </a:r>
            <a:endParaRPr b="1"/>
          </a:p>
        </p:txBody>
      </p:sp>
      <p:grpSp>
        <p:nvGrpSpPr>
          <p:cNvPr id="87" name="Google Shape;87;g1e52d7d2808_0_0"/>
          <p:cNvGrpSpPr/>
          <p:nvPr/>
        </p:nvGrpSpPr>
        <p:grpSpPr>
          <a:xfrm>
            <a:off x="3760206" y="1340970"/>
            <a:ext cx="4233494" cy="4233494"/>
            <a:chOff x="2820225" y="891450"/>
            <a:chExt cx="3175200" cy="3175200"/>
          </a:xfrm>
        </p:grpSpPr>
        <p:sp>
          <p:nvSpPr>
            <p:cNvPr id="88" name="Google Shape;88;g1e52d7d2808_0_0"/>
            <p:cNvSpPr/>
            <p:nvPr/>
          </p:nvSpPr>
          <p:spPr>
            <a:xfrm rot="10800000">
              <a:off x="2820225" y="891450"/>
              <a:ext cx="3175200" cy="3175200"/>
            </a:xfrm>
            <a:prstGeom prst="blockArc">
              <a:avLst>
                <a:gd name="adj1" fmla="val 5399801"/>
                <a:gd name="adj2" fmla="val 3012680"/>
                <a:gd name="adj3" fmla="val 6939"/>
              </a:avLst>
            </a:prstGeom>
            <a:solidFill>
              <a:srgbClr val="83E3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g1e52d7d2808_0_0"/>
            <p:cNvSpPr/>
            <p:nvPr/>
          </p:nvSpPr>
          <p:spPr>
            <a:xfrm rot="10800000">
              <a:off x="3175023" y="1179900"/>
              <a:ext cx="450600" cy="450600"/>
            </a:xfrm>
            <a:prstGeom prst="rtTriangle">
              <a:avLst/>
            </a:prstGeom>
            <a:solidFill>
              <a:srgbClr val="83E3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" name="Google Shape;90;g1e52d7d2808_0_0"/>
          <p:cNvGrpSpPr/>
          <p:nvPr/>
        </p:nvGrpSpPr>
        <p:grpSpPr>
          <a:xfrm>
            <a:off x="6840329" y="2761901"/>
            <a:ext cx="1776356" cy="1219570"/>
            <a:chOff x="5130375" y="2071477"/>
            <a:chExt cx="1332300" cy="914700"/>
          </a:xfrm>
        </p:grpSpPr>
        <p:sp>
          <p:nvSpPr>
            <p:cNvPr id="91" name="Google Shape;91;g1e52d7d2808_0_0"/>
            <p:cNvSpPr/>
            <p:nvPr/>
          </p:nvSpPr>
          <p:spPr>
            <a:xfrm>
              <a:off x="5130375" y="2356477"/>
              <a:ext cx="1332300" cy="6297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 dirty="0">
                  <a:solidFill>
                    <a:srgbClr val="FFFFFF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Who do you want to work with?</a:t>
              </a:r>
              <a:endParaRPr sz="1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" name="Google Shape;92;g1e52d7d2808_0_0"/>
            <p:cNvSpPr/>
            <p:nvPr/>
          </p:nvSpPr>
          <p:spPr>
            <a:xfrm>
              <a:off x="5130375" y="2071477"/>
              <a:ext cx="1332300" cy="285000"/>
            </a:xfrm>
            <a:prstGeom prst="round1Rect">
              <a:avLst>
                <a:gd name="adj" fmla="val 50000"/>
              </a:avLst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FFFFFF"/>
                </a:solidFill>
              </a:endParaRPr>
            </a:p>
          </p:txBody>
        </p:sp>
      </p:grpSp>
      <p:grpSp>
        <p:nvGrpSpPr>
          <p:cNvPr id="93" name="Google Shape;93;g1e52d7d2808_0_0"/>
          <p:cNvGrpSpPr/>
          <p:nvPr/>
        </p:nvGrpSpPr>
        <p:grpSpPr>
          <a:xfrm>
            <a:off x="5063973" y="1186417"/>
            <a:ext cx="1776356" cy="1219570"/>
            <a:chOff x="3798075" y="775532"/>
            <a:chExt cx="1332300" cy="914700"/>
          </a:xfrm>
        </p:grpSpPr>
        <p:sp>
          <p:nvSpPr>
            <p:cNvPr id="94" name="Google Shape;94;g1e52d7d2808_0_0"/>
            <p:cNvSpPr/>
            <p:nvPr/>
          </p:nvSpPr>
          <p:spPr>
            <a:xfrm>
              <a:off x="3798075" y="1060532"/>
              <a:ext cx="1332300" cy="6297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 dirty="0">
                  <a:solidFill>
                    <a:srgbClr val="FFFFFF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Who will help you?</a:t>
              </a:r>
              <a:endParaRPr sz="1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Google Shape;95;g1e52d7d2808_0_0"/>
            <p:cNvSpPr/>
            <p:nvPr/>
          </p:nvSpPr>
          <p:spPr>
            <a:xfrm>
              <a:off x="3798075" y="775532"/>
              <a:ext cx="1332300" cy="285000"/>
            </a:xfrm>
            <a:prstGeom prst="round1Rect">
              <a:avLst>
                <a:gd name="adj" fmla="val 50000"/>
              </a:avLst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FFFFFF"/>
                </a:solidFill>
              </a:endParaRPr>
            </a:p>
          </p:txBody>
        </p:sp>
      </p:grpSp>
      <p:grpSp>
        <p:nvGrpSpPr>
          <p:cNvPr id="96" name="Google Shape;96;g1e52d7d2808_0_0"/>
          <p:cNvGrpSpPr/>
          <p:nvPr/>
        </p:nvGrpSpPr>
        <p:grpSpPr>
          <a:xfrm>
            <a:off x="3287618" y="2761901"/>
            <a:ext cx="1776356" cy="1219570"/>
            <a:chOff x="2465775" y="2071477"/>
            <a:chExt cx="1332300" cy="914700"/>
          </a:xfrm>
        </p:grpSpPr>
        <p:sp>
          <p:nvSpPr>
            <p:cNvPr id="97" name="Google Shape;97;g1e52d7d2808_0_0"/>
            <p:cNvSpPr/>
            <p:nvPr/>
          </p:nvSpPr>
          <p:spPr>
            <a:xfrm>
              <a:off x="2465775" y="2356477"/>
              <a:ext cx="1332300" cy="6297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 dirty="0">
                  <a:solidFill>
                    <a:srgbClr val="FFFFFF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Identify possible partners and supporters</a:t>
              </a:r>
              <a:endParaRPr sz="1800" b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  <a:p>
              <a:pPr marL="0" lvl="0" indent="0" algn="l" rtl="0">
                <a:spcBef>
                  <a:spcPts val="600"/>
                </a:spcBef>
                <a:spcAft>
                  <a:spcPts val="0"/>
                </a:spcAft>
                <a:buNone/>
              </a:pPr>
              <a:endParaRPr sz="11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8" name="Google Shape;98;g1e52d7d2808_0_0"/>
            <p:cNvSpPr/>
            <p:nvPr/>
          </p:nvSpPr>
          <p:spPr>
            <a:xfrm>
              <a:off x="2465775" y="2071477"/>
              <a:ext cx="1332300" cy="285000"/>
            </a:xfrm>
            <a:prstGeom prst="round1Rect">
              <a:avLst>
                <a:gd name="adj" fmla="val 50000"/>
              </a:avLst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FFFFFF"/>
                </a:solidFill>
              </a:endParaRPr>
            </a:p>
          </p:txBody>
        </p:sp>
      </p:grpSp>
      <p:grpSp>
        <p:nvGrpSpPr>
          <p:cNvPr id="99" name="Google Shape;99;g1e52d7d2808_0_0"/>
          <p:cNvGrpSpPr/>
          <p:nvPr/>
        </p:nvGrpSpPr>
        <p:grpSpPr>
          <a:xfrm>
            <a:off x="5063973" y="4650691"/>
            <a:ext cx="1776356" cy="1219570"/>
            <a:chOff x="3798075" y="3373802"/>
            <a:chExt cx="1332300" cy="914700"/>
          </a:xfrm>
        </p:grpSpPr>
        <p:sp>
          <p:nvSpPr>
            <p:cNvPr id="100" name="Google Shape;100;g1e52d7d2808_0_0"/>
            <p:cNvSpPr/>
            <p:nvPr/>
          </p:nvSpPr>
          <p:spPr>
            <a:xfrm>
              <a:off x="3798075" y="3658802"/>
              <a:ext cx="1332300" cy="6297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 dirty="0">
                  <a:solidFill>
                    <a:srgbClr val="FFFFFF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Fill the positions on you board (e.g. president, treasurer, committee members)</a:t>
              </a:r>
              <a:endParaRPr sz="1100" dirty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1" name="Google Shape;101;g1e52d7d2808_0_0"/>
            <p:cNvSpPr/>
            <p:nvPr/>
          </p:nvSpPr>
          <p:spPr>
            <a:xfrm>
              <a:off x="3798075" y="3373802"/>
              <a:ext cx="1332300" cy="285000"/>
            </a:xfrm>
            <a:prstGeom prst="round1Rect">
              <a:avLst>
                <a:gd name="adj" fmla="val 50000"/>
              </a:avLst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FFFFFF"/>
                </a:solidFill>
              </a:endParaRPr>
            </a:p>
          </p:txBody>
        </p:sp>
      </p:grpSp>
      <p:pic>
        <p:nvPicPr>
          <p:cNvPr id="102" name="Google Shape;102;g1e52d7d2808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60550" y="4509670"/>
            <a:ext cx="3893500" cy="2184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e52d7d2808_0_342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400" cy="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GB" b="1"/>
              <a:t>Step 3: NGOs Goals and Objectives</a:t>
            </a:r>
            <a:endParaRPr b="1"/>
          </a:p>
        </p:txBody>
      </p:sp>
      <p:grpSp>
        <p:nvGrpSpPr>
          <p:cNvPr id="108" name="Google Shape;108;g1e52d7d2808_0_342"/>
          <p:cNvGrpSpPr/>
          <p:nvPr/>
        </p:nvGrpSpPr>
        <p:grpSpPr>
          <a:xfrm>
            <a:off x="3760206" y="1340970"/>
            <a:ext cx="4233494" cy="4233494"/>
            <a:chOff x="2820225" y="891450"/>
            <a:chExt cx="3175200" cy="3175200"/>
          </a:xfrm>
        </p:grpSpPr>
        <p:sp>
          <p:nvSpPr>
            <p:cNvPr id="109" name="Google Shape;109;g1e52d7d2808_0_342"/>
            <p:cNvSpPr/>
            <p:nvPr/>
          </p:nvSpPr>
          <p:spPr>
            <a:xfrm rot="10800000">
              <a:off x="2820225" y="891450"/>
              <a:ext cx="3175200" cy="3175200"/>
            </a:xfrm>
            <a:prstGeom prst="blockArc">
              <a:avLst>
                <a:gd name="adj1" fmla="val 5399801"/>
                <a:gd name="adj2" fmla="val 3012680"/>
                <a:gd name="adj3" fmla="val 6939"/>
              </a:avLst>
            </a:prstGeom>
            <a:solidFill>
              <a:srgbClr val="83E3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g1e52d7d2808_0_342"/>
            <p:cNvSpPr/>
            <p:nvPr/>
          </p:nvSpPr>
          <p:spPr>
            <a:xfrm rot="10800000">
              <a:off x="3175023" y="1179900"/>
              <a:ext cx="450600" cy="450600"/>
            </a:xfrm>
            <a:prstGeom prst="rtTriangle">
              <a:avLst/>
            </a:prstGeom>
            <a:solidFill>
              <a:srgbClr val="83E3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" name="Google Shape;111;g1e52d7d2808_0_342"/>
          <p:cNvGrpSpPr/>
          <p:nvPr/>
        </p:nvGrpSpPr>
        <p:grpSpPr>
          <a:xfrm>
            <a:off x="6840329" y="2761901"/>
            <a:ext cx="1776356" cy="1219570"/>
            <a:chOff x="5130375" y="2071477"/>
            <a:chExt cx="1332300" cy="914700"/>
          </a:xfrm>
        </p:grpSpPr>
        <p:sp>
          <p:nvSpPr>
            <p:cNvPr id="112" name="Google Shape;112;g1e52d7d2808_0_342"/>
            <p:cNvSpPr/>
            <p:nvPr/>
          </p:nvSpPr>
          <p:spPr>
            <a:xfrm>
              <a:off x="5130375" y="2356477"/>
              <a:ext cx="1332300" cy="6297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 dirty="0">
                  <a:solidFill>
                    <a:srgbClr val="FFFFFF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Be specific and work towards your cause</a:t>
              </a:r>
              <a:endParaRPr sz="1200" dirty="0">
                <a:solidFill>
                  <a:srgbClr val="3B384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  <a:p>
              <a:pPr marL="0" lvl="0" indent="0" algn="l" rtl="0">
                <a:spcBef>
                  <a:spcPts val="600"/>
                </a:spcBef>
                <a:spcAft>
                  <a:spcPts val="0"/>
                </a:spcAft>
                <a:buNone/>
              </a:pPr>
              <a:endParaRPr sz="11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3" name="Google Shape;113;g1e52d7d2808_0_342"/>
            <p:cNvSpPr/>
            <p:nvPr/>
          </p:nvSpPr>
          <p:spPr>
            <a:xfrm>
              <a:off x="5130375" y="2071477"/>
              <a:ext cx="1332300" cy="285000"/>
            </a:xfrm>
            <a:prstGeom prst="round1Rect">
              <a:avLst>
                <a:gd name="adj" fmla="val 50000"/>
              </a:avLst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FFFFFF"/>
                </a:solidFill>
              </a:endParaRPr>
            </a:p>
          </p:txBody>
        </p:sp>
      </p:grpSp>
      <p:grpSp>
        <p:nvGrpSpPr>
          <p:cNvPr id="114" name="Google Shape;114;g1e52d7d2808_0_342"/>
          <p:cNvGrpSpPr/>
          <p:nvPr/>
        </p:nvGrpSpPr>
        <p:grpSpPr>
          <a:xfrm>
            <a:off x="5063973" y="1186417"/>
            <a:ext cx="1776356" cy="1219570"/>
            <a:chOff x="3798075" y="775532"/>
            <a:chExt cx="1332300" cy="914700"/>
          </a:xfrm>
        </p:grpSpPr>
        <p:sp>
          <p:nvSpPr>
            <p:cNvPr id="115" name="Google Shape;115;g1e52d7d2808_0_342"/>
            <p:cNvSpPr/>
            <p:nvPr/>
          </p:nvSpPr>
          <p:spPr>
            <a:xfrm>
              <a:off x="3798075" y="1060532"/>
              <a:ext cx="1332300" cy="6297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 dirty="0">
                  <a:solidFill>
                    <a:srgbClr val="FFFFFF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Set a realistic goal towards which you can work in your NGO</a:t>
              </a:r>
              <a:endParaRPr sz="1200" dirty="0">
                <a:solidFill>
                  <a:srgbClr val="3B384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  <a:p>
              <a:pPr marL="0" lvl="0" indent="0" algn="l" rtl="0">
                <a:spcBef>
                  <a:spcPts val="600"/>
                </a:spcBef>
                <a:spcAft>
                  <a:spcPts val="0"/>
                </a:spcAft>
                <a:buNone/>
              </a:pPr>
              <a:endParaRPr sz="11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6" name="Google Shape;116;g1e52d7d2808_0_342"/>
            <p:cNvSpPr/>
            <p:nvPr/>
          </p:nvSpPr>
          <p:spPr>
            <a:xfrm>
              <a:off x="3798075" y="775532"/>
              <a:ext cx="1332300" cy="285000"/>
            </a:xfrm>
            <a:prstGeom prst="round1Rect">
              <a:avLst>
                <a:gd name="adj" fmla="val 50000"/>
              </a:avLst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FFFFFF"/>
                </a:solidFill>
              </a:endParaRPr>
            </a:p>
          </p:txBody>
        </p:sp>
      </p:grpSp>
      <p:grpSp>
        <p:nvGrpSpPr>
          <p:cNvPr id="117" name="Google Shape;117;g1e52d7d2808_0_342"/>
          <p:cNvGrpSpPr/>
          <p:nvPr/>
        </p:nvGrpSpPr>
        <p:grpSpPr>
          <a:xfrm>
            <a:off x="3287618" y="2761901"/>
            <a:ext cx="1776356" cy="1219570"/>
            <a:chOff x="2465775" y="2071477"/>
            <a:chExt cx="1332300" cy="914700"/>
          </a:xfrm>
        </p:grpSpPr>
        <p:sp>
          <p:nvSpPr>
            <p:cNvPr id="118" name="Google Shape;118;g1e52d7d2808_0_342"/>
            <p:cNvSpPr/>
            <p:nvPr/>
          </p:nvSpPr>
          <p:spPr>
            <a:xfrm>
              <a:off x="2465775" y="2356477"/>
              <a:ext cx="1332300" cy="6297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 dirty="0">
                  <a:solidFill>
                    <a:srgbClr val="FFFFFF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Write everything down</a:t>
              </a: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lvl="0" indent="0" algn="just" rtl="0">
                <a:spcBef>
                  <a:spcPts val="600"/>
                </a:spcBef>
                <a:spcAft>
                  <a:spcPts val="0"/>
                </a:spcAft>
                <a:buNone/>
              </a:pPr>
              <a:endParaRPr sz="11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600"/>
                </a:spcBef>
                <a:spcAft>
                  <a:spcPts val="0"/>
                </a:spcAft>
                <a:buNone/>
              </a:pPr>
              <a:endParaRPr sz="11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9" name="Google Shape;119;g1e52d7d2808_0_342"/>
            <p:cNvSpPr/>
            <p:nvPr/>
          </p:nvSpPr>
          <p:spPr>
            <a:xfrm>
              <a:off x="2465775" y="2071477"/>
              <a:ext cx="1332300" cy="285000"/>
            </a:xfrm>
            <a:prstGeom prst="round1Rect">
              <a:avLst>
                <a:gd name="adj" fmla="val 50000"/>
              </a:avLst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FFFFFF"/>
                </a:solidFill>
              </a:endParaRPr>
            </a:p>
          </p:txBody>
        </p:sp>
      </p:grpSp>
      <p:grpSp>
        <p:nvGrpSpPr>
          <p:cNvPr id="120" name="Google Shape;120;g1e52d7d2808_0_342"/>
          <p:cNvGrpSpPr/>
          <p:nvPr/>
        </p:nvGrpSpPr>
        <p:grpSpPr>
          <a:xfrm>
            <a:off x="5063973" y="4650691"/>
            <a:ext cx="1776356" cy="1219570"/>
            <a:chOff x="3798075" y="3373802"/>
            <a:chExt cx="1332300" cy="914700"/>
          </a:xfrm>
        </p:grpSpPr>
        <p:sp>
          <p:nvSpPr>
            <p:cNvPr id="121" name="Google Shape;121;g1e52d7d2808_0_342"/>
            <p:cNvSpPr/>
            <p:nvPr/>
          </p:nvSpPr>
          <p:spPr>
            <a:xfrm>
              <a:off x="3798075" y="3658802"/>
              <a:ext cx="1332300" cy="6297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 dirty="0">
                  <a:solidFill>
                    <a:srgbClr val="FFFFFF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Define a motto, slogan, vision statement</a:t>
              </a:r>
              <a:endParaRPr sz="1200" dirty="0">
                <a:solidFill>
                  <a:srgbClr val="3B384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endParaRPr sz="11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2" name="Google Shape;122;g1e52d7d2808_0_342"/>
            <p:cNvSpPr/>
            <p:nvPr/>
          </p:nvSpPr>
          <p:spPr>
            <a:xfrm>
              <a:off x="3798075" y="3373802"/>
              <a:ext cx="1332300" cy="285000"/>
            </a:xfrm>
            <a:prstGeom prst="round1Rect">
              <a:avLst>
                <a:gd name="adj" fmla="val 50000"/>
              </a:avLst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FFFFFF"/>
                </a:solidFill>
              </a:endParaRPr>
            </a:p>
          </p:txBody>
        </p:sp>
      </p:grpSp>
      <p:pic>
        <p:nvPicPr>
          <p:cNvPr id="123" name="Google Shape;123;g1e52d7d2808_0_3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6100" y="4133870"/>
            <a:ext cx="3893501" cy="2363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e52d7d2808_0_386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400" cy="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GB" b="1"/>
              <a:t>Step 4: Legal Requirements </a:t>
            </a:r>
            <a:endParaRPr b="1"/>
          </a:p>
        </p:txBody>
      </p:sp>
      <p:pic>
        <p:nvPicPr>
          <p:cNvPr id="129" name="Google Shape;129;g1e52d7d2808_0_3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9700" y="1272650"/>
            <a:ext cx="6912749" cy="499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e52d7d2808_0_365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400" cy="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GB" b="1"/>
              <a:t>Step 4: Legal Requirements (Register a New Association)</a:t>
            </a:r>
            <a:endParaRPr b="1"/>
          </a:p>
        </p:txBody>
      </p:sp>
      <p:sp>
        <p:nvSpPr>
          <p:cNvPr id="135" name="Google Shape;135;g1e52d7d2808_0_365"/>
          <p:cNvSpPr txBox="1"/>
          <p:nvPr/>
        </p:nvSpPr>
        <p:spPr>
          <a:xfrm>
            <a:off x="399375" y="1536700"/>
            <a:ext cx="6131100" cy="5462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800"/>
              <a:buFont typeface="+mj-lt"/>
              <a:buAutoNum type="arabicPeriod"/>
            </a:pPr>
            <a:r>
              <a:rPr lang="en-GB" sz="1800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Obtain the application forms that are required by the current regulations, from the Ministry of Interior in the District Office you are based in, or the Ministry of Interior’s website.</a:t>
            </a:r>
            <a:endParaRPr sz="1800" dirty="0">
              <a:solidFill>
                <a:srgbClr val="3B384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374151"/>
              </a:buClr>
              <a:buSzPts val="1800"/>
              <a:buFont typeface="+mj-lt"/>
              <a:buAutoNum type="arabicPeriod"/>
            </a:pPr>
            <a:r>
              <a:rPr lang="en-GB" sz="1800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Obtain the names and signatures of at least twenty (20) founding members.</a:t>
            </a:r>
            <a:endParaRPr sz="1800" dirty="0">
              <a:solidFill>
                <a:srgbClr val="3B384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374151"/>
              </a:buClr>
              <a:buSzPts val="1800"/>
              <a:buFont typeface="+mj-lt"/>
              <a:buAutoNum type="arabicPeriod"/>
            </a:pPr>
            <a:r>
              <a:rPr lang="en-GB" sz="1800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Appoint/Vote the Board of Directors, which should consist of at least five founding members.</a:t>
            </a:r>
            <a:endParaRPr sz="1800" dirty="0">
              <a:solidFill>
                <a:srgbClr val="3B384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374151"/>
              </a:buClr>
              <a:buSzPts val="1800"/>
              <a:buFont typeface="+mj-lt"/>
              <a:buAutoNum type="arabicPeriod"/>
            </a:pPr>
            <a:r>
              <a:rPr lang="en-GB" sz="1800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Compose your Articles of Association, which should include as a minimum what the Law requires (Article 8).</a:t>
            </a:r>
            <a:endParaRPr sz="1800" dirty="0">
              <a:solidFill>
                <a:srgbClr val="3B384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374151"/>
              </a:buClr>
              <a:buSzPts val="1800"/>
              <a:buFont typeface="+mj-lt"/>
              <a:buAutoNum type="arabicPeriod"/>
            </a:pPr>
            <a:r>
              <a:rPr lang="en-GB" sz="1800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Submission of documents to the District offices.</a:t>
            </a:r>
            <a:endParaRPr sz="1800" dirty="0">
              <a:solidFill>
                <a:srgbClr val="3B384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g1e52d7d2808_0_3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2838" y="2322511"/>
            <a:ext cx="4164522" cy="2795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e52d7d2808_0_396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400" cy="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GB" b="1"/>
              <a:t>Step 4: Legal Requirements (Register a New Foundation)</a:t>
            </a:r>
            <a:endParaRPr b="1"/>
          </a:p>
        </p:txBody>
      </p:sp>
      <p:sp>
        <p:nvSpPr>
          <p:cNvPr id="142" name="Google Shape;142;g1e52d7d2808_0_396"/>
          <p:cNvSpPr txBox="1"/>
          <p:nvPr/>
        </p:nvSpPr>
        <p:spPr>
          <a:xfrm>
            <a:off x="399375" y="1536700"/>
            <a:ext cx="6131100" cy="4870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B3842"/>
              </a:buClr>
              <a:buSzPts val="1800"/>
              <a:buFont typeface="+mj-lt"/>
              <a:buAutoNum type="arabicPeriod"/>
            </a:pPr>
            <a:r>
              <a:rPr lang="en-GB" sz="1800" dirty="0">
                <a:solidFill>
                  <a:srgbClr val="3B384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 main requirement for the establishment of a foundation is the </a:t>
            </a:r>
            <a:r>
              <a:rPr lang="en-GB" sz="1800" b="1" dirty="0">
                <a:solidFill>
                  <a:srgbClr val="3B384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Founding Act</a:t>
            </a:r>
            <a:r>
              <a:rPr lang="en-GB" sz="1800" dirty="0">
                <a:solidFill>
                  <a:srgbClr val="3B384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. The Founding Act may be produced either through a legal act of donation—when the property owner (the founder) is alive - or through a legal document detailing the founder’s future wish, such as a will. Through the Founding Act, the founder transfers the dedicated funds or property to the foundation, thus ensuring its operation and the implementation of its objectives.</a:t>
            </a:r>
            <a:endParaRPr sz="1800" dirty="0">
              <a:solidFill>
                <a:srgbClr val="3B3842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4572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B3842"/>
              </a:buClr>
              <a:buSzPts val="1800"/>
              <a:buFont typeface="+mj-lt"/>
              <a:buAutoNum type="arabicPeriod"/>
            </a:pPr>
            <a:r>
              <a:rPr lang="en-GB" sz="1800" dirty="0">
                <a:solidFill>
                  <a:srgbClr val="3B384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Obtain the application forms that are required by the current regulations from the Ministry of Interior, the District office you are based in, or the Ministry of Interior’s website.</a:t>
            </a:r>
            <a:endParaRPr sz="1800" dirty="0">
              <a:solidFill>
                <a:srgbClr val="3B3842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4572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B3842"/>
              </a:buClr>
              <a:buSzPts val="1800"/>
              <a:buFont typeface="+mj-lt"/>
              <a:buAutoNum type="arabicPeriod"/>
            </a:pPr>
            <a:r>
              <a:rPr lang="en-GB" sz="1800" dirty="0">
                <a:solidFill>
                  <a:srgbClr val="3B384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Prepare and sign all the relevant documents.</a:t>
            </a:r>
            <a:endParaRPr sz="1800" dirty="0">
              <a:solidFill>
                <a:srgbClr val="3B3842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4572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B3842"/>
              </a:buClr>
              <a:buSzPts val="1800"/>
              <a:buFont typeface="+mj-lt"/>
              <a:buAutoNum type="arabicPeriod"/>
            </a:pPr>
            <a:r>
              <a:rPr lang="en-GB" sz="1800" dirty="0">
                <a:solidFill>
                  <a:srgbClr val="3B384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Submission of documents to the District offices</a:t>
            </a:r>
            <a:r>
              <a:rPr lang="en-GB" sz="1800" dirty="0" smtClean="0">
                <a:solidFill>
                  <a:srgbClr val="3B384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.</a:t>
            </a:r>
            <a:endParaRPr sz="1800" dirty="0">
              <a:solidFill>
                <a:srgbClr val="3B3842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143" name="Google Shape;143;g1e52d7d2808_0_3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3151" y="1765299"/>
            <a:ext cx="4164522" cy="2795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e52d7d2808_0_402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400" cy="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GB" b="1"/>
              <a:t>Step 4: Legal Requirements (Register a New Federation and/or Union Org)</a:t>
            </a:r>
            <a:endParaRPr b="1"/>
          </a:p>
        </p:txBody>
      </p:sp>
      <p:pic>
        <p:nvPicPr>
          <p:cNvPr id="149" name="Google Shape;149;g1e52d7d2808_0_4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6951" y="1765299"/>
            <a:ext cx="4164522" cy="2795051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g1e52d7d2808_0_402"/>
          <p:cNvSpPr txBox="1"/>
          <p:nvPr/>
        </p:nvSpPr>
        <p:spPr>
          <a:xfrm>
            <a:off x="399375" y="1536700"/>
            <a:ext cx="6131100" cy="5155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B3842"/>
              </a:buClr>
              <a:buSzPts val="1800"/>
              <a:buFont typeface="+mj-lt"/>
              <a:buAutoNum type="arabicPeriod"/>
            </a:pPr>
            <a:r>
              <a:rPr lang="en-GB" sz="1800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Obtain the application forms that are required by the current regulations, from the Ministry of Interior in the District Office you are based in, or the Ministry of Interior’s website.</a:t>
            </a:r>
            <a:endParaRPr sz="1800" dirty="0">
              <a:solidFill>
                <a:srgbClr val="3B384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B3842"/>
              </a:buClr>
              <a:buSzPts val="1800"/>
              <a:buFont typeface="+mj-lt"/>
              <a:buAutoNum type="arabicPeriod"/>
            </a:pPr>
            <a:r>
              <a:rPr lang="en-GB" sz="1800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Obtain the names and signatures of at least twenty (20) founding members.</a:t>
            </a:r>
            <a:endParaRPr sz="1800" dirty="0">
              <a:solidFill>
                <a:srgbClr val="3B384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B3842"/>
              </a:buClr>
              <a:buSzPts val="1800"/>
              <a:buFont typeface="+mj-lt"/>
              <a:buAutoNum type="arabicPeriod"/>
            </a:pPr>
            <a:r>
              <a:rPr lang="en-GB" sz="1800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Appoint/Vote the Board of Directors, which should consist of at least five founding members.</a:t>
            </a:r>
            <a:endParaRPr sz="1800" dirty="0">
              <a:solidFill>
                <a:srgbClr val="3B384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B3842"/>
              </a:buClr>
              <a:buSzPts val="1800"/>
              <a:buFont typeface="+mj-lt"/>
              <a:buAutoNum type="arabicPeriod"/>
            </a:pPr>
            <a:r>
              <a:rPr lang="en-GB" sz="1800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Compose your Articles of Association, which should include as a minimum what the Law requires (Article 8).</a:t>
            </a:r>
            <a:endParaRPr sz="1800" dirty="0">
              <a:solidFill>
                <a:srgbClr val="3B384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B3842"/>
              </a:buClr>
              <a:buSzPts val="1800"/>
              <a:buFont typeface="+mj-lt"/>
              <a:buAutoNum type="arabicPeriod"/>
            </a:pPr>
            <a:r>
              <a:rPr lang="en-GB" sz="1800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Submission of documents to the District offices.</a:t>
            </a:r>
            <a:endParaRPr sz="1800" dirty="0">
              <a:solidFill>
                <a:srgbClr val="3B384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ARDET Course template">
  <a:themeElements>
    <a:clrScheme name="EMERGE">
      <a:dk1>
        <a:srgbClr val="3B3842"/>
      </a:dk1>
      <a:lt1>
        <a:srgbClr val="FFFFFF"/>
      </a:lt1>
      <a:dk2>
        <a:srgbClr val="333333"/>
      </a:dk2>
      <a:lt2>
        <a:srgbClr val="999999"/>
      </a:lt2>
      <a:accent1>
        <a:srgbClr val="EB5353"/>
      </a:accent1>
      <a:accent2>
        <a:srgbClr val="F9D923"/>
      </a:accent2>
      <a:accent3>
        <a:srgbClr val="187498"/>
      </a:accent3>
      <a:accent4>
        <a:srgbClr val="36AE7C"/>
      </a:accent4>
      <a:accent5>
        <a:srgbClr val="E0BB07"/>
      </a:accent5>
      <a:accent6>
        <a:srgbClr val="333333"/>
      </a:accent6>
      <a:hlink>
        <a:srgbClr val="0070C0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ARDET Course template">
  <a:themeElements>
    <a:clrScheme name="EMERGE">
      <a:dk1>
        <a:srgbClr val="3B3842"/>
      </a:dk1>
      <a:lt1>
        <a:srgbClr val="FFFFFF"/>
      </a:lt1>
      <a:dk2>
        <a:srgbClr val="333333"/>
      </a:dk2>
      <a:lt2>
        <a:srgbClr val="999999"/>
      </a:lt2>
      <a:accent1>
        <a:srgbClr val="EB5353"/>
      </a:accent1>
      <a:accent2>
        <a:srgbClr val="F9D923"/>
      </a:accent2>
      <a:accent3>
        <a:srgbClr val="187498"/>
      </a:accent3>
      <a:accent4>
        <a:srgbClr val="36AE7C"/>
      </a:accent4>
      <a:accent5>
        <a:srgbClr val="E0BB07"/>
      </a:accent5>
      <a:accent6>
        <a:srgbClr val="333333"/>
      </a:accent6>
      <a:hlink>
        <a:srgbClr val="0070C0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ARDET Course template">
  <a:themeElements>
    <a:clrScheme name="EMERGE">
      <a:dk1>
        <a:srgbClr val="3B3842"/>
      </a:dk1>
      <a:lt1>
        <a:srgbClr val="FFFFFF"/>
      </a:lt1>
      <a:dk2>
        <a:srgbClr val="333333"/>
      </a:dk2>
      <a:lt2>
        <a:srgbClr val="999999"/>
      </a:lt2>
      <a:accent1>
        <a:srgbClr val="EB5353"/>
      </a:accent1>
      <a:accent2>
        <a:srgbClr val="F9D923"/>
      </a:accent2>
      <a:accent3>
        <a:srgbClr val="187498"/>
      </a:accent3>
      <a:accent4>
        <a:srgbClr val="36AE7C"/>
      </a:accent4>
      <a:accent5>
        <a:srgbClr val="E0BB07"/>
      </a:accent5>
      <a:accent6>
        <a:srgbClr val="333333"/>
      </a:accent6>
      <a:hlink>
        <a:srgbClr val="0070C0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698</Words>
  <Application>Microsoft Office PowerPoint</Application>
  <PresentationFormat>Widescreen</PresentationFormat>
  <Paragraphs>67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Arial</vt:lpstr>
      <vt:lpstr>Roboto</vt:lpstr>
      <vt:lpstr>CARDET Course template</vt:lpstr>
      <vt:lpstr>CARDET Course template</vt:lpstr>
      <vt:lpstr>1_CARDET Course template</vt:lpstr>
      <vt:lpstr>Module 6 Cypriot Active Citizens</vt:lpstr>
      <vt:lpstr>Learning Objectives</vt:lpstr>
      <vt:lpstr>Step 1: Find Your Interest</vt:lpstr>
      <vt:lpstr>Step 2: Create Your Team</vt:lpstr>
      <vt:lpstr>Step 3: NGOs Goals and Objectives</vt:lpstr>
      <vt:lpstr>Step 4: Legal Requirements </vt:lpstr>
      <vt:lpstr>Step 4: Legal Requirements (Register a New Association)</vt:lpstr>
      <vt:lpstr>Step 4: Legal Requirements (Register a New Foundation)</vt:lpstr>
      <vt:lpstr>Step 4: Legal Requirements (Register a New Federation and/or Union Org)</vt:lpstr>
      <vt:lpstr>Step 4: Legal Requirements (Register a Non Profit Organization)</vt:lpstr>
      <vt:lpstr>Step 5: Take Care of Funding</vt:lpstr>
      <vt:lpstr>Group Activity (Worksheet)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6 Cypriot Active Citizens</dc:title>
  <dc:creator>2Fast4u</dc:creator>
  <cp:lastModifiedBy>Simone Khekin</cp:lastModifiedBy>
  <cp:revision>2</cp:revision>
  <dcterms:created xsi:type="dcterms:W3CDTF">2014-07-11T09:12:14Z</dcterms:created>
  <dcterms:modified xsi:type="dcterms:W3CDTF">2023-12-12T14:12:18Z</dcterms:modified>
</cp:coreProperties>
</file>