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57" r:id="rId3"/>
  </p:sldMasterIdLst>
  <p:notesMasterIdLst>
    <p:notesMasterId r:id="rId18"/>
  </p:notesMasterIdLst>
  <p:sldIdLst>
    <p:sldId id="269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j2whFVv7+reN0Rasl5+zjWyI9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a Protopap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71" autoAdjust="0"/>
  </p:normalViewPr>
  <p:slideViewPr>
    <p:cSldViewPr snapToGrid="0">
      <p:cViewPr varScale="1">
        <p:scale>
          <a:sx n="46" d="100"/>
          <a:sy n="46" d="100"/>
        </p:scale>
        <p:origin x="43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vision-mission-cubes-form-words-vision-mission-concept-business-strategies_24755679.htm#query=mission%20statement&amp;position=23&amp;from_view=search&amp;track=ai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still-life-illustrating-ethics-concept_26407540.htm#query=values&amp;position=14&amp;from_view=search&amp;track=sp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fundsforngos.org/cat/functions-of-an-ngo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photo/different-people-doing-volunteer-work-with-food_15574043.htm#query=Humanitarian%20aid&amp;position=36&amp;from_view=search&amp;track=ais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close-up-students-writing-reading-exam-answer-sheets-exercises-classroom-school-with-stress_5316950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Q5B8do06c&amp;t=86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reepik.com/free-photo/flat-lay-agenda-with-ideas_8199779.htm" TargetMode="External"/><Relationship Id="rId5" Type="http://schemas.openxmlformats.org/officeDocument/2006/relationships/hyperlink" Target="https://www.youtube.com/watch?v=55Q5B8do06c&amp;t=224s" TargetMode="External"/><Relationship Id="rId4" Type="http://schemas.openxmlformats.org/officeDocument/2006/relationships/hyperlink" Target="https://www.youtube.com/watch?v=55Q5B8do06c&amp;t=155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rson-covering-emotions-searching-identity_8271071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wordsearch-game-word-corporation-business_2760089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newsdaily.com/3882-vision-statement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business-background-design_940388.ht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ana.com/resources/vision-stateme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reepik.com/free-photo/arrow-pointing-forward_935235.htm#query=vision%20statement&amp;position=9&amp;from_view=search&amp;track=ais" TargetMode="External"/><Relationship Id="rId4" Type="http://schemas.openxmlformats.org/officeDocument/2006/relationships/hyperlink" Target="https://www.betterup.com/blog/purpose-vs-mission-vis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91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https://www.freepik.com/premium-photo/vision-mission-cubes-form-words-vision-mission-concept-business-strategies_24755679.htm#query=mission%20statement&amp;position=23&amp;from_view=search&amp;track=ais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Lastly, the </a:t>
            </a:r>
            <a:r>
              <a:rPr lang="en-GB" sz="1200" b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n-GB" sz="120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governed by an </a:t>
            </a:r>
            <a:r>
              <a:rPr lang="en-GB">
                <a:solidFill>
                  <a:srgbClr val="3B3842"/>
                </a:solidFill>
              </a:rPr>
              <a:t>CSO </a:t>
            </a:r>
            <a:r>
              <a:rPr lang="en-GB" sz="120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(linked also with the fundamental principles, which we will examine in another unit) are an important factor for the successful performance of its activities in its desired way. </a:t>
            </a:r>
            <a:endParaRPr sz="1200">
              <a:solidFill>
                <a:srgbClr val="3B38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3B38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https://www.freepik.com/free-photo/still-life-illustrating-ethics-concept_26407540.htm#query=values&amp;position=14&amp;from_view=search&amp;track=sph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7" name="Google Shape;1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Fundsforngos.org. </a:t>
            </a:r>
            <a:r>
              <a:rPr lang="en-GB" i="1" dirty="0"/>
              <a:t>Functions of an NGO</a:t>
            </a:r>
            <a:r>
              <a:rPr lang="en-GB" dirty="0"/>
              <a:t> </a:t>
            </a:r>
            <a:r>
              <a:rPr lang="en-GB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https://www2.fundsforngos.org/cat/functions-of-an-ngo/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CSO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s function for the purpose of dealing with various issues, including human rights, socioeconomic, environmental and others.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vision and mission of the </a:t>
            </a:r>
            <a:r>
              <a:rPr lang="en-GB" dirty="0"/>
              <a:t>CSO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determine the function and the means to work on it. For example, if an </a:t>
            </a:r>
            <a:r>
              <a:rPr lang="en-GB" dirty="0"/>
              <a:t>CSO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function relates to humanitarian aid, it may focus on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rehabilitation of war victims.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</a:t>
            </a:r>
            <a:r>
              <a:rPr lang="en-GB" dirty="0"/>
              <a:t>CSO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function is on poverty eradication, it may provide financial support or basic food requirements to beneficiaries.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</a:t>
            </a:r>
            <a:r>
              <a:rPr lang="en-GB" dirty="0"/>
              <a:t>CSO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function is on disease control and others, it may provide assistance and educate the poor regarding health issues, such as HIV/AIDS.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</a:t>
            </a:r>
            <a:r>
              <a:rPr lang="en-GB" dirty="0"/>
              <a:t>CSO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function is on animal rights, it may focus on finding ways to prevent these actions of abuse of domestic animals.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Image Source: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https://www.freepik.com/free-photo/different-people-doing-volunteer-work-with-food_15574043.htm#query=Humanitarian%20aid&amp;position=36&amp;from_view=search&amp;track=ais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Image Source: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https://www.freepik.com/premium-photo/close-up-students-writing-reading-exam-answer-sheets-exercises-classroom-school-with-stress_5316950.htm</a:t>
            </a:r>
            <a:endParaRPr/>
          </a:p>
        </p:txBody>
      </p:sp>
      <p:sp>
        <p:nvSpPr>
          <p:cNvPr id="181" name="Google Shape;1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785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Video Note:</a:t>
            </a:r>
            <a:r>
              <a:rPr lang="en-GB"/>
              <a:t>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1:26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Vision</a:t>
            </a:r>
            <a:r>
              <a:rPr lang="en-GB" sz="11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2:35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Mission</a:t>
            </a:r>
            <a:r>
              <a:rPr lang="en-GB" sz="11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3:44</a:t>
            </a:r>
            <a:r>
              <a:rPr lang="en-GB" sz="1100">
                <a:latin typeface="Arial"/>
                <a:ea typeface="Arial"/>
                <a:cs typeface="Arial"/>
                <a:sym typeface="Arial"/>
              </a:rPr>
              <a:t> Purpose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https://www.freepik.com/free-photo/flat-lay-agenda-with-ideas_8199779.htm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b="1"/>
              <a:t>Image Source: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https://www.freepik.com/free-vector/person-covering-emotions-searching-identity_8271071.htm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Image Source: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https://www.freepik.com/free-photo/wordsearch-game-word-corporation-business_2760089.htm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1853bfd77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u="sng" dirty="0"/>
              <a:t>Additional notes to share:</a:t>
            </a:r>
            <a:endParaRPr b="1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Vision statement </a:t>
            </a:r>
            <a:r>
              <a:rPr lang="en-GB" dirty="0"/>
              <a:t>is the summary of changes/impact the CSO would bring, through its operation, into the lives of the community it operates.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Mission statement </a:t>
            </a:r>
            <a:r>
              <a:rPr lang="en-GB" dirty="0"/>
              <a:t>relates to what the CSO does now, how does it do it, and what value it brings.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Purpose statement </a:t>
            </a:r>
            <a:r>
              <a:rPr lang="en-GB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should be aligned with the CSO’s core values.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References:</a:t>
            </a:r>
            <a:r>
              <a:rPr lang="en-GB" dirty="0"/>
              <a:t> Peek, S. (Updated Feb 21, 2023), Business News Daily. </a:t>
            </a:r>
            <a:r>
              <a:rPr lang="en-GB" i="1" dirty="0"/>
              <a:t>What Is a Vision Statement?</a:t>
            </a:r>
            <a:r>
              <a:rPr lang="en-GB" dirty="0">
                <a:solidFill>
                  <a:srgbClr val="3B3842"/>
                </a:solidFill>
              </a:rPr>
              <a:t> </a:t>
            </a:r>
            <a:r>
              <a:rPr lang="en-GB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https://www.businessnewsdaily.com/3882-vision-statement.html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Image Source: </a:t>
            </a:r>
            <a:r>
              <a:rPr lang="en-GB" u="sng" dirty="0">
                <a:solidFill>
                  <a:schemeClr val="hlink"/>
                </a:solidFill>
                <a:hlinkClick r:id="rId4"/>
              </a:rPr>
              <a:t>https://www.freepik.com/free-vector/business-background-design_940388.htm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g241853bfd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45ee55ee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445ee55ee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445ee55eef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References: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Martins, J. (2022, July 26), Asana. </a:t>
            </a:r>
            <a:r>
              <a:rPr lang="en-GB" i="1" dirty="0"/>
              <a:t>How to write a vision statement: Steps and examples</a:t>
            </a:r>
            <a:r>
              <a:rPr lang="en-GB" dirty="0"/>
              <a:t> </a:t>
            </a:r>
            <a:r>
              <a:rPr lang="en-GB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https://asana.com/resources/vision-statement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Wooll</a:t>
            </a:r>
            <a:r>
              <a:rPr lang="en-GB" dirty="0"/>
              <a:t>, M. (2022, July 30), </a:t>
            </a:r>
            <a:r>
              <a:rPr lang="en-GB" dirty="0" err="1"/>
              <a:t>BetterUp</a:t>
            </a:r>
            <a:r>
              <a:rPr lang="en-GB" i="1" dirty="0"/>
              <a:t>. Purpose, mission, vision: What drives what?</a:t>
            </a:r>
            <a:r>
              <a:rPr lang="en-GB" dirty="0">
                <a:solidFill>
                  <a:srgbClr val="3B3842"/>
                </a:solidFill>
              </a:rPr>
              <a:t> </a:t>
            </a:r>
            <a:r>
              <a:rPr lang="en-GB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https://www.betterup.com/blog/purpose-vs-mission-vision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Image Source:</a:t>
            </a:r>
            <a:r>
              <a:rPr lang="en-GB" dirty="0"/>
              <a:t>  </a:t>
            </a:r>
            <a:r>
              <a:rPr lang="en-GB" u="sng" dirty="0">
                <a:solidFill>
                  <a:schemeClr val="hlink"/>
                </a:solidFill>
                <a:hlinkClick r:id="rId5"/>
              </a:rPr>
              <a:t>https://www.freepik.com/free-photo/arrow-pointing-forward_935235.htm#query=vision%20statement&amp;position=9&amp;from_view=search&amp;track=ais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3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479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7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3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936" y="2932981"/>
            <a:ext cx="11023391" cy="281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798252" y="912854"/>
            <a:ext cx="6010271" cy="8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798252" y="2300000"/>
            <a:ext cx="6010271" cy="63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976" y="336883"/>
            <a:ext cx="2154863" cy="166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8243" y="1767962"/>
            <a:ext cx="3978328" cy="397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916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514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99370" y="388189"/>
            <a:ext cx="11393260" cy="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34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0906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55Q5B8do06c&amp;t=150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686526" y="2436222"/>
            <a:ext cx="6480629" cy="73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686526" y="1299029"/>
            <a:ext cx="6611257" cy="98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GB" sz="2800" b="0" dirty="0"/>
              <a:t>Module 1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CSOs Fundamentals</a:t>
            </a:r>
            <a:endParaRPr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782320" y="2525118"/>
            <a:ext cx="5357224" cy="46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200" dirty="0" smtClean="0">
                <a:solidFill>
                  <a:schemeClr val="lt1"/>
                </a:solidFill>
              </a:rPr>
              <a:t>Unit 2</a:t>
            </a:r>
            <a:r>
              <a:rPr lang="en-GB" sz="2200" dirty="0">
                <a:solidFill>
                  <a:schemeClr val="lt1"/>
                </a:solidFill>
              </a:rPr>
              <a:t>: Vision, Mission, Purpose, Values and Functions of a CSO </a:t>
            </a:r>
            <a:endParaRPr lang="en-GB" sz="22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4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 amt="10000"/>
          </a:blip>
          <a:srcRect l="7250" r="7241" b="2092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99375" y="1449400"/>
            <a:ext cx="10798800" cy="18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/>
              <a:t>Simple and concise: As in the case of the vision statement</a:t>
            </a:r>
            <a:endParaRPr sz="2000" b="1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/>
              <a:t>State the problem</a:t>
            </a:r>
            <a:endParaRPr sz="2000" b="1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/>
              <a:t>State the solution to the problem by describing the actions to be taken to solve it</a:t>
            </a:r>
            <a:endParaRPr sz="2000" b="1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/>
              <a:t>State the outcome by outlining the long term changes that the CSO would bring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Tips for the Mission Statement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 amt="10000"/>
          </a:blip>
          <a:srcRect l="1613" r="4541" b="641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Values</a:t>
            </a:r>
            <a:endParaRPr b="1" dirty="0"/>
          </a:p>
        </p:txBody>
      </p:sp>
      <p:sp>
        <p:nvSpPr>
          <p:cNvPr id="171" name="Google Shape;171;p30"/>
          <p:cNvSpPr/>
          <p:nvPr/>
        </p:nvSpPr>
        <p:spPr>
          <a:xfrm>
            <a:off x="399370" y="1452066"/>
            <a:ext cx="98841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examples include: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Respect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Commitment 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Excellence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Courage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Teamwork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Innovation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Equality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Attitude of Giving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Compassion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Empathy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Inclusiveness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 amt="10000"/>
          </a:blip>
          <a:srcRect t="7969" b="7968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Functions</a:t>
            </a:r>
            <a:endParaRPr b="1" dirty="0"/>
          </a:p>
        </p:txBody>
      </p:sp>
      <p:sp>
        <p:nvSpPr>
          <p:cNvPr id="178" name="Google Shape;178;p31"/>
          <p:cNvSpPr/>
          <p:nvPr/>
        </p:nvSpPr>
        <p:spPr>
          <a:xfrm>
            <a:off x="399375" y="1274276"/>
            <a:ext cx="9884100" cy="528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Indicative list of functions: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Human rights and child rights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Humanitarian aid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Refugee crisis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Social justice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Education and literacy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Women empowerment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Poverty eradication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Disease control and others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Hygiene and sanitation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Conservation of environment 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Animal Rights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56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§"/>
            </a:pPr>
            <a:r>
              <a:rPr lang="en-GB" sz="22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Conservation of wildlife</a:t>
            </a:r>
            <a:endParaRPr sz="22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body" idx="2"/>
          </p:nvPr>
        </p:nvSpPr>
        <p:spPr>
          <a:xfrm>
            <a:off x="399370" y="1483360"/>
            <a:ext cx="10973480" cy="51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Imagine that you are forming a CSO…</a:t>
            </a:r>
            <a:endParaRPr sz="2400" dirty="0"/>
          </a:p>
          <a:p>
            <a:pPr marL="895350" lvl="0" indent="-352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en-GB" sz="2400" dirty="0"/>
              <a:t>What would your vision, mission and purpose statement be and what would your values.</a:t>
            </a:r>
            <a:endParaRPr dirty="0"/>
          </a:p>
          <a:p>
            <a:pPr marL="895350" lvl="0" indent="-352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en-GB" sz="2400" dirty="0"/>
              <a:t>What would its function(s) be.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Activity 2: Think and write</a:t>
            </a:r>
            <a:endParaRPr b="1" dirty="0"/>
          </a:p>
        </p:txBody>
      </p:sp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8669" y="3088433"/>
            <a:ext cx="5343331" cy="376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smtClean="0"/>
              <a:t>Icebreaker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2094808" y="2044930"/>
            <a:ext cx="3192087" cy="152954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9956" y="4192384"/>
            <a:ext cx="3192087" cy="152954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LIE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9317" y="2044930"/>
            <a:ext cx="3192087" cy="152954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0592480" cy="518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/>
              <a:t>Unit 2 aims to contribute to the learners’ knowledge around the mission, vision, purpose and values of a CSO, along with its function(s), i.e. humanitarian, environmental, etc.., due the vital role it plays in the community’s development and government’s decision-making. </a:t>
            </a:r>
            <a:endParaRPr sz="2200"/>
          </a:p>
          <a:p>
            <a:pPr marL="85725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200"/>
              <a:t>Upon completion of this Unit, participants should be able to:</a:t>
            </a:r>
            <a:endParaRPr sz="220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2200"/>
              <a:t>Draft the mission, vision, purpose and values for their not-for-profit idea.</a:t>
            </a:r>
            <a:endParaRPr sz="2200"/>
          </a:p>
          <a:p>
            <a:pPr marL="514350" lvl="0" indent="-3111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GB" sz="2200"/>
              <a:t>Identify the functions a CSO could have and link these to real-life activities.</a:t>
            </a:r>
            <a:endParaRPr sz="2200"/>
          </a:p>
        </p:txBody>
      </p: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Unit 2 – Learning Objectives</a:t>
            </a:r>
            <a:endParaRPr b="1" dirty="0"/>
          </a:p>
        </p:txBody>
      </p:sp>
      <p:grpSp>
        <p:nvGrpSpPr>
          <p:cNvPr id="64" name="Google Shape;64;p2"/>
          <p:cNvGrpSpPr/>
          <p:nvPr/>
        </p:nvGrpSpPr>
        <p:grpSpPr>
          <a:xfrm>
            <a:off x="9708100" y="3807351"/>
            <a:ext cx="2398263" cy="2584931"/>
            <a:chOff x="16745404" y="2287703"/>
            <a:chExt cx="5880975" cy="9651367"/>
          </a:xfrm>
        </p:grpSpPr>
        <p:sp>
          <p:nvSpPr>
            <p:cNvPr id="65" name="Google Shape;65;p2"/>
            <p:cNvSpPr/>
            <p:nvPr/>
          </p:nvSpPr>
          <p:spPr>
            <a:xfrm>
              <a:off x="16745404" y="10730600"/>
              <a:ext cx="5880975" cy="1208470"/>
            </a:xfrm>
            <a:custGeom>
              <a:avLst/>
              <a:gdLst/>
              <a:ahLst/>
              <a:cxnLst/>
              <a:rect l="l" t="t" r="r" b="b"/>
              <a:pathLst>
                <a:path w="6137" h="969" extrusionOk="0">
                  <a:moveTo>
                    <a:pt x="3068" y="0"/>
                  </a:moveTo>
                  <a:lnTo>
                    <a:pt x="3068" y="0"/>
                  </a:lnTo>
                  <a:cubicBezTo>
                    <a:pt x="1374" y="0"/>
                    <a:pt x="0" y="217"/>
                    <a:pt x="0" y="484"/>
                  </a:cubicBezTo>
                  <a:cubicBezTo>
                    <a:pt x="0" y="751"/>
                    <a:pt x="1374" y="968"/>
                    <a:pt x="3068" y="968"/>
                  </a:cubicBezTo>
                  <a:cubicBezTo>
                    <a:pt x="4762" y="968"/>
                    <a:pt x="6136" y="751"/>
                    <a:pt x="6136" y="484"/>
                  </a:cubicBezTo>
                  <a:cubicBezTo>
                    <a:pt x="6136" y="217"/>
                    <a:pt x="4762" y="0"/>
                    <a:pt x="306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7563127" y="7133631"/>
              <a:ext cx="4129873" cy="4455532"/>
            </a:xfrm>
            <a:custGeom>
              <a:avLst/>
              <a:gdLst/>
              <a:ahLst/>
              <a:cxnLst/>
              <a:rect l="l" t="t" r="r" b="b"/>
              <a:pathLst>
                <a:path w="4129873" h="4455532" extrusionOk="0">
                  <a:moveTo>
                    <a:pt x="1667002" y="1007"/>
                  </a:moveTo>
                  <a:cubicBezTo>
                    <a:pt x="1719354" y="-6471"/>
                    <a:pt x="1767964" y="28429"/>
                    <a:pt x="1776690" y="80780"/>
                  </a:cubicBezTo>
                  <a:lnTo>
                    <a:pt x="1801936" y="240089"/>
                  </a:lnTo>
                  <a:lnTo>
                    <a:pt x="1878910" y="64941"/>
                  </a:lnTo>
                  <a:lnTo>
                    <a:pt x="4118778" y="4315875"/>
                  </a:lnTo>
                  <a:cubicBezTo>
                    <a:pt x="4143708" y="4361972"/>
                    <a:pt x="4125010" y="4419283"/>
                    <a:pt x="4078892" y="4444200"/>
                  </a:cubicBezTo>
                  <a:cubicBezTo>
                    <a:pt x="4031528" y="4469118"/>
                    <a:pt x="3974190" y="4451676"/>
                    <a:pt x="3949262" y="4404332"/>
                  </a:cubicBezTo>
                  <a:lnTo>
                    <a:pt x="1895114" y="502244"/>
                  </a:lnTo>
                  <a:lnTo>
                    <a:pt x="1857164" y="588574"/>
                  </a:lnTo>
                  <a:lnTo>
                    <a:pt x="2367504" y="3808876"/>
                  </a:lnTo>
                  <a:cubicBezTo>
                    <a:pt x="2374982" y="3861226"/>
                    <a:pt x="2340082" y="3909837"/>
                    <a:pt x="2287732" y="3917316"/>
                  </a:cubicBezTo>
                  <a:cubicBezTo>
                    <a:pt x="2282746" y="3919808"/>
                    <a:pt x="2277760" y="3919808"/>
                    <a:pt x="2274020" y="3919808"/>
                  </a:cubicBezTo>
                  <a:cubicBezTo>
                    <a:pt x="2226656" y="3919808"/>
                    <a:pt x="2186770" y="3886155"/>
                    <a:pt x="2179290" y="3840036"/>
                  </a:cubicBezTo>
                  <a:lnTo>
                    <a:pt x="1715308" y="911268"/>
                  </a:lnTo>
                  <a:lnTo>
                    <a:pt x="182492" y="4398103"/>
                  </a:lnTo>
                  <a:cubicBezTo>
                    <a:pt x="166288" y="4432988"/>
                    <a:pt x="131388" y="4455414"/>
                    <a:pt x="95242" y="4455414"/>
                  </a:cubicBezTo>
                  <a:cubicBezTo>
                    <a:pt x="81530" y="4455414"/>
                    <a:pt x="69066" y="4452922"/>
                    <a:pt x="57848" y="4446692"/>
                  </a:cubicBezTo>
                  <a:cubicBezTo>
                    <a:pt x="9236" y="4425512"/>
                    <a:pt x="-13200" y="4369448"/>
                    <a:pt x="7990" y="4322104"/>
                  </a:cubicBezTo>
                  <a:lnTo>
                    <a:pt x="1660104" y="562819"/>
                  </a:lnTo>
                  <a:lnTo>
                    <a:pt x="1588478" y="110694"/>
                  </a:lnTo>
                  <a:cubicBezTo>
                    <a:pt x="1579752" y="58344"/>
                    <a:pt x="1615898" y="9732"/>
                    <a:pt x="1667002" y="10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7168422" y="2326243"/>
              <a:ext cx="4167700" cy="8122091"/>
            </a:xfrm>
            <a:custGeom>
              <a:avLst/>
              <a:gdLst/>
              <a:ahLst/>
              <a:cxnLst/>
              <a:rect l="l" t="t" r="r" b="b"/>
              <a:pathLst>
                <a:path w="4167700" h="8122091" extrusionOk="0">
                  <a:moveTo>
                    <a:pt x="3204129" y="0"/>
                  </a:moveTo>
                  <a:lnTo>
                    <a:pt x="3609185" y="159512"/>
                  </a:lnTo>
                  <a:lnTo>
                    <a:pt x="3629037" y="164158"/>
                  </a:lnTo>
                  <a:cubicBezTo>
                    <a:pt x="4401089" y="465650"/>
                    <a:pt x="4335089" y="2483892"/>
                    <a:pt x="3483345" y="4670322"/>
                  </a:cubicBezTo>
                  <a:cubicBezTo>
                    <a:pt x="2630353" y="6856752"/>
                    <a:pt x="1311641" y="8386630"/>
                    <a:pt x="539591" y="8083893"/>
                  </a:cubicBezTo>
                  <a:lnTo>
                    <a:pt x="539361" y="8083764"/>
                  </a:lnTo>
                  <a:lnTo>
                    <a:pt x="539071" y="8084506"/>
                  </a:lnTo>
                  <a:lnTo>
                    <a:pt x="117845" y="7918567"/>
                  </a:lnTo>
                  <a:lnTo>
                    <a:pt x="150057" y="7833083"/>
                  </a:lnTo>
                  <a:lnTo>
                    <a:pt x="283841" y="7885631"/>
                  </a:lnTo>
                  <a:lnTo>
                    <a:pt x="192787" y="7743564"/>
                  </a:lnTo>
                  <a:cubicBezTo>
                    <a:pt x="-181287" y="7020073"/>
                    <a:pt x="-7771" y="5355450"/>
                    <a:pt x="685285" y="3578976"/>
                  </a:cubicBezTo>
                  <a:cubicBezTo>
                    <a:pt x="1385003" y="1784398"/>
                    <a:pt x="2397275" y="433299"/>
                    <a:pt x="3165325" y="172113"/>
                  </a:cubicBezTo>
                  <a:lnTo>
                    <a:pt x="3305839" y="137955"/>
                  </a:lnTo>
                  <a:lnTo>
                    <a:pt x="3171917" y="85060"/>
                  </a:ln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6745404" y="2287703"/>
              <a:ext cx="4167511" cy="7996796"/>
            </a:xfrm>
            <a:custGeom>
              <a:avLst/>
              <a:gdLst/>
              <a:ahLst/>
              <a:cxnLst/>
              <a:rect l="l" t="t" r="r" b="b"/>
              <a:pathLst>
                <a:path w="4167511" h="7996796" extrusionOk="0">
                  <a:moveTo>
                    <a:pt x="1902654" y="3138546"/>
                  </a:moveTo>
                  <a:cubicBezTo>
                    <a:pt x="1921482" y="3135130"/>
                    <a:pt x="1939134" y="3136339"/>
                    <a:pt x="1955272" y="3142577"/>
                  </a:cubicBezTo>
                  <a:cubicBezTo>
                    <a:pt x="2083140" y="3193728"/>
                    <a:pt x="2065760" y="3546795"/>
                    <a:pt x="1915546" y="3933547"/>
                  </a:cubicBezTo>
                  <a:cubicBezTo>
                    <a:pt x="1764090" y="4320299"/>
                    <a:pt x="1539390" y="4591026"/>
                    <a:pt x="1410282" y="4542370"/>
                  </a:cubicBezTo>
                  <a:cubicBezTo>
                    <a:pt x="1282412" y="4492466"/>
                    <a:pt x="1299794" y="4138151"/>
                    <a:pt x="1450008" y="3751399"/>
                  </a:cubicBezTo>
                  <a:cubicBezTo>
                    <a:pt x="1581446" y="3412991"/>
                    <a:pt x="1770860" y="3162460"/>
                    <a:pt x="1902654" y="3138546"/>
                  </a:cubicBezTo>
                  <a:close/>
                  <a:moveTo>
                    <a:pt x="2274142" y="2349268"/>
                  </a:moveTo>
                  <a:cubicBezTo>
                    <a:pt x="1988210" y="2326185"/>
                    <a:pt x="1538052" y="2888018"/>
                    <a:pt x="1234542" y="3666500"/>
                  </a:cubicBezTo>
                  <a:cubicBezTo>
                    <a:pt x="910796" y="4495637"/>
                    <a:pt x="875932" y="5256301"/>
                    <a:pt x="1156096" y="5365857"/>
                  </a:cubicBezTo>
                  <a:cubicBezTo>
                    <a:pt x="1437504" y="5475412"/>
                    <a:pt x="1928102" y="4891531"/>
                    <a:pt x="2251846" y="4062394"/>
                  </a:cubicBezTo>
                  <a:cubicBezTo>
                    <a:pt x="2575590" y="3233258"/>
                    <a:pt x="2610454" y="2471348"/>
                    <a:pt x="2329046" y="2361793"/>
                  </a:cubicBezTo>
                  <a:cubicBezTo>
                    <a:pt x="2311536" y="2354946"/>
                    <a:pt x="2293204" y="2350807"/>
                    <a:pt x="2274142" y="2349268"/>
                  </a:cubicBezTo>
                  <a:close/>
                  <a:moveTo>
                    <a:pt x="2643620" y="1571381"/>
                  </a:moveTo>
                  <a:cubicBezTo>
                    <a:pt x="2673744" y="1574109"/>
                    <a:pt x="2702766" y="1580841"/>
                    <a:pt x="2730544" y="1591744"/>
                  </a:cubicBezTo>
                  <a:cubicBezTo>
                    <a:pt x="3176230" y="1764952"/>
                    <a:pt x="3132658" y="2938780"/>
                    <a:pt x="2635930" y="4214788"/>
                  </a:cubicBezTo>
                  <a:cubicBezTo>
                    <a:pt x="2139204" y="5488303"/>
                    <a:pt x="1374816" y="6381758"/>
                    <a:pt x="930376" y="6208550"/>
                  </a:cubicBezTo>
                  <a:cubicBezTo>
                    <a:pt x="485936" y="6034096"/>
                    <a:pt x="528264" y="4860268"/>
                    <a:pt x="1026236" y="3585507"/>
                  </a:cubicBezTo>
                  <a:cubicBezTo>
                    <a:pt x="1491916" y="2390417"/>
                    <a:pt x="2191752" y="1530462"/>
                    <a:pt x="2643620" y="1571381"/>
                  </a:cubicBezTo>
                  <a:close/>
                  <a:moveTo>
                    <a:pt x="3008834" y="792302"/>
                  </a:moveTo>
                  <a:cubicBezTo>
                    <a:pt x="2390894" y="734620"/>
                    <a:pt x="1440288" y="1891820"/>
                    <a:pt x="812434" y="3503360"/>
                  </a:cubicBezTo>
                  <a:cubicBezTo>
                    <a:pt x="141478" y="5221091"/>
                    <a:pt x="90440" y="6808029"/>
                    <a:pt x="699156" y="7044700"/>
                  </a:cubicBezTo>
                  <a:cubicBezTo>
                    <a:pt x="1307870" y="7282617"/>
                    <a:pt x="2344802" y="6081825"/>
                    <a:pt x="3014512" y="4362848"/>
                  </a:cubicBezTo>
                  <a:cubicBezTo>
                    <a:pt x="3685468" y="2645118"/>
                    <a:pt x="3736506" y="1058179"/>
                    <a:pt x="3127792" y="820263"/>
                  </a:cubicBezTo>
                  <a:cubicBezTo>
                    <a:pt x="3089748" y="805393"/>
                    <a:pt x="3050030" y="796148"/>
                    <a:pt x="3008834" y="792302"/>
                  </a:cubicBezTo>
                  <a:close/>
                  <a:moveTo>
                    <a:pt x="3477186" y="2552"/>
                  </a:moveTo>
                  <a:cubicBezTo>
                    <a:pt x="3529448" y="7374"/>
                    <a:pt x="3579824" y="19063"/>
                    <a:pt x="3628064" y="37907"/>
                  </a:cubicBezTo>
                  <a:cubicBezTo>
                    <a:pt x="4401152" y="339397"/>
                    <a:pt x="4335172" y="2357640"/>
                    <a:pt x="3482410" y="4545316"/>
                  </a:cubicBezTo>
                  <a:cubicBezTo>
                    <a:pt x="2629648" y="6730500"/>
                    <a:pt x="1311290" y="8260378"/>
                    <a:pt x="539448" y="7958888"/>
                  </a:cubicBezTo>
                  <a:cubicBezTo>
                    <a:pt x="-233641" y="7657397"/>
                    <a:pt x="-167661" y="5639154"/>
                    <a:pt x="685102" y="3452724"/>
                  </a:cubicBezTo>
                  <a:cubicBezTo>
                    <a:pt x="1484566" y="1402946"/>
                    <a:pt x="2693244" y="-69785"/>
                    <a:pt x="3477186" y="2552"/>
                  </a:cubicBezTo>
                  <a:close/>
                </a:path>
              </a:pathLst>
            </a:custGeom>
            <a:solidFill>
              <a:srgbClr val="DB3A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0" y="4479114"/>
            <a:ext cx="10021832" cy="2378886"/>
            <a:chOff x="1589" y="3237478"/>
            <a:chExt cx="9448799" cy="3618670"/>
          </a:xfrm>
        </p:grpSpPr>
        <p:sp>
          <p:nvSpPr>
            <p:cNvPr id="72" name="Google Shape;72;p2"/>
            <p:cNvSpPr/>
            <p:nvPr/>
          </p:nvSpPr>
          <p:spPr>
            <a:xfrm>
              <a:off x="1589" y="3359020"/>
              <a:ext cx="9448799" cy="3497128"/>
            </a:xfrm>
            <a:custGeom>
              <a:avLst/>
              <a:gdLst/>
              <a:ahLst/>
              <a:cxnLst/>
              <a:rect l="l" t="t" r="r" b="b"/>
              <a:pathLst>
                <a:path w="18050782" h="7105744" extrusionOk="0">
                  <a:moveTo>
                    <a:pt x="12181796" y="642"/>
                  </a:moveTo>
                  <a:cubicBezTo>
                    <a:pt x="13992649" y="-13151"/>
                    <a:pt x="15950719" y="194797"/>
                    <a:pt x="18050782" y="694387"/>
                  </a:cubicBezTo>
                  <a:cubicBezTo>
                    <a:pt x="8945850" y="694387"/>
                    <a:pt x="3668818" y="4774154"/>
                    <a:pt x="1336036" y="7105744"/>
                  </a:cubicBezTo>
                  <a:lnTo>
                    <a:pt x="0" y="7105744"/>
                  </a:lnTo>
                  <a:lnTo>
                    <a:pt x="0" y="4224580"/>
                  </a:lnTo>
                  <a:cubicBezTo>
                    <a:pt x="2641624" y="2079088"/>
                    <a:pt x="6749236" y="42024"/>
                    <a:pt x="12181796" y="642"/>
                  </a:cubicBezTo>
                  <a:close/>
                </a:path>
              </a:pathLst>
            </a:custGeom>
            <a:solidFill>
              <a:srgbClr val="D8D8D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>
              <a:off x="974394" y="4615673"/>
              <a:ext cx="1692269" cy="965764"/>
              <a:chOff x="2856328" y="9274944"/>
              <a:chExt cx="2098302" cy="1197484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180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rot="444908">
              <a:off x="3096305" y="3828603"/>
              <a:ext cx="1325083" cy="756214"/>
              <a:chOff x="2856328" y="9274944"/>
              <a:chExt cx="2098302" cy="1197484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009F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 rot="925121">
              <a:off x="4989650" y="3470694"/>
              <a:ext cx="1049151" cy="598742"/>
              <a:chOff x="2856328" y="9274944"/>
              <a:chExt cx="2098302" cy="1197484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2FAA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 rot="1658453">
              <a:off x="6718802" y="3394639"/>
              <a:ext cx="788178" cy="449807"/>
              <a:chOff x="2856328" y="9274944"/>
              <a:chExt cx="2098302" cy="1197484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2856328" y="9274944"/>
                <a:ext cx="2098302" cy="1197484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962" extrusionOk="0">
                    <a:moveTo>
                      <a:pt x="0" y="406"/>
                    </a:moveTo>
                    <a:lnTo>
                      <a:pt x="343" y="527"/>
                    </a:lnTo>
                    <a:lnTo>
                      <a:pt x="452" y="940"/>
                    </a:lnTo>
                    <a:lnTo>
                      <a:pt x="650" y="772"/>
                    </a:lnTo>
                    <a:lnTo>
                      <a:pt x="941" y="961"/>
                    </a:lnTo>
                    <a:lnTo>
                      <a:pt x="1685" y="0"/>
                    </a:lnTo>
                    <a:lnTo>
                      <a:pt x="0" y="406"/>
                    </a:lnTo>
                  </a:path>
                </a:pathLst>
              </a:custGeom>
              <a:solidFill>
                <a:srgbClr val="F6BB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56328" y="9274945"/>
                <a:ext cx="2097058" cy="1196239"/>
              </a:xfrm>
              <a:custGeom>
                <a:avLst/>
                <a:gdLst/>
                <a:ahLst/>
                <a:cxnLst/>
                <a:rect l="l" t="t" r="r" b="b"/>
                <a:pathLst>
                  <a:path w="2097058" h="1196239" extrusionOk="0">
                    <a:moveTo>
                      <a:pt x="2092949" y="990"/>
                    </a:moveTo>
                    <a:lnTo>
                      <a:pt x="2478" y="506257"/>
                    </a:lnTo>
                    <a:lnTo>
                      <a:pt x="0" y="505383"/>
                    </a:lnTo>
                    <a:close/>
                    <a:moveTo>
                      <a:pt x="2097049" y="2"/>
                    </a:moveTo>
                    <a:lnTo>
                      <a:pt x="686612" y="890022"/>
                    </a:lnTo>
                    <a:lnTo>
                      <a:pt x="804541" y="964720"/>
                    </a:lnTo>
                    <a:lnTo>
                      <a:pt x="562534" y="1170099"/>
                    </a:lnTo>
                    <a:lnTo>
                      <a:pt x="427336" y="657735"/>
                    </a:lnTo>
                    <a:lnTo>
                      <a:pt x="2097039" y="4"/>
                    </a:lnTo>
                    <a:close/>
                    <a:moveTo>
                      <a:pt x="2097058" y="0"/>
                    </a:moveTo>
                    <a:lnTo>
                      <a:pt x="1171117" y="1196239"/>
                    </a:lnTo>
                    <a:lnTo>
                      <a:pt x="1170407" y="1195778"/>
                    </a:lnTo>
                    <a:lnTo>
                      <a:pt x="2097051" y="2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16607" y="10170309"/>
                <a:ext cx="247180" cy="28014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101" y="0"/>
                    </a:moveTo>
                    <a:lnTo>
                      <a:pt x="0" y="225"/>
                    </a:lnTo>
                    <a:lnTo>
                      <a:pt x="198" y="57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7272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1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 amt="7000"/>
          </a:blip>
          <a:srcRect t="2952" b="13175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399370" y="1587137"/>
            <a:ext cx="11393400" cy="4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Watch </a:t>
            </a:r>
            <a:r>
              <a:rPr lang="en-GB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video</a:t>
            </a:r>
            <a:r>
              <a:rPr lang="en-GB" sz="2400" dirty="0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and discuss the 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below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What is a: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v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ision statement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 sz="2400" dirty="0"/>
          </a:p>
          <a:p>
            <a:pPr marL="809999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purpose statement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What is their difference?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Vision, Mission and Purpose Statement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body" idx="2"/>
          </p:nvPr>
        </p:nvSpPr>
        <p:spPr>
          <a:xfrm>
            <a:off x="399375" y="1483355"/>
            <a:ext cx="10973400" cy="241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dirty="0"/>
              <a:t>Scenario: </a:t>
            </a:r>
            <a:r>
              <a:rPr lang="en-GB" sz="2400" b="1" dirty="0"/>
              <a:t>two participants</a:t>
            </a:r>
            <a:r>
              <a:rPr lang="en-GB" sz="2400" dirty="0"/>
              <a:t> to perform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b="1" dirty="0"/>
              <a:t>Open dialogue</a:t>
            </a:r>
            <a:r>
              <a:rPr lang="en-GB" sz="2400" dirty="0"/>
              <a:t> for the rest of the groups</a:t>
            </a:r>
            <a:endParaRPr sz="2400" dirty="0"/>
          </a:p>
          <a:p>
            <a:pPr marL="638175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GB" sz="2400" b="1" dirty="0"/>
              <a:t>Exercise: </a:t>
            </a:r>
            <a:r>
              <a:rPr lang="en-GB" sz="2400" dirty="0"/>
              <a:t>Which one is the vision and which one is the mission statement?</a:t>
            </a:r>
            <a:endParaRPr sz="2400" dirty="0"/>
          </a:p>
          <a:p>
            <a:pPr marL="68580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sz="3200" dirty="0"/>
          </a:p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smtClean="0"/>
              <a:t>Worksheet </a:t>
            </a:r>
            <a:r>
              <a:rPr lang="en-GB" b="1" dirty="0" smtClean="0"/>
              <a:t>1</a:t>
            </a:r>
            <a:r>
              <a:rPr lang="en-GB" b="1" dirty="0"/>
              <a:t>: Role play</a:t>
            </a:r>
            <a:endParaRPr b="1" dirty="0"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2650" y="3785856"/>
            <a:ext cx="4609341" cy="307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Vision, Mission, Purpose Statements</a:t>
            </a:r>
            <a:endParaRPr b="1" dirty="0"/>
          </a:p>
        </p:txBody>
      </p:sp>
      <p:sp>
        <p:nvSpPr>
          <p:cNvPr id="109" name="Google Shape;109;p26"/>
          <p:cNvSpPr/>
          <p:nvPr/>
        </p:nvSpPr>
        <p:spPr>
          <a:xfrm>
            <a:off x="3765900" y="1944700"/>
            <a:ext cx="4660200" cy="44982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(what)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4696500" y="3405275"/>
            <a:ext cx="2799000" cy="27633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2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(how)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5392200" y="4580475"/>
            <a:ext cx="1407600" cy="12384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(Why)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41853bfd77_0_14"/>
          <p:cNvPicPr preferRelativeResize="0"/>
          <p:nvPr/>
        </p:nvPicPr>
        <p:blipFill rotWithShape="1">
          <a:blip r:embed="rId3">
            <a:alphaModFix amt="7000"/>
          </a:blip>
          <a:srcRect t="7970" b="35783"/>
          <a:stretch/>
        </p:blipFill>
        <p:spPr>
          <a:xfrm>
            <a:off x="0" y="-851"/>
            <a:ext cx="12192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41853bfd77_0_1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Vision, Mission, Purpose Statements</a:t>
            </a:r>
            <a:endParaRPr b="1" dirty="0"/>
          </a:p>
        </p:txBody>
      </p:sp>
      <p:sp>
        <p:nvSpPr>
          <p:cNvPr id="118" name="Google Shape;118;g241853bfd77_0_14"/>
          <p:cNvSpPr/>
          <p:nvPr/>
        </p:nvSpPr>
        <p:spPr>
          <a:xfrm>
            <a:off x="399375" y="2059000"/>
            <a:ext cx="364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Vision statements </a:t>
            </a:r>
            <a:r>
              <a:rPr lang="en-GB" sz="2200" b="0" i="0" u="none" strike="noStrike" cap="non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describe the “what”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41853bfd77_0_14"/>
          <p:cNvSpPr/>
          <p:nvPr/>
        </p:nvSpPr>
        <p:spPr>
          <a:xfrm>
            <a:off x="4043510" y="2059000"/>
            <a:ext cx="382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Mission statements </a:t>
            </a:r>
            <a:r>
              <a:rPr lang="en-GB" sz="2200" b="0" i="0" u="none" strike="noStrike" cap="none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describe the “what” “how” and “who”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41853bfd77_0_14"/>
          <p:cNvSpPr/>
          <p:nvPr/>
        </p:nvSpPr>
        <p:spPr>
          <a:xfrm>
            <a:off x="1105725" y="3428150"/>
            <a:ext cx="2231400" cy="20760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indicates what the organisation aspires to be.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41853bfd77_0_14"/>
          <p:cNvSpPr/>
          <p:nvPr/>
        </p:nvSpPr>
        <p:spPr>
          <a:xfrm>
            <a:off x="4720750" y="3268700"/>
            <a:ext cx="2467200" cy="23949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an action-based statement which outlines how it addresses the problem it is trying to solve.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41853bfd77_0_14"/>
          <p:cNvSpPr/>
          <p:nvPr/>
        </p:nvSpPr>
        <p:spPr>
          <a:xfrm>
            <a:off x="7975098" y="2059000"/>
            <a:ext cx="382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Purpose statements </a:t>
            </a:r>
            <a:r>
              <a:rPr lang="en-GB" sz="2200" b="0" i="0" u="none" strike="noStrike" cap="none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describe the “why”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41853bfd77_0_14"/>
          <p:cNvSpPr/>
          <p:nvPr/>
        </p:nvSpPr>
        <p:spPr>
          <a:xfrm>
            <a:off x="8770250" y="3428150"/>
            <a:ext cx="2231400" cy="2076000"/>
          </a:xfrm>
          <a:prstGeom prst="ellipse">
            <a:avLst/>
          </a:prstGeom>
          <a:gradFill>
            <a:gsLst>
              <a:gs pos="0">
                <a:srgbClr val="A3CAEA"/>
              </a:gs>
              <a:gs pos="35000">
                <a:srgbClr val="BDD9F1"/>
              </a:gs>
              <a:gs pos="100000">
                <a:srgbClr val="E5F0FA"/>
              </a:gs>
            </a:gsLst>
            <a:lin ang="16200038" scaled="0"/>
          </a:gradFill>
          <a:ln w="9525" cap="flat" cmpd="sng">
            <a:solidFill>
              <a:srgbClr val="13729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presents the reason of the CSO’s existence.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g2445ee55eef_0_31"/>
          <p:cNvCxnSpPr/>
          <p:nvPr/>
        </p:nvCxnSpPr>
        <p:spPr>
          <a:xfrm>
            <a:off x="1322173" y="2234514"/>
            <a:ext cx="9551700" cy="0"/>
          </a:xfrm>
          <a:prstGeom prst="straightConnector1">
            <a:avLst/>
          </a:prstGeom>
          <a:noFill/>
          <a:ln w="571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g2445ee55eef_0_31"/>
          <p:cNvSpPr/>
          <p:nvPr/>
        </p:nvSpPr>
        <p:spPr>
          <a:xfrm>
            <a:off x="7837870" y="1594193"/>
            <a:ext cx="1173900" cy="1173900"/>
          </a:xfrm>
          <a:prstGeom prst="ellipse">
            <a:avLst/>
          </a:prstGeom>
          <a:solidFill>
            <a:srgbClr val="F37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445ee55eef_0_3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Drafting the vision, mission and purpose statements</a:t>
            </a:r>
            <a:endParaRPr b="1" dirty="0"/>
          </a:p>
        </p:txBody>
      </p:sp>
      <p:sp>
        <p:nvSpPr>
          <p:cNvPr id="132" name="Google Shape;132;g2445ee55eef_0_31"/>
          <p:cNvSpPr/>
          <p:nvPr/>
        </p:nvSpPr>
        <p:spPr>
          <a:xfrm>
            <a:off x="5512805" y="1619256"/>
            <a:ext cx="1173900" cy="1173900"/>
          </a:xfrm>
          <a:prstGeom prst="ellipse">
            <a:avLst/>
          </a:prstGeom>
          <a:solidFill>
            <a:srgbClr val="00AD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445ee55eef_0_31"/>
          <p:cNvSpPr/>
          <p:nvPr/>
        </p:nvSpPr>
        <p:spPr>
          <a:xfrm>
            <a:off x="3174120" y="1619256"/>
            <a:ext cx="1173900" cy="1173900"/>
          </a:xfrm>
          <a:prstGeom prst="ellipse">
            <a:avLst/>
          </a:prstGeom>
          <a:solidFill>
            <a:srgbClr val="731C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445ee55eef_0_31"/>
          <p:cNvSpPr txBox="1"/>
          <p:nvPr/>
        </p:nvSpPr>
        <p:spPr>
          <a:xfrm>
            <a:off x="398689" y="2962167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2970B8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endParaRPr sz="2000" b="1" i="0" u="none" strike="noStrike" cap="none">
              <a:solidFill>
                <a:srgbClr val="00AD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445ee55eef_0_31"/>
          <p:cNvSpPr txBox="1"/>
          <p:nvPr/>
        </p:nvSpPr>
        <p:spPr>
          <a:xfrm>
            <a:off x="375578" y="3866212"/>
            <a:ext cx="20232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 your CSO’s audience, i.e. beneficiaries, employees, donors, partner organisations, etc..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445ee55eef_0_31"/>
          <p:cNvSpPr txBox="1"/>
          <p:nvPr/>
        </p:nvSpPr>
        <p:spPr>
          <a:xfrm>
            <a:off x="2757490" y="2969822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731C57"/>
                </a:solidFill>
                <a:latin typeface="Calibri"/>
                <a:ea typeface="Calibri"/>
                <a:cs typeface="Calibri"/>
                <a:sym typeface="Calibri"/>
              </a:rPr>
              <a:t>Keywords</a:t>
            </a:r>
            <a:endParaRPr sz="2000" b="1" i="0" u="none" strike="noStrike" cap="none">
              <a:solidFill>
                <a:srgbClr val="731C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445ee55eef_0_31"/>
          <p:cNvSpPr txBox="1"/>
          <p:nvPr/>
        </p:nvSpPr>
        <p:spPr>
          <a:xfrm>
            <a:off x="2582302" y="3866212"/>
            <a:ext cx="2152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internal stakeholders (your team and employees) into a brainstorming session for collecting key words.</a:t>
            </a:r>
            <a:endParaRPr sz="1800" b="0" i="0" u="none" strike="noStrike" cap="none">
              <a:solidFill>
                <a:srgbClr val="29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445ee55eef_0_31"/>
          <p:cNvSpPr txBox="1"/>
          <p:nvPr/>
        </p:nvSpPr>
        <p:spPr>
          <a:xfrm>
            <a:off x="5116301" y="2988924"/>
            <a:ext cx="1977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ADBB"/>
                </a:solidFill>
                <a:latin typeface="Calibri"/>
                <a:ea typeface="Calibri"/>
                <a:cs typeface="Calibri"/>
                <a:sym typeface="Calibri"/>
              </a:rPr>
              <a:t>Fundamental Questions</a:t>
            </a:r>
            <a:endParaRPr sz="2000" b="1" i="0" u="none" strike="noStrike" cap="none">
              <a:solidFill>
                <a:srgbClr val="00AD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445ee55eef_0_31"/>
          <p:cNvSpPr txBox="1"/>
          <p:nvPr/>
        </p:nvSpPr>
        <p:spPr>
          <a:xfrm>
            <a:off x="5092440" y="3866212"/>
            <a:ext cx="2075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 important questions such as your CSO’s main reason for existence, main strengths, values and culture?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445ee55eef_0_31"/>
          <p:cNvSpPr txBox="1"/>
          <p:nvPr/>
        </p:nvSpPr>
        <p:spPr>
          <a:xfrm>
            <a:off x="7442197" y="2988924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F37254"/>
                </a:solidFill>
                <a:latin typeface="Calibri"/>
                <a:ea typeface="Calibri"/>
                <a:cs typeface="Calibri"/>
                <a:sym typeface="Calibri"/>
              </a:rPr>
              <a:t>Review &amp; Draft</a:t>
            </a:r>
            <a:endParaRPr sz="2000" b="1" i="0" u="none" strike="noStrike" cap="none">
              <a:solidFill>
                <a:srgbClr val="F372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445ee55eef_0_31"/>
          <p:cNvSpPr txBox="1"/>
          <p:nvPr/>
        </p:nvSpPr>
        <p:spPr>
          <a:xfrm>
            <a:off x="7380411" y="3853912"/>
            <a:ext cx="2075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Highlight the keywords and answers that are more closer to how you envision your CSO and organise the above into sentences.</a:t>
            </a:r>
            <a:endParaRPr sz="1800" b="0" i="0" u="none" strike="noStrike" cap="none">
              <a:solidFill>
                <a:srgbClr val="29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445ee55eef_0_31"/>
          <p:cNvSpPr/>
          <p:nvPr/>
        </p:nvSpPr>
        <p:spPr>
          <a:xfrm>
            <a:off x="10162935" y="1648528"/>
            <a:ext cx="1173900" cy="1173900"/>
          </a:xfrm>
          <a:prstGeom prst="ellipse">
            <a:avLst/>
          </a:prstGeom>
          <a:solidFill>
            <a:srgbClr val="0A4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445ee55eef_0_31"/>
          <p:cNvSpPr txBox="1"/>
          <p:nvPr/>
        </p:nvSpPr>
        <p:spPr>
          <a:xfrm>
            <a:off x="9766431" y="3018196"/>
            <a:ext cx="1977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A4976"/>
                </a:solidFill>
                <a:latin typeface="Calibri"/>
                <a:ea typeface="Calibri"/>
                <a:cs typeface="Calibri"/>
                <a:sym typeface="Calibri"/>
              </a:rPr>
              <a:t>Reflect &amp; Finalise</a:t>
            </a:r>
            <a:endParaRPr sz="2000" b="1" i="0" u="none" strike="noStrike" cap="none">
              <a:solidFill>
                <a:srgbClr val="0A49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445ee55eef_0_31"/>
          <p:cNvSpPr txBox="1"/>
          <p:nvPr/>
        </p:nvSpPr>
        <p:spPr>
          <a:xfrm>
            <a:off x="9704645" y="3853912"/>
            <a:ext cx="20754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aside the statements for a few days, then, return and edit the long statements, by eliminating the unnecessary.</a:t>
            </a:r>
            <a:endParaRPr sz="1800" b="0" i="0" u="none" strike="noStrike" cap="none">
              <a:solidFill>
                <a:srgbClr val="297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445ee55eef_0_31"/>
          <p:cNvSpPr/>
          <p:nvPr/>
        </p:nvSpPr>
        <p:spPr>
          <a:xfrm>
            <a:off x="800232" y="1618631"/>
            <a:ext cx="1173900" cy="1173900"/>
          </a:xfrm>
          <a:prstGeom prst="ellipse">
            <a:avLst/>
          </a:prstGeom>
          <a:solidFill>
            <a:srgbClr val="2970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445ee55eef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011" y="1954879"/>
            <a:ext cx="670384" cy="42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445ee55eef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6150" y="1887081"/>
            <a:ext cx="611985" cy="58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445ee55eef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9550" y="1846810"/>
            <a:ext cx="430544" cy="60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445ee55eef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587" y="1893461"/>
            <a:ext cx="647755" cy="65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445ee55eef_0_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7104" y="1938082"/>
            <a:ext cx="513308" cy="59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 amt="22000"/>
          </a:blip>
          <a:srcRect t="-4424" b="11864"/>
          <a:stretch/>
        </p:blipFill>
        <p:spPr>
          <a:xfrm>
            <a:off x="0" y="-344575"/>
            <a:ext cx="12192000" cy="720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412430" y="1325880"/>
            <a:ext cx="11155456" cy="478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Short (max 2 sentences) and easy to remember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Specific to the business, outlining a unique outcome which only the CSO can provide.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Use present tense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Avoid words that are open to interpretation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Simple language that can be understood by people within and outside the organization and of all different backgrounds. </a:t>
            </a:r>
            <a:r>
              <a:rPr lang="en-GB" sz="20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Avoid jargon language, business buzzwords and metaphors</a:t>
            </a:r>
            <a:r>
              <a:rPr lang="en-GB" sz="2000" b="1" dirty="0"/>
              <a:t>.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Inspiring and motivating to engage and empower people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Allow it to evolve with the CSO. Drafting a vision statement is not a static, once-off task. Ideally use a five-year timeframe and revisit when, and if, needed</a:t>
            </a:r>
            <a:endParaRPr sz="2000" b="1" dirty="0"/>
          </a:p>
          <a:p>
            <a:pPr marL="5715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❏"/>
            </a:pPr>
            <a:r>
              <a:rPr lang="en-GB" sz="2000" b="1" dirty="0"/>
              <a:t>Align with the CSO’s core values</a:t>
            </a:r>
            <a:endParaRPr sz="2000" b="1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Tips for the Vision Statement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1042</Words>
  <Application>Microsoft Office PowerPoint</Application>
  <PresentationFormat>Widescreen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Wingdings</vt:lpstr>
      <vt:lpstr>Poppins</vt:lpstr>
      <vt:lpstr>CARDET Course template</vt:lpstr>
      <vt:lpstr>CARDET Course template</vt:lpstr>
      <vt:lpstr>1_CARDET Course template</vt:lpstr>
      <vt:lpstr>Module 1 CSOs Fundamentals</vt:lpstr>
      <vt:lpstr>Icebreaker</vt:lpstr>
      <vt:lpstr>Unit 2 – Learning Objectives</vt:lpstr>
      <vt:lpstr>Vision, Mission and Purpose Statement</vt:lpstr>
      <vt:lpstr>Worksheet 1: Role play</vt:lpstr>
      <vt:lpstr>Vision, Mission, Purpose Statements</vt:lpstr>
      <vt:lpstr>Vision, Mission, Purpose Statements</vt:lpstr>
      <vt:lpstr>Drafting the vision, mission and purpose statements</vt:lpstr>
      <vt:lpstr>Tips for the Vision Statement</vt:lpstr>
      <vt:lpstr>Tips for the Mission Statement</vt:lpstr>
      <vt:lpstr>Values</vt:lpstr>
      <vt:lpstr>Functions</vt:lpstr>
      <vt:lpstr>Activity 2: Think and write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CSOs Fundamentals  </dc:title>
  <dc:creator>2Fast4u</dc:creator>
  <cp:lastModifiedBy>Simone Khekin</cp:lastModifiedBy>
  <cp:revision>7</cp:revision>
  <dcterms:created xsi:type="dcterms:W3CDTF">2014-07-11T09:12:14Z</dcterms:created>
  <dcterms:modified xsi:type="dcterms:W3CDTF">2024-01-10T08:38:19Z</dcterms:modified>
</cp:coreProperties>
</file>