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7" r:id="rId3"/>
  </p:sldMasterIdLst>
  <p:notesMasterIdLst>
    <p:notesMasterId r:id="rId23"/>
  </p:notesMasterIdLst>
  <p:sldIdLst>
    <p:sldId id="274" r:id="rId4"/>
    <p:sldId id="27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Poppins"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FewbY+0foFfT0Gk7N1cWUBFQz9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54" autoAdjust="0"/>
  </p:normalViewPr>
  <p:slideViewPr>
    <p:cSldViewPr snapToGrid="0">
      <p:cViewPr varScale="1">
        <p:scale>
          <a:sx n="37" d="100"/>
          <a:sy n="37" d="100"/>
        </p:scale>
        <p:origin x="72" y="3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bc.ca/news/canada/we-charity-student-grant-justin-trudeau-testimony-1.566667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bc.ca/news/canada/we-charity-student-grant-justin-trudeau-testimony-1.566667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reepik.com/free-vector/curiosity-people-concept-illustration_30576696.htm#query=think&amp;position=2&amp;from_view=search&amp;track=sp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reepik.com/free-vector/businessmen-with-magnifier-looking-business-process-flow-chart-business-rules-regulation-main-company-policy-it-business-analysis-concept-illustration_11668541.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reepik.com/free-vector/person-covering-emotions-searching-identity_8271071.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reepik.com/free-vector/youth-empowerment-abstract-concept-vector-illustration-children-young-people-take-charge-take-action-improve-life-quality-democracy-building-youth-activism-involvement-abstract-metaphor_11668194.htm#query=community%20impact&amp;position=0&amp;from_view=keyword&amp;track=ai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eepik.com/free-photo/tax-credits-claim-return-deduction-refund-concept_18092249.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eepik.com/free-photo/yes-sure-absolutely-answer-indeed-reply-right-concept_17140350.htm#query=to%20be%20accountable&amp;position=30&amp;from_view=search&amp;track=ai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reepik.com/free-photo/golden-justice-scale-lawyer-signing-document-desk_3113993.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reepik.com/free-photo/mature-lawyer-discussing-contract-with-client-courtroom_3105561.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39783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Image Source:</a:t>
            </a:r>
            <a:r>
              <a:rPr lang="en-GB" dirty="0"/>
              <a:t> </a:t>
            </a:r>
            <a:r>
              <a:rPr lang="en-GB" u="sng" dirty="0">
                <a:solidFill>
                  <a:schemeClr val="hlink"/>
                </a:solidFill>
                <a:hlinkClick r:id="rId3"/>
              </a:rPr>
              <a:t>https://www.cbc.ca/news/canada/we-charity-student-grant-justin-trudeau-testimony-1.5666676</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133" name="Google Shape;13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42c28666a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a:t>
            </a:r>
            <a:r>
              <a:rPr lang="en-GB"/>
              <a:t> </a:t>
            </a:r>
            <a:r>
              <a:rPr lang="en-GB" u="sng">
                <a:solidFill>
                  <a:schemeClr val="hlink"/>
                </a:solidFill>
                <a:hlinkClick r:id="rId3"/>
              </a:rPr>
              <a:t>https://www.cbc.ca/news/canada/we-charity-student-grant-justin-trudeau-testimony-1.5666676</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141" name="Google Shape;141;g242c28666a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a:t>All CSOs share a common characteristic; there have no significant government-controlled representation or participation.</a:t>
            </a:r>
            <a:endParaRPr/>
          </a:p>
          <a:p>
            <a:pPr marL="0" lvl="0" indent="0" algn="l" rtl="0">
              <a:lnSpc>
                <a:spcPct val="100000"/>
              </a:lnSpc>
              <a:spcBef>
                <a:spcPts val="0"/>
              </a:spcBef>
              <a:spcAft>
                <a:spcPts val="0"/>
              </a:spcAft>
              <a:buSzPts val="1400"/>
              <a:buNone/>
            </a:pPr>
            <a:endParaRPr/>
          </a:p>
        </p:txBody>
      </p:sp>
      <p:sp>
        <p:nvSpPr>
          <p:cNvPr id="149" name="Google Shape;14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a:t>All CSOs share a common characteristic; there have no significant government-controlled representation or participation.</a:t>
            </a:r>
            <a:endParaRPr/>
          </a:p>
          <a:p>
            <a:pPr marL="0" lvl="0" indent="0" algn="l" rtl="0">
              <a:lnSpc>
                <a:spcPct val="100000"/>
              </a:lnSpc>
              <a:spcBef>
                <a:spcPts val="0"/>
              </a:spcBef>
              <a:spcAft>
                <a:spcPts val="0"/>
              </a:spcAft>
              <a:buSzPts val="1400"/>
              <a:buNone/>
            </a:pPr>
            <a:endParaRPr/>
          </a:p>
        </p:txBody>
      </p:sp>
      <p:sp>
        <p:nvSpPr>
          <p:cNvPr id="156" name="Google Shape;1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dd4d10208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a:t>All CSOs share a common characteristic; there have no significant government-controlled representation or participation.</a:t>
            </a:r>
            <a:endParaRPr/>
          </a:p>
          <a:p>
            <a:pPr marL="0" lvl="0" indent="0" algn="l" rtl="0">
              <a:lnSpc>
                <a:spcPct val="100000"/>
              </a:lnSpc>
              <a:spcBef>
                <a:spcPts val="0"/>
              </a:spcBef>
              <a:spcAft>
                <a:spcPts val="0"/>
              </a:spcAft>
              <a:buSzPts val="1400"/>
              <a:buNone/>
            </a:pPr>
            <a:endParaRPr/>
          </a:p>
        </p:txBody>
      </p:sp>
      <p:sp>
        <p:nvSpPr>
          <p:cNvPr id="166" name="Google Shape;166;g1dd4d10208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4190930a8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a:t>All CSOs share a common characteristic; there have no significant government-controlled representation or participation.</a:t>
            </a:r>
            <a:endParaRPr/>
          </a:p>
          <a:p>
            <a:pPr marL="0" lvl="0" indent="0" algn="l" rtl="0">
              <a:lnSpc>
                <a:spcPct val="100000"/>
              </a:lnSpc>
              <a:spcBef>
                <a:spcPts val="0"/>
              </a:spcBef>
              <a:spcAft>
                <a:spcPts val="0"/>
              </a:spcAft>
              <a:buSzPts val="1400"/>
              <a:buNone/>
            </a:pPr>
            <a:endParaRPr/>
          </a:p>
        </p:txBody>
      </p:sp>
      <p:sp>
        <p:nvSpPr>
          <p:cNvPr id="178" name="Google Shape;178;g24190930a8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 </a:t>
            </a:r>
            <a:r>
              <a:rPr lang="en-GB" u="sng">
                <a:solidFill>
                  <a:schemeClr val="hlink"/>
                </a:solidFill>
                <a:hlinkClick r:id="rId3"/>
              </a:rPr>
              <a:t>https://www.freepik.com/free-vector/curiosity-people-concept-illustration_30576696.htm#query=think&amp;position=2&amp;from_view=search&amp;track=sph</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GB" b="1"/>
              <a:t>Notes</a:t>
            </a:r>
            <a:endParaRPr b="1"/>
          </a:p>
          <a:p>
            <a:pPr marL="457200" lvl="0" indent="-279400" algn="l" rtl="0">
              <a:lnSpc>
                <a:spcPct val="100000"/>
              </a:lnSpc>
              <a:spcBef>
                <a:spcPts val="0"/>
              </a:spcBef>
              <a:spcAft>
                <a:spcPts val="0"/>
              </a:spcAft>
              <a:buSzPts val="800"/>
              <a:buChar char="●"/>
            </a:pPr>
            <a:r>
              <a:rPr lang="en-GB"/>
              <a:t>The close relationship with the former Finance Minister jeopardise its independence. </a:t>
            </a:r>
            <a:endParaRPr/>
          </a:p>
          <a:p>
            <a:pPr marL="457200" lvl="0" indent="-279400" algn="l" rtl="0">
              <a:lnSpc>
                <a:spcPct val="100000"/>
              </a:lnSpc>
              <a:spcBef>
                <a:spcPts val="0"/>
              </a:spcBef>
              <a:spcAft>
                <a:spcPts val="0"/>
              </a:spcAft>
              <a:buSzPts val="800"/>
              <a:buChar char="●"/>
            </a:pPr>
            <a:r>
              <a:rPr lang="en-GB"/>
              <a:t>The fact that they run the program and benefited from it (volunteers working at the WE Charity thought the CSSG contract, and being paid less than the ordinary employee) puts its fairness values into question.</a:t>
            </a:r>
            <a:endParaRPr/>
          </a:p>
          <a:p>
            <a:pPr marL="457200" lvl="0" indent="-279400" algn="l" rtl="0">
              <a:lnSpc>
                <a:spcPct val="100000"/>
              </a:lnSpc>
              <a:spcBef>
                <a:spcPts val="0"/>
              </a:spcBef>
              <a:spcAft>
                <a:spcPts val="0"/>
              </a:spcAft>
              <a:buSzPts val="800"/>
              <a:buChar char="●"/>
            </a:pPr>
            <a:r>
              <a:rPr lang="en-GB"/>
              <a:t>The fact that the charity was in financial distress prior to the program and after its termination closed its operations, questions its integrity.</a:t>
            </a:r>
            <a:endParaRPr/>
          </a:p>
          <a:p>
            <a:pPr marL="457200" lvl="0" indent="-279400" algn="l" rtl="0">
              <a:lnSpc>
                <a:spcPct val="100000"/>
              </a:lnSpc>
              <a:spcBef>
                <a:spcPts val="0"/>
              </a:spcBef>
              <a:spcAft>
                <a:spcPts val="0"/>
              </a:spcAft>
              <a:buSzPts val="800"/>
              <a:buChar char="●"/>
            </a:pPr>
            <a:r>
              <a:rPr lang="en-GB"/>
              <a:t>Its denial to provide the requested documents to the opposition government as previously promised confirms the lack of transparency and sense of accountability.</a:t>
            </a:r>
            <a:endParaRPr/>
          </a:p>
          <a:p>
            <a:pPr marL="0" lvl="0" indent="0" algn="l" rtl="0">
              <a:lnSpc>
                <a:spcPct val="100000"/>
              </a:lnSpc>
              <a:spcBef>
                <a:spcPts val="0"/>
              </a:spcBef>
              <a:spcAft>
                <a:spcPts val="0"/>
              </a:spcAft>
              <a:buSzPts val="1400"/>
              <a:buNone/>
            </a:pPr>
            <a:endParaRPr b="1"/>
          </a:p>
        </p:txBody>
      </p:sp>
      <p:sp>
        <p:nvSpPr>
          <p:cNvPr id="188" name="Google Shape;18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b="1"/>
              <a:t>Image Source:</a:t>
            </a:r>
            <a:r>
              <a:rPr lang="en-GB"/>
              <a:t> </a:t>
            </a:r>
            <a:r>
              <a:rPr lang="en-GB" u="sng">
                <a:solidFill>
                  <a:schemeClr val="hlink"/>
                </a:solidFill>
                <a:hlinkClick r:id="rId3"/>
              </a:rPr>
              <a:t>https://www.freepik.com/free-vector/businessmen-with-magnifier-looking-business-process-flow-chart-business-rules-regulation-main-company-policy-it-business-analysis-concept-illustration_11668541.htm</a:t>
            </a:r>
            <a:endParaRPr/>
          </a:p>
          <a:p>
            <a:pPr marL="457200" lvl="0" indent="-228600" algn="l" rtl="0">
              <a:lnSpc>
                <a:spcPct val="100000"/>
              </a:lnSpc>
              <a:spcBef>
                <a:spcPts val="0"/>
              </a:spcBef>
              <a:spcAft>
                <a:spcPts val="0"/>
              </a:spcAft>
              <a:buSzPts val="1400"/>
              <a:buNone/>
            </a:pPr>
            <a:endParaRPr b="1"/>
          </a:p>
          <a:p>
            <a:pPr marL="457200" lvl="0" indent="-228600" algn="l" rtl="0">
              <a:lnSpc>
                <a:spcPct val="100000"/>
              </a:lnSpc>
              <a:spcBef>
                <a:spcPts val="0"/>
              </a:spcBef>
              <a:spcAft>
                <a:spcPts val="0"/>
              </a:spcAft>
              <a:buSzPts val="1400"/>
              <a:buNone/>
            </a:pPr>
            <a:r>
              <a:rPr lang="en-GB" sz="1200" b="1" i="0" u="none" strike="noStrike" cap="none">
                <a:solidFill>
                  <a:schemeClr val="dk1"/>
                </a:solidFill>
                <a:latin typeface="Calibri"/>
                <a:ea typeface="Calibri"/>
                <a:cs typeface="Calibri"/>
                <a:sym typeface="Calibri"/>
              </a:rPr>
              <a:t>Registration</a:t>
            </a:r>
            <a:r>
              <a:rPr lang="en-GB" sz="1200" b="0" i="0" u="none" strike="noStrike" cap="none">
                <a:solidFill>
                  <a:schemeClr val="dk1"/>
                </a:solidFill>
                <a:latin typeface="Calibri"/>
                <a:ea typeface="Calibri"/>
                <a:cs typeface="Calibri"/>
                <a:sym typeface="Calibri"/>
              </a:rPr>
              <a:t>: In order to enhance the process of funds acquisition as well as interact with government agencies and donors more effectively, it would be wise to obtain a legal status and register under a relevant legal framework.</a:t>
            </a:r>
            <a:endParaRPr/>
          </a:p>
          <a:p>
            <a:pPr marL="457200" lvl="0" indent="-228600" algn="l" rtl="0">
              <a:lnSpc>
                <a:spcPct val="100000"/>
              </a:lnSpc>
              <a:spcBef>
                <a:spcPts val="0"/>
              </a:spcBef>
              <a:spcAft>
                <a:spcPts val="0"/>
              </a:spcAft>
              <a:buSzPts val="1400"/>
              <a:buNone/>
            </a:pPr>
            <a:r>
              <a:rPr lang="en-GB" sz="1200" b="1" i="0" u="none" strike="noStrike" cap="none">
                <a:solidFill>
                  <a:schemeClr val="dk1"/>
                </a:solidFill>
                <a:latin typeface="Calibri"/>
                <a:ea typeface="Calibri"/>
                <a:cs typeface="Calibri"/>
                <a:sym typeface="Calibri"/>
              </a:rPr>
              <a:t>Accreditations and certifications: </a:t>
            </a:r>
            <a:r>
              <a:rPr lang="en-GB" sz="1200" b="0" i="0" u="none" strike="noStrike" cap="none">
                <a:solidFill>
                  <a:schemeClr val="dk1"/>
                </a:solidFill>
                <a:latin typeface="Calibri"/>
                <a:ea typeface="Calibri"/>
                <a:cs typeface="Calibri"/>
                <a:sym typeface="Calibri"/>
              </a:rPr>
              <a:t>Accreditation confirms that the </a:t>
            </a:r>
            <a:r>
              <a:rPr lang="en-GB"/>
              <a:t>CSO </a:t>
            </a:r>
            <a:r>
              <a:rPr lang="en-GB" sz="1200" b="0" i="0" u="none" strike="noStrike" cap="none">
                <a:solidFill>
                  <a:schemeClr val="dk1"/>
                </a:solidFill>
                <a:latin typeface="Calibri"/>
                <a:ea typeface="Calibri"/>
                <a:cs typeface="Calibri"/>
                <a:sym typeface="Calibri"/>
              </a:rPr>
              <a:t>has been evaluated by a third party and fulfills the nationally recommended standards and policies. Therefore, having an external agency certifying the </a:t>
            </a:r>
            <a:r>
              <a:rPr lang="en-GB"/>
              <a:t>CSO</a:t>
            </a:r>
            <a:r>
              <a:rPr lang="en-GB" sz="1200" b="0" i="0" u="none" strike="noStrike" cap="none">
                <a:solidFill>
                  <a:schemeClr val="dk1"/>
                </a:solidFill>
                <a:latin typeface="Calibri"/>
                <a:ea typeface="Calibri"/>
                <a:cs typeface="Calibri"/>
                <a:sym typeface="Calibri"/>
              </a:rPr>
              <a:t>’s adherence with the set of norms and policies, is an important positive contribution to the </a:t>
            </a:r>
            <a:r>
              <a:rPr lang="en-GB"/>
              <a:t>CSO</a:t>
            </a:r>
            <a:r>
              <a:rPr lang="en-GB" sz="1200" b="0" i="0" u="none" strike="noStrike" cap="none">
                <a:solidFill>
                  <a:schemeClr val="dk1"/>
                </a:solidFill>
                <a:latin typeface="Calibri"/>
                <a:ea typeface="Calibri"/>
                <a:cs typeface="Calibri"/>
                <a:sym typeface="Calibri"/>
              </a:rPr>
              <a:t>’s status.</a:t>
            </a:r>
            <a:endParaRPr/>
          </a:p>
          <a:p>
            <a:pPr marL="457200" lvl="0" indent="-228600" algn="l" rtl="0">
              <a:lnSpc>
                <a:spcPct val="100000"/>
              </a:lnSpc>
              <a:spcBef>
                <a:spcPts val="0"/>
              </a:spcBef>
              <a:spcAft>
                <a:spcPts val="0"/>
              </a:spcAft>
              <a:buSzPts val="1400"/>
              <a:buNone/>
            </a:pPr>
            <a:r>
              <a:rPr lang="en-GB" sz="1200" b="1" i="0" u="none" strike="noStrike" cap="none">
                <a:solidFill>
                  <a:schemeClr val="dk1"/>
                </a:solidFill>
                <a:latin typeface="Calibri"/>
                <a:ea typeface="Calibri"/>
                <a:cs typeface="Calibri"/>
                <a:sym typeface="Calibri"/>
              </a:rPr>
              <a:t>Annual Reports and financial reports</a:t>
            </a:r>
            <a:r>
              <a:rPr lang="en-GB" sz="1200" b="0" i="0" u="none" strike="noStrike" cap="none">
                <a:solidFill>
                  <a:schemeClr val="dk1"/>
                </a:solidFill>
                <a:latin typeface="Calibri"/>
                <a:ea typeface="Calibri"/>
                <a:cs typeface="Calibri"/>
                <a:sym typeface="Calibri"/>
              </a:rPr>
              <a:t>: These reports provide all stakeholders and readers of the reports with details about all the activities, and associated monetary values, that the </a:t>
            </a:r>
            <a:r>
              <a:rPr lang="en-GB"/>
              <a:t>CSO</a:t>
            </a:r>
            <a:r>
              <a:rPr lang="en-GB" sz="1200" b="0" i="0" u="none" strike="noStrike" cap="none">
                <a:solidFill>
                  <a:schemeClr val="dk1"/>
                </a:solidFill>
                <a:latin typeface="Calibri"/>
                <a:ea typeface="Calibri"/>
                <a:cs typeface="Calibri"/>
                <a:sym typeface="Calibri"/>
              </a:rPr>
              <a:t> undertook in a particular year. Therefore, publishing annual reports regularly is an important tool to confirm to the readers that the required activities of the</a:t>
            </a:r>
            <a:r>
              <a:rPr lang="en-GB"/>
              <a:t> CSO</a:t>
            </a:r>
            <a:r>
              <a:rPr lang="en-GB" sz="1200" b="0" i="0" u="none" strike="noStrike" cap="none">
                <a:solidFill>
                  <a:schemeClr val="dk1"/>
                </a:solidFill>
                <a:latin typeface="Calibri"/>
                <a:ea typeface="Calibri"/>
                <a:cs typeface="Calibri"/>
                <a:sym typeface="Calibri"/>
              </a:rPr>
              <a:t> are fulfilled responsibly. This contributes to the sense of accountability for regularly updating and compiling the financial reports. It is wise that these reports are reviewed and signed off following an external audit, in order to increase their professional validity.</a:t>
            </a:r>
            <a:endParaRPr/>
          </a:p>
          <a:p>
            <a:pPr marL="457200" lvl="0" indent="-228600" algn="l" rtl="0">
              <a:lnSpc>
                <a:spcPct val="100000"/>
              </a:lnSpc>
              <a:spcBef>
                <a:spcPts val="0"/>
              </a:spcBef>
              <a:spcAft>
                <a:spcPts val="0"/>
              </a:spcAft>
              <a:buSzPts val="1400"/>
              <a:buNone/>
            </a:pPr>
            <a:r>
              <a:rPr lang="en-GB" sz="1200" b="1" i="0" u="none" strike="noStrike" cap="none">
                <a:solidFill>
                  <a:schemeClr val="dk1"/>
                </a:solidFill>
                <a:latin typeface="Calibri"/>
                <a:ea typeface="Calibri"/>
                <a:cs typeface="Calibri"/>
                <a:sym typeface="Calibri"/>
              </a:rPr>
              <a:t>Self-regulation procedures: </a:t>
            </a:r>
            <a:r>
              <a:rPr lang="en-GB" sz="1200" b="0" i="0" u="none" strike="noStrike" cap="none">
                <a:solidFill>
                  <a:schemeClr val="dk1"/>
                </a:solidFill>
                <a:latin typeface="Calibri"/>
                <a:ea typeface="Calibri"/>
                <a:cs typeface="Calibri"/>
                <a:sym typeface="Calibri"/>
              </a:rPr>
              <a:t>One of the most important tools to enhance accountability is the introduction of policies and procedures with the organisation. All involved parties will have guidance on why, how and when to perform an activity and will increase, not only accountability, but also transparency and fairness.</a:t>
            </a:r>
            <a:endParaRPr/>
          </a:p>
          <a:p>
            <a:pPr marL="457200" marR="0" lvl="0" indent="-228600" algn="l" rtl="0">
              <a:lnSpc>
                <a:spcPct val="100000"/>
              </a:lnSpc>
              <a:spcBef>
                <a:spcPts val="0"/>
              </a:spcBef>
              <a:spcAft>
                <a:spcPts val="0"/>
              </a:spcAft>
              <a:buSzPts val="1400"/>
              <a:buNone/>
            </a:pPr>
            <a:r>
              <a:rPr lang="en-GB" sz="1200" b="1" i="0" u="none" strike="noStrike" cap="none">
                <a:solidFill>
                  <a:schemeClr val="dk1"/>
                </a:solidFill>
                <a:latin typeface="Calibri"/>
                <a:ea typeface="Calibri"/>
                <a:cs typeface="Calibri"/>
                <a:sym typeface="Calibri"/>
              </a:rPr>
              <a:t>Due diligence: </a:t>
            </a:r>
            <a:r>
              <a:rPr lang="en-GB" sz="1200" b="0" i="0" u="none" strike="noStrike" cap="none">
                <a:solidFill>
                  <a:schemeClr val="dk1"/>
                </a:solidFill>
                <a:latin typeface="Calibri"/>
                <a:ea typeface="Calibri"/>
                <a:cs typeface="Calibri"/>
                <a:sym typeface="Calibri"/>
              </a:rPr>
              <a:t>Conducting in- depth research of a new partner before entering in a partnership is important for the long-term reputation and sustainability of the organisation. This process will allow the </a:t>
            </a:r>
            <a:r>
              <a:rPr lang="en-GB"/>
              <a:t>CSO</a:t>
            </a:r>
            <a:r>
              <a:rPr lang="en-GB" sz="1200" b="0" i="0" u="none" strike="noStrike" cap="none">
                <a:solidFill>
                  <a:schemeClr val="dk1"/>
                </a:solidFill>
                <a:latin typeface="Calibri"/>
                <a:ea typeface="Calibri"/>
                <a:cs typeface="Calibri"/>
                <a:sym typeface="Calibri"/>
              </a:rPr>
              <a:t> to ensure that it selects reliable partners with a clean background (not involved into any fraudulent or anti-social activities).</a:t>
            </a:r>
            <a:endParaRPr/>
          </a:p>
        </p:txBody>
      </p:sp>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a:t>
            </a:r>
            <a:r>
              <a:rPr lang="en-GB"/>
              <a:t> </a:t>
            </a:r>
            <a:r>
              <a:rPr lang="en-GB" u="sng">
                <a:solidFill>
                  <a:schemeClr val="hlink"/>
                </a:solidFill>
                <a:hlinkClick r:id="rId3"/>
              </a:rPr>
              <a:t>https://www.freepik.com/free-vector/person-covering-emotions-searching-identity_8271071.htm</a:t>
            </a:r>
            <a:endParaRPr/>
          </a:p>
        </p:txBody>
      </p:sp>
      <p:sp>
        <p:nvSpPr>
          <p:cNvPr id="203" name="Google Shape;2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428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7916"/>
              </a:lnSpc>
              <a:spcBef>
                <a:spcPts val="0"/>
              </a:spcBef>
              <a:spcAft>
                <a:spcPts val="0"/>
              </a:spcAft>
              <a:buClr>
                <a:schemeClr val="dk1"/>
              </a:buClr>
              <a:buSzPts val="1200"/>
              <a:buFont typeface="Calibri"/>
              <a:buChar char="●"/>
            </a:pPr>
            <a:r>
              <a:rPr lang="en-GB" dirty="0"/>
              <a:t>Corporate Governance Fundamentals: Transparency </a:t>
            </a:r>
            <a:r>
              <a:rPr lang="en-GB" i="1" dirty="0"/>
              <a:t>PLAY THE WHOLE VIDEO</a:t>
            </a:r>
            <a:endParaRPr i="1" dirty="0"/>
          </a:p>
          <a:p>
            <a:pPr marL="171450" lvl="0" indent="-171450" algn="l" rtl="0">
              <a:lnSpc>
                <a:spcPct val="107916"/>
              </a:lnSpc>
              <a:spcBef>
                <a:spcPts val="0"/>
              </a:spcBef>
              <a:spcAft>
                <a:spcPts val="0"/>
              </a:spcAft>
              <a:buClr>
                <a:schemeClr val="dk1"/>
              </a:buClr>
              <a:buSzPts val="1200"/>
              <a:buFont typeface="Calibri"/>
              <a:buChar char="●"/>
            </a:pPr>
            <a:r>
              <a:rPr lang="en-GB" dirty="0"/>
              <a:t>Corporate Governance Fundamentals: Accountability </a:t>
            </a:r>
            <a:r>
              <a:rPr lang="en-GB" i="1" dirty="0"/>
              <a:t>PLAY THE WHOLE VIDEO </a:t>
            </a:r>
            <a:endParaRPr dirty="0"/>
          </a:p>
          <a:p>
            <a:pPr marL="171450" lvl="0" indent="-171450" algn="l" rtl="0">
              <a:lnSpc>
                <a:spcPct val="107916"/>
              </a:lnSpc>
              <a:spcBef>
                <a:spcPts val="0"/>
              </a:spcBef>
              <a:spcAft>
                <a:spcPts val="0"/>
              </a:spcAft>
              <a:buClr>
                <a:schemeClr val="dk1"/>
              </a:buClr>
              <a:buSzPts val="1200"/>
              <a:buFont typeface="Calibri"/>
              <a:buChar char="●"/>
            </a:pPr>
            <a:r>
              <a:rPr lang="en-GB" dirty="0"/>
              <a:t>Transparency, Accountability and Communications: The Key to Stakeholder Trust </a:t>
            </a:r>
            <a:r>
              <a:rPr lang="en-GB" i="1" dirty="0"/>
              <a:t>PLAY THE VIDEO FROM</a:t>
            </a:r>
            <a:r>
              <a:rPr lang="en-GB" dirty="0"/>
              <a:t> 19:27-23:38</a:t>
            </a:r>
            <a:endParaRPr b="1" dirty="0"/>
          </a:p>
          <a:p>
            <a:pPr marL="0" lvl="0" indent="0" algn="l" rtl="0">
              <a:lnSpc>
                <a:spcPct val="107916"/>
              </a:lnSpc>
              <a:spcBef>
                <a:spcPts val="800"/>
              </a:spcBef>
              <a:spcAft>
                <a:spcPts val="0"/>
              </a:spcAft>
              <a:buSzPts val="1400"/>
              <a:buNone/>
            </a:pPr>
            <a:r>
              <a:rPr lang="en-GB" b="1" dirty="0"/>
              <a:t>Image Source: </a:t>
            </a:r>
            <a:r>
              <a:rPr lang="en-GB" u="sng" dirty="0">
                <a:solidFill>
                  <a:schemeClr val="hlink"/>
                </a:solidFill>
                <a:hlinkClick r:id="rId3"/>
              </a:rPr>
              <a:t>https://www.freepik.com/free-vector/youth-empowerment-abstract-concept-vector-illustration-children-young-people-take-charge-take-action-improve-life-quality-democracy-building-youth-activism-involvement-abstract-metaphor_11668194.htm#query=community%20impact&amp;position=0&amp;from_view=keyword&amp;track=ais</a:t>
            </a:r>
            <a:endParaRPr dirty="0"/>
          </a:p>
          <a:p>
            <a:pPr marL="0" lvl="0" indent="0" algn="l" rtl="0">
              <a:lnSpc>
                <a:spcPct val="100000"/>
              </a:lnSpc>
              <a:spcBef>
                <a:spcPts val="800"/>
              </a:spcBef>
              <a:spcAft>
                <a:spcPts val="0"/>
              </a:spcAft>
              <a:buSzPts val="1400"/>
              <a:buNone/>
            </a:pPr>
            <a:endParaRPr dirty="0"/>
          </a:p>
        </p:txBody>
      </p:sp>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 </a:t>
            </a:r>
            <a:r>
              <a:rPr lang="en-GB" u="sng">
                <a:solidFill>
                  <a:schemeClr val="hlink"/>
                </a:solidFill>
                <a:hlinkClick r:id="rId3"/>
              </a:rPr>
              <a:t>https://www.freepik.com/free-photo/tax-credits-claim-return-deduction-refund-concept_18092249.htm</a:t>
            </a:r>
            <a:endParaRPr/>
          </a:p>
          <a:p>
            <a:pPr marL="0" lvl="0" indent="0" algn="l" rtl="0">
              <a:lnSpc>
                <a:spcPct val="100000"/>
              </a:lnSpc>
              <a:spcBef>
                <a:spcPts val="0"/>
              </a:spcBef>
              <a:spcAft>
                <a:spcPts val="0"/>
              </a:spcAft>
              <a:buSzPts val="1400"/>
              <a:buNone/>
            </a:pPr>
            <a:endParaRPr/>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 </a:t>
            </a:r>
            <a:r>
              <a:rPr lang="en-GB" u="sng">
                <a:solidFill>
                  <a:schemeClr val="hlink"/>
                </a:solidFill>
                <a:hlinkClick r:id="rId3"/>
              </a:rPr>
              <a:t>https://www.freepik.com/free-photo/yes-sure-absolutely-answer-indeed-reply-right-concept_17140350.htm#query=to%20be%20accountable&amp;position=30&amp;from_view=search&amp;track=ais</a:t>
            </a:r>
            <a:endParaRPr/>
          </a:p>
          <a:p>
            <a:pPr marL="0" lvl="0" indent="0" algn="l" rtl="0">
              <a:lnSpc>
                <a:spcPct val="100000"/>
              </a:lnSpc>
              <a:spcBef>
                <a:spcPts val="0"/>
              </a:spcBef>
              <a:spcAft>
                <a:spcPts val="0"/>
              </a:spcAft>
              <a:buSzPts val="1400"/>
              <a:buNone/>
            </a:pPr>
            <a:endParaRPr/>
          </a:p>
        </p:txBody>
      </p:sp>
      <p:sp>
        <p:nvSpPr>
          <p:cNvPr id="105" name="Google Shape;1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 </a:t>
            </a:r>
            <a:r>
              <a:rPr lang="en-GB" u="sng">
                <a:solidFill>
                  <a:schemeClr val="hlink"/>
                </a:solidFill>
                <a:hlinkClick r:id="rId3"/>
              </a:rPr>
              <a:t>https://www.freepik.com/free-photo/golden-justice-scale-lawyer-signing-document-desk_3113993.htm</a:t>
            </a:r>
            <a:endParaRPr/>
          </a:p>
          <a:p>
            <a:pPr marL="0" lvl="0" indent="0" algn="l" rtl="0">
              <a:lnSpc>
                <a:spcPct val="100000"/>
              </a:lnSpc>
              <a:spcBef>
                <a:spcPts val="0"/>
              </a:spcBef>
              <a:spcAft>
                <a:spcPts val="0"/>
              </a:spcAft>
              <a:buSzPts val="1400"/>
              <a:buNone/>
            </a:pPr>
            <a:endParaRPr/>
          </a:p>
        </p:txBody>
      </p:sp>
      <p:sp>
        <p:nvSpPr>
          <p:cNvPr id="112" name="Google Shape;11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 </a:t>
            </a:r>
            <a:r>
              <a:rPr lang="en-GB" u="sng">
                <a:solidFill>
                  <a:schemeClr val="hlink"/>
                </a:solidFill>
                <a:hlinkClick r:id="rId3"/>
              </a:rPr>
              <a:t>https://www.freepik.com/free-photo/mature-lawyer-discussing-contract-with-client-courtroom_3105561.htm</a:t>
            </a:r>
            <a:endParaRPr/>
          </a:p>
          <a:p>
            <a:pPr marL="0" lvl="0" indent="0" algn="l" rtl="0">
              <a:lnSpc>
                <a:spcPct val="100000"/>
              </a:lnSpc>
              <a:spcBef>
                <a:spcPts val="0"/>
              </a:spcBef>
              <a:spcAft>
                <a:spcPts val="0"/>
              </a:spcAft>
              <a:buSzPts val="1400"/>
              <a:buNone/>
            </a:pPr>
            <a:endParaRPr/>
          </a:p>
        </p:txBody>
      </p:sp>
      <p:sp>
        <p:nvSpPr>
          <p:cNvPr id="119" name="Google Shape;11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 </a:t>
            </a:r>
            <a:r>
              <a:rPr lang="en-GB"/>
              <a:t>https://www.freepik.com/free-photo/top-view-career-guidance-items-judges_27641810.htm#query=legal&amp;position=14&amp;from_view=search&amp;track=sph</a:t>
            </a:r>
            <a:endParaRPr/>
          </a:p>
        </p:txBody>
      </p:sp>
      <p:sp>
        <p:nvSpPr>
          <p:cNvPr id="126" name="Google Shape;12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85651515"/>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60062828"/>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247563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5"/>
        <p:cNvGrpSpPr/>
        <p:nvPr/>
      </p:nvGrpSpPr>
      <p:grpSpPr>
        <a:xfrm>
          <a:off x="0" y="0"/>
          <a:ext cx="0" cy="0"/>
          <a:chOff x="0" y="0"/>
          <a:chExt cx="0" cy="0"/>
        </a:xfrm>
      </p:grpSpPr>
      <p:sp>
        <p:nvSpPr>
          <p:cNvPr id="46" name="Google Shape;46;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9" name="Google Shape;49;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50" name="Google Shape;50;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37231633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593366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83115038"/>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
        <p:cNvGrpSpPr/>
        <p:nvPr/>
      </p:nvGrpSpPr>
      <p:grpSpPr>
        <a:xfrm>
          <a:off x="0" y="0"/>
          <a:ext cx="0" cy="0"/>
          <a:chOff x="0" y="0"/>
          <a:chExt cx="0" cy="0"/>
        </a:xfrm>
      </p:grpSpPr>
      <p:sp>
        <p:nvSpPr>
          <p:cNvPr id="43" name="Google Shape;43;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98983320"/>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LKA8wkt-Rj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youtube.com/watch?v=WHTsfvl1qHg" TargetMode="External"/><Relationship Id="rId5" Type="http://schemas.openxmlformats.org/officeDocument/2006/relationships/hyperlink" Target="https://www.youtube.com/watch?v=2li3HwEB5A8" TargetMode="External"/><Relationship Id="rId4" Type="http://schemas.openxmlformats.org/officeDocument/2006/relationships/hyperlink" Target="https://www.youtube.com/watch?v=OudpHc8h7o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lvl="0"/>
            <a:r>
              <a:rPr lang="en-GB" sz="2800" b="0" dirty="0"/>
              <a:t>Module 1</a:t>
            </a:r>
            <a:r>
              <a:rPr lang="en-GB" dirty="0"/>
              <a:t/>
            </a:r>
            <a:br>
              <a:rPr lang="en-GB" dirty="0"/>
            </a:br>
            <a:r>
              <a:rPr lang="en-GB" dirty="0"/>
              <a:t>CSOs Fundamentals</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a:t>
            </a:r>
            <a:r>
              <a:rPr lang="en-GB" sz="2200" dirty="0" smtClean="0">
                <a:solidFill>
                  <a:schemeClr val="lt1"/>
                </a:solidFill>
              </a:rPr>
              <a:t>3: The </a:t>
            </a:r>
            <a:r>
              <a:rPr lang="en-GB" sz="2200" dirty="0">
                <a:solidFill>
                  <a:schemeClr val="lt1"/>
                </a:solidFill>
              </a:rPr>
              <a:t>fundamental principles of a CSO</a:t>
            </a:r>
          </a:p>
          <a:p>
            <a:pPr lvl="0">
              <a:spcBef>
                <a:spcPts val="0"/>
              </a:spcBef>
            </a:pPr>
            <a:endParaRPr lang="en-GB" sz="2200" dirty="0">
              <a:solidFill>
                <a:schemeClr val="lt1"/>
              </a:solidFill>
            </a:endParaRPr>
          </a:p>
        </p:txBody>
      </p:sp>
    </p:spTree>
    <p:extLst>
      <p:ext uri="{BB962C8B-B14F-4D97-AF65-F5344CB8AC3E}">
        <p14:creationId xmlns:p14="http://schemas.microsoft.com/office/powerpoint/2010/main" val="124304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33"/>
          <p:cNvPicPr preferRelativeResize="0"/>
          <p:nvPr/>
        </p:nvPicPr>
        <p:blipFill rotWithShape="1">
          <a:blip r:embed="rId3">
            <a:alphaModFix amt="13000"/>
          </a:blip>
          <a:srcRect l="4228" r="4236" b="23088"/>
          <a:stretch/>
        </p:blipFill>
        <p:spPr>
          <a:xfrm>
            <a:off x="0" y="1058300"/>
            <a:ext cx="12191999" cy="5778550"/>
          </a:xfrm>
          <a:prstGeom prst="rect">
            <a:avLst/>
          </a:prstGeom>
          <a:noFill/>
          <a:ln>
            <a:noFill/>
          </a:ln>
        </p:spPr>
      </p:pic>
      <p:sp>
        <p:nvSpPr>
          <p:cNvPr id="136" name="Google Shape;136;p33"/>
          <p:cNvSpPr/>
          <p:nvPr/>
        </p:nvSpPr>
        <p:spPr>
          <a:xfrm>
            <a:off x="2460600" y="4529650"/>
            <a:ext cx="7159800" cy="164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lt1"/>
              </a:highlight>
              <a:latin typeface="Arial"/>
              <a:ea typeface="Arial"/>
              <a:cs typeface="Arial"/>
              <a:sym typeface="Arial"/>
            </a:endParaRPr>
          </a:p>
        </p:txBody>
      </p:sp>
      <p:sp>
        <p:nvSpPr>
          <p:cNvPr id="137" name="Google Shape;137;p33"/>
          <p:cNvSpPr txBox="1">
            <a:spLocks noGrp="1"/>
          </p:cNvSpPr>
          <p:nvPr>
            <p:ph type="body" idx="2"/>
          </p:nvPr>
        </p:nvSpPr>
        <p:spPr>
          <a:xfrm>
            <a:off x="2608800" y="4803700"/>
            <a:ext cx="6863400" cy="1092300"/>
          </a:xfrm>
          <a:prstGeom prst="rect">
            <a:avLst/>
          </a:prstGeom>
          <a:noFill/>
          <a:ln>
            <a:noFill/>
          </a:ln>
        </p:spPr>
        <p:txBody>
          <a:bodyPr spcFirstLastPara="1" wrap="square" lIns="0" tIns="0" rIns="0" bIns="0" anchor="t" anchorCtr="0">
            <a:noAutofit/>
          </a:bodyPr>
          <a:lstStyle/>
          <a:p>
            <a:pPr marL="457200" lvl="0" indent="-374650" algn="just" rtl="0">
              <a:lnSpc>
                <a:spcPct val="90000"/>
              </a:lnSpc>
              <a:spcBef>
                <a:spcPts val="0"/>
              </a:spcBef>
              <a:spcAft>
                <a:spcPts val="0"/>
              </a:spcAft>
              <a:buSzPts val="2300"/>
              <a:buFont typeface="Wingdings" panose="05000000000000000000" pitchFamily="2" charset="2"/>
              <a:buChar char="§"/>
            </a:pPr>
            <a:r>
              <a:rPr lang="en-GB" sz="2400" dirty="0"/>
              <a:t>Watch </a:t>
            </a:r>
            <a:r>
              <a:rPr lang="en-GB" sz="2400" u="sng" dirty="0">
                <a:solidFill>
                  <a:schemeClr val="hlink"/>
                </a:solidFill>
                <a:hlinkClick r:id="rId4"/>
              </a:rPr>
              <a:t>this video</a:t>
            </a:r>
            <a:r>
              <a:rPr lang="en-GB" sz="2400" dirty="0"/>
              <a:t> and research on the case.</a:t>
            </a:r>
            <a:endParaRPr sz="2400" dirty="0"/>
          </a:p>
          <a:p>
            <a:pPr marL="800100" lvl="0" indent="-342900" algn="just" rtl="0">
              <a:lnSpc>
                <a:spcPct val="90000"/>
              </a:lnSpc>
              <a:spcBef>
                <a:spcPts val="0"/>
              </a:spcBef>
              <a:spcAft>
                <a:spcPts val="0"/>
              </a:spcAft>
              <a:buSzPts val="1800"/>
              <a:buFont typeface="Wingdings" panose="05000000000000000000" pitchFamily="2" charset="2"/>
              <a:buChar char="§"/>
            </a:pPr>
            <a:endParaRPr sz="2400" dirty="0"/>
          </a:p>
          <a:p>
            <a:pPr marL="457200" lvl="0" indent="-374650" algn="just" rtl="0">
              <a:lnSpc>
                <a:spcPct val="90000"/>
              </a:lnSpc>
              <a:spcBef>
                <a:spcPts val="0"/>
              </a:spcBef>
              <a:spcAft>
                <a:spcPts val="0"/>
              </a:spcAft>
              <a:buSzPts val="2300"/>
              <a:buFont typeface="Wingdings" panose="05000000000000000000" pitchFamily="2" charset="2"/>
              <a:buChar char="§"/>
            </a:pPr>
            <a:r>
              <a:rPr lang="en-GB" sz="2400" dirty="0"/>
              <a:t>What have you discovered?</a:t>
            </a:r>
            <a:endParaRPr sz="2300" dirty="0"/>
          </a:p>
          <a:p>
            <a:pPr marL="0" lvl="0" indent="0" algn="just" rtl="0">
              <a:lnSpc>
                <a:spcPct val="90000"/>
              </a:lnSpc>
              <a:spcBef>
                <a:spcPts val="800"/>
              </a:spcBef>
              <a:spcAft>
                <a:spcPts val="0"/>
              </a:spcAft>
              <a:buClr>
                <a:srgbClr val="000000"/>
              </a:buClr>
              <a:buSzPts val="1800"/>
              <a:buNone/>
            </a:pPr>
            <a:endParaRPr dirty="0">
              <a:solidFill>
                <a:srgbClr val="000000"/>
              </a:solidFill>
            </a:endParaRPr>
          </a:p>
        </p:txBody>
      </p:sp>
      <p:sp>
        <p:nvSpPr>
          <p:cNvPr id="138" name="Google Shape;138;p3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WE Charity Scandal</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g242c28666a6_0_6"/>
          <p:cNvPicPr preferRelativeResize="0"/>
          <p:nvPr/>
        </p:nvPicPr>
        <p:blipFill rotWithShape="1">
          <a:blip r:embed="rId3">
            <a:alphaModFix amt="13000"/>
          </a:blip>
          <a:srcRect l="4228" r="4236" b="23088"/>
          <a:stretch/>
        </p:blipFill>
        <p:spPr>
          <a:xfrm>
            <a:off x="0" y="1058300"/>
            <a:ext cx="12191999" cy="5778550"/>
          </a:xfrm>
          <a:prstGeom prst="rect">
            <a:avLst/>
          </a:prstGeom>
          <a:noFill/>
          <a:ln>
            <a:noFill/>
          </a:ln>
        </p:spPr>
      </p:pic>
      <p:sp>
        <p:nvSpPr>
          <p:cNvPr id="144" name="Google Shape;144;g242c28666a6_0_6"/>
          <p:cNvSpPr/>
          <p:nvPr/>
        </p:nvSpPr>
        <p:spPr>
          <a:xfrm>
            <a:off x="2460600" y="4529650"/>
            <a:ext cx="7159800" cy="16404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 name="Google Shape;145;g242c28666a6_0_6"/>
          <p:cNvSpPr txBox="1">
            <a:spLocks noGrp="1"/>
          </p:cNvSpPr>
          <p:nvPr>
            <p:ph type="body" idx="2"/>
          </p:nvPr>
        </p:nvSpPr>
        <p:spPr>
          <a:xfrm>
            <a:off x="2608800" y="4803700"/>
            <a:ext cx="6863400" cy="1092300"/>
          </a:xfrm>
          <a:prstGeom prst="rect">
            <a:avLst/>
          </a:prstGeom>
          <a:noFill/>
          <a:ln>
            <a:noFill/>
          </a:ln>
        </p:spPr>
        <p:txBody>
          <a:bodyPr spcFirstLastPara="1" wrap="square" lIns="0" tIns="0" rIns="0" bIns="0" anchor="t" anchorCtr="0">
            <a:noAutofit/>
          </a:bodyPr>
          <a:lstStyle/>
          <a:p>
            <a:pPr marL="466850" lvl="0" indent="-342900" algn="just" rtl="0">
              <a:lnSpc>
                <a:spcPct val="150000"/>
              </a:lnSpc>
              <a:spcBef>
                <a:spcPts val="1000"/>
              </a:spcBef>
              <a:spcAft>
                <a:spcPts val="0"/>
              </a:spcAft>
              <a:buClr>
                <a:schemeClr val="lt1"/>
              </a:buClr>
              <a:buSzPts val="2300"/>
              <a:buFont typeface="Wingdings" panose="05000000000000000000" pitchFamily="2" charset="2"/>
              <a:buChar char="§"/>
            </a:pPr>
            <a:r>
              <a:rPr lang="en-GB" sz="2300" dirty="0">
                <a:solidFill>
                  <a:schemeClr val="lt1"/>
                </a:solidFill>
                <a:latin typeface="Calibri"/>
                <a:ea typeface="Calibri"/>
                <a:cs typeface="Calibri"/>
                <a:sym typeface="Calibri"/>
              </a:rPr>
              <a:t>Note down key points identified from your research.</a:t>
            </a:r>
            <a:endParaRPr sz="2300" dirty="0">
              <a:solidFill>
                <a:schemeClr val="lt1"/>
              </a:solidFill>
              <a:latin typeface="Calibri"/>
              <a:ea typeface="Calibri"/>
              <a:cs typeface="Calibri"/>
              <a:sym typeface="Calibri"/>
            </a:endParaRPr>
          </a:p>
          <a:p>
            <a:pPr marL="466850" lvl="0" indent="-342900" algn="just" rtl="0">
              <a:lnSpc>
                <a:spcPct val="150000"/>
              </a:lnSpc>
              <a:spcBef>
                <a:spcPts val="1000"/>
              </a:spcBef>
              <a:spcAft>
                <a:spcPts val="0"/>
              </a:spcAft>
              <a:buClr>
                <a:schemeClr val="lt1"/>
              </a:buClr>
              <a:buSzPts val="2300"/>
              <a:buFont typeface="Wingdings" panose="05000000000000000000" pitchFamily="2" charset="2"/>
              <a:buChar char="§"/>
            </a:pPr>
            <a:r>
              <a:rPr lang="en-GB" sz="2300" dirty="0">
                <a:solidFill>
                  <a:schemeClr val="lt1"/>
                </a:solidFill>
                <a:latin typeface="Calibri"/>
                <a:ea typeface="Calibri"/>
                <a:cs typeface="Calibri"/>
                <a:sym typeface="Calibri"/>
              </a:rPr>
              <a:t>Discuss the wrong doings within your groups.</a:t>
            </a:r>
            <a:endParaRPr sz="2300" dirty="0">
              <a:solidFill>
                <a:schemeClr val="lt1"/>
              </a:solidFill>
            </a:endParaRPr>
          </a:p>
          <a:p>
            <a:pPr marL="285750" lvl="0" indent="-285750" algn="just" rtl="0">
              <a:lnSpc>
                <a:spcPct val="90000"/>
              </a:lnSpc>
              <a:spcBef>
                <a:spcPts val="800"/>
              </a:spcBef>
              <a:spcAft>
                <a:spcPts val="0"/>
              </a:spcAft>
              <a:buClr>
                <a:srgbClr val="000000"/>
              </a:buClr>
              <a:buSzPts val="1800"/>
              <a:buFont typeface="Wingdings" panose="05000000000000000000" pitchFamily="2" charset="2"/>
              <a:buChar char="§"/>
            </a:pPr>
            <a:endParaRPr dirty="0">
              <a:solidFill>
                <a:schemeClr val="lt1"/>
              </a:solidFill>
            </a:endParaRPr>
          </a:p>
        </p:txBody>
      </p:sp>
      <p:sp>
        <p:nvSpPr>
          <p:cNvPr id="146" name="Google Shape;146;g242c28666a6_0_6"/>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Activity 1: WE Charity Scandal</a:t>
            </a:r>
            <a:endParaRP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3" name="Google Shape;153;p31"/>
          <p:cNvPicPr preferRelativeResize="0"/>
          <p:nvPr/>
        </p:nvPicPr>
        <p:blipFill rotWithShape="1">
          <a:blip r:embed="rId3">
            <a:alphaModFix amt="4000"/>
          </a:blip>
          <a:srcRect l="4228" r="4235" b="23088"/>
          <a:stretch/>
        </p:blipFill>
        <p:spPr>
          <a:xfrm>
            <a:off x="0" y="1058300"/>
            <a:ext cx="12191999" cy="5778550"/>
          </a:xfrm>
          <a:prstGeom prst="rect">
            <a:avLst/>
          </a:prstGeom>
          <a:noFill/>
          <a:ln>
            <a:noFill/>
          </a:ln>
        </p:spPr>
      </p:pic>
      <p:sp>
        <p:nvSpPr>
          <p:cNvPr id="151" name="Google Shape;151;p31"/>
          <p:cNvSpPr txBox="1">
            <a:spLocks noGrp="1"/>
          </p:cNvSpPr>
          <p:nvPr>
            <p:ph type="body" idx="1"/>
          </p:nvPr>
        </p:nvSpPr>
        <p:spPr>
          <a:xfrm>
            <a:off x="399370" y="1406162"/>
            <a:ext cx="10554382" cy="4623163"/>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WE Charity was not the "only possible option" to administer the program as stated by the government.</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WE Charity had a close relationship with the former Finance minister.</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Due to COVID-19 pandemic, WE Charity was struggling financially since a high percentage of its income was predicated on global travel, F2F and tourism experiences. Prior to its award of the CSSG contract, WE Charity had undergone significant layoffs.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WE Charity retroactively registered as a lobby group.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WE Charity outsourced part of the administration of the program, in particular in French-speaking regions and in Quebec, to a third-party public relations firm.</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Through this program, WE Charity has potentially violated the labour laws (The national minimum wage ranges between $11–$15 per hour based on provinces Vs CSSG compensation of students being $10 per hour).</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There was a potential conflict of interest by WE Charity due to the fact that students volunteering under the program, were volunteering at WE Charity and hence WE Charity could be considered as both a beneficiary (having its work done by the students) and distributor of the program’s money (administrator of the program as assigned by the government).</a:t>
            </a:r>
            <a:endParaRPr dirty="0"/>
          </a:p>
        </p:txBody>
      </p:sp>
      <p:sp>
        <p:nvSpPr>
          <p:cNvPr id="152" name="Google Shape;152;p3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WE Charity Scandal: Key Points Identified</a:t>
            </a: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63" name="Google Shape;163;p5"/>
          <p:cNvPicPr preferRelativeResize="0"/>
          <p:nvPr/>
        </p:nvPicPr>
        <p:blipFill rotWithShape="1">
          <a:blip r:embed="rId3">
            <a:alphaModFix amt="4000"/>
          </a:blip>
          <a:srcRect l="4228" r="4236" b="23088"/>
          <a:stretch/>
        </p:blipFill>
        <p:spPr>
          <a:xfrm>
            <a:off x="0" y="1058300"/>
            <a:ext cx="12191999" cy="5778550"/>
          </a:xfrm>
          <a:prstGeom prst="rect">
            <a:avLst/>
          </a:prstGeom>
          <a:noFill/>
          <a:ln>
            <a:noFill/>
          </a:ln>
        </p:spPr>
      </p:pic>
      <p:sp>
        <p:nvSpPr>
          <p:cNvPr id="158" name="Google Shape;158;p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WE Charity Scandal: Key Points Identified</a:t>
            </a:r>
            <a:endParaRPr b="1" dirty="0"/>
          </a:p>
        </p:txBody>
      </p:sp>
      <p:sp>
        <p:nvSpPr>
          <p:cNvPr id="159" name="Google Shape;159;p5"/>
          <p:cNvSpPr txBox="1">
            <a:spLocks noGrp="1"/>
          </p:cNvSpPr>
          <p:nvPr>
            <p:ph type="body" idx="1"/>
          </p:nvPr>
        </p:nvSpPr>
        <p:spPr>
          <a:xfrm>
            <a:off x="3409400" y="1447800"/>
            <a:ext cx="8211000" cy="25527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SzPts val="1800"/>
              <a:buNone/>
            </a:pPr>
            <a:endParaRPr sz="1400" dirty="0">
              <a:latin typeface="Calibri"/>
              <a:ea typeface="Calibri"/>
              <a:cs typeface="Calibri"/>
              <a:sym typeface="Calibri"/>
            </a:endParaRPr>
          </a:p>
          <a:p>
            <a:pPr marL="85725" marR="200549" lvl="0" indent="0" algn="just" rtl="0">
              <a:lnSpc>
                <a:spcPct val="90000"/>
              </a:lnSpc>
              <a:spcBef>
                <a:spcPts val="0"/>
              </a:spcBef>
              <a:spcAft>
                <a:spcPts val="0"/>
              </a:spcAft>
              <a:buSzPts val="1800"/>
              <a:buNone/>
            </a:pPr>
            <a:r>
              <a:rPr lang="en-GB" dirty="0">
                <a:latin typeface="Calibri"/>
                <a:ea typeface="Calibri"/>
                <a:cs typeface="Calibri"/>
                <a:sym typeface="Calibri"/>
              </a:rPr>
              <a:t>According to the government’s announcements WE Charity had been identified, among all the third-party organisations in Canada, as the "only possible option" capable of undertaking the program. This statement was challenged by other organisations, such as the Public Service Alliance of Canada and YMCA Canada, which although being listed as potential eligible organisations to be contacted, they had never received any information about the program. </a:t>
            </a:r>
            <a:endParaRPr dirty="0"/>
          </a:p>
          <a:p>
            <a:pPr marL="85725" marR="200549" lvl="0" indent="0" algn="just" rtl="0">
              <a:lnSpc>
                <a:spcPct val="90000"/>
              </a:lnSpc>
              <a:spcBef>
                <a:spcPts val="0"/>
              </a:spcBef>
              <a:spcAft>
                <a:spcPts val="0"/>
              </a:spcAft>
              <a:buSzPts val="1800"/>
              <a:buNone/>
            </a:pPr>
            <a:r>
              <a:rPr lang="en-GB" dirty="0">
                <a:latin typeface="Calibri"/>
                <a:ea typeface="Calibri"/>
                <a:cs typeface="Calibri"/>
                <a:sym typeface="Calibri"/>
              </a:rPr>
              <a:t>The investigations revealed that there was a significant degree of preferential treatment given to WE Charity by the civil service, due to the fact that WE Charity was allowed to repeatedly revise its proposals for the program.</a:t>
            </a:r>
            <a:endParaRPr dirty="0">
              <a:latin typeface="Calibri"/>
              <a:ea typeface="Calibri"/>
              <a:cs typeface="Calibri"/>
              <a:sym typeface="Calibri"/>
            </a:endParaRPr>
          </a:p>
        </p:txBody>
      </p:sp>
      <p:sp>
        <p:nvSpPr>
          <p:cNvPr id="160" name="Google Shape;160;p5"/>
          <p:cNvSpPr/>
          <p:nvPr/>
        </p:nvSpPr>
        <p:spPr>
          <a:xfrm>
            <a:off x="504825" y="2367303"/>
            <a:ext cx="2571900" cy="713700"/>
          </a:xfrm>
          <a:prstGeom prst="homePlate">
            <a:avLst>
              <a:gd name="adj" fmla="val 50000"/>
            </a:avLst>
          </a:prstGeom>
          <a:gradFill>
            <a:gsLst>
              <a:gs pos="0">
                <a:srgbClr val="A3CAEA"/>
              </a:gs>
              <a:gs pos="35000">
                <a:srgbClr val="BDD9F1"/>
              </a:gs>
              <a:gs pos="100000">
                <a:srgbClr val="E5F0FA"/>
              </a:gs>
            </a:gsLst>
            <a:lin ang="16200000" scaled="0"/>
          </a:gradFill>
          <a:ln w="9525" cap="flat" cmpd="sng">
            <a:solidFill>
              <a:srgbClr val="137297"/>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600" b="0" i="0" u="none" strike="noStrike" cap="none" dirty="0">
                <a:solidFill>
                  <a:schemeClr val="dk1"/>
                </a:solidFill>
                <a:latin typeface="Calibri"/>
                <a:ea typeface="Calibri"/>
                <a:cs typeface="Calibri"/>
                <a:sym typeface="Calibri"/>
              </a:rPr>
              <a:t>Choice of WE Charity to administer the program</a:t>
            </a:r>
            <a:endParaRPr sz="1600" b="0" i="0" u="none" strike="noStrike" cap="none" dirty="0">
              <a:solidFill>
                <a:schemeClr val="dk1"/>
              </a:solidFill>
              <a:latin typeface="Calibri"/>
              <a:ea typeface="Calibri"/>
              <a:cs typeface="Calibri"/>
              <a:sym typeface="Calibri"/>
            </a:endParaRPr>
          </a:p>
        </p:txBody>
      </p:sp>
      <p:sp>
        <p:nvSpPr>
          <p:cNvPr id="161" name="Google Shape;161;p5"/>
          <p:cNvSpPr/>
          <p:nvPr/>
        </p:nvSpPr>
        <p:spPr>
          <a:xfrm>
            <a:off x="504825" y="4829647"/>
            <a:ext cx="2571900" cy="713700"/>
          </a:xfrm>
          <a:prstGeom prst="homePlate">
            <a:avLst>
              <a:gd name="adj" fmla="val 50000"/>
            </a:avLst>
          </a:prstGeom>
          <a:gradFill>
            <a:gsLst>
              <a:gs pos="0">
                <a:srgbClr val="A3CAEA"/>
              </a:gs>
              <a:gs pos="35000">
                <a:srgbClr val="BDD9F1"/>
              </a:gs>
              <a:gs pos="100000">
                <a:srgbClr val="E5F0FA"/>
              </a:gs>
            </a:gsLst>
            <a:lin ang="16200000" scaled="0"/>
          </a:gradFill>
          <a:ln w="9525" cap="flat" cmpd="sng">
            <a:solidFill>
              <a:srgbClr val="137297"/>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600" b="0" i="0" u="none" strike="noStrike" cap="none" dirty="0">
                <a:solidFill>
                  <a:schemeClr val="dk1"/>
                </a:solidFill>
                <a:latin typeface="Calibri"/>
                <a:ea typeface="Calibri"/>
                <a:cs typeface="Calibri"/>
                <a:sym typeface="Calibri"/>
              </a:rPr>
              <a:t>Beneficiary of favouritism</a:t>
            </a:r>
            <a:endParaRPr sz="1600" b="0" i="0" u="none" strike="noStrike" cap="none" dirty="0">
              <a:solidFill>
                <a:schemeClr val="dk1"/>
              </a:solidFill>
              <a:latin typeface="Calibri"/>
              <a:ea typeface="Calibri"/>
              <a:cs typeface="Calibri"/>
              <a:sym typeface="Calibri"/>
            </a:endParaRPr>
          </a:p>
        </p:txBody>
      </p:sp>
      <p:sp>
        <p:nvSpPr>
          <p:cNvPr id="162" name="Google Shape;162;p5"/>
          <p:cNvSpPr txBox="1"/>
          <p:nvPr/>
        </p:nvSpPr>
        <p:spPr>
          <a:xfrm>
            <a:off x="3409400" y="4162600"/>
            <a:ext cx="8211000" cy="2047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Clr>
                <a:srgbClr val="000000"/>
              </a:buClr>
              <a:buSzPts val="1800"/>
              <a:buFont typeface="Arial"/>
              <a:buNone/>
            </a:pPr>
            <a:endParaRPr sz="1400" b="0" i="0" u="none" strike="noStrike" cap="none">
              <a:solidFill>
                <a:srgbClr val="000000"/>
              </a:solidFill>
              <a:latin typeface="Calibri"/>
              <a:ea typeface="Calibri"/>
              <a:cs typeface="Calibri"/>
              <a:sym typeface="Calibri"/>
            </a:endParaRPr>
          </a:p>
          <a:p>
            <a:pPr marL="85725" marR="200549" lvl="0" indent="0" algn="just"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During the events of the scandal, it was revealed that not only WE Charity had employed a daughter of a former Finance minister but that there was a close relationship between him and members of WE Charity staff. It was noted that the public service received pressure by political forces to select WE Charity and that the Finance’s office played a key role in the decision making. Importantly, it is noted that there had been a significant amount of governmental collaboration with WE Charity prior to the creation of the programme.</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5" name="Google Shape;175;g1dd4d10208c_0_0"/>
          <p:cNvPicPr preferRelativeResize="0"/>
          <p:nvPr/>
        </p:nvPicPr>
        <p:blipFill rotWithShape="1">
          <a:blip r:embed="rId3">
            <a:alphaModFix amt="4000"/>
          </a:blip>
          <a:srcRect l="4228" r="4236" b="23088"/>
          <a:stretch/>
        </p:blipFill>
        <p:spPr>
          <a:xfrm>
            <a:off x="0" y="1058300"/>
            <a:ext cx="12191999" cy="5778550"/>
          </a:xfrm>
          <a:prstGeom prst="rect">
            <a:avLst/>
          </a:prstGeom>
          <a:noFill/>
          <a:ln>
            <a:noFill/>
          </a:ln>
        </p:spPr>
      </p:pic>
      <p:sp>
        <p:nvSpPr>
          <p:cNvPr id="168" name="Google Shape;168;g1dd4d10208c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WE Charity Scandal: Key Points Identified (continued)</a:t>
            </a:r>
            <a:endParaRPr b="1" dirty="0"/>
          </a:p>
        </p:txBody>
      </p:sp>
      <p:sp>
        <p:nvSpPr>
          <p:cNvPr id="169" name="Google Shape;169;g1dd4d10208c_0_0"/>
          <p:cNvSpPr txBox="1"/>
          <p:nvPr/>
        </p:nvSpPr>
        <p:spPr>
          <a:xfrm>
            <a:off x="3442750" y="3676650"/>
            <a:ext cx="8211000" cy="1133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Clr>
                <a:srgbClr val="000000"/>
              </a:buClr>
              <a:buSzPts val="1800"/>
              <a:buFont typeface="Arial"/>
              <a:buNone/>
            </a:pPr>
            <a:endParaRPr sz="1400" b="0" i="0" u="none" strike="noStrike" cap="none">
              <a:solidFill>
                <a:srgbClr val="000000"/>
              </a:solidFill>
              <a:latin typeface="Calibri"/>
              <a:ea typeface="Calibri"/>
              <a:cs typeface="Calibri"/>
              <a:sym typeface="Calibri"/>
            </a:endParaRPr>
          </a:p>
          <a:p>
            <a:pPr marL="85725" marR="200549" lvl="0" indent="0" algn="just"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During the time of the events, WE Charity was not a registered lobby group. However, it retroactively registered as a lobby group. WE Charity received allegations of illegal lobbying activities.</a:t>
            </a:r>
            <a:endParaRPr sz="1800" b="0" i="0" u="none" strike="noStrike" cap="none">
              <a:solidFill>
                <a:srgbClr val="000000"/>
              </a:solidFill>
              <a:latin typeface="Calibri"/>
              <a:ea typeface="Calibri"/>
              <a:cs typeface="Calibri"/>
              <a:sym typeface="Calibri"/>
            </a:endParaRPr>
          </a:p>
        </p:txBody>
      </p:sp>
      <p:sp>
        <p:nvSpPr>
          <p:cNvPr id="170" name="Google Shape;170;g1dd4d10208c_0_0"/>
          <p:cNvSpPr/>
          <p:nvPr/>
        </p:nvSpPr>
        <p:spPr>
          <a:xfrm>
            <a:off x="538250" y="3886503"/>
            <a:ext cx="2571900" cy="713700"/>
          </a:xfrm>
          <a:prstGeom prst="homePlate">
            <a:avLst>
              <a:gd name="adj" fmla="val 50000"/>
            </a:avLst>
          </a:prstGeom>
          <a:gradFill>
            <a:gsLst>
              <a:gs pos="0">
                <a:srgbClr val="A3CAEA"/>
              </a:gs>
              <a:gs pos="35000">
                <a:srgbClr val="BDD9F1"/>
              </a:gs>
              <a:gs pos="100000">
                <a:srgbClr val="E5F0FA"/>
              </a:gs>
            </a:gsLst>
            <a:lin ang="16200000" scaled="0"/>
          </a:gradFill>
          <a:ln w="9525" cap="flat" cmpd="sng">
            <a:solidFill>
              <a:srgbClr val="137297"/>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Illegal lobby</a:t>
            </a:r>
            <a:endParaRPr sz="1800" b="0" i="0" u="none" strike="noStrike" cap="none">
              <a:solidFill>
                <a:srgbClr val="000000"/>
              </a:solidFill>
              <a:latin typeface="Arial"/>
              <a:ea typeface="Arial"/>
              <a:cs typeface="Arial"/>
              <a:sym typeface="Arial"/>
            </a:endParaRPr>
          </a:p>
        </p:txBody>
      </p:sp>
      <p:sp>
        <p:nvSpPr>
          <p:cNvPr id="171" name="Google Shape;171;g1dd4d10208c_0_0"/>
          <p:cNvSpPr/>
          <p:nvPr/>
        </p:nvSpPr>
        <p:spPr>
          <a:xfrm>
            <a:off x="538250" y="5300576"/>
            <a:ext cx="2571900" cy="873600"/>
          </a:xfrm>
          <a:prstGeom prst="homePlate">
            <a:avLst>
              <a:gd name="adj" fmla="val 50000"/>
            </a:avLst>
          </a:prstGeom>
          <a:gradFill>
            <a:gsLst>
              <a:gs pos="0">
                <a:srgbClr val="A3CAEA"/>
              </a:gs>
              <a:gs pos="35000">
                <a:srgbClr val="BDD9F1"/>
              </a:gs>
              <a:gs pos="100000">
                <a:srgbClr val="E5F0FA"/>
              </a:gs>
            </a:gsLst>
            <a:lin ang="16200000" scaled="0"/>
          </a:gradFill>
          <a:ln w="9525" cap="flat" cmpd="sng">
            <a:solidFill>
              <a:srgbClr val="137297"/>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Inability to operate in French-speaking regions of Canada</a:t>
            </a:r>
            <a:endParaRPr sz="1800" b="0" i="0" u="none" strike="noStrike" cap="none" dirty="0">
              <a:solidFill>
                <a:srgbClr val="000000"/>
              </a:solidFill>
              <a:latin typeface="Arial"/>
              <a:ea typeface="Arial"/>
              <a:cs typeface="Arial"/>
              <a:sym typeface="Arial"/>
            </a:endParaRPr>
          </a:p>
        </p:txBody>
      </p:sp>
      <p:sp>
        <p:nvSpPr>
          <p:cNvPr id="172" name="Google Shape;172;g1dd4d10208c_0_0"/>
          <p:cNvSpPr txBox="1"/>
          <p:nvPr/>
        </p:nvSpPr>
        <p:spPr>
          <a:xfrm>
            <a:off x="3442750" y="4915075"/>
            <a:ext cx="8211000" cy="1561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Clr>
                <a:srgbClr val="000000"/>
              </a:buClr>
              <a:buSzPts val="1800"/>
              <a:buFont typeface="Arial"/>
              <a:buNone/>
            </a:pPr>
            <a:endParaRPr sz="1400" b="0" i="0" u="none" strike="noStrike" cap="none">
              <a:solidFill>
                <a:srgbClr val="000000"/>
              </a:solidFill>
              <a:latin typeface="Calibri"/>
              <a:ea typeface="Calibri"/>
              <a:cs typeface="Calibri"/>
              <a:sym typeface="Calibri"/>
            </a:endParaRPr>
          </a:p>
          <a:p>
            <a:pPr marL="85725" marR="200549" lvl="0" indent="0" algn="just"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WE Charity outsourced part of the administration of the program, in particular in French-speaking regions and in Quebec, to a third-party public relations firm. This challenged the assertion that WE Charity was the only capable organisation of administering the program, since it wouldn’t have been able to operate on a nationwide basis without contracting a third party.</a:t>
            </a:r>
            <a:endParaRPr sz="1800" b="0" i="0" u="none" strike="noStrike" cap="none">
              <a:solidFill>
                <a:srgbClr val="000000"/>
              </a:solidFill>
              <a:latin typeface="Arial"/>
              <a:ea typeface="Arial"/>
              <a:cs typeface="Arial"/>
              <a:sym typeface="Arial"/>
            </a:endParaRPr>
          </a:p>
        </p:txBody>
      </p:sp>
      <p:sp>
        <p:nvSpPr>
          <p:cNvPr id="173" name="Google Shape;173;g1dd4d10208c_0_0"/>
          <p:cNvSpPr/>
          <p:nvPr/>
        </p:nvSpPr>
        <p:spPr>
          <a:xfrm>
            <a:off x="538250" y="2034022"/>
            <a:ext cx="2571900" cy="713700"/>
          </a:xfrm>
          <a:prstGeom prst="homePlate">
            <a:avLst>
              <a:gd name="adj" fmla="val 50000"/>
            </a:avLst>
          </a:prstGeom>
          <a:gradFill>
            <a:gsLst>
              <a:gs pos="0">
                <a:srgbClr val="A3CAEA"/>
              </a:gs>
              <a:gs pos="35000">
                <a:srgbClr val="BDD9F1"/>
              </a:gs>
              <a:gs pos="100000">
                <a:srgbClr val="E5F0FA"/>
              </a:gs>
            </a:gsLst>
            <a:lin ang="16200038" scaled="0"/>
          </a:gradFill>
          <a:ln w="9525" cap="flat" cmpd="sng">
            <a:solidFill>
              <a:srgbClr val="137297"/>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Financial distress</a:t>
            </a:r>
            <a:endParaRPr sz="1800" b="0" i="0" u="none" strike="noStrike" cap="none">
              <a:solidFill>
                <a:srgbClr val="000000"/>
              </a:solidFill>
              <a:latin typeface="Arial"/>
              <a:ea typeface="Arial"/>
              <a:cs typeface="Arial"/>
              <a:sym typeface="Arial"/>
            </a:endParaRPr>
          </a:p>
        </p:txBody>
      </p:sp>
      <p:sp>
        <p:nvSpPr>
          <p:cNvPr id="174" name="Google Shape;174;g1dd4d10208c_0_0"/>
          <p:cNvSpPr txBox="1"/>
          <p:nvPr/>
        </p:nvSpPr>
        <p:spPr>
          <a:xfrm>
            <a:off x="3442750" y="1219380"/>
            <a:ext cx="8211000" cy="23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Clr>
                <a:srgbClr val="000000"/>
              </a:buClr>
              <a:buSzPts val="1800"/>
              <a:buFont typeface="Arial"/>
              <a:buNone/>
            </a:pPr>
            <a:endParaRPr sz="1400" b="0" i="0" u="none" strike="noStrike" cap="none">
              <a:solidFill>
                <a:srgbClr val="000000"/>
              </a:solidFill>
              <a:latin typeface="Calibri"/>
              <a:ea typeface="Calibri"/>
              <a:cs typeface="Calibri"/>
              <a:sym typeface="Calibri"/>
            </a:endParaRPr>
          </a:p>
          <a:p>
            <a:pPr marL="85725" marR="200549" lvl="0" indent="0" algn="just"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Due to COVID-19 pandemic, WE Charity was struggling financially since a high percentage of its income was predicated on global travel, F2F and tourism experiences. Prior to the awarding of the CSSG contract, WE Charity had undergone significant layoffs. Following the program’s inception, many of these personnel were able to be rehired. WE Charity has never openly confirmed its financial distress, neither prior nor during the scandal. However, the ongoing layoffs of hundreds of staff and the subsequent sale of its Canadian real-estate led to the closing of its Canadian operations, clearing defining the challenging situation it was going through.</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4190930a8f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WE Charity Scandal: Key Points Identified (continued)</a:t>
            </a:r>
            <a:endParaRPr b="1" dirty="0"/>
          </a:p>
        </p:txBody>
      </p:sp>
      <p:sp>
        <p:nvSpPr>
          <p:cNvPr id="181" name="Google Shape;181;g24190930a8f_0_0"/>
          <p:cNvSpPr/>
          <p:nvPr/>
        </p:nvSpPr>
        <p:spPr>
          <a:xfrm>
            <a:off x="504825" y="2129159"/>
            <a:ext cx="2571900" cy="713700"/>
          </a:xfrm>
          <a:prstGeom prst="homePlate">
            <a:avLst>
              <a:gd name="adj" fmla="val 50000"/>
            </a:avLst>
          </a:prstGeom>
          <a:gradFill>
            <a:gsLst>
              <a:gs pos="0">
                <a:srgbClr val="A3CAEA"/>
              </a:gs>
              <a:gs pos="35000">
                <a:srgbClr val="BDD9F1"/>
              </a:gs>
              <a:gs pos="100000">
                <a:srgbClr val="E5F0FA"/>
              </a:gs>
            </a:gsLst>
            <a:lin ang="16200038" scaled="0"/>
          </a:gradFill>
          <a:ln w="9525" cap="flat" cmpd="sng">
            <a:solidFill>
              <a:srgbClr val="137297"/>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Potential violation of labour laws</a:t>
            </a:r>
            <a:endParaRPr sz="1800" b="0" i="0" u="none" strike="noStrike" cap="none">
              <a:solidFill>
                <a:srgbClr val="000000"/>
              </a:solidFill>
              <a:latin typeface="Arial"/>
              <a:ea typeface="Arial"/>
              <a:cs typeface="Arial"/>
              <a:sym typeface="Arial"/>
            </a:endParaRPr>
          </a:p>
        </p:txBody>
      </p:sp>
      <p:sp>
        <p:nvSpPr>
          <p:cNvPr id="182" name="Google Shape;182;g24190930a8f_0_0"/>
          <p:cNvSpPr txBox="1"/>
          <p:nvPr/>
        </p:nvSpPr>
        <p:spPr>
          <a:xfrm>
            <a:off x="3409400" y="1416049"/>
            <a:ext cx="8211000" cy="2139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Clr>
                <a:srgbClr val="000000"/>
              </a:buClr>
              <a:buSzPts val="1800"/>
              <a:buFont typeface="Arial"/>
              <a:buNone/>
            </a:pPr>
            <a:endParaRPr sz="1400" b="0" i="0" u="none" strike="noStrike" cap="none">
              <a:solidFill>
                <a:srgbClr val="000000"/>
              </a:solidFill>
              <a:latin typeface="Calibri"/>
              <a:ea typeface="Calibri"/>
              <a:cs typeface="Calibri"/>
              <a:sym typeface="Calibri"/>
            </a:endParaRPr>
          </a:p>
          <a:p>
            <a:pPr marL="85725" marR="200549" lvl="0" indent="0" algn="just"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The national minimum wage ranges between $11–$15 per hour based on provinces. The CSSG would have compensated students at $10 per hour. Although the program specified that volunteers should not be considered as a replacement for paid employees, different roles – generally paid positions – were covered by the program’s paid volunteers (lower rate). Therefore, the program was perceived by some as, potentially, open to the exploitation of a vulnerable demographic and violations of provincial labour laws.</a:t>
            </a:r>
            <a:endParaRPr sz="1800" b="0" i="0" u="none" strike="noStrike" cap="none">
              <a:solidFill>
                <a:srgbClr val="000000"/>
              </a:solidFill>
              <a:latin typeface="Calibri"/>
              <a:ea typeface="Calibri"/>
              <a:cs typeface="Calibri"/>
              <a:sym typeface="Calibri"/>
            </a:endParaRPr>
          </a:p>
        </p:txBody>
      </p:sp>
      <p:sp>
        <p:nvSpPr>
          <p:cNvPr id="183" name="Google Shape;183;g24190930a8f_0_0"/>
          <p:cNvSpPr/>
          <p:nvPr/>
        </p:nvSpPr>
        <p:spPr>
          <a:xfrm>
            <a:off x="504825" y="4726576"/>
            <a:ext cx="2571900" cy="933300"/>
          </a:xfrm>
          <a:prstGeom prst="homePlate">
            <a:avLst>
              <a:gd name="adj" fmla="val 50000"/>
            </a:avLst>
          </a:prstGeom>
          <a:gradFill>
            <a:gsLst>
              <a:gs pos="0">
                <a:srgbClr val="A3CAEA"/>
              </a:gs>
              <a:gs pos="35000">
                <a:srgbClr val="BDD9F1"/>
              </a:gs>
              <a:gs pos="100000">
                <a:srgbClr val="E5F0FA"/>
              </a:gs>
            </a:gsLst>
            <a:lin ang="16200038" scaled="0"/>
          </a:gradFill>
          <a:ln w="9525" cap="flat" cmpd="sng">
            <a:solidFill>
              <a:srgbClr val="137297"/>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Conflict of interests (paid employees Vs. volunteers)</a:t>
            </a:r>
            <a:endParaRPr sz="1800" b="0" i="0" u="none" strike="noStrike" cap="none">
              <a:solidFill>
                <a:srgbClr val="000000"/>
              </a:solidFill>
              <a:latin typeface="Arial"/>
              <a:ea typeface="Arial"/>
              <a:cs typeface="Arial"/>
              <a:sym typeface="Arial"/>
            </a:endParaRPr>
          </a:p>
        </p:txBody>
      </p:sp>
      <p:sp>
        <p:nvSpPr>
          <p:cNvPr id="184" name="Google Shape;184;g24190930a8f_0_0"/>
          <p:cNvSpPr txBox="1"/>
          <p:nvPr/>
        </p:nvSpPr>
        <p:spPr>
          <a:xfrm>
            <a:off x="3409400" y="3972975"/>
            <a:ext cx="8211000" cy="2569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Clr>
                <a:srgbClr val="000000"/>
              </a:buClr>
              <a:buSzPts val="1800"/>
              <a:buFont typeface="Arial"/>
              <a:buNone/>
            </a:pPr>
            <a:endParaRPr sz="1400" b="0" i="0" u="none" strike="noStrike" cap="none">
              <a:solidFill>
                <a:srgbClr val="000000"/>
              </a:solidFill>
              <a:latin typeface="Calibri"/>
              <a:ea typeface="Calibri"/>
              <a:cs typeface="Calibri"/>
              <a:sym typeface="Calibri"/>
            </a:endParaRPr>
          </a:p>
          <a:p>
            <a:pPr marL="85725" marR="200549" lvl="0" indent="0" algn="just"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The financial distress of WE Charity led to ongoing layoffs prior to its award for the administration of the CSSG program. This allow WE Charity to have students conducting charity’s work at a reduced wage – in the form of volunteerism – which was previously conducted by paid employees. This implied that WE Charity was both a beneficiary and distributor of the program’s money and it was seen as a potential conflict of interest. Importantly, since the CSSG program related to volunteering work undertaken by students, another layer of conflict of interest for WE Charity was that the opportunities created by the CSSG were directed to WE Charity itself being a voluntary organisation.</a:t>
            </a:r>
            <a:endParaRPr sz="1800" b="0" i="0" u="none" strike="noStrike" cap="none">
              <a:solidFill>
                <a:srgbClr val="000000"/>
              </a:solidFill>
              <a:latin typeface="Calibri"/>
              <a:ea typeface="Calibri"/>
              <a:cs typeface="Calibri"/>
              <a:sym typeface="Calibri"/>
            </a:endParaRPr>
          </a:p>
        </p:txBody>
      </p:sp>
      <p:pic>
        <p:nvPicPr>
          <p:cNvPr id="185" name="Google Shape;185;g24190930a8f_0_0"/>
          <p:cNvPicPr preferRelativeResize="0"/>
          <p:nvPr/>
        </p:nvPicPr>
        <p:blipFill rotWithShape="1">
          <a:blip r:embed="rId3">
            <a:alphaModFix amt="4000"/>
          </a:blip>
          <a:srcRect l="4228" r="4236" b="23088"/>
          <a:stretch/>
        </p:blipFill>
        <p:spPr>
          <a:xfrm>
            <a:off x="0" y="1058300"/>
            <a:ext cx="12191999" cy="5778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WE Charity Scandal: Fundamental Principles</a:t>
            </a:r>
            <a:endParaRPr b="1" dirty="0"/>
          </a:p>
        </p:txBody>
      </p:sp>
      <p:sp>
        <p:nvSpPr>
          <p:cNvPr id="191" name="Google Shape;191;p32"/>
          <p:cNvSpPr/>
          <p:nvPr/>
        </p:nvSpPr>
        <p:spPr>
          <a:xfrm>
            <a:off x="399370" y="1312694"/>
            <a:ext cx="100965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Can you try and link the above point with the fundamental principles?</a:t>
            </a:r>
            <a:endParaRPr sz="2400" b="0" i="0" u="none" strike="noStrike" cap="none">
              <a:solidFill>
                <a:srgbClr val="000000"/>
              </a:solidFill>
              <a:latin typeface="Calibri"/>
              <a:ea typeface="Calibri"/>
              <a:cs typeface="Calibri"/>
              <a:sym typeface="Calibri"/>
            </a:endParaRPr>
          </a:p>
        </p:txBody>
      </p:sp>
      <p:sp>
        <p:nvSpPr>
          <p:cNvPr id="192" name="Google Shape;192;p32"/>
          <p:cNvSpPr/>
          <p:nvPr/>
        </p:nvSpPr>
        <p:spPr>
          <a:xfrm>
            <a:off x="399375" y="1910025"/>
            <a:ext cx="11213400" cy="2123618"/>
          </a:xfrm>
          <a:prstGeom prst="rect">
            <a:avLst/>
          </a:prstGeom>
          <a:noFill/>
          <a:ln>
            <a:noFill/>
          </a:ln>
        </p:spPr>
        <p:txBody>
          <a:bodyPr spcFirstLastPara="1" wrap="square" lIns="91425" tIns="45700" rIns="91425" bIns="45700" anchor="t" anchorCtr="0">
            <a:spAutoFit/>
          </a:bodyPr>
          <a:lstStyle/>
          <a:p>
            <a:pPr marL="542925" marR="0" lvl="0" indent="-542925" algn="just" rtl="0">
              <a:lnSpc>
                <a:spcPct val="150000"/>
              </a:lnSpc>
              <a:spcBef>
                <a:spcPts val="0"/>
              </a:spcBef>
              <a:spcAft>
                <a:spcPts val="0"/>
              </a:spcAft>
              <a:buClr>
                <a:srgbClr val="000000"/>
              </a:buClr>
              <a:buSzPts val="2200"/>
              <a:buFont typeface="Wingdings" panose="05000000000000000000" pitchFamily="2" charset="2"/>
              <a:buChar char="§"/>
            </a:pPr>
            <a:r>
              <a:rPr lang="en-GB" sz="2200" b="0" i="0" u="none" strike="noStrike" cap="none" dirty="0">
                <a:solidFill>
                  <a:srgbClr val="000000"/>
                </a:solidFill>
                <a:latin typeface="Calibri"/>
                <a:ea typeface="Calibri"/>
                <a:cs typeface="Calibri"/>
                <a:sym typeface="Calibri"/>
              </a:rPr>
              <a:t>Independence</a:t>
            </a:r>
            <a:endParaRPr sz="2200" b="0" i="0" u="none" strike="noStrike" cap="none" dirty="0">
              <a:solidFill>
                <a:srgbClr val="000000"/>
              </a:solidFill>
              <a:latin typeface="Calibri"/>
              <a:ea typeface="Calibri"/>
              <a:cs typeface="Calibri"/>
              <a:sym typeface="Calibri"/>
            </a:endParaRPr>
          </a:p>
          <a:p>
            <a:pPr marL="542925" marR="0" lvl="0" indent="-542925" algn="just" rtl="0">
              <a:lnSpc>
                <a:spcPct val="150000"/>
              </a:lnSpc>
              <a:spcBef>
                <a:spcPts val="0"/>
              </a:spcBef>
              <a:spcAft>
                <a:spcPts val="0"/>
              </a:spcAft>
              <a:buClr>
                <a:srgbClr val="000000"/>
              </a:buClr>
              <a:buSzPts val="2200"/>
              <a:buFont typeface="Wingdings" panose="05000000000000000000" pitchFamily="2" charset="2"/>
              <a:buChar char="§"/>
            </a:pPr>
            <a:r>
              <a:rPr lang="en-GB" sz="2200" b="0" i="0" u="none" strike="noStrike" cap="none" dirty="0">
                <a:solidFill>
                  <a:srgbClr val="000000"/>
                </a:solidFill>
                <a:latin typeface="Calibri"/>
                <a:ea typeface="Calibri"/>
                <a:cs typeface="Calibri"/>
                <a:sym typeface="Calibri"/>
              </a:rPr>
              <a:t>Fairness</a:t>
            </a:r>
            <a:endParaRPr sz="1400" b="0" i="0" u="none" strike="noStrike" cap="none" dirty="0">
              <a:solidFill>
                <a:srgbClr val="000000"/>
              </a:solidFill>
              <a:latin typeface="Arial"/>
              <a:ea typeface="Arial"/>
              <a:cs typeface="Arial"/>
              <a:sym typeface="Arial"/>
            </a:endParaRPr>
          </a:p>
          <a:p>
            <a:pPr marL="542925" marR="0" lvl="0" indent="-542925" algn="just" rtl="0">
              <a:lnSpc>
                <a:spcPct val="150000"/>
              </a:lnSpc>
              <a:spcBef>
                <a:spcPts val="0"/>
              </a:spcBef>
              <a:spcAft>
                <a:spcPts val="0"/>
              </a:spcAft>
              <a:buClr>
                <a:srgbClr val="000000"/>
              </a:buClr>
              <a:buSzPts val="2200"/>
              <a:buFont typeface="Wingdings" panose="05000000000000000000" pitchFamily="2" charset="2"/>
              <a:buChar char="§"/>
            </a:pPr>
            <a:r>
              <a:rPr lang="en-GB" sz="2200" b="0" i="0" u="none" strike="noStrike" cap="none" dirty="0">
                <a:solidFill>
                  <a:srgbClr val="000000"/>
                </a:solidFill>
                <a:latin typeface="Calibri"/>
                <a:ea typeface="Calibri"/>
                <a:cs typeface="Calibri"/>
                <a:sym typeface="Calibri"/>
              </a:rPr>
              <a:t>Integrity</a:t>
            </a:r>
            <a:endParaRPr sz="2200" b="0" i="0" u="none" strike="noStrike" cap="none" dirty="0">
              <a:solidFill>
                <a:srgbClr val="000000"/>
              </a:solidFill>
              <a:latin typeface="Calibri"/>
              <a:ea typeface="Calibri"/>
              <a:cs typeface="Calibri"/>
              <a:sym typeface="Calibri"/>
            </a:endParaRPr>
          </a:p>
          <a:p>
            <a:pPr marL="542925" marR="0" lvl="0" indent="-542925" algn="just" rtl="0">
              <a:lnSpc>
                <a:spcPct val="150000"/>
              </a:lnSpc>
              <a:spcBef>
                <a:spcPts val="0"/>
              </a:spcBef>
              <a:spcAft>
                <a:spcPts val="0"/>
              </a:spcAft>
              <a:buClr>
                <a:srgbClr val="000000"/>
              </a:buClr>
              <a:buSzPts val="2200"/>
              <a:buFont typeface="Wingdings" panose="05000000000000000000" pitchFamily="2" charset="2"/>
              <a:buChar char="§"/>
            </a:pPr>
            <a:r>
              <a:rPr lang="en-GB" sz="2200" b="0" i="0" u="none" strike="noStrike" cap="none" dirty="0">
                <a:solidFill>
                  <a:srgbClr val="000000"/>
                </a:solidFill>
                <a:latin typeface="Calibri"/>
                <a:ea typeface="Calibri"/>
                <a:cs typeface="Calibri"/>
                <a:sym typeface="Calibri"/>
              </a:rPr>
              <a:t>Transparency and accountability</a:t>
            </a:r>
            <a:endParaRPr sz="2200" b="0" i="0" u="none" strike="noStrike" cap="none" dirty="0">
              <a:solidFill>
                <a:srgbClr val="000000"/>
              </a:solidFill>
              <a:latin typeface="Calibri"/>
              <a:ea typeface="Calibri"/>
              <a:cs typeface="Calibri"/>
              <a:sym typeface="Calibri"/>
            </a:endParaRPr>
          </a:p>
        </p:txBody>
      </p:sp>
      <p:pic>
        <p:nvPicPr>
          <p:cNvPr id="193" name="Google Shape;193;p32"/>
          <p:cNvPicPr preferRelativeResize="0"/>
          <p:nvPr/>
        </p:nvPicPr>
        <p:blipFill rotWithShape="1">
          <a:blip r:embed="rId3">
            <a:alphaModFix amt="8000"/>
          </a:blip>
          <a:srcRect/>
          <a:stretch/>
        </p:blipFill>
        <p:spPr>
          <a:xfrm>
            <a:off x="6399351" y="1065343"/>
            <a:ext cx="5792650" cy="5792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 calcmode="lin" valueType="num">
                                      <p:cBhvr additive="base">
                                        <p:cTn id="11" dur="500"/>
                                        <p:tgtEl>
                                          <p:spTgt spid="1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92">
                                            <p:txEl>
                                              <p:pRg st="1" end="1"/>
                                            </p:txEl>
                                          </p:spTgt>
                                        </p:tgtEl>
                                        <p:attrNameLst>
                                          <p:attrName>style.visibility</p:attrName>
                                        </p:attrNameLst>
                                      </p:cBhvr>
                                      <p:to>
                                        <p:strVal val="visible"/>
                                      </p:to>
                                    </p:set>
                                    <p:anim calcmode="lin" valueType="num">
                                      <p:cBhvr additive="base">
                                        <p:cTn id="16" dur="500"/>
                                        <p:tgtEl>
                                          <p:spTgt spid="19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2">
                                            <p:txEl>
                                              <p:pRg st="2" end="2"/>
                                            </p:txEl>
                                          </p:spTgt>
                                        </p:tgtEl>
                                        <p:attrNameLst>
                                          <p:attrName>style.visibility</p:attrName>
                                        </p:attrNameLst>
                                      </p:cBhvr>
                                      <p:to>
                                        <p:strVal val="visible"/>
                                      </p:to>
                                    </p:set>
                                    <p:anim calcmode="lin" valueType="num">
                                      <p:cBhvr additive="base">
                                        <p:cTn id="21" dur="500"/>
                                        <p:tgtEl>
                                          <p:spTgt spid="1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2">
                                            <p:txEl>
                                              <p:pRg st="3" end="3"/>
                                            </p:txEl>
                                          </p:spTgt>
                                        </p:tgtEl>
                                        <p:attrNameLst>
                                          <p:attrName>style.visibility</p:attrName>
                                        </p:attrNameLst>
                                      </p:cBhvr>
                                      <p:to>
                                        <p:strVal val="visible"/>
                                      </p:to>
                                    </p:set>
                                    <p:anim calcmode="lin" valueType="num">
                                      <p:cBhvr additive="base">
                                        <p:cTn id="26" dur="500"/>
                                        <p:tgtEl>
                                          <p:spTgt spid="19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body" idx="2"/>
          </p:nvPr>
        </p:nvSpPr>
        <p:spPr>
          <a:xfrm>
            <a:off x="399370" y="1441813"/>
            <a:ext cx="11393260" cy="4603389"/>
          </a:xfrm>
          <a:prstGeom prst="rect">
            <a:avLst/>
          </a:prstGeom>
          <a:noFill/>
          <a:ln>
            <a:noFill/>
          </a:ln>
        </p:spPr>
        <p:txBody>
          <a:bodyPr spcFirstLastPara="1" wrap="square" lIns="0" tIns="0" rIns="0" bIns="0" anchor="t" anchorCtr="0">
            <a:noAutofit/>
          </a:bodyPr>
          <a:lstStyle/>
          <a:p>
            <a:pPr marL="85725" lvl="0" indent="0" algn="just" rtl="0">
              <a:lnSpc>
                <a:spcPct val="150000"/>
              </a:lnSpc>
              <a:spcBef>
                <a:spcPts val="1000"/>
              </a:spcBef>
              <a:spcAft>
                <a:spcPts val="0"/>
              </a:spcAft>
              <a:buSzPts val="1800"/>
              <a:buNone/>
            </a:pPr>
            <a:r>
              <a:rPr lang="en-GB" sz="2200" dirty="0"/>
              <a:t>List of measures:</a:t>
            </a:r>
            <a:endParaRPr sz="2200" dirty="0"/>
          </a:p>
          <a:p>
            <a:pPr marL="571500" lvl="0" indent="-368300" algn="just" rtl="0">
              <a:lnSpc>
                <a:spcPct val="150000"/>
              </a:lnSpc>
              <a:spcBef>
                <a:spcPts val="1000"/>
              </a:spcBef>
              <a:spcAft>
                <a:spcPts val="0"/>
              </a:spcAft>
              <a:buSzPts val="2200"/>
              <a:buFont typeface="Wingdings" panose="05000000000000000000" pitchFamily="2" charset="2"/>
              <a:buChar char="§"/>
            </a:pPr>
            <a:r>
              <a:rPr lang="en-GB" sz="2200" dirty="0"/>
              <a:t>Registration</a:t>
            </a:r>
            <a:endParaRPr sz="2200" dirty="0"/>
          </a:p>
          <a:p>
            <a:pPr marL="571500" lvl="0" indent="-368300" algn="just" rtl="0">
              <a:lnSpc>
                <a:spcPct val="150000"/>
              </a:lnSpc>
              <a:spcBef>
                <a:spcPts val="1000"/>
              </a:spcBef>
              <a:spcAft>
                <a:spcPts val="0"/>
              </a:spcAft>
              <a:buSzPts val="2200"/>
              <a:buFont typeface="Wingdings" panose="05000000000000000000" pitchFamily="2" charset="2"/>
              <a:buChar char="§"/>
            </a:pPr>
            <a:r>
              <a:rPr lang="en-GB" sz="2200" dirty="0"/>
              <a:t>Accreditations and certifications</a:t>
            </a:r>
            <a:endParaRPr sz="2200" dirty="0"/>
          </a:p>
          <a:p>
            <a:pPr marL="571500" lvl="0" indent="-368300" algn="just" rtl="0">
              <a:lnSpc>
                <a:spcPct val="150000"/>
              </a:lnSpc>
              <a:spcBef>
                <a:spcPts val="1000"/>
              </a:spcBef>
              <a:spcAft>
                <a:spcPts val="0"/>
              </a:spcAft>
              <a:buSzPts val="2200"/>
              <a:buFont typeface="Wingdings" panose="05000000000000000000" pitchFamily="2" charset="2"/>
              <a:buChar char="§"/>
            </a:pPr>
            <a:r>
              <a:rPr lang="en-GB" sz="2200" dirty="0"/>
              <a:t>Annual Reports and financial reports</a:t>
            </a:r>
            <a:endParaRPr sz="2200" dirty="0"/>
          </a:p>
          <a:p>
            <a:pPr marL="571500" lvl="0" indent="-368300" algn="just" rtl="0">
              <a:lnSpc>
                <a:spcPct val="150000"/>
              </a:lnSpc>
              <a:spcBef>
                <a:spcPts val="1000"/>
              </a:spcBef>
              <a:spcAft>
                <a:spcPts val="0"/>
              </a:spcAft>
              <a:buSzPts val="2200"/>
              <a:buFont typeface="Wingdings" panose="05000000000000000000" pitchFamily="2" charset="2"/>
              <a:buChar char="§"/>
            </a:pPr>
            <a:r>
              <a:rPr lang="en-GB" sz="2200" dirty="0"/>
              <a:t>Self-regulation procedures</a:t>
            </a:r>
            <a:endParaRPr sz="2200" dirty="0"/>
          </a:p>
          <a:p>
            <a:pPr marL="571500" lvl="0" indent="-368300" algn="just" rtl="0">
              <a:lnSpc>
                <a:spcPct val="150000"/>
              </a:lnSpc>
              <a:spcBef>
                <a:spcPts val="1000"/>
              </a:spcBef>
              <a:spcAft>
                <a:spcPts val="0"/>
              </a:spcAft>
              <a:buSzPts val="2200"/>
              <a:buFont typeface="Wingdings" panose="05000000000000000000" pitchFamily="2" charset="2"/>
              <a:buChar char="§"/>
            </a:pPr>
            <a:r>
              <a:rPr lang="en-GB" sz="2200" dirty="0"/>
              <a:t>Due diligence</a:t>
            </a:r>
            <a:endParaRPr sz="2200" dirty="0"/>
          </a:p>
        </p:txBody>
      </p:sp>
      <p:sp>
        <p:nvSpPr>
          <p:cNvPr id="199" name="Google Shape;199;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Measures to achieve adherence to the fundamental principles</a:t>
            </a:r>
            <a:endParaRPr b="1" dirty="0"/>
          </a:p>
        </p:txBody>
      </p:sp>
      <p:pic>
        <p:nvPicPr>
          <p:cNvPr id="200" name="Google Shape;200;p6"/>
          <p:cNvPicPr preferRelativeResize="0"/>
          <p:nvPr/>
        </p:nvPicPr>
        <p:blipFill rotWithShape="1">
          <a:blip r:embed="rId3">
            <a:alphaModFix/>
          </a:blip>
          <a:srcRect r="5843" b="7095"/>
          <a:stretch/>
        </p:blipFill>
        <p:spPr>
          <a:xfrm>
            <a:off x="6288833" y="3387012"/>
            <a:ext cx="5903167" cy="34709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txBox="1">
            <a:spLocks noGrp="1"/>
          </p:cNvSpPr>
          <p:nvPr>
            <p:ph type="body" idx="2"/>
          </p:nvPr>
        </p:nvSpPr>
        <p:spPr>
          <a:xfrm>
            <a:off x="399370" y="1483360"/>
            <a:ext cx="10973480" cy="5114293"/>
          </a:xfrm>
          <a:prstGeom prst="rect">
            <a:avLst/>
          </a:prstGeom>
          <a:noFill/>
          <a:ln>
            <a:noFill/>
          </a:ln>
        </p:spPr>
        <p:txBody>
          <a:bodyPr spcFirstLastPara="1" wrap="square" lIns="0" tIns="0" rIns="0" bIns="0" anchor="t" anchorCtr="0">
            <a:noAutofit/>
          </a:bodyPr>
          <a:lstStyle/>
          <a:p>
            <a:pPr marL="638175" lvl="0" indent="-457200" algn="l" rtl="0">
              <a:lnSpc>
                <a:spcPct val="100000"/>
              </a:lnSpc>
              <a:spcBef>
                <a:spcPts val="1800"/>
              </a:spcBef>
              <a:spcAft>
                <a:spcPts val="0"/>
              </a:spcAft>
              <a:buSzPts val="2400"/>
              <a:buFont typeface="Wingdings" panose="05000000000000000000" pitchFamily="2" charset="2"/>
              <a:buChar char="§"/>
            </a:pPr>
            <a:r>
              <a:rPr lang="en-GB" sz="2400" dirty="0"/>
              <a:t>Scenario: </a:t>
            </a:r>
            <a:r>
              <a:rPr lang="en-GB" sz="2400" b="1" dirty="0"/>
              <a:t>four participants</a:t>
            </a:r>
            <a:r>
              <a:rPr lang="en-GB" sz="2400" dirty="0"/>
              <a:t> to perform</a:t>
            </a:r>
            <a:endParaRPr sz="2400" dirty="0"/>
          </a:p>
          <a:p>
            <a:pPr marL="638175" lvl="0" indent="-457200" algn="l" rtl="0">
              <a:lnSpc>
                <a:spcPct val="100000"/>
              </a:lnSpc>
              <a:spcBef>
                <a:spcPts val="1800"/>
              </a:spcBef>
              <a:spcAft>
                <a:spcPts val="0"/>
              </a:spcAft>
              <a:buSzPts val="2400"/>
              <a:buFont typeface="Wingdings" panose="05000000000000000000" pitchFamily="2" charset="2"/>
              <a:buChar char="§"/>
            </a:pPr>
            <a:r>
              <a:rPr lang="en-GB" sz="2400" b="1" dirty="0"/>
              <a:t>Open dialogue</a:t>
            </a:r>
            <a:r>
              <a:rPr lang="en-GB" sz="2400" dirty="0"/>
              <a:t> for the rest of the groups</a:t>
            </a:r>
            <a:endParaRPr sz="2400" dirty="0"/>
          </a:p>
          <a:p>
            <a:pPr marL="638175" lvl="0" indent="-457200" algn="l" rtl="0">
              <a:lnSpc>
                <a:spcPct val="100000"/>
              </a:lnSpc>
              <a:spcBef>
                <a:spcPts val="1800"/>
              </a:spcBef>
              <a:spcAft>
                <a:spcPts val="0"/>
              </a:spcAft>
              <a:buSzPts val="2400"/>
              <a:buFont typeface="Wingdings" panose="05000000000000000000" pitchFamily="2" charset="2"/>
              <a:buChar char="§"/>
            </a:pPr>
            <a:r>
              <a:rPr lang="en-GB" sz="2400" dirty="0"/>
              <a:t>Questions and comments</a:t>
            </a:r>
            <a:endParaRPr sz="2400" dirty="0"/>
          </a:p>
          <a:p>
            <a:pPr marL="0" lvl="0" indent="0" algn="just" rtl="0">
              <a:lnSpc>
                <a:spcPct val="90000"/>
              </a:lnSpc>
              <a:spcBef>
                <a:spcPts val="0"/>
              </a:spcBef>
              <a:spcAft>
                <a:spcPts val="0"/>
              </a:spcAft>
              <a:buClr>
                <a:srgbClr val="000000"/>
              </a:buClr>
              <a:buSzPts val="1800"/>
              <a:buNone/>
            </a:pPr>
            <a:endParaRPr sz="2400" dirty="0">
              <a:solidFill>
                <a:srgbClr val="000000"/>
              </a:solidFill>
            </a:endParaRPr>
          </a:p>
        </p:txBody>
      </p:sp>
      <p:sp>
        <p:nvSpPr>
          <p:cNvPr id="206" name="Google Shape;206;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smtClean="0"/>
              <a:t>Worksheet </a:t>
            </a:r>
            <a:r>
              <a:rPr lang="en-GB" b="1" dirty="0"/>
              <a:t>2: Role play</a:t>
            </a:r>
            <a:endParaRPr b="1" dirty="0"/>
          </a:p>
        </p:txBody>
      </p:sp>
      <p:pic>
        <p:nvPicPr>
          <p:cNvPr id="207" name="Google Shape;207;p7"/>
          <p:cNvPicPr preferRelativeResize="0"/>
          <p:nvPr/>
        </p:nvPicPr>
        <p:blipFill rotWithShape="1">
          <a:blip r:embed="rId3">
            <a:alphaModFix/>
          </a:blip>
          <a:srcRect/>
          <a:stretch/>
        </p:blipFill>
        <p:spPr>
          <a:xfrm>
            <a:off x="7582650" y="3785856"/>
            <a:ext cx="4609341" cy="30721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body" idx="1"/>
          </p:nvPr>
        </p:nvSpPr>
        <p:spPr>
          <a:xfrm>
            <a:off x="399370" y="1358537"/>
            <a:ext cx="10592480" cy="5187240"/>
          </a:xfrm>
          <a:prstGeom prst="rect">
            <a:avLst/>
          </a:prstGeom>
          <a:noFill/>
          <a:ln>
            <a:noFill/>
          </a:ln>
        </p:spPr>
        <p:txBody>
          <a:bodyPr spcFirstLastPara="1" wrap="square" lIns="0" tIns="0" rIns="0" bIns="0" anchor="t" anchorCtr="0">
            <a:noAutofit/>
          </a:bodyPr>
          <a:lstStyle/>
          <a:p>
            <a:pPr marL="85725" lvl="0" indent="0" algn="just" rtl="0">
              <a:lnSpc>
                <a:spcPct val="90000"/>
              </a:lnSpc>
              <a:spcBef>
                <a:spcPts val="1000"/>
              </a:spcBef>
              <a:spcAft>
                <a:spcPts val="0"/>
              </a:spcAft>
              <a:buSzPts val="1800"/>
              <a:buNone/>
            </a:pPr>
            <a:r>
              <a:rPr lang="en-GB" sz="2800" b="1" dirty="0" smtClean="0"/>
              <a:t>Would you rather?</a:t>
            </a:r>
          </a:p>
          <a:p>
            <a:pPr marL="85725" lvl="0" indent="0" algn="just" rtl="0">
              <a:lnSpc>
                <a:spcPct val="90000"/>
              </a:lnSpc>
              <a:spcBef>
                <a:spcPts val="1000"/>
              </a:spcBef>
              <a:spcAft>
                <a:spcPts val="0"/>
              </a:spcAft>
              <a:buSzPts val="1800"/>
              <a:buNone/>
            </a:pPr>
            <a:endParaRPr lang="en-GB" sz="2800" dirty="0"/>
          </a:p>
          <a:p>
            <a:pPr marL="685800" lvl="0" indent="-457200">
              <a:buFont typeface="Wingdings" panose="05000000000000000000" pitchFamily="2" charset="2"/>
              <a:buChar char="§"/>
            </a:pPr>
            <a:r>
              <a:rPr lang="en-GB" sz="2800" dirty="0"/>
              <a:t>Would you rather only have summer or winter for the rest of your life?</a:t>
            </a:r>
          </a:p>
          <a:p>
            <a:pPr marL="685800" lvl="0" indent="-457200">
              <a:buFont typeface="Wingdings" panose="05000000000000000000" pitchFamily="2" charset="2"/>
              <a:buChar char="§"/>
            </a:pPr>
            <a:r>
              <a:rPr lang="en-GB" sz="2800" dirty="0"/>
              <a:t>Would you rather go on a hike or see a movie?</a:t>
            </a:r>
          </a:p>
          <a:p>
            <a:pPr marL="685800" lvl="0" indent="-457200">
              <a:buFont typeface="Wingdings" panose="05000000000000000000" pitchFamily="2" charset="2"/>
              <a:buChar char="§"/>
            </a:pPr>
            <a:r>
              <a:rPr lang="en-GB" sz="2800" dirty="0"/>
              <a:t>Would you rather never use social media sites and apps again, or never watch another movie or TV show?</a:t>
            </a:r>
          </a:p>
          <a:p>
            <a:pPr marL="685800" indent="-457200">
              <a:buFont typeface="Wingdings" panose="05000000000000000000" pitchFamily="2" charset="2"/>
              <a:buChar char="§"/>
            </a:pPr>
            <a:r>
              <a:rPr lang="en-GB" sz="2800" dirty="0"/>
              <a:t>Would you rather have a horrible short-term memory or a horrible long-term memory?</a:t>
            </a:r>
            <a:endParaRPr sz="2800" dirty="0"/>
          </a:p>
        </p:txBody>
      </p:sp>
      <p:sp>
        <p:nvSpPr>
          <p:cNvPr id="63"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smtClean="0"/>
              <a:t>Icebreaker</a:t>
            </a:r>
            <a:endParaRPr b="1" dirty="0"/>
          </a:p>
        </p:txBody>
      </p:sp>
    </p:spTree>
    <p:extLst>
      <p:ext uri="{BB962C8B-B14F-4D97-AF65-F5344CB8AC3E}">
        <p14:creationId xmlns:p14="http://schemas.microsoft.com/office/powerpoint/2010/main" val="58709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body" idx="1"/>
          </p:nvPr>
        </p:nvSpPr>
        <p:spPr>
          <a:xfrm>
            <a:off x="399370" y="1358537"/>
            <a:ext cx="10592480" cy="5187240"/>
          </a:xfrm>
          <a:prstGeom prst="rect">
            <a:avLst/>
          </a:prstGeom>
          <a:noFill/>
          <a:ln>
            <a:noFill/>
          </a:ln>
        </p:spPr>
        <p:txBody>
          <a:bodyPr spcFirstLastPara="1" wrap="square" lIns="0" tIns="0" rIns="0" bIns="0" anchor="t" anchorCtr="0">
            <a:noAutofit/>
          </a:bodyPr>
          <a:lstStyle/>
          <a:p>
            <a:pPr marL="85725" lvl="0" indent="0" algn="just" rtl="0">
              <a:lnSpc>
                <a:spcPct val="90000"/>
              </a:lnSpc>
              <a:spcBef>
                <a:spcPts val="1000"/>
              </a:spcBef>
              <a:spcAft>
                <a:spcPts val="0"/>
              </a:spcAft>
              <a:buSzPts val="1800"/>
              <a:buNone/>
            </a:pPr>
            <a:r>
              <a:rPr lang="en-GB" sz="2200"/>
              <a:t>Unit 3 aims to contribute to the learners’ knowledge around the fundamental principles of CSO.</a:t>
            </a:r>
            <a:endParaRPr sz="2200"/>
          </a:p>
          <a:p>
            <a:pPr marL="85725" lvl="0" indent="0" algn="just" rtl="0">
              <a:lnSpc>
                <a:spcPct val="90000"/>
              </a:lnSpc>
              <a:spcBef>
                <a:spcPts val="1000"/>
              </a:spcBef>
              <a:spcAft>
                <a:spcPts val="0"/>
              </a:spcAft>
              <a:buSzPts val="1800"/>
              <a:buNone/>
            </a:pPr>
            <a:r>
              <a:rPr lang="en-GB" sz="2200"/>
              <a:t>Upon completion of this Unit, participants should be able to:</a:t>
            </a:r>
            <a:endParaRPr sz="2200"/>
          </a:p>
          <a:p>
            <a:pPr marL="514350" lvl="0" indent="-311150" algn="just" rtl="0">
              <a:lnSpc>
                <a:spcPct val="90000"/>
              </a:lnSpc>
              <a:spcBef>
                <a:spcPts val="1000"/>
              </a:spcBef>
              <a:spcAft>
                <a:spcPts val="0"/>
              </a:spcAft>
              <a:buSzPts val="2200"/>
              <a:buFont typeface="Arial"/>
              <a:buChar char="•"/>
            </a:pPr>
            <a:r>
              <a:rPr lang="en-GB" sz="2200"/>
              <a:t>Describe the minimum fundamental principles their not-for-profit should apply.</a:t>
            </a:r>
            <a:endParaRPr sz="2200"/>
          </a:p>
          <a:p>
            <a:pPr marL="514350" lvl="0" indent="-311150" algn="just" rtl="0">
              <a:lnSpc>
                <a:spcPct val="90000"/>
              </a:lnSpc>
              <a:spcBef>
                <a:spcPts val="1000"/>
              </a:spcBef>
              <a:spcAft>
                <a:spcPts val="0"/>
              </a:spcAft>
              <a:buSzPts val="2200"/>
              <a:buFont typeface="Arial"/>
              <a:buChar char="•"/>
            </a:pPr>
            <a:r>
              <a:rPr lang="en-GB" sz="2200"/>
              <a:t>Identify methods of adhering to the fundamental principles.</a:t>
            </a:r>
            <a:endParaRPr sz="2200"/>
          </a:p>
          <a:p>
            <a:pPr marL="457200" lvl="0" indent="0" algn="l" rtl="0">
              <a:lnSpc>
                <a:spcPct val="150000"/>
              </a:lnSpc>
              <a:spcBef>
                <a:spcPts val="0"/>
              </a:spcBef>
              <a:spcAft>
                <a:spcPts val="0"/>
              </a:spcAft>
              <a:buSzPts val="1800"/>
              <a:buNone/>
            </a:pPr>
            <a:endParaRPr/>
          </a:p>
        </p:txBody>
      </p:sp>
      <p:sp>
        <p:nvSpPr>
          <p:cNvPr id="63"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Unit 3 – Learning Objectives</a:t>
            </a:r>
            <a:endParaRPr b="1" dirty="0"/>
          </a:p>
        </p:txBody>
      </p:sp>
      <p:grpSp>
        <p:nvGrpSpPr>
          <p:cNvPr id="64" name="Google Shape;64;p2"/>
          <p:cNvGrpSpPr/>
          <p:nvPr/>
        </p:nvGrpSpPr>
        <p:grpSpPr>
          <a:xfrm>
            <a:off x="9708100" y="3807351"/>
            <a:ext cx="2398263" cy="2584931"/>
            <a:chOff x="16745404" y="2287703"/>
            <a:chExt cx="5880975" cy="9651367"/>
          </a:xfrm>
        </p:grpSpPr>
        <p:sp>
          <p:nvSpPr>
            <p:cNvPr id="65" name="Google Shape;65;p2"/>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6" name="Google Shape;66;p2"/>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7" name="Google Shape;67;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8" name="Google Shape;68;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9" name="Google Shape;69;p2"/>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0" name="Google Shape;70;p2"/>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1" name="Google Shape;71;p2"/>
          <p:cNvGrpSpPr/>
          <p:nvPr/>
        </p:nvGrpSpPr>
        <p:grpSpPr>
          <a:xfrm>
            <a:off x="0" y="4479114"/>
            <a:ext cx="10021832" cy="2378886"/>
            <a:chOff x="1589" y="3237478"/>
            <a:chExt cx="9448799" cy="3618670"/>
          </a:xfrm>
        </p:grpSpPr>
        <p:sp>
          <p:nvSpPr>
            <p:cNvPr id="72" name="Google Shape;72;p2"/>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73" name="Google Shape;73;p2"/>
            <p:cNvGrpSpPr/>
            <p:nvPr/>
          </p:nvGrpSpPr>
          <p:grpSpPr>
            <a:xfrm>
              <a:off x="974394" y="4615673"/>
              <a:ext cx="1692269" cy="965764"/>
              <a:chOff x="2856328" y="9274944"/>
              <a:chExt cx="2098302" cy="1197484"/>
            </a:xfrm>
          </p:grpSpPr>
          <p:sp>
            <p:nvSpPr>
              <p:cNvPr id="74" name="Google Shape;74;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5" name="Google Shape;75;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6" name="Google Shape;76;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7" name="Google Shape;77;p2"/>
            <p:cNvGrpSpPr/>
            <p:nvPr/>
          </p:nvGrpSpPr>
          <p:grpSpPr>
            <a:xfrm rot="444908">
              <a:off x="3096305" y="3828603"/>
              <a:ext cx="1325083" cy="756214"/>
              <a:chOff x="2856328" y="9274944"/>
              <a:chExt cx="2098302" cy="1197484"/>
            </a:xfrm>
          </p:grpSpPr>
          <p:sp>
            <p:nvSpPr>
              <p:cNvPr id="78" name="Google Shape;78;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9" name="Google Shape;79;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0" name="Google Shape;80;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1" name="Google Shape;81;p2"/>
            <p:cNvGrpSpPr/>
            <p:nvPr/>
          </p:nvGrpSpPr>
          <p:grpSpPr>
            <a:xfrm rot="925121">
              <a:off x="4989650" y="3470694"/>
              <a:ext cx="1049151" cy="598742"/>
              <a:chOff x="2856328" y="9274944"/>
              <a:chExt cx="2098302" cy="1197484"/>
            </a:xfrm>
          </p:grpSpPr>
          <p:sp>
            <p:nvSpPr>
              <p:cNvPr id="82" name="Google Shape;82;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3" name="Google Shape;83;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4" name="Google Shape;84;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5" name="Google Shape;85;p2"/>
            <p:cNvGrpSpPr/>
            <p:nvPr/>
          </p:nvGrpSpPr>
          <p:grpSpPr>
            <a:xfrm rot="1658453">
              <a:off x="6718802" y="3394639"/>
              <a:ext cx="788178" cy="449807"/>
              <a:chOff x="2856328" y="9274944"/>
              <a:chExt cx="2098302" cy="1197484"/>
            </a:xfrm>
          </p:grpSpPr>
          <p:sp>
            <p:nvSpPr>
              <p:cNvPr id="86" name="Google Shape;86;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7" name="Google Shape;87;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8" name="Google Shape;88;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3"/>
          <p:cNvPicPr preferRelativeResize="0"/>
          <p:nvPr/>
        </p:nvPicPr>
        <p:blipFill rotWithShape="1">
          <a:blip r:embed="rId3">
            <a:alphaModFix/>
          </a:blip>
          <a:srcRect r="10737" b="10592"/>
          <a:stretch/>
        </p:blipFill>
        <p:spPr>
          <a:xfrm>
            <a:off x="7934324" y="2708094"/>
            <a:ext cx="4038601" cy="4045132"/>
          </a:xfrm>
          <a:prstGeom prst="rect">
            <a:avLst/>
          </a:prstGeom>
          <a:noFill/>
          <a:ln>
            <a:noFill/>
          </a:ln>
        </p:spPr>
      </p:pic>
      <p:sp>
        <p:nvSpPr>
          <p:cNvPr id="94" name="Google Shape;94;p3"/>
          <p:cNvSpPr txBox="1">
            <a:spLocks noGrp="1"/>
          </p:cNvSpPr>
          <p:nvPr>
            <p:ph type="body" idx="1"/>
          </p:nvPr>
        </p:nvSpPr>
        <p:spPr>
          <a:xfrm>
            <a:off x="399370" y="1587137"/>
            <a:ext cx="11393260" cy="4785088"/>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r>
              <a:rPr lang="en-GB" sz="2400" dirty="0">
                <a:latin typeface="Calibri"/>
                <a:ea typeface="Calibri"/>
                <a:cs typeface="Calibri"/>
                <a:sym typeface="Calibri"/>
              </a:rPr>
              <a:t>Watch the below videos:</a:t>
            </a:r>
            <a:endParaRPr sz="2400" dirty="0">
              <a:latin typeface="Calibri"/>
              <a:ea typeface="Calibri"/>
              <a:cs typeface="Calibri"/>
              <a:sym typeface="Calibri"/>
            </a:endParaRPr>
          </a:p>
          <a:p>
            <a:pPr marL="0" lvl="0" indent="0" algn="just" rtl="0">
              <a:lnSpc>
                <a:spcPct val="90000"/>
              </a:lnSpc>
              <a:spcBef>
                <a:spcPts val="0"/>
              </a:spcBef>
              <a:spcAft>
                <a:spcPts val="0"/>
              </a:spcAft>
              <a:buClr>
                <a:schemeClr val="accent1"/>
              </a:buClr>
              <a:buSzPts val="1800"/>
              <a:buNone/>
            </a:pPr>
            <a:endParaRPr sz="2400" dirty="0"/>
          </a:p>
          <a:p>
            <a:pPr marL="342900" lvl="0" indent="-342900" algn="just" rtl="0">
              <a:lnSpc>
                <a:spcPct val="90000"/>
              </a:lnSpc>
              <a:spcBef>
                <a:spcPts val="0"/>
              </a:spcBef>
              <a:spcAft>
                <a:spcPts val="0"/>
              </a:spcAft>
              <a:buClr>
                <a:schemeClr val="accent1"/>
              </a:buClr>
              <a:buSzPts val="2400"/>
              <a:buFont typeface="Arial"/>
              <a:buChar char="•"/>
            </a:pPr>
            <a:r>
              <a:rPr lang="en-GB" sz="2400" u="sng" dirty="0">
                <a:solidFill>
                  <a:schemeClr val="hlink"/>
                </a:solidFill>
                <a:hlinkClick r:id="rId4"/>
              </a:rPr>
              <a:t>Corporate Governance Fundamentals: Transparency</a:t>
            </a:r>
            <a:endParaRPr sz="2400" dirty="0"/>
          </a:p>
          <a:p>
            <a:pPr marL="342900" lvl="0" indent="-342900" algn="just" rtl="0">
              <a:lnSpc>
                <a:spcPct val="90000"/>
              </a:lnSpc>
              <a:spcBef>
                <a:spcPts val="0"/>
              </a:spcBef>
              <a:spcAft>
                <a:spcPts val="0"/>
              </a:spcAft>
              <a:buClr>
                <a:schemeClr val="accent1"/>
              </a:buClr>
              <a:buSzPts val="2400"/>
              <a:buFont typeface="Arial"/>
              <a:buChar char="•"/>
            </a:pPr>
            <a:r>
              <a:rPr lang="en-GB" sz="2400" u="sng" dirty="0">
                <a:solidFill>
                  <a:schemeClr val="hlink"/>
                </a:solidFill>
                <a:hlinkClick r:id="rId5"/>
              </a:rPr>
              <a:t>Corporate Governance Fundamentals: Accountability</a:t>
            </a:r>
            <a:endParaRPr sz="2400" dirty="0">
              <a:latin typeface="Calibri"/>
              <a:ea typeface="Calibri"/>
              <a:cs typeface="Calibri"/>
              <a:sym typeface="Calibri"/>
            </a:endParaRPr>
          </a:p>
          <a:p>
            <a:pPr marL="342900" lvl="0" indent="-342900" algn="just" rtl="0">
              <a:lnSpc>
                <a:spcPct val="90000"/>
              </a:lnSpc>
              <a:spcBef>
                <a:spcPts val="0"/>
              </a:spcBef>
              <a:spcAft>
                <a:spcPts val="0"/>
              </a:spcAft>
              <a:buClr>
                <a:schemeClr val="accent1"/>
              </a:buClr>
              <a:buSzPts val="2400"/>
              <a:buFont typeface="Arial"/>
              <a:buChar char="•"/>
            </a:pPr>
            <a:r>
              <a:rPr lang="en-GB" sz="2400" u="sng" dirty="0">
                <a:solidFill>
                  <a:schemeClr val="hlink"/>
                </a:solidFill>
                <a:hlinkClick r:id="rId6"/>
              </a:rPr>
              <a:t>Transparency, Accountability and Communications: The Key to Stakeholder Trust</a:t>
            </a:r>
            <a:endParaRPr sz="2400" dirty="0"/>
          </a:p>
          <a:p>
            <a:pPr marL="0" lvl="0" indent="0" algn="just" rtl="0">
              <a:lnSpc>
                <a:spcPct val="90000"/>
              </a:lnSpc>
              <a:spcBef>
                <a:spcPts val="0"/>
              </a:spcBef>
              <a:spcAft>
                <a:spcPts val="0"/>
              </a:spcAft>
              <a:buClr>
                <a:schemeClr val="accent1"/>
              </a:buClr>
              <a:buSzPts val="1800"/>
              <a:buNone/>
            </a:pPr>
            <a:endParaRPr sz="2400" dirty="0">
              <a:latin typeface="Calibri"/>
              <a:ea typeface="Calibri"/>
              <a:cs typeface="Calibri"/>
              <a:sym typeface="Calibri"/>
            </a:endParaRPr>
          </a:p>
          <a:p>
            <a:pPr marL="0" lvl="0" indent="0" algn="just" rtl="0">
              <a:lnSpc>
                <a:spcPct val="90000"/>
              </a:lnSpc>
              <a:spcBef>
                <a:spcPts val="0"/>
              </a:spcBef>
              <a:spcAft>
                <a:spcPts val="0"/>
              </a:spcAft>
              <a:buClr>
                <a:schemeClr val="accent1"/>
              </a:buClr>
              <a:buSzPts val="1800"/>
              <a:buNone/>
            </a:pPr>
            <a:r>
              <a:rPr lang="en-GB" sz="2400" dirty="0">
                <a:latin typeface="Calibri"/>
                <a:ea typeface="Calibri"/>
                <a:cs typeface="Calibri"/>
                <a:sym typeface="Calibri"/>
              </a:rPr>
              <a:t>Think of the concepts presented therein.</a:t>
            </a:r>
            <a:endParaRPr sz="2400" dirty="0">
              <a:latin typeface="Calibri"/>
              <a:ea typeface="Calibri"/>
              <a:cs typeface="Calibri"/>
              <a:sym typeface="Calibri"/>
            </a:endParaRPr>
          </a:p>
          <a:p>
            <a:pPr marL="0" lvl="0" indent="0" algn="just" rtl="0">
              <a:lnSpc>
                <a:spcPct val="90000"/>
              </a:lnSpc>
              <a:spcBef>
                <a:spcPts val="0"/>
              </a:spcBef>
              <a:spcAft>
                <a:spcPts val="0"/>
              </a:spcAft>
              <a:buClr>
                <a:schemeClr val="accent1"/>
              </a:buClr>
              <a:buSzPts val="1800"/>
              <a:buNone/>
            </a:pPr>
            <a:endParaRPr dirty="0">
              <a:solidFill>
                <a:srgbClr val="000000"/>
              </a:solidFill>
              <a:latin typeface="Calibri"/>
              <a:ea typeface="Calibri"/>
              <a:cs typeface="Calibri"/>
              <a:sym typeface="Calibri"/>
            </a:endParaRPr>
          </a:p>
        </p:txBody>
      </p:sp>
      <p:sp>
        <p:nvSpPr>
          <p:cNvPr id="95" name="Google Shape;95;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Fundamental principles of a CSO</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4"/>
          <p:cNvPicPr preferRelativeResize="0"/>
          <p:nvPr/>
        </p:nvPicPr>
        <p:blipFill rotWithShape="1">
          <a:blip r:embed="rId3">
            <a:alphaModFix amt="10000"/>
          </a:blip>
          <a:srcRect t="3503" b="19490"/>
          <a:stretch/>
        </p:blipFill>
        <p:spPr>
          <a:xfrm>
            <a:off x="0" y="0"/>
            <a:ext cx="12192000" cy="6858001"/>
          </a:xfrm>
          <a:prstGeom prst="rect">
            <a:avLst/>
          </a:prstGeom>
          <a:noFill/>
          <a:ln>
            <a:noFill/>
          </a:ln>
        </p:spPr>
      </p:pic>
      <p:sp>
        <p:nvSpPr>
          <p:cNvPr id="101" name="Google Shape;101;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Fundamental Principles: Transparency</a:t>
            </a:r>
            <a:endParaRPr b="1" dirty="0"/>
          </a:p>
        </p:txBody>
      </p:sp>
      <p:sp>
        <p:nvSpPr>
          <p:cNvPr id="102" name="Google Shape;102;p4"/>
          <p:cNvSpPr txBox="1"/>
          <p:nvPr/>
        </p:nvSpPr>
        <p:spPr>
          <a:xfrm>
            <a:off x="399375" y="2173050"/>
            <a:ext cx="10688100" cy="24012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90000"/>
              </a:lnSpc>
              <a:spcBef>
                <a:spcPts val="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CSOs should reveal information about the funding it receives, the beneficiaries reached and the activities undertaken. </a:t>
            </a:r>
            <a:endParaRPr sz="2000" b="0" i="0" u="none" strike="noStrike" cap="none" dirty="0">
              <a:solidFill>
                <a:schemeClr val="dk1"/>
              </a:solidFill>
              <a:latin typeface="Calibri"/>
              <a:ea typeface="Calibri"/>
              <a:cs typeface="Calibri"/>
              <a:sym typeface="Calibri"/>
            </a:endParaRPr>
          </a:p>
          <a:p>
            <a:pPr marL="800100" marR="0" lvl="0" indent="-342900" algn="l" rtl="0">
              <a:lnSpc>
                <a:spcPct val="90000"/>
              </a:lnSpc>
              <a:spcBef>
                <a:spcPts val="0"/>
              </a:spcBef>
              <a:spcAft>
                <a:spcPts val="0"/>
              </a:spcAft>
              <a:buClr>
                <a:srgbClr val="000000"/>
              </a:buClr>
              <a:buSzPts val="2000"/>
              <a:buFont typeface="Wingdings" panose="05000000000000000000" pitchFamily="2" charset="2"/>
              <a:buChar char="§"/>
            </a:pPr>
            <a:endParaRPr sz="2000" b="0" i="0"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The information should be easily accessible and available to all relevant stakeholders, including the donors, suppliers, partners, employees, volunteers in projects and the government. </a:t>
            </a:r>
            <a:endParaRPr sz="2000" b="0" i="0" u="none" strike="noStrike" cap="none" dirty="0">
              <a:solidFill>
                <a:schemeClr val="dk1"/>
              </a:solidFill>
              <a:latin typeface="Calibri"/>
              <a:ea typeface="Calibri"/>
              <a:cs typeface="Calibri"/>
              <a:sym typeface="Calibri"/>
            </a:endParaRPr>
          </a:p>
          <a:p>
            <a:pPr marL="800100" marR="0" lvl="0" indent="-342900" algn="l" rtl="0">
              <a:lnSpc>
                <a:spcPct val="90000"/>
              </a:lnSpc>
              <a:spcBef>
                <a:spcPts val="0"/>
              </a:spcBef>
              <a:spcAft>
                <a:spcPts val="0"/>
              </a:spcAft>
              <a:buClr>
                <a:srgbClr val="000000"/>
              </a:buClr>
              <a:buSzPts val="2000"/>
              <a:buFont typeface="Wingdings" panose="05000000000000000000" pitchFamily="2" charset="2"/>
              <a:buChar char="§"/>
            </a:pPr>
            <a:endParaRPr sz="2000" b="0" i="0"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Achieving high levels of transparency will increase the trust between the CSO and the stakeholders and ultimately will facilitate the development of collaborations and attract donors.</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6"/>
          <p:cNvPicPr preferRelativeResize="0"/>
          <p:nvPr/>
        </p:nvPicPr>
        <p:blipFill rotWithShape="1">
          <a:blip r:embed="rId3">
            <a:alphaModFix amt="10000"/>
          </a:blip>
          <a:srcRect t="9691" b="9683"/>
          <a:stretch/>
        </p:blipFill>
        <p:spPr>
          <a:xfrm>
            <a:off x="0" y="0"/>
            <a:ext cx="12192001" cy="6858000"/>
          </a:xfrm>
          <a:prstGeom prst="rect">
            <a:avLst/>
          </a:prstGeom>
          <a:noFill/>
          <a:ln>
            <a:noFill/>
          </a:ln>
        </p:spPr>
      </p:pic>
      <p:sp>
        <p:nvSpPr>
          <p:cNvPr id="108" name="Google Shape;108;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Fundamental Principles: Accountability</a:t>
            </a:r>
            <a:endParaRPr b="1" dirty="0"/>
          </a:p>
        </p:txBody>
      </p:sp>
      <p:sp>
        <p:nvSpPr>
          <p:cNvPr id="109" name="Google Shape;109;p26"/>
          <p:cNvSpPr txBox="1"/>
          <p:nvPr/>
        </p:nvSpPr>
        <p:spPr>
          <a:xfrm>
            <a:off x="399375" y="1672825"/>
            <a:ext cx="11039100" cy="3318827"/>
          </a:xfrm>
          <a:prstGeom prst="rect">
            <a:avLst/>
          </a:prstGeom>
          <a:noFill/>
          <a:ln>
            <a:noFill/>
          </a:ln>
        </p:spPr>
        <p:txBody>
          <a:bodyPr spcFirstLastPara="1" wrap="square" lIns="91425" tIns="91425" rIns="91425" bIns="91425" anchor="t" anchorCtr="0">
            <a:spAutoFit/>
          </a:bodyPr>
          <a:lstStyle/>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CSOs are accountable to all different stakeholders, from donors and funders to partners, peers and related organisations, to their employees, to the beneficiaries and target audience.</a:t>
            </a:r>
            <a:endParaRPr sz="2000" b="0" i="0" u="none" strike="noStrike" cap="none" dirty="0">
              <a:solidFill>
                <a:srgbClr val="000000"/>
              </a:solidFill>
              <a:latin typeface="Calibri"/>
              <a:ea typeface="Calibri"/>
              <a:cs typeface="Calibri"/>
              <a:sym typeface="Calibri"/>
            </a:endParaRPr>
          </a:p>
          <a:p>
            <a:pPr marL="800100" marR="0" lvl="0" indent="-342900" algn="l" rtl="0">
              <a:lnSpc>
                <a:spcPct val="90000"/>
              </a:lnSpc>
              <a:spcBef>
                <a:spcPts val="1000"/>
              </a:spcBef>
              <a:spcAft>
                <a:spcPts val="0"/>
              </a:spcAft>
              <a:buClr>
                <a:srgbClr val="000000"/>
              </a:buClr>
              <a:buSzPts val="2000"/>
              <a:buFont typeface="Wingdings" panose="05000000000000000000" pitchFamily="2" charset="2"/>
              <a:buChar char="§"/>
            </a:pPr>
            <a:endParaRPr sz="2000" b="0" i="0"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They are accountable for each projects and each funding amount received and used for the purposes of their programs, also in accordance with the regulations they are abide to.</a:t>
            </a:r>
            <a:endParaRPr sz="2000" b="0" i="0" u="none" strike="noStrike" cap="none" dirty="0">
              <a:solidFill>
                <a:srgbClr val="000000"/>
              </a:solidFill>
              <a:latin typeface="Calibri"/>
              <a:ea typeface="Calibri"/>
              <a:cs typeface="Calibri"/>
              <a:sym typeface="Calibri"/>
            </a:endParaRPr>
          </a:p>
          <a:p>
            <a:pPr marL="800100" marR="0" lvl="0" indent="-342900" algn="l" rtl="0">
              <a:lnSpc>
                <a:spcPct val="90000"/>
              </a:lnSpc>
              <a:spcBef>
                <a:spcPts val="1000"/>
              </a:spcBef>
              <a:spcAft>
                <a:spcPts val="0"/>
              </a:spcAft>
              <a:buClr>
                <a:srgbClr val="000000"/>
              </a:buClr>
              <a:buSzPts val="2000"/>
              <a:buFont typeface="Wingdings" panose="05000000000000000000" pitchFamily="2" charset="2"/>
              <a:buChar char="§"/>
            </a:pPr>
            <a:endParaRPr sz="2000" b="0" i="0"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They should explain to all involved stakeholders how they have used the resources obtained and what the results of the actions are. Accountability covers several matters within a CSO, including the organisational management structure, policies and procedures etc.</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7"/>
          <p:cNvPicPr preferRelativeResize="0"/>
          <p:nvPr/>
        </p:nvPicPr>
        <p:blipFill rotWithShape="1">
          <a:blip r:embed="rId3">
            <a:alphaModFix amt="10000"/>
          </a:blip>
          <a:srcRect t="39489" b="3983"/>
          <a:stretch/>
        </p:blipFill>
        <p:spPr>
          <a:xfrm>
            <a:off x="0" y="0"/>
            <a:ext cx="12192000" cy="6858000"/>
          </a:xfrm>
          <a:prstGeom prst="rect">
            <a:avLst/>
          </a:prstGeom>
          <a:noFill/>
          <a:ln>
            <a:noFill/>
          </a:ln>
        </p:spPr>
      </p:pic>
      <p:sp>
        <p:nvSpPr>
          <p:cNvPr id="115" name="Google Shape;115;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Fundamental Principles: Integrity</a:t>
            </a:r>
            <a:endParaRPr b="1" dirty="0"/>
          </a:p>
        </p:txBody>
      </p:sp>
      <p:sp>
        <p:nvSpPr>
          <p:cNvPr id="116" name="Google Shape;116;p27"/>
          <p:cNvSpPr txBox="1"/>
          <p:nvPr/>
        </p:nvSpPr>
        <p:spPr>
          <a:xfrm>
            <a:off x="399375" y="1799600"/>
            <a:ext cx="10801800" cy="2231350"/>
          </a:xfrm>
          <a:prstGeom prst="rect">
            <a:avLst/>
          </a:prstGeom>
          <a:noFill/>
          <a:ln>
            <a:noFill/>
          </a:ln>
        </p:spPr>
        <p:txBody>
          <a:bodyPr spcFirstLastPara="1" wrap="square" lIns="91425" tIns="91425" rIns="91425" bIns="91425" anchor="t" anchorCtr="0">
            <a:spAutoFit/>
          </a:bodyPr>
          <a:lstStyle/>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CSOs should uphold the highest ethical standards and should be truthful in all its dealings; </a:t>
            </a:r>
            <a:r>
              <a:rPr lang="en-GB" sz="2000" b="0" i="1" u="none" strike="noStrike" cap="none" dirty="0">
                <a:solidFill>
                  <a:schemeClr val="dk1"/>
                </a:solidFill>
                <a:latin typeface="Calibri"/>
                <a:ea typeface="Calibri"/>
                <a:cs typeface="Calibri"/>
                <a:sym typeface="Calibri"/>
              </a:rPr>
              <a:t>doing the right thing, in an honest, fair, and responsible way.</a:t>
            </a:r>
            <a:endParaRPr sz="2000" b="0" i="0" u="none" strike="noStrike" cap="none" dirty="0">
              <a:solidFill>
                <a:srgbClr val="000000"/>
              </a:solidFill>
              <a:latin typeface="Calibri"/>
              <a:ea typeface="Calibri"/>
              <a:cs typeface="Calibri"/>
              <a:sym typeface="Calibri"/>
            </a:endParaRPr>
          </a:p>
          <a:p>
            <a:pPr marL="800100" marR="0" lvl="0" indent="-342900" algn="l" rtl="0">
              <a:lnSpc>
                <a:spcPct val="90000"/>
              </a:lnSpc>
              <a:spcBef>
                <a:spcPts val="1000"/>
              </a:spcBef>
              <a:spcAft>
                <a:spcPts val="0"/>
              </a:spcAft>
              <a:buClr>
                <a:srgbClr val="000000"/>
              </a:buClr>
              <a:buSzPts val="2000"/>
              <a:buFont typeface="Wingdings" panose="05000000000000000000" pitchFamily="2" charset="2"/>
              <a:buChar char="§"/>
            </a:pPr>
            <a:endParaRPr sz="2000" b="0" i="0" u="none" strike="noStrike" cap="none" dirty="0">
              <a:solidFill>
                <a:srgbClr val="000000"/>
              </a:solidFill>
              <a:latin typeface="Calibri"/>
              <a:ea typeface="Calibri"/>
              <a:cs typeface="Calibri"/>
              <a:sym typeface="Calibri"/>
            </a:endParaRPr>
          </a:p>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They should operate as a not-for-profit organisation and, in case of any surplus generated through their operations, they should utilise the surplus solely to help the organisation </a:t>
            </a:r>
            <a:r>
              <a:rPr lang="en-GB" sz="2000" b="0" i="0" u="none" strike="noStrike" cap="none" dirty="0" err="1">
                <a:solidFill>
                  <a:schemeClr val="dk1"/>
                </a:solidFill>
                <a:latin typeface="Calibri"/>
                <a:ea typeface="Calibri"/>
                <a:cs typeface="Calibri"/>
                <a:sym typeface="Calibri"/>
              </a:rPr>
              <a:t>fulfill</a:t>
            </a:r>
            <a:r>
              <a:rPr lang="en-GB" sz="2000" b="0" i="0" u="none" strike="noStrike" cap="none" dirty="0">
                <a:solidFill>
                  <a:schemeClr val="dk1"/>
                </a:solidFill>
                <a:latin typeface="Calibri"/>
                <a:ea typeface="Calibri"/>
                <a:cs typeface="Calibri"/>
                <a:sym typeface="Calibri"/>
              </a:rPr>
              <a:t> its mission and objectives.</a:t>
            </a: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8"/>
          <p:cNvPicPr preferRelativeResize="0"/>
          <p:nvPr/>
        </p:nvPicPr>
        <p:blipFill rotWithShape="1">
          <a:blip r:embed="rId3">
            <a:alphaModFix amt="10000"/>
          </a:blip>
          <a:srcRect/>
          <a:stretch/>
        </p:blipFill>
        <p:spPr>
          <a:xfrm>
            <a:off x="0" y="0"/>
            <a:ext cx="12192000" cy="6858000"/>
          </a:xfrm>
          <a:prstGeom prst="rect">
            <a:avLst/>
          </a:prstGeom>
          <a:noFill/>
          <a:ln>
            <a:noFill/>
          </a:ln>
        </p:spPr>
      </p:pic>
      <p:sp>
        <p:nvSpPr>
          <p:cNvPr id="122" name="Google Shape;122;p2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Fundamental Principles: Fairness</a:t>
            </a:r>
            <a:endParaRPr b="1" dirty="0"/>
          </a:p>
        </p:txBody>
      </p:sp>
      <p:sp>
        <p:nvSpPr>
          <p:cNvPr id="123" name="Google Shape;123;p28"/>
          <p:cNvSpPr txBox="1"/>
          <p:nvPr/>
        </p:nvSpPr>
        <p:spPr>
          <a:xfrm>
            <a:off x="399375" y="1736225"/>
            <a:ext cx="11086500" cy="3318827"/>
          </a:xfrm>
          <a:prstGeom prst="rect">
            <a:avLst/>
          </a:prstGeom>
          <a:noFill/>
          <a:ln>
            <a:noFill/>
          </a:ln>
        </p:spPr>
        <p:txBody>
          <a:bodyPr spcFirstLastPara="1" wrap="square" lIns="91425" tIns="91425" rIns="91425" bIns="91425" anchor="t" anchorCtr="0">
            <a:spAutoFit/>
          </a:bodyPr>
          <a:lstStyle/>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CSOs should act fairly, from both operational actions’ and human relationships’ perspective.</a:t>
            </a:r>
            <a:endParaRPr sz="2000" b="0" i="0" u="none" strike="noStrike" cap="none" dirty="0">
              <a:solidFill>
                <a:schemeClr val="dk1"/>
              </a:solidFill>
              <a:latin typeface="Calibri"/>
              <a:ea typeface="Calibri"/>
              <a:cs typeface="Calibri"/>
              <a:sym typeface="Calibri"/>
            </a:endParaRPr>
          </a:p>
          <a:p>
            <a:pPr marL="800100" marR="0" lvl="0" indent="-342900" algn="l" rtl="0">
              <a:lnSpc>
                <a:spcPct val="90000"/>
              </a:lnSpc>
              <a:spcBef>
                <a:spcPts val="1000"/>
              </a:spcBef>
              <a:spcAft>
                <a:spcPts val="0"/>
              </a:spcAft>
              <a:buClr>
                <a:srgbClr val="000000"/>
              </a:buClr>
              <a:buSzPts val="2000"/>
              <a:buFont typeface="Wingdings" panose="05000000000000000000" pitchFamily="2" charset="2"/>
              <a:buChar char="§"/>
            </a:pPr>
            <a:endParaRPr sz="2000" b="0" i="0"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Fairness should be achieved at all levels and to all parties - employees, volunteers, donors, suppliers, contractors, etc. </a:t>
            </a:r>
            <a:endParaRPr sz="2000" b="0" i="0" u="none" strike="noStrike" cap="none" dirty="0">
              <a:solidFill>
                <a:schemeClr val="dk1"/>
              </a:solidFill>
              <a:latin typeface="Calibri"/>
              <a:ea typeface="Calibri"/>
              <a:cs typeface="Calibri"/>
              <a:sym typeface="Calibri"/>
            </a:endParaRPr>
          </a:p>
          <a:p>
            <a:pPr marL="800100" marR="0" lvl="0" indent="-342900" algn="l" rtl="0">
              <a:lnSpc>
                <a:spcPct val="90000"/>
              </a:lnSpc>
              <a:spcBef>
                <a:spcPts val="1000"/>
              </a:spcBef>
              <a:spcAft>
                <a:spcPts val="0"/>
              </a:spcAft>
              <a:buClr>
                <a:srgbClr val="000000"/>
              </a:buClr>
              <a:buSzPts val="2000"/>
              <a:buFont typeface="Wingdings" panose="05000000000000000000" pitchFamily="2" charset="2"/>
              <a:buChar char="§"/>
            </a:pPr>
            <a:endParaRPr sz="2000" b="0" i="0"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Examples are </a:t>
            </a:r>
            <a:r>
              <a:rPr lang="en-GB" sz="2000" b="0" i="1" u="none" strike="noStrike" cap="none" dirty="0">
                <a:solidFill>
                  <a:schemeClr val="dk1"/>
                </a:solidFill>
                <a:latin typeface="Calibri"/>
                <a:ea typeface="Calibri"/>
                <a:cs typeface="Calibri"/>
                <a:sym typeface="Calibri"/>
              </a:rPr>
              <a:t>fair payment and benefits to all employees</a:t>
            </a:r>
            <a:r>
              <a:rPr lang="en-GB" sz="2000" b="0" i="0" u="none" strike="noStrike" cap="none" dirty="0">
                <a:solidFill>
                  <a:schemeClr val="dk1"/>
                </a:solidFill>
                <a:latin typeface="Calibri"/>
                <a:ea typeface="Calibri"/>
                <a:cs typeface="Calibri"/>
                <a:sym typeface="Calibri"/>
              </a:rPr>
              <a:t>, according to relevant applicable laws, </a:t>
            </a:r>
            <a:r>
              <a:rPr lang="en-GB" sz="2000" b="0" i="1" u="none" strike="noStrike" cap="none" dirty="0">
                <a:solidFill>
                  <a:schemeClr val="dk1"/>
                </a:solidFill>
                <a:latin typeface="Calibri"/>
                <a:ea typeface="Calibri"/>
                <a:cs typeface="Calibri"/>
                <a:sym typeface="Calibri"/>
              </a:rPr>
              <a:t>fair treatment</a:t>
            </a:r>
            <a:r>
              <a:rPr lang="en-GB" sz="2000" b="0" i="0" u="none" strike="noStrike" cap="none" dirty="0">
                <a:solidFill>
                  <a:schemeClr val="dk1"/>
                </a:solidFill>
                <a:latin typeface="Calibri"/>
                <a:ea typeface="Calibri"/>
                <a:cs typeface="Calibri"/>
                <a:sym typeface="Calibri"/>
              </a:rPr>
              <a:t> to all donors by providing all relevant evidence in a timely manner, </a:t>
            </a:r>
            <a:r>
              <a:rPr lang="en-GB" sz="2000" b="0" i="1" u="none" strike="noStrike" cap="none" dirty="0">
                <a:solidFill>
                  <a:schemeClr val="dk1"/>
                </a:solidFill>
                <a:latin typeface="Calibri"/>
                <a:ea typeface="Calibri"/>
                <a:cs typeface="Calibri"/>
                <a:sym typeface="Calibri"/>
              </a:rPr>
              <a:t>fair selection</a:t>
            </a:r>
            <a:r>
              <a:rPr lang="en-GB" sz="2000" b="0" i="0" u="none" strike="noStrike" cap="none" dirty="0">
                <a:solidFill>
                  <a:schemeClr val="dk1"/>
                </a:solidFill>
                <a:latin typeface="Calibri"/>
                <a:ea typeface="Calibri"/>
                <a:cs typeface="Calibri"/>
                <a:sym typeface="Calibri"/>
              </a:rPr>
              <a:t> of suppliers and contractors based on predetermined criteria and </a:t>
            </a:r>
            <a:r>
              <a:rPr lang="en-GB" sz="2000" b="0" i="1" u="none" strike="noStrike" cap="none" dirty="0">
                <a:solidFill>
                  <a:schemeClr val="dk1"/>
                </a:solidFill>
                <a:latin typeface="Calibri"/>
                <a:ea typeface="Calibri"/>
                <a:cs typeface="Calibri"/>
                <a:sym typeface="Calibri"/>
              </a:rPr>
              <a:t>fair distribution</a:t>
            </a:r>
            <a:r>
              <a:rPr lang="en-GB" sz="2000" b="0" i="0" u="none" strike="noStrike" cap="none" dirty="0">
                <a:solidFill>
                  <a:schemeClr val="dk1"/>
                </a:solidFill>
                <a:latin typeface="Calibri"/>
                <a:ea typeface="Calibri"/>
                <a:cs typeface="Calibri"/>
                <a:sym typeface="Calibri"/>
              </a:rPr>
              <a:t> of funds and services to all beneficiaries.</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9"/>
          <p:cNvPicPr preferRelativeResize="0"/>
          <p:nvPr/>
        </p:nvPicPr>
        <p:blipFill rotWithShape="1">
          <a:blip r:embed="rId3">
            <a:alphaModFix amt="10000"/>
          </a:blip>
          <a:srcRect b="15604"/>
          <a:stretch/>
        </p:blipFill>
        <p:spPr>
          <a:xfrm>
            <a:off x="0" y="0"/>
            <a:ext cx="12192000" cy="6857999"/>
          </a:xfrm>
          <a:prstGeom prst="rect">
            <a:avLst/>
          </a:prstGeom>
          <a:noFill/>
          <a:ln>
            <a:noFill/>
          </a:ln>
        </p:spPr>
      </p:pic>
      <p:sp>
        <p:nvSpPr>
          <p:cNvPr id="129" name="Google Shape;129;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Fundamental Principles: Independence</a:t>
            </a:r>
            <a:endParaRPr b="1" dirty="0"/>
          </a:p>
        </p:txBody>
      </p:sp>
      <p:sp>
        <p:nvSpPr>
          <p:cNvPr id="130" name="Google Shape;130;p29"/>
          <p:cNvSpPr txBox="1"/>
          <p:nvPr/>
        </p:nvSpPr>
        <p:spPr>
          <a:xfrm>
            <a:off x="399375" y="1907200"/>
            <a:ext cx="10992300" cy="12930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90000"/>
              </a:lnSpc>
              <a:spcBef>
                <a:spcPts val="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CSOs should maintain their independence; both morally and financially. Under no circumstances, a CSO should be involved in bribery, financial improprieties and illegalities.</a:t>
            </a:r>
            <a:r>
              <a:rPr lang="en-GB" sz="2000" b="0" i="1" u="none" strike="noStrike" cap="none" dirty="0">
                <a:solidFill>
                  <a:schemeClr val="dk1"/>
                </a:solidFill>
                <a:latin typeface="Calibri"/>
                <a:ea typeface="Calibri"/>
                <a:cs typeface="Calibri"/>
                <a:sym typeface="Calibri"/>
              </a:rPr>
              <a:t> </a:t>
            </a:r>
            <a:endParaRPr sz="2000" b="0" i="1"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00"/>
              </a:buClr>
              <a:buSzPts val="2000"/>
              <a:buFont typeface="Wingdings" panose="05000000000000000000" pitchFamily="2" charset="2"/>
              <a:buChar char="§"/>
            </a:pPr>
            <a:endParaRPr sz="2000" b="0" i="1"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CSOs should act in the best interest of their stakeholders.</a:t>
            </a:r>
            <a:endParaRPr sz="2000" b="0" i="0"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2163</Words>
  <Application>Microsoft Office PowerPoint</Application>
  <PresentationFormat>Widescreen</PresentationFormat>
  <Paragraphs>136</Paragraphs>
  <Slides>19</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Calibri</vt:lpstr>
      <vt:lpstr>Arial</vt:lpstr>
      <vt:lpstr>Poppins</vt:lpstr>
      <vt:lpstr>Wingdings</vt:lpstr>
      <vt:lpstr>CARDET Course template</vt:lpstr>
      <vt:lpstr>CARDET Course template</vt:lpstr>
      <vt:lpstr>1_CARDET Course template</vt:lpstr>
      <vt:lpstr>Module 1 CSOs Fundamentals</vt:lpstr>
      <vt:lpstr>Icebreaker</vt:lpstr>
      <vt:lpstr>Unit 3 – Learning Objectives</vt:lpstr>
      <vt:lpstr>Fundamental principles of a CSO</vt:lpstr>
      <vt:lpstr>Fundamental Principles: Transparency</vt:lpstr>
      <vt:lpstr>Fundamental Principles: Accountability</vt:lpstr>
      <vt:lpstr>Fundamental Principles: Integrity</vt:lpstr>
      <vt:lpstr>Fundamental Principles: Fairness</vt:lpstr>
      <vt:lpstr>Fundamental Principles: Independence</vt:lpstr>
      <vt:lpstr>WE Charity Scandal</vt:lpstr>
      <vt:lpstr>Activity 1: WE Charity Scandal</vt:lpstr>
      <vt:lpstr>WE Charity Scandal: Key Points Identified</vt:lpstr>
      <vt:lpstr>WE Charity Scandal: Key Points Identified</vt:lpstr>
      <vt:lpstr>WE Charity Scandal: Key Points Identified (continued)</vt:lpstr>
      <vt:lpstr>WE Charity Scandal: Key Points Identified (continued)</vt:lpstr>
      <vt:lpstr>WE Charity Scandal: Fundamental Principles</vt:lpstr>
      <vt:lpstr>Measures to achieve adherence to the fundamental principles</vt:lpstr>
      <vt:lpstr>Worksheet 2: Role play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CSOs Fundamentals</dc:title>
  <dc:creator>2Fast4u</dc:creator>
  <cp:lastModifiedBy>Simone Khekin</cp:lastModifiedBy>
  <cp:revision>3</cp:revision>
  <dcterms:created xsi:type="dcterms:W3CDTF">2014-07-11T09:12:14Z</dcterms:created>
  <dcterms:modified xsi:type="dcterms:W3CDTF">2024-01-10T11:23:47Z</dcterms:modified>
</cp:coreProperties>
</file>