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56" r:id="rId3"/>
  </p:sldMasterIdLst>
  <p:notesMasterIdLst>
    <p:notesMasterId r:id="rId19"/>
  </p:notesMasterIdLst>
  <p:sldIdLst>
    <p:sldId id="27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embeddedFontLst>
    <p:embeddedFont>
      <p:font typeface="Poppins"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FlmwzOCAjDYh7HVNDeub6a8ry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rina Panag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17" autoAdjust="0"/>
  </p:normalViewPr>
  <p:slideViewPr>
    <p:cSldViewPr snapToGrid="0">
      <p:cViewPr varScale="1">
        <p:scale>
          <a:sx n="43" d="100"/>
          <a:sy n="43" d="100"/>
        </p:scale>
        <p:origin x="14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reepik.com/free-vector/youth-empowerment-abstract-concept-vector-illustration-children-young-people-take-charge-take-action-improve-life-quality-democracy-building-youth-activism-involvement-abstract-metaphor_11668194.htm#query=community%20impact&amp;position=0&amp;from_view=keyword&amp;track=ai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71770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a:t>Image Source:</a:t>
            </a:r>
            <a:endParaRPr b="1"/>
          </a:p>
          <a:p>
            <a:pPr marL="0" lvl="0" indent="0" algn="l" rtl="0">
              <a:spcBef>
                <a:spcPts val="0"/>
              </a:spcBef>
              <a:spcAft>
                <a:spcPts val="0"/>
              </a:spcAft>
              <a:buNone/>
            </a:pPr>
            <a:r>
              <a:rPr lang="en-GB"/>
              <a:t>https://www.google.com/search?q=strategic%20planning&amp;tbm=isch&amp;tbs=rimg:CZUJ5JSOTO9WYf9JpdLM5hUTsgIRCgIIABAAOgQIABAAVbZAiD7AAgDYAgDgAgA&amp;rlz=1C1GCEA_enCY1043CY1043&amp;hl=en&amp;sa=X&amp;ved=0CBoQuIIBahcKEwigyMipsIuAAxUAAAAAHQAAAAAQBg&amp;biw=1903&amp;bih=912#imgrc=k5KZ0-weK47M0M</a:t>
            </a: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100" b="1" dirty="0"/>
              <a:t>Notes:</a:t>
            </a:r>
            <a:endParaRPr sz="1100" b="1" dirty="0"/>
          </a:p>
          <a:p>
            <a:pPr marL="0" lvl="0" indent="0" algn="l" rtl="0">
              <a:spcBef>
                <a:spcPts val="0"/>
              </a:spcBef>
              <a:spcAft>
                <a:spcPts val="0"/>
              </a:spcAft>
              <a:buNone/>
            </a:pPr>
            <a:endParaRPr sz="1100" dirty="0"/>
          </a:p>
          <a:p>
            <a:pPr marL="0" lvl="0" indent="0" algn="l" rtl="0">
              <a:spcBef>
                <a:spcPts val="0"/>
              </a:spcBef>
              <a:spcAft>
                <a:spcPts val="0"/>
              </a:spcAft>
              <a:buNone/>
            </a:pPr>
            <a:r>
              <a:rPr lang="en-GB" sz="1100" dirty="0"/>
              <a:t>Not a One-Size-Fits-All Approach</a:t>
            </a:r>
            <a:endParaRPr sz="1100" dirty="0"/>
          </a:p>
          <a:p>
            <a:pPr marL="0" lvl="0" indent="0" algn="just" rtl="0">
              <a:lnSpc>
                <a:spcPct val="107000"/>
              </a:lnSpc>
              <a:spcBef>
                <a:spcPts val="800"/>
              </a:spcBef>
              <a:spcAft>
                <a:spcPts val="0"/>
              </a:spcAft>
              <a:buClr>
                <a:schemeClr val="dk1"/>
              </a:buClr>
              <a:buFont typeface="Arial"/>
              <a:buNone/>
            </a:pPr>
            <a:r>
              <a:rPr lang="en-GB" sz="1100" dirty="0"/>
              <a:t>A frequent approach of increasing performance in non-profits is to </a:t>
            </a:r>
            <a:r>
              <a:rPr lang="en-GB" sz="1100" b="1" dirty="0"/>
              <a:t>adopt</a:t>
            </a:r>
            <a:r>
              <a:rPr lang="en-GB" sz="1100" dirty="0"/>
              <a:t> one or more of the </a:t>
            </a:r>
            <a:r>
              <a:rPr lang="en-GB" sz="1100" b="1" dirty="0"/>
              <a:t>methods and techniques used in the private sector</a:t>
            </a:r>
            <a:r>
              <a:rPr lang="en-GB" sz="1100" dirty="0"/>
              <a:t>. However, the </a:t>
            </a:r>
            <a:r>
              <a:rPr lang="en-GB" sz="1100" b="1" dirty="0"/>
              <a:t>operational differences</a:t>
            </a:r>
            <a:r>
              <a:rPr lang="en-GB" sz="1100" dirty="0"/>
              <a:t> that exist in non-profits as opposed to private sector businesses, as well as, the lack of qualified management-level personnel do not permit for such an approach. Even within the CSO field, strategic planning and management approaches need to be tailored to the specific characteristics of the entity.</a:t>
            </a:r>
            <a:endParaRPr sz="1100" dirty="0"/>
          </a:p>
          <a:p>
            <a:pPr marL="0" lvl="0" indent="0" algn="just" rtl="0">
              <a:lnSpc>
                <a:spcPct val="107000"/>
              </a:lnSpc>
              <a:spcBef>
                <a:spcPts val="800"/>
              </a:spcBef>
              <a:spcAft>
                <a:spcPts val="0"/>
              </a:spcAft>
              <a:buClr>
                <a:schemeClr val="dk1"/>
              </a:buClr>
              <a:buFont typeface="Arial"/>
              <a:buNone/>
            </a:pPr>
            <a:r>
              <a:rPr lang="en-GB" sz="1100" dirty="0"/>
              <a:t> </a:t>
            </a:r>
            <a:endParaRPr sz="1100" dirty="0"/>
          </a:p>
          <a:p>
            <a:pPr marL="0" lvl="0" indent="0" algn="just" rtl="0">
              <a:lnSpc>
                <a:spcPct val="107000"/>
              </a:lnSpc>
              <a:spcBef>
                <a:spcPts val="800"/>
              </a:spcBef>
              <a:spcAft>
                <a:spcPts val="0"/>
              </a:spcAft>
              <a:buClr>
                <a:schemeClr val="dk1"/>
              </a:buClr>
              <a:buFont typeface="Arial"/>
              <a:buNone/>
            </a:pPr>
            <a:r>
              <a:rPr lang="en-GB" sz="1100" dirty="0"/>
              <a:t>Lack of Capacity</a:t>
            </a:r>
            <a:endParaRPr sz="1100" dirty="0"/>
          </a:p>
          <a:p>
            <a:pPr marL="0" lvl="0" indent="0" algn="just" rtl="0">
              <a:lnSpc>
                <a:spcPct val="107000"/>
              </a:lnSpc>
              <a:spcBef>
                <a:spcPts val="800"/>
              </a:spcBef>
              <a:spcAft>
                <a:spcPts val="0"/>
              </a:spcAft>
              <a:buClr>
                <a:schemeClr val="dk1"/>
              </a:buClr>
              <a:buFont typeface="Arial"/>
              <a:buNone/>
            </a:pPr>
            <a:r>
              <a:rPr lang="en-GB" sz="1100" dirty="0"/>
              <a:t>Management of CSOs is generally poor with few organisations using recommended tools and </a:t>
            </a:r>
            <a:r>
              <a:rPr lang="en-GB" sz="1100" b="1" dirty="0"/>
              <a:t>little effort is made to measure performance </a:t>
            </a:r>
            <a:r>
              <a:rPr lang="en-GB" sz="1100" dirty="0"/>
              <a:t>- partly due to the intangibility of the services being provided. Favoured </a:t>
            </a:r>
            <a:r>
              <a:rPr lang="en-GB" sz="1100" b="1" dirty="0"/>
              <a:t>sophisticated financial management techniques</a:t>
            </a:r>
            <a:r>
              <a:rPr lang="en-GB" sz="1100" dirty="0"/>
              <a:t> used in the private sector are </a:t>
            </a:r>
            <a:r>
              <a:rPr lang="en-GB" sz="1100" b="1" dirty="0"/>
              <a:t>largely ignored</a:t>
            </a:r>
            <a:r>
              <a:rPr lang="en-GB" sz="1100" dirty="0"/>
              <a:t> by non-profits due to the </a:t>
            </a:r>
            <a:r>
              <a:rPr lang="en-GB" sz="1100" b="1" dirty="0"/>
              <a:t>lack of awareness</a:t>
            </a:r>
            <a:r>
              <a:rPr lang="en-GB" sz="1100" dirty="0"/>
              <a:t> and training in this area.</a:t>
            </a:r>
            <a:endParaRPr sz="11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just" rtl="0">
              <a:lnSpc>
                <a:spcPct val="107000"/>
              </a:lnSpc>
              <a:spcBef>
                <a:spcPts val="0"/>
              </a:spcBef>
              <a:spcAft>
                <a:spcPts val="0"/>
              </a:spcAft>
              <a:buClr>
                <a:schemeClr val="dk1"/>
              </a:buClr>
              <a:buFont typeface="Arial"/>
              <a:buNone/>
            </a:pPr>
            <a:r>
              <a:rPr lang="en-GB" sz="1100" dirty="0"/>
              <a:t> A Bottomless Pit</a:t>
            </a:r>
            <a:endParaRPr sz="1100" dirty="0"/>
          </a:p>
          <a:p>
            <a:pPr marL="0" lvl="0" indent="0" algn="just" rtl="0">
              <a:lnSpc>
                <a:spcPct val="107000"/>
              </a:lnSpc>
              <a:spcBef>
                <a:spcPts val="800"/>
              </a:spcBef>
              <a:spcAft>
                <a:spcPts val="0"/>
              </a:spcAft>
              <a:buNone/>
            </a:pPr>
            <a:r>
              <a:rPr lang="en-GB" sz="1100" dirty="0"/>
              <a:t>Strategic planning for CSOs and NGOs is often proven to be challenging as they encounter a </a:t>
            </a:r>
            <a:r>
              <a:rPr lang="en-GB" sz="1100" b="1" dirty="0"/>
              <a:t>non-exhaustive list of interconnected issues</a:t>
            </a:r>
            <a:r>
              <a:rPr lang="en-GB" sz="1100" dirty="0"/>
              <a:t> which they need to be prioritised and attended to. Strategic planning should make realistic and often </a:t>
            </a:r>
            <a:r>
              <a:rPr lang="en-GB" sz="1100" b="1" dirty="0"/>
              <a:t>hard decisions</a:t>
            </a:r>
            <a:r>
              <a:rPr lang="en-GB" sz="1100" dirty="0"/>
              <a:t> about the direction of the organisation.</a:t>
            </a:r>
            <a:endParaRPr sz="1100" dirty="0"/>
          </a:p>
          <a:p>
            <a:pPr marL="0" lvl="0" indent="0" algn="just" rtl="0">
              <a:lnSpc>
                <a:spcPct val="107000"/>
              </a:lnSpc>
              <a:spcBef>
                <a:spcPts val="800"/>
              </a:spcBef>
              <a:spcAft>
                <a:spcPts val="0"/>
              </a:spcAft>
              <a:buClr>
                <a:schemeClr val="dk1"/>
              </a:buClr>
              <a:buFont typeface="Arial"/>
              <a:buNone/>
            </a:pPr>
            <a:endParaRPr sz="1100" dirty="0"/>
          </a:p>
          <a:p>
            <a:pPr marL="0" lvl="0" indent="0" algn="just" rtl="0">
              <a:lnSpc>
                <a:spcPct val="107000"/>
              </a:lnSpc>
              <a:spcBef>
                <a:spcPts val="800"/>
              </a:spcBef>
              <a:spcAft>
                <a:spcPts val="0"/>
              </a:spcAft>
              <a:buClr>
                <a:schemeClr val="dk1"/>
              </a:buClr>
              <a:buFont typeface="Arial"/>
              <a:buNone/>
            </a:pPr>
            <a:r>
              <a:rPr lang="en-GB" sz="1100" dirty="0"/>
              <a:t>Environmental Uncertainty</a:t>
            </a:r>
            <a:endParaRPr sz="1100" dirty="0"/>
          </a:p>
          <a:p>
            <a:pPr marL="0" lvl="0" indent="0" algn="just" rtl="0">
              <a:lnSpc>
                <a:spcPct val="107000"/>
              </a:lnSpc>
              <a:spcBef>
                <a:spcPts val="800"/>
              </a:spcBef>
              <a:spcAft>
                <a:spcPts val="0"/>
              </a:spcAft>
              <a:buClr>
                <a:schemeClr val="dk1"/>
              </a:buClr>
              <a:buFont typeface="Arial"/>
              <a:buNone/>
            </a:pPr>
            <a:r>
              <a:rPr lang="en-GB" sz="1100" dirty="0"/>
              <a:t>Strategic planning requires </a:t>
            </a:r>
            <a:r>
              <a:rPr lang="en-GB" sz="1100" b="1" dirty="0"/>
              <a:t>predicting</a:t>
            </a:r>
            <a:r>
              <a:rPr lang="en-GB" sz="1100" dirty="0"/>
              <a:t> the future - something </a:t>
            </a:r>
            <a:r>
              <a:rPr lang="en-GB" sz="1100" b="1" dirty="0"/>
              <a:t>impossible</a:t>
            </a:r>
            <a:r>
              <a:rPr lang="en-GB" sz="1100" dirty="0"/>
              <a:t> to do perfectly especially in turbulent global environments. Developing a </a:t>
            </a:r>
            <a:r>
              <a:rPr lang="en-GB" sz="1100" b="1" dirty="0"/>
              <a:t>robust, yet flexible</a:t>
            </a:r>
            <a:r>
              <a:rPr lang="en-GB" sz="1100" dirty="0"/>
              <a:t>, strategic plan is a rather challenging endeavour. At the same time, planning and setting concrete objectives can be risky as CSOs are largely </a:t>
            </a:r>
            <a:r>
              <a:rPr lang="en-GB" sz="1100" b="1" dirty="0"/>
              <a:t>dependent on external</a:t>
            </a:r>
            <a:r>
              <a:rPr lang="en-GB" sz="1100" dirty="0"/>
              <a:t> stakeholders </a:t>
            </a:r>
            <a:r>
              <a:rPr lang="en-GB" sz="1100" b="1" dirty="0"/>
              <a:t>funding</a:t>
            </a:r>
            <a:r>
              <a:rPr lang="en-GB" sz="1100" dirty="0"/>
              <a:t>. </a:t>
            </a:r>
            <a:endParaRPr sz="1100" dirty="0"/>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endParaRPr b="1"/>
          </a:p>
          <a:p>
            <a:pPr marL="0" lvl="0" indent="0" algn="l" rtl="0">
              <a:lnSpc>
                <a:spcPct val="100000"/>
              </a:lnSpc>
              <a:spcBef>
                <a:spcPts val="0"/>
              </a:spcBef>
              <a:spcAft>
                <a:spcPts val="0"/>
              </a:spcAft>
              <a:buSzPts val="1400"/>
              <a:buNone/>
            </a:pPr>
            <a:r>
              <a:rPr lang="en-GB"/>
              <a:t>https://www.pvblic.org/post/importance-of-strategic-planning-ngos</a:t>
            </a:r>
            <a:endParaRPr/>
          </a:p>
        </p:txBody>
      </p:sp>
      <p:sp>
        <p:nvSpPr>
          <p:cNvPr id="234" name="Google Shape;23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b="1"/>
              <a:t>Image Source: </a:t>
            </a:r>
            <a:r>
              <a:rPr lang="en-GB" u="sng">
                <a:solidFill>
                  <a:schemeClr val="hlink"/>
                </a:solidFill>
                <a:hlinkClick r:id="rId3"/>
              </a:rPr>
              <a:t>https://www.freepik.com/free-vector/youth-empowerment-abstract-concept-vector-illustration-children-young-people-take-charge-take-action-improve-life-quality-democracy-building-youth-activism-involvement-abstract-metaphor_11668194.htm#query=community</a:t>
            </a: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a:t>Image Source: </a:t>
            </a:r>
            <a:endParaRPr b="1"/>
          </a:p>
          <a:p>
            <a:pPr marL="0" lvl="0" indent="0" algn="l" rtl="0">
              <a:spcBef>
                <a:spcPts val="0"/>
              </a:spcBef>
              <a:spcAft>
                <a:spcPts val="0"/>
              </a:spcAft>
              <a:buNone/>
            </a:pPr>
            <a:r>
              <a:rPr lang="en-GB"/>
              <a:t>https://www.constructionexec.com/article/leverage-strategic-planning-to-ensure-your-workforce-thrives-in-2020</a:t>
            </a: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58fecefc3a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a:t>Image Source:</a:t>
            </a:r>
            <a:endParaRPr b="1"/>
          </a:p>
          <a:p>
            <a:pPr marL="0" lvl="0" indent="0" algn="l" rtl="0">
              <a:spcBef>
                <a:spcPts val="0"/>
              </a:spcBef>
              <a:spcAft>
                <a:spcPts val="0"/>
              </a:spcAft>
              <a:buNone/>
            </a:pPr>
            <a:r>
              <a:rPr lang="en-GB"/>
              <a:t>https://www.google.com/search?q=strategic%20planning&amp;tbm=isch&amp;tbs=rimg:CZUJ5JSOTO9WYf9JpdLM5hUTsgIRCgIIABAAOgQIABAAVbZAiD7AAgDYAgDgAgA&amp;rlz=1C1GCEA_enCY1043CY1043&amp;hl=en&amp;sa=X&amp;ved=0CBoQuIIBahcKEwigyMipsIuAAxUAAAAAHQAAAAAQBg&amp;biw=1903&amp;bih=912#imgrc=cR8SCb4PqPJ06M</a:t>
            </a:r>
            <a:endParaRPr/>
          </a:p>
        </p:txBody>
      </p:sp>
      <p:sp>
        <p:nvSpPr>
          <p:cNvPr id="167" name="Google Shape;167;g258fecefc3a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8fecefc3a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a:t>Image Source:</a:t>
            </a:r>
            <a:endParaRPr b="1"/>
          </a:p>
          <a:p>
            <a:pPr marL="0" lvl="0" indent="0" algn="l" rtl="0">
              <a:spcBef>
                <a:spcPts val="0"/>
              </a:spcBef>
              <a:spcAft>
                <a:spcPts val="0"/>
              </a:spcAft>
              <a:buNone/>
            </a:pPr>
            <a:r>
              <a:rPr lang="en-GB"/>
              <a:t>https://cater2.me/blog/page/3/</a:t>
            </a:r>
            <a:endParaRPr/>
          </a:p>
        </p:txBody>
      </p:sp>
      <p:sp>
        <p:nvSpPr>
          <p:cNvPr id="174" name="Google Shape;174;g258fecefc3a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298584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366791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40677216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3051539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1524870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8670244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83993939"/>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UmzHURxc-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a:t>
            </a:r>
            <a:r>
              <a:rPr lang="en-GB" sz="2800" b="0" dirty="0" smtClean="0"/>
              <a:t>2</a:t>
            </a:r>
            <a:r>
              <a:rPr lang="en-GB" dirty="0"/>
              <a:t/>
            </a:r>
            <a:br>
              <a:rPr lang="en-GB" dirty="0"/>
            </a:br>
            <a:r>
              <a:rPr lang="en-GB" dirty="0"/>
              <a:t>Strategic Planning</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1:  Introduction to Strategic Planning</a:t>
            </a:r>
            <a:endParaRPr lang="en-GB" sz="2200" dirty="0">
              <a:solidFill>
                <a:schemeClr val="lt1"/>
              </a:solidFill>
            </a:endParaRPr>
          </a:p>
        </p:txBody>
      </p:sp>
    </p:spTree>
    <p:extLst>
      <p:ext uri="{BB962C8B-B14F-4D97-AF65-F5344CB8AC3E}">
        <p14:creationId xmlns:p14="http://schemas.microsoft.com/office/powerpoint/2010/main" val="130424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The Importance of Strategic Planning</a:t>
            </a:r>
            <a:endParaRPr b="1" dirty="0"/>
          </a:p>
        </p:txBody>
      </p:sp>
      <p:sp>
        <p:nvSpPr>
          <p:cNvPr id="185" name="Google Shape;185;p10"/>
          <p:cNvSpPr txBox="1"/>
          <p:nvPr/>
        </p:nvSpPr>
        <p:spPr>
          <a:xfrm>
            <a:off x="484437" y="1691375"/>
            <a:ext cx="5712900" cy="533988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2000" b="1" i="0" u="none" strike="noStrike" cap="none" dirty="0">
                <a:solidFill>
                  <a:srgbClr val="000000"/>
                </a:solidFill>
                <a:latin typeface="Calibri"/>
                <a:ea typeface="Calibri"/>
                <a:cs typeface="Calibri"/>
                <a:sym typeface="Calibri"/>
              </a:rPr>
              <a:t>Responding to Challenges - Environmental Shifts</a:t>
            </a:r>
            <a:endParaRPr sz="20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2000" i="0" u="none" strike="noStrike" cap="none" dirty="0">
                <a:solidFill>
                  <a:srgbClr val="000000"/>
                </a:solidFill>
                <a:latin typeface="Calibri"/>
                <a:ea typeface="Calibri"/>
                <a:cs typeface="Calibri"/>
                <a:sym typeface="Calibri"/>
              </a:rPr>
              <a:t>Many organisations spend most of their time realising and reacting to unexpected changes and problems instead of anticipating and preparing for them (crisis management). Organisations caught off guard may spend a great deal of resources in catching up. They use up their energy coping with immediate problems with little energy left to anticipate and prepare for future challenges. This vicious cycle locks many organizations into a reactive posture. </a:t>
            </a:r>
            <a:r>
              <a:rPr lang="en-GB" sz="2000" b="1" i="0" u="none" strike="noStrike" cap="none" dirty="0">
                <a:solidFill>
                  <a:srgbClr val="000000"/>
                </a:solidFill>
                <a:latin typeface="Calibri"/>
                <a:ea typeface="Calibri"/>
                <a:cs typeface="Calibri"/>
                <a:sym typeface="Calibri"/>
              </a:rPr>
              <a:t>Organisations taking a proactive strategic approach have better service delivery than those taking a reactive strategic approach.</a:t>
            </a:r>
            <a:endParaRPr sz="2000" dirty="0">
              <a:latin typeface="Calibri"/>
              <a:ea typeface="Calibri"/>
              <a:cs typeface="Calibri"/>
              <a:sym typeface="Calibri"/>
            </a:endParaRPr>
          </a:p>
          <a:p>
            <a:pPr marL="0" marR="0" lvl="0" indent="0" algn="just" rtl="0">
              <a:lnSpc>
                <a:spcPct val="107000"/>
              </a:lnSpc>
              <a:spcBef>
                <a:spcPts val="800"/>
              </a:spcBef>
              <a:spcAft>
                <a:spcPts val="0"/>
              </a:spcAft>
              <a:buNone/>
            </a:pPr>
            <a:r>
              <a:rPr lang="en-GB" sz="2000" i="0" u="none" strike="noStrike" cap="none" dirty="0">
                <a:solidFill>
                  <a:srgbClr val="000000"/>
                </a:solidFill>
                <a:latin typeface="Calibri"/>
                <a:ea typeface="Calibri"/>
                <a:cs typeface="Calibri"/>
                <a:sym typeface="Calibri"/>
              </a:rPr>
              <a:t> </a:t>
            </a:r>
            <a:endParaRPr sz="2000"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endParaRPr sz="2000" i="0" u="none" strike="noStrike" cap="none" dirty="0">
              <a:solidFill>
                <a:srgbClr val="000000"/>
              </a:solidFill>
              <a:latin typeface="Calibri"/>
              <a:ea typeface="Calibri"/>
              <a:cs typeface="Calibri"/>
              <a:sym typeface="Calibri"/>
            </a:endParaRPr>
          </a:p>
        </p:txBody>
      </p:sp>
      <p:pic>
        <p:nvPicPr>
          <p:cNvPr id="186" name="Google Shape;186;p10"/>
          <p:cNvPicPr preferRelativeResize="0"/>
          <p:nvPr/>
        </p:nvPicPr>
        <p:blipFill rotWithShape="1">
          <a:blip r:embed="rId3">
            <a:alphaModFix/>
          </a:blip>
          <a:srcRect/>
          <a:stretch/>
        </p:blipFill>
        <p:spPr>
          <a:xfrm>
            <a:off x="6999231" y="2435542"/>
            <a:ext cx="4793399" cy="31943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Limitations of Strategic Planning</a:t>
            </a:r>
            <a:endParaRPr b="1" dirty="0"/>
          </a:p>
        </p:txBody>
      </p:sp>
      <p:pic>
        <p:nvPicPr>
          <p:cNvPr id="192" name="Google Shape;192;p11"/>
          <p:cNvPicPr preferRelativeResize="0"/>
          <p:nvPr/>
        </p:nvPicPr>
        <p:blipFill>
          <a:blip r:embed="rId3">
            <a:alphaModFix/>
          </a:blip>
          <a:stretch>
            <a:fillRect/>
          </a:stretch>
        </p:blipFill>
        <p:spPr>
          <a:xfrm>
            <a:off x="2020837" y="1229600"/>
            <a:ext cx="8150326" cy="5455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The Importance of Strategic Planning</a:t>
            </a:r>
            <a:endParaRPr b="1" dirty="0"/>
          </a:p>
        </p:txBody>
      </p:sp>
      <p:grpSp>
        <p:nvGrpSpPr>
          <p:cNvPr id="198" name="Google Shape;198;p12"/>
          <p:cNvGrpSpPr/>
          <p:nvPr/>
        </p:nvGrpSpPr>
        <p:grpSpPr>
          <a:xfrm>
            <a:off x="9708100" y="3807351"/>
            <a:ext cx="2398263" cy="2584931"/>
            <a:chOff x="16745404" y="2287703"/>
            <a:chExt cx="5880975" cy="9651367"/>
          </a:xfrm>
        </p:grpSpPr>
        <p:sp>
          <p:nvSpPr>
            <p:cNvPr id="199" name="Google Shape;199;p1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00" name="Google Shape;200;p1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01" name="Google Shape;201;p1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02" name="Google Shape;202;p1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03" name="Google Shape;203;p1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04" name="Google Shape;204;p1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205" name="Google Shape;205;p12"/>
          <p:cNvGrpSpPr/>
          <p:nvPr/>
        </p:nvGrpSpPr>
        <p:grpSpPr>
          <a:xfrm>
            <a:off x="0" y="4628406"/>
            <a:ext cx="10021832" cy="2378886"/>
            <a:chOff x="1589" y="3237478"/>
            <a:chExt cx="9448799" cy="3618670"/>
          </a:xfrm>
        </p:grpSpPr>
        <p:sp>
          <p:nvSpPr>
            <p:cNvPr id="206" name="Google Shape;206;p1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207" name="Google Shape;207;p12"/>
            <p:cNvGrpSpPr/>
            <p:nvPr/>
          </p:nvGrpSpPr>
          <p:grpSpPr>
            <a:xfrm>
              <a:off x="974394" y="4615673"/>
              <a:ext cx="1692269" cy="965764"/>
              <a:chOff x="2856328" y="9274944"/>
              <a:chExt cx="2098302" cy="1197484"/>
            </a:xfrm>
          </p:grpSpPr>
          <p:sp>
            <p:nvSpPr>
              <p:cNvPr id="208" name="Google Shape;208;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09" name="Google Shape;209;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10" name="Google Shape;210;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211" name="Google Shape;211;p12"/>
            <p:cNvGrpSpPr/>
            <p:nvPr/>
          </p:nvGrpSpPr>
          <p:grpSpPr>
            <a:xfrm rot="444908">
              <a:off x="3096305" y="3828603"/>
              <a:ext cx="1325083" cy="756214"/>
              <a:chOff x="2856328" y="9274944"/>
              <a:chExt cx="2098302" cy="1197484"/>
            </a:xfrm>
          </p:grpSpPr>
          <p:sp>
            <p:nvSpPr>
              <p:cNvPr id="212" name="Google Shape;212;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13" name="Google Shape;213;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14" name="Google Shape;214;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215" name="Google Shape;215;p12"/>
            <p:cNvGrpSpPr/>
            <p:nvPr/>
          </p:nvGrpSpPr>
          <p:grpSpPr>
            <a:xfrm rot="925121">
              <a:off x="4989650" y="3470694"/>
              <a:ext cx="1049151" cy="598742"/>
              <a:chOff x="2856328" y="9274944"/>
              <a:chExt cx="2098302" cy="1197484"/>
            </a:xfrm>
          </p:grpSpPr>
          <p:sp>
            <p:nvSpPr>
              <p:cNvPr id="216" name="Google Shape;216;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17" name="Google Shape;217;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18" name="Google Shape;218;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219" name="Google Shape;219;p12"/>
            <p:cNvGrpSpPr/>
            <p:nvPr/>
          </p:nvGrpSpPr>
          <p:grpSpPr>
            <a:xfrm rot="1658453">
              <a:off x="6718802" y="3394639"/>
              <a:ext cx="788178" cy="449807"/>
              <a:chOff x="2856328" y="9274944"/>
              <a:chExt cx="2098302" cy="1197484"/>
            </a:xfrm>
          </p:grpSpPr>
          <p:sp>
            <p:nvSpPr>
              <p:cNvPr id="220" name="Google Shape;220;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21" name="Google Shape;221;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222" name="Google Shape;222;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
        <p:nvSpPr>
          <p:cNvPr id="223" name="Google Shape;223;p12"/>
          <p:cNvSpPr txBox="1">
            <a:spLocks noGrp="1"/>
          </p:cNvSpPr>
          <p:nvPr>
            <p:ph type="body" idx="1"/>
          </p:nvPr>
        </p:nvSpPr>
        <p:spPr>
          <a:xfrm>
            <a:off x="399370" y="1740527"/>
            <a:ext cx="11393260" cy="50963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1900" dirty="0">
                <a:solidFill>
                  <a:schemeClr val="dk1"/>
                </a:solidFill>
              </a:rPr>
              <a:t>Brainstorming Activity:</a:t>
            </a:r>
            <a:endParaRPr dirty="0"/>
          </a:p>
          <a:p>
            <a:pPr marL="0" lvl="0" indent="0" algn="ctr" rtl="0">
              <a:lnSpc>
                <a:spcPct val="90000"/>
              </a:lnSpc>
              <a:spcBef>
                <a:spcPts val="0"/>
              </a:spcBef>
              <a:spcAft>
                <a:spcPts val="0"/>
              </a:spcAft>
              <a:buClr>
                <a:schemeClr val="accent1"/>
              </a:buClr>
              <a:buSzPts val="1800"/>
              <a:buNone/>
            </a:pPr>
            <a:endParaRPr sz="1900" dirty="0">
              <a:solidFill>
                <a:schemeClr val="dk1"/>
              </a:solidFill>
            </a:endParaRPr>
          </a:p>
          <a:p>
            <a:pPr marL="0" lvl="0" indent="0" algn="ctr" rtl="0">
              <a:lnSpc>
                <a:spcPct val="90000"/>
              </a:lnSpc>
              <a:spcBef>
                <a:spcPts val="0"/>
              </a:spcBef>
              <a:spcAft>
                <a:spcPts val="0"/>
              </a:spcAft>
              <a:buClr>
                <a:schemeClr val="accent1"/>
              </a:buClr>
              <a:buSzPts val="1800"/>
              <a:buNone/>
            </a:pPr>
            <a:endParaRPr sz="19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1900" dirty="0">
                <a:solidFill>
                  <a:schemeClr val="dk1"/>
                </a:solidFill>
              </a:rPr>
              <a:t>How can CSOs potentially counter these challenges to Strategic Planning?</a:t>
            </a:r>
            <a:endParaRPr sz="2000" dirty="0">
              <a:solidFill>
                <a:schemeClr val="dk1"/>
              </a:solidFill>
            </a:endParaRPr>
          </a:p>
          <a:p>
            <a:pPr marL="0" lvl="0" indent="0" algn="ctr" rtl="0">
              <a:lnSpc>
                <a:spcPct val="90000"/>
              </a:lnSpc>
              <a:spcBef>
                <a:spcPts val="0"/>
              </a:spcBef>
              <a:spcAft>
                <a:spcPts val="0"/>
              </a:spcAft>
              <a:buClr>
                <a:schemeClr val="accent1"/>
              </a:buClr>
              <a:buSzPts val="1800"/>
              <a:buNone/>
            </a:pPr>
            <a:endParaRPr sz="2000" dirty="0">
              <a:solidFill>
                <a:schemeClr val="dk1"/>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Who should be involved in Strategic Planning for CSOs? (ACTIVITY)</a:t>
            </a:r>
            <a:endParaRPr b="1" dirty="0"/>
          </a:p>
        </p:txBody>
      </p:sp>
      <p:sp>
        <p:nvSpPr>
          <p:cNvPr id="229" name="Google Shape;229;p13"/>
          <p:cNvSpPr txBox="1">
            <a:spLocks noGrp="1"/>
          </p:cNvSpPr>
          <p:nvPr>
            <p:ph type="body" idx="1"/>
          </p:nvPr>
        </p:nvSpPr>
        <p:spPr>
          <a:xfrm>
            <a:off x="2264229" y="1616766"/>
            <a:ext cx="4444481" cy="197735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1900" dirty="0">
                <a:solidFill>
                  <a:srgbClr val="FF0000"/>
                </a:solidFill>
                <a:latin typeface="Calibri" panose="020F0502020204030204" pitchFamily="34" charset="0"/>
                <a:ea typeface="Arial"/>
                <a:cs typeface="Calibri" panose="020F0502020204030204" pitchFamily="34" charset="0"/>
                <a:sym typeface="Arial"/>
              </a:rPr>
              <a:t>Step 1:</a:t>
            </a:r>
            <a:endParaRPr dirty="0">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accent1"/>
              </a:buClr>
              <a:buSzPts val="1800"/>
              <a:buNone/>
            </a:pPr>
            <a:endParaRPr sz="1900" dirty="0">
              <a:solidFill>
                <a:schemeClr val="dk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accent1"/>
              </a:buClr>
              <a:buSzPts val="1800"/>
              <a:buNone/>
            </a:pPr>
            <a:endParaRPr sz="1900" dirty="0">
              <a:solidFill>
                <a:schemeClr val="dk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accent1"/>
              </a:buClr>
              <a:buSzPts val="1800"/>
              <a:buNone/>
            </a:pPr>
            <a:r>
              <a:rPr lang="en-GB" sz="1600" dirty="0">
                <a:solidFill>
                  <a:schemeClr val="dk1"/>
                </a:solidFill>
                <a:latin typeface="Calibri" panose="020F0502020204030204" pitchFamily="34" charset="0"/>
                <a:ea typeface="Arial"/>
                <a:cs typeface="Calibri" panose="020F0502020204030204" pitchFamily="34" charset="0"/>
                <a:sym typeface="Arial"/>
              </a:rPr>
              <a:t>The participants will work in groups to identify and list the actors whose involvement is considered vital in the Strategic Planning process</a:t>
            </a:r>
            <a:endParaRPr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rgbClr val="000000"/>
              </a:buClr>
              <a:buSzPts val="1800"/>
              <a:buFont typeface="Arial"/>
              <a:buNone/>
            </a:pPr>
            <a:endParaRPr dirty="0">
              <a:latin typeface="Calibri" panose="020F0502020204030204" pitchFamily="34" charset="0"/>
              <a:cs typeface="Calibri" panose="020F0502020204030204" pitchFamily="34" charset="0"/>
            </a:endParaRPr>
          </a:p>
        </p:txBody>
      </p:sp>
      <p:sp>
        <p:nvSpPr>
          <p:cNvPr id="230" name="Google Shape;230;p13"/>
          <p:cNvSpPr txBox="1"/>
          <p:nvPr/>
        </p:nvSpPr>
        <p:spPr>
          <a:xfrm>
            <a:off x="6540760" y="3102942"/>
            <a:ext cx="3676262" cy="172047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900" b="0" i="0" u="none" strike="noStrike" cap="none" dirty="0">
                <a:solidFill>
                  <a:srgbClr val="FF0000"/>
                </a:solidFill>
                <a:latin typeface="Calibri" panose="020F0502020204030204" pitchFamily="34" charset="0"/>
                <a:ea typeface="Calibri"/>
                <a:cs typeface="Calibri" panose="020F0502020204030204" pitchFamily="34" charset="0"/>
                <a:sym typeface="Calibri"/>
              </a:rPr>
              <a:t>Step 2: </a:t>
            </a:r>
            <a:endParaRPr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None/>
            </a:pPr>
            <a:endParaRPr sz="1900" b="0" i="0" u="none" strike="noStrike" cap="none" dirty="0">
              <a:solidFill>
                <a:srgbClr val="FF0000"/>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0"/>
              </a:spcBef>
              <a:spcAft>
                <a:spcPts val="0"/>
              </a:spcAft>
              <a:buNone/>
            </a:pPr>
            <a:endParaRPr sz="1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GB"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When doing so discuss and agree among your groups on the desired degree and nature of involvement of their chosen actors</a:t>
            </a:r>
            <a:endParaRPr dirty="0">
              <a:latin typeface="Calibri" panose="020F0502020204030204" pitchFamily="34" charset="0"/>
              <a:cs typeface="Calibri" panose="020F0502020204030204" pitchFamily="34" charset="0"/>
            </a:endParaRPr>
          </a:p>
        </p:txBody>
      </p:sp>
      <p:sp>
        <p:nvSpPr>
          <p:cNvPr id="231" name="Google Shape;231;p13"/>
          <p:cNvSpPr txBox="1"/>
          <p:nvPr/>
        </p:nvSpPr>
        <p:spPr>
          <a:xfrm>
            <a:off x="3747794" y="4720646"/>
            <a:ext cx="3144417" cy="15542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900" b="0" i="0" u="none" strike="noStrike" cap="none" dirty="0">
                <a:solidFill>
                  <a:srgbClr val="FF0000"/>
                </a:solidFill>
                <a:latin typeface="Calibri"/>
                <a:ea typeface="Calibri"/>
                <a:cs typeface="Calibri"/>
                <a:sym typeface="Calibri"/>
              </a:rPr>
              <a:t>Step 3: </a:t>
            </a:r>
            <a:endParaRPr dirty="0"/>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Each team will present their findings and a brief discussion will follow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The Importance of Strategic Planning</a:t>
            </a:r>
            <a:endParaRPr b="1" dirty="0"/>
          </a:p>
        </p:txBody>
      </p:sp>
      <p:sp>
        <p:nvSpPr>
          <p:cNvPr id="237" name="Google Shape;237;p14"/>
          <p:cNvSpPr txBox="1">
            <a:spLocks noGrp="1"/>
          </p:cNvSpPr>
          <p:nvPr>
            <p:ph type="body" idx="1"/>
          </p:nvPr>
        </p:nvSpPr>
        <p:spPr>
          <a:xfrm>
            <a:off x="6363831" y="1259377"/>
            <a:ext cx="4367700" cy="2041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1900" b="1">
                <a:solidFill>
                  <a:srgbClr val="FF0000"/>
                </a:solidFill>
              </a:rPr>
              <a:t>EVERYONE SHOULD BE INVOLVED IN THE STRATEGIC PLANNING PROCESS!</a:t>
            </a:r>
            <a:endParaRPr sz="2000" b="1">
              <a:solidFill>
                <a:srgbClr val="FF0000"/>
              </a:solidFill>
            </a:endParaRPr>
          </a:p>
        </p:txBody>
      </p:sp>
      <p:sp>
        <p:nvSpPr>
          <p:cNvPr id="238" name="Google Shape;238;p14"/>
          <p:cNvSpPr txBox="1"/>
          <p:nvPr/>
        </p:nvSpPr>
        <p:spPr>
          <a:xfrm>
            <a:off x="528926" y="1143400"/>
            <a:ext cx="4961400" cy="55233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i="0" u="none" strike="noStrike" cap="none">
                <a:solidFill>
                  <a:srgbClr val="000000"/>
                </a:solidFill>
                <a:latin typeface="Calibri"/>
                <a:ea typeface="Calibri"/>
                <a:cs typeface="Calibri"/>
                <a:sym typeface="Calibri"/>
              </a:rPr>
              <a:t>Participation creates a </a:t>
            </a:r>
            <a:r>
              <a:rPr lang="en-GB" sz="1800" b="1" i="0" u="none" strike="noStrike" cap="none">
                <a:solidFill>
                  <a:srgbClr val="000000"/>
                </a:solidFill>
                <a:latin typeface="Calibri"/>
                <a:ea typeface="Calibri"/>
                <a:cs typeface="Calibri"/>
                <a:sym typeface="Calibri"/>
              </a:rPr>
              <a:t>sense of ownership</a:t>
            </a:r>
            <a:r>
              <a:rPr lang="en-GB" sz="1800" i="0" u="none" strike="noStrike" cap="none">
                <a:solidFill>
                  <a:srgbClr val="000000"/>
                </a:solidFill>
                <a:latin typeface="Calibri"/>
                <a:ea typeface="Calibri"/>
                <a:cs typeface="Calibri"/>
                <a:sym typeface="Calibri"/>
              </a:rPr>
              <a:t> in the process of strategy development and ownership encourages </a:t>
            </a:r>
            <a:r>
              <a:rPr lang="en-GB" sz="1800" b="1" i="0" u="none" strike="noStrike" cap="none">
                <a:solidFill>
                  <a:srgbClr val="000000"/>
                </a:solidFill>
                <a:latin typeface="Calibri"/>
                <a:ea typeface="Calibri"/>
                <a:cs typeface="Calibri"/>
                <a:sym typeface="Calibri"/>
              </a:rPr>
              <a:t>commitment</a:t>
            </a:r>
            <a:r>
              <a:rPr lang="en-GB" sz="1800" i="0" u="none" strike="noStrike" cap="none">
                <a:solidFill>
                  <a:srgbClr val="000000"/>
                </a:solidFill>
                <a:latin typeface="Calibri"/>
                <a:ea typeface="Calibri"/>
                <a:cs typeface="Calibri"/>
                <a:sym typeface="Calibri"/>
              </a:rPr>
              <a:t>. Broader participation leads to the creation of a better, more knowledgeable </a:t>
            </a:r>
            <a:r>
              <a:rPr lang="en-GB" sz="1800">
                <a:latin typeface="Calibri"/>
                <a:ea typeface="Calibri"/>
                <a:cs typeface="Calibri"/>
                <a:sym typeface="Calibri"/>
              </a:rPr>
              <a:t>workforce</a:t>
            </a:r>
            <a:r>
              <a:rPr lang="en-GB" sz="1800" i="0" u="none" strike="noStrike" cap="none">
                <a:solidFill>
                  <a:srgbClr val="000000"/>
                </a:solidFill>
                <a:latin typeface="Calibri"/>
                <a:ea typeface="Calibri"/>
                <a:cs typeface="Calibri"/>
                <a:sym typeface="Calibri"/>
              </a:rPr>
              <a:t>: increased participation and usage of employees’ ideas communicates confidence in participants’ abilities, making them more creative and motivated to perform well.</a:t>
            </a:r>
            <a:endParaRPr sz="180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800" i="0" u="none" strike="noStrike" cap="none">
                <a:solidFill>
                  <a:srgbClr val="000000"/>
                </a:solidFill>
                <a:latin typeface="Calibri"/>
                <a:ea typeface="Calibri"/>
                <a:cs typeface="Calibri"/>
                <a:sym typeface="Calibri"/>
              </a:rPr>
              <a:t> </a:t>
            </a:r>
            <a:endParaRPr sz="180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800" i="0" u="none" strike="noStrike" cap="none">
                <a:solidFill>
                  <a:srgbClr val="000000"/>
                </a:solidFill>
                <a:latin typeface="Calibri"/>
                <a:ea typeface="Calibri"/>
                <a:cs typeface="Calibri"/>
                <a:sym typeface="Calibri"/>
              </a:rPr>
              <a:t>Commitment to the strategy makes its </a:t>
            </a:r>
            <a:r>
              <a:rPr lang="en-GB" sz="1800" b="1" i="0" u="none" strike="noStrike" cap="none">
                <a:solidFill>
                  <a:srgbClr val="000000"/>
                </a:solidFill>
                <a:latin typeface="Calibri"/>
                <a:ea typeface="Calibri"/>
                <a:cs typeface="Calibri"/>
                <a:sym typeface="Calibri"/>
              </a:rPr>
              <a:t>achievement more likely</a:t>
            </a:r>
            <a:r>
              <a:rPr lang="en-GB" sz="1800" i="0" u="none" strike="noStrike" cap="none">
                <a:solidFill>
                  <a:srgbClr val="000000"/>
                </a:solidFill>
                <a:latin typeface="Calibri"/>
                <a:ea typeface="Calibri"/>
                <a:cs typeface="Calibri"/>
                <a:sym typeface="Calibri"/>
              </a:rPr>
              <a:t>. If all employees are aware and participate in the desired future outcomes of the organisation, they are more likely to take actions that will lead to the achievement of the objectives.</a:t>
            </a:r>
            <a:endParaRPr sz="180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endParaRPr sz="180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800" i="0" u="none" strike="noStrike" cap="none">
                <a:solidFill>
                  <a:srgbClr val="000000"/>
                </a:solidFill>
                <a:latin typeface="Calibri"/>
                <a:ea typeface="Calibri"/>
                <a:cs typeface="Calibri"/>
                <a:sym typeface="Calibri"/>
              </a:rPr>
              <a:t>It is both a top-bottom and a bottom-up process!</a:t>
            </a:r>
            <a:endParaRPr sz="1800">
              <a:latin typeface="Calibri"/>
              <a:ea typeface="Calibri"/>
              <a:cs typeface="Calibri"/>
              <a:sym typeface="Calibri"/>
            </a:endParaRPr>
          </a:p>
        </p:txBody>
      </p:sp>
      <p:pic>
        <p:nvPicPr>
          <p:cNvPr id="239" name="Google Shape;239;p14"/>
          <p:cNvPicPr preferRelativeResize="0"/>
          <p:nvPr/>
        </p:nvPicPr>
        <p:blipFill>
          <a:blip r:embed="rId3">
            <a:alphaModFix/>
          </a:blip>
          <a:stretch>
            <a:fillRect/>
          </a:stretch>
        </p:blipFill>
        <p:spPr>
          <a:xfrm>
            <a:off x="6526875" y="2244424"/>
            <a:ext cx="4550375" cy="3321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marR="0" lvl="0" indent="0" algn="just" rtl="0">
              <a:lnSpc>
                <a:spcPct val="90000"/>
              </a:lnSpc>
              <a:spcBef>
                <a:spcPts val="1000"/>
              </a:spcBef>
              <a:spcAft>
                <a:spcPts val="0"/>
              </a:spcAft>
              <a:buClr>
                <a:srgbClr val="000000"/>
              </a:buClr>
              <a:buSzPts val="1800"/>
              <a:buFont typeface="Arial"/>
              <a:buNone/>
            </a:pPr>
            <a:r>
              <a:rPr lang="en-GB" dirty="0"/>
              <a:t>This module aims to introduce to the learners the process of Strategic Planning CSOs and enable them to guide or contribute to the development of a Strategic Plan for their own CSO. </a:t>
            </a:r>
            <a:endParaRPr dirty="0"/>
          </a:p>
          <a:p>
            <a:pPr marL="85725" lvl="0" indent="0" algn="just" rtl="0">
              <a:lnSpc>
                <a:spcPct val="90000"/>
              </a:lnSpc>
              <a:spcBef>
                <a:spcPts val="1000"/>
              </a:spcBef>
              <a:spcAft>
                <a:spcPts val="0"/>
              </a:spcAft>
              <a:buSzPts val="1800"/>
              <a:buNone/>
            </a:pPr>
            <a:endParaRPr dirty="0"/>
          </a:p>
          <a:p>
            <a:pPr marL="85725" lvl="0" indent="0" algn="just" rtl="0">
              <a:lnSpc>
                <a:spcPct val="90000"/>
              </a:lnSpc>
              <a:spcBef>
                <a:spcPts val="1000"/>
              </a:spcBef>
              <a:spcAft>
                <a:spcPts val="0"/>
              </a:spcAft>
              <a:buSzPts val="1800"/>
              <a:buNone/>
            </a:pPr>
            <a:r>
              <a:rPr lang="en-GB" dirty="0"/>
              <a:t>Upon completion of this unit participants should be able to:</a:t>
            </a:r>
            <a:endParaRPr dirty="0"/>
          </a:p>
          <a:p>
            <a:pPr marL="742950" lvl="1" indent="-260350" algn="just" rtl="0">
              <a:lnSpc>
                <a:spcPct val="107000"/>
              </a:lnSpc>
              <a:spcBef>
                <a:spcPts val="0"/>
              </a:spcBef>
              <a:spcAft>
                <a:spcPts val="0"/>
              </a:spcAft>
              <a:buSzPts val="1800"/>
              <a:buFont typeface="Arial"/>
              <a:buChar char="•"/>
            </a:pPr>
            <a:r>
              <a:rPr lang="en-GB" sz="1800" dirty="0">
                <a:solidFill>
                  <a:srgbClr val="000000"/>
                </a:solidFill>
              </a:rPr>
              <a:t>Define Strategic Planning for Civil Society Organizations (CSOs) </a:t>
            </a:r>
            <a:endParaRPr sz="1800" dirty="0"/>
          </a:p>
          <a:p>
            <a:pPr marL="742950" lvl="1" indent="-260350" algn="just" rtl="0">
              <a:lnSpc>
                <a:spcPct val="107000"/>
              </a:lnSpc>
              <a:spcBef>
                <a:spcPts val="600"/>
              </a:spcBef>
              <a:spcAft>
                <a:spcPts val="0"/>
              </a:spcAft>
              <a:buSzPts val="1800"/>
              <a:buFont typeface="Arial"/>
              <a:buChar char="•"/>
            </a:pPr>
            <a:r>
              <a:rPr lang="en-GB" sz="1800" dirty="0">
                <a:solidFill>
                  <a:srgbClr val="000000"/>
                </a:solidFill>
              </a:rPr>
              <a:t>Recognise the benefits and prominence of Strategic Planning for organizational sustainability, as well as, its challenges</a:t>
            </a:r>
            <a:endParaRPr sz="1800" dirty="0"/>
          </a:p>
          <a:p>
            <a:pPr marL="742950" lvl="1" indent="-260350" algn="just" rtl="0">
              <a:lnSpc>
                <a:spcPct val="107000"/>
              </a:lnSpc>
              <a:spcBef>
                <a:spcPts val="600"/>
              </a:spcBef>
              <a:spcAft>
                <a:spcPts val="0"/>
              </a:spcAft>
              <a:buSzPts val="1800"/>
              <a:buFont typeface="Arial"/>
              <a:buChar char="•"/>
            </a:pPr>
            <a:r>
              <a:rPr lang="en-GB" sz="1800" dirty="0">
                <a:solidFill>
                  <a:srgbClr val="000000"/>
                </a:solidFill>
              </a:rPr>
              <a:t>Outline the competent actors that ought to be involved in Strategic Planning</a:t>
            </a:r>
            <a:endParaRPr sz="1800" dirty="0"/>
          </a:p>
          <a:p>
            <a:pPr marL="742950" lvl="1" indent="-260350" algn="just" rtl="0">
              <a:lnSpc>
                <a:spcPct val="107000"/>
              </a:lnSpc>
              <a:spcBef>
                <a:spcPts val="600"/>
              </a:spcBef>
              <a:spcAft>
                <a:spcPts val="0"/>
              </a:spcAft>
              <a:buSzPts val="1800"/>
              <a:buFont typeface="Arial"/>
              <a:buChar char="•"/>
            </a:pPr>
            <a:r>
              <a:rPr lang="en-GB" sz="1800" dirty="0">
                <a:solidFill>
                  <a:srgbClr val="000000"/>
                </a:solidFill>
              </a:rPr>
              <a:t>Identify and utilise relevant tools for Strategic Planning </a:t>
            </a:r>
            <a:endParaRPr sz="1800" dirty="0"/>
          </a:p>
          <a:p>
            <a:pPr marL="742950" lvl="1" indent="-260350" algn="just" rtl="0">
              <a:lnSpc>
                <a:spcPct val="107000"/>
              </a:lnSpc>
              <a:spcBef>
                <a:spcPts val="600"/>
              </a:spcBef>
              <a:spcAft>
                <a:spcPts val="0"/>
              </a:spcAft>
              <a:buSzPts val="1800"/>
              <a:buFont typeface="Arial"/>
              <a:buChar char="•"/>
            </a:pPr>
            <a:r>
              <a:rPr lang="en-GB" sz="1800" dirty="0">
                <a:solidFill>
                  <a:srgbClr val="000000"/>
                </a:solidFill>
              </a:rPr>
              <a:t>Fathom the key principles of Strategic Planning </a:t>
            </a:r>
            <a:endParaRPr sz="1800" dirty="0"/>
          </a:p>
          <a:p>
            <a:pPr marL="742950" lvl="1" indent="-285750" algn="just" rtl="0">
              <a:lnSpc>
                <a:spcPct val="107000"/>
              </a:lnSpc>
              <a:spcBef>
                <a:spcPts val="600"/>
              </a:spcBef>
              <a:spcAft>
                <a:spcPts val="600"/>
              </a:spcAft>
              <a:buSzPts val="2200"/>
              <a:buFont typeface="Arial"/>
              <a:buChar char="•"/>
            </a:pPr>
            <a:r>
              <a:rPr lang="en-GB" sz="1800" dirty="0">
                <a:solidFill>
                  <a:srgbClr val="000000"/>
                </a:solidFill>
              </a:rPr>
              <a:t>Develop a Strategic Plan for their unique organisational structure</a:t>
            </a:r>
            <a:r>
              <a:rPr lang="en-GB" sz="1600" dirty="0">
                <a:solidFill>
                  <a:srgbClr val="000000"/>
                </a:solidFill>
              </a:rPr>
              <a:t>s</a:t>
            </a:r>
            <a:endParaRPr dirty="0"/>
          </a:p>
        </p:txBody>
      </p:sp>
      <p:sp>
        <p:nvSpPr>
          <p:cNvPr id="59" name="Google Shape;59;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a:t>
            </a:r>
            <a:endParaRPr b="1" dirty="0"/>
          </a:p>
        </p:txBody>
      </p:sp>
      <p:pic>
        <p:nvPicPr>
          <p:cNvPr id="60" name="Google Shape;60;p2"/>
          <p:cNvPicPr preferRelativeResize="0"/>
          <p:nvPr/>
        </p:nvPicPr>
        <p:blipFill rotWithShape="1">
          <a:blip r:embed="rId3">
            <a:alphaModFix/>
          </a:blip>
          <a:srcRect r="10737" b="10592"/>
          <a:stretch/>
        </p:blipFill>
        <p:spPr>
          <a:xfrm>
            <a:off x="8416212" y="3275045"/>
            <a:ext cx="3632852" cy="35829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Defining Strategic Planning for an CSO</a:t>
            </a:r>
            <a:endParaRPr b="1" dirty="0"/>
          </a:p>
        </p:txBody>
      </p:sp>
      <p:grpSp>
        <p:nvGrpSpPr>
          <p:cNvPr id="66" name="Google Shape;66;p3"/>
          <p:cNvGrpSpPr/>
          <p:nvPr/>
        </p:nvGrpSpPr>
        <p:grpSpPr>
          <a:xfrm>
            <a:off x="9708100" y="3807351"/>
            <a:ext cx="2398263" cy="2584931"/>
            <a:chOff x="16745404" y="2287703"/>
            <a:chExt cx="5880975" cy="9651367"/>
          </a:xfrm>
        </p:grpSpPr>
        <p:sp>
          <p:nvSpPr>
            <p:cNvPr id="67" name="Google Shape;67;p3"/>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8" name="Google Shape;68;p3"/>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9" name="Google Shape;69;p3"/>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0" name="Google Shape;70;p3"/>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3"/>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2" name="Google Shape;72;p3"/>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3" name="Google Shape;73;p3"/>
          <p:cNvGrpSpPr/>
          <p:nvPr/>
        </p:nvGrpSpPr>
        <p:grpSpPr>
          <a:xfrm>
            <a:off x="0" y="4628406"/>
            <a:ext cx="10021832" cy="2378886"/>
            <a:chOff x="1589" y="3237478"/>
            <a:chExt cx="9448799" cy="3618670"/>
          </a:xfrm>
        </p:grpSpPr>
        <p:sp>
          <p:nvSpPr>
            <p:cNvPr id="74" name="Google Shape;74;p3"/>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75" name="Google Shape;75;p3"/>
            <p:cNvGrpSpPr/>
            <p:nvPr/>
          </p:nvGrpSpPr>
          <p:grpSpPr>
            <a:xfrm>
              <a:off x="974394" y="4615673"/>
              <a:ext cx="1692269" cy="965764"/>
              <a:chOff x="2856328" y="9274944"/>
              <a:chExt cx="2098302" cy="1197484"/>
            </a:xfrm>
          </p:grpSpPr>
          <p:sp>
            <p:nvSpPr>
              <p:cNvPr id="76" name="Google Shape;76;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7" name="Google Shape;77;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8" name="Google Shape;78;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9" name="Google Shape;79;p3"/>
            <p:cNvGrpSpPr/>
            <p:nvPr/>
          </p:nvGrpSpPr>
          <p:grpSpPr>
            <a:xfrm rot="444908">
              <a:off x="3096305" y="3828603"/>
              <a:ext cx="1325083" cy="756214"/>
              <a:chOff x="2856328" y="9274944"/>
              <a:chExt cx="2098302" cy="1197484"/>
            </a:xfrm>
          </p:grpSpPr>
          <p:sp>
            <p:nvSpPr>
              <p:cNvPr id="80" name="Google Shape;80;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1" name="Google Shape;81;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2" name="Google Shape;82;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3" name="Google Shape;83;p3"/>
            <p:cNvGrpSpPr/>
            <p:nvPr/>
          </p:nvGrpSpPr>
          <p:grpSpPr>
            <a:xfrm rot="925121">
              <a:off x="4989650" y="3470694"/>
              <a:ext cx="1049151" cy="598742"/>
              <a:chOff x="2856328" y="9274944"/>
              <a:chExt cx="2098302" cy="1197484"/>
            </a:xfrm>
          </p:grpSpPr>
          <p:sp>
            <p:nvSpPr>
              <p:cNvPr id="84" name="Google Shape;84;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5" name="Google Shape;85;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6" name="Google Shape;86;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7" name="Google Shape;87;p3"/>
            <p:cNvGrpSpPr/>
            <p:nvPr/>
          </p:nvGrpSpPr>
          <p:grpSpPr>
            <a:xfrm rot="1658453">
              <a:off x="6718802" y="3394639"/>
              <a:ext cx="788178" cy="449807"/>
              <a:chOff x="2856328" y="9274944"/>
              <a:chExt cx="2098302" cy="1197484"/>
            </a:xfrm>
          </p:grpSpPr>
          <p:sp>
            <p:nvSpPr>
              <p:cNvPr id="88" name="Google Shape;88;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9" name="Google Shape;89;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90" name="Google Shape;90;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
        <p:nvSpPr>
          <p:cNvPr id="91" name="Google Shape;91;p3"/>
          <p:cNvSpPr txBox="1">
            <a:spLocks noGrp="1"/>
          </p:cNvSpPr>
          <p:nvPr>
            <p:ph type="body" idx="1"/>
          </p:nvPr>
        </p:nvSpPr>
        <p:spPr>
          <a:xfrm>
            <a:off x="399370" y="1761612"/>
            <a:ext cx="11393260" cy="50963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1900">
                <a:solidFill>
                  <a:schemeClr val="dk1"/>
                </a:solidFill>
              </a:rPr>
              <a:t>Brainstorming Activity:</a:t>
            </a:r>
            <a:endParaRPr/>
          </a:p>
          <a:p>
            <a:pPr marL="0" lvl="0" indent="0" algn="ctr" rtl="0">
              <a:lnSpc>
                <a:spcPct val="90000"/>
              </a:lnSpc>
              <a:spcBef>
                <a:spcPts val="0"/>
              </a:spcBef>
              <a:spcAft>
                <a:spcPts val="0"/>
              </a:spcAft>
              <a:buClr>
                <a:schemeClr val="accent1"/>
              </a:buClr>
              <a:buSzPts val="1800"/>
              <a:buNone/>
            </a:pPr>
            <a:endParaRPr sz="1900">
              <a:solidFill>
                <a:schemeClr val="dk1"/>
              </a:solidFill>
            </a:endParaRPr>
          </a:p>
          <a:p>
            <a:pPr marL="0" lvl="0" indent="0" algn="ctr" rtl="0">
              <a:lnSpc>
                <a:spcPct val="90000"/>
              </a:lnSpc>
              <a:spcBef>
                <a:spcPts val="0"/>
              </a:spcBef>
              <a:spcAft>
                <a:spcPts val="0"/>
              </a:spcAft>
              <a:buClr>
                <a:schemeClr val="accent1"/>
              </a:buClr>
              <a:buSzPts val="1800"/>
              <a:buNone/>
            </a:pPr>
            <a:endParaRPr sz="190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1900">
                <a:solidFill>
                  <a:schemeClr val="dk1"/>
                </a:solidFill>
              </a:rPr>
              <a:t>What do you think Strategic Planning is?</a:t>
            </a:r>
            <a:endParaRPr/>
          </a:p>
          <a:p>
            <a:pPr marL="457200" lvl="0" indent="-342900" algn="ctr" rtl="0">
              <a:lnSpc>
                <a:spcPct val="90000"/>
              </a:lnSpc>
              <a:spcBef>
                <a:spcPts val="0"/>
              </a:spcBef>
              <a:spcAft>
                <a:spcPts val="0"/>
              </a:spcAft>
              <a:buClr>
                <a:schemeClr val="accent1"/>
              </a:buClr>
              <a:buSzPts val="1800"/>
              <a:buFont typeface="Noto Sans Symbols"/>
              <a:buNone/>
            </a:pPr>
            <a:endParaRPr sz="190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1900">
                <a:solidFill>
                  <a:schemeClr val="dk1"/>
                </a:solidFill>
              </a:rPr>
              <a:t>What do you think the difference is between a corporate Strategic Plan and a CSO Strategic Plan?</a:t>
            </a:r>
            <a:endParaRPr/>
          </a:p>
          <a:p>
            <a:pPr marL="457200" marR="0" lvl="0" indent="-228600" algn="just" rtl="0">
              <a:lnSpc>
                <a:spcPct val="90000"/>
              </a:lnSpc>
              <a:spcBef>
                <a:spcPts val="1000"/>
              </a:spcBef>
              <a:spcAft>
                <a:spcPts val="0"/>
              </a:spcAft>
              <a:buClr>
                <a:srgbClr val="000000"/>
              </a:buClr>
              <a:buSzPts val="18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Strategic Planning for a CSO</a:t>
            </a:r>
            <a:endParaRPr b="1" dirty="0"/>
          </a:p>
        </p:txBody>
      </p:sp>
      <p:sp>
        <p:nvSpPr>
          <p:cNvPr id="97" name="Google Shape;97;p5"/>
          <p:cNvSpPr txBox="1"/>
          <p:nvPr/>
        </p:nvSpPr>
        <p:spPr>
          <a:xfrm>
            <a:off x="494522" y="1399592"/>
            <a:ext cx="10720874" cy="10233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550" b="0" i="0" u="none" strike="noStrike" cap="none">
                <a:solidFill>
                  <a:schemeClr val="accent6"/>
                </a:solidFill>
                <a:latin typeface="Calibri"/>
                <a:ea typeface="Calibri"/>
                <a:cs typeface="Calibri"/>
                <a:sym typeface="Calibri"/>
              </a:rPr>
              <a:t>A strategic planning process identifies strategies that will enable a non-profit organisation to </a:t>
            </a:r>
            <a:r>
              <a:rPr lang="en-GB" sz="1550" b="1" i="0" u="none" strike="noStrike" cap="none">
                <a:solidFill>
                  <a:schemeClr val="accent6"/>
                </a:solidFill>
                <a:latin typeface="Calibri"/>
                <a:ea typeface="Calibri"/>
                <a:cs typeface="Calibri"/>
                <a:sym typeface="Calibri"/>
              </a:rPr>
              <a:t>advance</a:t>
            </a:r>
            <a:r>
              <a:rPr lang="en-GB" sz="1550" b="0" i="0" u="none" strike="noStrike" cap="none">
                <a:solidFill>
                  <a:schemeClr val="accent6"/>
                </a:solidFill>
                <a:latin typeface="Calibri"/>
                <a:ea typeface="Calibri"/>
                <a:cs typeface="Calibri"/>
                <a:sym typeface="Calibri"/>
              </a:rPr>
              <a:t> its </a:t>
            </a:r>
            <a:r>
              <a:rPr lang="en-GB" sz="1550" b="1" i="0" u="none" strike="noStrike" cap="none">
                <a:solidFill>
                  <a:schemeClr val="accent6"/>
                </a:solidFill>
                <a:latin typeface="Calibri"/>
                <a:ea typeface="Calibri"/>
                <a:cs typeface="Calibri"/>
                <a:sym typeface="Calibri"/>
              </a:rPr>
              <a:t>mission</a:t>
            </a:r>
            <a:r>
              <a:rPr lang="en-GB" sz="1550" b="0" i="0" u="none" strike="noStrike" cap="none">
                <a:solidFill>
                  <a:schemeClr val="accent6"/>
                </a:solidFill>
                <a:latin typeface="Calibri"/>
                <a:ea typeface="Calibri"/>
                <a:cs typeface="Calibri"/>
                <a:sym typeface="Calibri"/>
              </a:rPr>
              <a:t>. Ideally, it entails </a:t>
            </a:r>
            <a:r>
              <a:rPr lang="en-GB" sz="1550" b="1" i="0" u="none" strike="noStrike" cap="none">
                <a:solidFill>
                  <a:schemeClr val="accent6"/>
                </a:solidFill>
                <a:latin typeface="Calibri"/>
                <a:ea typeface="Calibri"/>
                <a:cs typeface="Calibri"/>
                <a:sym typeface="Calibri"/>
              </a:rPr>
              <a:t>measurable</a:t>
            </a:r>
            <a:r>
              <a:rPr lang="en-GB" sz="1550" b="0" i="0" u="none" strike="noStrike" cap="none">
                <a:solidFill>
                  <a:schemeClr val="accent6"/>
                </a:solidFill>
                <a:latin typeface="Calibri"/>
                <a:ea typeface="Calibri"/>
                <a:cs typeface="Calibri"/>
                <a:sym typeface="Calibri"/>
              </a:rPr>
              <a:t> </a:t>
            </a:r>
            <a:r>
              <a:rPr lang="en-GB" sz="1550" b="1" i="0" u="none" strike="noStrike" cap="none">
                <a:solidFill>
                  <a:schemeClr val="accent6"/>
                </a:solidFill>
                <a:latin typeface="Calibri"/>
                <a:ea typeface="Calibri"/>
                <a:cs typeface="Calibri"/>
                <a:sym typeface="Calibri"/>
              </a:rPr>
              <a:t>goals</a:t>
            </a:r>
            <a:r>
              <a:rPr lang="en-GB" sz="1550" b="0" i="0" u="none" strike="noStrike" cap="none">
                <a:solidFill>
                  <a:schemeClr val="accent6"/>
                </a:solidFill>
                <a:latin typeface="Calibri"/>
                <a:ea typeface="Calibri"/>
                <a:cs typeface="Calibri"/>
                <a:sym typeface="Calibri"/>
              </a:rPr>
              <a:t>, </a:t>
            </a:r>
            <a:r>
              <a:rPr lang="en-GB" sz="1550" b="1" i="0" u="none" strike="noStrike" cap="none">
                <a:solidFill>
                  <a:schemeClr val="accent6"/>
                </a:solidFill>
                <a:latin typeface="Calibri"/>
                <a:ea typeface="Calibri"/>
                <a:cs typeface="Calibri"/>
                <a:sym typeface="Calibri"/>
              </a:rPr>
              <a:t>approved</a:t>
            </a:r>
            <a:r>
              <a:rPr lang="en-GB" sz="1550" b="0" i="0" u="none" strike="noStrike" cap="none">
                <a:solidFill>
                  <a:schemeClr val="accent6"/>
                </a:solidFill>
                <a:latin typeface="Calibri"/>
                <a:ea typeface="Calibri"/>
                <a:cs typeface="Calibri"/>
                <a:sym typeface="Calibri"/>
              </a:rPr>
              <a:t> </a:t>
            </a:r>
            <a:r>
              <a:rPr lang="en-GB" sz="1550" b="1" i="0" u="none" strike="noStrike" cap="none">
                <a:solidFill>
                  <a:schemeClr val="accent6"/>
                </a:solidFill>
                <a:latin typeface="Calibri"/>
                <a:ea typeface="Calibri"/>
                <a:cs typeface="Calibri"/>
                <a:sym typeface="Calibri"/>
              </a:rPr>
              <a:t>priorities</a:t>
            </a:r>
            <a:r>
              <a:rPr lang="en-GB" sz="1550" b="0" i="0" u="none" strike="noStrike" cap="none">
                <a:solidFill>
                  <a:schemeClr val="accent6"/>
                </a:solidFill>
                <a:latin typeface="Calibri"/>
                <a:ea typeface="Calibri"/>
                <a:cs typeface="Calibri"/>
                <a:sym typeface="Calibri"/>
              </a:rPr>
              <a:t> for implementation, and make a </a:t>
            </a:r>
            <a:r>
              <a:rPr lang="en-GB" sz="1550" b="1" i="0" u="none" strike="noStrike" cap="none">
                <a:solidFill>
                  <a:schemeClr val="accent6"/>
                </a:solidFill>
                <a:latin typeface="Calibri"/>
                <a:ea typeface="Calibri"/>
                <a:cs typeface="Calibri"/>
                <a:sym typeface="Calibri"/>
              </a:rPr>
              <a:t>plan</a:t>
            </a:r>
            <a:r>
              <a:rPr lang="en-GB" sz="1550" b="0" i="0" u="none" strike="noStrike" cap="none">
                <a:solidFill>
                  <a:schemeClr val="accent6"/>
                </a:solidFill>
                <a:latin typeface="Calibri"/>
                <a:ea typeface="Calibri"/>
                <a:cs typeface="Calibri"/>
                <a:sym typeface="Calibri"/>
              </a:rPr>
              <a:t> to </a:t>
            </a:r>
            <a:r>
              <a:rPr lang="en-GB" sz="1550" b="1" i="0" u="none" strike="noStrike" cap="none">
                <a:solidFill>
                  <a:schemeClr val="accent6"/>
                </a:solidFill>
                <a:latin typeface="Calibri"/>
                <a:ea typeface="Calibri"/>
                <a:cs typeface="Calibri"/>
                <a:sym typeface="Calibri"/>
              </a:rPr>
              <a:t>revisit</a:t>
            </a:r>
            <a:r>
              <a:rPr lang="en-GB" sz="1550" b="0" i="0" u="none" strike="noStrike" cap="none">
                <a:solidFill>
                  <a:schemeClr val="accent6"/>
                </a:solidFill>
                <a:latin typeface="Calibri"/>
                <a:ea typeface="Calibri"/>
                <a:cs typeface="Calibri"/>
                <a:sym typeface="Calibri"/>
              </a:rPr>
              <a:t> the strategy on an ongoing basis as the internal and external environments shift (National Council of Nonprofits).</a:t>
            </a:r>
            <a:endParaRPr sz="1550" b="0" i="0" u="none" strike="noStrike" cap="none">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5"/>
          <p:cNvSpPr txBox="1"/>
          <p:nvPr/>
        </p:nvSpPr>
        <p:spPr>
          <a:xfrm>
            <a:off x="460310" y="2544096"/>
            <a:ext cx="10720874" cy="10233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550" b="0" i="0" u="none" strike="noStrike" cap="none">
                <a:solidFill>
                  <a:schemeClr val="accent6"/>
                </a:solidFill>
                <a:latin typeface="Calibri"/>
                <a:ea typeface="Calibri"/>
                <a:cs typeface="Calibri"/>
                <a:sym typeface="Calibri"/>
              </a:rPr>
              <a:t>Strategy involves </a:t>
            </a:r>
            <a:r>
              <a:rPr lang="en-GB" sz="1550" b="1" i="0" u="none" strike="noStrike" cap="none">
                <a:solidFill>
                  <a:schemeClr val="accent6"/>
                </a:solidFill>
                <a:latin typeface="Calibri"/>
                <a:ea typeface="Calibri"/>
                <a:cs typeface="Calibri"/>
                <a:sym typeface="Calibri"/>
              </a:rPr>
              <a:t>setting</a:t>
            </a:r>
            <a:r>
              <a:rPr lang="en-GB" sz="1550" b="0" i="0" u="none" strike="noStrike" cap="none">
                <a:solidFill>
                  <a:schemeClr val="accent6"/>
                </a:solidFill>
                <a:latin typeface="Calibri"/>
                <a:ea typeface="Calibri"/>
                <a:cs typeface="Calibri"/>
                <a:sym typeface="Calibri"/>
              </a:rPr>
              <a:t> an </a:t>
            </a:r>
            <a:r>
              <a:rPr lang="en-GB" sz="1550" b="1" i="0" u="none" strike="noStrike" cap="none">
                <a:solidFill>
                  <a:schemeClr val="accent6"/>
                </a:solidFill>
                <a:latin typeface="Calibri"/>
                <a:ea typeface="Calibri"/>
                <a:cs typeface="Calibri"/>
                <a:sym typeface="Calibri"/>
              </a:rPr>
              <a:t>objective</a:t>
            </a:r>
            <a:r>
              <a:rPr lang="en-GB" sz="1550" b="0" i="0" u="none" strike="noStrike" cap="none">
                <a:solidFill>
                  <a:schemeClr val="accent6"/>
                </a:solidFill>
                <a:latin typeface="Calibri"/>
                <a:ea typeface="Calibri"/>
                <a:cs typeface="Calibri"/>
                <a:sym typeface="Calibri"/>
              </a:rPr>
              <a:t>, the </a:t>
            </a:r>
            <a:r>
              <a:rPr lang="en-GB" sz="1550" b="1" i="0" u="none" strike="noStrike" cap="none">
                <a:solidFill>
                  <a:schemeClr val="accent6"/>
                </a:solidFill>
                <a:latin typeface="Calibri"/>
                <a:ea typeface="Calibri"/>
                <a:cs typeface="Calibri"/>
                <a:sym typeface="Calibri"/>
              </a:rPr>
              <a:t>actions</a:t>
            </a:r>
            <a:r>
              <a:rPr lang="en-GB" sz="1550" b="0" i="0" u="none" strike="noStrike" cap="none">
                <a:solidFill>
                  <a:schemeClr val="accent6"/>
                </a:solidFill>
                <a:latin typeface="Calibri"/>
                <a:ea typeface="Calibri"/>
                <a:cs typeface="Calibri"/>
                <a:sym typeface="Calibri"/>
              </a:rPr>
              <a:t> required to meet the objective mapped against the necessary </a:t>
            </a:r>
            <a:r>
              <a:rPr lang="en-GB" sz="1550" b="1" i="0" u="none" strike="noStrike" cap="none">
                <a:solidFill>
                  <a:schemeClr val="accent6"/>
                </a:solidFill>
                <a:latin typeface="Calibri"/>
                <a:ea typeface="Calibri"/>
                <a:cs typeface="Calibri"/>
                <a:sym typeface="Calibri"/>
              </a:rPr>
              <a:t>resources</a:t>
            </a:r>
            <a:r>
              <a:rPr lang="en-GB" sz="1550" b="0" i="0" u="none" strike="noStrike" cap="none">
                <a:solidFill>
                  <a:schemeClr val="accent6"/>
                </a:solidFill>
                <a:latin typeface="Calibri"/>
                <a:ea typeface="Calibri"/>
                <a:cs typeface="Calibri"/>
                <a:sym typeface="Calibri"/>
              </a:rPr>
              <a:t> needed to execute the objective. At its core strategic planning is the process of defining the goals of your organization for the future and the strategies by which these goals will be achieved and resourced (Conscious Governance). </a:t>
            </a:r>
            <a:endParaRPr sz="1550" b="0" i="0" u="none" strike="noStrike" cap="none">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5"/>
          <p:cNvSpPr txBox="1"/>
          <p:nvPr/>
        </p:nvSpPr>
        <p:spPr>
          <a:xfrm>
            <a:off x="460310" y="3688600"/>
            <a:ext cx="10720874" cy="10233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550" b="0" i="0" u="none" strike="noStrike" cap="none">
                <a:solidFill>
                  <a:schemeClr val="accent6"/>
                </a:solidFill>
                <a:latin typeface="Calibri"/>
                <a:ea typeface="Calibri"/>
                <a:cs typeface="Calibri"/>
                <a:sym typeface="Calibri"/>
              </a:rPr>
              <a:t>Strategic planning is the ongoing process of using available knowledge to document an organisation’s </a:t>
            </a:r>
            <a:r>
              <a:rPr lang="en-GB" sz="1550" b="1" i="0" u="none" strike="noStrike" cap="none">
                <a:solidFill>
                  <a:schemeClr val="accent6"/>
                </a:solidFill>
                <a:latin typeface="Calibri"/>
                <a:ea typeface="Calibri"/>
                <a:cs typeface="Calibri"/>
                <a:sym typeface="Calibri"/>
              </a:rPr>
              <a:t>intended direction</a:t>
            </a:r>
            <a:r>
              <a:rPr lang="en-GB" sz="1550" b="0" i="0" u="none" strike="noStrike" cap="none">
                <a:solidFill>
                  <a:schemeClr val="accent6"/>
                </a:solidFill>
                <a:latin typeface="Calibri"/>
                <a:ea typeface="Calibri"/>
                <a:cs typeface="Calibri"/>
                <a:sym typeface="Calibri"/>
              </a:rPr>
              <a:t>. This process is used to </a:t>
            </a:r>
            <a:r>
              <a:rPr lang="en-GB" sz="1550" b="1" i="0" u="none" strike="noStrike" cap="none">
                <a:solidFill>
                  <a:schemeClr val="accent6"/>
                </a:solidFill>
                <a:latin typeface="Calibri"/>
                <a:ea typeface="Calibri"/>
                <a:cs typeface="Calibri"/>
                <a:sym typeface="Calibri"/>
              </a:rPr>
              <a:t>prioritise efforts</a:t>
            </a:r>
            <a:r>
              <a:rPr lang="en-GB" sz="1550" b="0" i="0" u="none" strike="noStrike" cap="none">
                <a:solidFill>
                  <a:schemeClr val="accent6"/>
                </a:solidFill>
                <a:latin typeface="Calibri"/>
                <a:ea typeface="Calibri"/>
                <a:cs typeface="Calibri"/>
                <a:sym typeface="Calibri"/>
              </a:rPr>
              <a:t>, effectively </a:t>
            </a:r>
            <a:r>
              <a:rPr lang="en-GB" sz="1550" b="1" i="0" u="none" strike="noStrike" cap="none">
                <a:solidFill>
                  <a:schemeClr val="accent6"/>
                </a:solidFill>
                <a:latin typeface="Calibri"/>
                <a:ea typeface="Calibri"/>
                <a:cs typeface="Calibri"/>
                <a:sym typeface="Calibri"/>
              </a:rPr>
              <a:t>allocate resources</a:t>
            </a:r>
            <a:r>
              <a:rPr lang="en-GB" sz="1550" b="0" i="0" u="none" strike="noStrike" cap="none">
                <a:solidFill>
                  <a:schemeClr val="accent6"/>
                </a:solidFill>
                <a:latin typeface="Calibri"/>
                <a:ea typeface="Calibri"/>
                <a:cs typeface="Calibri"/>
                <a:sym typeface="Calibri"/>
              </a:rPr>
              <a:t>, </a:t>
            </a:r>
            <a:r>
              <a:rPr lang="en-GB" sz="1550" b="1" i="0" u="none" strike="noStrike" cap="none">
                <a:solidFill>
                  <a:schemeClr val="accent6"/>
                </a:solidFill>
                <a:latin typeface="Calibri"/>
                <a:ea typeface="Calibri"/>
                <a:cs typeface="Calibri"/>
                <a:sym typeface="Calibri"/>
              </a:rPr>
              <a:t>align shareholders and employees </a:t>
            </a:r>
            <a:r>
              <a:rPr lang="en-GB" sz="1550" b="0" i="0" u="none" strike="noStrike" cap="none">
                <a:solidFill>
                  <a:schemeClr val="accent6"/>
                </a:solidFill>
                <a:latin typeface="Calibri"/>
                <a:ea typeface="Calibri"/>
                <a:cs typeface="Calibri"/>
                <a:sym typeface="Calibri"/>
              </a:rPr>
              <a:t>on the organisation’s goals ensuring that these goals are a product sound reasoning (Harvard Business School).</a:t>
            </a:r>
            <a:endParaRPr sz="1550" b="0" i="0" u="none" strike="noStrike" cap="none">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5"/>
          <p:cNvSpPr txBox="1"/>
          <p:nvPr/>
        </p:nvSpPr>
        <p:spPr>
          <a:xfrm>
            <a:off x="460310" y="4833104"/>
            <a:ext cx="10612017" cy="12618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550" b="0" i="0" u="none" strike="noStrike" cap="none">
                <a:solidFill>
                  <a:schemeClr val="accent6"/>
                </a:solidFill>
                <a:latin typeface="Calibri"/>
                <a:ea typeface="Calibri"/>
                <a:cs typeface="Calibri"/>
                <a:sym typeface="Calibri"/>
              </a:rPr>
              <a:t>Strategic planning is the process of creating a </a:t>
            </a:r>
            <a:r>
              <a:rPr lang="en-GB" sz="1550" b="1" i="0" u="none" strike="noStrike" cap="none">
                <a:solidFill>
                  <a:schemeClr val="accent6"/>
                </a:solidFill>
                <a:latin typeface="Calibri"/>
                <a:ea typeface="Calibri"/>
                <a:cs typeface="Calibri"/>
                <a:sym typeface="Calibri"/>
              </a:rPr>
              <a:t>vision</a:t>
            </a:r>
            <a:r>
              <a:rPr lang="en-GB" sz="1550" b="0" i="0" u="none" strike="noStrike" cap="none">
                <a:solidFill>
                  <a:schemeClr val="accent6"/>
                </a:solidFill>
                <a:latin typeface="Calibri"/>
                <a:ea typeface="Calibri"/>
                <a:cs typeface="Calibri"/>
                <a:sym typeface="Calibri"/>
              </a:rPr>
              <a:t> </a:t>
            </a:r>
            <a:r>
              <a:rPr lang="en-GB" sz="1550" b="1" i="0" u="none" strike="noStrike" cap="none">
                <a:solidFill>
                  <a:schemeClr val="accent6"/>
                </a:solidFill>
                <a:latin typeface="Calibri"/>
                <a:ea typeface="Calibri"/>
                <a:cs typeface="Calibri"/>
                <a:sym typeface="Calibri"/>
              </a:rPr>
              <a:t>of</a:t>
            </a:r>
            <a:r>
              <a:rPr lang="en-GB" sz="1550" b="0" i="0" u="none" strike="noStrike" cap="none">
                <a:solidFill>
                  <a:schemeClr val="accent6"/>
                </a:solidFill>
                <a:latin typeface="Calibri"/>
                <a:ea typeface="Calibri"/>
                <a:cs typeface="Calibri"/>
                <a:sym typeface="Calibri"/>
              </a:rPr>
              <a:t> the </a:t>
            </a:r>
            <a:r>
              <a:rPr lang="en-GB" sz="1550" b="1" i="0" u="none" strike="noStrike" cap="none">
                <a:solidFill>
                  <a:schemeClr val="accent6"/>
                </a:solidFill>
                <a:latin typeface="Calibri"/>
                <a:ea typeface="Calibri"/>
                <a:cs typeface="Calibri"/>
                <a:sym typeface="Calibri"/>
              </a:rPr>
              <a:t>desired</a:t>
            </a:r>
            <a:r>
              <a:rPr lang="en-GB" sz="1550" b="0" i="0" u="none" strike="noStrike" cap="none">
                <a:solidFill>
                  <a:schemeClr val="accent6"/>
                </a:solidFill>
                <a:latin typeface="Calibri"/>
                <a:ea typeface="Calibri"/>
                <a:cs typeface="Calibri"/>
                <a:sym typeface="Calibri"/>
              </a:rPr>
              <a:t> </a:t>
            </a:r>
            <a:r>
              <a:rPr lang="en-GB" sz="1550" b="1" i="0" u="none" strike="noStrike" cap="none">
                <a:solidFill>
                  <a:schemeClr val="accent6"/>
                </a:solidFill>
                <a:latin typeface="Calibri"/>
                <a:ea typeface="Calibri"/>
                <a:cs typeface="Calibri"/>
                <a:sym typeface="Calibri"/>
              </a:rPr>
              <a:t>future</a:t>
            </a:r>
            <a:r>
              <a:rPr lang="en-GB" sz="1550" b="0" i="0" u="none" strike="noStrike" cap="none">
                <a:solidFill>
                  <a:schemeClr val="accent6"/>
                </a:solidFill>
                <a:latin typeface="Calibri"/>
                <a:ea typeface="Calibri"/>
                <a:cs typeface="Calibri"/>
                <a:sym typeface="Calibri"/>
              </a:rPr>
              <a:t> for the organisation, translating this into broad goals which are then further broken down into a series of steps ultimately resulting in the achievement of the vision. Although strategic planning will include an assessment of where the organisation presently stands, it is important to start with the ideal future for the organization and work backwards (Leading Governance). </a:t>
            </a:r>
            <a:endParaRPr sz="1550" b="0" i="0" u="none" strike="noStrike" cap="none">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Defining Strategic Planning for an CSO </a:t>
            </a:r>
            <a:endParaRPr b="1" dirty="0"/>
          </a:p>
        </p:txBody>
      </p:sp>
      <p:grpSp>
        <p:nvGrpSpPr>
          <p:cNvPr id="106" name="Google Shape;106;p7"/>
          <p:cNvGrpSpPr/>
          <p:nvPr/>
        </p:nvGrpSpPr>
        <p:grpSpPr>
          <a:xfrm>
            <a:off x="3511837" y="1111552"/>
            <a:ext cx="5168324" cy="5418666"/>
            <a:chOff x="1479837" y="0"/>
            <a:chExt cx="5168324" cy="5418666"/>
          </a:xfrm>
        </p:grpSpPr>
        <p:sp>
          <p:nvSpPr>
            <p:cNvPr id="107" name="Google Shape;107;p7"/>
            <p:cNvSpPr/>
            <p:nvPr/>
          </p:nvSpPr>
          <p:spPr>
            <a:xfrm>
              <a:off x="2952810" y="1748061"/>
              <a:ext cx="2221862" cy="1922001"/>
            </a:xfrm>
            <a:prstGeom prst="hexagon">
              <a:avLst>
                <a:gd name="adj" fmla="val 2857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txBox="1"/>
            <p:nvPr/>
          </p:nvSpPr>
          <p:spPr>
            <a:xfrm>
              <a:off x="3321004" y="2066564"/>
              <a:ext cx="1485474" cy="1284995"/>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Arial"/>
                  <a:ea typeface="Arial"/>
                  <a:cs typeface="Arial"/>
                  <a:sym typeface="Arial"/>
                </a:rPr>
                <a:t>Strategic Planning</a:t>
              </a:r>
              <a:endParaRPr/>
            </a:p>
          </p:txBody>
        </p:sp>
        <p:sp>
          <p:nvSpPr>
            <p:cNvPr id="109" name="Google Shape;109;p7"/>
            <p:cNvSpPr/>
            <p:nvPr/>
          </p:nvSpPr>
          <p:spPr>
            <a:xfrm>
              <a:off x="4344123" y="828514"/>
              <a:ext cx="838302" cy="722308"/>
            </a:xfrm>
            <a:prstGeom prst="hexagon">
              <a:avLst>
                <a:gd name="adj" fmla="val 28900"/>
                <a:gd name="vf" fmla="val 115470"/>
              </a:avLst>
            </a:prstGeom>
            <a:solidFill>
              <a:srgbClr val="F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3157475" y="0"/>
              <a:ext cx="1820800" cy="1575206"/>
            </a:xfrm>
            <a:prstGeom prst="hexagon">
              <a:avLst>
                <a:gd name="adj" fmla="val 2857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txBox="1"/>
            <p:nvPr/>
          </p:nvSpPr>
          <p:spPr>
            <a:xfrm>
              <a:off x="3459220" y="261045"/>
              <a:ext cx="1217310" cy="105311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Arial"/>
                  <a:ea typeface="Arial"/>
                  <a:cs typeface="Arial"/>
                  <a:sym typeface="Arial"/>
                </a:rPr>
                <a:t>Vision</a:t>
              </a:r>
              <a:endParaRPr/>
            </a:p>
          </p:txBody>
        </p:sp>
        <p:sp>
          <p:nvSpPr>
            <p:cNvPr id="112" name="Google Shape;112;p7"/>
            <p:cNvSpPr/>
            <p:nvPr/>
          </p:nvSpPr>
          <p:spPr>
            <a:xfrm>
              <a:off x="5322487" y="2178846"/>
              <a:ext cx="838302" cy="722308"/>
            </a:xfrm>
            <a:prstGeom prst="hexagon">
              <a:avLst>
                <a:gd name="adj" fmla="val 28900"/>
                <a:gd name="vf" fmla="val 115470"/>
              </a:avLst>
            </a:prstGeom>
            <a:solidFill>
              <a:srgbClr val="F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4827361" y="968857"/>
              <a:ext cx="1820800" cy="1575206"/>
            </a:xfrm>
            <a:prstGeom prst="hexagon">
              <a:avLst>
                <a:gd name="adj" fmla="val 2857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p:nvPr/>
          </p:nvSpPr>
          <p:spPr>
            <a:xfrm>
              <a:off x="5129106" y="1229902"/>
              <a:ext cx="1217310" cy="105311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Arial"/>
                  <a:ea typeface="Arial"/>
                  <a:cs typeface="Arial"/>
                  <a:sym typeface="Arial"/>
                </a:rPr>
                <a:t>Mission</a:t>
              </a:r>
              <a:endParaRPr/>
            </a:p>
          </p:txBody>
        </p:sp>
        <p:sp>
          <p:nvSpPr>
            <p:cNvPr id="115" name="Google Shape;115;p7"/>
            <p:cNvSpPr/>
            <p:nvPr/>
          </p:nvSpPr>
          <p:spPr>
            <a:xfrm>
              <a:off x="4642852" y="3703117"/>
              <a:ext cx="838302" cy="722308"/>
            </a:xfrm>
            <a:prstGeom prst="hexagon">
              <a:avLst>
                <a:gd name="adj" fmla="val 28900"/>
                <a:gd name="vf" fmla="val 115470"/>
              </a:avLst>
            </a:prstGeom>
            <a:solidFill>
              <a:srgbClr val="F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4827361" y="2873519"/>
              <a:ext cx="1820800" cy="1575206"/>
            </a:xfrm>
            <a:prstGeom prst="hexagon">
              <a:avLst>
                <a:gd name="adj" fmla="val 2857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txBox="1"/>
            <p:nvPr/>
          </p:nvSpPr>
          <p:spPr>
            <a:xfrm>
              <a:off x="5129106" y="3134564"/>
              <a:ext cx="1217310" cy="105311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Arial"/>
                  <a:ea typeface="Arial"/>
                  <a:cs typeface="Arial"/>
                  <a:sym typeface="Arial"/>
                </a:rPr>
                <a:t>Objectives</a:t>
              </a:r>
              <a:endParaRPr/>
            </a:p>
          </p:txBody>
        </p:sp>
        <p:sp>
          <p:nvSpPr>
            <p:cNvPr id="118" name="Google Shape;118;p7"/>
            <p:cNvSpPr/>
            <p:nvPr/>
          </p:nvSpPr>
          <p:spPr>
            <a:xfrm>
              <a:off x="2956944" y="3861342"/>
              <a:ext cx="838302" cy="722308"/>
            </a:xfrm>
            <a:prstGeom prst="hexagon">
              <a:avLst>
                <a:gd name="adj" fmla="val 28900"/>
                <a:gd name="vf" fmla="val 115470"/>
              </a:avLst>
            </a:prstGeom>
            <a:solidFill>
              <a:srgbClr val="F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3157475" y="3843460"/>
              <a:ext cx="1820800" cy="1575206"/>
            </a:xfrm>
            <a:prstGeom prst="hexagon">
              <a:avLst>
                <a:gd name="adj" fmla="val 2857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txBox="1"/>
            <p:nvPr/>
          </p:nvSpPr>
          <p:spPr>
            <a:xfrm>
              <a:off x="3459220" y="4104505"/>
              <a:ext cx="1217310" cy="105311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Arial"/>
                  <a:ea typeface="Arial"/>
                  <a:cs typeface="Arial"/>
                  <a:sym typeface="Arial"/>
                </a:rPr>
                <a:t>Strategies</a:t>
              </a:r>
              <a:endParaRPr/>
            </a:p>
          </p:txBody>
        </p:sp>
        <p:sp>
          <p:nvSpPr>
            <p:cNvPr id="121" name="Google Shape;121;p7"/>
            <p:cNvSpPr/>
            <p:nvPr/>
          </p:nvSpPr>
          <p:spPr>
            <a:xfrm>
              <a:off x="1962559" y="2511552"/>
              <a:ext cx="838302" cy="722308"/>
            </a:xfrm>
            <a:prstGeom prst="hexagon">
              <a:avLst>
                <a:gd name="adj" fmla="val 28900"/>
                <a:gd name="vf" fmla="val 115470"/>
              </a:avLst>
            </a:prstGeom>
            <a:solidFill>
              <a:srgbClr val="F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479837" y="2874602"/>
              <a:ext cx="1820800" cy="1575206"/>
            </a:xfrm>
            <a:prstGeom prst="hexagon">
              <a:avLst>
                <a:gd name="adj" fmla="val 2857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txBox="1"/>
            <p:nvPr/>
          </p:nvSpPr>
          <p:spPr>
            <a:xfrm>
              <a:off x="1781582" y="3135647"/>
              <a:ext cx="1217310" cy="105311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Arial"/>
                  <a:ea typeface="Arial"/>
                  <a:cs typeface="Arial"/>
                  <a:sym typeface="Arial"/>
                </a:rPr>
                <a:t>Action Plans</a:t>
              </a:r>
              <a:endParaRPr/>
            </a:p>
          </p:txBody>
        </p:sp>
        <p:sp>
          <p:nvSpPr>
            <p:cNvPr id="124" name="Google Shape;124;p7"/>
            <p:cNvSpPr/>
            <p:nvPr/>
          </p:nvSpPr>
          <p:spPr>
            <a:xfrm>
              <a:off x="1479837" y="966690"/>
              <a:ext cx="1820800" cy="1575206"/>
            </a:xfrm>
            <a:prstGeom prst="hexagon">
              <a:avLst>
                <a:gd name="adj" fmla="val 2857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txBox="1"/>
            <p:nvPr/>
          </p:nvSpPr>
          <p:spPr>
            <a:xfrm>
              <a:off x="1781582" y="1227735"/>
              <a:ext cx="1217310" cy="105311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Arial"/>
                  <a:ea typeface="Arial"/>
                  <a:cs typeface="Arial"/>
                  <a:sym typeface="Arial"/>
                </a:rPr>
                <a:t>Long-Term Competitive Advantage</a:t>
              </a:r>
              <a:endParaRPr/>
            </a:p>
          </p:txBody>
        </p:sp>
      </p:grpSp>
      <p:sp>
        <p:nvSpPr>
          <p:cNvPr id="126" name="Google Shape;126;p7"/>
          <p:cNvSpPr txBox="1"/>
          <p:nvPr/>
        </p:nvSpPr>
        <p:spPr>
          <a:xfrm>
            <a:off x="233265" y="6222442"/>
            <a:ext cx="35038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Calibri"/>
                <a:ea typeface="Calibri"/>
                <a:cs typeface="Calibri"/>
                <a:sym typeface="Calibri"/>
              </a:rPr>
              <a:t>Watch this </a:t>
            </a:r>
            <a:r>
              <a:rPr lang="en-GB"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video</a:t>
            </a:r>
            <a:r>
              <a:rPr lang="en-GB" sz="1800" b="0" i="0" u="none" strike="noStrike" cap="none">
                <a:solidFill>
                  <a:srgbClr val="000000"/>
                </a:solidFill>
                <a:latin typeface="Calibri"/>
                <a:ea typeface="Calibri"/>
                <a:cs typeface="Calibri"/>
                <a:sym typeface="Calibri"/>
              </a:rPr>
              <a:t> and comment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The Importance of Strategic Planning</a:t>
            </a:r>
            <a:endParaRPr b="1" dirty="0"/>
          </a:p>
        </p:txBody>
      </p:sp>
      <p:grpSp>
        <p:nvGrpSpPr>
          <p:cNvPr id="132" name="Google Shape;132;p8"/>
          <p:cNvGrpSpPr/>
          <p:nvPr/>
        </p:nvGrpSpPr>
        <p:grpSpPr>
          <a:xfrm>
            <a:off x="9708100" y="3807351"/>
            <a:ext cx="2398263" cy="2584931"/>
            <a:chOff x="16745404" y="2287703"/>
            <a:chExt cx="5880975" cy="9651367"/>
          </a:xfrm>
        </p:grpSpPr>
        <p:sp>
          <p:nvSpPr>
            <p:cNvPr id="133" name="Google Shape;133;p8"/>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4" name="Google Shape;134;p8"/>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5" name="Google Shape;135;p8"/>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6" name="Google Shape;136;p8"/>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7" name="Google Shape;137;p8"/>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8" name="Google Shape;138;p8"/>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39" name="Google Shape;139;p8"/>
          <p:cNvGrpSpPr/>
          <p:nvPr/>
        </p:nvGrpSpPr>
        <p:grpSpPr>
          <a:xfrm>
            <a:off x="0" y="4628406"/>
            <a:ext cx="10021832" cy="2378886"/>
            <a:chOff x="1589" y="3237478"/>
            <a:chExt cx="9448799" cy="3618670"/>
          </a:xfrm>
        </p:grpSpPr>
        <p:sp>
          <p:nvSpPr>
            <p:cNvPr id="140" name="Google Shape;140;p8"/>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141" name="Google Shape;141;p8"/>
            <p:cNvGrpSpPr/>
            <p:nvPr/>
          </p:nvGrpSpPr>
          <p:grpSpPr>
            <a:xfrm>
              <a:off x="974394" y="4615673"/>
              <a:ext cx="1692269" cy="965764"/>
              <a:chOff x="2856328" y="9274944"/>
              <a:chExt cx="2098302" cy="1197484"/>
            </a:xfrm>
          </p:grpSpPr>
          <p:sp>
            <p:nvSpPr>
              <p:cNvPr id="142" name="Google Shape;142;p8"/>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3" name="Google Shape;143;p8"/>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4" name="Google Shape;144;p8"/>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45" name="Google Shape;145;p8"/>
            <p:cNvGrpSpPr/>
            <p:nvPr/>
          </p:nvGrpSpPr>
          <p:grpSpPr>
            <a:xfrm rot="444908">
              <a:off x="3096305" y="3828603"/>
              <a:ext cx="1325083" cy="756214"/>
              <a:chOff x="2856328" y="9274944"/>
              <a:chExt cx="2098302" cy="1197484"/>
            </a:xfrm>
          </p:grpSpPr>
          <p:sp>
            <p:nvSpPr>
              <p:cNvPr id="146" name="Google Shape;146;p8"/>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7" name="Google Shape;147;p8"/>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8" name="Google Shape;148;p8"/>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49" name="Google Shape;149;p8"/>
            <p:cNvGrpSpPr/>
            <p:nvPr/>
          </p:nvGrpSpPr>
          <p:grpSpPr>
            <a:xfrm rot="925121">
              <a:off x="4989650" y="3470694"/>
              <a:ext cx="1049151" cy="598742"/>
              <a:chOff x="2856328" y="9274944"/>
              <a:chExt cx="2098302" cy="1197484"/>
            </a:xfrm>
          </p:grpSpPr>
          <p:sp>
            <p:nvSpPr>
              <p:cNvPr id="150" name="Google Shape;150;p8"/>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1" name="Google Shape;151;p8"/>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2" name="Google Shape;152;p8"/>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53" name="Google Shape;153;p8"/>
            <p:cNvGrpSpPr/>
            <p:nvPr/>
          </p:nvGrpSpPr>
          <p:grpSpPr>
            <a:xfrm rot="1658453">
              <a:off x="6718802" y="3394639"/>
              <a:ext cx="788178" cy="449807"/>
              <a:chOff x="2856328" y="9274944"/>
              <a:chExt cx="2098302" cy="1197484"/>
            </a:xfrm>
          </p:grpSpPr>
          <p:sp>
            <p:nvSpPr>
              <p:cNvPr id="154" name="Google Shape;154;p8"/>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5" name="Google Shape;155;p8"/>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6" name="Google Shape;156;p8"/>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
        <p:nvSpPr>
          <p:cNvPr id="157" name="Google Shape;157;p8"/>
          <p:cNvSpPr txBox="1">
            <a:spLocks noGrp="1"/>
          </p:cNvSpPr>
          <p:nvPr>
            <p:ph type="body" idx="1"/>
          </p:nvPr>
        </p:nvSpPr>
        <p:spPr>
          <a:xfrm>
            <a:off x="399370" y="1740527"/>
            <a:ext cx="11393260" cy="50963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1900" dirty="0">
                <a:solidFill>
                  <a:schemeClr val="dk1"/>
                </a:solidFill>
              </a:rPr>
              <a:t>Brainstorming Activity:</a:t>
            </a:r>
            <a:endParaRPr dirty="0"/>
          </a:p>
          <a:p>
            <a:pPr marL="0" lvl="0" indent="0" algn="ctr" rtl="0">
              <a:lnSpc>
                <a:spcPct val="90000"/>
              </a:lnSpc>
              <a:spcBef>
                <a:spcPts val="0"/>
              </a:spcBef>
              <a:spcAft>
                <a:spcPts val="0"/>
              </a:spcAft>
              <a:buClr>
                <a:schemeClr val="accent1"/>
              </a:buClr>
              <a:buSzPts val="1800"/>
              <a:buNone/>
            </a:pPr>
            <a:endParaRPr sz="1900" dirty="0">
              <a:solidFill>
                <a:schemeClr val="dk1"/>
              </a:solidFill>
            </a:endParaRPr>
          </a:p>
          <a:p>
            <a:pPr marL="0" lvl="0" indent="0" algn="ctr" rtl="0">
              <a:lnSpc>
                <a:spcPct val="90000"/>
              </a:lnSpc>
              <a:spcBef>
                <a:spcPts val="0"/>
              </a:spcBef>
              <a:spcAft>
                <a:spcPts val="0"/>
              </a:spcAft>
              <a:buClr>
                <a:schemeClr val="accent1"/>
              </a:buClr>
              <a:buSzPts val="1800"/>
              <a:buNone/>
            </a:pPr>
            <a:endParaRPr sz="19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1900" dirty="0">
                <a:solidFill>
                  <a:schemeClr val="dk1"/>
                </a:solidFill>
              </a:rPr>
              <a:t>What do you think the benefits of Strategic Planning are for a CSO?</a:t>
            </a:r>
            <a:endParaRPr dirty="0"/>
          </a:p>
          <a:p>
            <a:pPr marL="457200" lvl="0" indent="-342900" algn="ctr" rtl="0">
              <a:lnSpc>
                <a:spcPct val="90000"/>
              </a:lnSpc>
              <a:spcBef>
                <a:spcPts val="0"/>
              </a:spcBef>
              <a:spcAft>
                <a:spcPts val="0"/>
              </a:spcAft>
              <a:buClr>
                <a:schemeClr val="accent1"/>
              </a:buClr>
              <a:buSzPts val="1800"/>
              <a:buFont typeface="Noto Sans Symbols"/>
              <a:buNone/>
            </a:pPr>
            <a:endParaRPr sz="19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1900" dirty="0">
                <a:solidFill>
                  <a:schemeClr val="dk1"/>
                </a:solidFill>
              </a:rPr>
              <a:t>How can Strategic Planning distinguish a successful CSO from a less successful or an unsuccessful CSO</a:t>
            </a:r>
            <a:r>
              <a:rPr lang="en-GB" sz="2000" dirty="0">
                <a:solidFill>
                  <a:schemeClr val="dk1"/>
                </a:solidFill>
              </a:rPr>
              <a:t>?</a:t>
            </a:r>
            <a:endParaRPr dirty="0"/>
          </a:p>
          <a:p>
            <a:pPr marL="0" lvl="0" indent="0" algn="ctr" rtl="0">
              <a:lnSpc>
                <a:spcPct val="90000"/>
              </a:lnSpc>
              <a:spcBef>
                <a:spcPts val="0"/>
              </a:spcBef>
              <a:spcAft>
                <a:spcPts val="0"/>
              </a:spcAft>
              <a:buClr>
                <a:schemeClr val="accent1"/>
              </a:buClr>
              <a:buSzPts val="1800"/>
              <a:buNone/>
            </a:pPr>
            <a:endParaRPr sz="2000" dirty="0">
              <a:solidFill>
                <a:schemeClr val="dk1"/>
              </a:solidFill>
            </a:endParaRPr>
          </a:p>
          <a:p>
            <a:pPr marL="0" lvl="0" indent="0" algn="ctr" rtl="0">
              <a:lnSpc>
                <a:spcPct val="90000"/>
              </a:lnSpc>
              <a:spcBef>
                <a:spcPts val="0"/>
              </a:spcBef>
              <a:spcAft>
                <a:spcPts val="0"/>
              </a:spcAft>
              <a:buClr>
                <a:schemeClr val="accent1"/>
              </a:buClr>
              <a:buSzPts val="1800"/>
              <a:buNone/>
            </a:pPr>
            <a:endParaRPr sz="2000" dirty="0">
              <a:solidFill>
                <a:schemeClr val="dk1"/>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The Importance of Strategic Planning</a:t>
            </a:r>
            <a:endParaRPr b="1" dirty="0"/>
          </a:p>
        </p:txBody>
      </p:sp>
      <p:sp>
        <p:nvSpPr>
          <p:cNvPr id="163" name="Google Shape;163;p9"/>
          <p:cNvSpPr txBox="1"/>
          <p:nvPr/>
        </p:nvSpPr>
        <p:spPr>
          <a:xfrm>
            <a:off x="399375" y="1305025"/>
            <a:ext cx="5077200" cy="4446000"/>
          </a:xfrm>
          <a:prstGeom prst="rect">
            <a:avLst/>
          </a:prstGeom>
          <a:noFill/>
          <a:ln>
            <a:noFill/>
          </a:ln>
        </p:spPr>
        <p:txBody>
          <a:bodyPr spcFirstLastPara="1" wrap="square" lIns="91425" tIns="91425" rIns="91425" bIns="91425" anchor="t" anchorCtr="0">
            <a:noAutofit/>
          </a:bodyPr>
          <a:lstStyle/>
          <a:p>
            <a:pPr marL="0" lvl="0" indent="0" algn="just" rtl="0">
              <a:lnSpc>
                <a:spcPct val="107000"/>
              </a:lnSpc>
              <a:spcBef>
                <a:spcPts val="0"/>
              </a:spcBef>
              <a:spcAft>
                <a:spcPts val="0"/>
              </a:spcAft>
              <a:buClr>
                <a:srgbClr val="000000"/>
              </a:buClr>
              <a:buFont typeface="Arial"/>
              <a:buNone/>
            </a:pPr>
            <a:r>
              <a:rPr lang="en-GB" sz="1800" b="1" dirty="0">
                <a:latin typeface="Calibri"/>
                <a:ea typeface="Calibri"/>
                <a:cs typeface="Calibri"/>
                <a:sym typeface="Calibri"/>
              </a:rPr>
              <a:t>Clarity </a:t>
            </a:r>
            <a:endParaRPr sz="1800" b="1" dirty="0">
              <a:latin typeface="Calibri"/>
              <a:ea typeface="Calibri"/>
              <a:cs typeface="Calibri"/>
              <a:sym typeface="Calibri"/>
            </a:endParaRPr>
          </a:p>
          <a:p>
            <a:pPr marL="0" lvl="0" indent="0" algn="just" rtl="0">
              <a:lnSpc>
                <a:spcPct val="107000"/>
              </a:lnSpc>
              <a:spcBef>
                <a:spcPts val="800"/>
              </a:spcBef>
              <a:spcAft>
                <a:spcPts val="0"/>
              </a:spcAft>
              <a:buClr>
                <a:srgbClr val="000000"/>
              </a:buClr>
              <a:buFont typeface="Arial"/>
              <a:buNone/>
            </a:pPr>
            <a:r>
              <a:rPr lang="en-GB" sz="1800" dirty="0">
                <a:latin typeface="Calibri"/>
                <a:ea typeface="Calibri"/>
                <a:cs typeface="Calibri"/>
                <a:sym typeface="Calibri"/>
              </a:rPr>
              <a:t>While a clear direction may exist anyway, writing it down enables it to be </a:t>
            </a:r>
            <a:r>
              <a:rPr lang="en-GB" sz="1800" b="1" dirty="0">
                <a:latin typeface="Calibri"/>
                <a:ea typeface="Calibri"/>
                <a:cs typeface="Calibri"/>
                <a:sym typeface="Calibri"/>
              </a:rPr>
              <a:t>better understood</a:t>
            </a:r>
            <a:r>
              <a:rPr lang="en-GB" sz="1800" dirty="0">
                <a:latin typeface="Calibri"/>
                <a:ea typeface="Calibri"/>
                <a:cs typeface="Calibri"/>
                <a:sym typeface="Calibri"/>
              </a:rPr>
              <a:t> by partners, donors, staff and trustees. This is especially useful when people in the organisation frequently leave or new ones join (turnover). Strategic planning provides all the representatives with </a:t>
            </a:r>
            <a:r>
              <a:rPr lang="en-GB" sz="1800" b="1" dirty="0">
                <a:latin typeface="Calibri"/>
                <a:ea typeface="Calibri"/>
                <a:cs typeface="Calibri"/>
                <a:sym typeface="Calibri"/>
              </a:rPr>
              <a:t>clear destinations and bearings to the future</a:t>
            </a:r>
            <a:r>
              <a:rPr lang="en-GB" sz="1800" dirty="0">
                <a:latin typeface="Calibri"/>
                <a:ea typeface="Calibri"/>
                <a:cs typeface="Calibri"/>
                <a:sym typeface="Calibri"/>
              </a:rPr>
              <a:t> of the organization. The vast majority </a:t>
            </a:r>
            <a:r>
              <a:rPr lang="en-GB" sz="1800" b="1" dirty="0">
                <a:latin typeface="Calibri"/>
                <a:ea typeface="Calibri"/>
                <a:cs typeface="Calibri"/>
                <a:sym typeface="Calibri"/>
              </a:rPr>
              <a:t>perform better</a:t>
            </a:r>
            <a:r>
              <a:rPr lang="en-GB" sz="1800" dirty="0">
                <a:latin typeface="Calibri"/>
                <a:ea typeface="Calibri"/>
                <a:cs typeface="Calibri"/>
                <a:sym typeface="Calibri"/>
              </a:rPr>
              <a:t> (in quality and amount) in the event that they </a:t>
            </a:r>
            <a:r>
              <a:rPr lang="en-GB" sz="1800" b="1" dirty="0">
                <a:latin typeface="Calibri"/>
                <a:ea typeface="Calibri"/>
                <a:cs typeface="Calibri"/>
                <a:sym typeface="Calibri"/>
              </a:rPr>
              <a:t>realize what is anticipated</a:t>
            </a:r>
            <a:r>
              <a:rPr lang="en-GB" sz="1800" dirty="0">
                <a:latin typeface="Calibri"/>
                <a:ea typeface="Calibri"/>
                <a:cs typeface="Calibri"/>
                <a:sym typeface="Calibri"/>
              </a:rPr>
              <a:t> from them and where the organization is headed at.</a:t>
            </a:r>
            <a:endParaRPr sz="1800" dirty="0">
              <a:latin typeface="Calibri"/>
              <a:ea typeface="Calibri"/>
              <a:cs typeface="Calibri"/>
              <a:sym typeface="Calibri"/>
            </a:endParaRPr>
          </a:p>
          <a:p>
            <a:pPr marL="0" lvl="0" indent="0" algn="just" rtl="0">
              <a:lnSpc>
                <a:spcPct val="107000"/>
              </a:lnSpc>
              <a:spcBef>
                <a:spcPts val="800"/>
              </a:spcBef>
              <a:spcAft>
                <a:spcPts val="0"/>
              </a:spcAft>
              <a:buClr>
                <a:srgbClr val="000000"/>
              </a:buClr>
              <a:buFont typeface="Arial"/>
              <a:buNone/>
            </a:pPr>
            <a:r>
              <a:rPr lang="en-GB" sz="1800" dirty="0">
                <a:latin typeface="Calibri"/>
                <a:ea typeface="Calibri"/>
                <a:cs typeface="Calibri"/>
                <a:sym typeface="Calibri"/>
              </a:rPr>
              <a:t> </a:t>
            </a:r>
            <a:endParaRPr sz="1600" dirty="0"/>
          </a:p>
        </p:txBody>
      </p:sp>
      <p:pic>
        <p:nvPicPr>
          <p:cNvPr id="164" name="Google Shape;164;p9"/>
          <p:cNvPicPr preferRelativeResize="0"/>
          <p:nvPr/>
        </p:nvPicPr>
        <p:blipFill>
          <a:blip r:embed="rId3">
            <a:alphaModFix/>
          </a:blip>
          <a:stretch>
            <a:fillRect/>
          </a:stretch>
        </p:blipFill>
        <p:spPr>
          <a:xfrm>
            <a:off x="6096000" y="1530676"/>
            <a:ext cx="5391949" cy="336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58fecefc3a_0_2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The Importance of Strategic Planning</a:t>
            </a:r>
            <a:endParaRPr b="1" dirty="0"/>
          </a:p>
        </p:txBody>
      </p:sp>
      <p:sp>
        <p:nvSpPr>
          <p:cNvPr id="170" name="Google Shape;170;g258fecefc3a_0_25"/>
          <p:cNvSpPr txBox="1"/>
          <p:nvPr/>
        </p:nvSpPr>
        <p:spPr>
          <a:xfrm>
            <a:off x="526966" y="1598256"/>
            <a:ext cx="5391900" cy="3946500"/>
          </a:xfrm>
          <a:prstGeom prst="rect">
            <a:avLst/>
          </a:prstGeom>
          <a:noFill/>
          <a:ln>
            <a:noFill/>
          </a:ln>
        </p:spPr>
        <p:txBody>
          <a:bodyPr spcFirstLastPara="1" wrap="square" lIns="91425" tIns="91425" rIns="91425" bIns="91425" anchor="t" anchorCtr="0">
            <a:noAutofit/>
          </a:bodyPr>
          <a:lstStyle/>
          <a:p>
            <a:pPr marL="0" lvl="0" indent="0" algn="just" rtl="0">
              <a:lnSpc>
                <a:spcPct val="107000"/>
              </a:lnSpc>
              <a:spcBef>
                <a:spcPts val="800"/>
              </a:spcBef>
              <a:spcAft>
                <a:spcPts val="0"/>
              </a:spcAft>
              <a:buNone/>
            </a:pPr>
            <a:r>
              <a:rPr lang="en-GB" sz="1800" b="1" dirty="0">
                <a:latin typeface="Calibri"/>
                <a:ea typeface="Calibri"/>
                <a:cs typeface="Calibri"/>
                <a:sym typeface="Calibri"/>
              </a:rPr>
              <a:t>An Honest Image of the Organizational Functioning </a:t>
            </a:r>
            <a:endParaRPr sz="1800" b="1" dirty="0">
              <a:latin typeface="Calibri"/>
              <a:ea typeface="Calibri"/>
              <a:cs typeface="Calibri"/>
              <a:sym typeface="Calibri"/>
            </a:endParaRPr>
          </a:p>
          <a:p>
            <a:pPr marL="0" lvl="0" indent="0" algn="just" rtl="0">
              <a:lnSpc>
                <a:spcPct val="107000"/>
              </a:lnSpc>
              <a:spcBef>
                <a:spcPts val="800"/>
              </a:spcBef>
              <a:spcAft>
                <a:spcPts val="0"/>
              </a:spcAft>
              <a:buNone/>
            </a:pPr>
            <a:r>
              <a:rPr lang="en-GB" sz="1800" dirty="0">
                <a:latin typeface="Calibri"/>
                <a:ea typeface="Calibri"/>
                <a:cs typeface="Calibri"/>
                <a:sym typeface="Calibri"/>
              </a:rPr>
              <a:t>Strategic planning entails collecting statistics and knowledge on </a:t>
            </a:r>
            <a:r>
              <a:rPr lang="en-GB" sz="1800" b="1" dirty="0">
                <a:latin typeface="Calibri"/>
                <a:ea typeface="Calibri"/>
                <a:cs typeface="Calibri"/>
                <a:sym typeface="Calibri"/>
              </a:rPr>
              <a:t>the company's internal and external operational environments</a:t>
            </a:r>
            <a:r>
              <a:rPr lang="en-GB" sz="1800" dirty="0">
                <a:latin typeface="Calibri"/>
                <a:ea typeface="Calibri"/>
                <a:cs typeface="Calibri"/>
                <a:sym typeface="Calibri"/>
              </a:rPr>
              <a:t> by identifying internal capabilities and what characterizes the organisation in terms of strengths and weaknesses, opportunities and threats. As a result, the </a:t>
            </a:r>
            <a:r>
              <a:rPr lang="en-GB" sz="1800" b="1" dirty="0">
                <a:latin typeface="Calibri"/>
                <a:ea typeface="Calibri"/>
                <a:cs typeface="Calibri"/>
                <a:sym typeface="Calibri"/>
              </a:rPr>
              <a:t>knowledge collected is analysed and synthesized</a:t>
            </a:r>
            <a:r>
              <a:rPr lang="en-GB" sz="1800" dirty="0">
                <a:latin typeface="Calibri"/>
                <a:ea typeface="Calibri"/>
                <a:cs typeface="Calibri"/>
                <a:sym typeface="Calibri"/>
              </a:rPr>
              <a:t> in accordance with the organisational vision. Strategic planning is a </a:t>
            </a:r>
            <a:r>
              <a:rPr lang="en-GB" sz="1800" b="1" dirty="0">
                <a:latin typeface="Calibri"/>
                <a:ea typeface="Calibri"/>
                <a:cs typeface="Calibri"/>
                <a:sym typeface="Calibri"/>
              </a:rPr>
              <a:t>process of reflection and careful consideration</a:t>
            </a:r>
            <a:r>
              <a:rPr lang="en-GB" sz="1800" dirty="0">
                <a:latin typeface="Calibri"/>
                <a:ea typeface="Calibri"/>
                <a:cs typeface="Calibri"/>
                <a:sym typeface="Calibri"/>
              </a:rPr>
              <a:t> in which multiple options are weighted in before a final course of action is chosen.</a:t>
            </a:r>
            <a:endParaRPr sz="1600" dirty="0"/>
          </a:p>
        </p:txBody>
      </p:sp>
      <p:pic>
        <p:nvPicPr>
          <p:cNvPr id="171" name="Google Shape;171;g258fecefc3a_0_25"/>
          <p:cNvPicPr preferRelativeResize="0"/>
          <p:nvPr/>
        </p:nvPicPr>
        <p:blipFill>
          <a:blip r:embed="rId3">
            <a:alphaModFix/>
          </a:blip>
          <a:stretch>
            <a:fillRect/>
          </a:stretch>
        </p:blipFill>
        <p:spPr>
          <a:xfrm>
            <a:off x="6506365" y="1964225"/>
            <a:ext cx="5185526" cy="2916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58fecefc3a_0_32"/>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The Importance of Strategic Planning</a:t>
            </a:r>
            <a:endParaRPr b="1" dirty="0"/>
          </a:p>
        </p:txBody>
      </p:sp>
      <p:sp>
        <p:nvSpPr>
          <p:cNvPr id="177" name="Google Shape;177;g258fecefc3a_0_32"/>
          <p:cNvSpPr txBox="1"/>
          <p:nvPr/>
        </p:nvSpPr>
        <p:spPr>
          <a:xfrm>
            <a:off x="399375" y="1449400"/>
            <a:ext cx="4882500" cy="214176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800"/>
              </a:spcBef>
              <a:spcAft>
                <a:spcPts val="0"/>
              </a:spcAft>
              <a:buNone/>
            </a:pPr>
            <a:r>
              <a:rPr lang="en-GB" sz="1600" b="1" i="0" u="none" strike="noStrike" cap="none" dirty="0">
                <a:solidFill>
                  <a:srgbClr val="000000"/>
                </a:solidFill>
                <a:latin typeface="Calibri"/>
                <a:ea typeface="Calibri"/>
                <a:cs typeface="Calibri"/>
                <a:sym typeface="Calibri"/>
              </a:rPr>
              <a:t>Sense of Shared Responsibility - Cohesion</a:t>
            </a:r>
            <a:endParaRPr sz="16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600" i="0" u="none" strike="noStrike" cap="none" dirty="0">
                <a:solidFill>
                  <a:srgbClr val="000000"/>
                </a:solidFill>
                <a:latin typeface="Calibri"/>
                <a:ea typeface="Calibri"/>
                <a:cs typeface="Calibri"/>
                <a:sym typeface="Calibri"/>
              </a:rPr>
              <a:t>A strategic plan offers both the much-needed foundation from which an organisation can grow but also helps create </a:t>
            </a:r>
            <a:r>
              <a:rPr lang="en-GB" sz="1600" b="1" i="0" u="none" strike="noStrike" cap="none" dirty="0">
                <a:solidFill>
                  <a:srgbClr val="000000"/>
                </a:solidFill>
                <a:latin typeface="Calibri"/>
                <a:ea typeface="Calibri"/>
                <a:cs typeface="Calibri"/>
                <a:sym typeface="Calibri"/>
              </a:rPr>
              <a:t>a sense of collaboration and collective responsibility</a:t>
            </a:r>
            <a:r>
              <a:rPr lang="en-GB" sz="1600" dirty="0">
                <a:latin typeface="Calibri"/>
                <a:ea typeface="Calibri"/>
                <a:cs typeface="Calibri"/>
                <a:sym typeface="Calibri"/>
              </a:rPr>
              <a:t>. </a:t>
            </a:r>
            <a:r>
              <a:rPr lang="en-GB" sz="1600" i="0" u="none" strike="noStrike" cap="none" dirty="0">
                <a:solidFill>
                  <a:srgbClr val="000000"/>
                </a:solidFill>
                <a:latin typeface="Calibri"/>
                <a:ea typeface="Calibri"/>
                <a:cs typeface="Calibri"/>
                <a:sym typeface="Calibri"/>
              </a:rPr>
              <a:t>When everybody has a sense of a purpose in their role within the greater organisation, they tend to be more </a:t>
            </a:r>
            <a:r>
              <a:rPr lang="en-GB" sz="1600" b="1" i="0" u="none" strike="noStrike" cap="none" dirty="0">
                <a:solidFill>
                  <a:srgbClr val="000000"/>
                </a:solidFill>
                <a:latin typeface="Calibri"/>
                <a:ea typeface="Calibri"/>
                <a:cs typeface="Calibri"/>
                <a:sym typeface="Calibri"/>
              </a:rPr>
              <a:t>invested</a:t>
            </a:r>
            <a:r>
              <a:rPr lang="en-GB" sz="1600" i="0" u="none" strike="noStrike" cap="none" dirty="0">
                <a:solidFill>
                  <a:srgbClr val="000000"/>
                </a:solidFill>
                <a:latin typeface="Calibri"/>
                <a:ea typeface="Calibri"/>
                <a:cs typeface="Calibri"/>
                <a:sym typeface="Calibri"/>
              </a:rPr>
              <a:t> in their outcomes.  </a:t>
            </a:r>
            <a:endParaRPr sz="1600" i="0" u="none" strike="noStrike" cap="none" dirty="0">
              <a:solidFill>
                <a:srgbClr val="000000"/>
              </a:solidFill>
              <a:latin typeface="Calibri"/>
              <a:ea typeface="Calibri"/>
              <a:cs typeface="Calibri"/>
              <a:sym typeface="Calibri"/>
            </a:endParaRPr>
          </a:p>
        </p:txBody>
      </p:sp>
      <p:sp>
        <p:nvSpPr>
          <p:cNvPr id="178" name="Google Shape;178;g258fecefc3a_0_32"/>
          <p:cNvSpPr txBox="1"/>
          <p:nvPr/>
        </p:nvSpPr>
        <p:spPr>
          <a:xfrm>
            <a:off x="6306375" y="1449400"/>
            <a:ext cx="5486400" cy="3717900"/>
          </a:xfrm>
          <a:prstGeom prst="rect">
            <a:avLst/>
          </a:prstGeom>
          <a:noFill/>
          <a:ln>
            <a:noFill/>
          </a:ln>
        </p:spPr>
        <p:txBody>
          <a:bodyPr spcFirstLastPara="1" wrap="square" lIns="91425" tIns="91425" rIns="91425" bIns="91425" anchor="t" anchorCtr="0">
            <a:noAutofit/>
          </a:bodyPr>
          <a:lstStyle/>
          <a:p>
            <a:pPr marL="0" lvl="0" indent="0" algn="just" rtl="0">
              <a:lnSpc>
                <a:spcPct val="107000"/>
              </a:lnSpc>
              <a:spcBef>
                <a:spcPts val="800"/>
              </a:spcBef>
              <a:spcAft>
                <a:spcPts val="0"/>
              </a:spcAft>
              <a:buClr>
                <a:srgbClr val="000000"/>
              </a:buClr>
              <a:buFont typeface="Arial"/>
              <a:buNone/>
            </a:pPr>
            <a:r>
              <a:rPr lang="en-GB" sz="1600" b="1" dirty="0">
                <a:latin typeface="Calibri"/>
                <a:ea typeface="Calibri"/>
                <a:cs typeface="Calibri"/>
                <a:sym typeface="Calibri"/>
              </a:rPr>
              <a:t>Managing Expectations and Bolstering Trust</a:t>
            </a:r>
            <a:endParaRPr sz="1600" b="1" dirty="0">
              <a:latin typeface="Calibri"/>
              <a:ea typeface="Calibri"/>
              <a:cs typeface="Calibri"/>
              <a:sym typeface="Calibri"/>
            </a:endParaRPr>
          </a:p>
          <a:p>
            <a:pPr marL="0" lvl="0" indent="0" algn="just" rtl="0">
              <a:lnSpc>
                <a:spcPct val="107000"/>
              </a:lnSpc>
              <a:spcBef>
                <a:spcPts val="800"/>
              </a:spcBef>
              <a:spcAft>
                <a:spcPts val="0"/>
              </a:spcAft>
              <a:buClr>
                <a:srgbClr val="000000"/>
              </a:buClr>
              <a:buFont typeface="Arial"/>
              <a:buNone/>
            </a:pPr>
            <a:r>
              <a:rPr lang="en-GB" sz="1600" dirty="0">
                <a:latin typeface="Calibri"/>
                <a:ea typeface="Calibri"/>
                <a:cs typeface="Calibri"/>
                <a:sym typeface="Calibri"/>
              </a:rPr>
              <a:t>A strategic plan increases </a:t>
            </a:r>
            <a:r>
              <a:rPr lang="en-GB" sz="1600" b="1" dirty="0">
                <a:latin typeface="Calibri"/>
                <a:ea typeface="Calibri"/>
                <a:cs typeface="Calibri"/>
                <a:sym typeface="Calibri"/>
              </a:rPr>
              <a:t>transparency</a:t>
            </a:r>
            <a:r>
              <a:rPr lang="en-GB" sz="1600" dirty="0">
                <a:latin typeface="Calibri"/>
                <a:ea typeface="Calibri"/>
                <a:cs typeface="Calibri"/>
                <a:sym typeface="Calibri"/>
              </a:rPr>
              <a:t> which helps build </a:t>
            </a:r>
            <a:r>
              <a:rPr lang="en-GB" sz="1600" b="1" dirty="0">
                <a:latin typeface="Calibri"/>
                <a:ea typeface="Calibri"/>
                <a:cs typeface="Calibri"/>
                <a:sym typeface="Calibri"/>
              </a:rPr>
              <a:t>trust</a:t>
            </a:r>
            <a:r>
              <a:rPr lang="en-GB" sz="1600" dirty="0">
                <a:latin typeface="Calibri"/>
                <a:ea typeface="Calibri"/>
                <a:cs typeface="Calibri"/>
                <a:sym typeface="Calibri"/>
              </a:rPr>
              <a:t> and </a:t>
            </a:r>
            <a:r>
              <a:rPr lang="en-GB" sz="1600" b="1" dirty="0">
                <a:latin typeface="Calibri"/>
                <a:ea typeface="Calibri"/>
                <a:cs typeface="Calibri"/>
                <a:sym typeface="Calibri"/>
              </a:rPr>
              <a:t>eliminate ambiguity</a:t>
            </a:r>
            <a:r>
              <a:rPr lang="en-GB" sz="1600" dirty="0">
                <a:latin typeface="Calibri"/>
                <a:ea typeface="Calibri"/>
                <a:cs typeface="Calibri"/>
                <a:sym typeface="Calibri"/>
              </a:rPr>
              <a:t> inside the organisation and among key stakeholders. Strategic planning is beneficial because it creates more </a:t>
            </a:r>
            <a:r>
              <a:rPr lang="en-GB" sz="1600" b="1" dirty="0">
                <a:latin typeface="Calibri"/>
                <a:ea typeface="Calibri"/>
                <a:cs typeface="Calibri"/>
                <a:sym typeface="Calibri"/>
              </a:rPr>
              <a:t>opportunities for collaboration</a:t>
            </a:r>
            <a:r>
              <a:rPr lang="en-GB" sz="1600" dirty="0">
                <a:latin typeface="Calibri"/>
                <a:ea typeface="Calibri"/>
                <a:cs typeface="Calibri"/>
                <a:sym typeface="Calibri"/>
              </a:rPr>
              <a:t> across teams. Working together to see what each department is doing improves trust in the overall direction of the organisation. Because so much of strategic planning refers to determining organizational goals, this helps set </a:t>
            </a:r>
            <a:r>
              <a:rPr lang="en-GB" sz="1600" b="1" dirty="0">
                <a:latin typeface="Calibri"/>
                <a:ea typeface="Calibri"/>
                <a:cs typeface="Calibri"/>
                <a:sym typeface="Calibri"/>
              </a:rPr>
              <a:t>expectations</a:t>
            </a:r>
            <a:r>
              <a:rPr lang="en-GB" sz="1600" dirty="0">
                <a:latin typeface="Calibri"/>
                <a:ea typeface="Calibri"/>
                <a:cs typeface="Calibri"/>
                <a:sym typeface="Calibri"/>
              </a:rPr>
              <a:t> across the different areas of your organization, and improves the overall functioning of the company. Lastly, it serves as a basis against which to measure progress.</a:t>
            </a:r>
            <a:endParaRPr sz="1600" dirty="0">
              <a:latin typeface="Calibri"/>
              <a:ea typeface="Calibri"/>
              <a:cs typeface="Calibri"/>
              <a:sym typeface="Calibri"/>
            </a:endParaRPr>
          </a:p>
          <a:p>
            <a:pPr marL="0" lvl="0" indent="0" algn="l" rtl="0">
              <a:spcBef>
                <a:spcPts val="0"/>
              </a:spcBef>
              <a:spcAft>
                <a:spcPts val="0"/>
              </a:spcAft>
              <a:buNone/>
            </a:pPr>
            <a:endParaRPr dirty="0"/>
          </a:p>
        </p:txBody>
      </p:sp>
      <p:pic>
        <p:nvPicPr>
          <p:cNvPr id="179" name="Google Shape;179;g258fecefc3a_0_32"/>
          <p:cNvPicPr preferRelativeResize="0"/>
          <p:nvPr/>
        </p:nvPicPr>
        <p:blipFill>
          <a:blip r:embed="rId3">
            <a:alphaModFix/>
          </a:blip>
          <a:stretch>
            <a:fillRect/>
          </a:stretch>
        </p:blipFill>
        <p:spPr>
          <a:xfrm>
            <a:off x="909737" y="3591164"/>
            <a:ext cx="4157389" cy="3081502"/>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1450</Words>
  <Application>Microsoft Office PowerPoint</Application>
  <PresentationFormat>Widescreen</PresentationFormat>
  <Paragraphs>108</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Poppins</vt:lpstr>
      <vt:lpstr>Calibri</vt:lpstr>
      <vt:lpstr>Noto Sans Symbols</vt:lpstr>
      <vt:lpstr>CARDET Course template</vt:lpstr>
      <vt:lpstr>CARDET Course template</vt:lpstr>
      <vt:lpstr>1_CARDET Course template</vt:lpstr>
      <vt:lpstr>Module 2 Strategic Planning</vt:lpstr>
      <vt:lpstr>Overview</vt:lpstr>
      <vt:lpstr>Defining Strategic Planning for an CSO</vt:lpstr>
      <vt:lpstr>Defining Strategic Planning for a CSO</vt:lpstr>
      <vt:lpstr>Defining Strategic Planning for an CSO </vt:lpstr>
      <vt:lpstr>The Importance of Strategic Planning</vt:lpstr>
      <vt:lpstr>The Importance of Strategic Planning</vt:lpstr>
      <vt:lpstr>The Importance of Strategic Planning</vt:lpstr>
      <vt:lpstr>The Importance of Strategic Planning</vt:lpstr>
      <vt:lpstr>The Importance of Strategic Planning</vt:lpstr>
      <vt:lpstr>Limitations of Strategic Planning</vt:lpstr>
      <vt:lpstr>The Importance of Strategic Planning</vt:lpstr>
      <vt:lpstr>Who should be involved in Strategic Planning for CSOs? (ACTIVITY)</vt:lpstr>
      <vt:lpstr>The Importance of Strategic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Strategic Planning</dc:title>
  <dc:creator>2Fast4u</dc:creator>
  <cp:lastModifiedBy>Simone Khekin</cp:lastModifiedBy>
  <cp:revision>4</cp:revision>
  <dcterms:created xsi:type="dcterms:W3CDTF">2014-07-11T09:12:14Z</dcterms:created>
  <dcterms:modified xsi:type="dcterms:W3CDTF">2024-01-10T14:59:18Z</dcterms:modified>
</cp:coreProperties>
</file>