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 id="2147483656" r:id="rId3"/>
  </p:sldMasterIdLst>
  <p:notesMasterIdLst>
    <p:notesMasterId r:id="rId16"/>
  </p:notesMasterIdLst>
  <p:sldIdLst>
    <p:sldId id="267" r:id="rId4"/>
    <p:sldId id="257" r:id="rId5"/>
    <p:sldId id="258" r:id="rId6"/>
    <p:sldId id="268" r:id="rId7"/>
    <p:sldId id="259" r:id="rId8"/>
    <p:sldId id="260" r:id="rId9"/>
    <p:sldId id="261" r:id="rId10"/>
    <p:sldId id="262" r:id="rId11"/>
    <p:sldId id="263" r:id="rId12"/>
    <p:sldId id="264" r:id="rId13"/>
    <p:sldId id="265" r:id="rId14"/>
    <p:sldId id="266" r:id="rId15"/>
  </p:sldIdLst>
  <p:sldSz cx="12192000" cy="6858000"/>
  <p:notesSz cx="6858000" cy="9144000"/>
  <p:embeddedFontLst>
    <p:embeddedFont>
      <p:font typeface="Poppins" panose="020B060402020202020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hYu1aMa29NJCUFZ+1PHZPgD2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8" d="100"/>
          <a:sy n="38" d="100"/>
        </p:scale>
        <p:origin x="44" y="5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font" Target="fonts/font5.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 name="Google Shape;5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124645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Images Source:</a:t>
            </a:r>
            <a:endParaRPr b="1"/>
          </a:p>
          <a:p>
            <a:pPr marL="0" lvl="0" indent="0" algn="l" rtl="0">
              <a:lnSpc>
                <a:spcPct val="100000"/>
              </a:lnSpc>
              <a:spcBef>
                <a:spcPts val="0"/>
              </a:spcBef>
              <a:spcAft>
                <a:spcPts val="0"/>
              </a:spcAft>
              <a:buSzPts val="1400"/>
              <a:buNone/>
            </a:pPr>
            <a:r>
              <a:rPr lang="en-GB"/>
              <a:t>https://lucidspark.com/blog/the-pitfalls-of-strategic-planning</a:t>
            </a:r>
            <a:endParaRPr/>
          </a:p>
        </p:txBody>
      </p:sp>
      <p:sp>
        <p:nvSpPr>
          <p:cNvPr id="162" name="Google Shape;1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https://parsadi.com/strategic-vision/</a:t>
            </a: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https://parsadi.com/strategic-vision/</a:t>
            </a:r>
            <a:endParaRPr/>
          </a:p>
        </p:txBody>
      </p:sp>
      <p:sp>
        <p:nvSpPr>
          <p:cNvPr id="87" name="Google Shape;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50089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 </a:t>
            </a:r>
            <a:endParaRPr b="1"/>
          </a:p>
          <a:p>
            <a:pPr marL="0" lvl="0" indent="0" algn="l" rtl="0">
              <a:lnSpc>
                <a:spcPct val="100000"/>
              </a:lnSpc>
              <a:spcBef>
                <a:spcPts val="0"/>
              </a:spcBef>
              <a:spcAft>
                <a:spcPts val="0"/>
              </a:spcAft>
              <a:buSzPts val="1400"/>
              <a:buNone/>
            </a:pPr>
            <a:r>
              <a:rPr lang="en-GB"/>
              <a:t>https://www.giveffect.com/nonprofit-resource-center/volunteer-management-software-swot-analysis/</a:t>
            </a:r>
            <a:endParaRPr/>
          </a:p>
        </p:txBody>
      </p:sp>
      <p:sp>
        <p:nvSpPr>
          <p:cNvPr id="94" name="Google Shape;9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https://www.cubic.id/journals/penerapan-pestle-analysis-dalam-perencanaan-strategi-lingkungan-eksternal-startup</a:t>
            </a:r>
            <a:endParaRPr/>
          </a:p>
        </p:txBody>
      </p:sp>
      <p:sp>
        <p:nvSpPr>
          <p:cNvPr id="101" name="Google Shape;10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b="1"/>
              <a:t>Image Source:</a:t>
            </a:r>
            <a:endParaRPr b="1"/>
          </a:p>
          <a:p>
            <a:pPr marL="0" lvl="0" indent="0" algn="l" rtl="0">
              <a:lnSpc>
                <a:spcPct val="100000"/>
              </a:lnSpc>
              <a:spcBef>
                <a:spcPts val="0"/>
              </a:spcBef>
              <a:spcAft>
                <a:spcPts val="0"/>
              </a:spcAft>
              <a:buSzPts val="1400"/>
              <a:buNone/>
            </a:pPr>
            <a:r>
              <a:rPr lang="en-GB"/>
              <a:t>https://www.sloww.co/infographics/</a:t>
            </a:r>
            <a:endParaRPr/>
          </a:p>
        </p:txBody>
      </p:sp>
      <p:sp>
        <p:nvSpPr>
          <p:cNvPr id="108" name="Google Shape;10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1"/>
        <p:cNvGrpSpPr/>
        <p:nvPr/>
      </p:nvGrpSpPr>
      <p:grpSpPr>
        <a:xfrm>
          <a:off x="0" y="0"/>
          <a:ext cx="0" cy="0"/>
          <a:chOff x="0" y="0"/>
          <a:chExt cx="0" cy="0"/>
        </a:xfrm>
      </p:grpSpPr>
      <p:sp>
        <p:nvSpPr>
          <p:cNvPr id="32" name="Google Shape;32;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25"/>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0206533"/>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6"/>
        <p:cNvGrpSpPr/>
        <p:nvPr/>
      </p:nvGrpSpPr>
      <p:grpSpPr>
        <a:xfrm>
          <a:off x="0" y="0"/>
          <a:ext cx="0" cy="0"/>
          <a:chOff x="0" y="0"/>
          <a:chExt cx="0" cy="0"/>
        </a:xfrm>
      </p:grpSpPr>
      <p:sp>
        <p:nvSpPr>
          <p:cNvPr id="37" name="Google Shape;37;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 name="Google Shape;38;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9" name="Google Shape;39;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0" name="Google Shape;40;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1" name="Google Shape;41;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extLst>
      <p:ext uri="{BB962C8B-B14F-4D97-AF65-F5344CB8AC3E}">
        <p14:creationId xmlns:p14="http://schemas.microsoft.com/office/powerpoint/2010/main" val="180977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3"/>
        <p:cNvGrpSpPr/>
        <p:nvPr/>
      </p:nvGrpSpPr>
      <p:grpSpPr>
        <a:xfrm>
          <a:off x="0" y="0"/>
          <a:ext cx="0" cy="0"/>
          <a:chOff x="0" y="0"/>
          <a:chExt cx="0" cy="0"/>
        </a:xfrm>
      </p:grpSpPr>
      <p:sp>
        <p:nvSpPr>
          <p:cNvPr id="24" name="Google Shape;24;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4"/>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27"/>
        <p:cNvGrpSpPr/>
        <p:nvPr/>
      </p:nvGrpSpPr>
      <p:grpSpPr>
        <a:xfrm>
          <a:off x="0" y="0"/>
          <a:ext cx="0" cy="0"/>
          <a:chOff x="0" y="0"/>
          <a:chExt cx="0" cy="0"/>
        </a:xfrm>
      </p:grpSpPr>
      <p:sp>
        <p:nvSpPr>
          <p:cNvPr id="28" name="Google Shape;28;p25"/>
          <p:cNvSpPr txBox="1">
            <a:spLocks noGrp="1"/>
          </p:cNvSpPr>
          <p:nvPr>
            <p:ph type="body" idx="1"/>
          </p:nvPr>
        </p:nvSpPr>
        <p:spPr>
          <a:xfrm>
            <a:off x="399370" y="1285794"/>
            <a:ext cx="11393260" cy="506611"/>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5"/>
          <p:cNvSpPr txBox="1">
            <a:spLocks noGrp="1"/>
          </p:cNvSpPr>
          <p:nvPr>
            <p:ph type="body" idx="2"/>
          </p:nvPr>
        </p:nvSpPr>
        <p:spPr>
          <a:xfrm>
            <a:off x="399370"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5"/>
          <p:cNvSpPr txBox="1">
            <a:spLocks noGrp="1"/>
          </p:cNvSpPr>
          <p:nvPr>
            <p:ph type="body" idx="3"/>
          </p:nvPr>
        </p:nvSpPr>
        <p:spPr>
          <a:xfrm>
            <a:off x="6273801" y="2046514"/>
            <a:ext cx="5518830" cy="4551135"/>
          </a:xfrm>
          <a:prstGeom prst="rect">
            <a:avLst/>
          </a:prstGeom>
          <a:noFill/>
          <a:ln>
            <a:noFill/>
          </a:ln>
        </p:spPr>
        <p:txBody>
          <a:bodyPr spcFirstLastPara="1" wrap="square" lIns="0" tIns="0" rIns="0" bIns="0" anchor="t" anchorCtr="0">
            <a:noAutofit/>
          </a:bodyPr>
          <a:lstStyle>
            <a:lvl1pPr marL="457200" marR="0" lvl="0" indent="-228600" algn="just"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2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32"/>
        <p:cNvGrpSpPr/>
        <p:nvPr/>
      </p:nvGrpSpPr>
      <p:grpSpPr>
        <a:xfrm>
          <a:off x="0" y="0"/>
          <a:ext cx="0" cy="0"/>
          <a:chOff x="0" y="0"/>
          <a:chExt cx="0" cy="0"/>
        </a:xfrm>
      </p:grpSpPr>
      <p:sp>
        <p:nvSpPr>
          <p:cNvPr id="33" name="Google Shape;33;p22"/>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 name="Google Shape;34;p22"/>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5" name="Google Shape;35;p22"/>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36" name="Google Shape;36;p22"/>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37" name="Google Shape;37;p22"/>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EF7D1"/>
        </a:solidFill>
        <a:effectLst/>
      </p:bgPr>
    </p:bg>
    <p:spTree>
      <p:nvGrpSpPr>
        <p:cNvPr id="1" name="Shape 41"/>
        <p:cNvGrpSpPr/>
        <p:nvPr/>
      </p:nvGrpSpPr>
      <p:grpSpPr>
        <a:xfrm>
          <a:off x="0" y="0"/>
          <a:ext cx="0" cy="0"/>
          <a:chOff x="0" y="0"/>
          <a:chExt cx="0" cy="0"/>
        </a:xfrm>
      </p:grpSpPr>
      <p:sp>
        <p:nvSpPr>
          <p:cNvPr id="42" name="Google Shape;42;p23"/>
          <p:cNvSpPr/>
          <p:nvPr/>
        </p:nvSpPr>
        <p:spPr>
          <a:xfrm>
            <a:off x="0" y="0"/>
            <a:ext cx="12192000" cy="6858000"/>
          </a:xfrm>
          <a:prstGeom prst="rect">
            <a:avLst/>
          </a:prstGeom>
          <a:solidFill>
            <a:srgbClr val="D2F1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 name="Google Shape;43;p23"/>
          <p:cNvSpPr txBox="1">
            <a:spLocks noGrp="1"/>
          </p:cNvSpPr>
          <p:nvPr>
            <p:ph type="ctrTitle"/>
          </p:nvPr>
        </p:nvSpPr>
        <p:spPr>
          <a:xfrm>
            <a:off x="2188573" y="3188147"/>
            <a:ext cx="7832271" cy="1600197"/>
          </a:xfrm>
          <a:prstGeom prst="rect">
            <a:avLst/>
          </a:prstGeom>
          <a:noFill/>
          <a:ln>
            <a:noFill/>
          </a:ln>
        </p:spPr>
        <p:txBody>
          <a:bodyPr spcFirstLastPara="1" wrap="square" lIns="0" tIns="0" rIns="0" bIns="0" anchor="ctr" anchorCtr="0">
            <a:normAutofit/>
          </a:bodyPr>
          <a:lstStyle>
            <a:lvl1pPr lvl="0" algn="ctr">
              <a:lnSpc>
                <a:spcPct val="100000"/>
              </a:lnSpc>
              <a:spcBef>
                <a:spcPts val="0"/>
              </a:spcBef>
              <a:spcAft>
                <a:spcPts val="0"/>
              </a:spcAft>
              <a:buClr>
                <a:schemeClr val="accent1"/>
              </a:buClr>
              <a:buSzPts val="3200"/>
              <a:buFont typeface="Calibri"/>
              <a:buNone/>
              <a:defRPr sz="32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4" name="Google Shape;44;p23"/>
          <p:cNvPicPr preferRelativeResize="0"/>
          <p:nvPr/>
        </p:nvPicPr>
        <p:blipFill rotWithShape="1">
          <a:blip r:embed="rId2">
            <a:alphaModFix/>
          </a:blip>
          <a:srcRect/>
          <a:stretch/>
        </p:blipFill>
        <p:spPr>
          <a:xfrm>
            <a:off x="4404572" y="228542"/>
            <a:ext cx="3382856" cy="2620299"/>
          </a:xfrm>
          <a:prstGeom prst="rect">
            <a:avLst/>
          </a:prstGeom>
          <a:noFill/>
          <a:ln>
            <a:noFill/>
          </a:ln>
        </p:spPr>
      </p:pic>
      <p:sp>
        <p:nvSpPr>
          <p:cNvPr id="45" name="Google Shape;45;p23"/>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46" name="Google Shape;46;p23"/>
          <p:cNvPicPr preferRelativeResize="0"/>
          <p:nvPr/>
        </p:nvPicPr>
        <p:blipFill rotWithShape="1">
          <a:blip r:embed="rId3">
            <a:alphaModFix/>
          </a:blip>
          <a:srcRect/>
          <a:stretch/>
        </p:blipFill>
        <p:spPr>
          <a:xfrm>
            <a:off x="659936" y="6051476"/>
            <a:ext cx="1509686" cy="52937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1_Title Slide" type="title">
  <p:cSld name="1_Title Slide">
    <p:bg>
      <p:bgPr>
        <a:solidFill>
          <a:schemeClr val="lt1"/>
        </a:solidFill>
        <a:effectLst/>
      </p:bgPr>
    </p:bg>
    <p:spTree>
      <p:nvGrpSpPr>
        <p:cNvPr id="1" name="Shape 12"/>
        <p:cNvGrpSpPr/>
        <p:nvPr/>
      </p:nvGrpSpPr>
      <p:grpSpPr>
        <a:xfrm>
          <a:off x="0" y="0"/>
          <a:ext cx="0" cy="0"/>
          <a:chOff x="0" y="0"/>
          <a:chExt cx="0" cy="0"/>
        </a:xfrm>
      </p:grpSpPr>
      <p:pic>
        <p:nvPicPr>
          <p:cNvPr id="13" name="Google Shape;13;p18"/>
          <p:cNvPicPr preferRelativeResize="0"/>
          <p:nvPr/>
        </p:nvPicPr>
        <p:blipFill rotWithShape="1">
          <a:blip r:embed="rId2">
            <a:alphaModFix/>
          </a:blip>
          <a:srcRect/>
          <a:stretch/>
        </p:blipFill>
        <p:spPr>
          <a:xfrm>
            <a:off x="659936" y="2932981"/>
            <a:ext cx="11023391" cy="2819238"/>
          </a:xfrm>
          <a:prstGeom prst="rect">
            <a:avLst/>
          </a:prstGeom>
          <a:noFill/>
          <a:ln>
            <a:noFill/>
          </a:ln>
        </p:spPr>
      </p:pic>
      <p:sp>
        <p:nvSpPr>
          <p:cNvPr id="14" name="Google Shape;14;p18"/>
          <p:cNvSpPr txBox="1">
            <a:spLocks noGrp="1"/>
          </p:cNvSpPr>
          <p:nvPr>
            <p:ph type="ctrTitle"/>
          </p:nvPr>
        </p:nvSpPr>
        <p:spPr>
          <a:xfrm>
            <a:off x="798252" y="912854"/>
            <a:ext cx="6010271" cy="875935"/>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accent3"/>
              </a:buClr>
              <a:buSzPts val="3600"/>
              <a:buFont typeface="Calibri"/>
              <a:buNone/>
              <a:defRPr sz="3600" b="1">
                <a:solidFill>
                  <a:schemeClr val="accent3"/>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subTitle" idx="1"/>
          </p:nvPr>
        </p:nvSpPr>
        <p:spPr>
          <a:xfrm>
            <a:off x="798252" y="2300000"/>
            <a:ext cx="6010271" cy="632981"/>
          </a:xfrm>
          <a:prstGeom prst="rect">
            <a:avLst/>
          </a:prstGeom>
          <a:noFill/>
          <a:ln>
            <a:noFill/>
          </a:ln>
        </p:spPr>
        <p:txBody>
          <a:bodyPr spcFirstLastPara="1" wrap="square" lIns="0" tIns="0" rIns="0" bIns="0" anchor="t" anchorCtr="0">
            <a:noAutofit/>
          </a:bodyPr>
          <a:lstStyle>
            <a:lvl1pPr marR="0" lvl="0" algn="l" rtl="0">
              <a:lnSpc>
                <a:spcPct val="90000"/>
              </a:lnSpc>
              <a:spcBef>
                <a:spcPts val="1000"/>
              </a:spcBef>
              <a:spcAft>
                <a:spcPts val="0"/>
              </a:spcAft>
              <a:buClr>
                <a:schemeClr val="accent1"/>
              </a:buClr>
              <a:buSzPts val="2400"/>
              <a:buFont typeface="Arial"/>
              <a:buNone/>
              <a:defRPr sz="2400" b="1" i="0" u="none" strike="noStrike" cap="none">
                <a:solidFill>
                  <a:schemeClr val="accent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16" name="Google Shape;16;p18"/>
          <p:cNvSpPr txBox="1"/>
          <p:nvPr/>
        </p:nvSpPr>
        <p:spPr>
          <a:xfrm>
            <a:off x="2734888" y="6152529"/>
            <a:ext cx="8936182" cy="461665"/>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The EMERGE project benefits from a grant under the Active Citizens Fund Cyprus program, funded by Iceland, Liechtenstein and Norway, through the EEA and Norway Grants 2014-2021.</a:t>
            </a:r>
            <a:endParaRPr sz="1200" b="0" i="0" u="none" strike="noStrike" cap="none">
              <a:solidFill>
                <a:srgbClr val="000000"/>
              </a:solidFill>
              <a:latin typeface="Calibri"/>
              <a:ea typeface="Calibri"/>
              <a:cs typeface="Calibri"/>
              <a:sym typeface="Calibri"/>
            </a:endParaRPr>
          </a:p>
        </p:txBody>
      </p:sp>
      <p:pic>
        <p:nvPicPr>
          <p:cNvPr id="17" name="Google Shape;17;p18"/>
          <p:cNvPicPr preferRelativeResize="0"/>
          <p:nvPr/>
        </p:nvPicPr>
        <p:blipFill rotWithShape="1">
          <a:blip r:embed="rId3">
            <a:alphaModFix/>
          </a:blip>
          <a:srcRect/>
          <a:stretch/>
        </p:blipFill>
        <p:spPr>
          <a:xfrm>
            <a:off x="8659976" y="336883"/>
            <a:ext cx="2154863" cy="1669117"/>
          </a:xfrm>
          <a:prstGeom prst="rect">
            <a:avLst/>
          </a:prstGeom>
          <a:noFill/>
          <a:ln>
            <a:noFill/>
          </a:ln>
        </p:spPr>
      </p:pic>
      <p:pic>
        <p:nvPicPr>
          <p:cNvPr id="18" name="Google Shape;18;p18"/>
          <p:cNvPicPr preferRelativeResize="0"/>
          <p:nvPr/>
        </p:nvPicPr>
        <p:blipFill rotWithShape="1">
          <a:blip r:embed="rId4">
            <a:alphaModFix/>
          </a:blip>
          <a:srcRect/>
          <a:stretch/>
        </p:blipFill>
        <p:spPr>
          <a:xfrm>
            <a:off x="659936" y="6051476"/>
            <a:ext cx="1509686" cy="529371"/>
          </a:xfrm>
          <a:prstGeom prst="rect">
            <a:avLst/>
          </a:prstGeom>
          <a:noFill/>
          <a:ln>
            <a:noFill/>
          </a:ln>
        </p:spPr>
      </p:pic>
      <p:pic>
        <p:nvPicPr>
          <p:cNvPr id="19" name="Google Shape;19;p18"/>
          <p:cNvPicPr preferRelativeResize="0"/>
          <p:nvPr/>
        </p:nvPicPr>
        <p:blipFill rotWithShape="1">
          <a:blip r:embed="rId5">
            <a:alphaModFix/>
          </a:blip>
          <a:srcRect/>
          <a:stretch/>
        </p:blipFill>
        <p:spPr>
          <a:xfrm>
            <a:off x="7748243" y="1767962"/>
            <a:ext cx="3978328" cy="3978328"/>
          </a:xfrm>
          <a:prstGeom prst="rect">
            <a:avLst/>
          </a:prstGeom>
          <a:noFill/>
          <a:ln>
            <a:noFill/>
          </a:ln>
        </p:spPr>
      </p:pic>
    </p:spTree>
    <p:extLst>
      <p:ext uri="{BB962C8B-B14F-4D97-AF65-F5344CB8AC3E}">
        <p14:creationId xmlns:p14="http://schemas.microsoft.com/office/powerpoint/2010/main" val="271231072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20"/>
        <p:cNvGrpSpPr/>
        <p:nvPr/>
      </p:nvGrpSpPr>
      <p:grpSpPr>
        <a:xfrm>
          <a:off x="0" y="0"/>
          <a:ext cx="0" cy="0"/>
          <a:chOff x="0" y="0"/>
          <a:chExt cx="0" cy="0"/>
        </a:xfrm>
      </p:grpSpPr>
      <p:sp>
        <p:nvSpPr>
          <p:cNvPr id="21" name="Google Shape;21;p19"/>
          <p:cNvSpPr txBox="1">
            <a:spLocks noGrp="1"/>
          </p:cNvSpPr>
          <p:nvPr>
            <p:ph type="body" idx="1"/>
          </p:nvPr>
        </p:nvSpPr>
        <p:spPr>
          <a:xfrm>
            <a:off x="399370" y="1449389"/>
            <a:ext cx="11393260" cy="5096388"/>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19"/>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01651634"/>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3"/>
        <p:cNvGrpSpPr/>
        <p:nvPr/>
      </p:nvGrpSpPr>
      <p:grpSpPr>
        <a:xfrm>
          <a:off x="0" y="0"/>
          <a:ext cx="0" cy="0"/>
          <a:chOff x="0" y="0"/>
          <a:chExt cx="0" cy="0"/>
        </a:xfrm>
      </p:grpSpPr>
      <p:sp>
        <p:nvSpPr>
          <p:cNvPr id="24" name="Google Shape;24;p20"/>
          <p:cNvSpPr txBox="1">
            <a:spLocks noGrp="1"/>
          </p:cNvSpPr>
          <p:nvPr>
            <p:ph type="body" idx="1"/>
          </p:nvPr>
        </p:nvSpPr>
        <p:spPr>
          <a:xfrm>
            <a:off x="399369" y="1258817"/>
            <a:ext cx="11393261" cy="500784"/>
          </a:xfrm>
          <a:prstGeom prst="rect">
            <a:avLst/>
          </a:prstGeom>
          <a:noFill/>
          <a:ln>
            <a:noFill/>
          </a:ln>
        </p:spPr>
        <p:txBody>
          <a:bodyPr spcFirstLastPara="1" wrap="square" lIns="0" tIns="0" rIns="0" bIns="0" anchor="ctr" anchorCtr="0">
            <a:noAutofit/>
          </a:bodyPr>
          <a:lstStyle>
            <a:lvl1pPr marL="457200" marR="0" lvl="0" indent="-228600" algn="just" rtl="0">
              <a:lnSpc>
                <a:spcPct val="90000"/>
              </a:lnSpc>
              <a:spcBef>
                <a:spcPts val="1000"/>
              </a:spcBef>
              <a:spcAft>
                <a:spcPts val="0"/>
              </a:spcAft>
              <a:buClr>
                <a:schemeClr val="accent3"/>
              </a:buClr>
              <a:buSzPts val="2000"/>
              <a:buFont typeface="Arial"/>
              <a:buNone/>
              <a:defRPr sz="2000" b="1" i="0" u="none" strike="noStrike" cap="none">
                <a:solidFill>
                  <a:schemeClr val="accent3"/>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20"/>
          <p:cNvSpPr txBox="1">
            <a:spLocks noGrp="1"/>
          </p:cNvSpPr>
          <p:nvPr>
            <p:ph type="body" idx="2"/>
          </p:nvPr>
        </p:nvSpPr>
        <p:spPr>
          <a:xfrm>
            <a:off x="399370" y="1994263"/>
            <a:ext cx="11393260" cy="4603389"/>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 name="Google Shape;26;p20"/>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30212600"/>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399370"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24"/>
          <p:cNvSpPr txBox="1">
            <a:spLocks noGrp="1"/>
          </p:cNvSpPr>
          <p:nvPr>
            <p:ph type="body" idx="2"/>
          </p:nvPr>
        </p:nvSpPr>
        <p:spPr>
          <a:xfrm>
            <a:off x="6273801" y="1332411"/>
            <a:ext cx="5518830" cy="5265240"/>
          </a:xfrm>
          <a:prstGeom prst="rect">
            <a:avLst/>
          </a:prstGeom>
          <a:noFill/>
          <a:ln>
            <a:noFill/>
          </a:ln>
        </p:spPr>
        <p:txBody>
          <a:bodyPr spcFirstLastPara="1" wrap="square" lIns="0" tIns="0" rIns="0" bIns="0" anchor="t" anchorCtr="0">
            <a:noAutofit/>
          </a:bodyPr>
          <a:lstStyle>
            <a:lvl1pPr marL="457200" marR="0" lvl="0" indent="-228600" algn="l" rtl="0">
              <a:lnSpc>
                <a:spcPct val="90000"/>
              </a:lnSpc>
              <a:spcBef>
                <a:spcPts val="1000"/>
              </a:spcBef>
              <a:spcAft>
                <a:spcPts val="0"/>
              </a:spcAft>
              <a:buClr>
                <a:srgbClr val="000000"/>
              </a:buClr>
              <a:buSzPts val="1800"/>
              <a:buFont typeface="Arial"/>
              <a:buNone/>
              <a:defRPr sz="1800" b="0" i="0" u="none" strike="noStrike" cap="none">
                <a:solidFill>
                  <a:srgbClr val="000000"/>
                </a:solidFill>
                <a:latin typeface="Calibri"/>
                <a:ea typeface="Calibri"/>
                <a:cs typeface="Calibri"/>
                <a:sym typeface="Calibri"/>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24"/>
          <p:cNvSpPr txBox="1">
            <a:spLocks noGrp="1"/>
          </p:cNvSpPr>
          <p:nvPr>
            <p:ph type="title"/>
          </p:nvPr>
        </p:nvSpPr>
        <p:spPr>
          <a:xfrm>
            <a:off x="399370" y="388189"/>
            <a:ext cx="11393260" cy="461704"/>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750340743"/>
      </p:ext>
    </p:extLst>
  </p:cSld>
  <p:clrMapOvr>
    <a:masterClrMapping/>
  </p:clrMapOvr>
  <p:extLst>
    <p:ext uri="{DCECCB84-F9BA-43D5-87BE-67443E8EF086}">
      <p15:sldGuideLst xmlns:p15="http://schemas.microsoft.com/office/powerpoint/2012/main">
        <p15:guide id="1" orient="horz" pos="913">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8"/>
        <p:cNvGrpSpPr/>
        <p:nvPr/>
      </p:nvGrpSpPr>
      <p:grpSpPr>
        <a:xfrm>
          <a:off x="0" y="0"/>
          <a:ext cx="0" cy="0"/>
          <a:chOff x="0" y="0"/>
          <a:chExt cx="0" cy="0"/>
        </a:xfrm>
      </p:grpSpPr>
      <p:sp>
        <p:nvSpPr>
          <p:cNvPr id="39" name="Google Shape;39;p21"/>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 name="Google Shape;40;p2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dk1"/>
              </a:buClr>
              <a:buSzPts val="2800"/>
              <a:buFont typeface="Calibri"/>
              <a:buNone/>
              <a:defRPr sz="2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p:nvPr/>
        </p:nvSpPr>
        <p:spPr>
          <a:xfrm>
            <a:off x="0" y="1"/>
            <a:ext cx="12192000" cy="1071154"/>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1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538647755"/>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
          <p:cNvSpPr/>
          <p:nvPr/>
        </p:nvSpPr>
        <p:spPr>
          <a:xfrm>
            <a:off x="686526" y="2436222"/>
            <a:ext cx="6480629" cy="73227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7" name="Google Shape;57;p1"/>
          <p:cNvSpPr txBox="1">
            <a:spLocks noGrp="1"/>
          </p:cNvSpPr>
          <p:nvPr>
            <p:ph type="ctrTitle"/>
          </p:nvPr>
        </p:nvSpPr>
        <p:spPr>
          <a:xfrm>
            <a:off x="686526" y="1299029"/>
            <a:ext cx="6611257" cy="989148"/>
          </a:xfrm>
          <a:prstGeom prst="rect">
            <a:avLst/>
          </a:prstGeom>
          <a:noFill/>
          <a:ln>
            <a:noFill/>
          </a:ln>
        </p:spPr>
        <p:txBody>
          <a:bodyPr spcFirstLastPara="1" wrap="square" lIns="0" tIns="0" rIns="0" bIns="0" anchor="t" anchorCtr="0">
            <a:normAutofit/>
          </a:bodyPr>
          <a:lstStyle/>
          <a:p>
            <a:pPr lvl="0"/>
            <a:r>
              <a:rPr lang="en-GB" sz="2800" b="0" dirty="0"/>
              <a:t>Module </a:t>
            </a:r>
            <a:r>
              <a:rPr lang="en-GB" sz="2800" b="0" dirty="0" smtClean="0"/>
              <a:t>2</a:t>
            </a:r>
            <a:r>
              <a:rPr lang="en-GB" dirty="0"/>
              <a:t/>
            </a:r>
            <a:br>
              <a:rPr lang="en-GB" dirty="0"/>
            </a:br>
            <a:r>
              <a:rPr lang="en-GB" dirty="0"/>
              <a:t>Strategic Planning</a:t>
            </a:r>
            <a:endParaRPr dirty="0"/>
          </a:p>
        </p:txBody>
      </p:sp>
      <p:sp>
        <p:nvSpPr>
          <p:cNvPr id="58" name="Google Shape;58;p1"/>
          <p:cNvSpPr txBox="1">
            <a:spLocks noGrp="1"/>
          </p:cNvSpPr>
          <p:nvPr>
            <p:ph type="subTitle" idx="1"/>
          </p:nvPr>
        </p:nvSpPr>
        <p:spPr>
          <a:xfrm>
            <a:off x="782320" y="2525119"/>
            <a:ext cx="5357224" cy="329114"/>
          </a:xfrm>
          <a:prstGeom prst="rect">
            <a:avLst/>
          </a:prstGeom>
          <a:noFill/>
          <a:ln>
            <a:noFill/>
          </a:ln>
        </p:spPr>
        <p:txBody>
          <a:bodyPr spcFirstLastPara="1" wrap="square" lIns="0" tIns="0" rIns="0" bIns="0" anchor="t" anchorCtr="0">
            <a:noAutofit/>
          </a:bodyPr>
          <a:lstStyle/>
          <a:p>
            <a:pPr lvl="0">
              <a:spcBef>
                <a:spcPts val="0"/>
              </a:spcBef>
            </a:pPr>
            <a:r>
              <a:rPr lang="en-GB" sz="2200" dirty="0">
                <a:solidFill>
                  <a:schemeClr val="lt1"/>
                </a:solidFill>
              </a:rPr>
              <a:t>Unit 2:  Tools and Principles for CSO Strategic Planning</a:t>
            </a:r>
          </a:p>
        </p:txBody>
      </p:sp>
    </p:spTree>
    <p:extLst>
      <p:ext uri="{BB962C8B-B14F-4D97-AF65-F5344CB8AC3E}">
        <p14:creationId xmlns:p14="http://schemas.microsoft.com/office/powerpoint/2010/main" val="2704225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2"/>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a:t>Principles of Strategic Planning for CSOs</a:t>
            </a:r>
            <a:endParaRPr/>
          </a:p>
        </p:txBody>
      </p:sp>
      <p:grpSp>
        <p:nvGrpSpPr>
          <p:cNvPr id="134" name="Google Shape;134;p12"/>
          <p:cNvGrpSpPr/>
          <p:nvPr/>
        </p:nvGrpSpPr>
        <p:grpSpPr>
          <a:xfrm>
            <a:off x="9708100" y="3807351"/>
            <a:ext cx="2398263" cy="2584931"/>
            <a:chOff x="16745404" y="2287703"/>
            <a:chExt cx="5880975" cy="9651367"/>
          </a:xfrm>
        </p:grpSpPr>
        <p:sp>
          <p:nvSpPr>
            <p:cNvPr id="135" name="Google Shape;135;p12"/>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6" name="Google Shape;136;p12"/>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7" name="Google Shape;137;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8" name="Google Shape;138;p12"/>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39" name="Google Shape;139;p12"/>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0" name="Google Shape;140;p12"/>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1" name="Google Shape;141;p12"/>
          <p:cNvGrpSpPr/>
          <p:nvPr/>
        </p:nvGrpSpPr>
        <p:grpSpPr>
          <a:xfrm>
            <a:off x="0" y="4628406"/>
            <a:ext cx="10021832" cy="2378886"/>
            <a:chOff x="1589" y="3237478"/>
            <a:chExt cx="9448799" cy="3618670"/>
          </a:xfrm>
        </p:grpSpPr>
        <p:sp>
          <p:nvSpPr>
            <p:cNvPr id="142" name="Google Shape;142;p12"/>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143" name="Google Shape;143;p12"/>
            <p:cNvGrpSpPr/>
            <p:nvPr/>
          </p:nvGrpSpPr>
          <p:grpSpPr>
            <a:xfrm>
              <a:off x="974394" y="4615673"/>
              <a:ext cx="1692269" cy="965764"/>
              <a:chOff x="2856328" y="9274944"/>
              <a:chExt cx="2098302" cy="1197484"/>
            </a:xfrm>
          </p:grpSpPr>
          <p:sp>
            <p:nvSpPr>
              <p:cNvPr id="144" name="Google Shape;144;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5" name="Google Shape;145;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6" name="Google Shape;146;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47" name="Google Shape;147;p12"/>
            <p:cNvGrpSpPr/>
            <p:nvPr/>
          </p:nvGrpSpPr>
          <p:grpSpPr>
            <a:xfrm rot="444908">
              <a:off x="3096305" y="3828603"/>
              <a:ext cx="1325083" cy="756214"/>
              <a:chOff x="2856328" y="9274944"/>
              <a:chExt cx="2098302" cy="1197484"/>
            </a:xfrm>
          </p:grpSpPr>
          <p:sp>
            <p:nvSpPr>
              <p:cNvPr id="148" name="Google Shape;148;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49" name="Google Shape;149;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0" name="Google Shape;150;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51" name="Google Shape;151;p12"/>
            <p:cNvGrpSpPr/>
            <p:nvPr/>
          </p:nvGrpSpPr>
          <p:grpSpPr>
            <a:xfrm rot="925121">
              <a:off x="4989650" y="3470694"/>
              <a:ext cx="1049151" cy="598742"/>
              <a:chOff x="2856328" y="9274944"/>
              <a:chExt cx="2098302" cy="1197484"/>
            </a:xfrm>
          </p:grpSpPr>
          <p:sp>
            <p:nvSpPr>
              <p:cNvPr id="152" name="Google Shape;152;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3" name="Google Shape;153;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4" name="Google Shape;154;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155" name="Google Shape;155;p12"/>
            <p:cNvGrpSpPr/>
            <p:nvPr/>
          </p:nvGrpSpPr>
          <p:grpSpPr>
            <a:xfrm rot="1658453">
              <a:off x="6718802" y="3394639"/>
              <a:ext cx="788178" cy="449807"/>
              <a:chOff x="2856328" y="9274944"/>
              <a:chExt cx="2098302" cy="1197484"/>
            </a:xfrm>
          </p:grpSpPr>
          <p:sp>
            <p:nvSpPr>
              <p:cNvPr id="156" name="Google Shape;156;p12"/>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7" name="Google Shape;157;p12"/>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158" name="Google Shape;158;p12"/>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159" name="Google Shape;159;p12"/>
          <p:cNvSpPr txBox="1">
            <a:spLocks noGrp="1"/>
          </p:cNvSpPr>
          <p:nvPr>
            <p:ph type="body" idx="1"/>
          </p:nvPr>
        </p:nvSpPr>
        <p:spPr>
          <a:xfrm>
            <a:off x="399370" y="1761612"/>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2400" dirty="0">
                <a:solidFill>
                  <a:schemeClr val="dk1"/>
                </a:solidFill>
              </a:rPr>
              <a:t>Brainstorming Activity:</a:t>
            </a:r>
            <a:endParaRPr sz="2400" dirty="0"/>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Why do you think these principles should guide the Strategic Planning process?</a:t>
            </a:r>
            <a:endParaRPr sz="2400" dirty="0"/>
          </a:p>
          <a:p>
            <a:pPr marL="457200" lvl="0" indent="-342900" algn="ctr" rtl="0">
              <a:lnSpc>
                <a:spcPct val="90000"/>
              </a:lnSpc>
              <a:spcBef>
                <a:spcPts val="0"/>
              </a:spcBef>
              <a:spcAft>
                <a:spcPts val="0"/>
              </a:spcAft>
              <a:buClr>
                <a:schemeClr val="accent1"/>
              </a:buClr>
              <a:buSzPts val="1800"/>
              <a:buFont typeface="Noto Sans Symbols"/>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Can you think of any other principles that should guide the Strategic Planning process? </a:t>
            </a:r>
            <a:endParaRP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a:t>Principles of Strategic Planning for CSOs (ACTIVITY)</a:t>
            </a:r>
            <a:endParaRPr/>
          </a:p>
        </p:txBody>
      </p:sp>
      <p:sp>
        <p:nvSpPr>
          <p:cNvPr id="165" name="Google Shape;165;p13"/>
          <p:cNvSpPr txBox="1">
            <a:spLocks noGrp="1"/>
          </p:cNvSpPr>
          <p:nvPr>
            <p:ph type="body" idx="1"/>
          </p:nvPr>
        </p:nvSpPr>
        <p:spPr>
          <a:xfrm>
            <a:off x="1265854" y="1526288"/>
            <a:ext cx="3390122" cy="2289932"/>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endParaRPr sz="1900" dirty="0">
              <a:solidFill>
                <a:srgbClr val="FF0000"/>
              </a:solidFill>
            </a:endParaRPr>
          </a:p>
          <a:p>
            <a:pPr marL="0" lvl="0" indent="0" algn="ctr" rtl="0">
              <a:lnSpc>
                <a:spcPct val="90000"/>
              </a:lnSpc>
              <a:spcBef>
                <a:spcPts val="0"/>
              </a:spcBef>
              <a:spcAft>
                <a:spcPts val="0"/>
              </a:spcAft>
              <a:buClr>
                <a:schemeClr val="accent1"/>
              </a:buClr>
              <a:buSzPts val="1800"/>
              <a:buNone/>
            </a:pPr>
            <a:r>
              <a:rPr lang="en-GB" dirty="0">
                <a:solidFill>
                  <a:srgbClr val="FF0000"/>
                </a:solidFill>
              </a:rPr>
              <a:t>Step 1:</a:t>
            </a:r>
            <a:endParaRPr dirty="0"/>
          </a:p>
          <a:p>
            <a:pPr marL="0" lvl="0" indent="0" algn="ctr" rtl="0">
              <a:lnSpc>
                <a:spcPct val="90000"/>
              </a:lnSpc>
              <a:spcBef>
                <a:spcPts val="0"/>
              </a:spcBef>
              <a:spcAft>
                <a:spcPts val="0"/>
              </a:spcAft>
              <a:buClr>
                <a:schemeClr val="accent1"/>
              </a:buClr>
              <a:buSzPts val="1800"/>
              <a:buNone/>
            </a:pPr>
            <a:endParaRPr dirty="0">
              <a:solidFill>
                <a:schemeClr val="dk1"/>
              </a:solidFill>
            </a:endParaRPr>
          </a:p>
          <a:p>
            <a:pPr marL="0" marR="0" lvl="0" indent="0" algn="ctr" rtl="0">
              <a:lnSpc>
                <a:spcPct val="90000"/>
              </a:lnSpc>
              <a:spcBef>
                <a:spcPts val="0"/>
              </a:spcBef>
              <a:spcAft>
                <a:spcPts val="0"/>
              </a:spcAft>
              <a:buSzPts val="1800"/>
              <a:buNone/>
            </a:pPr>
            <a:r>
              <a:rPr lang="en-GB" dirty="0">
                <a:solidFill>
                  <a:schemeClr val="dk1"/>
                </a:solidFill>
              </a:rPr>
              <a:t>The participants will work in groups to groups to identify an organization that they believe conforms to the prescribed principles.</a:t>
            </a:r>
            <a:endParaRPr dirty="0"/>
          </a:p>
        </p:txBody>
      </p:sp>
      <p:sp>
        <p:nvSpPr>
          <p:cNvPr id="166" name="Google Shape;166;p13"/>
          <p:cNvSpPr txBox="1"/>
          <p:nvPr/>
        </p:nvSpPr>
        <p:spPr>
          <a:xfrm>
            <a:off x="4060370" y="3256892"/>
            <a:ext cx="3040200" cy="16299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endParaRPr sz="1900" b="0" i="0" u="none" strike="noStrike" cap="none" dirty="0">
              <a:solidFill>
                <a:srgbClr val="FF0000"/>
              </a:solidFill>
              <a:latin typeface="Calibri"/>
              <a:ea typeface="Calibri"/>
              <a:cs typeface="Calibri"/>
              <a:sym typeface="Calibri"/>
            </a:endParaRPr>
          </a:p>
          <a:p>
            <a:pPr marL="0" marR="0" lvl="0" indent="0" algn="ctr" rtl="0">
              <a:lnSpc>
                <a:spcPct val="90000"/>
              </a:lnSpc>
              <a:spcBef>
                <a:spcPts val="0"/>
              </a:spcBef>
              <a:spcAft>
                <a:spcPts val="0"/>
              </a:spcAft>
              <a:buNone/>
            </a:pPr>
            <a:r>
              <a:rPr lang="en-GB" sz="1800" i="0" u="none" strike="noStrike" cap="none" dirty="0">
                <a:solidFill>
                  <a:srgbClr val="FF0000"/>
                </a:solidFill>
                <a:latin typeface="Calibri"/>
                <a:ea typeface="Calibri"/>
                <a:cs typeface="Calibri"/>
                <a:sym typeface="Calibri"/>
              </a:rPr>
              <a:t>Step 2: </a:t>
            </a:r>
            <a:endParaRPr sz="1800" dirty="0">
              <a:latin typeface="Calibri"/>
              <a:ea typeface="Calibri"/>
              <a:cs typeface="Calibri"/>
              <a:sym typeface="Calibri"/>
            </a:endParaRPr>
          </a:p>
          <a:p>
            <a:pPr marL="0" marR="0" lvl="0" indent="0" algn="just" rtl="0">
              <a:lnSpc>
                <a:spcPct val="100000"/>
              </a:lnSpc>
              <a:spcBef>
                <a:spcPts val="0"/>
              </a:spcBef>
              <a:spcAft>
                <a:spcPts val="0"/>
              </a:spcAft>
              <a:buNone/>
            </a:pPr>
            <a:endParaRPr sz="1800" i="0" u="none" strike="noStrike" cap="none" dirty="0">
              <a:solidFill>
                <a:schemeClr val="dk1"/>
              </a:solidFill>
              <a:latin typeface="Calibri"/>
              <a:ea typeface="Calibri"/>
              <a:cs typeface="Calibri"/>
              <a:sym typeface="Calibri"/>
            </a:endParaRPr>
          </a:p>
          <a:p>
            <a:pPr marL="0" marR="0" lvl="0" indent="0" algn="ctr" rtl="0">
              <a:lnSpc>
                <a:spcPct val="90000"/>
              </a:lnSpc>
              <a:spcBef>
                <a:spcPts val="0"/>
              </a:spcBef>
              <a:spcAft>
                <a:spcPts val="0"/>
              </a:spcAft>
              <a:buNone/>
            </a:pPr>
            <a:r>
              <a:rPr lang="en-GB" sz="1800" i="0" u="none" strike="noStrike" cap="none" dirty="0">
                <a:solidFill>
                  <a:schemeClr val="dk1"/>
                </a:solidFill>
                <a:latin typeface="Calibri"/>
                <a:ea typeface="Calibri"/>
                <a:cs typeface="Calibri"/>
                <a:sym typeface="Calibri"/>
              </a:rPr>
              <a:t>Participants are encouraged to utilise their devices and search online.</a:t>
            </a:r>
            <a:endParaRPr sz="1800" dirty="0">
              <a:latin typeface="Calibri"/>
              <a:ea typeface="Calibri"/>
              <a:cs typeface="Calibri"/>
              <a:sym typeface="Calibri"/>
            </a:endParaRPr>
          </a:p>
        </p:txBody>
      </p:sp>
      <p:sp>
        <p:nvSpPr>
          <p:cNvPr id="167" name="Google Shape;167;p13"/>
          <p:cNvSpPr txBox="1"/>
          <p:nvPr/>
        </p:nvSpPr>
        <p:spPr>
          <a:xfrm>
            <a:off x="1029582" y="4677355"/>
            <a:ext cx="3144300" cy="20472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endParaRPr sz="1900" b="0" i="0" u="none" strike="noStrike" cap="none" dirty="0">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None/>
            </a:pPr>
            <a:r>
              <a:rPr lang="en-GB" sz="1800" i="0" u="none" strike="noStrike" cap="none" dirty="0">
                <a:solidFill>
                  <a:srgbClr val="FF0000"/>
                </a:solidFill>
                <a:latin typeface="Calibri"/>
                <a:ea typeface="Calibri"/>
                <a:cs typeface="Calibri"/>
                <a:sym typeface="Calibri"/>
              </a:rPr>
              <a:t>Step 3: </a:t>
            </a:r>
            <a:endParaRPr sz="1800" dirty="0">
              <a:latin typeface="Calibri"/>
              <a:ea typeface="Calibri"/>
              <a:cs typeface="Calibri"/>
              <a:sym typeface="Calibri"/>
            </a:endParaRPr>
          </a:p>
          <a:p>
            <a:pPr marL="0" marR="0" lvl="0" indent="0" algn="ctr" rtl="0">
              <a:lnSpc>
                <a:spcPct val="100000"/>
              </a:lnSpc>
              <a:spcBef>
                <a:spcPts val="0"/>
              </a:spcBef>
              <a:spcAft>
                <a:spcPts val="0"/>
              </a:spcAft>
              <a:buNone/>
            </a:pPr>
            <a:endParaRPr sz="1800"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None/>
            </a:pPr>
            <a:r>
              <a:rPr lang="en-GB" sz="1800" i="0" u="none" strike="noStrike" cap="none" dirty="0">
                <a:solidFill>
                  <a:schemeClr val="dk1"/>
                </a:solidFill>
                <a:latin typeface="Calibri"/>
                <a:ea typeface="Calibri"/>
                <a:cs typeface="Calibri"/>
                <a:sym typeface="Calibri"/>
              </a:rPr>
              <a:t>Each group will present their findings and demonstrate their reasoning for the choice they have made.</a:t>
            </a:r>
            <a:endParaRPr sz="1800" i="0" u="none" strike="noStrike" cap="none" dirty="0">
              <a:solidFill>
                <a:schemeClr val="dk1"/>
              </a:solidFill>
              <a:latin typeface="Calibri"/>
              <a:ea typeface="Calibri"/>
              <a:cs typeface="Calibri"/>
              <a:sym typeface="Calibri"/>
            </a:endParaRPr>
          </a:p>
        </p:txBody>
      </p:sp>
      <p:pic>
        <p:nvPicPr>
          <p:cNvPr id="168" name="Google Shape;168;p13"/>
          <p:cNvPicPr preferRelativeResize="0"/>
          <p:nvPr/>
        </p:nvPicPr>
        <p:blipFill>
          <a:blip r:embed="rId3">
            <a:alphaModFix/>
          </a:blip>
          <a:stretch>
            <a:fillRect/>
          </a:stretch>
        </p:blipFill>
        <p:spPr>
          <a:xfrm>
            <a:off x="7456700" y="1526300"/>
            <a:ext cx="4259476" cy="1277850"/>
          </a:xfrm>
          <a:prstGeom prst="rect">
            <a:avLst/>
          </a:prstGeom>
          <a:noFill/>
          <a:ln>
            <a:noFill/>
          </a:ln>
        </p:spPr>
      </p:pic>
      <p:pic>
        <p:nvPicPr>
          <p:cNvPr id="169" name="Google Shape;169;p13"/>
          <p:cNvPicPr preferRelativeResize="0"/>
          <p:nvPr/>
        </p:nvPicPr>
        <p:blipFill>
          <a:blip r:embed="rId4">
            <a:alphaModFix/>
          </a:blip>
          <a:stretch>
            <a:fillRect/>
          </a:stretch>
        </p:blipFill>
        <p:spPr>
          <a:xfrm>
            <a:off x="7561325" y="5093425"/>
            <a:ext cx="4050224" cy="121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grpSp>
        <p:nvGrpSpPr>
          <p:cNvPr id="59" name="Google Shape;59;p3"/>
          <p:cNvGrpSpPr/>
          <p:nvPr/>
        </p:nvGrpSpPr>
        <p:grpSpPr>
          <a:xfrm>
            <a:off x="9708100" y="3807351"/>
            <a:ext cx="2398263" cy="2584931"/>
            <a:chOff x="16745404" y="2287703"/>
            <a:chExt cx="5880975" cy="9651367"/>
          </a:xfrm>
        </p:grpSpPr>
        <p:sp>
          <p:nvSpPr>
            <p:cNvPr id="60" name="Google Shape;60;p3"/>
            <p:cNvSpPr/>
            <p:nvPr/>
          </p:nvSpPr>
          <p:spPr>
            <a:xfrm>
              <a:off x="16745404" y="10730600"/>
              <a:ext cx="5880975" cy="1208470"/>
            </a:xfrm>
            <a:custGeom>
              <a:avLst/>
              <a:gdLst/>
              <a:ahLst/>
              <a:cxnLst/>
              <a:rect l="l" t="t" r="r" b="b"/>
              <a:pathLst>
                <a:path w="6137" h="969" extrusionOk="0">
                  <a:moveTo>
                    <a:pt x="3068" y="0"/>
                  </a:moveTo>
                  <a:lnTo>
                    <a:pt x="3068" y="0"/>
                  </a:lnTo>
                  <a:cubicBezTo>
                    <a:pt x="1374" y="0"/>
                    <a:pt x="0" y="217"/>
                    <a:pt x="0" y="484"/>
                  </a:cubicBezTo>
                  <a:cubicBezTo>
                    <a:pt x="0" y="751"/>
                    <a:pt x="1374" y="968"/>
                    <a:pt x="3068" y="968"/>
                  </a:cubicBezTo>
                  <a:cubicBezTo>
                    <a:pt x="4762" y="968"/>
                    <a:pt x="6136" y="751"/>
                    <a:pt x="6136" y="484"/>
                  </a:cubicBezTo>
                  <a:cubicBezTo>
                    <a:pt x="6136" y="217"/>
                    <a:pt x="4762" y="0"/>
                    <a:pt x="3068" y="0"/>
                  </a:cubicBezTo>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1" name="Google Shape;61;p3"/>
            <p:cNvSpPr/>
            <p:nvPr/>
          </p:nvSpPr>
          <p:spPr>
            <a:xfrm>
              <a:off x="17563127" y="7133631"/>
              <a:ext cx="4129873" cy="4455532"/>
            </a:xfrm>
            <a:custGeom>
              <a:avLst/>
              <a:gdLst/>
              <a:ahLst/>
              <a:cxnLst/>
              <a:rect l="l" t="t" r="r" b="b"/>
              <a:pathLst>
                <a:path w="4129873" h="4455532" extrusionOk="0">
                  <a:moveTo>
                    <a:pt x="1667002" y="1007"/>
                  </a:moveTo>
                  <a:cubicBezTo>
                    <a:pt x="1719354" y="-6471"/>
                    <a:pt x="1767964" y="28429"/>
                    <a:pt x="1776690" y="80780"/>
                  </a:cubicBezTo>
                  <a:lnTo>
                    <a:pt x="1801936" y="240089"/>
                  </a:lnTo>
                  <a:lnTo>
                    <a:pt x="1878910" y="64941"/>
                  </a:lnTo>
                  <a:lnTo>
                    <a:pt x="4118778" y="4315875"/>
                  </a:lnTo>
                  <a:cubicBezTo>
                    <a:pt x="4143708" y="4361972"/>
                    <a:pt x="4125010" y="4419283"/>
                    <a:pt x="4078892" y="4444200"/>
                  </a:cubicBezTo>
                  <a:cubicBezTo>
                    <a:pt x="4031528" y="4469118"/>
                    <a:pt x="3974190" y="4451676"/>
                    <a:pt x="3949262" y="4404332"/>
                  </a:cubicBezTo>
                  <a:lnTo>
                    <a:pt x="1895114" y="502244"/>
                  </a:lnTo>
                  <a:lnTo>
                    <a:pt x="1857164" y="588574"/>
                  </a:lnTo>
                  <a:lnTo>
                    <a:pt x="2367504" y="3808876"/>
                  </a:lnTo>
                  <a:cubicBezTo>
                    <a:pt x="2374982" y="3861226"/>
                    <a:pt x="2340082" y="3909837"/>
                    <a:pt x="2287732" y="3917316"/>
                  </a:cubicBezTo>
                  <a:cubicBezTo>
                    <a:pt x="2282746" y="3919808"/>
                    <a:pt x="2277760" y="3919808"/>
                    <a:pt x="2274020" y="3919808"/>
                  </a:cubicBezTo>
                  <a:cubicBezTo>
                    <a:pt x="2226656" y="3919808"/>
                    <a:pt x="2186770" y="3886155"/>
                    <a:pt x="2179290" y="3840036"/>
                  </a:cubicBezTo>
                  <a:lnTo>
                    <a:pt x="1715308" y="911268"/>
                  </a:lnTo>
                  <a:lnTo>
                    <a:pt x="182492" y="4398103"/>
                  </a:lnTo>
                  <a:cubicBezTo>
                    <a:pt x="166288" y="4432988"/>
                    <a:pt x="131388" y="4455414"/>
                    <a:pt x="95242" y="4455414"/>
                  </a:cubicBezTo>
                  <a:cubicBezTo>
                    <a:pt x="81530" y="4455414"/>
                    <a:pt x="69066" y="4452922"/>
                    <a:pt x="57848" y="4446692"/>
                  </a:cubicBezTo>
                  <a:cubicBezTo>
                    <a:pt x="9236" y="4425512"/>
                    <a:pt x="-13200" y="4369448"/>
                    <a:pt x="7990" y="4322104"/>
                  </a:cubicBezTo>
                  <a:lnTo>
                    <a:pt x="1660104" y="562819"/>
                  </a:lnTo>
                  <a:lnTo>
                    <a:pt x="1588478" y="110694"/>
                  </a:lnTo>
                  <a:cubicBezTo>
                    <a:pt x="1579752" y="58344"/>
                    <a:pt x="1615898" y="9732"/>
                    <a:pt x="1667002" y="100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2" name="Google Shape;62;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3" name="Google Shape;63;p3"/>
            <p:cNvSpPr/>
            <p:nvPr/>
          </p:nvSpPr>
          <p:spPr>
            <a:xfrm>
              <a:off x="17168422" y="2326243"/>
              <a:ext cx="4167700" cy="8122091"/>
            </a:xfrm>
            <a:custGeom>
              <a:avLst/>
              <a:gdLst/>
              <a:ahLst/>
              <a:cxnLst/>
              <a:rect l="l" t="t" r="r" b="b"/>
              <a:pathLst>
                <a:path w="4167700" h="8122091" extrusionOk="0">
                  <a:moveTo>
                    <a:pt x="3204129" y="0"/>
                  </a:moveTo>
                  <a:lnTo>
                    <a:pt x="3609185" y="159512"/>
                  </a:lnTo>
                  <a:lnTo>
                    <a:pt x="3629037" y="164158"/>
                  </a:lnTo>
                  <a:cubicBezTo>
                    <a:pt x="4401089" y="465650"/>
                    <a:pt x="4335089" y="2483892"/>
                    <a:pt x="3483345" y="4670322"/>
                  </a:cubicBezTo>
                  <a:cubicBezTo>
                    <a:pt x="2630353" y="6856752"/>
                    <a:pt x="1311641" y="8386630"/>
                    <a:pt x="539591" y="8083893"/>
                  </a:cubicBezTo>
                  <a:lnTo>
                    <a:pt x="539361" y="8083764"/>
                  </a:lnTo>
                  <a:lnTo>
                    <a:pt x="539071" y="8084506"/>
                  </a:lnTo>
                  <a:lnTo>
                    <a:pt x="117845" y="7918567"/>
                  </a:lnTo>
                  <a:lnTo>
                    <a:pt x="150057" y="7833083"/>
                  </a:lnTo>
                  <a:lnTo>
                    <a:pt x="283841" y="7885631"/>
                  </a:lnTo>
                  <a:lnTo>
                    <a:pt x="192787" y="7743564"/>
                  </a:lnTo>
                  <a:cubicBezTo>
                    <a:pt x="-181287" y="7020073"/>
                    <a:pt x="-7771" y="5355450"/>
                    <a:pt x="685285" y="3578976"/>
                  </a:cubicBezTo>
                  <a:cubicBezTo>
                    <a:pt x="1385003" y="1784398"/>
                    <a:pt x="2397275" y="433299"/>
                    <a:pt x="3165325" y="172113"/>
                  </a:cubicBezTo>
                  <a:lnTo>
                    <a:pt x="3305839" y="137955"/>
                  </a:lnTo>
                  <a:lnTo>
                    <a:pt x="3171917" y="85060"/>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4" name="Google Shape;64;p3"/>
            <p:cNvSpPr/>
            <p:nvPr/>
          </p:nvSpPr>
          <p:spPr>
            <a:xfrm>
              <a:off x="16745404" y="2287703"/>
              <a:ext cx="4167511" cy="7996796"/>
            </a:xfrm>
            <a:custGeom>
              <a:avLst/>
              <a:gdLst/>
              <a:ahLst/>
              <a:cxnLst/>
              <a:rect l="l" t="t" r="r" b="b"/>
              <a:pathLst>
                <a:path w="4167511" h="7996796" extrusionOk="0">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65" name="Google Shape;65;p3"/>
            <p:cNvSpPr/>
            <p:nvPr/>
          </p:nvSpPr>
          <p:spPr>
            <a:xfrm>
              <a:off x="16745404" y="2287703"/>
              <a:ext cx="4167511" cy="7996796"/>
            </a:xfrm>
            <a:custGeom>
              <a:avLst/>
              <a:gdLst/>
              <a:ahLst/>
              <a:cxnLst/>
              <a:rect l="l" t="t" r="r" b="b"/>
              <a:pathLst>
                <a:path w="4167511" h="7996796" extrusionOk="0">
                  <a:moveTo>
                    <a:pt x="1902654" y="3138546"/>
                  </a:moveTo>
                  <a:cubicBezTo>
                    <a:pt x="1921482" y="3135130"/>
                    <a:pt x="1939134" y="3136339"/>
                    <a:pt x="1955272" y="3142577"/>
                  </a:cubicBezTo>
                  <a:cubicBezTo>
                    <a:pt x="2083140" y="3193728"/>
                    <a:pt x="2065760" y="3546795"/>
                    <a:pt x="1915546" y="3933547"/>
                  </a:cubicBezTo>
                  <a:cubicBezTo>
                    <a:pt x="1764090" y="4320299"/>
                    <a:pt x="1539390" y="4591026"/>
                    <a:pt x="1410282" y="4542370"/>
                  </a:cubicBezTo>
                  <a:cubicBezTo>
                    <a:pt x="1282412" y="4492466"/>
                    <a:pt x="1299794" y="4138151"/>
                    <a:pt x="1450008" y="3751399"/>
                  </a:cubicBezTo>
                  <a:cubicBezTo>
                    <a:pt x="1581446" y="3412991"/>
                    <a:pt x="1770860" y="3162460"/>
                    <a:pt x="1902654" y="3138546"/>
                  </a:cubicBezTo>
                  <a:close/>
                  <a:moveTo>
                    <a:pt x="2274142" y="2349268"/>
                  </a:moveTo>
                  <a:cubicBezTo>
                    <a:pt x="1988210" y="2326185"/>
                    <a:pt x="1538052" y="2888018"/>
                    <a:pt x="1234542" y="3666500"/>
                  </a:cubicBezTo>
                  <a:cubicBezTo>
                    <a:pt x="910796" y="4495637"/>
                    <a:pt x="875932" y="5256301"/>
                    <a:pt x="1156096" y="5365857"/>
                  </a:cubicBezTo>
                  <a:cubicBezTo>
                    <a:pt x="1437504" y="5475412"/>
                    <a:pt x="1928102" y="4891531"/>
                    <a:pt x="2251846" y="4062394"/>
                  </a:cubicBezTo>
                  <a:cubicBezTo>
                    <a:pt x="2575590" y="3233258"/>
                    <a:pt x="2610454" y="2471348"/>
                    <a:pt x="2329046" y="2361793"/>
                  </a:cubicBezTo>
                  <a:cubicBezTo>
                    <a:pt x="2311536" y="2354946"/>
                    <a:pt x="2293204" y="2350807"/>
                    <a:pt x="2274142" y="2349268"/>
                  </a:cubicBezTo>
                  <a:close/>
                  <a:moveTo>
                    <a:pt x="2643620" y="1571381"/>
                  </a:moveTo>
                  <a:cubicBezTo>
                    <a:pt x="2673744" y="1574109"/>
                    <a:pt x="2702766" y="1580841"/>
                    <a:pt x="2730544" y="1591744"/>
                  </a:cubicBezTo>
                  <a:cubicBezTo>
                    <a:pt x="3176230" y="1764952"/>
                    <a:pt x="3132658" y="2938780"/>
                    <a:pt x="2635930" y="4214788"/>
                  </a:cubicBezTo>
                  <a:cubicBezTo>
                    <a:pt x="2139204" y="5488303"/>
                    <a:pt x="1374816" y="6381758"/>
                    <a:pt x="930376" y="6208550"/>
                  </a:cubicBezTo>
                  <a:cubicBezTo>
                    <a:pt x="485936" y="6034096"/>
                    <a:pt x="528264" y="4860268"/>
                    <a:pt x="1026236" y="3585507"/>
                  </a:cubicBezTo>
                  <a:cubicBezTo>
                    <a:pt x="1491916" y="2390417"/>
                    <a:pt x="2191752" y="1530462"/>
                    <a:pt x="2643620" y="1571381"/>
                  </a:cubicBezTo>
                  <a:close/>
                  <a:moveTo>
                    <a:pt x="3008834" y="792302"/>
                  </a:moveTo>
                  <a:cubicBezTo>
                    <a:pt x="2390894" y="734620"/>
                    <a:pt x="1440288" y="1891820"/>
                    <a:pt x="812434" y="3503360"/>
                  </a:cubicBezTo>
                  <a:cubicBezTo>
                    <a:pt x="141478" y="5221091"/>
                    <a:pt x="90440" y="6808029"/>
                    <a:pt x="699156" y="7044700"/>
                  </a:cubicBezTo>
                  <a:cubicBezTo>
                    <a:pt x="1307870" y="7282617"/>
                    <a:pt x="2344802" y="6081825"/>
                    <a:pt x="3014512" y="4362848"/>
                  </a:cubicBezTo>
                  <a:cubicBezTo>
                    <a:pt x="3685468" y="2645118"/>
                    <a:pt x="3736506" y="1058179"/>
                    <a:pt x="3127792" y="820263"/>
                  </a:cubicBezTo>
                  <a:cubicBezTo>
                    <a:pt x="3089748" y="805393"/>
                    <a:pt x="3050030" y="796148"/>
                    <a:pt x="3008834" y="792302"/>
                  </a:cubicBezTo>
                  <a:close/>
                  <a:moveTo>
                    <a:pt x="3477186" y="2552"/>
                  </a:moveTo>
                  <a:cubicBezTo>
                    <a:pt x="3529448" y="7374"/>
                    <a:pt x="3579824" y="19063"/>
                    <a:pt x="3628064" y="37907"/>
                  </a:cubicBezTo>
                  <a:cubicBezTo>
                    <a:pt x="4401152" y="339397"/>
                    <a:pt x="4335172" y="2357640"/>
                    <a:pt x="3482410" y="4545316"/>
                  </a:cubicBezTo>
                  <a:cubicBezTo>
                    <a:pt x="2629648" y="6730500"/>
                    <a:pt x="1311290" y="8260378"/>
                    <a:pt x="539448" y="7958888"/>
                  </a:cubicBezTo>
                  <a:cubicBezTo>
                    <a:pt x="-233641" y="7657397"/>
                    <a:pt x="-167661" y="5639154"/>
                    <a:pt x="685102" y="3452724"/>
                  </a:cubicBezTo>
                  <a:cubicBezTo>
                    <a:pt x="1484566" y="1402946"/>
                    <a:pt x="2693244" y="-69785"/>
                    <a:pt x="3477186" y="2552"/>
                  </a:cubicBezTo>
                  <a:close/>
                </a:path>
              </a:pathLst>
            </a:custGeom>
            <a:solidFill>
              <a:srgbClr val="DB3A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66" name="Google Shape;66;p3"/>
          <p:cNvGrpSpPr/>
          <p:nvPr/>
        </p:nvGrpSpPr>
        <p:grpSpPr>
          <a:xfrm>
            <a:off x="0" y="4628406"/>
            <a:ext cx="10021832" cy="2378886"/>
            <a:chOff x="1589" y="3237478"/>
            <a:chExt cx="9448799" cy="3618670"/>
          </a:xfrm>
        </p:grpSpPr>
        <p:sp>
          <p:nvSpPr>
            <p:cNvPr id="67" name="Google Shape;67;p3"/>
            <p:cNvSpPr/>
            <p:nvPr/>
          </p:nvSpPr>
          <p:spPr>
            <a:xfrm>
              <a:off x="1589" y="3359020"/>
              <a:ext cx="9448799" cy="3497128"/>
            </a:xfrm>
            <a:custGeom>
              <a:avLst/>
              <a:gdLst/>
              <a:ahLst/>
              <a:cxnLst/>
              <a:rect l="l" t="t" r="r" b="b"/>
              <a:pathLst>
                <a:path w="18050782" h="7105744" extrusionOk="0">
                  <a:moveTo>
                    <a:pt x="12181796" y="642"/>
                  </a:moveTo>
                  <a:cubicBezTo>
                    <a:pt x="13992649" y="-13151"/>
                    <a:pt x="15950719" y="194797"/>
                    <a:pt x="18050782" y="694387"/>
                  </a:cubicBezTo>
                  <a:cubicBezTo>
                    <a:pt x="8945850" y="694387"/>
                    <a:pt x="3668818" y="4774154"/>
                    <a:pt x="1336036" y="7105744"/>
                  </a:cubicBezTo>
                  <a:lnTo>
                    <a:pt x="0" y="7105744"/>
                  </a:lnTo>
                  <a:lnTo>
                    <a:pt x="0" y="4224580"/>
                  </a:lnTo>
                  <a:cubicBezTo>
                    <a:pt x="2641624" y="2079088"/>
                    <a:pt x="6749236" y="42024"/>
                    <a:pt x="12181796" y="642"/>
                  </a:cubicBezTo>
                  <a:close/>
                </a:path>
              </a:pathLst>
            </a:custGeom>
            <a:solidFill>
              <a:srgbClr val="D8D8D8">
                <a:alpha val="4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nvGrpSpPr>
            <p:cNvPr id="68" name="Google Shape;68;p3"/>
            <p:cNvGrpSpPr/>
            <p:nvPr/>
          </p:nvGrpSpPr>
          <p:grpSpPr>
            <a:xfrm>
              <a:off x="974394" y="4615673"/>
              <a:ext cx="1692269" cy="965764"/>
              <a:chOff x="2856328" y="9274944"/>
              <a:chExt cx="2098302" cy="1197484"/>
            </a:xfrm>
          </p:grpSpPr>
          <p:sp>
            <p:nvSpPr>
              <p:cNvPr id="69" name="Google Shape;69;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180B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0" name="Google Shape;70;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1" name="Google Shape;71;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2" name="Google Shape;72;p3"/>
            <p:cNvGrpSpPr/>
            <p:nvPr/>
          </p:nvGrpSpPr>
          <p:grpSpPr>
            <a:xfrm rot="444908">
              <a:off x="3096305" y="3828603"/>
              <a:ext cx="1325083" cy="756214"/>
              <a:chOff x="2856328" y="9274944"/>
              <a:chExt cx="2098302" cy="1197484"/>
            </a:xfrm>
          </p:grpSpPr>
          <p:sp>
            <p:nvSpPr>
              <p:cNvPr id="73" name="Google Shape;73;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009F9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4" name="Google Shape;74;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5" name="Google Shape;75;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76" name="Google Shape;76;p3"/>
            <p:cNvGrpSpPr/>
            <p:nvPr/>
          </p:nvGrpSpPr>
          <p:grpSpPr>
            <a:xfrm rot="925121">
              <a:off x="4989650" y="3470694"/>
              <a:ext cx="1049151" cy="598742"/>
              <a:chOff x="2856328" y="9274944"/>
              <a:chExt cx="2098302" cy="1197484"/>
            </a:xfrm>
          </p:grpSpPr>
          <p:sp>
            <p:nvSpPr>
              <p:cNvPr id="77" name="Google Shape;77;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2FAA4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8" name="Google Shape;78;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79" name="Google Shape;79;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nvGrpSpPr>
            <p:cNvPr id="80" name="Google Shape;80;p3"/>
            <p:cNvGrpSpPr/>
            <p:nvPr/>
          </p:nvGrpSpPr>
          <p:grpSpPr>
            <a:xfrm rot="1658453">
              <a:off x="6718802" y="3394639"/>
              <a:ext cx="788178" cy="449807"/>
              <a:chOff x="2856328" y="9274944"/>
              <a:chExt cx="2098302" cy="1197484"/>
            </a:xfrm>
          </p:grpSpPr>
          <p:sp>
            <p:nvSpPr>
              <p:cNvPr id="81" name="Google Shape;81;p3"/>
              <p:cNvSpPr/>
              <p:nvPr/>
            </p:nvSpPr>
            <p:spPr>
              <a:xfrm>
                <a:off x="2856328" y="9274944"/>
                <a:ext cx="2098302" cy="1197484"/>
              </a:xfrm>
              <a:custGeom>
                <a:avLst/>
                <a:gdLst/>
                <a:ahLst/>
                <a:cxnLst/>
                <a:rect l="l" t="t" r="r" b="b"/>
                <a:pathLst>
                  <a:path w="1686" h="962" extrusionOk="0">
                    <a:moveTo>
                      <a:pt x="0" y="406"/>
                    </a:moveTo>
                    <a:lnTo>
                      <a:pt x="343" y="527"/>
                    </a:lnTo>
                    <a:lnTo>
                      <a:pt x="452" y="940"/>
                    </a:lnTo>
                    <a:lnTo>
                      <a:pt x="650" y="772"/>
                    </a:lnTo>
                    <a:lnTo>
                      <a:pt x="941" y="961"/>
                    </a:lnTo>
                    <a:lnTo>
                      <a:pt x="1685" y="0"/>
                    </a:lnTo>
                    <a:lnTo>
                      <a:pt x="0" y="406"/>
                    </a:lnTo>
                  </a:path>
                </a:pathLst>
              </a:custGeom>
              <a:solidFill>
                <a:srgbClr val="F6BB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2" name="Google Shape;82;p3"/>
              <p:cNvSpPr/>
              <p:nvPr/>
            </p:nvSpPr>
            <p:spPr>
              <a:xfrm>
                <a:off x="2856328" y="9274945"/>
                <a:ext cx="2097058" cy="1196239"/>
              </a:xfrm>
              <a:custGeom>
                <a:avLst/>
                <a:gdLst/>
                <a:ahLst/>
                <a:cxnLst/>
                <a:rect l="l" t="t" r="r" b="b"/>
                <a:pathLst>
                  <a:path w="2097058" h="1196239" extrusionOk="0">
                    <a:moveTo>
                      <a:pt x="2092949" y="990"/>
                    </a:moveTo>
                    <a:lnTo>
                      <a:pt x="2478" y="506257"/>
                    </a:lnTo>
                    <a:lnTo>
                      <a:pt x="0" y="505383"/>
                    </a:lnTo>
                    <a:close/>
                    <a:moveTo>
                      <a:pt x="2097049" y="2"/>
                    </a:moveTo>
                    <a:lnTo>
                      <a:pt x="686612" y="890022"/>
                    </a:lnTo>
                    <a:lnTo>
                      <a:pt x="804541" y="964720"/>
                    </a:lnTo>
                    <a:lnTo>
                      <a:pt x="562534" y="1170099"/>
                    </a:lnTo>
                    <a:lnTo>
                      <a:pt x="427336" y="657735"/>
                    </a:lnTo>
                    <a:lnTo>
                      <a:pt x="2097039" y="4"/>
                    </a:lnTo>
                    <a:close/>
                    <a:moveTo>
                      <a:pt x="2097058" y="0"/>
                    </a:moveTo>
                    <a:lnTo>
                      <a:pt x="1171117" y="1196239"/>
                    </a:lnTo>
                    <a:lnTo>
                      <a:pt x="1170407" y="1195778"/>
                    </a:lnTo>
                    <a:lnTo>
                      <a:pt x="2097051" y="2"/>
                    </a:lnTo>
                    <a:close/>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sp>
            <p:nvSpPr>
              <p:cNvPr id="83" name="Google Shape;83;p3"/>
              <p:cNvSpPr/>
              <p:nvPr/>
            </p:nvSpPr>
            <p:spPr>
              <a:xfrm>
                <a:off x="3416607" y="10170309"/>
                <a:ext cx="247180" cy="280144"/>
              </a:xfrm>
              <a:custGeom>
                <a:avLst/>
                <a:gdLst/>
                <a:ahLst/>
                <a:cxnLst/>
                <a:rect l="l" t="t" r="r" b="b"/>
                <a:pathLst>
                  <a:path w="199" h="226" extrusionOk="0">
                    <a:moveTo>
                      <a:pt x="101" y="0"/>
                    </a:moveTo>
                    <a:lnTo>
                      <a:pt x="0" y="225"/>
                    </a:lnTo>
                    <a:lnTo>
                      <a:pt x="198" y="57"/>
                    </a:lnTo>
                    <a:lnTo>
                      <a:pt x="101" y="0"/>
                    </a:lnTo>
                  </a:path>
                </a:pathLst>
              </a:custGeom>
              <a:solidFill>
                <a:srgbClr val="000000">
                  <a:alpha val="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72727"/>
                  </a:solidFill>
                  <a:latin typeface="Poppins"/>
                  <a:ea typeface="Poppins"/>
                  <a:cs typeface="Poppins"/>
                  <a:sym typeface="Poppins"/>
                </a:endParaRPr>
              </a:p>
            </p:txBody>
          </p:sp>
        </p:grpSp>
      </p:grpSp>
      <p:sp>
        <p:nvSpPr>
          <p:cNvPr id="84" name="Google Shape;84;p3"/>
          <p:cNvSpPr txBox="1">
            <a:spLocks noGrp="1"/>
          </p:cNvSpPr>
          <p:nvPr>
            <p:ph type="body" idx="1"/>
          </p:nvPr>
        </p:nvSpPr>
        <p:spPr>
          <a:xfrm>
            <a:off x="399370" y="1761612"/>
            <a:ext cx="11393260" cy="5096388"/>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accent1"/>
              </a:buClr>
              <a:buSzPts val="1800"/>
              <a:buNone/>
            </a:pPr>
            <a:r>
              <a:rPr lang="en-GB" sz="2400" dirty="0">
                <a:solidFill>
                  <a:schemeClr val="dk1"/>
                </a:solidFill>
              </a:rPr>
              <a:t>Brainstorming Activity:</a:t>
            </a:r>
            <a:endParaRPr sz="2400" dirty="0"/>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0" lvl="0" indent="0" algn="ctr" rtl="0">
              <a:lnSpc>
                <a:spcPct val="90000"/>
              </a:lnSpc>
              <a:spcBef>
                <a:spcPts val="0"/>
              </a:spcBef>
              <a:spcAft>
                <a:spcPts val="0"/>
              </a:spcAft>
              <a:buClr>
                <a:schemeClr val="accent1"/>
              </a:buClr>
              <a:buSzPts val="1800"/>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Have you ever used any planning or Strategic Planning tools?</a:t>
            </a:r>
            <a:endParaRPr sz="2400" dirty="0"/>
          </a:p>
          <a:p>
            <a:pPr marL="457200" lvl="0" indent="-342900" algn="ctr" rtl="0">
              <a:lnSpc>
                <a:spcPct val="90000"/>
              </a:lnSpc>
              <a:spcBef>
                <a:spcPts val="0"/>
              </a:spcBef>
              <a:spcAft>
                <a:spcPts val="0"/>
              </a:spcAft>
              <a:buClr>
                <a:schemeClr val="accent1"/>
              </a:buClr>
              <a:buSzPts val="1800"/>
              <a:buFont typeface="Noto Sans Symbols"/>
              <a:buNone/>
            </a:pPr>
            <a:endParaRPr sz="2400" dirty="0">
              <a:solidFill>
                <a:schemeClr val="dk1"/>
              </a:solidFill>
            </a:endParaRPr>
          </a:p>
          <a:p>
            <a:pPr marL="457200" lvl="0" indent="-457200" algn="ctr" rtl="0">
              <a:lnSpc>
                <a:spcPct val="90000"/>
              </a:lnSpc>
              <a:spcBef>
                <a:spcPts val="0"/>
              </a:spcBef>
              <a:spcAft>
                <a:spcPts val="0"/>
              </a:spcAft>
              <a:buClr>
                <a:schemeClr val="accent1"/>
              </a:buClr>
              <a:buSzPts val="1800"/>
              <a:buFont typeface="Noto Sans Symbols"/>
              <a:buChar char="▪"/>
            </a:pPr>
            <a:r>
              <a:rPr lang="en-GB" sz="2400" dirty="0">
                <a:solidFill>
                  <a:schemeClr val="dk1"/>
                </a:solidFill>
              </a:rPr>
              <a:t>What are they and how did you utilise them?</a:t>
            </a:r>
            <a:endParaRPr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sp>
        <p:nvSpPr>
          <p:cNvPr id="90" name="Google Shape;90;p5"/>
          <p:cNvSpPr txBox="1"/>
          <p:nvPr/>
        </p:nvSpPr>
        <p:spPr>
          <a:xfrm>
            <a:off x="697548" y="1534626"/>
            <a:ext cx="5288583" cy="4651746"/>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GB" sz="1800" b="1" i="0" u="none" strike="noStrike" cap="none" dirty="0" smtClean="0">
                <a:solidFill>
                  <a:srgbClr val="000000"/>
                </a:solidFill>
                <a:latin typeface="Calibri"/>
                <a:ea typeface="Calibri"/>
                <a:cs typeface="Calibri"/>
                <a:sym typeface="Calibri"/>
              </a:rPr>
              <a:t>Visioning</a:t>
            </a:r>
          </a:p>
          <a:p>
            <a:pPr marL="0" marR="0" lvl="0" indent="0" algn="ctr" rtl="0">
              <a:lnSpc>
                <a:spcPct val="107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i="0" u="none" strike="noStrike" cap="none" dirty="0">
                <a:solidFill>
                  <a:srgbClr val="000000"/>
                </a:solidFill>
                <a:latin typeface="Calibri"/>
                <a:ea typeface="Calibri"/>
                <a:cs typeface="Calibri"/>
                <a:sym typeface="Calibri"/>
              </a:rPr>
              <a:t>The vision of an organisation is the most important piece of foundation that guides all its further plans and prospects. Visioning starts with </a:t>
            </a:r>
            <a:r>
              <a:rPr lang="en-GB" sz="1800" b="1" i="0" u="none" strike="noStrike" cap="none" dirty="0">
                <a:solidFill>
                  <a:srgbClr val="000000"/>
                </a:solidFill>
                <a:latin typeface="Calibri"/>
                <a:ea typeface="Calibri"/>
                <a:cs typeface="Calibri"/>
                <a:sym typeface="Calibri"/>
              </a:rPr>
              <a:t>brainstorming</a:t>
            </a:r>
            <a:r>
              <a:rPr lang="en-GB" sz="1800" i="0" u="none" strike="noStrike" cap="none" dirty="0">
                <a:solidFill>
                  <a:srgbClr val="000000"/>
                </a:solidFill>
                <a:latin typeface="Calibri"/>
                <a:ea typeface="Calibri"/>
                <a:cs typeface="Calibri"/>
                <a:sym typeface="Calibri"/>
              </a:rPr>
              <a:t> which gradually leads to the </a:t>
            </a:r>
            <a:r>
              <a:rPr lang="en-GB" sz="1800" b="1" i="0" u="none" strike="noStrike" cap="none" dirty="0">
                <a:solidFill>
                  <a:srgbClr val="000000"/>
                </a:solidFill>
                <a:latin typeface="Calibri"/>
                <a:ea typeface="Calibri"/>
                <a:cs typeface="Calibri"/>
                <a:sym typeface="Calibri"/>
              </a:rPr>
              <a:t>long-term visualization</a:t>
            </a:r>
            <a:r>
              <a:rPr lang="en-GB" sz="1800" i="0" u="none" strike="noStrike" cap="none" dirty="0">
                <a:solidFill>
                  <a:srgbClr val="000000"/>
                </a:solidFill>
                <a:latin typeface="Calibri"/>
                <a:ea typeface="Calibri"/>
                <a:cs typeface="Calibri"/>
                <a:sym typeface="Calibri"/>
              </a:rPr>
              <a:t>, as desired by the organisation. Visioning answers basic questions such as:</a:t>
            </a:r>
            <a:endParaRPr sz="1800" dirty="0">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what does the organisation want to achieve in future? </a:t>
            </a:r>
            <a:endParaRPr sz="1800" i="0" u="none" strike="noStrike" cap="none" dirty="0">
              <a:solidFill>
                <a:srgbClr val="000000"/>
              </a:solidFill>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what it shall look like? </a:t>
            </a:r>
            <a:endParaRPr sz="1800" dirty="0">
              <a:latin typeface="Calibri"/>
              <a:ea typeface="Calibri"/>
              <a:cs typeface="Calibri"/>
              <a:sym typeface="Calibri"/>
            </a:endParaRPr>
          </a:p>
          <a:p>
            <a:pPr marL="285750" marR="0" lvl="0" indent="-304800" algn="just" rtl="0">
              <a:lnSpc>
                <a:spcPct val="107000"/>
              </a:lnSpc>
              <a:spcBef>
                <a:spcPts val="800"/>
              </a:spcBef>
              <a:spcAft>
                <a:spcPts val="0"/>
              </a:spcAft>
              <a:buClr>
                <a:srgbClr val="000000"/>
              </a:buClr>
              <a:buSzPts val="1800"/>
              <a:buFont typeface="Calibri"/>
              <a:buChar char="•"/>
            </a:pPr>
            <a:r>
              <a:rPr lang="en-GB" sz="1800" i="0" u="none" strike="noStrike" cap="none" dirty="0">
                <a:solidFill>
                  <a:srgbClr val="000000"/>
                </a:solidFill>
                <a:latin typeface="Calibri"/>
                <a:ea typeface="Calibri"/>
                <a:cs typeface="Calibri"/>
                <a:sym typeface="Calibri"/>
              </a:rPr>
              <a:t>what image should build in the minds of its prospects and who shall be the potential customers? </a:t>
            </a:r>
            <a:endParaRPr sz="1800" dirty="0">
              <a:latin typeface="Calibri"/>
              <a:ea typeface="Calibri"/>
              <a:cs typeface="Calibri"/>
              <a:sym typeface="Calibri"/>
            </a:endParaRPr>
          </a:p>
        </p:txBody>
      </p:sp>
      <p:pic>
        <p:nvPicPr>
          <p:cNvPr id="91" name="Google Shape;91;p5"/>
          <p:cNvPicPr preferRelativeResize="0"/>
          <p:nvPr/>
        </p:nvPicPr>
        <p:blipFill rotWithShape="1">
          <a:blip r:embed="rId3">
            <a:alphaModFix/>
          </a:blip>
          <a:srcRect l="7587"/>
          <a:stretch/>
        </p:blipFill>
        <p:spPr>
          <a:xfrm>
            <a:off x="6506822" y="1682642"/>
            <a:ext cx="5136953" cy="435571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5"/>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sp>
        <p:nvSpPr>
          <p:cNvPr id="3" name="Rectangle 2"/>
          <p:cNvSpPr/>
          <p:nvPr/>
        </p:nvSpPr>
        <p:spPr>
          <a:xfrm>
            <a:off x="1584251" y="2328530"/>
            <a:ext cx="9229061" cy="293458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223977" y="2769003"/>
            <a:ext cx="7744046" cy="2053639"/>
          </a:xfrm>
          <a:prstGeom prst="rect">
            <a:avLst/>
          </a:prstGeom>
        </p:spPr>
        <p:txBody>
          <a:bodyPr wrap="square">
            <a:spAutoFit/>
          </a:bodyPr>
          <a:lstStyle/>
          <a:p>
            <a:pPr lvl="0" algn="ctr">
              <a:lnSpc>
                <a:spcPct val="107000"/>
              </a:lnSpc>
              <a:spcBef>
                <a:spcPts val="800"/>
              </a:spcBef>
            </a:pPr>
            <a:r>
              <a:rPr lang="en-GB" sz="2000" dirty="0">
                <a:solidFill>
                  <a:schemeClr val="bg1"/>
                </a:solidFill>
                <a:latin typeface="Calibri"/>
                <a:ea typeface="Calibri"/>
                <a:cs typeface="Calibri"/>
                <a:sym typeface="Calibri"/>
              </a:rPr>
              <a:t>Overall, visioning gives a </a:t>
            </a:r>
            <a:r>
              <a:rPr lang="en-GB" sz="2000" b="1" dirty="0">
                <a:solidFill>
                  <a:schemeClr val="bg1"/>
                </a:solidFill>
                <a:latin typeface="Calibri"/>
                <a:ea typeface="Calibri"/>
                <a:cs typeface="Calibri"/>
                <a:sym typeface="Calibri"/>
              </a:rPr>
              <a:t>futuristic revelation</a:t>
            </a:r>
            <a:r>
              <a:rPr lang="en-GB" sz="2000" dirty="0">
                <a:solidFill>
                  <a:schemeClr val="bg1"/>
                </a:solidFill>
                <a:latin typeface="Calibri"/>
                <a:ea typeface="Calibri"/>
                <a:cs typeface="Calibri"/>
                <a:sym typeface="Calibri"/>
              </a:rPr>
              <a:t> to the organisation’s present image and standing. Organisational leaders look back to the vision and design their statement accordingly in order to have a realistic approach for the organisation. The vision statement should be </a:t>
            </a:r>
            <a:r>
              <a:rPr lang="en-GB" sz="2000" b="1" dirty="0">
                <a:solidFill>
                  <a:schemeClr val="bg1"/>
                </a:solidFill>
                <a:latin typeface="Calibri"/>
                <a:ea typeface="Calibri"/>
                <a:cs typeface="Calibri"/>
                <a:sym typeface="Calibri"/>
              </a:rPr>
              <a:t>expressive</a:t>
            </a:r>
            <a:r>
              <a:rPr lang="en-GB" sz="2000" dirty="0">
                <a:solidFill>
                  <a:schemeClr val="bg1"/>
                </a:solidFill>
                <a:latin typeface="Calibri"/>
                <a:ea typeface="Calibri"/>
                <a:cs typeface="Calibri"/>
                <a:sym typeface="Calibri"/>
              </a:rPr>
              <a:t> and well drafted so that it </a:t>
            </a:r>
            <a:r>
              <a:rPr lang="en-GB" sz="2000" b="1" dirty="0">
                <a:solidFill>
                  <a:schemeClr val="bg1"/>
                </a:solidFill>
                <a:latin typeface="Calibri"/>
                <a:ea typeface="Calibri"/>
                <a:cs typeface="Calibri"/>
                <a:sym typeface="Calibri"/>
              </a:rPr>
              <a:t>appeals</a:t>
            </a:r>
            <a:r>
              <a:rPr lang="en-GB" sz="2000" dirty="0">
                <a:solidFill>
                  <a:schemeClr val="bg1"/>
                </a:solidFill>
                <a:latin typeface="Calibri"/>
                <a:ea typeface="Calibri"/>
                <a:cs typeface="Calibri"/>
                <a:sym typeface="Calibri"/>
              </a:rPr>
              <a:t> to people and at the same time </a:t>
            </a:r>
            <a:r>
              <a:rPr lang="en-GB" sz="2000" b="1" dirty="0">
                <a:solidFill>
                  <a:schemeClr val="bg1"/>
                </a:solidFill>
                <a:latin typeface="Calibri"/>
                <a:ea typeface="Calibri"/>
                <a:cs typeface="Calibri"/>
                <a:sym typeface="Calibri"/>
              </a:rPr>
              <a:t>give a direction</a:t>
            </a:r>
            <a:r>
              <a:rPr lang="en-GB" sz="2000" dirty="0">
                <a:solidFill>
                  <a:schemeClr val="bg1"/>
                </a:solidFill>
                <a:latin typeface="Calibri"/>
                <a:ea typeface="Calibri"/>
                <a:cs typeface="Calibri"/>
                <a:sym typeface="Calibri"/>
              </a:rPr>
              <a:t> to the NGO.</a:t>
            </a:r>
          </a:p>
        </p:txBody>
      </p:sp>
    </p:spTree>
    <p:extLst>
      <p:ext uri="{BB962C8B-B14F-4D97-AF65-F5344CB8AC3E}">
        <p14:creationId xmlns:p14="http://schemas.microsoft.com/office/powerpoint/2010/main" val="86499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sp>
        <p:nvSpPr>
          <p:cNvPr id="97" name="Google Shape;97;p7"/>
          <p:cNvSpPr txBox="1"/>
          <p:nvPr/>
        </p:nvSpPr>
        <p:spPr>
          <a:xfrm>
            <a:off x="399370" y="1623963"/>
            <a:ext cx="5512332" cy="4599296"/>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700" b="1" i="0" u="none" strike="noStrike" cap="none" dirty="0">
                <a:solidFill>
                  <a:srgbClr val="000000"/>
                </a:solidFill>
                <a:latin typeface="Calibri"/>
                <a:ea typeface="Calibri"/>
                <a:cs typeface="Calibri"/>
                <a:sym typeface="Calibri"/>
              </a:rPr>
              <a:t>SWOT Analysis </a:t>
            </a:r>
            <a:endParaRPr sz="1700" dirty="0">
              <a:latin typeface="Calibri"/>
              <a:ea typeface="Calibri"/>
              <a:cs typeface="Calibri"/>
              <a:sym typeface="Calibri"/>
            </a:endParaRPr>
          </a:p>
          <a:p>
            <a:pPr marL="0" marR="0" lvl="0" indent="0" algn="just" rtl="0">
              <a:lnSpc>
                <a:spcPct val="107000"/>
              </a:lnSpc>
              <a:spcBef>
                <a:spcPts val="800"/>
              </a:spcBef>
              <a:spcAft>
                <a:spcPts val="0"/>
              </a:spcAft>
              <a:buNone/>
            </a:pPr>
            <a:r>
              <a:rPr lang="en-GB" sz="1700" i="0" u="none" strike="noStrike" cap="none" dirty="0">
                <a:solidFill>
                  <a:srgbClr val="000000"/>
                </a:solidFill>
                <a:latin typeface="Calibri"/>
                <a:ea typeface="Calibri"/>
                <a:cs typeface="Calibri"/>
                <a:sym typeface="Calibri"/>
              </a:rPr>
              <a:t>A SWOT analysis is a framework to help assess and understand the Strengths, Weaknesses, Opportunities, and Threats. Whereas strengths and weaknesses are internal factors which assert a relative advantage (or disadvantage) to an organization over its competition, opportunities and threats are elements of the external environment that management can seize upon to improve performance. </a:t>
            </a:r>
            <a:endParaRPr sz="1700" dirty="0">
              <a:latin typeface="Calibri"/>
              <a:ea typeface="Calibri"/>
              <a:cs typeface="Calibri"/>
              <a:sym typeface="Calibri"/>
            </a:endParaRPr>
          </a:p>
          <a:p>
            <a:pPr marL="0" marR="0" lvl="0" indent="0" algn="just" rtl="0">
              <a:lnSpc>
                <a:spcPct val="107000"/>
              </a:lnSpc>
              <a:spcBef>
                <a:spcPts val="800"/>
              </a:spcBef>
              <a:spcAft>
                <a:spcPts val="0"/>
              </a:spcAft>
              <a:buNone/>
            </a:pPr>
            <a:endParaRPr sz="170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700" i="0" u="none" strike="noStrike" cap="none" dirty="0">
                <a:solidFill>
                  <a:srgbClr val="000000"/>
                </a:solidFill>
                <a:latin typeface="Calibri"/>
                <a:ea typeface="Calibri"/>
                <a:cs typeface="Calibri"/>
                <a:sym typeface="Calibri"/>
              </a:rPr>
              <a:t>CSOs and NGOs may use the information gained from a SWOT analysis to determine </a:t>
            </a:r>
            <a:r>
              <a:rPr lang="en-GB" sz="1700" b="1" i="0" u="none" strike="noStrike" cap="none" dirty="0">
                <a:solidFill>
                  <a:srgbClr val="000000"/>
                </a:solidFill>
                <a:latin typeface="Calibri"/>
                <a:ea typeface="Calibri"/>
                <a:cs typeface="Calibri"/>
                <a:sym typeface="Calibri"/>
              </a:rPr>
              <a:t>which tasks are more important for meeting their goals and objectives</a:t>
            </a:r>
            <a:r>
              <a:rPr lang="en-GB" sz="1700" i="0" u="none" strike="noStrike" cap="none" dirty="0">
                <a:solidFill>
                  <a:srgbClr val="000000"/>
                </a:solidFill>
                <a:latin typeface="Calibri"/>
                <a:ea typeface="Calibri"/>
                <a:cs typeface="Calibri"/>
                <a:sym typeface="Calibri"/>
              </a:rPr>
              <a:t>. This can help the organisation plan for the future and determine which tasks to assign team members. </a:t>
            </a:r>
            <a:endParaRPr sz="1700" i="0" u="none" strike="noStrike" cap="none" dirty="0">
              <a:solidFill>
                <a:srgbClr val="000000"/>
              </a:solidFill>
              <a:latin typeface="Calibri"/>
              <a:ea typeface="Calibri"/>
              <a:cs typeface="Calibri"/>
              <a:sym typeface="Calibri"/>
            </a:endParaRPr>
          </a:p>
        </p:txBody>
      </p:sp>
      <p:pic>
        <p:nvPicPr>
          <p:cNvPr id="98" name="Google Shape;98;p7"/>
          <p:cNvPicPr preferRelativeResize="0"/>
          <p:nvPr/>
        </p:nvPicPr>
        <p:blipFill>
          <a:blip r:embed="rId3">
            <a:alphaModFix/>
          </a:blip>
          <a:stretch>
            <a:fillRect/>
          </a:stretch>
        </p:blipFill>
        <p:spPr>
          <a:xfrm>
            <a:off x="6440624" y="1780549"/>
            <a:ext cx="4699699" cy="428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8"/>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sp>
        <p:nvSpPr>
          <p:cNvPr id="104" name="Google Shape;104;p8"/>
          <p:cNvSpPr txBox="1"/>
          <p:nvPr/>
        </p:nvSpPr>
        <p:spPr>
          <a:xfrm>
            <a:off x="186775" y="1139490"/>
            <a:ext cx="7167600" cy="1676701"/>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PESTLE Analysis</a:t>
            </a: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800" b="0" i="0" u="none" strike="noStrike" cap="none" dirty="0">
                <a:solidFill>
                  <a:srgbClr val="000000"/>
                </a:solidFill>
                <a:latin typeface="Calibri"/>
                <a:ea typeface="Calibri"/>
                <a:cs typeface="Calibri"/>
                <a:sym typeface="Calibri"/>
              </a:rPr>
              <a:t>NGOs are often subject to external factors which can have a significant impact on their operations. Therefore, strategic planning for NGOs should involve assessing these external factors and developing strategies that are flexible enough to adapt to changes in the external environment</a:t>
            </a:r>
            <a:r>
              <a:rPr lang="en-GB" sz="1800" b="0" i="0" u="none" strike="noStrike" cap="none" dirty="0" smtClean="0">
                <a:solidFill>
                  <a:srgbClr val="000000"/>
                </a:solidFill>
                <a:latin typeface="Calibri"/>
                <a:ea typeface="Calibri"/>
                <a:cs typeface="Calibri"/>
                <a:sym typeface="Calibri"/>
              </a:rPr>
              <a:t>.</a:t>
            </a:r>
            <a:endParaRPr sz="1800" b="0" i="0" u="none" strike="noStrike" cap="none" dirty="0">
              <a:solidFill>
                <a:srgbClr val="000000"/>
              </a:solidFill>
              <a:latin typeface="Calibri"/>
              <a:ea typeface="Calibri"/>
              <a:cs typeface="Calibri"/>
              <a:sym typeface="Calibri"/>
            </a:endParaRPr>
          </a:p>
        </p:txBody>
      </p:sp>
      <p:pic>
        <p:nvPicPr>
          <p:cNvPr id="105" name="Google Shape;105;p8"/>
          <p:cNvPicPr preferRelativeResize="0"/>
          <p:nvPr/>
        </p:nvPicPr>
        <p:blipFill rotWithShape="1">
          <a:blip r:embed="rId3">
            <a:alphaModFix/>
          </a:blip>
          <a:srcRect/>
          <a:stretch/>
        </p:blipFill>
        <p:spPr>
          <a:xfrm>
            <a:off x="7543425" y="2192700"/>
            <a:ext cx="4436301" cy="3422874"/>
          </a:xfrm>
          <a:prstGeom prst="rect">
            <a:avLst/>
          </a:prstGeom>
          <a:noFill/>
          <a:ln>
            <a:noFill/>
          </a:ln>
        </p:spPr>
      </p:pic>
      <p:sp>
        <p:nvSpPr>
          <p:cNvPr id="2" name="Rectangle 1"/>
          <p:cNvSpPr/>
          <p:nvPr/>
        </p:nvSpPr>
        <p:spPr>
          <a:xfrm>
            <a:off x="233916" y="3009014"/>
            <a:ext cx="7028121" cy="3700130"/>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07000"/>
              </a:lnSpc>
              <a:spcBef>
                <a:spcPts val="800"/>
              </a:spcBef>
            </a:pPr>
            <a:r>
              <a:rPr lang="en-GB" sz="1600" dirty="0">
                <a:solidFill>
                  <a:schemeClr val="bg1"/>
                </a:solidFill>
                <a:latin typeface="Calibri"/>
                <a:ea typeface="Calibri"/>
                <a:cs typeface="Calibri"/>
                <a:sym typeface="Calibri"/>
              </a:rPr>
              <a:t>A PESTLE analysis </a:t>
            </a:r>
            <a:r>
              <a:rPr lang="en-GB" sz="1600" b="1" dirty="0">
                <a:solidFill>
                  <a:schemeClr val="bg1"/>
                </a:solidFill>
                <a:latin typeface="Calibri"/>
                <a:ea typeface="Calibri"/>
                <a:cs typeface="Calibri"/>
                <a:sym typeface="Calibri"/>
              </a:rPr>
              <a:t>studies the key macro-level external factors</a:t>
            </a:r>
            <a:r>
              <a:rPr lang="en-GB" sz="1600" dirty="0">
                <a:solidFill>
                  <a:schemeClr val="bg1"/>
                </a:solidFill>
                <a:latin typeface="Calibri"/>
                <a:ea typeface="Calibri"/>
                <a:cs typeface="Calibri"/>
                <a:sym typeface="Calibri"/>
              </a:rPr>
              <a:t> (Political, Economic, Sociological, Technological, Legal and Environmental) that influence an organisation. It can be used in a range of different scenarios, and can </a:t>
            </a:r>
            <a:r>
              <a:rPr lang="en-GB" sz="1600" b="1" dirty="0">
                <a:solidFill>
                  <a:schemeClr val="bg1"/>
                </a:solidFill>
                <a:latin typeface="Calibri"/>
                <a:ea typeface="Calibri"/>
                <a:cs typeface="Calibri"/>
                <a:sym typeface="Calibri"/>
              </a:rPr>
              <a:t>guide</a:t>
            </a:r>
            <a:r>
              <a:rPr lang="en-GB" sz="1600" dirty="0">
                <a:solidFill>
                  <a:schemeClr val="bg1"/>
                </a:solidFill>
                <a:latin typeface="Calibri"/>
                <a:ea typeface="Calibri"/>
                <a:cs typeface="Calibri"/>
                <a:sym typeface="Calibri"/>
              </a:rPr>
              <a:t> people professionals and senior managers in </a:t>
            </a:r>
            <a:r>
              <a:rPr lang="en-GB" sz="1600" b="1" dirty="0">
                <a:solidFill>
                  <a:schemeClr val="bg1"/>
                </a:solidFill>
                <a:latin typeface="Calibri"/>
                <a:ea typeface="Calibri"/>
                <a:cs typeface="Calibri"/>
                <a:sym typeface="Calibri"/>
              </a:rPr>
              <a:t>strategic decision-making</a:t>
            </a:r>
            <a:r>
              <a:rPr lang="en-GB" sz="1600" dirty="0">
                <a:solidFill>
                  <a:schemeClr val="bg1"/>
                </a:solidFill>
                <a:latin typeface="Calibri"/>
                <a:ea typeface="Calibri"/>
                <a:cs typeface="Calibri"/>
                <a:sym typeface="Calibri"/>
              </a:rPr>
              <a:t>. By conducting research analysing those factors, organisations can </a:t>
            </a:r>
            <a:r>
              <a:rPr lang="en-GB" sz="1600" b="1" dirty="0">
                <a:solidFill>
                  <a:schemeClr val="bg1"/>
                </a:solidFill>
                <a:latin typeface="Calibri"/>
                <a:ea typeface="Calibri"/>
                <a:cs typeface="Calibri"/>
                <a:sym typeface="Calibri"/>
              </a:rPr>
              <a:t>assess</a:t>
            </a:r>
            <a:r>
              <a:rPr lang="en-GB" sz="1600" dirty="0">
                <a:solidFill>
                  <a:schemeClr val="bg1"/>
                </a:solidFill>
                <a:latin typeface="Calibri"/>
                <a:ea typeface="Calibri"/>
                <a:cs typeface="Calibri"/>
                <a:sym typeface="Calibri"/>
              </a:rPr>
              <a:t> any </a:t>
            </a:r>
            <a:r>
              <a:rPr lang="en-GB" sz="1600" b="1" dirty="0">
                <a:solidFill>
                  <a:schemeClr val="bg1"/>
                </a:solidFill>
                <a:latin typeface="Calibri"/>
                <a:ea typeface="Calibri"/>
                <a:cs typeface="Calibri"/>
                <a:sym typeface="Calibri"/>
              </a:rPr>
              <a:t>risks</a:t>
            </a:r>
            <a:r>
              <a:rPr lang="en-GB" sz="1600" dirty="0">
                <a:solidFill>
                  <a:schemeClr val="bg1"/>
                </a:solidFill>
                <a:latin typeface="Calibri"/>
                <a:ea typeface="Calibri"/>
                <a:cs typeface="Calibri"/>
                <a:sym typeface="Calibri"/>
              </a:rPr>
              <a:t> specific to their industry and organisation, and </a:t>
            </a:r>
            <a:r>
              <a:rPr lang="en-GB" sz="1600" b="1" dirty="0">
                <a:solidFill>
                  <a:schemeClr val="bg1"/>
                </a:solidFill>
                <a:latin typeface="Calibri"/>
                <a:ea typeface="Calibri"/>
                <a:cs typeface="Calibri"/>
                <a:sym typeface="Calibri"/>
              </a:rPr>
              <a:t>make informed decisions</a:t>
            </a:r>
            <a:r>
              <a:rPr lang="en-GB" sz="1600" dirty="0">
                <a:solidFill>
                  <a:schemeClr val="bg1"/>
                </a:solidFill>
                <a:latin typeface="Calibri"/>
                <a:ea typeface="Calibri"/>
                <a:cs typeface="Calibri"/>
                <a:sym typeface="Calibri"/>
              </a:rPr>
              <a:t>.  </a:t>
            </a:r>
          </a:p>
          <a:p>
            <a:pPr lvl="0" algn="just">
              <a:lnSpc>
                <a:spcPct val="107000"/>
              </a:lnSpc>
              <a:spcBef>
                <a:spcPts val="800"/>
              </a:spcBef>
            </a:pPr>
            <a:r>
              <a:rPr lang="en-GB" sz="1600" dirty="0">
                <a:solidFill>
                  <a:schemeClr val="bg1"/>
                </a:solidFill>
                <a:latin typeface="Calibri"/>
                <a:ea typeface="Calibri"/>
                <a:cs typeface="Calibri"/>
                <a:sym typeface="Calibri"/>
              </a:rPr>
              <a:t>The application of PESTEL analysis can help CSOs </a:t>
            </a:r>
            <a:r>
              <a:rPr lang="en-GB" sz="1600" b="1" dirty="0">
                <a:solidFill>
                  <a:schemeClr val="bg1"/>
                </a:solidFill>
                <a:latin typeface="Calibri"/>
                <a:ea typeface="Calibri"/>
                <a:cs typeface="Calibri"/>
                <a:sym typeface="Calibri"/>
              </a:rPr>
              <a:t>identify the major external environmental forces that shape the strategy and competitive landscape</a:t>
            </a:r>
            <a:r>
              <a:rPr lang="en-GB" sz="1600" dirty="0">
                <a:solidFill>
                  <a:schemeClr val="bg1"/>
                </a:solidFill>
                <a:latin typeface="Calibri"/>
                <a:ea typeface="Calibri"/>
                <a:cs typeface="Calibri"/>
                <a:sym typeface="Calibri"/>
              </a:rPr>
              <a:t> and support its strategic decision-making process. As Civil Society looks to expand and leverage its competencies and core capabilities, conducting the PESTEL analysis is imperative for developing effective strategies and achieving long-term growth objectives.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9"/>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b="1" dirty="0"/>
              <a:t>Tools for CSO Strategic Planning</a:t>
            </a:r>
            <a:endParaRPr b="1" dirty="0"/>
          </a:p>
        </p:txBody>
      </p:sp>
      <p:sp>
        <p:nvSpPr>
          <p:cNvPr id="111" name="Google Shape;111;p9"/>
          <p:cNvSpPr txBox="1"/>
          <p:nvPr/>
        </p:nvSpPr>
        <p:spPr>
          <a:xfrm>
            <a:off x="529512" y="1284888"/>
            <a:ext cx="10937700" cy="3034765"/>
          </a:xfrm>
          <a:prstGeom prst="rect">
            <a:avLst/>
          </a:prstGeom>
          <a:noFill/>
          <a:ln>
            <a:noFill/>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600" b="1" i="0" u="none" strike="noStrike" cap="none" dirty="0">
                <a:solidFill>
                  <a:srgbClr val="000000"/>
                </a:solidFill>
                <a:latin typeface="Calibri"/>
                <a:ea typeface="Calibri"/>
                <a:cs typeface="Calibri"/>
                <a:sym typeface="Calibri"/>
              </a:rPr>
              <a:t>Hedgehog </a:t>
            </a:r>
            <a:r>
              <a:rPr lang="en-GB" sz="1600" b="1" i="0" u="none" strike="noStrike" cap="none" dirty="0" smtClean="0">
                <a:solidFill>
                  <a:srgbClr val="000000"/>
                </a:solidFill>
                <a:latin typeface="Calibri"/>
                <a:ea typeface="Calibri"/>
                <a:cs typeface="Calibri"/>
                <a:sym typeface="Calibri"/>
              </a:rPr>
              <a:t>Concept</a:t>
            </a:r>
            <a:r>
              <a:rPr lang="en-GB" sz="1600" i="0" u="none" strike="noStrike" cap="none" dirty="0">
                <a:solidFill>
                  <a:srgbClr val="000000"/>
                </a:solidFill>
                <a:latin typeface="Calibri"/>
                <a:ea typeface="Calibri"/>
                <a:cs typeface="Calibri"/>
                <a:sym typeface="Calibri"/>
              </a:rPr>
              <a:t> </a:t>
            </a:r>
            <a:endParaRPr sz="160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r>
              <a:rPr lang="en-GB" sz="1600" i="0" u="none" strike="noStrike" cap="none" dirty="0">
                <a:solidFill>
                  <a:srgbClr val="000000"/>
                </a:solidFill>
                <a:latin typeface="Calibri"/>
                <a:ea typeface="Calibri"/>
                <a:cs typeface="Calibri"/>
                <a:sym typeface="Calibri"/>
              </a:rPr>
              <a:t>The hedgehog concept is created to produce the best long-term results and </a:t>
            </a:r>
            <a:r>
              <a:rPr lang="en-GB" sz="1600" b="1" i="0" u="none" strike="noStrike" cap="none" dirty="0">
                <a:solidFill>
                  <a:srgbClr val="000000"/>
                </a:solidFill>
                <a:latin typeface="Calibri"/>
                <a:ea typeface="Calibri"/>
                <a:cs typeface="Calibri"/>
                <a:sym typeface="Calibri"/>
              </a:rPr>
              <a:t>distinguish the key chances from the unqualified opportunities</a:t>
            </a:r>
            <a:r>
              <a:rPr lang="en-GB" sz="1600" i="0" u="none" strike="noStrike" cap="none" dirty="0">
                <a:solidFill>
                  <a:srgbClr val="000000"/>
                </a:solidFill>
                <a:latin typeface="Calibri"/>
                <a:ea typeface="Calibri"/>
                <a:cs typeface="Calibri"/>
                <a:sym typeface="Calibri"/>
              </a:rPr>
              <a:t>. It the intersection of three circles: 1. what you are deeply </a:t>
            </a:r>
            <a:r>
              <a:rPr lang="en-GB" sz="1600" b="1" i="0" u="none" strike="noStrike" cap="none" dirty="0">
                <a:solidFill>
                  <a:srgbClr val="000000"/>
                </a:solidFill>
                <a:latin typeface="Calibri"/>
                <a:ea typeface="Calibri"/>
                <a:cs typeface="Calibri"/>
                <a:sym typeface="Calibri"/>
              </a:rPr>
              <a:t>passionate</a:t>
            </a:r>
            <a:r>
              <a:rPr lang="en-GB" sz="1600" i="0" u="none" strike="noStrike" cap="none" dirty="0">
                <a:solidFill>
                  <a:srgbClr val="000000"/>
                </a:solidFill>
                <a:latin typeface="Calibri"/>
                <a:ea typeface="Calibri"/>
                <a:cs typeface="Calibri"/>
                <a:sym typeface="Calibri"/>
              </a:rPr>
              <a:t> about 2. what you can be the </a:t>
            </a:r>
            <a:r>
              <a:rPr lang="en-GB" sz="1600" b="1" i="0" u="none" strike="noStrike" cap="none" dirty="0">
                <a:solidFill>
                  <a:srgbClr val="000000"/>
                </a:solidFill>
                <a:latin typeface="Calibri"/>
                <a:ea typeface="Calibri"/>
                <a:cs typeface="Calibri"/>
                <a:sym typeface="Calibri"/>
              </a:rPr>
              <a:t>best</a:t>
            </a:r>
            <a:r>
              <a:rPr lang="en-GB" sz="1600" i="0" u="none" strike="noStrike" cap="none" dirty="0">
                <a:solidFill>
                  <a:srgbClr val="000000"/>
                </a:solidFill>
                <a:latin typeface="Calibri"/>
                <a:ea typeface="Calibri"/>
                <a:cs typeface="Calibri"/>
                <a:sym typeface="Calibri"/>
              </a:rPr>
              <a:t> in the world </a:t>
            </a:r>
            <a:r>
              <a:rPr lang="en-GB" sz="1600" b="1" i="0" u="none" strike="noStrike" cap="none" dirty="0">
                <a:solidFill>
                  <a:srgbClr val="000000"/>
                </a:solidFill>
                <a:latin typeface="Calibri"/>
                <a:ea typeface="Calibri"/>
                <a:cs typeface="Calibri"/>
                <a:sym typeface="Calibri"/>
              </a:rPr>
              <a:t>at</a:t>
            </a:r>
            <a:r>
              <a:rPr lang="en-GB" sz="1600" i="0" u="none" strike="noStrike" cap="none" dirty="0">
                <a:solidFill>
                  <a:srgbClr val="000000"/>
                </a:solidFill>
                <a:latin typeface="Calibri"/>
                <a:ea typeface="Calibri"/>
                <a:cs typeface="Calibri"/>
                <a:sym typeface="Calibri"/>
              </a:rPr>
              <a:t> and 3. what </a:t>
            </a:r>
            <a:r>
              <a:rPr lang="en-GB" sz="1600" b="1" i="0" u="none" strike="noStrike" cap="none" dirty="0">
                <a:solidFill>
                  <a:srgbClr val="000000"/>
                </a:solidFill>
                <a:latin typeface="Calibri"/>
                <a:ea typeface="Calibri"/>
                <a:cs typeface="Calibri"/>
                <a:sym typeface="Calibri"/>
              </a:rPr>
              <a:t>best</a:t>
            </a:r>
            <a:r>
              <a:rPr lang="en-GB" sz="1600" i="0" u="none" strike="noStrike" cap="none" dirty="0">
                <a:solidFill>
                  <a:srgbClr val="000000"/>
                </a:solidFill>
                <a:latin typeface="Calibri"/>
                <a:ea typeface="Calibri"/>
                <a:cs typeface="Calibri"/>
                <a:sym typeface="Calibri"/>
              </a:rPr>
              <a:t> drives your </a:t>
            </a:r>
            <a:r>
              <a:rPr lang="en-GB" sz="1600" b="1" i="0" u="none" strike="noStrike" cap="none" dirty="0">
                <a:solidFill>
                  <a:srgbClr val="000000"/>
                </a:solidFill>
                <a:latin typeface="Calibri"/>
                <a:ea typeface="Calibri"/>
                <a:cs typeface="Calibri"/>
                <a:sym typeface="Calibri"/>
              </a:rPr>
              <a:t>economic</a:t>
            </a:r>
            <a:r>
              <a:rPr lang="en-GB" sz="1600" i="0" u="none" strike="noStrike" cap="none" dirty="0">
                <a:solidFill>
                  <a:srgbClr val="000000"/>
                </a:solidFill>
                <a:latin typeface="Calibri"/>
                <a:ea typeface="Calibri"/>
                <a:cs typeface="Calibri"/>
                <a:sym typeface="Calibri"/>
              </a:rPr>
              <a:t> or </a:t>
            </a:r>
            <a:r>
              <a:rPr lang="en-GB" sz="1600" b="1" i="0" u="none" strike="noStrike" cap="none" dirty="0">
                <a:solidFill>
                  <a:srgbClr val="000000"/>
                </a:solidFill>
                <a:latin typeface="Calibri"/>
                <a:ea typeface="Calibri"/>
                <a:cs typeface="Calibri"/>
                <a:sym typeface="Calibri"/>
              </a:rPr>
              <a:t>resource</a:t>
            </a:r>
            <a:r>
              <a:rPr lang="en-GB" sz="1600" i="0" u="none" strike="noStrike" cap="none" dirty="0">
                <a:solidFill>
                  <a:srgbClr val="000000"/>
                </a:solidFill>
                <a:latin typeface="Calibri"/>
                <a:ea typeface="Calibri"/>
                <a:cs typeface="Calibri"/>
                <a:sym typeface="Calibri"/>
              </a:rPr>
              <a:t> </a:t>
            </a:r>
            <a:r>
              <a:rPr lang="en-GB" sz="1600" b="1" i="0" u="none" strike="noStrike" cap="none" dirty="0">
                <a:solidFill>
                  <a:srgbClr val="000000"/>
                </a:solidFill>
                <a:latin typeface="Calibri"/>
                <a:ea typeface="Calibri"/>
                <a:cs typeface="Calibri"/>
                <a:sym typeface="Calibri"/>
              </a:rPr>
              <a:t>engine</a:t>
            </a:r>
            <a:r>
              <a:rPr lang="en-GB" sz="1600" i="0" u="none" strike="noStrike" cap="none" dirty="0">
                <a:solidFill>
                  <a:srgbClr val="000000"/>
                </a:solidFill>
                <a:latin typeface="Calibri"/>
                <a:ea typeface="Calibri"/>
                <a:cs typeface="Calibri"/>
                <a:sym typeface="Calibri"/>
              </a:rPr>
              <a:t>. Transformations from good to great come about by a series of good decisions made consistently with a Hedgehog Concept. The hedgehog concept is of particular significance in the social sector due to the complexity of the social sector where success is measured by brand reputation built upon tangible results and emotional connection instead of financial success. At the same time, it is an effective tactic against the danger of the bottomless pit.</a:t>
            </a:r>
            <a:endParaRPr sz="1600" dirty="0">
              <a:latin typeface="Calibri"/>
              <a:ea typeface="Calibri"/>
              <a:cs typeface="Calibri"/>
              <a:sym typeface="Calibri"/>
            </a:endParaRPr>
          </a:p>
          <a:p>
            <a:pPr marL="0" marR="0" lvl="0" indent="0" algn="just" rtl="0">
              <a:lnSpc>
                <a:spcPct val="107000"/>
              </a:lnSpc>
              <a:spcBef>
                <a:spcPts val="800"/>
              </a:spcBef>
              <a:spcAft>
                <a:spcPts val="0"/>
              </a:spcAft>
              <a:buNone/>
            </a:pPr>
            <a:endParaRPr sz="1600" b="0" i="0" u="none" strike="noStrike" cap="none" dirty="0">
              <a:solidFill>
                <a:srgbClr val="000000"/>
              </a:solidFill>
              <a:latin typeface="Calibri"/>
              <a:ea typeface="Calibri"/>
              <a:cs typeface="Calibri"/>
              <a:sym typeface="Calibri"/>
            </a:endParaRPr>
          </a:p>
          <a:p>
            <a:pPr marL="0" marR="0" lvl="0" indent="0" algn="just" rtl="0">
              <a:lnSpc>
                <a:spcPct val="107000"/>
              </a:lnSpc>
              <a:spcBef>
                <a:spcPts val="800"/>
              </a:spcBef>
              <a:spcAft>
                <a:spcPts val="0"/>
              </a:spcAft>
              <a:buNone/>
            </a:pPr>
            <a:endParaRPr sz="1600" b="0" i="0" u="none" strike="noStrike" cap="none" dirty="0">
              <a:solidFill>
                <a:srgbClr val="000000"/>
              </a:solidFill>
              <a:latin typeface="Calibri"/>
              <a:ea typeface="Calibri"/>
              <a:cs typeface="Calibri"/>
              <a:sym typeface="Calibri"/>
            </a:endParaRPr>
          </a:p>
        </p:txBody>
      </p:sp>
      <p:pic>
        <p:nvPicPr>
          <p:cNvPr id="112" name="Google Shape;112;p9"/>
          <p:cNvPicPr preferRelativeResize="0"/>
          <p:nvPr/>
        </p:nvPicPr>
        <p:blipFill rotWithShape="1">
          <a:blip r:embed="rId3">
            <a:alphaModFix/>
          </a:blip>
          <a:srcRect l="989" t="20471" r="2887" b="7581"/>
          <a:stretch/>
        </p:blipFill>
        <p:spPr>
          <a:xfrm>
            <a:off x="1965503" y="3652785"/>
            <a:ext cx="8065828" cy="30186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0"/>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1800"/>
              <a:buNone/>
            </a:pPr>
            <a:r>
              <a:rPr lang="en-GB" b="1" dirty="0"/>
              <a:t>Principles of Strategic Planning for CSOs</a:t>
            </a:r>
            <a:endParaRPr b="1" dirty="0"/>
          </a:p>
        </p:txBody>
      </p:sp>
      <p:sp>
        <p:nvSpPr>
          <p:cNvPr id="118" name="Google Shape;118;p10"/>
          <p:cNvSpPr txBox="1"/>
          <p:nvPr/>
        </p:nvSpPr>
        <p:spPr>
          <a:xfrm>
            <a:off x="496299" y="1469675"/>
            <a:ext cx="4977000" cy="25599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Communication - Collaboration</a:t>
            </a:r>
            <a:r>
              <a:rPr lang="en-GB" sz="1800" b="0" i="0" u="none" strike="noStrike" cap="none" dirty="0">
                <a:solidFill>
                  <a:srgbClr val="000000"/>
                </a:solidFill>
                <a:latin typeface="Calibri"/>
                <a:ea typeface="Calibri"/>
                <a:cs typeface="Calibri"/>
                <a:sym typeface="Calibri"/>
              </a:rPr>
              <a:t>:  A good strategic plan provides a collectively developed road map for achieving an organisation’s vision.  Identifying and involving key stakeholders and employees from the offset of the planning process, as well as maintaining consistent lines of communication with them is critical. </a:t>
            </a:r>
            <a:endParaRPr sz="1800" b="0" i="0" u="none" strike="noStrike" cap="none"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p:txBody>
      </p:sp>
      <p:sp>
        <p:nvSpPr>
          <p:cNvPr id="119" name="Google Shape;119;p10"/>
          <p:cNvSpPr txBox="1"/>
          <p:nvPr/>
        </p:nvSpPr>
        <p:spPr>
          <a:xfrm>
            <a:off x="6307503" y="1823825"/>
            <a:ext cx="5317200" cy="18516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Transparency</a:t>
            </a:r>
            <a:r>
              <a:rPr lang="en-GB" sz="1800" b="0" i="0" u="none" strike="noStrike" cap="none" dirty="0">
                <a:solidFill>
                  <a:srgbClr val="000000"/>
                </a:solidFill>
                <a:latin typeface="Calibri"/>
                <a:ea typeface="Calibri"/>
                <a:cs typeface="Calibri"/>
                <a:sym typeface="Calibri"/>
              </a:rPr>
              <a:t>:  Openness in the strategic planning process is as important as communication and accountability.  No part of the planning process should take place behind closed doors.  Effective strategic planning is both a ‘bottom-up’ and a ‘top-down’ process. </a:t>
            </a:r>
            <a:endParaRPr sz="1800" b="0" i="0" u="none" strike="noStrike" cap="none" dirty="0">
              <a:solidFill>
                <a:srgbClr val="000000"/>
              </a:solidFill>
              <a:latin typeface="Calibri"/>
              <a:ea typeface="Calibri"/>
              <a:cs typeface="Calibri"/>
              <a:sym typeface="Calibri"/>
            </a:endParaRPr>
          </a:p>
        </p:txBody>
      </p:sp>
      <p:sp>
        <p:nvSpPr>
          <p:cNvPr id="120" name="Google Shape;120;p10"/>
          <p:cNvSpPr txBox="1"/>
          <p:nvPr/>
        </p:nvSpPr>
        <p:spPr>
          <a:xfrm>
            <a:off x="4331351" y="4186525"/>
            <a:ext cx="5202600" cy="21480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Flexibility: </a:t>
            </a:r>
            <a:r>
              <a:rPr lang="en-GB" sz="1800" b="0" i="0" u="none" strike="noStrike" cap="none" dirty="0">
                <a:solidFill>
                  <a:srgbClr val="000000"/>
                </a:solidFill>
                <a:latin typeface="Calibri"/>
                <a:ea typeface="Calibri"/>
                <a:cs typeface="Calibri"/>
                <a:sym typeface="Calibri"/>
              </a:rPr>
              <a:t>Strategic planning is a dynamic and continuous process. Successful strategic plans are adjustable and responsive to environmental and conditional changes. A strategic plan must be a living document which can adapt to the fast-changing environment in which NGOs work in. </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1"/>
          <p:cNvSpPr txBox="1">
            <a:spLocks noGrp="1"/>
          </p:cNvSpPr>
          <p:nvPr>
            <p:ph type="title"/>
          </p:nvPr>
        </p:nvSpPr>
        <p:spPr>
          <a:xfrm>
            <a:off x="399370" y="174449"/>
            <a:ext cx="11393260" cy="675444"/>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lt1"/>
              </a:buClr>
              <a:buSzPts val="2800"/>
              <a:buFont typeface="Calibri"/>
              <a:buNone/>
            </a:pPr>
            <a:r>
              <a:rPr lang="en-GB"/>
              <a:t>Principles of Strategic Planning for CSOs</a:t>
            </a:r>
            <a:endParaRPr/>
          </a:p>
        </p:txBody>
      </p:sp>
      <p:sp>
        <p:nvSpPr>
          <p:cNvPr id="126" name="Google Shape;126;p11"/>
          <p:cNvSpPr txBox="1"/>
          <p:nvPr/>
        </p:nvSpPr>
        <p:spPr>
          <a:xfrm>
            <a:off x="458048" y="1397625"/>
            <a:ext cx="5224200" cy="26796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 </a:t>
            </a:r>
            <a:endParaRPr sz="1800" b="1"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800" b="1" i="0" u="none" strike="noStrike" cap="none" dirty="0">
                <a:solidFill>
                  <a:srgbClr val="000000"/>
                </a:solidFill>
                <a:latin typeface="Calibri"/>
                <a:ea typeface="Calibri"/>
                <a:cs typeface="Calibri"/>
                <a:sym typeface="Calibri"/>
              </a:rPr>
              <a:t>Specificity: </a:t>
            </a:r>
            <a:r>
              <a:rPr lang="en-GB" sz="1800" b="0" i="0" u="none" strike="noStrike" cap="none" dirty="0">
                <a:solidFill>
                  <a:srgbClr val="000000"/>
                </a:solidFill>
                <a:latin typeface="Calibri"/>
                <a:ea typeface="Calibri"/>
                <a:cs typeface="Calibri"/>
                <a:sym typeface="Calibri"/>
              </a:rPr>
              <a:t>With strategic planning, setting specific priorities is an important step in achieving strategic objectives.  Without sufficient specificity in central elements of the plan such as strategies and action plans, an organization risks producing a long list of ambitious objectives with no clear picture of how to implement them.</a:t>
            </a:r>
            <a:endParaRPr sz="1800" b="0" i="0" u="none" strike="noStrike" cap="none" dirty="0">
              <a:solidFill>
                <a:srgbClr val="000000"/>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400" b="1" i="0" u="none" strike="noStrike" cap="none" dirty="0">
                <a:solidFill>
                  <a:srgbClr val="000000"/>
                </a:solidFill>
                <a:latin typeface="Calibri"/>
                <a:ea typeface="Calibri"/>
                <a:cs typeface="Calibri"/>
                <a:sym typeface="Calibri"/>
              </a:rPr>
              <a:t> </a:t>
            </a:r>
            <a:endParaRPr sz="1400" b="1" i="0" u="none" strike="noStrike" cap="none" dirty="0">
              <a:solidFill>
                <a:srgbClr val="000000"/>
              </a:solidFill>
              <a:latin typeface="Calibri"/>
              <a:ea typeface="Calibri"/>
              <a:cs typeface="Calibri"/>
              <a:sym typeface="Calibri"/>
            </a:endParaRPr>
          </a:p>
        </p:txBody>
      </p:sp>
      <p:sp>
        <p:nvSpPr>
          <p:cNvPr id="127" name="Google Shape;127;p11"/>
          <p:cNvSpPr txBox="1"/>
          <p:nvPr/>
        </p:nvSpPr>
        <p:spPr>
          <a:xfrm>
            <a:off x="6426447" y="1397625"/>
            <a:ext cx="5366100" cy="30375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chemeClr val="dk1"/>
                </a:solidFill>
                <a:latin typeface="Calibri"/>
                <a:ea typeface="Calibri"/>
                <a:cs typeface="Calibri"/>
                <a:sym typeface="Calibri"/>
              </a:rPr>
              <a:t>Assessment: </a:t>
            </a:r>
            <a:r>
              <a:rPr lang="en-GB" sz="1800" b="0" i="0" u="none" strike="noStrike" cap="none" dirty="0">
                <a:solidFill>
                  <a:schemeClr val="dk1"/>
                </a:solidFill>
                <a:latin typeface="Calibri"/>
                <a:ea typeface="Calibri"/>
                <a:cs typeface="Calibri"/>
                <a:sym typeface="Calibri"/>
              </a:rPr>
              <a:t>Assessment is one of the most important but one of the most frequently overlooked aspects of planning, especially among CSOs where success is not always measurable.  Assessment of outcomes and achievements is an obvious necessity but assessment should be emphasized throughout the process. It is critical that every goal (and accompanying strategies and action plans) is written in such a way that measurability is feasible.  </a:t>
            </a:r>
            <a:endParaRPr sz="1800" b="0" i="0" u="none" strike="noStrike" cap="none" dirty="0">
              <a:solidFill>
                <a:schemeClr val="dk1"/>
              </a:solidFill>
              <a:latin typeface="Calibri"/>
              <a:ea typeface="Calibri"/>
              <a:cs typeface="Calibri"/>
              <a:sym typeface="Calibri"/>
            </a:endParaRPr>
          </a:p>
          <a:p>
            <a:pPr marL="0" marR="0" lvl="0" indent="0" algn="just" rtl="0">
              <a:lnSpc>
                <a:spcPct val="107000"/>
              </a:lnSpc>
              <a:spcBef>
                <a:spcPts val="0"/>
              </a:spcBef>
              <a:spcAft>
                <a:spcPts val="0"/>
              </a:spcAft>
              <a:buNone/>
            </a:pPr>
            <a:r>
              <a:rPr lang="en-GB" sz="1800" b="1" i="0" u="none" strike="noStrike" cap="none" dirty="0">
                <a:solidFill>
                  <a:schemeClr val="dk1"/>
                </a:solidFill>
                <a:latin typeface="Calibri"/>
                <a:ea typeface="Calibri"/>
                <a:cs typeface="Calibri"/>
                <a:sym typeface="Calibri"/>
              </a:rPr>
              <a:t> </a:t>
            </a:r>
            <a:endParaRPr sz="1800" b="1" i="0" u="none" strike="noStrike" cap="none" dirty="0">
              <a:solidFill>
                <a:schemeClr val="dk1"/>
              </a:solidFill>
              <a:latin typeface="Calibri"/>
              <a:ea typeface="Calibri"/>
              <a:cs typeface="Calibri"/>
              <a:sym typeface="Calibri"/>
            </a:endParaRPr>
          </a:p>
        </p:txBody>
      </p:sp>
      <p:sp>
        <p:nvSpPr>
          <p:cNvPr id="128" name="Google Shape;128;p11"/>
          <p:cNvSpPr txBox="1"/>
          <p:nvPr/>
        </p:nvSpPr>
        <p:spPr>
          <a:xfrm>
            <a:off x="4028502" y="4727750"/>
            <a:ext cx="5008500" cy="1851600"/>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7000"/>
              </a:lnSpc>
              <a:spcBef>
                <a:spcPts val="0"/>
              </a:spcBef>
              <a:spcAft>
                <a:spcPts val="0"/>
              </a:spcAft>
              <a:buNone/>
            </a:pPr>
            <a:r>
              <a:rPr lang="en-GB" sz="1800" b="1" i="0" u="none" strike="noStrike" cap="none" dirty="0">
                <a:solidFill>
                  <a:schemeClr val="dk1"/>
                </a:solidFill>
                <a:latin typeface="Calibri"/>
                <a:ea typeface="Calibri"/>
                <a:cs typeface="Calibri"/>
                <a:sym typeface="Calibri"/>
              </a:rPr>
              <a:t>Leverage Strengths: </a:t>
            </a:r>
            <a:r>
              <a:rPr lang="en-GB" sz="1800" b="0" i="0" u="none" strike="noStrike" cap="none" dirty="0">
                <a:solidFill>
                  <a:schemeClr val="dk1"/>
                </a:solidFill>
                <a:latin typeface="Calibri"/>
                <a:ea typeface="Calibri"/>
                <a:cs typeface="Calibri"/>
                <a:sym typeface="Calibri"/>
              </a:rPr>
              <a:t>Understanding what is driving success in an organization is essential to maintaining its sustainability. By balancing that with innovation it will reinforce the core and expand to new opportunities that leverage strengths and capabilities. </a:t>
            </a: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ARDET Course template">
  <a:themeElements>
    <a:clrScheme name="EMERGE">
      <a:dk1>
        <a:srgbClr val="3B3842"/>
      </a:dk1>
      <a:lt1>
        <a:srgbClr val="FFFFFF"/>
      </a:lt1>
      <a:dk2>
        <a:srgbClr val="333333"/>
      </a:dk2>
      <a:lt2>
        <a:srgbClr val="999999"/>
      </a:lt2>
      <a:accent1>
        <a:srgbClr val="EB5353"/>
      </a:accent1>
      <a:accent2>
        <a:srgbClr val="F9D923"/>
      </a:accent2>
      <a:accent3>
        <a:srgbClr val="187498"/>
      </a:accent3>
      <a:accent4>
        <a:srgbClr val="36AE7C"/>
      </a:accent4>
      <a:accent5>
        <a:srgbClr val="E0BB07"/>
      </a:accent5>
      <a:accent6>
        <a:srgbClr val="333333"/>
      </a:accent6>
      <a:hlink>
        <a:srgbClr val="0070C0"/>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1131</Words>
  <Application>Microsoft Office PowerPoint</Application>
  <PresentationFormat>Widescreen</PresentationFormat>
  <Paragraphs>76</Paragraphs>
  <Slides>12</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12</vt:i4>
      </vt:variant>
    </vt:vector>
  </HeadingPairs>
  <TitlesOfParts>
    <vt:vector size="19" baseType="lpstr">
      <vt:lpstr>Arial</vt:lpstr>
      <vt:lpstr>Poppins</vt:lpstr>
      <vt:lpstr>Noto Sans Symbols</vt:lpstr>
      <vt:lpstr>Calibri</vt:lpstr>
      <vt:lpstr>CARDET Course template</vt:lpstr>
      <vt:lpstr>CARDET Course template</vt:lpstr>
      <vt:lpstr>1_CARDET Course template</vt:lpstr>
      <vt:lpstr>Module 2 Strategic Planning</vt:lpstr>
      <vt:lpstr>Tools for CSO Strategic Planning</vt:lpstr>
      <vt:lpstr>Tools for CSO Strategic Planning</vt:lpstr>
      <vt:lpstr>Tools for CSO Strategic Planning</vt:lpstr>
      <vt:lpstr>Tools for CSO Strategic Planning</vt:lpstr>
      <vt:lpstr>Tools for CSO Strategic Planning</vt:lpstr>
      <vt:lpstr>Tools for CSO Strategic Planning</vt:lpstr>
      <vt:lpstr>Principles of Strategic Planning for CSOs</vt:lpstr>
      <vt:lpstr>Principles of Strategic Planning for CSOs</vt:lpstr>
      <vt:lpstr>Principles of Strategic Planning for CSOs</vt:lpstr>
      <vt:lpstr>Principles of Strategic Planning for CSOs (ACTIVITY)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Strategic Planning</dc:title>
  <dc:creator>2Fast4u</dc:creator>
  <cp:lastModifiedBy>Simone Khekin</cp:lastModifiedBy>
  <cp:revision>8</cp:revision>
  <dcterms:created xsi:type="dcterms:W3CDTF">2014-07-11T09:12:14Z</dcterms:created>
  <dcterms:modified xsi:type="dcterms:W3CDTF">2024-01-11T10:25:37Z</dcterms:modified>
</cp:coreProperties>
</file>