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4" r:id="rId2"/>
    <p:sldMasterId id="2147483656" r:id="rId3"/>
  </p:sldMasterIdLst>
  <p:notesMasterIdLst>
    <p:notesMasterId r:id="rId15"/>
  </p:notesMasterIdLst>
  <p:sldIdLst>
    <p:sldId id="267" r:id="rId4"/>
    <p:sldId id="257" r:id="rId5"/>
    <p:sldId id="258" r:id="rId6"/>
    <p:sldId id="259" r:id="rId7"/>
    <p:sldId id="260" r:id="rId8"/>
    <p:sldId id="261" r:id="rId9"/>
    <p:sldId id="262" r:id="rId10"/>
    <p:sldId id="263" r:id="rId11"/>
    <p:sldId id="264" r:id="rId12"/>
    <p:sldId id="265" r:id="rId13"/>
    <p:sldId id="266" r:id="rId14"/>
  </p:sldIdLst>
  <p:sldSz cx="12192000" cy="6858000"/>
  <p:notesSz cx="6858000" cy="9144000"/>
  <p:embeddedFontLst>
    <p:embeddedFont>
      <p:font typeface="Calibri" panose="020F0502020204030204" pitchFamily="34" charset="0"/>
      <p:regular r:id="rId16"/>
      <p:bold r:id="rId17"/>
      <p:italic r:id="rId18"/>
      <p:boldItalic r:id="rId19"/>
    </p:embeddedFont>
    <p:embeddedFont>
      <p:font typeface="Poppins" panose="020B0604020202020204"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4" roundtripDataSignature="AMtx7mhrC6ERr4E/5Bj7V6ChDD7ROvBy+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8" d="100"/>
          <a:sy n="38" d="100"/>
        </p:scale>
        <p:origin x="44" y="5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font" Target="fonts/font3.fntdata"/><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font" Target="fonts/font6.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font" Target="fonts/font2.fntdata"/><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customschemas.google.com/relationships/presentationmetadata" Target="metadata"/><Relationship Id="rId5" Type="http://schemas.openxmlformats.org/officeDocument/2006/relationships/slide" Target="slides/slide2.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font" Target="fonts/font4.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7.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 name="Google Shape;5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 name="Google Shape;54;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8431452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4" name="Google Shape;154;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2" name="Google Shape;162;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 name="Google Shape;5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7" name="Google Shape;8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 name="Google Shape;9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8" name="Google Shape;118;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6" name="Google Shape;126;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3" name="Google Shape;133;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0" name="Google Shape;14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6" name="Google Shape;146;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ext - 1col">
  <p:cSld name="Title Text - 1col">
    <p:spTree>
      <p:nvGrpSpPr>
        <p:cNvPr id="1" name="Shape 20"/>
        <p:cNvGrpSpPr/>
        <p:nvPr/>
      </p:nvGrpSpPr>
      <p:grpSpPr>
        <a:xfrm>
          <a:off x="0" y="0"/>
          <a:ext cx="0" cy="0"/>
          <a:chOff x="0" y="0"/>
          <a:chExt cx="0" cy="0"/>
        </a:xfrm>
      </p:grpSpPr>
      <p:sp>
        <p:nvSpPr>
          <p:cNvPr id="21" name="Google Shape;21;p19"/>
          <p:cNvSpPr txBox="1">
            <a:spLocks noGrp="1"/>
          </p:cNvSpPr>
          <p:nvPr>
            <p:ph type="body" idx="1"/>
          </p:nvPr>
        </p:nvSpPr>
        <p:spPr>
          <a:xfrm>
            <a:off x="399370" y="1449389"/>
            <a:ext cx="11393260" cy="5096388"/>
          </a:xfrm>
          <a:prstGeom prst="rect">
            <a:avLst/>
          </a:prstGeom>
          <a:noFill/>
          <a:ln>
            <a:noFill/>
          </a:ln>
        </p:spPr>
        <p:txBody>
          <a:bodyPr spcFirstLastPara="1" wrap="square" lIns="0" tIns="0" rIns="0" bIns="0" anchor="t" anchorCtr="0">
            <a:noAutofit/>
          </a:bodyPr>
          <a:lstStyle>
            <a:lvl1pPr marL="457200" marR="0" lvl="0" indent="-228600" algn="just"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 name="Google Shape;22;p19"/>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913">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ubtitle Text - 1col">
  <p:cSld name="Title Subtitle Text - 1col">
    <p:spTree>
      <p:nvGrpSpPr>
        <p:cNvPr id="1" name="Shape 31"/>
        <p:cNvGrpSpPr/>
        <p:nvPr/>
      </p:nvGrpSpPr>
      <p:grpSpPr>
        <a:xfrm>
          <a:off x="0" y="0"/>
          <a:ext cx="0" cy="0"/>
          <a:chOff x="0" y="0"/>
          <a:chExt cx="0" cy="0"/>
        </a:xfrm>
      </p:grpSpPr>
      <p:sp>
        <p:nvSpPr>
          <p:cNvPr id="32" name="Google Shape;32;p25"/>
          <p:cNvSpPr txBox="1">
            <a:spLocks noGrp="1"/>
          </p:cNvSpPr>
          <p:nvPr>
            <p:ph type="body" idx="1"/>
          </p:nvPr>
        </p:nvSpPr>
        <p:spPr>
          <a:xfrm>
            <a:off x="399370" y="1285794"/>
            <a:ext cx="11393260" cy="506611"/>
          </a:xfrm>
          <a:prstGeom prst="rect">
            <a:avLst/>
          </a:prstGeom>
          <a:noFill/>
          <a:ln>
            <a:noFill/>
          </a:ln>
        </p:spPr>
        <p:txBody>
          <a:bodyPr spcFirstLastPara="1" wrap="square" lIns="0" tIns="0" rIns="0" bIns="0" anchor="ctr" anchorCtr="0">
            <a:noAutofit/>
          </a:bodyPr>
          <a:lstStyle>
            <a:lvl1pPr marL="457200" marR="0" lvl="0" indent="-228600" algn="just" rtl="0">
              <a:lnSpc>
                <a:spcPct val="90000"/>
              </a:lnSpc>
              <a:spcBef>
                <a:spcPts val="1000"/>
              </a:spcBef>
              <a:spcAft>
                <a:spcPts val="0"/>
              </a:spcAft>
              <a:buClr>
                <a:schemeClr val="accent3"/>
              </a:buClr>
              <a:buSzPts val="2000"/>
              <a:buFont typeface="Arial"/>
              <a:buNone/>
              <a:defRPr sz="2000" b="1" i="0" u="none" strike="noStrike" cap="none">
                <a:solidFill>
                  <a:schemeClr val="accent3"/>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 name="Google Shape;33;p25"/>
          <p:cNvSpPr txBox="1">
            <a:spLocks noGrp="1"/>
          </p:cNvSpPr>
          <p:nvPr>
            <p:ph type="body" idx="2"/>
          </p:nvPr>
        </p:nvSpPr>
        <p:spPr>
          <a:xfrm>
            <a:off x="399370" y="2046514"/>
            <a:ext cx="5518830" cy="4551135"/>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4" name="Google Shape;34;p25"/>
          <p:cNvSpPr txBox="1">
            <a:spLocks noGrp="1"/>
          </p:cNvSpPr>
          <p:nvPr>
            <p:ph type="body" idx="3"/>
          </p:nvPr>
        </p:nvSpPr>
        <p:spPr>
          <a:xfrm>
            <a:off x="6273801" y="2046514"/>
            <a:ext cx="5518830" cy="4551135"/>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 name="Google Shape;35;p25"/>
          <p:cNvSpPr txBox="1">
            <a:spLocks noGrp="1"/>
          </p:cNvSpPr>
          <p:nvPr>
            <p:ph type="title"/>
          </p:nvPr>
        </p:nvSpPr>
        <p:spPr>
          <a:xfrm>
            <a:off x="399370" y="388189"/>
            <a:ext cx="11393260" cy="46170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744356543"/>
      </p:ext>
    </p:extLst>
  </p:cSld>
  <p:clrMapOvr>
    <a:masterClrMapping/>
  </p:clrMapOvr>
  <p:extLst>
    <p:ext uri="{DCECCB84-F9BA-43D5-87BE-67443E8EF086}">
      <p15:sldGuideLst xmlns:p15="http://schemas.microsoft.com/office/powerpoint/2012/main">
        <p15:guide id="1" orient="horz" pos="1366">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2_Title Slide">
  <p:cSld name="2_Title Slide">
    <p:bg>
      <p:bgPr>
        <a:solidFill>
          <a:srgbClr val="FEF7D1"/>
        </a:solidFill>
        <a:effectLst/>
      </p:bgPr>
    </p:bg>
    <p:spTree>
      <p:nvGrpSpPr>
        <p:cNvPr id="1" name="Shape 36"/>
        <p:cNvGrpSpPr/>
        <p:nvPr/>
      </p:nvGrpSpPr>
      <p:grpSpPr>
        <a:xfrm>
          <a:off x="0" y="0"/>
          <a:ext cx="0" cy="0"/>
          <a:chOff x="0" y="0"/>
          <a:chExt cx="0" cy="0"/>
        </a:xfrm>
      </p:grpSpPr>
      <p:sp>
        <p:nvSpPr>
          <p:cNvPr id="37" name="Google Shape;37;p22"/>
          <p:cNvSpPr/>
          <p:nvPr/>
        </p:nvSpPr>
        <p:spPr>
          <a:xfrm>
            <a:off x="0" y="0"/>
            <a:ext cx="12192000" cy="6858000"/>
          </a:xfrm>
          <a:prstGeom prst="rect">
            <a:avLst/>
          </a:prstGeom>
          <a:solidFill>
            <a:srgbClr val="D2F1E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8" name="Google Shape;38;p22"/>
          <p:cNvSpPr txBox="1">
            <a:spLocks noGrp="1"/>
          </p:cNvSpPr>
          <p:nvPr>
            <p:ph type="ctrTitle"/>
          </p:nvPr>
        </p:nvSpPr>
        <p:spPr>
          <a:xfrm>
            <a:off x="2188573" y="3188147"/>
            <a:ext cx="7832271" cy="1600197"/>
          </a:xfrm>
          <a:prstGeom prst="rect">
            <a:avLst/>
          </a:prstGeom>
          <a:noFill/>
          <a:ln>
            <a:noFill/>
          </a:ln>
        </p:spPr>
        <p:txBody>
          <a:bodyPr spcFirstLastPara="1" wrap="square" lIns="0" tIns="0" rIns="0" bIns="0" anchor="ctr" anchorCtr="0">
            <a:normAutofit/>
          </a:bodyPr>
          <a:lstStyle>
            <a:lvl1pPr lvl="0" algn="ctr">
              <a:lnSpc>
                <a:spcPct val="100000"/>
              </a:lnSpc>
              <a:spcBef>
                <a:spcPts val="0"/>
              </a:spcBef>
              <a:spcAft>
                <a:spcPts val="0"/>
              </a:spcAft>
              <a:buClr>
                <a:schemeClr val="accent1"/>
              </a:buClr>
              <a:buSzPts val="3200"/>
              <a:buFont typeface="Calibri"/>
              <a:buNone/>
              <a:defRPr sz="32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9" name="Google Shape;39;p22"/>
          <p:cNvPicPr preferRelativeResize="0"/>
          <p:nvPr/>
        </p:nvPicPr>
        <p:blipFill rotWithShape="1">
          <a:blip r:embed="rId2">
            <a:alphaModFix/>
          </a:blip>
          <a:srcRect/>
          <a:stretch/>
        </p:blipFill>
        <p:spPr>
          <a:xfrm>
            <a:off x="4404572" y="228542"/>
            <a:ext cx="3382856" cy="2620299"/>
          </a:xfrm>
          <a:prstGeom prst="rect">
            <a:avLst/>
          </a:prstGeom>
          <a:noFill/>
          <a:ln>
            <a:noFill/>
          </a:ln>
        </p:spPr>
      </p:pic>
      <p:sp>
        <p:nvSpPr>
          <p:cNvPr id="40" name="Google Shape;40;p22"/>
          <p:cNvSpPr txBox="1"/>
          <p:nvPr/>
        </p:nvSpPr>
        <p:spPr>
          <a:xfrm>
            <a:off x="2734888" y="6152529"/>
            <a:ext cx="8936182"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Calibri"/>
                <a:ea typeface="Calibri"/>
                <a:cs typeface="Calibri"/>
                <a:sym typeface="Calibri"/>
              </a:rPr>
              <a:t>The EMERGE project benefits from a grant under the Active Citizens Fund Cyprus program, funded by Iceland, Liechtenstein and Norway, through the EEA and Norway Grants 2014-2021.</a:t>
            </a:r>
            <a:endParaRPr sz="1200" b="0" i="0" u="none" strike="noStrike" cap="none">
              <a:solidFill>
                <a:srgbClr val="000000"/>
              </a:solidFill>
              <a:latin typeface="Calibri"/>
              <a:ea typeface="Calibri"/>
              <a:cs typeface="Calibri"/>
              <a:sym typeface="Calibri"/>
            </a:endParaRPr>
          </a:p>
        </p:txBody>
      </p:sp>
      <p:pic>
        <p:nvPicPr>
          <p:cNvPr id="41" name="Google Shape;41;p22"/>
          <p:cNvPicPr preferRelativeResize="0"/>
          <p:nvPr/>
        </p:nvPicPr>
        <p:blipFill rotWithShape="1">
          <a:blip r:embed="rId3">
            <a:alphaModFix/>
          </a:blip>
          <a:srcRect/>
          <a:stretch/>
        </p:blipFill>
        <p:spPr>
          <a:xfrm>
            <a:off x="659936" y="6051476"/>
            <a:ext cx="1509686" cy="529371"/>
          </a:xfrm>
          <a:prstGeom prst="rect">
            <a:avLst/>
          </a:prstGeom>
          <a:noFill/>
          <a:ln>
            <a:noFill/>
          </a:ln>
        </p:spPr>
      </p:pic>
    </p:spTree>
    <p:extLst>
      <p:ext uri="{BB962C8B-B14F-4D97-AF65-F5344CB8AC3E}">
        <p14:creationId xmlns:p14="http://schemas.microsoft.com/office/powerpoint/2010/main" val="1562721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Content - 2col">
  <p:cSld name="Title Content - 2col">
    <p:spTree>
      <p:nvGrpSpPr>
        <p:cNvPr id="1" name="Shape 23"/>
        <p:cNvGrpSpPr/>
        <p:nvPr/>
      </p:nvGrpSpPr>
      <p:grpSpPr>
        <a:xfrm>
          <a:off x="0" y="0"/>
          <a:ext cx="0" cy="0"/>
          <a:chOff x="0" y="0"/>
          <a:chExt cx="0" cy="0"/>
        </a:xfrm>
      </p:grpSpPr>
      <p:sp>
        <p:nvSpPr>
          <p:cNvPr id="24" name="Google Shape;24;p24"/>
          <p:cNvSpPr txBox="1">
            <a:spLocks noGrp="1"/>
          </p:cNvSpPr>
          <p:nvPr>
            <p:ph type="body" idx="1"/>
          </p:nvPr>
        </p:nvSpPr>
        <p:spPr>
          <a:xfrm>
            <a:off x="399370" y="1332411"/>
            <a:ext cx="5518830" cy="5265240"/>
          </a:xfrm>
          <a:prstGeom prst="rect">
            <a:avLst/>
          </a:prstGeom>
          <a:noFill/>
          <a:ln>
            <a:noFill/>
          </a:ln>
        </p:spPr>
        <p:txBody>
          <a:bodyPr spcFirstLastPara="1" wrap="square" lIns="0" tIns="0" rIns="0" bIns="0" anchor="t" anchorCtr="0">
            <a:noAutofit/>
          </a:bodyPr>
          <a:lstStyle>
            <a:lvl1pPr marL="457200" marR="0" lvl="0" indent="-228600" algn="just"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 name="Google Shape;25;p24"/>
          <p:cNvSpPr txBox="1">
            <a:spLocks noGrp="1"/>
          </p:cNvSpPr>
          <p:nvPr>
            <p:ph type="body" idx="2"/>
          </p:nvPr>
        </p:nvSpPr>
        <p:spPr>
          <a:xfrm>
            <a:off x="6273801" y="1332411"/>
            <a:ext cx="5518830" cy="5265240"/>
          </a:xfrm>
          <a:prstGeom prst="rect">
            <a:avLst/>
          </a:prstGeom>
          <a:noFill/>
          <a:ln>
            <a:noFill/>
          </a:ln>
        </p:spPr>
        <p:txBody>
          <a:bodyPr spcFirstLastPara="1" wrap="square" lIns="0" tIns="0" rIns="0" bIns="0" anchor="t" anchorCtr="0">
            <a:noAutofit/>
          </a:bodyPr>
          <a:lstStyle>
            <a:lvl1pPr marL="457200" marR="0" lvl="0" indent="-228600" algn="just"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 name="Google Shape;26;p24"/>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913">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ubtitle Text - 1col">
  <p:cSld name="Title Subtitle Text - 1col">
    <p:spTree>
      <p:nvGrpSpPr>
        <p:cNvPr id="1" name="Shape 27"/>
        <p:cNvGrpSpPr/>
        <p:nvPr/>
      </p:nvGrpSpPr>
      <p:grpSpPr>
        <a:xfrm>
          <a:off x="0" y="0"/>
          <a:ext cx="0" cy="0"/>
          <a:chOff x="0" y="0"/>
          <a:chExt cx="0" cy="0"/>
        </a:xfrm>
      </p:grpSpPr>
      <p:sp>
        <p:nvSpPr>
          <p:cNvPr id="28" name="Google Shape;28;p25"/>
          <p:cNvSpPr txBox="1">
            <a:spLocks noGrp="1"/>
          </p:cNvSpPr>
          <p:nvPr>
            <p:ph type="body" idx="1"/>
          </p:nvPr>
        </p:nvSpPr>
        <p:spPr>
          <a:xfrm>
            <a:off x="399370" y="1285794"/>
            <a:ext cx="11393260" cy="506611"/>
          </a:xfrm>
          <a:prstGeom prst="rect">
            <a:avLst/>
          </a:prstGeom>
          <a:noFill/>
          <a:ln>
            <a:noFill/>
          </a:ln>
        </p:spPr>
        <p:txBody>
          <a:bodyPr spcFirstLastPara="1" wrap="square" lIns="0" tIns="0" rIns="0" bIns="0" anchor="ctr" anchorCtr="0">
            <a:noAutofit/>
          </a:bodyPr>
          <a:lstStyle>
            <a:lvl1pPr marL="457200" marR="0" lvl="0" indent="-228600" algn="just" rtl="0">
              <a:lnSpc>
                <a:spcPct val="90000"/>
              </a:lnSpc>
              <a:spcBef>
                <a:spcPts val="1000"/>
              </a:spcBef>
              <a:spcAft>
                <a:spcPts val="0"/>
              </a:spcAft>
              <a:buClr>
                <a:schemeClr val="accent3"/>
              </a:buClr>
              <a:buSzPts val="2000"/>
              <a:buFont typeface="Arial"/>
              <a:buNone/>
              <a:defRPr sz="2000" b="1" i="0" u="none" strike="noStrike" cap="none">
                <a:solidFill>
                  <a:schemeClr val="accent3"/>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 name="Google Shape;29;p25"/>
          <p:cNvSpPr txBox="1">
            <a:spLocks noGrp="1"/>
          </p:cNvSpPr>
          <p:nvPr>
            <p:ph type="body" idx="2"/>
          </p:nvPr>
        </p:nvSpPr>
        <p:spPr>
          <a:xfrm>
            <a:off x="399370" y="2046514"/>
            <a:ext cx="5518830" cy="4551135"/>
          </a:xfrm>
          <a:prstGeom prst="rect">
            <a:avLst/>
          </a:prstGeom>
          <a:noFill/>
          <a:ln>
            <a:noFill/>
          </a:ln>
        </p:spPr>
        <p:txBody>
          <a:bodyPr spcFirstLastPara="1" wrap="square" lIns="0" tIns="0" rIns="0" bIns="0" anchor="t" anchorCtr="0">
            <a:noAutofit/>
          </a:bodyPr>
          <a:lstStyle>
            <a:lvl1pPr marL="457200" marR="0" lvl="0" indent="-228600" algn="just"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 name="Google Shape;30;p25"/>
          <p:cNvSpPr txBox="1">
            <a:spLocks noGrp="1"/>
          </p:cNvSpPr>
          <p:nvPr>
            <p:ph type="body" idx="3"/>
          </p:nvPr>
        </p:nvSpPr>
        <p:spPr>
          <a:xfrm>
            <a:off x="6273801" y="2046514"/>
            <a:ext cx="5518830" cy="4551135"/>
          </a:xfrm>
          <a:prstGeom prst="rect">
            <a:avLst/>
          </a:prstGeom>
          <a:noFill/>
          <a:ln>
            <a:noFill/>
          </a:ln>
        </p:spPr>
        <p:txBody>
          <a:bodyPr spcFirstLastPara="1" wrap="square" lIns="0" tIns="0" rIns="0" bIns="0" anchor="t" anchorCtr="0">
            <a:noAutofit/>
          </a:bodyPr>
          <a:lstStyle>
            <a:lvl1pPr marL="457200" marR="0" lvl="0" indent="-228600" algn="just"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 name="Google Shape;31;p25"/>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1366">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_Title Slide">
  <p:cSld name="2_Title Slide">
    <p:bg>
      <p:bgPr>
        <a:solidFill>
          <a:srgbClr val="FEF7D1"/>
        </a:solidFill>
        <a:effectLst/>
      </p:bgPr>
    </p:bg>
    <p:spTree>
      <p:nvGrpSpPr>
        <p:cNvPr id="1" name="Shape 32"/>
        <p:cNvGrpSpPr/>
        <p:nvPr/>
      </p:nvGrpSpPr>
      <p:grpSpPr>
        <a:xfrm>
          <a:off x="0" y="0"/>
          <a:ext cx="0" cy="0"/>
          <a:chOff x="0" y="0"/>
          <a:chExt cx="0" cy="0"/>
        </a:xfrm>
      </p:grpSpPr>
      <p:sp>
        <p:nvSpPr>
          <p:cNvPr id="33" name="Google Shape;33;p22"/>
          <p:cNvSpPr/>
          <p:nvPr/>
        </p:nvSpPr>
        <p:spPr>
          <a:xfrm>
            <a:off x="0" y="0"/>
            <a:ext cx="12192000" cy="6858000"/>
          </a:xfrm>
          <a:prstGeom prst="rect">
            <a:avLst/>
          </a:prstGeom>
          <a:solidFill>
            <a:srgbClr val="D2F1E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4" name="Google Shape;34;p22"/>
          <p:cNvSpPr txBox="1">
            <a:spLocks noGrp="1"/>
          </p:cNvSpPr>
          <p:nvPr>
            <p:ph type="ctrTitle"/>
          </p:nvPr>
        </p:nvSpPr>
        <p:spPr>
          <a:xfrm>
            <a:off x="2188573" y="3188147"/>
            <a:ext cx="7832271" cy="1600197"/>
          </a:xfrm>
          <a:prstGeom prst="rect">
            <a:avLst/>
          </a:prstGeom>
          <a:noFill/>
          <a:ln>
            <a:noFill/>
          </a:ln>
        </p:spPr>
        <p:txBody>
          <a:bodyPr spcFirstLastPara="1" wrap="square" lIns="0" tIns="0" rIns="0" bIns="0" anchor="ctr" anchorCtr="0">
            <a:normAutofit/>
          </a:bodyPr>
          <a:lstStyle>
            <a:lvl1pPr lvl="0" algn="ctr">
              <a:lnSpc>
                <a:spcPct val="100000"/>
              </a:lnSpc>
              <a:spcBef>
                <a:spcPts val="0"/>
              </a:spcBef>
              <a:spcAft>
                <a:spcPts val="0"/>
              </a:spcAft>
              <a:buClr>
                <a:schemeClr val="accent1"/>
              </a:buClr>
              <a:buSzPts val="3200"/>
              <a:buFont typeface="Calibri"/>
              <a:buNone/>
              <a:defRPr sz="32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5" name="Google Shape;35;p22"/>
          <p:cNvPicPr preferRelativeResize="0"/>
          <p:nvPr/>
        </p:nvPicPr>
        <p:blipFill rotWithShape="1">
          <a:blip r:embed="rId2">
            <a:alphaModFix/>
          </a:blip>
          <a:srcRect/>
          <a:stretch/>
        </p:blipFill>
        <p:spPr>
          <a:xfrm>
            <a:off x="4404572" y="228542"/>
            <a:ext cx="3382856" cy="2620299"/>
          </a:xfrm>
          <a:prstGeom prst="rect">
            <a:avLst/>
          </a:prstGeom>
          <a:noFill/>
          <a:ln>
            <a:noFill/>
          </a:ln>
        </p:spPr>
      </p:pic>
      <p:sp>
        <p:nvSpPr>
          <p:cNvPr id="36" name="Google Shape;36;p22"/>
          <p:cNvSpPr txBox="1"/>
          <p:nvPr/>
        </p:nvSpPr>
        <p:spPr>
          <a:xfrm>
            <a:off x="2734888" y="6152529"/>
            <a:ext cx="8936182"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Calibri"/>
                <a:ea typeface="Calibri"/>
                <a:cs typeface="Calibri"/>
                <a:sym typeface="Calibri"/>
              </a:rPr>
              <a:t>The EMERGE project benefits from a grant under the Active Citizens Fund Cyprus program, funded by Iceland, Liechtenstein and Norway, through the EEA and Norway Grants 2014-2021.</a:t>
            </a:r>
            <a:endParaRPr sz="1200" b="0" i="0" u="none" strike="noStrike" cap="none">
              <a:solidFill>
                <a:srgbClr val="000000"/>
              </a:solidFill>
              <a:latin typeface="Calibri"/>
              <a:ea typeface="Calibri"/>
              <a:cs typeface="Calibri"/>
              <a:sym typeface="Calibri"/>
            </a:endParaRPr>
          </a:p>
        </p:txBody>
      </p:sp>
      <p:pic>
        <p:nvPicPr>
          <p:cNvPr id="37" name="Google Shape;37;p22"/>
          <p:cNvPicPr preferRelativeResize="0"/>
          <p:nvPr/>
        </p:nvPicPr>
        <p:blipFill rotWithShape="1">
          <a:blip r:embed="rId3">
            <a:alphaModFix/>
          </a:blip>
          <a:srcRect/>
          <a:stretch/>
        </p:blipFill>
        <p:spPr>
          <a:xfrm>
            <a:off x="659936" y="6051476"/>
            <a:ext cx="1509686" cy="529371"/>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_Title Slide">
  <p:cSld name="2_Title Slide">
    <p:bg>
      <p:bgPr>
        <a:solidFill>
          <a:srgbClr val="FEF7D1"/>
        </a:solidFill>
        <a:effectLst/>
      </p:bgPr>
    </p:bg>
    <p:spTree>
      <p:nvGrpSpPr>
        <p:cNvPr id="1" name="Shape 41"/>
        <p:cNvGrpSpPr/>
        <p:nvPr/>
      </p:nvGrpSpPr>
      <p:grpSpPr>
        <a:xfrm>
          <a:off x="0" y="0"/>
          <a:ext cx="0" cy="0"/>
          <a:chOff x="0" y="0"/>
          <a:chExt cx="0" cy="0"/>
        </a:xfrm>
      </p:grpSpPr>
      <p:sp>
        <p:nvSpPr>
          <p:cNvPr id="42" name="Google Shape;42;p23"/>
          <p:cNvSpPr/>
          <p:nvPr/>
        </p:nvSpPr>
        <p:spPr>
          <a:xfrm>
            <a:off x="0" y="0"/>
            <a:ext cx="12192000" cy="6858000"/>
          </a:xfrm>
          <a:prstGeom prst="rect">
            <a:avLst/>
          </a:prstGeom>
          <a:solidFill>
            <a:srgbClr val="D2F1E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3" name="Google Shape;43;p23"/>
          <p:cNvSpPr txBox="1">
            <a:spLocks noGrp="1"/>
          </p:cNvSpPr>
          <p:nvPr>
            <p:ph type="ctrTitle"/>
          </p:nvPr>
        </p:nvSpPr>
        <p:spPr>
          <a:xfrm>
            <a:off x="2188573" y="3188147"/>
            <a:ext cx="7832271" cy="1600197"/>
          </a:xfrm>
          <a:prstGeom prst="rect">
            <a:avLst/>
          </a:prstGeom>
          <a:noFill/>
          <a:ln>
            <a:noFill/>
          </a:ln>
        </p:spPr>
        <p:txBody>
          <a:bodyPr spcFirstLastPara="1" wrap="square" lIns="0" tIns="0" rIns="0" bIns="0" anchor="ctr" anchorCtr="0">
            <a:normAutofit/>
          </a:bodyPr>
          <a:lstStyle>
            <a:lvl1pPr lvl="0" algn="ctr">
              <a:lnSpc>
                <a:spcPct val="100000"/>
              </a:lnSpc>
              <a:spcBef>
                <a:spcPts val="0"/>
              </a:spcBef>
              <a:spcAft>
                <a:spcPts val="0"/>
              </a:spcAft>
              <a:buClr>
                <a:schemeClr val="accent1"/>
              </a:buClr>
              <a:buSzPts val="3200"/>
              <a:buFont typeface="Calibri"/>
              <a:buNone/>
              <a:defRPr sz="32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44" name="Google Shape;44;p23"/>
          <p:cNvPicPr preferRelativeResize="0"/>
          <p:nvPr/>
        </p:nvPicPr>
        <p:blipFill rotWithShape="1">
          <a:blip r:embed="rId2">
            <a:alphaModFix/>
          </a:blip>
          <a:srcRect/>
          <a:stretch/>
        </p:blipFill>
        <p:spPr>
          <a:xfrm>
            <a:off x="4404572" y="228542"/>
            <a:ext cx="3382856" cy="2620299"/>
          </a:xfrm>
          <a:prstGeom prst="rect">
            <a:avLst/>
          </a:prstGeom>
          <a:noFill/>
          <a:ln>
            <a:noFill/>
          </a:ln>
        </p:spPr>
      </p:pic>
      <p:sp>
        <p:nvSpPr>
          <p:cNvPr id="45" name="Google Shape;45;p23"/>
          <p:cNvSpPr txBox="1"/>
          <p:nvPr/>
        </p:nvSpPr>
        <p:spPr>
          <a:xfrm>
            <a:off x="2734888" y="6152529"/>
            <a:ext cx="8936182"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Calibri"/>
                <a:ea typeface="Calibri"/>
                <a:cs typeface="Calibri"/>
                <a:sym typeface="Calibri"/>
              </a:rPr>
              <a:t>The EMERGE project benefits from a grant under the Active Citizens Fund Cyprus program, funded by Iceland, Liechtenstein and Norway, through the EEA and Norway Grants 2014-2021.</a:t>
            </a:r>
            <a:endParaRPr sz="1200" b="0" i="0" u="none" strike="noStrike" cap="none">
              <a:solidFill>
                <a:srgbClr val="000000"/>
              </a:solidFill>
              <a:latin typeface="Calibri"/>
              <a:ea typeface="Calibri"/>
              <a:cs typeface="Calibri"/>
              <a:sym typeface="Calibri"/>
            </a:endParaRPr>
          </a:p>
        </p:txBody>
      </p:sp>
      <p:pic>
        <p:nvPicPr>
          <p:cNvPr id="46" name="Google Shape;46;p23"/>
          <p:cNvPicPr preferRelativeResize="0"/>
          <p:nvPr/>
        </p:nvPicPr>
        <p:blipFill rotWithShape="1">
          <a:blip r:embed="rId3">
            <a:alphaModFix/>
          </a:blip>
          <a:srcRect/>
          <a:stretch/>
        </p:blipFill>
        <p:spPr>
          <a:xfrm>
            <a:off x="659936" y="6051476"/>
            <a:ext cx="1509686" cy="529371"/>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1_Title Slide" type="title">
  <p:cSld name="1_Title Slide">
    <p:bg>
      <p:bgPr>
        <a:solidFill>
          <a:schemeClr val="lt1"/>
        </a:solidFill>
        <a:effectLst/>
      </p:bgPr>
    </p:bg>
    <p:spTree>
      <p:nvGrpSpPr>
        <p:cNvPr id="1" name="Shape 12"/>
        <p:cNvGrpSpPr/>
        <p:nvPr/>
      </p:nvGrpSpPr>
      <p:grpSpPr>
        <a:xfrm>
          <a:off x="0" y="0"/>
          <a:ext cx="0" cy="0"/>
          <a:chOff x="0" y="0"/>
          <a:chExt cx="0" cy="0"/>
        </a:xfrm>
      </p:grpSpPr>
      <p:pic>
        <p:nvPicPr>
          <p:cNvPr id="13" name="Google Shape;13;p18"/>
          <p:cNvPicPr preferRelativeResize="0"/>
          <p:nvPr/>
        </p:nvPicPr>
        <p:blipFill rotWithShape="1">
          <a:blip r:embed="rId2">
            <a:alphaModFix/>
          </a:blip>
          <a:srcRect/>
          <a:stretch/>
        </p:blipFill>
        <p:spPr>
          <a:xfrm>
            <a:off x="659936" y="2932981"/>
            <a:ext cx="11023391" cy="2819238"/>
          </a:xfrm>
          <a:prstGeom prst="rect">
            <a:avLst/>
          </a:prstGeom>
          <a:noFill/>
          <a:ln>
            <a:noFill/>
          </a:ln>
        </p:spPr>
      </p:pic>
      <p:sp>
        <p:nvSpPr>
          <p:cNvPr id="14" name="Google Shape;14;p18"/>
          <p:cNvSpPr txBox="1">
            <a:spLocks noGrp="1"/>
          </p:cNvSpPr>
          <p:nvPr>
            <p:ph type="ctrTitle"/>
          </p:nvPr>
        </p:nvSpPr>
        <p:spPr>
          <a:xfrm>
            <a:off x="798252" y="912854"/>
            <a:ext cx="6010271" cy="875935"/>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accent3"/>
              </a:buClr>
              <a:buSzPts val="3600"/>
              <a:buFont typeface="Calibri"/>
              <a:buNone/>
              <a:defRPr sz="3600" b="1">
                <a:solidFill>
                  <a:schemeClr val="accent3"/>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18"/>
          <p:cNvSpPr txBox="1">
            <a:spLocks noGrp="1"/>
          </p:cNvSpPr>
          <p:nvPr>
            <p:ph type="subTitle" idx="1"/>
          </p:nvPr>
        </p:nvSpPr>
        <p:spPr>
          <a:xfrm>
            <a:off x="798252" y="2300000"/>
            <a:ext cx="6010271" cy="632981"/>
          </a:xfrm>
          <a:prstGeom prst="rect">
            <a:avLst/>
          </a:prstGeom>
          <a:noFill/>
          <a:ln>
            <a:noFill/>
          </a:ln>
        </p:spPr>
        <p:txBody>
          <a:bodyPr spcFirstLastPara="1" wrap="square" lIns="0" tIns="0" rIns="0" bIns="0" anchor="t" anchorCtr="0">
            <a:noAutofit/>
          </a:bodyPr>
          <a:lstStyle>
            <a:lvl1pPr marR="0" lvl="0" algn="l" rtl="0">
              <a:lnSpc>
                <a:spcPct val="90000"/>
              </a:lnSpc>
              <a:spcBef>
                <a:spcPts val="1000"/>
              </a:spcBef>
              <a:spcAft>
                <a:spcPts val="0"/>
              </a:spcAft>
              <a:buClr>
                <a:schemeClr val="accent1"/>
              </a:buClr>
              <a:buSzPts val="2400"/>
              <a:buFont typeface="Arial"/>
              <a:buNone/>
              <a:defRPr sz="2400" b="1" i="0" u="none" strike="noStrike" cap="none">
                <a:solidFill>
                  <a:schemeClr val="accent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6" name="Google Shape;16;p18"/>
          <p:cNvSpPr txBox="1"/>
          <p:nvPr/>
        </p:nvSpPr>
        <p:spPr>
          <a:xfrm>
            <a:off x="2734888" y="6152529"/>
            <a:ext cx="8936182" cy="461665"/>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Calibri"/>
                <a:ea typeface="Calibri"/>
                <a:cs typeface="Calibri"/>
                <a:sym typeface="Calibri"/>
              </a:rPr>
              <a:t>The EMERGE project benefits from a grant under the Active Citizens Fund Cyprus program, funded by Iceland, Liechtenstein and Norway, through the EEA and Norway Grants 2014-2021.</a:t>
            </a:r>
            <a:endParaRPr sz="1200" b="0" i="0" u="none" strike="noStrike" cap="none">
              <a:solidFill>
                <a:srgbClr val="000000"/>
              </a:solidFill>
              <a:latin typeface="Calibri"/>
              <a:ea typeface="Calibri"/>
              <a:cs typeface="Calibri"/>
              <a:sym typeface="Calibri"/>
            </a:endParaRPr>
          </a:p>
        </p:txBody>
      </p:sp>
      <p:pic>
        <p:nvPicPr>
          <p:cNvPr id="17" name="Google Shape;17;p18"/>
          <p:cNvPicPr preferRelativeResize="0"/>
          <p:nvPr/>
        </p:nvPicPr>
        <p:blipFill rotWithShape="1">
          <a:blip r:embed="rId3">
            <a:alphaModFix/>
          </a:blip>
          <a:srcRect/>
          <a:stretch/>
        </p:blipFill>
        <p:spPr>
          <a:xfrm>
            <a:off x="8659976" y="336883"/>
            <a:ext cx="2154863" cy="1669117"/>
          </a:xfrm>
          <a:prstGeom prst="rect">
            <a:avLst/>
          </a:prstGeom>
          <a:noFill/>
          <a:ln>
            <a:noFill/>
          </a:ln>
        </p:spPr>
      </p:pic>
      <p:pic>
        <p:nvPicPr>
          <p:cNvPr id="18" name="Google Shape;18;p18"/>
          <p:cNvPicPr preferRelativeResize="0"/>
          <p:nvPr/>
        </p:nvPicPr>
        <p:blipFill rotWithShape="1">
          <a:blip r:embed="rId4">
            <a:alphaModFix/>
          </a:blip>
          <a:srcRect/>
          <a:stretch/>
        </p:blipFill>
        <p:spPr>
          <a:xfrm>
            <a:off x="659936" y="6051476"/>
            <a:ext cx="1509686" cy="529371"/>
          </a:xfrm>
          <a:prstGeom prst="rect">
            <a:avLst/>
          </a:prstGeom>
          <a:noFill/>
          <a:ln>
            <a:noFill/>
          </a:ln>
        </p:spPr>
      </p:pic>
      <p:pic>
        <p:nvPicPr>
          <p:cNvPr id="19" name="Google Shape;19;p18"/>
          <p:cNvPicPr preferRelativeResize="0"/>
          <p:nvPr/>
        </p:nvPicPr>
        <p:blipFill rotWithShape="1">
          <a:blip r:embed="rId5">
            <a:alphaModFix/>
          </a:blip>
          <a:srcRect/>
          <a:stretch/>
        </p:blipFill>
        <p:spPr>
          <a:xfrm>
            <a:off x="7748243" y="1767962"/>
            <a:ext cx="3978328" cy="3978328"/>
          </a:xfrm>
          <a:prstGeom prst="rect">
            <a:avLst/>
          </a:prstGeom>
          <a:noFill/>
          <a:ln>
            <a:noFill/>
          </a:ln>
        </p:spPr>
      </p:pic>
    </p:spTree>
    <p:extLst>
      <p:ext uri="{BB962C8B-B14F-4D97-AF65-F5344CB8AC3E}">
        <p14:creationId xmlns:p14="http://schemas.microsoft.com/office/powerpoint/2010/main" val="1865612482"/>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Text - 1col">
  <p:cSld name="Title Text - 1col">
    <p:spTree>
      <p:nvGrpSpPr>
        <p:cNvPr id="1" name="Shape 20"/>
        <p:cNvGrpSpPr/>
        <p:nvPr/>
      </p:nvGrpSpPr>
      <p:grpSpPr>
        <a:xfrm>
          <a:off x="0" y="0"/>
          <a:ext cx="0" cy="0"/>
          <a:chOff x="0" y="0"/>
          <a:chExt cx="0" cy="0"/>
        </a:xfrm>
      </p:grpSpPr>
      <p:sp>
        <p:nvSpPr>
          <p:cNvPr id="21" name="Google Shape;21;p19"/>
          <p:cNvSpPr txBox="1">
            <a:spLocks noGrp="1"/>
          </p:cNvSpPr>
          <p:nvPr>
            <p:ph type="body" idx="1"/>
          </p:nvPr>
        </p:nvSpPr>
        <p:spPr>
          <a:xfrm>
            <a:off x="399370" y="1449389"/>
            <a:ext cx="11393260" cy="5096388"/>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 name="Google Shape;22;p19"/>
          <p:cNvSpPr txBox="1">
            <a:spLocks noGrp="1"/>
          </p:cNvSpPr>
          <p:nvPr>
            <p:ph type="title"/>
          </p:nvPr>
        </p:nvSpPr>
        <p:spPr>
          <a:xfrm>
            <a:off x="399370" y="388189"/>
            <a:ext cx="11393260" cy="46170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619824639"/>
      </p:ext>
    </p:extLst>
  </p:cSld>
  <p:clrMapOvr>
    <a:masterClrMapping/>
  </p:clrMapOvr>
  <p:extLst>
    <p:ext uri="{DCECCB84-F9BA-43D5-87BE-67443E8EF086}">
      <p15:sldGuideLst xmlns:p15="http://schemas.microsoft.com/office/powerpoint/2012/main">
        <p15:guide id="1" orient="horz" pos="913">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ubtitle Content - 2col">
  <p:cSld name="Title Subtitle Content - 2col">
    <p:spTree>
      <p:nvGrpSpPr>
        <p:cNvPr id="1" name="Shape 23"/>
        <p:cNvGrpSpPr/>
        <p:nvPr/>
      </p:nvGrpSpPr>
      <p:grpSpPr>
        <a:xfrm>
          <a:off x="0" y="0"/>
          <a:ext cx="0" cy="0"/>
          <a:chOff x="0" y="0"/>
          <a:chExt cx="0" cy="0"/>
        </a:xfrm>
      </p:grpSpPr>
      <p:sp>
        <p:nvSpPr>
          <p:cNvPr id="24" name="Google Shape;24;p20"/>
          <p:cNvSpPr txBox="1">
            <a:spLocks noGrp="1"/>
          </p:cNvSpPr>
          <p:nvPr>
            <p:ph type="body" idx="1"/>
          </p:nvPr>
        </p:nvSpPr>
        <p:spPr>
          <a:xfrm>
            <a:off x="399369" y="1258817"/>
            <a:ext cx="11393261" cy="500784"/>
          </a:xfrm>
          <a:prstGeom prst="rect">
            <a:avLst/>
          </a:prstGeom>
          <a:noFill/>
          <a:ln>
            <a:noFill/>
          </a:ln>
        </p:spPr>
        <p:txBody>
          <a:bodyPr spcFirstLastPara="1" wrap="square" lIns="0" tIns="0" rIns="0" bIns="0" anchor="ctr" anchorCtr="0">
            <a:noAutofit/>
          </a:bodyPr>
          <a:lstStyle>
            <a:lvl1pPr marL="457200" marR="0" lvl="0" indent="-228600" algn="just" rtl="0">
              <a:lnSpc>
                <a:spcPct val="90000"/>
              </a:lnSpc>
              <a:spcBef>
                <a:spcPts val="1000"/>
              </a:spcBef>
              <a:spcAft>
                <a:spcPts val="0"/>
              </a:spcAft>
              <a:buClr>
                <a:schemeClr val="accent3"/>
              </a:buClr>
              <a:buSzPts val="2000"/>
              <a:buFont typeface="Arial"/>
              <a:buNone/>
              <a:defRPr sz="2000" b="1" i="0" u="none" strike="noStrike" cap="none">
                <a:solidFill>
                  <a:schemeClr val="accent3"/>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 name="Google Shape;25;p20"/>
          <p:cNvSpPr txBox="1">
            <a:spLocks noGrp="1"/>
          </p:cNvSpPr>
          <p:nvPr>
            <p:ph type="body" idx="2"/>
          </p:nvPr>
        </p:nvSpPr>
        <p:spPr>
          <a:xfrm>
            <a:off x="399370" y="1994263"/>
            <a:ext cx="11393260" cy="4603389"/>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 name="Google Shape;26;p20"/>
          <p:cNvSpPr txBox="1">
            <a:spLocks noGrp="1"/>
          </p:cNvSpPr>
          <p:nvPr>
            <p:ph type="title"/>
          </p:nvPr>
        </p:nvSpPr>
        <p:spPr>
          <a:xfrm>
            <a:off x="399370" y="388189"/>
            <a:ext cx="11393260" cy="46170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743867729"/>
      </p:ext>
    </p:extLst>
  </p:cSld>
  <p:clrMapOvr>
    <a:masterClrMapping/>
  </p:clrMapOvr>
  <p:extLst>
    <p:ext uri="{DCECCB84-F9BA-43D5-87BE-67443E8EF086}">
      <p15:sldGuideLst xmlns:p15="http://schemas.microsoft.com/office/powerpoint/2012/main">
        <p15:guide id="1" orient="horz" pos="1366">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Content - 2col">
  <p:cSld name="Title Content - 2col">
    <p:spTree>
      <p:nvGrpSpPr>
        <p:cNvPr id="1" name="Shape 27"/>
        <p:cNvGrpSpPr/>
        <p:nvPr/>
      </p:nvGrpSpPr>
      <p:grpSpPr>
        <a:xfrm>
          <a:off x="0" y="0"/>
          <a:ext cx="0" cy="0"/>
          <a:chOff x="0" y="0"/>
          <a:chExt cx="0" cy="0"/>
        </a:xfrm>
      </p:grpSpPr>
      <p:sp>
        <p:nvSpPr>
          <p:cNvPr id="28" name="Google Shape;28;p24"/>
          <p:cNvSpPr txBox="1">
            <a:spLocks noGrp="1"/>
          </p:cNvSpPr>
          <p:nvPr>
            <p:ph type="body" idx="1"/>
          </p:nvPr>
        </p:nvSpPr>
        <p:spPr>
          <a:xfrm>
            <a:off x="399370" y="1332411"/>
            <a:ext cx="5518830" cy="526524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 name="Google Shape;29;p24"/>
          <p:cNvSpPr txBox="1">
            <a:spLocks noGrp="1"/>
          </p:cNvSpPr>
          <p:nvPr>
            <p:ph type="body" idx="2"/>
          </p:nvPr>
        </p:nvSpPr>
        <p:spPr>
          <a:xfrm>
            <a:off x="6273801" y="1332411"/>
            <a:ext cx="5518830" cy="526524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 name="Google Shape;30;p24"/>
          <p:cNvSpPr txBox="1">
            <a:spLocks noGrp="1"/>
          </p:cNvSpPr>
          <p:nvPr>
            <p:ph type="title"/>
          </p:nvPr>
        </p:nvSpPr>
        <p:spPr>
          <a:xfrm>
            <a:off x="399370" y="388189"/>
            <a:ext cx="11393260" cy="46170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49085106"/>
      </p:ext>
    </p:extLst>
  </p:cSld>
  <p:clrMapOvr>
    <a:masterClrMapping/>
  </p:clrMapOvr>
  <p:extLst>
    <p:ext uri="{DCECCB84-F9BA-43D5-87BE-67443E8EF086}">
      <p15:sldGuideLst xmlns:p15="http://schemas.microsoft.com/office/powerpoint/2012/main">
        <p15:guide id="1" orient="horz" pos="913">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theme" Target="../theme/theme3.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7"/>
          <p:cNvSpPr/>
          <p:nvPr/>
        </p:nvSpPr>
        <p:spPr>
          <a:xfrm>
            <a:off x="0" y="1"/>
            <a:ext cx="12192000" cy="1071154"/>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 name="Google Shape;11;p17"/>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chemeClr val="lt1"/>
              </a:buClr>
              <a:buSzPts val="2800"/>
              <a:buFont typeface="Calibri"/>
              <a:buNone/>
              <a:defRPr sz="28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38"/>
        <p:cNvGrpSpPr/>
        <p:nvPr/>
      </p:nvGrpSpPr>
      <p:grpSpPr>
        <a:xfrm>
          <a:off x="0" y="0"/>
          <a:ext cx="0" cy="0"/>
          <a:chOff x="0" y="0"/>
          <a:chExt cx="0" cy="0"/>
        </a:xfrm>
      </p:grpSpPr>
      <p:sp>
        <p:nvSpPr>
          <p:cNvPr id="39" name="Google Shape;39;p21"/>
          <p:cNvSpPr/>
          <p:nvPr/>
        </p:nvSpPr>
        <p:spPr>
          <a:xfrm>
            <a:off x="0" y="1"/>
            <a:ext cx="12192000" cy="1071154"/>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0" name="Google Shape;40;p21"/>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7"/>
          <p:cNvSpPr/>
          <p:nvPr/>
        </p:nvSpPr>
        <p:spPr>
          <a:xfrm>
            <a:off x="0" y="1"/>
            <a:ext cx="12192000" cy="1071154"/>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 name="Google Shape;11;p17"/>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chemeClr val="lt1"/>
              </a:buClr>
              <a:buSzPts val="2800"/>
              <a:buFont typeface="Calibri"/>
              <a:buNone/>
              <a:defRPr sz="28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4095159971"/>
      </p:ext>
    </p:extLst>
  </p:cSld>
  <p:clrMap bg1="lt1" tx1="dk1" bg2="dk2" tx2="lt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hyperlink" Target="https://www.youtube.com/watch?v=T0U0qxpxUCw"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1"/>
          <p:cNvSpPr/>
          <p:nvPr/>
        </p:nvSpPr>
        <p:spPr>
          <a:xfrm>
            <a:off x="686526" y="2436222"/>
            <a:ext cx="6480629" cy="732279"/>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57" name="Google Shape;57;p1"/>
          <p:cNvSpPr txBox="1">
            <a:spLocks noGrp="1"/>
          </p:cNvSpPr>
          <p:nvPr>
            <p:ph type="ctrTitle"/>
          </p:nvPr>
        </p:nvSpPr>
        <p:spPr>
          <a:xfrm>
            <a:off x="686526" y="1299029"/>
            <a:ext cx="6611257" cy="989148"/>
          </a:xfrm>
          <a:prstGeom prst="rect">
            <a:avLst/>
          </a:prstGeom>
          <a:noFill/>
          <a:ln>
            <a:noFill/>
          </a:ln>
        </p:spPr>
        <p:txBody>
          <a:bodyPr spcFirstLastPara="1" wrap="square" lIns="0" tIns="0" rIns="0" bIns="0" anchor="t" anchorCtr="0">
            <a:normAutofit/>
          </a:bodyPr>
          <a:lstStyle/>
          <a:p>
            <a:pPr lvl="0"/>
            <a:r>
              <a:rPr lang="en-GB" sz="2800" b="0" dirty="0"/>
              <a:t>Module </a:t>
            </a:r>
            <a:r>
              <a:rPr lang="en-GB" sz="2800" b="0" dirty="0" smtClean="0"/>
              <a:t>2</a:t>
            </a:r>
            <a:r>
              <a:rPr lang="en-GB" dirty="0"/>
              <a:t/>
            </a:r>
            <a:br>
              <a:rPr lang="en-GB" dirty="0"/>
            </a:br>
            <a:r>
              <a:rPr lang="en-GB" dirty="0"/>
              <a:t>Strategic Planning</a:t>
            </a:r>
            <a:endParaRPr dirty="0"/>
          </a:p>
        </p:txBody>
      </p:sp>
      <p:sp>
        <p:nvSpPr>
          <p:cNvPr id="58" name="Google Shape;58;p1"/>
          <p:cNvSpPr txBox="1">
            <a:spLocks noGrp="1"/>
          </p:cNvSpPr>
          <p:nvPr>
            <p:ph type="subTitle" idx="1"/>
          </p:nvPr>
        </p:nvSpPr>
        <p:spPr>
          <a:xfrm>
            <a:off x="782320" y="2525119"/>
            <a:ext cx="5357224" cy="329114"/>
          </a:xfrm>
          <a:prstGeom prst="rect">
            <a:avLst/>
          </a:prstGeom>
          <a:noFill/>
          <a:ln>
            <a:noFill/>
          </a:ln>
        </p:spPr>
        <p:txBody>
          <a:bodyPr spcFirstLastPara="1" wrap="square" lIns="0" tIns="0" rIns="0" bIns="0" anchor="t" anchorCtr="0">
            <a:noAutofit/>
          </a:bodyPr>
          <a:lstStyle/>
          <a:p>
            <a:pPr lvl="0">
              <a:spcBef>
                <a:spcPts val="0"/>
              </a:spcBef>
            </a:pPr>
            <a:r>
              <a:rPr lang="en-GB" sz="2200" dirty="0">
                <a:solidFill>
                  <a:schemeClr val="lt1"/>
                </a:solidFill>
              </a:rPr>
              <a:t>Unit 3:  Steps for Strategic Planning for CSOs</a:t>
            </a:r>
          </a:p>
        </p:txBody>
      </p:sp>
    </p:spTree>
    <p:extLst>
      <p:ext uri="{BB962C8B-B14F-4D97-AF65-F5344CB8AC3E}">
        <p14:creationId xmlns:p14="http://schemas.microsoft.com/office/powerpoint/2010/main" val="8369844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13"/>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2800"/>
              <a:buFont typeface="Calibri"/>
              <a:buNone/>
            </a:pPr>
            <a:r>
              <a:rPr lang="en-GB" b="1" dirty="0"/>
              <a:t>Steps for Strategic Planning </a:t>
            </a:r>
            <a:r>
              <a:rPr lang="en-GB" b="1" dirty="0" smtClean="0"/>
              <a:t>| Worksheet</a:t>
            </a:r>
            <a:endParaRPr b="1" dirty="0"/>
          </a:p>
        </p:txBody>
      </p:sp>
      <p:sp>
        <p:nvSpPr>
          <p:cNvPr id="157" name="Google Shape;157;p13"/>
          <p:cNvSpPr txBox="1">
            <a:spLocks noGrp="1"/>
          </p:cNvSpPr>
          <p:nvPr>
            <p:ph type="body" idx="1"/>
          </p:nvPr>
        </p:nvSpPr>
        <p:spPr>
          <a:xfrm>
            <a:off x="2264229" y="1616766"/>
            <a:ext cx="4444481" cy="1977355"/>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0" tIns="0" rIns="0" bIns="0" anchor="t" anchorCtr="0">
            <a:noAutofit/>
          </a:bodyPr>
          <a:lstStyle/>
          <a:p>
            <a:pPr marL="0" lvl="0" indent="0" algn="ctr" rtl="0">
              <a:lnSpc>
                <a:spcPct val="90000"/>
              </a:lnSpc>
              <a:spcBef>
                <a:spcPts val="0"/>
              </a:spcBef>
              <a:spcAft>
                <a:spcPts val="0"/>
              </a:spcAft>
              <a:buClr>
                <a:schemeClr val="accent1"/>
              </a:buClr>
              <a:buSzPts val="1800"/>
              <a:buNone/>
            </a:pPr>
            <a:r>
              <a:rPr lang="en-GB" sz="1900">
                <a:solidFill>
                  <a:srgbClr val="FF0000"/>
                </a:solidFill>
                <a:latin typeface="Arial"/>
                <a:ea typeface="Arial"/>
                <a:cs typeface="Arial"/>
                <a:sym typeface="Arial"/>
              </a:rPr>
              <a:t>Step 1:</a:t>
            </a:r>
            <a:endParaRPr/>
          </a:p>
          <a:p>
            <a:pPr marL="0" lvl="0" indent="0" algn="ctr" rtl="0">
              <a:lnSpc>
                <a:spcPct val="90000"/>
              </a:lnSpc>
              <a:spcBef>
                <a:spcPts val="0"/>
              </a:spcBef>
              <a:spcAft>
                <a:spcPts val="0"/>
              </a:spcAft>
              <a:buClr>
                <a:schemeClr val="accent1"/>
              </a:buClr>
              <a:buSzPts val="1800"/>
              <a:buNone/>
            </a:pPr>
            <a:endParaRPr sz="1900">
              <a:solidFill>
                <a:schemeClr val="dk1"/>
              </a:solidFill>
            </a:endParaRPr>
          </a:p>
          <a:p>
            <a:pPr marL="0" lvl="0" indent="0" algn="ctr" rtl="0">
              <a:lnSpc>
                <a:spcPct val="90000"/>
              </a:lnSpc>
              <a:spcBef>
                <a:spcPts val="0"/>
              </a:spcBef>
              <a:spcAft>
                <a:spcPts val="0"/>
              </a:spcAft>
              <a:buClr>
                <a:schemeClr val="accent1"/>
              </a:buClr>
              <a:buSzPts val="1800"/>
              <a:buNone/>
            </a:pPr>
            <a:endParaRPr sz="1900">
              <a:solidFill>
                <a:schemeClr val="dk1"/>
              </a:solidFill>
            </a:endParaRPr>
          </a:p>
          <a:p>
            <a:pPr marL="0" lvl="0" indent="0" algn="ctr" rtl="0">
              <a:lnSpc>
                <a:spcPct val="90000"/>
              </a:lnSpc>
              <a:spcBef>
                <a:spcPts val="0"/>
              </a:spcBef>
              <a:spcAft>
                <a:spcPts val="0"/>
              </a:spcAft>
              <a:buClr>
                <a:schemeClr val="accent1"/>
              </a:buClr>
              <a:buSzPts val="1800"/>
              <a:buNone/>
            </a:pPr>
            <a:r>
              <a:rPr lang="en-GB" sz="1600">
                <a:solidFill>
                  <a:schemeClr val="dk1"/>
                </a:solidFill>
                <a:latin typeface="Arial"/>
                <a:ea typeface="Arial"/>
                <a:cs typeface="Arial"/>
                <a:sym typeface="Arial"/>
              </a:rPr>
              <a:t>The participants will work in groups in order to discuss how these steps can be incorporated in their existing practices and existing Strategic Plans (if they exist).</a:t>
            </a:r>
            <a:endParaRPr/>
          </a:p>
          <a:p>
            <a:pPr marL="457200" marR="0" lvl="0" indent="-228600" algn="just" rtl="0">
              <a:lnSpc>
                <a:spcPct val="90000"/>
              </a:lnSpc>
              <a:spcBef>
                <a:spcPts val="1000"/>
              </a:spcBef>
              <a:spcAft>
                <a:spcPts val="0"/>
              </a:spcAft>
              <a:buClr>
                <a:srgbClr val="000000"/>
              </a:buClr>
              <a:buSzPts val="1800"/>
              <a:buFont typeface="Arial"/>
              <a:buNone/>
            </a:pPr>
            <a:endParaRPr/>
          </a:p>
        </p:txBody>
      </p:sp>
      <p:sp>
        <p:nvSpPr>
          <p:cNvPr id="158" name="Google Shape;158;p13"/>
          <p:cNvSpPr txBox="1"/>
          <p:nvPr/>
        </p:nvSpPr>
        <p:spPr>
          <a:xfrm>
            <a:off x="6540760" y="3102942"/>
            <a:ext cx="3676262" cy="1498872"/>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None/>
            </a:pPr>
            <a:r>
              <a:rPr lang="en-GB" sz="1900" b="0" i="0" u="none" strike="noStrike" cap="none">
                <a:solidFill>
                  <a:srgbClr val="FF0000"/>
                </a:solidFill>
                <a:latin typeface="Calibri"/>
                <a:ea typeface="Calibri"/>
                <a:cs typeface="Calibri"/>
                <a:sym typeface="Calibri"/>
              </a:rPr>
              <a:t>Step 2: </a:t>
            </a:r>
            <a:endParaRPr/>
          </a:p>
          <a:p>
            <a:pPr marL="0" marR="0" lvl="0" indent="0" algn="ctr" rtl="0">
              <a:lnSpc>
                <a:spcPct val="90000"/>
              </a:lnSpc>
              <a:spcBef>
                <a:spcPts val="0"/>
              </a:spcBef>
              <a:spcAft>
                <a:spcPts val="0"/>
              </a:spcAft>
              <a:buNone/>
            </a:pPr>
            <a:endParaRPr sz="1900" b="0" i="0" u="none" strike="noStrike" cap="none">
              <a:solidFill>
                <a:srgbClr val="FF0000"/>
              </a:solidFill>
              <a:latin typeface="Calibri"/>
              <a:ea typeface="Calibri"/>
              <a:cs typeface="Calibri"/>
              <a:sym typeface="Calibri"/>
            </a:endParaRPr>
          </a:p>
          <a:p>
            <a:pPr marL="0" marR="0" lvl="0" indent="0" algn="just" rtl="0">
              <a:lnSpc>
                <a:spcPct val="100000"/>
              </a:lnSpc>
              <a:spcBef>
                <a:spcPts val="0"/>
              </a:spcBef>
              <a:spcAft>
                <a:spcPts val="0"/>
              </a:spcAft>
              <a:buNone/>
            </a:pPr>
            <a:endParaRPr sz="1400" b="0" i="0" u="none" strike="noStrike" cap="none">
              <a:solidFill>
                <a:schemeClr val="dk1"/>
              </a:solidFill>
              <a:latin typeface="Calibri"/>
              <a:ea typeface="Calibri"/>
              <a:cs typeface="Calibri"/>
              <a:sym typeface="Calibri"/>
            </a:endParaRPr>
          </a:p>
          <a:p>
            <a:pPr marL="0" marR="0" lvl="0" indent="0" algn="ctr" rtl="0">
              <a:lnSpc>
                <a:spcPct val="90000"/>
              </a:lnSpc>
              <a:spcBef>
                <a:spcPts val="0"/>
              </a:spcBef>
              <a:spcAft>
                <a:spcPts val="0"/>
              </a:spcAft>
              <a:buNone/>
            </a:pPr>
            <a:r>
              <a:rPr lang="en-GB" sz="1600" b="0" i="0" u="none" strike="noStrike" cap="none">
                <a:solidFill>
                  <a:schemeClr val="dk1"/>
                </a:solidFill>
                <a:latin typeface="Calibri"/>
                <a:ea typeface="Calibri"/>
                <a:cs typeface="Calibri"/>
                <a:sym typeface="Calibri"/>
              </a:rPr>
              <a:t>Each team will share their findings and conclude on how they could potentially move forward.</a:t>
            </a:r>
            <a:endParaRPr/>
          </a:p>
        </p:txBody>
      </p:sp>
      <p:pic>
        <p:nvPicPr>
          <p:cNvPr id="159" name="Google Shape;159;p13"/>
          <p:cNvPicPr preferRelativeResize="0"/>
          <p:nvPr/>
        </p:nvPicPr>
        <p:blipFill>
          <a:blip r:embed="rId3">
            <a:alphaModFix/>
          </a:blip>
          <a:stretch>
            <a:fillRect/>
          </a:stretch>
        </p:blipFill>
        <p:spPr>
          <a:xfrm>
            <a:off x="707325" y="3905350"/>
            <a:ext cx="4077576" cy="266412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3"/>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2800"/>
              <a:buFont typeface="Calibri"/>
              <a:buNone/>
            </a:pPr>
            <a:r>
              <a:rPr lang="en-GB" b="1" dirty="0"/>
              <a:t>Steps for Strategic Planning</a:t>
            </a:r>
            <a:endParaRPr b="1" dirty="0"/>
          </a:p>
        </p:txBody>
      </p:sp>
      <p:grpSp>
        <p:nvGrpSpPr>
          <p:cNvPr id="59" name="Google Shape;59;p3"/>
          <p:cNvGrpSpPr/>
          <p:nvPr/>
        </p:nvGrpSpPr>
        <p:grpSpPr>
          <a:xfrm>
            <a:off x="9708100" y="3807351"/>
            <a:ext cx="2398263" cy="2584931"/>
            <a:chOff x="16745404" y="2287703"/>
            <a:chExt cx="5880975" cy="9651367"/>
          </a:xfrm>
        </p:grpSpPr>
        <p:sp>
          <p:nvSpPr>
            <p:cNvPr id="60" name="Google Shape;60;p3"/>
            <p:cNvSpPr/>
            <p:nvPr/>
          </p:nvSpPr>
          <p:spPr>
            <a:xfrm>
              <a:off x="16745404" y="10730600"/>
              <a:ext cx="5880975" cy="1208470"/>
            </a:xfrm>
            <a:custGeom>
              <a:avLst/>
              <a:gdLst/>
              <a:ahLst/>
              <a:cxnLst/>
              <a:rect l="l" t="t" r="r" b="b"/>
              <a:pathLst>
                <a:path w="6137" h="969" extrusionOk="0">
                  <a:moveTo>
                    <a:pt x="3068" y="0"/>
                  </a:moveTo>
                  <a:lnTo>
                    <a:pt x="3068" y="0"/>
                  </a:lnTo>
                  <a:cubicBezTo>
                    <a:pt x="1374" y="0"/>
                    <a:pt x="0" y="217"/>
                    <a:pt x="0" y="484"/>
                  </a:cubicBezTo>
                  <a:cubicBezTo>
                    <a:pt x="0" y="751"/>
                    <a:pt x="1374" y="968"/>
                    <a:pt x="3068" y="968"/>
                  </a:cubicBezTo>
                  <a:cubicBezTo>
                    <a:pt x="4762" y="968"/>
                    <a:pt x="6136" y="751"/>
                    <a:pt x="6136" y="484"/>
                  </a:cubicBezTo>
                  <a:cubicBezTo>
                    <a:pt x="6136" y="217"/>
                    <a:pt x="4762" y="0"/>
                    <a:pt x="3068" y="0"/>
                  </a:cubicBezTo>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sp>
          <p:nvSpPr>
            <p:cNvPr id="61" name="Google Shape;61;p3"/>
            <p:cNvSpPr/>
            <p:nvPr/>
          </p:nvSpPr>
          <p:spPr>
            <a:xfrm>
              <a:off x="17563127" y="7133631"/>
              <a:ext cx="4129873" cy="4455532"/>
            </a:xfrm>
            <a:custGeom>
              <a:avLst/>
              <a:gdLst/>
              <a:ahLst/>
              <a:cxnLst/>
              <a:rect l="l" t="t" r="r" b="b"/>
              <a:pathLst>
                <a:path w="4129873" h="4455532" extrusionOk="0">
                  <a:moveTo>
                    <a:pt x="1667002" y="1007"/>
                  </a:moveTo>
                  <a:cubicBezTo>
                    <a:pt x="1719354" y="-6471"/>
                    <a:pt x="1767964" y="28429"/>
                    <a:pt x="1776690" y="80780"/>
                  </a:cubicBezTo>
                  <a:lnTo>
                    <a:pt x="1801936" y="240089"/>
                  </a:lnTo>
                  <a:lnTo>
                    <a:pt x="1878910" y="64941"/>
                  </a:lnTo>
                  <a:lnTo>
                    <a:pt x="4118778" y="4315875"/>
                  </a:lnTo>
                  <a:cubicBezTo>
                    <a:pt x="4143708" y="4361972"/>
                    <a:pt x="4125010" y="4419283"/>
                    <a:pt x="4078892" y="4444200"/>
                  </a:cubicBezTo>
                  <a:cubicBezTo>
                    <a:pt x="4031528" y="4469118"/>
                    <a:pt x="3974190" y="4451676"/>
                    <a:pt x="3949262" y="4404332"/>
                  </a:cubicBezTo>
                  <a:lnTo>
                    <a:pt x="1895114" y="502244"/>
                  </a:lnTo>
                  <a:lnTo>
                    <a:pt x="1857164" y="588574"/>
                  </a:lnTo>
                  <a:lnTo>
                    <a:pt x="2367504" y="3808876"/>
                  </a:lnTo>
                  <a:cubicBezTo>
                    <a:pt x="2374982" y="3861226"/>
                    <a:pt x="2340082" y="3909837"/>
                    <a:pt x="2287732" y="3917316"/>
                  </a:cubicBezTo>
                  <a:cubicBezTo>
                    <a:pt x="2282746" y="3919808"/>
                    <a:pt x="2277760" y="3919808"/>
                    <a:pt x="2274020" y="3919808"/>
                  </a:cubicBezTo>
                  <a:cubicBezTo>
                    <a:pt x="2226656" y="3919808"/>
                    <a:pt x="2186770" y="3886155"/>
                    <a:pt x="2179290" y="3840036"/>
                  </a:cubicBezTo>
                  <a:lnTo>
                    <a:pt x="1715308" y="911268"/>
                  </a:lnTo>
                  <a:lnTo>
                    <a:pt x="182492" y="4398103"/>
                  </a:lnTo>
                  <a:cubicBezTo>
                    <a:pt x="166288" y="4432988"/>
                    <a:pt x="131388" y="4455414"/>
                    <a:pt x="95242" y="4455414"/>
                  </a:cubicBezTo>
                  <a:cubicBezTo>
                    <a:pt x="81530" y="4455414"/>
                    <a:pt x="69066" y="4452922"/>
                    <a:pt x="57848" y="4446692"/>
                  </a:cubicBezTo>
                  <a:cubicBezTo>
                    <a:pt x="9236" y="4425512"/>
                    <a:pt x="-13200" y="4369448"/>
                    <a:pt x="7990" y="4322104"/>
                  </a:cubicBezTo>
                  <a:lnTo>
                    <a:pt x="1660104" y="562819"/>
                  </a:lnTo>
                  <a:lnTo>
                    <a:pt x="1588478" y="110694"/>
                  </a:lnTo>
                  <a:cubicBezTo>
                    <a:pt x="1579752" y="58344"/>
                    <a:pt x="1615898" y="9732"/>
                    <a:pt x="1667002" y="1007"/>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sp>
          <p:nvSpPr>
            <p:cNvPr id="62" name="Google Shape;62;p3"/>
            <p:cNvSpPr/>
            <p:nvPr/>
          </p:nvSpPr>
          <p:spPr>
            <a:xfrm>
              <a:off x="17168422" y="2326243"/>
              <a:ext cx="4167700" cy="8122091"/>
            </a:xfrm>
            <a:custGeom>
              <a:avLst/>
              <a:gdLst/>
              <a:ahLst/>
              <a:cxnLst/>
              <a:rect l="l" t="t" r="r" b="b"/>
              <a:pathLst>
                <a:path w="4167700" h="8122091" extrusionOk="0">
                  <a:moveTo>
                    <a:pt x="3204129" y="0"/>
                  </a:moveTo>
                  <a:lnTo>
                    <a:pt x="3609185" y="159512"/>
                  </a:lnTo>
                  <a:lnTo>
                    <a:pt x="3629037" y="164158"/>
                  </a:lnTo>
                  <a:cubicBezTo>
                    <a:pt x="4401089" y="465650"/>
                    <a:pt x="4335089" y="2483892"/>
                    <a:pt x="3483345" y="4670322"/>
                  </a:cubicBezTo>
                  <a:cubicBezTo>
                    <a:pt x="2630353" y="6856752"/>
                    <a:pt x="1311641" y="8386630"/>
                    <a:pt x="539591" y="8083893"/>
                  </a:cubicBezTo>
                  <a:lnTo>
                    <a:pt x="539361" y="8083764"/>
                  </a:lnTo>
                  <a:lnTo>
                    <a:pt x="539071" y="8084506"/>
                  </a:lnTo>
                  <a:lnTo>
                    <a:pt x="117845" y="7918567"/>
                  </a:lnTo>
                  <a:lnTo>
                    <a:pt x="150057" y="7833083"/>
                  </a:lnTo>
                  <a:lnTo>
                    <a:pt x="283841" y="7885631"/>
                  </a:lnTo>
                  <a:lnTo>
                    <a:pt x="192787" y="7743564"/>
                  </a:lnTo>
                  <a:cubicBezTo>
                    <a:pt x="-181287" y="7020073"/>
                    <a:pt x="-7771" y="5355450"/>
                    <a:pt x="685285" y="3578976"/>
                  </a:cubicBezTo>
                  <a:cubicBezTo>
                    <a:pt x="1385003" y="1784398"/>
                    <a:pt x="2397275" y="433299"/>
                    <a:pt x="3165325" y="172113"/>
                  </a:cubicBezTo>
                  <a:lnTo>
                    <a:pt x="3305839" y="137955"/>
                  </a:lnTo>
                  <a:lnTo>
                    <a:pt x="3171917" y="85060"/>
                  </a:lnTo>
                  <a:close/>
                </a:path>
              </a:pathLst>
            </a:custGeom>
            <a:solidFill>
              <a:srgbClr val="DB3A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sp>
          <p:nvSpPr>
            <p:cNvPr id="63" name="Google Shape;63;p3"/>
            <p:cNvSpPr/>
            <p:nvPr/>
          </p:nvSpPr>
          <p:spPr>
            <a:xfrm>
              <a:off x="17168422" y="2326243"/>
              <a:ext cx="4167700" cy="8122091"/>
            </a:xfrm>
            <a:custGeom>
              <a:avLst/>
              <a:gdLst/>
              <a:ahLst/>
              <a:cxnLst/>
              <a:rect l="l" t="t" r="r" b="b"/>
              <a:pathLst>
                <a:path w="4167700" h="8122091" extrusionOk="0">
                  <a:moveTo>
                    <a:pt x="3204129" y="0"/>
                  </a:moveTo>
                  <a:lnTo>
                    <a:pt x="3609185" y="159512"/>
                  </a:lnTo>
                  <a:lnTo>
                    <a:pt x="3629037" y="164158"/>
                  </a:lnTo>
                  <a:cubicBezTo>
                    <a:pt x="4401089" y="465650"/>
                    <a:pt x="4335089" y="2483892"/>
                    <a:pt x="3483345" y="4670322"/>
                  </a:cubicBezTo>
                  <a:cubicBezTo>
                    <a:pt x="2630353" y="6856752"/>
                    <a:pt x="1311641" y="8386630"/>
                    <a:pt x="539591" y="8083893"/>
                  </a:cubicBezTo>
                  <a:lnTo>
                    <a:pt x="539361" y="8083764"/>
                  </a:lnTo>
                  <a:lnTo>
                    <a:pt x="539071" y="8084506"/>
                  </a:lnTo>
                  <a:lnTo>
                    <a:pt x="117845" y="7918567"/>
                  </a:lnTo>
                  <a:lnTo>
                    <a:pt x="150057" y="7833083"/>
                  </a:lnTo>
                  <a:lnTo>
                    <a:pt x="283841" y="7885631"/>
                  </a:lnTo>
                  <a:lnTo>
                    <a:pt x="192787" y="7743564"/>
                  </a:lnTo>
                  <a:cubicBezTo>
                    <a:pt x="-181287" y="7020073"/>
                    <a:pt x="-7771" y="5355450"/>
                    <a:pt x="685285" y="3578976"/>
                  </a:cubicBezTo>
                  <a:cubicBezTo>
                    <a:pt x="1385003" y="1784398"/>
                    <a:pt x="2397275" y="433299"/>
                    <a:pt x="3165325" y="172113"/>
                  </a:cubicBezTo>
                  <a:lnTo>
                    <a:pt x="3305839" y="137955"/>
                  </a:lnTo>
                  <a:lnTo>
                    <a:pt x="3171917" y="85060"/>
                  </a:lnTo>
                  <a:close/>
                </a:path>
              </a:pathLst>
            </a:custGeom>
            <a:solidFill>
              <a:srgbClr val="000000">
                <a:alpha val="8627"/>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sp>
          <p:nvSpPr>
            <p:cNvPr id="64" name="Google Shape;64;p3"/>
            <p:cNvSpPr/>
            <p:nvPr/>
          </p:nvSpPr>
          <p:spPr>
            <a:xfrm>
              <a:off x="16745404" y="2287703"/>
              <a:ext cx="4167511" cy="7996796"/>
            </a:xfrm>
            <a:custGeom>
              <a:avLst/>
              <a:gdLst/>
              <a:ahLst/>
              <a:cxnLst/>
              <a:rect l="l" t="t" r="r" b="b"/>
              <a:pathLst>
                <a:path w="4167511" h="7996796" extrusionOk="0">
                  <a:moveTo>
                    <a:pt x="3477186" y="2552"/>
                  </a:moveTo>
                  <a:cubicBezTo>
                    <a:pt x="3529448" y="7374"/>
                    <a:pt x="3579824" y="19063"/>
                    <a:pt x="3628064" y="37907"/>
                  </a:cubicBezTo>
                  <a:cubicBezTo>
                    <a:pt x="4401152" y="339397"/>
                    <a:pt x="4335172" y="2357640"/>
                    <a:pt x="3482410" y="4545316"/>
                  </a:cubicBezTo>
                  <a:cubicBezTo>
                    <a:pt x="2629648" y="6730500"/>
                    <a:pt x="1311290" y="8260378"/>
                    <a:pt x="539448" y="7958888"/>
                  </a:cubicBezTo>
                  <a:cubicBezTo>
                    <a:pt x="-233641" y="7657397"/>
                    <a:pt x="-167661" y="5639154"/>
                    <a:pt x="685102" y="3452724"/>
                  </a:cubicBezTo>
                  <a:cubicBezTo>
                    <a:pt x="1484566" y="1402946"/>
                    <a:pt x="2693244" y="-69785"/>
                    <a:pt x="3477186" y="255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sp>
          <p:nvSpPr>
            <p:cNvPr id="65" name="Google Shape;65;p3"/>
            <p:cNvSpPr/>
            <p:nvPr/>
          </p:nvSpPr>
          <p:spPr>
            <a:xfrm>
              <a:off x="16745404" y="2287703"/>
              <a:ext cx="4167511" cy="7996796"/>
            </a:xfrm>
            <a:custGeom>
              <a:avLst/>
              <a:gdLst/>
              <a:ahLst/>
              <a:cxnLst/>
              <a:rect l="l" t="t" r="r" b="b"/>
              <a:pathLst>
                <a:path w="4167511" h="7996796" extrusionOk="0">
                  <a:moveTo>
                    <a:pt x="1902654" y="3138546"/>
                  </a:moveTo>
                  <a:cubicBezTo>
                    <a:pt x="1921482" y="3135130"/>
                    <a:pt x="1939134" y="3136339"/>
                    <a:pt x="1955272" y="3142577"/>
                  </a:cubicBezTo>
                  <a:cubicBezTo>
                    <a:pt x="2083140" y="3193728"/>
                    <a:pt x="2065760" y="3546795"/>
                    <a:pt x="1915546" y="3933547"/>
                  </a:cubicBezTo>
                  <a:cubicBezTo>
                    <a:pt x="1764090" y="4320299"/>
                    <a:pt x="1539390" y="4591026"/>
                    <a:pt x="1410282" y="4542370"/>
                  </a:cubicBezTo>
                  <a:cubicBezTo>
                    <a:pt x="1282412" y="4492466"/>
                    <a:pt x="1299794" y="4138151"/>
                    <a:pt x="1450008" y="3751399"/>
                  </a:cubicBezTo>
                  <a:cubicBezTo>
                    <a:pt x="1581446" y="3412991"/>
                    <a:pt x="1770860" y="3162460"/>
                    <a:pt x="1902654" y="3138546"/>
                  </a:cubicBezTo>
                  <a:close/>
                  <a:moveTo>
                    <a:pt x="2274142" y="2349268"/>
                  </a:moveTo>
                  <a:cubicBezTo>
                    <a:pt x="1988210" y="2326185"/>
                    <a:pt x="1538052" y="2888018"/>
                    <a:pt x="1234542" y="3666500"/>
                  </a:cubicBezTo>
                  <a:cubicBezTo>
                    <a:pt x="910796" y="4495637"/>
                    <a:pt x="875932" y="5256301"/>
                    <a:pt x="1156096" y="5365857"/>
                  </a:cubicBezTo>
                  <a:cubicBezTo>
                    <a:pt x="1437504" y="5475412"/>
                    <a:pt x="1928102" y="4891531"/>
                    <a:pt x="2251846" y="4062394"/>
                  </a:cubicBezTo>
                  <a:cubicBezTo>
                    <a:pt x="2575590" y="3233258"/>
                    <a:pt x="2610454" y="2471348"/>
                    <a:pt x="2329046" y="2361793"/>
                  </a:cubicBezTo>
                  <a:cubicBezTo>
                    <a:pt x="2311536" y="2354946"/>
                    <a:pt x="2293204" y="2350807"/>
                    <a:pt x="2274142" y="2349268"/>
                  </a:cubicBezTo>
                  <a:close/>
                  <a:moveTo>
                    <a:pt x="2643620" y="1571381"/>
                  </a:moveTo>
                  <a:cubicBezTo>
                    <a:pt x="2673744" y="1574109"/>
                    <a:pt x="2702766" y="1580841"/>
                    <a:pt x="2730544" y="1591744"/>
                  </a:cubicBezTo>
                  <a:cubicBezTo>
                    <a:pt x="3176230" y="1764952"/>
                    <a:pt x="3132658" y="2938780"/>
                    <a:pt x="2635930" y="4214788"/>
                  </a:cubicBezTo>
                  <a:cubicBezTo>
                    <a:pt x="2139204" y="5488303"/>
                    <a:pt x="1374816" y="6381758"/>
                    <a:pt x="930376" y="6208550"/>
                  </a:cubicBezTo>
                  <a:cubicBezTo>
                    <a:pt x="485936" y="6034096"/>
                    <a:pt x="528264" y="4860268"/>
                    <a:pt x="1026236" y="3585507"/>
                  </a:cubicBezTo>
                  <a:cubicBezTo>
                    <a:pt x="1491916" y="2390417"/>
                    <a:pt x="2191752" y="1530462"/>
                    <a:pt x="2643620" y="1571381"/>
                  </a:cubicBezTo>
                  <a:close/>
                  <a:moveTo>
                    <a:pt x="3008834" y="792302"/>
                  </a:moveTo>
                  <a:cubicBezTo>
                    <a:pt x="2390894" y="734620"/>
                    <a:pt x="1440288" y="1891820"/>
                    <a:pt x="812434" y="3503360"/>
                  </a:cubicBezTo>
                  <a:cubicBezTo>
                    <a:pt x="141478" y="5221091"/>
                    <a:pt x="90440" y="6808029"/>
                    <a:pt x="699156" y="7044700"/>
                  </a:cubicBezTo>
                  <a:cubicBezTo>
                    <a:pt x="1307870" y="7282617"/>
                    <a:pt x="2344802" y="6081825"/>
                    <a:pt x="3014512" y="4362848"/>
                  </a:cubicBezTo>
                  <a:cubicBezTo>
                    <a:pt x="3685468" y="2645118"/>
                    <a:pt x="3736506" y="1058179"/>
                    <a:pt x="3127792" y="820263"/>
                  </a:cubicBezTo>
                  <a:cubicBezTo>
                    <a:pt x="3089748" y="805393"/>
                    <a:pt x="3050030" y="796148"/>
                    <a:pt x="3008834" y="792302"/>
                  </a:cubicBezTo>
                  <a:close/>
                  <a:moveTo>
                    <a:pt x="3477186" y="2552"/>
                  </a:moveTo>
                  <a:cubicBezTo>
                    <a:pt x="3529448" y="7374"/>
                    <a:pt x="3579824" y="19063"/>
                    <a:pt x="3628064" y="37907"/>
                  </a:cubicBezTo>
                  <a:cubicBezTo>
                    <a:pt x="4401152" y="339397"/>
                    <a:pt x="4335172" y="2357640"/>
                    <a:pt x="3482410" y="4545316"/>
                  </a:cubicBezTo>
                  <a:cubicBezTo>
                    <a:pt x="2629648" y="6730500"/>
                    <a:pt x="1311290" y="8260378"/>
                    <a:pt x="539448" y="7958888"/>
                  </a:cubicBezTo>
                  <a:cubicBezTo>
                    <a:pt x="-233641" y="7657397"/>
                    <a:pt x="-167661" y="5639154"/>
                    <a:pt x="685102" y="3452724"/>
                  </a:cubicBezTo>
                  <a:cubicBezTo>
                    <a:pt x="1484566" y="1402946"/>
                    <a:pt x="2693244" y="-69785"/>
                    <a:pt x="3477186" y="2552"/>
                  </a:cubicBezTo>
                  <a:close/>
                </a:path>
              </a:pathLst>
            </a:custGeom>
            <a:solidFill>
              <a:srgbClr val="DB3A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grpSp>
      <p:grpSp>
        <p:nvGrpSpPr>
          <p:cNvPr id="66" name="Google Shape;66;p3"/>
          <p:cNvGrpSpPr/>
          <p:nvPr/>
        </p:nvGrpSpPr>
        <p:grpSpPr>
          <a:xfrm>
            <a:off x="0" y="4628406"/>
            <a:ext cx="10021832" cy="2378886"/>
            <a:chOff x="1589" y="3237478"/>
            <a:chExt cx="9448799" cy="3618670"/>
          </a:xfrm>
        </p:grpSpPr>
        <p:sp>
          <p:nvSpPr>
            <p:cNvPr id="67" name="Google Shape;67;p3"/>
            <p:cNvSpPr/>
            <p:nvPr/>
          </p:nvSpPr>
          <p:spPr>
            <a:xfrm>
              <a:off x="1589" y="3359020"/>
              <a:ext cx="9448799" cy="3497128"/>
            </a:xfrm>
            <a:custGeom>
              <a:avLst/>
              <a:gdLst/>
              <a:ahLst/>
              <a:cxnLst/>
              <a:rect l="l" t="t" r="r" b="b"/>
              <a:pathLst>
                <a:path w="18050782" h="7105744" extrusionOk="0">
                  <a:moveTo>
                    <a:pt x="12181796" y="642"/>
                  </a:moveTo>
                  <a:cubicBezTo>
                    <a:pt x="13992649" y="-13151"/>
                    <a:pt x="15950719" y="194797"/>
                    <a:pt x="18050782" y="694387"/>
                  </a:cubicBezTo>
                  <a:cubicBezTo>
                    <a:pt x="8945850" y="694387"/>
                    <a:pt x="3668818" y="4774154"/>
                    <a:pt x="1336036" y="7105744"/>
                  </a:cubicBezTo>
                  <a:lnTo>
                    <a:pt x="0" y="7105744"/>
                  </a:lnTo>
                  <a:lnTo>
                    <a:pt x="0" y="4224580"/>
                  </a:lnTo>
                  <a:cubicBezTo>
                    <a:pt x="2641624" y="2079088"/>
                    <a:pt x="6749236" y="42024"/>
                    <a:pt x="12181796" y="642"/>
                  </a:cubicBezTo>
                  <a:close/>
                </a:path>
              </a:pathLst>
            </a:custGeom>
            <a:solidFill>
              <a:srgbClr val="D8D8D8">
                <a:alpha val="4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grpSp>
          <p:nvGrpSpPr>
            <p:cNvPr id="68" name="Google Shape;68;p3"/>
            <p:cNvGrpSpPr/>
            <p:nvPr/>
          </p:nvGrpSpPr>
          <p:grpSpPr>
            <a:xfrm>
              <a:off x="974394" y="4615673"/>
              <a:ext cx="1692269" cy="965764"/>
              <a:chOff x="2856328" y="9274944"/>
              <a:chExt cx="2098302" cy="1197484"/>
            </a:xfrm>
          </p:grpSpPr>
          <p:sp>
            <p:nvSpPr>
              <p:cNvPr id="69" name="Google Shape;69;p3"/>
              <p:cNvSpPr/>
              <p:nvPr/>
            </p:nvSpPr>
            <p:spPr>
              <a:xfrm>
                <a:off x="2856328" y="9274944"/>
                <a:ext cx="2098302" cy="1197484"/>
              </a:xfrm>
              <a:custGeom>
                <a:avLst/>
                <a:gdLst/>
                <a:ahLst/>
                <a:cxnLst/>
                <a:rect l="l" t="t" r="r" b="b"/>
                <a:pathLst>
                  <a:path w="1686" h="962" extrusionOk="0">
                    <a:moveTo>
                      <a:pt x="0" y="406"/>
                    </a:moveTo>
                    <a:lnTo>
                      <a:pt x="343" y="527"/>
                    </a:lnTo>
                    <a:lnTo>
                      <a:pt x="452" y="940"/>
                    </a:lnTo>
                    <a:lnTo>
                      <a:pt x="650" y="772"/>
                    </a:lnTo>
                    <a:lnTo>
                      <a:pt x="941" y="961"/>
                    </a:lnTo>
                    <a:lnTo>
                      <a:pt x="1685" y="0"/>
                    </a:lnTo>
                    <a:lnTo>
                      <a:pt x="0" y="406"/>
                    </a:lnTo>
                  </a:path>
                </a:pathLst>
              </a:custGeom>
              <a:solidFill>
                <a:srgbClr val="0180B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sp>
            <p:nvSpPr>
              <p:cNvPr id="70" name="Google Shape;70;p3"/>
              <p:cNvSpPr/>
              <p:nvPr/>
            </p:nvSpPr>
            <p:spPr>
              <a:xfrm>
                <a:off x="2856328" y="9274945"/>
                <a:ext cx="2097058" cy="1196239"/>
              </a:xfrm>
              <a:custGeom>
                <a:avLst/>
                <a:gdLst/>
                <a:ahLst/>
                <a:cxnLst/>
                <a:rect l="l" t="t" r="r" b="b"/>
                <a:pathLst>
                  <a:path w="2097058" h="1196239" extrusionOk="0">
                    <a:moveTo>
                      <a:pt x="2092949" y="990"/>
                    </a:moveTo>
                    <a:lnTo>
                      <a:pt x="2478" y="506257"/>
                    </a:lnTo>
                    <a:lnTo>
                      <a:pt x="0" y="505383"/>
                    </a:lnTo>
                    <a:close/>
                    <a:moveTo>
                      <a:pt x="2097049" y="2"/>
                    </a:moveTo>
                    <a:lnTo>
                      <a:pt x="686612" y="890022"/>
                    </a:lnTo>
                    <a:lnTo>
                      <a:pt x="804541" y="964720"/>
                    </a:lnTo>
                    <a:lnTo>
                      <a:pt x="562534" y="1170099"/>
                    </a:lnTo>
                    <a:lnTo>
                      <a:pt x="427336" y="657735"/>
                    </a:lnTo>
                    <a:lnTo>
                      <a:pt x="2097039" y="4"/>
                    </a:lnTo>
                    <a:close/>
                    <a:moveTo>
                      <a:pt x="2097058" y="0"/>
                    </a:moveTo>
                    <a:lnTo>
                      <a:pt x="1171117" y="1196239"/>
                    </a:lnTo>
                    <a:lnTo>
                      <a:pt x="1170407" y="1195778"/>
                    </a:lnTo>
                    <a:lnTo>
                      <a:pt x="2097051" y="2"/>
                    </a:lnTo>
                    <a:close/>
                  </a:path>
                </a:pathLst>
              </a:custGeom>
              <a:solidFill>
                <a:srgbClr val="000000">
                  <a:alpha val="8627"/>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sp>
            <p:nvSpPr>
              <p:cNvPr id="71" name="Google Shape;71;p3"/>
              <p:cNvSpPr/>
              <p:nvPr/>
            </p:nvSpPr>
            <p:spPr>
              <a:xfrm>
                <a:off x="3416607" y="10170309"/>
                <a:ext cx="247180" cy="280144"/>
              </a:xfrm>
              <a:custGeom>
                <a:avLst/>
                <a:gdLst/>
                <a:ahLst/>
                <a:cxnLst/>
                <a:rect l="l" t="t" r="r" b="b"/>
                <a:pathLst>
                  <a:path w="199" h="226" extrusionOk="0">
                    <a:moveTo>
                      <a:pt x="101" y="0"/>
                    </a:moveTo>
                    <a:lnTo>
                      <a:pt x="0" y="225"/>
                    </a:lnTo>
                    <a:lnTo>
                      <a:pt x="198" y="57"/>
                    </a:lnTo>
                    <a:lnTo>
                      <a:pt x="101" y="0"/>
                    </a:lnTo>
                  </a:path>
                </a:pathLst>
              </a:custGeom>
              <a:solidFill>
                <a:srgbClr val="000000">
                  <a:alpha val="8627"/>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grpSp>
        <p:grpSp>
          <p:nvGrpSpPr>
            <p:cNvPr id="72" name="Google Shape;72;p3"/>
            <p:cNvGrpSpPr/>
            <p:nvPr/>
          </p:nvGrpSpPr>
          <p:grpSpPr>
            <a:xfrm rot="444908">
              <a:off x="3096305" y="3828603"/>
              <a:ext cx="1325083" cy="756214"/>
              <a:chOff x="2856328" y="9274944"/>
              <a:chExt cx="2098302" cy="1197484"/>
            </a:xfrm>
          </p:grpSpPr>
          <p:sp>
            <p:nvSpPr>
              <p:cNvPr id="73" name="Google Shape;73;p3"/>
              <p:cNvSpPr/>
              <p:nvPr/>
            </p:nvSpPr>
            <p:spPr>
              <a:xfrm>
                <a:off x="2856328" y="9274944"/>
                <a:ext cx="2098302" cy="1197484"/>
              </a:xfrm>
              <a:custGeom>
                <a:avLst/>
                <a:gdLst/>
                <a:ahLst/>
                <a:cxnLst/>
                <a:rect l="l" t="t" r="r" b="b"/>
                <a:pathLst>
                  <a:path w="1686" h="962" extrusionOk="0">
                    <a:moveTo>
                      <a:pt x="0" y="406"/>
                    </a:moveTo>
                    <a:lnTo>
                      <a:pt x="343" y="527"/>
                    </a:lnTo>
                    <a:lnTo>
                      <a:pt x="452" y="940"/>
                    </a:lnTo>
                    <a:lnTo>
                      <a:pt x="650" y="772"/>
                    </a:lnTo>
                    <a:lnTo>
                      <a:pt x="941" y="961"/>
                    </a:lnTo>
                    <a:lnTo>
                      <a:pt x="1685" y="0"/>
                    </a:lnTo>
                    <a:lnTo>
                      <a:pt x="0" y="406"/>
                    </a:lnTo>
                  </a:path>
                </a:pathLst>
              </a:custGeom>
              <a:solidFill>
                <a:srgbClr val="009F9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sp>
            <p:nvSpPr>
              <p:cNvPr id="74" name="Google Shape;74;p3"/>
              <p:cNvSpPr/>
              <p:nvPr/>
            </p:nvSpPr>
            <p:spPr>
              <a:xfrm>
                <a:off x="2856328" y="9274945"/>
                <a:ext cx="2097058" cy="1196239"/>
              </a:xfrm>
              <a:custGeom>
                <a:avLst/>
                <a:gdLst/>
                <a:ahLst/>
                <a:cxnLst/>
                <a:rect l="l" t="t" r="r" b="b"/>
                <a:pathLst>
                  <a:path w="2097058" h="1196239" extrusionOk="0">
                    <a:moveTo>
                      <a:pt x="2092949" y="990"/>
                    </a:moveTo>
                    <a:lnTo>
                      <a:pt x="2478" y="506257"/>
                    </a:lnTo>
                    <a:lnTo>
                      <a:pt x="0" y="505383"/>
                    </a:lnTo>
                    <a:close/>
                    <a:moveTo>
                      <a:pt x="2097049" y="2"/>
                    </a:moveTo>
                    <a:lnTo>
                      <a:pt x="686612" y="890022"/>
                    </a:lnTo>
                    <a:lnTo>
                      <a:pt x="804541" y="964720"/>
                    </a:lnTo>
                    <a:lnTo>
                      <a:pt x="562534" y="1170099"/>
                    </a:lnTo>
                    <a:lnTo>
                      <a:pt x="427336" y="657735"/>
                    </a:lnTo>
                    <a:lnTo>
                      <a:pt x="2097039" y="4"/>
                    </a:lnTo>
                    <a:close/>
                    <a:moveTo>
                      <a:pt x="2097058" y="0"/>
                    </a:moveTo>
                    <a:lnTo>
                      <a:pt x="1171117" y="1196239"/>
                    </a:lnTo>
                    <a:lnTo>
                      <a:pt x="1170407" y="1195778"/>
                    </a:lnTo>
                    <a:lnTo>
                      <a:pt x="2097051" y="2"/>
                    </a:lnTo>
                    <a:close/>
                  </a:path>
                </a:pathLst>
              </a:custGeom>
              <a:solidFill>
                <a:srgbClr val="000000">
                  <a:alpha val="8627"/>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sp>
            <p:nvSpPr>
              <p:cNvPr id="75" name="Google Shape;75;p3"/>
              <p:cNvSpPr/>
              <p:nvPr/>
            </p:nvSpPr>
            <p:spPr>
              <a:xfrm>
                <a:off x="3416607" y="10170309"/>
                <a:ext cx="247180" cy="280144"/>
              </a:xfrm>
              <a:custGeom>
                <a:avLst/>
                <a:gdLst/>
                <a:ahLst/>
                <a:cxnLst/>
                <a:rect l="l" t="t" r="r" b="b"/>
                <a:pathLst>
                  <a:path w="199" h="226" extrusionOk="0">
                    <a:moveTo>
                      <a:pt x="101" y="0"/>
                    </a:moveTo>
                    <a:lnTo>
                      <a:pt x="0" y="225"/>
                    </a:lnTo>
                    <a:lnTo>
                      <a:pt x="198" y="57"/>
                    </a:lnTo>
                    <a:lnTo>
                      <a:pt x="101" y="0"/>
                    </a:lnTo>
                  </a:path>
                </a:pathLst>
              </a:custGeom>
              <a:solidFill>
                <a:srgbClr val="000000">
                  <a:alpha val="8627"/>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grpSp>
        <p:grpSp>
          <p:nvGrpSpPr>
            <p:cNvPr id="76" name="Google Shape;76;p3"/>
            <p:cNvGrpSpPr/>
            <p:nvPr/>
          </p:nvGrpSpPr>
          <p:grpSpPr>
            <a:xfrm rot="925121">
              <a:off x="4989650" y="3470694"/>
              <a:ext cx="1049151" cy="598742"/>
              <a:chOff x="2856328" y="9274944"/>
              <a:chExt cx="2098302" cy="1197484"/>
            </a:xfrm>
          </p:grpSpPr>
          <p:sp>
            <p:nvSpPr>
              <p:cNvPr id="77" name="Google Shape;77;p3"/>
              <p:cNvSpPr/>
              <p:nvPr/>
            </p:nvSpPr>
            <p:spPr>
              <a:xfrm>
                <a:off x="2856328" y="9274944"/>
                <a:ext cx="2098302" cy="1197484"/>
              </a:xfrm>
              <a:custGeom>
                <a:avLst/>
                <a:gdLst/>
                <a:ahLst/>
                <a:cxnLst/>
                <a:rect l="l" t="t" r="r" b="b"/>
                <a:pathLst>
                  <a:path w="1686" h="962" extrusionOk="0">
                    <a:moveTo>
                      <a:pt x="0" y="406"/>
                    </a:moveTo>
                    <a:lnTo>
                      <a:pt x="343" y="527"/>
                    </a:lnTo>
                    <a:lnTo>
                      <a:pt x="452" y="940"/>
                    </a:lnTo>
                    <a:lnTo>
                      <a:pt x="650" y="772"/>
                    </a:lnTo>
                    <a:lnTo>
                      <a:pt x="941" y="961"/>
                    </a:lnTo>
                    <a:lnTo>
                      <a:pt x="1685" y="0"/>
                    </a:lnTo>
                    <a:lnTo>
                      <a:pt x="0" y="406"/>
                    </a:lnTo>
                  </a:path>
                </a:pathLst>
              </a:custGeom>
              <a:solidFill>
                <a:srgbClr val="2FAA4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sp>
            <p:nvSpPr>
              <p:cNvPr id="78" name="Google Shape;78;p3"/>
              <p:cNvSpPr/>
              <p:nvPr/>
            </p:nvSpPr>
            <p:spPr>
              <a:xfrm>
                <a:off x="2856328" y="9274945"/>
                <a:ext cx="2097058" cy="1196239"/>
              </a:xfrm>
              <a:custGeom>
                <a:avLst/>
                <a:gdLst/>
                <a:ahLst/>
                <a:cxnLst/>
                <a:rect l="l" t="t" r="r" b="b"/>
                <a:pathLst>
                  <a:path w="2097058" h="1196239" extrusionOk="0">
                    <a:moveTo>
                      <a:pt x="2092949" y="990"/>
                    </a:moveTo>
                    <a:lnTo>
                      <a:pt x="2478" y="506257"/>
                    </a:lnTo>
                    <a:lnTo>
                      <a:pt x="0" y="505383"/>
                    </a:lnTo>
                    <a:close/>
                    <a:moveTo>
                      <a:pt x="2097049" y="2"/>
                    </a:moveTo>
                    <a:lnTo>
                      <a:pt x="686612" y="890022"/>
                    </a:lnTo>
                    <a:lnTo>
                      <a:pt x="804541" y="964720"/>
                    </a:lnTo>
                    <a:lnTo>
                      <a:pt x="562534" y="1170099"/>
                    </a:lnTo>
                    <a:lnTo>
                      <a:pt x="427336" y="657735"/>
                    </a:lnTo>
                    <a:lnTo>
                      <a:pt x="2097039" y="4"/>
                    </a:lnTo>
                    <a:close/>
                    <a:moveTo>
                      <a:pt x="2097058" y="0"/>
                    </a:moveTo>
                    <a:lnTo>
                      <a:pt x="1171117" y="1196239"/>
                    </a:lnTo>
                    <a:lnTo>
                      <a:pt x="1170407" y="1195778"/>
                    </a:lnTo>
                    <a:lnTo>
                      <a:pt x="2097051" y="2"/>
                    </a:lnTo>
                    <a:close/>
                  </a:path>
                </a:pathLst>
              </a:custGeom>
              <a:solidFill>
                <a:srgbClr val="000000">
                  <a:alpha val="8627"/>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sp>
            <p:nvSpPr>
              <p:cNvPr id="79" name="Google Shape;79;p3"/>
              <p:cNvSpPr/>
              <p:nvPr/>
            </p:nvSpPr>
            <p:spPr>
              <a:xfrm>
                <a:off x="3416607" y="10170309"/>
                <a:ext cx="247180" cy="280144"/>
              </a:xfrm>
              <a:custGeom>
                <a:avLst/>
                <a:gdLst/>
                <a:ahLst/>
                <a:cxnLst/>
                <a:rect l="l" t="t" r="r" b="b"/>
                <a:pathLst>
                  <a:path w="199" h="226" extrusionOk="0">
                    <a:moveTo>
                      <a:pt x="101" y="0"/>
                    </a:moveTo>
                    <a:lnTo>
                      <a:pt x="0" y="225"/>
                    </a:lnTo>
                    <a:lnTo>
                      <a:pt x="198" y="57"/>
                    </a:lnTo>
                    <a:lnTo>
                      <a:pt x="101" y="0"/>
                    </a:lnTo>
                  </a:path>
                </a:pathLst>
              </a:custGeom>
              <a:solidFill>
                <a:srgbClr val="000000">
                  <a:alpha val="8627"/>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grpSp>
        <p:grpSp>
          <p:nvGrpSpPr>
            <p:cNvPr id="80" name="Google Shape;80;p3"/>
            <p:cNvGrpSpPr/>
            <p:nvPr/>
          </p:nvGrpSpPr>
          <p:grpSpPr>
            <a:xfrm rot="1658453">
              <a:off x="6718802" y="3394639"/>
              <a:ext cx="788178" cy="449807"/>
              <a:chOff x="2856328" y="9274944"/>
              <a:chExt cx="2098302" cy="1197484"/>
            </a:xfrm>
          </p:grpSpPr>
          <p:sp>
            <p:nvSpPr>
              <p:cNvPr id="81" name="Google Shape;81;p3"/>
              <p:cNvSpPr/>
              <p:nvPr/>
            </p:nvSpPr>
            <p:spPr>
              <a:xfrm>
                <a:off x="2856328" y="9274944"/>
                <a:ext cx="2098302" cy="1197484"/>
              </a:xfrm>
              <a:custGeom>
                <a:avLst/>
                <a:gdLst/>
                <a:ahLst/>
                <a:cxnLst/>
                <a:rect l="l" t="t" r="r" b="b"/>
                <a:pathLst>
                  <a:path w="1686" h="962" extrusionOk="0">
                    <a:moveTo>
                      <a:pt x="0" y="406"/>
                    </a:moveTo>
                    <a:lnTo>
                      <a:pt x="343" y="527"/>
                    </a:lnTo>
                    <a:lnTo>
                      <a:pt x="452" y="940"/>
                    </a:lnTo>
                    <a:lnTo>
                      <a:pt x="650" y="772"/>
                    </a:lnTo>
                    <a:lnTo>
                      <a:pt x="941" y="961"/>
                    </a:lnTo>
                    <a:lnTo>
                      <a:pt x="1685" y="0"/>
                    </a:lnTo>
                    <a:lnTo>
                      <a:pt x="0" y="406"/>
                    </a:lnTo>
                  </a:path>
                </a:pathLst>
              </a:custGeom>
              <a:solidFill>
                <a:srgbClr val="F6BB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sp>
            <p:nvSpPr>
              <p:cNvPr id="82" name="Google Shape;82;p3"/>
              <p:cNvSpPr/>
              <p:nvPr/>
            </p:nvSpPr>
            <p:spPr>
              <a:xfrm>
                <a:off x="2856328" y="9274945"/>
                <a:ext cx="2097058" cy="1196239"/>
              </a:xfrm>
              <a:custGeom>
                <a:avLst/>
                <a:gdLst/>
                <a:ahLst/>
                <a:cxnLst/>
                <a:rect l="l" t="t" r="r" b="b"/>
                <a:pathLst>
                  <a:path w="2097058" h="1196239" extrusionOk="0">
                    <a:moveTo>
                      <a:pt x="2092949" y="990"/>
                    </a:moveTo>
                    <a:lnTo>
                      <a:pt x="2478" y="506257"/>
                    </a:lnTo>
                    <a:lnTo>
                      <a:pt x="0" y="505383"/>
                    </a:lnTo>
                    <a:close/>
                    <a:moveTo>
                      <a:pt x="2097049" y="2"/>
                    </a:moveTo>
                    <a:lnTo>
                      <a:pt x="686612" y="890022"/>
                    </a:lnTo>
                    <a:lnTo>
                      <a:pt x="804541" y="964720"/>
                    </a:lnTo>
                    <a:lnTo>
                      <a:pt x="562534" y="1170099"/>
                    </a:lnTo>
                    <a:lnTo>
                      <a:pt x="427336" y="657735"/>
                    </a:lnTo>
                    <a:lnTo>
                      <a:pt x="2097039" y="4"/>
                    </a:lnTo>
                    <a:close/>
                    <a:moveTo>
                      <a:pt x="2097058" y="0"/>
                    </a:moveTo>
                    <a:lnTo>
                      <a:pt x="1171117" y="1196239"/>
                    </a:lnTo>
                    <a:lnTo>
                      <a:pt x="1170407" y="1195778"/>
                    </a:lnTo>
                    <a:lnTo>
                      <a:pt x="2097051" y="2"/>
                    </a:lnTo>
                    <a:close/>
                  </a:path>
                </a:pathLst>
              </a:custGeom>
              <a:solidFill>
                <a:srgbClr val="000000">
                  <a:alpha val="8627"/>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sp>
            <p:nvSpPr>
              <p:cNvPr id="83" name="Google Shape;83;p3"/>
              <p:cNvSpPr/>
              <p:nvPr/>
            </p:nvSpPr>
            <p:spPr>
              <a:xfrm>
                <a:off x="3416607" y="10170309"/>
                <a:ext cx="247180" cy="280144"/>
              </a:xfrm>
              <a:custGeom>
                <a:avLst/>
                <a:gdLst/>
                <a:ahLst/>
                <a:cxnLst/>
                <a:rect l="l" t="t" r="r" b="b"/>
                <a:pathLst>
                  <a:path w="199" h="226" extrusionOk="0">
                    <a:moveTo>
                      <a:pt x="101" y="0"/>
                    </a:moveTo>
                    <a:lnTo>
                      <a:pt x="0" y="225"/>
                    </a:lnTo>
                    <a:lnTo>
                      <a:pt x="198" y="57"/>
                    </a:lnTo>
                    <a:lnTo>
                      <a:pt x="101" y="0"/>
                    </a:lnTo>
                  </a:path>
                </a:pathLst>
              </a:custGeom>
              <a:solidFill>
                <a:srgbClr val="000000">
                  <a:alpha val="8627"/>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grpSp>
      </p:grpSp>
      <p:sp>
        <p:nvSpPr>
          <p:cNvPr id="84" name="Google Shape;84;p3"/>
          <p:cNvSpPr txBox="1">
            <a:spLocks noGrp="1"/>
          </p:cNvSpPr>
          <p:nvPr>
            <p:ph type="body" idx="1"/>
          </p:nvPr>
        </p:nvSpPr>
        <p:spPr>
          <a:xfrm>
            <a:off x="399370" y="1761612"/>
            <a:ext cx="11393260" cy="5096388"/>
          </a:xfrm>
          <a:prstGeom prst="rect">
            <a:avLst/>
          </a:prstGeom>
          <a:noFill/>
          <a:ln>
            <a:noFill/>
          </a:ln>
        </p:spPr>
        <p:txBody>
          <a:bodyPr spcFirstLastPara="1" wrap="square" lIns="0" tIns="0" rIns="0" bIns="0" anchor="t" anchorCtr="0">
            <a:noAutofit/>
          </a:bodyPr>
          <a:lstStyle/>
          <a:p>
            <a:pPr marL="0" lvl="0" indent="0" algn="ctr" rtl="0">
              <a:lnSpc>
                <a:spcPct val="90000"/>
              </a:lnSpc>
              <a:spcBef>
                <a:spcPts val="0"/>
              </a:spcBef>
              <a:spcAft>
                <a:spcPts val="0"/>
              </a:spcAft>
              <a:buClr>
                <a:schemeClr val="accent1"/>
              </a:buClr>
              <a:buSzPts val="1800"/>
              <a:buNone/>
            </a:pPr>
            <a:r>
              <a:rPr lang="en-GB" sz="1900">
                <a:solidFill>
                  <a:schemeClr val="dk1"/>
                </a:solidFill>
              </a:rPr>
              <a:t>Brainstorming Activity:</a:t>
            </a:r>
            <a:endParaRPr/>
          </a:p>
          <a:p>
            <a:pPr marL="0" lvl="0" indent="0" algn="ctr" rtl="0">
              <a:lnSpc>
                <a:spcPct val="90000"/>
              </a:lnSpc>
              <a:spcBef>
                <a:spcPts val="0"/>
              </a:spcBef>
              <a:spcAft>
                <a:spcPts val="0"/>
              </a:spcAft>
              <a:buClr>
                <a:schemeClr val="accent1"/>
              </a:buClr>
              <a:buSzPts val="1800"/>
              <a:buNone/>
            </a:pPr>
            <a:endParaRPr sz="1900">
              <a:solidFill>
                <a:schemeClr val="dk1"/>
              </a:solidFill>
            </a:endParaRPr>
          </a:p>
          <a:p>
            <a:pPr marL="0" lvl="0" indent="0" algn="ctr" rtl="0">
              <a:lnSpc>
                <a:spcPct val="90000"/>
              </a:lnSpc>
              <a:spcBef>
                <a:spcPts val="0"/>
              </a:spcBef>
              <a:spcAft>
                <a:spcPts val="0"/>
              </a:spcAft>
              <a:buClr>
                <a:schemeClr val="accent1"/>
              </a:buClr>
              <a:buSzPts val="1800"/>
              <a:buNone/>
            </a:pPr>
            <a:endParaRPr sz="1900">
              <a:solidFill>
                <a:schemeClr val="dk1"/>
              </a:solidFill>
            </a:endParaRPr>
          </a:p>
          <a:p>
            <a:pPr marL="457200" lvl="0" indent="-457200" algn="ctr" rtl="0">
              <a:lnSpc>
                <a:spcPct val="90000"/>
              </a:lnSpc>
              <a:spcBef>
                <a:spcPts val="0"/>
              </a:spcBef>
              <a:spcAft>
                <a:spcPts val="0"/>
              </a:spcAft>
              <a:buClr>
                <a:schemeClr val="accent1"/>
              </a:buClr>
              <a:buSzPts val="1800"/>
              <a:buFont typeface="Noto Sans Symbols"/>
              <a:buChar char="▪"/>
            </a:pPr>
            <a:r>
              <a:rPr lang="en-GB" sz="1900">
                <a:solidFill>
                  <a:schemeClr val="dk1"/>
                </a:solidFill>
              </a:rPr>
              <a:t>What do you think the process of Strategic Planning for a CSO consists?</a:t>
            </a:r>
            <a:endParaRPr sz="1900">
              <a:solidFill>
                <a:schemeClr val="dk1"/>
              </a:solidFill>
            </a:endParaRPr>
          </a:p>
          <a:p>
            <a:pPr marL="457200" lvl="0" indent="-342900" algn="ctr" rtl="0">
              <a:lnSpc>
                <a:spcPct val="90000"/>
              </a:lnSpc>
              <a:spcBef>
                <a:spcPts val="0"/>
              </a:spcBef>
              <a:spcAft>
                <a:spcPts val="0"/>
              </a:spcAft>
              <a:buClr>
                <a:schemeClr val="accent1"/>
              </a:buClr>
              <a:buSzPts val="1800"/>
              <a:buFont typeface="Noto Sans Symbols"/>
              <a:buNone/>
            </a:pPr>
            <a:endParaRPr sz="1900">
              <a:solidFill>
                <a:schemeClr val="dk1"/>
              </a:solidFill>
            </a:endParaRPr>
          </a:p>
          <a:p>
            <a:pPr marL="457200" lvl="0" indent="-457200" algn="ctr" rtl="0">
              <a:lnSpc>
                <a:spcPct val="90000"/>
              </a:lnSpc>
              <a:spcBef>
                <a:spcPts val="0"/>
              </a:spcBef>
              <a:spcAft>
                <a:spcPts val="0"/>
              </a:spcAft>
              <a:buClr>
                <a:schemeClr val="accent1"/>
              </a:buClr>
              <a:buSzPts val="1800"/>
              <a:buFont typeface="Noto Sans Symbols"/>
              <a:buChar char="▪"/>
            </a:pPr>
            <a:r>
              <a:rPr lang="en-GB" sz="1900">
                <a:solidFill>
                  <a:schemeClr val="dk1"/>
                </a:solidFill>
              </a:rPr>
              <a:t>What is a Strategic Plan comprised by?</a:t>
            </a:r>
            <a:endParaRPr/>
          </a:p>
          <a:p>
            <a:pPr marL="457200" lvl="0" indent="-342900" algn="ctr" rtl="0">
              <a:lnSpc>
                <a:spcPct val="90000"/>
              </a:lnSpc>
              <a:spcBef>
                <a:spcPts val="0"/>
              </a:spcBef>
              <a:spcAft>
                <a:spcPts val="0"/>
              </a:spcAft>
              <a:buClr>
                <a:schemeClr val="accent1"/>
              </a:buClr>
              <a:buSzPts val="1800"/>
              <a:buFont typeface="Noto Sans Symbols"/>
              <a:buNone/>
            </a:pPr>
            <a:endParaRPr sz="1900">
              <a:solidFill>
                <a:schemeClr val="dk1"/>
              </a:solidFill>
            </a:endParaRPr>
          </a:p>
          <a:p>
            <a:pPr marL="457200" marR="0" lvl="0" indent="-228600" algn="just" rtl="0">
              <a:lnSpc>
                <a:spcPct val="90000"/>
              </a:lnSpc>
              <a:spcBef>
                <a:spcPts val="1000"/>
              </a:spcBef>
              <a:spcAft>
                <a:spcPts val="0"/>
              </a:spcAft>
              <a:buClr>
                <a:srgbClr val="000000"/>
              </a:buClr>
              <a:buSzPts val="1800"/>
              <a:buFont typeface="Arial"/>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5"/>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2800"/>
              <a:buNone/>
            </a:pPr>
            <a:r>
              <a:rPr lang="en-GB" b="1" dirty="0"/>
              <a:t>Steps for Strategic Planning</a:t>
            </a:r>
            <a:endParaRPr b="1" dirty="0"/>
          </a:p>
        </p:txBody>
      </p:sp>
      <p:pic>
        <p:nvPicPr>
          <p:cNvPr id="90" name="Google Shape;90;p5"/>
          <p:cNvPicPr preferRelativeResize="0"/>
          <p:nvPr/>
        </p:nvPicPr>
        <p:blipFill rotWithShape="1">
          <a:blip r:embed="rId3">
            <a:alphaModFix/>
          </a:blip>
          <a:srcRect/>
          <a:stretch/>
        </p:blipFill>
        <p:spPr>
          <a:xfrm>
            <a:off x="2730856" y="1800809"/>
            <a:ext cx="6563126" cy="3284375"/>
          </a:xfrm>
          <a:prstGeom prst="rect">
            <a:avLst/>
          </a:prstGeom>
          <a:noFill/>
          <a:ln>
            <a:noFill/>
          </a:ln>
        </p:spPr>
      </p:pic>
      <p:sp>
        <p:nvSpPr>
          <p:cNvPr id="91" name="Google Shape;91;p5"/>
          <p:cNvSpPr txBox="1"/>
          <p:nvPr/>
        </p:nvSpPr>
        <p:spPr>
          <a:xfrm>
            <a:off x="149290" y="6344816"/>
            <a:ext cx="344299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800" i="0" u="none" strike="noStrike" cap="none" dirty="0">
                <a:solidFill>
                  <a:srgbClr val="000000"/>
                </a:solidFill>
                <a:latin typeface="Calibri"/>
                <a:ea typeface="Calibri"/>
                <a:cs typeface="Calibri"/>
                <a:sym typeface="Calibri"/>
              </a:rPr>
              <a:t>Watch this </a:t>
            </a:r>
            <a:r>
              <a:rPr lang="en-GB" sz="1800" i="0" u="sng" strike="noStrike" cap="none" dirty="0">
                <a:solidFill>
                  <a:srgbClr val="000000"/>
                </a:solidFill>
                <a:latin typeface="Calibri"/>
                <a:ea typeface="Calibri"/>
                <a:cs typeface="Calibri"/>
                <a:sym typeface="Calibri"/>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video</a:t>
            </a:r>
            <a:r>
              <a:rPr lang="en-GB" sz="1800" i="0" u="none" strike="noStrike" cap="none" dirty="0">
                <a:solidFill>
                  <a:srgbClr val="000000"/>
                </a:solidFill>
                <a:latin typeface="Calibri"/>
                <a:ea typeface="Calibri"/>
                <a:cs typeface="Calibri"/>
                <a:sym typeface="Calibri"/>
              </a:rPr>
              <a:t> and comment</a:t>
            </a:r>
            <a:endParaRPr dirty="0">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7"/>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dirty="0"/>
              <a:t>Steps for Strategic Planning</a:t>
            </a:r>
            <a:endParaRPr b="1" dirty="0"/>
          </a:p>
        </p:txBody>
      </p:sp>
      <p:grpSp>
        <p:nvGrpSpPr>
          <p:cNvPr id="97" name="Google Shape;97;p7"/>
          <p:cNvGrpSpPr/>
          <p:nvPr/>
        </p:nvGrpSpPr>
        <p:grpSpPr>
          <a:xfrm>
            <a:off x="3219631" y="1092252"/>
            <a:ext cx="5765176" cy="5765176"/>
            <a:chOff x="1633428" y="570"/>
            <a:chExt cx="5765176" cy="5765176"/>
          </a:xfrm>
        </p:grpSpPr>
        <p:sp>
          <p:nvSpPr>
            <p:cNvPr id="98" name="Google Shape;98;p7"/>
            <p:cNvSpPr/>
            <p:nvPr/>
          </p:nvSpPr>
          <p:spPr>
            <a:xfrm>
              <a:off x="2916764" y="1283906"/>
              <a:ext cx="3198504" cy="3198504"/>
            </a:xfrm>
            <a:prstGeom prst="ellipse">
              <a:avLst/>
            </a:prstGeom>
            <a:solidFill>
              <a:srgbClr val="F7D822">
                <a:alpha val="49803"/>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7"/>
            <p:cNvSpPr txBox="1"/>
            <p:nvPr/>
          </p:nvSpPr>
          <p:spPr>
            <a:xfrm>
              <a:off x="3385174" y="1752316"/>
              <a:ext cx="2261684" cy="2261684"/>
            </a:xfrm>
            <a:prstGeom prst="rect">
              <a:avLst/>
            </a:prstGeom>
            <a:noFill/>
            <a:ln>
              <a:noFill/>
            </a:ln>
          </p:spPr>
          <p:txBody>
            <a:bodyPr spcFirstLastPara="1" wrap="square" lIns="26650" tIns="26650" rIns="26650" bIns="26650" anchor="ctr" anchorCtr="0">
              <a:noAutofit/>
            </a:bodyPr>
            <a:lstStyle/>
            <a:p>
              <a:pPr marL="0" marR="0" lvl="0" indent="0" algn="ctr" rtl="0">
                <a:lnSpc>
                  <a:spcPct val="90000"/>
                </a:lnSpc>
                <a:spcBef>
                  <a:spcPts val="0"/>
                </a:spcBef>
                <a:spcAft>
                  <a:spcPts val="0"/>
                </a:spcAft>
                <a:buNone/>
              </a:pPr>
              <a:r>
                <a:rPr lang="en-GB" sz="2100" b="0" i="0" u="none" strike="noStrike" cap="none">
                  <a:solidFill>
                    <a:schemeClr val="dk1"/>
                  </a:solidFill>
                  <a:latin typeface="Arial"/>
                  <a:ea typeface="Arial"/>
                  <a:cs typeface="Arial"/>
                  <a:sym typeface="Arial"/>
                </a:rPr>
                <a:t>Steps for Strategic Planning</a:t>
              </a:r>
              <a:endParaRPr/>
            </a:p>
          </p:txBody>
        </p:sp>
        <p:sp>
          <p:nvSpPr>
            <p:cNvPr id="100" name="Google Shape;100;p7"/>
            <p:cNvSpPr/>
            <p:nvPr/>
          </p:nvSpPr>
          <p:spPr>
            <a:xfrm>
              <a:off x="3716390" y="570"/>
              <a:ext cx="1599252" cy="1599252"/>
            </a:xfrm>
            <a:prstGeom prst="ellipse">
              <a:avLst/>
            </a:prstGeom>
            <a:solidFill>
              <a:srgbClr val="F7D822">
                <a:alpha val="49803"/>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7"/>
            <p:cNvSpPr txBox="1"/>
            <p:nvPr/>
          </p:nvSpPr>
          <p:spPr>
            <a:xfrm>
              <a:off x="3950595" y="234775"/>
              <a:ext cx="1130842" cy="1130842"/>
            </a:xfrm>
            <a:prstGeom prst="rect">
              <a:avLst/>
            </a:prstGeom>
            <a:noFill/>
            <a:ln>
              <a:noFill/>
            </a:ln>
          </p:spPr>
          <p:txBody>
            <a:bodyPr spcFirstLastPara="1" wrap="square" lIns="13950" tIns="13950" rIns="13950" bIns="13950" anchor="ctr" anchorCtr="0">
              <a:noAutofit/>
            </a:bodyPr>
            <a:lstStyle/>
            <a:p>
              <a:pPr marL="0" marR="0" lvl="0" indent="0" algn="ctr" rtl="0">
                <a:lnSpc>
                  <a:spcPct val="90000"/>
                </a:lnSpc>
                <a:spcBef>
                  <a:spcPts val="0"/>
                </a:spcBef>
                <a:spcAft>
                  <a:spcPts val="0"/>
                </a:spcAft>
                <a:buNone/>
              </a:pPr>
              <a:r>
                <a:rPr lang="en-GB" sz="1100" b="0" i="0" u="none" strike="noStrike" cap="none">
                  <a:solidFill>
                    <a:schemeClr val="dk1"/>
                  </a:solidFill>
                  <a:latin typeface="Arial"/>
                  <a:ea typeface="Arial"/>
                  <a:cs typeface="Arial"/>
                  <a:sym typeface="Arial"/>
                </a:rPr>
                <a:t>Get Organized</a:t>
              </a:r>
              <a:endParaRPr/>
            </a:p>
          </p:txBody>
        </p:sp>
        <p:sp>
          <p:nvSpPr>
            <p:cNvPr id="102" name="Google Shape;102;p7"/>
            <p:cNvSpPr/>
            <p:nvPr/>
          </p:nvSpPr>
          <p:spPr>
            <a:xfrm>
              <a:off x="5189266" y="610656"/>
              <a:ext cx="1599252" cy="1599252"/>
            </a:xfrm>
            <a:prstGeom prst="ellipse">
              <a:avLst/>
            </a:prstGeom>
            <a:solidFill>
              <a:srgbClr val="F7D822">
                <a:alpha val="49803"/>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7"/>
            <p:cNvSpPr txBox="1"/>
            <p:nvPr/>
          </p:nvSpPr>
          <p:spPr>
            <a:xfrm>
              <a:off x="5423471" y="844861"/>
              <a:ext cx="1130842" cy="1130842"/>
            </a:xfrm>
            <a:prstGeom prst="rect">
              <a:avLst/>
            </a:prstGeom>
            <a:noFill/>
            <a:ln>
              <a:noFill/>
            </a:ln>
          </p:spPr>
          <p:txBody>
            <a:bodyPr spcFirstLastPara="1" wrap="square" lIns="13950" tIns="13950" rIns="13950" bIns="13950" anchor="ctr" anchorCtr="0">
              <a:noAutofit/>
            </a:bodyPr>
            <a:lstStyle/>
            <a:p>
              <a:pPr marL="0" marR="0" lvl="0" indent="0" algn="ctr" rtl="0">
                <a:lnSpc>
                  <a:spcPct val="90000"/>
                </a:lnSpc>
                <a:spcBef>
                  <a:spcPts val="0"/>
                </a:spcBef>
                <a:spcAft>
                  <a:spcPts val="0"/>
                </a:spcAft>
                <a:buNone/>
              </a:pPr>
              <a:r>
                <a:rPr lang="en-GB" sz="1100" b="0" i="0" u="none" strike="noStrike" cap="none">
                  <a:solidFill>
                    <a:schemeClr val="dk1"/>
                  </a:solidFill>
                  <a:latin typeface="Arial"/>
                  <a:ea typeface="Arial"/>
                  <a:cs typeface="Arial"/>
                  <a:sym typeface="Arial"/>
                </a:rPr>
                <a:t>Gather Information</a:t>
              </a:r>
              <a:endParaRPr/>
            </a:p>
          </p:txBody>
        </p:sp>
        <p:sp>
          <p:nvSpPr>
            <p:cNvPr id="104" name="Google Shape;104;p7"/>
            <p:cNvSpPr/>
            <p:nvPr/>
          </p:nvSpPr>
          <p:spPr>
            <a:xfrm>
              <a:off x="5799352" y="2083532"/>
              <a:ext cx="1599252" cy="1599252"/>
            </a:xfrm>
            <a:prstGeom prst="ellipse">
              <a:avLst/>
            </a:prstGeom>
            <a:solidFill>
              <a:srgbClr val="F7D822">
                <a:alpha val="49803"/>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7"/>
            <p:cNvSpPr txBox="1"/>
            <p:nvPr/>
          </p:nvSpPr>
          <p:spPr>
            <a:xfrm>
              <a:off x="6033557" y="2317737"/>
              <a:ext cx="1130842" cy="1130842"/>
            </a:xfrm>
            <a:prstGeom prst="rect">
              <a:avLst/>
            </a:prstGeom>
            <a:noFill/>
            <a:ln>
              <a:noFill/>
            </a:ln>
          </p:spPr>
          <p:txBody>
            <a:bodyPr spcFirstLastPara="1" wrap="square" lIns="13950" tIns="13950" rIns="13950" bIns="13950" anchor="ctr" anchorCtr="0">
              <a:noAutofit/>
            </a:bodyPr>
            <a:lstStyle/>
            <a:p>
              <a:pPr marL="0" marR="0" lvl="0" indent="0" algn="ctr" rtl="0">
                <a:lnSpc>
                  <a:spcPct val="90000"/>
                </a:lnSpc>
                <a:spcBef>
                  <a:spcPts val="0"/>
                </a:spcBef>
                <a:spcAft>
                  <a:spcPts val="0"/>
                </a:spcAft>
                <a:buNone/>
              </a:pPr>
              <a:r>
                <a:rPr lang="en-GB" sz="1100" b="0" i="0" u="none" strike="noStrike" cap="none">
                  <a:solidFill>
                    <a:schemeClr val="dk1"/>
                  </a:solidFill>
                  <a:latin typeface="Arial"/>
                  <a:ea typeface="Arial"/>
                  <a:cs typeface="Arial"/>
                  <a:sym typeface="Arial"/>
                </a:rPr>
                <a:t>Analyze the Information Gathered and the Key Issues and Make Strategic Choices</a:t>
              </a:r>
              <a:endParaRPr/>
            </a:p>
          </p:txBody>
        </p:sp>
        <p:sp>
          <p:nvSpPr>
            <p:cNvPr id="106" name="Google Shape;106;p7"/>
            <p:cNvSpPr/>
            <p:nvPr/>
          </p:nvSpPr>
          <p:spPr>
            <a:xfrm>
              <a:off x="5189266" y="3556409"/>
              <a:ext cx="1599252" cy="1599252"/>
            </a:xfrm>
            <a:prstGeom prst="ellipse">
              <a:avLst/>
            </a:prstGeom>
            <a:solidFill>
              <a:srgbClr val="F7D822">
                <a:alpha val="49803"/>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7"/>
            <p:cNvSpPr txBox="1"/>
            <p:nvPr/>
          </p:nvSpPr>
          <p:spPr>
            <a:xfrm>
              <a:off x="5423471" y="3790614"/>
              <a:ext cx="1130842" cy="1130842"/>
            </a:xfrm>
            <a:prstGeom prst="rect">
              <a:avLst/>
            </a:prstGeom>
            <a:noFill/>
            <a:ln>
              <a:noFill/>
            </a:ln>
          </p:spPr>
          <p:txBody>
            <a:bodyPr spcFirstLastPara="1" wrap="square" lIns="13950" tIns="13950" rIns="13950" bIns="13950" anchor="ctr" anchorCtr="0">
              <a:noAutofit/>
            </a:bodyPr>
            <a:lstStyle/>
            <a:p>
              <a:pPr marL="0" marR="0" lvl="0" indent="0" algn="ctr" rtl="0">
                <a:lnSpc>
                  <a:spcPct val="90000"/>
                </a:lnSpc>
                <a:spcBef>
                  <a:spcPts val="0"/>
                </a:spcBef>
                <a:spcAft>
                  <a:spcPts val="0"/>
                </a:spcAft>
                <a:buNone/>
              </a:pPr>
              <a:r>
                <a:rPr lang="en-GB" sz="1100" b="0" i="0" u="none" strike="noStrike" cap="none">
                  <a:solidFill>
                    <a:schemeClr val="dk1"/>
                  </a:solidFill>
                  <a:latin typeface="Arial"/>
                  <a:ea typeface="Arial"/>
                  <a:cs typeface="Arial"/>
                  <a:sym typeface="Arial"/>
                </a:rPr>
                <a:t>Develop Strategic Priorities</a:t>
              </a:r>
              <a:endParaRPr sz="1100" b="0" i="0" u="none" strike="noStrike" cap="none">
                <a:solidFill>
                  <a:schemeClr val="dk1"/>
                </a:solidFill>
                <a:latin typeface="Arial"/>
                <a:ea typeface="Arial"/>
                <a:cs typeface="Arial"/>
                <a:sym typeface="Arial"/>
              </a:endParaRPr>
            </a:p>
          </p:txBody>
        </p:sp>
        <p:sp>
          <p:nvSpPr>
            <p:cNvPr id="108" name="Google Shape;108;p7"/>
            <p:cNvSpPr/>
            <p:nvPr/>
          </p:nvSpPr>
          <p:spPr>
            <a:xfrm>
              <a:off x="3716390" y="4166494"/>
              <a:ext cx="1599252" cy="1599252"/>
            </a:xfrm>
            <a:prstGeom prst="ellipse">
              <a:avLst/>
            </a:prstGeom>
            <a:solidFill>
              <a:srgbClr val="F7D822">
                <a:alpha val="49803"/>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7"/>
            <p:cNvSpPr txBox="1"/>
            <p:nvPr/>
          </p:nvSpPr>
          <p:spPr>
            <a:xfrm>
              <a:off x="3950595" y="4400699"/>
              <a:ext cx="1130842" cy="1130842"/>
            </a:xfrm>
            <a:prstGeom prst="rect">
              <a:avLst/>
            </a:prstGeom>
            <a:noFill/>
            <a:ln>
              <a:noFill/>
            </a:ln>
          </p:spPr>
          <p:txBody>
            <a:bodyPr spcFirstLastPara="1" wrap="square" lIns="13950" tIns="13950" rIns="13950" bIns="13950" anchor="ctr" anchorCtr="0">
              <a:noAutofit/>
            </a:bodyPr>
            <a:lstStyle/>
            <a:p>
              <a:pPr marL="0" marR="0" lvl="0" indent="0" algn="ctr" rtl="0">
                <a:lnSpc>
                  <a:spcPct val="90000"/>
                </a:lnSpc>
                <a:spcBef>
                  <a:spcPts val="0"/>
                </a:spcBef>
                <a:spcAft>
                  <a:spcPts val="0"/>
                </a:spcAft>
                <a:buNone/>
              </a:pPr>
              <a:r>
                <a:rPr lang="en-GB" sz="1100" b="0" i="0" u="none" strike="noStrike" cap="none">
                  <a:solidFill>
                    <a:schemeClr val="dk1"/>
                  </a:solidFill>
                  <a:latin typeface="Arial"/>
                  <a:ea typeface="Arial"/>
                  <a:cs typeface="Arial"/>
                  <a:sym typeface="Arial"/>
                </a:rPr>
                <a:t>Develop a Monitoring Evaluation and Learning (ME&amp;L) Plan</a:t>
              </a:r>
              <a:endParaRPr sz="1100" b="0" i="0" u="none" strike="noStrike" cap="none">
                <a:solidFill>
                  <a:schemeClr val="dk1"/>
                </a:solidFill>
                <a:latin typeface="Arial"/>
                <a:ea typeface="Arial"/>
                <a:cs typeface="Arial"/>
                <a:sym typeface="Arial"/>
              </a:endParaRPr>
            </a:p>
          </p:txBody>
        </p:sp>
        <p:sp>
          <p:nvSpPr>
            <p:cNvPr id="110" name="Google Shape;110;p7"/>
            <p:cNvSpPr/>
            <p:nvPr/>
          </p:nvSpPr>
          <p:spPr>
            <a:xfrm>
              <a:off x="2243513" y="3556409"/>
              <a:ext cx="1599252" cy="1599252"/>
            </a:xfrm>
            <a:prstGeom prst="ellipse">
              <a:avLst/>
            </a:prstGeom>
            <a:solidFill>
              <a:srgbClr val="F7D822">
                <a:alpha val="49803"/>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7"/>
            <p:cNvSpPr txBox="1"/>
            <p:nvPr/>
          </p:nvSpPr>
          <p:spPr>
            <a:xfrm>
              <a:off x="2477718" y="3790614"/>
              <a:ext cx="1130842" cy="1130842"/>
            </a:xfrm>
            <a:prstGeom prst="rect">
              <a:avLst/>
            </a:prstGeom>
            <a:noFill/>
            <a:ln>
              <a:noFill/>
            </a:ln>
          </p:spPr>
          <p:txBody>
            <a:bodyPr spcFirstLastPara="1" wrap="square" lIns="13950" tIns="13950" rIns="13950" bIns="13950" anchor="ctr" anchorCtr="0">
              <a:noAutofit/>
            </a:bodyPr>
            <a:lstStyle/>
            <a:p>
              <a:pPr marL="0" marR="0" lvl="0" indent="0" algn="ctr" rtl="0">
                <a:lnSpc>
                  <a:spcPct val="90000"/>
                </a:lnSpc>
                <a:spcBef>
                  <a:spcPts val="0"/>
                </a:spcBef>
                <a:spcAft>
                  <a:spcPts val="0"/>
                </a:spcAft>
                <a:buNone/>
              </a:pPr>
              <a:r>
                <a:rPr lang="en-GB" sz="1100" b="0" i="0" u="none" strike="noStrike" cap="none">
                  <a:solidFill>
                    <a:schemeClr val="dk1"/>
                  </a:solidFill>
                  <a:latin typeface="Arial"/>
                  <a:ea typeface="Arial"/>
                  <a:cs typeface="Arial"/>
                  <a:sym typeface="Arial"/>
                </a:rPr>
                <a:t>Resource Planning</a:t>
              </a:r>
              <a:endParaRPr sz="1100" b="0" i="0" u="none" strike="noStrike" cap="none">
                <a:solidFill>
                  <a:schemeClr val="dk1"/>
                </a:solidFill>
                <a:latin typeface="Arial"/>
                <a:ea typeface="Arial"/>
                <a:cs typeface="Arial"/>
                <a:sym typeface="Arial"/>
              </a:endParaRPr>
            </a:p>
          </p:txBody>
        </p:sp>
        <p:sp>
          <p:nvSpPr>
            <p:cNvPr id="112" name="Google Shape;112;p7"/>
            <p:cNvSpPr/>
            <p:nvPr/>
          </p:nvSpPr>
          <p:spPr>
            <a:xfrm>
              <a:off x="1633428" y="2083532"/>
              <a:ext cx="1599252" cy="1599252"/>
            </a:xfrm>
            <a:prstGeom prst="ellipse">
              <a:avLst/>
            </a:prstGeom>
            <a:solidFill>
              <a:srgbClr val="F7D822">
                <a:alpha val="49803"/>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7"/>
            <p:cNvSpPr txBox="1"/>
            <p:nvPr/>
          </p:nvSpPr>
          <p:spPr>
            <a:xfrm>
              <a:off x="1867633" y="2317737"/>
              <a:ext cx="1130842" cy="1130842"/>
            </a:xfrm>
            <a:prstGeom prst="rect">
              <a:avLst/>
            </a:prstGeom>
            <a:noFill/>
            <a:ln>
              <a:noFill/>
            </a:ln>
          </p:spPr>
          <p:txBody>
            <a:bodyPr spcFirstLastPara="1" wrap="square" lIns="13950" tIns="13950" rIns="13950" bIns="13950" anchor="ctr" anchorCtr="0">
              <a:noAutofit/>
            </a:bodyPr>
            <a:lstStyle/>
            <a:p>
              <a:pPr marL="0" marR="0" lvl="0" indent="0" algn="ctr" rtl="0">
                <a:lnSpc>
                  <a:spcPct val="90000"/>
                </a:lnSpc>
                <a:spcBef>
                  <a:spcPts val="0"/>
                </a:spcBef>
                <a:spcAft>
                  <a:spcPts val="0"/>
                </a:spcAft>
                <a:buNone/>
              </a:pPr>
              <a:r>
                <a:rPr lang="en-GB" sz="1100" b="0" i="0" u="none" strike="noStrike" cap="none">
                  <a:solidFill>
                    <a:schemeClr val="dk1"/>
                  </a:solidFill>
                  <a:latin typeface="Arial"/>
                  <a:ea typeface="Arial"/>
                  <a:cs typeface="Arial"/>
                  <a:sym typeface="Arial"/>
                </a:rPr>
                <a:t>Implement, Monitor and Evaluate Progress Against Strategy</a:t>
              </a:r>
              <a:endParaRPr sz="1100" b="0" i="0" u="none" strike="noStrike" cap="none">
                <a:solidFill>
                  <a:schemeClr val="dk1"/>
                </a:solidFill>
                <a:latin typeface="Arial"/>
                <a:ea typeface="Arial"/>
                <a:cs typeface="Arial"/>
                <a:sym typeface="Arial"/>
              </a:endParaRPr>
            </a:p>
          </p:txBody>
        </p:sp>
        <p:sp>
          <p:nvSpPr>
            <p:cNvPr id="114" name="Google Shape;114;p7"/>
            <p:cNvSpPr/>
            <p:nvPr/>
          </p:nvSpPr>
          <p:spPr>
            <a:xfrm>
              <a:off x="2243513" y="610656"/>
              <a:ext cx="1599252" cy="1599252"/>
            </a:xfrm>
            <a:prstGeom prst="ellipse">
              <a:avLst/>
            </a:prstGeom>
            <a:solidFill>
              <a:srgbClr val="F7D822">
                <a:alpha val="49803"/>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7"/>
            <p:cNvSpPr txBox="1"/>
            <p:nvPr/>
          </p:nvSpPr>
          <p:spPr>
            <a:xfrm>
              <a:off x="2477718" y="844861"/>
              <a:ext cx="1130842" cy="1130842"/>
            </a:xfrm>
            <a:prstGeom prst="rect">
              <a:avLst/>
            </a:prstGeom>
            <a:noFill/>
            <a:ln>
              <a:noFill/>
            </a:ln>
          </p:spPr>
          <p:txBody>
            <a:bodyPr spcFirstLastPara="1" wrap="square" lIns="13950" tIns="13950" rIns="13950" bIns="13950" anchor="ctr" anchorCtr="0">
              <a:noAutofit/>
            </a:bodyPr>
            <a:lstStyle/>
            <a:p>
              <a:pPr marL="0" marR="0" lvl="0" indent="0" algn="ctr" rtl="0">
                <a:lnSpc>
                  <a:spcPct val="90000"/>
                </a:lnSpc>
                <a:spcBef>
                  <a:spcPts val="0"/>
                </a:spcBef>
                <a:spcAft>
                  <a:spcPts val="0"/>
                </a:spcAft>
                <a:buNone/>
              </a:pPr>
              <a:r>
                <a:rPr lang="en-GB" sz="1100" b="0" i="0" u="none" strike="noStrike" cap="none">
                  <a:solidFill>
                    <a:schemeClr val="dk1"/>
                  </a:solidFill>
                  <a:latin typeface="Arial"/>
                  <a:ea typeface="Arial"/>
                  <a:cs typeface="Arial"/>
                  <a:sym typeface="Arial"/>
                </a:rPr>
                <a:t>Review and Update the Strategy</a:t>
              </a: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8"/>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dirty="0"/>
              <a:t>Steps for Strategic Planning</a:t>
            </a:r>
            <a:endParaRPr b="1" dirty="0"/>
          </a:p>
        </p:txBody>
      </p:sp>
      <p:sp>
        <p:nvSpPr>
          <p:cNvPr id="121" name="Google Shape;121;p8"/>
          <p:cNvSpPr txBox="1"/>
          <p:nvPr/>
        </p:nvSpPr>
        <p:spPr>
          <a:xfrm>
            <a:off x="399370" y="1291500"/>
            <a:ext cx="4778686" cy="4637126"/>
          </a:xfrm>
          <a:prstGeom prst="rect">
            <a:avLst/>
          </a:prstGeom>
          <a:solidFill>
            <a:schemeClr val="lt1"/>
          </a:solidFill>
          <a:ln w="25400" cap="flat" cmpd="sng">
            <a:solidFill>
              <a:schemeClr val="accent3"/>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GB" sz="1600" b="1" i="0" u="none" strike="noStrike" cap="none" dirty="0">
                <a:solidFill>
                  <a:srgbClr val="000000"/>
                </a:solidFill>
                <a:latin typeface="Calibri" panose="020F0502020204030204" pitchFamily="34" charset="0"/>
                <a:ea typeface="Calibri"/>
                <a:cs typeface="Calibri" panose="020F0502020204030204" pitchFamily="34" charset="0"/>
                <a:sym typeface="Calibri"/>
              </a:rPr>
              <a:t>Step1: Get Organised</a:t>
            </a:r>
            <a:endParaRPr sz="1600" b="1" i="0" u="none" strike="noStrike" cap="none" dirty="0">
              <a:solidFill>
                <a:srgbClr val="000000"/>
              </a:solidFill>
              <a:latin typeface="Calibri" panose="020F0502020204030204" pitchFamily="34" charset="0"/>
              <a:ea typeface="Calibri"/>
              <a:cs typeface="Calibri" panose="020F0502020204030204" pitchFamily="34" charset="0"/>
              <a:sym typeface="Calibri"/>
            </a:endParaRPr>
          </a:p>
          <a:p>
            <a:pPr marL="0" marR="0" lvl="0" indent="0" algn="just" rtl="0">
              <a:lnSpc>
                <a:spcPct val="100000"/>
              </a:lnSpc>
              <a:spcBef>
                <a:spcPts val="675"/>
              </a:spcBef>
              <a:spcAft>
                <a:spcPts val="0"/>
              </a:spcAft>
              <a:buNone/>
            </a:pPr>
            <a:endParaRPr sz="1600" b="0" i="0" u="none" strike="noStrike" cap="none" dirty="0">
              <a:solidFill>
                <a:schemeClr val="dk1"/>
              </a:solidFill>
              <a:latin typeface="Calibri" panose="020F0502020204030204" pitchFamily="34" charset="0"/>
              <a:ea typeface="Times New Roman"/>
              <a:cs typeface="Calibri" panose="020F0502020204030204" pitchFamily="34" charset="0"/>
              <a:sym typeface="Times New Roman"/>
            </a:endParaRPr>
          </a:p>
          <a:p>
            <a:pPr marL="0" marR="0" lvl="0" indent="0" algn="just" rtl="0">
              <a:lnSpc>
                <a:spcPct val="100000"/>
              </a:lnSpc>
              <a:spcBef>
                <a:spcPts val="675"/>
              </a:spcBef>
              <a:spcAft>
                <a:spcPts val="0"/>
              </a:spcAft>
              <a:buNone/>
            </a:pPr>
            <a:r>
              <a:rPr lang="en-GB" sz="1600" b="0" i="0" u="none" strike="noStrike" cap="none" dirty="0">
                <a:solidFill>
                  <a:srgbClr val="000000"/>
                </a:solidFill>
                <a:latin typeface="Calibri" panose="020F0502020204030204" pitchFamily="34" charset="0"/>
                <a:ea typeface="Calibri"/>
                <a:cs typeface="Calibri" panose="020F0502020204030204" pitchFamily="34" charset="0"/>
                <a:sym typeface="Calibri"/>
              </a:rPr>
              <a:t>By the end of the process the CSO needs to have a comprehensive understanding of the context that informs the strategic planning process. This is achieved by looking outwards, as well as, inwards:</a:t>
            </a:r>
            <a:endParaRPr sz="1600" b="0" i="0" u="none" strike="noStrike" cap="none" dirty="0">
              <a:solidFill>
                <a:schemeClr val="dk1"/>
              </a:solidFill>
              <a:latin typeface="Calibri" panose="020F0502020204030204" pitchFamily="34" charset="0"/>
              <a:ea typeface="Times New Roman"/>
              <a:cs typeface="Calibri" panose="020F0502020204030204" pitchFamily="34" charset="0"/>
              <a:sym typeface="Times New Roman"/>
            </a:endParaRPr>
          </a:p>
          <a:p>
            <a:pPr marL="285750" marR="0" lvl="0" indent="-285750" algn="just" rtl="0">
              <a:lnSpc>
                <a:spcPct val="100000"/>
              </a:lnSpc>
              <a:spcBef>
                <a:spcPts val="675"/>
              </a:spcBef>
              <a:spcAft>
                <a:spcPts val="0"/>
              </a:spcAft>
              <a:buClr>
                <a:srgbClr val="000000"/>
              </a:buClr>
              <a:buSzPts val="1400"/>
              <a:buFont typeface="Arial"/>
              <a:buChar char="•"/>
            </a:pPr>
            <a:r>
              <a:rPr lang="en-GB" sz="1600" b="0" i="0" u="none" strike="noStrike" cap="none" dirty="0">
                <a:solidFill>
                  <a:srgbClr val="000000"/>
                </a:solidFill>
                <a:latin typeface="Calibri" panose="020F0502020204030204" pitchFamily="34" charset="0"/>
                <a:ea typeface="Calibri"/>
                <a:cs typeface="Calibri" panose="020F0502020204030204" pitchFamily="34" charset="0"/>
                <a:sym typeface="Calibri"/>
              </a:rPr>
              <a:t>The outward-looking process involves a thorough </a:t>
            </a:r>
            <a:r>
              <a:rPr lang="en-GB" sz="1600" b="1" i="0" u="none" strike="noStrike" cap="none" dirty="0">
                <a:solidFill>
                  <a:srgbClr val="000000"/>
                </a:solidFill>
                <a:latin typeface="Calibri" panose="020F0502020204030204" pitchFamily="34" charset="0"/>
                <a:ea typeface="Calibri"/>
                <a:cs typeface="Calibri" panose="020F0502020204030204" pitchFamily="34" charset="0"/>
                <a:sym typeface="Calibri"/>
              </a:rPr>
              <a:t>understanding</a:t>
            </a:r>
            <a:r>
              <a:rPr lang="en-GB" sz="1600" b="0" i="0" u="none" strike="noStrike" cap="none" dirty="0">
                <a:solidFill>
                  <a:srgbClr val="000000"/>
                </a:solidFill>
                <a:latin typeface="Calibri" panose="020F0502020204030204" pitchFamily="34" charset="0"/>
                <a:ea typeface="Calibri"/>
                <a:cs typeface="Calibri" panose="020F0502020204030204" pitchFamily="34" charset="0"/>
                <a:sym typeface="Calibri"/>
              </a:rPr>
              <a:t> of the </a:t>
            </a:r>
            <a:r>
              <a:rPr lang="en-GB" sz="1600" b="1" i="0" u="none" strike="noStrike" cap="none" dirty="0">
                <a:solidFill>
                  <a:srgbClr val="000000"/>
                </a:solidFill>
                <a:latin typeface="Calibri" panose="020F0502020204030204" pitchFamily="34" charset="0"/>
                <a:ea typeface="Calibri"/>
                <a:cs typeface="Calibri" panose="020F0502020204030204" pitchFamily="34" charset="0"/>
                <a:sym typeface="Calibri"/>
              </a:rPr>
              <a:t>external-environmental context</a:t>
            </a:r>
            <a:r>
              <a:rPr lang="en-GB" sz="1600" b="0" i="0" u="none" strike="noStrike" cap="none" dirty="0">
                <a:solidFill>
                  <a:srgbClr val="000000"/>
                </a:solidFill>
                <a:latin typeface="Calibri" panose="020F0502020204030204" pitchFamily="34" charset="0"/>
                <a:ea typeface="Calibri"/>
                <a:cs typeface="Calibri" panose="020F0502020204030204" pitchFamily="34" charset="0"/>
                <a:sym typeface="Calibri"/>
              </a:rPr>
              <a:t> over the past few years alongside the </a:t>
            </a:r>
            <a:r>
              <a:rPr lang="en-GB" sz="1600" b="1" i="0" u="none" strike="noStrike" cap="none" dirty="0">
                <a:solidFill>
                  <a:srgbClr val="000000"/>
                </a:solidFill>
                <a:latin typeface="Calibri" panose="020F0502020204030204" pitchFamily="34" charset="0"/>
                <a:ea typeface="Calibri"/>
                <a:cs typeface="Calibri" panose="020F0502020204030204" pitchFamily="34" charset="0"/>
                <a:sym typeface="Calibri"/>
              </a:rPr>
              <a:t>opportunities</a:t>
            </a:r>
            <a:r>
              <a:rPr lang="en-GB" sz="1600" b="0" i="0" u="none" strike="noStrike" cap="none" dirty="0">
                <a:solidFill>
                  <a:srgbClr val="000000"/>
                </a:solidFill>
                <a:latin typeface="Calibri" panose="020F0502020204030204" pitchFamily="34" charset="0"/>
                <a:ea typeface="Calibri"/>
                <a:cs typeface="Calibri" panose="020F0502020204030204" pitchFamily="34" charset="0"/>
                <a:sym typeface="Calibri"/>
              </a:rPr>
              <a:t> and </a:t>
            </a:r>
            <a:r>
              <a:rPr lang="en-GB" sz="1600" b="1" i="0" u="none" strike="noStrike" cap="none" dirty="0">
                <a:solidFill>
                  <a:srgbClr val="000000"/>
                </a:solidFill>
                <a:latin typeface="Calibri" panose="020F0502020204030204" pitchFamily="34" charset="0"/>
                <a:ea typeface="Calibri"/>
                <a:cs typeface="Calibri" panose="020F0502020204030204" pitchFamily="34" charset="0"/>
                <a:sym typeface="Calibri"/>
              </a:rPr>
              <a:t>threats</a:t>
            </a:r>
            <a:r>
              <a:rPr lang="en-GB" sz="1600" b="0" i="0" u="none" strike="noStrike" cap="none" dirty="0">
                <a:solidFill>
                  <a:srgbClr val="000000"/>
                </a:solidFill>
                <a:latin typeface="Calibri" panose="020F0502020204030204" pitchFamily="34" charset="0"/>
                <a:ea typeface="Calibri"/>
                <a:cs typeface="Calibri" panose="020F0502020204030204" pitchFamily="34" charset="0"/>
                <a:sym typeface="Calibri"/>
              </a:rPr>
              <a:t> that arise as a result of it. </a:t>
            </a:r>
            <a:endParaRPr sz="1600" b="0" i="0" u="none" strike="noStrike" cap="none" dirty="0">
              <a:solidFill>
                <a:srgbClr val="000000"/>
              </a:solidFill>
              <a:latin typeface="Calibri" panose="020F0502020204030204" pitchFamily="34" charset="0"/>
              <a:ea typeface="Calibri"/>
              <a:cs typeface="Calibri" panose="020F0502020204030204" pitchFamily="34" charset="0"/>
              <a:sym typeface="Calibri"/>
            </a:endParaRPr>
          </a:p>
          <a:p>
            <a:pPr marL="285750" marR="0" lvl="0" indent="-285750" algn="just" rtl="0">
              <a:lnSpc>
                <a:spcPct val="100000"/>
              </a:lnSpc>
              <a:spcBef>
                <a:spcPts val="675"/>
              </a:spcBef>
              <a:spcAft>
                <a:spcPts val="0"/>
              </a:spcAft>
              <a:buClr>
                <a:srgbClr val="000000"/>
              </a:buClr>
              <a:buSzPts val="1400"/>
              <a:buFont typeface="Arial"/>
              <a:buChar char="•"/>
            </a:pPr>
            <a:r>
              <a:rPr lang="en-GB" sz="1600" b="0" i="0" u="none" strike="noStrike" cap="none" dirty="0">
                <a:solidFill>
                  <a:srgbClr val="000000"/>
                </a:solidFill>
                <a:latin typeface="Calibri" panose="020F0502020204030204" pitchFamily="34" charset="0"/>
                <a:ea typeface="Calibri"/>
                <a:cs typeface="Calibri" panose="020F0502020204030204" pitchFamily="34" charset="0"/>
                <a:sym typeface="Calibri"/>
              </a:rPr>
              <a:t>The inward-looking process involves establishing a clear </a:t>
            </a:r>
            <a:r>
              <a:rPr lang="en-GB" sz="1600" b="1" i="0" u="none" strike="noStrike" cap="none" dirty="0">
                <a:solidFill>
                  <a:srgbClr val="000000"/>
                </a:solidFill>
                <a:latin typeface="Calibri" panose="020F0502020204030204" pitchFamily="34" charset="0"/>
                <a:ea typeface="Calibri"/>
                <a:cs typeface="Calibri" panose="020F0502020204030204" pitchFamily="34" charset="0"/>
                <a:sym typeface="Calibri"/>
              </a:rPr>
              <a:t>understanding of the vision, mission and values of the organisation</a:t>
            </a:r>
            <a:r>
              <a:rPr lang="en-GB" sz="1600" b="0" i="0" u="none" strike="noStrike" cap="none" dirty="0">
                <a:solidFill>
                  <a:srgbClr val="000000"/>
                </a:solidFill>
                <a:latin typeface="Calibri" panose="020F0502020204030204" pitchFamily="34" charset="0"/>
                <a:ea typeface="Calibri"/>
                <a:cs typeface="Calibri" panose="020F0502020204030204" pitchFamily="34" charset="0"/>
                <a:sym typeface="Calibri"/>
              </a:rPr>
              <a:t>.  It also involves reflecting on the strengths and weaknesses encountered by the organisation, as well as, the challenges that were met with success or those that the CSO failed to meet. </a:t>
            </a:r>
            <a:endParaRPr sz="1600" b="0" i="0" u="none" strike="noStrike" cap="none" dirty="0">
              <a:solidFill>
                <a:schemeClr val="dk1"/>
              </a:solidFill>
              <a:latin typeface="Calibri" panose="020F0502020204030204" pitchFamily="34" charset="0"/>
              <a:ea typeface="Times New Roman"/>
              <a:cs typeface="Calibri" panose="020F0502020204030204" pitchFamily="34" charset="0"/>
              <a:sym typeface="Times New Roman"/>
            </a:endParaRPr>
          </a:p>
        </p:txBody>
      </p:sp>
      <p:sp>
        <p:nvSpPr>
          <p:cNvPr id="122" name="Google Shape;122;p8"/>
          <p:cNvSpPr txBox="1"/>
          <p:nvPr/>
        </p:nvSpPr>
        <p:spPr>
          <a:xfrm>
            <a:off x="5730949" y="1291500"/>
            <a:ext cx="5964865" cy="3472705"/>
          </a:xfrm>
          <a:prstGeom prst="rect">
            <a:avLst/>
          </a:prstGeom>
          <a:solidFill>
            <a:schemeClr val="lt1"/>
          </a:solidFill>
          <a:ln w="25400" cap="flat" cmpd="sng">
            <a:solidFill>
              <a:schemeClr val="accent3"/>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GB" sz="1600" b="1" i="0" u="none" strike="noStrike" cap="none" dirty="0">
                <a:solidFill>
                  <a:srgbClr val="000000"/>
                </a:solidFill>
                <a:latin typeface="Calibri" panose="020F0502020204030204" pitchFamily="34" charset="0"/>
                <a:ea typeface="Calibri"/>
                <a:cs typeface="Calibri" panose="020F0502020204030204" pitchFamily="34" charset="0"/>
                <a:sym typeface="Calibri"/>
              </a:rPr>
              <a:t>Step 2: Gather Information</a:t>
            </a:r>
            <a:endParaRPr sz="1600" b="1" i="0" u="none" strike="noStrike" cap="none" dirty="0">
              <a:solidFill>
                <a:schemeClr val="dk1"/>
              </a:solidFill>
              <a:latin typeface="Calibri" panose="020F0502020204030204" pitchFamily="34" charset="0"/>
              <a:ea typeface="Times New Roman"/>
              <a:cs typeface="Calibri" panose="020F0502020204030204" pitchFamily="34" charset="0"/>
              <a:sym typeface="Times New Roman"/>
            </a:endParaRPr>
          </a:p>
          <a:p>
            <a:pPr marL="0" marR="0" lvl="0" indent="0" algn="just" rtl="0">
              <a:lnSpc>
                <a:spcPct val="100000"/>
              </a:lnSpc>
              <a:spcBef>
                <a:spcPts val="675"/>
              </a:spcBef>
              <a:spcAft>
                <a:spcPts val="0"/>
              </a:spcAft>
              <a:buNone/>
            </a:pPr>
            <a:r>
              <a:rPr lang="en-GB" sz="1600" b="0" i="0" u="none" strike="noStrike" cap="none" dirty="0">
                <a:solidFill>
                  <a:srgbClr val="000000"/>
                </a:solidFill>
                <a:latin typeface="Calibri" panose="020F0502020204030204" pitchFamily="34" charset="0"/>
                <a:ea typeface="Calibri"/>
                <a:cs typeface="Calibri" panose="020F0502020204030204" pitchFamily="34" charset="0"/>
                <a:sym typeface="Calibri"/>
              </a:rPr>
              <a:t>Carry out a Situational Analysis; The strategic planning process is an excellent opportunity to </a:t>
            </a:r>
            <a:r>
              <a:rPr lang="en-GB" sz="1600" b="1" i="0" u="none" strike="noStrike" cap="none" dirty="0">
                <a:solidFill>
                  <a:srgbClr val="000000"/>
                </a:solidFill>
                <a:latin typeface="Calibri" panose="020F0502020204030204" pitchFamily="34" charset="0"/>
                <a:ea typeface="Calibri"/>
                <a:cs typeface="Calibri" panose="020F0502020204030204" pitchFamily="34" charset="0"/>
                <a:sym typeface="Calibri"/>
              </a:rPr>
              <a:t>gather the views and wishes of the CSO’s constituents</a:t>
            </a:r>
            <a:r>
              <a:rPr lang="en-GB" sz="1600" b="0" i="0" u="none" strike="noStrike" cap="none" dirty="0">
                <a:solidFill>
                  <a:srgbClr val="000000"/>
                </a:solidFill>
                <a:latin typeface="Calibri" panose="020F0502020204030204" pitchFamily="34" charset="0"/>
                <a:ea typeface="Calibri"/>
                <a:cs typeface="Calibri" panose="020F0502020204030204" pitchFamily="34" charset="0"/>
                <a:sym typeface="Calibri"/>
              </a:rPr>
              <a:t>. Acknowledging the different views of the stakeholders during the process of strategy development can legitimise the process. It is critical that these voices are clearly heard in a meaningful but cost-effective way. </a:t>
            </a:r>
            <a:endParaRPr sz="1600" b="0" i="0" u="none" strike="noStrike" cap="none" dirty="0">
              <a:solidFill>
                <a:schemeClr val="dk1"/>
              </a:solidFill>
              <a:latin typeface="Calibri" panose="020F0502020204030204" pitchFamily="34" charset="0"/>
              <a:ea typeface="Times New Roman"/>
              <a:cs typeface="Calibri" panose="020F0502020204030204" pitchFamily="34" charset="0"/>
              <a:sym typeface="Times New Roman"/>
            </a:endParaRPr>
          </a:p>
          <a:p>
            <a:pPr marL="0" marR="0" lvl="0" indent="0" algn="just" rtl="0">
              <a:lnSpc>
                <a:spcPct val="100000"/>
              </a:lnSpc>
              <a:spcBef>
                <a:spcPts val="675"/>
              </a:spcBef>
              <a:spcAft>
                <a:spcPts val="0"/>
              </a:spcAft>
              <a:buNone/>
            </a:pPr>
            <a:r>
              <a:rPr lang="en-GB" sz="1600" b="0" i="0" u="none" strike="noStrike" cap="none" dirty="0">
                <a:solidFill>
                  <a:srgbClr val="000000"/>
                </a:solidFill>
                <a:latin typeface="Calibri" panose="020F0502020204030204" pitchFamily="34" charset="0"/>
                <a:ea typeface="Calibri"/>
                <a:cs typeface="Calibri" panose="020F0502020204030204" pitchFamily="34" charset="0"/>
                <a:sym typeface="Calibri"/>
              </a:rPr>
              <a:t>It is also important the board is involved from the outset with the degree of involvement depending on the situation. Ultimately, the board has to approve the strategy, but this does not mean that they have to develop it themselves. Nevertheless, there is a risk that if the board is too distant from the realities on the ground, they will remain out of touch which could adversely affect the strategic plan.</a:t>
            </a:r>
            <a:endParaRPr sz="1600" b="0" i="0" u="none" strike="noStrike" cap="none" dirty="0">
              <a:solidFill>
                <a:schemeClr val="dk1"/>
              </a:solidFill>
              <a:latin typeface="Calibri" panose="020F0502020204030204" pitchFamily="34" charset="0"/>
              <a:ea typeface="Times New Roman"/>
              <a:cs typeface="Calibri" panose="020F0502020204030204" pitchFamily="34" charset="0"/>
              <a:sym typeface="Times New Roman"/>
            </a:endParaRPr>
          </a:p>
        </p:txBody>
      </p:sp>
      <p:pic>
        <p:nvPicPr>
          <p:cNvPr id="123" name="Google Shape;123;p8" descr="Information Gathering designs, themes, templates and downloadable graphic  elements on Dribbble"/>
          <p:cNvPicPr preferRelativeResize="0"/>
          <p:nvPr/>
        </p:nvPicPr>
        <p:blipFill rotWithShape="1">
          <a:blip r:embed="rId3">
            <a:alphaModFix/>
          </a:blip>
          <a:srcRect/>
          <a:stretch/>
        </p:blipFill>
        <p:spPr>
          <a:xfrm>
            <a:off x="9349273" y="4835878"/>
            <a:ext cx="2842727" cy="202212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9"/>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dirty="0"/>
              <a:t>Steps for Strategic Planning</a:t>
            </a:r>
            <a:endParaRPr b="1" dirty="0"/>
          </a:p>
        </p:txBody>
      </p:sp>
      <p:sp>
        <p:nvSpPr>
          <p:cNvPr id="129" name="Google Shape;129;p9"/>
          <p:cNvSpPr txBox="1"/>
          <p:nvPr/>
        </p:nvSpPr>
        <p:spPr>
          <a:xfrm>
            <a:off x="399369" y="1291488"/>
            <a:ext cx="5225253" cy="5085967"/>
          </a:xfrm>
          <a:prstGeom prst="rect">
            <a:avLst/>
          </a:prstGeom>
          <a:solidFill>
            <a:schemeClr val="lt1"/>
          </a:solidFill>
          <a:ln w="25400" cap="flat" cmpd="sng">
            <a:solidFill>
              <a:schemeClr val="accent3"/>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GB" sz="1600" b="1" i="0" u="none" strike="noStrike" cap="none" dirty="0" smtClean="0">
                <a:solidFill>
                  <a:srgbClr val="000000"/>
                </a:solidFill>
                <a:latin typeface="Calibri" panose="020F0502020204030204" pitchFamily="34" charset="0"/>
                <a:ea typeface="Calibri"/>
                <a:cs typeface="Calibri" panose="020F0502020204030204" pitchFamily="34" charset="0"/>
                <a:sym typeface="Calibri"/>
              </a:rPr>
              <a:t>Step 3</a:t>
            </a:r>
            <a:r>
              <a:rPr lang="en-GB" sz="1600" b="1" i="0" u="none" strike="noStrike" cap="none" dirty="0">
                <a:solidFill>
                  <a:srgbClr val="000000"/>
                </a:solidFill>
                <a:latin typeface="Calibri" panose="020F0502020204030204" pitchFamily="34" charset="0"/>
                <a:ea typeface="Calibri"/>
                <a:cs typeface="Calibri" panose="020F0502020204030204" pitchFamily="34" charset="0"/>
                <a:sym typeface="Calibri"/>
              </a:rPr>
              <a:t>: Analyse the Information Gathered and the Key Issues and Make Strategic Choices</a:t>
            </a:r>
            <a:endParaRPr sz="1600" b="1" dirty="0">
              <a:latin typeface="Calibri" panose="020F0502020204030204" pitchFamily="34" charset="0"/>
              <a:cs typeface="Calibri" panose="020F0502020204030204" pitchFamily="34" charset="0"/>
            </a:endParaRPr>
          </a:p>
          <a:p>
            <a:pPr marL="0" marR="0" lvl="0" indent="0" algn="just" rtl="0">
              <a:lnSpc>
                <a:spcPct val="100000"/>
              </a:lnSpc>
              <a:spcBef>
                <a:spcPts val="675"/>
              </a:spcBef>
              <a:spcAft>
                <a:spcPts val="0"/>
              </a:spcAft>
              <a:buNone/>
            </a:pPr>
            <a:endParaRPr sz="1600" b="0" i="0" u="none" strike="noStrike" cap="none" dirty="0">
              <a:solidFill>
                <a:srgbClr val="000000"/>
              </a:solidFill>
              <a:latin typeface="Calibri" panose="020F0502020204030204" pitchFamily="34" charset="0"/>
              <a:ea typeface="Calibri"/>
              <a:cs typeface="Calibri" panose="020F0502020204030204" pitchFamily="34" charset="0"/>
              <a:sym typeface="Calibri"/>
            </a:endParaRPr>
          </a:p>
          <a:p>
            <a:pPr marL="0" marR="0" lvl="0" indent="0" algn="just" rtl="0">
              <a:lnSpc>
                <a:spcPct val="100000"/>
              </a:lnSpc>
              <a:spcBef>
                <a:spcPts val="675"/>
              </a:spcBef>
              <a:spcAft>
                <a:spcPts val="0"/>
              </a:spcAft>
              <a:buNone/>
            </a:pPr>
            <a:r>
              <a:rPr lang="en-GB" sz="1600" b="0" i="0" u="none" strike="noStrike" cap="none" dirty="0">
                <a:solidFill>
                  <a:srgbClr val="000000"/>
                </a:solidFill>
                <a:latin typeface="Calibri" panose="020F0502020204030204" pitchFamily="34" charset="0"/>
                <a:ea typeface="Calibri"/>
                <a:cs typeface="Calibri" panose="020F0502020204030204" pitchFamily="34" charset="0"/>
                <a:sym typeface="Calibri"/>
              </a:rPr>
              <a:t>In order to develop a strategic plan a CSO must begin by </a:t>
            </a:r>
            <a:r>
              <a:rPr lang="en-GB" sz="1600" b="1" i="0" u="none" strike="noStrike" cap="none" dirty="0">
                <a:solidFill>
                  <a:srgbClr val="000000"/>
                </a:solidFill>
                <a:latin typeface="Calibri" panose="020F0502020204030204" pitchFamily="34" charset="0"/>
                <a:ea typeface="Calibri"/>
                <a:cs typeface="Calibri" panose="020F0502020204030204" pitchFamily="34" charset="0"/>
                <a:sym typeface="Calibri"/>
              </a:rPr>
              <a:t>developing</a:t>
            </a:r>
            <a:r>
              <a:rPr lang="en-GB" sz="1600" b="0" i="0" u="none" strike="noStrike" cap="none" dirty="0">
                <a:solidFill>
                  <a:srgbClr val="000000"/>
                </a:solidFill>
                <a:latin typeface="Calibri" panose="020F0502020204030204" pitchFamily="34" charset="0"/>
                <a:ea typeface="Calibri"/>
                <a:cs typeface="Calibri" panose="020F0502020204030204" pitchFamily="34" charset="0"/>
                <a:sym typeface="Calibri"/>
              </a:rPr>
              <a:t> its </a:t>
            </a:r>
            <a:r>
              <a:rPr lang="en-GB" sz="1600" b="1" i="0" u="none" strike="noStrike" cap="none" dirty="0">
                <a:solidFill>
                  <a:srgbClr val="000000"/>
                </a:solidFill>
                <a:latin typeface="Calibri" panose="020F0502020204030204" pitchFamily="34" charset="0"/>
                <a:ea typeface="Calibri"/>
                <a:cs typeface="Calibri" panose="020F0502020204030204" pitchFamily="34" charset="0"/>
                <a:sym typeface="Calibri"/>
              </a:rPr>
              <a:t>parameters</a:t>
            </a:r>
            <a:r>
              <a:rPr lang="en-GB" sz="1600" b="0" i="0" u="none" strike="noStrike" cap="none" dirty="0">
                <a:solidFill>
                  <a:srgbClr val="000000"/>
                </a:solidFill>
                <a:latin typeface="Calibri" panose="020F0502020204030204" pitchFamily="34" charset="0"/>
                <a:ea typeface="Calibri"/>
                <a:cs typeface="Calibri" panose="020F0502020204030204" pitchFamily="34" charset="0"/>
                <a:sym typeface="Calibri"/>
              </a:rPr>
              <a:t>. There are certain parameters that define or limit what it can and cannot do, based on what it can (and cannot) do well. A strategic plan enables a CSO to work within its </a:t>
            </a:r>
            <a:r>
              <a:rPr lang="en-GB" sz="1600" b="1" i="0" u="none" strike="noStrike" cap="none" dirty="0">
                <a:solidFill>
                  <a:srgbClr val="000000"/>
                </a:solidFill>
                <a:latin typeface="Calibri" panose="020F0502020204030204" pitchFamily="34" charset="0"/>
                <a:ea typeface="Calibri"/>
                <a:cs typeface="Calibri" panose="020F0502020204030204" pitchFamily="34" charset="0"/>
                <a:sym typeface="Calibri"/>
              </a:rPr>
              <a:t>agreed</a:t>
            </a:r>
            <a:r>
              <a:rPr lang="en-GB" sz="1600" b="0" i="0" u="none" strike="noStrike" cap="none" dirty="0">
                <a:solidFill>
                  <a:srgbClr val="000000"/>
                </a:solidFill>
                <a:latin typeface="Calibri" panose="020F0502020204030204" pitchFamily="34" charset="0"/>
                <a:ea typeface="Calibri"/>
                <a:cs typeface="Calibri" panose="020F0502020204030204" pitchFamily="34" charset="0"/>
                <a:sym typeface="Calibri"/>
              </a:rPr>
              <a:t> </a:t>
            </a:r>
            <a:r>
              <a:rPr lang="en-GB" sz="1600" b="1" i="0" u="none" strike="noStrike" cap="none" dirty="0">
                <a:solidFill>
                  <a:srgbClr val="000000"/>
                </a:solidFill>
                <a:latin typeface="Calibri" panose="020F0502020204030204" pitchFamily="34" charset="0"/>
                <a:ea typeface="Calibri"/>
                <a:cs typeface="Calibri" panose="020F0502020204030204" pitchFamily="34" charset="0"/>
                <a:sym typeface="Calibri"/>
              </a:rPr>
              <a:t>parameters</a:t>
            </a:r>
            <a:r>
              <a:rPr lang="en-GB" sz="1600" b="0" i="0" u="none" strike="noStrike" cap="none" dirty="0">
                <a:solidFill>
                  <a:srgbClr val="000000"/>
                </a:solidFill>
                <a:latin typeface="Calibri" panose="020F0502020204030204" pitchFamily="34" charset="0"/>
                <a:ea typeface="Calibri"/>
                <a:cs typeface="Calibri" panose="020F0502020204030204" pitchFamily="34" charset="0"/>
                <a:sym typeface="Calibri"/>
              </a:rPr>
              <a:t> that are defined by its understanding of the problems it aims to address, and what causes them. These parameters will be defined by: </a:t>
            </a:r>
            <a:endParaRPr sz="1600" b="0" i="0" u="none" strike="noStrike" cap="none" dirty="0">
              <a:solidFill>
                <a:srgbClr val="000000"/>
              </a:solidFill>
              <a:latin typeface="Calibri" panose="020F0502020204030204" pitchFamily="34" charset="0"/>
              <a:ea typeface="Calibri"/>
              <a:cs typeface="Calibri" panose="020F0502020204030204" pitchFamily="34" charset="0"/>
              <a:sym typeface="Calibri"/>
            </a:endParaRPr>
          </a:p>
          <a:p>
            <a:pPr marL="342900" marR="0" lvl="0" indent="-342900" algn="just" rtl="0">
              <a:lnSpc>
                <a:spcPct val="100000"/>
              </a:lnSpc>
              <a:spcBef>
                <a:spcPts val="675"/>
              </a:spcBef>
              <a:spcAft>
                <a:spcPts val="0"/>
              </a:spcAft>
              <a:buClr>
                <a:srgbClr val="000000"/>
              </a:buClr>
              <a:buSzPts val="1400"/>
              <a:buFont typeface="Noto Sans Symbols"/>
              <a:buChar char="▪"/>
            </a:pPr>
            <a:r>
              <a:rPr lang="en-GB" sz="1600" b="0" i="0" u="none" strike="noStrike" cap="none" dirty="0">
                <a:solidFill>
                  <a:srgbClr val="000000"/>
                </a:solidFill>
                <a:latin typeface="Calibri" panose="020F0502020204030204" pitchFamily="34" charset="0"/>
                <a:ea typeface="Calibri"/>
                <a:cs typeface="Calibri" panose="020F0502020204030204" pitchFamily="34" charset="0"/>
                <a:sym typeface="Calibri"/>
              </a:rPr>
              <a:t>The Problem Analysis</a:t>
            </a:r>
            <a:endParaRPr sz="1600" b="0" i="0" u="none" strike="noStrike" cap="none" dirty="0">
              <a:solidFill>
                <a:srgbClr val="000000"/>
              </a:solidFill>
              <a:latin typeface="Calibri" panose="020F0502020204030204" pitchFamily="34" charset="0"/>
              <a:ea typeface="Calibri"/>
              <a:cs typeface="Calibri" panose="020F0502020204030204" pitchFamily="34" charset="0"/>
              <a:sym typeface="Calibri"/>
            </a:endParaRPr>
          </a:p>
          <a:p>
            <a:pPr marL="342900" marR="0" lvl="0" indent="-342900" algn="just" rtl="0">
              <a:lnSpc>
                <a:spcPct val="100000"/>
              </a:lnSpc>
              <a:spcBef>
                <a:spcPts val="675"/>
              </a:spcBef>
              <a:spcAft>
                <a:spcPts val="0"/>
              </a:spcAft>
              <a:buClr>
                <a:srgbClr val="000000"/>
              </a:buClr>
              <a:buSzPts val="1400"/>
              <a:buFont typeface="Noto Sans Symbols"/>
              <a:buChar char="▪"/>
            </a:pPr>
            <a:r>
              <a:rPr lang="en-GB" sz="1600" b="0" i="0" u="none" strike="noStrike" cap="none" dirty="0">
                <a:solidFill>
                  <a:srgbClr val="000000"/>
                </a:solidFill>
                <a:latin typeface="Calibri" panose="020F0502020204030204" pitchFamily="34" charset="0"/>
                <a:ea typeface="Calibri"/>
                <a:cs typeface="Calibri" panose="020F0502020204030204" pitchFamily="34" charset="0"/>
                <a:sym typeface="Calibri"/>
              </a:rPr>
              <a:t>The Stakeholders</a:t>
            </a:r>
            <a:endParaRPr sz="1600" b="0" i="0" u="none" strike="noStrike" cap="none" dirty="0">
              <a:solidFill>
                <a:srgbClr val="000000"/>
              </a:solidFill>
              <a:latin typeface="Calibri" panose="020F0502020204030204" pitchFamily="34" charset="0"/>
              <a:ea typeface="Calibri"/>
              <a:cs typeface="Calibri" panose="020F0502020204030204" pitchFamily="34" charset="0"/>
              <a:sym typeface="Calibri"/>
            </a:endParaRPr>
          </a:p>
          <a:p>
            <a:pPr marL="342900" marR="0" lvl="0" indent="-342900" algn="just" rtl="0">
              <a:lnSpc>
                <a:spcPct val="100000"/>
              </a:lnSpc>
              <a:spcBef>
                <a:spcPts val="675"/>
              </a:spcBef>
              <a:spcAft>
                <a:spcPts val="0"/>
              </a:spcAft>
              <a:buClr>
                <a:srgbClr val="000000"/>
              </a:buClr>
              <a:buSzPts val="1400"/>
              <a:buFont typeface="Noto Sans Symbols"/>
              <a:buChar char="▪"/>
            </a:pPr>
            <a:r>
              <a:rPr lang="en-GB" sz="1600" b="0" i="0" u="none" strike="noStrike" cap="none" dirty="0">
                <a:solidFill>
                  <a:srgbClr val="000000"/>
                </a:solidFill>
                <a:latin typeface="Calibri" panose="020F0502020204030204" pitchFamily="34" charset="0"/>
                <a:ea typeface="Calibri"/>
                <a:cs typeface="Calibri" panose="020F0502020204030204" pitchFamily="34" charset="0"/>
                <a:sym typeface="Calibri"/>
              </a:rPr>
              <a:t>The CSO’s distinctive competencies</a:t>
            </a:r>
            <a:endParaRPr sz="1600" b="0" i="0" u="none" strike="noStrike" cap="none" dirty="0">
              <a:solidFill>
                <a:srgbClr val="000000"/>
              </a:solidFill>
              <a:latin typeface="Calibri" panose="020F0502020204030204" pitchFamily="34" charset="0"/>
              <a:ea typeface="Calibri"/>
              <a:cs typeface="Calibri" panose="020F0502020204030204" pitchFamily="34" charset="0"/>
              <a:sym typeface="Calibri"/>
            </a:endParaRPr>
          </a:p>
          <a:p>
            <a:pPr marL="342900" marR="0" lvl="0" indent="-342900" algn="just" rtl="0">
              <a:lnSpc>
                <a:spcPct val="100000"/>
              </a:lnSpc>
              <a:spcBef>
                <a:spcPts val="675"/>
              </a:spcBef>
              <a:spcAft>
                <a:spcPts val="0"/>
              </a:spcAft>
              <a:buClr>
                <a:srgbClr val="000000"/>
              </a:buClr>
              <a:buSzPts val="1400"/>
              <a:buFont typeface="Noto Sans Symbols"/>
              <a:buChar char="▪"/>
            </a:pPr>
            <a:r>
              <a:rPr lang="en-GB" sz="1600" b="0" i="0" u="none" strike="noStrike" cap="none" dirty="0">
                <a:solidFill>
                  <a:srgbClr val="000000"/>
                </a:solidFill>
                <a:latin typeface="Calibri" panose="020F0502020204030204" pitchFamily="34" charset="0"/>
                <a:ea typeface="Calibri"/>
                <a:cs typeface="Calibri" panose="020F0502020204030204" pitchFamily="34" charset="0"/>
                <a:sym typeface="Calibri"/>
              </a:rPr>
              <a:t>The CSO’s competitive advantage</a:t>
            </a:r>
            <a:endParaRPr sz="1600" b="0" i="0" u="none" strike="noStrike" cap="none" dirty="0">
              <a:solidFill>
                <a:srgbClr val="000000"/>
              </a:solidFill>
              <a:latin typeface="Calibri" panose="020F0502020204030204" pitchFamily="34" charset="0"/>
              <a:ea typeface="Calibri"/>
              <a:cs typeface="Calibri" panose="020F0502020204030204" pitchFamily="34" charset="0"/>
              <a:sym typeface="Calibri"/>
            </a:endParaRPr>
          </a:p>
          <a:p>
            <a:pPr marL="342900" marR="0" lvl="0" indent="-342900" algn="just" rtl="0">
              <a:lnSpc>
                <a:spcPct val="100000"/>
              </a:lnSpc>
              <a:spcBef>
                <a:spcPts val="675"/>
              </a:spcBef>
              <a:spcAft>
                <a:spcPts val="0"/>
              </a:spcAft>
              <a:buClr>
                <a:srgbClr val="000000"/>
              </a:buClr>
              <a:buSzPts val="1400"/>
              <a:buFont typeface="Noto Sans Symbols"/>
              <a:buChar char="▪"/>
            </a:pPr>
            <a:r>
              <a:rPr lang="en-GB" sz="1600" b="0" i="0" u="none" strike="noStrike" cap="none" dirty="0">
                <a:solidFill>
                  <a:srgbClr val="000000"/>
                </a:solidFill>
                <a:latin typeface="Calibri" panose="020F0502020204030204" pitchFamily="34" charset="0"/>
                <a:ea typeface="Calibri"/>
                <a:cs typeface="Calibri" panose="020F0502020204030204" pitchFamily="34" charset="0"/>
                <a:sym typeface="Calibri"/>
              </a:rPr>
              <a:t>The CSO’s Values</a:t>
            </a:r>
            <a:endParaRPr sz="1600" b="0" i="0" u="none" strike="noStrike" cap="none" dirty="0">
              <a:solidFill>
                <a:srgbClr val="000000"/>
              </a:solidFill>
              <a:latin typeface="Calibri" panose="020F0502020204030204" pitchFamily="34" charset="0"/>
              <a:ea typeface="Calibri"/>
              <a:cs typeface="Calibri" panose="020F0502020204030204" pitchFamily="34" charset="0"/>
              <a:sym typeface="Calibri"/>
            </a:endParaRPr>
          </a:p>
          <a:p>
            <a:pPr marL="342900" marR="0" lvl="0" indent="-342900" algn="just" rtl="0">
              <a:lnSpc>
                <a:spcPct val="100000"/>
              </a:lnSpc>
              <a:spcBef>
                <a:spcPts val="675"/>
              </a:spcBef>
              <a:spcAft>
                <a:spcPts val="0"/>
              </a:spcAft>
              <a:buClr>
                <a:srgbClr val="000000"/>
              </a:buClr>
              <a:buSzPts val="1400"/>
              <a:buFont typeface="Noto Sans Symbols"/>
              <a:buChar char="▪"/>
            </a:pPr>
            <a:r>
              <a:rPr lang="en-GB" sz="1600" b="0" i="0" u="none" strike="noStrike" cap="none" dirty="0">
                <a:solidFill>
                  <a:srgbClr val="000000"/>
                </a:solidFill>
                <a:latin typeface="Calibri" panose="020F0502020204030204" pitchFamily="34" charset="0"/>
                <a:ea typeface="Calibri"/>
                <a:cs typeface="Calibri" panose="020F0502020204030204" pitchFamily="34" charset="0"/>
                <a:sym typeface="Calibri"/>
              </a:rPr>
              <a:t>Access to Resources</a:t>
            </a:r>
            <a:endParaRPr sz="1600" b="0" i="0" u="none" strike="noStrike" cap="none" dirty="0">
              <a:solidFill>
                <a:srgbClr val="000000"/>
              </a:solidFill>
              <a:latin typeface="Calibri" panose="020F0502020204030204" pitchFamily="34" charset="0"/>
              <a:ea typeface="Calibri"/>
              <a:cs typeface="Calibri" panose="020F0502020204030204" pitchFamily="34" charset="0"/>
              <a:sym typeface="Calibri"/>
            </a:endParaRPr>
          </a:p>
          <a:p>
            <a:pPr marL="342900" marR="0" lvl="0" indent="-342900" algn="just" rtl="0">
              <a:lnSpc>
                <a:spcPct val="100000"/>
              </a:lnSpc>
              <a:spcBef>
                <a:spcPts val="675"/>
              </a:spcBef>
              <a:spcAft>
                <a:spcPts val="0"/>
              </a:spcAft>
              <a:buClr>
                <a:srgbClr val="000000"/>
              </a:buClr>
              <a:buSzPts val="1400"/>
              <a:buFont typeface="Noto Sans Symbols"/>
              <a:buChar char="▪"/>
            </a:pPr>
            <a:r>
              <a:rPr lang="en-GB" sz="1600" b="0" i="0" u="none" strike="noStrike" cap="none" dirty="0">
                <a:solidFill>
                  <a:srgbClr val="000000"/>
                </a:solidFill>
                <a:latin typeface="Calibri" panose="020F0502020204030204" pitchFamily="34" charset="0"/>
                <a:ea typeface="Calibri"/>
                <a:cs typeface="Calibri" panose="020F0502020204030204" pitchFamily="34" charset="0"/>
                <a:sym typeface="Calibri"/>
              </a:rPr>
              <a:t>Risks - Critical Issues</a:t>
            </a:r>
            <a:endParaRPr sz="1600" b="0" i="0" u="none" strike="noStrike" cap="none" dirty="0">
              <a:solidFill>
                <a:srgbClr val="000000"/>
              </a:solidFill>
              <a:latin typeface="Calibri" panose="020F0502020204030204" pitchFamily="34" charset="0"/>
              <a:ea typeface="Calibri"/>
              <a:cs typeface="Calibri" panose="020F0502020204030204" pitchFamily="34" charset="0"/>
              <a:sym typeface="Calibri"/>
            </a:endParaRPr>
          </a:p>
        </p:txBody>
      </p:sp>
      <p:sp>
        <p:nvSpPr>
          <p:cNvPr id="130" name="Google Shape;130;p9"/>
          <p:cNvSpPr txBox="1"/>
          <p:nvPr/>
        </p:nvSpPr>
        <p:spPr>
          <a:xfrm>
            <a:off x="6559906" y="1291488"/>
            <a:ext cx="4923257" cy="5085967"/>
          </a:xfrm>
          <a:prstGeom prst="rect">
            <a:avLst/>
          </a:prstGeom>
          <a:solidFill>
            <a:schemeClr val="lt1"/>
          </a:solidFill>
          <a:ln w="25400" cap="flat" cmpd="sng">
            <a:solidFill>
              <a:schemeClr val="accent3"/>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GB" sz="1600" b="1" i="0" u="none" strike="noStrike" cap="none" dirty="0">
                <a:solidFill>
                  <a:srgbClr val="000000"/>
                </a:solidFill>
                <a:latin typeface="Calibri" panose="020F0502020204030204" pitchFamily="34" charset="0"/>
                <a:ea typeface="Calibri"/>
                <a:cs typeface="Calibri" panose="020F0502020204030204" pitchFamily="34" charset="0"/>
                <a:sym typeface="Calibri"/>
              </a:rPr>
              <a:t>Step 4: Develop Strategic Priorities</a:t>
            </a:r>
            <a:endParaRPr sz="1600" b="1" dirty="0">
              <a:latin typeface="Calibri" panose="020F0502020204030204" pitchFamily="34" charset="0"/>
              <a:cs typeface="Calibri" panose="020F0502020204030204" pitchFamily="34" charset="0"/>
            </a:endParaRPr>
          </a:p>
          <a:p>
            <a:pPr marL="0" marR="0" lvl="0" indent="0" algn="just" rtl="0">
              <a:lnSpc>
                <a:spcPct val="100000"/>
              </a:lnSpc>
              <a:spcBef>
                <a:spcPts val="675"/>
              </a:spcBef>
              <a:spcAft>
                <a:spcPts val="0"/>
              </a:spcAft>
              <a:buNone/>
            </a:pPr>
            <a:endParaRPr sz="1600" b="0" i="0" u="none" strike="noStrike" cap="none" dirty="0">
              <a:solidFill>
                <a:srgbClr val="000000"/>
              </a:solidFill>
              <a:latin typeface="Calibri" panose="020F0502020204030204" pitchFamily="34" charset="0"/>
              <a:ea typeface="Calibri"/>
              <a:cs typeface="Calibri" panose="020F0502020204030204" pitchFamily="34" charset="0"/>
              <a:sym typeface="Calibri"/>
            </a:endParaRPr>
          </a:p>
          <a:p>
            <a:pPr marL="0" marR="0" lvl="0" indent="0" algn="just" rtl="0">
              <a:lnSpc>
                <a:spcPct val="100000"/>
              </a:lnSpc>
              <a:spcBef>
                <a:spcPts val="675"/>
              </a:spcBef>
              <a:spcAft>
                <a:spcPts val="0"/>
              </a:spcAft>
              <a:buNone/>
            </a:pPr>
            <a:r>
              <a:rPr lang="en-GB" sz="1600" b="0" i="0" u="none" strike="noStrike" cap="none" dirty="0">
                <a:solidFill>
                  <a:srgbClr val="000000"/>
                </a:solidFill>
                <a:latin typeface="Calibri" panose="020F0502020204030204" pitchFamily="34" charset="0"/>
                <a:ea typeface="Calibri"/>
                <a:cs typeface="Calibri" panose="020F0502020204030204" pitchFamily="34" charset="0"/>
                <a:sym typeface="Calibri"/>
              </a:rPr>
              <a:t>With the groundwork done, the CSO is ready to develop the content of the strategic plan, by developing the ‘strategic framework’ which includes: </a:t>
            </a:r>
            <a:endParaRPr sz="1600" b="0" i="0" u="none" strike="noStrike" cap="none" dirty="0">
              <a:solidFill>
                <a:srgbClr val="000000"/>
              </a:solidFill>
              <a:latin typeface="Calibri" panose="020F0502020204030204" pitchFamily="34" charset="0"/>
              <a:ea typeface="Calibri"/>
              <a:cs typeface="Calibri" panose="020F0502020204030204" pitchFamily="34" charset="0"/>
              <a:sym typeface="Calibri"/>
            </a:endParaRPr>
          </a:p>
          <a:p>
            <a:pPr marL="342900" marR="0" lvl="0" indent="-342900" algn="just" rtl="0">
              <a:lnSpc>
                <a:spcPct val="100000"/>
              </a:lnSpc>
              <a:spcBef>
                <a:spcPts val="675"/>
              </a:spcBef>
              <a:spcAft>
                <a:spcPts val="0"/>
              </a:spcAft>
              <a:buClr>
                <a:srgbClr val="000000"/>
              </a:buClr>
              <a:buSzPts val="1400"/>
              <a:buFont typeface="Noto Sans Symbols"/>
              <a:buChar char="▪"/>
            </a:pPr>
            <a:r>
              <a:rPr lang="en-GB" sz="1600" b="0" i="0" u="none" strike="noStrike" cap="none" dirty="0">
                <a:solidFill>
                  <a:srgbClr val="000000"/>
                </a:solidFill>
                <a:latin typeface="Calibri" panose="020F0502020204030204" pitchFamily="34" charset="0"/>
                <a:ea typeface="Calibri"/>
                <a:cs typeface="Calibri" panose="020F0502020204030204" pitchFamily="34" charset="0"/>
                <a:sym typeface="Calibri"/>
              </a:rPr>
              <a:t>A clearly stated vision </a:t>
            </a:r>
            <a:endParaRPr sz="1600" b="0" i="0" u="none" strike="noStrike" cap="none" dirty="0">
              <a:solidFill>
                <a:srgbClr val="000000"/>
              </a:solidFill>
              <a:latin typeface="Calibri" panose="020F0502020204030204" pitchFamily="34" charset="0"/>
              <a:ea typeface="Calibri"/>
              <a:cs typeface="Calibri" panose="020F0502020204030204" pitchFamily="34" charset="0"/>
              <a:sym typeface="Calibri"/>
            </a:endParaRPr>
          </a:p>
          <a:p>
            <a:pPr marL="342900" marR="0" lvl="0" indent="-342900" algn="just" rtl="0">
              <a:lnSpc>
                <a:spcPct val="100000"/>
              </a:lnSpc>
              <a:spcBef>
                <a:spcPts val="675"/>
              </a:spcBef>
              <a:spcAft>
                <a:spcPts val="0"/>
              </a:spcAft>
              <a:buClr>
                <a:srgbClr val="000000"/>
              </a:buClr>
              <a:buSzPts val="1400"/>
              <a:buFont typeface="Noto Sans Symbols"/>
              <a:buChar char="▪"/>
            </a:pPr>
            <a:r>
              <a:rPr lang="en-GB" sz="1600" b="0" i="0" u="none" strike="noStrike" cap="none" dirty="0">
                <a:solidFill>
                  <a:srgbClr val="000000"/>
                </a:solidFill>
                <a:latin typeface="Calibri" panose="020F0502020204030204" pitchFamily="34" charset="0"/>
                <a:ea typeface="Calibri"/>
                <a:cs typeface="Calibri" panose="020F0502020204030204" pitchFamily="34" charset="0"/>
                <a:sym typeface="Calibri"/>
              </a:rPr>
              <a:t>Clearly articulated values </a:t>
            </a:r>
            <a:endParaRPr sz="1600" b="0" i="0" u="none" strike="noStrike" cap="none" dirty="0">
              <a:solidFill>
                <a:srgbClr val="000000"/>
              </a:solidFill>
              <a:latin typeface="Calibri" panose="020F0502020204030204" pitchFamily="34" charset="0"/>
              <a:ea typeface="Calibri"/>
              <a:cs typeface="Calibri" panose="020F0502020204030204" pitchFamily="34" charset="0"/>
              <a:sym typeface="Calibri"/>
            </a:endParaRPr>
          </a:p>
          <a:p>
            <a:pPr marL="342900" marR="0" lvl="0" indent="-342900" algn="just" rtl="0">
              <a:lnSpc>
                <a:spcPct val="100000"/>
              </a:lnSpc>
              <a:spcBef>
                <a:spcPts val="675"/>
              </a:spcBef>
              <a:spcAft>
                <a:spcPts val="0"/>
              </a:spcAft>
              <a:buClr>
                <a:srgbClr val="000000"/>
              </a:buClr>
              <a:buSzPts val="1400"/>
              <a:buFont typeface="Noto Sans Symbols"/>
              <a:buChar char="▪"/>
            </a:pPr>
            <a:r>
              <a:rPr lang="en-GB" sz="1600" b="0" i="0" u="none" strike="noStrike" cap="none" dirty="0">
                <a:solidFill>
                  <a:srgbClr val="000000"/>
                </a:solidFill>
                <a:latin typeface="Calibri" panose="020F0502020204030204" pitchFamily="34" charset="0"/>
                <a:ea typeface="Calibri"/>
                <a:cs typeface="Calibri" panose="020F0502020204030204" pitchFamily="34" charset="0"/>
                <a:sym typeface="Calibri"/>
              </a:rPr>
              <a:t>A clear mission statement (this should fit with the Values and the Vision of the CSO and should address the key needs of its constituents) </a:t>
            </a:r>
            <a:endParaRPr sz="1600" b="0" i="0" u="none" strike="noStrike" cap="none" dirty="0">
              <a:solidFill>
                <a:srgbClr val="000000"/>
              </a:solidFill>
              <a:latin typeface="Calibri" panose="020F0502020204030204" pitchFamily="34" charset="0"/>
              <a:ea typeface="Calibri"/>
              <a:cs typeface="Calibri" panose="020F0502020204030204" pitchFamily="34" charset="0"/>
              <a:sym typeface="Calibri"/>
            </a:endParaRPr>
          </a:p>
          <a:p>
            <a:pPr marL="342900" marR="0" lvl="0" indent="-342900" algn="just" rtl="0">
              <a:lnSpc>
                <a:spcPct val="100000"/>
              </a:lnSpc>
              <a:spcBef>
                <a:spcPts val="675"/>
              </a:spcBef>
              <a:spcAft>
                <a:spcPts val="0"/>
              </a:spcAft>
              <a:buClr>
                <a:srgbClr val="000000"/>
              </a:buClr>
              <a:buSzPts val="1400"/>
              <a:buFont typeface="Noto Sans Symbols"/>
              <a:buChar char="▪"/>
            </a:pPr>
            <a:r>
              <a:rPr lang="en-GB" sz="1600" b="0" i="0" u="none" strike="noStrike" cap="none" dirty="0">
                <a:solidFill>
                  <a:srgbClr val="000000"/>
                </a:solidFill>
                <a:latin typeface="Calibri" panose="020F0502020204030204" pitchFamily="34" charset="0"/>
                <a:ea typeface="Calibri"/>
                <a:cs typeface="Calibri" panose="020F0502020204030204" pitchFamily="34" charset="0"/>
                <a:sym typeface="Calibri"/>
              </a:rPr>
              <a:t>The overall goal of the CSO (Impact)</a:t>
            </a:r>
            <a:endParaRPr sz="1600" b="0" i="0" u="none" strike="noStrike" cap="none" dirty="0">
              <a:solidFill>
                <a:srgbClr val="000000"/>
              </a:solidFill>
              <a:latin typeface="Calibri" panose="020F0502020204030204" pitchFamily="34" charset="0"/>
              <a:ea typeface="Calibri"/>
              <a:cs typeface="Calibri" panose="020F0502020204030204" pitchFamily="34" charset="0"/>
              <a:sym typeface="Calibri"/>
            </a:endParaRPr>
          </a:p>
          <a:p>
            <a:pPr marL="342900" marR="0" lvl="0" indent="-342900" algn="just" rtl="0">
              <a:lnSpc>
                <a:spcPct val="100000"/>
              </a:lnSpc>
              <a:spcBef>
                <a:spcPts val="675"/>
              </a:spcBef>
              <a:spcAft>
                <a:spcPts val="0"/>
              </a:spcAft>
              <a:buClr>
                <a:srgbClr val="000000"/>
              </a:buClr>
              <a:buSzPts val="1400"/>
              <a:buFont typeface="Noto Sans Symbols"/>
              <a:buChar char="▪"/>
            </a:pPr>
            <a:r>
              <a:rPr lang="en-GB" sz="1600" b="0" i="0" u="none" strike="noStrike" cap="none" dirty="0">
                <a:solidFill>
                  <a:srgbClr val="000000"/>
                </a:solidFill>
                <a:latin typeface="Calibri" panose="020F0502020204030204" pitchFamily="34" charset="0"/>
                <a:ea typeface="Calibri"/>
                <a:cs typeface="Calibri" panose="020F0502020204030204" pitchFamily="34" charset="0"/>
                <a:sym typeface="Calibri"/>
              </a:rPr>
              <a:t>Key Result areas (Objectives/Outputs) of the CSO (these should be SMART, in order for progress to be monitored and measured</a:t>
            </a:r>
            <a:endParaRPr sz="1600" b="0" i="0" u="none" strike="noStrike" cap="none" dirty="0">
              <a:solidFill>
                <a:srgbClr val="000000"/>
              </a:solidFill>
              <a:latin typeface="Calibri" panose="020F0502020204030204" pitchFamily="34" charset="0"/>
              <a:ea typeface="Calibri"/>
              <a:cs typeface="Calibri" panose="020F0502020204030204" pitchFamily="34" charset="0"/>
              <a:sym typeface="Calibri"/>
            </a:endParaRPr>
          </a:p>
          <a:p>
            <a:pPr marL="342900" marR="0" lvl="0" indent="-342900" algn="just" rtl="0">
              <a:lnSpc>
                <a:spcPct val="100000"/>
              </a:lnSpc>
              <a:spcBef>
                <a:spcPts val="675"/>
              </a:spcBef>
              <a:spcAft>
                <a:spcPts val="0"/>
              </a:spcAft>
              <a:buClr>
                <a:srgbClr val="000000"/>
              </a:buClr>
              <a:buSzPts val="1400"/>
              <a:buFont typeface="Noto Sans Symbols"/>
              <a:buChar char="▪"/>
            </a:pPr>
            <a:r>
              <a:rPr lang="en-GB" sz="1600" b="0" i="0" u="none" strike="noStrike" cap="none" dirty="0">
                <a:solidFill>
                  <a:srgbClr val="000000"/>
                </a:solidFill>
                <a:latin typeface="Calibri" panose="020F0502020204030204" pitchFamily="34" charset="0"/>
                <a:ea typeface="Calibri"/>
                <a:cs typeface="Calibri" panose="020F0502020204030204" pitchFamily="34" charset="0"/>
                <a:sym typeface="Calibri"/>
              </a:rPr>
              <a:t>Outline the gaps between where the CSO is now and where it needs to be</a:t>
            </a:r>
            <a:endParaRPr sz="1600" b="0" i="0" u="none" strike="noStrike" cap="none" dirty="0">
              <a:solidFill>
                <a:srgbClr val="000000"/>
              </a:solidFill>
              <a:latin typeface="Calibri" panose="020F0502020204030204" pitchFamily="34" charset="0"/>
              <a:ea typeface="Calibri"/>
              <a:cs typeface="Calibri" panose="020F0502020204030204" pitchFamily="34" charset="0"/>
              <a:sym typeface="Calibri"/>
            </a:endParaRPr>
          </a:p>
          <a:p>
            <a:pPr marL="0" marR="0" lvl="0" indent="0" algn="just" rtl="0">
              <a:lnSpc>
                <a:spcPct val="100000"/>
              </a:lnSpc>
              <a:spcBef>
                <a:spcPts val="675"/>
              </a:spcBef>
              <a:spcAft>
                <a:spcPts val="0"/>
              </a:spcAft>
              <a:buNone/>
            </a:pPr>
            <a:endParaRPr sz="1600" b="0" i="0" u="none" strike="noStrike" cap="none" dirty="0">
              <a:solidFill>
                <a:schemeClr val="dk1"/>
              </a:solidFill>
              <a:latin typeface="Calibri" panose="020F0502020204030204" pitchFamily="34" charset="0"/>
              <a:ea typeface="Times New Roman"/>
              <a:cs typeface="Calibri" panose="020F0502020204030204" pitchFamily="34" charset="0"/>
              <a:sym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10"/>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dirty="0"/>
              <a:t>Steps for Strategic Planning</a:t>
            </a:r>
            <a:endParaRPr b="1" dirty="0"/>
          </a:p>
        </p:txBody>
      </p:sp>
      <p:sp>
        <p:nvSpPr>
          <p:cNvPr id="136" name="Google Shape;136;p10"/>
          <p:cNvSpPr txBox="1"/>
          <p:nvPr/>
        </p:nvSpPr>
        <p:spPr>
          <a:xfrm>
            <a:off x="887167" y="1123952"/>
            <a:ext cx="9948278" cy="1995378"/>
          </a:xfrm>
          <a:prstGeom prst="rect">
            <a:avLst/>
          </a:prstGeom>
          <a:solidFill>
            <a:schemeClr val="lt1"/>
          </a:solidFill>
          <a:ln w="25400" cap="flat" cmpd="sng">
            <a:solidFill>
              <a:schemeClr val="accent3"/>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GB" sz="1600" b="1" i="0" u="none" strike="noStrike" cap="none" dirty="0">
                <a:solidFill>
                  <a:srgbClr val="000000"/>
                </a:solidFill>
                <a:latin typeface="Calibri" panose="020F0502020204030204" pitchFamily="34" charset="0"/>
                <a:ea typeface="Calibri"/>
                <a:cs typeface="Calibri" panose="020F0502020204030204" pitchFamily="34" charset="0"/>
                <a:sym typeface="Calibri"/>
              </a:rPr>
              <a:t>Step 5: Develop a Monitoring Evaluation and Learning (ME&amp;L) Plan</a:t>
            </a:r>
            <a:endParaRPr sz="1600" b="1" dirty="0">
              <a:latin typeface="Calibri" panose="020F0502020204030204" pitchFamily="34" charset="0"/>
              <a:cs typeface="Calibri" panose="020F0502020204030204" pitchFamily="34" charset="0"/>
            </a:endParaRPr>
          </a:p>
          <a:p>
            <a:pPr marL="0" marR="0" lvl="0" indent="0" algn="just" rtl="0">
              <a:lnSpc>
                <a:spcPct val="100000"/>
              </a:lnSpc>
              <a:spcBef>
                <a:spcPts val="675"/>
              </a:spcBef>
              <a:spcAft>
                <a:spcPts val="0"/>
              </a:spcAft>
              <a:buNone/>
            </a:pPr>
            <a:endParaRPr sz="1600" b="0" i="0" u="none" strike="noStrike" cap="none" dirty="0">
              <a:solidFill>
                <a:srgbClr val="000000"/>
              </a:solidFill>
              <a:latin typeface="Calibri" panose="020F0502020204030204" pitchFamily="34" charset="0"/>
              <a:ea typeface="Calibri"/>
              <a:cs typeface="Calibri" panose="020F0502020204030204" pitchFamily="34" charset="0"/>
              <a:sym typeface="Calibri"/>
            </a:endParaRPr>
          </a:p>
          <a:p>
            <a:pPr marL="0" marR="0" lvl="0" indent="0" algn="just" rtl="0">
              <a:lnSpc>
                <a:spcPct val="100000"/>
              </a:lnSpc>
              <a:spcBef>
                <a:spcPts val="675"/>
              </a:spcBef>
              <a:spcAft>
                <a:spcPts val="0"/>
              </a:spcAft>
              <a:buNone/>
            </a:pPr>
            <a:r>
              <a:rPr lang="en-GB" sz="1600" b="0" i="0" u="none" strike="noStrike" cap="none" dirty="0">
                <a:solidFill>
                  <a:srgbClr val="000000"/>
                </a:solidFill>
                <a:latin typeface="Calibri" panose="020F0502020204030204" pitchFamily="34" charset="0"/>
                <a:ea typeface="Calibri"/>
                <a:cs typeface="Calibri" panose="020F0502020204030204" pitchFamily="34" charset="0"/>
                <a:sym typeface="Calibri"/>
              </a:rPr>
              <a:t>The purpose of an ME&amp;L plan is to encourage the project or programme staff to think clearly about what they intend doing in the way of ME&amp;L before implementation of a project or a programme begins, and to ensure those plans are adequately documented. The ME&amp;L Plan should provide the collection of indicators against each of the statements in the strategic framework. This should ensure that firm plans are in place to monitor progress by collecting information based on the indicators.</a:t>
            </a:r>
            <a:endParaRPr sz="1600" b="0" i="0" u="none" strike="noStrike" cap="none" dirty="0">
              <a:solidFill>
                <a:srgbClr val="000000"/>
              </a:solidFill>
              <a:latin typeface="Calibri" panose="020F0502020204030204" pitchFamily="34" charset="0"/>
              <a:ea typeface="Calibri"/>
              <a:cs typeface="Calibri" panose="020F0502020204030204" pitchFamily="34" charset="0"/>
              <a:sym typeface="Calibri"/>
            </a:endParaRPr>
          </a:p>
        </p:txBody>
      </p:sp>
      <p:pic>
        <p:nvPicPr>
          <p:cNvPr id="137" name="Google Shape;137;p10" descr="Who Should Participate in Product Roadmap Planning?"/>
          <p:cNvPicPr preferRelativeResize="0"/>
          <p:nvPr/>
        </p:nvPicPr>
        <p:blipFill rotWithShape="1">
          <a:blip r:embed="rId3">
            <a:alphaModFix/>
          </a:blip>
          <a:srcRect t="4010" b="7404"/>
          <a:stretch/>
        </p:blipFill>
        <p:spPr>
          <a:xfrm>
            <a:off x="3417174" y="3274829"/>
            <a:ext cx="5357651" cy="343431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11"/>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dirty="0"/>
              <a:t>Steps for Strategic Planning</a:t>
            </a:r>
            <a:endParaRPr b="1" dirty="0"/>
          </a:p>
        </p:txBody>
      </p:sp>
      <p:sp>
        <p:nvSpPr>
          <p:cNvPr id="143" name="Google Shape;143;p11"/>
          <p:cNvSpPr txBox="1"/>
          <p:nvPr/>
        </p:nvSpPr>
        <p:spPr>
          <a:xfrm>
            <a:off x="683322" y="1319480"/>
            <a:ext cx="10825355" cy="5085967"/>
          </a:xfrm>
          <a:prstGeom prst="rect">
            <a:avLst/>
          </a:prstGeom>
          <a:solidFill>
            <a:schemeClr val="lt1"/>
          </a:solidFill>
          <a:ln w="25400" cap="flat" cmpd="sng">
            <a:solidFill>
              <a:schemeClr val="accent3"/>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GB" sz="1600" b="1" i="0" u="none" strike="noStrike" cap="none" dirty="0">
                <a:solidFill>
                  <a:srgbClr val="000000"/>
                </a:solidFill>
                <a:latin typeface="Calibri"/>
                <a:ea typeface="Calibri"/>
                <a:cs typeface="Calibri"/>
                <a:sym typeface="Calibri"/>
              </a:rPr>
              <a:t>Step 6: Resource Planning</a:t>
            </a:r>
            <a:endParaRPr sz="1600" b="1" i="0" u="none" strike="noStrike" cap="none" dirty="0">
              <a:solidFill>
                <a:srgbClr val="000000"/>
              </a:solidFill>
              <a:latin typeface="Calibri"/>
              <a:ea typeface="Calibri"/>
              <a:cs typeface="Calibri"/>
              <a:sym typeface="Calibri"/>
            </a:endParaRPr>
          </a:p>
          <a:p>
            <a:pPr marL="0" marR="0" lvl="0" indent="0" algn="just" rtl="0">
              <a:lnSpc>
                <a:spcPct val="100000"/>
              </a:lnSpc>
              <a:spcBef>
                <a:spcPts val="675"/>
              </a:spcBef>
              <a:spcAft>
                <a:spcPts val="0"/>
              </a:spcAft>
              <a:buNone/>
            </a:pPr>
            <a:r>
              <a:rPr lang="en-GB" sz="1600" b="0" i="0" u="none" strike="noStrike" cap="none" dirty="0">
                <a:solidFill>
                  <a:srgbClr val="000000"/>
                </a:solidFill>
                <a:latin typeface="Calibri"/>
                <a:ea typeface="Calibri"/>
                <a:cs typeface="Calibri"/>
                <a:sym typeface="Calibri"/>
              </a:rPr>
              <a:t>It is important for CSOs to continually reassess their ability to generate funding - adapting their fundraising approaches and introducing new income streams where possible. CSOs are encouraged to develop a Fundraising Strategy to focus their cause:</a:t>
            </a:r>
            <a:endParaRPr sz="1600" b="0" i="0" u="none" strike="noStrike" cap="none" dirty="0">
              <a:solidFill>
                <a:srgbClr val="000000"/>
              </a:solidFill>
              <a:latin typeface="Calibri"/>
              <a:ea typeface="Calibri"/>
              <a:cs typeface="Calibri"/>
              <a:sym typeface="Calibri"/>
            </a:endParaRPr>
          </a:p>
          <a:p>
            <a:pPr marL="342900" marR="0" lvl="0" indent="-342900" algn="just" rtl="0">
              <a:lnSpc>
                <a:spcPct val="100000"/>
              </a:lnSpc>
              <a:spcBef>
                <a:spcPts val="675"/>
              </a:spcBef>
              <a:spcAft>
                <a:spcPts val="0"/>
              </a:spcAft>
              <a:buClr>
                <a:srgbClr val="000000"/>
              </a:buClr>
              <a:buSzPts val="1400"/>
              <a:buFont typeface="Noto Sans Symbols"/>
              <a:buChar char="▪"/>
            </a:pPr>
            <a:r>
              <a:rPr lang="en-GB" sz="1600" b="0" i="0" u="none" strike="noStrike" cap="none" dirty="0">
                <a:solidFill>
                  <a:srgbClr val="000000"/>
                </a:solidFill>
                <a:latin typeface="Calibri"/>
                <a:ea typeface="Calibri"/>
                <a:cs typeface="Calibri"/>
                <a:sym typeface="Calibri"/>
              </a:rPr>
              <a:t>Step 1: Provide an engaging reason as to why a donor should support an organisation</a:t>
            </a:r>
            <a:endParaRPr sz="1600" b="0" i="0" u="none" strike="noStrike" cap="none" dirty="0">
              <a:solidFill>
                <a:srgbClr val="000000"/>
              </a:solidFill>
              <a:latin typeface="Calibri"/>
              <a:ea typeface="Calibri"/>
              <a:cs typeface="Calibri"/>
              <a:sym typeface="Calibri"/>
            </a:endParaRPr>
          </a:p>
          <a:p>
            <a:pPr marL="342900" marR="0" lvl="0" indent="-342900" algn="just" rtl="0">
              <a:lnSpc>
                <a:spcPct val="100000"/>
              </a:lnSpc>
              <a:spcBef>
                <a:spcPts val="675"/>
              </a:spcBef>
              <a:spcAft>
                <a:spcPts val="0"/>
              </a:spcAft>
              <a:buClr>
                <a:srgbClr val="000000"/>
              </a:buClr>
              <a:buSzPts val="1400"/>
              <a:buFont typeface="Noto Sans Symbols"/>
              <a:buChar char="▪"/>
            </a:pPr>
            <a:r>
              <a:rPr lang="en-GB" sz="1600" b="0" i="0" u="none" strike="noStrike" cap="none" dirty="0">
                <a:solidFill>
                  <a:srgbClr val="000000"/>
                </a:solidFill>
                <a:latin typeface="Calibri"/>
                <a:ea typeface="Calibri"/>
                <a:cs typeface="Calibri"/>
                <a:sym typeface="Calibri"/>
              </a:rPr>
              <a:t>Step 2: Decide on the sources of funds a CSO will focus on. Ideally this should be a mixed portfolio so there is no dependency on any single source</a:t>
            </a:r>
            <a:endParaRPr sz="1600" b="0" i="0" u="none" strike="noStrike" cap="none" dirty="0">
              <a:solidFill>
                <a:srgbClr val="000000"/>
              </a:solidFill>
              <a:latin typeface="Calibri"/>
              <a:ea typeface="Calibri"/>
              <a:cs typeface="Calibri"/>
              <a:sym typeface="Calibri"/>
            </a:endParaRPr>
          </a:p>
          <a:p>
            <a:pPr marL="342900" marR="0" lvl="0" indent="-342900" algn="just" rtl="0">
              <a:lnSpc>
                <a:spcPct val="100000"/>
              </a:lnSpc>
              <a:spcBef>
                <a:spcPts val="675"/>
              </a:spcBef>
              <a:spcAft>
                <a:spcPts val="0"/>
              </a:spcAft>
              <a:buClr>
                <a:srgbClr val="000000"/>
              </a:buClr>
              <a:buSzPts val="1400"/>
              <a:buFont typeface="Noto Sans Symbols"/>
              <a:buChar char="▪"/>
            </a:pPr>
            <a:r>
              <a:rPr lang="en-GB" sz="1600" b="0" i="0" u="none" strike="noStrike" cap="none" dirty="0">
                <a:solidFill>
                  <a:srgbClr val="000000"/>
                </a:solidFill>
                <a:latin typeface="Calibri"/>
                <a:ea typeface="Calibri"/>
                <a:cs typeface="Calibri"/>
                <a:sym typeface="Calibri"/>
              </a:rPr>
              <a:t>Step 3: Structure fundraising</a:t>
            </a:r>
            <a:endParaRPr sz="1600" b="0" i="0" u="none" strike="noStrike" cap="none" dirty="0">
              <a:solidFill>
                <a:srgbClr val="000000"/>
              </a:solidFill>
              <a:latin typeface="Calibri"/>
              <a:ea typeface="Calibri"/>
              <a:cs typeface="Calibri"/>
              <a:sym typeface="Calibri"/>
            </a:endParaRPr>
          </a:p>
          <a:p>
            <a:pPr marL="342900" marR="0" lvl="0" indent="-342900" algn="just" rtl="0">
              <a:lnSpc>
                <a:spcPct val="100000"/>
              </a:lnSpc>
              <a:spcBef>
                <a:spcPts val="675"/>
              </a:spcBef>
              <a:spcAft>
                <a:spcPts val="0"/>
              </a:spcAft>
              <a:buClr>
                <a:srgbClr val="000000"/>
              </a:buClr>
              <a:buSzPts val="1400"/>
              <a:buFont typeface="Noto Sans Symbols"/>
              <a:buChar char="▪"/>
            </a:pPr>
            <a:r>
              <a:rPr lang="en-GB" sz="1600" b="0" i="0" u="none" strike="noStrike" cap="none" dirty="0">
                <a:solidFill>
                  <a:srgbClr val="000000"/>
                </a:solidFill>
                <a:latin typeface="Calibri"/>
                <a:ea typeface="Calibri"/>
                <a:cs typeface="Calibri"/>
                <a:sym typeface="Calibri"/>
              </a:rPr>
              <a:t>Step 4: Identify the specific donors a CSO plans to target. The key here is to explain how to go about finding donors and supporters that will have a reason to support a CSO.  It is important to gain a clear understanding of the donors' interests (relevance)</a:t>
            </a:r>
            <a:endParaRPr sz="1600" b="0" i="0" u="none" strike="noStrike" cap="none" dirty="0">
              <a:solidFill>
                <a:srgbClr val="000000"/>
              </a:solidFill>
              <a:latin typeface="Calibri"/>
              <a:ea typeface="Calibri"/>
              <a:cs typeface="Calibri"/>
              <a:sym typeface="Calibri"/>
            </a:endParaRPr>
          </a:p>
          <a:p>
            <a:pPr marL="342900" marR="0" lvl="0" indent="-342900" algn="just" rtl="0">
              <a:lnSpc>
                <a:spcPct val="100000"/>
              </a:lnSpc>
              <a:spcBef>
                <a:spcPts val="675"/>
              </a:spcBef>
              <a:spcAft>
                <a:spcPts val="0"/>
              </a:spcAft>
              <a:buClr>
                <a:srgbClr val="000000"/>
              </a:buClr>
              <a:buSzPts val="1400"/>
              <a:buFont typeface="Noto Sans Symbols"/>
              <a:buChar char="▪"/>
            </a:pPr>
            <a:r>
              <a:rPr lang="en-GB" sz="1600" b="0" i="0" u="none" strike="noStrike" cap="none" dirty="0">
                <a:solidFill>
                  <a:srgbClr val="000000"/>
                </a:solidFill>
                <a:latin typeface="Calibri"/>
                <a:ea typeface="Calibri"/>
                <a:cs typeface="Calibri"/>
                <a:sym typeface="Calibri"/>
              </a:rPr>
              <a:t>Step 5: Create a proposition and demonstrate how the CSO will match its needs with the donors interests focusing on the long-term change their donation can make</a:t>
            </a:r>
            <a:endParaRPr sz="1600" b="0" i="0" u="none" strike="noStrike" cap="none" dirty="0">
              <a:solidFill>
                <a:srgbClr val="000000"/>
              </a:solidFill>
              <a:latin typeface="Calibri"/>
              <a:ea typeface="Calibri"/>
              <a:cs typeface="Calibri"/>
              <a:sym typeface="Calibri"/>
            </a:endParaRPr>
          </a:p>
          <a:p>
            <a:pPr marL="342900" marR="0" lvl="0" indent="-342900" algn="just" rtl="0">
              <a:lnSpc>
                <a:spcPct val="100000"/>
              </a:lnSpc>
              <a:spcBef>
                <a:spcPts val="675"/>
              </a:spcBef>
              <a:spcAft>
                <a:spcPts val="0"/>
              </a:spcAft>
              <a:buClr>
                <a:srgbClr val="000000"/>
              </a:buClr>
              <a:buSzPts val="1400"/>
              <a:buFont typeface="Noto Sans Symbols"/>
              <a:buChar char="▪"/>
            </a:pPr>
            <a:r>
              <a:rPr lang="en-GB" sz="1600" b="0" i="0" u="none" strike="noStrike" cap="none" dirty="0">
                <a:solidFill>
                  <a:srgbClr val="000000"/>
                </a:solidFill>
                <a:latin typeface="Calibri"/>
                <a:ea typeface="Calibri"/>
                <a:cs typeface="Calibri"/>
                <a:sym typeface="Calibri"/>
              </a:rPr>
              <a:t>Step 6: Approach donors by organising events or by writing to them. Crowdfunding may be another opportunity to fundraise for a specific tailored activity. Often a personal approach has a greater chance of success.</a:t>
            </a:r>
            <a:endParaRPr sz="1600" b="0" i="0" u="none" strike="noStrike" cap="none" dirty="0">
              <a:solidFill>
                <a:srgbClr val="000000"/>
              </a:solidFill>
              <a:latin typeface="Calibri"/>
              <a:ea typeface="Calibri"/>
              <a:cs typeface="Calibri"/>
              <a:sym typeface="Calibri"/>
            </a:endParaRPr>
          </a:p>
          <a:p>
            <a:pPr marL="342900" marR="0" lvl="0" indent="-342900" algn="just" rtl="0">
              <a:lnSpc>
                <a:spcPct val="100000"/>
              </a:lnSpc>
              <a:spcBef>
                <a:spcPts val="675"/>
              </a:spcBef>
              <a:spcAft>
                <a:spcPts val="0"/>
              </a:spcAft>
              <a:buClr>
                <a:srgbClr val="000000"/>
              </a:buClr>
              <a:buSzPts val="1400"/>
              <a:buFont typeface="Noto Sans Symbols"/>
              <a:buChar char="▪"/>
            </a:pPr>
            <a:r>
              <a:rPr lang="en-GB" sz="1600" b="0" i="0" u="none" strike="noStrike" cap="none" dirty="0">
                <a:solidFill>
                  <a:srgbClr val="000000"/>
                </a:solidFill>
                <a:latin typeface="Calibri"/>
                <a:ea typeface="Calibri"/>
                <a:cs typeface="Calibri"/>
                <a:sym typeface="Calibri"/>
              </a:rPr>
              <a:t>Step 7: Think about how to build long-term relationships where possible, reporting back on progress and the difference their contribution has made, continuing to involve donors in the CSO where possible.</a:t>
            </a:r>
            <a:endParaRPr sz="16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675"/>
              </a:spcBef>
              <a:spcAft>
                <a:spcPts val="0"/>
              </a:spcAft>
              <a:buNone/>
            </a:pPr>
            <a:endParaRPr sz="1600" b="0" i="0" u="none" strike="noStrike" cap="none" dirty="0">
              <a:solidFill>
                <a:srgbClr val="000000"/>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12"/>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dirty="0"/>
              <a:t>Steps for Strategic Planning</a:t>
            </a:r>
            <a:endParaRPr b="1" dirty="0"/>
          </a:p>
        </p:txBody>
      </p:sp>
      <p:sp>
        <p:nvSpPr>
          <p:cNvPr id="149" name="Google Shape;149;p12"/>
          <p:cNvSpPr txBox="1"/>
          <p:nvPr/>
        </p:nvSpPr>
        <p:spPr>
          <a:xfrm>
            <a:off x="399370" y="1644061"/>
            <a:ext cx="4575539" cy="2398052"/>
          </a:xfrm>
          <a:prstGeom prst="rect">
            <a:avLst/>
          </a:prstGeom>
          <a:solidFill>
            <a:schemeClr val="lt1"/>
          </a:solidFill>
          <a:ln w="25400" cap="flat" cmpd="sng">
            <a:solidFill>
              <a:schemeClr val="accent3"/>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GB" sz="1800" b="1" i="0" u="none" strike="noStrike" cap="none" dirty="0">
                <a:solidFill>
                  <a:srgbClr val="000000"/>
                </a:solidFill>
                <a:latin typeface="Calibri"/>
                <a:ea typeface="Calibri"/>
                <a:cs typeface="Calibri"/>
                <a:sym typeface="Calibri"/>
              </a:rPr>
              <a:t>Step 7: Implement, Monitor and Evaluate Progress Against Strategy</a:t>
            </a:r>
            <a:endParaRPr sz="1800" b="1" i="0" u="none" strike="noStrike" cap="none" dirty="0">
              <a:solidFill>
                <a:srgbClr val="000000"/>
              </a:solidFill>
              <a:latin typeface="Calibri"/>
              <a:ea typeface="Calibri"/>
              <a:cs typeface="Calibri"/>
              <a:sym typeface="Calibri"/>
            </a:endParaRPr>
          </a:p>
          <a:p>
            <a:pPr marL="0" marR="0" lvl="0" indent="0" algn="just" rtl="0">
              <a:lnSpc>
                <a:spcPct val="100000"/>
              </a:lnSpc>
              <a:spcBef>
                <a:spcPts val="675"/>
              </a:spcBef>
              <a:spcAft>
                <a:spcPts val="0"/>
              </a:spcAft>
              <a:buNone/>
            </a:pPr>
            <a:r>
              <a:rPr lang="en-GB" sz="1800" b="0" i="0" u="none" strike="noStrike" cap="none" dirty="0">
                <a:solidFill>
                  <a:srgbClr val="000000"/>
                </a:solidFill>
                <a:latin typeface="Calibri"/>
                <a:ea typeface="Calibri"/>
                <a:cs typeface="Calibri"/>
                <a:sym typeface="Calibri"/>
              </a:rPr>
              <a:t>During the process of implementation, monitoring and progress evaluation, gathering information to report progress including learning, and evidence of change that can directly be attributed to its actions can enable adjustments and modifications</a:t>
            </a:r>
            <a:endParaRPr sz="1800" b="0" i="0" u="none" strike="noStrike" cap="none" dirty="0">
              <a:solidFill>
                <a:srgbClr val="000000"/>
              </a:solidFill>
              <a:latin typeface="Calibri"/>
              <a:ea typeface="Calibri"/>
              <a:cs typeface="Calibri"/>
              <a:sym typeface="Calibri"/>
            </a:endParaRPr>
          </a:p>
        </p:txBody>
      </p:sp>
      <p:sp>
        <p:nvSpPr>
          <p:cNvPr id="150" name="Google Shape;150;p12"/>
          <p:cNvSpPr txBox="1"/>
          <p:nvPr/>
        </p:nvSpPr>
        <p:spPr>
          <a:xfrm>
            <a:off x="6096000" y="1428618"/>
            <a:ext cx="5708941" cy="2675051"/>
          </a:xfrm>
          <a:prstGeom prst="rect">
            <a:avLst/>
          </a:prstGeom>
          <a:solidFill>
            <a:schemeClr val="lt1"/>
          </a:solidFill>
          <a:ln w="25400" cap="flat" cmpd="sng">
            <a:solidFill>
              <a:schemeClr val="accent3"/>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GB" sz="1800" b="1" i="0" u="none" strike="noStrike" cap="none" dirty="0">
                <a:solidFill>
                  <a:srgbClr val="000000"/>
                </a:solidFill>
                <a:latin typeface="Calibri" panose="020F0502020204030204" pitchFamily="34" charset="0"/>
                <a:ea typeface="Calibri"/>
                <a:cs typeface="Calibri" panose="020F0502020204030204" pitchFamily="34" charset="0"/>
                <a:sym typeface="Calibri"/>
              </a:rPr>
              <a:t>Step 8: Review and Update the Strategy</a:t>
            </a:r>
            <a:endParaRPr sz="1800" b="1" dirty="0">
              <a:latin typeface="Calibri" panose="020F0502020204030204" pitchFamily="34" charset="0"/>
              <a:cs typeface="Calibri" panose="020F0502020204030204" pitchFamily="34" charset="0"/>
            </a:endParaRPr>
          </a:p>
          <a:p>
            <a:pPr marL="0" marR="0" lvl="0" indent="0" algn="just" rtl="0">
              <a:lnSpc>
                <a:spcPct val="100000"/>
              </a:lnSpc>
              <a:spcBef>
                <a:spcPts val="675"/>
              </a:spcBef>
              <a:spcAft>
                <a:spcPts val="0"/>
              </a:spcAft>
              <a:buNone/>
            </a:pPr>
            <a:r>
              <a:rPr lang="en-GB" sz="1800" b="0" i="0" u="none" strike="noStrike" cap="none" dirty="0">
                <a:solidFill>
                  <a:srgbClr val="000000"/>
                </a:solidFill>
                <a:latin typeface="Calibri" panose="020F0502020204030204" pitchFamily="34" charset="0"/>
                <a:ea typeface="Calibri"/>
                <a:cs typeface="Calibri" panose="020F0502020204030204" pitchFamily="34" charset="0"/>
                <a:sym typeface="Calibri"/>
              </a:rPr>
              <a:t>Based on an agreed timeframe, it is recommended that the CSO holds a 1–2-day(s) session with staff and key stakeholders to review the progress of its strategy towards its agreed objectives. This is an opportunity for the CSO to revise its approach and plans. Additionally, an annual review against its strategy is a very useful exercise for the CSO where the strategic can be amended based on learning in a controlled and planned way.</a:t>
            </a:r>
            <a:endParaRPr sz="1800" dirty="0">
              <a:latin typeface="Calibri" panose="020F0502020204030204" pitchFamily="34" charset="0"/>
              <a:cs typeface="Calibri" panose="020F0502020204030204" pitchFamily="34" charset="0"/>
            </a:endParaRPr>
          </a:p>
        </p:txBody>
      </p:sp>
      <p:pic>
        <p:nvPicPr>
          <p:cNvPr id="151" name="Google Shape;151;p12"/>
          <p:cNvPicPr preferRelativeResize="0"/>
          <p:nvPr/>
        </p:nvPicPr>
        <p:blipFill rotWithShape="1">
          <a:blip r:embed="rId3">
            <a:alphaModFix/>
          </a:blip>
          <a:srcRect/>
          <a:stretch/>
        </p:blipFill>
        <p:spPr>
          <a:xfrm>
            <a:off x="3222236" y="4103669"/>
            <a:ext cx="5747527" cy="2466303"/>
          </a:xfrm>
          <a:prstGeom prst="rect">
            <a:avLst/>
          </a:prstGeom>
          <a:noFill/>
          <a:ln>
            <a:noFill/>
          </a:ln>
        </p:spPr>
      </p:pic>
    </p:spTree>
  </p:cSld>
  <p:clrMapOvr>
    <a:masterClrMapping/>
  </p:clrMapOvr>
</p:sld>
</file>

<file path=ppt/theme/theme1.xml><?xml version="1.0" encoding="utf-8"?>
<a:theme xmlns:a="http://schemas.openxmlformats.org/drawingml/2006/main" name="CARDET Course template">
  <a:themeElements>
    <a:clrScheme name="EMERGE">
      <a:dk1>
        <a:srgbClr val="3B3842"/>
      </a:dk1>
      <a:lt1>
        <a:srgbClr val="FFFFFF"/>
      </a:lt1>
      <a:dk2>
        <a:srgbClr val="333333"/>
      </a:dk2>
      <a:lt2>
        <a:srgbClr val="999999"/>
      </a:lt2>
      <a:accent1>
        <a:srgbClr val="EB5353"/>
      </a:accent1>
      <a:accent2>
        <a:srgbClr val="F9D923"/>
      </a:accent2>
      <a:accent3>
        <a:srgbClr val="187498"/>
      </a:accent3>
      <a:accent4>
        <a:srgbClr val="36AE7C"/>
      </a:accent4>
      <a:accent5>
        <a:srgbClr val="E0BB07"/>
      </a:accent5>
      <a:accent6>
        <a:srgbClr val="333333"/>
      </a:accent6>
      <a:hlink>
        <a:srgbClr val="0070C0"/>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ARDET Course template">
  <a:themeElements>
    <a:clrScheme name="EMERGE">
      <a:dk1>
        <a:srgbClr val="3B3842"/>
      </a:dk1>
      <a:lt1>
        <a:srgbClr val="FFFFFF"/>
      </a:lt1>
      <a:dk2>
        <a:srgbClr val="333333"/>
      </a:dk2>
      <a:lt2>
        <a:srgbClr val="999999"/>
      </a:lt2>
      <a:accent1>
        <a:srgbClr val="EB5353"/>
      </a:accent1>
      <a:accent2>
        <a:srgbClr val="F9D923"/>
      </a:accent2>
      <a:accent3>
        <a:srgbClr val="187498"/>
      </a:accent3>
      <a:accent4>
        <a:srgbClr val="36AE7C"/>
      </a:accent4>
      <a:accent5>
        <a:srgbClr val="E0BB07"/>
      </a:accent5>
      <a:accent6>
        <a:srgbClr val="333333"/>
      </a:accent6>
      <a:hlink>
        <a:srgbClr val="0070C0"/>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ARDET Course template">
  <a:themeElements>
    <a:clrScheme name="EMERGE">
      <a:dk1>
        <a:srgbClr val="3B3842"/>
      </a:dk1>
      <a:lt1>
        <a:srgbClr val="FFFFFF"/>
      </a:lt1>
      <a:dk2>
        <a:srgbClr val="333333"/>
      </a:dk2>
      <a:lt2>
        <a:srgbClr val="999999"/>
      </a:lt2>
      <a:accent1>
        <a:srgbClr val="EB5353"/>
      </a:accent1>
      <a:accent2>
        <a:srgbClr val="F9D923"/>
      </a:accent2>
      <a:accent3>
        <a:srgbClr val="187498"/>
      </a:accent3>
      <a:accent4>
        <a:srgbClr val="36AE7C"/>
      </a:accent4>
      <a:accent5>
        <a:srgbClr val="E0BB07"/>
      </a:accent5>
      <a:accent6>
        <a:srgbClr val="333333"/>
      </a:accent6>
      <a:hlink>
        <a:srgbClr val="0070C0"/>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363</TotalTime>
  <Words>1165</Words>
  <Application>Microsoft Office PowerPoint</Application>
  <PresentationFormat>Widescreen</PresentationFormat>
  <Paragraphs>79</Paragraphs>
  <Slides>11</Slides>
  <Notes>11</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11</vt:i4>
      </vt:variant>
    </vt:vector>
  </HeadingPairs>
  <TitlesOfParts>
    <vt:vector size="19" baseType="lpstr">
      <vt:lpstr>Calibri</vt:lpstr>
      <vt:lpstr>Poppins</vt:lpstr>
      <vt:lpstr>Arial</vt:lpstr>
      <vt:lpstr>Noto Sans Symbols</vt:lpstr>
      <vt:lpstr>Times New Roman</vt:lpstr>
      <vt:lpstr>CARDET Course template</vt:lpstr>
      <vt:lpstr>CARDET Course template</vt:lpstr>
      <vt:lpstr>1_CARDET Course template</vt:lpstr>
      <vt:lpstr>Module 2 Strategic Planning</vt:lpstr>
      <vt:lpstr>Steps for Strategic Planning</vt:lpstr>
      <vt:lpstr>Steps for Strategic Planning</vt:lpstr>
      <vt:lpstr>Steps for Strategic Planning</vt:lpstr>
      <vt:lpstr>Steps for Strategic Planning</vt:lpstr>
      <vt:lpstr>Steps for Strategic Planning</vt:lpstr>
      <vt:lpstr>Steps for Strategic Planning</vt:lpstr>
      <vt:lpstr>Steps for Strategic Planning</vt:lpstr>
      <vt:lpstr>Steps for Strategic Planning</vt:lpstr>
      <vt:lpstr>Steps for Strategic Planning | Worksheet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2 Strategic Planning</dc:title>
  <dc:creator>2Fast4u</dc:creator>
  <cp:lastModifiedBy>Simone Khekin</cp:lastModifiedBy>
  <cp:revision>6</cp:revision>
  <dcterms:created xsi:type="dcterms:W3CDTF">2014-07-11T09:12:14Z</dcterms:created>
  <dcterms:modified xsi:type="dcterms:W3CDTF">2024-01-12T12:16:08Z</dcterms:modified>
</cp:coreProperties>
</file>