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7" r:id="rId3"/>
  </p:sldMasterIdLst>
  <p:notesMasterIdLst>
    <p:notesMasterId r:id="rId22"/>
  </p:notesMasterIdLst>
  <p:sldIdLst>
    <p:sldId id="272" r:id="rId4"/>
    <p:sldId id="273" r:id="rId5"/>
    <p:sldId id="257" r:id="rId6"/>
    <p:sldId id="258" r:id="rId7"/>
    <p:sldId id="259" r:id="rId8"/>
    <p:sldId id="260" r:id="rId9"/>
    <p:sldId id="261" r:id="rId10"/>
    <p:sldId id="274"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Poppins"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a3l4Hq9482m5Xayn6uXhq4wLw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45" autoAdjust="0"/>
  </p:normalViewPr>
  <p:slideViewPr>
    <p:cSldViewPr snapToGrid="0">
      <p:cViewPr varScale="1">
        <p:scale>
          <a:sx n="38" d="100"/>
          <a:sy n="38" d="100"/>
        </p:scale>
        <p:origin x="44"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2184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bd736a5f0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https://wakelet.com/wake/wzLjENH0xcRYcuy-9_9yD</a:t>
            </a:r>
            <a:endParaRPr/>
          </a:p>
        </p:txBody>
      </p:sp>
      <p:sp>
        <p:nvSpPr>
          <p:cNvPr id="124" name="Google Shape;124;g1bd736a5f0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bd736a5f06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https://www.coursehero.com/file/161768951/Functional-Organizational-Structure-Advantagesdocx/</a:t>
            </a:r>
            <a:endParaRPr/>
          </a:p>
        </p:txBody>
      </p:sp>
      <p:sp>
        <p:nvSpPr>
          <p:cNvPr id="132" name="Google Shape;132;g1bd736a5f06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bd736a5f06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https://www.coursehero.com/file/119164295/Case-3docx/</a:t>
            </a:r>
            <a:endParaRPr/>
          </a:p>
        </p:txBody>
      </p:sp>
      <p:sp>
        <p:nvSpPr>
          <p:cNvPr id="140" name="Google Shape;140;g1bd736a5f06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bd736a5f06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https://blisstulle.com/how-many-levels-of-management-are-there-for-nike/</a:t>
            </a:r>
            <a:endParaRPr/>
          </a:p>
        </p:txBody>
      </p:sp>
      <p:sp>
        <p:nvSpPr>
          <p:cNvPr id="148" name="Google Shape;148;g1bd736a5f06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bd736a5f06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https://study.com/learn/lesson/flat-organizational-structure-hierarchy-examples.html</a:t>
            </a:r>
            <a:endParaRPr/>
          </a:p>
        </p:txBody>
      </p:sp>
      <p:sp>
        <p:nvSpPr>
          <p:cNvPr id="156" name="Google Shape;156;g1bd736a5f06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bd736a5f06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https://www.fuorisalone.it/en/brand/834/FREITAG</a:t>
            </a:r>
            <a:endParaRPr/>
          </a:p>
        </p:txBody>
      </p:sp>
      <p:sp>
        <p:nvSpPr>
          <p:cNvPr id="164" name="Google Shape;164;g1bd736a5f06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bd736a5f06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https://www2.deloitte.com/us/en/insights/focus/human-capital-trends/2016/organizational-models-network-of-teams.html</a:t>
            </a:r>
            <a:endParaRPr/>
          </a:p>
        </p:txBody>
      </p:sp>
      <p:sp>
        <p:nvSpPr>
          <p:cNvPr id="172" name="Google Shape;172;g1bd736a5f06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bd736a5f06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https://www.coursehero.com/file/195393302/2-dec-geopptx/</a:t>
            </a:r>
            <a:endParaRPr/>
          </a:p>
        </p:txBody>
      </p:sp>
      <p:sp>
        <p:nvSpPr>
          <p:cNvPr id="180" name="Google Shape;180;g1bd736a5f06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2b387c8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smtClean="0"/>
              <a:t>https://wordwall.net/resource/38035766/emergeicebreakerrandom-questions</a:t>
            </a:r>
            <a:endParaRPr dirty="0"/>
          </a:p>
        </p:txBody>
      </p:sp>
      <p:sp>
        <p:nvSpPr>
          <p:cNvPr id="67" name="Google Shape;67;g242b387c8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95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Image Source: </a:t>
            </a:r>
            <a:r>
              <a:rPr lang="en-GB" dirty="0"/>
              <a:t>https://www.freepik.com/free-vector/youth-empowerment-abstract-concept-illustration-children-young-people-take-charge-take-action-improve-life-quality-democracy-building-youth-activism-involvement_10783087.htm#query=community%20impact&amp;position=2&amp;from_view=keyword&amp;track=ais</a:t>
            </a:r>
            <a:endParaRPr dirty="0"/>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Calibri"/>
                <a:ea typeface="Calibri"/>
                <a:cs typeface="Calibri"/>
                <a:sym typeface="Calibri"/>
              </a:rPr>
              <a:t>Amerland, D. (n.d.). Hierarchy. </a:t>
            </a:r>
            <a:r>
              <a:rPr lang="en-GB" sz="1200" b="0" i="1" u="none" strike="noStrike" cap="none">
                <a:solidFill>
                  <a:schemeClr val="dk1"/>
                </a:solidFill>
                <a:latin typeface="Calibri"/>
                <a:ea typeface="Calibri"/>
                <a:cs typeface="Calibri"/>
                <a:sym typeface="Calibri"/>
              </a:rPr>
              <a:t>www.linkedin.com</a:t>
            </a:r>
            <a:r>
              <a:rPr lang="en-GB" sz="1200" b="0" i="0" u="none" strike="noStrike" cap="none">
                <a:solidFill>
                  <a:schemeClr val="dk1"/>
                </a:solidFill>
                <a:latin typeface="Calibri"/>
                <a:ea typeface="Calibri"/>
                <a:cs typeface="Calibri"/>
                <a:sym typeface="Calibri"/>
              </a:rPr>
              <a:t>. https://www.linkedin.com/pulse/hierarchy-david-amerland-/</a:t>
            </a: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a:t>All CSOs share a common characteristic; there have no significant government-controlled representation or participation.</a:t>
            </a:r>
            <a:endParaRPr/>
          </a:p>
          <a:p>
            <a:pPr marL="0" lvl="0" indent="0" algn="l" rtl="0">
              <a:lnSpc>
                <a:spcPct val="100000"/>
              </a:lnSpc>
              <a:spcBef>
                <a:spcPts val="0"/>
              </a:spcBef>
              <a:spcAft>
                <a:spcPts val="0"/>
              </a:spcAft>
              <a:buSzPts val="1400"/>
              <a:buNone/>
            </a:pPr>
            <a:endParaRPr/>
          </a:p>
        </p:txBody>
      </p:sp>
      <p:sp>
        <p:nvSpPr>
          <p:cNvPr id="104" name="Google Shape;10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a:t>Picture Source: https://www.freepik.com/free-vector/company-newcomers-personnel-staff_12084777.htm#query=civil%20society%20organisation&amp;position=39&amp;from_view=search&amp;track=country_rows_v2</a:t>
            </a:r>
            <a:endParaRPr/>
          </a:p>
        </p:txBody>
      </p:sp>
      <p:sp>
        <p:nvSpPr>
          <p:cNvPr id="110" name="Google Shape;11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a:t>Picture Source: https://www.freepik.com/free-vector/company-newcomers-personnel-staff_12084777.htm#query=civil%20society%20organisation&amp;position=39&amp;from_view=search&amp;track=country_rows_v2</a:t>
            </a:r>
            <a:endParaRPr/>
          </a:p>
        </p:txBody>
      </p:sp>
      <p:sp>
        <p:nvSpPr>
          <p:cNvPr id="110" name="Google Shape;11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939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572344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8242231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284580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0" name="Google Shape;50;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36060589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4128098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4295547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sp>
        <p:nvSpPr>
          <p:cNvPr id="43" name="Google Shape;43;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01989907"/>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akelet.com/wake/wzLjENH0xcRYcuy-9_9y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oursehero.com/file/161768951/Functional-Organizational-Structure-Advantagesdoc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4o6v0XIylzA&amp;t=314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lvl="0"/>
            <a:r>
              <a:rPr lang="en-GB" sz="2800" b="0" dirty="0"/>
              <a:t>Module </a:t>
            </a:r>
            <a:r>
              <a:rPr lang="en-GB" sz="2800" b="0" dirty="0"/>
              <a:t>3</a:t>
            </a:r>
            <a:r>
              <a:rPr lang="en-GB" dirty="0"/>
              <a:t/>
            </a:r>
            <a:br>
              <a:rPr lang="en-GB" dirty="0"/>
            </a:br>
            <a:r>
              <a:rPr lang="en-GB" dirty="0"/>
              <a:t>Organisational Management</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1:  Setting operational structures &amp; policies </a:t>
            </a:r>
            <a:endParaRPr lang="en-GB" sz="2200" dirty="0">
              <a:solidFill>
                <a:schemeClr val="lt1"/>
              </a:solidFill>
            </a:endParaRPr>
          </a:p>
        </p:txBody>
      </p:sp>
    </p:spTree>
    <p:extLst>
      <p:ext uri="{BB962C8B-B14F-4D97-AF65-F5344CB8AC3E}">
        <p14:creationId xmlns:p14="http://schemas.microsoft.com/office/powerpoint/2010/main" val="56860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1bd736a5f06_0_15"/>
          <p:cNvPicPr preferRelativeResize="0"/>
          <p:nvPr/>
        </p:nvPicPr>
        <p:blipFill rotWithShape="1">
          <a:blip r:embed="rId3">
            <a:alphaModFix/>
          </a:blip>
          <a:srcRect l="2868" t="8053" r="3055" b="4957"/>
          <a:stretch/>
        </p:blipFill>
        <p:spPr>
          <a:xfrm>
            <a:off x="5286375" y="3945760"/>
            <a:ext cx="6696076" cy="2912240"/>
          </a:xfrm>
          <a:prstGeom prst="rect">
            <a:avLst/>
          </a:prstGeom>
          <a:noFill/>
          <a:ln>
            <a:noFill/>
          </a:ln>
        </p:spPr>
      </p:pic>
      <p:sp>
        <p:nvSpPr>
          <p:cNvPr id="127" name="Google Shape;127;g1bd736a5f06_0_15"/>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n-GB" sz="2400"/>
              <a:t>A common arrangement for bigger businesses and organizations is a hierarchical framework. It involves various levels of authority and a chain of command that links multiple management levels within the organization. The decision-making procedure tends to be formal and follows a top-down approach.</a:t>
            </a:r>
            <a:endParaRPr sz="3600">
              <a:solidFill>
                <a:srgbClr val="000000"/>
              </a:solidFill>
            </a:endParaRPr>
          </a:p>
        </p:txBody>
      </p:sp>
      <p:sp>
        <p:nvSpPr>
          <p:cNvPr id="128" name="Google Shape;128;g1bd736a5f06_0_1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2. Hierarchical Organizational Structure</a:t>
            </a:r>
            <a:endParaRPr b="1" dirty="0"/>
          </a:p>
        </p:txBody>
      </p:sp>
      <p:sp>
        <p:nvSpPr>
          <p:cNvPr id="129" name="Google Shape;129;g1bd736a5f06_0_15"/>
          <p:cNvSpPr/>
          <p:nvPr/>
        </p:nvSpPr>
        <p:spPr>
          <a:xfrm>
            <a:off x="2744075" y="3133575"/>
            <a:ext cx="7130400"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n-GB" sz="1600" b="1" i="0" u="none" strike="noStrike" cap="none" dirty="0">
                <a:solidFill>
                  <a:srgbClr val="000000"/>
                </a:solidFill>
                <a:latin typeface="Calibri"/>
                <a:ea typeface="Calibri"/>
                <a:cs typeface="Calibri"/>
                <a:sym typeface="Calibri"/>
              </a:rPr>
              <a:t>Example: Amazon is an example of an organisation with a hierarchical structure, largely due to its size. As the largest internet retailer, the company currently employs approximately 560,000 people around the world. With the hierarchical structure, all of Amazon's employees report up to the founder and CEO, Jeff Bezos (example taken from </a:t>
            </a:r>
            <a:r>
              <a:rPr lang="en-GB" sz="1600" b="1" i="0" u="sng" strike="noStrike" cap="none" dirty="0" err="1">
                <a:solidFill>
                  <a:srgbClr val="00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wakelet</a:t>
            </a:r>
            <a:r>
              <a:rPr lang="en-GB" sz="1600" b="1" i="0" u="none" strike="noStrike" cap="none" dirty="0">
                <a:solidFill>
                  <a:srgbClr val="000000"/>
                </a:solidFill>
                <a:latin typeface="Calibri"/>
                <a:ea typeface="Calibri"/>
                <a:cs typeface="Calibri"/>
                <a:sym typeface="Calibri"/>
              </a:rPr>
              <a:t>)</a:t>
            </a:r>
            <a:endParaRPr sz="16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1bd736a5f06_0_23"/>
          <p:cNvPicPr preferRelativeResize="0"/>
          <p:nvPr/>
        </p:nvPicPr>
        <p:blipFill rotWithShape="1">
          <a:blip r:embed="rId3">
            <a:alphaModFix/>
          </a:blip>
          <a:srcRect l="2868" t="8053" r="3055" b="4957"/>
          <a:stretch/>
        </p:blipFill>
        <p:spPr>
          <a:xfrm>
            <a:off x="5286375" y="3945760"/>
            <a:ext cx="6696076" cy="2912240"/>
          </a:xfrm>
          <a:prstGeom prst="rect">
            <a:avLst/>
          </a:prstGeom>
          <a:noFill/>
          <a:ln>
            <a:noFill/>
          </a:ln>
        </p:spPr>
      </p:pic>
      <p:sp>
        <p:nvSpPr>
          <p:cNvPr id="135" name="Google Shape;135;g1bd736a5f06_0_23"/>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n-GB" sz="2400"/>
              <a:t>The functional organizational structure is a classification of organizational structure where businesses are structured based on their roles and skills into smaller groups or departments. These groups or departments may consist of areas such as sales, marketing, production, or IT.</a:t>
            </a:r>
            <a:endParaRPr sz="3600">
              <a:solidFill>
                <a:srgbClr val="000000"/>
              </a:solidFill>
            </a:endParaRPr>
          </a:p>
        </p:txBody>
      </p:sp>
      <p:sp>
        <p:nvSpPr>
          <p:cNvPr id="136" name="Google Shape;136;g1bd736a5f06_0_2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3. Functional organisational structure</a:t>
            </a:r>
            <a:endParaRPr b="1" dirty="0"/>
          </a:p>
        </p:txBody>
      </p:sp>
      <p:sp>
        <p:nvSpPr>
          <p:cNvPr id="137" name="Google Shape;137;g1bd736a5f06_0_23"/>
          <p:cNvSpPr/>
          <p:nvPr/>
        </p:nvSpPr>
        <p:spPr>
          <a:xfrm>
            <a:off x="2744075" y="3133575"/>
            <a:ext cx="7130400"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a:solidFill>
                  <a:srgbClr val="000000"/>
                </a:solidFill>
                <a:latin typeface="Calibri"/>
                <a:ea typeface="Calibri"/>
                <a:cs typeface="Calibri"/>
                <a:sym typeface="Calibri"/>
              </a:rPr>
              <a:t>Example: A real-world functional structure example is Starbucks. The company has three divisions headed by a vice president. The vice president is supported by departmental managers who report to two senior managers. Generally, the company has lower-level employees who work in different divisions. (example taken by </a:t>
            </a:r>
            <a:r>
              <a:rPr lang="en-GB" sz="1600" b="1"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coursehero</a:t>
            </a:r>
            <a:r>
              <a:rPr lang="en-GB" sz="1600" b="1" i="0" u="none" strike="noStrike" cap="none">
                <a:solidFill>
                  <a:srgbClr val="000000"/>
                </a:solidFill>
                <a:latin typeface="Calibri"/>
                <a:ea typeface="Calibri"/>
                <a:cs typeface="Calibri"/>
                <a:sym typeface="Calibri"/>
              </a:rPr>
              <a:t>)</a:t>
            </a:r>
            <a:endParaRPr sz="1600" b="1"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bd736a5f06_0_31"/>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4. Divisional organizational structure</a:t>
            </a:r>
            <a:endParaRPr b="1" dirty="0"/>
          </a:p>
        </p:txBody>
      </p:sp>
      <p:pic>
        <p:nvPicPr>
          <p:cNvPr id="143" name="Google Shape;143;g1bd736a5f06_0_31"/>
          <p:cNvPicPr preferRelativeResize="0"/>
          <p:nvPr/>
        </p:nvPicPr>
        <p:blipFill rotWithShape="1">
          <a:blip r:embed="rId3">
            <a:alphaModFix/>
          </a:blip>
          <a:srcRect l="2868" t="8053" r="3055" b="4957"/>
          <a:stretch/>
        </p:blipFill>
        <p:spPr>
          <a:xfrm>
            <a:off x="5286375" y="3945760"/>
            <a:ext cx="6696076" cy="2912240"/>
          </a:xfrm>
          <a:prstGeom prst="rect">
            <a:avLst/>
          </a:prstGeom>
          <a:noFill/>
          <a:ln>
            <a:noFill/>
          </a:ln>
        </p:spPr>
      </p:pic>
      <p:sp>
        <p:nvSpPr>
          <p:cNvPr id="144" name="Google Shape;144;g1bd736a5f06_0_31"/>
          <p:cNvSpPr/>
          <p:nvPr/>
        </p:nvSpPr>
        <p:spPr>
          <a:xfrm>
            <a:off x="2744075" y="3133575"/>
            <a:ext cx="7130400"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a:solidFill>
                  <a:srgbClr val="000000"/>
                </a:solidFill>
                <a:latin typeface="Calibri"/>
                <a:ea typeface="Calibri"/>
                <a:cs typeface="Calibri"/>
                <a:sym typeface="Calibri"/>
              </a:rPr>
              <a:t>Example: a large corporation such as General Electric has divisions for electronics, transportation, and aviation, each with its own team of accountants, marketers, etc. (Example taken by Coursehero)</a:t>
            </a:r>
            <a:endParaRPr sz="1600" b="1" i="0" u="none" strike="noStrike" cap="none">
              <a:solidFill>
                <a:srgbClr val="000000"/>
              </a:solidFill>
              <a:latin typeface="Calibri"/>
              <a:ea typeface="Calibri"/>
              <a:cs typeface="Calibri"/>
              <a:sym typeface="Calibri"/>
            </a:endParaRPr>
          </a:p>
        </p:txBody>
      </p:sp>
      <p:sp>
        <p:nvSpPr>
          <p:cNvPr id="145" name="Google Shape;145;g1bd736a5f06_0_31"/>
          <p:cNvSpPr txBox="1">
            <a:spLocks noGrp="1"/>
          </p:cNvSpPr>
          <p:nvPr>
            <p:ph type="body" idx="2"/>
          </p:nvPr>
        </p:nvSpPr>
        <p:spPr>
          <a:xfrm>
            <a:off x="199753" y="1215955"/>
            <a:ext cx="11782697" cy="23083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Calibri"/>
              <a:buNone/>
            </a:pPr>
            <a:r>
              <a:rPr lang="en-GB" sz="2400" b="0" i="0" u="none" strike="noStrike" cap="none">
                <a:solidFill>
                  <a:schemeClr val="dk1"/>
                </a:solidFill>
                <a:latin typeface="Calibri"/>
                <a:ea typeface="Calibri"/>
                <a:cs typeface="Calibri"/>
                <a:sym typeface="Calibri"/>
              </a:rPr>
              <a:t>A divisional organizational structure is a framework in which a company divides its employees based on products or markets,  rather than their job roles. While some companies have separate departments for marketing, sales, and communications, a divisional organization establishes teams dedicated to specific regions or products.</a:t>
            </a:r>
            <a:endParaRPr/>
          </a:p>
          <a:p>
            <a:pPr marL="0" marR="0" lvl="0" indent="0" algn="l" rtl="0">
              <a:lnSpc>
                <a:spcPct val="100000"/>
              </a:lnSpc>
              <a:spcBef>
                <a:spcPts val="0"/>
              </a:spcBef>
              <a:spcAft>
                <a:spcPts val="0"/>
              </a:spcAft>
              <a:buClr>
                <a:schemeClr val="dk1"/>
              </a:buClr>
              <a:buSzPts val="2400"/>
              <a:buFont typeface="Calibri"/>
              <a:buNone/>
            </a:pPr>
            <a:r>
              <a:rPr lang="en-GB" sz="2400" b="0" i="0" u="none" strike="noStrike" cap="none">
                <a:solidFill>
                  <a:schemeClr val="dk1"/>
                </a:solidFill>
              </a:rPr>
              <a:t/>
            </a:r>
            <a:br>
              <a:rPr lang="en-GB" sz="2400" b="0" i="0" u="none" strike="noStrike" cap="none">
                <a:solidFill>
                  <a:schemeClr val="dk1"/>
                </a:solidFill>
              </a:rPr>
            </a:b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bd736a5f06_0_39"/>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5. Matrix organization structure</a:t>
            </a:r>
            <a:endParaRPr b="1" dirty="0"/>
          </a:p>
        </p:txBody>
      </p:sp>
      <p:pic>
        <p:nvPicPr>
          <p:cNvPr id="151" name="Google Shape;151;g1bd736a5f06_0_39"/>
          <p:cNvPicPr preferRelativeResize="0"/>
          <p:nvPr/>
        </p:nvPicPr>
        <p:blipFill rotWithShape="1">
          <a:blip r:embed="rId3">
            <a:alphaModFix/>
          </a:blip>
          <a:srcRect l="2868" t="8053" r="3055" b="4957"/>
          <a:stretch/>
        </p:blipFill>
        <p:spPr>
          <a:xfrm>
            <a:off x="5286375" y="3945760"/>
            <a:ext cx="6696076" cy="2912240"/>
          </a:xfrm>
          <a:prstGeom prst="rect">
            <a:avLst/>
          </a:prstGeom>
          <a:noFill/>
          <a:ln>
            <a:noFill/>
          </a:ln>
        </p:spPr>
      </p:pic>
      <p:sp>
        <p:nvSpPr>
          <p:cNvPr id="152" name="Google Shape;152;g1bd736a5f06_0_39"/>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n-GB" sz="2400">
                <a:highlight>
                  <a:srgbClr val="FFFFFF"/>
                </a:highlight>
              </a:rPr>
              <a:t>A matrix organization refers to a company structure in which teams report to multiple leaders. This design promotes open communication among teams and can facilitate the creation of innovative products and services. By utilizing this structure, teams are able to avoid the need for frequent realignment whenever a new project commences.</a:t>
            </a:r>
            <a:endParaRPr sz="2400">
              <a:highlight>
                <a:srgbClr val="FFFFFF"/>
              </a:highlight>
            </a:endParaRPr>
          </a:p>
        </p:txBody>
      </p:sp>
      <p:sp>
        <p:nvSpPr>
          <p:cNvPr id="153" name="Google Shape;153;g1bd736a5f06_0_39"/>
          <p:cNvSpPr/>
          <p:nvPr/>
        </p:nvSpPr>
        <p:spPr>
          <a:xfrm>
            <a:off x="2744075" y="3133575"/>
            <a:ext cx="7130400"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a:solidFill>
                  <a:srgbClr val="000000"/>
                </a:solidFill>
                <a:latin typeface="Calibri"/>
                <a:ea typeface="Calibri"/>
                <a:cs typeface="Calibri"/>
                <a:sym typeface="Calibri"/>
              </a:rPr>
              <a:t>Example: Nike has a matrix organizational structure with a strong preference for geographic and regional divisions. At the top of the Nike hierarchy is global corporate leadership headquartered in Beaverton, Oregon (Example by Bliss Tulle)</a:t>
            </a:r>
            <a:endParaRPr sz="1600" b="1"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bd736a5f06_0_47"/>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6. Flat organizational structure example</a:t>
            </a:r>
            <a:endParaRPr b="1" dirty="0"/>
          </a:p>
        </p:txBody>
      </p:sp>
      <p:pic>
        <p:nvPicPr>
          <p:cNvPr id="159" name="Google Shape;159;g1bd736a5f06_0_47"/>
          <p:cNvPicPr preferRelativeResize="0"/>
          <p:nvPr/>
        </p:nvPicPr>
        <p:blipFill rotWithShape="1">
          <a:blip r:embed="rId3">
            <a:alphaModFix/>
          </a:blip>
          <a:srcRect l="2868" t="8053" r="3055" b="4957"/>
          <a:stretch/>
        </p:blipFill>
        <p:spPr>
          <a:xfrm>
            <a:off x="5286375" y="3945760"/>
            <a:ext cx="6696076" cy="2912240"/>
          </a:xfrm>
          <a:prstGeom prst="rect">
            <a:avLst/>
          </a:prstGeom>
          <a:noFill/>
          <a:ln>
            <a:noFill/>
          </a:ln>
        </p:spPr>
      </p:pic>
      <p:sp>
        <p:nvSpPr>
          <p:cNvPr id="160" name="Google Shape;160;g1bd736a5f06_0_47"/>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SzPts val="1800"/>
              <a:buNone/>
            </a:pPr>
            <a:r>
              <a:rPr lang="en-GB" sz="2400">
                <a:highlight>
                  <a:srgbClr val="FFFFFF"/>
                </a:highlight>
              </a:rPr>
              <a:t>A flat organizational structure is characterized by having minimal or no levels of management between the workforce and the highest-level managers. In this type of structure, middle managers are largely absent, resulting in more authority and decision-making responsibilities being delegated to the workers at the operational level.</a:t>
            </a:r>
            <a:endParaRPr/>
          </a:p>
          <a:p>
            <a:pPr marL="0" lvl="0" indent="0" algn="just" rtl="0">
              <a:lnSpc>
                <a:spcPct val="100000"/>
              </a:lnSpc>
              <a:spcBef>
                <a:spcPts val="600"/>
              </a:spcBef>
              <a:spcAft>
                <a:spcPts val="0"/>
              </a:spcAft>
              <a:buSzPts val="1800"/>
              <a:buNone/>
            </a:pPr>
            <a:endParaRPr sz="2400">
              <a:highlight>
                <a:srgbClr val="FFFFFF"/>
              </a:highlight>
            </a:endParaRPr>
          </a:p>
          <a:p>
            <a:pPr marL="0" lvl="0" indent="0" algn="just" rtl="0">
              <a:lnSpc>
                <a:spcPct val="100000"/>
              </a:lnSpc>
              <a:spcBef>
                <a:spcPts val="600"/>
              </a:spcBef>
              <a:spcAft>
                <a:spcPts val="0"/>
              </a:spcAft>
              <a:buSzPts val="1800"/>
              <a:buNone/>
            </a:pPr>
            <a:endParaRPr sz="2400">
              <a:highlight>
                <a:srgbClr val="FFFFFF"/>
              </a:highlight>
            </a:endParaRPr>
          </a:p>
          <a:p>
            <a:pPr marL="0" lvl="0" indent="0" algn="just" rtl="0">
              <a:lnSpc>
                <a:spcPct val="100000"/>
              </a:lnSpc>
              <a:spcBef>
                <a:spcPts val="600"/>
              </a:spcBef>
              <a:spcAft>
                <a:spcPts val="0"/>
              </a:spcAft>
              <a:buSzPts val="1800"/>
              <a:buNone/>
            </a:pPr>
            <a:endParaRPr sz="2400">
              <a:highlight>
                <a:srgbClr val="FFFFFF"/>
              </a:highlight>
            </a:endParaRPr>
          </a:p>
          <a:p>
            <a:pPr marL="0" lvl="0" indent="0" algn="just" rtl="0">
              <a:lnSpc>
                <a:spcPct val="100000"/>
              </a:lnSpc>
              <a:spcBef>
                <a:spcPts val="600"/>
              </a:spcBef>
              <a:spcAft>
                <a:spcPts val="0"/>
              </a:spcAft>
              <a:buSzPts val="1800"/>
              <a:buNone/>
            </a:pPr>
            <a:endParaRPr sz="2400">
              <a:highlight>
                <a:srgbClr val="FFFFFF"/>
              </a:highlight>
            </a:endParaRPr>
          </a:p>
          <a:p>
            <a:pPr marL="0" lvl="0" indent="0" algn="just" rtl="0">
              <a:lnSpc>
                <a:spcPct val="100000"/>
              </a:lnSpc>
              <a:spcBef>
                <a:spcPts val="600"/>
              </a:spcBef>
              <a:spcAft>
                <a:spcPts val="600"/>
              </a:spcAft>
              <a:buSzPts val="1800"/>
              <a:buNone/>
            </a:pPr>
            <a:endParaRPr sz="2400">
              <a:highlight>
                <a:srgbClr val="FFFFFF"/>
              </a:highlight>
            </a:endParaRPr>
          </a:p>
        </p:txBody>
      </p:sp>
      <p:sp>
        <p:nvSpPr>
          <p:cNvPr id="161" name="Google Shape;161;g1bd736a5f06_0_47"/>
          <p:cNvSpPr/>
          <p:nvPr/>
        </p:nvSpPr>
        <p:spPr>
          <a:xfrm>
            <a:off x="2744075" y="3180950"/>
            <a:ext cx="7130400"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a:solidFill>
                  <a:srgbClr val="000000"/>
                </a:solidFill>
                <a:latin typeface="Calibri"/>
                <a:ea typeface="Calibri"/>
                <a:cs typeface="Calibri"/>
                <a:sym typeface="Calibri"/>
              </a:rPr>
              <a:t>Example: One famous example of a company that has a flat organisational structure is Google. Google has a unique structure in which employees can move up or down within the company as needed. This structure allows for creativity and innovation to flourish (example by study.com)</a:t>
            </a:r>
            <a:endParaRPr sz="1600" b="1"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bd736a5f06_0_56"/>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7. Circular organizational structure</a:t>
            </a:r>
            <a:endParaRPr b="1" dirty="0"/>
          </a:p>
        </p:txBody>
      </p:sp>
      <p:pic>
        <p:nvPicPr>
          <p:cNvPr id="167" name="Google Shape;167;g1bd736a5f06_0_56"/>
          <p:cNvPicPr preferRelativeResize="0"/>
          <p:nvPr/>
        </p:nvPicPr>
        <p:blipFill rotWithShape="1">
          <a:blip r:embed="rId3">
            <a:alphaModFix/>
          </a:blip>
          <a:srcRect l="2868" t="8053" r="3055" b="4957"/>
          <a:stretch/>
        </p:blipFill>
        <p:spPr>
          <a:xfrm>
            <a:off x="5332095" y="3913038"/>
            <a:ext cx="6696076" cy="2912240"/>
          </a:xfrm>
          <a:prstGeom prst="rect">
            <a:avLst/>
          </a:prstGeom>
          <a:noFill/>
          <a:ln>
            <a:noFill/>
          </a:ln>
        </p:spPr>
      </p:pic>
      <p:sp>
        <p:nvSpPr>
          <p:cNvPr id="168" name="Google Shape;168;g1bd736a5f06_0_56"/>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n-GB" sz="2400">
                <a:highlight>
                  <a:srgbClr val="FFFFFF"/>
                </a:highlight>
              </a:rPr>
              <a:t>A circular organizational structure utilizes a hierarchical arrangement to represent higher-level employees positioned in the inner rings of a circle, while lower-level employees are depicted in the outer rings.</a:t>
            </a:r>
            <a:endParaRPr sz="2400">
              <a:highlight>
                <a:srgbClr val="FFFFFF"/>
              </a:highlight>
            </a:endParaRPr>
          </a:p>
        </p:txBody>
      </p:sp>
      <p:sp>
        <p:nvSpPr>
          <p:cNvPr id="169" name="Google Shape;169;g1bd736a5f06_0_56"/>
          <p:cNvSpPr/>
          <p:nvPr/>
        </p:nvSpPr>
        <p:spPr>
          <a:xfrm>
            <a:off x="2530875" y="2779724"/>
            <a:ext cx="7236600" cy="17751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a:solidFill>
                  <a:srgbClr val="000000"/>
                </a:solidFill>
                <a:latin typeface="Calibri"/>
                <a:ea typeface="Calibri"/>
                <a:cs typeface="Calibri"/>
                <a:sym typeface="Calibri"/>
              </a:rPr>
              <a:t>Example: FREITAG is not only committed to the circular economy, but is also organized in circles: In 2016, the company, which is still owned by the Freitag brothers, abolished the classic hierarchy including the management and introduced the organizational form Holacracy. The classic organization chart has become a cityscape in which there is no longer a management, but self-organized cells, represented as buildings. Hierarchy still exists, but consistently from professional roles. The success factor: transparent communication. (Example by fuorisalone)</a:t>
            </a:r>
            <a:endParaRPr sz="1600" b="1"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bd736a5f06_0_6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8. Team based organizational structure</a:t>
            </a:r>
            <a:endParaRPr b="1" dirty="0"/>
          </a:p>
        </p:txBody>
      </p:sp>
      <p:pic>
        <p:nvPicPr>
          <p:cNvPr id="175" name="Google Shape;175;g1bd736a5f06_0_65"/>
          <p:cNvPicPr preferRelativeResize="0"/>
          <p:nvPr/>
        </p:nvPicPr>
        <p:blipFill rotWithShape="1">
          <a:blip r:embed="rId3">
            <a:alphaModFix/>
          </a:blip>
          <a:srcRect l="2868" t="8053" r="3055" b="4957"/>
          <a:stretch/>
        </p:blipFill>
        <p:spPr>
          <a:xfrm>
            <a:off x="5286375" y="3945760"/>
            <a:ext cx="6696076" cy="2912240"/>
          </a:xfrm>
          <a:prstGeom prst="rect">
            <a:avLst/>
          </a:prstGeom>
          <a:noFill/>
          <a:ln>
            <a:noFill/>
          </a:ln>
        </p:spPr>
      </p:pic>
      <p:sp>
        <p:nvSpPr>
          <p:cNvPr id="176" name="Google Shape;176;g1bd736a5f06_0_65"/>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n-GB" sz="2400">
                <a:highlight>
                  <a:srgbClr val="FFFFFF"/>
                </a:highlight>
              </a:rPr>
              <a:t>Team-based organizational structures consist of teams collaborating towards a shared objective while also focusing on their individual tasks. These structures are characterized by reduced hierarchy and possess flexible frameworks that promote problem-solving, decision-making, and teamwork.</a:t>
            </a:r>
            <a:endParaRPr sz="2400">
              <a:highlight>
                <a:srgbClr val="FFFFFF"/>
              </a:highlight>
            </a:endParaRPr>
          </a:p>
        </p:txBody>
      </p:sp>
      <p:sp>
        <p:nvSpPr>
          <p:cNvPr id="177" name="Google Shape;177;g1bd736a5f06_0_65"/>
          <p:cNvSpPr/>
          <p:nvPr/>
        </p:nvSpPr>
        <p:spPr>
          <a:xfrm>
            <a:off x="2755925" y="2908525"/>
            <a:ext cx="7130400" cy="15990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a:solidFill>
                  <a:srgbClr val="000000"/>
                </a:solidFill>
                <a:latin typeface="Calibri"/>
                <a:ea typeface="Calibri"/>
                <a:cs typeface="Calibri"/>
                <a:sym typeface="Calibri"/>
              </a:rPr>
              <a:t>Example: A team-based organisation structure can itself enable rapid business disruption. For example, in each new city into which it expands, Uber relies on a three-pronged leadership model consisting of a city general manager, a community manager, and a driver operations manager. (Example taken by Deloitte)</a:t>
            </a:r>
            <a:endParaRPr sz="1600" b="1"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bd736a5f06_0_81"/>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600"/>
              </a:spcAft>
              <a:buSzPts val="1800"/>
              <a:buNone/>
            </a:pPr>
            <a:r>
              <a:rPr lang="en-GB" b="1" dirty="0"/>
              <a:t>9</a:t>
            </a:r>
            <a:r>
              <a:rPr lang="en-GB" b="1" dirty="0" smtClean="0"/>
              <a:t>. </a:t>
            </a:r>
            <a:r>
              <a:rPr lang="en-GB" b="1" dirty="0"/>
              <a:t>Network organizational structure</a:t>
            </a:r>
            <a:endParaRPr b="1" dirty="0"/>
          </a:p>
        </p:txBody>
      </p:sp>
      <p:pic>
        <p:nvPicPr>
          <p:cNvPr id="183" name="Google Shape;183;g1bd736a5f06_0_81"/>
          <p:cNvPicPr preferRelativeResize="0"/>
          <p:nvPr/>
        </p:nvPicPr>
        <p:blipFill rotWithShape="1">
          <a:blip r:embed="rId3">
            <a:alphaModFix/>
          </a:blip>
          <a:srcRect l="2868" t="8053" r="3055" b="4957"/>
          <a:stretch/>
        </p:blipFill>
        <p:spPr>
          <a:xfrm>
            <a:off x="6534100" y="4397275"/>
            <a:ext cx="5657900" cy="2460725"/>
          </a:xfrm>
          <a:prstGeom prst="rect">
            <a:avLst/>
          </a:prstGeom>
          <a:noFill/>
          <a:ln>
            <a:noFill/>
          </a:ln>
        </p:spPr>
      </p:pic>
      <p:sp>
        <p:nvSpPr>
          <p:cNvPr id="184" name="Google Shape;184;g1bd736a5f06_0_81"/>
          <p:cNvSpPr txBox="1">
            <a:spLocks noGrp="1"/>
          </p:cNvSpPr>
          <p:nvPr>
            <p:ph type="body" idx="2"/>
          </p:nvPr>
        </p:nvSpPr>
        <p:spPr>
          <a:xfrm>
            <a:off x="399370" y="13955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SzPts val="1800"/>
              <a:buNone/>
            </a:pPr>
            <a:r>
              <a:rPr lang="en-GB" sz="2400">
                <a:highlight>
                  <a:srgbClr val="FFFFFF"/>
                </a:highlight>
              </a:rPr>
              <a:t>A network organizational structure is characterized by the grouping of employees with similar specializations within an organization. These specialized employees form partnerships or collaborations with other specialists from various parts of the organization to undertake new projects and collectively work towards a shared goal.</a:t>
            </a:r>
            <a:endParaRPr sz="2400">
              <a:highlight>
                <a:srgbClr val="FFFFFF"/>
              </a:highlight>
            </a:endParaRPr>
          </a:p>
        </p:txBody>
      </p:sp>
      <p:sp>
        <p:nvSpPr>
          <p:cNvPr id="185" name="Google Shape;185;g1bd736a5f06_0_81"/>
          <p:cNvSpPr/>
          <p:nvPr/>
        </p:nvSpPr>
        <p:spPr>
          <a:xfrm>
            <a:off x="534225" y="2991500"/>
            <a:ext cx="7179000" cy="2216100"/>
          </a:xfrm>
          <a:prstGeom prst="rect">
            <a:avLst/>
          </a:prstGeom>
          <a:solidFill>
            <a:srgbClr val="D2F1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sz="1600" b="1" i="0" u="none" strike="noStrike" cap="none">
                <a:solidFill>
                  <a:srgbClr val="000000"/>
                </a:solidFill>
                <a:latin typeface="Calibri"/>
                <a:ea typeface="Calibri"/>
                <a:cs typeface="Calibri"/>
                <a:sym typeface="Calibri"/>
              </a:rPr>
              <a:t>Example: An organisation that has been using network structure is H&amp;M (Hennes &amp; Mauritz), a very popular brand that has followers world over.  H&amp;M has outsourced the production and processing of their goods to different countries majorly Asian and South East Asian countries.  H&amp;M is the core company in its case. As it can be seen, the core company distributes its functions to different companies which, in this case, are present in different countries: product development company in Australia, Call centre company in New Zealand, the Accounting company in Australia, Distribution company in Singapore and Manufacturing company in Malaysia (example taken by coursehero)</a:t>
            </a:r>
            <a:endParaRPr sz="1600" b="1"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g242b387c8f1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smtClean="0"/>
              <a:t>Icebreaker</a:t>
            </a:r>
            <a:endParaRPr b="1" dirty="0"/>
          </a:p>
        </p:txBody>
      </p:sp>
      <p:sp>
        <p:nvSpPr>
          <p:cNvPr id="4" name="Rectangle 3"/>
          <p:cNvSpPr/>
          <p:nvPr/>
        </p:nvSpPr>
        <p:spPr>
          <a:xfrm>
            <a:off x="2454419" y="2115879"/>
            <a:ext cx="7283302" cy="33705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Calibri" panose="020F0502020204030204" pitchFamily="34" charset="0"/>
                <a:cs typeface="Calibri" panose="020F0502020204030204" pitchFamily="34" charset="0"/>
              </a:rPr>
              <a:t>One Word Game</a:t>
            </a:r>
          </a:p>
          <a:p>
            <a:pPr algn="ctr"/>
            <a:r>
              <a:rPr lang="en-GB" sz="2800" i="1" dirty="0" smtClean="0">
                <a:latin typeface="Calibri" panose="020F0502020204030204" pitchFamily="34" charset="0"/>
                <a:cs typeface="Calibri" panose="020F0502020204030204" pitchFamily="34" charset="0"/>
              </a:rPr>
              <a:t>“Structure”</a:t>
            </a:r>
            <a:endParaRPr lang="en-GB"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24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body" idx="1"/>
          </p:nvPr>
        </p:nvSpPr>
        <p:spPr>
          <a:xfrm>
            <a:off x="399370" y="1358537"/>
            <a:ext cx="10592480" cy="5187240"/>
          </a:xfrm>
          <a:prstGeom prst="rect">
            <a:avLst/>
          </a:prstGeom>
          <a:noFill/>
          <a:ln>
            <a:noFill/>
          </a:ln>
        </p:spPr>
        <p:txBody>
          <a:bodyPr spcFirstLastPara="1" wrap="square" lIns="0" tIns="0" rIns="0" bIns="0" anchor="t" anchorCtr="0">
            <a:noAutofit/>
          </a:bodyPr>
          <a:lstStyle/>
          <a:p>
            <a:pPr marL="85725" marR="0" lvl="0" indent="0" algn="just" rtl="0">
              <a:lnSpc>
                <a:spcPct val="90000"/>
              </a:lnSpc>
              <a:spcBef>
                <a:spcPts val="1000"/>
              </a:spcBef>
              <a:spcAft>
                <a:spcPts val="0"/>
              </a:spcAft>
              <a:buClr>
                <a:srgbClr val="000000"/>
              </a:buClr>
              <a:buSzPts val="1800"/>
              <a:buFont typeface="Arial"/>
              <a:buNone/>
            </a:pPr>
            <a:r>
              <a:rPr lang="en-GB" dirty="0"/>
              <a:t>This module aims to contribute to the learners’ knowledge about the available operational structures and methods for CSOs, including specific case studies and real environment examples.</a:t>
            </a:r>
            <a:endParaRPr dirty="0"/>
          </a:p>
          <a:p>
            <a:pPr marL="85725" lvl="0" indent="0" algn="just" rtl="0">
              <a:lnSpc>
                <a:spcPct val="90000"/>
              </a:lnSpc>
              <a:spcBef>
                <a:spcPts val="1000"/>
              </a:spcBef>
              <a:spcAft>
                <a:spcPts val="0"/>
              </a:spcAft>
              <a:buSzPts val="1800"/>
              <a:buNone/>
            </a:pPr>
            <a:endParaRPr dirty="0"/>
          </a:p>
          <a:p>
            <a:pPr marL="85725" lvl="0" indent="0" algn="just" rtl="0">
              <a:lnSpc>
                <a:spcPct val="90000"/>
              </a:lnSpc>
              <a:spcBef>
                <a:spcPts val="1000"/>
              </a:spcBef>
              <a:spcAft>
                <a:spcPts val="0"/>
              </a:spcAft>
              <a:buSzPts val="1800"/>
              <a:buNone/>
            </a:pPr>
            <a:r>
              <a:rPr lang="en-GB" dirty="0"/>
              <a:t>Upon completion of this unit participants should be able to:</a:t>
            </a:r>
            <a:endParaRPr dirty="0"/>
          </a:p>
          <a:p>
            <a:pPr marL="457200" marR="0" lvl="0" indent="-342900" algn="just" rtl="0">
              <a:lnSpc>
                <a:spcPct val="90000"/>
              </a:lnSpc>
              <a:spcBef>
                <a:spcPts val="1000"/>
              </a:spcBef>
              <a:spcAft>
                <a:spcPts val="0"/>
              </a:spcAft>
              <a:buSzPts val="1800"/>
              <a:buFont typeface="Wingdings" panose="05000000000000000000" pitchFamily="2" charset="2"/>
              <a:buChar char="§"/>
            </a:pPr>
            <a:r>
              <a:rPr lang="en-GB" dirty="0"/>
              <a:t>understand the different available types of organisational structures</a:t>
            </a:r>
            <a:endParaRPr dirty="0"/>
          </a:p>
          <a:p>
            <a:pPr marL="457200" marR="0" lvl="0" indent="-342900" algn="just" rtl="0">
              <a:lnSpc>
                <a:spcPct val="90000"/>
              </a:lnSpc>
              <a:spcBef>
                <a:spcPts val="0"/>
              </a:spcBef>
              <a:spcAft>
                <a:spcPts val="0"/>
              </a:spcAft>
              <a:buSzPts val="1800"/>
              <a:buFont typeface="Wingdings" panose="05000000000000000000" pitchFamily="2" charset="2"/>
              <a:buChar char="§"/>
            </a:pPr>
            <a:r>
              <a:rPr lang="en-GB" dirty="0"/>
              <a:t>distinguish the best appropriate organisational structure for the CSO</a:t>
            </a:r>
            <a:endParaRPr dirty="0"/>
          </a:p>
          <a:p>
            <a:pPr marL="457200" marR="0" lvl="0" indent="-342900" algn="just" rtl="0">
              <a:lnSpc>
                <a:spcPct val="90000"/>
              </a:lnSpc>
              <a:spcBef>
                <a:spcPts val="0"/>
              </a:spcBef>
              <a:spcAft>
                <a:spcPts val="0"/>
              </a:spcAft>
              <a:buSzPts val="1800"/>
              <a:buFont typeface="Wingdings" panose="05000000000000000000" pitchFamily="2" charset="2"/>
              <a:buChar char="§"/>
            </a:pPr>
            <a:r>
              <a:rPr lang="en-GB" dirty="0"/>
              <a:t>choose and adopt the most appropriate organisational structure to the CSO</a:t>
            </a:r>
            <a:endParaRPr dirty="0"/>
          </a:p>
        </p:txBody>
      </p:sp>
      <p:sp>
        <p:nvSpPr>
          <p:cNvPr id="63"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Overview</a:t>
            </a:r>
            <a:endParaRPr b="1" dirty="0"/>
          </a:p>
        </p:txBody>
      </p:sp>
      <p:grpSp>
        <p:nvGrpSpPr>
          <p:cNvPr id="64" name="Google Shape;64;p2"/>
          <p:cNvGrpSpPr/>
          <p:nvPr/>
        </p:nvGrpSpPr>
        <p:grpSpPr>
          <a:xfrm>
            <a:off x="9708100" y="3807351"/>
            <a:ext cx="2398263" cy="2584931"/>
            <a:chOff x="16745404" y="2287703"/>
            <a:chExt cx="5880975" cy="9651367"/>
          </a:xfrm>
        </p:grpSpPr>
        <p:sp>
          <p:nvSpPr>
            <p:cNvPr id="65" name="Google Shape;65;p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6" name="Google Shape;66;p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7" name="Google Shape;67;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8" name="Google Shape;68;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9" name="Google Shape;69;p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0" name="Google Shape;70;p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1" name="Google Shape;71;p2"/>
          <p:cNvGrpSpPr/>
          <p:nvPr/>
        </p:nvGrpSpPr>
        <p:grpSpPr>
          <a:xfrm>
            <a:off x="0" y="4479114"/>
            <a:ext cx="10021832" cy="2378886"/>
            <a:chOff x="1589" y="3237478"/>
            <a:chExt cx="9448799" cy="3618670"/>
          </a:xfrm>
        </p:grpSpPr>
        <p:sp>
          <p:nvSpPr>
            <p:cNvPr id="72" name="Google Shape;72;p2"/>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73" name="Google Shape;73;p2"/>
            <p:cNvGrpSpPr/>
            <p:nvPr/>
          </p:nvGrpSpPr>
          <p:grpSpPr>
            <a:xfrm>
              <a:off x="974394" y="4615673"/>
              <a:ext cx="1692269" cy="965764"/>
              <a:chOff x="2856328" y="9274944"/>
              <a:chExt cx="2098302" cy="1197484"/>
            </a:xfrm>
          </p:grpSpPr>
          <p:sp>
            <p:nvSpPr>
              <p:cNvPr id="74" name="Google Shape;74;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6" name="Google Shape;76;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7" name="Google Shape;77;p2"/>
            <p:cNvGrpSpPr/>
            <p:nvPr/>
          </p:nvGrpSpPr>
          <p:grpSpPr>
            <a:xfrm rot="444908">
              <a:off x="3096305" y="3828603"/>
              <a:ext cx="1325083" cy="756214"/>
              <a:chOff x="2856328" y="9274944"/>
              <a:chExt cx="2098302" cy="1197484"/>
            </a:xfrm>
          </p:grpSpPr>
          <p:sp>
            <p:nvSpPr>
              <p:cNvPr id="78" name="Google Shape;78;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0" name="Google Shape;80;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1" name="Google Shape;81;p2"/>
            <p:cNvGrpSpPr/>
            <p:nvPr/>
          </p:nvGrpSpPr>
          <p:grpSpPr>
            <a:xfrm rot="925121">
              <a:off x="4989650" y="3470694"/>
              <a:ext cx="1049151" cy="598742"/>
              <a:chOff x="2856328" y="9274944"/>
              <a:chExt cx="2098302" cy="1197484"/>
            </a:xfrm>
          </p:grpSpPr>
          <p:sp>
            <p:nvSpPr>
              <p:cNvPr id="82" name="Google Shape;82;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4" name="Google Shape;84;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5" name="Google Shape;85;p2"/>
            <p:cNvGrpSpPr/>
            <p:nvPr/>
          </p:nvGrpSpPr>
          <p:grpSpPr>
            <a:xfrm rot="1658453">
              <a:off x="6718802" y="3394639"/>
              <a:ext cx="788178" cy="449807"/>
              <a:chOff x="2856328" y="9274944"/>
              <a:chExt cx="2098302" cy="1197484"/>
            </a:xfrm>
          </p:grpSpPr>
          <p:sp>
            <p:nvSpPr>
              <p:cNvPr id="86" name="Google Shape;86;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7" name="Google Shape;87;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8" name="Google Shape;88;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body" idx="1"/>
          </p:nvPr>
        </p:nvSpPr>
        <p:spPr>
          <a:xfrm>
            <a:off x="399370" y="1587137"/>
            <a:ext cx="11393260" cy="4785088"/>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400" dirty="0"/>
              <a:t>Watch </a:t>
            </a:r>
            <a:r>
              <a:rPr lang="en-GB" sz="2400" u="sng" dirty="0">
                <a:solidFill>
                  <a:schemeClr val="hlink"/>
                </a:solidFill>
                <a:hlinkClick r:id="rId3"/>
              </a:rPr>
              <a:t>this video </a:t>
            </a:r>
            <a:r>
              <a:rPr lang="en-GB" sz="2400" dirty="0"/>
              <a:t>and discuss the below questions:</a:t>
            </a:r>
            <a:endParaRPr sz="2400" dirty="0"/>
          </a:p>
          <a:p>
            <a:pPr marL="0" lvl="0" indent="0" algn="just" rtl="0">
              <a:lnSpc>
                <a:spcPct val="90000"/>
              </a:lnSpc>
              <a:spcBef>
                <a:spcPts val="0"/>
              </a:spcBef>
              <a:spcAft>
                <a:spcPts val="0"/>
              </a:spcAft>
              <a:buClr>
                <a:schemeClr val="accent1"/>
              </a:buClr>
              <a:buSzPts val="1800"/>
              <a:buNone/>
            </a:pPr>
            <a:endParaRPr sz="2400" dirty="0"/>
          </a:p>
          <a:p>
            <a:pPr marL="457200" lvl="0" indent="-371475" algn="just" rtl="0">
              <a:lnSpc>
                <a:spcPct val="150000"/>
              </a:lnSpc>
              <a:spcBef>
                <a:spcPts val="1000"/>
              </a:spcBef>
              <a:spcAft>
                <a:spcPts val="0"/>
              </a:spcAft>
              <a:buSzPts val="1800"/>
              <a:buFont typeface="Wingdings" panose="05000000000000000000" pitchFamily="2" charset="2"/>
              <a:buChar char="§"/>
            </a:pPr>
            <a:r>
              <a:rPr lang="en-GB" sz="2400" dirty="0"/>
              <a:t>What are the types of organisational structures in management?</a:t>
            </a:r>
            <a:endParaRPr sz="2400" dirty="0"/>
          </a:p>
          <a:p>
            <a:pPr marL="457200" lvl="0" indent="-371475" algn="just" rtl="0">
              <a:lnSpc>
                <a:spcPct val="150000"/>
              </a:lnSpc>
              <a:spcBef>
                <a:spcPts val="1000"/>
              </a:spcBef>
              <a:spcAft>
                <a:spcPts val="0"/>
              </a:spcAft>
              <a:buSzPts val="1800"/>
              <a:buFont typeface="Wingdings" panose="05000000000000000000" pitchFamily="2" charset="2"/>
              <a:buChar char="§"/>
            </a:pPr>
            <a:r>
              <a:rPr lang="en-GB" sz="2400" dirty="0"/>
              <a:t>What are the pros and cons of them?</a:t>
            </a:r>
            <a:endParaRPr sz="2400" dirty="0"/>
          </a:p>
          <a:p>
            <a:pPr marL="457200" lvl="0" indent="-371475" algn="just" rtl="0">
              <a:lnSpc>
                <a:spcPct val="150000"/>
              </a:lnSpc>
              <a:spcBef>
                <a:spcPts val="1000"/>
              </a:spcBef>
              <a:spcAft>
                <a:spcPts val="0"/>
              </a:spcAft>
              <a:buSzPts val="1800"/>
              <a:buFont typeface="Wingdings" panose="05000000000000000000" pitchFamily="2" charset="2"/>
              <a:buChar char="§"/>
            </a:pPr>
            <a:r>
              <a:rPr lang="en-GB" sz="2400" dirty="0"/>
              <a:t>What suits best to your environment?</a:t>
            </a:r>
            <a:endParaRPr sz="2400" dirty="0"/>
          </a:p>
          <a:p>
            <a:pPr marL="0" lvl="0" indent="0" algn="just" rtl="0">
              <a:lnSpc>
                <a:spcPct val="90000"/>
              </a:lnSpc>
              <a:spcBef>
                <a:spcPts val="0"/>
              </a:spcBef>
              <a:spcAft>
                <a:spcPts val="0"/>
              </a:spcAft>
              <a:buClr>
                <a:schemeClr val="accent1"/>
              </a:buClr>
              <a:buSzPts val="1800"/>
              <a:buNone/>
            </a:pPr>
            <a:endParaRPr dirty="0">
              <a:solidFill>
                <a:srgbClr val="000000"/>
              </a:solidFill>
              <a:latin typeface="Calibri"/>
              <a:ea typeface="Calibri"/>
              <a:cs typeface="Calibri"/>
              <a:sym typeface="Calibri"/>
            </a:endParaRPr>
          </a:p>
        </p:txBody>
      </p:sp>
      <p:pic>
        <p:nvPicPr>
          <p:cNvPr id="94" name="Google Shape;94;p3"/>
          <p:cNvPicPr preferRelativeResize="0"/>
          <p:nvPr/>
        </p:nvPicPr>
        <p:blipFill rotWithShape="1">
          <a:blip r:embed="rId4">
            <a:alphaModFix/>
          </a:blip>
          <a:srcRect r="10737" b="10592"/>
          <a:stretch/>
        </p:blipFill>
        <p:spPr>
          <a:xfrm>
            <a:off x="7991750" y="2967050"/>
            <a:ext cx="3933778" cy="3940123"/>
          </a:xfrm>
          <a:prstGeom prst="rect">
            <a:avLst/>
          </a:prstGeom>
          <a:noFill/>
          <a:ln>
            <a:noFill/>
          </a:ln>
        </p:spPr>
      </p:pic>
      <p:sp>
        <p:nvSpPr>
          <p:cNvPr id="95" name="Google Shape;95;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Defining the Organisational Structures (CSO)</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Defining the Organisational Structures (CSO) (cont’d)</a:t>
            </a:r>
            <a:endParaRPr b="1" dirty="0"/>
          </a:p>
        </p:txBody>
      </p:sp>
      <p:sp>
        <p:nvSpPr>
          <p:cNvPr id="101" name="Google Shape;101;p4"/>
          <p:cNvSpPr txBox="1">
            <a:spLocks noGrp="1"/>
          </p:cNvSpPr>
          <p:nvPr>
            <p:ph type="body" idx="1"/>
          </p:nvPr>
        </p:nvSpPr>
        <p:spPr>
          <a:xfrm>
            <a:off x="1678611" y="2711087"/>
            <a:ext cx="8834778" cy="2232388"/>
          </a:xfrm>
          <a:prstGeom prst="rect">
            <a:avLst/>
          </a:prstGeom>
          <a:solidFill>
            <a:schemeClr val="accent3"/>
          </a:solidFill>
          <a:ln w="9525" cap="flat" cmpd="sng">
            <a:solidFill>
              <a:schemeClr val="accent3"/>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0" tIns="0" rIns="0" bIns="0" anchor="t" anchorCtr="0">
            <a:noAutofit/>
          </a:bodyPr>
          <a:lstStyle/>
          <a:p>
            <a:pPr marL="85725" marR="0" lvl="0" indent="0" algn="ctr" rtl="0">
              <a:lnSpc>
                <a:spcPct val="90000"/>
              </a:lnSpc>
              <a:spcBef>
                <a:spcPts val="1000"/>
              </a:spcBef>
              <a:spcAft>
                <a:spcPts val="0"/>
              </a:spcAft>
              <a:buSzPts val="1800"/>
              <a:buNone/>
            </a:pPr>
            <a:r>
              <a:rPr lang="en-GB" sz="2400" dirty="0">
                <a:solidFill>
                  <a:schemeClr val="bg1"/>
                </a:solidFill>
              </a:rPr>
              <a:t>“</a:t>
            </a:r>
            <a:r>
              <a:rPr lang="en-GB" sz="2400" i="1" dirty="0">
                <a:solidFill>
                  <a:schemeClr val="bg1"/>
                </a:solidFill>
              </a:rPr>
              <a:t>Every company has two organisational structures: The formal one is written on the charts; the other is the everyday relationship of the men and women in the organization</a:t>
            </a:r>
            <a:r>
              <a:rPr lang="en-GB" sz="2400" dirty="0">
                <a:solidFill>
                  <a:schemeClr val="bg1"/>
                </a:solidFill>
              </a:rPr>
              <a:t>”</a:t>
            </a:r>
            <a:endParaRPr sz="2400" dirty="0">
              <a:solidFill>
                <a:schemeClr val="bg1"/>
              </a:solidFill>
            </a:endParaRPr>
          </a:p>
          <a:p>
            <a:pPr marL="85725" lvl="0" indent="0" algn="ctr" rtl="0">
              <a:lnSpc>
                <a:spcPct val="90000"/>
              </a:lnSpc>
              <a:spcBef>
                <a:spcPts val="1000"/>
              </a:spcBef>
              <a:spcAft>
                <a:spcPts val="0"/>
              </a:spcAft>
              <a:buSzPts val="1800"/>
              <a:buNone/>
            </a:pPr>
            <a:r>
              <a:rPr lang="en-GB" sz="2400" b="1" dirty="0">
                <a:solidFill>
                  <a:schemeClr val="bg1"/>
                </a:solidFill>
              </a:rPr>
              <a:t>Harold </a:t>
            </a:r>
            <a:r>
              <a:rPr lang="en-GB" sz="2400" b="1" dirty="0" err="1">
                <a:solidFill>
                  <a:schemeClr val="bg1"/>
                </a:solidFill>
              </a:rPr>
              <a:t>Geneen</a:t>
            </a:r>
            <a:endParaRPr sz="24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6"/>
          <p:cNvSpPr txBox="1">
            <a:spLocks noGrp="1"/>
          </p:cNvSpPr>
          <p:nvPr>
            <p:ph type="body" idx="1"/>
          </p:nvPr>
        </p:nvSpPr>
        <p:spPr>
          <a:xfrm>
            <a:off x="399370" y="1568087"/>
            <a:ext cx="10554382" cy="3861163"/>
          </a:xfrm>
          <a:prstGeom prst="rect">
            <a:avLst/>
          </a:prstGeom>
          <a:noFill/>
          <a:ln>
            <a:noFill/>
          </a:ln>
        </p:spPr>
        <p:txBody>
          <a:bodyPr spcFirstLastPara="1" wrap="square" lIns="0" tIns="0" rIns="0" bIns="0" anchor="t" anchorCtr="0">
            <a:noAutofit/>
          </a:bodyPr>
          <a:lstStyle/>
          <a:p>
            <a:pPr marL="638175" lvl="0" indent="-495300" algn="l" rtl="0">
              <a:lnSpc>
                <a:spcPct val="100000"/>
              </a:lnSpc>
              <a:spcBef>
                <a:spcPts val="0"/>
              </a:spcBef>
              <a:spcAft>
                <a:spcPts val="0"/>
              </a:spcAft>
              <a:buSzPts val="2400"/>
              <a:buFont typeface="Wingdings" panose="05000000000000000000" pitchFamily="2" charset="2"/>
              <a:buChar char="§"/>
            </a:pPr>
            <a:r>
              <a:rPr lang="en-GB" sz="2400" dirty="0"/>
              <a:t>Civil Society Organisations (CSOs) are </a:t>
            </a:r>
            <a:r>
              <a:rPr lang="en-GB" sz="2400" b="1" dirty="0"/>
              <a:t>voluntary organisations </a:t>
            </a:r>
            <a:r>
              <a:rPr lang="en-GB" sz="2400" dirty="0"/>
              <a:t>and are </a:t>
            </a:r>
            <a:r>
              <a:rPr lang="en-GB" sz="2400" b="1" dirty="0"/>
              <a:t>distinct</a:t>
            </a:r>
            <a:r>
              <a:rPr lang="en-GB" sz="2400" dirty="0"/>
              <a:t> from </a:t>
            </a:r>
            <a:r>
              <a:rPr lang="en-GB" sz="2400" b="1" dirty="0"/>
              <a:t>government</a:t>
            </a:r>
            <a:r>
              <a:rPr lang="en-GB" sz="2400" dirty="0"/>
              <a:t> and commercial </a:t>
            </a:r>
            <a:r>
              <a:rPr lang="en-GB" sz="2400" b="1" dirty="0"/>
              <a:t>for-profit actors</a:t>
            </a:r>
            <a:r>
              <a:rPr lang="en-GB" sz="2400" dirty="0"/>
              <a:t>. </a:t>
            </a:r>
            <a:endParaRPr sz="2400" dirty="0"/>
          </a:p>
          <a:p>
            <a:pPr marL="638175" lvl="0" indent="-495300" algn="l" rtl="0">
              <a:lnSpc>
                <a:spcPct val="100000"/>
              </a:lnSpc>
              <a:spcBef>
                <a:spcPts val="1800"/>
              </a:spcBef>
              <a:spcAft>
                <a:spcPts val="0"/>
              </a:spcAft>
              <a:buSzPts val="2400"/>
              <a:buFont typeface="Wingdings" panose="05000000000000000000" pitchFamily="2" charset="2"/>
              <a:buChar char="§"/>
            </a:pPr>
            <a:r>
              <a:rPr lang="en-GB" sz="2400" dirty="0"/>
              <a:t>CSOs’ direction and governance is decided by their </a:t>
            </a:r>
            <a:r>
              <a:rPr lang="en-GB" sz="2400" b="1" dirty="0"/>
              <a:t>constituency members </a:t>
            </a:r>
            <a:r>
              <a:rPr lang="en-GB" sz="2400" dirty="0"/>
              <a:t>or </a:t>
            </a:r>
            <a:r>
              <a:rPr lang="en-GB" sz="2400" b="1" dirty="0"/>
              <a:t>citizens</a:t>
            </a:r>
            <a:r>
              <a:rPr lang="en-GB" sz="2400" dirty="0"/>
              <a:t>.</a:t>
            </a:r>
            <a:endParaRPr sz="2400" dirty="0"/>
          </a:p>
          <a:p>
            <a:pPr marL="638175" lvl="0" indent="-495300" algn="l" rtl="0">
              <a:lnSpc>
                <a:spcPct val="100000"/>
              </a:lnSpc>
              <a:spcBef>
                <a:spcPts val="1800"/>
              </a:spcBef>
              <a:spcAft>
                <a:spcPts val="0"/>
              </a:spcAft>
              <a:buSzPts val="2400"/>
              <a:buFont typeface="Wingdings" panose="05000000000000000000" pitchFamily="2" charset="2"/>
              <a:buChar char="§"/>
            </a:pPr>
            <a:r>
              <a:rPr lang="en-GB" sz="2400" dirty="0"/>
              <a:t>CSOs are formed based on different considerations such as </a:t>
            </a:r>
            <a:r>
              <a:rPr lang="en-GB" sz="2400" b="1" dirty="0"/>
              <a:t>philanthropic</a:t>
            </a:r>
            <a:r>
              <a:rPr lang="en-GB" sz="2400" dirty="0"/>
              <a:t>, </a:t>
            </a:r>
            <a:r>
              <a:rPr lang="en-GB" sz="2400" b="1" dirty="0"/>
              <a:t>cultural</a:t>
            </a:r>
            <a:r>
              <a:rPr lang="en-GB" sz="2400" dirty="0"/>
              <a:t>, </a:t>
            </a:r>
            <a:r>
              <a:rPr lang="en-GB" sz="2400" b="1" dirty="0"/>
              <a:t>scientific</a:t>
            </a:r>
            <a:r>
              <a:rPr lang="en-GB" sz="2400" dirty="0"/>
              <a:t>, ethical, </a:t>
            </a:r>
            <a:r>
              <a:rPr lang="en-GB" sz="2400" b="1" dirty="0"/>
              <a:t>religious</a:t>
            </a:r>
            <a:r>
              <a:rPr lang="en-GB" sz="2400" dirty="0"/>
              <a:t> or </a:t>
            </a:r>
            <a:r>
              <a:rPr lang="en-GB" sz="2400" b="1" dirty="0"/>
              <a:t>others</a:t>
            </a:r>
            <a:r>
              <a:rPr lang="en-GB" sz="2400" dirty="0"/>
              <a:t>.</a:t>
            </a:r>
            <a:endParaRPr sz="2400" dirty="0"/>
          </a:p>
          <a:p>
            <a:pPr marL="638175" lvl="0" indent="-495300" algn="l" rtl="0">
              <a:lnSpc>
                <a:spcPct val="100000"/>
              </a:lnSpc>
              <a:spcBef>
                <a:spcPts val="1800"/>
              </a:spcBef>
              <a:spcAft>
                <a:spcPts val="1800"/>
              </a:spcAft>
              <a:buSzPts val="2400"/>
              <a:buFont typeface="Wingdings" panose="05000000000000000000" pitchFamily="2" charset="2"/>
              <a:buChar char="§"/>
            </a:pPr>
            <a:r>
              <a:rPr lang="en-GB" sz="2400" dirty="0"/>
              <a:t>They operate on a </a:t>
            </a:r>
            <a:r>
              <a:rPr lang="en-GB" sz="2400" b="1" dirty="0"/>
              <a:t>local</a:t>
            </a:r>
            <a:r>
              <a:rPr lang="en-GB" sz="2400" dirty="0"/>
              <a:t>, </a:t>
            </a:r>
            <a:r>
              <a:rPr lang="en-GB" sz="2400" b="1" dirty="0"/>
              <a:t>national</a:t>
            </a:r>
            <a:r>
              <a:rPr lang="en-GB" sz="2400" dirty="0"/>
              <a:t> or </a:t>
            </a:r>
            <a:r>
              <a:rPr lang="en-GB" sz="2400" b="1" dirty="0"/>
              <a:t>international</a:t>
            </a:r>
            <a:r>
              <a:rPr lang="en-GB" sz="2400" dirty="0"/>
              <a:t> level.</a:t>
            </a:r>
            <a:endParaRPr sz="2400" dirty="0"/>
          </a:p>
        </p:txBody>
      </p:sp>
      <p:sp>
        <p:nvSpPr>
          <p:cNvPr id="107" name="Google Shape;107;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Defining the Organisational Structures (CSO) (cont’d)</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2800"/>
              <a:buFont typeface="Arial"/>
              <a:buNone/>
            </a:pPr>
            <a:r>
              <a:rPr lang="en-GB" b="1" dirty="0"/>
              <a:t>Types of Organisational Structures (CSO)</a:t>
            </a:r>
            <a:endParaRPr b="1" dirty="0"/>
          </a:p>
        </p:txBody>
      </p:sp>
      <p:sp>
        <p:nvSpPr>
          <p:cNvPr id="113" name="Google Shape;113;p27"/>
          <p:cNvSpPr txBox="1"/>
          <p:nvPr/>
        </p:nvSpPr>
        <p:spPr>
          <a:xfrm>
            <a:off x="399375" y="1267350"/>
            <a:ext cx="10677300" cy="4186800"/>
          </a:xfrm>
          <a:prstGeom prst="rect">
            <a:avLst/>
          </a:prstGeom>
          <a:noFill/>
          <a:ln>
            <a:noFill/>
          </a:ln>
        </p:spPr>
        <p:txBody>
          <a:bodyPr spcFirstLastPara="1" wrap="square" lIns="91425" tIns="91425" rIns="91425" bIns="91425" anchor="t" anchorCtr="0">
            <a:spAutoFit/>
          </a:bodyPr>
          <a:lstStyle/>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Bureaucratic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Hierarchical Organisational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Functional Organisational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Divisional Organisational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Matrix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Flat Organisational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Circular Organisational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Team-based Organisational Structure. </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Network-Based Organisational Structure</a:t>
            </a:r>
            <a:endParaRPr sz="2000">
              <a:highlight>
                <a:schemeClr val="lt1"/>
              </a:highlight>
              <a:latin typeface="Calibri"/>
              <a:ea typeface="Calibri"/>
              <a:cs typeface="Calibri"/>
              <a:sym typeface="Calibri"/>
            </a:endParaRPr>
          </a:p>
        </p:txBody>
      </p:sp>
      <p:pic>
        <p:nvPicPr>
          <p:cNvPr id="114" name="Google Shape;114;p27"/>
          <p:cNvPicPr preferRelativeResize="0"/>
          <p:nvPr/>
        </p:nvPicPr>
        <p:blipFill>
          <a:blip r:embed="rId3">
            <a:alphaModFix/>
          </a:blip>
          <a:stretch>
            <a:fillRect/>
          </a:stretch>
        </p:blipFill>
        <p:spPr>
          <a:xfrm>
            <a:off x="6602727" y="1853799"/>
            <a:ext cx="4726799" cy="3150423"/>
          </a:xfrm>
          <a:prstGeom prst="rect">
            <a:avLst/>
          </a:prstGeom>
          <a:noFill/>
          <a:ln>
            <a:noFill/>
          </a:ln>
        </p:spPr>
      </p:pic>
      <p:sp>
        <p:nvSpPr>
          <p:cNvPr id="2" name="Rectangle 1"/>
          <p:cNvSpPr/>
          <p:nvPr/>
        </p:nvSpPr>
        <p:spPr>
          <a:xfrm>
            <a:off x="399370" y="1371600"/>
            <a:ext cx="11295325" cy="454793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Calibri" panose="020F0502020204030204" pitchFamily="34" charset="0"/>
                <a:cs typeface="Calibri" panose="020F0502020204030204" pitchFamily="34" charset="0"/>
              </a:rPr>
              <a:t>What type of organisational structures </a:t>
            </a:r>
          </a:p>
          <a:p>
            <a:pPr algn="ctr"/>
            <a:r>
              <a:rPr lang="en-GB" sz="3600" dirty="0" smtClean="0">
                <a:latin typeface="Calibri" panose="020F0502020204030204" pitchFamily="34" charset="0"/>
                <a:cs typeface="Calibri" panose="020F0502020204030204" pitchFamily="34" charset="0"/>
              </a:rPr>
              <a:t>are you familiar with?</a:t>
            </a:r>
            <a:endParaRPr lang="en-GB" sz="3600"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2800"/>
              <a:buFont typeface="Arial"/>
              <a:buNone/>
            </a:pPr>
            <a:r>
              <a:rPr lang="en-GB" b="1" dirty="0"/>
              <a:t>Types of Organisational Structures (CSO)</a:t>
            </a:r>
            <a:endParaRPr b="1" dirty="0"/>
          </a:p>
        </p:txBody>
      </p:sp>
      <p:sp>
        <p:nvSpPr>
          <p:cNvPr id="113" name="Google Shape;113;p27"/>
          <p:cNvSpPr txBox="1"/>
          <p:nvPr/>
        </p:nvSpPr>
        <p:spPr>
          <a:xfrm>
            <a:off x="399375" y="1267350"/>
            <a:ext cx="10677300" cy="4186800"/>
          </a:xfrm>
          <a:prstGeom prst="rect">
            <a:avLst/>
          </a:prstGeom>
          <a:noFill/>
          <a:ln>
            <a:noFill/>
          </a:ln>
        </p:spPr>
        <p:txBody>
          <a:bodyPr spcFirstLastPara="1" wrap="square" lIns="91425" tIns="91425" rIns="91425" bIns="91425" anchor="t" anchorCtr="0">
            <a:spAutoFit/>
          </a:bodyPr>
          <a:lstStyle/>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Bureaucratic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Hierarchical Organisational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Functional Organisational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Divisional Organisational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Matrix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Flat Organisational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Circular Organisational Structures</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Team-based Organisational Structure. </a:t>
            </a:r>
            <a:endParaRPr sz="2000">
              <a:highlight>
                <a:schemeClr val="lt1"/>
              </a:highlight>
              <a:latin typeface="Calibri"/>
              <a:ea typeface="Calibri"/>
              <a:cs typeface="Calibri"/>
              <a:sym typeface="Calibri"/>
            </a:endParaRPr>
          </a:p>
          <a:p>
            <a:pPr marL="457200" marR="0" lvl="0" indent="-355600" algn="just" rtl="0">
              <a:lnSpc>
                <a:spcPct val="150000"/>
              </a:lnSpc>
              <a:spcBef>
                <a:spcPts val="0"/>
              </a:spcBef>
              <a:spcAft>
                <a:spcPts val="0"/>
              </a:spcAft>
              <a:buSzPts val="2000"/>
              <a:buFont typeface="Calibri"/>
              <a:buAutoNum type="arabicPeriod"/>
            </a:pPr>
            <a:r>
              <a:rPr lang="en-GB" sz="2000">
                <a:highlight>
                  <a:schemeClr val="lt1"/>
                </a:highlight>
                <a:latin typeface="Calibri"/>
                <a:ea typeface="Calibri"/>
                <a:cs typeface="Calibri"/>
                <a:sym typeface="Calibri"/>
              </a:rPr>
              <a:t>Network-Based Organisational Structure</a:t>
            </a:r>
            <a:endParaRPr sz="2000">
              <a:highlight>
                <a:schemeClr val="lt1"/>
              </a:highlight>
              <a:latin typeface="Calibri"/>
              <a:ea typeface="Calibri"/>
              <a:cs typeface="Calibri"/>
              <a:sym typeface="Calibri"/>
            </a:endParaRPr>
          </a:p>
        </p:txBody>
      </p:sp>
      <p:pic>
        <p:nvPicPr>
          <p:cNvPr id="114" name="Google Shape;114;p27"/>
          <p:cNvPicPr preferRelativeResize="0"/>
          <p:nvPr/>
        </p:nvPicPr>
        <p:blipFill>
          <a:blip r:embed="rId3">
            <a:alphaModFix/>
          </a:blip>
          <a:stretch>
            <a:fillRect/>
          </a:stretch>
        </p:blipFill>
        <p:spPr>
          <a:xfrm>
            <a:off x="6602727" y="1853799"/>
            <a:ext cx="4726799" cy="3150423"/>
          </a:xfrm>
          <a:prstGeom prst="rect">
            <a:avLst/>
          </a:prstGeom>
          <a:noFill/>
          <a:ln>
            <a:noFill/>
          </a:ln>
        </p:spPr>
      </p:pic>
    </p:spTree>
    <p:extLst>
      <p:ext uri="{BB962C8B-B14F-4D97-AF65-F5344CB8AC3E}">
        <p14:creationId xmlns:p14="http://schemas.microsoft.com/office/powerpoint/2010/main" val="25459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body" idx="2"/>
          </p:nvPr>
        </p:nvSpPr>
        <p:spPr>
          <a:xfrm>
            <a:off x="399370" y="1406263"/>
            <a:ext cx="11393400" cy="4603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600"/>
              </a:spcAft>
              <a:buSzPts val="1800"/>
              <a:buNone/>
            </a:pPr>
            <a:r>
              <a:rPr lang="en-GB" sz="2400">
                <a:highlight>
                  <a:srgbClr val="FFFFFF"/>
                </a:highlight>
              </a:rPr>
              <a:t>A </a:t>
            </a:r>
            <a:r>
              <a:rPr lang="en-GB" sz="2400" b="1">
                <a:highlight>
                  <a:srgbClr val="FFFFFF"/>
                </a:highlight>
              </a:rPr>
              <a:t>bureaucratic organisation</a:t>
            </a:r>
            <a:r>
              <a:rPr lang="en-GB" sz="2400">
                <a:highlight>
                  <a:srgbClr val="FFFFFF"/>
                </a:highlight>
              </a:rPr>
              <a:t> is characterised by a well-organised hierarchy that functions with a great deal of formality.</a:t>
            </a:r>
            <a:endParaRPr sz="3000">
              <a:solidFill>
                <a:srgbClr val="000000"/>
              </a:solidFill>
            </a:endParaRPr>
          </a:p>
        </p:txBody>
      </p:sp>
      <p:sp>
        <p:nvSpPr>
          <p:cNvPr id="120" name="Google Shape;120;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457200" lvl="0" indent="-342900" algn="just" rtl="0">
              <a:lnSpc>
                <a:spcPct val="100000"/>
              </a:lnSpc>
              <a:spcBef>
                <a:spcPts val="0"/>
              </a:spcBef>
              <a:spcAft>
                <a:spcPts val="0"/>
              </a:spcAft>
              <a:buSzPts val="1800"/>
              <a:buAutoNum type="arabicPeriod"/>
            </a:pPr>
            <a:r>
              <a:rPr lang="en-GB" b="1" dirty="0"/>
              <a:t>Bureaucratic Structures</a:t>
            </a:r>
            <a:endParaRPr b="1" dirty="0"/>
          </a:p>
        </p:txBody>
      </p:sp>
      <p:sp>
        <p:nvSpPr>
          <p:cNvPr id="121" name="Google Shape;121;p6"/>
          <p:cNvSpPr/>
          <p:nvPr/>
        </p:nvSpPr>
        <p:spPr>
          <a:xfrm>
            <a:off x="2803300" y="2629500"/>
            <a:ext cx="7130400" cy="1599000"/>
          </a:xfrm>
          <a:prstGeom prst="rect">
            <a:avLst/>
          </a:prstGeom>
          <a:solidFill>
            <a:schemeClr val="accent4">
              <a:lumMod val="20000"/>
              <a:lumOff val="8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1" i="0" u="none" strike="noStrike" cap="none" dirty="0">
                <a:solidFill>
                  <a:schemeClr val="tx1"/>
                </a:solidFill>
                <a:latin typeface="Calibri"/>
                <a:ea typeface="Calibri"/>
                <a:cs typeface="Calibri"/>
                <a:sym typeface="Calibri"/>
              </a:rPr>
              <a:t>Example: the United States federal government, which has dozens of different departments and agencies, each with its own area of responsibility.</a:t>
            </a:r>
            <a:endParaRPr sz="2000" b="1" i="0" u="none" strike="noStrike" cap="none" dirty="0">
              <a:solidFill>
                <a:schemeClr val="tx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1388</Words>
  <Application>Microsoft Office PowerPoint</Application>
  <PresentationFormat>Widescreen</PresentationFormat>
  <Paragraphs>94</Paragraphs>
  <Slides>18</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Calibri</vt:lpstr>
      <vt:lpstr>Poppins</vt:lpstr>
      <vt:lpstr>Arial</vt:lpstr>
      <vt:lpstr>Wingdings</vt:lpstr>
      <vt:lpstr>CARDET Course template</vt:lpstr>
      <vt:lpstr>CARDET Course template</vt:lpstr>
      <vt:lpstr>1_CARDET Course template</vt:lpstr>
      <vt:lpstr>Module 3 Organisational Management</vt:lpstr>
      <vt:lpstr>Icebreaker</vt:lpstr>
      <vt:lpstr>Overview</vt:lpstr>
      <vt:lpstr>Defining the Organisational Structures (CSO)</vt:lpstr>
      <vt:lpstr>Defining the Organisational Structures (CSO) (cont’d)</vt:lpstr>
      <vt:lpstr>Defining the Organisational Structures (CSO) (cont’d)</vt:lpstr>
      <vt:lpstr>Types of Organisational Structures (CSO)</vt:lpstr>
      <vt:lpstr>Types of Organisational Structures (CSO)</vt:lpstr>
      <vt:lpstr>Bureaucratic Structures</vt:lpstr>
      <vt:lpstr>2. Hierarchical Organizational Structure</vt:lpstr>
      <vt:lpstr>3. Functional organisational structure</vt:lpstr>
      <vt:lpstr>4. Divisional organizational structure</vt:lpstr>
      <vt:lpstr>5. Matrix organization structure</vt:lpstr>
      <vt:lpstr>6. Flat organizational structure example</vt:lpstr>
      <vt:lpstr>7. Circular organizational structure</vt:lpstr>
      <vt:lpstr>8. Team based organizational structure</vt:lpstr>
      <vt:lpstr>9. Network organizational structure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Organisational Management</dc:title>
  <dc:creator>2Fast4u</dc:creator>
  <cp:lastModifiedBy>Simone Khekin</cp:lastModifiedBy>
  <cp:revision>4</cp:revision>
  <dcterms:created xsi:type="dcterms:W3CDTF">2014-07-11T09:12:14Z</dcterms:created>
  <dcterms:modified xsi:type="dcterms:W3CDTF">2024-01-12T17:07:53Z</dcterms:modified>
</cp:coreProperties>
</file>