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56" r:id="rId3"/>
  </p:sldMasterIdLst>
  <p:notesMasterIdLst>
    <p:notesMasterId r:id="rId17"/>
  </p:notesMasterIdLst>
  <p:sldIdLst>
    <p:sldId id="268" r:id="rId4"/>
    <p:sldId id="257" r:id="rId5"/>
    <p:sldId id="258" r:id="rId6"/>
    <p:sldId id="259" r:id="rId7"/>
    <p:sldId id="260" r:id="rId8"/>
    <p:sldId id="261" r:id="rId9"/>
    <p:sldId id="262" r:id="rId10"/>
    <p:sldId id="263" r:id="rId11"/>
    <p:sldId id="264" r:id="rId12"/>
    <p:sldId id="265" r:id="rId13"/>
    <p:sldId id="269" r:id="rId14"/>
    <p:sldId id="266"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2X1atwFou9V1r/oMwLLatfv46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4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4295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a:t>Improved decision-making: MEL provides organizations with reliable and relevant data to inform decisions and improve program design and implementation.</a:t>
            </a:r>
            <a:endParaRPr/>
          </a:p>
          <a:p>
            <a:pPr marL="457200" marR="0" lvl="0" indent="-317500" algn="l" rtl="0">
              <a:lnSpc>
                <a:spcPct val="100000"/>
              </a:lnSpc>
              <a:spcBef>
                <a:spcPts val="0"/>
              </a:spcBef>
              <a:spcAft>
                <a:spcPts val="0"/>
              </a:spcAft>
              <a:buSzPts val="1400"/>
              <a:buChar char="●"/>
            </a:pPr>
            <a:r>
              <a:rPr lang="en-GB"/>
              <a:t>Increased accountability: MEL processes hold organizations accountable for their actions and the results they achieve, which can increase trust and confidence in the organization's work.</a:t>
            </a:r>
            <a:endParaRPr/>
          </a:p>
          <a:p>
            <a:pPr marL="457200" marR="0" lvl="0" indent="-317500" algn="l" rtl="0">
              <a:lnSpc>
                <a:spcPct val="100000"/>
              </a:lnSpc>
              <a:spcBef>
                <a:spcPts val="0"/>
              </a:spcBef>
              <a:spcAft>
                <a:spcPts val="0"/>
              </a:spcAft>
              <a:buSzPts val="1400"/>
              <a:buChar char="●"/>
            </a:pPr>
            <a:r>
              <a:rPr lang="en-GB"/>
              <a:t>Enhanced program effectiveness: MEL allows organizations to identify what is working well and what is not, and to make adjustments to improve program effectiveness.</a:t>
            </a:r>
            <a:endParaRPr/>
          </a:p>
          <a:p>
            <a:pPr marL="457200" marR="0" lvl="0" indent="-317500" algn="l" rtl="0">
              <a:lnSpc>
                <a:spcPct val="100000"/>
              </a:lnSpc>
              <a:spcBef>
                <a:spcPts val="0"/>
              </a:spcBef>
              <a:spcAft>
                <a:spcPts val="0"/>
              </a:spcAft>
              <a:buSzPts val="1400"/>
              <a:buChar char="●"/>
            </a:pPr>
            <a:r>
              <a:rPr lang="en-GB"/>
              <a:t>Greater learning and continuous improvement: MEL provides opportunities for organizations to learn from their experiences and to continuously improve their programs and services.</a:t>
            </a:r>
            <a:endParaRPr/>
          </a:p>
          <a:p>
            <a:pPr marL="457200" marR="0" lvl="0" indent="-317500" algn="l" rtl="0">
              <a:lnSpc>
                <a:spcPct val="100000"/>
              </a:lnSpc>
              <a:spcBef>
                <a:spcPts val="0"/>
              </a:spcBef>
              <a:spcAft>
                <a:spcPts val="0"/>
              </a:spcAft>
              <a:buSzPts val="1400"/>
              <a:buChar char="●"/>
            </a:pPr>
            <a:r>
              <a:rPr lang="en-GB"/>
              <a:t>Evidence-based practice: MEL helps organizations to collect and use data to support decision-making and to demonstrate the impact of their work to funders and stakeholders.</a:t>
            </a:r>
            <a:endParaRPr/>
          </a:p>
          <a:p>
            <a:pPr marL="457200" marR="0" lvl="0" indent="-317500" algn="l" rtl="0">
              <a:lnSpc>
                <a:spcPct val="100000"/>
              </a:lnSpc>
              <a:spcBef>
                <a:spcPts val="0"/>
              </a:spcBef>
              <a:spcAft>
                <a:spcPts val="0"/>
              </a:spcAft>
              <a:buSzPts val="1400"/>
              <a:buChar char="●"/>
            </a:pPr>
            <a:r>
              <a:rPr lang="en-GB"/>
              <a:t>Improved communication and coordination: MEL can facilitate better communication and coordination among different stakeholders, including partners, funders, and beneficiaries.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Picture Source: https://www.freepik.com/free-vector/flat-university-concept_4517716.htm#query=Monitoring%20Evaluation%20amp%20Learning&amp;position=1&amp;from_view=search&amp;track=country_rows_v2</a:t>
            </a:r>
            <a:endParaRPr/>
          </a:p>
        </p:txBody>
      </p:sp>
      <p:sp>
        <p:nvSpPr>
          <p:cNvPr id="160" name="Google Shape;1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a:t>Improved decision-making: MEL provides organizations with reliable and relevant data to inform decisions and improve program design and implementation.</a:t>
            </a:r>
            <a:endParaRPr/>
          </a:p>
          <a:p>
            <a:pPr marL="457200" marR="0" lvl="0" indent="-317500" algn="l" rtl="0">
              <a:lnSpc>
                <a:spcPct val="100000"/>
              </a:lnSpc>
              <a:spcBef>
                <a:spcPts val="0"/>
              </a:spcBef>
              <a:spcAft>
                <a:spcPts val="0"/>
              </a:spcAft>
              <a:buSzPts val="1400"/>
              <a:buChar char="●"/>
            </a:pPr>
            <a:r>
              <a:rPr lang="en-GB"/>
              <a:t>Increased accountability: MEL processes hold organizations accountable for their actions and the results they achieve, which can increase trust and confidence in the organization's work.</a:t>
            </a:r>
            <a:endParaRPr/>
          </a:p>
          <a:p>
            <a:pPr marL="457200" marR="0" lvl="0" indent="-317500" algn="l" rtl="0">
              <a:lnSpc>
                <a:spcPct val="100000"/>
              </a:lnSpc>
              <a:spcBef>
                <a:spcPts val="0"/>
              </a:spcBef>
              <a:spcAft>
                <a:spcPts val="0"/>
              </a:spcAft>
              <a:buSzPts val="1400"/>
              <a:buChar char="●"/>
            </a:pPr>
            <a:r>
              <a:rPr lang="en-GB"/>
              <a:t>Enhanced program effectiveness: MEL allows organizations to identify what is working well and what is not, and to make adjustments to improve program effectiveness.</a:t>
            </a:r>
            <a:endParaRPr/>
          </a:p>
          <a:p>
            <a:pPr marL="457200" marR="0" lvl="0" indent="-317500" algn="l" rtl="0">
              <a:lnSpc>
                <a:spcPct val="100000"/>
              </a:lnSpc>
              <a:spcBef>
                <a:spcPts val="0"/>
              </a:spcBef>
              <a:spcAft>
                <a:spcPts val="0"/>
              </a:spcAft>
              <a:buSzPts val="1400"/>
              <a:buChar char="●"/>
            </a:pPr>
            <a:r>
              <a:rPr lang="en-GB"/>
              <a:t>Greater learning and continuous improvement: MEL provides opportunities for organizations to learn from their experiences and to continuously improve their programs and services.</a:t>
            </a:r>
            <a:endParaRPr/>
          </a:p>
          <a:p>
            <a:pPr marL="457200" marR="0" lvl="0" indent="-317500" algn="l" rtl="0">
              <a:lnSpc>
                <a:spcPct val="100000"/>
              </a:lnSpc>
              <a:spcBef>
                <a:spcPts val="0"/>
              </a:spcBef>
              <a:spcAft>
                <a:spcPts val="0"/>
              </a:spcAft>
              <a:buSzPts val="1400"/>
              <a:buChar char="●"/>
            </a:pPr>
            <a:r>
              <a:rPr lang="en-GB"/>
              <a:t>Evidence-based practice: MEL helps organizations to collect and use data to support decision-making and to demonstrate the impact of their work to funders and stakeholders.</a:t>
            </a:r>
            <a:endParaRPr/>
          </a:p>
          <a:p>
            <a:pPr marL="457200" marR="0" lvl="0" indent="-317500" algn="l" rtl="0">
              <a:lnSpc>
                <a:spcPct val="100000"/>
              </a:lnSpc>
              <a:spcBef>
                <a:spcPts val="0"/>
              </a:spcBef>
              <a:spcAft>
                <a:spcPts val="0"/>
              </a:spcAft>
              <a:buSzPts val="1400"/>
              <a:buChar char="●"/>
            </a:pPr>
            <a:r>
              <a:rPr lang="en-GB"/>
              <a:t>Improved communication and coordination: MEL can facilitate better communication and coordination among different stakeholders, including partners, funders, and beneficiaries.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Picture Source: https://www.freepik.com/free-vector/flat-university-concept_4517716.htm#query=Monitoring%20Evaluation%20amp%20Learning&amp;position=1&amp;from_view=search&amp;track=country_rows_v2</a:t>
            </a:r>
            <a:endParaRPr/>
          </a:p>
        </p:txBody>
      </p:sp>
      <p:sp>
        <p:nvSpPr>
          <p:cNvPr id="160" name="Google Shape;1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63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GB"/>
              <a:t>Staff time and expertise: MEL requires dedicated staff to plan, implement, and analyze data, which can be costly in terms of both time and expertise.</a:t>
            </a:r>
            <a:endParaRPr/>
          </a:p>
          <a:p>
            <a:pPr marL="457200" marR="0" lvl="0" indent="-317500" algn="l" rtl="0">
              <a:lnSpc>
                <a:spcPct val="100000"/>
              </a:lnSpc>
              <a:spcBef>
                <a:spcPts val="0"/>
              </a:spcBef>
              <a:spcAft>
                <a:spcPts val="0"/>
              </a:spcAft>
              <a:buSzPts val="1400"/>
              <a:buChar char="●"/>
            </a:pPr>
            <a:r>
              <a:rPr lang="en-GB"/>
              <a:t>Data collection and analysis: Collecting data can be costly in terms of staff time, equipment, and software. Additionally, data analysis can be time-consuming and require specialized expertise.</a:t>
            </a:r>
            <a:endParaRPr/>
          </a:p>
          <a:p>
            <a:pPr marL="457200" marR="0" lvl="0" indent="-317500" algn="l" rtl="0">
              <a:lnSpc>
                <a:spcPct val="100000"/>
              </a:lnSpc>
              <a:spcBef>
                <a:spcPts val="0"/>
              </a:spcBef>
              <a:spcAft>
                <a:spcPts val="0"/>
              </a:spcAft>
              <a:buSzPts val="1400"/>
              <a:buChar char="●"/>
            </a:pPr>
            <a:r>
              <a:rPr lang="en-GB"/>
              <a:t>Training and capacity building: Organizations may need to invest in training and capacity building for staff to ensure they have the necessary skills and knowledge to implement MEL effectively.</a:t>
            </a:r>
            <a:endParaRPr/>
          </a:p>
          <a:p>
            <a:pPr marL="457200" marR="0" lvl="0" indent="-317500" algn="l" rtl="0">
              <a:lnSpc>
                <a:spcPct val="100000"/>
              </a:lnSpc>
              <a:spcBef>
                <a:spcPts val="0"/>
              </a:spcBef>
              <a:spcAft>
                <a:spcPts val="0"/>
              </a:spcAft>
              <a:buSzPts val="1400"/>
              <a:buChar char="●"/>
            </a:pPr>
            <a:r>
              <a:rPr lang="en-GB"/>
              <a:t>IT infrastructure: Organizations may need to invest in IT infrastructure, such as servers and software, to support data collection and analysis.</a:t>
            </a:r>
            <a:endParaRPr/>
          </a:p>
          <a:p>
            <a:pPr marL="457200" marR="0" lvl="0" indent="-317500" algn="l" rtl="0">
              <a:lnSpc>
                <a:spcPct val="100000"/>
              </a:lnSpc>
              <a:spcBef>
                <a:spcPts val="0"/>
              </a:spcBef>
              <a:spcAft>
                <a:spcPts val="0"/>
              </a:spcAft>
              <a:buSzPts val="1400"/>
              <a:buChar char="●"/>
            </a:pPr>
            <a:r>
              <a:rPr lang="en-GB"/>
              <a:t>Travel: Depending on the program, MEL may require staff to travel to different locations to collect data, which can add to the costs.</a:t>
            </a:r>
            <a:endParaRPr/>
          </a:p>
          <a:p>
            <a:pPr marL="457200" marR="0" lvl="0" indent="-317500" algn="l" rtl="0">
              <a:lnSpc>
                <a:spcPct val="100000"/>
              </a:lnSpc>
              <a:spcBef>
                <a:spcPts val="0"/>
              </a:spcBef>
              <a:spcAft>
                <a:spcPts val="0"/>
              </a:spcAft>
              <a:buSzPts val="1400"/>
              <a:buChar char="●"/>
            </a:pPr>
            <a:r>
              <a:rPr lang="en-GB"/>
              <a:t>Communication and dissemination: Communicating and disseminating MEL results to stakeholders can also be costly, in terms of staff time and resources.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Overall, MEL can be a significant investment for organizations, but it is important to consider the long-term benefits that it can bring in terms of improved decision-making, accountability, and program effectiveness.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Picture Source: https://www.freepik.com/free-photo/business-team-meeting_13055232.htm#query=cost%20efficiency&amp;position=0&amp;from_view=search&amp;track=country_rows_v2</a:t>
            </a:r>
            <a:endParaRPr/>
          </a:p>
        </p:txBody>
      </p:sp>
      <p:sp>
        <p:nvSpPr>
          <p:cNvPr id="167" name="Google Shape;16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t>Image Source: </a:t>
            </a:r>
            <a:r>
              <a:rPr lang="en-GB"/>
              <a:t>https://www.freepik.com/free-vector/youth-empowerment-abstract-concept-illustration-children-young-people-take-charge-take-action-improve-life-quality-democracy-building-youth-activism-involvement_10783087.htm#query=community%20impact&amp;position=2&amp;from_view=keyword&amp;track=ais</a:t>
            </a: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Quote Source: https://eu.cjonline.com/story/news/columns/2019/12/12/mike-hall-robert-heinlein-observations-worth-observing/2096057007/</a:t>
            </a:r>
            <a:endParaRPr/>
          </a:p>
        </p:txBody>
      </p:sp>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All CSOs share a common; there have no significant government-controlled representation or participation.</a:t>
            </a:r>
            <a:endParaRPr/>
          </a:p>
          <a:p>
            <a:pPr marL="0" lvl="0" indent="0" algn="l" rtl="0">
              <a:lnSpc>
                <a:spcPct val="100000"/>
              </a:lnSpc>
              <a:spcBef>
                <a:spcPts val="0"/>
              </a:spcBef>
              <a:spcAft>
                <a:spcPts val="0"/>
              </a:spcAft>
              <a:buSzPts val="1400"/>
              <a:buNone/>
            </a:pPr>
            <a:r>
              <a:rPr lang="en-GB"/>
              <a:t>Image Source: https://mel.cgiar.org/index/home</a:t>
            </a:r>
            <a:endParaRPr/>
          </a:p>
          <a:p>
            <a:pPr marL="0" lvl="0" indent="0" algn="l" rtl="0">
              <a:lnSpc>
                <a:spcPct val="100000"/>
              </a:lnSpc>
              <a:spcBef>
                <a:spcPts val="0"/>
              </a:spcBef>
              <a:spcAft>
                <a:spcPts val="0"/>
              </a:spcAft>
              <a:buSzPts val="1400"/>
              <a:buNone/>
            </a:pPr>
            <a:endParaRPr/>
          </a:p>
        </p:txBody>
      </p:sp>
      <p:sp>
        <p:nvSpPr>
          <p:cNvPr id="100" name="Google Shape;1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https://www.google.com/search?q=Monitoring%2C+Evaluation+%26+Learning&amp;tbm=isch&amp;ved=2ahUKEwi2yMDBtsKAAxWfmCcCHTw1A14Q2-cCegQIABAA&amp;oq=Monitoring%2C+Evaluation+%26+Learning&amp;gs_lcp=CgNpbWcQAzIECAAQHjIGCAAQCBAeMgYIABAIEB4yBggAEAgQHjIGCAAQCBAeMgcIABAYEIAEMgcIABAYEIAEMgcIABAYEIAEOgUIABCABFDTqAtY06gLYO-uC2gBcAB4AIABlwGIAZADkgEDMC4zmAEAoAEBqgELZ3dzLXdpei1pbWfAAQE&amp;sclient=img&amp;ei=S6HMZPb2NZ-xnsEPvOqM8AU&amp;bih=678&amp;biw=994&amp;rlz=1C1GCEA_enCY1043CY1043&amp;hl=en#imgrc=lk9r8HemtM0_1M</a:t>
            </a:r>
            <a:endParaRPr/>
          </a:p>
        </p:txBody>
      </p:sp>
      <p:sp>
        <p:nvSpPr>
          <p:cNvPr id="107" name="Google Shape;1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90000"/>
              </a:lnSpc>
              <a:spcBef>
                <a:spcPts val="1000"/>
              </a:spcBef>
              <a:spcAft>
                <a:spcPts val="0"/>
              </a:spcAft>
              <a:buClr>
                <a:schemeClr val="dk1"/>
              </a:buClr>
              <a:buSzPts val="1800"/>
              <a:buFont typeface="Arial"/>
              <a:buNone/>
            </a:pPr>
            <a:endParaRPr sz="600"/>
          </a:p>
        </p:txBody>
      </p:sp>
      <p:sp>
        <p:nvSpPr>
          <p:cNvPr id="121" name="Google Shape;1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Picture Source: https://www.google.com/search?q=organizational+collaboration&amp;tbm=isch&amp;chips=q:organizational+collaboration,g_1:business:BBYIFKYbW1c%3D&amp;rlz=1C1GCEA_enCY1043CY1043&amp;hl=en&amp;sa=X&amp;ved=2ahUKEwi226y_tsKAAxVWmycCHRu9DjcQ4lYoAHoECAEQLw&amp;biw=994&amp;bih=678#imgrc=V1sbphQIFgRP8M&amp;imgdii=hPQ5xD34ct3zFM</a:t>
            </a:r>
            <a:endParaRPr/>
          </a:p>
        </p:txBody>
      </p:sp>
      <p:sp>
        <p:nvSpPr>
          <p:cNvPr id="153" name="Google Shape;1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3394463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409781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11905966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0606550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3906930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69221810"/>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73919695"/>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ePg6gq0vQQ"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3</a:t>
            </a:r>
            <a:r>
              <a:rPr lang="en-GB" dirty="0"/>
              <a:t/>
            </a:r>
            <a:br>
              <a:rPr lang="en-GB" dirty="0"/>
            </a:br>
            <a:r>
              <a:rPr lang="en-GB" dirty="0"/>
              <a:t>Organisational Management</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4:  Monitoring, Evaluation &amp; Learning</a:t>
            </a:r>
            <a:endParaRPr lang="en-GB" sz="2200" dirty="0">
              <a:solidFill>
                <a:schemeClr val="lt1"/>
              </a:solidFill>
            </a:endParaRPr>
          </a:p>
        </p:txBody>
      </p:sp>
    </p:spTree>
    <p:extLst>
      <p:ext uri="{BB962C8B-B14F-4D97-AF65-F5344CB8AC3E}">
        <p14:creationId xmlns:p14="http://schemas.microsoft.com/office/powerpoint/2010/main" val="47459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body" idx="1"/>
          </p:nvPr>
        </p:nvSpPr>
        <p:spPr>
          <a:xfrm>
            <a:off x="399369" y="1593890"/>
            <a:ext cx="6933586" cy="4229861"/>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u="sng" dirty="0"/>
              <a:t>BENEFITS</a:t>
            </a:r>
            <a:endParaRPr b="1" u="sng" dirty="0"/>
          </a:p>
          <a:p>
            <a:pPr marL="571500" lvl="0" indent="-342900" algn="just" rtl="0">
              <a:lnSpc>
                <a:spcPct val="90000"/>
              </a:lnSpc>
              <a:spcBef>
                <a:spcPts val="1000"/>
              </a:spcBef>
              <a:spcAft>
                <a:spcPts val="0"/>
              </a:spcAft>
              <a:buSzPts val="1800"/>
              <a:buFont typeface="Arial"/>
              <a:buAutoNum type="arabicPeriod"/>
            </a:pPr>
            <a:r>
              <a:rPr lang="en-GB" dirty="0"/>
              <a:t>Improved decision-making</a:t>
            </a:r>
            <a:endParaRPr dirty="0"/>
          </a:p>
          <a:p>
            <a:pPr marL="571500" lvl="0" indent="-342900" algn="just" rtl="0">
              <a:lnSpc>
                <a:spcPct val="90000"/>
              </a:lnSpc>
              <a:spcBef>
                <a:spcPts val="1000"/>
              </a:spcBef>
              <a:spcAft>
                <a:spcPts val="0"/>
              </a:spcAft>
              <a:buSzPts val="1800"/>
              <a:buFont typeface="Arial"/>
              <a:buAutoNum type="arabicPeriod"/>
            </a:pPr>
            <a:r>
              <a:rPr lang="en-GB" dirty="0"/>
              <a:t>Increased accountability</a:t>
            </a:r>
            <a:endParaRPr dirty="0"/>
          </a:p>
          <a:p>
            <a:pPr marL="571500" lvl="0" indent="-342900" algn="just" rtl="0">
              <a:lnSpc>
                <a:spcPct val="90000"/>
              </a:lnSpc>
              <a:spcBef>
                <a:spcPts val="1000"/>
              </a:spcBef>
              <a:spcAft>
                <a:spcPts val="0"/>
              </a:spcAft>
              <a:buSzPts val="1800"/>
              <a:buFont typeface="Arial"/>
              <a:buAutoNum type="arabicPeriod"/>
            </a:pPr>
            <a:r>
              <a:rPr lang="en-GB" dirty="0"/>
              <a:t>Enhanced program effectiveness</a:t>
            </a:r>
            <a:endParaRPr dirty="0"/>
          </a:p>
          <a:p>
            <a:pPr marL="571500" lvl="0" indent="-342900" algn="just" rtl="0">
              <a:lnSpc>
                <a:spcPct val="90000"/>
              </a:lnSpc>
              <a:spcBef>
                <a:spcPts val="1000"/>
              </a:spcBef>
              <a:spcAft>
                <a:spcPts val="0"/>
              </a:spcAft>
              <a:buSzPts val="1800"/>
              <a:buFont typeface="Arial"/>
              <a:buAutoNum type="arabicPeriod"/>
            </a:pPr>
            <a:r>
              <a:rPr lang="en-GB" dirty="0"/>
              <a:t>Greater learning and continuous improvement</a:t>
            </a:r>
            <a:endParaRPr dirty="0"/>
          </a:p>
          <a:p>
            <a:pPr marL="571500" lvl="0" indent="-342900" algn="just" rtl="0">
              <a:lnSpc>
                <a:spcPct val="90000"/>
              </a:lnSpc>
              <a:spcBef>
                <a:spcPts val="1000"/>
              </a:spcBef>
              <a:spcAft>
                <a:spcPts val="0"/>
              </a:spcAft>
              <a:buSzPts val="1800"/>
              <a:buFont typeface="Arial"/>
              <a:buAutoNum type="arabicPeriod"/>
            </a:pPr>
            <a:r>
              <a:rPr lang="en-GB" dirty="0"/>
              <a:t>Evidence-based practice</a:t>
            </a:r>
            <a:endParaRPr dirty="0"/>
          </a:p>
          <a:p>
            <a:pPr marL="571500" lvl="0" indent="-228600" algn="just" rtl="0">
              <a:lnSpc>
                <a:spcPct val="90000"/>
              </a:lnSpc>
              <a:spcBef>
                <a:spcPts val="1000"/>
              </a:spcBef>
              <a:spcAft>
                <a:spcPts val="0"/>
              </a:spcAft>
              <a:buSzPts val="1800"/>
              <a:buFont typeface="Arial"/>
              <a:buNone/>
            </a:pPr>
            <a:endParaRPr dirty="0"/>
          </a:p>
          <a:p>
            <a:pPr marL="228600" lvl="0" indent="0" algn="just" rtl="0">
              <a:lnSpc>
                <a:spcPct val="90000"/>
              </a:lnSpc>
              <a:spcBef>
                <a:spcPts val="1000"/>
              </a:spcBef>
              <a:spcAft>
                <a:spcPts val="0"/>
              </a:spcAft>
              <a:buSzPts val="1800"/>
              <a:buNone/>
            </a:pPr>
            <a:r>
              <a:rPr lang="en-GB" dirty="0"/>
              <a:t>Overall, MEL is a powerful tool that can help organisations to achieve their goals, improve their performance, and make a greater impact.</a:t>
            </a:r>
            <a:endParaRPr dirty="0"/>
          </a:p>
          <a:p>
            <a:pPr marL="571500" lvl="0" indent="-228600" algn="just" rtl="0">
              <a:lnSpc>
                <a:spcPct val="90000"/>
              </a:lnSpc>
              <a:spcBef>
                <a:spcPts val="1000"/>
              </a:spcBef>
              <a:spcAft>
                <a:spcPts val="0"/>
              </a:spcAft>
              <a:buSzPts val="1800"/>
              <a:buFont typeface="Arial"/>
              <a:buNone/>
            </a:pPr>
            <a:endParaRPr dirty="0"/>
          </a:p>
        </p:txBody>
      </p:sp>
      <p:sp>
        <p:nvSpPr>
          <p:cNvPr id="163" name="Google Shape;163;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Monitoring, Evaluation &amp; Learning - Benefits</a:t>
            </a:r>
            <a:endParaRPr/>
          </a:p>
        </p:txBody>
      </p:sp>
      <p:pic>
        <p:nvPicPr>
          <p:cNvPr id="164" name="Google Shape;164;p20"/>
          <p:cNvPicPr preferRelativeResize="0"/>
          <p:nvPr/>
        </p:nvPicPr>
        <p:blipFill>
          <a:blip r:embed="rId3">
            <a:alphaModFix/>
          </a:blip>
          <a:stretch>
            <a:fillRect/>
          </a:stretch>
        </p:blipFill>
        <p:spPr>
          <a:xfrm>
            <a:off x="7473430" y="1151868"/>
            <a:ext cx="4554245" cy="4554245"/>
          </a:xfrm>
          <a:prstGeom prst="rect">
            <a:avLst/>
          </a:prstGeom>
          <a:noFill/>
          <a:ln>
            <a:noFill/>
          </a:ln>
        </p:spPr>
      </p:pic>
      <p:sp>
        <p:nvSpPr>
          <p:cNvPr id="2" name="Rectangle 1"/>
          <p:cNvSpPr/>
          <p:nvPr/>
        </p:nvSpPr>
        <p:spPr>
          <a:xfrm>
            <a:off x="592667" y="1593890"/>
            <a:ext cx="11199963" cy="422986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alibri" panose="020F0502020204030204" pitchFamily="34" charset="0"/>
                <a:cs typeface="Calibri" panose="020F0502020204030204" pitchFamily="34" charset="0"/>
              </a:rPr>
              <a:t>What are some potential benefits in utilizing a </a:t>
            </a:r>
          </a:p>
          <a:p>
            <a:pPr algn="ctr"/>
            <a:r>
              <a:rPr lang="en-GB" sz="2800" dirty="0" smtClean="0">
                <a:latin typeface="Calibri" panose="020F0502020204030204" pitchFamily="34" charset="0"/>
                <a:cs typeface="Calibri" panose="020F0502020204030204" pitchFamily="34" charset="0"/>
              </a:rPr>
              <a:t>Monitoring, Evaluation and Training System?</a:t>
            </a:r>
            <a:endParaRPr lang="en-GB" sz="28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body" idx="1"/>
          </p:nvPr>
        </p:nvSpPr>
        <p:spPr>
          <a:xfrm>
            <a:off x="399369" y="1593890"/>
            <a:ext cx="6933586" cy="4229861"/>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u="sng" dirty="0"/>
              <a:t>BENEFITS</a:t>
            </a:r>
            <a:endParaRPr b="1" u="sng" dirty="0"/>
          </a:p>
          <a:p>
            <a:pPr marL="571500" lvl="0" indent="-342900" algn="just" rtl="0">
              <a:lnSpc>
                <a:spcPct val="90000"/>
              </a:lnSpc>
              <a:spcBef>
                <a:spcPts val="1000"/>
              </a:spcBef>
              <a:spcAft>
                <a:spcPts val="0"/>
              </a:spcAft>
              <a:buSzPts val="1800"/>
              <a:buFont typeface="Arial"/>
              <a:buAutoNum type="arabicPeriod"/>
            </a:pPr>
            <a:r>
              <a:rPr lang="en-GB" dirty="0"/>
              <a:t>Improved decision-making</a:t>
            </a:r>
            <a:endParaRPr dirty="0"/>
          </a:p>
          <a:p>
            <a:pPr marL="571500" lvl="0" indent="-342900" algn="just" rtl="0">
              <a:lnSpc>
                <a:spcPct val="90000"/>
              </a:lnSpc>
              <a:spcBef>
                <a:spcPts val="1000"/>
              </a:spcBef>
              <a:spcAft>
                <a:spcPts val="0"/>
              </a:spcAft>
              <a:buSzPts val="1800"/>
              <a:buFont typeface="Arial"/>
              <a:buAutoNum type="arabicPeriod"/>
            </a:pPr>
            <a:r>
              <a:rPr lang="en-GB" dirty="0"/>
              <a:t>Increased accountability</a:t>
            </a:r>
            <a:endParaRPr dirty="0"/>
          </a:p>
          <a:p>
            <a:pPr marL="571500" lvl="0" indent="-342900" algn="just" rtl="0">
              <a:lnSpc>
                <a:spcPct val="90000"/>
              </a:lnSpc>
              <a:spcBef>
                <a:spcPts val="1000"/>
              </a:spcBef>
              <a:spcAft>
                <a:spcPts val="0"/>
              </a:spcAft>
              <a:buSzPts val="1800"/>
              <a:buFont typeface="Arial"/>
              <a:buAutoNum type="arabicPeriod"/>
            </a:pPr>
            <a:r>
              <a:rPr lang="en-GB" dirty="0"/>
              <a:t>Enhanced program effectiveness</a:t>
            </a:r>
            <a:endParaRPr dirty="0"/>
          </a:p>
          <a:p>
            <a:pPr marL="571500" lvl="0" indent="-342900" algn="just" rtl="0">
              <a:lnSpc>
                <a:spcPct val="90000"/>
              </a:lnSpc>
              <a:spcBef>
                <a:spcPts val="1000"/>
              </a:spcBef>
              <a:spcAft>
                <a:spcPts val="0"/>
              </a:spcAft>
              <a:buSzPts val="1800"/>
              <a:buFont typeface="Arial"/>
              <a:buAutoNum type="arabicPeriod"/>
            </a:pPr>
            <a:r>
              <a:rPr lang="en-GB" dirty="0"/>
              <a:t>Greater learning and continuous improvement</a:t>
            </a:r>
            <a:endParaRPr dirty="0"/>
          </a:p>
          <a:p>
            <a:pPr marL="571500" lvl="0" indent="-342900" algn="just" rtl="0">
              <a:lnSpc>
                <a:spcPct val="90000"/>
              </a:lnSpc>
              <a:spcBef>
                <a:spcPts val="1000"/>
              </a:spcBef>
              <a:spcAft>
                <a:spcPts val="0"/>
              </a:spcAft>
              <a:buSzPts val="1800"/>
              <a:buFont typeface="Arial"/>
              <a:buAutoNum type="arabicPeriod"/>
            </a:pPr>
            <a:r>
              <a:rPr lang="en-GB" dirty="0"/>
              <a:t>Evidence-based practice</a:t>
            </a:r>
            <a:endParaRPr dirty="0"/>
          </a:p>
          <a:p>
            <a:pPr marL="571500" lvl="0" indent="-228600" algn="just" rtl="0">
              <a:lnSpc>
                <a:spcPct val="90000"/>
              </a:lnSpc>
              <a:spcBef>
                <a:spcPts val="1000"/>
              </a:spcBef>
              <a:spcAft>
                <a:spcPts val="0"/>
              </a:spcAft>
              <a:buSzPts val="1800"/>
              <a:buFont typeface="Arial"/>
              <a:buNone/>
            </a:pPr>
            <a:endParaRPr dirty="0"/>
          </a:p>
          <a:p>
            <a:pPr marL="228600" lvl="0" indent="0" algn="just" rtl="0">
              <a:lnSpc>
                <a:spcPct val="90000"/>
              </a:lnSpc>
              <a:spcBef>
                <a:spcPts val="1000"/>
              </a:spcBef>
              <a:spcAft>
                <a:spcPts val="0"/>
              </a:spcAft>
              <a:buSzPts val="1800"/>
              <a:buNone/>
            </a:pPr>
            <a:r>
              <a:rPr lang="en-GB" dirty="0"/>
              <a:t>Overall, MEL is a powerful tool that can help organisations to achieve their goals, improve their performance, and make a greater impact.</a:t>
            </a:r>
            <a:endParaRPr dirty="0"/>
          </a:p>
          <a:p>
            <a:pPr marL="571500" lvl="0" indent="-228600" algn="just" rtl="0">
              <a:lnSpc>
                <a:spcPct val="90000"/>
              </a:lnSpc>
              <a:spcBef>
                <a:spcPts val="1000"/>
              </a:spcBef>
              <a:spcAft>
                <a:spcPts val="0"/>
              </a:spcAft>
              <a:buSzPts val="1800"/>
              <a:buFont typeface="Arial"/>
              <a:buNone/>
            </a:pPr>
            <a:endParaRPr dirty="0"/>
          </a:p>
        </p:txBody>
      </p:sp>
      <p:sp>
        <p:nvSpPr>
          <p:cNvPr id="163" name="Google Shape;163;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Monitoring, Evaluation &amp; Learning - Benefits</a:t>
            </a:r>
            <a:endParaRPr/>
          </a:p>
        </p:txBody>
      </p:sp>
      <p:pic>
        <p:nvPicPr>
          <p:cNvPr id="164" name="Google Shape;164;p20"/>
          <p:cNvPicPr preferRelativeResize="0"/>
          <p:nvPr/>
        </p:nvPicPr>
        <p:blipFill>
          <a:blip r:embed="rId3">
            <a:alphaModFix/>
          </a:blip>
          <a:stretch>
            <a:fillRect/>
          </a:stretch>
        </p:blipFill>
        <p:spPr>
          <a:xfrm>
            <a:off x="7473430" y="1151868"/>
            <a:ext cx="4554245" cy="4554245"/>
          </a:xfrm>
          <a:prstGeom prst="rect">
            <a:avLst/>
          </a:prstGeom>
          <a:noFill/>
          <a:ln>
            <a:noFill/>
          </a:ln>
        </p:spPr>
      </p:pic>
    </p:spTree>
    <p:extLst>
      <p:ext uri="{BB962C8B-B14F-4D97-AF65-F5344CB8AC3E}">
        <p14:creationId xmlns:p14="http://schemas.microsoft.com/office/powerpoint/2010/main" val="164836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body" idx="1"/>
          </p:nvPr>
        </p:nvSpPr>
        <p:spPr>
          <a:xfrm>
            <a:off x="399369" y="1593890"/>
            <a:ext cx="6933586" cy="4229861"/>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u="sng"/>
              <a:t>COST</a:t>
            </a:r>
            <a:endParaRPr b="1" u="sng"/>
          </a:p>
          <a:p>
            <a:pPr marL="571500" lvl="0" indent="-342900" algn="just" rtl="0">
              <a:lnSpc>
                <a:spcPct val="90000"/>
              </a:lnSpc>
              <a:spcBef>
                <a:spcPts val="1000"/>
              </a:spcBef>
              <a:spcAft>
                <a:spcPts val="0"/>
              </a:spcAft>
              <a:buSzPts val="1800"/>
              <a:buFont typeface="Arial"/>
              <a:buAutoNum type="arabicPeriod"/>
            </a:pPr>
            <a:r>
              <a:rPr lang="en-GB"/>
              <a:t>Staff time and expertise</a:t>
            </a:r>
            <a:endParaRPr/>
          </a:p>
          <a:p>
            <a:pPr marL="571500" lvl="0" indent="-342900" algn="just" rtl="0">
              <a:lnSpc>
                <a:spcPct val="90000"/>
              </a:lnSpc>
              <a:spcBef>
                <a:spcPts val="1000"/>
              </a:spcBef>
              <a:spcAft>
                <a:spcPts val="0"/>
              </a:spcAft>
              <a:buSzPts val="1800"/>
              <a:buFont typeface="Arial"/>
              <a:buAutoNum type="arabicPeriod"/>
            </a:pPr>
            <a:r>
              <a:rPr lang="en-GB"/>
              <a:t>Data collection and analysis</a:t>
            </a:r>
            <a:endParaRPr/>
          </a:p>
          <a:p>
            <a:pPr marL="571500" lvl="0" indent="-342900" algn="just" rtl="0">
              <a:lnSpc>
                <a:spcPct val="90000"/>
              </a:lnSpc>
              <a:spcBef>
                <a:spcPts val="1000"/>
              </a:spcBef>
              <a:spcAft>
                <a:spcPts val="0"/>
              </a:spcAft>
              <a:buSzPts val="1800"/>
              <a:buFont typeface="Arial"/>
              <a:buAutoNum type="arabicPeriod"/>
            </a:pPr>
            <a:r>
              <a:rPr lang="en-GB"/>
              <a:t>Training and capacity building</a:t>
            </a:r>
            <a:endParaRPr/>
          </a:p>
          <a:p>
            <a:pPr marL="571500" lvl="0" indent="-342900" algn="just" rtl="0">
              <a:lnSpc>
                <a:spcPct val="90000"/>
              </a:lnSpc>
              <a:spcBef>
                <a:spcPts val="1000"/>
              </a:spcBef>
              <a:spcAft>
                <a:spcPts val="0"/>
              </a:spcAft>
              <a:buSzPts val="1800"/>
              <a:buFont typeface="Arial"/>
              <a:buAutoNum type="arabicPeriod"/>
            </a:pPr>
            <a:r>
              <a:rPr lang="en-GB"/>
              <a:t>IT infrastructure</a:t>
            </a:r>
            <a:endParaRPr/>
          </a:p>
          <a:p>
            <a:pPr marL="571500" lvl="0" indent="-342900" algn="just" rtl="0">
              <a:lnSpc>
                <a:spcPct val="90000"/>
              </a:lnSpc>
              <a:spcBef>
                <a:spcPts val="1000"/>
              </a:spcBef>
              <a:spcAft>
                <a:spcPts val="0"/>
              </a:spcAft>
              <a:buSzPts val="1800"/>
              <a:buFont typeface="Arial"/>
              <a:buAutoNum type="arabicPeriod"/>
            </a:pPr>
            <a:r>
              <a:rPr lang="en-GB"/>
              <a:t>Travel</a:t>
            </a:r>
            <a:endParaRPr/>
          </a:p>
          <a:p>
            <a:pPr marL="571500" lvl="0" indent="-342900" algn="just" rtl="0">
              <a:lnSpc>
                <a:spcPct val="90000"/>
              </a:lnSpc>
              <a:spcBef>
                <a:spcPts val="1000"/>
              </a:spcBef>
              <a:spcAft>
                <a:spcPts val="0"/>
              </a:spcAft>
              <a:buSzPts val="1800"/>
              <a:buFont typeface="Arial"/>
              <a:buAutoNum type="arabicPeriod"/>
            </a:pPr>
            <a:r>
              <a:rPr lang="en-GB"/>
              <a:t>Communication and dissemination</a:t>
            </a:r>
            <a:endParaRPr/>
          </a:p>
          <a:p>
            <a:pPr marL="228600" lvl="0" indent="0" algn="just" rtl="0">
              <a:lnSpc>
                <a:spcPct val="90000"/>
              </a:lnSpc>
              <a:spcBef>
                <a:spcPts val="1000"/>
              </a:spcBef>
              <a:spcAft>
                <a:spcPts val="0"/>
              </a:spcAft>
              <a:buSzPts val="1800"/>
              <a:buNone/>
            </a:pPr>
            <a:endParaRPr/>
          </a:p>
          <a:p>
            <a:pPr marL="228600" lvl="0" indent="0" algn="just" rtl="0">
              <a:lnSpc>
                <a:spcPct val="90000"/>
              </a:lnSpc>
              <a:spcBef>
                <a:spcPts val="1000"/>
              </a:spcBef>
              <a:spcAft>
                <a:spcPts val="0"/>
              </a:spcAft>
              <a:buSzPts val="1800"/>
              <a:buNone/>
            </a:pPr>
            <a:r>
              <a:rPr lang="en-GB"/>
              <a:t>Overall, MEL can be a significant investment for organizations, but it is important to consider the long-term benefits that it can bring in terms of improved decision-making, accountability, and program effectiveness.</a:t>
            </a:r>
            <a:endParaRPr/>
          </a:p>
        </p:txBody>
      </p:sp>
      <p:sp>
        <p:nvSpPr>
          <p:cNvPr id="170" name="Google Shape;170;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Monitoring, Evaluation &amp; Learning - Cost</a:t>
            </a:r>
            <a:endParaRPr/>
          </a:p>
        </p:txBody>
      </p:sp>
      <p:pic>
        <p:nvPicPr>
          <p:cNvPr id="171" name="Google Shape;171;p27"/>
          <p:cNvPicPr preferRelativeResize="0"/>
          <p:nvPr/>
        </p:nvPicPr>
        <p:blipFill>
          <a:blip r:embed="rId3">
            <a:alphaModFix/>
          </a:blip>
          <a:stretch>
            <a:fillRect/>
          </a:stretch>
        </p:blipFill>
        <p:spPr>
          <a:xfrm>
            <a:off x="7653526" y="1348850"/>
            <a:ext cx="3781600" cy="4819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1"/>
          </p:nvPr>
        </p:nvSpPr>
        <p:spPr>
          <a:xfrm>
            <a:off x="130900" y="1172400"/>
            <a:ext cx="11069700" cy="5373300"/>
          </a:xfrm>
          <a:prstGeom prst="rect">
            <a:avLst/>
          </a:prstGeom>
          <a:noFill/>
          <a:ln>
            <a:noFill/>
          </a:ln>
        </p:spPr>
        <p:txBody>
          <a:bodyPr spcFirstLastPara="1" wrap="square" lIns="0" tIns="0" rIns="0" bIns="0" anchor="t" anchorCtr="0">
            <a:noAutofit/>
          </a:bodyPr>
          <a:lstStyle/>
          <a:p>
            <a:pPr marL="85725" marR="0" lvl="0" indent="0" algn="just" rtl="0">
              <a:lnSpc>
                <a:spcPct val="115000"/>
              </a:lnSpc>
              <a:spcBef>
                <a:spcPts val="1000"/>
              </a:spcBef>
              <a:spcAft>
                <a:spcPts val="0"/>
              </a:spcAft>
              <a:buClr>
                <a:srgbClr val="000000"/>
              </a:buClr>
              <a:buSzPts val="1800"/>
              <a:buFont typeface="Arial"/>
              <a:buNone/>
            </a:pPr>
            <a:r>
              <a:rPr lang="en-GB" dirty="0"/>
              <a:t>This learning module aims to equip participants with the essential skills to effectively implement Monitoring, Evaluation, and Learning (MEL) plans within an organization. By the end of the unit, participants will be able to evaluate the importance of MEL plans, </a:t>
            </a:r>
            <a:r>
              <a:rPr lang="en-GB" dirty="0" err="1"/>
              <a:t>analyze</a:t>
            </a:r>
            <a:r>
              <a:rPr lang="en-GB" dirty="0"/>
              <a:t> their benefits and costs, apply their knowledge in real-life case studies, and distinguish the significance of each phase in the MEL process.</a:t>
            </a:r>
            <a:endParaRPr dirty="0"/>
          </a:p>
          <a:p>
            <a:pPr marL="85725" marR="0" lvl="0" indent="0" algn="just" rtl="0">
              <a:lnSpc>
                <a:spcPct val="90000"/>
              </a:lnSpc>
              <a:spcBef>
                <a:spcPts val="1000"/>
              </a:spcBef>
              <a:spcAft>
                <a:spcPts val="0"/>
              </a:spcAft>
              <a:buClr>
                <a:srgbClr val="000000"/>
              </a:buClr>
              <a:buSzPts val="1800"/>
              <a:buFont typeface="Arial"/>
              <a:buNone/>
            </a:pPr>
            <a:endParaRPr dirty="0"/>
          </a:p>
          <a:p>
            <a:pPr marL="85725" marR="0" lvl="0" indent="0" algn="just" rtl="0">
              <a:lnSpc>
                <a:spcPct val="90000"/>
              </a:lnSpc>
              <a:spcBef>
                <a:spcPts val="1000"/>
              </a:spcBef>
              <a:spcAft>
                <a:spcPts val="0"/>
              </a:spcAft>
              <a:buClr>
                <a:srgbClr val="000000"/>
              </a:buClr>
              <a:buSzPts val="1800"/>
              <a:buFont typeface="Arial"/>
              <a:buNone/>
            </a:pPr>
            <a:r>
              <a:rPr lang="en-GB" dirty="0"/>
              <a:t>Upon completion of the unit participants will be able to:</a:t>
            </a:r>
            <a:endParaRPr dirty="0"/>
          </a:p>
          <a:p>
            <a:pPr marL="457200" marR="0" lvl="0" indent="-355600" algn="just" rtl="0">
              <a:lnSpc>
                <a:spcPct val="115000"/>
              </a:lnSpc>
              <a:spcBef>
                <a:spcPts val="1000"/>
              </a:spcBef>
              <a:spcAft>
                <a:spcPts val="0"/>
              </a:spcAft>
              <a:buSzPts val="2000"/>
              <a:buChar char="●"/>
            </a:pPr>
            <a:r>
              <a:rPr lang="en-GB" dirty="0"/>
              <a:t>Evaluate the importance of an Monitoring, Evaluation and Learning Plan.</a:t>
            </a:r>
            <a:endParaRPr dirty="0"/>
          </a:p>
          <a:p>
            <a:pPr marL="457200" marR="0" lvl="0" indent="-355600" algn="just" rtl="0">
              <a:lnSpc>
                <a:spcPct val="115000"/>
              </a:lnSpc>
              <a:spcBef>
                <a:spcPts val="0"/>
              </a:spcBef>
              <a:spcAft>
                <a:spcPts val="0"/>
              </a:spcAft>
              <a:buSzPts val="2000"/>
              <a:buChar char="●"/>
            </a:pPr>
            <a:r>
              <a:rPr lang="en-GB" dirty="0"/>
              <a:t>Analyse the possible benefits and costs of the Monitoring, Evaluation and Learning Plan.</a:t>
            </a:r>
            <a:endParaRPr dirty="0"/>
          </a:p>
          <a:p>
            <a:pPr marL="457200" marR="0" lvl="0" indent="-355600" algn="just" rtl="0">
              <a:lnSpc>
                <a:spcPct val="115000"/>
              </a:lnSpc>
              <a:spcBef>
                <a:spcPts val="0"/>
              </a:spcBef>
              <a:spcAft>
                <a:spcPts val="0"/>
              </a:spcAft>
              <a:buSzPts val="2000"/>
              <a:buChar char="●"/>
            </a:pPr>
            <a:r>
              <a:rPr lang="en-GB" dirty="0"/>
              <a:t>Apply the knowledge in a real life case study scenario.</a:t>
            </a:r>
            <a:endParaRPr dirty="0"/>
          </a:p>
          <a:p>
            <a:pPr marL="457200" marR="0" lvl="0" indent="-355600" algn="just" rtl="0">
              <a:lnSpc>
                <a:spcPct val="115000"/>
              </a:lnSpc>
              <a:spcBef>
                <a:spcPts val="0"/>
              </a:spcBef>
              <a:spcAft>
                <a:spcPts val="0"/>
              </a:spcAft>
              <a:buSzPts val="2000"/>
              <a:buChar char="●"/>
            </a:pPr>
            <a:r>
              <a:rPr lang="en-GB" dirty="0"/>
              <a:t>Distinguish between the Monitoring, Evaluation &amp; Learning phase and of every stage importance.</a:t>
            </a:r>
            <a:endParaRPr dirty="0"/>
          </a:p>
          <a:p>
            <a:pPr marL="85725" marR="0" lvl="0" indent="0" algn="just" rtl="0">
              <a:lnSpc>
                <a:spcPct val="90000"/>
              </a:lnSpc>
              <a:spcBef>
                <a:spcPts val="1000"/>
              </a:spcBef>
              <a:spcAft>
                <a:spcPts val="0"/>
              </a:spcAft>
              <a:buClr>
                <a:srgbClr val="000000"/>
              </a:buClr>
              <a:buSzPts val="1800"/>
              <a:buFont typeface="Arial"/>
              <a:buNone/>
            </a:pPr>
            <a:endParaRPr sz="1600" dirty="0"/>
          </a:p>
          <a:p>
            <a:pPr marL="85725" lvl="0" indent="0" algn="just" rtl="0">
              <a:lnSpc>
                <a:spcPct val="90000"/>
              </a:lnSpc>
              <a:spcBef>
                <a:spcPts val="1000"/>
              </a:spcBef>
              <a:spcAft>
                <a:spcPts val="0"/>
              </a:spcAft>
              <a:buSzPts val="1800"/>
              <a:buNone/>
            </a:pPr>
            <a:endParaRPr sz="1600" dirty="0"/>
          </a:p>
          <a:p>
            <a:pPr marL="0" lvl="0" indent="0" algn="just" rtl="0">
              <a:lnSpc>
                <a:spcPct val="90000"/>
              </a:lnSpc>
              <a:spcBef>
                <a:spcPts val="1000"/>
              </a:spcBef>
              <a:spcAft>
                <a:spcPts val="0"/>
              </a:spcAft>
              <a:buNone/>
            </a:pPr>
            <a:endParaRPr sz="1600" dirty="0"/>
          </a:p>
        </p:txBody>
      </p:sp>
      <p:sp>
        <p:nvSpPr>
          <p:cNvPr id="59" name="Google Shape;59;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Overview</a:t>
            </a:r>
            <a:endParaRPr b="1" dirty="0"/>
          </a:p>
        </p:txBody>
      </p:sp>
      <p:grpSp>
        <p:nvGrpSpPr>
          <p:cNvPr id="60" name="Google Shape;60;p2"/>
          <p:cNvGrpSpPr/>
          <p:nvPr/>
        </p:nvGrpSpPr>
        <p:grpSpPr>
          <a:xfrm>
            <a:off x="10123063" y="4477983"/>
            <a:ext cx="2068927" cy="2380027"/>
            <a:chOff x="16745404" y="2287703"/>
            <a:chExt cx="5880975" cy="9651367"/>
          </a:xfrm>
        </p:grpSpPr>
        <p:sp>
          <p:nvSpPr>
            <p:cNvPr id="61" name="Google Shape;61;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7" name="Google Shape;67;p2"/>
          <p:cNvGrpSpPr/>
          <p:nvPr/>
        </p:nvGrpSpPr>
        <p:grpSpPr>
          <a:xfrm>
            <a:off x="0" y="5017091"/>
            <a:ext cx="10003085" cy="2380198"/>
            <a:chOff x="1589" y="3237975"/>
            <a:chExt cx="9431534" cy="3620624"/>
          </a:xfrm>
        </p:grpSpPr>
        <p:sp>
          <p:nvSpPr>
            <p:cNvPr id="68" name="Google Shape;68;p2"/>
            <p:cNvSpPr/>
            <p:nvPr/>
          </p:nvSpPr>
          <p:spPr>
            <a:xfrm>
              <a:off x="1589" y="3359020"/>
              <a:ext cx="9431534" cy="3499579"/>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9" name="Google Shape;69;p2"/>
            <p:cNvGrpSpPr/>
            <p:nvPr/>
          </p:nvGrpSpPr>
          <p:grpSpPr>
            <a:xfrm>
              <a:off x="974410" y="4615726"/>
              <a:ext cx="1692281" cy="965770"/>
              <a:chOff x="2856328" y="9274944"/>
              <a:chExt cx="2098303" cy="1197483"/>
            </a:xfrm>
          </p:grpSpPr>
          <p:sp>
            <p:nvSpPr>
              <p:cNvPr id="70" name="Google Shape;70;p2"/>
              <p:cNvSpPr/>
              <p:nvPr/>
            </p:nvSpPr>
            <p:spPr>
              <a:xfrm>
                <a:off x="2856328" y="9274944"/>
                <a:ext cx="2098303" cy="1197483"/>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2" name="Google Shape;72;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3" name="Google Shape;73;p2"/>
            <p:cNvGrpSpPr/>
            <p:nvPr/>
          </p:nvGrpSpPr>
          <p:grpSpPr>
            <a:xfrm rot="444922">
              <a:off x="3096245" y="3828406"/>
              <a:ext cx="1325039" cy="756188"/>
              <a:chOff x="2856328" y="9274944"/>
              <a:chExt cx="2098303" cy="1197483"/>
            </a:xfrm>
          </p:grpSpPr>
          <p:sp>
            <p:nvSpPr>
              <p:cNvPr id="74" name="Google Shape;74;p2"/>
              <p:cNvSpPr/>
              <p:nvPr/>
            </p:nvSpPr>
            <p:spPr>
              <a:xfrm>
                <a:off x="2856328" y="9274944"/>
                <a:ext cx="2098303" cy="1197483"/>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924895">
              <a:off x="4989995" y="3470521"/>
              <a:ext cx="1049123" cy="598725"/>
              <a:chOff x="2856328" y="9274944"/>
              <a:chExt cx="2098303" cy="1197483"/>
            </a:xfrm>
          </p:grpSpPr>
          <p:sp>
            <p:nvSpPr>
              <p:cNvPr id="78" name="Google Shape;78;p2"/>
              <p:cNvSpPr/>
              <p:nvPr/>
            </p:nvSpPr>
            <p:spPr>
              <a:xfrm>
                <a:off x="2856328" y="9274944"/>
                <a:ext cx="2098303" cy="1197483"/>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1658566">
              <a:off x="6718554" y="3395168"/>
              <a:ext cx="788293" cy="449872"/>
              <a:chOff x="2856328" y="9274944"/>
              <a:chExt cx="2098303" cy="1197483"/>
            </a:xfrm>
          </p:grpSpPr>
          <p:sp>
            <p:nvSpPr>
              <p:cNvPr id="82" name="Google Shape;82;p2"/>
              <p:cNvSpPr/>
              <p:nvPr/>
            </p:nvSpPr>
            <p:spPr>
              <a:xfrm>
                <a:off x="2856328" y="9274944"/>
                <a:ext cx="2098303" cy="1197483"/>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Watch </a:t>
            </a:r>
            <a:r>
              <a:rPr lang="en-GB" sz="2400" u="sng" dirty="0">
                <a:solidFill>
                  <a:schemeClr val="hlink"/>
                </a:solidFill>
                <a:latin typeface="Calibri"/>
                <a:ea typeface="Calibri"/>
                <a:cs typeface="Calibri"/>
                <a:sym typeface="Calibri"/>
                <a:hlinkClick r:id="rId3"/>
              </a:rPr>
              <a:t>this video </a:t>
            </a:r>
            <a:r>
              <a:rPr lang="en-GB" sz="2400" dirty="0">
                <a:latin typeface="Calibri"/>
                <a:ea typeface="Calibri"/>
                <a:cs typeface="Calibri"/>
                <a:sym typeface="Calibri"/>
              </a:rPr>
              <a:t>and discuss the below questions:</a:t>
            </a:r>
            <a:endParaRPr sz="2400" dirty="0"/>
          </a:p>
          <a:p>
            <a:pPr marL="0" lvl="0" indent="0" algn="just" rtl="0">
              <a:lnSpc>
                <a:spcPct val="90000"/>
              </a:lnSpc>
              <a:spcBef>
                <a:spcPts val="0"/>
              </a:spcBef>
              <a:spcAft>
                <a:spcPts val="0"/>
              </a:spcAft>
              <a:buClr>
                <a:schemeClr val="accent1"/>
              </a:buClr>
              <a:buSzPts val="1800"/>
              <a:buNone/>
            </a:pPr>
            <a:endParaRPr sz="2400" dirty="0">
              <a:latin typeface="Calibri"/>
              <a:ea typeface="Calibri"/>
              <a:cs typeface="Calibri"/>
              <a:sym typeface="Calibri"/>
            </a:endParaRPr>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What is the purpose of the Monitoring, Evaluation &amp; Learning?</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latin typeface="Calibri"/>
                <a:ea typeface="Calibri"/>
                <a:cs typeface="Calibri"/>
                <a:sym typeface="Calibri"/>
              </a:rPr>
              <a:t>What </a:t>
            </a:r>
            <a:r>
              <a:rPr lang="en-GB" sz="2400" dirty="0"/>
              <a:t>are the responsibilities and liabilities of the </a:t>
            </a:r>
            <a:r>
              <a:rPr lang="en-GB" sz="2400" dirty="0" err="1"/>
              <a:t>BoD</a:t>
            </a:r>
            <a:r>
              <a:rPr lang="en-GB" sz="2400" dirty="0"/>
              <a:t>?</a:t>
            </a:r>
            <a:r>
              <a:rPr lang="en-GB" sz="2400" dirty="0">
                <a:latin typeface="Calibri"/>
                <a:ea typeface="Calibri"/>
                <a:cs typeface="Calibri"/>
                <a:sym typeface="Calibri"/>
              </a:rPr>
              <a:t>?</a:t>
            </a:r>
            <a:endParaRPr sz="2400" dirty="0"/>
          </a:p>
          <a:p>
            <a:pPr marL="457200" lvl="0" indent="-409575" algn="just" rtl="0">
              <a:lnSpc>
                <a:spcPct val="150000"/>
              </a:lnSpc>
              <a:spcBef>
                <a:spcPts val="1000"/>
              </a:spcBef>
              <a:spcAft>
                <a:spcPts val="0"/>
              </a:spcAft>
              <a:buSzPts val="2400"/>
              <a:buFont typeface="Wingdings" panose="05000000000000000000" pitchFamily="2" charset="2"/>
              <a:buChar char="§"/>
            </a:pPr>
            <a:r>
              <a:rPr lang="en-GB" sz="2400" dirty="0"/>
              <a:t>What are the other vital roles for the CSO</a:t>
            </a:r>
            <a:r>
              <a:rPr lang="en-GB" sz="2400" dirty="0">
                <a:latin typeface="Calibri"/>
                <a:ea typeface="Calibri"/>
                <a:cs typeface="Calibri"/>
                <a:sym typeface="Calibri"/>
              </a:rPr>
              <a:t>?</a:t>
            </a:r>
            <a:endParaRPr sz="2400" dirty="0"/>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pic>
        <p:nvPicPr>
          <p:cNvPr id="90" name="Google Shape;90;p3"/>
          <p:cNvPicPr preferRelativeResize="0"/>
          <p:nvPr/>
        </p:nvPicPr>
        <p:blipFill rotWithShape="1">
          <a:blip r:embed="rId4">
            <a:alphaModFix/>
          </a:blip>
          <a:srcRect r="10737" b="10592"/>
          <a:stretch/>
        </p:blipFill>
        <p:spPr>
          <a:xfrm>
            <a:off x="8806648" y="3071673"/>
            <a:ext cx="3216534" cy="3205185"/>
          </a:xfrm>
          <a:prstGeom prst="rect">
            <a:avLst/>
          </a:prstGeom>
          <a:noFill/>
          <a:ln>
            <a:noFill/>
          </a:ln>
        </p:spPr>
      </p:pic>
      <p:sp>
        <p:nvSpPr>
          <p:cNvPr id="91" name="Google Shape;91;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the Effective Management – Leadership of the CSO</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Defining the Effective Management – Leadership of the CSO (cont’d)</a:t>
            </a:r>
            <a:endParaRPr b="1" dirty="0"/>
          </a:p>
        </p:txBody>
      </p:sp>
      <p:sp>
        <p:nvSpPr>
          <p:cNvPr id="97" name="Google Shape;97;p4"/>
          <p:cNvSpPr txBox="1">
            <a:spLocks noGrp="1"/>
          </p:cNvSpPr>
          <p:nvPr>
            <p:ph type="body" idx="1"/>
          </p:nvPr>
        </p:nvSpPr>
        <p:spPr>
          <a:xfrm>
            <a:off x="1678600" y="2711081"/>
            <a:ext cx="8834700" cy="1031400"/>
          </a:xfrm>
          <a:prstGeom prst="rect">
            <a:avLst/>
          </a:prstGeom>
          <a:solidFill>
            <a:schemeClr val="accent3"/>
          </a:solidFill>
          <a:ln w="9525" cap="flat" cmpd="sng">
            <a:solidFill>
              <a:srgbClr val="137297"/>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0" tIns="0" rIns="0" bIns="0" anchor="t" anchorCtr="0">
            <a:noAutofit/>
          </a:bodyPr>
          <a:lstStyle/>
          <a:p>
            <a:pPr marL="85725" lvl="0" indent="0" algn="ctr" rtl="0">
              <a:lnSpc>
                <a:spcPct val="90000"/>
              </a:lnSpc>
              <a:spcBef>
                <a:spcPts val="1000"/>
              </a:spcBef>
              <a:spcAft>
                <a:spcPts val="0"/>
              </a:spcAft>
              <a:buSzPts val="1800"/>
              <a:buNone/>
            </a:pPr>
            <a:r>
              <a:rPr lang="en-GB" sz="2000" i="1" dirty="0">
                <a:solidFill>
                  <a:schemeClr val="bg1"/>
                </a:solidFill>
              </a:rPr>
              <a:t>“If it can’t be expressed in figures, it is not science. It is opinion”</a:t>
            </a:r>
            <a:endParaRPr sz="2000" i="1" dirty="0">
              <a:solidFill>
                <a:schemeClr val="bg1"/>
              </a:solidFill>
            </a:endParaRPr>
          </a:p>
          <a:p>
            <a:pPr marL="85725" lvl="0" indent="0" algn="ctr" rtl="0">
              <a:lnSpc>
                <a:spcPct val="90000"/>
              </a:lnSpc>
              <a:spcBef>
                <a:spcPts val="1000"/>
              </a:spcBef>
              <a:spcAft>
                <a:spcPts val="0"/>
              </a:spcAft>
              <a:buSzPts val="1800"/>
              <a:buNone/>
            </a:pPr>
            <a:r>
              <a:rPr lang="en-GB" sz="2000" b="1" dirty="0" err="1">
                <a:solidFill>
                  <a:schemeClr val="bg1"/>
                </a:solidFill>
              </a:rPr>
              <a:t>Rober</a:t>
            </a:r>
            <a:r>
              <a:rPr lang="en-GB" sz="2000" b="1" dirty="0">
                <a:solidFill>
                  <a:schemeClr val="bg1"/>
                </a:solidFill>
              </a:rPr>
              <a:t> Heinlein</a:t>
            </a:r>
            <a:endParaRPr sz="20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6"/>
          <p:cNvSpPr txBox="1">
            <a:spLocks noGrp="1"/>
          </p:cNvSpPr>
          <p:nvPr>
            <p:ph type="body" idx="1"/>
          </p:nvPr>
        </p:nvSpPr>
        <p:spPr>
          <a:xfrm>
            <a:off x="140536" y="1881751"/>
            <a:ext cx="7377864" cy="3581791"/>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b="1" i="1" dirty="0"/>
              <a:t>Monitoring, Evaluation and Learning are critical for success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ctr" rtl="0">
              <a:lnSpc>
                <a:spcPct val="90000"/>
              </a:lnSpc>
              <a:spcBef>
                <a:spcPts val="1000"/>
              </a:spcBef>
              <a:spcAft>
                <a:spcPts val="0"/>
              </a:spcAft>
              <a:buClr>
                <a:srgbClr val="000000"/>
              </a:buClr>
              <a:buSzPts val="1800"/>
              <a:buFont typeface="Arial"/>
              <a:buNone/>
            </a:pPr>
            <a:r>
              <a:rPr lang="en-GB" b="1" dirty="0"/>
              <a:t>Monitoring</a:t>
            </a:r>
            <a:r>
              <a:rPr lang="en-GB" dirty="0"/>
              <a:t> is the continuous and systematic collection and analysis of data about the project or the CSOs’ progress and changes to its context</a:t>
            </a:r>
            <a:endParaRPr dirty="0"/>
          </a:p>
          <a:p>
            <a:pPr marL="457200" marR="0" lvl="0" indent="-228600" algn="ctr" rtl="0">
              <a:lnSpc>
                <a:spcPct val="90000"/>
              </a:lnSpc>
              <a:spcBef>
                <a:spcPts val="1000"/>
              </a:spcBef>
              <a:spcAft>
                <a:spcPts val="0"/>
              </a:spcAft>
              <a:buClr>
                <a:srgbClr val="000000"/>
              </a:buClr>
              <a:buSzPts val="1800"/>
              <a:buFont typeface="Arial"/>
              <a:buNone/>
            </a:pPr>
            <a:endParaRPr dirty="0"/>
          </a:p>
          <a:p>
            <a:pPr marL="457200" marR="0" lvl="0" indent="-228600" algn="ctr" rtl="0">
              <a:lnSpc>
                <a:spcPct val="90000"/>
              </a:lnSpc>
              <a:spcBef>
                <a:spcPts val="1000"/>
              </a:spcBef>
              <a:spcAft>
                <a:spcPts val="0"/>
              </a:spcAft>
              <a:buClr>
                <a:srgbClr val="000000"/>
              </a:buClr>
              <a:buSzPts val="1800"/>
              <a:buFont typeface="Arial"/>
              <a:buNone/>
            </a:pPr>
            <a:r>
              <a:rPr lang="en-GB" b="1" dirty="0"/>
              <a:t>Evaluation</a:t>
            </a:r>
            <a:r>
              <a:rPr lang="en-GB" dirty="0"/>
              <a:t> is the user focused assessment of an ongoing or completed design, implementation and results.</a:t>
            </a:r>
            <a:endParaRPr dirty="0"/>
          </a:p>
          <a:p>
            <a:pPr marL="457200" marR="0" lvl="0" indent="-228600" algn="ctr" rtl="0">
              <a:lnSpc>
                <a:spcPct val="90000"/>
              </a:lnSpc>
              <a:spcBef>
                <a:spcPts val="1000"/>
              </a:spcBef>
              <a:spcAft>
                <a:spcPts val="0"/>
              </a:spcAft>
              <a:buClr>
                <a:srgbClr val="000000"/>
              </a:buClr>
              <a:buSzPts val="1800"/>
              <a:buFont typeface="Arial"/>
              <a:buNone/>
            </a:pPr>
            <a:endParaRPr dirty="0"/>
          </a:p>
          <a:p>
            <a:pPr marL="457200" marR="0" lvl="0" indent="-228600" algn="ctr" rtl="0">
              <a:lnSpc>
                <a:spcPct val="90000"/>
              </a:lnSpc>
              <a:spcBef>
                <a:spcPts val="1000"/>
              </a:spcBef>
              <a:spcAft>
                <a:spcPts val="0"/>
              </a:spcAft>
              <a:buClr>
                <a:srgbClr val="000000"/>
              </a:buClr>
              <a:buSzPts val="1800"/>
              <a:buFont typeface="Arial"/>
              <a:buNone/>
            </a:pPr>
            <a:r>
              <a:rPr lang="en-GB" dirty="0"/>
              <a:t>Learning is about embedding process for internal reflection using data and raising questions for smarter decisions. </a:t>
            </a:r>
            <a:endParaRPr dirty="0"/>
          </a:p>
          <a:p>
            <a:pPr marL="457200" marR="0" lvl="0" indent="-228600" algn="ctr" rtl="0">
              <a:lnSpc>
                <a:spcPct val="90000"/>
              </a:lnSpc>
              <a:spcBef>
                <a:spcPts val="1000"/>
              </a:spcBef>
              <a:spcAft>
                <a:spcPts val="0"/>
              </a:spcAft>
              <a:buClr>
                <a:srgbClr val="000000"/>
              </a:buClr>
              <a:buSzPts val="1800"/>
              <a:buFont typeface="Arial"/>
              <a:buNone/>
            </a:pPr>
            <a:endParaRPr dirty="0"/>
          </a:p>
          <a:p>
            <a:pPr marL="638175" lvl="0" indent="-342900" algn="ctr" rtl="0">
              <a:lnSpc>
                <a:spcPct val="100000"/>
              </a:lnSpc>
              <a:spcBef>
                <a:spcPts val="0"/>
              </a:spcBef>
              <a:spcAft>
                <a:spcPts val="0"/>
              </a:spcAft>
              <a:buSzPts val="1800"/>
              <a:buFont typeface="Noto Sans Symbols"/>
              <a:buNone/>
            </a:pPr>
            <a:endParaRPr dirty="0"/>
          </a:p>
        </p:txBody>
      </p:sp>
      <p:sp>
        <p:nvSpPr>
          <p:cNvPr id="103" name="Google Shape;103;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Monitoring, Evaluation &amp; Learning</a:t>
            </a:r>
            <a:endParaRPr/>
          </a:p>
        </p:txBody>
      </p:sp>
      <p:pic>
        <p:nvPicPr>
          <p:cNvPr id="104" name="Google Shape;104;p26"/>
          <p:cNvPicPr preferRelativeResize="0"/>
          <p:nvPr/>
        </p:nvPicPr>
        <p:blipFill rotWithShape="1">
          <a:blip r:embed="rId3">
            <a:alphaModFix/>
          </a:blip>
          <a:srcRect/>
          <a:stretch/>
        </p:blipFill>
        <p:spPr>
          <a:xfrm>
            <a:off x="7739948" y="2672179"/>
            <a:ext cx="4317533" cy="20209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body" idx="1"/>
          </p:nvPr>
        </p:nvSpPr>
        <p:spPr>
          <a:xfrm>
            <a:off x="399370" y="1441490"/>
            <a:ext cx="7404103" cy="3652813"/>
          </a:xfrm>
          <a:prstGeom prst="rect">
            <a:avLst/>
          </a:prstGeom>
          <a:noFill/>
          <a:ln>
            <a:noFill/>
          </a:ln>
        </p:spPr>
        <p:txBody>
          <a:bodyPr spcFirstLastPara="1" wrap="square" lIns="0" tIns="0" rIns="0" bIns="0" anchor="t" anchorCtr="0">
            <a:noAutofit/>
          </a:bodyPr>
          <a:lstStyle/>
          <a:p>
            <a:pPr marL="57150" marR="0" lvl="0" indent="-114300" algn="just" rtl="0">
              <a:lnSpc>
                <a:spcPct val="150000"/>
              </a:lnSpc>
              <a:spcBef>
                <a:spcPts val="1000"/>
              </a:spcBef>
              <a:spcAft>
                <a:spcPts val="0"/>
              </a:spcAft>
              <a:buClr>
                <a:srgbClr val="000000"/>
              </a:buClr>
              <a:buSzPts val="1800"/>
              <a:buFont typeface="Noto Sans Symbols"/>
              <a:buChar char="▪"/>
            </a:pPr>
            <a:r>
              <a:rPr lang="en-GB" dirty="0"/>
              <a:t>Each of the MEL (Monitoring, Evaluation and Learning) is both independent and interrelated. Each has its own purpose but MEL has greater results when each process is followed. </a:t>
            </a:r>
            <a:endParaRPr dirty="0"/>
          </a:p>
          <a:p>
            <a:pPr marL="0" marR="0" lvl="0" indent="0" algn="just" rtl="0">
              <a:lnSpc>
                <a:spcPct val="150000"/>
              </a:lnSpc>
              <a:spcBef>
                <a:spcPts val="1000"/>
              </a:spcBef>
              <a:spcAft>
                <a:spcPts val="0"/>
              </a:spcAft>
              <a:buClr>
                <a:srgbClr val="000000"/>
              </a:buClr>
              <a:buSzPts val="1800"/>
            </a:pPr>
            <a:r>
              <a:rPr lang="en-GB" b="1" dirty="0" smtClean="0"/>
              <a:t>For </a:t>
            </a:r>
            <a:r>
              <a:rPr lang="en-GB" b="1" dirty="0"/>
              <a:t>example: </a:t>
            </a:r>
            <a:r>
              <a:rPr lang="en-GB" dirty="0"/>
              <a:t>Monitoring promotes learning because monitoring results help the organization make appropriate management decisions. </a:t>
            </a:r>
            <a:endParaRPr dirty="0"/>
          </a:p>
          <a:p>
            <a:pPr marL="57150" marR="0" lvl="0" indent="-114300" algn="just" rtl="0">
              <a:lnSpc>
                <a:spcPct val="150000"/>
              </a:lnSpc>
              <a:spcBef>
                <a:spcPts val="1000"/>
              </a:spcBef>
              <a:spcAft>
                <a:spcPts val="0"/>
              </a:spcAft>
              <a:buClr>
                <a:srgbClr val="000000"/>
              </a:buClr>
              <a:buSzPts val="1800"/>
              <a:buFont typeface="Noto Sans Symbols"/>
              <a:buChar char="▪"/>
            </a:pPr>
            <a:r>
              <a:rPr lang="en-GB" dirty="0" smtClean="0"/>
              <a:t>Evaluation </a:t>
            </a:r>
            <a:r>
              <a:rPr lang="en-GB" dirty="0"/>
              <a:t>promotes accountability by demonstrating to donors, implementers and communities the changes created via the implementation. Engaging stakeholders on reflecting on MEL date enhances both accountability and learning.</a:t>
            </a:r>
            <a:endParaRPr dirty="0"/>
          </a:p>
          <a:p>
            <a:pPr marL="57150" marR="0" lvl="0" indent="-114300" algn="just" rtl="0">
              <a:lnSpc>
                <a:spcPct val="150000"/>
              </a:lnSpc>
              <a:spcBef>
                <a:spcPts val="1000"/>
              </a:spcBef>
              <a:spcAft>
                <a:spcPts val="0"/>
              </a:spcAft>
              <a:buClr>
                <a:srgbClr val="000000"/>
              </a:buClr>
              <a:buSzPts val="1800"/>
              <a:buFont typeface="Noto Sans Symbols"/>
              <a:buChar char="▪"/>
            </a:pPr>
            <a:r>
              <a:rPr lang="en-GB" dirty="0" smtClean="0"/>
              <a:t>MEL </a:t>
            </a:r>
            <a:r>
              <a:rPr lang="en-GB" dirty="0"/>
              <a:t>is present in every step of the organisation and the colleagues must be intentional about generating quality data to inform rational decisions. </a:t>
            </a:r>
            <a:endParaRPr dirty="0"/>
          </a:p>
        </p:txBody>
      </p:sp>
      <p:sp>
        <p:nvSpPr>
          <p:cNvPr id="110" name="Google Shape;110;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Monitoring, Evaluation &amp; Learning</a:t>
            </a:r>
            <a:endParaRPr/>
          </a:p>
        </p:txBody>
      </p:sp>
      <p:pic>
        <p:nvPicPr>
          <p:cNvPr id="111" name="Google Shape;111;p6"/>
          <p:cNvPicPr preferRelativeResize="0"/>
          <p:nvPr/>
        </p:nvPicPr>
        <p:blipFill>
          <a:blip r:embed="rId3">
            <a:alphaModFix/>
          </a:blip>
          <a:stretch>
            <a:fillRect/>
          </a:stretch>
        </p:blipFill>
        <p:spPr>
          <a:xfrm>
            <a:off x="8034553" y="1946431"/>
            <a:ext cx="3963975" cy="396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txBox="1">
            <a:spLocks noGrp="1"/>
          </p:cNvSpPr>
          <p:nvPr>
            <p:ph type="body" idx="1"/>
          </p:nvPr>
        </p:nvSpPr>
        <p:spPr>
          <a:xfrm>
            <a:off x="399369" y="1593890"/>
            <a:ext cx="11274767" cy="3581791"/>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GB" sz="2800" b="1"/>
              <a:t>There are five phases in a MEL system</a:t>
            </a:r>
            <a:endParaRPr/>
          </a:p>
          <a:p>
            <a:pPr marL="457200" marR="0" lvl="0" indent="-228600" algn="ctr" rtl="0">
              <a:lnSpc>
                <a:spcPct val="90000"/>
              </a:lnSpc>
              <a:spcBef>
                <a:spcPts val="1000"/>
              </a:spcBef>
              <a:spcAft>
                <a:spcPts val="0"/>
              </a:spcAft>
              <a:buClr>
                <a:srgbClr val="000000"/>
              </a:buClr>
              <a:buSzPts val="1800"/>
              <a:buFont typeface="Arial"/>
              <a:buNone/>
            </a:pPr>
            <a:r>
              <a:rPr lang="en-GB"/>
              <a:t>These phases are cyclical, meaning that the data is used to improve design and implementation on an ongoing basis </a:t>
            </a:r>
            <a:endParaRPr/>
          </a:p>
        </p:txBody>
      </p:sp>
      <p:sp>
        <p:nvSpPr>
          <p:cNvPr id="117" name="Google Shape;117;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Monitoring, Evaluation &amp; Learning</a:t>
            </a:r>
            <a:endParaRPr/>
          </a:p>
        </p:txBody>
      </p:sp>
      <p:pic>
        <p:nvPicPr>
          <p:cNvPr id="118" name="Google Shape;118;p13"/>
          <p:cNvPicPr preferRelativeResize="0"/>
          <p:nvPr/>
        </p:nvPicPr>
        <p:blipFill rotWithShape="1">
          <a:blip r:embed="rId3">
            <a:alphaModFix/>
          </a:blip>
          <a:srcRect l="11103" t="28303" r="13443" b="6551"/>
          <a:stretch/>
        </p:blipFill>
        <p:spPr>
          <a:xfrm>
            <a:off x="3250707" y="3049479"/>
            <a:ext cx="5814874" cy="26189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body" idx="1"/>
          </p:nvPr>
        </p:nvSpPr>
        <p:spPr>
          <a:xfrm>
            <a:off x="399374" y="1593901"/>
            <a:ext cx="9997500" cy="50889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endParaRPr/>
          </a:p>
          <a:p>
            <a:pPr marL="457200" marR="0" lvl="0" indent="-228600" algn="l" rtl="0">
              <a:lnSpc>
                <a:spcPct val="90000"/>
              </a:lnSpc>
              <a:spcBef>
                <a:spcPts val="1000"/>
              </a:spcBef>
              <a:spcAft>
                <a:spcPts val="0"/>
              </a:spcAft>
              <a:buClr>
                <a:srgbClr val="000000"/>
              </a:buClr>
              <a:buSzPts val="1800"/>
              <a:buFont typeface="Arial"/>
              <a:buNone/>
            </a:pPr>
            <a:endParaRPr/>
          </a:p>
        </p:txBody>
      </p:sp>
      <p:sp>
        <p:nvSpPr>
          <p:cNvPr id="124" name="Google Shape;124;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Monitoring, Evaluation &amp; Learning</a:t>
            </a:r>
            <a:endParaRPr/>
          </a:p>
        </p:txBody>
      </p:sp>
      <p:grpSp>
        <p:nvGrpSpPr>
          <p:cNvPr id="125" name="Google Shape;125;p14"/>
          <p:cNvGrpSpPr/>
          <p:nvPr/>
        </p:nvGrpSpPr>
        <p:grpSpPr>
          <a:xfrm>
            <a:off x="8339146" y="1757480"/>
            <a:ext cx="3683525" cy="3638345"/>
            <a:chOff x="6254516" y="1318143"/>
            <a:chExt cx="2762713" cy="2728827"/>
          </a:xfrm>
        </p:grpSpPr>
        <p:sp>
          <p:nvSpPr>
            <p:cNvPr id="126" name="Google Shape;126;p14"/>
            <p:cNvSpPr/>
            <p:nvPr/>
          </p:nvSpPr>
          <p:spPr>
            <a:xfrm rot="2700000">
              <a:off x="7239866" y="1053398"/>
              <a:ext cx="489601" cy="2989789"/>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p14"/>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307BF3"/>
                  </a:solidFill>
                  <a:latin typeface="Roboto"/>
                  <a:ea typeface="Roboto"/>
                  <a:cs typeface="Roboto"/>
                  <a:sym typeface="Roboto"/>
                </a:rPr>
                <a:t>5</a:t>
              </a:r>
              <a:endParaRPr sz="1200" b="1">
                <a:solidFill>
                  <a:srgbClr val="307BF3"/>
                </a:solidFill>
                <a:latin typeface="Roboto"/>
                <a:ea typeface="Roboto"/>
                <a:cs typeface="Roboto"/>
                <a:sym typeface="Roboto"/>
              </a:endParaRPr>
            </a:p>
          </p:txBody>
        </p:sp>
        <p:sp>
          <p:nvSpPr>
            <p:cNvPr id="128" name="Google Shape;128;p14"/>
            <p:cNvSpPr txBox="1"/>
            <p:nvPr/>
          </p:nvSpPr>
          <p:spPr>
            <a:xfrm rot="-2700000">
              <a:off x="6375763" y="2297099"/>
              <a:ext cx="2378424"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USING</a:t>
              </a:r>
              <a:endParaRPr sz="1500" b="1">
                <a:solidFill>
                  <a:srgbClr val="FFFFFF"/>
                </a:solidFill>
                <a:latin typeface="Roboto"/>
                <a:ea typeface="Roboto"/>
                <a:cs typeface="Roboto"/>
                <a:sym typeface="Roboto"/>
              </a:endParaRPr>
            </a:p>
          </p:txBody>
        </p:sp>
        <p:sp>
          <p:nvSpPr>
            <p:cNvPr id="129" name="Google Shape;129;p14"/>
            <p:cNvSpPr txBox="1"/>
            <p:nvPr/>
          </p:nvSpPr>
          <p:spPr>
            <a:xfrm rot="-2700000">
              <a:off x="6387055" y="2644616"/>
              <a:ext cx="2898148"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a:latin typeface="Calibri"/>
                  <a:ea typeface="Calibri"/>
                  <a:cs typeface="Calibri"/>
                  <a:sym typeface="Calibri"/>
                </a:rPr>
                <a:t>Using data for adaptive management progress reporting and meeting stakeholder information needs</a:t>
              </a:r>
              <a:endParaRPr sz="600">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grpSp>
      <p:grpSp>
        <p:nvGrpSpPr>
          <p:cNvPr id="130" name="Google Shape;130;p14"/>
          <p:cNvGrpSpPr/>
          <p:nvPr/>
        </p:nvGrpSpPr>
        <p:grpSpPr>
          <a:xfrm>
            <a:off x="6348398" y="1757480"/>
            <a:ext cx="3684577" cy="3481697"/>
            <a:chOff x="4761418" y="1318143"/>
            <a:chExt cx="2763502" cy="2611338"/>
          </a:xfrm>
        </p:grpSpPr>
        <p:sp>
          <p:nvSpPr>
            <p:cNvPr id="131" name="Google Shape;131;p14"/>
            <p:cNvSpPr/>
            <p:nvPr/>
          </p:nvSpPr>
          <p:spPr>
            <a:xfrm rot="2700000">
              <a:off x="5746767" y="1053398"/>
              <a:ext cx="489601" cy="2989789"/>
            </a:xfrm>
            <a:prstGeom prst="roundRect">
              <a:avLst>
                <a:gd name="adj" fmla="val 50000"/>
              </a:avLst>
            </a:prstGeom>
            <a:solidFill>
              <a:srgbClr val="0E65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 name="Google Shape;132;p14"/>
            <p:cNvSpPr/>
            <p:nvPr/>
          </p:nvSpPr>
          <p:spPr>
            <a:xfrm>
              <a:off x="4950863"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0E65F0"/>
                  </a:solidFill>
                  <a:latin typeface="Roboto"/>
                  <a:ea typeface="Roboto"/>
                  <a:cs typeface="Roboto"/>
                  <a:sym typeface="Roboto"/>
                </a:rPr>
                <a:t>4</a:t>
              </a:r>
              <a:endParaRPr sz="1200" b="1">
                <a:solidFill>
                  <a:srgbClr val="0E65F0"/>
                </a:solidFill>
                <a:latin typeface="Roboto"/>
                <a:ea typeface="Roboto"/>
                <a:cs typeface="Roboto"/>
                <a:sym typeface="Roboto"/>
              </a:endParaRPr>
            </a:p>
          </p:txBody>
        </p:sp>
        <p:sp>
          <p:nvSpPr>
            <p:cNvPr id="133" name="Google Shape;133;p14"/>
            <p:cNvSpPr txBox="1"/>
            <p:nvPr/>
          </p:nvSpPr>
          <p:spPr>
            <a:xfrm rot="-2700000">
              <a:off x="4896424" y="2302799"/>
              <a:ext cx="2362302"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ANALYSING</a:t>
              </a:r>
              <a:endParaRPr sz="1500" b="1">
                <a:solidFill>
                  <a:srgbClr val="FFFFFF"/>
                </a:solidFill>
                <a:latin typeface="Roboto"/>
                <a:ea typeface="Roboto"/>
                <a:cs typeface="Roboto"/>
                <a:sym typeface="Roboto"/>
              </a:endParaRPr>
            </a:p>
          </p:txBody>
        </p:sp>
        <p:sp>
          <p:nvSpPr>
            <p:cNvPr id="134" name="Google Shape;134;p14"/>
            <p:cNvSpPr txBox="1"/>
            <p:nvPr/>
          </p:nvSpPr>
          <p:spPr>
            <a:xfrm rot="-2700000">
              <a:off x="5035615" y="2585477"/>
              <a:ext cx="2733109"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a:latin typeface="Calibri"/>
                  <a:ea typeface="Calibri"/>
                  <a:cs typeface="Calibri"/>
                  <a:sym typeface="Calibri"/>
                </a:rPr>
                <a:t>Analysing data according to the initial plans </a:t>
              </a:r>
              <a:endParaRPr sz="1200">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grpSp>
      <p:grpSp>
        <p:nvGrpSpPr>
          <p:cNvPr id="135" name="Google Shape;135;p14"/>
          <p:cNvGrpSpPr/>
          <p:nvPr/>
        </p:nvGrpSpPr>
        <p:grpSpPr>
          <a:xfrm>
            <a:off x="4359559" y="1757480"/>
            <a:ext cx="3753611" cy="3628670"/>
            <a:chOff x="3269751" y="1318143"/>
            <a:chExt cx="2815279" cy="2721570"/>
          </a:xfrm>
        </p:grpSpPr>
        <p:sp>
          <p:nvSpPr>
            <p:cNvPr id="136" name="Google Shape;136;p14"/>
            <p:cNvSpPr/>
            <p:nvPr/>
          </p:nvSpPr>
          <p:spPr>
            <a:xfrm rot="2700000">
              <a:off x="4255100" y="1053398"/>
              <a:ext cx="489601" cy="2989789"/>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p14"/>
            <p:cNvSpPr/>
            <p:nvPr/>
          </p:nvSpPr>
          <p:spPr>
            <a:xfrm>
              <a:off x="345919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0D5DDF"/>
                  </a:solidFill>
                  <a:latin typeface="Roboto"/>
                  <a:ea typeface="Roboto"/>
                  <a:cs typeface="Roboto"/>
                  <a:sym typeface="Roboto"/>
                </a:rPr>
                <a:t>3</a:t>
              </a:r>
              <a:endParaRPr sz="1200" b="1">
                <a:solidFill>
                  <a:srgbClr val="0D5DDF"/>
                </a:solidFill>
                <a:latin typeface="Roboto"/>
                <a:ea typeface="Roboto"/>
                <a:cs typeface="Roboto"/>
                <a:sym typeface="Roboto"/>
              </a:endParaRPr>
            </a:p>
          </p:txBody>
        </p:sp>
        <p:sp>
          <p:nvSpPr>
            <p:cNvPr id="138" name="Google Shape;138;p14"/>
            <p:cNvSpPr txBox="1"/>
            <p:nvPr/>
          </p:nvSpPr>
          <p:spPr>
            <a:xfrm rot="-2700000">
              <a:off x="3404724" y="2302799"/>
              <a:ext cx="2362302"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COLLECTING</a:t>
              </a:r>
              <a:endParaRPr sz="1500" b="1">
                <a:solidFill>
                  <a:srgbClr val="FFFFFF"/>
                </a:solidFill>
                <a:latin typeface="Roboto"/>
                <a:ea typeface="Roboto"/>
                <a:cs typeface="Roboto"/>
                <a:sym typeface="Roboto"/>
              </a:endParaRPr>
            </a:p>
          </p:txBody>
        </p:sp>
        <p:sp>
          <p:nvSpPr>
            <p:cNvPr id="139" name="Google Shape;139;p14"/>
            <p:cNvSpPr txBox="1"/>
            <p:nvPr/>
          </p:nvSpPr>
          <p:spPr>
            <a:xfrm rot="-2700000">
              <a:off x="3400174" y="2614709"/>
              <a:ext cx="2962212"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a:latin typeface="Calibri"/>
                  <a:ea typeface="Calibri"/>
                  <a:cs typeface="Calibri"/>
                  <a:sym typeface="Calibri"/>
                </a:rPr>
                <a:t>Collecting data that meet your information needs</a:t>
              </a:r>
              <a:endParaRPr sz="1200">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grpSp>
      <p:grpSp>
        <p:nvGrpSpPr>
          <p:cNvPr id="140" name="Google Shape;140;p14"/>
          <p:cNvGrpSpPr/>
          <p:nvPr/>
        </p:nvGrpSpPr>
        <p:grpSpPr>
          <a:xfrm>
            <a:off x="2368775" y="1757480"/>
            <a:ext cx="3797922" cy="3497947"/>
            <a:chOff x="1776626" y="1318143"/>
            <a:chExt cx="2848513" cy="2623525"/>
          </a:xfrm>
        </p:grpSpPr>
        <p:grpSp>
          <p:nvGrpSpPr>
            <p:cNvPr id="141" name="Google Shape;141;p14"/>
            <p:cNvGrpSpPr/>
            <p:nvPr/>
          </p:nvGrpSpPr>
          <p:grpSpPr>
            <a:xfrm>
              <a:off x="1776626" y="1318143"/>
              <a:ext cx="2848513" cy="2623525"/>
              <a:chOff x="1776626" y="1318143"/>
              <a:chExt cx="2848513" cy="2623525"/>
            </a:xfrm>
          </p:grpSpPr>
          <p:sp>
            <p:nvSpPr>
              <p:cNvPr id="142" name="Google Shape;142;p14"/>
              <p:cNvSpPr/>
              <p:nvPr/>
            </p:nvSpPr>
            <p:spPr>
              <a:xfrm rot="2700000">
                <a:off x="2761975" y="1053398"/>
                <a:ext cx="489601" cy="2989789"/>
              </a:xfrm>
              <a:prstGeom prst="roundRect">
                <a:avLst>
                  <a:gd name="adj" fmla="val 50000"/>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 name="Google Shape;143;p14"/>
              <p:cNvSpPr txBox="1"/>
              <p:nvPr/>
            </p:nvSpPr>
            <p:spPr>
              <a:xfrm rot="-2700000">
                <a:off x="1899549" y="2297849"/>
                <a:ext cx="2376303"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PLANNING</a:t>
                </a:r>
                <a:endParaRPr sz="1500" b="1">
                  <a:solidFill>
                    <a:srgbClr val="FFFFFF"/>
                  </a:solidFill>
                  <a:latin typeface="Roboto"/>
                  <a:ea typeface="Roboto"/>
                  <a:cs typeface="Roboto"/>
                  <a:sym typeface="Roboto"/>
                </a:endParaRPr>
              </a:p>
            </p:txBody>
          </p:sp>
          <p:sp>
            <p:nvSpPr>
              <p:cNvPr id="144" name="Google Shape;144;p14"/>
              <p:cNvSpPr txBox="1"/>
              <p:nvPr/>
            </p:nvSpPr>
            <p:spPr>
              <a:xfrm rot="-2700000">
                <a:off x="2018503" y="2549064"/>
                <a:ext cx="2870571"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a:latin typeface="Calibri"/>
                    <a:ea typeface="Calibri"/>
                    <a:cs typeface="Calibri"/>
                    <a:sym typeface="Calibri"/>
                  </a:rPr>
                  <a:t>Utilising different planning tools that are essential to a well functioning MEL system</a:t>
                </a:r>
                <a:endParaRPr sz="1200">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grpSp>
        <p:sp>
          <p:nvSpPr>
            <p:cNvPr id="145" name="Google Shape;145;p14"/>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0C58D3"/>
                  </a:solidFill>
                  <a:latin typeface="Roboto"/>
                  <a:ea typeface="Roboto"/>
                  <a:cs typeface="Roboto"/>
                  <a:sym typeface="Roboto"/>
                </a:rPr>
                <a:t>2</a:t>
              </a:r>
              <a:endParaRPr sz="1200" b="1">
                <a:solidFill>
                  <a:srgbClr val="0C58D3"/>
                </a:solidFill>
                <a:latin typeface="Roboto"/>
                <a:ea typeface="Roboto"/>
                <a:cs typeface="Roboto"/>
                <a:sym typeface="Roboto"/>
              </a:endParaRPr>
            </a:p>
          </p:txBody>
        </p:sp>
      </p:grpSp>
      <p:grpSp>
        <p:nvGrpSpPr>
          <p:cNvPr id="146" name="Google Shape;146;p14"/>
          <p:cNvGrpSpPr/>
          <p:nvPr/>
        </p:nvGrpSpPr>
        <p:grpSpPr>
          <a:xfrm>
            <a:off x="379936" y="1757480"/>
            <a:ext cx="3754932" cy="3688145"/>
            <a:chOff x="284959" y="1318143"/>
            <a:chExt cx="2816270" cy="2766178"/>
          </a:xfrm>
        </p:grpSpPr>
        <p:sp>
          <p:nvSpPr>
            <p:cNvPr id="147" name="Google Shape;147;p14"/>
            <p:cNvSpPr/>
            <p:nvPr/>
          </p:nvSpPr>
          <p:spPr>
            <a:xfrm rot="2700000">
              <a:off x="1270309" y="1053398"/>
              <a:ext cx="489601" cy="2989789"/>
            </a:xfrm>
            <a:prstGeom prst="roundRect">
              <a:avLst>
                <a:gd name="adj" fmla="val 50000"/>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 name="Google Shape;148;p14"/>
            <p:cNvSpPr/>
            <p:nvPr/>
          </p:nvSpPr>
          <p:spPr>
            <a:xfrm>
              <a:off x="472955"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n-GB"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49" name="Google Shape;149;p14"/>
            <p:cNvSpPr txBox="1"/>
            <p:nvPr/>
          </p:nvSpPr>
          <p:spPr>
            <a:xfrm rot="-2700000">
              <a:off x="414317" y="2300549"/>
              <a:ext cx="2368666" cy="342805"/>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GB" sz="1500" b="1">
                  <a:solidFill>
                    <a:srgbClr val="FFFFFF"/>
                  </a:solidFill>
                  <a:latin typeface="Roboto"/>
                  <a:ea typeface="Roboto"/>
                  <a:cs typeface="Roboto"/>
                  <a:sym typeface="Roboto"/>
                </a:rPr>
                <a:t>DESIGNING LOGICAL MODELS</a:t>
              </a:r>
              <a:endParaRPr sz="1500" b="1">
                <a:solidFill>
                  <a:srgbClr val="FFFFFF"/>
                </a:solidFill>
                <a:latin typeface="Roboto"/>
                <a:ea typeface="Roboto"/>
                <a:cs typeface="Roboto"/>
                <a:sym typeface="Roboto"/>
              </a:endParaRPr>
            </a:p>
          </p:txBody>
        </p:sp>
        <p:sp>
          <p:nvSpPr>
            <p:cNvPr id="150" name="Google Shape;150;p14"/>
            <p:cNvSpPr txBox="1"/>
            <p:nvPr/>
          </p:nvSpPr>
          <p:spPr>
            <a:xfrm rot="-2700000">
              <a:off x="361329" y="2636517"/>
              <a:ext cx="3026700" cy="442507"/>
            </a:xfrm>
            <a:prstGeom prst="rect">
              <a:avLst/>
            </a:prstGeom>
            <a:noFill/>
            <a:ln>
              <a:noFill/>
            </a:ln>
          </p:spPr>
          <p:txBody>
            <a:bodyPr spcFirstLastPara="1" wrap="square" lIns="121900" tIns="121900" rIns="121900" bIns="121900" anchor="t" anchorCtr="0">
              <a:noAutofit/>
            </a:bodyPr>
            <a:lstStyle/>
            <a:p>
              <a:pPr marL="457200" lvl="0" indent="-228600" algn="just" rtl="0">
                <a:lnSpc>
                  <a:spcPct val="90000"/>
                </a:lnSpc>
                <a:spcBef>
                  <a:spcPts val="1000"/>
                </a:spcBef>
                <a:spcAft>
                  <a:spcPts val="0"/>
                </a:spcAft>
                <a:buClr>
                  <a:srgbClr val="000000"/>
                </a:buClr>
                <a:buSzPts val="1800"/>
                <a:buFont typeface="Arial"/>
                <a:buNone/>
              </a:pPr>
              <a:r>
                <a:rPr lang="en-GB" sz="1200">
                  <a:latin typeface="Calibri"/>
                  <a:ea typeface="Calibri"/>
                  <a:cs typeface="Calibri"/>
                  <a:sym typeface="Calibri"/>
                </a:rPr>
                <a:t>The foundations of the project and MEL system because they map the project logic and identity how change will happen</a:t>
              </a:r>
              <a:endParaRPr sz="1200">
                <a:latin typeface="Calibri"/>
                <a:ea typeface="Calibri"/>
                <a:cs typeface="Calibri"/>
                <a:sym typeface="Calibri"/>
              </a:endParaRPr>
            </a:p>
            <a:p>
              <a:pPr marL="0" lvl="0" indent="0" algn="l" rtl="0">
                <a:spcBef>
                  <a:spcPts val="0"/>
                </a:spcBef>
                <a:spcAft>
                  <a:spcPts val="2100"/>
                </a:spcAft>
                <a:buNone/>
              </a:pPr>
              <a:endParaRPr sz="1100">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5"/>
          <p:cNvSpPr txBox="1">
            <a:spLocks noGrp="1"/>
          </p:cNvSpPr>
          <p:nvPr>
            <p:ph type="body" idx="1"/>
          </p:nvPr>
        </p:nvSpPr>
        <p:spPr>
          <a:xfrm>
            <a:off x="399374" y="1593902"/>
            <a:ext cx="7084500" cy="5027400"/>
          </a:xfrm>
          <a:prstGeom prst="rect">
            <a:avLst/>
          </a:prstGeom>
          <a:noFill/>
          <a:ln>
            <a:noFill/>
          </a:ln>
        </p:spPr>
        <p:txBody>
          <a:bodyPr spcFirstLastPara="1" wrap="square" lIns="0" tIns="0" rIns="0" bIns="0" anchor="t" anchorCtr="0">
            <a:noAutofit/>
          </a:bodyPr>
          <a:lstStyle/>
          <a:p>
            <a:pPr marL="228600" marR="0" lvl="0" indent="0" algn="just" rtl="0">
              <a:lnSpc>
                <a:spcPct val="150000"/>
              </a:lnSpc>
              <a:spcBef>
                <a:spcPts val="1000"/>
              </a:spcBef>
              <a:spcAft>
                <a:spcPts val="0"/>
              </a:spcAft>
              <a:buClr>
                <a:srgbClr val="000000"/>
              </a:buClr>
              <a:buSzPts val="1800"/>
              <a:buNone/>
            </a:pPr>
            <a:r>
              <a:rPr lang="en-GB"/>
              <a:t>All project team members play a role in the Monitoring, Evaluating and Learning methodology. It is critical that MEL be integrated into staffing plans, budget and calendars to ensure management support for each process</a:t>
            </a:r>
            <a:endParaRPr/>
          </a:p>
          <a:p>
            <a:pPr marL="228600" marR="0" lvl="0" indent="0" algn="just" rtl="0">
              <a:lnSpc>
                <a:spcPct val="150000"/>
              </a:lnSpc>
              <a:spcBef>
                <a:spcPts val="1000"/>
              </a:spcBef>
              <a:spcAft>
                <a:spcPts val="0"/>
              </a:spcAft>
              <a:buClr>
                <a:srgbClr val="000000"/>
              </a:buClr>
              <a:buSzPts val="1800"/>
              <a:buNone/>
            </a:pPr>
            <a:endParaRPr/>
          </a:p>
          <a:p>
            <a:pPr marL="228600" marR="0" lvl="0" indent="0" algn="just" rtl="0">
              <a:lnSpc>
                <a:spcPct val="150000"/>
              </a:lnSpc>
              <a:spcBef>
                <a:spcPts val="1000"/>
              </a:spcBef>
              <a:spcAft>
                <a:spcPts val="0"/>
              </a:spcAft>
              <a:buClr>
                <a:srgbClr val="000000"/>
              </a:buClr>
              <a:buSzPts val="1800"/>
              <a:buNone/>
            </a:pPr>
            <a:r>
              <a:rPr lang="en-GB"/>
              <a:t>Leaders at all levels also play an important role in creating an enabling environment for strong MEL systems. Through modeling the  use of evidence they encourage project teams to utilise MEL information as part of ongoing project management decisions leading to improved quality and success. </a:t>
            </a:r>
            <a:endParaRPr/>
          </a:p>
        </p:txBody>
      </p:sp>
      <p:sp>
        <p:nvSpPr>
          <p:cNvPr id="156" name="Google Shape;156;p1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Monitoring, Evaluation &amp; Learning</a:t>
            </a:r>
            <a:endParaRPr/>
          </a:p>
        </p:txBody>
      </p:sp>
      <p:pic>
        <p:nvPicPr>
          <p:cNvPr id="157" name="Google Shape;157;p15"/>
          <p:cNvPicPr preferRelativeResize="0"/>
          <p:nvPr/>
        </p:nvPicPr>
        <p:blipFill>
          <a:blip r:embed="rId3">
            <a:alphaModFix/>
          </a:blip>
          <a:stretch>
            <a:fillRect/>
          </a:stretch>
        </p:blipFill>
        <p:spPr>
          <a:xfrm>
            <a:off x="7764475" y="1945937"/>
            <a:ext cx="4280025" cy="2966125"/>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1365</Words>
  <Application>Microsoft Office PowerPoint</Application>
  <PresentationFormat>Widescreen</PresentationFormat>
  <Paragraphs>119</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Calibri</vt:lpstr>
      <vt:lpstr>Noto Sans Symbols</vt:lpstr>
      <vt:lpstr>Arial</vt:lpstr>
      <vt:lpstr>Wingdings</vt:lpstr>
      <vt:lpstr>Poppins</vt:lpstr>
      <vt:lpstr>Roboto</vt:lpstr>
      <vt:lpstr>CARDET Course template</vt:lpstr>
      <vt:lpstr>CARDET Course template</vt:lpstr>
      <vt:lpstr>1_CARDET Course template</vt:lpstr>
      <vt:lpstr>Module 3 Organisational Management</vt:lpstr>
      <vt:lpstr>Overview</vt:lpstr>
      <vt:lpstr>Defining the Effective Management – Leadership of the CSO</vt:lpstr>
      <vt:lpstr>Defining the Effective Management – Leadership of the CSO (cont’d)</vt:lpstr>
      <vt:lpstr>Monitoring, Evaluation &amp; Learning</vt:lpstr>
      <vt:lpstr>Monitoring, Evaluation &amp; Learning</vt:lpstr>
      <vt:lpstr>Monitoring, Evaluation &amp; Learning</vt:lpstr>
      <vt:lpstr>Monitoring, Evaluation &amp; Learning</vt:lpstr>
      <vt:lpstr>Monitoring, Evaluation &amp; Learning</vt:lpstr>
      <vt:lpstr>Monitoring, Evaluation &amp; Learning - Benefits</vt:lpstr>
      <vt:lpstr>Monitoring, Evaluation &amp; Learning - Benefits</vt:lpstr>
      <vt:lpstr>Monitoring, Evaluation &amp; Learning - Cost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Organisational Management</dc:title>
  <dc:creator>2Fast4u</dc:creator>
  <cp:lastModifiedBy>Simone Khekin</cp:lastModifiedBy>
  <cp:revision>2</cp:revision>
  <dcterms:created xsi:type="dcterms:W3CDTF">2014-07-11T09:12:14Z</dcterms:created>
  <dcterms:modified xsi:type="dcterms:W3CDTF">2024-01-15T07:31:59Z</dcterms:modified>
</cp:coreProperties>
</file>