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6" r:id="rId3"/>
  </p:sldMasterIdLst>
  <p:notesMasterIdLst>
    <p:notesMasterId r:id="rId21"/>
  </p:notesMasterIdLst>
  <p:sldIdLst>
    <p:sldId id="27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embeddedFontLst>
    <p:embeddedFont>
      <p:font typeface="Roboto" panose="020B0604020202020204" charset="0"/>
      <p:regular r:id="rId22"/>
      <p:bold r:id="rId23"/>
      <p:italic r:id="rId24"/>
      <p:boldItalic r:id="rId25"/>
    </p:embeddedFont>
    <p:embeddedFont>
      <p:font typeface="Poppins"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Roboto Medium"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1sMEZXiFuXXiFKoGFD5ysr5rj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4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2253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Source: https://www.freepik.com/free-photo/top-view-game-domino_5062385.htm#query=Examples%20of%20Controlling%20structures&amp;position=1&amp;from_view=search&amp;track=ais#page=1&amp;query=E&amp;from_query=undefined&amp;position=1&amp;from_view=search&amp;track=ais</a:t>
            </a: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ef4c20cbe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https://www.freepik.com/free-vector/customer-support-abstract-concept_12084787.htm#query=performance%20management&amp;position=13&amp;from_view=search&amp;track=country_rows_v2</a:t>
            </a:r>
            <a:endParaRPr/>
          </a:p>
        </p:txBody>
      </p:sp>
      <p:sp>
        <p:nvSpPr>
          <p:cNvPr id="140" name="Google Shape;140;g25ef4c20cb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241300" algn="just" rtl="0">
              <a:lnSpc>
                <a:spcPct val="90000"/>
              </a:lnSpc>
              <a:spcBef>
                <a:spcPts val="1000"/>
              </a:spcBef>
              <a:spcAft>
                <a:spcPts val="0"/>
              </a:spcAft>
              <a:buClr>
                <a:schemeClr val="dk1"/>
              </a:buClr>
              <a:buSzPts val="1100"/>
              <a:buChar char="•"/>
            </a:pPr>
            <a:r>
              <a:rPr lang="en-GB" sz="1100"/>
              <a:t>Organisational chart: CSOs may use an organizational chart to define the roles and responsibilities of employees, including volunteers and board members.</a:t>
            </a:r>
            <a:endParaRPr sz="1100"/>
          </a:p>
          <a:p>
            <a:pPr marL="514350" lvl="0" indent="-241300" algn="just" rtl="0">
              <a:lnSpc>
                <a:spcPct val="90000"/>
              </a:lnSpc>
              <a:spcBef>
                <a:spcPts val="1000"/>
              </a:spcBef>
              <a:spcAft>
                <a:spcPts val="0"/>
              </a:spcAft>
              <a:buClr>
                <a:schemeClr val="dk1"/>
              </a:buClr>
              <a:buSzPts val="1100"/>
              <a:buChar char="•"/>
            </a:pPr>
            <a:r>
              <a:rPr lang="en-GB" sz="1100"/>
              <a:t>Project management: CSOs may use project management tools to plan and organize their projects, including task assignments, timelines, and resource allocation.</a:t>
            </a:r>
            <a:endParaRPr sz="1100"/>
          </a:p>
          <a:p>
            <a:pPr marL="514350" lvl="0" indent="-241300" algn="just" rtl="0">
              <a:lnSpc>
                <a:spcPct val="90000"/>
              </a:lnSpc>
              <a:spcBef>
                <a:spcPts val="1000"/>
              </a:spcBef>
              <a:spcAft>
                <a:spcPts val="0"/>
              </a:spcAft>
              <a:buClr>
                <a:schemeClr val="dk1"/>
              </a:buClr>
              <a:buSzPts val="1100"/>
              <a:buChar char="•"/>
            </a:pPr>
            <a:r>
              <a:rPr lang="en-GB" sz="1100"/>
              <a:t>Volunteer management: CSOs may use volunteer management tools to recruit, train, and supervise volunteers, ensuring that they are contributing effectively to the organization's goals.</a:t>
            </a:r>
            <a:endParaRPr sz="1100"/>
          </a:p>
          <a:p>
            <a:pPr marL="514350" lvl="0" indent="-241300" algn="just" rtl="0">
              <a:lnSpc>
                <a:spcPct val="90000"/>
              </a:lnSpc>
              <a:spcBef>
                <a:spcPts val="1000"/>
              </a:spcBef>
              <a:spcAft>
                <a:spcPts val="0"/>
              </a:spcAft>
              <a:buClr>
                <a:schemeClr val="dk1"/>
              </a:buClr>
              <a:buSzPts val="1100"/>
              <a:buChar char="•"/>
            </a:pPr>
            <a:r>
              <a:rPr lang="en-GB" sz="1100"/>
              <a:t>Communication plan: CSOs may use communication plans to ensure that information flows effectively within the organization, and that stakeholders are informed about the organization's activities and outcomes.</a:t>
            </a:r>
            <a:endParaRPr sz="1100"/>
          </a:p>
          <a:p>
            <a:pPr marL="514350" lvl="0" indent="-241300" algn="just" rtl="0">
              <a:lnSpc>
                <a:spcPct val="90000"/>
              </a:lnSpc>
              <a:spcBef>
                <a:spcPts val="1000"/>
              </a:spcBef>
              <a:spcAft>
                <a:spcPts val="0"/>
              </a:spcAft>
              <a:buClr>
                <a:schemeClr val="dk1"/>
              </a:buClr>
              <a:buSzPts val="1100"/>
              <a:buChar char="•"/>
            </a:pPr>
            <a:r>
              <a:rPr lang="en-GB" sz="1100"/>
              <a:t>Standard operating procedures (SOPs): CSOs may use SOPs to ensure that their operations are consistent and efficient, and to ensure that staff members are following established protocols and procedures.</a:t>
            </a:r>
            <a:endParaRPr sz="500"/>
          </a:p>
        </p:txBody>
      </p:sp>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r>
              <a:rPr lang="en-GB"/>
              <a:t>Discuss the benefits that effective controlling and organizing can bring to CSOs, such as increased efficiency, better use of resources, improvedB decision-making, and greater accountability. Provide examples of CSOs that have achieved success by implementing effective controlling and organizing structures.</a:t>
            </a:r>
            <a:endParaRPr/>
          </a:p>
          <a:p>
            <a:pPr marL="228600" marR="0" lvl="0" indent="0" algn="l" rtl="0">
              <a:lnSpc>
                <a:spcPct val="100000"/>
              </a:lnSpc>
              <a:spcBef>
                <a:spcPts val="0"/>
              </a:spcBef>
              <a:spcAft>
                <a:spcPts val="0"/>
              </a:spcAft>
              <a:buClr>
                <a:srgbClr val="000000"/>
              </a:buClr>
              <a:buSzPts val="1400"/>
              <a:buFont typeface="Arial"/>
              <a:buNone/>
            </a:pPr>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Improved efficiency: By implementing effective controlling and organizing structures, CSOs can streamline their operations and use resources more efficiently, leading to cost savings and increased productivity.</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Better decision-making: Effective controlling and organizing structures provide CSOs with the data and information they need to make informed decisions about their operations and strategy.</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Enhanced accountability: Controlling and organizing structures help CSOs monitor their activities and demonstrate their impact to stakeholders, enhancing their accountability and transparency.</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Increased effectiveness: Effective controlling and organizing structures help CSOs focus on their mission and goals, leading to increased effectiveness in achieving their objectives.</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Improved stakeholder relationships: By implementing effective controlling and organizing structures, CSOs can better engage with their stakeholders, including donors, volunteers, and beneficiaries, leading to stronger relationships and greater support.</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Greater adaptability: Effective controlling and organizing structures help CSOs respond more quickly to changes in their environment, such as shifts in funding or emerging social issues, leading to greater adaptability and resilience.</a:t>
            </a:r>
            <a:endParaRPr sz="1000">
              <a:latin typeface="Arial"/>
              <a:ea typeface="Arial"/>
              <a:cs typeface="Arial"/>
              <a:sym typeface="Arial"/>
            </a:endParaRPr>
          </a:p>
          <a:p>
            <a:pPr marL="285750" lvl="0" indent="-260350" algn="just" rtl="0">
              <a:lnSpc>
                <a:spcPct val="150000"/>
              </a:lnSpc>
              <a:spcBef>
                <a:spcPts val="0"/>
              </a:spcBef>
              <a:spcAft>
                <a:spcPts val="0"/>
              </a:spcAft>
              <a:buClr>
                <a:srgbClr val="3B3842"/>
              </a:buClr>
              <a:buSzPts val="1200"/>
              <a:buChar char="•"/>
            </a:pPr>
            <a:r>
              <a:rPr lang="en-GB">
                <a:solidFill>
                  <a:srgbClr val="3B3842"/>
                </a:solidFill>
              </a:rPr>
              <a:t>Enhanced reputation: By demonstrating effective controlling and organizing structures, CSOs can build a positive reputation for themselves as well-managed and trustworthy organizations, leading to increased support from stakeholders</a:t>
            </a:r>
            <a:endParaRPr>
              <a:solidFill>
                <a:srgbClr val="3B3842"/>
              </a:solidFill>
            </a:endParaRPr>
          </a:p>
          <a:p>
            <a:pPr marL="0" lvl="0" indent="0" algn="just" rtl="0">
              <a:lnSpc>
                <a:spcPct val="150000"/>
              </a:lnSpc>
              <a:spcBef>
                <a:spcPts val="0"/>
              </a:spcBef>
              <a:spcAft>
                <a:spcPts val="0"/>
              </a:spcAft>
              <a:buNone/>
            </a:pPr>
            <a:endParaRPr>
              <a:solidFill>
                <a:srgbClr val="3B3842"/>
              </a:solidFill>
            </a:endParaRPr>
          </a:p>
          <a:p>
            <a:pPr marL="0" lvl="0" indent="0" algn="just" rtl="0">
              <a:lnSpc>
                <a:spcPct val="150000"/>
              </a:lnSpc>
              <a:spcBef>
                <a:spcPts val="0"/>
              </a:spcBef>
              <a:spcAft>
                <a:spcPts val="0"/>
              </a:spcAft>
              <a:buNone/>
            </a:pPr>
            <a:r>
              <a:rPr lang="en-GB">
                <a:solidFill>
                  <a:srgbClr val="3B3842"/>
                </a:solidFill>
              </a:rPr>
              <a:t>Picture Source: https://www.freepik.com/free-vector/corporate-meeting-employees-cartoon-characters-discussing-business-strategy-planning-further-actions-brainstorming-formal-communication-seminar-concept-illustration_11668427.htm#&amp;position=17&amp;from_view=author</a:t>
            </a:r>
            <a:endParaRPr>
              <a:solidFill>
                <a:srgbClr val="3B3842"/>
              </a:solidFill>
            </a:endParaRPr>
          </a:p>
        </p:txBody>
      </p:sp>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Provide some best practices for CSOs to consider when implementing controlling and organizing structures, such as involving stakeholders in the process, using technology to streamline operations, and adopting a continuous improvement approach. Provide examples of CSOs that have successfully implemented these best practices.</a:t>
            </a:r>
            <a:endParaRPr/>
          </a:p>
          <a:p>
            <a:pPr marL="514350" lvl="0" indent="-196850" algn="l" rtl="0">
              <a:lnSpc>
                <a:spcPct val="100000"/>
              </a:lnSpc>
              <a:spcBef>
                <a:spcPts val="0"/>
              </a:spcBef>
              <a:spcAft>
                <a:spcPts val="0"/>
              </a:spcAft>
              <a:buSzPts val="1400"/>
              <a:buFont typeface="Arial"/>
              <a:buNone/>
            </a:pPr>
            <a:endParaRPr i="1"/>
          </a:p>
          <a:p>
            <a:pPr marL="0" lvl="0" indent="0" algn="l" rtl="0">
              <a:lnSpc>
                <a:spcPct val="100000"/>
              </a:lnSpc>
              <a:spcBef>
                <a:spcPts val="0"/>
              </a:spcBef>
              <a:spcAft>
                <a:spcPts val="0"/>
              </a:spcAft>
              <a:buSzPts val="1400"/>
              <a:buNone/>
            </a:pPr>
            <a:r>
              <a:rPr lang="en-GB"/>
              <a:t>Picture Source: https://www.freepik.com/free-vector/successful-financial-operation-cash-currency-money-income-credit-approval-savings-insurance-finance-contract-creative-budget-management_11668563.htm#query=best%20practice&amp;position=2&amp;from_view=author</a:t>
            </a:r>
            <a:endParaRPr/>
          </a:p>
        </p:txBody>
      </p:sp>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ef4c20cbe_0_8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Provide some best practices for CSOs to consider when implementing controlling and organizing structures, such as involving stakeholders in the process, using technology to streamline operations, and adopting a continuous improvement approach. Provide examples of CSOs that have successfully implemented these best practices.</a:t>
            </a:r>
            <a:endParaRPr/>
          </a:p>
          <a:p>
            <a:pPr marL="514350" lvl="0" indent="-196850" algn="l" rtl="0">
              <a:lnSpc>
                <a:spcPct val="100000"/>
              </a:lnSpc>
              <a:spcBef>
                <a:spcPts val="0"/>
              </a:spcBef>
              <a:spcAft>
                <a:spcPts val="0"/>
              </a:spcAft>
              <a:buSzPts val="1400"/>
              <a:buFont typeface="Arial"/>
              <a:buNone/>
            </a:pPr>
            <a:endParaRPr i="1"/>
          </a:p>
          <a:p>
            <a:pPr marL="0" lvl="0" indent="0" algn="l" rtl="0">
              <a:spcBef>
                <a:spcPts val="0"/>
              </a:spcBef>
              <a:spcAft>
                <a:spcPts val="0"/>
              </a:spcAft>
              <a:buClr>
                <a:schemeClr val="dk1"/>
              </a:buClr>
              <a:buSzPts val="1400"/>
              <a:buFont typeface="Arial"/>
              <a:buNone/>
            </a:pPr>
            <a:r>
              <a:rPr lang="en-GB"/>
              <a:t>Picture Source: https://www.freepik.com/free-vector/successful-financial-operation-cash-currency-money-income-credit-approval-savings-insurance-finance-contract-creative-budget-management_11668563.htm#query=best%20practice&amp;position=2&amp;from_view=author</a:t>
            </a:r>
            <a:endParaRPr/>
          </a:p>
          <a:p>
            <a:pPr marL="0" lvl="0" indent="0" algn="l" rtl="0">
              <a:lnSpc>
                <a:spcPct val="100000"/>
              </a:lnSpc>
              <a:spcBef>
                <a:spcPts val="0"/>
              </a:spcBef>
              <a:spcAft>
                <a:spcPts val="0"/>
              </a:spcAft>
              <a:buSzPts val="1400"/>
              <a:buNone/>
            </a:pPr>
            <a:endParaRPr/>
          </a:p>
        </p:txBody>
      </p:sp>
      <p:sp>
        <p:nvSpPr>
          <p:cNvPr id="187" name="Google Shape;187;g25ef4c20cbe_0_8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Summarize the main points of the presentation and emphasize the importance of effective controlling and organizing for CSOs.</a:t>
            </a:r>
            <a:endParaRPr/>
          </a:p>
          <a:p>
            <a:pPr marL="457200" marR="0" lvl="0" indent="-228600" algn="l" rtl="0">
              <a:lnSpc>
                <a:spcPct val="100000"/>
              </a:lnSpc>
              <a:spcBef>
                <a:spcPts val="0"/>
              </a:spcBef>
              <a:spcAft>
                <a:spcPts val="0"/>
              </a:spcAft>
              <a:buClr>
                <a:srgbClr val="000000"/>
              </a:buClr>
              <a:buSzPts val="1400"/>
              <a:buFont typeface="Arial"/>
              <a:buNone/>
            </a:pPr>
            <a:r>
              <a:rPr lang="en-GB"/>
              <a:t>Encourage CSOs to take action and implement these structures to achieve greater success.</a:t>
            </a:r>
            <a:endParaRPr/>
          </a:p>
        </p:txBody>
      </p:sp>
      <p:sp>
        <p:nvSpPr>
          <p:cNvPr id="194" name="Google Shape;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https://www.brainyquote.com/quotes/a_a_milne_121656</a:t>
            </a:r>
            <a:endParaRPr/>
          </a:p>
        </p:txBody>
      </p:sp>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a:t>Develop a clear mission statement: A mission statement outlines the purpose of your organization and the impact it wants to make. It provides a clear direction and helps to keep everyone focused on the same goal.</a:t>
            </a:r>
            <a:endParaRPr/>
          </a:p>
          <a:p>
            <a:pPr marL="457200" marR="0" lvl="0" indent="-317500" algn="l" rtl="0">
              <a:lnSpc>
                <a:spcPct val="100000"/>
              </a:lnSpc>
              <a:spcBef>
                <a:spcPts val="0"/>
              </a:spcBef>
              <a:spcAft>
                <a:spcPts val="0"/>
              </a:spcAft>
              <a:buSzPts val="1400"/>
              <a:buChar char="●"/>
            </a:pPr>
            <a:r>
              <a:rPr lang="en-GB"/>
              <a:t>Establish a strong leadership team: A strong leadership team can help to steer the organization in the right direction and ensure that everyone is working towards the same goal. Good leaders are also essential for motivating and inspiring others.</a:t>
            </a:r>
            <a:endParaRPr/>
          </a:p>
          <a:p>
            <a:pPr marL="457200" marR="0" lvl="0" indent="-317500" algn="l" rtl="0">
              <a:lnSpc>
                <a:spcPct val="100000"/>
              </a:lnSpc>
              <a:spcBef>
                <a:spcPts val="0"/>
              </a:spcBef>
              <a:spcAft>
                <a:spcPts val="0"/>
              </a:spcAft>
              <a:buSzPts val="1400"/>
              <a:buChar char="●"/>
            </a:pPr>
            <a:r>
              <a:rPr lang="en-GB"/>
              <a:t>Define roles and responsibilities: Each member of the organization should have a clearly defined role and responsibility. This helps to ensure that everyone knows what is expected of them and avoids duplication of efforts.</a:t>
            </a:r>
            <a:endParaRPr/>
          </a:p>
          <a:p>
            <a:pPr marL="457200" marR="0" lvl="0" indent="-317500" algn="l" rtl="0">
              <a:lnSpc>
                <a:spcPct val="100000"/>
              </a:lnSpc>
              <a:spcBef>
                <a:spcPts val="0"/>
              </a:spcBef>
              <a:spcAft>
                <a:spcPts val="0"/>
              </a:spcAft>
              <a:buSzPts val="1400"/>
              <a:buChar char="●"/>
            </a:pPr>
            <a:r>
              <a:rPr lang="en-GB"/>
              <a:t>Develop policies and procedures: Policies and procedures help to ensure that everyone is following the same rules and guidelines. This can help to avoid conflicts and ensure that everyone is working towards the same goal.</a:t>
            </a:r>
            <a:endParaRPr/>
          </a:p>
          <a:p>
            <a:pPr marL="457200" marR="0" lvl="0" indent="-317500" algn="l" rtl="0">
              <a:lnSpc>
                <a:spcPct val="100000"/>
              </a:lnSpc>
              <a:spcBef>
                <a:spcPts val="0"/>
              </a:spcBef>
              <a:spcAft>
                <a:spcPts val="0"/>
              </a:spcAft>
              <a:buSzPts val="1400"/>
              <a:buChar char="●"/>
            </a:pPr>
            <a:r>
              <a:rPr lang="en-GB"/>
              <a:t>Monitor and evaluate performance: Regular monitoring and evaluation of performance can help to identify areas that need improvement and ensure that everyone is working effectively towards the organization's goals.</a:t>
            </a:r>
            <a:endParaRPr/>
          </a:p>
          <a:p>
            <a:pPr marL="457200" marR="0" lvl="0" indent="-317500" algn="l" rtl="0">
              <a:lnSpc>
                <a:spcPct val="100000"/>
              </a:lnSpc>
              <a:spcBef>
                <a:spcPts val="0"/>
              </a:spcBef>
              <a:spcAft>
                <a:spcPts val="0"/>
              </a:spcAft>
              <a:buSzPts val="1400"/>
              <a:buChar char="●"/>
            </a:pPr>
            <a:r>
              <a:rPr lang="en-GB"/>
              <a:t>Build partnerships and networks: Building partnerships and networks with other organizations can help to leverage resources and expertise, as well as increase the organization's visibility and impact.</a:t>
            </a:r>
            <a:endParaRPr/>
          </a:p>
          <a:p>
            <a:pPr marL="457200" marR="0" lvl="0" indent="-317500" algn="l" rtl="0">
              <a:lnSpc>
                <a:spcPct val="100000"/>
              </a:lnSpc>
              <a:spcBef>
                <a:spcPts val="0"/>
              </a:spcBef>
              <a:spcAft>
                <a:spcPts val="0"/>
              </a:spcAft>
              <a:buSzPts val="1400"/>
              <a:buChar char="●"/>
            </a:pPr>
            <a:r>
              <a:rPr lang="en-GB"/>
              <a:t>Use technology effectively: Using technology effectively can help to streamline processes, improve communication, and increase efficiency.</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Picture Source: https://www.freepik.com/free-vector/technical-support-programming-coding_11669310.htm#from_view=detail_author</a:t>
            </a: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ef4c20c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Develop a clear mission statement: A mission statement outlines the purpose of your organization and the impact it wants to make. It provides a clear direction and helps to keep everyone focused on the same goal.</a:t>
            </a:r>
            <a:endParaRPr/>
          </a:p>
          <a:p>
            <a:pPr marL="457200" marR="0" lvl="0" indent="-228600" algn="l" rtl="0">
              <a:lnSpc>
                <a:spcPct val="100000"/>
              </a:lnSpc>
              <a:spcBef>
                <a:spcPts val="0"/>
              </a:spcBef>
              <a:spcAft>
                <a:spcPts val="0"/>
              </a:spcAft>
              <a:buClr>
                <a:srgbClr val="000000"/>
              </a:buClr>
              <a:buSzPts val="1400"/>
              <a:buFont typeface="Arial"/>
              <a:buNone/>
            </a:pPr>
            <a:r>
              <a:rPr lang="en-GB"/>
              <a:t>Establish a strong leadership team: A strong leadership team can help to steer the organization in the right direction and ensure that everyone is working towards the same goal. Good leaders are also essential for motivating and inspiring others.</a:t>
            </a:r>
            <a:endParaRPr/>
          </a:p>
          <a:p>
            <a:pPr marL="457200" marR="0" lvl="0" indent="-228600" algn="l" rtl="0">
              <a:lnSpc>
                <a:spcPct val="100000"/>
              </a:lnSpc>
              <a:spcBef>
                <a:spcPts val="0"/>
              </a:spcBef>
              <a:spcAft>
                <a:spcPts val="0"/>
              </a:spcAft>
              <a:buClr>
                <a:srgbClr val="000000"/>
              </a:buClr>
              <a:buSzPts val="1400"/>
              <a:buFont typeface="Arial"/>
              <a:buNone/>
            </a:pPr>
            <a:r>
              <a:rPr lang="en-GB"/>
              <a:t>Define roles and responsibilities: Each member of the organization should have a clearly defined role and responsibility. This helps to ensure that everyone knows what is expected of them and avoids duplication of efforts.</a:t>
            </a:r>
            <a:endParaRPr/>
          </a:p>
          <a:p>
            <a:pPr marL="457200" marR="0" lvl="0" indent="-228600" algn="l" rtl="0">
              <a:lnSpc>
                <a:spcPct val="100000"/>
              </a:lnSpc>
              <a:spcBef>
                <a:spcPts val="0"/>
              </a:spcBef>
              <a:spcAft>
                <a:spcPts val="0"/>
              </a:spcAft>
              <a:buClr>
                <a:srgbClr val="000000"/>
              </a:buClr>
              <a:buSzPts val="1400"/>
              <a:buFont typeface="Arial"/>
              <a:buNone/>
            </a:pPr>
            <a:r>
              <a:rPr lang="en-GB"/>
              <a:t>Develop policies and procedures: Policies and procedures help to ensure that everyone is following the same rules and guidelines. This can help to avoid conflicts and ensure that everyone is working towards the same goal.</a:t>
            </a:r>
            <a:endParaRPr/>
          </a:p>
          <a:p>
            <a:pPr marL="457200" marR="0" lvl="0" indent="-228600" algn="l" rtl="0">
              <a:lnSpc>
                <a:spcPct val="100000"/>
              </a:lnSpc>
              <a:spcBef>
                <a:spcPts val="0"/>
              </a:spcBef>
              <a:spcAft>
                <a:spcPts val="0"/>
              </a:spcAft>
              <a:buClr>
                <a:srgbClr val="000000"/>
              </a:buClr>
              <a:buSzPts val="1400"/>
              <a:buFont typeface="Arial"/>
              <a:buNone/>
            </a:pPr>
            <a:r>
              <a:rPr lang="en-GB"/>
              <a:t>Monitor and evaluate performance: Regular monitoring and evaluation of performance can help to identify areas that need improvement and ensure that everyone is working effectively towards the organization's goals.</a:t>
            </a:r>
            <a:endParaRPr/>
          </a:p>
          <a:p>
            <a:pPr marL="457200" marR="0" lvl="0" indent="-228600" algn="l" rtl="0">
              <a:lnSpc>
                <a:spcPct val="100000"/>
              </a:lnSpc>
              <a:spcBef>
                <a:spcPts val="0"/>
              </a:spcBef>
              <a:spcAft>
                <a:spcPts val="0"/>
              </a:spcAft>
              <a:buClr>
                <a:srgbClr val="000000"/>
              </a:buClr>
              <a:buSzPts val="1400"/>
              <a:buFont typeface="Arial"/>
              <a:buNone/>
            </a:pPr>
            <a:r>
              <a:rPr lang="en-GB"/>
              <a:t>Build partnerships and networks: Building partnerships and networks with other organizations can help to leverage resources and expertise, as well as increase the organization's visibility and impact.</a:t>
            </a:r>
            <a:endParaRPr/>
          </a:p>
          <a:p>
            <a:pPr marL="457200" marR="0" lvl="0" indent="-228600" algn="l" rtl="0">
              <a:lnSpc>
                <a:spcPct val="100000"/>
              </a:lnSpc>
              <a:spcBef>
                <a:spcPts val="0"/>
              </a:spcBef>
              <a:spcAft>
                <a:spcPts val="0"/>
              </a:spcAft>
              <a:buClr>
                <a:srgbClr val="000000"/>
              </a:buClr>
              <a:buSzPts val="1400"/>
              <a:buFont typeface="Arial"/>
              <a:buNone/>
            </a:pPr>
            <a:r>
              <a:rPr lang="en-GB"/>
              <a:t>Use technology effectively: Using technology effectively can help to streamline processes, improve communication, and increase efficiency.</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Graph Source: https://kalyan-city.blogspot.com/2011/07/steps-in-organising-process.html</a:t>
            </a:r>
            <a:endParaRPr/>
          </a:p>
          <a:p>
            <a:pPr marL="0" lvl="0" indent="0" algn="l" rtl="0">
              <a:lnSpc>
                <a:spcPct val="100000"/>
              </a:lnSpc>
              <a:spcBef>
                <a:spcPts val="0"/>
              </a:spcBef>
              <a:spcAft>
                <a:spcPts val="0"/>
              </a:spcAft>
              <a:buSzPts val="1400"/>
              <a:buNone/>
            </a:pPr>
            <a:endParaRPr/>
          </a:p>
        </p:txBody>
      </p:sp>
      <p:sp>
        <p:nvSpPr>
          <p:cNvPr id="106" name="Google Shape;106;g25ef4c20c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a:t>Develop a clear mission statement: A mission statement outlines the purpose of your organization and the impact it wants to make. It provides a clear direction and helps to keep everyone focused on the same goal.</a:t>
            </a:r>
            <a:endParaRPr/>
          </a:p>
          <a:p>
            <a:pPr marL="457200" marR="0" lvl="0" indent="-317500" algn="l" rtl="0">
              <a:lnSpc>
                <a:spcPct val="100000"/>
              </a:lnSpc>
              <a:spcBef>
                <a:spcPts val="0"/>
              </a:spcBef>
              <a:spcAft>
                <a:spcPts val="0"/>
              </a:spcAft>
              <a:buSzPts val="1400"/>
              <a:buChar char="●"/>
            </a:pPr>
            <a:r>
              <a:rPr lang="en-GB"/>
              <a:t>Establish a strong leadership team: A strong leadership team can help to steer the organization in the right direction and ensure that everyone is working towards the same goal. Good leaders are also essential for motivating and inspiring others.</a:t>
            </a:r>
            <a:endParaRPr/>
          </a:p>
          <a:p>
            <a:pPr marL="457200" marR="0" lvl="0" indent="-317500" algn="l" rtl="0">
              <a:lnSpc>
                <a:spcPct val="100000"/>
              </a:lnSpc>
              <a:spcBef>
                <a:spcPts val="0"/>
              </a:spcBef>
              <a:spcAft>
                <a:spcPts val="0"/>
              </a:spcAft>
              <a:buSzPts val="1400"/>
              <a:buChar char="●"/>
            </a:pPr>
            <a:r>
              <a:rPr lang="en-GB"/>
              <a:t>Define roles and responsibilities: Each member of the organization should have a clearly defined role and responsibility. This helps to ensure that everyone knows what is expected of them and avoids duplication of efforts.</a:t>
            </a:r>
            <a:endParaRPr/>
          </a:p>
          <a:p>
            <a:pPr marL="457200" marR="0" lvl="0" indent="-317500" algn="l" rtl="0">
              <a:lnSpc>
                <a:spcPct val="100000"/>
              </a:lnSpc>
              <a:spcBef>
                <a:spcPts val="0"/>
              </a:spcBef>
              <a:spcAft>
                <a:spcPts val="0"/>
              </a:spcAft>
              <a:buSzPts val="1400"/>
              <a:buChar char="●"/>
            </a:pPr>
            <a:r>
              <a:rPr lang="en-GB"/>
              <a:t>Develop policies and procedures: Policies and procedures help to ensure that everyone is following the same rules and guidelines. This can help to avoid conflicts and ensure that everyone is working towards the same goal.</a:t>
            </a:r>
            <a:endParaRPr/>
          </a:p>
          <a:p>
            <a:pPr marL="457200" marR="0" lvl="0" indent="-317500" algn="l" rtl="0">
              <a:lnSpc>
                <a:spcPct val="100000"/>
              </a:lnSpc>
              <a:spcBef>
                <a:spcPts val="0"/>
              </a:spcBef>
              <a:spcAft>
                <a:spcPts val="0"/>
              </a:spcAft>
              <a:buSzPts val="1400"/>
              <a:buChar char="●"/>
            </a:pPr>
            <a:r>
              <a:rPr lang="en-GB"/>
              <a:t>Monitor and evaluate performance: Regular monitoring and evaluation of performance can help to identify areas that need improvement and ensure that everyone is working effectively towards the organization's goals.</a:t>
            </a:r>
            <a:endParaRPr/>
          </a:p>
          <a:p>
            <a:pPr marL="457200" marR="0" lvl="0" indent="-317500" algn="l" rtl="0">
              <a:lnSpc>
                <a:spcPct val="100000"/>
              </a:lnSpc>
              <a:spcBef>
                <a:spcPts val="0"/>
              </a:spcBef>
              <a:spcAft>
                <a:spcPts val="0"/>
              </a:spcAft>
              <a:buSzPts val="1400"/>
              <a:buChar char="●"/>
            </a:pPr>
            <a:r>
              <a:rPr lang="en-GB"/>
              <a:t>Build partnerships and networks: Building partnerships and networks with other organizations can help to leverage resources and expertise, as well as increase the organization's visibility and impact.</a:t>
            </a:r>
            <a:endParaRPr/>
          </a:p>
          <a:p>
            <a:pPr marL="457200" marR="0" lvl="0" indent="-317500" algn="l" rtl="0">
              <a:lnSpc>
                <a:spcPct val="100000"/>
              </a:lnSpc>
              <a:spcBef>
                <a:spcPts val="0"/>
              </a:spcBef>
              <a:spcAft>
                <a:spcPts val="0"/>
              </a:spcAft>
              <a:buSzPts val="1400"/>
              <a:buChar char="●"/>
            </a:pPr>
            <a:r>
              <a:rPr lang="en-GB"/>
              <a:t>Use technology effectively: Using technology effectively can help to streamline processes, improve communication, and increase efficiency.</a:t>
            </a:r>
            <a:endParaRPr/>
          </a:p>
          <a:p>
            <a:pPr marL="457200" marR="0" lvl="0" indent="0" algn="l" rtl="0">
              <a:lnSpc>
                <a:spcPct val="100000"/>
              </a:lnSpc>
              <a:spcBef>
                <a:spcPts val="0"/>
              </a:spcBef>
              <a:spcAft>
                <a:spcPts val="0"/>
              </a:spcAft>
              <a:buNone/>
            </a:pPr>
            <a:endParaRPr/>
          </a:p>
          <a:p>
            <a:pPr marL="228600" marR="0" lvl="0" indent="0" algn="l" rtl="0">
              <a:lnSpc>
                <a:spcPct val="100000"/>
              </a:lnSpc>
              <a:spcBef>
                <a:spcPts val="0"/>
              </a:spcBef>
              <a:spcAft>
                <a:spcPts val="0"/>
              </a:spcAft>
              <a:buClr>
                <a:srgbClr val="000000"/>
              </a:buClr>
              <a:buSzPts val="1400"/>
              <a:buFont typeface="Arial"/>
              <a:buNone/>
            </a:pPr>
            <a:r>
              <a:rPr lang="en-GB"/>
              <a:t>Photo Source: https://www.lucidchart.com/blog/time-management-at-work</a:t>
            </a:r>
            <a:endParaRPr/>
          </a:p>
          <a:p>
            <a:pPr marL="0" lvl="0" indent="0" algn="l" rtl="0">
              <a:lnSpc>
                <a:spcPct val="100000"/>
              </a:lnSpc>
              <a:spcBef>
                <a:spcPts val="0"/>
              </a:spcBef>
              <a:spcAft>
                <a:spcPts val="0"/>
              </a:spcAft>
              <a:buSzPts val="1400"/>
              <a:buNone/>
            </a:pPr>
            <a:endParaRPr/>
          </a:p>
        </p:txBody>
      </p:sp>
      <p:sp>
        <p:nvSpPr>
          <p:cNvPr id="112" name="Google Shape;1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a:t>Develop a clear mission statement: A mission statement outlines the purpose of your organization and the impact it wants to make. It provides a clear direction and helps to keep everyone focused on the same goal.</a:t>
            </a:r>
            <a:endParaRPr/>
          </a:p>
          <a:p>
            <a:pPr marL="457200" marR="0" lvl="0" indent="-317500" algn="l" rtl="0">
              <a:lnSpc>
                <a:spcPct val="100000"/>
              </a:lnSpc>
              <a:spcBef>
                <a:spcPts val="0"/>
              </a:spcBef>
              <a:spcAft>
                <a:spcPts val="0"/>
              </a:spcAft>
              <a:buSzPts val="1400"/>
              <a:buChar char="●"/>
            </a:pPr>
            <a:r>
              <a:rPr lang="en-GB"/>
              <a:t>Establish a strong leadership team: A strong leadership team can help to steer the organization in the right direction and ensure that everyone is working towards the same goal. Good leaders are also essential for motivating and inspiring others.</a:t>
            </a:r>
            <a:endParaRPr/>
          </a:p>
          <a:p>
            <a:pPr marL="457200" marR="0" lvl="0" indent="-317500" algn="l" rtl="0">
              <a:lnSpc>
                <a:spcPct val="100000"/>
              </a:lnSpc>
              <a:spcBef>
                <a:spcPts val="0"/>
              </a:spcBef>
              <a:spcAft>
                <a:spcPts val="0"/>
              </a:spcAft>
              <a:buSzPts val="1400"/>
              <a:buChar char="●"/>
            </a:pPr>
            <a:r>
              <a:rPr lang="en-GB"/>
              <a:t>Define roles and responsibilities: Each member of the organization should have a clearly defined role and responsibility. This helps to ensure that everyone knows what is expected of them and avoids duplication of efforts.</a:t>
            </a:r>
            <a:endParaRPr/>
          </a:p>
          <a:p>
            <a:pPr marL="457200" marR="0" lvl="0" indent="-317500" algn="l" rtl="0">
              <a:lnSpc>
                <a:spcPct val="100000"/>
              </a:lnSpc>
              <a:spcBef>
                <a:spcPts val="0"/>
              </a:spcBef>
              <a:spcAft>
                <a:spcPts val="0"/>
              </a:spcAft>
              <a:buSzPts val="1400"/>
              <a:buChar char="●"/>
            </a:pPr>
            <a:r>
              <a:rPr lang="en-GB"/>
              <a:t>Develop policies and procedures: Policies and procedures help to ensure that everyone is following the same rules and guidelines. This can help to avoid conflicts and ensure that everyone is working towards the same goal.</a:t>
            </a:r>
            <a:endParaRPr/>
          </a:p>
          <a:p>
            <a:pPr marL="457200" marR="0" lvl="0" indent="-317500" algn="l" rtl="0">
              <a:lnSpc>
                <a:spcPct val="100000"/>
              </a:lnSpc>
              <a:spcBef>
                <a:spcPts val="0"/>
              </a:spcBef>
              <a:spcAft>
                <a:spcPts val="0"/>
              </a:spcAft>
              <a:buSzPts val="1400"/>
              <a:buChar char="●"/>
            </a:pPr>
            <a:r>
              <a:rPr lang="en-GB"/>
              <a:t>Monitor and evaluate performance: Regular monitoring and evaluation of performance can help to identify areas that need improvement and ensure that everyone is working effectively towards the organization's goals.</a:t>
            </a:r>
            <a:endParaRPr/>
          </a:p>
          <a:p>
            <a:pPr marL="457200" marR="0" lvl="0" indent="-317500" algn="l" rtl="0">
              <a:lnSpc>
                <a:spcPct val="100000"/>
              </a:lnSpc>
              <a:spcBef>
                <a:spcPts val="0"/>
              </a:spcBef>
              <a:spcAft>
                <a:spcPts val="0"/>
              </a:spcAft>
              <a:buSzPts val="1400"/>
              <a:buChar char="●"/>
            </a:pPr>
            <a:r>
              <a:rPr lang="en-GB"/>
              <a:t>Build partnerships and networks: Building partnerships and networks with other organizations can help to leverage resources and expertise, as well as increase the organization's visibility and impact.</a:t>
            </a:r>
            <a:endParaRPr/>
          </a:p>
          <a:p>
            <a:pPr marL="457200" marR="0" lvl="0" indent="-317500" algn="l" rtl="0">
              <a:lnSpc>
                <a:spcPct val="100000"/>
              </a:lnSpc>
              <a:spcBef>
                <a:spcPts val="0"/>
              </a:spcBef>
              <a:spcAft>
                <a:spcPts val="0"/>
              </a:spcAft>
              <a:buSzPts val="1400"/>
              <a:buChar char="●"/>
            </a:pPr>
            <a:r>
              <a:rPr lang="en-GB"/>
              <a:t>Use technology effectively: Using technology effectively can help to streamline processes, improve communication, and increase efficiency.</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Photo Source: https://aprika.com/glossary/coordination/</a:t>
            </a:r>
            <a:endParaRPr/>
          </a:p>
          <a:p>
            <a:pPr marL="0" lvl="0" indent="0" algn="l" rtl="0">
              <a:lnSpc>
                <a:spcPct val="100000"/>
              </a:lnSpc>
              <a:spcBef>
                <a:spcPts val="0"/>
              </a:spcBef>
              <a:spcAft>
                <a:spcPts val="0"/>
              </a:spcAft>
              <a:buSzPts val="1400"/>
              <a:buNone/>
            </a:pPr>
            <a:endParaRPr/>
          </a:p>
        </p:txBody>
      </p:sp>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Photo Source: http://www.crowe-associates.co.uk/wp-content/uploads/2014/06/organisation-structure-1.jpg</a:t>
            </a:r>
            <a:endParaRPr/>
          </a:p>
        </p:txBody>
      </p:sp>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980657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381146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55717239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900798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648677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9662949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34005440"/>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CAAivdxVT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3</a:t>
            </a:r>
            <a:r>
              <a:rPr lang="en-GB" dirty="0"/>
              <a:t/>
            </a:r>
            <a:br>
              <a:rPr lang="en-GB" dirty="0"/>
            </a:br>
            <a:r>
              <a:rPr lang="en-GB" dirty="0"/>
              <a:t>Organisational Management</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2:  Controlling and Organizing</a:t>
            </a:r>
          </a:p>
        </p:txBody>
      </p:sp>
    </p:spTree>
    <p:extLst>
      <p:ext uri="{BB962C8B-B14F-4D97-AF65-F5344CB8AC3E}">
        <p14:creationId xmlns:p14="http://schemas.microsoft.com/office/powerpoint/2010/main" val="271234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293045" y="1948414"/>
            <a:ext cx="6947175" cy="3861163"/>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Budgeting: </a:t>
            </a:r>
            <a:r>
              <a:rPr lang="en-GB" dirty="0"/>
              <a:t>CSOs may use budgets to control and monitor their financial performance and ensure that they are allocating resources effectively.</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Grant management: </a:t>
            </a:r>
            <a:r>
              <a:rPr lang="en-GB" dirty="0"/>
              <a:t>CSOs may use grant management systems to monitor the progress of their projects and ensure that they are meeting the objectives of their funders.</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Impact measurement: </a:t>
            </a:r>
            <a:r>
              <a:rPr lang="en-GB" dirty="0"/>
              <a:t>CSOs may use impact measurement tools to assess the outcomes of their projects and programs, and make changes where necessary.</a:t>
            </a:r>
            <a:endParaRPr dirty="0"/>
          </a:p>
          <a:p>
            <a:pPr marL="628650" lvl="0" indent="-285750" algn="just" rtl="0">
              <a:lnSpc>
                <a:spcPct val="90000"/>
              </a:lnSpc>
              <a:spcBef>
                <a:spcPts val="1000"/>
              </a:spcBef>
              <a:spcAft>
                <a:spcPts val="0"/>
              </a:spcAft>
              <a:buSzPts val="1800"/>
              <a:buFont typeface="Wingdings" panose="05000000000000000000" pitchFamily="2" charset="2"/>
              <a:buChar char="§"/>
            </a:pPr>
            <a:endParaRPr dirty="0"/>
          </a:p>
        </p:txBody>
      </p:sp>
      <p:sp>
        <p:nvSpPr>
          <p:cNvPr id="136" name="Google Shape;136;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Examples of Controlling </a:t>
            </a:r>
            <a:r>
              <a:rPr lang="en-GB" b="1" dirty="0" smtClean="0"/>
              <a:t>Structures </a:t>
            </a:r>
            <a:r>
              <a:rPr lang="en-GB" b="1" dirty="0"/>
              <a:t>that a CSO may </a:t>
            </a:r>
            <a:r>
              <a:rPr lang="en-GB" b="1" dirty="0" smtClean="0"/>
              <a:t>use</a:t>
            </a:r>
            <a:endParaRPr sz="3200" b="1" dirty="0"/>
          </a:p>
        </p:txBody>
      </p:sp>
      <p:pic>
        <p:nvPicPr>
          <p:cNvPr id="137" name="Google Shape;137;p9"/>
          <p:cNvPicPr preferRelativeResize="0"/>
          <p:nvPr/>
        </p:nvPicPr>
        <p:blipFill rotWithShape="1">
          <a:blip r:embed="rId3">
            <a:alphaModFix/>
          </a:blip>
          <a:srcRect/>
          <a:stretch/>
        </p:blipFill>
        <p:spPr>
          <a:xfrm>
            <a:off x="7509939" y="2401603"/>
            <a:ext cx="4682061" cy="31290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5ef4c20cbe_0_8"/>
          <p:cNvSpPr txBox="1">
            <a:spLocks noGrp="1"/>
          </p:cNvSpPr>
          <p:nvPr>
            <p:ph type="body" idx="1"/>
          </p:nvPr>
        </p:nvSpPr>
        <p:spPr>
          <a:xfrm>
            <a:off x="399370" y="1491214"/>
            <a:ext cx="6947100" cy="3861300"/>
          </a:xfrm>
          <a:prstGeom prst="rect">
            <a:avLst/>
          </a:prstGeom>
          <a:noFill/>
          <a:ln>
            <a:noFill/>
          </a:ln>
        </p:spPr>
        <p:txBody>
          <a:bodyPr spcFirstLastPara="1" wrap="square" lIns="0" tIns="0" rIns="0" bIns="0" anchor="t" anchorCtr="0">
            <a:noAutofit/>
          </a:bodyPr>
          <a:lstStyle/>
          <a:p>
            <a:pPr marL="457200" lvl="0" indent="-342900" algn="just" rtl="0">
              <a:lnSpc>
                <a:spcPct val="150000"/>
              </a:lnSpc>
              <a:spcBef>
                <a:spcPts val="1000"/>
              </a:spcBef>
              <a:spcAft>
                <a:spcPts val="0"/>
              </a:spcAft>
              <a:buSzPts val="1800"/>
              <a:buFont typeface="Wingdings" panose="05000000000000000000" pitchFamily="2" charset="2"/>
              <a:buChar char="§"/>
            </a:pPr>
            <a:r>
              <a:rPr lang="en-GB" b="1" dirty="0"/>
              <a:t>Performance metrics: </a:t>
            </a:r>
            <a:r>
              <a:rPr lang="en-GB" dirty="0"/>
              <a:t>CSOs may use performance metrics to track progress towards specific goals, such as the number of beneficiaries served or the amount of funding raised.</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b="1" dirty="0"/>
              <a:t>Compliance checks: </a:t>
            </a:r>
            <a:r>
              <a:rPr lang="en-GB" dirty="0"/>
              <a:t>CSOs may perform compliance checks to ensure that they are complying with relevant laws, regulations, and policies.</a:t>
            </a:r>
            <a:endParaRPr dirty="0"/>
          </a:p>
          <a:p>
            <a:pPr marL="628650" lvl="0" indent="-285750" algn="just" rtl="0">
              <a:lnSpc>
                <a:spcPct val="90000"/>
              </a:lnSpc>
              <a:spcBef>
                <a:spcPts val="1000"/>
              </a:spcBef>
              <a:spcAft>
                <a:spcPts val="0"/>
              </a:spcAft>
              <a:buSzPts val="1800"/>
              <a:buFont typeface="Wingdings" panose="05000000000000000000" pitchFamily="2" charset="2"/>
              <a:buChar char="§"/>
            </a:pPr>
            <a:endParaRPr dirty="0"/>
          </a:p>
        </p:txBody>
      </p:sp>
      <p:sp>
        <p:nvSpPr>
          <p:cNvPr id="143" name="Google Shape;143;g25ef4c20cbe_0_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Examples of Controlling </a:t>
            </a:r>
            <a:r>
              <a:rPr lang="en-GB" b="1" dirty="0" smtClean="0"/>
              <a:t>Structures </a:t>
            </a:r>
            <a:r>
              <a:rPr lang="en-GB" b="1" dirty="0"/>
              <a:t>that a CSO may </a:t>
            </a:r>
            <a:r>
              <a:rPr lang="en-GB" b="1" dirty="0" smtClean="0"/>
              <a:t>use</a:t>
            </a:r>
            <a:endParaRPr sz="3200" b="1" dirty="0"/>
          </a:p>
        </p:txBody>
      </p:sp>
      <p:pic>
        <p:nvPicPr>
          <p:cNvPr id="144" name="Google Shape;144;g25ef4c20cbe_0_8"/>
          <p:cNvPicPr preferRelativeResize="0"/>
          <p:nvPr/>
        </p:nvPicPr>
        <p:blipFill>
          <a:blip r:embed="rId3">
            <a:alphaModFix/>
          </a:blip>
          <a:stretch>
            <a:fillRect/>
          </a:stretch>
        </p:blipFill>
        <p:spPr>
          <a:xfrm>
            <a:off x="7794299" y="2714700"/>
            <a:ext cx="3998474" cy="3998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body" idx="1"/>
          </p:nvPr>
        </p:nvSpPr>
        <p:spPr>
          <a:xfrm>
            <a:off x="636150" y="5442468"/>
            <a:ext cx="10919700" cy="12738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000"/>
              </a:spcBef>
              <a:spcAft>
                <a:spcPts val="0"/>
              </a:spcAft>
              <a:buNone/>
            </a:pPr>
            <a:endParaRPr dirty="0"/>
          </a:p>
          <a:p>
            <a:pPr marL="228600" lvl="0" indent="0" algn="ctr" rtl="0">
              <a:lnSpc>
                <a:spcPct val="90000"/>
              </a:lnSpc>
              <a:spcBef>
                <a:spcPts val="1000"/>
              </a:spcBef>
              <a:spcAft>
                <a:spcPts val="0"/>
              </a:spcAft>
              <a:buSzPts val="1800"/>
              <a:buNone/>
            </a:pPr>
            <a:r>
              <a:rPr lang="en-GB" sz="1700" i="1" dirty="0"/>
              <a:t>These are just a few examples of controlling and organizing structures that a CSO may use to manage their operations effectively. The specific structures and tools used will depend on the size and scope of the organization, as well as its specific goals and objectives.</a:t>
            </a:r>
            <a:endParaRPr sz="1700" dirty="0"/>
          </a:p>
        </p:txBody>
      </p:sp>
      <p:sp>
        <p:nvSpPr>
          <p:cNvPr id="150" name="Google Shape;150;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Examples of Organising Structures that a CSO may </a:t>
            </a:r>
            <a:r>
              <a:rPr lang="en-GB" b="1" dirty="0" smtClean="0"/>
              <a:t>Use</a:t>
            </a:r>
            <a:endParaRPr sz="3200" b="1" dirty="0"/>
          </a:p>
        </p:txBody>
      </p:sp>
      <p:sp>
        <p:nvSpPr>
          <p:cNvPr id="151" name="Google Shape;151;p10"/>
          <p:cNvSpPr/>
          <p:nvPr/>
        </p:nvSpPr>
        <p:spPr>
          <a:xfrm>
            <a:off x="4499211" y="1889167"/>
            <a:ext cx="3240300" cy="3079500"/>
          </a:xfrm>
          <a:prstGeom prst="pentagon">
            <a:avLst>
              <a:gd name="hf" fmla="val 105146"/>
              <a:gd name="vf" fmla="val 110557"/>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p10"/>
          <p:cNvSpPr txBox="1"/>
          <p:nvPr/>
        </p:nvSpPr>
        <p:spPr>
          <a:xfrm>
            <a:off x="5041344" y="2753264"/>
            <a:ext cx="2156100" cy="16881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GB" sz="1900" b="1">
                <a:solidFill>
                  <a:srgbClr val="1B786E"/>
                </a:solidFill>
                <a:latin typeface="Roboto"/>
                <a:ea typeface="Roboto"/>
                <a:cs typeface="Roboto"/>
                <a:sym typeface="Roboto"/>
              </a:rPr>
              <a:t>ORGANISING STRUCTURES</a:t>
            </a:r>
            <a:endParaRPr sz="1900">
              <a:solidFill>
                <a:srgbClr val="1B786E"/>
              </a:solidFill>
            </a:endParaRPr>
          </a:p>
        </p:txBody>
      </p:sp>
      <p:grpSp>
        <p:nvGrpSpPr>
          <p:cNvPr id="153" name="Google Shape;153;p10"/>
          <p:cNvGrpSpPr/>
          <p:nvPr/>
        </p:nvGrpSpPr>
        <p:grpSpPr>
          <a:xfrm>
            <a:off x="5742467" y="1401171"/>
            <a:ext cx="2315936" cy="1256369"/>
            <a:chOff x="4306958" y="1050905"/>
            <a:chExt cx="1736995" cy="942300"/>
          </a:xfrm>
        </p:grpSpPr>
        <p:sp>
          <p:nvSpPr>
            <p:cNvPr id="154" name="Google Shape;154;p10"/>
            <p:cNvSpPr/>
            <p:nvPr/>
          </p:nvSpPr>
          <p:spPr>
            <a:xfrm>
              <a:off x="4306958" y="1082925"/>
              <a:ext cx="565200" cy="565500"/>
            </a:xfrm>
            <a:prstGeom prst="ellipse">
              <a:avLst/>
            </a:prstGeom>
            <a:solidFill>
              <a:srgbClr val="155B54"/>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01</a:t>
              </a:r>
              <a:endParaRPr sz="1600">
                <a:solidFill>
                  <a:srgbClr val="FFFFFF"/>
                </a:solidFill>
                <a:latin typeface="Roboto Medium"/>
                <a:ea typeface="Roboto Medium"/>
                <a:cs typeface="Roboto Medium"/>
                <a:sym typeface="Roboto Medium"/>
              </a:endParaRPr>
            </a:p>
          </p:txBody>
        </p:sp>
        <p:sp>
          <p:nvSpPr>
            <p:cNvPr id="155" name="Google Shape;155;p10"/>
            <p:cNvSpPr txBox="1"/>
            <p:nvPr/>
          </p:nvSpPr>
          <p:spPr>
            <a:xfrm rot="2162736">
              <a:off x="4935606" y="1343144"/>
              <a:ext cx="1109395" cy="357822"/>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a:solidFill>
                    <a:srgbClr val="155B54"/>
                  </a:solidFill>
                  <a:latin typeface="Roboto"/>
                  <a:ea typeface="Roboto"/>
                  <a:cs typeface="Roboto"/>
                  <a:sym typeface="Roboto"/>
                </a:rPr>
                <a:t>PROJECT MANAGEMENT</a:t>
              </a:r>
              <a:endParaRPr sz="1100" b="1">
                <a:solidFill>
                  <a:srgbClr val="155B54"/>
                </a:solidFill>
              </a:endParaRPr>
            </a:p>
          </p:txBody>
        </p:sp>
      </p:grpSp>
      <p:grpSp>
        <p:nvGrpSpPr>
          <p:cNvPr id="156" name="Google Shape;156;p10"/>
          <p:cNvGrpSpPr/>
          <p:nvPr/>
        </p:nvGrpSpPr>
        <p:grpSpPr>
          <a:xfrm>
            <a:off x="7434624" y="2688899"/>
            <a:ext cx="1054042" cy="2322041"/>
            <a:chOff x="5576108" y="2016725"/>
            <a:chExt cx="790551" cy="1741574"/>
          </a:xfrm>
        </p:grpSpPr>
        <p:sp>
          <p:nvSpPr>
            <p:cNvPr id="157" name="Google Shape;157;p10"/>
            <p:cNvSpPr/>
            <p:nvPr/>
          </p:nvSpPr>
          <p:spPr>
            <a:xfrm>
              <a:off x="5576108" y="2016725"/>
              <a:ext cx="565200" cy="565500"/>
            </a:xfrm>
            <a:prstGeom prst="ellipse">
              <a:avLst/>
            </a:prstGeom>
            <a:solidFill>
              <a:srgbClr val="1B786E"/>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02</a:t>
              </a:r>
              <a:endParaRPr sz="1600">
                <a:solidFill>
                  <a:srgbClr val="FFFFFF"/>
                </a:solidFill>
                <a:latin typeface="Roboto Medium"/>
                <a:ea typeface="Roboto Medium"/>
                <a:cs typeface="Roboto Medium"/>
                <a:sym typeface="Roboto Medium"/>
              </a:endParaRPr>
            </a:p>
          </p:txBody>
        </p:sp>
        <p:sp>
          <p:nvSpPr>
            <p:cNvPr id="158" name="Google Shape;158;p10"/>
            <p:cNvSpPr txBox="1"/>
            <p:nvPr/>
          </p:nvSpPr>
          <p:spPr>
            <a:xfrm rot="6484358">
              <a:off x="5469273" y="2996370"/>
              <a:ext cx="1110171" cy="357758"/>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a:solidFill>
                    <a:srgbClr val="1B786E"/>
                  </a:solidFill>
                  <a:latin typeface="Roboto"/>
                  <a:ea typeface="Roboto"/>
                  <a:cs typeface="Roboto"/>
                  <a:sym typeface="Roboto"/>
                </a:rPr>
                <a:t>VOLUNTEER MANAGEMENT</a:t>
              </a:r>
              <a:endParaRPr sz="1100" b="1">
                <a:solidFill>
                  <a:srgbClr val="1B786E"/>
                </a:solidFill>
              </a:endParaRPr>
            </a:p>
          </p:txBody>
        </p:sp>
        <p:sp>
          <p:nvSpPr>
            <p:cNvPr id="159" name="Google Shape;159;p10"/>
            <p:cNvSpPr/>
            <p:nvPr/>
          </p:nvSpPr>
          <p:spPr>
            <a:xfrm rot="6479001">
              <a:off x="5275897" y="3050667"/>
              <a:ext cx="1119386" cy="152834"/>
            </a:xfrm>
            <a:prstGeom prst="rightArrow">
              <a:avLst>
                <a:gd name="adj1" fmla="val 25514"/>
                <a:gd name="adj2" fmla="val 64322"/>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0" name="Google Shape;160;p10"/>
          <p:cNvGrpSpPr/>
          <p:nvPr/>
        </p:nvGrpSpPr>
        <p:grpSpPr>
          <a:xfrm>
            <a:off x="5349276" y="4602318"/>
            <a:ext cx="2149514" cy="1254572"/>
            <a:chOff x="4012057" y="3451825"/>
            <a:chExt cx="1612175" cy="940953"/>
          </a:xfrm>
        </p:grpSpPr>
        <p:sp>
          <p:nvSpPr>
            <p:cNvPr id="161" name="Google Shape;161;p10"/>
            <p:cNvSpPr/>
            <p:nvPr/>
          </p:nvSpPr>
          <p:spPr>
            <a:xfrm>
              <a:off x="5059033" y="3451825"/>
              <a:ext cx="565200" cy="565500"/>
            </a:xfrm>
            <a:prstGeom prst="ellipse">
              <a:avLst/>
            </a:prstGeom>
            <a:solidFill>
              <a:srgbClr val="1D7E74"/>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03</a:t>
              </a:r>
              <a:endParaRPr sz="1600">
                <a:solidFill>
                  <a:srgbClr val="FFFFFF"/>
                </a:solidFill>
                <a:latin typeface="Roboto Medium"/>
                <a:ea typeface="Roboto Medium"/>
                <a:cs typeface="Roboto Medium"/>
                <a:sym typeface="Roboto Medium"/>
              </a:endParaRPr>
            </a:p>
          </p:txBody>
        </p:sp>
        <p:sp>
          <p:nvSpPr>
            <p:cNvPr id="162" name="Google Shape;162;p10"/>
            <p:cNvSpPr txBox="1"/>
            <p:nvPr/>
          </p:nvSpPr>
          <p:spPr>
            <a:xfrm rot="9294">
              <a:off x="4017981" y="4033678"/>
              <a:ext cx="1109704" cy="357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a:solidFill>
                    <a:srgbClr val="1D7E74"/>
                  </a:solidFill>
                  <a:latin typeface="Roboto"/>
                  <a:ea typeface="Roboto"/>
                  <a:cs typeface="Roboto"/>
                  <a:sym typeface="Roboto"/>
                </a:rPr>
                <a:t>COMMUNICATION PLAN</a:t>
              </a:r>
              <a:endParaRPr sz="1100" b="1">
                <a:solidFill>
                  <a:srgbClr val="1D7E74"/>
                </a:solidFill>
              </a:endParaRPr>
            </a:p>
          </p:txBody>
        </p:sp>
        <p:sp>
          <p:nvSpPr>
            <p:cNvPr id="163" name="Google Shape;163;p10"/>
            <p:cNvSpPr/>
            <p:nvPr/>
          </p:nvSpPr>
          <p:spPr>
            <a:xfrm rot="10799079">
              <a:off x="4012507" y="3933353"/>
              <a:ext cx="1119600" cy="152703"/>
            </a:xfrm>
            <a:prstGeom prst="rightArrow">
              <a:avLst>
                <a:gd name="adj1" fmla="val 25514"/>
                <a:gd name="adj2" fmla="val 64322"/>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4" name="Google Shape;164;p10"/>
          <p:cNvGrpSpPr/>
          <p:nvPr/>
        </p:nvGrpSpPr>
        <p:grpSpPr>
          <a:xfrm>
            <a:off x="3706450" y="3466576"/>
            <a:ext cx="1768857" cy="1889723"/>
            <a:chOff x="2779907" y="2599997"/>
            <a:chExt cx="1326676" cy="1417328"/>
          </a:xfrm>
        </p:grpSpPr>
        <p:sp>
          <p:nvSpPr>
            <p:cNvPr id="165" name="Google Shape;165;p10"/>
            <p:cNvSpPr/>
            <p:nvPr/>
          </p:nvSpPr>
          <p:spPr>
            <a:xfrm>
              <a:off x="3541383" y="3451825"/>
              <a:ext cx="565200" cy="565500"/>
            </a:xfrm>
            <a:prstGeom prst="ellipse">
              <a:avLst/>
            </a:prstGeom>
            <a:solidFill>
              <a:srgbClr val="1F887E"/>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04</a:t>
              </a:r>
              <a:endParaRPr sz="1600">
                <a:solidFill>
                  <a:srgbClr val="FFFFFF"/>
                </a:solidFill>
                <a:latin typeface="Roboto Medium"/>
                <a:ea typeface="Roboto Medium"/>
                <a:cs typeface="Roboto Medium"/>
                <a:sym typeface="Roboto Medium"/>
              </a:endParaRPr>
            </a:p>
          </p:txBody>
        </p:sp>
        <p:sp>
          <p:nvSpPr>
            <p:cNvPr id="166" name="Google Shape;166;p10"/>
            <p:cNvSpPr txBox="1"/>
            <p:nvPr/>
          </p:nvSpPr>
          <p:spPr>
            <a:xfrm rot="4327392">
              <a:off x="2565306" y="3026908"/>
              <a:ext cx="1110202" cy="357758"/>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a:solidFill>
                    <a:srgbClr val="1D7E74"/>
                  </a:solidFill>
                  <a:latin typeface="Roboto"/>
                  <a:ea typeface="Roboto"/>
                  <a:cs typeface="Roboto"/>
                  <a:sym typeface="Roboto"/>
                </a:rPr>
                <a:t>STANDARD OPERATING PROCEDURES</a:t>
              </a:r>
              <a:endParaRPr sz="1100" b="1">
                <a:solidFill>
                  <a:srgbClr val="1D7E74"/>
                </a:solidFill>
              </a:endParaRPr>
            </a:p>
          </p:txBody>
        </p:sp>
        <p:sp>
          <p:nvSpPr>
            <p:cNvPr id="167" name="Google Shape;167;p10"/>
            <p:cNvSpPr/>
            <p:nvPr/>
          </p:nvSpPr>
          <p:spPr>
            <a:xfrm rot="-6478717">
              <a:off x="2755922" y="3079191"/>
              <a:ext cx="1119672" cy="153413"/>
            </a:xfrm>
            <a:prstGeom prst="rightArrow">
              <a:avLst>
                <a:gd name="adj1" fmla="val 25514"/>
                <a:gd name="adj2" fmla="val 64322"/>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a:off x="4035943" y="1382383"/>
            <a:ext cx="1747742" cy="2060498"/>
            <a:chOff x="3027033" y="1036813"/>
            <a:chExt cx="1310839" cy="1545412"/>
          </a:xfrm>
        </p:grpSpPr>
        <p:sp>
          <p:nvSpPr>
            <p:cNvPr id="169" name="Google Shape;169;p10"/>
            <p:cNvSpPr/>
            <p:nvPr/>
          </p:nvSpPr>
          <p:spPr>
            <a:xfrm>
              <a:off x="3027033" y="2016725"/>
              <a:ext cx="565200" cy="565500"/>
            </a:xfrm>
            <a:prstGeom prst="ellipse">
              <a:avLst/>
            </a:prstGeom>
            <a:solidFill>
              <a:srgbClr val="249C90"/>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GB" sz="1600">
                  <a:solidFill>
                    <a:srgbClr val="FFFFFF"/>
                  </a:solidFill>
                  <a:latin typeface="Roboto Medium"/>
                  <a:ea typeface="Roboto Medium"/>
                  <a:cs typeface="Roboto Medium"/>
                  <a:sym typeface="Roboto Medium"/>
                </a:rPr>
                <a:t>05</a:t>
              </a:r>
              <a:endParaRPr sz="1600">
                <a:solidFill>
                  <a:srgbClr val="FFFFFF"/>
                </a:solidFill>
                <a:latin typeface="Roboto Medium"/>
                <a:ea typeface="Roboto Medium"/>
                <a:cs typeface="Roboto Medium"/>
                <a:sym typeface="Roboto Medium"/>
              </a:endParaRPr>
            </a:p>
          </p:txBody>
        </p:sp>
        <p:sp>
          <p:nvSpPr>
            <p:cNvPr id="170" name="Google Shape;170;p10"/>
            <p:cNvSpPr txBox="1"/>
            <p:nvPr/>
          </p:nvSpPr>
          <p:spPr>
            <a:xfrm rot="-2159593">
              <a:off x="3190037" y="1315943"/>
              <a:ext cx="1109770" cy="488441"/>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1100" b="1">
                  <a:solidFill>
                    <a:srgbClr val="1F887E"/>
                  </a:solidFill>
                  <a:latin typeface="Roboto"/>
                  <a:ea typeface="Roboto"/>
                  <a:cs typeface="Roboto"/>
                  <a:sym typeface="Roboto"/>
                </a:rPr>
                <a:t>ORGANISATIONAL CHARTS</a:t>
              </a:r>
              <a:endParaRPr sz="1100" b="1">
                <a:solidFill>
                  <a:srgbClr val="1F887E"/>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Benefits of Effective Controlling and Organizing</a:t>
            </a:r>
            <a:endParaRPr sz="3200" b="1" dirty="0"/>
          </a:p>
        </p:txBody>
      </p:sp>
      <p:sp>
        <p:nvSpPr>
          <p:cNvPr id="176" name="Google Shape;176;p11"/>
          <p:cNvSpPr/>
          <p:nvPr/>
        </p:nvSpPr>
        <p:spPr>
          <a:xfrm>
            <a:off x="739614" y="1717240"/>
            <a:ext cx="7260000" cy="4307100"/>
          </a:xfrm>
          <a:prstGeom prst="rect">
            <a:avLst/>
          </a:prstGeom>
          <a:noFill/>
          <a:ln>
            <a:noFill/>
          </a:ln>
        </p:spPr>
        <p:txBody>
          <a:bodyPr spcFirstLastPara="1" wrap="square" lIns="91425" tIns="45700" rIns="91425" bIns="45700" anchor="t" anchorCtr="0">
            <a:spAutoFit/>
          </a:bodyPr>
          <a:lstStyle/>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Improved </a:t>
            </a:r>
            <a:r>
              <a:rPr lang="en-GB" sz="1800" dirty="0">
                <a:solidFill>
                  <a:schemeClr val="dk1"/>
                </a:solidFill>
                <a:latin typeface="Calibri"/>
                <a:ea typeface="Calibri"/>
                <a:cs typeface="Calibri"/>
                <a:sym typeface="Calibri"/>
              </a:rPr>
              <a:t>E</a:t>
            </a:r>
            <a:r>
              <a:rPr lang="en-GB" sz="1800" b="0" i="0" u="none" strike="noStrike" cap="none" dirty="0">
                <a:solidFill>
                  <a:schemeClr val="dk1"/>
                </a:solidFill>
                <a:latin typeface="Calibri"/>
                <a:ea typeface="Calibri"/>
                <a:cs typeface="Calibri"/>
                <a:sym typeface="Calibri"/>
              </a:rPr>
              <a:t>fficiency</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Better </a:t>
            </a:r>
            <a:r>
              <a:rPr lang="en-GB" sz="1800" dirty="0">
                <a:solidFill>
                  <a:schemeClr val="dk1"/>
                </a:solidFill>
                <a:latin typeface="Calibri"/>
                <a:ea typeface="Calibri"/>
                <a:cs typeface="Calibri"/>
                <a:sym typeface="Calibri"/>
              </a:rPr>
              <a:t>D</a:t>
            </a:r>
            <a:r>
              <a:rPr lang="en-GB" sz="1800" b="0" i="0" u="none" strike="noStrike" cap="none" dirty="0">
                <a:solidFill>
                  <a:schemeClr val="dk1"/>
                </a:solidFill>
                <a:latin typeface="Calibri"/>
                <a:ea typeface="Calibri"/>
                <a:cs typeface="Calibri"/>
                <a:sym typeface="Calibri"/>
              </a:rPr>
              <a:t>ecision-</a:t>
            </a:r>
            <a:r>
              <a:rPr lang="en-GB" sz="1800" dirty="0">
                <a:solidFill>
                  <a:schemeClr val="dk1"/>
                </a:solidFill>
                <a:latin typeface="Calibri"/>
                <a:ea typeface="Calibri"/>
                <a:cs typeface="Calibri"/>
                <a:sym typeface="Calibri"/>
              </a:rPr>
              <a:t>M</a:t>
            </a:r>
            <a:r>
              <a:rPr lang="en-GB" sz="1800" b="0" i="0" u="none" strike="noStrike" cap="none" dirty="0">
                <a:solidFill>
                  <a:schemeClr val="dk1"/>
                </a:solidFill>
                <a:latin typeface="Calibri"/>
                <a:ea typeface="Calibri"/>
                <a:cs typeface="Calibri"/>
                <a:sym typeface="Calibri"/>
              </a:rPr>
              <a:t>aking</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Enhanced </a:t>
            </a:r>
            <a:r>
              <a:rPr lang="en-GB" sz="1800" dirty="0">
                <a:solidFill>
                  <a:schemeClr val="dk1"/>
                </a:solidFill>
                <a:latin typeface="Calibri"/>
                <a:ea typeface="Calibri"/>
                <a:cs typeface="Calibri"/>
                <a:sym typeface="Calibri"/>
              </a:rPr>
              <a:t>A</a:t>
            </a:r>
            <a:r>
              <a:rPr lang="en-GB" sz="1800" b="0" i="0" u="none" strike="noStrike" cap="none" dirty="0">
                <a:solidFill>
                  <a:schemeClr val="dk1"/>
                </a:solidFill>
                <a:latin typeface="Calibri"/>
                <a:ea typeface="Calibri"/>
                <a:cs typeface="Calibri"/>
                <a:sym typeface="Calibri"/>
              </a:rPr>
              <a:t>ccountability</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Increased </a:t>
            </a:r>
            <a:r>
              <a:rPr lang="en-GB" sz="1800" dirty="0">
                <a:solidFill>
                  <a:schemeClr val="dk1"/>
                </a:solidFill>
                <a:latin typeface="Calibri"/>
                <a:ea typeface="Calibri"/>
                <a:cs typeface="Calibri"/>
                <a:sym typeface="Calibri"/>
              </a:rPr>
              <a:t>E</a:t>
            </a:r>
            <a:r>
              <a:rPr lang="en-GB" sz="1800" b="0" i="0" u="none" strike="noStrike" cap="none" dirty="0">
                <a:solidFill>
                  <a:schemeClr val="dk1"/>
                </a:solidFill>
                <a:latin typeface="Calibri"/>
                <a:ea typeface="Calibri"/>
                <a:cs typeface="Calibri"/>
                <a:sym typeface="Calibri"/>
              </a:rPr>
              <a:t>ffectiveness</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Improved </a:t>
            </a:r>
            <a:r>
              <a:rPr lang="en-GB" sz="1800" dirty="0">
                <a:solidFill>
                  <a:schemeClr val="dk1"/>
                </a:solidFill>
                <a:latin typeface="Calibri"/>
                <a:ea typeface="Calibri"/>
                <a:cs typeface="Calibri"/>
                <a:sym typeface="Calibri"/>
              </a:rPr>
              <a:t>S</a:t>
            </a:r>
            <a:r>
              <a:rPr lang="en-GB" sz="1800" b="0" i="0" u="none" strike="noStrike" cap="none" dirty="0">
                <a:solidFill>
                  <a:schemeClr val="dk1"/>
                </a:solidFill>
                <a:latin typeface="Calibri"/>
                <a:ea typeface="Calibri"/>
                <a:cs typeface="Calibri"/>
                <a:sym typeface="Calibri"/>
              </a:rPr>
              <a:t>takeholder </a:t>
            </a:r>
            <a:r>
              <a:rPr lang="en-GB" sz="1800" dirty="0">
                <a:solidFill>
                  <a:schemeClr val="dk1"/>
                </a:solidFill>
                <a:latin typeface="Calibri"/>
                <a:ea typeface="Calibri"/>
                <a:cs typeface="Calibri"/>
                <a:sym typeface="Calibri"/>
              </a:rPr>
              <a:t>R</a:t>
            </a:r>
            <a:r>
              <a:rPr lang="en-GB" sz="1800" b="0" i="0" u="none" strike="noStrike" cap="none" dirty="0">
                <a:solidFill>
                  <a:schemeClr val="dk1"/>
                </a:solidFill>
                <a:latin typeface="Calibri"/>
                <a:ea typeface="Calibri"/>
                <a:cs typeface="Calibri"/>
                <a:sym typeface="Calibri"/>
              </a:rPr>
              <a:t>elationship</a:t>
            </a:r>
            <a:r>
              <a:rPr lang="en-GB" sz="1800" dirty="0">
                <a:solidFill>
                  <a:schemeClr val="dk1"/>
                </a:solidFill>
                <a:latin typeface="Calibri"/>
                <a:ea typeface="Calibri"/>
                <a:cs typeface="Calibri"/>
                <a:sym typeface="Calibri"/>
              </a:rPr>
              <a:t>s</a:t>
            </a:r>
            <a:endParaRPr sz="1800" b="0" i="0" u="none" strike="noStrike" cap="none" dirty="0">
              <a:solidFill>
                <a:srgbClr val="000000"/>
              </a:solidFill>
              <a:latin typeface="Arial"/>
              <a:ea typeface="Arial"/>
              <a:cs typeface="Arial"/>
              <a:sym typeface="Arial"/>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Greater </a:t>
            </a:r>
            <a:r>
              <a:rPr lang="en-GB" sz="1800" dirty="0">
                <a:solidFill>
                  <a:schemeClr val="dk1"/>
                </a:solidFill>
                <a:latin typeface="Calibri"/>
                <a:ea typeface="Calibri"/>
                <a:cs typeface="Calibri"/>
                <a:sym typeface="Calibri"/>
              </a:rPr>
              <a:t>A</a:t>
            </a:r>
            <a:r>
              <a:rPr lang="en-GB" sz="1800" b="0" i="0" u="none" strike="noStrike" cap="none" dirty="0">
                <a:solidFill>
                  <a:schemeClr val="dk1"/>
                </a:solidFill>
                <a:latin typeface="Calibri"/>
                <a:ea typeface="Calibri"/>
                <a:cs typeface="Calibri"/>
                <a:sym typeface="Calibri"/>
              </a:rPr>
              <a:t>daptability</a:t>
            </a:r>
            <a:endParaRPr sz="1800" dirty="0">
              <a:solidFill>
                <a:schemeClr val="dk1"/>
              </a:solidFill>
              <a:latin typeface="Calibri"/>
              <a:ea typeface="Calibri"/>
              <a:cs typeface="Calibri"/>
              <a:sym typeface="Calibri"/>
            </a:endParaRPr>
          </a:p>
          <a:p>
            <a:pPr marL="285750" marR="0" lvl="0" indent="-298450" algn="just" rtl="0">
              <a:lnSpc>
                <a:spcPct val="150000"/>
              </a:lnSpc>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Enhanced </a:t>
            </a:r>
            <a:r>
              <a:rPr lang="en-GB" sz="1800" dirty="0">
                <a:solidFill>
                  <a:schemeClr val="dk1"/>
                </a:solidFill>
                <a:latin typeface="Calibri"/>
                <a:ea typeface="Calibri"/>
                <a:cs typeface="Calibri"/>
                <a:sym typeface="Calibri"/>
              </a:rPr>
              <a:t>R</a:t>
            </a:r>
            <a:r>
              <a:rPr lang="en-GB" sz="1800" b="0" i="0" u="none" strike="noStrike" cap="none" dirty="0">
                <a:solidFill>
                  <a:schemeClr val="dk1"/>
                </a:solidFill>
                <a:latin typeface="Calibri"/>
                <a:ea typeface="Calibri"/>
                <a:cs typeface="Calibri"/>
                <a:sym typeface="Calibri"/>
              </a:rPr>
              <a:t>eputation</a:t>
            </a:r>
            <a:endParaRPr sz="1800" b="0" i="0" u="none" strike="noStrike" cap="none" dirty="0">
              <a:solidFill>
                <a:srgbClr val="000000"/>
              </a:solidFill>
              <a:latin typeface="Arial"/>
              <a:ea typeface="Arial"/>
              <a:cs typeface="Arial"/>
              <a:sym typeface="Arial"/>
            </a:endParaRPr>
          </a:p>
        </p:txBody>
      </p:sp>
      <p:pic>
        <p:nvPicPr>
          <p:cNvPr id="177" name="Google Shape;177;p11"/>
          <p:cNvPicPr preferRelativeResize="0"/>
          <p:nvPr/>
        </p:nvPicPr>
        <p:blipFill>
          <a:blip r:embed="rId3">
            <a:alphaModFix/>
          </a:blip>
          <a:stretch>
            <a:fillRect/>
          </a:stretch>
        </p:blipFill>
        <p:spPr>
          <a:xfrm>
            <a:off x="6259865" y="1464913"/>
            <a:ext cx="4559427" cy="45594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body" idx="1"/>
          </p:nvPr>
        </p:nvSpPr>
        <p:spPr>
          <a:xfrm>
            <a:off x="399374" y="1180502"/>
            <a:ext cx="7731900" cy="5677500"/>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Involve stakeholders: Involving stakeholders, such as staff, volunteers, partners, and beneficiaries, in the process of designing and implementing controlling and organizing structures can help to ensure that the structures are relevant, practical, and effective.</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Use technology: Leveraging technology, such as project management software, online collaboration tools, and data analytics platforms, can help CSOs to streamline their operations, automate processes, and generate insights that can inform decision-making.</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Adopt a continuous improvement approach: Regularly reviewing and refining controlling and organizing structures can help CSOs to adapt to changing circumstances, address emerging challenges, and capitalize on new opportunities.</a:t>
            </a:r>
            <a:endParaRPr dirty="0"/>
          </a:p>
          <a:p>
            <a:pPr marL="457200" lvl="0" indent="0" algn="just" rtl="0">
              <a:lnSpc>
                <a:spcPct val="90000"/>
              </a:lnSpc>
              <a:spcBef>
                <a:spcPts val="1000"/>
              </a:spcBef>
              <a:spcAft>
                <a:spcPts val="0"/>
              </a:spcAft>
              <a:buNone/>
            </a:pPr>
            <a:endParaRPr dirty="0"/>
          </a:p>
        </p:txBody>
      </p:sp>
      <p:sp>
        <p:nvSpPr>
          <p:cNvPr id="183" name="Google Shape;183;p1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Best Practices for Controlling and Organizing for CSOs</a:t>
            </a:r>
            <a:endParaRPr sz="3200" b="1" dirty="0"/>
          </a:p>
        </p:txBody>
      </p:sp>
      <p:pic>
        <p:nvPicPr>
          <p:cNvPr id="184" name="Google Shape;184;p13"/>
          <p:cNvPicPr preferRelativeResize="0"/>
          <p:nvPr/>
        </p:nvPicPr>
        <p:blipFill>
          <a:blip r:embed="rId3">
            <a:alphaModFix/>
          </a:blip>
          <a:stretch>
            <a:fillRect/>
          </a:stretch>
        </p:blipFill>
        <p:spPr>
          <a:xfrm>
            <a:off x="8436074" y="3020224"/>
            <a:ext cx="3755924" cy="3755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5ef4c20cbe_0_834"/>
          <p:cNvSpPr txBox="1">
            <a:spLocks noGrp="1"/>
          </p:cNvSpPr>
          <p:nvPr>
            <p:ph type="body" idx="1"/>
          </p:nvPr>
        </p:nvSpPr>
        <p:spPr>
          <a:xfrm>
            <a:off x="335576" y="1052906"/>
            <a:ext cx="8255598" cy="5873700"/>
          </a:xfrm>
          <a:prstGeom prst="rect">
            <a:avLst/>
          </a:prstGeom>
          <a:noFill/>
          <a:ln>
            <a:noFill/>
          </a:ln>
        </p:spPr>
        <p:txBody>
          <a:bodyPr spcFirstLastPara="1" wrap="square" lIns="0" tIns="0" rIns="0" bIns="0" anchor="t" anchorCtr="0">
            <a:noAutofit/>
          </a:bodyPr>
          <a:lstStyle/>
          <a:p>
            <a:pPr marL="457200" lvl="0" indent="-342900" algn="just" rtl="0">
              <a:lnSpc>
                <a:spcPct val="150000"/>
              </a:lnSpc>
              <a:spcBef>
                <a:spcPts val="1000"/>
              </a:spcBef>
              <a:spcAft>
                <a:spcPts val="0"/>
              </a:spcAft>
              <a:buSzPts val="1800"/>
              <a:buFont typeface="Wingdings" panose="05000000000000000000" pitchFamily="2" charset="2"/>
              <a:buChar char="§"/>
            </a:pPr>
            <a:r>
              <a:rPr lang="en-GB" dirty="0"/>
              <a:t>Ensure compliance: Ensuring compliance with legal, regulatory, and ethical standards is critical for maintaining the trust and credibility of CSOs. Effective controlling and organizing structures can help to identify and mitigate compliance risks.</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Communicate effectively: Effective communication is essential for ensuring that all stakeholders are aligned with the mission, goals, and strategies of the CSO. Clear communication channels, regular feedback mechanisms, and open communication culture can help to facilitate effective communication.</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Focus on impact measurement: Measuring and reporting on the impact of the CSO's programs and activities is critical for demonstrating accountability, learning, and improvement. Effective impact measurement structures can help ensure that the CSO is achieving its objectives and making a positive difference in the community.</a:t>
            </a:r>
            <a:endParaRPr dirty="0"/>
          </a:p>
        </p:txBody>
      </p:sp>
      <p:sp>
        <p:nvSpPr>
          <p:cNvPr id="190" name="Google Shape;190;g25ef4c20cbe_0_83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Best Practices for Controlling and Organizing for CSOs</a:t>
            </a:r>
            <a:endParaRPr sz="3200" b="1" dirty="0"/>
          </a:p>
        </p:txBody>
      </p:sp>
      <p:pic>
        <p:nvPicPr>
          <p:cNvPr id="191" name="Google Shape;191;g25ef4c20cbe_0_834"/>
          <p:cNvPicPr preferRelativeResize="0"/>
          <p:nvPr/>
        </p:nvPicPr>
        <p:blipFill>
          <a:blip r:embed="rId3">
            <a:alphaModFix/>
          </a:blip>
          <a:stretch>
            <a:fillRect/>
          </a:stretch>
        </p:blipFill>
        <p:spPr>
          <a:xfrm>
            <a:off x="8591174" y="3257174"/>
            <a:ext cx="3600824" cy="3600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body" idx="1"/>
          </p:nvPr>
        </p:nvSpPr>
        <p:spPr>
          <a:xfrm>
            <a:off x="399370" y="1491214"/>
            <a:ext cx="11319154" cy="4696522"/>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r>
              <a:rPr lang="en-GB" dirty="0"/>
              <a:t>Effective controlling and organising is essential for the success of CSOs (civil society organisations) for several reasons:</a:t>
            </a:r>
            <a:endParaRPr dirty="0"/>
          </a:p>
          <a:p>
            <a:pPr marL="457200" lvl="0" indent="-228600" algn="ctr" rtl="0">
              <a:lnSpc>
                <a:spcPct val="90000"/>
              </a:lnSpc>
              <a:spcBef>
                <a:spcPts val="1000"/>
              </a:spcBef>
              <a:spcAft>
                <a:spcPts val="0"/>
              </a:spcAft>
              <a:buSzPts val="1800"/>
              <a:buNone/>
            </a:pP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Achieving objectives</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Accountability</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Credibility</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Sustainability</a:t>
            </a:r>
            <a:endParaRPr dirty="0"/>
          </a:p>
          <a:p>
            <a:pPr marL="514350" lvl="0" indent="-285750" algn="ctr" rtl="0">
              <a:lnSpc>
                <a:spcPct val="90000"/>
              </a:lnSpc>
              <a:spcBef>
                <a:spcPts val="1000"/>
              </a:spcBef>
              <a:spcAft>
                <a:spcPts val="0"/>
              </a:spcAft>
              <a:buSzPts val="1800"/>
              <a:buFont typeface="Wingdings" panose="05000000000000000000" pitchFamily="2" charset="2"/>
              <a:buChar char="§"/>
            </a:pPr>
            <a:r>
              <a:rPr lang="en-GB" dirty="0"/>
              <a:t>Innovation</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lvl="0" indent="-228600" algn="ctr" rtl="0">
              <a:lnSpc>
                <a:spcPct val="90000"/>
              </a:lnSpc>
              <a:spcBef>
                <a:spcPts val="1000"/>
              </a:spcBef>
              <a:spcAft>
                <a:spcPts val="0"/>
              </a:spcAft>
              <a:buSzPts val="1800"/>
              <a:buNone/>
            </a:pPr>
            <a:r>
              <a:rPr lang="en-GB" dirty="0"/>
              <a:t>In conclusion, effective controlling and organizing is critical for the success and sustainability of CSOs. By adopting best practices and continuously improving their structures, CSOs can enhance their effectiveness, accountability, credibility, sustainability, and innovation, and make a positive difference in the world.</a:t>
            </a:r>
            <a:endParaRPr dirty="0"/>
          </a:p>
        </p:txBody>
      </p:sp>
      <p:sp>
        <p:nvSpPr>
          <p:cNvPr id="197" name="Google Shape;197;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Conclusion</a:t>
            </a:r>
            <a:endParaRPr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marR="0" lvl="0" indent="0" algn="just" rtl="0">
              <a:lnSpc>
                <a:spcPct val="90000"/>
              </a:lnSpc>
              <a:spcBef>
                <a:spcPts val="1000"/>
              </a:spcBef>
              <a:spcAft>
                <a:spcPts val="0"/>
              </a:spcAft>
              <a:buClr>
                <a:srgbClr val="000000"/>
              </a:buClr>
              <a:buSzPts val="1800"/>
              <a:buFont typeface="Arial"/>
              <a:buNone/>
            </a:pPr>
            <a:r>
              <a:rPr lang="en-GB"/>
              <a:t>This module aims to contribute to the learners’ knowledge about the available controlling and organizing tools for the CSO sector.</a:t>
            </a:r>
            <a:endParaRPr/>
          </a:p>
          <a:p>
            <a:pPr marL="85725" lvl="0" indent="0" algn="just" rtl="0">
              <a:lnSpc>
                <a:spcPct val="90000"/>
              </a:lnSpc>
              <a:spcBef>
                <a:spcPts val="1000"/>
              </a:spcBef>
              <a:spcAft>
                <a:spcPts val="0"/>
              </a:spcAft>
              <a:buSzPts val="1800"/>
              <a:buNone/>
            </a:pPr>
            <a:r>
              <a:rPr lang="en-GB"/>
              <a:t> </a:t>
            </a:r>
            <a:endParaRPr/>
          </a:p>
          <a:p>
            <a:pPr marL="85725" lvl="0" indent="0" algn="just" rtl="0">
              <a:lnSpc>
                <a:spcPct val="90000"/>
              </a:lnSpc>
              <a:spcBef>
                <a:spcPts val="1000"/>
              </a:spcBef>
              <a:spcAft>
                <a:spcPts val="0"/>
              </a:spcAft>
              <a:buSzPts val="1800"/>
              <a:buNone/>
            </a:pPr>
            <a:r>
              <a:rPr lang="en-GB"/>
              <a:t>Upon completion of this unit participants should be able to:</a:t>
            </a:r>
            <a:endParaRPr/>
          </a:p>
          <a:p>
            <a:pPr marL="457200" marR="0" lvl="0" indent="-342900" algn="just" rtl="0">
              <a:lnSpc>
                <a:spcPct val="90000"/>
              </a:lnSpc>
              <a:spcBef>
                <a:spcPts val="1000"/>
              </a:spcBef>
              <a:spcAft>
                <a:spcPts val="0"/>
              </a:spcAft>
              <a:buSzPts val="1800"/>
              <a:buChar char="●"/>
            </a:pPr>
            <a:r>
              <a:rPr lang="en-GB"/>
              <a:t>Understand the different available types of controlling and organising structures</a:t>
            </a:r>
            <a:endParaRPr/>
          </a:p>
          <a:p>
            <a:pPr marL="457200" marR="0" lvl="0" indent="-342900" algn="just" rtl="0">
              <a:lnSpc>
                <a:spcPct val="90000"/>
              </a:lnSpc>
              <a:spcBef>
                <a:spcPts val="0"/>
              </a:spcBef>
              <a:spcAft>
                <a:spcPts val="0"/>
              </a:spcAft>
              <a:buSzPts val="1800"/>
              <a:buChar char="●"/>
            </a:pPr>
            <a:r>
              <a:rPr lang="en-GB"/>
              <a:t>Distinguish the best appropriate controlling and organising structure for the CSO</a:t>
            </a:r>
            <a:endParaRPr/>
          </a:p>
          <a:p>
            <a:pPr marL="457200" marR="0" lvl="0" indent="-342900" algn="just" rtl="0">
              <a:lnSpc>
                <a:spcPct val="90000"/>
              </a:lnSpc>
              <a:spcBef>
                <a:spcPts val="0"/>
              </a:spcBef>
              <a:spcAft>
                <a:spcPts val="0"/>
              </a:spcAft>
              <a:buSzPts val="1800"/>
              <a:buChar char="●"/>
            </a:pPr>
            <a:r>
              <a:rPr lang="en-GB"/>
              <a:t>Choose and adopt the most appropriate controlling and organising structure to the CSO</a:t>
            </a:r>
            <a:endParaRPr/>
          </a:p>
        </p:txBody>
      </p:sp>
      <p:sp>
        <p:nvSpPr>
          <p:cNvPr id="59" name="Google Shape;59;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a:t>
            </a:r>
            <a:endParaRPr b="1" dirty="0"/>
          </a:p>
        </p:txBody>
      </p:sp>
      <p:grpSp>
        <p:nvGrpSpPr>
          <p:cNvPr id="60" name="Google Shape;60;p2"/>
          <p:cNvGrpSpPr/>
          <p:nvPr/>
        </p:nvGrpSpPr>
        <p:grpSpPr>
          <a:xfrm>
            <a:off x="9708100" y="3807351"/>
            <a:ext cx="2398263" cy="2584931"/>
            <a:chOff x="16745404" y="2287703"/>
            <a:chExt cx="5880975" cy="9651367"/>
          </a:xfrm>
        </p:grpSpPr>
        <p:sp>
          <p:nvSpPr>
            <p:cNvPr id="61" name="Google Shape;61;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7" name="Google Shape;67;p2"/>
          <p:cNvGrpSpPr/>
          <p:nvPr/>
        </p:nvGrpSpPr>
        <p:grpSpPr>
          <a:xfrm>
            <a:off x="0" y="4479114"/>
            <a:ext cx="10021832" cy="2378886"/>
            <a:chOff x="1589" y="3237478"/>
            <a:chExt cx="9448799" cy="3618670"/>
          </a:xfrm>
        </p:grpSpPr>
        <p:sp>
          <p:nvSpPr>
            <p:cNvPr id="68" name="Google Shape;68;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9" name="Google Shape;69;p2"/>
            <p:cNvGrpSpPr/>
            <p:nvPr/>
          </p:nvGrpSpPr>
          <p:grpSpPr>
            <a:xfrm>
              <a:off x="974394" y="4615673"/>
              <a:ext cx="1692269" cy="965764"/>
              <a:chOff x="2856328" y="9274944"/>
              <a:chExt cx="2098302" cy="1197484"/>
            </a:xfrm>
          </p:grpSpPr>
          <p:sp>
            <p:nvSpPr>
              <p:cNvPr id="70" name="Google Shape;70;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2" name="Google Shape;72;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3" name="Google Shape;73;p2"/>
            <p:cNvGrpSpPr/>
            <p:nvPr/>
          </p:nvGrpSpPr>
          <p:grpSpPr>
            <a:xfrm rot="444908">
              <a:off x="3096305" y="3828603"/>
              <a:ext cx="1325083" cy="75621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925121">
              <a:off x="4989650" y="3470694"/>
              <a:ext cx="1049151" cy="598742"/>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1658453">
              <a:off x="6718802" y="3394639"/>
              <a:ext cx="788178" cy="449807"/>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4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Watch </a:t>
            </a:r>
            <a:r>
              <a:rPr lang="en-GB" sz="2400" u="sng" dirty="0">
                <a:solidFill>
                  <a:schemeClr val="hlink"/>
                </a:solidFill>
                <a:latin typeface="Calibri"/>
                <a:ea typeface="Calibri"/>
                <a:cs typeface="Calibri"/>
                <a:sym typeface="Calibri"/>
                <a:hlinkClick r:id="rId3"/>
              </a:rPr>
              <a:t>this video </a:t>
            </a:r>
            <a:r>
              <a:rPr lang="en-GB" sz="2400" dirty="0">
                <a:latin typeface="Calibri"/>
                <a:ea typeface="Calibri"/>
                <a:cs typeface="Calibri"/>
                <a:sym typeface="Calibri"/>
              </a:rPr>
              <a:t>and discuss the below questions:</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What are the types of controlling structures in management</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latin typeface="Calibri"/>
                <a:ea typeface="Calibri"/>
                <a:cs typeface="Calibri"/>
                <a:sym typeface="Calibri"/>
              </a:rPr>
              <a:t>What </a:t>
            </a:r>
            <a:r>
              <a:rPr lang="en-GB" sz="2400" dirty="0"/>
              <a:t>are the pros and cons of them</a:t>
            </a:r>
            <a:r>
              <a:rPr lang="en-GB" sz="2400" dirty="0">
                <a:latin typeface="Calibri"/>
                <a:ea typeface="Calibri"/>
                <a:cs typeface="Calibri"/>
                <a:sym typeface="Calibri"/>
              </a:rPr>
              <a:t>?</a:t>
            </a:r>
            <a:endParaRPr sz="2400" dirty="0"/>
          </a:p>
          <a:p>
            <a:pPr marL="457200" marR="0" lvl="0" indent="-409575" algn="just" rtl="0">
              <a:lnSpc>
                <a:spcPct val="150000"/>
              </a:lnSpc>
              <a:spcBef>
                <a:spcPts val="1000"/>
              </a:spcBef>
              <a:spcAft>
                <a:spcPts val="0"/>
              </a:spcAft>
              <a:buSzPts val="2400"/>
              <a:buFont typeface="Wingdings" panose="05000000000000000000" pitchFamily="2" charset="2"/>
              <a:buChar char="§"/>
            </a:pPr>
            <a:r>
              <a:rPr lang="en-GB" sz="2400" dirty="0"/>
              <a:t>What suits best to your environment?</a:t>
            </a:r>
            <a:endParaRPr sz="2400" dirty="0"/>
          </a:p>
          <a:p>
            <a:pPr marL="457200" marR="0" lvl="0" indent="-409575" algn="just" rtl="0">
              <a:lnSpc>
                <a:spcPct val="150000"/>
              </a:lnSpc>
              <a:spcBef>
                <a:spcPts val="1000"/>
              </a:spcBef>
              <a:spcAft>
                <a:spcPts val="0"/>
              </a:spcAft>
              <a:buSzPts val="2400"/>
              <a:buFont typeface="Wingdings" panose="05000000000000000000" pitchFamily="2" charset="2"/>
              <a:buChar char="§"/>
            </a:pPr>
            <a:r>
              <a:rPr lang="en-GB" sz="2400" dirty="0"/>
              <a:t>What is the span of control?</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sp>
        <p:nvSpPr>
          <p:cNvPr id="90" name="Google Shape;90;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Defining the Controlling Structures (CSO)</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a:t>Defining the Controlling Structures (CSO)</a:t>
            </a:r>
            <a:endParaRPr/>
          </a:p>
        </p:txBody>
      </p:sp>
      <p:sp>
        <p:nvSpPr>
          <p:cNvPr id="96" name="Google Shape;96;p4"/>
          <p:cNvSpPr txBox="1">
            <a:spLocks noGrp="1"/>
          </p:cNvSpPr>
          <p:nvPr>
            <p:ph type="body" idx="1"/>
          </p:nvPr>
        </p:nvSpPr>
        <p:spPr>
          <a:xfrm>
            <a:off x="1678611" y="2711087"/>
            <a:ext cx="8834778" cy="1648262"/>
          </a:xfrm>
          <a:prstGeom prst="rect">
            <a:avLst/>
          </a:prstGeom>
          <a:solidFill>
            <a:schemeClr val="accent3"/>
          </a:solidFill>
          <a:ln w="9525" cap="flat" cmpd="sng">
            <a:solidFill>
              <a:srgbClr val="137297"/>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0" tIns="0" rIns="0" bIns="0" anchor="t" anchorCtr="0">
            <a:noAutofit/>
          </a:bodyPr>
          <a:lstStyle/>
          <a:p>
            <a:pPr marL="85725" lvl="0" indent="0" algn="ctr" rtl="0">
              <a:lnSpc>
                <a:spcPct val="90000"/>
              </a:lnSpc>
              <a:spcBef>
                <a:spcPts val="1000"/>
              </a:spcBef>
              <a:spcAft>
                <a:spcPts val="0"/>
              </a:spcAft>
              <a:buSzPts val="1800"/>
              <a:buNone/>
            </a:pPr>
            <a:r>
              <a:rPr lang="en-GB" sz="2400" i="1" dirty="0" smtClean="0">
                <a:solidFill>
                  <a:schemeClr val="bg1"/>
                </a:solidFill>
              </a:rPr>
              <a:t>"</a:t>
            </a:r>
            <a:r>
              <a:rPr lang="en-GB" sz="2400" i="1" dirty="0">
                <a:solidFill>
                  <a:schemeClr val="bg1"/>
                </a:solidFill>
              </a:rPr>
              <a:t>Organizing is what you do before you do something, </a:t>
            </a:r>
            <a:endParaRPr sz="2400" i="1" dirty="0">
              <a:solidFill>
                <a:schemeClr val="bg1"/>
              </a:solidFill>
            </a:endParaRPr>
          </a:p>
          <a:p>
            <a:pPr marL="85725" lvl="0" indent="0" algn="ctr" rtl="0">
              <a:lnSpc>
                <a:spcPct val="90000"/>
              </a:lnSpc>
              <a:spcBef>
                <a:spcPts val="1000"/>
              </a:spcBef>
              <a:spcAft>
                <a:spcPts val="0"/>
              </a:spcAft>
              <a:buSzPts val="1800"/>
              <a:buNone/>
            </a:pPr>
            <a:r>
              <a:rPr lang="en-GB" sz="2400" i="1" dirty="0">
                <a:solidFill>
                  <a:schemeClr val="bg1"/>
                </a:solidFill>
              </a:rPr>
              <a:t>so that when you do it, it is not all mixed up."</a:t>
            </a:r>
            <a:endParaRPr sz="2400" dirty="0">
              <a:solidFill>
                <a:schemeClr val="bg1"/>
              </a:solidFill>
            </a:endParaRPr>
          </a:p>
          <a:p>
            <a:pPr marL="85725" lvl="0" indent="0" algn="ctr" rtl="0">
              <a:lnSpc>
                <a:spcPct val="90000"/>
              </a:lnSpc>
              <a:spcBef>
                <a:spcPts val="1000"/>
              </a:spcBef>
              <a:spcAft>
                <a:spcPts val="0"/>
              </a:spcAft>
              <a:buSzPts val="1800"/>
              <a:buNone/>
            </a:pPr>
            <a:r>
              <a:rPr lang="en-GB" sz="2400" i="1" dirty="0">
                <a:solidFill>
                  <a:schemeClr val="bg1"/>
                </a:solidFill>
              </a:rPr>
              <a:t>A.A. Milne</a:t>
            </a:r>
            <a:endParaRPr sz="2400" i="1" dirty="0">
              <a:solidFill>
                <a:schemeClr val="bg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body" idx="1"/>
          </p:nvPr>
        </p:nvSpPr>
        <p:spPr>
          <a:xfrm>
            <a:off x="177428" y="1554906"/>
            <a:ext cx="7093383" cy="4496321"/>
          </a:xfrm>
          <a:prstGeom prst="rect">
            <a:avLst/>
          </a:prstGeom>
          <a:noFill/>
          <a:ln>
            <a:noFill/>
          </a:ln>
        </p:spPr>
        <p:txBody>
          <a:bodyPr spcFirstLastPara="1" wrap="square" lIns="0" tIns="0" rIns="0" bIns="0" anchor="t" anchorCtr="0">
            <a:noAutofit/>
          </a:bodyPr>
          <a:lstStyle/>
          <a:p>
            <a:pPr marL="466725" lvl="0" indent="-285750" algn="just" rtl="0">
              <a:lnSpc>
                <a:spcPct val="100000"/>
              </a:lnSpc>
              <a:spcBef>
                <a:spcPts val="0"/>
              </a:spcBef>
              <a:spcAft>
                <a:spcPts val="0"/>
              </a:spcAft>
              <a:buSzPts val="1800"/>
              <a:buFont typeface="Wingdings" panose="05000000000000000000" pitchFamily="2" charset="2"/>
              <a:buChar char="§"/>
            </a:pPr>
            <a:r>
              <a:rPr lang="en-GB" dirty="0"/>
              <a:t>The Organising function can be defined as the process of creating a structure of relationships that enable employees to carry out management’s plans and meet organisational goals.</a:t>
            </a:r>
            <a:endParaRPr dirty="0"/>
          </a:p>
          <a:p>
            <a:pPr marL="581025" lvl="0" indent="-285750" algn="just" rtl="0">
              <a:lnSpc>
                <a:spcPct val="100000"/>
              </a:lnSpc>
              <a:spcBef>
                <a:spcPts val="0"/>
              </a:spcBef>
              <a:spcAft>
                <a:spcPts val="0"/>
              </a:spcAft>
              <a:buSzPts val="1800"/>
              <a:buFont typeface="Wingdings" panose="05000000000000000000" pitchFamily="2" charset="2"/>
              <a:buChar char="§"/>
            </a:pPr>
            <a:endParaRPr dirty="0"/>
          </a:p>
          <a:p>
            <a:pPr marL="466725" lvl="0" indent="-285750" algn="just" rtl="0">
              <a:lnSpc>
                <a:spcPct val="100000"/>
              </a:lnSpc>
              <a:spcBef>
                <a:spcPts val="0"/>
              </a:spcBef>
              <a:spcAft>
                <a:spcPts val="0"/>
              </a:spcAft>
              <a:buSzPts val="1800"/>
              <a:buFont typeface="Wingdings" panose="05000000000000000000" pitchFamily="2" charset="2"/>
              <a:buChar char="§"/>
            </a:pPr>
            <a:r>
              <a:rPr lang="en-GB" dirty="0"/>
              <a:t>Its responsible for the interrelationships between the other functions; planning, control and leadership in finding the right ‘fit’ in order to reach the organisation’s strategy.</a:t>
            </a:r>
            <a:endParaRPr dirty="0"/>
          </a:p>
          <a:p>
            <a:pPr marL="581025" lvl="0" indent="-285750" algn="just" rtl="0">
              <a:lnSpc>
                <a:spcPct val="100000"/>
              </a:lnSpc>
              <a:spcBef>
                <a:spcPts val="0"/>
              </a:spcBef>
              <a:spcAft>
                <a:spcPts val="0"/>
              </a:spcAft>
              <a:buSzPts val="1800"/>
              <a:buFont typeface="Wingdings" panose="05000000000000000000" pitchFamily="2" charset="2"/>
              <a:buChar char="§"/>
            </a:pPr>
            <a:endParaRPr dirty="0"/>
          </a:p>
          <a:p>
            <a:pPr marL="466725" lvl="0" indent="-285750" algn="just" rtl="0">
              <a:lnSpc>
                <a:spcPct val="100000"/>
              </a:lnSpc>
              <a:spcBef>
                <a:spcPts val="0"/>
              </a:spcBef>
              <a:spcAft>
                <a:spcPts val="0"/>
              </a:spcAft>
              <a:buSzPts val="1800"/>
              <a:buFont typeface="Wingdings" panose="05000000000000000000" pitchFamily="2" charset="2"/>
              <a:buChar char="§"/>
            </a:pPr>
            <a:r>
              <a:rPr lang="en-GB" dirty="0"/>
              <a:t>Organising is the process of gearing up to implement decisions that result from the planning process.</a:t>
            </a:r>
            <a:endParaRPr dirty="0"/>
          </a:p>
          <a:p>
            <a:pPr marL="581025" lvl="0" indent="-285750" algn="just" rtl="0">
              <a:lnSpc>
                <a:spcPct val="100000"/>
              </a:lnSpc>
              <a:spcBef>
                <a:spcPts val="0"/>
              </a:spcBef>
              <a:spcAft>
                <a:spcPts val="0"/>
              </a:spcAft>
              <a:buSzPts val="1800"/>
              <a:buFont typeface="Wingdings" panose="05000000000000000000" pitchFamily="2" charset="2"/>
              <a:buChar char="§"/>
            </a:pPr>
            <a:endParaRPr dirty="0"/>
          </a:p>
          <a:p>
            <a:pPr marL="466725" lvl="0" indent="-285750" algn="just" rtl="0">
              <a:lnSpc>
                <a:spcPct val="100000"/>
              </a:lnSpc>
              <a:spcBef>
                <a:spcPts val="0"/>
              </a:spcBef>
              <a:spcAft>
                <a:spcPts val="0"/>
              </a:spcAft>
              <a:buSzPts val="1800"/>
              <a:buFont typeface="Wingdings" panose="05000000000000000000" pitchFamily="2" charset="2"/>
              <a:buChar char="§"/>
            </a:pPr>
            <a:r>
              <a:rPr lang="en-GB" dirty="0"/>
              <a:t>Organising involves delineating tasks and establishing a framework of authority and responsibility for the people who will perform these tasks It also involves </a:t>
            </a:r>
            <a:r>
              <a:rPr lang="en-GB" dirty="0" err="1"/>
              <a:t>analyzing</a:t>
            </a:r>
            <a:r>
              <a:rPr lang="en-GB" dirty="0"/>
              <a:t> the workload, distributing it among employees, and coordinating the activities so that work proceeds smoothly.</a:t>
            </a:r>
            <a:endParaRPr dirty="0"/>
          </a:p>
          <a:p>
            <a:pPr marL="466725" lvl="0" indent="-171450" algn="l" rtl="0">
              <a:lnSpc>
                <a:spcPct val="100000"/>
              </a:lnSpc>
              <a:spcBef>
                <a:spcPts val="0"/>
              </a:spcBef>
              <a:spcAft>
                <a:spcPts val="0"/>
              </a:spcAft>
              <a:buSzPts val="1800"/>
              <a:buFont typeface="Arial"/>
              <a:buNone/>
            </a:pPr>
            <a:endParaRPr dirty="0"/>
          </a:p>
        </p:txBody>
      </p:sp>
      <p:sp>
        <p:nvSpPr>
          <p:cNvPr id="102" name="Google Shape;102;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Controlling Structures (CSO)</a:t>
            </a:r>
            <a:endParaRPr b="1" dirty="0"/>
          </a:p>
        </p:txBody>
      </p:sp>
      <p:pic>
        <p:nvPicPr>
          <p:cNvPr id="103" name="Google Shape;103;p5"/>
          <p:cNvPicPr preferRelativeResize="0"/>
          <p:nvPr/>
        </p:nvPicPr>
        <p:blipFill rotWithShape="1">
          <a:blip r:embed="rId3">
            <a:alphaModFix/>
          </a:blip>
          <a:srcRect l="3526" r="3684"/>
          <a:stretch/>
        </p:blipFill>
        <p:spPr>
          <a:xfrm>
            <a:off x="7347098" y="1750978"/>
            <a:ext cx="4731488" cy="3398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5ef4c20cbe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Controlling Structures (CSO)</a:t>
            </a:r>
            <a:endParaRPr b="1" dirty="0"/>
          </a:p>
        </p:txBody>
      </p:sp>
      <p:pic>
        <p:nvPicPr>
          <p:cNvPr id="109" name="Google Shape;109;g25ef4c20cbe_0_0"/>
          <p:cNvPicPr preferRelativeResize="0"/>
          <p:nvPr/>
        </p:nvPicPr>
        <p:blipFill rotWithShape="1">
          <a:blip r:embed="rId3">
            <a:alphaModFix/>
          </a:blip>
          <a:srcRect/>
          <a:stretch/>
        </p:blipFill>
        <p:spPr>
          <a:xfrm>
            <a:off x="1669308" y="1307805"/>
            <a:ext cx="8676168" cy="53056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body" idx="1"/>
          </p:nvPr>
        </p:nvSpPr>
        <p:spPr>
          <a:xfrm>
            <a:off x="399370" y="1491214"/>
            <a:ext cx="10554382" cy="3861163"/>
          </a:xfrm>
          <a:prstGeom prst="rect">
            <a:avLst/>
          </a:prstGeom>
          <a:noFill/>
          <a:ln>
            <a:noFill/>
          </a:ln>
        </p:spPr>
        <p:txBody>
          <a:bodyPr spcFirstLastPara="1" wrap="square" lIns="0" tIns="0" rIns="0" bIns="0" anchor="t" anchorCtr="0">
            <a:noAutofit/>
          </a:bodyPr>
          <a:lstStyle/>
          <a:p>
            <a:pPr marL="180975" lvl="0" indent="0" algn="l" rtl="0">
              <a:lnSpc>
                <a:spcPct val="100000"/>
              </a:lnSpc>
              <a:spcBef>
                <a:spcPts val="0"/>
              </a:spcBef>
              <a:spcAft>
                <a:spcPts val="0"/>
              </a:spcAft>
              <a:buSzPts val="1800"/>
              <a:buNone/>
            </a:pPr>
            <a:r>
              <a:rPr lang="en-GB" dirty="0"/>
              <a:t>Effective control and organization are critical for the success of CSOs in achieving their goals. Here are some tips for controlling and organizing CSOs:</a:t>
            </a:r>
            <a:endParaRPr dirty="0"/>
          </a:p>
          <a:p>
            <a:pPr marL="180975" lvl="0" indent="0" algn="l" rtl="0">
              <a:lnSpc>
                <a:spcPct val="100000"/>
              </a:lnSpc>
              <a:spcBef>
                <a:spcPts val="0"/>
              </a:spcBef>
              <a:spcAft>
                <a:spcPts val="0"/>
              </a:spcAft>
              <a:buSzPts val="1800"/>
              <a:buNone/>
            </a:pP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Develop a clear mission statement</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Establish a strong leadership team</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Define roles and responsibilities</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Develop policies and procedures</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Monitor and evaluate performance</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Build partnerships and networks</a:t>
            </a:r>
            <a:endParaRPr dirty="0"/>
          </a:p>
          <a:p>
            <a:pPr marL="466725" lvl="0" indent="-285750" algn="l" rtl="0">
              <a:lnSpc>
                <a:spcPct val="150000"/>
              </a:lnSpc>
              <a:spcBef>
                <a:spcPts val="0"/>
              </a:spcBef>
              <a:spcAft>
                <a:spcPts val="0"/>
              </a:spcAft>
              <a:buSzPts val="1800"/>
              <a:buFont typeface="Wingdings" panose="05000000000000000000" pitchFamily="2" charset="2"/>
              <a:buChar char="§"/>
            </a:pPr>
            <a:r>
              <a:rPr lang="en-GB" dirty="0"/>
              <a:t>Use technology effectively</a:t>
            </a:r>
            <a:endParaRPr dirty="0"/>
          </a:p>
        </p:txBody>
      </p:sp>
      <p:sp>
        <p:nvSpPr>
          <p:cNvPr id="115" name="Google Shape;115;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The Necessity of </a:t>
            </a:r>
            <a:r>
              <a:rPr lang="en-GB" b="1" dirty="0" smtClean="0"/>
              <a:t>the </a:t>
            </a:r>
            <a:r>
              <a:rPr lang="en-GB" b="1" dirty="0"/>
              <a:t>Controlling Structures (CSO)</a:t>
            </a:r>
            <a:endParaRPr b="1" dirty="0"/>
          </a:p>
        </p:txBody>
      </p:sp>
      <p:pic>
        <p:nvPicPr>
          <p:cNvPr id="116" name="Google Shape;116;p26"/>
          <p:cNvPicPr preferRelativeResize="0"/>
          <p:nvPr/>
        </p:nvPicPr>
        <p:blipFill rotWithShape="1">
          <a:blip r:embed="rId3">
            <a:alphaModFix/>
          </a:blip>
          <a:srcRect/>
          <a:stretch/>
        </p:blipFill>
        <p:spPr>
          <a:xfrm>
            <a:off x="5546202" y="2778711"/>
            <a:ext cx="5997728" cy="2573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a:stretch/>
        </p:blipFill>
        <p:spPr>
          <a:xfrm>
            <a:off x="4003118" y="2452179"/>
            <a:ext cx="4434338" cy="4405821"/>
          </a:xfrm>
          <a:prstGeom prst="rect">
            <a:avLst/>
          </a:prstGeom>
          <a:noFill/>
          <a:ln>
            <a:noFill/>
          </a:ln>
        </p:spPr>
      </p:pic>
      <p:sp>
        <p:nvSpPr>
          <p:cNvPr id="122" name="Google Shape;122;p7"/>
          <p:cNvSpPr txBox="1">
            <a:spLocks noGrp="1"/>
          </p:cNvSpPr>
          <p:nvPr>
            <p:ph type="body" idx="1"/>
          </p:nvPr>
        </p:nvSpPr>
        <p:spPr>
          <a:xfrm>
            <a:off x="106531" y="1322538"/>
            <a:ext cx="11540971" cy="3861163"/>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Coordination involves the process and mechanisms used to integrate the tasks and activities of individuals and organisational units. The coordination element of a manager’s job can be referred to as the cost of communication as the organisation grows in size.  Extra hierarchical layers of management add on to the time and cost of the decision making process and do not add value to the value </a:t>
            </a:r>
            <a:r>
              <a:rPr lang="en-GB" dirty="0" smtClean="0"/>
              <a:t>chain.</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lvl="0" indent="-228600" algn="l" rtl="0">
              <a:lnSpc>
                <a:spcPct val="90000"/>
              </a:lnSpc>
              <a:spcBef>
                <a:spcPts val="1000"/>
              </a:spcBef>
              <a:spcAft>
                <a:spcPts val="0"/>
              </a:spcAft>
              <a:buSzPts val="1800"/>
              <a:buNone/>
            </a:pPr>
            <a:endParaRPr dirty="0"/>
          </a:p>
        </p:txBody>
      </p:sp>
      <p:sp>
        <p:nvSpPr>
          <p:cNvPr id="123" name="Google Shape;123;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Controlling Structures - Coordination (CSO)</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8"/>
          <p:cNvPicPr preferRelativeResize="0"/>
          <p:nvPr/>
        </p:nvPicPr>
        <p:blipFill rotWithShape="1">
          <a:blip r:embed="rId3">
            <a:alphaModFix/>
          </a:blip>
          <a:srcRect/>
          <a:stretch/>
        </p:blipFill>
        <p:spPr>
          <a:xfrm>
            <a:off x="6405692" y="1855698"/>
            <a:ext cx="5727700" cy="4177665"/>
          </a:xfrm>
          <a:prstGeom prst="rect">
            <a:avLst/>
          </a:prstGeom>
          <a:noFill/>
          <a:ln>
            <a:noFill/>
          </a:ln>
        </p:spPr>
      </p:pic>
      <p:sp>
        <p:nvSpPr>
          <p:cNvPr id="129" name="Google Shape;129;p8"/>
          <p:cNvSpPr txBox="1">
            <a:spLocks noGrp="1"/>
          </p:cNvSpPr>
          <p:nvPr>
            <p:ph type="body" idx="1"/>
          </p:nvPr>
        </p:nvSpPr>
        <p:spPr>
          <a:xfrm>
            <a:off x="0" y="1260268"/>
            <a:ext cx="6667255" cy="3861163"/>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u="sng" dirty="0"/>
              <a:t>Committees </a:t>
            </a:r>
            <a:r>
              <a:rPr lang="en-GB" dirty="0"/>
              <a:t>are primarily established to enhance coordination within an organization. However, it is worth noting that committees can be expensive, time-consuming, and sometimes ineffective. The effectiveness of committee actions lies in their ability to synthesize diverse viewpoints and perspectives.</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 </a:t>
            </a:r>
            <a:r>
              <a:rPr lang="en-GB" u="sng" dirty="0"/>
              <a:t>Coordinators </a:t>
            </a:r>
            <a:r>
              <a:rPr lang="en-GB" dirty="0"/>
              <a:t>assume vital responsibilities in areas such as quality management, employee safety, risk management, customer service, staff training, and cost containment.</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u="sng" dirty="0"/>
              <a:t>Organizational </a:t>
            </a:r>
            <a:r>
              <a:rPr lang="en-GB" dirty="0"/>
              <a:t>charts visually depict the structure of a firm by illustrating both vertical linkages and horizontal linkages. They provide a graphical representation of how the organization is structured and how different parts are interconnected.</a:t>
            </a:r>
            <a:endParaRPr dirty="0"/>
          </a:p>
        </p:txBody>
      </p:sp>
      <p:sp>
        <p:nvSpPr>
          <p:cNvPr id="130" name="Google Shape;130;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Tools of </a:t>
            </a:r>
            <a:r>
              <a:rPr lang="en-GB" b="1" dirty="0" smtClean="0"/>
              <a:t>Coordination</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2679</Words>
  <Application>Microsoft Office PowerPoint</Application>
  <PresentationFormat>Widescreen</PresentationFormat>
  <Paragraphs>158</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Roboto</vt:lpstr>
      <vt:lpstr>Poppins</vt:lpstr>
      <vt:lpstr>Calibri</vt:lpstr>
      <vt:lpstr>Roboto Medium</vt:lpstr>
      <vt:lpstr>Arial</vt:lpstr>
      <vt:lpstr>Wingdings</vt:lpstr>
      <vt:lpstr>CARDET Course template</vt:lpstr>
      <vt:lpstr>CARDET Course template</vt:lpstr>
      <vt:lpstr>1_CARDET Course template</vt:lpstr>
      <vt:lpstr>Module 3 Organisational Management</vt:lpstr>
      <vt:lpstr>Overview</vt:lpstr>
      <vt:lpstr>Defining the Controlling Structures (CSO)</vt:lpstr>
      <vt:lpstr>Defining the Controlling Structures (CSO)</vt:lpstr>
      <vt:lpstr>Defining the Controlling Structures (CSO)</vt:lpstr>
      <vt:lpstr>Defining the Controlling Structures (CSO)</vt:lpstr>
      <vt:lpstr>The Necessity of the Controlling Structures (CSO)</vt:lpstr>
      <vt:lpstr>Defining the Controlling Structures - Coordination (CSO)</vt:lpstr>
      <vt:lpstr>Tools of Coordination</vt:lpstr>
      <vt:lpstr>Examples of Controlling Structures that a CSO may use</vt:lpstr>
      <vt:lpstr>Examples of Controlling Structures that a CSO may use</vt:lpstr>
      <vt:lpstr>Examples of Organising Structures that a CSO may Use</vt:lpstr>
      <vt:lpstr>Benefits of Effective Controlling and Organizing</vt:lpstr>
      <vt:lpstr>Best Practices for Controlling and Organizing for CSOs</vt:lpstr>
      <vt:lpstr>Best Practices for Controlling and Organizing for CSOs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lastModifiedBy>Simone Khekin</cp:lastModifiedBy>
  <cp:revision>4</cp:revision>
  <dcterms:created xsi:type="dcterms:W3CDTF">2014-07-11T09:12:14Z</dcterms:created>
  <dcterms:modified xsi:type="dcterms:W3CDTF">2024-01-13T11:06:22Z</dcterms:modified>
</cp:coreProperties>
</file>