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56" r:id="rId3"/>
  </p:sldMasterIdLst>
  <p:notesMasterIdLst>
    <p:notesMasterId r:id="rId18"/>
  </p:notesMasterIdLst>
  <p:sldIdLst>
    <p:sldId id="269" r:id="rId4"/>
    <p:sldId id="270"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embeddedFontLst>
    <p:embeddedFont>
      <p:font typeface="Poppins"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yrDFyCHxvxvnzfmeHdAR0O78c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33" autoAdjust="0"/>
  </p:normalViewPr>
  <p:slideViewPr>
    <p:cSldViewPr snapToGrid="0">
      <p:cViewPr varScale="1">
        <p:scale>
          <a:sx n="49" d="100"/>
          <a:sy n="49" d="100"/>
        </p:scale>
        <p:origin x="12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51880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t>Picture Source: https://www.dreamstime.com/board-directors-line-icon-outline-sign-linear-symbol-flat-vector-illustration-image105269985</a:t>
            </a:r>
            <a:endParaRPr/>
          </a:p>
          <a:p>
            <a:pPr marL="0" lvl="0" indent="0" algn="l" rtl="0">
              <a:lnSpc>
                <a:spcPct val="100000"/>
              </a:lnSpc>
              <a:spcBef>
                <a:spcPts val="0"/>
              </a:spcBef>
              <a:spcAft>
                <a:spcPts val="0"/>
              </a:spcAft>
              <a:buSzPts val="1400"/>
              <a:buNone/>
            </a:pPr>
            <a:endParaRPr/>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https://www.google.com/search?rlz=1C1GCEA_enCY1043CY1043&amp;q=corporate+governance+code+cyprus&amp;tbm=isch&amp;source=lnms&amp;sa=X&amp;ved=2ahUKEwij-K77s8KAAxUYT6QEHdEKDygQ0pQJegQIChAB&amp;biw=1010&amp;bih=694&amp;dpr=1.25#imgrc=UwPcEWovQT6lAM</a:t>
            </a:r>
            <a:endParaRPr/>
          </a:p>
        </p:txBody>
      </p:sp>
      <p:sp>
        <p:nvSpPr>
          <p:cNvPr id="137" name="Google Shape;1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https://www.google.com/search?rlz=1C1GCEA_enCY1043CY1043&amp;q=ethics+in+professional+life&amp;tbm=isch&amp;source=lnms&amp;sa=X&amp;sqi=2&amp;ved=2ahUKEwintp-zs8KAAxULXvEDHZMNCZsQ0pQJegQIDBAB&amp;biw=1010&amp;bih=694&amp;dpr=1.25#imgrc=9vCZOJrwJ7_ThM&amp;imgdii=LkjlZiHVmGlzkM</a:t>
            </a:r>
            <a:endParaRPr/>
          </a:p>
        </p:txBody>
      </p:sp>
      <p:sp>
        <p:nvSpPr>
          <p:cNvPr id="144" name="Google Shape;1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https://www.google.com/search?q=tips&amp;tbm=isch&amp;ved=2ahUKEwix--XoscKAAxUSsCcCHbpCBzQQ2-cCegQIABAA&amp;oq=tips&amp;gs_lcp=CgNpbWcQAzIHCAAQigUQQzIHCAAQigUQQzIHCAAQigUQQzIFCAAQgAQyBQgAEIAEMgUIABCABDIFCAAQgAQyBQgAEIAEMgUIABCABDIFCAAQgAQ6BggAEAcQHjoECAAQAzoICAAQgAQQsQNQ4gZYsAlgxgpoAHAAeACAAYgBiAHnBJIBAzAuNZgBAKABAaoBC2d3cy13aXotaW1nwAEB&amp;sclient=img&amp;ei=YJzMZLHLBpLgnsEPuoWdoAM&amp;bih=678&amp;biw=994&amp;rlz=1C1GCEA_enCY1043CY1043&amp;hl=en#imgrc=uNouaEjRCvDVkM</a:t>
            </a:r>
            <a:endParaRPr/>
          </a:p>
        </p:txBody>
      </p:sp>
      <p:sp>
        <p:nvSpPr>
          <p:cNvPr id="151" name="Google Shape;1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2b387c8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smtClean="0"/>
              <a:t>https://wordwall.net/resource/38035766/emergeicebreakerrandom-questions</a:t>
            </a:r>
            <a:endParaRPr dirty="0"/>
          </a:p>
        </p:txBody>
      </p:sp>
      <p:sp>
        <p:nvSpPr>
          <p:cNvPr id="67" name="Google Shape;67;g242b387c8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117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t>Image Source: </a:t>
            </a:r>
            <a:r>
              <a:rPr lang="en-GB"/>
              <a:t>https://www.freepik.com/free-vector/youth-empowerment-abstract-concept-illustration-children-young-people-take-charge-take-action-improve-life-quality-democracy-building-youth-activism-involvement_10783087.htm#query=community%20impact&amp;position=2&amp;from_view=keyword&amp;track=ais</a:t>
            </a: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All CSOs share a common characteristic; there have no significant government-controlled representation or participation.</a:t>
            </a:r>
            <a:endParaRPr sz="1200"/>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Picture Source: https://www.google.com/search?q=board+of+directors+logo&amp;tbm=isch&amp;rlz=1C1GCEA_enCY1043CY1043&amp;hl=en&amp;sa=X&amp;ved=2ahUKEwjoxszdscKAAxXamycCHaqaB9cQrNwCKAB6BQgBEK0C&amp;biw=994&amp;bih=678#imgrc=s-EzPJLYcMtjzM</a:t>
            </a:r>
            <a:endParaRPr/>
          </a:p>
          <a:p>
            <a:pPr marL="0" lvl="0" indent="0" algn="l" rtl="0">
              <a:lnSpc>
                <a:spcPct val="100000"/>
              </a:lnSpc>
              <a:spcBef>
                <a:spcPts val="0"/>
              </a:spcBef>
              <a:spcAft>
                <a:spcPts val="0"/>
              </a:spcAft>
              <a:buSzPts val="1400"/>
              <a:buNone/>
            </a:pPr>
            <a:endParaRPr/>
          </a:p>
        </p:txBody>
      </p:sp>
      <p:sp>
        <p:nvSpPr>
          <p:cNvPr id="100" name="Google Shape;1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a:t>Picture Source: https://www.dreamstime.com/board-directors-line-icon-outline-sign-linear-symbol-flat-vector-illustration-image105269985</a:t>
            </a: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https://www.dreamstime.com/board-directors-line-icon-outline-sign-linear-symbol-flat-vector-illustration-image105269985</a:t>
            </a: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t>Picture Source: https://www.dreamstime.com/board-directors-line-icon-outline-sign-linear-symbol-flat-vector-illustration-image105269985</a:t>
            </a:r>
            <a:endParaRPr/>
          </a:p>
          <a:p>
            <a:pPr marL="0" lvl="0" indent="0" algn="l" rtl="0">
              <a:lnSpc>
                <a:spcPct val="100000"/>
              </a:lnSpc>
              <a:spcBef>
                <a:spcPts val="0"/>
              </a:spcBef>
              <a:spcAft>
                <a:spcPts val="0"/>
              </a:spcAft>
              <a:buSzPts val="1400"/>
              <a:buNone/>
            </a:pPr>
            <a:endParaRPr/>
          </a:p>
        </p:txBody>
      </p:sp>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253116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40298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53756006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7372257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4694776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0114917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79061978"/>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pkVgMBySW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3</a:t>
            </a:r>
            <a:r>
              <a:rPr lang="en-GB" dirty="0"/>
              <a:t/>
            </a:r>
            <a:br>
              <a:rPr lang="en-GB" dirty="0"/>
            </a:br>
            <a:r>
              <a:rPr lang="en-GB" dirty="0"/>
              <a:t>Organisational Management</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3:  Effective Management - Leadership</a:t>
            </a:r>
          </a:p>
        </p:txBody>
      </p:sp>
    </p:spTree>
    <p:extLst>
      <p:ext uri="{BB962C8B-B14F-4D97-AF65-F5344CB8AC3E}">
        <p14:creationId xmlns:p14="http://schemas.microsoft.com/office/powerpoint/2010/main" val="319681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What determines the actions of the Board?</a:t>
            </a:r>
            <a:endParaRPr b="1"/>
          </a:p>
        </p:txBody>
      </p:sp>
      <p:sp>
        <p:nvSpPr>
          <p:cNvPr id="133" name="Google Shape;133;p9"/>
          <p:cNvSpPr txBox="1">
            <a:spLocks noGrp="1"/>
          </p:cNvSpPr>
          <p:nvPr>
            <p:ph type="body" idx="1"/>
          </p:nvPr>
        </p:nvSpPr>
        <p:spPr>
          <a:xfrm>
            <a:off x="399373" y="1449400"/>
            <a:ext cx="6884100" cy="5096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Clr>
                <a:srgbClr val="000000"/>
              </a:buClr>
              <a:buSzPts val="1800"/>
              <a:buFont typeface="Arial"/>
              <a:buNone/>
            </a:pPr>
            <a:r>
              <a:rPr lang="en-GB" b="1" dirty="0"/>
              <a:t>This depends on a number of factors, primarily the:</a:t>
            </a:r>
            <a:endParaRPr b="1" dirty="0"/>
          </a:p>
          <a:p>
            <a:pPr marL="400050" marR="0" lvl="0" indent="-285750" algn="just" rtl="0">
              <a:lnSpc>
                <a:spcPct val="150000"/>
              </a:lnSpc>
              <a:spcBef>
                <a:spcPts val="1000"/>
              </a:spcBef>
              <a:spcAft>
                <a:spcPts val="0"/>
              </a:spcAft>
              <a:buSzPts val="1800"/>
              <a:buFont typeface="Wingdings" panose="05000000000000000000" pitchFamily="2" charset="2"/>
              <a:buChar char="§"/>
            </a:pPr>
            <a:r>
              <a:rPr lang="en-GB" dirty="0"/>
              <a:t>Terms of reference set out in the memorandum and articles of association for corporate entities and the founding statutes in the case of NGOs, including the checks and balances required for the Board’s operation and its competencies, skills, knowledge and networks of the individual members of the Board and their willingness to provide advice and counsel to management.</a:t>
            </a:r>
            <a:endParaRPr dirty="0"/>
          </a:p>
          <a:p>
            <a:pPr marL="400050" marR="0" lvl="0" indent="-285750" algn="just" rtl="0">
              <a:lnSpc>
                <a:spcPct val="150000"/>
              </a:lnSpc>
              <a:spcBef>
                <a:spcPts val="0"/>
              </a:spcBef>
              <a:spcAft>
                <a:spcPts val="0"/>
              </a:spcAft>
              <a:buSzPts val="1800"/>
              <a:buFont typeface="Wingdings" panose="05000000000000000000" pitchFamily="2" charset="2"/>
              <a:buChar char="§"/>
            </a:pPr>
            <a:r>
              <a:rPr lang="en-GB" dirty="0"/>
              <a:t>Context within which the organisation operates, both internally in terms of the resources, systems and practices adopted, as well as external in terms of the market and external environment/s within which impact the </a:t>
            </a:r>
            <a:r>
              <a:rPr lang="en-GB" dirty="0" smtClean="0"/>
              <a:t>organisation. </a:t>
            </a:r>
            <a:endParaRPr dirty="0"/>
          </a:p>
        </p:txBody>
      </p:sp>
      <p:pic>
        <p:nvPicPr>
          <p:cNvPr id="134" name="Google Shape;134;p9"/>
          <p:cNvPicPr preferRelativeResize="0"/>
          <p:nvPr/>
        </p:nvPicPr>
        <p:blipFill>
          <a:blip r:embed="rId3">
            <a:alphaModFix/>
          </a:blip>
          <a:stretch>
            <a:fillRect/>
          </a:stretch>
        </p:blipFill>
        <p:spPr>
          <a:xfrm>
            <a:off x="7721475" y="2387481"/>
            <a:ext cx="4470525" cy="447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body" idx="1"/>
          </p:nvPr>
        </p:nvSpPr>
        <p:spPr>
          <a:xfrm>
            <a:off x="399370" y="1311177"/>
            <a:ext cx="8376600" cy="38613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None/>
            </a:pPr>
            <a:r>
              <a:rPr lang="en-GB" dirty="0"/>
              <a:t>Corporate governance is the safety net that every organisation requires to ensure that it and its personnel operate within the specified remit and that the interests of its customers/end-users and other key stakeholders are safeguarded. Since corporate governances is about trust, the various institutions and mechanisms of corporate governance must facilitate the keeping of promises by managers within the organisation. Regulation can impede, discourage and even ban certain corporate practices, yet it is the effectiveness of the Board of Directors or Governors which although being regulated often is not as effective as they should be.</a:t>
            </a:r>
            <a:endParaRPr dirty="0"/>
          </a:p>
        </p:txBody>
      </p:sp>
      <p:sp>
        <p:nvSpPr>
          <p:cNvPr id="140" name="Google Shape;140;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What is the importance of corporate governance to an effective Board?</a:t>
            </a:r>
            <a:endParaRPr b="1"/>
          </a:p>
        </p:txBody>
      </p:sp>
      <p:pic>
        <p:nvPicPr>
          <p:cNvPr id="141" name="Google Shape;141;p10"/>
          <p:cNvPicPr preferRelativeResize="0"/>
          <p:nvPr/>
        </p:nvPicPr>
        <p:blipFill>
          <a:blip r:embed="rId3">
            <a:alphaModFix/>
          </a:blip>
          <a:stretch>
            <a:fillRect/>
          </a:stretch>
        </p:blipFill>
        <p:spPr>
          <a:xfrm>
            <a:off x="7214335" y="4494536"/>
            <a:ext cx="4727775" cy="227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r>
              <a:rPr lang="en-GB" b="1" dirty="0"/>
              <a:t>Act Ethically</a:t>
            </a:r>
            <a:endParaRPr b="1" dirty="0"/>
          </a:p>
          <a:p>
            <a:pPr marL="228600" marR="0" lvl="0" indent="0" algn="just" rtl="0">
              <a:lnSpc>
                <a:spcPct val="150000"/>
              </a:lnSpc>
              <a:spcBef>
                <a:spcPts val="1000"/>
              </a:spcBef>
              <a:spcAft>
                <a:spcPts val="0"/>
              </a:spcAft>
              <a:buClr>
                <a:srgbClr val="000000"/>
              </a:buClr>
              <a:buSzPts val="1800"/>
              <a:buFont typeface="Arial"/>
              <a:buNone/>
            </a:pPr>
            <a:r>
              <a:rPr lang="en-GB" dirty="0"/>
              <a:t>Ethics are based on values. It is not about science, religion, feelings, or just following the law.  Making ethical decisions is about doing the “right thing”. The directors/governors must always act in the best interest of the organization. </a:t>
            </a:r>
            <a:endParaRPr dirty="0"/>
          </a:p>
          <a:p>
            <a:pPr marL="457200" marR="0" lvl="0" indent="-342900" algn="just" rtl="0">
              <a:lnSpc>
                <a:spcPct val="150000"/>
              </a:lnSpc>
              <a:spcBef>
                <a:spcPts val="1000"/>
              </a:spcBef>
              <a:spcAft>
                <a:spcPts val="0"/>
              </a:spcAft>
              <a:buSzPts val="1800"/>
              <a:buFont typeface="Wingdings" panose="05000000000000000000" pitchFamily="2" charset="2"/>
              <a:buChar char="§"/>
            </a:pPr>
            <a:r>
              <a:rPr lang="en-GB" i="1" dirty="0"/>
              <a:t>Creating an optimum balance of good over harm</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i="1" dirty="0"/>
              <a:t>Protecting and respecting moral rights</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i="1" dirty="0"/>
              <a:t>Acting with virtue to the best of the human condition</a:t>
            </a:r>
            <a:endParaRPr dirty="0"/>
          </a:p>
          <a:p>
            <a:pPr marL="457200" marR="0" lvl="0" indent="-228600" algn="just" rtl="0">
              <a:lnSpc>
                <a:spcPct val="150000"/>
              </a:lnSpc>
              <a:spcBef>
                <a:spcPts val="1000"/>
              </a:spcBef>
              <a:spcAft>
                <a:spcPts val="0"/>
              </a:spcAft>
              <a:buClr>
                <a:srgbClr val="000000"/>
              </a:buClr>
              <a:buSzPts val="1800"/>
              <a:buFont typeface="Arial"/>
              <a:buNone/>
            </a:pPr>
            <a:endParaRPr dirty="0"/>
          </a:p>
        </p:txBody>
      </p:sp>
      <p:sp>
        <p:nvSpPr>
          <p:cNvPr id="147" name="Google Shape;147;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An Effective Board of Directors or Governors</a:t>
            </a:r>
            <a:endParaRPr/>
          </a:p>
        </p:txBody>
      </p:sp>
      <p:pic>
        <p:nvPicPr>
          <p:cNvPr id="148" name="Google Shape;148;p11"/>
          <p:cNvPicPr preferRelativeResize="0"/>
          <p:nvPr/>
        </p:nvPicPr>
        <p:blipFill>
          <a:blip r:embed="rId3">
            <a:alphaModFix/>
          </a:blip>
          <a:stretch>
            <a:fillRect/>
          </a:stretch>
        </p:blipFill>
        <p:spPr>
          <a:xfrm>
            <a:off x="6036573" y="3567082"/>
            <a:ext cx="6339725" cy="3195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Noto Sans Symbols"/>
              <a:buChar char="✔"/>
            </a:pPr>
            <a:r>
              <a:rPr lang="en-GB" i="1"/>
              <a:t>Be impartial. </a:t>
            </a:r>
            <a:endParaRPr/>
          </a:p>
          <a:p>
            <a:pPr marL="514350" lvl="0" indent="-285750" algn="just" rtl="0">
              <a:lnSpc>
                <a:spcPct val="90000"/>
              </a:lnSpc>
              <a:spcBef>
                <a:spcPts val="1000"/>
              </a:spcBef>
              <a:spcAft>
                <a:spcPts val="0"/>
              </a:spcAft>
              <a:buSzPts val="1800"/>
              <a:buFont typeface="Noto Sans Symbols"/>
              <a:buChar char="✔"/>
            </a:pPr>
            <a:r>
              <a:rPr lang="en-GB" i="1"/>
              <a:t>Be attentive. </a:t>
            </a:r>
            <a:endParaRPr/>
          </a:p>
          <a:p>
            <a:pPr marL="514350" lvl="0" indent="-285750" algn="just" rtl="0">
              <a:lnSpc>
                <a:spcPct val="90000"/>
              </a:lnSpc>
              <a:spcBef>
                <a:spcPts val="1000"/>
              </a:spcBef>
              <a:spcAft>
                <a:spcPts val="0"/>
              </a:spcAft>
              <a:buSzPts val="1800"/>
              <a:buFont typeface="Noto Sans Symbols"/>
              <a:buChar char="✔"/>
            </a:pPr>
            <a:r>
              <a:rPr lang="en-GB" i="1"/>
              <a:t>Be well-informed. </a:t>
            </a:r>
            <a:endParaRPr/>
          </a:p>
          <a:p>
            <a:pPr marL="514350" lvl="0" indent="-285750" algn="just" rtl="0">
              <a:lnSpc>
                <a:spcPct val="90000"/>
              </a:lnSpc>
              <a:spcBef>
                <a:spcPts val="1000"/>
              </a:spcBef>
              <a:spcAft>
                <a:spcPts val="0"/>
              </a:spcAft>
              <a:buSzPts val="1800"/>
              <a:buFont typeface="Noto Sans Symbols"/>
              <a:buChar char="✔"/>
            </a:pPr>
            <a:r>
              <a:rPr lang="en-GB" i="1"/>
              <a:t>Be innovative. </a:t>
            </a:r>
            <a:endParaRPr/>
          </a:p>
          <a:p>
            <a:pPr marL="514350" lvl="0" indent="-285750" algn="just" rtl="0">
              <a:lnSpc>
                <a:spcPct val="90000"/>
              </a:lnSpc>
              <a:spcBef>
                <a:spcPts val="1000"/>
              </a:spcBef>
              <a:spcAft>
                <a:spcPts val="0"/>
              </a:spcAft>
              <a:buSzPts val="1800"/>
              <a:buFont typeface="Noto Sans Symbols"/>
              <a:buChar char="✔"/>
            </a:pPr>
            <a:r>
              <a:rPr lang="en-GB" i="1"/>
              <a:t>Be fair. </a:t>
            </a:r>
            <a:endParaRPr/>
          </a:p>
          <a:p>
            <a:pPr marL="514350" lvl="0" indent="-285750" algn="just" rtl="0">
              <a:lnSpc>
                <a:spcPct val="90000"/>
              </a:lnSpc>
              <a:spcBef>
                <a:spcPts val="1000"/>
              </a:spcBef>
              <a:spcAft>
                <a:spcPts val="0"/>
              </a:spcAft>
              <a:buSzPts val="1800"/>
              <a:buFont typeface="Noto Sans Symbols"/>
              <a:buChar char="✔"/>
            </a:pPr>
            <a:r>
              <a:rPr lang="en-GB" i="1"/>
              <a:t>Be consultative. </a:t>
            </a:r>
            <a:endParaRPr/>
          </a:p>
          <a:p>
            <a:pPr marL="514350" lvl="0" indent="-285750" algn="just" rtl="0">
              <a:lnSpc>
                <a:spcPct val="90000"/>
              </a:lnSpc>
              <a:spcBef>
                <a:spcPts val="1000"/>
              </a:spcBef>
              <a:spcAft>
                <a:spcPts val="0"/>
              </a:spcAft>
              <a:buSzPts val="1800"/>
              <a:buFont typeface="Noto Sans Symbols"/>
              <a:buChar char="✔"/>
            </a:pPr>
            <a:r>
              <a:rPr lang="en-GB" i="1"/>
              <a:t>Be courteous. </a:t>
            </a:r>
            <a:endParaRPr/>
          </a:p>
          <a:p>
            <a:pPr marL="514350" lvl="0" indent="-285750" algn="just" rtl="0">
              <a:lnSpc>
                <a:spcPct val="90000"/>
              </a:lnSpc>
              <a:spcBef>
                <a:spcPts val="1000"/>
              </a:spcBef>
              <a:spcAft>
                <a:spcPts val="0"/>
              </a:spcAft>
              <a:buSzPts val="1800"/>
              <a:buFont typeface="Noto Sans Symbols"/>
              <a:buChar char="✔"/>
            </a:pPr>
            <a:r>
              <a:rPr lang="en-GB" i="1"/>
              <a:t>Be flexible. </a:t>
            </a:r>
            <a:endParaRPr/>
          </a:p>
          <a:p>
            <a:pPr marL="514350" lvl="0" indent="-285750" algn="just" rtl="0">
              <a:lnSpc>
                <a:spcPct val="90000"/>
              </a:lnSpc>
              <a:spcBef>
                <a:spcPts val="1000"/>
              </a:spcBef>
              <a:spcAft>
                <a:spcPts val="0"/>
              </a:spcAft>
              <a:buSzPts val="1800"/>
              <a:buFont typeface="Noto Sans Symbols"/>
              <a:buChar char="✔"/>
            </a:pPr>
            <a:r>
              <a:rPr lang="en-GB" i="1"/>
              <a:t>Be loyal to the organization. </a:t>
            </a:r>
            <a:endParaRPr/>
          </a:p>
          <a:p>
            <a:pPr marL="514350" lvl="0" indent="-285750" algn="just" rtl="0">
              <a:lnSpc>
                <a:spcPct val="90000"/>
              </a:lnSpc>
              <a:spcBef>
                <a:spcPts val="1000"/>
              </a:spcBef>
              <a:spcAft>
                <a:spcPts val="0"/>
              </a:spcAft>
              <a:buSzPts val="1800"/>
              <a:buFont typeface="Noto Sans Symbols"/>
              <a:buChar char="✔"/>
            </a:pPr>
            <a:r>
              <a:rPr lang="en-GB" i="1"/>
              <a:t>Be trustworthy. </a:t>
            </a:r>
            <a:endParaRPr/>
          </a:p>
          <a:p>
            <a:pPr marL="514350" lvl="0" indent="-285750" algn="just" rtl="0">
              <a:lnSpc>
                <a:spcPct val="90000"/>
              </a:lnSpc>
              <a:spcBef>
                <a:spcPts val="1000"/>
              </a:spcBef>
              <a:spcAft>
                <a:spcPts val="0"/>
              </a:spcAft>
              <a:buSzPts val="1800"/>
              <a:buFont typeface="Noto Sans Symbols"/>
              <a:buChar char="✔"/>
            </a:pPr>
            <a:r>
              <a:rPr lang="en-GB" i="1"/>
              <a:t>Be a good listener. </a:t>
            </a:r>
            <a:endParaRPr/>
          </a:p>
          <a:p>
            <a:pPr marL="514350" lvl="0" indent="-285750" algn="just" rtl="0">
              <a:lnSpc>
                <a:spcPct val="90000"/>
              </a:lnSpc>
              <a:spcBef>
                <a:spcPts val="1000"/>
              </a:spcBef>
              <a:spcAft>
                <a:spcPts val="0"/>
              </a:spcAft>
              <a:buSzPts val="1800"/>
              <a:buFont typeface="Noto Sans Symbols"/>
              <a:buChar char="✔"/>
            </a:pPr>
            <a:r>
              <a:rPr lang="en-GB" i="1"/>
              <a:t>Be there. Attend in-person and online meetings whenever possible. </a:t>
            </a:r>
            <a:endParaRPr/>
          </a:p>
        </p:txBody>
      </p:sp>
      <p:sp>
        <p:nvSpPr>
          <p:cNvPr id="154" name="Google Shape;154;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Tips for Board Members</a:t>
            </a:r>
            <a:endParaRPr b="1"/>
          </a:p>
        </p:txBody>
      </p:sp>
      <p:pic>
        <p:nvPicPr>
          <p:cNvPr id="155" name="Google Shape;155;p12"/>
          <p:cNvPicPr preferRelativeResize="0"/>
          <p:nvPr/>
        </p:nvPicPr>
        <p:blipFill>
          <a:blip r:embed="rId3">
            <a:alphaModFix/>
          </a:blip>
          <a:stretch>
            <a:fillRect/>
          </a:stretch>
        </p:blipFill>
        <p:spPr>
          <a:xfrm>
            <a:off x="5621050" y="1943250"/>
            <a:ext cx="6171575" cy="308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g242b387c8f1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smtClean="0"/>
              <a:t>Icebreaker</a:t>
            </a:r>
            <a:endParaRPr b="1" dirty="0"/>
          </a:p>
        </p:txBody>
      </p:sp>
      <p:sp>
        <p:nvSpPr>
          <p:cNvPr id="4" name="Rectangle 3"/>
          <p:cNvSpPr/>
          <p:nvPr/>
        </p:nvSpPr>
        <p:spPr>
          <a:xfrm>
            <a:off x="2454419" y="2115879"/>
            <a:ext cx="7283302" cy="33705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Calibri" panose="020F0502020204030204" pitchFamily="34" charset="0"/>
                <a:cs typeface="Calibri" panose="020F0502020204030204" pitchFamily="34" charset="0"/>
              </a:rPr>
              <a:t>Would you rather</a:t>
            </a:r>
            <a:r>
              <a:rPr lang="en-CY" sz="3600" dirty="0" smtClean="0">
                <a:latin typeface="Calibri" panose="020F0502020204030204" pitchFamily="34" charset="0"/>
                <a:cs typeface="Calibri" panose="020F0502020204030204" pitchFamily="34" charset="0"/>
              </a:rPr>
              <a:t>…</a:t>
            </a:r>
            <a:r>
              <a:rPr lang="en-GB" sz="3600" dirty="0" smtClean="0">
                <a:latin typeface="Calibri" panose="020F0502020204030204" pitchFamily="34" charset="0"/>
                <a:cs typeface="Calibri" panose="020F0502020204030204" pitchFamily="34" charset="0"/>
              </a:rPr>
              <a:t>?</a:t>
            </a:r>
            <a:endParaRPr lang="en-GB" sz="3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550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marR="0" lvl="0" indent="0" algn="just" rtl="0">
              <a:lnSpc>
                <a:spcPct val="90000"/>
              </a:lnSpc>
              <a:spcBef>
                <a:spcPts val="1000"/>
              </a:spcBef>
              <a:spcAft>
                <a:spcPts val="0"/>
              </a:spcAft>
              <a:buClr>
                <a:srgbClr val="000000"/>
              </a:buClr>
              <a:buSzPts val="1800"/>
              <a:buFont typeface="Arial"/>
              <a:buNone/>
            </a:pPr>
            <a:r>
              <a:rPr lang="en-GB" dirty="0"/>
              <a:t>This module aims to contribute to the learners’ knowledge about the importance of effective management and leadership within a CSO structure, including specific case studies and real environment examples.</a:t>
            </a:r>
            <a:endParaRPr dirty="0"/>
          </a:p>
          <a:p>
            <a:pPr marL="85725" lvl="0" indent="0" algn="just" rtl="0">
              <a:lnSpc>
                <a:spcPct val="90000"/>
              </a:lnSpc>
              <a:spcBef>
                <a:spcPts val="1000"/>
              </a:spcBef>
              <a:spcAft>
                <a:spcPts val="0"/>
              </a:spcAft>
              <a:buSzPts val="1800"/>
              <a:buNone/>
            </a:pPr>
            <a:endParaRPr dirty="0"/>
          </a:p>
          <a:p>
            <a:pPr marL="85725" lvl="0" indent="0" algn="just" rtl="0">
              <a:lnSpc>
                <a:spcPct val="90000"/>
              </a:lnSpc>
              <a:spcBef>
                <a:spcPts val="1000"/>
              </a:spcBef>
              <a:spcAft>
                <a:spcPts val="0"/>
              </a:spcAft>
              <a:buSzPts val="1800"/>
              <a:buNone/>
            </a:pPr>
            <a:r>
              <a:rPr lang="en-GB" dirty="0"/>
              <a:t>Upon completion of this unit participants should be able to:</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Evaluate the importance of an effective board of directors and the effectiveness of the organisation.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Analyse the possible methodologies for successful management of a CSO.</a:t>
            </a:r>
            <a:endParaRPr dirty="0"/>
          </a:p>
          <a:p>
            <a:pPr marL="457200" lvl="0" indent="0" algn="just" rtl="0">
              <a:lnSpc>
                <a:spcPct val="90000"/>
              </a:lnSpc>
              <a:spcBef>
                <a:spcPts val="1000"/>
              </a:spcBef>
              <a:spcAft>
                <a:spcPts val="0"/>
              </a:spcAft>
              <a:buNone/>
            </a:pPr>
            <a:endParaRPr dirty="0"/>
          </a:p>
        </p:txBody>
      </p:sp>
      <p:sp>
        <p:nvSpPr>
          <p:cNvPr id="59" name="Google Shape;59;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a:t>
            </a:r>
            <a:endParaRPr b="1" dirty="0"/>
          </a:p>
        </p:txBody>
      </p:sp>
      <p:grpSp>
        <p:nvGrpSpPr>
          <p:cNvPr id="60" name="Google Shape;60;p2"/>
          <p:cNvGrpSpPr/>
          <p:nvPr/>
        </p:nvGrpSpPr>
        <p:grpSpPr>
          <a:xfrm>
            <a:off x="9708100" y="3807351"/>
            <a:ext cx="2398263" cy="2584931"/>
            <a:chOff x="16745404" y="2287703"/>
            <a:chExt cx="5880975" cy="9651367"/>
          </a:xfrm>
        </p:grpSpPr>
        <p:sp>
          <p:nvSpPr>
            <p:cNvPr id="61" name="Google Shape;61;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7" name="Google Shape;67;p2"/>
          <p:cNvGrpSpPr/>
          <p:nvPr/>
        </p:nvGrpSpPr>
        <p:grpSpPr>
          <a:xfrm>
            <a:off x="-697175" y="4237263"/>
            <a:ext cx="10021396" cy="2378914"/>
            <a:chOff x="1589" y="3237478"/>
            <a:chExt cx="9448799" cy="3618670"/>
          </a:xfrm>
        </p:grpSpPr>
        <p:sp>
          <p:nvSpPr>
            <p:cNvPr id="68" name="Google Shape;68;p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9" name="Google Shape;69;p2"/>
            <p:cNvGrpSpPr/>
            <p:nvPr/>
          </p:nvGrpSpPr>
          <p:grpSpPr>
            <a:xfrm>
              <a:off x="974394" y="4615673"/>
              <a:ext cx="1692269" cy="965764"/>
              <a:chOff x="2856328" y="9274944"/>
              <a:chExt cx="2098302" cy="1197484"/>
            </a:xfrm>
          </p:grpSpPr>
          <p:sp>
            <p:nvSpPr>
              <p:cNvPr id="70" name="Google Shape;70;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2" name="Google Shape;72;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3" name="Google Shape;73;p2"/>
            <p:cNvGrpSpPr/>
            <p:nvPr/>
          </p:nvGrpSpPr>
          <p:grpSpPr>
            <a:xfrm rot="444908">
              <a:off x="3096305" y="3828603"/>
              <a:ext cx="1325083" cy="756214"/>
              <a:chOff x="2856328" y="9274944"/>
              <a:chExt cx="2098302" cy="1197484"/>
            </a:xfrm>
          </p:grpSpPr>
          <p:sp>
            <p:nvSpPr>
              <p:cNvPr id="74" name="Google Shape;74;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925121">
              <a:off x="4989650" y="3470694"/>
              <a:ext cx="1049151" cy="598742"/>
              <a:chOff x="2856328" y="9274944"/>
              <a:chExt cx="2098302" cy="1197484"/>
            </a:xfrm>
          </p:grpSpPr>
          <p:sp>
            <p:nvSpPr>
              <p:cNvPr id="78" name="Google Shape;78;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1658453">
              <a:off x="6718802" y="3394639"/>
              <a:ext cx="788178" cy="449807"/>
              <a:chOff x="2856328" y="9274944"/>
              <a:chExt cx="2098302" cy="1197484"/>
            </a:xfrm>
          </p:grpSpPr>
          <p:sp>
            <p:nvSpPr>
              <p:cNvPr id="82" name="Google Shape;82;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Watch </a:t>
            </a:r>
            <a:r>
              <a:rPr lang="en-GB" sz="2400" u="sng" dirty="0">
                <a:solidFill>
                  <a:schemeClr val="hlink"/>
                </a:solidFill>
                <a:latin typeface="Calibri"/>
                <a:ea typeface="Calibri"/>
                <a:cs typeface="Calibri"/>
                <a:sym typeface="Calibri"/>
                <a:hlinkClick r:id="rId3"/>
              </a:rPr>
              <a:t>this video </a:t>
            </a:r>
            <a:r>
              <a:rPr lang="en-GB" sz="2400" dirty="0">
                <a:latin typeface="Calibri"/>
                <a:ea typeface="Calibri"/>
                <a:cs typeface="Calibri"/>
                <a:sym typeface="Calibri"/>
              </a:rPr>
              <a:t>and discuss the below questions:</a:t>
            </a:r>
            <a:endParaRPr sz="2400" dirty="0"/>
          </a:p>
          <a:p>
            <a:pPr marL="0" lvl="0" indent="0" algn="just" rtl="0">
              <a:lnSpc>
                <a:spcPct val="90000"/>
              </a:lnSpc>
              <a:spcBef>
                <a:spcPts val="0"/>
              </a:spcBef>
              <a:spcAft>
                <a:spcPts val="0"/>
              </a:spcAft>
              <a:buClr>
                <a:schemeClr val="accent1"/>
              </a:buClr>
              <a:buSzPts val="1800"/>
              <a:buNone/>
            </a:pPr>
            <a:endParaRPr sz="2400" dirty="0">
              <a:latin typeface="Calibri"/>
              <a:ea typeface="Calibri"/>
              <a:cs typeface="Calibri"/>
              <a:sym typeface="Calibri"/>
            </a:endParaRPr>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What are the roles of the Board of Directors in the CSO</a:t>
            </a:r>
            <a:r>
              <a:rPr lang="en-GB" sz="2400" dirty="0">
                <a:latin typeface="Calibri"/>
                <a:ea typeface="Calibri"/>
                <a:cs typeface="Calibri"/>
                <a:sym typeface="Calibri"/>
              </a:rPr>
              <a:t>?</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latin typeface="Calibri"/>
                <a:ea typeface="Calibri"/>
                <a:cs typeface="Calibri"/>
                <a:sym typeface="Calibri"/>
              </a:rPr>
              <a:t>What </a:t>
            </a:r>
            <a:r>
              <a:rPr lang="en-GB" sz="2400" dirty="0"/>
              <a:t>are the responsibilities and liabilities of the </a:t>
            </a:r>
            <a:r>
              <a:rPr lang="en-GB" sz="2400" dirty="0" err="1"/>
              <a:t>BoD</a:t>
            </a:r>
            <a:r>
              <a:rPr lang="en-GB" sz="2400" dirty="0"/>
              <a:t>?</a:t>
            </a:r>
            <a:r>
              <a:rPr lang="en-GB" sz="2400" dirty="0">
                <a:latin typeface="Calibri"/>
                <a:ea typeface="Calibri"/>
                <a:cs typeface="Calibri"/>
                <a:sym typeface="Calibri"/>
              </a:rPr>
              <a:t>?</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What are the other vital roles for the CSO</a:t>
            </a:r>
            <a:r>
              <a:rPr lang="en-GB" sz="2400" dirty="0">
                <a:latin typeface="Calibri"/>
                <a:ea typeface="Calibri"/>
                <a:cs typeface="Calibri"/>
                <a:sym typeface="Calibri"/>
              </a:rPr>
              <a:t>?</a:t>
            </a:r>
            <a:endParaRPr sz="2400" dirty="0"/>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pic>
        <p:nvPicPr>
          <p:cNvPr id="90" name="Google Shape;90;p3"/>
          <p:cNvPicPr preferRelativeResize="0"/>
          <p:nvPr/>
        </p:nvPicPr>
        <p:blipFill rotWithShape="1">
          <a:blip r:embed="rId4">
            <a:alphaModFix/>
          </a:blip>
          <a:srcRect r="10737" b="10592"/>
          <a:stretch/>
        </p:blipFill>
        <p:spPr>
          <a:xfrm>
            <a:off x="8806648" y="3071673"/>
            <a:ext cx="3216534" cy="3205185"/>
          </a:xfrm>
          <a:prstGeom prst="rect">
            <a:avLst/>
          </a:prstGeom>
          <a:noFill/>
          <a:ln>
            <a:noFill/>
          </a:ln>
        </p:spPr>
      </p:pic>
      <p:sp>
        <p:nvSpPr>
          <p:cNvPr id="91" name="Google Shape;91;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the Effective Management – Leadership of the CSO</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Defining the Effective Management – Leadership of the CSO (cont’d)</a:t>
            </a:r>
            <a:endParaRPr b="1"/>
          </a:p>
        </p:txBody>
      </p:sp>
      <p:sp>
        <p:nvSpPr>
          <p:cNvPr id="97" name="Google Shape;97;p4"/>
          <p:cNvSpPr txBox="1">
            <a:spLocks noGrp="1"/>
          </p:cNvSpPr>
          <p:nvPr>
            <p:ph type="body" idx="1"/>
          </p:nvPr>
        </p:nvSpPr>
        <p:spPr>
          <a:xfrm>
            <a:off x="1678611" y="2711087"/>
            <a:ext cx="8834778" cy="1797118"/>
          </a:xfrm>
          <a:prstGeom prst="rect">
            <a:avLst/>
          </a:prstGeom>
          <a:solidFill>
            <a:schemeClr val="accent3"/>
          </a:solidFill>
          <a:ln w="9525" cap="flat" cmpd="sng">
            <a:solidFill>
              <a:srgbClr val="137297"/>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0" tIns="0" rIns="0" bIns="0" anchor="t" anchorCtr="0">
            <a:noAutofit/>
          </a:bodyPr>
          <a:lstStyle/>
          <a:p>
            <a:pPr marL="85725" lvl="0" indent="0" algn="ctr" rtl="0">
              <a:lnSpc>
                <a:spcPct val="90000"/>
              </a:lnSpc>
              <a:spcBef>
                <a:spcPts val="1000"/>
              </a:spcBef>
              <a:spcAft>
                <a:spcPts val="0"/>
              </a:spcAft>
              <a:buSzPts val="1800"/>
              <a:buNone/>
            </a:pPr>
            <a:r>
              <a:rPr lang="en-GB" sz="2400" i="1" dirty="0">
                <a:solidFill>
                  <a:schemeClr val="bg1"/>
                </a:solidFill>
              </a:rPr>
              <a:t>“Management is doing things right; </a:t>
            </a:r>
            <a:endParaRPr sz="2400" i="1" dirty="0">
              <a:solidFill>
                <a:schemeClr val="bg1"/>
              </a:solidFill>
            </a:endParaRPr>
          </a:p>
          <a:p>
            <a:pPr marL="85725" lvl="0" indent="0" algn="ctr" rtl="0">
              <a:lnSpc>
                <a:spcPct val="90000"/>
              </a:lnSpc>
              <a:spcBef>
                <a:spcPts val="1000"/>
              </a:spcBef>
              <a:spcAft>
                <a:spcPts val="0"/>
              </a:spcAft>
              <a:buSzPts val="1800"/>
              <a:buNone/>
            </a:pPr>
            <a:r>
              <a:rPr lang="en-GB" sz="2400" i="1" dirty="0">
                <a:solidFill>
                  <a:schemeClr val="bg1"/>
                </a:solidFill>
              </a:rPr>
              <a:t>leadership is doing the right things.”</a:t>
            </a:r>
            <a:endParaRPr sz="2400" i="1" dirty="0">
              <a:solidFill>
                <a:schemeClr val="bg1"/>
              </a:solidFill>
            </a:endParaRPr>
          </a:p>
          <a:p>
            <a:pPr marL="85725" lvl="0" indent="0" algn="ctr" rtl="0">
              <a:lnSpc>
                <a:spcPct val="90000"/>
              </a:lnSpc>
              <a:spcBef>
                <a:spcPts val="1000"/>
              </a:spcBef>
              <a:spcAft>
                <a:spcPts val="0"/>
              </a:spcAft>
              <a:buSzPts val="1800"/>
              <a:buNone/>
            </a:pPr>
            <a:r>
              <a:rPr lang="en-GB" sz="2400" b="1" dirty="0">
                <a:solidFill>
                  <a:schemeClr val="bg1"/>
                </a:solidFill>
              </a:rPr>
              <a:t>Peter Drucker</a:t>
            </a:r>
            <a:endParaRPr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An Effective Board of Directors or Governors</a:t>
            </a:r>
            <a:endParaRPr/>
          </a:p>
        </p:txBody>
      </p:sp>
      <p:pic>
        <p:nvPicPr>
          <p:cNvPr id="103" name="Google Shape;103;p26"/>
          <p:cNvPicPr preferRelativeResize="0"/>
          <p:nvPr/>
        </p:nvPicPr>
        <p:blipFill rotWithShape="1">
          <a:blip r:embed="rId3">
            <a:alphaModFix/>
          </a:blip>
          <a:srcRect/>
          <a:stretch/>
        </p:blipFill>
        <p:spPr>
          <a:xfrm>
            <a:off x="5302646" y="4490513"/>
            <a:ext cx="1586706" cy="1469356"/>
          </a:xfrm>
          <a:prstGeom prst="rect">
            <a:avLst/>
          </a:prstGeom>
          <a:noFill/>
          <a:ln>
            <a:noFill/>
          </a:ln>
        </p:spPr>
      </p:pic>
      <p:sp>
        <p:nvSpPr>
          <p:cNvPr id="104" name="Google Shape;104;p26"/>
          <p:cNvSpPr txBox="1"/>
          <p:nvPr/>
        </p:nvSpPr>
        <p:spPr>
          <a:xfrm>
            <a:off x="852440" y="2497058"/>
            <a:ext cx="4226700"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000" b="0" i="0" u="none" strike="noStrike" cap="none" dirty="0">
                <a:solidFill>
                  <a:srgbClr val="000000"/>
                </a:solidFill>
                <a:latin typeface="Calibri"/>
                <a:ea typeface="Calibri"/>
                <a:cs typeface="Calibri"/>
                <a:sym typeface="Calibri"/>
              </a:rPr>
              <a:t>In the context of a corporate entity, the Board of Directors is elected by the owners of the limited liability company, the shareholders, to lead and manage the affairs of the company in the long terms best interests of the company and its shareholders.</a:t>
            </a:r>
            <a:endParaRPr sz="2000" b="0" i="0" u="none" strike="noStrike" cap="none" dirty="0">
              <a:solidFill>
                <a:srgbClr val="000000"/>
              </a:solidFill>
              <a:sym typeface="Arial"/>
            </a:endParaRPr>
          </a:p>
        </p:txBody>
      </p:sp>
      <p:sp>
        <p:nvSpPr>
          <p:cNvPr id="105" name="Google Shape;105;p26"/>
          <p:cNvSpPr txBox="1"/>
          <p:nvPr/>
        </p:nvSpPr>
        <p:spPr>
          <a:xfrm>
            <a:off x="7112856" y="2497059"/>
            <a:ext cx="4805400"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000" b="0" i="0" u="none" strike="noStrike" cap="none" dirty="0">
                <a:solidFill>
                  <a:srgbClr val="000000"/>
                </a:solidFill>
                <a:latin typeface="Calibri"/>
                <a:ea typeface="Calibri"/>
                <a:cs typeface="Calibri"/>
                <a:sym typeface="Calibri"/>
              </a:rPr>
              <a:t>In the context of a Non Governmental Organisation (NGO) or Non-Profit Organisation (NPO) which is not a limited liability company, the Board of Governors or Trustees is established to lead and manage affairs of the organisation in the long term best interests of the organisation and its members</a:t>
            </a:r>
            <a:endParaRPr sz="2000" b="0" i="0" u="none" strike="noStrike" cap="none" dirty="0">
              <a:solidFill>
                <a:srgbClr val="000000"/>
              </a:solidFill>
              <a:sym typeface="Arial"/>
            </a:endParaRPr>
          </a:p>
        </p:txBody>
      </p:sp>
      <p:pic>
        <p:nvPicPr>
          <p:cNvPr id="106" name="Google Shape;106;p26"/>
          <p:cNvPicPr preferRelativeResize="0"/>
          <p:nvPr/>
        </p:nvPicPr>
        <p:blipFill>
          <a:blip r:embed="rId4">
            <a:alphaModFix/>
          </a:blip>
          <a:stretch>
            <a:fillRect/>
          </a:stretch>
        </p:blipFill>
        <p:spPr>
          <a:xfrm>
            <a:off x="5302650" y="2635650"/>
            <a:ext cx="1586700" cy="158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body" idx="1"/>
          </p:nvPr>
        </p:nvSpPr>
        <p:spPr>
          <a:xfrm>
            <a:off x="399370" y="1608888"/>
            <a:ext cx="7017300" cy="5096400"/>
          </a:xfrm>
          <a:prstGeom prst="rect">
            <a:avLst/>
          </a:prstGeom>
          <a:noFill/>
          <a:ln>
            <a:noFill/>
          </a:ln>
        </p:spPr>
        <p:txBody>
          <a:bodyPr spcFirstLastPara="1" wrap="square" lIns="0" tIns="0" rIns="0" bIns="0" anchor="t" anchorCtr="0">
            <a:noAutofit/>
          </a:bodyPr>
          <a:lstStyle/>
          <a:p>
            <a:pPr marL="457200" marR="0" lvl="0" indent="-342900" algn="just" rtl="0">
              <a:lnSpc>
                <a:spcPct val="150000"/>
              </a:lnSpc>
              <a:spcBef>
                <a:spcPts val="1000"/>
              </a:spcBef>
              <a:spcAft>
                <a:spcPts val="0"/>
              </a:spcAft>
              <a:buSzPts val="1800"/>
              <a:buFont typeface="Wingdings" panose="05000000000000000000" pitchFamily="2" charset="2"/>
              <a:buChar char="§"/>
            </a:pPr>
            <a:r>
              <a:rPr lang="en-GB" dirty="0"/>
              <a:t>The Board of Directors or Governors can be an essential bulwark in an organisation’s efforts to create a competitive and sustainable commercial or non-commercial activity. </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The Board needs to have the vision to lead the organisation, where it should be, and not where it happens to be. </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The  Board needs to define and put into practice the core values of the organisation ensuring that these permeate throughout the organisation and are reflected in the systems and policies set-up.</a:t>
            </a:r>
            <a:endParaRPr dirty="0"/>
          </a:p>
        </p:txBody>
      </p:sp>
      <p:sp>
        <p:nvSpPr>
          <p:cNvPr id="112" name="Google Shape;112;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An Effective Board of Directors (or Governors)</a:t>
            </a:r>
            <a:endParaRPr/>
          </a:p>
        </p:txBody>
      </p:sp>
      <p:pic>
        <p:nvPicPr>
          <p:cNvPr id="113" name="Google Shape;113;p5"/>
          <p:cNvPicPr preferRelativeResize="0"/>
          <p:nvPr/>
        </p:nvPicPr>
        <p:blipFill>
          <a:blip r:embed="rId3">
            <a:alphaModFix/>
          </a:blip>
          <a:stretch>
            <a:fillRect/>
          </a:stretch>
        </p:blipFill>
        <p:spPr>
          <a:xfrm>
            <a:off x="7721475" y="2387481"/>
            <a:ext cx="4470525" cy="447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body" idx="1"/>
          </p:nvPr>
        </p:nvSpPr>
        <p:spPr>
          <a:xfrm>
            <a:off x="633291" y="1662051"/>
            <a:ext cx="6907800" cy="5353800"/>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b="1" dirty="0"/>
              <a:t>This depends on a number of factors, primarily the manner in which :</a:t>
            </a:r>
            <a:endParaRPr b="1" dirty="0"/>
          </a:p>
          <a:p>
            <a:pPr marL="457200" marR="0" lvl="0" indent="-342900" algn="just" rtl="0">
              <a:lnSpc>
                <a:spcPct val="150000"/>
              </a:lnSpc>
              <a:spcBef>
                <a:spcPts val="1000"/>
              </a:spcBef>
              <a:spcAft>
                <a:spcPts val="0"/>
              </a:spcAft>
              <a:buSzPts val="1800"/>
              <a:buFont typeface="Wingdings" panose="05000000000000000000" pitchFamily="2" charset="2"/>
              <a:buChar char="§"/>
            </a:pPr>
            <a:r>
              <a:rPr lang="en-GB" dirty="0"/>
              <a:t>Individuals are nominated and selected or elected to serve on the </a:t>
            </a:r>
            <a:r>
              <a:rPr lang="en-GB" dirty="0" smtClean="0"/>
              <a:t>Board</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The Board rotates between retiring members and new members on the </a:t>
            </a:r>
            <a:r>
              <a:rPr lang="en-GB" dirty="0" smtClean="0"/>
              <a:t>Board</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The Board elects Board Officials or assigns Board Members to individual Committees and the number of consecutive terms for which a member may occupy such </a:t>
            </a:r>
            <a:r>
              <a:rPr lang="en-GB" dirty="0" smtClean="0"/>
              <a:t>roles</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The Chairman is effective in harnessing the diversity of the Board</a:t>
            </a:r>
            <a:endParaRPr dirty="0"/>
          </a:p>
        </p:txBody>
      </p:sp>
      <p:sp>
        <p:nvSpPr>
          <p:cNvPr id="119" name="Google Shape;119;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GB" b="1"/>
              <a:t>What determines the makeup of the Board?</a:t>
            </a:r>
            <a:r>
              <a:rPr lang="en-GB"/>
              <a:t> </a:t>
            </a:r>
            <a:endParaRPr/>
          </a:p>
        </p:txBody>
      </p:sp>
      <p:pic>
        <p:nvPicPr>
          <p:cNvPr id="120" name="Google Shape;120;p7"/>
          <p:cNvPicPr preferRelativeResize="0"/>
          <p:nvPr/>
        </p:nvPicPr>
        <p:blipFill>
          <a:blip r:embed="rId3">
            <a:alphaModFix/>
          </a:blip>
          <a:stretch>
            <a:fillRect/>
          </a:stretch>
        </p:blipFill>
        <p:spPr>
          <a:xfrm>
            <a:off x="7721475" y="2387481"/>
            <a:ext cx="4470525" cy="4470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body" idx="1"/>
          </p:nvPr>
        </p:nvSpPr>
        <p:spPr>
          <a:xfrm>
            <a:off x="586575" y="1598256"/>
            <a:ext cx="7134900" cy="5408700"/>
          </a:xfrm>
          <a:prstGeom prst="rect">
            <a:avLst/>
          </a:prstGeom>
          <a:noFill/>
          <a:ln>
            <a:noFill/>
          </a:ln>
        </p:spPr>
        <p:txBody>
          <a:bodyPr spcFirstLastPara="1" wrap="square" lIns="0" tIns="0" rIns="0" bIns="0" anchor="t" anchorCtr="0">
            <a:noAutofit/>
          </a:bodyPr>
          <a:lstStyle/>
          <a:p>
            <a:pPr marL="0" lvl="0" indent="0" algn="just" rtl="0">
              <a:spcBef>
                <a:spcPts val="1000"/>
              </a:spcBef>
              <a:spcAft>
                <a:spcPts val="0"/>
              </a:spcAft>
              <a:buNone/>
            </a:pPr>
            <a:r>
              <a:rPr lang="en-GB" b="1" dirty="0"/>
              <a:t>This depends on a number of factors, primarily the manner in which :</a:t>
            </a:r>
            <a:endParaRPr dirty="0"/>
          </a:p>
          <a:p>
            <a:pPr marL="457200" marR="0" lvl="0" indent="-342900" algn="just" rtl="0">
              <a:lnSpc>
                <a:spcPct val="150000"/>
              </a:lnSpc>
              <a:spcBef>
                <a:spcPts val="1000"/>
              </a:spcBef>
              <a:spcAft>
                <a:spcPts val="0"/>
              </a:spcAft>
              <a:buSzPts val="1800"/>
              <a:buFont typeface="Wingdings" panose="05000000000000000000" pitchFamily="2" charset="2"/>
              <a:buChar char="§"/>
            </a:pPr>
            <a:r>
              <a:rPr lang="en-GB" dirty="0"/>
              <a:t>The board defines a clear strategy for the organisation, recruiting effective senior executives and creating an environment and culture that enables them to focus on the implementation of strategy within the constraints set by the </a:t>
            </a:r>
            <a:r>
              <a:rPr lang="en-GB" dirty="0" smtClean="0"/>
              <a:t>Board</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The workload is assigned to each member in fulfilment of his or her Board </a:t>
            </a:r>
            <a:r>
              <a:rPr lang="en-GB" dirty="0" smtClean="0"/>
              <a:t>responsibilities</a:t>
            </a:r>
            <a:endParaRPr dirty="0"/>
          </a:p>
          <a:p>
            <a:pPr marL="457200" marR="0" lvl="0" indent="-342900" algn="just" rtl="0">
              <a:lnSpc>
                <a:spcPct val="150000"/>
              </a:lnSpc>
              <a:spcBef>
                <a:spcPts val="0"/>
              </a:spcBef>
              <a:spcAft>
                <a:spcPts val="0"/>
              </a:spcAft>
              <a:buSzPts val="1800"/>
              <a:buFont typeface="Wingdings" panose="05000000000000000000" pitchFamily="2" charset="2"/>
              <a:buChar char="§"/>
            </a:pPr>
            <a:r>
              <a:rPr lang="en-GB" dirty="0"/>
              <a:t>The duration of the term of each director on the Board and the number of consecutive terms which a director may serve are defined</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26" name="Google Shape;126;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800"/>
              <a:buNone/>
            </a:pPr>
            <a:r>
              <a:rPr lang="en-GB" b="1"/>
              <a:t>What determines the makeup of the Board? (Continued)</a:t>
            </a:r>
            <a:endParaRPr b="1"/>
          </a:p>
        </p:txBody>
      </p:sp>
      <p:pic>
        <p:nvPicPr>
          <p:cNvPr id="127" name="Google Shape;127;p8"/>
          <p:cNvPicPr preferRelativeResize="0"/>
          <p:nvPr/>
        </p:nvPicPr>
        <p:blipFill>
          <a:blip r:embed="rId3">
            <a:alphaModFix/>
          </a:blip>
          <a:stretch>
            <a:fillRect/>
          </a:stretch>
        </p:blipFill>
        <p:spPr>
          <a:xfrm>
            <a:off x="7721475" y="2387481"/>
            <a:ext cx="4470525" cy="4470525"/>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991</Words>
  <Application>Microsoft Office PowerPoint</Application>
  <PresentationFormat>Widescreen</PresentationFormat>
  <Paragraphs>76</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Poppins</vt:lpstr>
      <vt:lpstr>Calibri</vt:lpstr>
      <vt:lpstr>Arial</vt:lpstr>
      <vt:lpstr>Wingdings</vt:lpstr>
      <vt:lpstr>Noto Sans Symbols</vt:lpstr>
      <vt:lpstr>CARDET Course template</vt:lpstr>
      <vt:lpstr>CARDET Course template</vt:lpstr>
      <vt:lpstr>1_CARDET Course template</vt:lpstr>
      <vt:lpstr>Module 3 Organisational Management</vt:lpstr>
      <vt:lpstr>Icebreaker</vt:lpstr>
      <vt:lpstr>Overview</vt:lpstr>
      <vt:lpstr>Defining the Effective Management – Leadership of the CSO</vt:lpstr>
      <vt:lpstr>Defining the Effective Management – Leadership of the CSO (cont’d)</vt:lpstr>
      <vt:lpstr>An Effective Board of Directors or Governors</vt:lpstr>
      <vt:lpstr>An Effective Board of Directors (or Governors)</vt:lpstr>
      <vt:lpstr>What determines the makeup of the Board? </vt:lpstr>
      <vt:lpstr>What determines the makeup of the Board? (Continued)</vt:lpstr>
      <vt:lpstr>What determines the actions of the Board?</vt:lpstr>
      <vt:lpstr>What is the importance of corporate governance to an effective Board?</vt:lpstr>
      <vt:lpstr>An Effective Board of Directors or Governors</vt:lpstr>
      <vt:lpstr>Tips for Board Members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Organisational Management</dc:title>
  <dc:creator>2Fast4u</dc:creator>
  <cp:lastModifiedBy>Simone Khekin</cp:lastModifiedBy>
  <cp:revision>2</cp:revision>
  <dcterms:created xsi:type="dcterms:W3CDTF">2014-07-11T09:12:14Z</dcterms:created>
  <dcterms:modified xsi:type="dcterms:W3CDTF">2024-01-15T07:01:59Z</dcterms:modified>
</cp:coreProperties>
</file>