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6858000" cx="12192000"/>
  <p:notesSz cx="6858000" cy="9144000"/>
  <p:embeddedFontLst>
    <p:embeddedFont>
      <p:font typeface="Roboto"/>
      <p:regular r:id="rId33"/>
      <p:bold r:id="rId34"/>
      <p:italic r:id="rId35"/>
      <p:boldItalic r:id="rId36"/>
    </p:embeddedFont>
    <p:embeddedFont>
      <p:font typeface="Bebas Neue"/>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j0IjudzX6+hvMR1azY94As6Gjw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3.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regular.fntdata"/><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italic.fntdata"/><Relationship Id="rId12" Type="http://schemas.openxmlformats.org/officeDocument/2006/relationships/slide" Target="slides/slide6.xml"/><Relationship Id="rId34" Type="http://schemas.openxmlformats.org/officeDocument/2006/relationships/font" Target="fonts/Roboto-bold.fntdata"/><Relationship Id="rId15" Type="http://schemas.openxmlformats.org/officeDocument/2006/relationships/slide" Target="slides/slide9.xml"/><Relationship Id="rId37" Type="http://schemas.openxmlformats.org/officeDocument/2006/relationships/font" Target="fonts/BebasNeue-regular.fntdata"/><Relationship Id="rId14" Type="http://schemas.openxmlformats.org/officeDocument/2006/relationships/slide" Target="slides/slide8.xml"/><Relationship Id="rId36" Type="http://schemas.openxmlformats.org/officeDocument/2006/relationships/font" Target="fonts/Roboto-bold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e.kahoot.it/share/importancy-of-project-management-in-our-daily-life/1d908073-cfd7-4da5-bc92-5931222160f5"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llstreetmojo.com/project-managemen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irebrand.training/uk/learn/pmp/course-material/projects-programmes-portfolio"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4squareviews.com/2013/01/30/5th-edition-pmbok-guide-chapter-2-project-life-cycle-general-characteristics-of-phase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erve.com/manton/project-management-office-pmo-overview-dom-administration-grand-round-june-17-201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xels.com/photo/top-view-photo-of-people-near-wooden-table-3183150/"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professionals-working-office_4950284.htm#query=project%20management&amp;position=0&amp;from_view=search&amp;track=ais&amp;uuid=ecb71d1e-9ec2-4c2c-912c-5344ee0d6129"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eepik.com/free-vector/hand-drawn-flat-our-mission-concept_17253698.htm#query=project%20management%20target&amp;position=10&amp;from_view=search&amp;track=ais&amp;uuid=1a8a513d-b671-4a8c-86f6-3f9f5410d48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agement.org/history-of-project-management"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agement.org/history-of-project-managemen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agement.org/history-of-project-managemen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agement.org/history-of-project-management"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nagement.org/history-of-project-manage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chemeClr val="dk1"/>
              </a:buClr>
              <a:buSzPts val="1800"/>
              <a:buFont typeface="Arial"/>
              <a:buNone/>
            </a:pPr>
            <a:r>
              <a:rPr lang="en-GB" sz="1400" u="sng">
                <a:solidFill>
                  <a:srgbClr val="0070C0"/>
                </a:solidFill>
                <a:hlinkClick r:id="rId2">
                  <a:extLst>
                    <a:ext uri="{A12FA001-AC4F-418D-AE19-62706E023703}">
                      <ahyp:hlinkClr val="tx"/>
                    </a:ext>
                  </a:extLst>
                </a:hlinkClick>
              </a:rPr>
              <a:t>https://create.kahoot.it/share/importancy-of-project-management-in-our-daily-life/1d908073-cfd7-4da5-bc92-5931222160f5</a:t>
            </a:r>
            <a:r>
              <a:rPr lang="en-GB" sz="1400"/>
              <a:t> </a:t>
            </a:r>
            <a:endParaRPr sz="800"/>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GB">
                <a:solidFill>
                  <a:srgbClr val="212121"/>
                </a:solidFill>
                <a:latin typeface="Roboto"/>
                <a:ea typeface="Roboto"/>
                <a:cs typeface="Roboto"/>
                <a:sym typeface="Roboto"/>
              </a:rPr>
              <a:t>Source: </a:t>
            </a:r>
            <a:r>
              <a:rPr b="1" lang="en-GB" u="sng">
                <a:solidFill>
                  <a:srgbClr val="0CA0A0"/>
                </a:solidFill>
                <a:latin typeface="Roboto"/>
                <a:ea typeface="Roboto"/>
                <a:cs typeface="Roboto"/>
                <a:sym typeface="Roboto"/>
                <a:hlinkClick r:id="rId2">
                  <a:extLst>
                    <a:ext uri="{A12FA001-AC4F-418D-AE19-62706E023703}">
                      <ahyp:hlinkClr val="tx"/>
                    </a:ext>
                  </a:extLst>
                </a:hlinkClick>
              </a:rPr>
              <a:t>Project Management</a:t>
            </a:r>
            <a:r>
              <a:rPr lang="en-GB">
                <a:solidFill>
                  <a:srgbClr val="212121"/>
                </a:solidFill>
                <a:latin typeface="Roboto"/>
                <a:ea typeface="Roboto"/>
                <a:cs typeface="Roboto"/>
                <a:sym typeface="Roboto"/>
              </a:rPr>
              <a:t> (wallstreetmojo.com)</a:t>
            </a:r>
            <a:endParaRPr b="1">
              <a:latin typeface="Roboto"/>
              <a:ea typeface="Roboto"/>
              <a:cs typeface="Roboto"/>
              <a:sym typeface="Roboto"/>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GB"/>
              <a:t>Project management is </a:t>
            </a:r>
            <a:r>
              <a:rPr b="1" lang="en-GB"/>
              <a:t>the application of processes, methods, skills, knowledge and experience to achieve specific project objectives according to the project acceptance criteria within agreed parameters</a:t>
            </a:r>
            <a:r>
              <a:rPr lang="en-GB"/>
              <a:t>. Project management has final deliverables that are constrained to a finite timescale and budget.</a:t>
            </a:r>
            <a:endParaRPr/>
          </a:p>
        </p:txBody>
      </p:sp>
      <p:sp>
        <p:nvSpPr>
          <p:cNvPr id="155" name="Google Shape;1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Make a question here in respect to the definition of PMBOK.</a:t>
            </a:r>
            <a:endParaRPr/>
          </a:p>
          <a:p>
            <a:pPr indent="0" lvl="0" marL="0" rtl="0" algn="l">
              <a:lnSpc>
                <a:spcPct val="100000"/>
              </a:lnSpc>
              <a:spcBef>
                <a:spcPts val="0"/>
              </a:spcBef>
              <a:spcAft>
                <a:spcPts val="0"/>
              </a:spcAft>
              <a:buSzPts val="1400"/>
              <a:buNone/>
            </a:pPr>
            <a:r>
              <a:rPr lang="en-GB"/>
              <a:t>Is this an operation?? </a:t>
            </a:r>
            <a:endParaRPr/>
          </a:p>
          <a:p>
            <a:pPr indent="0" lvl="0" marL="0" rtl="0" algn="l">
              <a:lnSpc>
                <a:spcPct val="100000"/>
              </a:lnSpc>
              <a:spcBef>
                <a:spcPts val="0"/>
              </a:spcBef>
              <a:spcAft>
                <a:spcPts val="0"/>
              </a:spcAft>
              <a:buSzPts val="1400"/>
              <a:buNone/>
            </a:pPr>
            <a:r>
              <a:rPr lang="en-GB"/>
              <a:t>‘’ well there is a difference.  Operation is an ongoing work that is repetitive.’’</a:t>
            </a:r>
            <a:endParaRPr/>
          </a:p>
          <a:p>
            <a:pPr indent="0" lvl="0" marL="0" rtl="0" algn="just">
              <a:lnSpc>
                <a:spcPct val="115000"/>
              </a:lnSpc>
              <a:spcBef>
                <a:spcPts val="0"/>
              </a:spcBef>
              <a:spcAft>
                <a:spcPts val="0"/>
              </a:spcAft>
              <a:buClr>
                <a:schemeClr val="dk1"/>
              </a:buClr>
              <a:buSzPts val="1400"/>
              <a:buFont typeface="Arial"/>
              <a:buNone/>
            </a:pPr>
            <a:r>
              <a:rPr lang="en-GB" sz="2000"/>
              <a:t>PMBOK® Guide - Fourth edition (PMI, 2008a, p. 434)</a:t>
            </a:r>
            <a:endParaRPr/>
          </a:p>
        </p:txBody>
      </p:sp>
      <p:sp>
        <p:nvSpPr>
          <p:cNvPr id="175" name="Google Shape;17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GB"/>
              <a:t>Source:Link with Organizational Strategy (found </a:t>
            </a:r>
            <a:r>
              <a:rPr lang="en-GB" u="sng">
                <a:solidFill>
                  <a:schemeClr val="hlink"/>
                </a:solidFill>
                <a:hlinkClick r:id="rId2"/>
              </a:rPr>
              <a:t>here</a:t>
            </a:r>
            <a:r>
              <a:rPr lang="en-GB"/>
              <a: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GB"/>
              <a:t>Program is multiple projects put together, managed towards shared strategy. Portfolio is multiple programs put together, which could have different types, managed towards organizational objectives.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3" name="Google Shape;18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a:highlight>
                  <a:srgbClr val="FFFF00"/>
                </a:highlight>
              </a:rPr>
              <a:t>REMEMBER</a:t>
            </a:r>
            <a:endParaRPr/>
          </a:p>
          <a:p>
            <a:pPr indent="0" lvl="0" marL="0" rtl="0" algn="l">
              <a:lnSpc>
                <a:spcPct val="100000"/>
              </a:lnSpc>
              <a:spcBef>
                <a:spcPts val="0"/>
              </a:spcBef>
              <a:spcAft>
                <a:spcPts val="0"/>
              </a:spcAft>
              <a:buClr>
                <a:schemeClr val="dk1"/>
              </a:buClr>
              <a:buSzPts val="1400"/>
              <a:buFont typeface="Arial"/>
              <a:buNone/>
            </a:pPr>
            <a:r>
              <a:rPr lang="en-GB"/>
              <a:t>There is no ideal LC structure. These are sequential phases that are unique to your own project and needs. Could have 1 or more LC phases to your project. An example of LC project for a company could have the beginning from the feasibility study, but other companies do not include this step.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Jerome Rowley (2013). 5th Edition PMBOK® Guide—Chapter 2: Project Life Cycle. (Found </a:t>
            </a:r>
            <a:r>
              <a:rPr lang="en-GB" u="sng">
                <a:solidFill>
                  <a:schemeClr val="hlink"/>
                </a:solidFill>
                <a:hlinkClick r:id="rId2"/>
              </a:rPr>
              <a:t>here</a:t>
            </a:r>
            <a:r>
              <a:rPr lang="en-GB"/>
              <a:t>)</a:t>
            </a:r>
            <a:endParaRPr/>
          </a:p>
        </p:txBody>
      </p:sp>
      <p:sp>
        <p:nvSpPr>
          <p:cNvPr id="208" name="Google Shape;20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Source: Project </a:t>
            </a:r>
            <a:r>
              <a:rPr lang="en-GB"/>
              <a:t>management</a:t>
            </a:r>
            <a:r>
              <a:rPr lang="en-GB"/>
              <a:t> Office (PMO) Overview (found </a:t>
            </a:r>
            <a:r>
              <a:rPr lang="en-GB" u="sng">
                <a:solidFill>
                  <a:schemeClr val="hlink"/>
                </a:solidFill>
                <a:hlinkClick r:id="rId2"/>
              </a:rPr>
              <a:t>here</a:t>
            </a:r>
            <a:r>
              <a:rPr lang="en-GB"/>
              <a:t>)</a:t>
            </a:r>
            <a:endParaRPr/>
          </a:p>
        </p:txBody>
      </p:sp>
      <p:sp>
        <p:nvSpPr>
          <p:cNvPr id="216" name="Google Shape;21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490d939e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GB" sz="1400">
                <a:latin typeface="Arial"/>
                <a:ea typeface="Arial"/>
                <a:cs typeface="Arial"/>
                <a:sym typeface="Arial"/>
              </a:rPr>
              <a:t>Sourced by pexels.com - fauxels (Found </a:t>
            </a:r>
            <a:r>
              <a:rPr lang="en-GB" sz="1400" u="sng">
                <a:solidFill>
                  <a:srgbClr val="0070C0"/>
                </a:solidFill>
                <a:latin typeface="Arial"/>
                <a:ea typeface="Arial"/>
                <a:cs typeface="Arial"/>
                <a:sym typeface="Arial"/>
                <a:hlinkClick r:id="rId2">
                  <a:extLst>
                    <a:ext uri="{A12FA001-AC4F-418D-AE19-62706E023703}">
                      <ahyp:hlinkClr val="tx"/>
                    </a:ext>
                  </a:extLst>
                </a:hlinkClick>
              </a:rPr>
              <a:t>here</a:t>
            </a:r>
            <a:r>
              <a:rPr lang="en-GB" sz="1400">
                <a:latin typeface="Arial"/>
                <a:ea typeface="Arial"/>
                <a:cs typeface="Arial"/>
                <a:sym typeface="Arial"/>
              </a:rPr>
              <a:t>)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93" name="Google Shape;93;g28490d939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400">
                <a:latin typeface="Arial"/>
                <a:ea typeface="Arial"/>
                <a:cs typeface="Arial"/>
                <a:sym typeface="Arial"/>
              </a:rPr>
              <a:t>Sourced byfreepik.com - katamangostar (Found </a:t>
            </a:r>
            <a:r>
              <a:rPr lang="en-GB" sz="1400" u="sng">
                <a:solidFill>
                  <a:schemeClr val="hlink"/>
                </a:solidFill>
                <a:latin typeface="Arial"/>
                <a:ea typeface="Arial"/>
                <a:cs typeface="Arial"/>
                <a:sym typeface="Arial"/>
                <a:hlinkClick r:id="rId2"/>
              </a:rPr>
              <a:t>here</a:t>
            </a:r>
            <a:r>
              <a:rPr lang="en-GB" sz="1400">
                <a:latin typeface="Arial"/>
                <a:ea typeface="Arial"/>
                <a:cs typeface="Arial"/>
                <a:sym typeface="Arial"/>
              </a:rPr>
              <a:t>) </a:t>
            </a:r>
            <a:endParaRPr sz="14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225" name="Google Shape;22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5" name="Google Shape;235;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GB" sz="1400">
                <a:latin typeface="Arial"/>
                <a:ea typeface="Arial"/>
                <a:cs typeface="Arial"/>
                <a:sym typeface="Arial"/>
              </a:rPr>
              <a:t>Sourced by freepik.com - fauxels (Found </a:t>
            </a:r>
            <a:r>
              <a:rPr lang="en-GB" sz="1400" u="sng">
                <a:solidFill>
                  <a:schemeClr val="hlink"/>
                </a:solidFill>
                <a:latin typeface="Arial"/>
                <a:ea typeface="Arial"/>
                <a:cs typeface="Arial"/>
                <a:sym typeface="Arial"/>
                <a:hlinkClick r:id="rId2"/>
              </a:rPr>
              <a:t>here</a:t>
            </a:r>
            <a:r>
              <a:rPr lang="en-GB" sz="1400">
                <a:latin typeface="Arial"/>
                <a:ea typeface="Arial"/>
                <a:cs typeface="Arial"/>
                <a:sym typeface="Arial"/>
              </a:rPr>
              <a:t>) </a:t>
            </a:r>
            <a:endParaRPr sz="1400">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02" name="Google Shape;10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512"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Max (2023). He history of Project </a:t>
            </a:r>
            <a:r>
              <a:rPr lang="en-GB">
                <a:latin typeface="Arial"/>
                <a:ea typeface="Arial"/>
                <a:cs typeface="Arial"/>
                <a:sym typeface="Arial"/>
              </a:rPr>
              <a:t>management: Planning the 20th Century. Retrieved from </a:t>
            </a:r>
            <a:r>
              <a:rPr lang="en-GB" sz="1100" u="sng">
                <a:solidFill>
                  <a:schemeClr val="hlink"/>
                </a:solidFill>
                <a:latin typeface="Arial"/>
                <a:ea typeface="Arial"/>
                <a:cs typeface="Arial"/>
                <a:sym typeface="Arial"/>
                <a:hlinkClick r:id="rId2"/>
              </a:rPr>
              <a:t>The History of Project Management - And How Did It Begin?</a:t>
            </a:r>
            <a:r>
              <a:rPr lang="en-GB">
                <a:latin typeface="Arial"/>
                <a:ea typeface="Arial"/>
                <a:cs typeface="Arial"/>
                <a:sym typeface="Arial"/>
              </a:rPr>
              <a:t> </a:t>
            </a:r>
            <a:endParaRPr>
              <a:latin typeface="Arial"/>
              <a:ea typeface="Arial"/>
              <a:cs typeface="Arial"/>
              <a:sym typeface="Arial"/>
            </a:endParaRPr>
          </a:p>
          <a:p>
            <a:pPr indent="-36512" lvl="0" marL="265112" rtl="0" algn="l">
              <a:lnSpc>
                <a:spcPct val="90000"/>
              </a:lnSpc>
              <a:spcBef>
                <a:spcPts val="1000"/>
              </a:spcBef>
              <a:spcAft>
                <a:spcPts val="0"/>
              </a:spcAft>
              <a:buClr>
                <a:schemeClr val="dk1"/>
              </a:buClr>
              <a:buSzPts val="1800"/>
              <a:buFont typeface="Arial"/>
              <a:buNone/>
            </a:pPr>
            <a:r>
              <a:t/>
            </a:r>
            <a:endParaRPr>
              <a:latin typeface="Arial"/>
              <a:ea typeface="Arial"/>
              <a:cs typeface="Arial"/>
              <a:sym typeface="Arial"/>
            </a:endParaRPr>
          </a:p>
          <a:p>
            <a:pPr indent="-36511"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Four periods in project management history: </a:t>
            </a:r>
            <a:endParaRPr>
              <a:latin typeface="Arial"/>
              <a:ea typeface="Arial"/>
              <a:cs typeface="Arial"/>
              <a:sym typeface="Arial"/>
            </a:endParaRPr>
          </a:p>
          <a:p>
            <a:pPr indent="-317500" lvl="0" marL="457200" rtl="0" algn="l">
              <a:lnSpc>
                <a:spcPct val="90000"/>
              </a:lnSpc>
              <a:spcBef>
                <a:spcPts val="1000"/>
              </a:spcBef>
              <a:spcAft>
                <a:spcPts val="0"/>
              </a:spcAft>
              <a:buSzPts val="1400"/>
              <a:buFont typeface="Arial"/>
              <a:buChar char="-"/>
            </a:pPr>
            <a:r>
              <a:rPr lang="en-GB">
                <a:latin typeface="Arial"/>
                <a:ea typeface="Arial"/>
                <a:cs typeface="Arial"/>
                <a:sym typeface="Arial"/>
              </a:rPr>
              <a:t>Before 1958</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1958 to 1979</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1980 to 1994</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1995 to the Present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512"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Max (2023). He history of Project management: Planning the 20th Century. Retrieved from </a:t>
            </a:r>
            <a:r>
              <a:rPr lang="en-GB" sz="1100" u="sng">
                <a:solidFill>
                  <a:schemeClr val="hlink"/>
                </a:solidFill>
                <a:latin typeface="Arial"/>
                <a:ea typeface="Arial"/>
                <a:cs typeface="Arial"/>
                <a:sym typeface="Arial"/>
                <a:hlinkClick r:id="rId2"/>
              </a:rPr>
              <a:t>The History of Project Management - And How Did It Begin?</a:t>
            </a:r>
            <a:r>
              <a:rPr lang="en-GB">
                <a:latin typeface="Arial"/>
                <a:ea typeface="Arial"/>
                <a:cs typeface="Arial"/>
                <a:sym typeface="Arial"/>
              </a:rPr>
              <a:t> </a:t>
            </a:r>
            <a:endParaRPr>
              <a:latin typeface="Arial"/>
              <a:ea typeface="Arial"/>
              <a:cs typeface="Arial"/>
              <a:sym typeface="Arial"/>
            </a:endParaRPr>
          </a:p>
          <a:p>
            <a:pPr indent="-36512" lvl="0" marL="265112" rtl="0" algn="l">
              <a:lnSpc>
                <a:spcPct val="90000"/>
              </a:lnSpc>
              <a:spcBef>
                <a:spcPts val="1000"/>
              </a:spcBef>
              <a:spcAft>
                <a:spcPts val="0"/>
              </a:spcAft>
              <a:buClr>
                <a:schemeClr val="dk1"/>
              </a:buClr>
              <a:buSzPts val="1800"/>
              <a:buFont typeface="Arial"/>
              <a:buNone/>
            </a:pPr>
            <a:r>
              <a:t/>
            </a:r>
            <a:endParaRPr>
              <a:latin typeface="Arial"/>
              <a:ea typeface="Arial"/>
              <a:cs typeface="Arial"/>
              <a:sym typeface="Arial"/>
            </a:endParaRPr>
          </a:p>
          <a:p>
            <a:pPr indent="-36512" lvl="0" marL="265112" rtl="0" algn="l">
              <a:lnSpc>
                <a:spcPct val="90000"/>
              </a:lnSpc>
              <a:spcBef>
                <a:spcPts val="1000"/>
              </a:spcBef>
              <a:spcAft>
                <a:spcPts val="0"/>
              </a:spcAft>
              <a:buClr>
                <a:schemeClr val="dk1"/>
              </a:buClr>
              <a:buSzPts val="1800"/>
              <a:buFont typeface="Arial"/>
              <a:buNone/>
            </a:pPr>
            <a:r>
              <a:t/>
            </a:r>
            <a:endParaRPr>
              <a:latin typeface="Arial"/>
              <a:ea typeface="Arial"/>
              <a:cs typeface="Arial"/>
              <a:sym typeface="Arial"/>
            </a:endParaRPr>
          </a:p>
          <a:p>
            <a:pPr indent="-36511"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Four periods in project management history: </a:t>
            </a:r>
            <a:endParaRPr>
              <a:latin typeface="Arial"/>
              <a:ea typeface="Arial"/>
              <a:cs typeface="Arial"/>
              <a:sym typeface="Arial"/>
            </a:endParaRPr>
          </a:p>
          <a:p>
            <a:pPr indent="-317500" lvl="0" marL="457200" rtl="0" algn="l">
              <a:lnSpc>
                <a:spcPct val="90000"/>
              </a:lnSpc>
              <a:spcBef>
                <a:spcPts val="1000"/>
              </a:spcBef>
              <a:spcAft>
                <a:spcPts val="0"/>
              </a:spcAft>
              <a:buSzPts val="1400"/>
              <a:buFont typeface="Arial"/>
              <a:buChar char="-"/>
            </a:pPr>
            <a:r>
              <a:rPr lang="en-GB">
                <a:latin typeface="Arial"/>
                <a:ea typeface="Arial"/>
                <a:cs typeface="Arial"/>
                <a:sym typeface="Arial"/>
              </a:rPr>
              <a:t>Before 1958</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1958 to 1979</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1980 to 1994</a:t>
            </a:r>
            <a:endParaRPr>
              <a:latin typeface="Arial"/>
              <a:ea typeface="Arial"/>
              <a:cs typeface="Arial"/>
              <a:sym typeface="Arial"/>
            </a:endParaRPr>
          </a:p>
          <a:p>
            <a:pPr indent="-317500" lvl="0" marL="457200" rtl="0" algn="l">
              <a:lnSpc>
                <a:spcPct val="90000"/>
              </a:lnSpc>
              <a:spcBef>
                <a:spcPts val="0"/>
              </a:spcBef>
              <a:spcAft>
                <a:spcPts val="0"/>
              </a:spcAft>
              <a:buSzPts val="1400"/>
              <a:buFont typeface="Arial"/>
              <a:buChar char="-"/>
            </a:pPr>
            <a:r>
              <a:rPr lang="en-GB">
                <a:latin typeface="Arial"/>
                <a:ea typeface="Arial"/>
                <a:cs typeface="Arial"/>
                <a:sym typeface="Arial"/>
              </a:rPr>
              <a:t>1995 to the Present</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b="1"/>
          </a:p>
        </p:txBody>
      </p:sp>
      <p:sp>
        <p:nvSpPr>
          <p:cNvPr id="115" name="Google Shape;1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512"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Max (2023). He history of Project management: Planning the 20th Century. Retrieved from </a:t>
            </a:r>
            <a:r>
              <a:rPr lang="en-GB" sz="1100" u="sng">
                <a:solidFill>
                  <a:schemeClr val="hlink"/>
                </a:solidFill>
                <a:latin typeface="Arial"/>
                <a:ea typeface="Arial"/>
                <a:cs typeface="Arial"/>
                <a:sym typeface="Arial"/>
                <a:hlinkClick r:id="rId2"/>
              </a:rPr>
              <a:t>The History of Project Management - And How Did It Begin?</a:t>
            </a:r>
            <a:r>
              <a:rPr lang="en-GB">
                <a:latin typeface="Arial"/>
                <a:ea typeface="Arial"/>
                <a:cs typeface="Arial"/>
                <a:sym typeface="Arial"/>
              </a:rPr>
              <a:t> </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512"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Max (2023). He history of Project management: Planning the 20th Century. Retrieved from </a:t>
            </a:r>
            <a:r>
              <a:rPr lang="en-GB" sz="1100" u="sng">
                <a:solidFill>
                  <a:schemeClr val="hlink"/>
                </a:solidFill>
                <a:latin typeface="Arial"/>
                <a:ea typeface="Arial"/>
                <a:cs typeface="Arial"/>
                <a:sym typeface="Arial"/>
                <a:hlinkClick r:id="rId2"/>
              </a:rPr>
              <a:t>The History of Project Management - And How Did It Begin?</a:t>
            </a:r>
            <a:r>
              <a:rPr lang="en-GB">
                <a:latin typeface="Arial"/>
                <a:ea typeface="Arial"/>
                <a:cs typeface="Arial"/>
                <a:sym typeface="Arial"/>
              </a:rPr>
              <a:t> </a:t>
            </a:r>
            <a:endParaRPr>
              <a:latin typeface="Arial"/>
              <a:ea typeface="Arial"/>
              <a:cs typeface="Arial"/>
              <a:sym typeface="Arial"/>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29" name="Google Shape;12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6512" lvl="0" marL="265112" rtl="0" algn="l">
              <a:lnSpc>
                <a:spcPct val="90000"/>
              </a:lnSpc>
              <a:spcBef>
                <a:spcPts val="1000"/>
              </a:spcBef>
              <a:spcAft>
                <a:spcPts val="0"/>
              </a:spcAft>
              <a:buClr>
                <a:schemeClr val="dk1"/>
              </a:buClr>
              <a:buSzPts val="1800"/>
              <a:buFont typeface="Arial"/>
              <a:buNone/>
            </a:pPr>
            <a:r>
              <a:rPr lang="en-GB">
                <a:latin typeface="Arial"/>
                <a:ea typeface="Arial"/>
                <a:cs typeface="Arial"/>
                <a:sym typeface="Arial"/>
              </a:rPr>
              <a:t>Max (2023). He history of Project management: Planning the 20th Century. Retrieved from </a:t>
            </a:r>
            <a:r>
              <a:rPr lang="en-GB" sz="1100" u="sng">
                <a:solidFill>
                  <a:schemeClr val="hlink"/>
                </a:solidFill>
                <a:latin typeface="Arial"/>
                <a:ea typeface="Arial"/>
                <a:cs typeface="Arial"/>
                <a:sym typeface="Arial"/>
                <a:hlinkClick r:id="rId2"/>
              </a:rPr>
              <a:t>The History of Project Management - And How Did It Begin?</a:t>
            </a:r>
            <a:r>
              <a:rPr lang="en-GB">
                <a:latin typeface="Arial"/>
                <a:ea typeface="Arial"/>
                <a:cs typeface="Arial"/>
                <a:sym typeface="Arial"/>
              </a:rPr>
              <a:t> </a:t>
            </a:r>
            <a:endParaRPr>
              <a:latin typeface="Arial"/>
              <a:ea typeface="Arial"/>
              <a:cs typeface="Arial"/>
              <a:sym typeface="Arial"/>
            </a:endParaRPr>
          </a:p>
          <a:p>
            <a:pPr indent="0" lvl="0" marL="228600" marR="0" rtl="0" algn="l">
              <a:lnSpc>
                <a:spcPct val="100000"/>
              </a:lnSpc>
              <a:spcBef>
                <a:spcPts val="0"/>
              </a:spcBef>
              <a:spcAft>
                <a:spcPts val="0"/>
              </a:spcAft>
              <a:buClr>
                <a:srgbClr val="000000"/>
              </a:buClr>
              <a:buSzPts val="1400"/>
              <a:buFont typeface="Arial"/>
              <a:buNone/>
            </a:pPr>
            <a:r>
              <a:t/>
            </a:r>
            <a:endParaRPr/>
          </a:p>
          <a:p>
            <a:pPr indent="0" lvl="0" marL="228600" marR="0" rtl="0" algn="l">
              <a:lnSpc>
                <a:spcPct val="100000"/>
              </a:lnSpc>
              <a:spcBef>
                <a:spcPts val="0"/>
              </a:spcBef>
              <a:spcAft>
                <a:spcPts val="0"/>
              </a:spcAft>
              <a:buClr>
                <a:srgbClr val="000000"/>
              </a:buClr>
              <a:buSzPts val="1400"/>
              <a:buFont typeface="Arial"/>
              <a:buNone/>
            </a:pPr>
            <a:r>
              <a:t/>
            </a:r>
            <a:endParaRPr/>
          </a:p>
          <a:p>
            <a:pPr indent="0" lvl="0" marL="228600" marR="0" rtl="0" algn="l">
              <a:lnSpc>
                <a:spcPct val="100000"/>
              </a:lnSpc>
              <a:spcBef>
                <a:spcPts val="0"/>
              </a:spcBef>
              <a:spcAft>
                <a:spcPts val="0"/>
              </a:spcAft>
              <a:buClr>
                <a:srgbClr val="000000"/>
              </a:buClr>
              <a:buSzPts val="1400"/>
              <a:buFont typeface="Arial"/>
              <a:buNone/>
            </a:pPr>
            <a:r>
              <a:rPr lang="en-GB"/>
              <a:t>Cloud storage allows for easily scalable IT infrastructure. Machine learning tools help manage that information, while modeling by artificial intelligence may aid in decision making. Project management may become a universally integrated process once more, to some extent part of everyone’s job. Data analysis may also reveal ways to reduce project costs and more efficiently manage project activities.</a:t>
            </a:r>
            <a:endParaRPr/>
          </a:p>
        </p:txBody>
      </p:sp>
      <p:sp>
        <p:nvSpPr>
          <p:cNvPr id="136" name="Google Shape;1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type="title">
  <p:cSld name="TITLE">
    <p:bg>
      <p:bgPr>
        <a:solidFill>
          <a:schemeClr val="lt1"/>
        </a:solidFill>
      </p:bgPr>
    </p:bg>
    <p:spTree>
      <p:nvGrpSpPr>
        <p:cNvPr id="12" name="Shape 12"/>
        <p:cNvGrpSpPr/>
        <p:nvPr/>
      </p:nvGrpSpPr>
      <p:grpSpPr>
        <a:xfrm>
          <a:off x="0" y="0"/>
          <a:ext cx="0" cy="0"/>
          <a:chOff x="0" y="0"/>
          <a:chExt cx="0" cy="0"/>
        </a:xfrm>
      </p:grpSpPr>
      <p:pic>
        <p:nvPicPr>
          <p:cNvPr id="13" name="Google Shape;13;p39"/>
          <p:cNvPicPr preferRelativeResize="0"/>
          <p:nvPr/>
        </p:nvPicPr>
        <p:blipFill rotWithShape="1">
          <a:blip r:embed="rId2">
            <a:alphaModFix/>
          </a:blip>
          <a:srcRect b="0" l="0" r="0" t="0"/>
          <a:stretch/>
        </p:blipFill>
        <p:spPr>
          <a:xfrm>
            <a:off x="659936" y="2932981"/>
            <a:ext cx="11023391" cy="2819238"/>
          </a:xfrm>
          <a:prstGeom prst="rect">
            <a:avLst/>
          </a:prstGeom>
          <a:noFill/>
          <a:ln>
            <a:noFill/>
          </a:ln>
        </p:spPr>
      </p:pic>
      <p:sp>
        <p:nvSpPr>
          <p:cNvPr id="14" name="Google Shape;14;p39"/>
          <p:cNvSpPr txBox="1"/>
          <p:nvPr>
            <p:ph type="ctrTitle"/>
          </p:nvPr>
        </p:nvSpPr>
        <p:spPr>
          <a:xfrm>
            <a:off x="798252" y="912854"/>
            <a:ext cx="6010271" cy="875935"/>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accent3"/>
              </a:buClr>
              <a:buSzPts val="3600"/>
              <a:buFont typeface="Calibri"/>
              <a:buNone/>
              <a:defRPr b="1" sz="3600">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9"/>
          <p:cNvSpPr txBox="1"/>
          <p:nvPr>
            <p:ph idx="1" type="subTitle"/>
          </p:nvPr>
        </p:nvSpPr>
        <p:spPr>
          <a:xfrm>
            <a:off x="798252" y="2300000"/>
            <a:ext cx="6010271" cy="632981"/>
          </a:xfrm>
          <a:prstGeom prst="rect">
            <a:avLst/>
          </a:prstGeom>
          <a:noFill/>
          <a:ln>
            <a:noFill/>
          </a:ln>
        </p:spPr>
        <p:txBody>
          <a:bodyPr anchorCtr="0" anchor="t" bIns="0" lIns="0" spcFirstLastPara="1" rIns="0" wrap="square" tIns="0">
            <a:noAutofit/>
          </a:bodyPr>
          <a:lstStyle>
            <a:lvl1pPr lvl="0" marR="0" rtl="0" algn="l">
              <a:lnSpc>
                <a:spcPct val="90000"/>
              </a:lnSpc>
              <a:spcBef>
                <a:spcPts val="1000"/>
              </a:spcBef>
              <a:spcAft>
                <a:spcPts val="0"/>
              </a:spcAft>
              <a:buClr>
                <a:schemeClr val="accent1"/>
              </a:buClr>
              <a:buSzPts val="2400"/>
              <a:buFont typeface="Arial"/>
              <a:buNone/>
              <a:defRPr b="1"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6" name="Google Shape;16;p39"/>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17" name="Google Shape;17;p39"/>
          <p:cNvPicPr preferRelativeResize="0"/>
          <p:nvPr/>
        </p:nvPicPr>
        <p:blipFill rotWithShape="1">
          <a:blip r:embed="rId3">
            <a:alphaModFix/>
          </a:blip>
          <a:srcRect b="0" l="0" r="0" t="0"/>
          <a:stretch/>
        </p:blipFill>
        <p:spPr>
          <a:xfrm>
            <a:off x="8659976" y="336883"/>
            <a:ext cx="2154863" cy="1669117"/>
          </a:xfrm>
          <a:prstGeom prst="rect">
            <a:avLst/>
          </a:prstGeom>
          <a:noFill/>
          <a:ln>
            <a:noFill/>
          </a:ln>
        </p:spPr>
      </p:pic>
      <p:pic>
        <p:nvPicPr>
          <p:cNvPr id="18" name="Google Shape;18;p39"/>
          <p:cNvPicPr preferRelativeResize="0"/>
          <p:nvPr/>
        </p:nvPicPr>
        <p:blipFill rotWithShape="1">
          <a:blip r:embed="rId4">
            <a:alphaModFix/>
          </a:blip>
          <a:srcRect b="0" l="0" r="0" t="0"/>
          <a:stretch/>
        </p:blipFill>
        <p:spPr>
          <a:xfrm>
            <a:off x="659936" y="6051476"/>
            <a:ext cx="1509686" cy="529371"/>
          </a:xfrm>
          <a:prstGeom prst="rect">
            <a:avLst/>
          </a:prstGeom>
          <a:noFill/>
          <a:ln>
            <a:noFill/>
          </a:ln>
        </p:spPr>
      </p:pic>
      <p:pic>
        <p:nvPicPr>
          <p:cNvPr id="19" name="Google Shape;19;p39"/>
          <p:cNvPicPr preferRelativeResize="0"/>
          <p:nvPr/>
        </p:nvPicPr>
        <p:blipFill rotWithShape="1">
          <a:blip r:embed="rId5">
            <a:alphaModFix/>
          </a:blip>
          <a:srcRect b="0" l="0" r="0" t="0"/>
          <a:stretch/>
        </p:blipFill>
        <p:spPr>
          <a:xfrm>
            <a:off x="7748243" y="1767962"/>
            <a:ext cx="3978328" cy="397832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p24"/>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24"/>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2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63" name="Shape 63"/>
        <p:cNvGrpSpPr/>
        <p:nvPr/>
      </p:nvGrpSpPr>
      <p:grpSpPr>
        <a:xfrm>
          <a:off x="0" y="0"/>
          <a:ext cx="0" cy="0"/>
          <a:chOff x="0" y="0"/>
          <a:chExt cx="0" cy="0"/>
        </a:xfrm>
      </p:grpSpPr>
      <p:sp>
        <p:nvSpPr>
          <p:cNvPr id="64" name="Google Shape;64;p25"/>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25"/>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25"/>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2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68" name="Shape 68"/>
        <p:cNvGrpSpPr/>
        <p:nvPr/>
      </p:nvGrpSpPr>
      <p:grpSpPr>
        <a:xfrm>
          <a:off x="0" y="0"/>
          <a:ext cx="0" cy="0"/>
          <a:chOff x="0" y="0"/>
          <a:chExt cx="0" cy="0"/>
        </a:xfrm>
      </p:grpSpPr>
      <p:sp>
        <p:nvSpPr>
          <p:cNvPr id="69" name="Google Shape;69;p22"/>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2"/>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1" name="Google Shape;71;p22"/>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72" name="Google Shape;72;p22"/>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73" name="Google Shape;73;p22"/>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77" name="Shape 77"/>
        <p:cNvGrpSpPr/>
        <p:nvPr/>
      </p:nvGrpSpPr>
      <p:grpSpPr>
        <a:xfrm>
          <a:off x="0" y="0"/>
          <a:ext cx="0" cy="0"/>
          <a:chOff x="0" y="0"/>
          <a:chExt cx="0" cy="0"/>
        </a:xfrm>
      </p:grpSpPr>
      <p:sp>
        <p:nvSpPr>
          <p:cNvPr id="78" name="Google Shape;78;p23"/>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3"/>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 name="Google Shape;80;p23"/>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81" name="Google Shape;81;p23"/>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82" name="Google Shape;82;p23"/>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20" name="Shape 20"/>
        <p:cNvGrpSpPr/>
        <p:nvPr/>
      </p:nvGrpSpPr>
      <p:grpSpPr>
        <a:xfrm>
          <a:off x="0" y="0"/>
          <a:ext cx="0" cy="0"/>
          <a:chOff x="0" y="0"/>
          <a:chExt cx="0" cy="0"/>
        </a:xfrm>
      </p:grpSpPr>
      <p:sp>
        <p:nvSpPr>
          <p:cNvPr id="21" name="Google Shape;21;p40"/>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40"/>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23" name="Shape 23"/>
        <p:cNvGrpSpPr/>
        <p:nvPr/>
      </p:nvGrpSpPr>
      <p:grpSpPr>
        <a:xfrm>
          <a:off x="0" y="0"/>
          <a:ext cx="0" cy="0"/>
          <a:chOff x="0" y="0"/>
          <a:chExt cx="0" cy="0"/>
        </a:xfrm>
      </p:grpSpPr>
      <p:sp>
        <p:nvSpPr>
          <p:cNvPr id="24" name="Google Shape;24;p41"/>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Google Shape;25;p41"/>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41"/>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27" name="Shape 27"/>
        <p:cNvGrpSpPr/>
        <p:nvPr/>
      </p:nvGrpSpPr>
      <p:grpSpPr>
        <a:xfrm>
          <a:off x="0" y="0"/>
          <a:ext cx="0" cy="0"/>
          <a:chOff x="0" y="0"/>
          <a:chExt cx="0" cy="0"/>
        </a:xfrm>
      </p:grpSpPr>
      <p:sp>
        <p:nvSpPr>
          <p:cNvPr id="28" name="Google Shape;28;p42"/>
          <p:cNvSpPr txBox="1"/>
          <p:nvPr>
            <p:ph idx="1" type="body"/>
          </p:nvPr>
        </p:nvSpPr>
        <p:spPr>
          <a:xfrm>
            <a:off x="399370"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42"/>
          <p:cNvSpPr txBox="1"/>
          <p:nvPr>
            <p:ph idx="2" type="body"/>
          </p:nvPr>
        </p:nvSpPr>
        <p:spPr>
          <a:xfrm>
            <a:off x="6273801" y="1332411"/>
            <a:ext cx="5518830" cy="526524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2"/>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31" name="Shape 31"/>
        <p:cNvGrpSpPr/>
        <p:nvPr/>
      </p:nvGrpSpPr>
      <p:grpSpPr>
        <a:xfrm>
          <a:off x="0" y="0"/>
          <a:ext cx="0" cy="0"/>
          <a:chOff x="0" y="0"/>
          <a:chExt cx="0" cy="0"/>
        </a:xfrm>
      </p:grpSpPr>
      <p:sp>
        <p:nvSpPr>
          <p:cNvPr id="32" name="Google Shape;32;p43"/>
          <p:cNvSpPr txBox="1"/>
          <p:nvPr>
            <p:ph idx="1" type="body"/>
          </p:nvPr>
        </p:nvSpPr>
        <p:spPr>
          <a:xfrm>
            <a:off x="399370" y="1285794"/>
            <a:ext cx="11393260" cy="506611"/>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43"/>
          <p:cNvSpPr txBox="1"/>
          <p:nvPr>
            <p:ph idx="2" type="body"/>
          </p:nvPr>
        </p:nvSpPr>
        <p:spPr>
          <a:xfrm>
            <a:off x="399370"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43"/>
          <p:cNvSpPr txBox="1"/>
          <p:nvPr>
            <p:ph idx="3" type="body"/>
          </p:nvPr>
        </p:nvSpPr>
        <p:spPr>
          <a:xfrm>
            <a:off x="6273801" y="2046514"/>
            <a:ext cx="5518830" cy="4551135"/>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43"/>
          <p:cNvSpPr txBox="1"/>
          <p:nvPr>
            <p:ph type="title"/>
          </p:nvPr>
        </p:nvSpPr>
        <p:spPr>
          <a:xfrm>
            <a:off x="399370" y="388189"/>
            <a:ext cx="11393260" cy="46170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EF7D1"/>
        </a:solidFill>
      </p:bgPr>
    </p:bg>
    <p:spTree>
      <p:nvGrpSpPr>
        <p:cNvPr id="36" name="Shape 36"/>
        <p:cNvGrpSpPr/>
        <p:nvPr/>
      </p:nvGrpSpPr>
      <p:grpSpPr>
        <a:xfrm>
          <a:off x="0" y="0"/>
          <a:ext cx="0" cy="0"/>
          <a:chOff x="0" y="0"/>
          <a:chExt cx="0" cy="0"/>
        </a:xfrm>
      </p:grpSpPr>
      <p:sp>
        <p:nvSpPr>
          <p:cNvPr id="37" name="Google Shape;37;p44"/>
          <p:cNvSpPr/>
          <p:nvPr/>
        </p:nvSpPr>
        <p:spPr>
          <a:xfrm>
            <a:off x="0" y="0"/>
            <a:ext cx="12192000" cy="6858000"/>
          </a:xfrm>
          <a:prstGeom prst="rect">
            <a:avLst/>
          </a:prstGeom>
          <a:solidFill>
            <a:srgbClr val="D2F1E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44"/>
          <p:cNvSpPr txBox="1"/>
          <p:nvPr>
            <p:ph type="ctrTitle"/>
          </p:nvPr>
        </p:nvSpPr>
        <p:spPr>
          <a:xfrm>
            <a:off x="2188573" y="3188147"/>
            <a:ext cx="7832271" cy="1600197"/>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9" name="Google Shape;39;p44"/>
          <p:cNvPicPr preferRelativeResize="0"/>
          <p:nvPr/>
        </p:nvPicPr>
        <p:blipFill rotWithShape="1">
          <a:blip r:embed="rId2">
            <a:alphaModFix/>
          </a:blip>
          <a:srcRect b="0" l="0" r="0" t="0"/>
          <a:stretch/>
        </p:blipFill>
        <p:spPr>
          <a:xfrm>
            <a:off x="4404572" y="228542"/>
            <a:ext cx="3382856" cy="2620299"/>
          </a:xfrm>
          <a:prstGeom prst="rect">
            <a:avLst/>
          </a:prstGeom>
          <a:noFill/>
          <a:ln>
            <a:noFill/>
          </a:ln>
        </p:spPr>
      </p:pic>
      <p:sp>
        <p:nvSpPr>
          <p:cNvPr id="40" name="Google Shape;40;p44"/>
          <p:cNvSpPr txBox="1"/>
          <p:nvPr/>
        </p:nvSpPr>
        <p:spPr>
          <a:xfrm>
            <a:off x="2734888" y="6152529"/>
            <a:ext cx="893618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b="0" i="0" sz="1200" u="none" cap="none" strike="noStrike">
              <a:solidFill>
                <a:srgbClr val="000000"/>
              </a:solidFill>
              <a:latin typeface="Calibri"/>
              <a:ea typeface="Calibri"/>
              <a:cs typeface="Calibri"/>
              <a:sym typeface="Calibri"/>
            </a:endParaRPr>
          </a:p>
        </p:txBody>
      </p:sp>
      <p:pic>
        <p:nvPicPr>
          <p:cNvPr id="41" name="Google Shape;41;p44"/>
          <p:cNvPicPr preferRelativeResize="0"/>
          <p:nvPr/>
        </p:nvPicPr>
        <p:blipFill rotWithShape="1">
          <a:blip r:embed="rId3">
            <a:alphaModFix/>
          </a:blip>
          <a:srcRect b="0" l="0" r="0" t="0"/>
          <a:stretch/>
        </p:blipFill>
        <p:spPr>
          <a:xfrm>
            <a:off x="659936" y="6051476"/>
            <a:ext cx="1509686" cy="5293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45" name="Shape 45"/>
        <p:cNvGrpSpPr/>
        <p:nvPr/>
      </p:nvGrpSpPr>
      <p:grpSpPr>
        <a:xfrm>
          <a:off x="0" y="0"/>
          <a:ext cx="0" cy="0"/>
          <a:chOff x="0" y="0"/>
          <a:chExt cx="0" cy="0"/>
        </a:xfrm>
      </p:grpSpPr>
      <p:sp>
        <p:nvSpPr>
          <p:cNvPr id="46" name="Google Shape;46;p19"/>
          <p:cNvSpPr txBox="1"/>
          <p:nvPr>
            <p:ph idx="1" type="body"/>
          </p:nvPr>
        </p:nvSpPr>
        <p:spPr>
          <a:xfrm>
            <a:off x="399370" y="1449389"/>
            <a:ext cx="11393260" cy="5096388"/>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8" name="Shape 48"/>
        <p:cNvGrpSpPr/>
        <p:nvPr/>
      </p:nvGrpSpPr>
      <p:grpSpPr>
        <a:xfrm>
          <a:off x="0" y="0"/>
          <a:ext cx="0" cy="0"/>
          <a:chOff x="0" y="0"/>
          <a:chExt cx="0" cy="0"/>
        </a:xfrm>
      </p:grpSpPr>
      <p:sp>
        <p:nvSpPr>
          <p:cNvPr id="49" name="Google Shape;49;p20"/>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lvl1pPr indent="-228600" lvl="0" marL="457200" marR="0" rtl="0" algn="just">
              <a:lnSpc>
                <a:spcPct val="90000"/>
              </a:lnSpc>
              <a:spcBef>
                <a:spcPts val="1000"/>
              </a:spcBef>
              <a:spcAft>
                <a:spcPts val="0"/>
              </a:spcAft>
              <a:buClr>
                <a:schemeClr val="accent3"/>
              </a:buClr>
              <a:buSzPts val="2000"/>
              <a:buFont typeface="Arial"/>
              <a:buNone/>
              <a:defRPr b="1" i="0" sz="2000" u="none" cap="none" strike="noStrike">
                <a:solidFill>
                  <a:schemeClr val="accent3"/>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20"/>
          <p:cNvSpPr txBox="1"/>
          <p:nvPr>
            <p:ph idx="2" type="body"/>
          </p:nvPr>
        </p:nvSpPr>
        <p:spPr>
          <a:xfrm>
            <a:off x="399370" y="1994263"/>
            <a:ext cx="11393260" cy="4603389"/>
          </a:xfrm>
          <a:prstGeom prst="rect">
            <a:avLst/>
          </a:prstGeom>
          <a:noFill/>
          <a:ln>
            <a:noFill/>
          </a:ln>
        </p:spPr>
        <p:txBody>
          <a:bodyPr anchorCtr="0" anchor="t" bIns="0" lIns="0" spcFirstLastPara="1" rIns="0" wrap="square" tIns="0">
            <a:noAutofit/>
          </a:bodyPr>
          <a:lstStyle>
            <a:lvl1pPr indent="-228600" lvl="0" marL="457200" marR="0" rtl="0" algn="just">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20"/>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layout">
  <p:cSld name="Single column layout">
    <p:spTree>
      <p:nvGrpSpPr>
        <p:cNvPr id="52" name="Shape 52"/>
        <p:cNvGrpSpPr/>
        <p:nvPr/>
      </p:nvGrpSpPr>
      <p:grpSpPr>
        <a:xfrm>
          <a:off x="0" y="0"/>
          <a:ext cx="0" cy="0"/>
          <a:chOff x="0" y="0"/>
          <a:chExt cx="0" cy="0"/>
        </a:xfrm>
      </p:grpSpPr>
      <p:sp>
        <p:nvSpPr>
          <p:cNvPr id="53" name="Google Shape;53;p37"/>
          <p:cNvSpPr txBox="1"/>
          <p:nvPr>
            <p:ph type="title"/>
          </p:nvPr>
        </p:nvSpPr>
        <p:spPr>
          <a:xfrm>
            <a:off x="711200" y="274637"/>
            <a:ext cx="10871200" cy="11430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28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7"/>
          <p:cNvSpPr txBox="1"/>
          <p:nvPr>
            <p:ph idx="1" type="body"/>
          </p:nvPr>
        </p:nvSpPr>
        <p:spPr>
          <a:xfrm>
            <a:off x="711200" y="1752600"/>
            <a:ext cx="10871200" cy="4572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2000"/>
              <a:buFont typeface="Arial"/>
              <a:buNone/>
              <a:defRPr b="1" i="0" sz="2000" u="none" cap="none" strike="noStrike">
                <a:solidFill>
                  <a:schemeClr val="accent1"/>
                </a:solidFill>
                <a:latin typeface="Bebas Neue"/>
                <a:ea typeface="Bebas Neue"/>
                <a:cs typeface="Bebas Neue"/>
                <a:sym typeface="Bebas Neue"/>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37"/>
          <p:cNvSpPr txBox="1"/>
          <p:nvPr>
            <p:ph idx="2" type="body"/>
          </p:nvPr>
        </p:nvSpPr>
        <p:spPr>
          <a:xfrm>
            <a:off x="711200" y="2286000"/>
            <a:ext cx="10871200" cy="3706504"/>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2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6" name="Google Shape;56;p37"/>
          <p:cNvSpPr txBox="1"/>
          <p:nvPr>
            <p:ph idx="10" type="dt"/>
          </p:nvPr>
        </p:nvSpPr>
        <p:spPr>
          <a:xfrm>
            <a:off x="711200" y="6459379"/>
            <a:ext cx="2844800" cy="215444"/>
          </a:xfrm>
          <a:prstGeom prst="rect">
            <a:avLst/>
          </a:prstGeom>
          <a:noFill/>
          <a:ln>
            <a:noFill/>
          </a:ln>
        </p:spPr>
        <p:txBody>
          <a:bodyPr anchorCtr="0" anchor="t" bIns="45700" lIns="91425" spcFirstLastPara="1" rIns="91425" wrap="square" tIns="45700">
            <a:spAutoFit/>
          </a:bodyPr>
          <a:lstStyle>
            <a:lvl1pPr lvl="0" marR="0" rtl="0" algn="l">
              <a:lnSpc>
                <a:spcPct val="100000"/>
              </a:lnSpc>
              <a:spcBef>
                <a:spcPts val="0"/>
              </a:spcBef>
              <a:spcAft>
                <a:spcPts val="0"/>
              </a:spcAft>
              <a:buClr>
                <a:srgbClr val="000000"/>
              </a:buClr>
              <a:buSzPts val="1400"/>
              <a:buFont typeface="Arial"/>
              <a:buNone/>
              <a:defRPr b="0" i="1" sz="800" u="none" cap="none" strike="noStrike">
                <a:solidFill>
                  <a:srgbClr val="81818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7" name="Google Shape;57;p37"/>
          <p:cNvSpPr txBox="1"/>
          <p:nvPr>
            <p:ph idx="11" type="ftr"/>
          </p:nvPr>
        </p:nvSpPr>
        <p:spPr>
          <a:xfrm>
            <a:off x="5384800" y="6459379"/>
            <a:ext cx="5283200" cy="215444"/>
          </a:xfrm>
          <a:prstGeom prst="rect">
            <a:avLst/>
          </a:prstGeom>
          <a:noFill/>
          <a:ln>
            <a:noFill/>
          </a:ln>
        </p:spPr>
        <p:txBody>
          <a:bodyPr anchorCtr="0" anchor="t" bIns="45700" lIns="91425" spcFirstLastPara="1" rIns="91425" wrap="square" tIns="45700">
            <a:spAutoFit/>
          </a:bodyPr>
          <a:lstStyle>
            <a:lvl1pPr lvl="0" marR="0" rtl="0" algn="r">
              <a:lnSpc>
                <a:spcPct val="100000"/>
              </a:lnSpc>
              <a:spcBef>
                <a:spcPts val="0"/>
              </a:spcBef>
              <a:spcAft>
                <a:spcPts val="0"/>
              </a:spcAft>
              <a:buClr>
                <a:srgbClr val="000000"/>
              </a:buClr>
              <a:buSzPts val="1400"/>
              <a:buFont typeface="Arial"/>
              <a:buNone/>
              <a:defRPr b="0" i="1" sz="800" u="none" cap="none" strike="noStrike">
                <a:solidFill>
                  <a:srgbClr val="81818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8" name="Google Shape;58;p37"/>
          <p:cNvSpPr/>
          <p:nvPr>
            <p:ph idx="12" type="sldNum"/>
          </p:nvPr>
        </p:nvSpPr>
        <p:spPr>
          <a:xfrm>
            <a:off x="10972800" y="6408564"/>
            <a:ext cx="609600" cy="320040"/>
          </a:xfrm>
          <a:prstGeom prst="roundRect">
            <a:avLst>
              <a:gd fmla="val 16667" name="adj"/>
            </a:avLst>
          </a:prstGeom>
          <a:solidFill>
            <a:schemeClr val="accent1"/>
          </a:solid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1pPr>
            <a:lvl2pPr indent="0" lvl="1"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2pPr>
            <a:lvl3pPr indent="0" lvl="2"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3pPr>
            <a:lvl4pPr indent="0" lvl="3"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4pPr>
            <a:lvl5pPr indent="0" lvl="4"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5pPr>
            <a:lvl6pPr indent="0" lvl="5"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6pPr>
            <a:lvl7pPr indent="0" lvl="6"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7pPr>
            <a:lvl8pPr indent="0" lvl="7"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8pPr>
            <a:lvl9pPr indent="0" lvl="8" marL="0" marR="0" rtl="0" algn="ctr">
              <a:lnSpc>
                <a:spcPct val="100000"/>
              </a:lnSpc>
              <a:spcBef>
                <a:spcPts val="0"/>
              </a:spcBef>
              <a:spcAft>
                <a:spcPts val="0"/>
              </a:spcAft>
              <a:buClr>
                <a:srgbClr val="000000"/>
              </a:buClr>
              <a:buSzPts val="1400"/>
              <a:buFont typeface="Arial"/>
              <a:buNone/>
              <a:defRPr b="1" i="0" sz="1400" u="none" cap="none" strike="noStrike">
                <a:solidFill>
                  <a:schemeClr val="lt1"/>
                </a:solidFill>
                <a:latin typeface="Bebas Neue"/>
                <a:ea typeface="Bebas Neue"/>
                <a:cs typeface="Bebas Neue"/>
                <a:sym typeface="Bebas Neu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8"/>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38"/>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17"/>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7"/>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lt1"/>
              </a:buClr>
              <a:buSzPts val="2800"/>
              <a:buFont typeface="Calibri"/>
              <a:buNone/>
              <a:defRPr b="0" i="0" sz="28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sp>
        <p:nvSpPr>
          <p:cNvPr id="75" name="Google Shape;75;p21"/>
          <p:cNvSpPr/>
          <p:nvPr/>
        </p:nvSpPr>
        <p:spPr>
          <a:xfrm>
            <a:off x="0" y="1"/>
            <a:ext cx="12192000" cy="1071154"/>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21"/>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hyperlink" Target="https://kahoot.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personal.utdallas.edu/~chung/SYSM6309/chaos_repor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hyperlink" Target="https://www.youtube.com/watch?v=L_E-mHo1Xcs" TargetMode="Externa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hyperlink" Target="https://docs.google.com/forms/d/e/1FAIpQLSdQu7HT4u4Za-o8X6Q4Dqd0alHiOJ_ua4CLE5OZb4-ZdMZTTA/viewform" TargetMode="Externa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p:nvPr/>
        </p:nvSpPr>
        <p:spPr>
          <a:xfrm>
            <a:off x="686526" y="2436222"/>
            <a:ext cx="6480629" cy="73227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9" name="Google Shape;89;p2"/>
          <p:cNvSpPr txBox="1"/>
          <p:nvPr>
            <p:ph type="ctrTitle"/>
          </p:nvPr>
        </p:nvSpPr>
        <p:spPr>
          <a:xfrm>
            <a:off x="686526" y="1299029"/>
            <a:ext cx="6611257" cy="98914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SzPts val="3600"/>
              <a:buNone/>
            </a:pPr>
            <a:r>
              <a:rPr b="0" lang="en-GB" sz="2800"/>
              <a:t>Module 4</a:t>
            </a:r>
            <a:br>
              <a:rPr lang="en-GB"/>
            </a:br>
            <a:r>
              <a:rPr lang="en-GB"/>
              <a:t>Project Management </a:t>
            </a:r>
            <a:endParaRPr/>
          </a:p>
        </p:txBody>
      </p:sp>
      <p:sp>
        <p:nvSpPr>
          <p:cNvPr id="90" name="Google Shape;90;p2"/>
          <p:cNvSpPr txBox="1"/>
          <p:nvPr>
            <p:ph idx="1" type="subTitle"/>
          </p:nvPr>
        </p:nvSpPr>
        <p:spPr>
          <a:xfrm>
            <a:off x="782320" y="2525119"/>
            <a:ext cx="5357224" cy="32911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400"/>
              <a:buNone/>
            </a:pPr>
            <a:r>
              <a:rPr lang="en-GB" sz="2200">
                <a:solidFill>
                  <a:schemeClr val="lt1"/>
                </a:solidFill>
              </a:rPr>
              <a:t>Unit 1:  Project Management Introduction</a:t>
            </a:r>
            <a:endParaRPr sz="22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Kahoot GAME</a:t>
            </a:r>
            <a:endParaRPr b="1"/>
          </a:p>
        </p:txBody>
      </p:sp>
      <p:sp>
        <p:nvSpPr>
          <p:cNvPr id="151" name="Google Shape;151;p8"/>
          <p:cNvSpPr txBox="1"/>
          <p:nvPr/>
        </p:nvSpPr>
        <p:spPr>
          <a:xfrm>
            <a:off x="1818100" y="1949900"/>
            <a:ext cx="8248800" cy="1938952"/>
          </a:xfrm>
          <a:prstGeom prst="rect">
            <a:avLst/>
          </a:prstGeom>
          <a:solidFill>
            <a:srgbClr val="A7E4C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Follow </a:t>
            </a:r>
            <a:r>
              <a:rPr b="0" i="0" lang="en-GB" sz="24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https://kahoot.it/</a:t>
            </a:r>
            <a:r>
              <a:rPr b="0" i="0" lang="en-GB" sz="2400" u="none" cap="none" strike="noStrike">
                <a:solidFill>
                  <a:srgbClr val="000000"/>
                </a:solidFill>
                <a:latin typeface="Calibri"/>
                <a:ea typeface="Calibri"/>
                <a:cs typeface="Calibri"/>
                <a:sym typeface="Calibri"/>
              </a:rPr>
              <a:t> and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Introduce the Game PIN: </a:t>
            </a:r>
            <a:r>
              <a:rPr b="1" i="0" lang="en-GB" sz="2400" u="none" cap="none" strike="noStrike">
                <a:solidFill>
                  <a:srgbClr val="000000"/>
                </a:solidFill>
                <a:latin typeface="Calibri"/>
                <a:ea typeface="Calibri"/>
                <a:cs typeface="Calibri"/>
                <a:sym typeface="Calibri"/>
              </a:rPr>
              <a:t>09115898</a:t>
            </a:r>
            <a:endParaRPr b="0" i="0" sz="2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idx="1" type="body"/>
          </p:nvPr>
        </p:nvSpPr>
        <p:spPr>
          <a:xfrm>
            <a:off x="505696" y="1435261"/>
            <a:ext cx="5590304" cy="4791919"/>
          </a:xfrm>
          <a:prstGeom prst="rect">
            <a:avLst/>
          </a:prstGeom>
          <a:noFill/>
          <a:ln>
            <a:noFill/>
          </a:ln>
        </p:spPr>
        <p:txBody>
          <a:bodyPr anchorCtr="0" anchor="t" bIns="0" lIns="0" spcFirstLastPara="1" rIns="0" wrap="square" tIns="0">
            <a:noAutofit/>
          </a:bodyPr>
          <a:lstStyle/>
          <a:p>
            <a:pPr indent="0" lvl="0" marL="228600" rtl="0" algn="just">
              <a:lnSpc>
                <a:spcPct val="90000"/>
              </a:lnSpc>
              <a:spcBef>
                <a:spcPts val="1000"/>
              </a:spcBef>
              <a:spcAft>
                <a:spcPts val="0"/>
              </a:spcAft>
              <a:buSzPts val="1800"/>
              <a:buNone/>
            </a:pPr>
            <a:r>
              <a:rPr b="1" lang="en-GB" sz="2400">
                <a:solidFill>
                  <a:schemeClr val="accent3"/>
                </a:solidFill>
              </a:rPr>
              <a:t>We DO NEED Project Management Skills</a:t>
            </a:r>
            <a:endParaRPr>
              <a:solidFill>
                <a:schemeClr val="accent3"/>
              </a:solidFill>
            </a:endParaRPr>
          </a:p>
          <a:p>
            <a:pPr indent="0" lvl="0" marL="228600" rtl="0" algn="just">
              <a:lnSpc>
                <a:spcPct val="90000"/>
              </a:lnSpc>
              <a:spcBef>
                <a:spcPts val="1000"/>
              </a:spcBef>
              <a:spcAft>
                <a:spcPts val="0"/>
              </a:spcAft>
              <a:buSzPts val="1800"/>
              <a:buNone/>
            </a:pPr>
            <a:r>
              <a:t/>
            </a:r>
            <a:endParaRPr sz="2400"/>
          </a:p>
          <a:p>
            <a:pPr indent="-355600" lvl="0" marL="457200" marR="0" rtl="0" algn="just">
              <a:lnSpc>
                <a:spcPct val="115000"/>
              </a:lnSpc>
              <a:spcBef>
                <a:spcPts val="0"/>
              </a:spcBef>
              <a:spcAft>
                <a:spcPts val="0"/>
              </a:spcAft>
              <a:buSzPts val="2000"/>
              <a:buFont typeface="Noto Sans Symbols"/>
              <a:buChar char="▪"/>
            </a:pPr>
            <a:r>
              <a:rPr lang="en-GB" sz="2000"/>
              <a:t>Projects are the vehicles by which strategy is delivered.</a:t>
            </a:r>
            <a:endParaRPr sz="2000"/>
          </a:p>
          <a:p>
            <a:pPr indent="-228600" lvl="0" marL="342900" marR="0" rtl="0" algn="just">
              <a:lnSpc>
                <a:spcPct val="115000"/>
              </a:lnSpc>
              <a:spcBef>
                <a:spcPts val="0"/>
              </a:spcBef>
              <a:spcAft>
                <a:spcPts val="0"/>
              </a:spcAft>
              <a:buSzPts val="1800"/>
              <a:buFont typeface="Noto Sans Symbols"/>
              <a:buNone/>
            </a:pPr>
            <a:r>
              <a:t/>
            </a:r>
            <a:endParaRPr sz="2000"/>
          </a:p>
          <a:p>
            <a:pPr indent="-355600" lvl="0" marL="457200" marR="0" rtl="0" algn="just">
              <a:lnSpc>
                <a:spcPct val="115000"/>
              </a:lnSpc>
              <a:spcBef>
                <a:spcPts val="0"/>
              </a:spcBef>
              <a:spcAft>
                <a:spcPts val="0"/>
              </a:spcAft>
              <a:buSzPts val="2000"/>
              <a:buFont typeface="Noto Sans Symbols"/>
              <a:buChar char="▪"/>
            </a:pPr>
            <a:r>
              <a:rPr lang="en-GB" sz="2000"/>
              <a:t>Project management is becoming an increasingly complex aspect of how organizations operate.</a:t>
            </a:r>
            <a:endParaRPr sz="2400"/>
          </a:p>
        </p:txBody>
      </p:sp>
      <p:pic>
        <p:nvPicPr>
          <p:cNvPr id="158" name="Google Shape;158;p9"/>
          <p:cNvPicPr preferRelativeResize="0"/>
          <p:nvPr/>
        </p:nvPicPr>
        <p:blipFill rotWithShape="1">
          <a:blip r:embed="rId3">
            <a:alphaModFix/>
          </a:blip>
          <a:srcRect b="7446" l="10872" r="12584" t="0"/>
          <a:stretch/>
        </p:blipFill>
        <p:spPr>
          <a:xfrm>
            <a:off x="6621900" y="1295300"/>
            <a:ext cx="4934325" cy="4631367"/>
          </a:xfrm>
          <a:prstGeom prst="rect">
            <a:avLst/>
          </a:prstGeom>
          <a:noFill/>
          <a:ln>
            <a:noFill/>
          </a:ln>
        </p:spPr>
      </p:pic>
      <p:sp>
        <p:nvSpPr>
          <p:cNvPr id="159" name="Google Shape;159;p9"/>
          <p:cNvSpPr txBox="1"/>
          <p:nvPr/>
        </p:nvSpPr>
        <p:spPr>
          <a:xfrm>
            <a:off x="365187" y="208145"/>
            <a:ext cx="11246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Unit 1:  Project Management Introduction</a:t>
            </a:r>
            <a:r>
              <a:rPr b="1" i="0" lang="en-GB" sz="2800" u="none" cap="none" strike="noStrike">
                <a:solidFill>
                  <a:schemeClr val="lt1"/>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ph idx="1" type="body"/>
          </p:nvPr>
        </p:nvSpPr>
        <p:spPr>
          <a:xfrm>
            <a:off x="399374" y="1358525"/>
            <a:ext cx="10421025" cy="4683600"/>
          </a:xfrm>
          <a:prstGeom prst="rect">
            <a:avLst/>
          </a:prstGeom>
          <a:noFill/>
          <a:ln>
            <a:noFill/>
          </a:ln>
        </p:spPr>
        <p:txBody>
          <a:bodyPr anchorCtr="0" anchor="t" bIns="0" lIns="0" spcFirstLastPara="1" rIns="0" wrap="square" tIns="0">
            <a:noAutofit/>
          </a:bodyPr>
          <a:lstStyle/>
          <a:p>
            <a:pPr indent="0" lvl="0" marL="0" rtl="0" algn="just">
              <a:lnSpc>
                <a:spcPct val="90000"/>
              </a:lnSpc>
              <a:spcBef>
                <a:spcPts val="0"/>
              </a:spcBef>
              <a:spcAft>
                <a:spcPts val="0"/>
              </a:spcAft>
              <a:buClr>
                <a:schemeClr val="accent1"/>
              </a:buClr>
              <a:buSzPts val="1800"/>
              <a:buNone/>
            </a:pPr>
            <a:r>
              <a:rPr lang="en-GB" sz="2000"/>
              <a:t>According to the Chaos Report conducted in 1995, concluded that:</a:t>
            </a:r>
            <a:endParaRPr sz="2400">
              <a:solidFill>
                <a:srgbClr val="000000"/>
              </a:solidFill>
            </a:endParaRPr>
          </a:p>
          <a:p>
            <a:pPr indent="0" lvl="0" marL="0" rtl="0" algn="just">
              <a:lnSpc>
                <a:spcPct val="90000"/>
              </a:lnSpc>
              <a:spcBef>
                <a:spcPts val="0"/>
              </a:spcBef>
              <a:spcAft>
                <a:spcPts val="0"/>
              </a:spcAft>
              <a:buClr>
                <a:schemeClr val="accent1"/>
              </a:buClr>
              <a:buSzPts val="1800"/>
              <a:buNone/>
            </a:pPr>
            <a:r>
              <a:t/>
            </a:r>
            <a:endParaRPr sz="2400">
              <a:solidFill>
                <a:srgbClr val="000000"/>
              </a:solidFill>
            </a:endParaRPr>
          </a:p>
          <a:p>
            <a:pPr indent="-355600" lvl="0" marL="457200" marR="0" rtl="0" algn="just">
              <a:lnSpc>
                <a:spcPct val="115000"/>
              </a:lnSpc>
              <a:spcBef>
                <a:spcPts val="0"/>
              </a:spcBef>
              <a:spcAft>
                <a:spcPts val="0"/>
              </a:spcAft>
              <a:buSzPts val="2000"/>
              <a:buFont typeface="Noto Sans Symbols"/>
              <a:buChar char="▪"/>
            </a:pPr>
            <a:r>
              <a:rPr lang="en-GB" sz="2000"/>
              <a:t>31% of projects will be shelved before they are even finished.</a:t>
            </a:r>
            <a:endParaRPr sz="2000"/>
          </a:p>
          <a:p>
            <a:pPr indent="-228600" lvl="0" marL="800100" marR="0" rtl="0" algn="just">
              <a:lnSpc>
                <a:spcPct val="115000"/>
              </a:lnSpc>
              <a:spcBef>
                <a:spcPts val="0"/>
              </a:spcBef>
              <a:spcAft>
                <a:spcPts val="0"/>
              </a:spcAft>
              <a:buSzPts val="1800"/>
              <a:buFont typeface="Noto Sans Symbols"/>
              <a:buNone/>
            </a:pPr>
            <a:r>
              <a:t/>
            </a:r>
            <a:endParaRPr sz="2000"/>
          </a:p>
          <a:p>
            <a:pPr indent="-355600" lvl="0" marL="457200" marR="0" rtl="0" algn="just">
              <a:lnSpc>
                <a:spcPct val="115000"/>
              </a:lnSpc>
              <a:spcBef>
                <a:spcPts val="0"/>
              </a:spcBef>
              <a:spcAft>
                <a:spcPts val="0"/>
              </a:spcAft>
              <a:buSzPts val="2000"/>
              <a:buFont typeface="Noto Sans Symbols"/>
              <a:buChar char="▪"/>
            </a:pPr>
            <a:r>
              <a:rPr lang="en-GB" sz="2000"/>
              <a:t>Over 189% of the initial budget. </a:t>
            </a:r>
            <a:endParaRPr sz="2000"/>
          </a:p>
          <a:p>
            <a:pPr indent="-228600" lvl="0" marL="800100" marR="0" rtl="0" algn="just">
              <a:lnSpc>
                <a:spcPct val="115000"/>
              </a:lnSpc>
              <a:spcBef>
                <a:spcPts val="0"/>
              </a:spcBef>
              <a:spcAft>
                <a:spcPts val="0"/>
              </a:spcAft>
              <a:buSzPts val="1800"/>
              <a:buFont typeface="Noto Sans Symbols"/>
              <a:buNone/>
            </a:pPr>
            <a:r>
              <a:t/>
            </a:r>
            <a:endParaRPr sz="2000"/>
          </a:p>
          <a:p>
            <a:pPr indent="-355600" lvl="0" marL="457200" marR="0" rtl="0" algn="just">
              <a:lnSpc>
                <a:spcPct val="115000"/>
              </a:lnSpc>
              <a:spcBef>
                <a:spcPts val="0"/>
              </a:spcBef>
              <a:spcAft>
                <a:spcPts val="0"/>
              </a:spcAft>
              <a:buSzPts val="2000"/>
              <a:buFont typeface="Noto Sans Symbols"/>
              <a:buChar char="▪"/>
            </a:pPr>
            <a:r>
              <a:rPr lang="en-GB" sz="2000"/>
              <a:t>52% of projects will cost more.</a:t>
            </a:r>
            <a:endParaRPr sz="2000"/>
          </a:p>
          <a:p>
            <a:pPr indent="-228600" lvl="0" marL="800100" marR="0" rtl="0" algn="just">
              <a:lnSpc>
                <a:spcPct val="115000"/>
              </a:lnSpc>
              <a:spcBef>
                <a:spcPts val="0"/>
              </a:spcBef>
              <a:spcAft>
                <a:spcPts val="0"/>
              </a:spcAft>
              <a:buSzPts val="1800"/>
              <a:buFont typeface="Noto Sans Symbols"/>
              <a:buNone/>
            </a:pPr>
            <a:r>
              <a:t/>
            </a:r>
            <a:endParaRPr sz="2000"/>
          </a:p>
          <a:p>
            <a:pPr indent="-355600" lvl="0" marL="457200" marR="0" rtl="0" algn="just">
              <a:lnSpc>
                <a:spcPct val="115000"/>
              </a:lnSpc>
              <a:spcBef>
                <a:spcPts val="0"/>
              </a:spcBef>
              <a:spcAft>
                <a:spcPts val="0"/>
              </a:spcAft>
              <a:buSzPts val="2000"/>
              <a:buFont typeface="Noto Sans Symbols"/>
              <a:buChar char="▪"/>
            </a:pPr>
            <a:r>
              <a:rPr lang="en-GB" sz="2000"/>
              <a:t>The success rate for software projects that are finished on time and within budget is only 16.2% on average.</a:t>
            </a:r>
            <a:endParaRPr sz="2400">
              <a:solidFill>
                <a:srgbClr val="000000"/>
              </a:solidFill>
            </a:endParaRPr>
          </a:p>
        </p:txBody>
      </p:sp>
      <p:sp>
        <p:nvSpPr>
          <p:cNvPr id="165" name="Google Shape;165;p10"/>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Projects Go BAD</a:t>
            </a:r>
            <a:endParaRPr b="1"/>
          </a:p>
        </p:txBody>
      </p:sp>
      <p:sp>
        <p:nvSpPr>
          <p:cNvPr id="166" name="Google Shape;166;p10"/>
          <p:cNvSpPr txBox="1"/>
          <p:nvPr/>
        </p:nvSpPr>
        <p:spPr>
          <a:xfrm>
            <a:off x="399375" y="5312700"/>
            <a:ext cx="73005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Tom Clancy (1995). </a:t>
            </a:r>
            <a:r>
              <a:rPr b="0" i="1" lang="en-GB" sz="1400" u="none" cap="none" strike="noStrike">
                <a:solidFill>
                  <a:srgbClr val="000000"/>
                </a:solidFill>
                <a:latin typeface="Arial"/>
                <a:ea typeface="Arial"/>
                <a:cs typeface="Arial"/>
                <a:sym typeface="Arial"/>
              </a:rPr>
              <a:t>Chaos report</a:t>
            </a:r>
            <a:r>
              <a:rPr b="0" i="0" lang="en-GB" sz="1400" u="none" cap="none" strike="noStrike">
                <a:solidFill>
                  <a:srgbClr val="000000"/>
                </a:solidFill>
                <a:latin typeface="Arial"/>
                <a:ea typeface="Arial"/>
                <a:cs typeface="Arial"/>
                <a:sym typeface="Arial"/>
              </a:rPr>
              <a:t>. The Standish Group International Inc. Retrieved from </a:t>
            </a:r>
            <a:r>
              <a:rPr b="0" i="0" lang="en-GB" sz="1400" u="sng" cap="none" strike="noStrike">
                <a:solidFill>
                  <a:schemeClr val="hlink"/>
                </a:solidFill>
                <a:latin typeface="Arial"/>
                <a:ea typeface="Arial"/>
                <a:cs typeface="Arial"/>
                <a:sym typeface="Arial"/>
                <a:hlinkClick r:id="rId3"/>
              </a:rPr>
              <a:t>https://personal.utdallas.edu/~chung/SYSM6309/chaos_report.pdf</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1"/>
          <p:cNvSpPr txBox="1"/>
          <p:nvPr>
            <p:ph idx="2" type="body"/>
          </p:nvPr>
        </p:nvSpPr>
        <p:spPr>
          <a:xfrm>
            <a:off x="399375" y="1330599"/>
            <a:ext cx="11393400" cy="5085900"/>
          </a:xfrm>
          <a:prstGeom prst="rect">
            <a:avLst/>
          </a:prstGeom>
          <a:noFill/>
          <a:ln>
            <a:noFill/>
          </a:ln>
        </p:spPr>
        <p:txBody>
          <a:bodyPr anchorCtr="0" anchor="t" bIns="0" lIns="0" spcFirstLastPara="1" rIns="0" wrap="square" tIns="0">
            <a:noAutofit/>
          </a:bodyPr>
          <a:lstStyle/>
          <a:p>
            <a:pPr indent="0" lvl="0" marL="0" rtl="0" algn="just">
              <a:lnSpc>
                <a:spcPct val="90000"/>
              </a:lnSpc>
              <a:spcBef>
                <a:spcPts val="0"/>
              </a:spcBef>
              <a:spcAft>
                <a:spcPts val="0"/>
              </a:spcAft>
              <a:buSzPts val="1800"/>
              <a:buNone/>
            </a:pPr>
            <a:r>
              <a:t/>
            </a:r>
            <a:endParaRPr/>
          </a:p>
          <a:p>
            <a:pPr indent="0" lvl="0" marL="0" marR="0" rtl="0" algn="just">
              <a:lnSpc>
                <a:spcPct val="115000"/>
              </a:lnSpc>
              <a:spcBef>
                <a:spcPts val="0"/>
              </a:spcBef>
              <a:spcAft>
                <a:spcPts val="0"/>
              </a:spcAft>
              <a:buSzPts val="1800"/>
              <a:buNone/>
            </a:pPr>
            <a:r>
              <a:rPr lang="en-GB" sz="2000"/>
              <a:t>1. The project's relationship to the organization's main strategic aims, including established success metrics, is not well defined. </a:t>
            </a:r>
            <a:endParaRPr sz="2000"/>
          </a:p>
          <a:p>
            <a:pPr indent="0" lvl="0" marL="457200" marR="0" rtl="0" algn="just">
              <a:lnSpc>
                <a:spcPct val="115000"/>
              </a:lnSpc>
              <a:spcBef>
                <a:spcPts val="0"/>
              </a:spcBef>
              <a:spcAft>
                <a:spcPts val="0"/>
              </a:spcAft>
              <a:buSzPts val="1800"/>
              <a:buNone/>
            </a:pPr>
            <a:r>
              <a:t/>
            </a:r>
            <a:endParaRPr sz="2000"/>
          </a:p>
          <a:p>
            <a:pPr indent="0" lvl="0" marL="0" marR="0" rtl="0" algn="just">
              <a:lnSpc>
                <a:spcPct val="115000"/>
              </a:lnSpc>
              <a:spcBef>
                <a:spcPts val="0"/>
              </a:spcBef>
              <a:spcAft>
                <a:spcPts val="0"/>
              </a:spcAft>
              <a:buSzPts val="1800"/>
              <a:buNone/>
            </a:pPr>
            <a:r>
              <a:rPr lang="en-GB" sz="2000"/>
              <a:t>2. Lack of ownership and leadership from senior management and ministers.</a:t>
            </a:r>
            <a:endParaRPr sz="2000"/>
          </a:p>
          <a:p>
            <a:pPr indent="0" lvl="0" marL="457200" marR="0" rtl="0" algn="just">
              <a:lnSpc>
                <a:spcPct val="115000"/>
              </a:lnSpc>
              <a:spcBef>
                <a:spcPts val="0"/>
              </a:spcBef>
              <a:spcAft>
                <a:spcPts val="0"/>
              </a:spcAft>
              <a:buSzPts val="1800"/>
              <a:buNone/>
            </a:pPr>
            <a:r>
              <a:t/>
            </a:r>
            <a:endParaRPr sz="2000"/>
          </a:p>
          <a:p>
            <a:pPr indent="0" lvl="0" marL="0" marR="0" rtl="0" algn="just">
              <a:lnSpc>
                <a:spcPct val="115000"/>
              </a:lnSpc>
              <a:spcBef>
                <a:spcPts val="0"/>
              </a:spcBef>
              <a:spcAft>
                <a:spcPts val="0"/>
              </a:spcAft>
              <a:buSzPts val="1800"/>
              <a:buNone/>
            </a:pPr>
            <a:r>
              <a:rPr lang="en-GB" sz="2000"/>
              <a:t>3. Ineffective interaction with stakeholders.</a:t>
            </a:r>
            <a:endParaRPr sz="2000"/>
          </a:p>
          <a:p>
            <a:pPr indent="0" lvl="0" marL="457200" marR="0" rtl="0" algn="just">
              <a:lnSpc>
                <a:spcPct val="115000"/>
              </a:lnSpc>
              <a:spcBef>
                <a:spcPts val="0"/>
              </a:spcBef>
              <a:spcAft>
                <a:spcPts val="0"/>
              </a:spcAft>
              <a:buSzPts val="1800"/>
              <a:buNone/>
            </a:pPr>
            <a:r>
              <a:t/>
            </a:r>
            <a:endParaRPr sz="2000"/>
          </a:p>
          <a:p>
            <a:pPr indent="0" lvl="0" marL="0" marR="0" rtl="0" algn="just">
              <a:lnSpc>
                <a:spcPct val="115000"/>
              </a:lnSpc>
              <a:spcBef>
                <a:spcPts val="0"/>
              </a:spcBef>
              <a:spcAft>
                <a:spcPts val="0"/>
              </a:spcAft>
              <a:buSzPts val="1800"/>
              <a:buNone/>
            </a:pPr>
            <a:r>
              <a:rPr lang="en-GB" sz="2000"/>
              <a:t>4. Lack of project management and risk management expertise and tried-and-true methods.</a:t>
            </a:r>
            <a:endParaRPr sz="2000"/>
          </a:p>
          <a:p>
            <a:pPr indent="0" lvl="0" marL="0" marR="0" rtl="0" algn="just">
              <a:lnSpc>
                <a:spcPct val="115000"/>
              </a:lnSpc>
              <a:spcBef>
                <a:spcPts val="0"/>
              </a:spcBef>
              <a:spcAft>
                <a:spcPts val="0"/>
              </a:spcAft>
              <a:buSzPts val="1800"/>
              <a:buNone/>
            </a:pPr>
            <a:r>
              <a:t/>
            </a:r>
            <a:endParaRPr sz="2000"/>
          </a:p>
          <a:p>
            <a:pPr indent="0" lvl="0" marL="0" marR="0" rtl="0" algn="just">
              <a:lnSpc>
                <a:spcPct val="115000"/>
              </a:lnSpc>
              <a:spcBef>
                <a:spcPts val="0"/>
              </a:spcBef>
              <a:spcAft>
                <a:spcPts val="0"/>
              </a:spcAft>
              <a:buSzPts val="1800"/>
              <a:buNone/>
            </a:pPr>
            <a:r>
              <a:rPr lang="en-GB" sz="2000"/>
              <a:t>5. There isn't enough focus on organizing development and implementation into doable steps.</a:t>
            </a:r>
            <a:endParaRPr sz="2000"/>
          </a:p>
          <a:p>
            <a:pPr indent="0" lvl="0" marL="0" marR="0" rtl="0" algn="just">
              <a:lnSpc>
                <a:spcPct val="115000"/>
              </a:lnSpc>
              <a:spcBef>
                <a:spcPts val="0"/>
              </a:spcBef>
              <a:spcAft>
                <a:spcPts val="0"/>
              </a:spcAft>
              <a:buSzPts val="1800"/>
              <a:buNone/>
            </a:pPr>
            <a:r>
              <a:t/>
            </a:r>
            <a:endParaRPr sz="2000"/>
          </a:p>
          <a:p>
            <a:pPr indent="0" lvl="0" marL="0" marR="0" rtl="0" algn="just">
              <a:lnSpc>
                <a:spcPct val="115000"/>
              </a:lnSpc>
              <a:spcBef>
                <a:spcPts val="0"/>
              </a:spcBef>
              <a:spcAft>
                <a:spcPts val="0"/>
              </a:spcAft>
              <a:buSzPts val="1800"/>
              <a:buNone/>
            </a:pPr>
            <a:r>
              <a:rPr lang="en-GB" sz="2000"/>
              <a:t>6. Evaluation of proposals is based more on the initial cost than on overall value for money, especially when it comes to ensuring the delivery of business advantages. </a:t>
            </a:r>
            <a:endParaRPr/>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p:txBody>
      </p:sp>
      <p:sp>
        <p:nvSpPr>
          <p:cNvPr id="172" name="Google Shape;172;p11"/>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Typical Reasons Projects Fail</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2"/>
          <p:cNvSpPr txBox="1"/>
          <p:nvPr>
            <p:ph idx="2" type="body"/>
          </p:nvPr>
        </p:nvSpPr>
        <p:spPr>
          <a:xfrm>
            <a:off x="320470" y="1290294"/>
            <a:ext cx="11393400" cy="2064300"/>
          </a:xfrm>
          <a:prstGeom prst="rect">
            <a:avLst/>
          </a:prstGeom>
          <a:noFill/>
          <a:ln>
            <a:noFill/>
          </a:ln>
        </p:spPr>
        <p:txBody>
          <a:bodyPr anchorCtr="0" anchor="t" bIns="0" lIns="0" spcFirstLastPara="1" rIns="0" wrap="square" tIns="0">
            <a:noAutofit/>
          </a:bodyPr>
          <a:lstStyle/>
          <a:p>
            <a:pPr indent="0" lvl="0" marL="0" marR="0" rtl="0" algn="just">
              <a:lnSpc>
                <a:spcPct val="115000"/>
              </a:lnSpc>
              <a:spcBef>
                <a:spcPts val="0"/>
              </a:spcBef>
              <a:spcAft>
                <a:spcPts val="0"/>
              </a:spcAft>
              <a:buSzPts val="1800"/>
              <a:buNone/>
            </a:pPr>
            <a:r>
              <a:rPr lang="en-GB" sz="2000"/>
              <a:t>In accordance to the PMBOK® Guide - Fourth edition the definition of a project is “a temporary endeavor undertaken to create a unique project service or result.” Projects are transient in nature and end once the task assigned to them is finished. </a:t>
            </a:r>
            <a:endParaRPr sz="2000"/>
          </a:p>
          <a:p>
            <a:pPr indent="0" lvl="0" marL="0" marR="0" rtl="0" algn="just">
              <a:lnSpc>
                <a:spcPct val="115000"/>
              </a:lnSpc>
              <a:spcBef>
                <a:spcPts val="0"/>
              </a:spcBef>
              <a:spcAft>
                <a:spcPts val="0"/>
              </a:spcAft>
              <a:buSzPts val="1800"/>
              <a:buNone/>
            </a:pPr>
            <a:r>
              <a:rPr lang="en-GB" sz="2000"/>
              <a:t>According to the Prince 2, the definition of a project is “A temporary organisation that is created for the purpose of delivering one or more business products according to a specified Business Case.”.</a:t>
            </a:r>
            <a:endParaRPr sz="2000"/>
          </a:p>
          <a:p>
            <a:pPr indent="0" lvl="0" marL="0" marR="0" rtl="0" algn="just">
              <a:lnSpc>
                <a:spcPct val="115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a:p>
            <a:pPr indent="0" lvl="0" marL="0" rtl="0" algn="just">
              <a:lnSpc>
                <a:spcPct val="90000"/>
              </a:lnSpc>
              <a:spcBef>
                <a:spcPts val="0"/>
              </a:spcBef>
              <a:spcAft>
                <a:spcPts val="0"/>
              </a:spcAft>
              <a:buSzPts val="1800"/>
              <a:buNone/>
            </a:pPr>
            <a:r>
              <a:t/>
            </a:r>
            <a:endParaRPr sz="2400"/>
          </a:p>
        </p:txBody>
      </p:sp>
      <p:sp>
        <p:nvSpPr>
          <p:cNvPr id="178" name="Google Shape;178;p12"/>
          <p:cNvSpPr txBox="1"/>
          <p:nvPr>
            <p:ph type="title"/>
          </p:nvPr>
        </p:nvSpPr>
        <p:spPr>
          <a:xfrm>
            <a:off x="320395" y="218724"/>
            <a:ext cx="11393400" cy="6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1" lang="en-GB"/>
              <a:t>PMI and Prince 2 - Definition of a Project </a:t>
            </a:r>
            <a:endParaRPr b="1"/>
          </a:p>
        </p:txBody>
      </p:sp>
      <p:sp>
        <p:nvSpPr>
          <p:cNvPr id="179" name="Google Shape;179;p12"/>
          <p:cNvSpPr/>
          <p:nvPr/>
        </p:nvSpPr>
        <p:spPr>
          <a:xfrm>
            <a:off x="940500" y="3910950"/>
            <a:ext cx="10153200" cy="2769600"/>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1800"/>
              <a:buFont typeface="Arial"/>
              <a:buNone/>
            </a:pPr>
            <a:r>
              <a:rPr b="0" i="0" lang="en-GB" sz="1800" u="none" cap="none" strike="noStrike">
                <a:solidFill>
                  <a:schemeClr val="lt1"/>
                </a:solidFill>
                <a:latin typeface="Calibri"/>
                <a:ea typeface="Calibri"/>
                <a:cs typeface="Calibri"/>
                <a:sym typeface="Calibri"/>
              </a:rPr>
              <a:t>‘’A project is a temporary endeavor undertaken to create a unique product, service, or result. The temporary nature of projects indicates a definite beginning and end. Temporary does not necessarily mean a project has a short duration. A project’s end is reached when the objectives have been achieved or when the project is terminated because its objectives will not or cannot be met, or when the need for the project no longer exists. The decision to terminate a project requires approval and authorization by an appropriate authority.’’</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3"/>
          <p:cNvSpPr txBox="1"/>
          <p:nvPr>
            <p:ph type="title"/>
          </p:nvPr>
        </p:nvSpPr>
        <p:spPr>
          <a:xfrm>
            <a:off x="324470" y="1530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Program and Portfolio </a:t>
            </a:r>
            <a:endParaRPr b="1"/>
          </a:p>
        </p:txBody>
      </p:sp>
      <p:pic>
        <p:nvPicPr>
          <p:cNvPr id="186" name="Google Shape;186;p13"/>
          <p:cNvPicPr preferRelativeResize="0"/>
          <p:nvPr/>
        </p:nvPicPr>
        <p:blipFill rotWithShape="1">
          <a:blip r:embed="rId3">
            <a:alphaModFix/>
          </a:blip>
          <a:srcRect b="0" l="0" r="0" t="0"/>
          <a:stretch/>
        </p:blipFill>
        <p:spPr>
          <a:xfrm>
            <a:off x="175850" y="1297175"/>
            <a:ext cx="5023100" cy="4751249"/>
          </a:xfrm>
          <a:prstGeom prst="rect">
            <a:avLst/>
          </a:prstGeom>
          <a:noFill/>
          <a:ln>
            <a:noFill/>
          </a:ln>
        </p:spPr>
      </p:pic>
      <p:pic>
        <p:nvPicPr>
          <p:cNvPr id="187" name="Google Shape;187;p13"/>
          <p:cNvPicPr preferRelativeResize="0"/>
          <p:nvPr/>
        </p:nvPicPr>
        <p:blipFill rotWithShape="1">
          <a:blip r:embed="rId4">
            <a:alphaModFix/>
          </a:blip>
          <a:srcRect b="0" l="0" r="0" t="11095"/>
          <a:stretch/>
        </p:blipFill>
        <p:spPr>
          <a:xfrm>
            <a:off x="5755530" y="1087250"/>
            <a:ext cx="5962345" cy="5770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4"/>
          <p:cNvSpPr/>
          <p:nvPr/>
        </p:nvSpPr>
        <p:spPr>
          <a:xfrm>
            <a:off x="435936" y="1135751"/>
            <a:ext cx="10700442" cy="1125840"/>
          </a:xfrm>
          <a:prstGeom prst="rightArrow">
            <a:avLst>
              <a:gd fmla="val 53423" name="adj1"/>
              <a:gd fmla="val 50000" name="adj2"/>
            </a:avLst>
          </a:prstGeom>
          <a:solidFill>
            <a:schemeClr val="accent1"/>
          </a:solidFill>
          <a:ln>
            <a:noFill/>
          </a:ln>
        </p:spPr>
        <p:txBody>
          <a:bodyPr anchorCtr="0" anchor="ctr" bIns="0" lIns="68575" spcFirstLastPara="1" rIns="91425" wrap="square" tIns="27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Bebas Neue"/>
                <a:ea typeface="Bebas Neue"/>
                <a:cs typeface="Bebas Neue"/>
                <a:sym typeface="Bebas Neue"/>
              </a:rPr>
              <a:t>Project Life Cycle </a:t>
            </a:r>
            <a:endParaRPr b="0" i="0" sz="1400" u="none" cap="none" strike="noStrike">
              <a:solidFill>
                <a:srgbClr val="000000"/>
              </a:solidFill>
              <a:latin typeface="Arial"/>
              <a:ea typeface="Arial"/>
              <a:cs typeface="Arial"/>
              <a:sym typeface="Arial"/>
            </a:endParaRPr>
          </a:p>
        </p:txBody>
      </p:sp>
      <p:sp>
        <p:nvSpPr>
          <p:cNvPr id="194" name="Google Shape;194;p14"/>
          <p:cNvSpPr txBox="1"/>
          <p:nvPr/>
        </p:nvSpPr>
        <p:spPr>
          <a:xfrm>
            <a:off x="435936" y="2395742"/>
            <a:ext cx="3214718" cy="3927209"/>
          </a:xfrm>
          <a:prstGeom prst="rect">
            <a:avLst/>
          </a:prstGeom>
          <a:noFill/>
          <a:ln>
            <a:noFill/>
          </a:ln>
        </p:spPr>
        <p:txBody>
          <a:bodyPr anchorCtr="0" anchor="t" bIns="45700" lIns="68575" spcFirstLastPara="1" rIns="91425" wrap="square" tIns="0">
            <a:spAutoFit/>
          </a:bodyPr>
          <a:lstStyle/>
          <a:p>
            <a:pPr indent="0" lvl="0" marL="0" marR="0" rtl="0" algn="just">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Is unique to the project, to an industry, to your needs. It is highly customizable. Can be predictive or adaptive.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Arial"/>
                <a:ea typeface="Arial"/>
                <a:cs typeface="Arial"/>
                <a:sym typeface="Arial"/>
              </a:rPr>
              <a:t>For Instance: </a:t>
            </a:r>
            <a:endParaRPr b="0" i="0" sz="18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Human Development</a:t>
            </a:r>
            <a:endParaRPr b="0" i="0" sz="14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Conceiving</a:t>
            </a:r>
            <a:endParaRPr b="0" i="0" sz="14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Childhood</a:t>
            </a:r>
            <a:endParaRPr b="0" i="0" sz="14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Teenage hood</a:t>
            </a:r>
            <a:endParaRPr b="0" i="0" sz="14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Adulthood</a:t>
            </a:r>
            <a:endParaRPr b="0" i="0" sz="1400" u="none" cap="none" strike="noStrike">
              <a:solidFill>
                <a:srgbClr val="000000"/>
              </a:solidFill>
              <a:latin typeface="Arial"/>
              <a:ea typeface="Arial"/>
              <a:cs typeface="Arial"/>
              <a:sym typeface="Arial"/>
            </a:endParaRPr>
          </a:p>
          <a:p>
            <a:pPr indent="-285750" lvl="0" marL="400050" marR="0" rtl="0" algn="l">
              <a:lnSpc>
                <a:spcPct val="115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195" name="Google Shape;195;p14"/>
          <p:cNvSpPr txBox="1"/>
          <p:nvPr/>
        </p:nvSpPr>
        <p:spPr>
          <a:xfrm>
            <a:off x="3833265" y="3036525"/>
            <a:ext cx="7120500" cy="2829985"/>
          </a:xfrm>
          <a:prstGeom prst="rect">
            <a:avLst/>
          </a:prstGeom>
          <a:noFill/>
          <a:ln>
            <a:noFill/>
          </a:ln>
        </p:spPr>
        <p:txBody>
          <a:bodyPr anchorCtr="0" anchor="t" bIns="45700" lIns="68575" spcFirstLastPara="1" rIns="91425"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5 Process Groups According to the PMI  that are not Customizable</a:t>
            </a:r>
            <a:endParaRPr b="1"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342900" lvl="0" marL="444500" marR="0" rtl="0" algn="just">
              <a:lnSpc>
                <a:spcPct val="115000"/>
              </a:lnSpc>
              <a:spcBef>
                <a:spcPts val="0"/>
              </a:spcBef>
              <a:spcAft>
                <a:spcPts val="0"/>
              </a:spcAft>
              <a:buClr>
                <a:srgbClr val="000000"/>
              </a:buClr>
              <a:buSzPts val="2000"/>
              <a:buFont typeface="Noto Sans Symbols"/>
              <a:buChar char="▪"/>
            </a:pPr>
            <a:r>
              <a:rPr b="0" i="0" lang="en-GB" sz="1800" u="none" cap="none" strike="noStrike">
                <a:solidFill>
                  <a:srgbClr val="000000"/>
                </a:solidFill>
                <a:latin typeface="Calibri"/>
                <a:ea typeface="Calibri"/>
                <a:cs typeface="Calibri"/>
                <a:sym typeface="Calibri"/>
              </a:rPr>
              <a:t>Initiation: Justification, Authorization</a:t>
            </a:r>
            <a:endParaRPr b="0" i="0" sz="1800" u="none" cap="none" strike="noStrike">
              <a:solidFill>
                <a:srgbClr val="000000"/>
              </a:solidFill>
              <a:latin typeface="Calibri"/>
              <a:ea typeface="Calibri"/>
              <a:cs typeface="Calibri"/>
              <a:sym typeface="Calibri"/>
            </a:endParaRPr>
          </a:p>
          <a:p>
            <a:pPr indent="-342900" lvl="0" marL="444500" marR="0" rtl="0" algn="just">
              <a:lnSpc>
                <a:spcPct val="115000"/>
              </a:lnSpc>
              <a:spcBef>
                <a:spcPts val="0"/>
              </a:spcBef>
              <a:spcAft>
                <a:spcPts val="0"/>
              </a:spcAft>
              <a:buClr>
                <a:srgbClr val="000000"/>
              </a:buClr>
              <a:buSzPts val="2000"/>
              <a:buFont typeface="Noto Sans Symbols"/>
              <a:buChar char="▪"/>
            </a:pPr>
            <a:r>
              <a:rPr b="0" i="0" lang="en-GB" sz="1800" u="none" cap="none" strike="noStrike">
                <a:solidFill>
                  <a:srgbClr val="000000"/>
                </a:solidFill>
                <a:latin typeface="Calibri"/>
                <a:ea typeface="Calibri"/>
                <a:cs typeface="Calibri"/>
                <a:sym typeface="Calibri"/>
              </a:rPr>
              <a:t>Planning: Establish Scope , Refine Objectives, Define the Course of Action</a:t>
            </a:r>
            <a:endParaRPr b="0" i="0" sz="1800" u="none" cap="none" strike="noStrike">
              <a:solidFill>
                <a:srgbClr val="000000"/>
              </a:solidFill>
              <a:latin typeface="Calibri"/>
              <a:ea typeface="Calibri"/>
              <a:cs typeface="Calibri"/>
              <a:sym typeface="Calibri"/>
            </a:endParaRPr>
          </a:p>
          <a:p>
            <a:pPr indent="-342900" lvl="0" marL="444500" marR="0" rtl="0" algn="just">
              <a:lnSpc>
                <a:spcPct val="115000"/>
              </a:lnSpc>
              <a:spcBef>
                <a:spcPts val="0"/>
              </a:spcBef>
              <a:spcAft>
                <a:spcPts val="0"/>
              </a:spcAft>
              <a:buClr>
                <a:srgbClr val="000000"/>
              </a:buClr>
              <a:buSzPts val="2000"/>
              <a:buFont typeface="Noto Sans Symbols"/>
              <a:buChar char="▪"/>
            </a:pPr>
            <a:r>
              <a:rPr b="0" i="0" lang="en-GB" sz="1800" u="none" cap="none" strike="noStrike">
                <a:solidFill>
                  <a:srgbClr val="000000"/>
                </a:solidFill>
                <a:latin typeface="Calibri"/>
                <a:ea typeface="Calibri"/>
                <a:cs typeface="Calibri"/>
                <a:sym typeface="Calibri"/>
              </a:rPr>
              <a:t>Executing: Put the Plan in Action</a:t>
            </a:r>
            <a:endParaRPr b="0" i="0" sz="1800" u="none" cap="none" strike="noStrike">
              <a:solidFill>
                <a:srgbClr val="000000"/>
              </a:solidFill>
              <a:latin typeface="Calibri"/>
              <a:ea typeface="Calibri"/>
              <a:cs typeface="Calibri"/>
              <a:sym typeface="Calibri"/>
            </a:endParaRPr>
          </a:p>
          <a:p>
            <a:pPr indent="-342900" lvl="0" marL="444500" marR="0" rtl="0" algn="just">
              <a:lnSpc>
                <a:spcPct val="115000"/>
              </a:lnSpc>
              <a:spcBef>
                <a:spcPts val="0"/>
              </a:spcBef>
              <a:spcAft>
                <a:spcPts val="0"/>
              </a:spcAft>
              <a:buClr>
                <a:srgbClr val="000000"/>
              </a:buClr>
              <a:buSzPts val="2000"/>
              <a:buFont typeface="Noto Sans Symbols"/>
              <a:buChar char="▪"/>
            </a:pPr>
            <a:r>
              <a:rPr b="0" i="0" lang="en-GB" sz="1800" u="none" cap="none" strike="noStrike">
                <a:solidFill>
                  <a:srgbClr val="000000"/>
                </a:solidFill>
                <a:latin typeface="Calibri"/>
                <a:ea typeface="Calibri"/>
                <a:cs typeface="Calibri"/>
                <a:sym typeface="Calibri"/>
              </a:rPr>
              <a:t>Monitoring and Controlling: Understand your Variances, Performance and Forecast</a:t>
            </a:r>
            <a:endParaRPr b="0" i="0" sz="1800" u="none" cap="none" strike="noStrike">
              <a:solidFill>
                <a:srgbClr val="000000"/>
              </a:solidFill>
              <a:latin typeface="Calibri"/>
              <a:ea typeface="Calibri"/>
              <a:cs typeface="Calibri"/>
              <a:sym typeface="Calibri"/>
            </a:endParaRPr>
          </a:p>
          <a:p>
            <a:pPr indent="-342900" lvl="0" marL="482600" marR="0" rtl="0" algn="just">
              <a:lnSpc>
                <a:spcPct val="115000"/>
              </a:lnSpc>
              <a:spcBef>
                <a:spcPts val="0"/>
              </a:spcBef>
              <a:spcAft>
                <a:spcPts val="0"/>
              </a:spcAft>
              <a:buClr>
                <a:srgbClr val="000000"/>
              </a:buClr>
              <a:buSzPts val="1400"/>
              <a:buFont typeface="Noto Sans Symbols"/>
              <a:buChar char="▪"/>
            </a:pPr>
            <a:r>
              <a:rPr b="0" i="0" lang="en-GB" sz="1800" u="none" cap="none" strike="noStrike">
                <a:solidFill>
                  <a:srgbClr val="000000"/>
                </a:solidFill>
                <a:latin typeface="Calibri"/>
                <a:ea typeface="Calibri"/>
                <a:cs typeface="Calibri"/>
                <a:sym typeface="Calibri"/>
              </a:rPr>
              <a:t>Closing: Formally Close the Project </a:t>
            </a:r>
            <a:endParaRPr b="0" i="0" sz="1800" u="none" cap="none" strike="noStrike">
              <a:solidFill>
                <a:srgbClr val="000000"/>
              </a:solidFill>
              <a:latin typeface="Calibri"/>
              <a:ea typeface="Calibri"/>
              <a:cs typeface="Calibri"/>
              <a:sym typeface="Calibri"/>
            </a:endParaRPr>
          </a:p>
        </p:txBody>
      </p:sp>
      <p:sp>
        <p:nvSpPr>
          <p:cNvPr id="196" name="Google Shape;196;p14"/>
          <p:cNvSpPr/>
          <p:nvPr/>
        </p:nvSpPr>
        <p:spPr>
          <a:xfrm>
            <a:off x="3833265" y="1910697"/>
            <a:ext cx="7303111" cy="1125840"/>
          </a:xfrm>
          <a:prstGeom prst="rightArrow">
            <a:avLst>
              <a:gd fmla="val 53423" name="adj1"/>
              <a:gd fmla="val 50000" name="adj2"/>
            </a:avLst>
          </a:prstGeom>
          <a:solidFill>
            <a:schemeClr val="accent3"/>
          </a:solidFill>
          <a:ln>
            <a:noFill/>
          </a:ln>
        </p:spPr>
        <p:txBody>
          <a:bodyPr anchorCtr="0" anchor="ctr" bIns="0" lIns="68575" spcFirstLastPara="1" rIns="91425" wrap="square" tIns="27425">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Bebas Neue"/>
                <a:ea typeface="Bebas Neue"/>
                <a:cs typeface="Bebas Neue"/>
                <a:sym typeface="Bebas Neue"/>
              </a:rPr>
              <a:t>Project Management process</a:t>
            </a:r>
            <a:endParaRPr b="0" i="0" sz="1400" u="none" cap="none" strike="noStrike">
              <a:solidFill>
                <a:srgbClr val="000000"/>
              </a:solidFill>
              <a:latin typeface="Arial"/>
              <a:ea typeface="Arial"/>
              <a:cs typeface="Arial"/>
              <a:sym typeface="Arial"/>
            </a:endParaRPr>
          </a:p>
        </p:txBody>
      </p:sp>
      <p:sp>
        <p:nvSpPr>
          <p:cNvPr id="197" name="Google Shape;197;p14"/>
          <p:cNvSpPr txBox="1"/>
          <p:nvPr>
            <p:ph type="title"/>
          </p:nvPr>
        </p:nvSpPr>
        <p:spPr>
          <a:xfrm>
            <a:off x="174122" y="200546"/>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b="1" lang="en-GB">
                <a:solidFill>
                  <a:schemeClr val="lt1"/>
                </a:solidFill>
              </a:rPr>
              <a:t>Two (2) Methodologies Needed to Run to any Project! (many mistake this)</a:t>
            </a:r>
            <a:endParaRPr b="1">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320270" y="1423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But Where Do Many Amateur PMs Make the Mistake </a:t>
            </a:r>
            <a:endParaRPr b="1"/>
          </a:p>
        </p:txBody>
      </p:sp>
      <p:pic>
        <p:nvPicPr>
          <p:cNvPr id="203" name="Google Shape;203;p26"/>
          <p:cNvPicPr preferRelativeResize="0"/>
          <p:nvPr/>
        </p:nvPicPr>
        <p:blipFill rotWithShape="1">
          <a:blip r:embed="rId3">
            <a:alphaModFix/>
          </a:blip>
          <a:srcRect b="5124" l="-2113" r="2876" t="-2361"/>
          <a:stretch/>
        </p:blipFill>
        <p:spPr>
          <a:xfrm>
            <a:off x="2258096" y="1409400"/>
            <a:ext cx="7517774" cy="3584150"/>
          </a:xfrm>
          <a:prstGeom prst="rect">
            <a:avLst/>
          </a:prstGeom>
          <a:noFill/>
          <a:ln>
            <a:noFill/>
          </a:ln>
        </p:spPr>
      </p:pic>
      <p:sp>
        <p:nvSpPr>
          <p:cNvPr id="204" name="Google Shape;204;p26"/>
          <p:cNvSpPr/>
          <p:nvPr/>
        </p:nvSpPr>
        <p:spPr>
          <a:xfrm>
            <a:off x="1642926" y="4311400"/>
            <a:ext cx="1491000" cy="960300"/>
          </a:xfrm>
          <a:prstGeom prst="rightArrow">
            <a:avLst>
              <a:gd fmla="val 50000" name="adj1"/>
              <a:gd fmla="val 50000" name="adj2"/>
            </a:avLst>
          </a:prstGeom>
          <a:solidFill>
            <a:schemeClr val="accent1"/>
          </a:solidFill>
          <a:ln cap="flat" cmpd="sng" w="25400">
            <a:solidFill>
              <a:srgbClr val="6323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5" name="Google Shape;205;p26"/>
          <p:cNvSpPr txBox="1"/>
          <p:nvPr/>
        </p:nvSpPr>
        <p:spPr>
          <a:xfrm>
            <a:off x="2481425" y="5395800"/>
            <a:ext cx="7414500" cy="11082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2000"/>
              <a:buFont typeface="Arial"/>
              <a:buNone/>
            </a:pPr>
            <a:r>
              <a:rPr b="0" i="0" lang="en-GB" sz="2000" u="none" cap="none" strike="noStrike">
                <a:solidFill>
                  <a:schemeClr val="lt1"/>
                </a:solidFill>
                <a:latin typeface="Calibri"/>
                <a:ea typeface="Calibri"/>
                <a:cs typeface="Calibri"/>
                <a:sym typeface="Calibri"/>
              </a:rPr>
              <a:t>Note: Project Management Processes &amp; Product-Oriented Processes overlap &amp; interact throughout the life of a project.</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26050" y="178337"/>
            <a:ext cx="10871100" cy="69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b="1" lang="en-GB">
                <a:solidFill>
                  <a:schemeClr val="lt1"/>
                </a:solidFill>
              </a:rPr>
              <a:t>Characteristics of the Project Life Cycle</a:t>
            </a:r>
            <a:endParaRPr b="1">
              <a:solidFill>
                <a:schemeClr val="lt1"/>
              </a:solidFill>
            </a:endParaRPr>
          </a:p>
        </p:txBody>
      </p:sp>
      <p:sp>
        <p:nvSpPr>
          <p:cNvPr id="211" name="Google Shape;211;p29"/>
          <p:cNvSpPr txBox="1"/>
          <p:nvPr>
            <p:ph idx="1" type="body"/>
          </p:nvPr>
        </p:nvSpPr>
        <p:spPr>
          <a:xfrm>
            <a:off x="443725" y="1518274"/>
            <a:ext cx="5159100" cy="4209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just">
              <a:lnSpc>
                <a:spcPct val="115000"/>
              </a:lnSpc>
              <a:spcBef>
                <a:spcPts val="0"/>
              </a:spcBef>
              <a:spcAft>
                <a:spcPts val="0"/>
              </a:spcAft>
              <a:buClr>
                <a:srgbClr val="000000"/>
              </a:buClr>
              <a:buSzPct val="98280"/>
              <a:buFont typeface="Arial"/>
              <a:buNone/>
            </a:pPr>
            <a:r>
              <a:rPr lang="en-GB" sz="2200">
                <a:solidFill>
                  <a:schemeClr val="accent3"/>
                </a:solidFill>
                <a:latin typeface="Calibri"/>
                <a:ea typeface="Calibri"/>
                <a:cs typeface="Calibri"/>
                <a:sym typeface="Calibri"/>
              </a:rPr>
              <a:t>Influence, Risk &amp; Cost of Changes</a:t>
            </a:r>
            <a:endParaRPr sz="2200">
              <a:solidFill>
                <a:schemeClr val="accent3"/>
              </a:solidFill>
              <a:latin typeface="Calibri"/>
              <a:ea typeface="Calibri"/>
              <a:cs typeface="Calibri"/>
              <a:sym typeface="Calibri"/>
            </a:endParaRPr>
          </a:p>
        </p:txBody>
      </p:sp>
      <p:pic>
        <p:nvPicPr>
          <p:cNvPr id="212" name="Google Shape;212;p29"/>
          <p:cNvPicPr preferRelativeResize="0"/>
          <p:nvPr/>
        </p:nvPicPr>
        <p:blipFill rotWithShape="1">
          <a:blip r:embed="rId3">
            <a:alphaModFix/>
          </a:blip>
          <a:srcRect b="20028" l="57208" r="18720" t="41191"/>
          <a:stretch/>
        </p:blipFill>
        <p:spPr>
          <a:xfrm>
            <a:off x="0" y="2085278"/>
            <a:ext cx="8990749" cy="4850781"/>
          </a:xfrm>
          <a:prstGeom prst="rect">
            <a:avLst/>
          </a:prstGeom>
          <a:noFill/>
          <a:ln>
            <a:noFill/>
          </a:ln>
        </p:spPr>
      </p:pic>
      <p:sp>
        <p:nvSpPr>
          <p:cNvPr id="213" name="Google Shape;213;p29"/>
          <p:cNvSpPr txBox="1"/>
          <p:nvPr/>
        </p:nvSpPr>
        <p:spPr>
          <a:xfrm>
            <a:off x="7593980" y="1475482"/>
            <a:ext cx="4480250" cy="437500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200"/>
              <a:buFont typeface="Arial"/>
              <a:buNone/>
            </a:pPr>
            <a:r>
              <a:rPr b="1" i="0" lang="en-GB" sz="2200" u="none" cap="none" strike="noStrike">
                <a:solidFill>
                  <a:schemeClr val="accent3"/>
                </a:solidFill>
                <a:latin typeface="Calibri"/>
                <a:ea typeface="Calibri"/>
                <a:cs typeface="Calibri"/>
                <a:sym typeface="Calibri"/>
              </a:rPr>
              <a:t>Cost and Staffing Levels:</a:t>
            </a:r>
            <a:endParaRPr b="0" i="0" sz="2000" u="none" cap="none" strike="noStrike">
              <a:solidFill>
                <a:schemeClr val="accent3"/>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Low at the Start</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Peak as the Work is Carried Out</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Drop Rapidly as the Project Draws to a Close</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Ability to influence the final characteristics of the project’s product, without significantly impacting cost:</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Highest at the Start</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Decreases as the Project Progresses Towards Completion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0"/>
          <p:cNvSpPr txBox="1"/>
          <p:nvPr>
            <p:ph type="title"/>
          </p:nvPr>
        </p:nvSpPr>
        <p:spPr>
          <a:xfrm>
            <a:off x="540025" y="263937"/>
            <a:ext cx="10871100" cy="597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SzPts val="2800"/>
              <a:buNone/>
            </a:pPr>
            <a:r>
              <a:rPr b="1" lang="en-GB">
                <a:solidFill>
                  <a:schemeClr val="lt1"/>
                </a:solidFill>
              </a:rPr>
              <a:t>Generic Project Life Cycle Structure</a:t>
            </a:r>
            <a:endParaRPr b="1">
              <a:solidFill>
                <a:schemeClr val="lt1"/>
              </a:solidFill>
            </a:endParaRPr>
          </a:p>
        </p:txBody>
      </p:sp>
      <p:pic>
        <p:nvPicPr>
          <p:cNvPr id="219" name="Google Shape;219;p30"/>
          <p:cNvPicPr preferRelativeResize="0"/>
          <p:nvPr/>
        </p:nvPicPr>
        <p:blipFill rotWithShape="1">
          <a:blip r:embed="rId3">
            <a:alphaModFix/>
          </a:blip>
          <a:srcRect b="5814" l="56334" r="12373" t="36669"/>
          <a:stretch/>
        </p:blipFill>
        <p:spPr>
          <a:xfrm>
            <a:off x="935963" y="3827791"/>
            <a:ext cx="4165788" cy="2792356"/>
          </a:xfrm>
          <a:prstGeom prst="rect">
            <a:avLst/>
          </a:prstGeom>
          <a:noFill/>
          <a:ln>
            <a:noFill/>
          </a:ln>
        </p:spPr>
      </p:pic>
      <p:sp>
        <p:nvSpPr>
          <p:cNvPr id="220" name="Google Shape;220;p30"/>
          <p:cNvSpPr txBox="1"/>
          <p:nvPr/>
        </p:nvSpPr>
        <p:spPr>
          <a:xfrm>
            <a:off x="6950684" y="1364481"/>
            <a:ext cx="4081200" cy="25083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3"/>
                </a:solidFill>
                <a:latin typeface="Calibri"/>
                <a:ea typeface="Calibri"/>
                <a:cs typeface="Calibri"/>
                <a:sym typeface="Calibri"/>
              </a:rPr>
              <a:t>Recognising Phase Completion</a:t>
            </a:r>
            <a:endParaRPr b="0" i="0" sz="1400" u="none" cap="none" strike="noStrike">
              <a:solidFill>
                <a:schemeClr val="accent3"/>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highlight>
                <a:srgbClr val="FFFF00"/>
              </a:highlight>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You will recognize the phase completion because each phase has a specific deliverable, or multiple deliverables that mark the end of the phase.</a:t>
            </a:r>
            <a:endParaRPr b="0" i="0" sz="2000" u="sng" cap="none" strike="noStrike">
              <a:solidFill>
                <a:srgbClr val="000000"/>
              </a:solidFill>
              <a:latin typeface="Arial"/>
              <a:ea typeface="Arial"/>
              <a:cs typeface="Arial"/>
              <a:sym typeface="Arial"/>
            </a:endParaRPr>
          </a:p>
        </p:txBody>
      </p:sp>
      <p:sp>
        <p:nvSpPr>
          <p:cNvPr id="221" name="Google Shape;221;p30"/>
          <p:cNvSpPr txBox="1"/>
          <p:nvPr/>
        </p:nvSpPr>
        <p:spPr>
          <a:xfrm>
            <a:off x="6950670" y="4065644"/>
            <a:ext cx="4355700" cy="25545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accent3"/>
                </a:solidFill>
                <a:latin typeface="Calibri"/>
                <a:ea typeface="Calibri"/>
                <a:cs typeface="Calibri"/>
                <a:sym typeface="Calibri"/>
              </a:rPr>
              <a:t>Phase Gate</a:t>
            </a:r>
            <a:endParaRPr b="0" i="0" sz="1400" u="none" cap="none" strike="noStrike">
              <a:solidFill>
                <a:schemeClr val="accent3"/>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End of the phase to assess progress and performance against:</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Business Case</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Project Charter</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Project Management Plan</a:t>
            </a:r>
            <a:endParaRPr b="0" i="0" sz="2000" u="none" cap="none" strike="noStrike">
              <a:solidFill>
                <a:srgbClr val="000000"/>
              </a:solidFill>
              <a:latin typeface="Calibri"/>
              <a:ea typeface="Calibri"/>
              <a:cs typeface="Calibri"/>
              <a:sym typeface="Calibri"/>
            </a:endParaRPr>
          </a:p>
          <a:p>
            <a:pPr indent="-355600" lvl="0" marL="457200" marR="0" rtl="0" algn="just">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Benefits Management Plan</a:t>
            </a:r>
            <a:endParaRPr b="0" i="0" sz="2000" u="none" cap="none" strike="noStrike">
              <a:solidFill>
                <a:srgbClr val="000000"/>
              </a:solidFill>
              <a:latin typeface="Arial"/>
              <a:ea typeface="Arial"/>
              <a:cs typeface="Arial"/>
              <a:sym typeface="Arial"/>
            </a:endParaRPr>
          </a:p>
        </p:txBody>
      </p:sp>
      <p:sp>
        <p:nvSpPr>
          <p:cNvPr id="222" name="Google Shape;222;p30"/>
          <p:cNvSpPr txBox="1"/>
          <p:nvPr/>
        </p:nvSpPr>
        <p:spPr>
          <a:xfrm>
            <a:off x="796820" y="1493028"/>
            <a:ext cx="4792500" cy="26052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200"/>
              <a:buFont typeface="Arial"/>
              <a:buNone/>
            </a:pPr>
            <a:r>
              <a:rPr b="1" i="0" lang="en-GB" sz="2200" u="none" cap="none" strike="noStrike">
                <a:solidFill>
                  <a:schemeClr val="accent3"/>
                </a:solidFill>
                <a:latin typeface="Calibri"/>
                <a:ea typeface="Calibri"/>
                <a:cs typeface="Calibri"/>
                <a:sym typeface="Calibri"/>
              </a:rPr>
              <a:t>Phase Gate Decisions</a:t>
            </a:r>
            <a:endParaRPr b="0" i="0" sz="2000" u="none" cap="none" strike="noStrike">
              <a:solidFill>
                <a:schemeClr val="accent3"/>
              </a:solidFill>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Continue to the Next</a:t>
            </a:r>
            <a:endParaRPr b="0" i="0" sz="2000" u="none" cap="none" strike="noStrike">
              <a:solidFill>
                <a:srgbClr val="000000"/>
              </a:solidFill>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Continue to the Next with Modifications</a:t>
            </a:r>
            <a:endParaRPr b="0" i="0" sz="2000" u="none" cap="none" strike="noStrike">
              <a:solidFill>
                <a:srgbClr val="000000"/>
              </a:solidFill>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End the Project</a:t>
            </a:r>
            <a:endParaRPr b="0" i="0" sz="2000" u="none" cap="none" strike="noStrike">
              <a:solidFill>
                <a:srgbClr val="000000"/>
              </a:solidFill>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Remain in the Phase</a:t>
            </a:r>
            <a:endParaRPr b="0" i="0" sz="2000" u="none" cap="none" strike="noStrike">
              <a:solidFill>
                <a:srgbClr val="000000"/>
              </a:solidFill>
              <a:latin typeface="Calibri"/>
              <a:ea typeface="Calibri"/>
              <a:cs typeface="Calibri"/>
              <a:sym typeface="Calibri"/>
            </a:endParaRPr>
          </a:p>
          <a:p>
            <a:pPr indent="-355600" lvl="0" marL="457200" marR="0" rtl="0" algn="l">
              <a:lnSpc>
                <a:spcPct val="115000"/>
              </a:lnSpc>
              <a:spcBef>
                <a:spcPts val="0"/>
              </a:spcBef>
              <a:spcAft>
                <a:spcPts val="0"/>
              </a:spcAft>
              <a:buClr>
                <a:srgbClr val="000000"/>
              </a:buClr>
              <a:buSzPts val="2000"/>
              <a:buFont typeface="Noto Sans Symbols"/>
              <a:buChar char="▪"/>
            </a:pPr>
            <a:r>
              <a:rPr b="0" i="0" lang="en-GB" sz="2000" u="none" cap="none" strike="noStrike">
                <a:solidFill>
                  <a:srgbClr val="000000"/>
                </a:solidFill>
                <a:latin typeface="Calibri"/>
                <a:ea typeface="Calibri"/>
                <a:cs typeface="Calibri"/>
                <a:sym typeface="Calibri"/>
              </a:rPr>
              <a:t>Repeat the Phase or Elements of it</a:t>
            </a:r>
            <a:endParaRPr b="0" i="0" sz="1400" u="none" cap="none" strike="noStrike">
              <a:solidFill>
                <a:srgbClr val="00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8490d939eb_0_0"/>
          <p:cNvSpPr txBox="1"/>
          <p:nvPr>
            <p:ph idx="1" type="body"/>
          </p:nvPr>
        </p:nvSpPr>
        <p:spPr>
          <a:xfrm>
            <a:off x="399370" y="1358537"/>
            <a:ext cx="11393400" cy="5187300"/>
          </a:xfrm>
          <a:prstGeom prst="rect">
            <a:avLst/>
          </a:prstGeom>
          <a:noFill/>
          <a:ln>
            <a:noFill/>
          </a:ln>
        </p:spPr>
        <p:txBody>
          <a:bodyPr anchorCtr="0" anchor="t" bIns="0" lIns="0" spcFirstLastPara="1" rIns="0" wrap="square" tIns="0">
            <a:noAutofit/>
          </a:bodyPr>
          <a:lstStyle/>
          <a:p>
            <a:pPr indent="0" lvl="0" marL="0" rtl="0" algn="just">
              <a:lnSpc>
                <a:spcPct val="300000"/>
              </a:lnSpc>
              <a:spcBef>
                <a:spcPts val="0"/>
              </a:spcBef>
              <a:spcAft>
                <a:spcPts val="0"/>
              </a:spcAft>
              <a:buClr>
                <a:schemeClr val="accent1"/>
              </a:buClr>
              <a:buSzPts val="1800"/>
              <a:buNone/>
            </a:pPr>
            <a:r>
              <a:rPr b="1" lang="en-GB">
                <a:solidFill>
                  <a:schemeClr val="accent3"/>
                </a:solidFill>
              </a:rPr>
              <a:t>Unit 1:  Project Management Introduction </a:t>
            </a:r>
            <a:endParaRPr b="1">
              <a:solidFill>
                <a:schemeClr val="accent3"/>
              </a:solidFill>
            </a:endParaRPr>
          </a:p>
          <a:p>
            <a:pPr indent="0" lvl="0" marL="0" rtl="0" algn="just">
              <a:lnSpc>
                <a:spcPct val="300000"/>
              </a:lnSpc>
              <a:spcBef>
                <a:spcPts val="0"/>
              </a:spcBef>
              <a:spcAft>
                <a:spcPts val="0"/>
              </a:spcAft>
              <a:buClr>
                <a:schemeClr val="accent1"/>
              </a:buClr>
              <a:buSzPts val="1800"/>
              <a:buNone/>
            </a:pPr>
            <a:r>
              <a:rPr b="1" lang="en-GB"/>
              <a:t>Unit 2: Life Cycle – INITIATION </a:t>
            </a:r>
            <a:endParaRPr b="1">
              <a:solidFill>
                <a:schemeClr val="dk2"/>
              </a:solidFill>
            </a:endParaRPr>
          </a:p>
          <a:p>
            <a:pPr indent="0" lvl="0" marL="0" rtl="0" algn="just">
              <a:lnSpc>
                <a:spcPct val="300000"/>
              </a:lnSpc>
              <a:spcBef>
                <a:spcPts val="0"/>
              </a:spcBef>
              <a:spcAft>
                <a:spcPts val="0"/>
              </a:spcAft>
              <a:buClr>
                <a:schemeClr val="accent1"/>
              </a:buClr>
              <a:buSzPts val="1800"/>
              <a:buNone/>
            </a:pPr>
            <a:r>
              <a:rPr b="1" lang="en-GB"/>
              <a:t>Unit 3: Life Cycle – PLANNING</a:t>
            </a:r>
            <a:endParaRPr b="1"/>
          </a:p>
          <a:p>
            <a:pPr indent="0" lvl="0" marL="0" rtl="0" algn="just">
              <a:lnSpc>
                <a:spcPct val="300000"/>
              </a:lnSpc>
              <a:spcBef>
                <a:spcPts val="0"/>
              </a:spcBef>
              <a:spcAft>
                <a:spcPts val="0"/>
              </a:spcAft>
              <a:buClr>
                <a:schemeClr val="accent1"/>
              </a:buClr>
              <a:buSzPts val="1800"/>
              <a:buNone/>
            </a:pPr>
            <a:r>
              <a:rPr b="1" lang="en-GB">
                <a:solidFill>
                  <a:srgbClr val="000000"/>
                </a:solidFill>
              </a:rPr>
              <a:t>Unit 4: </a:t>
            </a:r>
            <a:r>
              <a:rPr b="1" lang="en-GB"/>
              <a:t>Life Cycle – EXECUTING AND CONTROLLING</a:t>
            </a:r>
            <a:endParaRPr b="1"/>
          </a:p>
          <a:p>
            <a:pPr indent="0" lvl="0" marL="0" rtl="0" algn="just">
              <a:lnSpc>
                <a:spcPct val="300000"/>
              </a:lnSpc>
              <a:spcBef>
                <a:spcPts val="0"/>
              </a:spcBef>
              <a:spcAft>
                <a:spcPts val="0"/>
              </a:spcAft>
              <a:buClr>
                <a:schemeClr val="accent1"/>
              </a:buClr>
              <a:buSzPts val="1800"/>
              <a:buNone/>
            </a:pPr>
            <a:r>
              <a:rPr b="1" lang="en-GB"/>
              <a:t>Unit 5: Life Cycle – CLOSING</a:t>
            </a:r>
            <a:endParaRPr b="1"/>
          </a:p>
          <a:p>
            <a:pPr indent="0" lvl="0" marL="0" rtl="0" algn="just">
              <a:lnSpc>
                <a:spcPct val="300000"/>
              </a:lnSpc>
              <a:spcBef>
                <a:spcPts val="0"/>
              </a:spcBef>
              <a:spcAft>
                <a:spcPts val="0"/>
              </a:spcAft>
              <a:buClr>
                <a:schemeClr val="accent1"/>
              </a:buClr>
              <a:buSzPts val="1800"/>
              <a:buNone/>
            </a:pPr>
            <a:r>
              <a:t/>
            </a:r>
            <a:endParaRPr/>
          </a:p>
        </p:txBody>
      </p:sp>
      <p:sp>
        <p:nvSpPr>
          <p:cNvPr id="96" name="Google Shape;96;g28490d939eb_0_0"/>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a:t>Module Contents</a:t>
            </a:r>
            <a:endParaRPr b="1"/>
          </a:p>
        </p:txBody>
      </p:sp>
      <p:pic>
        <p:nvPicPr>
          <p:cNvPr id="97" name="Google Shape;97;g28490d939eb_0_0"/>
          <p:cNvPicPr preferRelativeResize="0"/>
          <p:nvPr/>
        </p:nvPicPr>
        <p:blipFill rotWithShape="1">
          <a:blip r:embed="rId3">
            <a:alphaModFix/>
          </a:blip>
          <a:srcRect b="0" l="0" r="0" t="0"/>
          <a:stretch/>
        </p:blipFill>
        <p:spPr>
          <a:xfrm>
            <a:off x="5821500" y="1358524"/>
            <a:ext cx="5744075" cy="3833235"/>
          </a:xfrm>
          <a:prstGeom prst="rect">
            <a:avLst/>
          </a:prstGeom>
          <a:noFill/>
          <a:ln>
            <a:noFill/>
          </a:ln>
        </p:spPr>
      </p:pic>
      <p:sp>
        <p:nvSpPr>
          <p:cNvPr id="98" name="Google Shape;98;g28490d939eb_0_0"/>
          <p:cNvSpPr txBox="1"/>
          <p:nvPr/>
        </p:nvSpPr>
        <p:spPr>
          <a:xfrm>
            <a:off x="6465200" y="6015700"/>
            <a:ext cx="541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idx="1" type="body"/>
          </p:nvPr>
        </p:nvSpPr>
        <p:spPr>
          <a:xfrm>
            <a:off x="206769" y="1248117"/>
            <a:ext cx="11393400" cy="500700"/>
          </a:xfrm>
          <a:prstGeom prst="rect">
            <a:avLst/>
          </a:prstGeom>
          <a:noFill/>
          <a:ln>
            <a:noFill/>
          </a:ln>
        </p:spPr>
        <p:txBody>
          <a:bodyPr anchorCtr="0" anchor="ctr" bIns="0" lIns="0" spcFirstLastPara="1" rIns="0" wrap="square" tIns="0">
            <a:noAutofit/>
          </a:bodyPr>
          <a:lstStyle/>
          <a:p>
            <a:pPr indent="0" lvl="0" marL="228600" marR="0" rtl="0" algn="just">
              <a:lnSpc>
                <a:spcPct val="90000"/>
              </a:lnSpc>
              <a:spcBef>
                <a:spcPts val="1000"/>
              </a:spcBef>
              <a:spcAft>
                <a:spcPts val="0"/>
              </a:spcAft>
              <a:buClr>
                <a:schemeClr val="accent3"/>
              </a:buClr>
              <a:buSzPts val="2000"/>
              <a:buFont typeface="Arial"/>
              <a:buNone/>
            </a:pPr>
            <a:r>
              <a:rPr lang="en-GB" sz="2200"/>
              <a:t>Managing a Project Typically Includes:</a:t>
            </a:r>
            <a:endParaRPr/>
          </a:p>
        </p:txBody>
      </p:sp>
      <p:sp>
        <p:nvSpPr>
          <p:cNvPr id="228" name="Google Shape;228;p31"/>
          <p:cNvSpPr txBox="1"/>
          <p:nvPr>
            <p:ph idx="2" type="body"/>
          </p:nvPr>
        </p:nvSpPr>
        <p:spPr>
          <a:xfrm>
            <a:off x="399370" y="1994264"/>
            <a:ext cx="11393260" cy="3604920"/>
          </a:xfrm>
          <a:prstGeom prst="rect">
            <a:avLst/>
          </a:prstGeom>
          <a:noFill/>
          <a:ln>
            <a:noFill/>
          </a:ln>
        </p:spPr>
        <p:txBody>
          <a:bodyPr anchorCtr="0" anchor="t" bIns="0" lIns="0" spcFirstLastPara="1" rIns="0" wrap="square" tIns="0">
            <a:noAutofit/>
          </a:bodyPr>
          <a:lstStyle/>
          <a:p>
            <a:pPr indent="-342900" lvl="0" marL="571500" rtl="0" algn="just">
              <a:lnSpc>
                <a:spcPct val="90000"/>
              </a:lnSpc>
              <a:spcBef>
                <a:spcPts val="1000"/>
              </a:spcBef>
              <a:spcAft>
                <a:spcPts val="0"/>
              </a:spcAft>
              <a:buSzPts val="1800"/>
              <a:buFont typeface="Noto Sans Symbols"/>
              <a:buChar char="▪"/>
            </a:pPr>
            <a:r>
              <a:rPr lang="en-GB" sz="2000"/>
              <a:t>Managing Stakeholder Expectations</a:t>
            </a:r>
            <a:endParaRPr sz="2000"/>
          </a:p>
          <a:p>
            <a:pPr indent="-342900" lvl="0" marL="571500" rtl="0" algn="just">
              <a:lnSpc>
                <a:spcPct val="90000"/>
              </a:lnSpc>
              <a:spcBef>
                <a:spcPts val="1000"/>
              </a:spcBef>
              <a:spcAft>
                <a:spcPts val="0"/>
              </a:spcAft>
              <a:buSzPts val="1800"/>
              <a:buFont typeface="Noto Sans Symbols"/>
              <a:buChar char="▪"/>
            </a:pPr>
            <a:r>
              <a:rPr lang="en-GB" sz="2000"/>
              <a:t>Requirements Identification</a:t>
            </a:r>
            <a:endParaRPr sz="2000"/>
          </a:p>
          <a:p>
            <a:pPr indent="-342900" lvl="0" marL="571500" rtl="0" algn="just">
              <a:lnSpc>
                <a:spcPct val="90000"/>
              </a:lnSpc>
              <a:spcBef>
                <a:spcPts val="1000"/>
              </a:spcBef>
              <a:spcAft>
                <a:spcPts val="0"/>
              </a:spcAft>
              <a:buSzPts val="1800"/>
              <a:buFont typeface="Noto Sans Symbols"/>
              <a:buChar char="▪"/>
            </a:pPr>
            <a:r>
              <a:rPr lang="en-GB" sz="2000"/>
              <a:t>Balancing the Competing Constraints</a:t>
            </a:r>
            <a:endParaRPr sz="2000"/>
          </a:p>
          <a:p>
            <a:pPr indent="-342900" lvl="0" marL="571500" rtl="0" algn="just">
              <a:lnSpc>
                <a:spcPct val="90000"/>
              </a:lnSpc>
              <a:spcBef>
                <a:spcPts val="1000"/>
              </a:spcBef>
              <a:spcAft>
                <a:spcPts val="0"/>
              </a:spcAft>
              <a:buSzPts val="1800"/>
              <a:buFont typeface="Noto Sans Symbols"/>
              <a:buChar char="▪"/>
            </a:pPr>
            <a:r>
              <a:rPr lang="en-GB" sz="2000"/>
              <a:t>Project Communication Needs</a:t>
            </a:r>
            <a:endParaRPr/>
          </a:p>
          <a:p>
            <a:pPr indent="-228600" lvl="0" marL="457200" marR="0" rtl="0" algn="just">
              <a:lnSpc>
                <a:spcPct val="90000"/>
              </a:lnSpc>
              <a:spcBef>
                <a:spcPts val="1000"/>
              </a:spcBef>
              <a:spcAft>
                <a:spcPts val="0"/>
              </a:spcAft>
              <a:buClr>
                <a:srgbClr val="000000"/>
              </a:buClr>
              <a:buSzPts val="1800"/>
              <a:buFont typeface="Arial"/>
              <a:buNone/>
            </a:pPr>
            <a:r>
              <a:t/>
            </a:r>
            <a:endParaRPr/>
          </a:p>
          <a:p>
            <a:pPr indent="-228600" lvl="0" marL="457200" marR="0" rtl="0" algn="just">
              <a:lnSpc>
                <a:spcPct val="90000"/>
              </a:lnSpc>
              <a:spcBef>
                <a:spcPts val="1000"/>
              </a:spcBef>
              <a:spcAft>
                <a:spcPts val="0"/>
              </a:spcAft>
              <a:buClr>
                <a:srgbClr val="000000"/>
              </a:buClr>
              <a:buSzPts val="1800"/>
              <a:buFont typeface="Arial"/>
              <a:buNone/>
            </a:pPr>
            <a:r>
              <a:rPr lang="en-GB" sz="2000">
                <a:solidFill>
                  <a:srgbClr val="FF0000"/>
                </a:solidFill>
              </a:rPr>
              <a:t>  </a:t>
            </a:r>
            <a:endParaRPr>
              <a:solidFill>
                <a:srgbClr val="FF0000"/>
              </a:solidFill>
            </a:endParaRPr>
          </a:p>
        </p:txBody>
      </p:sp>
      <p:sp>
        <p:nvSpPr>
          <p:cNvPr id="229" name="Google Shape;229;p31"/>
          <p:cNvSpPr txBox="1"/>
          <p:nvPr/>
        </p:nvSpPr>
        <p:spPr>
          <a:xfrm>
            <a:off x="399375" y="4011025"/>
            <a:ext cx="5452200" cy="17238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Due to the potential for change, the development of the project management plan is an iterative activity and is progressively elaborated throughout the project’s life cycle.</a:t>
            </a:r>
            <a:endParaRPr b="0" i="0" sz="2000" u="none" cap="none" strike="noStrike">
              <a:solidFill>
                <a:schemeClr val="dk2"/>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0" name="Google Shape;230;p31"/>
          <p:cNvPicPr preferRelativeResize="0"/>
          <p:nvPr/>
        </p:nvPicPr>
        <p:blipFill rotWithShape="1">
          <a:blip r:embed="rId3">
            <a:alphaModFix/>
          </a:blip>
          <a:srcRect b="0" l="0" r="0" t="0"/>
          <a:stretch/>
        </p:blipFill>
        <p:spPr>
          <a:xfrm>
            <a:off x="6096000" y="1748826"/>
            <a:ext cx="5712010" cy="3801499"/>
          </a:xfrm>
          <a:prstGeom prst="rect">
            <a:avLst/>
          </a:prstGeom>
          <a:noFill/>
          <a:ln>
            <a:noFill/>
          </a:ln>
        </p:spPr>
      </p:pic>
      <p:sp>
        <p:nvSpPr>
          <p:cNvPr id="231" name="Google Shape;231;p31"/>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Basics of Project Management</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idx="1" type="body"/>
          </p:nvPr>
        </p:nvSpPr>
        <p:spPr>
          <a:xfrm>
            <a:off x="8912923" y="1258816"/>
            <a:ext cx="2591505" cy="2851493"/>
          </a:xfrm>
          <a:prstGeom prst="rect">
            <a:avLst/>
          </a:prstGeom>
          <a:noFill/>
          <a:ln>
            <a:noFill/>
          </a:ln>
        </p:spPr>
        <p:txBody>
          <a:bodyPr anchorCtr="0" anchor="ctr" bIns="0" lIns="0" spcFirstLastPara="1" rIns="0" wrap="square" tIns="0">
            <a:noAutofit/>
          </a:bodyPr>
          <a:lstStyle/>
          <a:p>
            <a:pPr indent="0" lvl="0" marL="0" marR="0" rtl="0" algn="l">
              <a:lnSpc>
                <a:spcPct val="150000"/>
              </a:lnSpc>
              <a:spcBef>
                <a:spcPts val="0"/>
              </a:spcBef>
              <a:spcAft>
                <a:spcPts val="0"/>
              </a:spcAft>
              <a:buClr>
                <a:srgbClr val="000000"/>
              </a:buClr>
              <a:buSzPts val="2000"/>
              <a:buFont typeface="Arial"/>
              <a:buNone/>
            </a:pPr>
            <a:r>
              <a:rPr b="0" lang="en-GB">
                <a:solidFill>
                  <a:srgbClr val="000000"/>
                </a:solidFill>
              </a:rPr>
              <a:t>Based on the concept of the PDCA management method focusing on control &amp; continuous improvement.</a:t>
            </a:r>
            <a:endParaRPr b="0">
              <a:solidFill>
                <a:srgbClr val="000000"/>
              </a:solidFill>
            </a:endParaRPr>
          </a:p>
        </p:txBody>
      </p:sp>
      <p:sp>
        <p:nvSpPr>
          <p:cNvPr id="238" name="Google Shape;238;p28"/>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How Continued Changes can be Managed? </a:t>
            </a:r>
            <a:endParaRPr b="1"/>
          </a:p>
        </p:txBody>
      </p:sp>
      <p:sp>
        <p:nvSpPr>
          <p:cNvPr id="239" name="Google Shape;239;p28"/>
          <p:cNvSpPr txBox="1"/>
          <p:nvPr/>
        </p:nvSpPr>
        <p:spPr>
          <a:xfrm>
            <a:off x="8866419" y="5575727"/>
            <a:ext cx="29775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OPINION:</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Prevention vs Correction </a:t>
            </a:r>
            <a:endParaRPr b="0" i="0" sz="2000" u="none" cap="none" strike="noStrike">
              <a:solidFill>
                <a:srgbClr val="000000"/>
              </a:solidFill>
              <a:latin typeface="Calibri"/>
              <a:ea typeface="Calibri"/>
              <a:cs typeface="Calibri"/>
              <a:sym typeface="Calibri"/>
            </a:endParaRPr>
          </a:p>
        </p:txBody>
      </p:sp>
      <p:grpSp>
        <p:nvGrpSpPr>
          <p:cNvPr id="240" name="Google Shape;240;p28"/>
          <p:cNvGrpSpPr/>
          <p:nvPr/>
        </p:nvGrpSpPr>
        <p:grpSpPr>
          <a:xfrm>
            <a:off x="201220" y="1509167"/>
            <a:ext cx="7815705" cy="5239341"/>
            <a:chOff x="1870533" y="1618659"/>
            <a:chExt cx="7815705" cy="5239341"/>
          </a:xfrm>
        </p:grpSpPr>
        <p:sp>
          <p:nvSpPr>
            <p:cNvPr id="241" name="Google Shape;241;p28"/>
            <p:cNvSpPr/>
            <p:nvPr/>
          </p:nvSpPr>
          <p:spPr>
            <a:xfrm>
              <a:off x="6013733" y="1618659"/>
              <a:ext cx="1733107" cy="1722474"/>
            </a:xfrm>
            <a:prstGeom prst="ellipse">
              <a:avLst/>
            </a:prstGeom>
            <a:solidFill>
              <a:srgbClr val="F2864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Initiating</a:t>
              </a:r>
              <a:endParaRPr b="0" i="0" sz="1800" u="none" cap="none" strike="noStrike">
                <a:solidFill>
                  <a:schemeClr val="lt1"/>
                </a:solidFill>
                <a:latin typeface="Calibri"/>
                <a:ea typeface="Calibri"/>
                <a:cs typeface="Calibri"/>
                <a:sym typeface="Calibri"/>
              </a:endParaRPr>
            </a:p>
          </p:txBody>
        </p:sp>
        <p:sp>
          <p:nvSpPr>
            <p:cNvPr id="242" name="Google Shape;242;p28"/>
            <p:cNvSpPr/>
            <p:nvPr/>
          </p:nvSpPr>
          <p:spPr>
            <a:xfrm>
              <a:off x="7953131" y="3518852"/>
              <a:ext cx="1733107" cy="1722474"/>
            </a:xfrm>
            <a:prstGeom prst="ellipse">
              <a:avLst/>
            </a:prstGeom>
            <a:solidFill>
              <a:srgbClr val="DD856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Planning (Plan)</a:t>
              </a:r>
              <a:endParaRPr b="0" i="0" sz="1800" u="none" cap="none" strike="noStrike">
                <a:solidFill>
                  <a:schemeClr val="lt1"/>
                </a:solidFill>
                <a:latin typeface="Calibri"/>
                <a:ea typeface="Calibri"/>
                <a:cs typeface="Calibri"/>
                <a:sym typeface="Calibri"/>
              </a:endParaRPr>
            </a:p>
          </p:txBody>
        </p:sp>
        <p:sp>
          <p:nvSpPr>
            <p:cNvPr id="243" name="Google Shape;243;p28"/>
            <p:cNvSpPr/>
            <p:nvPr/>
          </p:nvSpPr>
          <p:spPr>
            <a:xfrm>
              <a:off x="6013734" y="5135526"/>
              <a:ext cx="1733107" cy="1722474"/>
            </a:xfrm>
            <a:prstGeom prst="ellipse">
              <a:avLst/>
            </a:prstGeom>
            <a:solidFill>
              <a:srgbClr val="CA8A7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Executing</a:t>
              </a:r>
              <a:endParaRPr/>
            </a:p>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(Do)</a:t>
              </a:r>
              <a:endParaRPr b="0" i="0" sz="1800" u="none" cap="none" strike="noStrike">
                <a:solidFill>
                  <a:schemeClr val="lt1"/>
                </a:solidFill>
                <a:latin typeface="Calibri"/>
                <a:ea typeface="Calibri"/>
                <a:cs typeface="Calibri"/>
                <a:sym typeface="Calibri"/>
              </a:endParaRPr>
            </a:p>
          </p:txBody>
        </p:sp>
        <p:sp>
          <p:nvSpPr>
            <p:cNvPr id="244" name="Google Shape;244;p28"/>
            <p:cNvSpPr/>
            <p:nvPr/>
          </p:nvSpPr>
          <p:spPr>
            <a:xfrm>
              <a:off x="3471918" y="3876403"/>
              <a:ext cx="1733107" cy="1722474"/>
            </a:xfrm>
            <a:prstGeom prst="ellipse">
              <a:avLst/>
            </a:prstGeom>
            <a:solidFill>
              <a:srgbClr val="B9959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Controlling</a:t>
              </a:r>
              <a:endParaRPr/>
            </a:p>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(Check)</a:t>
              </a:r>
              <a:endParaRPr b="0" i="0" sz="1800" u="none" cap="none" strike="noStrike">
                <a:solidFill>
                  <a:schemeClr val="lt1"/>
                </a:solidFill>
                <a:latin typeface="Calibri"/>
                <a:ea typeface="Calibri"/>
                <a:cs typeface="Calibri"/>
                <a:sym typeface="Calibri"/>
              </a:endParaRPr>
            </a:p>
          </p:txBody>
        </p:sp>
        <p:sp>
          <p:nvSpPr>
            <p:cNvPr id="245" name="Google Shape;245;p28"/>
            <p:cNvSpPr/>
            <p:nvPr/>
          </p:nvSpPr>
          <p:spPr>
            <a:xfrm>
              <a:off x="1870533" y="1881641"/>
              <a:ext cx="1733107" cy="1722474"/>
            </a:xfrm>
            <a:prstGeom prst="ellipse">
              <a:avLst/>
            </a:prstGeom>
            <a:solidFill>
              <a:srgbClr val="8DA3A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800" u="none" cap="none" strike="noStrike">
                  <a:solidFill>
                    <a:schemeClr val="lt1"/>
                  </a:solidFill>
                  <a:latin typeface="Calibri"/>
                  <a:ea typeface="Calibri"/>
                  <a:cs typeface="Calibri"/>
                  <a:sym typeface="Calibri"/>
                </a:rPr>
                <a:t>Closing</a:t>
              </a:r>
              <a:endParaRPr b="0" i="0" sz="1800" u="none" cap="none" strike="noStrike">
                <a:solidFill>
                  <a:schemeClr val="lt1"/>
                </a:solidFill>
                <a:latin typeface="Calibri"/>
                <a:ea typeface="Calibri"/>
                <a:cs typeface="Calibri"/>
                <a:sym typeface="Calibri"/>
              </a:endParaRPr>
            </a:p>
          </p:txBody>
        </p:sp>
        <p:sp>
          <p:nvSpPr>
            <p:cNvPr id="246" name="Google Shape;246;p28"/>
            <p:cNvSpPr/>
            <p:nvPr/>
          </p:nvSpPr>
          <p:spPr>
            <a:xfrm rot="2595017">
              <a:off x="7765731" y="2949564"/>
              <a:ext cx="659219" cy="542861"/>
            </a:xfrm>
            <a:prstGeom prst="rightArrow">
              <a:avLst>
                <a:gd fmla="val 50000" name="adj1"/>
                <a:gd fmla="val 50000" name="adj2"/>
              </a:avLst>
            </a:prstGeom>
            <a:solidFill>
              <a:srgbClr val="F3803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28"/>
            <p:cNvSpPr/>
            <p:nvPr/>
          </p:nvSpPr>
          <p:spPr>
            <a:xfrm rot="8174639">
              <a:off x="7546401" y="4999330"/>
              <a:ext cx="659219" cy="542861"/>
            </a:xfrm>
            <a:prstGeom prst="rightArrow">
              <a:avLst>
                <a:gd fmla="val 50000" name="adj1"/>
                <a:gd fmla="val 50000" name="adj2"/>
              </a:avLst>
            </a:prstGeom>
            <a:solidFill>
              <a:srgbClr val="DA7347"/>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8" name="Google Shape;248;p28"/>
            <p:cNvSpPr/>
            <p:nvPr/>
          </p:nvSpPr>
          <p:spPr>
            <a:xfrm rot="-8380292">
              <a:off x="5154042" y="5327447"/>
              <a:ext cx="659219" cy="542861"/>
            </a:xfrm>
            <a:prstGeom prst="rightArrow">
              <a:avLst>
                <a:gd fmla="val 50000" name="adj1"/>
                <a:gd fmla="val 50000" name="adj2"/>
              </a:avLst>
            </a:prstGeom>
            <a:solidFill>
              <a:srgbClr val="BF746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9" name="Google Shape;249;p28"/>
            <p:cNvSpPr/>
            <p:nvPr/>
          </p:nvSpPr>
          <p:spPr>
            <a:xfrm rot="-8127887">
              <a:off x="3052567" y="3523719"/>
              <a:ext cx="659219" cy="542861"/>
            </a:xfrm>
            <a:prstGeom prst="rightArrow">
              <a:avLst>
                <a:gd fmla="val 50000" name="adj1"/>
                <a:gd fmla="val 50000" name="adj2"/>
              </a:avLst>
            </a:prstGeom>
            <a:solidFill>
              <a:srgbClr val="B6918C"/>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0" name="Google Shape;250;p28"/>
            <p:cNvSpPr/>
            <p:nvPr/>
          </p:nvSpPr>
          <p:spPr>
            <a:xfrm rot="-5400000">
              <a:off x="5938314" y="2067377"/>
              <a:ext cx="1172949" cy="3386075"/>
            </a:xfrm>
            <a:prstGeom prst="curvedLeftArrow">
              <a:avLst>
                <a:gd fmla="val 25000" name="adj1"/>
                <a:gd fmla="val 50000" name="adj2"/>
                <a:gd fmla="val 25000" name="adj3"/>
              </a:avLst>
            </a:prstGeom>
            <a:solidFill>
              <a:srgbClr val="89898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51" name="Google Shape;251;p28"/>
            <p:cNvSpPr txBox="1"/>
            <p:nvPr/>
          </p:nvSpPr>
          <p:spPr>
            <a:xfrm>
              <a:off x="6104967" y="3575748"/>
              <a:ext cx="63350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(Act)</a:t>
              </a:r>
              <a:endParaRPr b="0" i="0" sz="1800" u="none" cap="none" strike="noStrike">
                <a:solidFill>
                  <a:srgbClr val="000000"/>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380968" y="174449"/>
            <a:ext cx="11026500" cy="6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800"/>
              <a:buNone/>
            </a:pPr>
            <a:r>
              <a:rPr b="1" lang="en-GB"/>
              <a:t>How Projects Actually Work</a:t>
            </a:r>
            <a:endParaRPr b="1"/>
          </a:p>
        </p:txBody>
      </p:sp>
      <p:sp>
        <p:nvSpPr>
          <p:cNvPr id="257" name="Google Shape;257;p33"/>
          <p:cNvSpPr txBox="1"/>
          <p:nvPr/>
        </p:nvSpPr>
        <p:spPr>
          <a:xfrm>
            <a:off x="766119" y="6252519"/>
            <a:ext cx="586945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Link </a:t>
            </a:r>
            <a:r>
              <a:rPr b="0" i="0" lang="en-GB" sz="1400" u="sng" cap="none" strike="noStrike">
                <a:solidFill>
                  <a:srgbClr val="000000"/>
                </a:solidFill>
                <a:latin typeface="Arial"/>
                <a:ea typeface="Arial"/>
                <a:cs typeface="Arial"/>
                <a:sym typeface="Arial"/>
                <a:hlinkClick r:id="rId3">
                  <a:extLst>
                    <a:ext uri="{A12FA001-AC4F-418D-AE19-62706E023703}">
                      <ahyp:hlinkClr val="tx"/>
                    </a:ext>
                  </a:extLst>
                </a:hlinkClick>
              </a:rPr>
              <a:t>here</a:t>
            </a:r>
            <a:endParaRPr b="0" i="0" sz="1400" u="none" cap="none" strike="noStrike">
              <a:solidFill>
                <a:srgbClr val="000000"/>
              </a:solidFill>
              <a:latin typeface="Arial"/>
              <a:ea typeface="Arial"/>
              <a:cs typeface="Arial"/>
              <a:sym typeface="Arial"/>
            </a:endParaRPr>
          </a:p>
        </p:txBody>
      </p:sp>
      <p:pic>
        <p:nvPicPr>
          <p:cNvPr id="258" name="Google Shape;258;p33"/>
          <p:cNvPicPr preferRelativeResize="0"/>
          <p:nvPr/>
        </p:nvPicPr>
        <p:blipFill rotWithShape="1">
          <a:blip r:embed="rId4">
            <a:alphaModFix/>
          </a:blip>
          <a:srcRect b="0" l="0" r="0" t="0"/>
          <a:stretch/>
        </p:blipFill>
        <p:spPr>
          <a:xfrm>
            <a:off x="2051824" y="1294843"/>
            <a:ext cx="7964836" cy="46153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4"/>
          <p:cNvSpPr txBox="1"/>
          <p:nvPr>
            <p:ph idx="1" type="body"/>
          </p:nvPr>
        </p:nvSpPr>
        <p:spPr>
          <a:xfrm>
            <a:off x="399369" y="1258817"/>
            <a:ext cx="11393261" cy="500784"/>
          </a:xfrm>
          <a:prstGeom prst="rect">
            <a:avLst/>
          </a:prstGeom>
          <a:noFill/>
          <a:ln>
            <a:noFill/>
          </a:ln>
        </p:spPr>
        <p:txBody>
          <a:bodyPr anchorCtr="0" anchor="ctr" bIns="0" lIns="0" spcFirstLastPara="1" rIns="0" wrap="square" tIns="0">
            <a:noAutofit/>
          </a:bodyPr>
          <a:lstStyle/>
          <a:p>
            <a:pPr indent="-228600" lvl="0" marL="457200" marR="0" rtl="0" algn="just">
              <a:lnSpc>
                <a:spcPct val="90000"/>
              </a:lnSpc>
              <a:spcBef>
                <a:spcPts val="1000"/>
              </a:spcBef>
              <a:spcAft>
                <a:spcPts val="0"/>
              </a:spcAft>
              <a:buClr>
                <a:schemeClr val="accent3"/>
              </a:buClr>
              <a:buSzPts val="2000"/>
              <a:buFont typeface="Arial"/>
              <a:buNone/>
            </a:pPr>
            <a:r>
              <a:rPr lang="en-GB" sz="2200"/>
              <a:t>Constraints</a:t>
            </a:r>
            <a:endParaRPr sz="2400"/>
          </a:p>
        </p:txBody>
      </p:sp>
      <p:sp>
        <p:nvSpPr>
          <p:cNvPr id="264" name="Google Shape;264;p34"/>
          <p:cNvSpPr txBox="1"/>
          <p:nvPr>
            <p:ph idx="2" type="body"/>
          </p:nvPr>
        </p:nvSpPr>
        <p:spPr>
          <a:xfrm>
            <a:off x="399370" y="1994264"/>
            <a:ext cx="11220201" cy="905054"/>
          </a:xfrm>
          <a:prstGeom prst="rect">
            <a:avLst/>
          </a:prstGeom>
          <a:noFill/>
          <a:ln>
            <a:noFill/>
          </a:ln>
        </p:spPr>
        <p:txBody>
          <a:bodyPr anchorCtr="0" anchor="t" bIns="0" lIns="0" spcFirstLastPara="1" rIns="0" wrap="square" tIns="0">
            <a:noAutofit/>
          </a:bodyPr>
          <a:lstStyle/>
          <a:p>
            <a:pPr indent="0" lvl="0" marL="228600" marR="0" rtl="0" algn="just">
              <a:lnSpc>
                <a:spcPct val="90000"/>
              </a:lnSpc>
              <a:spcBef>
                <a:spcPts val="1000"/>
              </a:spcBef>
              <a:spcAft>
                <a:spcPts val="0"/>
              </a:spcAft>
              <a:buClr>
                <a:srgbClr val="000000"/>
              </a:buClr>
              <a:buSzPts val="1800"/>
              <a:buFont typeface="Arial"/>
              <a:buNone/>
            </a:pPr>
            <a:r>
              <a:rPr lang="en-GB" sz="2000"/>
              <a:t>An applicable restriction or limitation, either internal or external to the project, will affect the performance of the project or a process.</a:t>
            </a:r>
            <a:endParaRPr/>
          </a:p>
          <a:p>
            <a:pPr indent="-228600" lvl="0" marL="457200" marR="0" rtl="0" algn="just">
              <a:lnSpc>
                <a:spcPct val="90000"/>
              </a:lnSpc>
              <a:spcBef>
                <a:spcPts val="1000"/>
              </a:spcBef>
              <a:spcAft>
                <a:spcPts val="0"/>
              </a:spcAft>
              <a:buClr>
                <a:srgbClr val="000000"/>
              </a:buClr>
              <a:buSzPts val="1800"/>
              <a:buFont typeface="Arial"/>
              <a:buNone/>
            </a:pPr>
            <a:r>
              <a:t/>
            </a:r>
            <a:endParaRPr/>
          </a:p>
        </p:txBody>
      </p:sp>
      <p:sp>
        <p:nvSpPr>
          <p:cNvPr id="265" name="Google Shape;265;p3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One Out of Many PMs Challenges</a:t>
            </a:r>
            <a:endParaRPr b="1"/>
          </a:p>
        </p:txBody>
      </p:sp>
      <p:sp>
        <p:nvSpPr>
          <p:cNvPr id="266" name="Google Shape;266;p34"/>
          <p:cNvSpPr txBox="1"/>
          <p:nvPr/>
        </p:nvSpPr>
        <p:spPr>
          <a:xfrm>
            <a:off x="399383" y="5845360"/>
            <a:ext cx="10780500" cy="930471"/>
          </a:xfrm>
          <a:prstGeom prst="rect">
            <a:avLst/>
          </a:prstGeom>
          <a:noFill/>
          <a:ln>
            <a:noFill/>
          </a:ln>
        </p:spPr>
        <p:txBody>
          <a:bodyPr anchorCtr="0" anchor="t" bIns="45700" lIns="91425" spcFirstLastPara="1" rIns="91425" wrap="square" tIns="45700">
            <a:spAutoFit/>
          </a:bodyPr>
          <a:lstStyle/>
          <a:p>
            <a:pPr indent="0" lvl="0" marL="228600" marR="0" rtl="0" algn="just">
              <a:lnSpc>
                <a:spcPct val="90000"/>
              </a:lnSpc>
              <a:spcBef>
                <a:spcPts val="1000"/>
              </a:spcBef>
              <a:spcAft>
                <a:spcPts val="0"/>
              </a:spcAft>
              <a:buClr>
                <a:srgbClr val="000000"/>
              </a:buClr>
              <a:buSzPts val="1800"/>
              <a:buFont typeface="Arial"/>
              <a:buNone/>
            </a:pPr>
            <a:r>
              <a:rPr b="1" i="0" lang="en-GB" sz="2200" u="none" cap="none" strike="noStrike">
                <a:solidFill>
                  <a:schemeClr val="accent3"/>
                </a:solidFill>
                <a:latin typeface="Calibri"/>
                <a:ea typeface="Calibri"/>
                <a:cs typeface="Calibri"/>
                <a:sym typeface="Calibri"/>
              </a:rPr>
              <a:t>Take-Away </a:t>
            </a:r>
            <a:endParaRPr b="0" i="0" sz="2000" u="none" cap="none" strike="noStrike">
              <a:solidFill>
                <a:schemeClr val="accent3"/>
              </a:solidFill>
              <a:latin typeface="Calibri"/>
              <a:ea typeface="Calibri"/>
              <a:cs typeface="Calibri"/>
              <a:sym typeface="Calibri"/>
            </a:endParaRPr>
          </a:p>
          <a:p>
            <a:pPr indent="0" lvl="0" marL="228600" marR="0" rtl="0" algn="just">
              <a:lnSpc>
                <a:spcPct val="90000"/>
              </a:lnSpc>
              <a:spcBef>
                <a:spcPts val="1000"/>
              </a:spcBef>
              <a:spcAft>
                <a:spcPts val="0"/>
              </a:spcAft>
              <a:buClr>
                <a:srgbClr val="000000"/>
              </a:buClr>
              <a:buSzPts val="1800"/>
              <a:buFont typeface="Arial"/>
              <a:buNone/>
            </a:pPr>
            <a:r>
              <a:rPr b="0" i="0" lang="en-GB" sz="2000" u="none" cap="none" strike="noStrike">
                <a:solidFill>
                  <a:srgbClr val="000000"/>
                </a:solidFill>
                <a:latin typeface="Calibri"/>
                <a:ea typeface="Calibri"/>
                <a:cs typeface="Calibri"/>
                <a:sym typeface="Calibri"/>
              </a:rPr>
              <a:t>It is the PMs’ responsibility to continue balancing of the competing constraints.</a:t>
            </a:r>
            <a:endParaRPr b="0" i="0" sz="2000" u="none" cap="none" strike="noStrike">
              <a:solidFill>
                <a:srgbClr val="000000"/>
              </a:solidFill>
              <a:latin typeface="Calibri"/>
              <a:ea typeface="Calibri"/>
              <a:cs typeface="Calibri"/>
              <a:sym typeface="Calibri"/>
            </a:endParaRPr>
          </a:p>
        </p:txBody>
      </p:sp>
      <p:sp>
        <p:nvSpPr>
          <p:cNvPr id="267" name="Google Shape;267;p34"/>
          <p:cNvSpPr txBox="1"/>
          <p:nvPr/>
        </p:nvSpPr>
        <p:spPr>
          <a:xfrm>
            <a:off x="2793700" y="3344674"/>
            <a:ext cx="6097800" cy="2216400"/>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lt1"/>
                </a:solidFill>
                <a:latin typeface="Calibri"/>
                <a:ea typeface="Calibri"/>
                <a:cs typeface="Calibri"/>
                <a:sym typeface="Calibri"/>
              </a:rPr>
              <a:t>The Competing Constraints</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Scope</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Quality</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Schedule</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Cost</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Resources</a:t>
            </a:r>
            <a:endParaRPr b="0" i="0" sz="1800" u="none" cap="none" strike="noStrike">
              <a:solidFill>
                <a:schemeClr val="lt1"/>
              </a:solidFill>
              <a:latin typeface="Calibri"/>
              <a:ea typeface="Calibri"/>
              <a:cs typeface="Calibri"/>
              <a:sym typeface="Calibri"/>
            </a:endParaRPr>
          </a:p>
          <a:p>
            <a:pPr indent="-355600" lvl="0" marL="457200" marR="0" rtl="0" algn="l">
              <a:lnSpc>
                <a:spcPct val="100000"/>
              </a:lnSpc>
              <a:spcBef>
                <a:spcPts val="0"/>
              </a:spcBef>
              <a:spcAft>
                <a:spcPts val="0"/>
              </a:spcAft>
              <a:buClr>
                <a:srgbClr val="000000"/>
              </a:buClr>
              <a:buSzPts val="2000"/>
              <a:buFont typeface="Noto Sans Symbols"/>
              <a:buChar char="▪"/>
            </a:pPr>
            <a:r>
              <a:rPr b="0" i="0" lang="en-GB" sz="1800" u="none" cap="none" strike="noStrike">
                <a:solidFill>
                  <a:schemeClr val="lt1"/>
                </a:solidFill>
                <a:latin typeface="Calibri"/>
                <a:ea typeface="Calibri"/>
                <a:cs typeface="Calibri"/>
                <a:sym typeface="Calibri"/>
              </a:rPr>
              <a:t>Risks</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5"/>
          <p:cNvSpPr txBox="1"/>
          <p:nvPr>
            <p:ph idx="1" type="body"/>
          </p:nvPr>
        </p:nvSpPr>
        <p:spPr>
          <a:xfrm>
            <a:off x="597735" y="1394433"/>
            <a:ext cx="4879872" cy="4625400"/>
          </a:xfrm>
          <a:prstGeom prst="rect">
            <a:avLst/>
          </a:prstGeom>
          <a:noFill/>
          <a:ln>
            <a:noFill/>
          </a:ln>
        </p:spPr>
        <p:txBody>
          <a:bodyPr anchorCtr="0" anchor="ctr" bIns="0" lIns="0" spcFirstLastPara="1" rIns="0" wrap="square" tIns="0">
            <a:noAutofit/>
          </a:bodyPr>
          <a:lstStyle/>
          <a:p>
            <a:pPr indent="0" lvl="0" marL="0" rtl="0" algn="just">
              <a:lnSpc>
                <a:spcPct val="150000"/>
              </a:lnSpc>
              <a:spcBef>
                <a:spcPts val="0"/>
              </a:spcBef>
              <a:spcAft>
                <a:spcPts val="0"/>
              </a:spcAft>
              <a:buSzPts val="2000"/>
              <a:buNone/>
            </a:pPr>
            <a:r>
              <a:rPr b="0" i="1" lang="en-GB">
                <a:solidFill>
                  <a:srgbClr val="000000"/>
                </a:solidFill>
              </a:rPr>
              <a:t>Project Management is like juggling three balls – time, cost and quality. Program management is like a troupe of circus performers standing in a circle, each juggling three balls and swapping balls from time to time  </a:t>
            </a:r>
            <a:endParaRPr b="0" i="1">
              <a:solidFill>
                <a:srgbClr val="000000"/>
              </a:solidFill>
            </a:endParaRPr>
          </a:p>
          <a:p>
            <a:pPr indent="0" lvl="0" marL="0" rtl="0" algn="just">
              <a:lnSpc>
                <a:spcPct val="150000"/>
              </a:lnSpc>
              <a:spcBef>
                <a:spcPts val="0"/>
              </a:spcBef>
              <a:spcAft>
                <a:spcPts val="0"/>
              </a:spcAft>
              <a:buSzPts val="2000"/>
              <a:buNone/>
            </a:pPr>
            <a:r>
              <a:rPr b="0" i="1" lang="en-GB">
                <a:solidFill>
                  <a:srgbClr val="000000"/>
                </a:solidFill>
              </a:rPr>
              <a:t>			</a:t>
            </a:r>
            <a:r>
              <a:rPr b="0" lang="en-GB">
                <a:solidFill>
                  <a:srgbClr val="000000"/>
                </a:solidFill>
              </a:rPr>
              <a:t>	G. Reiss</a:t>
            </a:r>
            <a:endParaRPr b="0" sz="2200">
              <a:solidFill>
                <a:schemeClr val="dk2"/>
              </a:solidFill>
            </a:endParaRPr>
          </a:p>
          <a:p>
            <a:pPr indent="0" lvl="0" marL="0" rtl="0" algn="just">
              <a:lnSpc>
                <a:spcPct val="90000"/>
              </a:lnSpc>
              <a:spcBef>
                <a:spcPts val="0"/>
              </a:spcBef>
              <a:spcAft>
                <a:spcPts val="0"/>
              </a:spcAft>
              <a:buClr>
                <a:schemeClr val="accent3"/>
              </a:buClr>
              <a:buSzPts val="2000"/>
              <a:buNone/>
            </a:pPr>
            <a:r>
              <a:t/>
            </a:r>
            <a:endParaRPr sz="2200"/>
          </a:p>
          <a:p>
            <a:pPr indent="0" lvl="0" marL="0" rtl="0" algn="ctr">
              <a:lnSpc>
                <a:spcPct val="90000"/>
              </a:lnSpc>
              <a:spcBef>
                <a:spcPts val="0"/>
              </a:spcBef>
              <a:spcAft>
                <a:spcPts val="0"/>
              </a:spcAft>
              <a:buSzPts val="2000"/>
              <a:buNone/>
            </a:pPr>
            <a:r>
              <a:t/>
            </a:r>
            <a:endParaRPr sz="2400"/>
          </a:p>
          <a:p>
            <a:pPr indent="0" lvl="0" marL="0" rtl="0" algn="ctr">
              <a:lnSpc>
                <a:spcPct val="90000"/>
              </a:lnSpc>
              <a:spcBef>
                <a:spcPts val="0"/>
              </a:spcBef>
              <a:spcAft>
                <a:spcPts val="0"/>
              </a:spcAft>
              <a:buSzPts val="2000"/>
              <a:buNone/>
            </a:pPr>
            <a:r>
              <a:rPr lang="en-GB" sz="2200"/>
              <a:t>Change in one side MUST affect another side (or both)</a:t>
            </a:r>
            <a:endParaRPr/>
          </a:p>
          <a:p>
            <a:pPr indent="0" lvl="0" marL="0" rtl="0" algn="ctr">
              <a:lnSpc>
                <a:spcPct val="90000"/>
              </a:lnSpc>
              <a:spcBef>
                <a:spcPts val="0"/>
              </a:spcBef>
              <a:spcAft>
                <a:spcPts val="0"/>
              </a:spcAft>
              <a:buSzPts val="2000"/>
              <a:buNone/>
            </a:pPr>
            <a:r>
              <a:t/>
            </a:r>
            <a:endParaRPr sz="2200">
              <a:solidFill>
                <a:srgbClr val="FF0000"/>
              </a:solidFill>
            </a:endParaRPr>
          </a:p>
        </p:txBody>
      </p:sp>
      <p:sp>
        <p:nvSpPr>
          <p:cNvPr id="273" name="Google Shape;273;p35"/>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2800"/>
              <a:buNone/>
            </a:pPr>
            <a:r>
              <a:rPr b="1" lang="en-GB"/>
              <a:t>Project Management: Time - Cost - Quality Triangle </a:t>
            </a:r>
            <a:endParaRPr b="1"/>
          </a:p>
        </p:txBody>
      </p:sp>
      <p:grpSp>
        <p:nvGrpSpPr>
          <p:cNvPr id="274" name="Google Shape;274;p35"/>
          <p:cNvGrpSpPr/>
          <p:nvPr/>
        </p:nvGrpSpPr>
        <p:grpSpPr>
          <a:xfrm>
            <a:off x="6544540" y="1351575"/>
            <a:ext cx="4881096" cy="4680418"/>
            <a:chOff x="6579363" y="1351004"/>
            <a:chExt cx="5644191" cy="4525203"/>
          </a:xfrm>
        </p:grpSpPr>
        <p:grpSp>
          <p:nvGrpSpPr>
            <p:cNvPr id="275" name="Google Shape;275;p35"/>
            <p:cNvGrpSpPr/>
            <p:nvPr/>
          </p:nvGrpSpPr>
          <p:grpSpPr>
            <a:xfrm>
              <a:off x="6579363" y="1797397"/>
              <a:ext cx="5644191" cy="4078810"/>
              <a:chOff x="4456386" y="2475808"/>
              <a:chExt cx="6716077" cy="4078810"/>
            </a:xfrm>
          </p:grpSpPr>
          <p:sp>
            <p:nvSpPr>
              <p:cNvPr id="276" name="Google Shape;276;p35"/>
              <p:cNvSpPr/>
              <p:nvPr/>
            </p:nvSpPr>
            <p:spPr>
              <a:xfrm>
                <a:off x="4456386" y="2475808"/>
                <a:ext cx="6285300" cy="3662100"/>
              </a:xfrm>
              <a:prstGeom prst="triangle">
                <a:avLst>
                  <a:gd fmla="val 50000" name="adj"/>
                </a:avLst>
              </a:prstGeom>
              <a:solidFill>
                <a:schemeClr val="accent1"/>
              </a:solidFill>
              <a:ln cap="flat" cmpd="sng" w="25400">
                <a:solidFill>
                  <a:srgbClr val="AB3C3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7" name="Google Shape;277;p35"/>
              <p:cNvSpPr txBox="1"/>
              <p:nvPr/>
            </p:nvSpPr>
            <p:spPr>
              <a:xfrm>
                <a:off x="9523663" y="4098507"/>
                <a:ext cx="1648800" cy="41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Calibri"/>
                    <a:ea typeface="Calibri"/>
                    <a:cs typeface="Calibri"/>
                    <a:sym typeface="Calibri"/>
                  </a:rPr>
                  <a:t>COST</a:t>
                </a:r>
                <a:endParaRPr b="1" i="0" sz="2200" u="none" cap="none" strike="noStrike">
                  <a:solidFill>
                    <a:srgbClr val="000000"/>
                  </a:solidFill>
                  <a:latin typeface="Calibri"/>
                  <a:ea typeface="Calibri"/>
                  <a:cs typeface="Calibri"/>
                  <a:sym typeface="Calibri"/>
                </a:endParaRPr>
              </a:p>
            </p:txBody>
          </p:sp>
          <p:sp>
            <p:nvSpPr>
              <p:cNvPr id="278" name="Google Shape;278;p35"/>
              <p:cNvSpPr txBox="1"/>
              <p:nvPr/>
            </p:nvSpPr>
            <p:spPr>
              <a:xfrm>
                <a:off x="6220256" y="4515195"/>
                <a:ext cx="2070600" cy="41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Calibri"/>
                    <a:ea typeface="Calibri"/>
                    <a:cs typeface="Calibri"/>
                    <a:sym typeface="Calibri"/>
                  </a:rPr>
                  <a:t>QUALITY</a:t>
                </a:r>
                <a:endParaRPr b="1" i="0" sz="2100" u="none" cap="none" strike="noStrike">
                  <a:solidFill>
                    <a:srgbClr val="000000"/>
                  </a:solidFill>
                  <a:latin typeface="Calibri"/>
                  <a:ea typeface="Calibri"/>
                  <a:cs typeface="Calibri"/>
                  <a:sym typeface="Calibri"/>
                </a:endParaRPr>
              </a:p>
            </p:txBody>
          </p:sp>
          <p:sp>
            <p:nvSpPr>
              <p:cNvPr id="279" name="Google Shape;279;p35"/>
              <p:cNvSpPr txBox="1"/>
              <p:nvPr/>
            </p:nvSpPr>
            <p:spPr>
              <a:xfrm>
                <a:off x="6220246" y="6137918"/>
                <a:ext cx="2693700" cy="416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Calibri"/>
                    <a:ea typeface="Calibri"/>
                    <a:cs typeface="Calibri"/>
                    <a:sym typeface="Calibri"/>
                  </a:rPr>
                  <a:t>SCHEDULE</a:t>
                </a:r>
                <a:endParaRPr b="1" i="0" sz="2200" u="none" cap="none" strike="noStrike">
                  <a:solidFill>
                    <a:srgbClr val="000000"/>
                  </a:solidFill>
                  <a:latin typeface="Calibri"/>
                  <a:ea typeface="Calibri"/>
                  <a:cs typeface="Calibri"/>
                  <a:sym typeface="Calibri"/>
                </a:endParaRPr>
              </a:p>
            </p:txBody>
          </p:sp>
        </p:grpSp>
        <p:sp>
          <p:nvSpPr>
            <p:cNvPr id="280" name="Google Shape;280;p35"/>
            <p:cNvSpPr txBox="1"/>
            <p:nvPr/>
          </p:nvSpPr>
          <p:spPr>
            <a:xfrm>
              <a:off x="6919281" y="1351004"/>
              <a:ext cx="4701300" cy="446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dk1"/>
                  </a:solidFill>
                  <a:highlight>
                    <a:srgbClr val="FFFF00"/>
                  </a:highlight>
                  <a:latin typeface="Calibri"/>
                  <a:ea typeface="Calibri"/>
                  <a:cs typeface="Calibri"/>
                  <a:sym typeface="Calibri"/>
                </a:rPr>
                <a:t>THE IRON TRIANGLE</a:t>
              </a:r>
              <a:endParaRPr b="1" i="0" sz="2400" u="none" cap="none" strike="noStrike">
                <a:solidFill>
                  <a:schemeClr val="dk1"/>
                </a:solidFill>
                <a:highlight>
                  <a:srgbClr val="FFFF00"/>
                </a:highlight>
                <a:latin typeface="Calibri"/>
                <a:ea typeface="Calibri"/>
                <a:cs typeface="Calibri"/>
                <a:sym typeface="Calibri"/>
              </a:endParaRPr>
            </a:p>
          </p:txBody>
        </p:sp>
      </p:grpSp>
      <p:sp>
        <p:nvSpPr>
          <p:cNvPr id="281" name="Google Shape;281;p35"/>
          <p:cNvSpPr txBox="1"/>
          <p:nvPr/>
        </p:nvSpPr>
        <p:spPr>
          <a:xfrm>
            <a:off x="6096008" y="3213592"/>
            <a:ext cx="15048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1" lang="en-GB" sz="2200">
                <a:latin typeface="Calibri"/>
                <a:ea typeface="Calibri"/>
                <a:cs typeface="Calibri"/>
                <a:sym typeface="Calibri"/>
              </a:rPr>
              <a:t>SCOPE</a:t>
            </a:r>
            <a:endParaRPr b="1" i="0" sz="21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Google Form Quiz </a:t>
            </a:r>
            <a:endParaRPr b="1"/>
          </a:p>
        </p:txBody>
      </p:sp>
      <p:sp>
        <p:nvSpPr>
          <p:cNvPr id="287" name="Google Shape;287;p36"/>
          <p:cNvSpPr txBox="1"/>
          <p:nvPr/>
        </p:nvSpPr>
        <p:spPr>
          <a:xfrm>
            <a:off x="2077926" y="3013501"/>
            <a:ext cx="3581100" cy="800400"/>
          </a:xfrm>
          <a:prstGeom prst="rect">
            <a:avLst/>
          </a:prstGeom>
          <a:solidFill>
            <a:srgbClr val="A7E4CB"/>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rgbClr val="000000"/>
                </a:solidFill>
                <a:latin typeface="Arial"/>
                <a:ea typeface="Arial"/>
                <a:cs typeface="Arial"/>
                <a:sym typeface="Arial"/>
              </a:rPr>
              <a:t>Constraints link quiz </a:t>
            </a:r>
            <a:r>
              <a:rPr b="0" i="0" lang="en-GB" sz="2300" u="sng" cap="none" strike="noStrike">
                <a:solidFill>
                  <a:srgbClr val="000000"/>
                </a:solidFill>
                <a:latin typeface="Arial"/>
                <a:ea typeface="Arial"/>
                <a:cs typeface="Arial"/>
                <a:sym typeface="Arial"/>
                <a:hlinkClick r:id="rId3">
                  <a:extLst>
                    <a:ext uri="{A12FA001-AC4F-418D-AE19-62706E023703}">
                      <ahyp:hlinkClr val="tx"/>
                    </a:ext>
                  </a:extLst>
                </a:hlinkClick>
              </a:rPr>
              <a:t>here</a:t>
            </a:r>
            <a:r>
              <a:rPr b="0" i="0" lang="en-GB" sz="2300" u="none" cap="none" strike="noStrike">
                <a:solidFill>
                  <a:srgbClr val="000000"/>
                </a:solidFill>
                <a:latin typeface="Arial"/>
                <a:ea typeface="Arial"/>
                <a:cs typeface="Arial"/>
                <a:sym typeface="Arial"/>
              </a:rPr>
              <a:t> or scan </a:t>
            </a:r>
            <a:endParaRPr b="0" i="0" sz="2300" u="none" cap="none" strike="noStrike">
              <a:solidFill>
                <a:srgbClr val="000000"/>
              </a:solidFill>
              <a:latin typeface="Arial"/>
              <a:ea typeface="Arial"/>
              <a:cs typeface="Arial"/>
              <a:sym typeface="Arial"/>
            </a:endParaRPr>
          </a:p>
        </p:txBody>
      </p:sp>
      <p:pic>
        <p:nvPicPr>
          <p:cNvPr id="288" name="Google Shape;288;p36"/>
          <p:cNvPicPr preferRelativeResize="0"/>
          <p:nvPr/>
        </p:nvPicPr>
        <p:blipFill rotWithShape="1">
          <a:blip r:embed="rId4">
            <a:alphaModFix/>
          </a:blip>
          <a:srcRect b="0" l="0" r="0" t="0"/>
          <a:stretch/>
        </p:blipFill>
        <p:spPr>
          <a:xfrm>
            <a:off x="6857386" y="1921872"/>
            <a:ext cx="2559200" cy="325616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idx="1" type="body"/>
          </p:nvPr>
        </p:nvSpPr>
        <p:spPr>
          <a:xfrm>
            <a:off x="335195" y="1516800"/>
            <a:ext cx="7183200" cy="53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b="0" i="0" lang="en-GB" sz="2000" u="sng" strike="noStrike">
                <a:solidFill>
                  <a:srgbClr val="3B3842"/>
                </a:solidFill>
                <a:latin typeface="Calibri"/>
                <a:ea typeface="Calibri"/>
                <a:cs typeface="Calibri"/>
                <a:sym typeface="Calibri"/>
              </a:rPr>
              <a:t>Upon </a:t>
            </a:r>
            <a:r>
              <a:rPr lang="en-GB" sz="2000" u="sng">
                <a:solidFill>
                  <a:srgbClr val="3B3842"/>
                </a:solidFill>
              </a:rPr>
              <a:t>C</a:t>
            </a:r>
            <a:r>
              <a:rPr b="0" i="0" lang="en-GB" sz="2000" u="sng" strike="noStrike">
                <a:solidFill>
                  <a:srgbClr val="3B3842"/>
                </a:solidFill>
                <a:latin typeface="Calibri"/>
                <a:ea typeface="Calibri"/>
                <a:cs typeface="Calibri"/>
                <a:sym typeface="Calibri"/>
              </a:rPr>
              <a:t>ompletion of </a:t>
            </a:r>
            <a:r>
              <a:rPr lang="en-GB" sz="2000" u="sng">
                <a:solidFill>
                  <a:srgbClr val="3B3842"/>
                </a:solidFill>
              </a:rPr>
              <a:t>T</a:t>
            </a:r>
            <a:r>
              <a:rPr b="0" i="0" lang="en-GB" sz="2000" u="sng" strike="noStrike">
                <a:solidFill>
                  <a:srgbClr val="3B3842"/>
                </a:solidFill>
                <a:latin typeface="Calibri"/>
                <a:ea typeface="Calibri"/>
                <a:cs typeface="Calibri"/>
                <a:sym typeface="Calibri"/>
              </a:rPr>
              <a:t>oday’s </a:t>
            </a:r>
            <a:r>
              <a:rPr lang="en-GB" sz="2000" u="sng">
                <a:solidFill>
                  <a:srgbClr val="3B3842"/>
                </a:solidFill>
              </a:rPr>
              <a:t>S</a:t>
            </a:r>
            <a:r>
              <a:rPr b="0" i="0" lang="en-GB" sz="2000" u="sng" strike="noStrike">
                <a:solidFill>
                  <a:srgbClr val="3B3842"/>
                </a:solidFill>
                <a:latin typeface="Calibri"/>
                <a:ea typeface="Calibri"/>
                <a:cs typeface="Calibri"/>
                <a:sym typeface="Calibri"/>
              </a:rPr>
              <a:t>ession </a:t>
            </a:r>
            <a:r>
              <a:rPr lang="en-GB" sz="2000" u="sng">
                <a:solidFill>
                  <a:srgbClr val="3B3842"/>
                </a:solidFill>
              </a:rPr>
              <a:t>you </a:t>
            </a:r>
            <a:r>
              <a:rPr b="0" i="0" lang="en-GB" sz="2000" u="sng" strike="noStrike">
                <a:solidFill>
                  <a:srgbClr val="3B3842"/>
                </a:solidFill>
                <a:latin typeface="Calibri"/>
                <a:ea typeface="Calibri"/>
                <a:cs typeface="Calibri"/>
                <a:sym typeface="Calibri"/>
              </a:rPr>
              <a:t>will be </a:t>
            </a:r>
            <a:r>
              <a:rPr lang="en-GB" sz="2000" u="sng">
                <a:solidFill>
                  <a:srgbClr val="3B3842"/>
                </a:solidFill>
              </a:rPr>
              <a:t>a</a:t>
            </a:r>
            <a:r>
              <a:rPr b="0" i="0" lang="en-GB" sz="2000" u="sng" strike="noStrike">
                <a:solidFill>
                  <a:srgbClr val="3B3842"/>
                </a:solidFill>
                <a:latin typeface="Calibri"/>
                <a:ea typeface="Calibri"/>
                <a:cs typeface="Calibri"/>
                <a:sym typeface="Calibri"/>
              </a:rPr>
              <a:t>ble to:</a:t>
            </a:r>
            <a:endParaRPr/>
          </a:p>
          <a:p>
            <a:pPr indent="0" lvl="0" marL="0" rtl="0" algn="l">
              <a:lnSpc>
                <a:spcPct val="90000"/>
              </a:lnSpc>
              <a:spcBef>
                <a:spcPts val="0"/>
              </a:spcBef>
              <a:spcAft>
                <a:spcPts val="0"/>
              </a:spcAft>
              <a:buSzPts val="1800"/>
              <a:buNone/>
            </a:pPr>
            <a:r>
              <a:t/>
            </a:r>
            <a:endParaRPr/>
          </a:p>
          <a:p>
            <a:pPr indent="-342900" lvl="0" marL="457200" rtl="0" algn="l">
              <a:lnSpc>
                <a:spcPct val="90000"/>
              </a:lnSpc>
              <a:spcBef>
                <a:spcPts val="0"/>
              </a:spcBef>
              <a:spcAft>
                <a:spcPts val="0"/>
              </a:spcAft>
              <a:buSzPts val="1800"/>
              <a:buFont typeface="Calibri"/>
              <a:buChar char="-"/>
            </a:pPr>
            <a:r>
              <a:rPr b="0" i="0" lang="en-GB" sz="2000" u="none" strike="noStrike">
                <a:solidFill>
                  <a:schemeClr val="accent3"/>
                </a:solidFill>
              </a:rPr>
              <a:t>Understand the theoretical background of project management</a:t>
            </a:r>
            <a:r>
              <a:rPr b="0" i="0" lang="en-GB" sz="2000" u="none" strike="noStrike">
                <a:solidFill>
                  <a:srgbClr val="3B3842"/>
                </a:solidFill>
              </a:rPr>
              <a:t>, including the Chaos Report findings, typical reasons for project failures, and the definitions related to a project.</a:t>
            </a:r>
            <a:endParaRPr sz="2000"/>
          </a:p>
          <a:p>
            <a:pPr indent="-342900" lvl="0" marL="457200" rtl="0" algn="just">
              <a:lnSpc>
                <a:spcPct val="90000"/>
              </a:lnSpc>
              <a:spcBef>
                <a:spcPts val="0"/>
              </a:spcBef>
              <a:spcAft>
                <a:spcPts val="0"/>
              </a:spcAft>
              <a:buSzPts val="1800"/>
              <a:buFont typeface="Calibri"/>
              <a:buChar char="-"/>
            </a:pPr>
            <a:r>
              <a:rPr b="0" i="0" lang="en-GB" sz="2000" u="none" strike="noStrike">
                <a:solidFill>
                  <a:schemeClr val="accent3"/>
                </a:solidFill>
              </a:rPr>
              <a:t>Learn core project management activities, </a:t>
            </a:r>
            <a:r>
              <a:rPr b="0" i="0" lang="en-GB" sz="2000" u="none" strike="noStrike">
                <a:solidFill>
                  <a:srgbClr val="3B3842"/>
                </a:solidFill>
              </a:rPr>
              <a:t>such as planning, executing, checking, and acting, to effectively manage project tasks and achieve project objectives.</a:t>
            </a:r>
            <a:endParaRPr sz="2000"/>
          </a:p>
          <a:p>
            <a:pPr indent="-342900" lvl="0" marL="457200" rtl="0" algn="just">
              <a:lnSpc>
                <a:spcPct val="90000"/>
              </a:lnSpc>
              <a:spcBef>
                <a:spcPts val="0"/>
              </a:spcBef>
              <a:spcAft>
                <a:spcPts val="0"/>
              </a:spcAft>
              <a:buSzPts val="1800"/>
              <a:buFont typeface="Calibri"/>
              <a:buChar char="-"/>
            </a:pPr>
            <a:r>
              <a:rPr lang="en-GB" sz="2000">
                <a:solidFill>
                  <a:schemeClr val="accent3"/>
                </a:solidFill>
              </a:rPr>
              <a:t>E</a:t>
            </a:r>
            <a:r>
              <a:rPr b="0" i="0" lang="en-GB" sz="2000" u="none" strike="noStrike">
                <a:solidFill>
                  <a:schemeClr val="accent3"/>
                </a:solidFill>
              </a:rPr>
              <a:t>xplain the Purpose and Components of the Main Process Groups, </a:t>
            </a:r>
            <a:r>
              <a:rPr b="0" i="0" lang="en-GB" sz="2000" u="none" strike="noStrike">
                <a:solidFill>
                  <a:srgbClr val="3B3842"/>
                </a:solidFill>
              </a:rPr>
              <a:t>recognizing its significance in setting the project's direction and tone.</a:t>
            </a:r>
            <a:endParaRPr sz="2000"/>
          </a:p>
          <a:p>
            <a:pPr indent="-342900" lvl="0" marL="457200" rtl="0" algn="just">
              <a:lnSpc>
                <a:spcPct val="90000"/>
              </a:lnSpc>
              <a:spcBef>
                <a:spcPts val="0"/>
              </a:spcBef>
              <a:spcAft>
                <a:spcPts val="0"/>
              </a:spcAft>
              <a:buSzPts val="1800"/>
              <a:buFont typeface="Calibri"/>
              <a:buChar char="-"/>
            </a:pPr>
            <a:r>
              <a:rPr b="0" i="0" lang="en-GB" sz="2000" u="none" strike="noStrike">
                <a:solidFill>
                  <a:schemeClr val="accent3"/>
                </a:solidFill>
              </a:rPr>
              <a:t>Explain each step of the main process groups, </a:t>
            </a:r>
            <a:r>
              <a:rPr b="0" i="0" lang="en-GB" sz="2000" u="none" strike="noStrike">
                <a:solidFill>
                  <a:srgbClr val="3B3842"/>
                </a:solidFill>
              </a:rPr>
              <a:t>including stakeholder identification, risk assessment, and alignment with organizational strategies.</a:t>
            </a:r>
            <a:endParaRPr sz="2000"/>
          </a:p>
          <a:p>
            <a:pPr indent="0" lvl="0" marL="0" rtl="0" algn="just">
              <a:lnSpc>
                <a:spcPct val="90000"/>
              </a:lnSpc>
              <a:spcBef>
                <a:spcPts val="1200"/>
              </a:spcBef>
              <a:spcAft>
                <a:spcPts val="0"/>
              </a:spcAft>
              <a:buSzPts val="1800"/>
              <a:buNone/>
            </a:pPr>
            <a:r>
              <a:t/>
            </a:r>
            <a:endParaRPr b="0" i="0" sz="2000" u="none" strike="noStrike">
              <a:solidFill>
                <a:srgbClr val="FF0000"/>
              </a:solidFill>
            </a:endParaRPr>
          </a:p>
          <a:p>
            <a:pPr indent="-228600" lvl="0" marL="457200" marR="0" rtl="0" algn="just">
              <a:lnSpc>
                <a:spcPct val="90000"/>
              </a:lnSpc>
              <a:spcBef>
                <a:spcPts val="1600"/>
              </a:spcBef>
              <a:spcAft>
                <a:spcPts val="0"/>
              </a:spcAft>
              <a:buClr>
                <a:srgbClr val="000000"/>
              </a:buClr>
              <a:buSzPts val="1800"/>
              <a:buFont typeface="Arial"/>
              <a:buNone/>
            </a:pPr>
            <a:r>
              <a:t/>
            </a:r>
            <a:endParaRPr sz="2000"/>
          </a:p>
        </p:txBody>
      </p:sp>
      <p:sp>
        <p:nvSpPr>
          <p:cNvPr id="105" name="Google Shape;105;p3"/>
          <p:cNvSpPr txBox="1"/>
          <p:nvPr>
            <p:ph type="title"/>
          </p:nvPr>
        </p:nvSpPr>
        <p:spPr>
          <a:xfrm>
            <a:off x="335195" y="237392"/>
            <a:ext cx="11393400" cy="675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1800"/>
              <a:buFont typeface="Arial"/>
              <a:buNone/>
            </a:pPr>
            <a:r>
              <a:rPr b="1" lang="en-GB"/>
              <a:t>Learning Outcomes of the PM training</a:t>
            </a:r>
            <a:endParaRPr b="1"/>
          </a:p>
        </p:txBody>
      </p:sp>
      <p:pic>
        <p:nvPicPr>
          <p:cNvPr id="106" name="Google Shape;106;p3"/>
          <p:cNvPicPr preferRelativeResize="0"/>
          <p:nvPr/>
        </p:nvPicPr>
        <p:blipFill>
          <a:blip r:embed="rId3">
            <a:alphaModFix/>
          </a:blip>
          <a:stretch>
            <a:fillRect/>
          </a:stretch>
        </p:blipFill>
        <p:spPr>
          <a:xfrm>
            <a:off x="8026125" y="1772000"/>
            <a:ext cx="3702475" cy="370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History of Project Management</a:t>
            </a:r>
            <a:endParaRPr b="1"/>
          </a:p>
        </p:txBody>
      </p:sp>
      <p:pic>
        <p:nvPicPr>
          <p:cNvPr id="112" name="Google Shape;112;p4"/>
          <p:cNvPicPr preferRelativeResize="0"/>
          <p:nvPr/>
        </p:nvPicPr>
        <p:blipFill rotWithShape="1">
          <a:blip r:embed="rId3">
            <a:alphaModFix/>
          </a:blip>
          <a:srcRect b="0" l="0" r="0" t="0"/>
          <a:stretch/>
        </p:blipFill>
        <p:spPr>
          <a:xfrm>
            <a:off x="2329784" y="1371911"/>
            <a:ext cx="7152883" cy="548608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History of Project Management</a:t>
            </a:r>
            <a:endParaRPr b="1"/>
          </a:p>
        </p:txBody>
      </p:sp>
      <p:pic>
        <p:nvPicPr>
          <p:cNvPr id="118" name="Google Shape;118;p15"/>
          <p:cNvPicPr preferRelativeResize="0"/>
          <p:nvPr/>
        </p:nvPicPr>
        <p:blipFill rotWithShape="1">
          <a:blip r:embed="rId3">
            <a:alphaModFix/>
          </a:blip>
          <a:srcRect b="0" l="0" r="0" t="0"/>
          <a:stretch/>
        </p:blipFill>
        <p:spPr>
          <a:xfrm>
            <a:off x="2065867" y="1253376"/>
            <a:ext cx="7162799" cy="53336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History of Project Management</a:t>
            </a:r>
            <a:endParaRPr b="1"/>
          </a:p>
        </p:txBody>
      </p:sp>
      <p:pic>
        <p:nvPicPr>
          <p:cNvPr id="125" name="Google Shape;125;p5"/>
          <p:cNvPicPr preferRelativeResize="0"/>
          <p:nvPr/>
        </p:nvPicPr>
        <p:blipFill rotWithShape="1">
          <a:blip r:embed="rId3">
            <a:alphaModFix/>
          </a:blip>
          <a:srcRect b="0" l="0" r="0" t="0"/>
          <a:stretch/>
        </p:blipFill>
        <p:spPr>
          <a:xfrm>
            <a:off x="2102273" y="1364352"/>
            <a:ext cx="7160259" cy="51549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ph type="title"/>
          </p:nvPr>
        </p:nvSpPr>
        <p:spPr>
          <a:xfrm>
            <a:off x="399370" y="174449"/>
            <a:ext cx="11393260" cy="67544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History of Project Management</a:t>
            </a:r>
            <a:endParaRPr b="1"/>
          </a:p>
        </p:txBody>
      </p:sp>
      <p:pic>
        <p:nvPicPr>
          <p:cNvPr id="132" name="Google Shape;132;p27"/>
          <p:cNvPicPr preferRelativeResize="0"/>
          <p:nvPr/>
        </p:nvPicPr>
        <p:blipFill rotWithShape="1">
          <a:blip r:embed="rId3">
            <a:alphaModFix/>
          </a:blip>
          <a:srcRect b="0" l="0" r="0" t="0"/>
          <a:stretch/>
        </p:blipFill>
        <p:spPr>
          <a:xfrm>
            <a:off x="2556932" y="1178086"/>
            <a:ext cx="6790267" cy="54936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6"/>
          <p:cNvPicPr preferRelativeResize="0"/>
          <p:nvPr/>
        </p:nvPicPr>
        <p:blipFill rotWithShape="1">
          <a:blip r:embed="rId3">
            <a:alphaModFix/>
          </a:blip>
          <a:srcRect b="0" l="0" r="0" t="0"/>
          <a:stretch/>
        </p:blipFill>
        <p:spPr>
          <a:xfrm>
            <a:off x="999066" y="1154774"/>
            <a:ext cx="9667417" cy="5821759"/>
          </a:xfrm>
          <a:prstGeom prst="rect">
            <a:avLst/>
          </a:prstGeom>
          <a:noFill/>
          <a:ln>
            <a:noFill/>
          </a:ln>
        </p:spPr>
      </p:pic>
      <p:sp>
        <p:nvSpPr>
          <p:cNvPr id="139" name="Google Shape;139;p6"/>
          <p:cNvSpPr txBox="1"/>
          <p:nvPr>
            <p:ph type="title"/>
          </p:nvPr>
        </p:nvSpPr>
        <p:spPr>
          <a:xfrm>
            <a:off x="399370" y="174449"/>
            <a:ext cx="11393400" cy="675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b="1" lang="en-GB"/>
              <a:t>Future Project Management Tools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365175" y="1330168"/>
            <a:ext cx="11172600" cy="43587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2800"/>
              <a:buFont typeface="Calibri"/>
              <a:buNone/>
            </a:pPr>
            <a:r>
              <a:rPr b="1" lang="en-GB" sz="2400">
                <a:solidFill>
                  <a:schemeClr val="accent3"/>
                </a:solidFill>
              </a:rPr>
              <a:t>Are Project Management Skills Essential?</a:t>
            </a:r>
            <a:endParaRPr b="1" sz="2400">
              <a:solidFill>
                <a:schemeClr val="accent3"/>
              </a:solidFill>
            </a:endParaRPr>
          </a:p>
          <a:p>
            <a:pPr indent="0" lvl="0" marL="457200" marR="0" rtl="0" algn="just">
              <a:lnSpc>
                <a:spcPct val="115000"/>
              </a:lnSpc>
              <a:spcBef>
                <a:spcPts val="0"/>
              </a:spcBef>
              <a:spcAft>
                <a:spcPts val="0"/>
              </a:spcAft>
              <a:buSzPts val="1800"/>
              <a:buNone/>
            </a:pPr>
            <a:r>
              <a:t/>
            </a:r>
            <a:endParaRPr sz="2000">
              <a:solidFill>
                <a:srgbClr val="000000"/>
              </a:solidFill>
            </a:endParaRPr>
          </a:p>
          <a:p>
            <a:pPr indent="0" lvl="0" marL="439738" marR="0" rtl="0" algn="just">
              <a:lnSpc>
                <a:spcPct val="115000"/>
              </a:lnSpc>
              <a:spcBef>
                <a:spcPts val="0"/>
              </a:spcBef>
              <a:spcAft>
                <a:spcPts val="0"/>
              </a:spcAft>
              <a:buSzPts val="1800"/>
              <a:buNone/>
            </a:pPr>
            <a:r>
              <a:rPr lang="en-GB" sz="2000">
                <a:solidFill>
                  <a:srgbClr val="000000"/>
                </a:solidFill>
              </a:rPr>
              <a:t>Is PM not yet another pointless layer of non-value-added bureaucracy? Will using PM not only make it take longer to complete the actual work?</a:t>
            </a:r>
            <a:endParaRPr sz="2000">
              <a:solidFill>
                <a:srgbClr val="000000"/>
              </a:solidFill>
            </a:endParaRPr>
          </a:p>
          <a:p>
            <a:pPr indent="0" lvl="0" marL="0" marR="0" rtl="0" algn="just">
              <a:lnSpc>
                <a:spcPct val="115000"/>
              </a:lnSpc>
              <a:spcBef>
                <a:spcPts val="0"/>
              </a:spcBef>
              <a:spcAft>
                <a:spcPts val="0"/>
              </a:spcAft>
              <a:buSzPts val="1800"/>
              <a:buNone/>
            </a:pPr>
            <a:r>
              <a:t/>
            </a:r>
            <a:endParaRPr sz="2000">
              <a:solidFill>
                <a:srgbClr val="000000"/>
              </a:solidFill>
            </a:endParaRPr>
          </a:p>
          <a:p>
            <a:pPr indent="0" lvl="0" marL="0" marR="0" rtl="0" algn="just">
              <a:lnSpc>
                <a:spcPct val="115000"/>
              </a:lnSpc>
              <a:spcBef>
                <a:spcPts val="0"/>
              </a:spcBef>
              <a:spcAft>
                <a:spcPts val="0"/>
              </a:spcAft>
              <a:buSzPts val="1800"/>
              <a:buNone/>
            </a:pPr>
            <a:r>
              <a:t/>
            </a:r>
            <a:endParaRPr sz="2000">
              <a:solidFill>
                <a:srgbClr val="000000"/>
              </a:solidFill>
            </a:endParaRPr>
          </a:p>
          <a:p>
            <a:pPr indent="0" lvl="0" marL="0" marR="0" rtl="0" algn="just">
              <a:lnSpc>
                <a:spcPct val="115000"/>
              </a:lnSpc>
              <a:spcBef>
                <a:spcPts val="0"/>
              </a:spcBef>
              <a:spcAft>
                <a:spcPts val="0"/>
              </a:spcAft>
              <a:buSzPts val="1800"/>
              <a:buNone/>
            </a:pPr>
            <a:r>
              <a:t/>
            </a:r>
            <a:endParaRPr sz="2000">
              <a:solidFill>
                <a:srgbClr val="000000"/>
              </a:solidFill>
            </a:endParaRPr>
          </a:p>
          <a:p>
            <a:pPr indent="0" lvl="0" marL="0" rtl="0" algn="r">
              <a:lnSpc>
                <a:spcPct val="90000"/>
              </a:lnSpc>
              <a:spcBef>
                <a:spcPts val="0"/>
              </a:spcBef>
              <a:spcAft>
                <a:spcPts val="0"/>
              </a:spcAft>
              <a:buClr>
                <a:schemeClr val="accent1"/>
              </a:buClr>
              <a:buSzPts val="1800"/>
              <a:buFont typeface="Arial"/>
              <a:buNone/>
            </a:pPr>
            <a:r>
              <a:rPr lang="en-GB" sz="2000">
                <a:solidFill>
                  <a:srgbClr val="000000"/>
                </a:solidFill>
              </a:rPr>
              <a:t>... or can PM offer anything that might be beneficial?</a:t>
            </a:r>
            <a:r>
              <a:rPr lang="en-GB" sz="2200">
                <a:solidFill>
                  <a:srgbClr val="000000"/>
                </a:solidFill>
              </a:rPr>
              <a:t> </a:t>
            </a:r>
            <a:endParaRPr sz="2200">
              <a:solidFill>
                <a:srgbClr val="000000"/>
              </a:solidFill>
            </a:endParaRPr>
          </a:p>
          <a:p>
            <a:pPr indent="0" lvl="0" marL="0" marR="0" rtl="0" algn="just">
              <a:lnSpc>
                <a:spcPct val="115000"/>
              </a:lnSpc>
              <a:spcBef>
                <a:spcPts val="0"/>
              </a:spcBef>
              <a:spcAft>
                <a:spcPts val="0"/>
              </a:spcAft>
              <a:buSzPts val="1800"/>
              <a:buNone/>
            </a:pPr>
            <a:r>
              <a:t/>
            </a:r>
            <a:endParaRPr sz="2000">
              <a:solidFill>
                <a:srgbClr val="000000"/>
              </a:solidFill>
            </a:endParaRPr>
          </a:p>
          <a:p>
            <a:pPr indent="0" lvl="0" marL="0" rtl="0" algn="just">
              <a:lnSpc>
                <a:spcPct val="90000"/>
              </a:lnSpc>
              <a:spcBef>
                <a:spcPts val="0"/>
              </a:spcBef>
              <a:spcAft>
                <a:spcPts val="0"/>
              </a:spcAft>
              <a:buSzPts val="1800"/>
              <a:buNone/>
            </a:pPr>
            <a:r>
              <a:t/>
            </a:r>
            <a:endParaRPr sz="2200">
              <a:solidFill>
                <a:srgbClr val="000000"/>
              </a:solidFill>
            </a:endParaRPr>
          </a:p>
          <a:p>
            <a:pPr indent="0" lvl="0" marL="0" rtl="0" algn="l">
              <a:lnSpc>
                <a:spcPct val="100000"/>
              </a:lnSpc>
              <a:spcBef>
                <a:spcPts val="0"/>
              </a:spcBef>
              <a:spcAft>
                <a:spcPts val="0"/>
              </a:spcAft>
              <a:buClr>
                <a:schemeClr val="lt1"/>
              </a:buClr>
              <a:buSzPts val="2800"/>
              <a:buFont typeface="Calibri"/>
              <a:buNone/>
            </a:pPr>
            <a:r>
              <a:t/>
            </a:r>
            <a:endParaRPr b="1" sz="2400">
              <a:solidFill>
                <a:srgbClr val="FF0000"/>
              </a:solidFill>
            </a:endParaRPr>
          </a:p>
        </p:txBody>
      </p:sp>
      <p:sp>
        <p:nvSpPr>
          <p:cNvPr id="145" name="Google Shape;145;p7"/>
          <p:cNvSpPr txBox="1"/>
          <p:nvPr/>
        </p:nvSpPr>
        <p:spPr>
          <a:xfrm>
            <a:off x="365187" y="208145"/>
            <a:ext cx="11246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Unit 1:  Project Management Introduction</a:t>
            </a:r>
            <a:r>
              <a:rPr b="1" i="0" lang="en-GB" sz="2800" u="none" cap="none" strike="noStrike">
                <a:solidFill>
                  <a:schemeClr val="lt1"/>
                </a:solidFill>
                <a:latin typeface="Arial"/>
                <a:ea typeface="Arial"/>
                <a:cs typeface="Arial"/>
                <a:sym typeface="Arial"/>
              </a:rPr>
              <a:t>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