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5"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eCqkzMqbbY8FCBFJZNpRIogvn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free-vector/office-workers-business-management-meeting-brainstorming-square-table-top-view-vector-illustration_1158850.htm#query=people%20working%20sitting%20around%20the%20table&amp;position=18&amp;from_view=search&amp;track=ais&amp;uuid=a721d2e5-c1c1-4703-b8c0-a08094b7d4ac"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free-vector/business-meeting-cartoon-style_766016.htm#query=people%20working%20sitting%20around%20the%20table&amp;position=5&amp;from_view=search&amp;track=ais&amp;uuid=a721d2e5-c1c1-4703-b8c0-a08094b7d4ac"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xels.com/photo/top-view-photo-of-people-near-wooden-table-318315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xels.com/photo/person-using-a-laptop-on-a-table-7439134/"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free-vector/hand-drawn-coworking-space-illustrated_12063396.htm#query=discussion%20case%20study&amp;position=36&amp;from_view=search&amp;track=ais&amp;uuid=91c2bb2e-b295-4ce0-840c-bb0c24046f37"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eqlearn.com/p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free-vector/soulmates-connecting-jigsaw-pieces-together_3226180.htm#page=2&amp;query=people%20with%20puzzles&amp;position=2&amp;from_view=search&amp;track=ais&amp;uuid=ed271f3a-cdb0-4ef3-af33-5edf55957748"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a:t>Source: macrovector (found </a:t>
            </a:r>
            <a:r>
              <a:rPr lang="en-GB" u="sng">
                <a:solidFill>
                  <a:schemeClr val="hlink"/>
                </a:solidFill>
                <a:hlinkClick r:id="rId2"/>
              </a:rPr>
              <a:t>here</a:t>
            </a:r>
            <a:r>
              <a:rPr lang="en-GB"/>
              <a:t>)</a:t>
            </a:r>
            <a:endParaRPr/>
          </a:p>
          <a:p>
            <a:pPr indent="0" lvl="0" marL="0" rtl="0" algn="l">
              <a:lnSpc>
                <a:spcPct val="100000"/>
              </a:lnSpc>
              <a:spcBef>
                <a:spcPts val="0"/>
              </a:spcBef>
              <a:spcAft>
                <a:spcPts val="0"/>
              </a:spcAft>
              <a:buSzPts val="1400"/>
              <a:buNone/>
            </a:pPr>
            <a:r>
              <a:t/>
            </a:r>
            <a:endParaRPr/>
          </a:p>
        </p:txBody>
      </p:sp>
      <p:sp>
        <p:nvSpPr>
          <p:cNvPr id="152" name="Google Shape;15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a:t>Source: macrovector (found </a:t>
            </a:r>
            <a:r>
              <a:rPr lang="en-GB" u="sng">
                <a:solidFill>
                  <a:schemeClr val="hlink"/>
                </a:solidFill>
                <a:hlinkClick r:id="rId2"/>
              </a:rPr>
              <a:t>here</a:t>
            </a:r>
            <a:r>
              <a:rPr lang="en-GB"/>
              <a:t>)</a:t>
            </a:r>
            <a:endParaRPr/>
          </a:p>
          <a:p>
            <a:pPr indent="0" lvl="0" marL="0" rtl="0" algn="l">
              <a:lnSpc>
                <a:spcPct val="100000"/>
              </a:lnSpc>
              <a:spcBef>
                <a:spcPts val="0"/>
              </a:spcBef>
              <a:spcAft>
                <a:spcPts val="0"/>
              </a:spcAft>
              <a:buSzPts val="1400"/>
              <a:buNone/>
            </a:pPr>
            <a:r>
              <a:t/>
            </a:r>
            <a:endParaRPr/>
          </a:p>
        </p:txBody>
      </p:sp>
      <p:sp>
        <p:nvSpPr>
          <p:cNvPr id="168" name="Google Shape;168;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Sourced by pexels.com - fauxels (Found </a:t>
            </a:r>
            <a:r>
              <a:rPr lang="en-GB" sz="1400" u="sng">
                <a:solidFill>
                  <a:srgbClr val="0070C0"/>
                </a:solidFill>
                <a:latin typeface="Arial"/>
                <a:ea typeface="Arial"/>
                <a:cs typeface="Arial"/>
                <a:sym typeface="Arial"/>
                <a:hlinkClick r:id="rId2">
                  <a:extLst>
                    <a:ext uri="{A12FA001-AC4F-418D-AE19-62706E023703}">
                      <ahyp:hlinkClr val="tx"/>
                    </a:ext>
                  </a:extLst>
                </a:hlinkClick>
              </a:rPr>
              <a:t>here</a:t>
            </a:r>
            <a:r>
              <a:rPr lang="en-GB" sz="1400">
                <a:latin typeface="Arial"/>
                <a:ea typeface="Arial"/>
                <a:cs typeface="Arial"/>
                <a:sym typeface="Arial"/>
              </a:rPr>
              <a:t>)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86" name="Google Shape;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Arial"/>
                <a:ea typeface="Arial"/>
                <a:cs typeface="Arial"/>
                <a:sym typeface="Arial"/>
              </a:rPr>
              <a:t>Sourced by pexels.com - </a:t>
            </a:r>
            <a:r>
              <a:rPr lang="en-GB" sz="1500"/>
              <a:t>cottonbro studio </a:t>
            </a:r>
            <a:r>
              <a:rPr lang="en-GB" sz="1400">
                <a:latin typeface="Arial"/>
                <a:ea typeface="Arial"/>
                <a:cs typeface="Arial"/>
                <a:sym typeface="Arial"/>
              </a:rPr>
              <a:t>(Found </a:t>
            </a:r>
            <a:r>
              <a:rPr lang="en-GB" sz="1400" u="sng">
                <a:solidFill>
                  <a:srgbClr val="0070C0"/>
                </a:solidFill>
                <a:latin typeface="Arial"/>
                <a:ea typeface="Arial"/>
                <a:cs typeface="Arial"/>
                <a:sym typeface="Arial"/>
                <a:hlinkClick r:id="rId2">
                  <a:extLst>
                    <a:ext uri="{A12FA001-AC4F-418D-AE19-62706E023703}">
                      <ahyp:hlinkClr val="tx"/>
                    </a:ext>
                  </a:extLst>
                </a:hlinkClick>
              </a:rPr>
              <a:t>here</a:t>
            </a:r>
            <a:r>
              <a:rPr lang="en-GB" sz="1400">
                <a:latin typeface="Arial"/>
                <a:ea typeface="Arial"/>
                <a:cs typeface="Arial"/>
                <a:sym typeface="Arial"/>
              </a:rPr>
              <a:t>)</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b="1" lang="en-GB" sz="1400">
                <a:latin typeface="Arial"/>
                <a:ea typeface="Arial"/>
                <a:cs typeface="Arial"/>
                <a:sym typeface="Arial"/>
              </a:rPr>
              <a:t>The project charter </a:t>
            </a:r>
            <a:r>
              <a:rPr lang="en-GB" sz="1400">
                <a:latin typeface="Arial"/>
                <a:ea typeface="Arial"/>
                <a:cs typeface="Arial"/>
                <a:sym typeface="Arial"/>
              </a:rPr>
              <a:t>is a fairly simple document outlining a few things. Especially when you are finding an answer to; why you are doing what you doing. Not a detailed one.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GB" sz="1400">
                <a:latin typeface="Arial"/>
                <a:ea typeface="Arial"/>
                <a:cs typeface="Arial"/>
                <a:sym typeface="Arial"/>
              </a:rPr>
              <a:t>Why do we prepare the project charter document? </a:t>
            </a:r>
            <a:endParaRPr/>
          </a:p>
          <a:p>
            <a:pPr indent="0" lvl="0" marL="0" rtl="0" algn="l">
              <a:lnSpc>
                <a:spcPct val="100000"/>
              </a:lnSpc>
              <a:spcBef>
                <a:spcPts val="0"/>
              </a:spcBef>
              <a:spcAft>
                <a:spcPts val="0"/>
              </a:spcAft>
              <a:buSzPts val="1400"/>
              <a:buNone/>
            </a:pPr>
            <a:r>
              <a:rPr lang="en-GB" sz="1400">
                <a:latin typeface="Arial"/>
                <a:ea typeface="Arial"/>
                <a:cs typeface="Arial"/>
                <a:sym typeface="Arial"/>
              </a:rPr>
              <a:t>Because we need to have a buy-in! An approval to continue investing time and effort to the rpopose3d proposal.  For instance, I want to expand to an early market but the leadership team or invertors are not convinced so they kill it off the potential project from the get go. </a:t>
            </a:r>
            <a:endParaRPr/>
          </a:p>
          <a:p>
            <a:pPr indent="0" lvl="0" marL="0" rtl="0" algn="l">
              <a:lnSpc>
                <a:spcPct val="100000"/>
              </a:lnSpc>
              <a:spcBef>
                <a:spcPts val="0"/>
              </a:spcBef>
              <a:spcAft>
                <a:spcPts val="0"/>
              </a:spcAft>
              <a:buSzPts val="1400"/>
              <a:buNone/>
            </a:pPr>
            <a:r>
              <a:rPr lang="en-GB" sz="1400">
                <a:latin typeface="Arial"/>
                <a:ea typeface="Arial"/>
                <a:cs typeface="Arial"/>
                <a:sym typeface="Arial"/>
              </a:rPr>
              <a:t>Of course if the project idea is a 10 billion proposal, this document will entail much much more details, like high level planning etc.</a:t>
            </a:r>
            <a:endParaRPr sz="1400">
              <a:latin typeface="Arial"/>
              <a:ea typeface="Arial"/>
              <a:cs typeface="Arial"/>
              <a:sym typeface="Arial"/>
            </a:endParaRPr>
          </a:p>
          <a:p>
            <a:pPr indent="0" lvl="0" marL="0" rtl="0" algn="r">
              <a:lnSpc>
                <a:spcPct val="100000"/>
              </a:lnSpc>
              <a:spcBef>
                <a:spcPts val="0"/>
              </a:spcBef>
              <a:spcAft>
                <a:spcPts val="0"/>
              </a:spcAft>
              <a:buClr>
                <a:schemeClr val="dk1"/>
              </a:buClr>
              <a:buSzPts val="1400"/>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sz="1200"/>
              <a:t>FIND the WHY – BUSINESS VALUE</a:t>
            </a:r>
            <a:endParaRPr/>
          </a:p>
          <a:p>
            <a:pPr indent="0" lvl="0" marL="0" marR="0" rtl="0" algn="l">
              <a:lnSpc>
                <a:spcPct val="100000"/>
              </a:lnSpc>
              <a:spcBef>
                <a:spcPts val="0"/>
              </a:spcBef>
              <a:spcAft>
                <a:spcPts val="0"/>
              </a:spcAft>
              <a:buClr>
                <a:srgbClr val="000000"/>
              </a:buClr>
              <a:buSzPts val="1400"/>
              <a:buFont typeface="Arial"/>
              <a:buNone/>
            </a:pPr>
            <a:r>
              <a:t/>
            </a:r>
            <a:endParaRPr sz="1200"/>
          </a:p>
          <a:p>
            <a:pPr indent="0" lvl="0" marL="0" marR="0" rtl="0" algn="l">
              <a:lnSpc>
                <a:spcPct val="100000"/>
              </a:lnSpc>
              <a:spcBef>
                <a:spcPts val="0"/>
              </a:spcBef>
              <a:spcAft>
                <a:spcPts val="0"/>
              </a:spcAft>
              <a:buClr>
                <a:srgbClr val="000000"/>
              </a:buClr>
              <a:buSzPts val="1400"/>
              <a:buFont typeface="Arial"/>
              <a:buNone/>
            </a:pPr>
            <a:r>
              <a:rPr lang="en-GB" sz="1800">
                <a:latin typeface="Calibri"/>
                <a:ea typeface="Calibri"/>
                <a:cs typeface="Calibri"/>
                <a:sym typeface="Calibri"/>
              </a:rPr>
              <a:t>Why is this super important for the PM? To know the business value of each project?</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GB" sz="1800">
                <a:latin typeface="Calibri"/>
                <a:ea typeface="Calibri"/>
                <a:cs typeface="Calibri"/>
                <a:sym typeface="Calibri"/>
              </a:rPr>
              <a:t>===coz Every action we do should add up to business strategy! – panda we ask our self-what is th4e business value mesa apo to implementation autou tou ergou</a:t>
            </a:r>
            <a:endParaRPr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Source:  Freepik (found </a:t>
            </a:r>
            <a:r>
              <a:rPr lang="en-GB" u="sng">
                <a:solidFill>
                  <a:schemeClr val="hlink"/>
                </a:solidFill>
                <a:hlinkClick r:id="rId2"/>
              </a:rPr>
              <a:t>here</a:t>
            </a:r>
            <a:r>
              <a:rPr lang="en-GB"/>
              <a:t>)</a:t>
            </a:r>
            <a:endParaRPr/>
          </a:p>
        </p:txBody>
      </p:sp>
      <p:sp>
        <p:nvSpPr>
          <p:cNvPr id="123" name="Google Shape;123;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Source: </a:t>
            </a:r>
            <a:r>
              <a:rPr b="0" i="0" lang="en-GB" sz="1200" u="none" cap="none" strike="noStrike">
                <a:solidFill>
                  <a:schemeClr val="dk1"/>
                </a:solidFill>
                <a:latin typeface="Calibri"/>
                <a:ea typeface="Calibri"/>
                <a:cs typeface="Calibri"/>
                <a:sym typeface="Calibri"/>
              </a:rPr>
              <a:t> </a:t>
            </a:r>
            <a:r>
              <a:rPr b="0" i="0" lang="en-GB"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http://teqlearn.com/pm/</a:t>
            </a:r>
            <a:endParaRPr/>
          </a:p>
        </p:txBody>
      </p:sp>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48f034716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2848f034716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Source: Rawpixel (found </a:t>
            </a:r>
            <a:r>
              <a:rPr lang="en-GB" u="sng">
                <a:solidFill>
                  <a:schemeClr val="hlink"/>
                </a:solidFill>
                <a:hlinkClick r:id="rId2"/>
              </a:rPr>
              <a:t>here</a:t>
            </a:r>
            <a:r>
              <a:rPr lang="en-GB"/>
              <a:t>)</a:t>
            </a:r>
            <a:endParaRPr/>
          </a:p>
        </p:txBody>
      </p:sp>
      <p:sp>
        <p:nvSpPr>
          <p:cNvPr id="143" name="Google Shape;143;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bg>
      <p:bgPr>
        <a:solidFill>
          <a:schemeClr val="lt1"/>
        </a:solidFill>
      </p:bgPr>
    </p:bg>
    <p:spTree>
      <p:nvGrpSpPr>
        <p:cNvPr id="12" name="Shape 12"/>
        <p:cNvGrpSpPr/>
        <p:nvPr/>
      </p:nvGrpSpPr>
      <p:grpSpPr>
        <a:xfrm>
          <a:off x="0" y="0"/>
          <a:ext cx="0" cy="0"/>
          <a:chOff x="0" y="0"/>
          <a:chExt cx="0" cy="0"/>
        </a:xfrm>
      </p:grpSpPr>
      <p:pic>
        <p:nvPicPr>
          <p:cNvPr id="13" name="Google Shape;13;p15"/>
          <p:cNvPicPr preferRelativeResize="0"/>
          <p:nvPr/>
        </p:nvPicPr>
        <p:blipFill rotWithShape="1">
          <a:blip r:embed="rId2">
            <a:alphaModFix/>
          </a:blip>
          <a:srcRect b="0" l="0" r="0" t="0"/>
          <a:stretch/>
        </p:blipFill>
        <p:spPr>
          <a:xfrm>
            <a:off x="659936" y="2932981"/>
            <a:ext cx="11023391" cy="2819238"/>
          </a:xfrm>
          <a:prstGeom prst="rect">
            <a:avLst/>
          </a:prstGeom>
          <a:noFill/>
          <a:ln>
            <a:noFill/>
          </a:ln>
        </p:spPr>
      </p:pic>
      <p:sp>
        <p:nvSpPr>
          <p:cNvPr id="14" name="Google Shape;14;p15"/>
          <p:cNvSpPr txBox="1"/>
          <p:nvPr>
            <p:ph type="ctrTitle"/>
          </p:nvPr>
        </p:nvSpPr>
        <p:spPr>
          <a:xfrm>
            <a:off x="798252" y="912854"/>
            <a:ext cx="6010271" cy="875935"/>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accent3"/>
              </a:buClr>
              <a:buSzPts val="3600"/>
              <a:buFont typeface="Calibri"/>
              <a:buNone/>
              <a:defRPr b="1" sz="3600">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 type="subTitle"/>
          </p:nvPr>
        </p:nvSpPr>
        <p:spPr>
          <a:xfrm>
            <a:off x="798252" y="2300000"/>
            <a:ext cx="6010271" cy="632981"/>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chemeClr val="accent1"/>
              </a:buClr>
              <a:buSzPts val="2400"/>
              <a:buFont typeface="Arial"/>
              <a:buNone/>
              <a:defRPr b="1"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p15"/>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17" name="Google Shape;17;p15"/>
          <p:cNvPicPr preferRelativeResize="0"/>
          <p:nvPr/>
        </p:nvPicPr>
        <p:blipFill rotWithShape="1">
          <a:blip r:embed="rId3">
            <a:alphaModFix/>
          </a:blip>
          <a:srcRect b="0" l="0" r="0" t="0"/>
          <a:stretch/>
        </p:blipFill>
        <p:spPr>
          <a:xfrm>
            <a:off x="8659976" y="336883"/>
            <a:ext cx="2154863" cy="1669117"/>
          </a:xfrm>
          <a:prstGeom prst="rect">
            <a:avLst/>
          </a:prstGeom>
          <a:noFill/>
          <a:ln>
            <a:noFill/>
          </a:ln>
        </p:spPr>
      </p:pic>
      <p:pic>
        <p:nvPicPr>
          <p:cNvPr id="18" name="Google Shape;18;p15"/>
          <p:cNvPicPr preferRelativeResize="0"/>
          <p:nvPr/>
        </p:nvPicPr>
        <p:blipFill rotWithShape="1">
          <a:blip r:embed="rId4">
            <a:alphaModFix/>
          </a:blip>
          <a:srcRect b="0" l="0" r="0" t="0"/>
          <a:stretch/>
        </p:blipFill>
        <p:spPr>
          <a:xfrm>
            <a:off x="659936" y="6051476"/>
            <a:ext cx="1509686" cy="529371"/>
          </a:xfrm>
          <a:prstGeom prst="rect">
            <a:avLst/>
          </a:prstGeom>
          <a:noFill/>
          <a:ln>
            <a:noFill/>
          </a:ln>
        </p:spPr>
      </p:pic>
      <p:pic>
        <p:nvPicPr>
          <p:cNvPr id="19" name="Google Shape;19;p15"/>
          <p:cNvPicPr preferRelativeResize="0"/>
          <p:nvPr/>
        </p:nvPicPr>
        <p:blipFill rotWithShape="1">
          <a:blip r:embed="rId5">
            <a:alphaModFix/>
          </a:blip>
          <a:srcRect b="0" l="0" r="0" t="0"/>
          <a:stretch/>
        </p:blipFill>
        <p:spPr>
          <a:xfrm>
            <a:off x="7748243" y="1767962"/>
            <a:ext cx="3978328" cy="3978328"/>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6" name="Shape 56"/>
        <p:cNvGrpSpPr/>
        <p:nvPr/>
      </p:nvGrpSpPr>
      <p:grpSpPr>
        <a:xfrm>
          <a:off x="0" y="0"/>
          <a:ext cx="0" cy="0"/>
          <a:chOff x="0" y="0"/>
          <a:chExt cx="0" cy="0"/>
        </a:xfrm>
      </p:grpSpPr>
      <p:sp>
        <p:nvSpPr>
          <p:cNvPr id="57" name="Google Shape;57;p25"/>
          <p:cNvSpPr txBox="1"/>
          <p:nvPr>
            <p:ph idx="1" type="body"/>
          </p:nvPr>
        </p:nvSpPr>
        <p:spPr>
          <a:xfrm>
            <a:off x="399370" y="1285794"/>
            <a:ext cx="11393260" cy="506611"/>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25"/>
          <p:cNvSpPr txBox="1"/>
          <p:nvPr>
            <p:ph idx="2" type="body"/>
          </p:nvPr>
        </p:nvSpPr>
        <p:spPr>
          <a:xfrm>
            <a:off x="399370" y="2046514"/>
            <a:ext cx="5518830" cy="4551135"/>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25"/>
          <p:cNvSpPr txBox="1"/>
          <p:nvPr>
            <p:ph idx="3" type="body"/>
          </p:nvPr>
        </p:nvSpPr>
        <p:spPr>
          <a:xfrm>
            <a:off x="6273801" y="2046514"/>
            <a:ext cx="5518830" cy="4551135"/>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25"/>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EF7D1"/>
        </a:solidFill>
      </p:bgPr>
    </p:bg>
    <p:spTree>
      <p:nvGrpSpPr>
        <p:cNvPr id="61" name="Shape 61"/>
        <p:cNvGrpSpPr/>
        <p:nvPr/>
      </p:nvGrpSpPr>
      <p:grpSpPr>
        <a:xfrm>
          <a:off x="0" y="0"/>
          <a:ext cx="0" cy="0"/>
          <a:chOff x="0" y="0"/>
          <a:chExt cx="0" cy="0"/>
        </a:xfrm>
      </p:grpSpPr>
      <p:sp>
        <p:nvSpPr>
          <p:cNvPr id="62" name="Google Shape;62;p22"/>
          <p:cNvSpPr/>
          <p:nvPr/>
        </p:nvSpPr>
        <p:spPr>
          <a:xfrm>
            <a:off x="0" y="0"/>
            <a:ext cx="12192000" cy="6858000"/>
          </a:xfrm>
          <a:prstGeom prst="rect">
            <a:avLst/>
          </a:prstGeom>
          <a:solidFill>
            <a:srgbClr val="D2F1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22"/>
          <p:cNvSpPr txBox="1"/>
          <p:nvPr>
            <p:ph type="ctrTitle"/>
          </p:nvPr>
        </p:nvSpPr>
        <p:spPr>
          <a:xfrm>
            <a:off x="2188573" y="3188147"/>
            <a:ext cx="7832271" cy="1600197"/>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4" name="Google Shape;64;p22"/>
          <p:cNvPicPr preferRelativeResize="0"/>
          <p:nvPr/>
        </p:nvPicPr>
        <p:blipFill rotWithShape="1">
          <a:blip r:embed="rId2">
            <a:alphaModFix/>
          </a:blip>
          <a:srcRect b="0" l="0" r="0" t="0"/>
          <a:stretch/>
        </p:blipFill>
        <p:spPr>
          <a:xfrm>
            <a:off x="4404572" y="228542"/>
            <a:ext cx="3382856" cy="2620299"/>
          </a:xfrm>
          <a:prstGeom prst="rect">
            <a:avLst/>
          </a:prstGeom>
          <a:noFill/>
          <a:ln>
            <a:noFill/>
          </a:ln>
        </p:spPr>
      </p:pic>
      <p:sp>
        <p:nvSpPr>
          <p:cNvPr id="65" name="Google Shape;65;p22"/>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66" name="Google Shape;66;p22"/>
          <p:cNvPicPr preferRelativeResize="0"/>
          <p:nvPr/>
        </p:nvPicPr>
        <p:blipFill rotWithShape="1">
          <a:blip r:embed="rId3">
            <a:alphaModFix/>
          </a:blip>
          <a:srcRect b="0" l="0" r="0" t="0"/>
          <a:stretch/>
        </p:blipFill>
        <p:spPr>
          <a:xfrm>
            <a:off x="659936" y="6051476"/>
            <a:ext cx="1509686" cy="52937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EF7D1"/>
        </a:solidFill>
      </p:bgPr>
    </p:bg>
    <p:spTree>
      <p:nvGrpSpPr>
        <p:cNvPr id="70" name="Shape 70"/>
        <p:cNvGrpSpPr/>
        <p:nvPr/>
      </p:nvGrpSpPr>
      <p:grpSpPr>
        <a:xfrm>
          <a:off x="0" y="0"/>
          <a:ext cx="0" cy="0"/>
          <a:chOff x="0" y="0"/>
          <a:chExt cx="0" cy="0"/>
        </a:xfrm>
      </p:grpSpPr>
      <p:sp>
        <p:nvSpPr>
          <p:cNvPr id="71" name="Google Shape;71;p23"/>
          <p:cNvSpPr/>
          <p:nvPr/>
        </p:nvSpPr>
        <p:spPr>
          <a:xfrm>
            <a:off x="0" y="0"/>
            <a:ext cx="12192000" cy="6858000"/>
          </a:xfrm>
          <a:prstGeom prst="rect">
            <a:avLst/>
          </a:prstGeom>
          <a:solidFill>
            <a:srgbClr val="D2F1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23"/>
          <p:cNvSpPr txBox="1"/>
          <p:nvPr>
            <p:ph type="ctrTitle"/>
          </p:nvPr>
        </p:nvSpPr>
        <p:spPr>
          <a:xfrm>
            <a:off x="2188573" y="3188147"/>
            <a:ext cx="7832271" cy="1600197"/>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3" name="Google Shape;73;p23"/>
          <p:cNvPicPr preferRelativeResize="0"/>
          <p:nvPr/>
        </p:nvPicPr>
        <p:blipFill rotWithShape="1">
          <a:blip r:embed="rId2">
            <a:alphaModFix/>
          </a:blip>
          <a:srcRect b="0" l="0" r="0" t="0"/>
          <a:stretch/>
        </p:blipFill>
        <p:spPr>
          <a:xfrm>
            <a:off x="4404572" y="228542"/>
            <a:ext cx="3382856" cy="2620299"/>
          </a:xfrm>
          <a:prstGeom prst="rect">
            <a:avLst/>
          </a:prstGeom>
          <a:noFill/>
          <a:ln>
            <a:noFill/>
          </a:ln>
        </p:spPr>
      </p:pic>
      <p:sp>
        <p:nvSpPr>
          <p:cNvPr id="74" name="Google Shape;74;p23"/>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75" name="Google Shape;75;p23"/>
          <p:cNvPicPr preferRelativeResize="0"/>
          <p:nvPr/>
        </p:nvPicPr>
        <p:blipFill rotWithShape="1">
          <a:blip r:embed="rId3">
            <a:alphaModFix/>
          </a:blip>
          <a:srcRect b="0" l="0" r="0" t="0"/>
          <a:stretch/>
        </p:blipFill>
        <p:spPr>
          <a:xfrm>
            <a:off x="659936" y="6051476"/>
            <a:ext cx="1509686" cy="5293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0" name="Shape 20"/>
        <p:cNvGrpSpPr/>
        <p:nvPr/>
      </p:nvGrpSpPr>
      <p:grpSpPr>
        <a:xfrm>
          <a:off x="0" y="0"/>
          <a:ext cx="0" cy="0"/>
          <a:chOff x="0" y="0"/>
          <a:chExt cx="0" cy="0"/>
        </a:xfrm>
      </p:grpSpPr>
      <p:sp>
        <p:nvSpPr>
          <p:cNvPr id="21" name="Google Shape;21;p20"/>
          <p:cNvSpPr txBox="1"/>
          <p:nvPr>
            <p:ph idx="1" type="body"/>
          </p:nvPr>
        </p:nvSpPr>
        <p:spPr>
          <a:xfrm>
            <a:off x="399370" y="1449389"/>
            <a:ext cx="11393260" cy="5096388"/>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20"/>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23" name="Shape 23"/>
        <p:cNvGrpSpPr/>
        <p:nvPr/>
      </p:nvGrpSpPr>
      <p:grpSpPr>
        <a:xfrm>
          <a:off x="0" y="0"/>
          <a:ext cx="0" cy="0"/>
          <a:chOff x="0" y="0"/>
          <a:chExt cx="0" cy="0"/>
        </a:xfrm>
      </p:grpSpPr>
      <p:sp>
        <p:nvSpPr>
          <p:cNvPr id="24" name="Google Shape;24;p26"/>
          <p:cNvSpPr txBox="1"/>
          <p:nvPr>
            <p:ph idx="1" type="body"/>
          </p:nvPr>
        </p:nvSpPr>
        <p:spPr>
          <a:xfrm>
            <a:off x="399369" y="1258817"/>
            <a:ext cx="11393261" cy="500784"/>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26"/>
          <p:cNvSpPr txBox="1"/>
          <p:nvPr>
            <p:ph idx="2" type="body"/>
          </p:nvPr>
        </p:nvSpPr>
        <p:spPr>
          <a:xfrm>
            <a:off x="399370" y="1994263"/>
            <a:ext cx="11393260" cy="4603389"/>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26"/>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27" name="Shape 27"/>
        <p:cNvGrpSpPr/>
        <p:nvPr/>
      </p:nvGrpSpPr>
      <p:grpSpPr>
        <a:xfrm>
          <a:off x="0" y="0"/>
          <a:ext cx="0" cy="0"/>
          <a:chOff x="0" y="0"/>
          <a:chExt cx="0" cy="0"/>
        </a:xfrm>
      </p:grpSpPr>
      <p:sp>
        <p:nvSpPr>
          <p:cNvPr id="28" name="Google Shape;28;p27"/>
          <p:cNvSpPr txBox="1"/>
          <p:nvPr>
            <p:ph idx="1" type="body"/>
          </p:nvPr>
        </p:nvSpPr>
        <p:spPr>
          <a:xfrm>
            <a:off x="399370" y="1332411"/>
            <a:ext cx="5518830" cy="526524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7"/>
          <p:cNvSpPr txBox="1"/>
          <p:nvPr>
            <p:ph idx="2" type="body"/>
          </p:nvPr>
        </p:nvSpPr>
        <p:spPr>
          <a:xfrm>
            <a:off x="6273801" y="1332411"/>
            <a:ext cx="5518830" cy="526524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7"/>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31" name="Shape 31"/>
        <p:cNvGrpSpPr/>
        <p:nvPr/>
      </p:nvGrpSpPr>
      <p:grpSpPr>
        <a:xfrm>
          <a:off x="0" y="0"/>
          <a:ext cx="0" cy="0"/>
          <a:chOff x="0" y="0"/>
          <a:chExt cx="0" cy="0"/>
        </a:xfrm>
      </p:grpSpPr>
      <p:sp>
        <p:nvSpPr>
          <p:cNvPr id="32" name="Google Shape;32;p28"/>
          <p:cNvSpPr txBox="1"/>
          <p:nvPr>
            <p:ph idx="1" type="body"/>
          </p:nvPr>
        </p:nvSpPr>
        <p:spPr>
          <a:xfrm>
            <a:off x="399370" y="1285794"/>
            <a:ext cx="11393260" cy="506611"/>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8"/>
          <p:cNvSpPr txBox="1"/>
          <p:nvPr>
            <p:ph idx="2" type="body"/>
          </p:nvPr>
        </p:nvSpPr>
        <p:spPr>
          <a:xfrm>
            <a:off x="399370" y="2046514"/>
            <a:ext cx="5518830" cy="4551135"/>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8"/>
          <p:cNvSpPr txBox="1"/>
          <p:nvPr>
            <p:ph idx="3" type="body"/>
          </p:nvPr>
        </p:nvSpPr>
        <p:spPr>
          <a:xfrm>
            <a:off x="6273801" y="2046514"/>
            <a:ext cx="5518830" cy="4551135"/>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8"/>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EF7D1"/>
        </a:solidFill>
      </p:bgPr>
    </p:bg>
    <p:spTree>
      <p:nvGrpSpPr>
        <p:cNvPr id="36" name="Shape 36"/>
        <p:cNvGrpSpPr/>
        <p:nvPr/>
      </p:nvGrpSpPr>
      <p:grpSpPr>
        <a:xfrm>
          <a:off x="0" y="0"/>
          <a:ext cx="0" cy="0"/>
          <a:chOff x="0" y="0"/>
          <a:chExt cx="0" cy="0"/>
        </a:xfrm>
      </p:grpSpPr>
      <p:sp>
        <p:nvSpPr>
          <p:cNvPr id="37" name="Google Shape;37;p29"/>
          <p:cNvSpPr/>
          <p:nvPr/>
        </p:nvSpPr>
        <p:spPr>
          <a:xfrm>
            <a:off x="0" y="0"/>
            <a:ext cx="12192000" cy="6858000"/>
          </a:xfrm>
          <a:prstGeom prst="rect">
            <a:avLst/>
          </a:prstGeom>
          <a:solidFill>
            <a:srgbClr val="D2F1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29"/>
          <p:cNvSpPr txBox="1"/>
          <p:nvPr>
            <p:ph type="ctrTitle"/>
          </p:nvPr>
        </p:nvSpPr>
        <p:spPr>
          <a:xfrm>
            <a:off x="2188573" y="3188147"/>
            <a:ext cx="7832271" cy="1600197"/>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9" name="Google Shape;39;p29"/>
          <p:cNvPicPr preferRelativeResize="0"/>
          <p:nvPr/>
        </p:nvPicPr>
        <p:blipFill rotWithShape="1">
          <a:blip r:embed="rId2">
            <a:alphaModFix/>
          </a:blip>
          <a:srcRect b="0" l="0" r="0" t="0"/>
          <a:stretch/>
        </p:blipFill>
        <p:spPr>
          <a:xfrm>
            <a:off x="4404572" y="228542"/>
            <a:ext cx="3382856" cy="2620299"/>
          </a:xfrm>
          <a:prstGeom prst="rect">
            <a:avLst/>
          </a:prstGeom>
          <a:noFill/>
          <a:ln>
            <a:noFill/>
          </a:ln>
        </p:spPr>
      </p:pic>
      <p:sp>
        <p:nvSpPr>
          <p:cNvPr id="40" name="Google Shape;40;p29"/>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41" name="Google Shape;41;p29"/>
          <p:cNvPicPr preferRelativeResize="0"/>
          <p:nvPr/>
        </p:nvPicPr>
        <p:blipFill rotWithShape="1">
          <a:blip r:embed="rId3">
            <a:alphaModFix/>
          </a:blip>
          <a:srcRect b="0" l="0" r="0" t="0"/>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5" name="Shape 45"/>
        <p:cNvGrpSpPr/>
        <p:nvPr/>
      </p:nvGrpSpPr>
      <p:grpSpPr>
        <a:xfrm>
          <a:off x="0" y="0"/>
          <a:ext cx="0" cy="0"/>
          <a:chOff x="0" y="0"/>
          <a:chExt cx="0" cy="0"/>
        </a:xfrm>
      </p:grpSpPr>
      <p:sp>
        <p:nvSpPr>
          <p:cNvPr id="46" name="Google Shape;46;p19"/>
          <p:cNvSpPr txBox="1"/>
          <p:nvPr>
            <p:ph idx="1" type="body"/>
          </p:nvPr>
        </p:nvSpPr>
        <p:spPr>
          <a:xfrm>
            <a:off x="399370" y="1449389"/>
            <a:ext cx="11393260" cy="5096388"/>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9"/>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8" name="Shape 48"/>
        <p:cNvGrpSpPr/>
        <p:nvPr/>
      </p:nvGrpSpPr>
      <p:grpSpPr>
        <a:xfrm>
          <a:off x="0" y="0"/>
          <a:ext cx="0" cy="0"/>
          <a:chOff x="0" y="0"/>
          <a:chExt cx="0" cy="0"/>
        </a:xfrm>
      </p:grpSpPr>
      <p:sp>
        <p:nvSpPr>
          <p:cNvPr id="49" name="Google Shape;49;p12"/>
          <p:cNvSpPr txBox="1"/>
          <p:nvPr>
            <p:ph idx="1" type="body"/>
          </p:nvPr>
        </p:nvSpPr>
        <p:spPr>
          <a:xfrm>
            <a:off x="399369" y="1258817"/>
            <a:ext cx="11393261" cy="500784"/>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2"/>
          <p:cNvSpPr txBox="1"/>
          <p:nvPr>
            <p:ph idx="2" type="body"/>
          </p:nvPr>
        </p:nvSpPr>
        <p:spPr>
          <a:xfrm>
            <a:off x="399370" y="1994263"/>
            <a:ext cx="11393260" cy="4603389"/>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2"/>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2" name="Shape 52"/>
        <p:cNvGrpSpPr/>
        <p:nvPr/>
      </p:nvGrpSpPr>
      <p:grpSpPr>
        <a:xfrm>
          <a:off x="0" y="0"/>
          <a:ext cx="0" cy="0"/>
          <a:chOff x="0" y="0"/>
          <a:chExt cx="0" cy="0"/>
        </a:xfrm>
      </p:grpSpPr>
      <p:sp>
        <p:nvSpPr>
          <p:cNvPr id="53" name="Google Shape;53;p24"/>
          <p:cNvSpPr txBox="1"/>
          <p:nvPr>
            <p:ph idx="1" type="body"/>
          </p:nvPr>
        </p:nvSpPr>
        <p:spPr>
          <a:xfrm>
            <a:off x="399370" y="1332411"/>
            <a:ext cx="5518830" cy="5265240"/>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24"/>
          <p:cNvSpPr txBox="1"/>
          <p:nvPr>
            <p:ph idx="2" type="body"/>
          </p:nvPr>
        </p:nvSpPr>
        <p:spPr>
          <a:xfrm>
            <a:off x="6273801" y="1332411"/>
            <a:ext cx="5518830" cy="5265240"/>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24"/>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a:off x="0" y="1"/>
            <a:ext cx="12192000" cy="107115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4"/>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17"/>
          <p:cNvSpPr/>
          <p:nvPr/>
        </p:nvSpPr>
        <p:spPr>
          <a:xfrm>
            <a:off x="0" y="1"/>
            <a:ext cx="12192000" cy="107115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7"/>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sp>
        <p:nvSpPr>
          <p:cNvPr id="68" name="Google Shape;68;p21"/>
          <p:cNvSpPr/>
          <p:nvPr/>
        </p:nvSpPr>
        <p:spPr>
          <a:xfrm>
            <a:off x="0" y="1"/>
            <a:ext cx="12192000" cy="107115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21"/>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docs.google.com/document/d/1rOx-Wt5hIe26tH36N8xR0_jaFfjdUIX2/edit?usp=drive_web&amp;ouid=105854963332528158286&amp;rtpof=true"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docs.google.com/document/d/1R5ZWL2HxgSZg61XYbubZYVYmvnLB-Vos/edit"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3"/>
          <p:cNvSpPr/>
          <p:nvPr/>
        </p:nvSpPr>
        <p:spPr>
          <a:xfrm>
            <a:off x="686526" y="2436222"/>
            <a:ext cx="6480629" cy="73227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 name="Google Shape;82;p13"/>
          <p:cNvSpPr txBox="1"/>
          <p:nvPr>
            <p:ph type="ctrTitle"/>
          </p:nvPr>
        </p:nvSpPr>
        <p:spPr>
          <a:xfrm>
            <a:off x="686526" y="1299029"/>
            <a:ext cx="6611257" cy="98914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3600"/>
              <a:buNone/>
            </a:pPr>
            <a:r>
              <a:rPr b="0" lang="en-GB" sz="2800"/>
              <a:t>Module 4</a:t>
            </a:r>
            <a:br>
              <a:rPr lang="en-GB"/>
            </a:br>
            <a:r>
              <a:rPr lang="en-GB"/>
              <a:t>Project Management </a:t>
            </a:r>
            <a:endParaRPr/>
          </a:p>
        </p:txBody>
      </p:sp>
      <p:sp>
        <p:nvSpPr>
          <p:cNvPr id="83" name="Google Shape;83;p13"/>
          <p:cNvSpPr txBox="1"/>
          <p:nvPr>
            <p:ph idx="1" type="subTitle"/>
          </p:nvPr>
        </p:nvSpPr>
        <p:spPr>
          <a:xfrm>
            <a:off x="782320" y="2525119"/>
            <a:ext cx="5357224" cy="32911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GB" sz="2200">
                <a:solidFill>
                  <a:schemeClr val="lt1"/>
                </a:solidFill>
              </a:rPr>
              <a:t>Unit 2:  Project Management - INITIATION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SzPts val="1800"/>
              <a:buNone/>
            </a:pPr>
            <a:r>
              <a:rPr b="1" lang="en-GB"/>
              <a:t>Activity 2 - Develop Project Charter in Groups of 3-5 (15 min)</a:t>
            </a:r>
            <a:endParaRPr b="1"/>
          </a:p>
        </p:txBody>
      </p:sp>
      <p:sp>
        <p:nvSpPr>
          <p:cNvPr id="155" name="Google Shape;155;p9"/>
          <p:cNvSpPr txBox="1"/>
          <p:nvPr/>
        </p:nvSpPr>
        <p:spPr>
          <a:xfrm>
            <a:off x="399375" y="4030000"/>
            <a:ext cx="6105300" cy="99484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700"/>
              <a:buFont typeface="Arial"/>
              <a:buNone/>
            </a:pPr>
            <a:r>
              <a:rPr b="0" i="0" lang="en-GB" sz="1700" u="none" cap="none" strike="noStrike">
                <a:solidFill>
                  <a:srgbClr val="000000"/>
                </a:solidFill>
                <a:latin typeface="Calibri"/>
                <a:ea typeface="Calibri"/>
                <a:cs typeface="Calibri"/>
                <a:sym typeface="Calibri"/>
              </a:rPr>
              <a:t>The project charter document is found </a:t>
            </a:r>
            <a:r>
              <a:rPr b="0" i="0" lang="en-GB" sz="1700" u="none" cap="none" strike="noStrike">
                <a:solidFill>
                  <a:srgbClr val="000000"/>
                </a:solidFill>
                <a:uFill>
                  <a:noFill/>
                </a:uFill>
                <a:latin typeface="Calibri"/>
                <a:ea typeface="Calibri"/>
                <a:cs typeface="Calibri"/>
                <a:sym typeface="Calibri"/>
                <a:hlinkClick r:id="rId3">
                  <a:extLst>
                    <a:ext uri="{A12FA001-AC4F-418D-AE19-62706E023703}">
                      <ahyp:hlinkClr val="tx"/>
                    </a:ext>
                  </a:extLst>
                </a:hlinkClick>
              </a:rPr>
              <a:t>here</a:t>
            </a:r>
            <a:r>
              <a:rPr b="0" i="0" lang="en-GB" sz="1700" u="none" cap="none" strike="noStrike">
                <a:solidFill>
                  <a:srgbClr val="000000"/>
                </a:solidFill>
                <a:latin typeface="Calibri"/>
                <a:ea typeface="Calibri"/>
                <a:cs typeface="Calibri"/>
                <a:sym typeface="Calibri"/>
              </a:rPr>
              <a:t>. </a:t>
            </a:r>
            <a:endParaRPr b="0" i="0" sz="17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GB" sz="1700" u="none" cap="none" strike="noStrike">
                <a:solidFill>
                  <a:srgbClr val="000000"/>
                </a:solidFill>
                <a:latin typeface="Calibri"/>
                <a:ea typeface="Calibri"/>
                <a:cs typeface="Calibri"/>
                <a:sym typeface="Calibri"/>
              </a:rPr>
              <a:t>Note: Documents and examples will be sent out to you for your own use by the end of the course.</a:t>
            </a:r>
            <a:endParaRPr b="0" i="0" sz="1700" u="none" cap="none" strike="noStrike">
              <a:solidFill>
                <a:srgbClr val="000000"/>
              </a:solidFill>
              <a:latin typeface="Calibri"/>
              <a:ea typeface="Calibri"/>
              <a:cs typeface="Calibri"/>
              <a:sym typeface="Calibri"/>
            </a:endParaRPr>
          </a:p>
        </p:txBody>
      </p:sp>
      <p:sp>
        <p:nvSpPr>
          <p:cNvPr id="156" name="Google Shape;156;p9"/>
          <p:cNvSpPr txBox="1"/>
          <p:nvPr>
            <p:ph idx="2" type="body"/>
          </p:nvPr>
        </p:nvSpPr>
        <p:spPr>
          <a:xfrm>
            <a:off x="399300" y="1358275"/>
            <a:ext cx="6151800" cy="2249100"/>
          </a:xfrm>
          <a:prstGeom prst="rect">
            <a:avLst/>
          </a:prstGeom>
          <a:solidFill>
            <a:schemeClr val="accent3"/>
          </a:solidFill>
          <a:ln>
            <a:noFill/>
          </a:ln>
        </p:spPr>
        <p:txBody>
          <a:bodyPr anchorCtr="0" anchor="ctr" bIns="0" lIns="0" spcFirstLastPara="1" rIns="0" wrap="square" tIns="0">
            <a:noAutofit/>
          </a:bodyPr>
          <a:lstStyle/>
          <a:p>
            <a:pPr indent="-342900" lvl="0" marL="457200" marR="0" rtl="0" algn="l">
              <a:lnSpc>
                <a:spcPct val="150000"/>
              </a:lnSpc>
              <a:spcBef>
                <a:spcPts val="0"/>
              </a:spcBef>
              <a:spcAft>
                <a:spcPts val="0"/>
              </a:spcAft>
              <a:buClr>
                <a:schemeClr val="lt1"/>
              </a:buClr>
              <a:buSzPts val="1800"/>
              <a:buFont typeface="Noto Sans Symbols"/>
              <a:buChar char="▪"/>
            </a:pPr>
            <a:r>
              <a:rPr lang="en-GB">
                <a:solidFill>
                  <a:schemeClr val="lt1"/>
                </a:solidFill>
              </a:rPr>
              <a:t>Follow the same case study found in the previous activity.</a:t>
            </a:r>
            <a:endParaRPr>
              <a:solidFill>
                <a:schemeClr val="lt1"/>
              </a:solidFill>
            </a:endParaRPr>
          </a:p>
          <a:p>
            <a:pPr indent="-342900" lvl="0" marL="457200" marR="0" rtl="0" algn="just">
              <a:lnSpc>
                <a:spcPct val="150000"/>
              </a:lnSpc>
              <a:spcBef>
                <a:spcPts val="0"/>
              </a:spcBef>
              <a:spcAft>
                <a:spcPts val="0"/>
              </a:spcAft>
              <a:buClr>
                <a:schemeClr val="lt1"/>
              </a:buClr>
              <a:buSzPts val="1800"/>
              <a:buFont typeface="Noto Sans Symbols"/>
              <a:buChar char="▪"/>
            </a:pPr>
            <a:r>
              <a:rPr lang="en-GB">
                <a:solidFill>
                  <a:schemeClr val="lt1"/>
                </a:solidFill>
                <a:extLst>
                  <a:ext uri="http://customooxmlschemas.google.com/">
                    <go:slidesCustomData xmlns:go="http://customooxmlschemas.google.com/" textRoundtripDataId="0"/>
                  </a:ext>
                </a:extLst>
              </a:rPr>
              <a:t>Let’s go back to slide five (5) and try to write down with your team 1-2 points for each section for discussion.</a:t>
            </a:r>
            <a:endParaRPr>
              <a:solidFill>
                <a:schemeClr val="lt1"/>
              </a:solidFill>
            </a:endParaRPr>
          </a:p>
        </p:txBody>
      </p:sp>
      <p:pic>
        <p:nvPicPr>
          <p:cNvPr id="157" name="Google Shape;157;p9"/>
          <p:cNvPicPr preferRelativeResize="0"/>
          <p:nvPr/>
        </p:nvPicPr>
        <p:blipFill>
          <a:blip r:embed="rId4">
            <a:alphaModFix/>
          </a:blip>
          <a:stretch>
            <a:fillRect/>
          </a:stretch>
        </p:blipFill>
        <p:spPr>
          <a:xfrm>
            <a:off x="6812800" y="2037437"/>
            <a:ext cx="4979975" cy="4979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idx="2" type="body"/>
          </p:nvPr>
        </p:nvSpPr>
        <p:spPr>
          <a:xfrm>
            <a:off x="968188" y="2408025"/>
            <a:ext cx="9914965" cy="2504634"/>
          </a:xfrm>
          <a:prstGeom prst="rect">
            <a:avLst/>
          </a:prstGeom>
          <a:solidFill>
            <a:schemeClr val="accent3"/>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800"/>
              <a:buNone/>
            </a:pPr>
            <a:r>
              <a:rPr lang="en-GB" sz="2400">
                <a:solidFill>
                  <a:schemeClr val="lt1"/>
                </a:solidFill>
              </a:rPr>
              <a:t>WHAT ARE THE ELEMENTS TO A SUCCESSFUL </a:t>
            </a:r>
            <a:endParaRPr sz="2400">
              <a:solidFill>
                <a:schemeClr val="lt1"/>
              </a:solidFill>
            </a:endParaRPr>
          </a:p>
          <a:p>
            <a:pPr indent="0" lvl="0" marL="0" rtl="0" algn="ctr">
              <a:lnSpc>
                <a:spcPct val="100000"/>
              </a:lnSpc>
              <a:spcBef>
                <a:spcPts val="0"/>
              </a:spcBef>
              <a:spcAft>
                <a:spcPts val="0"/>
              </a:spcAft>
              <a:buSzPts val="1800"/>
              <a:buNone/>
            </a:pPr>
            <a:r>
              <a:rPr lang="en-GB" sz="2400">
                <a:solidFill>
                  <a:schemeClr val="lt1"/>
                </a:solidFill>
              </a:rPr>
              <a:t>PROJECT INITIATION?</a:t>
            </a:r>
            <a:endParaRPr sz="2400">
              <a:solidFill>
                <a:schemeClr val="lt1"/>
              </a:solidFill>
            </a:endParaRPr>
          </a:p>
          <a:p>
            <a:pPr indent="0" lvl="0" marL="0" rtl="0" algn="ctr">
              <a:lnSpc>
                <a:spcPct val="100000"/>
              </a:lnSpc>
              <a:spcBef>
                <a:spcPts val="0"/>
              </a:spcBef>
              <a:spcAft>
                <a:spcPts val="0"/>
              </a:spcAft>
              <a:buSzPts val="1800"/>
              <a:buNone/>
            </a:pPr>
            <a:r>
              <a:rPr lang="en-GB" sz="2400">
                <a:solidFill>
                  <a:schemeClr val="lt1"/>
                </a:solidFill>
              </a:rPr>
              <a:t>YOU HAVE TWO (2) MINUTES IN A GROUP OF THREEs (3) TO DISCUSS</a:t>
            </a:r>
            <a:endParaRPr sz="2400">
              <a:solidFill>
                <a:schemeClr val="lt1"/>
              </a:solidFill>
            </a:endParaRPr>
          </a:p>
        </p:txBody>
      </p:sp>
      <p:sp>
        <p:nvSpPr>
          <p:cNvPr id="164" name="Google Shape;164;p10"/>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800"/>
              <a:buNone/>
            </a:pPr>
            <a:r>
              <a:rPr b="1" lang="en-GB"/>
              <a:t>Activity 3 - Reflection</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txBox="1"/>
          <p:nvPr>
            <p:ph idx="2" type="body"/>
          </p:nvPr>
        </p:nvSpPr>
        <p:spPr>
          <a:xfrm>
            <a:off x="223050" y="1463296"/>
            <a:ext cx="6439500" cy="4946700"/>
          </a:xfrm>
          <a:prstGeom prst="rect">
            <a:avLst/>
          </a:prstGeom>
          <a:no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1800"/>
              <a:buFont typeface="Arial"/>
              <a:buNone/>
            </a:pPr>
            <a:r>
              <a:rPr b="1" lang="en-GB" sz="1700">
                <a:solidFill>
                  <a:schemeClr val="accent3"/>
                </a:solidFill>
              </a:rPr>
              <a:t>Involve Decision Makers</a:t>
            </a:r>
            <a:r>
              <a:rPr lang="en-GB" sz="1700"/>
              <a:t>: Be sure to include the decision-makers during the Charter preparation. This ensures that they are aware of and agree to the terms of the project. Their buy-in can be critical for the smooth initiation and continued support throughout the project's lifecycle.</a:t>
            </a:r>
            <a:endParaRPr sz="1700"/>
          </a:p>
          <a:p>
            <a:pPr indent="0" lvl="0" marL="0" marR="0" rtl="0" algn="just">
              <a:lnSpc>
                <a:spcPct val="100000"/>
              </a:lnSpc>
              <a:spcBef>
                <a:spcPts val="0"/>
              </a:spcBef>
              <a:spcAft>
                <a:spcPts val="0"/>
              </a:spcAft>
              <a:buClr>
                <a:srgbClr val="000000"/>
              </a:buClr>
              <a:buSzPts val="1800"/>
              <a:buFont typeface="Arial"/>
              <a:buNone/>
            </a:pPr>
            <a:br>
              <a:rPr lang="en-GB" sz="1700"/>
            </a:br>
            <a:br>
              <a:rPr lang="en-GB" sz="1700"/>
            </a:br>
            <a:r>
              <a:rPr b="1" lang="en-GB" sz="1700">
                <a:solidFill>
                  <a:schemeClr val="accent3"/>
                </a:solidFill>
              </a:rPr>
              <a:t>Identify and Engage Stakeholders</a:t>
            </a:r>
            <a:r>
              <a:rPr lang="en-GB" sz="1700">
                <a:solidFill>
                  <a:schemeClr val="accent3"/>
                </a:solidFill>
              </a:rPr>
              <a:t>: </a:t>
            </a:r>
            <a:r>
              <a:rPr lang="en-GB" sz="1700"/>
              <a:t>Remember to identify all stakeholders, including those who support or oppose the project. Understand their positions and actively work to gain the support of those against it. Maintain ongoing involvement with all stakeholders to foster collaboration and alignment throughout the project. This strategic engagement helps in creating a supportive environment for the project's success.</a:t>
            </a:r>
            <a:endParaRPr sz="2000"/>
          </a:p>
        </p:txBody>
      </p:sp>
      <p:sp>
        <p:nvSpPr>
          <p:cNvPr id="171" name="Google Shape;171;p11"/>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800"/>
              <a:buNone/>
            </a:pPr>
            <a:r>
              <a:rPr b="1" lang="en-GB"/>
              <a:t>Activity 4 - Indicative Answers</a:t>
            </a:r>
            <a:endParaRPr b="1"/>
          </a:p>
        </p:txBody>
      </p:sp>
      <p:pic>
        <p:nvPicPr>
          <p:cNvPr id="172" name="Google Shape;172;p11"/>
          <p:cNvPicPr preferRelativeResize="0"/>
          <p:nvPr/>
        </p:nvPicPr>
        <p:blipFill>
          <a:blip r:embed="rId3">
            <a:alphaModFix/>
          </a:blip>
          <a:stretch>
            <a:fillRect/>
          </a:stretch>
        </p:blipFill>
        <p:spPr>
          <a:xfrm>
            <a:off x="7092900" y="1280100"/>
            <a:ext cx="4946699" cy="4946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idx="1" type="body"/>
          </p:nvPr>
        </p:nvSpPr>
        <p:spPr>
          <a:xfrm>
            <a:off x="399370" y="1358537"/>
            <a:ext cx="11393400" cy="5187300"/>
          </a:xfrm>
          <a:prstGeom prst="rect">
            <a:avLst/>
          </a:prstGeom>
          <a:noFill/>
          <a:ln>
            <a:noFill/>
          </a:ln>
        </p:spPr>
        <p:txBody>
          <a:bodyPr anchorCtr="0" anchor="t" bIns="0" lIns="0" spcFirstLastPara="1" rIns="0" wrap="square" tIns="0">
            <a:noAutofit/>
          </a:bodyPr>
          <a:lstStyle/>
          <a:p>
            <a:pPr indent="0" lvl="0" marL="0" rtl="0" algn="just">
              <a:lnSpc>
                <a:spcPct val="300000"/>
              </a:lnSpc>
              <a:spcBef>
                <a:spcPts val="0"/>
              </a:spcBef>
              <a:spcAft>
                <a:spcPts val="0"/>
              </a:spcAft>
              <a:buClr>
                <a:schemeClr val="accent1"/>
              </a:buClr>
              <a:buSzPts val="1800"/>
              <a:buNone/>
            </a:pPr>
            <a:r>
              <a:rPr b="1" lang="en-GB"/>
              <a:t>Unit 1:  Project Management Introduction </a:t>
            </a:r>
            <a:endParaRPr b="1"/>
          </a:p>
          <a:p>
            <a:pPr indent="0" lvl="0" marL="0" rtl="0" algn="just">
              <a:lnSpc>
                <a:spcPct val="300000"/>
              </a:lnSpc>
              <a:spcBef>
                <a:spcPts val="0"/>
              </a:spcBef>
              <a:spcAft>
                <a:spcPts val="0"/>
              </a:spcAft>
              <a:buClr>
                <a:schemeClr val="accent1"/>
              </a:buClr>
              <a:buSzPts val="1800"/>
              <a:buNone/>
            </a:pPr>
            <a:r>
              <a:rPr b="1" lang="en-GB">
                <a:solidFill>
                  <a:schemeClr val="accent3"/>
                </a:solidFill>
              </a:rPr>
              <a:t>Unit 2: Life Cycle – INITIATION </a:t>
            </a:r>
            <a:endParaRPr b="1">
              <a:solidFill>
                <a:schemeClr val="accent3"/>
              </a:solidFill>
            </a:endParaRPr>
          </a:p>
          <a:p>
            <a:pPr indent="0" lvl="0" marL="0" rtl="0" algn="just">
              <a:lnSpc>
                <a:spcPct val="300000"/>
              </a:lnSpc>
              <a:spcBef>
                <a:spcPts val="0"/>
              </a:spcBef>
              <a:spcAft>
                <a:spcPts val="0"/>
              </a:spcAft>
              <a:buClr>
                <a:schemeClr val="accent1"/>
              </a:buClr>
              <a:buSzPts val="1800"/>
              <a:buNone/>
            </a:pPr>
            <a:r>
              <a:rPr b="1" lang="en-GB"/>
              <a:t>Unit 3: Life Cycle – PLANNING</a:t>
            </a:r>
            <a:endParaRPr b="1"/>
          </a:p>
          <a:p>
            <a:pPr indent="0" lvl="0" marL="0" rtl="0" algn="just">
              <a:lnSpc>
                <a:spcPct val="300000"/>
              </a:lnSpc>
              <a:spcBef>
                <a:spcPts val="0"/>
              </a:spcBef>
              <a:spcAft>
                <a:spcPts val="0"/>
              </a:spcAft>
              <a:buClr>
                <a:schemeClr val="accent1"/>
              </a:buClr>
              <a:buSzPts val="1800"/>
              <a:buNone/>
            </a:pPr>
            <a:r>
              <a:rPr b="1" lang="en-GB">
                <a:solidFill>
                  <a:srgbClr val="000000"/>
                </a:solidFill>
              </a:rPr>
              <a:t>Unit 4: </a:t>
            </a:r>
            <a:r>
              <a:rPr b="1" lang="en-GB"/>
              <a:t>Life Cycle – EXECUTING AND CONTROLLING</a:t>
            </a:r>
            <a:endParaRPr b="1"/>
          </a:p>
          <a:p>
            <a:pPr indent="0" lvl="0" marL="0" rtl="0" algn="just">
              <a:lnSpc>
                <a:spcPct val="300000"/>
              </a:lnSpc>
              <a:spcBef>
                <a:spcPts val="0"/>
              </a:spcBef>
              <a:spcAft>
                <a:spcPts val="0"/>
              </a:spcAft>
              <a:buClr>
                <a:schemeClr val="accent1"/>
              </a:buClr>
              <a:buSzPts val="1800"/>
              <a:buNone/>
            </a:pPr>
            <a:r>
              <a:rPr b="1" lang="en-GB"/>
              <a:t>Unit 5: Life Cycle – CLOSING</a:t>
            </a:r>
            <a:endParaRPr b="1"/>
          </a:p>
          <a:p>
            <a:pPr indent="0" lvl="0" marL="0" rtl="0" algn="just">
              <a:lnSpc>
                <a:spcPct val="300000"/>
              </a:lnSpc>
              <a:spcBef>
                <a:spcPts val="0"/>
              </a:spcBef>
              <a:spcAft>
                <a:spcPts val="0"/>
              </a:spcAft>
              <a:buClr>
                <a:schemeClr val="accent1"/>
              </a:buClr>
              <a:buSzPts val="1800"/>
              <a:buNone/>
            </a:pPr>
            <a:r>
              <a:t/>
            </a:r>
            <a:endParaRPr/>
          </a:p>
        </p:txBody>
      </p:sp>
      <p:sp>
        <p:nvSpPr>
          <p:cNvPr id="89" name="Google Shape;89;p2"/>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800"/>
              <a:buFont typeface="Calibri"/>
              <a:buNone/>
            </a:pPr>
            <a:r>
              <a:rPr b="1" lang="en-GB"/>
              <a:t>Module Contents</a:t>
            </a:r>
            <a:endParaRPr b="1"/>
          </a:p>
        </p:txBody>
      </p:sp>
      <p:pic>
        <p:nvPicPr>
          <p:cNvPr id="90" name="Google Shape;90;p2"/>
          <p:cNvPicPr preferRelativeResize="0"/>
          <p:nvPr/>
        </p:nvPicPr>
        <p:blipFill rotWithShape="1">
          <a:blip r:embed="rId3">
            <a:alphaModFix/>
          </a:blip>
          <a:srcRect b="0" l="0" r="0" t="0"/>
          <a:stretch/>
        </p:blipFill>
        <p:spPr>
          <a:xfrm>
            <a:off x="5821500" y="1358524"/>
            <a:ext cx="5744075" cy="3833235"/>
          </a:xfrm>
          <a:prstGeom prst="rect">
            <a:avLst/>
          </a:prstGeom>
          <a:noFill/>
          <a:ln>
            <a:noFill/>
          </a:ln>
        </p:spPr>
      </p:pic>
      <p:sp>
        <p:nvSpPr>
          <p:cNvPr id="91" name="Google Shape;91;p2"/>
          <p:cNvSpPr txBox="1"/>
          <p:nvPr/>
        </p:nvSpPr>
        <p:spPr>
          <a:xfrm>
            <a:off x="6465200" y="6015700"/>
            <a:ext cx="541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idx="1" type="body"/>
          </p:nvPr>
        </p:nvSpPr>
        <p:spPr>
          <a:xfrm>
            <a:off x="399369" y="1302362"/>
            <a:ext cx="11393400" cy="500700"/>
          </a:xfrm>
          <a:prstGeom prst="rect">
            <a:avLst/>
          </a:prstGeom>
          <a:noFill/>
          <a:ln>
            <a:noFill/>
          </a:ln>
        </p:spPr>
        <p:txBody>
          <a:bodyPr anchorCtr="0" anchor="ctr" bIns="0" lIns="0" spcFirstLastPara="1" rIns="0" wrap="square" tIns="0">
            <a:noAutofit/>
          </a:bodyPr>
          <a:lstStyle/>
          <a:p>
            <a:pPr indent="0" lvl="0" marL="0" rtl="0" algn="just">
              <a:lnSpc>
                <a:spcPct val="90000"/>
              </a:lnSpc>
              <a:spcBef>
                <a:spcPts val="0"/>
              </a:spcBef>
              <a:spcAft>
                <a:spcPts val="0"/>
              </a:spcAft>
              <a:buClr>
                <a:schemeClr val="accent3"/>
              </a:buClr>
              <a:buSzPts val="2000"/>
              <a:buNone/>
            </a:pPr>
            <a:r>
              <a:rPr lang="en-GB" sz="2400"/>
              <a:t>Project Management Processes</a:t>
            </a:r>
            <a:endParaRPr sz="2400"/>
          </a:p>
        </p:txBody>
      </p:sp>
      <p:sp>
        <p:nvSpPr>
          <p:cNvPr id="97" name="Google Shape;97;p3"/>
          <p:cNvSpPr txBox="1"/>
          <p:nvPr>
            <p:ph idx="2" type="body"/>
          </p:nvPr>
        </p:nvSpPr>
        <p:spPr>
          <a:xfrm>
            <a:off x="1234824" y="2255652"/>
            <a:ext cx="2045700" cy="500700"/>
          </a:xfrm>
          <a:prstGeom prst="rect">
            <a:avLst/>
          </a:prstGeom>
          <a:noFill/>
          <a:ln>
            <a:noFill/>
          </a:ln>
        </p:spPr>
        <p:txBody>
          <a:bodyPr anchorCtr="0" anchor="t" bIns="0" lIns="0" spcFirstLastPara="1" rIns="0" wrap="square" tIns="0">
            <a:noAutofit/>
          </a:bodyPr>
          <a:lstStyle/>
          <a:p>
            <a:pPr indent="0" lvl="0" marL="101600" rtl="0" algn="ctr">
              <a:lnSpc>
                <a:spcPct val="90000"/>
              </a:lnSpc>
              <a:spcBef>
                <a:spcPts val="0"/>
              </a:spcBef>
              <a:spcAft>
                <a:spcPts val="0"/>
              </a:spcAft>
              <a:buClr>
                <a:srgbClr val="000000"/>
              </a:buClr>
              <a:buSzPts val="2000"/>
              <a:buNone/>
            </a:pPr>
            <a:r>
              <a:rPr b="1" lang="en-GB" sz="2800">
                <a:solidFill>
                  <a:srgbClr val="FF0000"/>
                </a:solidFill>
              </a:rPr>
              <a:t>INITIATION</a:t>
            </a:r>
            <a:endParaRPr sz="2800"/>
          </a:p>
          <a:p>
            <a:pPr indent="0" lvl="0" marL="457200" rtl="0" algn="just">
              <a:lnSpc>
                <a:spcPct val="90000"/>
              </a:lnSpc>
              <a:spcBef>
                <a:spcPts val="0"/>
              </a:spcBef>
              <a:spcAft>
                <a:spcPts val="0"/>
              </a:spcAft>
              <a:buSzPts val="1800"/>
              <a:buNone/>
            </a:pPr>
            <a:r>
              <a:t/>
            </a:r>
            <a:endParaRPr sz="2000"/>
          </a:p>
        </p:txBody>
      </p:sp>
      <p:sp>
        <p:nvSpPr>
          <p:cNvPr id="98" name="Google Shape;98;p3"/>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b="1" lang="en-GB" sz="2800"/>
              <a:t>Project Management Processes</a:t>
            </a:r>
            <a:endParaRPr b="1"/>
          </a:p>
        </p:txBody>
      </p:sp>
      <p:pic>
        <p:nvPicPr>
          <p:cNvPr id="99" name="Google Shape;99;p3"/>
          <p:cNvPicPr preferRelativeResize="0"/>
          <p:nvPr/>
        </p:nvPicPr>
        <p:blipFill rotWithShape="1">
          <a:blip r:embed="rId3">
            <a:alphaModFix/>
          </a:blip>
          <a:srcRect b="0" l="5471" r="10261" t="0"/>
          <a:stretch/>
        </p:blipFill>
        <p:spPr>
          <a:xfrm>
            <a:off x="5391969" y="1552712"/>
            <a:ext cx="6400800" cy="4198600"/>
          </a:xfrm>
          <a:prstGeom prst="rect">
            <a:avLst/>
          </a:prstGeom>
          <a:noFill/>
          <a:ln>
            <a:noFill/>
          </a:ln>
        </p:spPr>
      </p:pic>
      <p:sp>
        <p:nvSpPr>
          <p:cNvPr id="100" name="Google Shape;100;p3"/>
          <p:cNvSpPr/>
          <p:nvPr/>
        </p:nvSpPr>
        <p:spPr>
          <a:xfrm>
            <a:off x="2087146" y="2729791"/>
            <a:ext cx="341147" cy="1236837"/>
          </a:xfrm>
          <a:prstGeom prst="downArrow">
            <a:avLst>
              <a:gd fmla="val 50000" name="adj1"/>
              <a:gd fmla="val 50000" name="adj2"/>
            </a:avLst>
          </a:prstGeom>
          <a:solidFill>
            <a:schemeClr val="accent1"/>
          </a:solidFill>
          <a:ln cap="flat" cmpd="sng" w="25400">
            <a:solidFill>
              <a:srgbClr val="6323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 name="Google Shape;101;p3"/>
          <p:cNvSpPr txBox="1"/>
          <p:nvPr/>
        </p:nvSpPr>
        <p:spPr>
          <a:xfrm>
            <a:off x="751075" y="4266350"/>
            <a:ext cx="3369000" cy="369300"/>
          </a:xfrm>
          <a:prstGeom prst="rect">
            <a:avLst/>
          </a:prstGeom>
          <a:solidFill>
            <a:srgbClr val="A7E4C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Develop Two (2) Processes</a:t>
            </a:r>
            <a:endParaRPr b="0" i="0" sz="1800" u="none" cap="none" strike="noStrike">
              <a:solidFill>
                <a:srgbClr val="000000"/>
              </a:solidFill>
              <a:highlight>
                <a:srgbClr val="FFFF00"/>
              </a:highlight>
              <a:latin typeface="Calibri"/>
              <a:ea typeface="Calibri"/>
              <a:cs typeface="Calibri"/>
              <a:sym typeface="Calibri"/>
            </a:endParaRPr>
          </a:p>
        </p:txBody>
      </p:sp>
      <p:sp>
        <p:nvSpPr>
          <p:cNvPr id="102" name="Google Shape;102;p3"/>
          <p:cNvSpPr txBox="1"/>
          <p:nvPr/>
        </p:nvSpPr>
        <p:spPr>
          <a:xfrm>
            <a:off x="308344" y="4947083"/>
            <a:ext cx="1949400" cy="646500"/>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Develop the Project Charter</a:t>
            </a:r>
            <a:endParaRPr b="0" i="0" sz="1800" u="none" cap="none" strike="noStrike">
              <a:solidFill>
                <a:srgbClr val="000000"/>
              </a:solidFill>
              <a:latin typeface="Calibri"/>
              <a:ea typeface="Calibri"/>
              <a:cs typeface="Calibri"/>
              <a:sym typeface="Calibri"/>
            </a:endParaRPr>
          </a:p>
        </p:txBody>
      </p:sp>
      <p:sp>
        <p:nvSpPr>
          <p:cNvPr id="103" name="Google Shape;103;p3"/>
          <p:cNvSpPr txBox="1"/>
          <p:nvPr/>
        </p:nvSpPr>
        <p:spPr>
          <a:xfrm>
            <a:off x="2428293" y="4935414"/>
            <a:ext cx="2067900" cy="646500"/>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Identify Stakeholders</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idx="1" type="body"/>
          </p:nvPr>
        </p:nvSpPr>
        <p:spPr>
          <a:xfrm>
            <a:off x="334398" y="1302349"/>
            <a:ext cx="7111800" cy="523200"/>
          </a:xfrm>
          <a:prstGeom prst="rect">
            <a:avLst/>
          </a:prstGeom>
          <a:noFill/>
          <a:ln>
            <a:noFill/>
          </a:ln>
        </p:spPr>
        <p:txBody>
          <a:bodyPr anchorCtr="0" anchor="ctr" bIns="0" lIns="0" spcFirstLastPara="1" rIns="0" wrap="square" tIns="0">
            <a:noAutofit/>
          </a:bodyPr>
          <a:lstStyle/>
          <a:p>
            <a:pPr indent="0" lvl="0" marL="0" rtl="0" algn="just">
              <a:lnSpc>
                <a:spcPct val="90000"/>
              </a:lnSpc>
              <a:spcBef>
                <a:spcPts val="0"/>
              </a:spcBef>
              <a:spcAft>
                <a:spcPts val="0"/>
              </a:spcAft>
              <a:buSzPts val="2000"/>
              <a:buNone/>
            </a:pPr>
            <a:r>
              <a:rPr lang="en-GB" sz="2300"/>
              <a:t>Start the Project: Document ‘Hallway’ Conversation </a:t>
            </a:r>
            <a:endParaRPr sz="2300"/>
          </a:p>
        </p:txBody>
      </p:sp>
      <p:sp>
        <p:nvSpPr>
          <p:cNvPr id="109" name="Google Shape;109;p4"/>
          <p:cNvSpPr txBox="1"/>
          <p:nvPr>
            <p:ph idx="2" type="body"/>
          </p:nvPr>
        </p:nvSpPr>
        <p:spPr>
          <a:xfrm>
            <a:off x="399369" y="2162430"/>
            <a:ext cx="7111774" cy="3691834"/>
          </a:xfrm>
          <a:prstGeom prst="rect">
            <a:avLst/>
          </a:prstGeom>
          <a:noFill/>
          <a:ln>
            <a:noFill/>
          </a:ln>
        </p:spPr>
        <p:txBody>
          <a:bodyPr anchorCtr="0" anchor="t" bIns="0" lIns="0" spcFirstLastPara="1" rIns="0" wrap="square" tIns="0">
            <a:noAutofit/>
          </a:bodyPr>
          <a:lstStyle/>
          <a:p>
            <a:pPr indent="0" lvl="0" marL="0" rtl="0" algn="just">
              <a:lnSpc>
                <a:spcPct val="90000"/>
              </a:lnSpc>
              <a:spcBef>
                <a:spcPts val="0"/>
              </a:spcBef>
              <a:spcAft>
                <a:spcPts val="0"/>
              </a:spcAft>
              <a:buSzPts val="1800"/>
              <a:buNone/>
            </a:pPr>
            <a:r>
              <a:rPr b="1" lang="en-GB"/>
              <a:t>Project Charter - Project Definition - Business Case </a:t>
            </a:r>
            <a:endParaRPr b="1"/>
          </a:p>
          <a:p>
            <a:pPr indent="-171450" lvl="0" marL="285750" rtl="0" algn="just">
              <a:lnSpc>
                <a:spcPct val="90000"/>
              </a:lnSpc>
              <a:spcBef>
                <a:spcPts val="0"/>
              </a:spcBef>
              <a:spcAft>
                <a:spcPts val="0"/>
              </a:spcAft>
              <a:buSzPts val="1800"/>
              <a:buFont typeface="Noto Sans Symbols"/>
              <a:buNone/>
            </a:pPr>
            <a:r>
              <a:t/>
            </a:r>
            <a:endParaRPr/>
          </a:p>
          <a:p>
            <a:pPr indent="-342900" lvl="0" marL="457200" rtl="0" algn="just">
              <a:lnSpc>
                <a:spcPct val="150000"/>
              </a:lnSpc>
              <a:spcBef>
                <a:spcPts val="0"/>
              </a:spcBef>
              <a:spcAft>
                <a:spcPts val="0"/>
              </a:spcAft>
              <a:buSzPts val="1800"/>
              <a:buFont typeface="Noto Sans Symbols"/>
              <a:buChar char="▪"/>
            </a:pPr>
            <a:r>
              <a:rPr lang="en-GB"/>
              <a:t>What are you doing? </a:t>
            </a:r>
            <a:endParaRPr/>
          </a:p>
          <a:p>
            <a:pPr indent="-342900" lvl="0" marL="457200" rtl="0" algn="just">
              <a:lnSpc>
                <a:spcPct val="150000"/>
              </a:lnSpc>
              <a:spcBef>
                <a:spcPts val="0"/>
              </a:spcBef>
              <a:spcAft>
                <a:spcPts val="0"/>
              </a:spcAft>
              <a:buSzPts val="1800"/>
              <a:buFont typeface="Noto Sans Symbols"/>
              <a:buChar char="▪"/>
            </a:pPr>
            <a:r>
              <a:rPr lang="en-GB"/>
              <a:t>What are you not doing? </a:t>
            </a:r>
            <a:endParaRPr/>
          </a:p>
          <a:p>
            <a:pPr indent="-342900" lvl="0" marL="457200" rtl="0" algn="just">
              <a:lnSpc>
                <a:spcPct val="150000"/>
              </a:lnSpc>
              <a:spcBef>
                <a:spcPts val="0"/>
              </a:spcBef>
              <a:spcAft>
                <a:spcPts val="0"/>
              </a:spcAft>
              <a:buSzPts val="1800"/>
              <a:buFont typeface="Noto Sans Symbols"/>
              <a:buChar char="▪"/>
            </a:pPr>
            <a:r>
              <a:rPr lang="en-GB"/>
              <a:t>Why are you doing this? </a:t>
            </a:r>
            <a:endParaRPr/>
          </a:p>
          <a:p>
            <a:pPr indent="-342900" lvl="0" marL="457200" rtl="0" algn="just">
              <a:lnSpc>
                <a:spcPct val="150000"/>
              </a:lnSpc>
              <a:spcBef>
                <a:spcPts val="0"/>
              </a:spcBef>
              <a:spcAft>
                <a:spcPts val="0"/>
              </a:spcAft>
              <a:buSzPts val="1800"/>
              <a:buFont typeface="Noto Sans Symbols"/>
              <a:buChar char="▪"/>
            </a:pPr>
            <a:r>
              <a:rPr lang="en-GB"/>
              <a:t>How will you know when you are done? </a:t>
            </a:r>
            <a:endParaRPr/>
          </a:p>
          <a:p>
            <a:pPr indent="0" lvl="0" marL="0" rtl="0" algn="just">
              <a:lnSpc>
                <a:spcPct val="90000"/>
              </a:lnSpc>
              <a:spcBef>
                <a:spcPts val="0"/>
              </a:spcBef>
              <a:spcAft>
                <a:spcPts val="0"/>
              </a:spcAft>
              <a:buSzPts val="1800"/>
              <a:buNone/>
            </a:pPr>
            <a:r>
              <a:t/>
            </a:r>
            <a:endParaRPr/>
          </a:p>
          <a:p>
            <a:pPr indent="0" lvl="0" marL="0" rtl="0" algn="just">
              <a:lnSpc>
                <a:spcPct val="90000"/>
              </a:lnSpc>
              <a:spcBef>
                <a:spcPts val="0"/>
              </a:spcBef>
              <a:spcAft>
                <a:spcPts val="0"/>
              </a:spcAft>
              <a:buSzPts val="1800"/>
              <a:buNone/>
            </a:pPr>
            <a:r>
              <a:t/>
            </a:r>
            <a:endParaRPr/>
          </a:p>
          <a:p>
            <a:pPr indent="0" lvl="0" marL="0" rtl="0" algn="ctr">
              <a:lnSpc>
                <a:spcPct val="90000"/>
              </a:lnSpc>
              <a:spcBef>
                <a:spcPts val="0"/>
              </a:spcBef>
              <a:spcAft>
                <a:spcPts val="0"/>
              </a:spcAft>
              <a:buSzPts val="1800"/>
              <a:buNone/>
            </a:pPr>
            <a:r>
              <a:rPr lang="en-GB"/>
              <a:t>PROJECT KICK OFF WITH  THE PM TEAM!</a:t>
            </a:r>
            <a:endParaRPr>
              <a:solidFill>
                <a:srgbClr val="000000"/>
              </a:solidFill>
            </a:endParaRPr>
          </a:p>
        </p:txBody>
      </p:sp>
      <p:sp>
        <p:nvSpPr>
          <p:cNvPr id="110" name="Google Shape;110;p4"/>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800"/>
              <a:buFont typeface="Calibri"/>
              <a:buNone/>
            </a:pPr>
            <a:r>
              <a:rPr b="1" lang="en-GB"/>
              <a:t>Project Charter</a:t>
            </a:r>
            <a:endParaRPr b="1"/>
          </a:p>
        </p:txBody>
      </p:sp>
      <p:pic>
        <p:nvPicPr>
          <p:cNvPr id="111" name="Google Shape;111;p4"/>
          <p:cNvPicPr preferRelativeResize="0"/>
          <p:nvPr/>
        </p:nvPicPr>
        <p:blipFill rotWithShape="1">
          <a:blip r:embed="rId3">
            <a:alphaModFix/>
          </a:blip>
          <a:srcRect b="0" l="0" r="0" t="0"/>
          <a:stretch/>
        </p:blipFill>
        <p:spPr>
          <a:xfrm>
            <a:off x="7981925" y="1302350"/>
            <a:ext cx="3329899" cy="4951850"/>
          </a:xfrm>
          <a:prstGeom prst="rect">
            <a:avLst/>
          </a:prstGeom>
          <a:noFill/>
          <a:ln cap="sq" cmpd="sng" w="889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idx="2" type="body"/>
          </p:nvPr>
        </p:nvSpPr>
        <p:spPr>
          <a:xfrm>
            <a:off x="1207444" y="1308680"/>
            <a:ext cx="3605071" cy="4603389"/>
          </a:xfrm>
          <a:prstGeom prst="rect">
            <a:avLst/>
          </a:prstGeom>
          <a:noFill/>
          <a:ln>
            <a:noFill/>
          </a:ln>
        </p:spPr>
        <p:txBody>
          <a:bodyPr anchorCtr="0" anchor="t" bIns="0" lIns="0" spcFirstLastPara="1" rIns="0" wrap="square" tIns="0">
            <a:noAutofit/>
          </a:bodyPr>
          <a:lstStyle/>
          <a:p>
            <a:pPr indent="-457200" lvl="0" marL="457200" rtl="0" algn="just">
              <a:lnSpc>
                <a:spcPct val="150000"/>
              </a:lnSpc>
              <a:spcBef>
                <a:spcPts val="0"/>
              </a:spcBef>
              <a:spcAft>
                <a:spcPts val="0"/>
              </a:spcAft>
              <a:buSzPts val="2400"/>
              <a:buFont typeface="Noto Sans Symbols"/>
              <a:buChar char="▪"/>
            </a:pPr>
            <a:r>
              <a:rPr lang="en-GB" sz="2800"/>
              <a:t>Overview </a:t>
            </a:r>
            <a:endParaRPr sz="2800"/>
          </a:p>
          <a:p>
            <a:pPr indent="-457200" lvl="0" marL="457200" rtl="0" algn="just">
              <a:lnSpc>
                <a:spcPct val="150000"/>
              </a:lnSpc>
              <a:spcBef>
                <a:spcPts val="0"/>
              </a:spcBef>
              <a:spcAft>
                <a:spcPts val="0"/>
              </a:spcAft>
              <a:buSzPts val="2400"/>
              <a:buFont typeface="Noto Sans Symbols"/>
              <a:buChar char="▪"/>
            </a:pPr>
            <a:r>
              <a:rPr lang="en-GB" sz="2800">
                <a:solidFill>
                  <a:schemeClr val="accent3"/>
                </a:solidFill>
              </a:rPr>
              <a:t>Goal (Justification)</a:t>
            </a:r>
            <a:endParaRPr sz="2800">
              <a:solidFill>
                <a:schemeClr val="accent3"/>
              </a:solidFill>
            </a:endParaRPr>
          </a:p>
          <a:p>
            <a:pPr indent="-457200" lvl="0" marL="457200" rtl="0" algn="just">
              <a:lnSpc>
                <a:spcPct val="150000"/>
              </a:lnSpc>
              <a:spcBef>
                <a:spcPts val="0"/>
              </a:spcBef>
              <a:spcAft>
                <a:spcPts val="0"/>
              </a:spcAft>
              <a:buSzPts val="2400"/>
              <a:buFont typeface="Noto Sans Symbols"/>
              <a:buChar char="▪"/>
            </a:pPr>
            <a:r>
              <a:rPr b="1" lang="en-GB" sz="2800">
                <a:solidFill>
                  <a:schemeClr val="accent3"/>
                </a:solidFill>
              </a:rPr>
              <a:t>Objectives </a:t>
            </a:r>
            <a:endParaRPr b="1" sz="2800">
              <a:solidFill>
                <a:schemeClr val="accent3"/>
              </a:solidFill>
            </a:endParaRPr>
          </a:p>
          <a:p>
            <a:pPr indent="-457200" lvl="0" marL="457200" rtl="0" algn="just">
              <a:lnSpc>
                <a:spcPct val="150000"/>
              </a:lnSpc>
              <a:spcBef>
                <a:spcPts val="0"/>
              </a:spcBef>
              <a:spcAft>
                <a:spcPts val="0"/>
              </a:spcAft>
              <a:buSzPts val="2400"/>
              <a:buFont typeface="Noto Sans Symbols"/>
              <a:buChar char="▪"/>
            </a:pPr>
            <a:r>
              <a:rPr b="1" lang="en-GB" sz="2800">
                <a:solidFill>
                  <a:schemeClr val="accent3"/>
                </a:solidFill>
              </a:rPr>
              <a:t>Benefits </a:t>
            </a:r>
            <a:endParaRPr b="1" sz="2800">
              <a:solidFill>
                <a:schemeClr val="accent3"/>
              </a:solidFill>
            </a:endParaRPr>
          </a:p>
          <a:p>
            <a:pPr indent="-457200" lvl="0" marL="457200" rtl="0" algn="just">
              <a:lnSpc>
                <a:spcPct val="150000"/>
              </a:lnSpc>
              <a:spcBef>
                <a:spcPts val="0"/>
              </a:spcBef>
              <a:spcAft>
                <a:spcPts val="0"/>
              </a:spcAft>
              <a:buSzPts val="2400"/>
              <a:buFont typeface="Noto Sans Symbols"/>
              <a:buChar char="▪"/>
            </a:pPr>
            <a:r>
              <a:rPr b="1" lang="en-GB" sz="2800">
                <a:solidFill>
                  <a:schemeClr val="accent3"/>
                </a:solidFill>
              </a:rPr>
              <a:t>Success Criteria </a:t>
            </a:r>
            <a:endParaRPr/>
          </a:p>
          <a:p>
            <a:pPr indent="-457200" lvl="0" marL="457200" rtl="0" algn="just">
              <a:lnSpc>
                <a:spcPct val="150000"/>
              </a:lnSpc>
              <a:spcBef>
                <a:spcPts val="0"/>
              </a:spcBef>
              <a:spcAft>
                <a:spcPts val="0"/>
              </a:spcAft>
              <a:buSzPts val="2400"/>
              <a:buFont typeface="Noto Sans Symbols"/>
              <a:buChar char="▪"/>
            </a:pPr>
            <a:r>
              <a:rPr b="1" lang="en-GB" sz="2800">
                <a:solidFill>
                  <a:schemeClr val="accent3"/>
                </a:solidFill>
              </a:rPr>
              <a:t>Assumptions </a:t>
            </a:r>
            <a:endParaRPr b="1" sz="2800">
              <a:solidFill>
                <a:schemeClr val="accent3"/>
              </a:solidFill>
            </a:endParaRPr>
          </a:p>
        </p:txBody>
      </p:sp>
      <p:sp>
        <p:nvSpPr>
          <p:cNvPr id="117" name="Google Shape;117;p5"/>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800"/>
              <a:buFont typeface="Calibri"/>
              <a:buNone/>
            </a:pPr>
            <a:r>
              <a:rPr b="1" lang="en-GB"/>
              <a:t>INITIATION – Project Charter</a:t>
            </a:r>
            <a:endParaRPr b="1"/>
          </a:p>
        </p:txBody>
      </p:sp>
      <p:sp>
        <p:nvSpPr>
          <p:cNvPr id="118" name="Google Shape;118;p5"/>
          <p:cNvSpPr txBox="1"/>
          <p:nvPr/>
        </p:nvSpPr>
        <p:spPr>
          <a:xfrm>
            <a:off x="5607393" y="1308680"/>
            <a:ext cx="5894518" cy="4603389"/>
          </a:xfrm>
          <a:prstGeom prst="rect">
            <a:avLst/>
          </a:prstGeom>
          <a:noFill/>
          <a:ln>
            <a:noFill/>
          </a:ln>
        </p:spPr>
        <p:txBody>
          <a:bodyPr anchorCtr="0" anchor="t" bIns="0" lIns="0" spcFirstLastPara="1" rIns="0" wrap="square" tIns="0">
            <a:noAutofit/>
          </a:bodyPr>
          <a:lstStyle/>
          <a:p>
            <a:pPr indent="-342900" lvl="0" marL="342900" marR="0" rtl="0" algn="just">
              <a:lnSpc>
                <a:spcPct val="150000"/>
              </a:lnSpc>
              <a:spcBef>
                <a:spcPts val="0"/>
              </a:spcBef>
              <a:spcAft>
                <a:spcPts val="0"/>
              </a:spcAft>
              <a:buClr>
                <a:srgbClr val="000000"/>
              </a:buClr>
              <a:buSzPts val="2400"/>
              <a:buFont typeface="Noto Sans Symbols"/>
              <a:buChar char="▪"/>
            </a:pPr>
            <a:r>
              <a:rPr b="0" i="0" lang="en-GB" sz="2800" u="none" cap="none" strike="noStrike">
                <a:solidFill>
                  <a:schemeClr val="accent3"/>
                </a:solidFill>
                <a:latin typeface="Calibri"/>
                <a:ea typeface="Calibri"/>
                <a:cs typeface="Calibri"/>
                <a:sym typeface="Calibri"/>
              </a:rPr>
              <a:t>Scope (in / out)  - major deliverables</a:t>
            </a:r>
            <a:endParaRPr b="0" i="0" sz="2800" u="none" cap="none" strike="noStrike">
              <a:solidFill>
                <a:schemeClr val="accent3"/>
              </a:solidFill>
              <a:latin typeface="Calibri"/>
              <a:ea typeface="Calibri"/>
              <a:cs typeface="Calibri"/>
              <a:sym typeface="Calibri"/>
            </a:endParaRPr>
          </a:p>
          <a:p>
            <a:pPr indent="-342900" lvl="0" marL="342900" marR="0" rtl="0" algn="just">
              <a:lnSpc>
                <a:spcPct val="150000"/>
              </a:lnSpc>
              <a:spcBef>
                <a:spcPts val="0"/>
              </a:spcBef>
              <a:spcAft>
                <a:spcPts val="0"/>
              </a:spcAft>
              <a:buClr>
                <a:srgbClr val="000000"/>
              </a:buClr>
              <a:buSzPts val="2400"/>
              <a:buFont typeface="Noto Sans Symbols"/>
              <a:buChar char="▪"/>
            </a:pPr>
            <a:r>
              <a:rPr b="1" i="0" lang="en-GB" sz="2800" u="none" cap="none" strike="noStrike">
                <a:solidFill>
                  <a:schemeClr val="accent3"/>
                </a:solidFill>
                <a:latin typeface="Calibri"/>
                <a:ea typeface="Calibri"/>
                <a:cs typeface="Calibri"/>
                <a:sym typeface="Calibri"/>
              </a:rPr>
              <a:t>Stakeholders  </a:t>
            </a:r>
            <a:endParaRPr b="1" i="0" sz="2800" u="none" cap="none" strike="noStrike">
              <a:solidFill>
                <a:schemeClr val="accent3"/>
              </a:solidFill>
              <a:latin typeface="Calibri"/>
              <a:ea typeface="Calibri"/>
              <a:cs typeface="Calibri"/>
              <a:sym typeface="Calibri"/>
            </a:endParaRPr>
          </a:p>
          <a:p>
            <a:pPr indent="-342900" lvl="0" marL="342900" marR="0" rtl="0" algn="just">
              <a:lnSpc>
                <a:spcPct val="150000"/>
              </a:lnSpc>
              <a:spcBef>
                <a:spcPts val="0"/>
              </a:spcBef>
              <a:spcAft>
                <a:spcPts val="0"/>
              </a:spcAft>
              <a:buClr>
                <a:srgbClr val="000000"/>
              </a:buClr>
              <a:buSzPts val="2400"/>
              <a:buFont typeface="Noto Sans Symbols"/>
              <a:buChar char="▪"/>
            </a:pPr>
            <a:r>
              <a:rPr b="1" i="0" lang="en-GB" sz="2800" u="none" cap="none" strike="noStrike">
                <a:solidFill>
                  <a:schemeClr val="accent3"/>
                </a:solidFill>
                <a:latin typeface="Calibri"/>
                <a:ea typeface="Calibri"/>
                <a:cs typeface="Calibri"/>
                <a:sym typeface="Calibri"/>
              </a:rPr>
              <a:t>Risks  </a:t>
            </a:r>
            <a:endParaRPr b="1" i="0" sz="2800" u="none" cap="none" strike="noStrike">
              <a:solidFill>
                <a:schemeClr val="accent3"/>
              </a:solidFill>
              <a:latin typeface="Calibri"/>
              <a:ea typeface="Calibri"/>
              <a:cs typeface="Calibri"/>
              <a:sym typeface="Calibri"/>
            </a:endParaRPr>
          </a:p>
          <a:p>
            <a:pPr indent="-342900" lvl="0" marL="342900" marR="0" rtl="0" algn="just">
              <a:lnSpc>
                <a:spcPct val="150000"/>
              </a:lnSpc>
              <a:spcBef>
                <a:spcPts val="0"/>
              </a:spcBef>
              <a:spcAft>
                <a:spcPts val="0"/>
              </a:spcAft>
              <a:buClr>
                <a:srgbClr val="000000"/>
              </a:buClr>
              <a:buSzPts val="2400"/>
              <a:buFont typeface="Noto Sans Symbols"/>
              <a:buChar char="▪"/>
            </a:pPr>
            <a:r>
              <a:rPr b="0" i="0" lang="en-GB" sz="2800" u="none" cap="none" strike="noStrike">
                <a:solidFill>
                  <a:schemeClr val="accent3"/>
                </a:solidFill>
                <a:latin typeface="Calibri"/>
                <a:ea typeface="Calibri"/>
                <a:cs typeface="Calibri"/>
                <a:sym typeface="Calibri"/>
              </a:rPr>
              <a:t>Authorities</a:t>
            </a:r>
            <a:endParaRPr b="0" i="0" sz="2800" u="none" cap="none" strike="noStrike">
              <a:solidFill>
                <a:schemeClr val="accent3"/>
              </a:solidFill>
              <a:latin typeface="Calibri"/>
              <a:ea typeface="Calibri"/>
              <a:cs typeface="Calibri"/>
              <a:sym typeface="Calibri"/>
            </a:endParaRPr>
          </a:p>
          <a:p>
            <a:pPr indent="-342900" lvl="0" marL="342900" marR="0" rtl="0" algn="just">
              <a:lnSpc>
                <a:spcPct val="150000"/>
              </a:lnSpc>
              <a:spcBef>
                <a:spcPts val="0"/>
              </a:spcBef>
              <a:spcAft>
                <a:spcPts val="0"/>
              </a:spcAft>
              <a:buClr>
                <a:srgbClr val="000000"/>
              </a:buClr>
              <a:buSzPts val="2400"/>
              <a:buFont typeface="Noto Sans Symbols"/>
              <a:buChar char="▪"/>
            </a:pPr>
            <a:r>
              <a:rPr b="0" i="0" lang="en-GB" sz="2800" u="none" cap="none" strike="noStrike">
                <a:solidFill>
                  <a:srgbClr val="000000"/>
                </a:solidFill>
                <a:latin typeface="Calibri"/>
                <a:ea typeface="Calibri"/>
                <a:cs typeface="Calibri"/>
                <a:sym typeface="Calibri"/>
              </a:rPr>
              <a:t>Communications  </a:t>
            </a:r>
            <a:endParaRPr b="0" i="0" sz="2800" u="none" cap="none" strike="noStrike">
              <a:solidFill>
                <a:srgbClr val="000000"/>
              </a:solidFill>
              <a:latin typeface="Calibri"/>
              <a:ea typeface="Calibri"/>
              <a:cs typeface="Calibri"/>
              <a:sym typeface="Calibri"/>
            </a:endParaRPr>
          </a:p>
          <a:p>
            <a:pPr indent="-342900" lvl="0" marL="342900" marR="0" rtl="0" algn="just">
              <a:lnSpc>
                <a:spcPct val="150000"/>
              </a:lnSpc>
              <a:spcBef>
                <a:spcPts val="0"/>
              </a:spcBef>
              <a:spcAft>
                <a:spcPts val="0"/>
              </a:spcAft>
              <a:buClr>
                <a:srgbClr val="000000"/>
              </a:buClr>
              <a:buSzPts val="2400"/>
              <a:buFont typeface="Noto Sans Symbols"/>
              <a:buChar char="▪"/>
            </a:pPr>
            <a:r>
              <a:rPr b="0" i="0" lang="en-GB" sz="2800" u="none" cap="none" strike="noStrike">
                <a:solidFill>
                  <a:srgbClr val="000000"/>
                </a:solidFill>
                <a:latin typeface="Calibri"/>
                <a:ea typeface="Calibri"/>
                <a:cs typeface="Calibri"/>
                <a:sym typeface="Calibri"/>
              </a:rPr>
              <a:t>Approval </a:t>
            </a:r>
            <a:endParaRPr b="0" i="0" sz="2800" u="none" cap="none" strike="noStrike">
              <a:solidFill>
                <a:srgbClr val="000000"/>
              </a:solidFill>
              <a:latin typeface="Calibri"/>
              <a:ea typeface="Calibri"/>
              <a:cs typeface="Calibri"/>
              <a:sym typeface="Calibri"/>
            </a:endParaRPr>
          </a:p>
          <a:p>
            <a:pPr indent="-342900" lvl="0" marL="342900" marR="0" rtl="0" algn="just">
              <a:lnSpc>
                <a:spcPct val="150000"/>
              </a:lnSpc>
              <a:spcBef>
                <a:spcPts val="0"/>
              </a:spcBef>
              <a:spcAft>
                <a:spcPts val="0"/>
              </a:spcAft>
              <a:buClr>
                <a:srgbClr val="000000"/>
              </a:buClr>
              <a:buSzPts val="2400"/>
              <a:buFont typeface="Noto Sans Symbols"/>
              <a:buChar char="▪"/>
            </a:pPr>
            <a:r>
              <a:rPr b="0" i="0" lang="en-GB" sz="2800" u="none" cap="none" strike="noStrike">
                <a:solidFill>
                  <a:schemeClr val="accent3"/>
                </a:solidFill>
                <a:latin typeface="Calibri"/>
                <a:ea typeface="Calibri"/>
                <a:cs typeface="Calibri"/>
                <a:sym typeface="Calibri"/>
              </a:rPr>
              <a:t>Constraints</a:t>
            </a:r>
            <a:endParaRPr b="0" i="0" sz="2800" u="none" cap="none" strike="noStrike">
              <a:solidFill>
                <a:schemeClr val="accent3"/>
              </a:solidFill>
              <a:latin typeface="Calibri"/>
              <a:ea typeface="Calibri"/>
              <a:cs typeface="Calibri"/>
              <a:sym typeface="Calibri"/>
            </a:endParaRPr>
          </a:p>
          <a:p>
            <a:pPr indent="-171450" lvl="0" marL="285750" marR="0" rtl="0" algn="just">
              <a:lnSpc>
                <a:spcPct val="150000"/>
              </a:lnSpc>
              <a:spcBef>
                <a:spcPts val="0"/>
              </a:spcBef>
              <a:spcAft>
                <a:spcPts val="0"/>
              </a:spcAft>
              <a:buClr>
                <a:srgbClr val="000000"/>
              </a:buClr>
              <a:buSzPts val="1800"/>
              <a:buFont typeface="Noto Sans Symbols"/>
              <a:buNone/>
            </a:pPr>
            <a:r>
              <a:t/>
            </a:r>
            <a:endParaRPr b="0" i="0" sz="3200" u="none" cap="none" strike="noStrike">
              <a:solidFill>
                <a:srgbClr val="000000"/>
              </a:solidFill>
              <a:latin typeface="Calibri"/>
              <a:ea typeface="Calibri"/>
              <a:cs typeface="Calibri"/>
              <a:sym typeface="Calibri"/>
            </a:endParaRPr>
          </a:p>
        </p:txBody>
      </p:sp>
      <p:cxnSp>
        <p:nvCxnSpPr>
          <p:cNvPr id="119" name="Google Shape;119;p5"/>
          <p:cNvCxnSpPr/>
          <p:nvPr/>
        </p:nvCxnSpPr>
        <p:spPr>
          <a:xfrm flipH="1">
            <a:off x="5167423" y="1308680"/>
            <a:ext cx="31898" cy="4603389"/>
          </a:xfrm>
          <a:prstGeom prst="straightConnector1">
            <a:avLst/>
          </a:prstGeom>
          <a:noFill/>
          <a:ln cap="flat" cmpd="sng" w="9525">
            <a:solidFill>
              <a:schemeClr val="accent3"/>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idx="2" type="body"/>
          </p:nvPr>
        </p:nvSpPr>
        <p:spPr>
          <a:xfrm>
            <a:off x="399374" y="1732900"/>
            <a:ext cx="5169897" cy="1828200"/>
          </a:xfrm>
          <a:prstGeom prst="rect">
            <a:avLst/>
          </a:prstGeom>
          <a:solidFill>
            <a:schemeClr val="accent3"/>
          </a:solidFill>
          <a:ln>
            <a:noFill/>
          </a:ln>
        </p:spPr>
        <p:txBody>
          <a:bodyPr anchorCtr="0" anchor="ctr" bIns="0" lIns="0" spcFirstLastPara="1" rIns="0" wrap="square" tIns="0">
            <a:noAutofit/>
          </a:bodyPr>
          <a:lstStyle/>
          <a:p>
            <a:pPr indent="-285750" lvl="0" marL="400050" marR="0" rtl="0" algn="l">
              <a:lnSpc>
                <a:spcPct val="150000"/>
              </a:lnSpc>
              <a:spcBef>
                <a:spcPts val="0"/>
              </a:spcBef>
              <a:spcAft>
                <a:spcPts val="0"/>
              </a:spcAft>
              <a:buClr>
                <a:schemeClr val="lt1"/>
              </a:buClr>
              <a:buSzPts val="1800"/>
              <a:buFont typeface="Noto Sans Symbols"/>
              <a:buChar char="▪"/>
            </a:pPr>
            <a:r>
              <a:rPr lang="en-GB">
                <a:solidFill>
                  <a:schemeClr val="lt1"/>
                </a:solidFill>
              </a:rPr>
              <a:t>Read Case Study</a:t>
            </a:r>
            <a:endParaRPr>
              <a:solidFill>
                <a:schemeClr val="lt1"/>
              </a:solidFill>
            </a:endParaRPr>
          </a:p>
          <a:p>
            <a:pPr indent="-285750" lvl="0" marL="400050" marR="0" rtl="0" algn="l">
              <a:lnSpc>
                <a:spcPct val="150000"/>
              </a:lnSpc>
              <a:spcBef>
                <a:spcPts val="0"/>
              </a:spcBef>
              <a:spcAft>
                <a:spcPts val="0"/>
              </a:spcAft>
              <a:buClr>
                <a:schemeClr val="lt1"/>
              </a:buClr>
              <a:buSzPts val="1800"/>
              <a:buFont typeface="Noto Sans Symbols"/>
              <a:buChar char="▪"/>
            </a:pPr>
            <a:r>
              <a:rPr lang="en-GB">
                <a:solidFill>
                  <a:schemeClr val="lt1"/>
                </a:solidFill>
              </a:rPr>
              <a:t>What would be the 1st question to ask if you are the responsible PM?</a:t>
            </a:r>
            <a:endParaRPr>
              <a:solidFill>
                <a:schemeClr val="lt1"/>
              </a:solidFill>
            </a:endParaRPr>
          </a:p>
        </p:txBody>
      </p:sp>
      <p:sp>
        <p:nvSpPr>
          <p:cNvPr id="126" name="Google Shape;126;p6"/>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800"/>
              <a:buNone/>
            </a:pPr>
            <a:r>
              <a:rPr b="1" lang="en-GB"/>
              <a:t>Case Study (10 Minutes)</a:t>
            </a:r>
            <a:endParaRPr b="1"/>
          </a:p>
        </p:txBody>
      </p:sp>
      <p:pic>
        <p:nvPicPr>
          <p:cNvPr id="127" name="Google Shape;127;p6"/>
          <p:cNvPicPr preferRelativeResize="0"/>
          <p:nvPr/>
        </p:nvPicPr>
        <p:blipFill>
          <a:blip r:embed="rId3">
            <a:alphaModFix/>
          </a:blip>
          <a:stretch>
            <a:fillRect/>
          </a:stretch>
        </p:blipFill>
        <p:spPr>
          <a:xfrm>
            <a:off x="6452424" y="1732900"/>
            <a:ext cx="4972700" cy="49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Case Study (I)</a:t>
            </a:r>
            <a:endParaRPr b="1"/>
          </a:p>
        </p:txBody>
      </p:sp>
      <p:sp>
        <p:nvSpPr>
          <p:cNvPr id="133" name="Google Shape;133;p7"/>
          <p:cNvSpPr txBox="1"/>
          <p:nvPr>
            <p:ph idx="2" type="body"/>
          </p:nvPr>
        </p:nvSpPr>
        <p:spPr>
          <a:xfrm>
            <a:off x="499730" y="1384793"/>
            <a:ext cx="10100930" cy="5078273"/>
          </a:xfrm>
          <a:prstGeom prst="rect">
            <a:avLst/>
          </a:prstGeom>
          <a:noFill/>
          <a:ln>
            <a:noFill/>
          </a:ln>
        </p:spPr>
        <p:txBody>
          <a:bodyPr anchorCtr="0" anchor="ctr" bIns="45700" lIns="91425" spcFirstLastPara="1" rIns="91425" wrap="square" tIns="45700">
            <a:spAutoFit/>
          </a:bodyPr>
          <a:lstStyle/>
          <a:p>
            <a:pPr indent="0" lvl="0" marL="0" marR="0" rtl="0" algn="just">
              <a:lnSpc>
                <a:spcPct val="150000"/>
              </a:lnSpc>
              <a:spcBef>
                <a:spcPts val="0"/>
              </a:spcBef>
              <a:spcAft>
                <a:spcPts val="0"/>
              </a:spcAft>
              <a:buSzPts val="1800"/>
              <a:buNone/>
            </a:pPr>
            <a:r>
              <a:rPr b="1" lang="en-GB"/>
              <a:t>Organization</a:t>
            </a:r>
            <a:r>
              <a:rPr lang="en-GB"/>
              <a:t>: Island University 					</a:t>
            </a:r>
            <a:endParaRPr/>
          </a:p>
          <a:p>
            <a:pPr indent="0" lvl="0" marL="0" marR="0" rtl="0" algn="just">
              <a:lnSpc>
                <a:spcPct val="150000"/>
              </a:lnSpc>
              <a:spcBef>
                <a:spcPts val="0"/>
              </a:spcBef>
              <a:spcAft>
                <a:spcPts val="0"/>
              </a:spcAft>
              <a:buSzPts val="1800"/>
              <a:buNone/>
            </a:pPr>
            <a:r>
              <a:rPr b="1" lang="en-GB"/>
              <a:t>Project</a:t>
            </a:r>
            <a:r>
              <a:rPr lang="en-GB"/>
              <a:t>: The Future of Education</a:t>
            </a:r>
            <a:endParaRPr/>
          </a:p>
          <a:p>
            <a:pPr indent="0" lvl="0" marL="0" marR="0" rtl="0" algn="just">
              <a:lnSpc>
                <a:spcPct val="150000"/>
              </a:lnSpc>
              <a:spcBef>
                <a:spcPts val="0"/>
              </a:spcBef>
              <a:spcAft>
                <a:spcPts val="0"/>
              </a:spcAft>
              <a:buSzPts val="1800"/>
              <a:buNone/>
            </a:pPr>
            <a:r>
              <a:rPr b="1" lang="en-GB"/>
              <a:t>Objective</a:t>
            </a:r>
            <a:r>
              <a:rPr lang="en-GB"/>
              <a:t>: Organising the conference meeting where top influential thinkers (Salman Khan, Diana Rhoten, David Thornburg)  of the world will share their thoughts about the future of Educational Systems.</a:t>
            </a:r>
            <a:endParaRPr/>
          </a:p>
          <a:p>
            <a:pPr indent="0" lvl="0" marL="0" marR="0" rtl="0" algn="just">
              <a:lnSpc>
                <a:spcPct val="150000"/>
              </a:lnSpc>
              <a:spcBef>
                <a:spcPts val="0"/>
              </a:spcBef>
              <a:spcAft>
                <a:spcPts val="0"/>
              </a:spcAft>
              <a:buSzPts val="1800"/>
              <a:buNone/>
            </a:pPr>
            <a:r>
              <a:rPr b="1" lang="en-GB"/>
              <a:t>Dates of Conference</a:t>
            </a:r>
            <a:r>
              <a:rPr lang="en-GB"/>
              <a:t>: 28 - 30 March 2024 (Day 1: Individual meetings of subcommittees, Day 2: Conference, Day 3: Visits/Entertainment).</a:t>
            </a:r>
            <a:endParaRPr/>
          </a:p>
          <a:p>
            <a:pPr indent="0" lvl="0" marL="0" marR="0" rtl="0" algn="just">
              <a:lnSpc>
                <a:spcPct val="150000"/>
              </a:lnSpc>
              <a:spcBef>
                <a:spcPts val="0"/>
              </a:spcBef>
              <a:spcAft>
                <a:spcPts val="0"/>
              </a:spcAft>
              <a:buSzPts val="1800"/>
              <a:buNone/>
            </a:pPr>
            <a:r>
              <a:rPr b="1" lang="en-GB"/>
              <a:t>Registration Fees</a:t>
            </a:r>
            <a:r>
              <a:rPr lang="en-GB"/>
              <a:t>: Project manager to decide.</a:t>
            </a:r>
            <a:endParaRPr/>
          </a:p>
          <a:p>
            <a:pPr indent="0" lvl="0" marL="0" marR="0" rtl="0" algn="just">
              <a:lnSpc>
                <a:spcPct val="150000"/>
              </a:lnSpc>
              <a:spcBef>
                <a:spcPts val="0"/>
              </a:spcBef>
              <a:spcAft>
                <a:spcPts val="0"/>
              </a:spcAft>
              <a:buSzPts val="1800"/>
              <a:buNone/>
            </a:pPr>
            <a:r>
              <a:rPr b="1" lang="en-GB"/>
              <a:t>Accommodation</a:t>
            </a:r>
            <a:r>
              <a:rPr lang="en-GB"/>
              <a:t>: Attendees will book and pay for their accommodation - but you will facilitate the process.</a:t>
            </a:r>
            <a:endParaRPr/>
          </a:p>
          <a:p>
            <a:pPr indent="0" lvl="0" marL="0" marR="0" rtl="0" algn="just">
              <a:lnSpc>
                <a:spcPct val="150000"/>
              </a:lnSpc>
              <a:spcBef>
                <a:spcPts val="0"/>
              </a:spcBef>
              <a:spcAft>
                <a:spcPts val="0"/>
              </a:spcAft>
              <a:buSzPts val="1800"/>
              <a:buNone/>
            </a:pPr>
            <a:r>
              <a:rPr b="1" lang="en-GB"/>
              <a:t>Dedicated Project Team - Working Time per Day</a:t>
            </a:r>
            <a:r>
              <a:rPr lang="en-GB"/>
              <a:t>: 4h (Monday to Friday) – 4 employees of the organisation</a:t>
            </a:r>
            <a:endParaRPr/>
          </a:p>
          <a:p>
            <a:pPr indent="0" lvl="0" marL="457200" marR="0" rtl="0" algn="just">
              <a:lnSpc>
                <a:spcPct val="150000"/>
              </a:lnSpc>
              <a:spcBef>
                <a:spcPts val="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848f034716_0_3"/>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Case Study (II)</a:t>
            </a:r>
            <a:endParaRPr b="1"/>
          </a:p>
        </p:txBody>
      </p:sp>
      <p:sp>
        <p:nvSpPr>
          <p:cNvPr id="139" name="Google Shape;139;g2848f034716_0_3"/>
          <p:cNvSpPr txBox="1"/>
          <p:nvPr/>
        </p:nvSpPr>
        <p:spPr>
          <a:xfrm>
            <a:off x="510363" y="1433934"/>
            <a:ext cx="11068494" cy="3485539"/>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The Conference Should Provide at Minimum</a:t>
            </a:r>
            <a:r>
              <a:rPr b="0" i="0" lang="en-GB" sz="1800" u="none" cap="none" strike="noStrike">
                <a:solidFill>
                  <a:srgbClr val="000000"/>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Calibri"/>
                <a:ea typeface="Calibri"/>
                <a:cs typeface="Calibri"/>
                <a:sym typeface="Calibri"/>
              </a:rPr>
              <a:t>Conference Room with a Capacity of at Least 200 People and 5 Meetings Rooms with a Capacity of 15 to 20 People</a:t>
            </a:r>
            <a:endParaRPr b="0" i="0" sz="1800" u="none" cap="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Calibri"/>
                <a:ea typeface="Calibri"/>
                <a:cs typeface="Calibri"/>
                <a:sym typeface="Calibri"/>
              </a:rPr>
              <a:t>Website with Information and Registration - Reservations Form</a:t>
            </a:r>
            <a:endParaRPr b="0" i="0" sz="1800" u="none" cap="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Calibri"/>
                <a:ea typeface="Calibri"/>
                <a:cs typeface="Calibri"/>
                <a:sym typeface="Calibri"/>
              </a:rPr>
              <a:t>2 Lunches, 1 Dinner and 1 Gala Dinner (outside the conference venues)</a:t>
            </a:r>
            <a:endParaRPr b="0" i="0" sz="1800" u="none" cap="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Calibri"/>
                <a:ea typeface="Calibri"/>
                <a:cs typeface="Calibri"/>
                <a:sym typeface="Calibri"/>
              </a:rPr>
              <a:t>Sightseeing Excursion (e.g. visits at schools, educational institutes, other organisations, museums, other sightseeing) after the conference completion (day-excursion)</a:t>
            </a:r>
            <a:endParaRPr b="0" i="0" sz="1800" u="none" cap="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Calibri"/>
                <a:ea typeface="Calibri"/>
                <a:cs typeface="Calibri"/>
                <a:sym typeface="Calibri"/>
              </a:rPr>
              <a:t>Airport Transportation</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ph idx="2" type="body"/>
          </p:nvPr>
        </p:nvSpPr>
        <p:spPr>
          <a:xfrm>
            <a:off x="399300" y="1838934"/>
            <a:ext cx="6151800" cy="2249100"/>
          </a:xfrm>
          <a:prstGeom prst="rect">
            <a:avLst/>
          </a:prstGeom>
          <a:solidFill>
            <a:schemeClr val="accent3"/>
          </a:solidFill>
          <a:ln>
            <a:noFill/>
          </a:ln>
        </p:spPr>
        <p:txBody>
          <a:bodyPr anchorCtr="0" anchor="ctr" bIns="0" lIns="0" spcFirstLastPara="1" rIns="0" wrap="square" tIns="0">
            <a:noAutofit/>
          </a:bodyPr>
          <a:lstStyle/>
          <a:p>
            <a:pPr indent="-285750" lvl="0" marL="400050" marR="0" rtl="0" algn="l">
              <a:lnSpc>
                <a:spcPct val="150000"/>
              </a:lnSpc>
              <a:spcBef>
                <a:spcPts val="0"/>
              </a:spcBef>
              <a:spcAft>
                <a:spcPts val="0"/>
              </a:spcAft>
              <a:buClr>
                <a:schemeClr val="lt1"/>
              </a:buClr>
              <a:buSzPts val="1800"/>
              <a:buFont typeface="Noto Sans Symbols"/>
              <a:buChar char="▪"/>
            </a:pPr>
            <a:r>
              <a:rPr lang="en-GB">
                <a:solidFill>
                  <a:schemeClr val="lt1"/>
                </a:solidFill>
              </a:rPr>
              <a:t>Follow the same case study found in the previous activity.</a:t>
            </a:r>
            <a:endParaRPr>
              <a:solidFill>
                <a:schemeClr val="lt1"/>
              </a:solidFill>
            </a:endParaRPr>
          </a:p>
          <a:p>
            <a:pPr indent="-285750" lvl="0" marL="400050" marR="0" rtl="0" algn="l">
              <a:lnSpc>
                <a:spcPct val="150000"/>
              </a:lnSpc>
              <a:spcBef>
                <a:spcPts val="0"/>
              </a:spcBef>
              <a:spcAft>
                <a:spcPts val="0"/>
              </a:spcAft>
              <a:buClr>
                <a:schemeClr val="lt1"/>
              </a:buClr>
              <a:buSzPts val="1800"/>
              <a:buFont typeface="Noto Sans Symbols"/>
              <a:buChar char="▪"/>
            </a:pPr>
            <a:r>
              <a:rPr lang="en-GB">
                <a:solidFill>
                  <a:schemeClr val="lt1"/>
                </a:solidFill>
              </a:rPr>
              <a:t>Try to identify stakeholders and write them down with your team for each.</a:t>
            </a:r>
            <a:endParaRPr>
              <a:solidFill>
                <a:schemeClr val="lt1"/>
              </a:solidFill>
            </a:endParaRPr>
          </a:p>
        </p:txBody>
      </p:sp>
      <p:sp>
        <p:nvSpPr>
          <p:cNvPr id="146" name="Google Shape;146;p8"/>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800"/>
              <a:buNone/>
            </a:pPr>
            <a:r>
              <a:rPr b="1" lang="en-GB"/>
              <a:t>Activity 1 - Develop ID stakeholder register in groups of 3-5 (15 min)</a:t>
            </a:r>
            <a:endParaRPr b="1"/>
          </a:p>
        </p:txBody>
      </p:sp>
      <p:sp>
        <p:nvSpPr>
          <p:cNvPr id="147" name="Google Shape;147;p8"/>
          <p:cNvSpPr txBox="1"/>
          <p:nvPr/>
        </p:nvSpPr>
        <p:spPr>
          <a:xfrm>
            <a:off x="399300" y="5077220"/>
            <a:ext cx="7651006" cy="61551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Calibri"/>
                <a:ea typeface="Calibri"/>
                <a:cs typeface="Calibri"/>
                <a:sym typeface="Calibri"/>
              </a:rPr>
              <a:t>An example of a stakeholder registry template can be found </a:t>
            </a:r>
            <a:r>
              <a:rPr b="0" i="0" lang="en-GB" sz="1700" u="none" cap="none" strike="noStrike">
                <a:solidFill>
                  <a:srgbClr val="000000"/>
                </a:solidFill>
                <a:uFill>
                  <a:noFill/>
                </a:uFill>
                <a:latin typeface="Calibri"/>
                <a:ea typeface="Calibri"/>
                <a:cs typeface="Calibri"/>
                <a:sym typeface="Calibri"/>
                <a:hlinkClick r:id="rId3">
                  <a:extLst>
                    <a:ext uri="{A12FA001-AC4F-418D-AE19-62706E023703}">
                      <ahyp:hlinkClr val="tx"/>
                    </a:ext>
                  </a:extLst>
                </a:hlinkClick>
              </a:rPr>
              <a:t>here</a:t>
            </a:r>
            <a:r>
              <a:rPr b="0" i="0" lang="en-GB" sz="1700" u="none" cap="none" strike="noStrike">
                <a:solidFill>
                  <a:srgbClr val="000000"/>
                </a:solidFill>
                <a:latin typeface="Calibri"/>
                <a:ea typeface="Calibri"/>
                <a:cs typeface="Calibri"/>
                <a:sym typeface="Calibri"/>
              </a:rPr>
              <a:t>. Note: Documents and examples will be sent out to you for your own use by the end of the course.</a:t>
            </a:r>
            <a:endParaRPr b="0" i="0" sz="1700" u="none" cap="none" strike="noStrike">
              <a:solidFill>
                <a:srgbClr val="000000"/>
              </a:solidFill>
              <a:latin typeface="Calibri"/>
              <a:ea typeface="Calibri"/>
              <a:cs typeface="Calibri"/>
              <a:sym typeface="Calibri"/>
            </a:endParaRPr>
          </a:p>
        </p:txBody>
      </p:sp>
      <p:pic>
        <p:nvPicPr>
          <p:cNvPr id="148" name="Google Shape;148;p8"/>
          <p:cNvPicPr preferRelativeResize="0"/>
          <p:nvPr/>
        </p:nvPicPr>
        <p:blipFill>
          <a:blip r:embed="rId4">
            <a:alphaModFix/>
          </a:blip>
          <a:stretch>
            <a:fillRect/>
          </a:stretch>
        </p:blipFill>
        <p:spPr>
          <a:xfrm>
            <a:off x="6703500" y="1002149"/>
            <a:ext cx="5336101" cy="38783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