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 id="2147483661"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MHeNTrq9ABdifZcX5PJx8WU09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e Khekin" initials="" lastIdx="5" clrIdx="0"/>
  <p:cmAuthor id="1" name="Konstantinos Souroulla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EBB9A9-CAA9-4DEE-B832-F1897997EEA9}">
  <a:tblStyle styleId="{4EEBB9A9-CAA9-4DEE-B832-F1897997EEA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eqlearn.com/p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xels.com/photo/top-view-photo-of-people-near-wooden-table-318315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ing.com/images/search?view=detailV2&amp;ccid=wuJZ87ui&amp;id=4374406411850522ABA6C28CFE90D78467F1F342&amp;thid=OIP.wuJZ87ui48ESGcHNPGEeewHaEK&amp;mediaurl=https%3a%2f%2fth.bing.com%2fth%2fid%2fR.c2e259f3bba2e3c11219c1cd3c611e7b%3frik%3dQvPxZ4TXkP6Mwg%26riu%3dhttp%253a%252f%252f1000marcas.net%252fwp-content%252fuploads%252f2019%252f11%252fMcDonalds-logo.jpg%26ehk%3dD79Gyta5MGQAbtmyxUdlyLJsvvszOaBYpcKpFQWlVSQ%253d%26risl%3d%26pid%3dImgRaw%26r%3d0&amp;exph=2160&amp;expw=3840&amp;q=mc+donalds+logo&amp;simid=608036149922718498&amp;FORM=IRPRST&amp;ck=8FDA224A3B33327408EE7401F183A5C0&amp;selectedIndex=16&amp;itb=0&amp;ajaxhist=0&amp;ajaxserp=0"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reepik.com/free-photo/mixed-ingredient-light-sala-with-herbs-cheese_5587961.htm#query=quality%20food%20plate%20with%20salad&amp;position=6&amp;from_view=search&amp;track=ais&amp;uuid=1441fbff-1cc3-432d-b86f-598b3af35e7c"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exels.com/photo/stack-of-different-currency-with-photo-of-men-and-buildings-438615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homework.uoregon.edu/pub/class/298/risk.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person-using-a-laptop-on-a-table-743913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reepik.com/free-photo/team-sitting-desk-checking-reports-talking-top-view_14446741.htm#query=planning%20process%20group&amp;position=11&amp;from_view=search&amp;track=ais&amp;uuid=236bcd9b-d98f-4204-88e5-146151b719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reepik.com/free-vector/focus-abstract-concept-vector-illustration-training-concentration-focus-success-defined-business-goal-orientation-target-center-attention-focal-point-spotlight-abstract-metaphor_12083677.htm#query=target%20scope%20statement&amp;position=4&amp;from_view=search&amp;track=ais&amp;uuid=a86e263d-8192-46bf-bcc8-5d6267e72cf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a:t>
            </a:r>
            <a:r>
              <a:rPr lang="en-GB" sz="1200" b="0" i="0" u="none" strike="noStrike" cap="none">
                <a:solidFill>
                  <a:schemeClr val="dk1"/>
                </a:solidFill>
                <a:latin typeface="Calibri"/>
                <a:ea typeface="Calibri"/>
                <a:cs typeface="Calibri"/>
                <a:sym typeface="Calibri"/>
              </a:rPr>
              <a:t> </a:t>
            </a:r>
            <a:r>
              <a:rPr lang="en-GB"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http://teqlearn.com/pm/</a:t>
            </a:r>
            <a:endParaRPr/>
          </a:p>
        </p:txBody>
      </p:sp>
      <p:sp>
        <p:nvSpPr>
          <p:cNvPr id="168" name="Google Shape;16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a:t>Time and Effort are difficult to estimate time because: </a:t>
            </a:r>
            <a:endParaRPr/>
          </a:p>
          <a:p>
            <a:pPr marL="342900" lvl="0" indent="-342900" algn="just" rtl="0">
              <a:lnSpc>
                <a:spcPct val="90000"/>
              </a:lnSpc>
              <a:spcBef>
                <a:spcPts val="0"/>
              </a:spcBef>
              <a:spcAft>
                <a:spcPts val="0"/>
              </a:spcAft>
              <a:buSzPts val="2200"/>
              <a:buFont typeface="Arial"/>
              <a:buChar char="•"/>
            </a:pPr>
            <a:r>
              <a:rPr lang="en-GB" sz="1200"/>
              <a:t>Costs are often underestimated</a:t>
            </a:r>
            <a:endParaRPr/>
          </a:p>
          <a:p>
            <a:pPr marL="342900" lvl="0" indent="-228600" algn="just" rtl="0">
              <a:lnSpc>
                <a:spcPct val="90000"/>
              </a:lnSpc>
              <a:spcBef>
                <a:spcPts val="0"/>
              </a:spcBef>
              <a:spcAft>
                <a:spcPts val="0"/>
              </a:spcAft>
              <a:buSzPts val="1800"/>
              <a:buFont typeface="Arial"/>
              <a:buNone/>
            </a:pPr>
            <a:endParaRPr sz="1200"/>
          </a:p>
          <a:p>
            <a:pPr marL="342900" lvl="0" indent="-342900" algn="just" rtl="0">
              <a:lnSpc>
                <a:spcPct val="90000"/>
              </a:lnSpc>
              <a:spcBef>
                <a:spcPts val="0"/>
              </a:spcBef>
              <a:spcAft>
                <a:spcPts val="0"/>
              </a:spcAft>
              <a:buSzPts val="2200"/>
              <a:buFont typeface="Arial"/>
              <a:buChar char="•"/>
            </a:pPr>
            <a:r>
              <a:rPr lang="en-GB" sz="1200"/>
              <a:t>Benefits are often overestimated</a:t>
            </a:r>
            <a:endParaRPr/>
          </a:p>
          <a:p>
            <a:pPr marL="342900" lvl="0" indent="-228600" algn="just" rtl="0">
              <a:lnSpc>
                <a:spcPct val="90000"/>
              </a:lnSpc>
              <a:spcBef>
                <a:spcPts val="0"/>
              </a:spcBef>
              <a:spcAft>
                <a:spcPts val="0"/>
              </a:spcAft>
              <a:buSzPts val="1800"/>
              <a:buFont typeface="Arial"/>
              <a:buNone/>
            </a:pPr>
            <a:endParaRPr sz="1200"/>
          </a:p>
          <a:p>
            <a:pPr marL="342900" lvl="0" indent="-342900" algn="just" rtl="0">
              <a:lnSpc>
                <a:spcPct val="90000"/>
              </a:lnSpc>
              <a:spcBef>
                <a:spcPts val="0"/>
              </a:spcBef>
              <a:spcAft>
                <a:spcPts val="0"/>
              </a:spcAft>
              <a:buSzPts val="2200"/>
              <a:buFont typeface="Arial"/>
              <a:buChar char="•"/>
            </a:pPr>
            <a:r>
              <a:rPr lang="en-GB" sz="1200"/>
              <a:t>Complexity </a:t>
            </a:r>
            <a:endParaRPr/>
          </a:p>
          <a:p>
            <a:pPr marL="342900" lvl="0" indent="-228600" algn="just" rtl="0">
              <a:lnSpc>
                <a:spcPct val="90000"/>
              </a:lnSpc>
              <a:spcBef>
                <a:spcPts val="0"/>
              </a:spcBef>
              <a:spcAft>
                <a:spcPts val="0"/>
              </a:spcAft>
              <a:buSzPts val="1800"/>
              <a:buFont typeface="Arial"/>
              <a:buNone/>
            </a:pPr>
            <a:endParaRPr sz="1200"/>
          </a:p>
          <a:p>
            <a:pPr marL="342900" lvl="0" indent="-342900" algn="just" rtl="0">
              <a:lnSpc>
                <a:spcPct val="90000"/>
              </a:lnSpc>
              <a:spcBef>
                <a:spcPts val="0"/>
              </a:spcBef>
              <a:spcAft>
                <a:spcPts val="0"/>
              </a:spcAft>
              <a:buSzPts val="2200"/>
              <a:buFont typeface="Arial"/>
              <a:buChar char="•"/>
            </a:pPr>
            <a:r>
              <a:rPr lang="en-GB" sz="1200"/>
              <a:t>Estimates are often made early</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1" name="Google Shape;18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1200"/>
              </a:spcBef>
              <a:spcAft>
                <a:spcPts val="0"/>
              </a:spcAft>
              <a:buSzPts val="1400"/>
              <a:buNone/>
            </a:pPr>
            <a:r>
              <a:rPr lang="en-GB" sz="1800" b="0" i="0" u="none" strike="noStrike">
                <a:solidFill>
                  <a:srgbClr val="3B3842"/>
                </a:solidFill>
                <a:latin typeface="Calibri"/>
                <a:ea typeface="Calibri"/>
                <a:cs typeface="Calibri"/>
                <a:sym typeface="Calibri"/>
              </a:rPr>
              <a:t>The PERT technique uses these three point estimates to </a:t>
            </a:r>
            <a:r>
              <a:rPr lang="en-GB" sz="1800" b="1" i="0" u="none" strike="noStrike">
                <a:solidFill>
                  <a:srgbClr val="3B3842"/>
                </a:solidFill>
                <a:latin typeface="Calibri"/>
                <a:ea typeface="Calibri"/>
                <a:cs typeface="Calibri"/>
                <a:sym typeface="Calibri"/>
              </a:rPr>
              <a:t>create a network diagram</a:t>
            </a:r>
            <a:r>
              <a:rPr lang="en-GB" sz="1800" b="0" i="0" u="none" strike="noStrike">
                <a:solidFill>
                  <a:srgbClr val="3B3842"/>
                </a:solidFill>
                <a:latin typeface="Calibri"/>
                <a:ea typeface="Calibri"/>
                <a:cs typeface="Calibri"/>
                <a:sym typeface="Calibri"/>
              </a:rPr>
              <a:t>, commonly represented </a:t>
            </a:r>
            <a:r>
              <a:rPr lang="en-GB" sz="1800" b="1" i="0" u="none" strike="noStrike">
                <a:solidFill>
                  <a:srgbClr val="3B3842"/>
                </a:solidFill>
                <a:latin typeface="Calibri"/>
                <a:ea typeface="Calibri"/>
                <a:cs typeface="Calibri"/>
                <a:sym typeface="Calibri"/>
              </a:rPr>
              <a:t>as a PERT chart or PERT network. </a:t>
            </a:r>
            <a:r>
              <a:rPr lang="en-GB" sz="1800" b="0" i="0" u="none" strike="noStrike">
                <a:solidFill>
                  <a:srgbClr val="3B3842"/>
                </a:solidFill>
                <a:latin typeface="Calibri"/>
                <a:ea typeface="Calibri"/>
                <a:cs typeface="Calibri"/>
                <a:sym typeface="Calibri"/>
              </a:rPr>
              <a:t>The network diagram visually illustrates the sequence of activities and their dependencies. It helps project managers to:</a:t>
            </a:r>
            <a:endParaRPr/>
          </a:p>
          <a:p>
            <a:pPr marL="457200" lvl="0" indent="-228600" algn="l" rtl="0">
              <a:lnSpc>
                <a:spcPct val="100000"/>
              </a:lnSpc>
              <a:spcBef>
                <a:spcPts val="2400"/>
              </a:spcBef>
              <a:spcAft>
                <a:spcPts val="0"/>
              </a:spcAft>
              <a:buSzPts val="1400"/>
              <a:buFont typeface="Arial"/>
              <a:buChar char="•"/>
            </a:pPr>
            <a:r>
              <a:rPr lang="en-GB" sz="1800" b="1" i="0" u="none" strike="noStrike">
                <a:solidFill>
                  <a:srgbClr val="3B3842"/>
                </a:solidFill>
                <a:latin typeface="Calibri"/>
                <a:ea typeface="Calibri"/>
                <a:cs typeface="Calibri"/>
                <a:sym typeface="Calibri"/>
              </a:rPr>
              <a:t>Identify the critical path:</a:t>
            </a:r>
            <a:r>
              <a:rPr lang="en-GB" sz="1800" b="0" i="0" u="none" strike="noStrike">
                <a:solidFill>
                  <a:srgbClr val="3B3842"/>
                </a:solidFill>
                <a:latin typeface="Calibri"/>
                <a:ea typeface="Calibri"/>
                <a:cs typeface="Calibri"/>
                <a:sym typeface="Calibri"/>
              </a:rPr>
              <a:t> The longest path of dependent activities that determine the minimum time required to complete the project.</a:t>
            </a:r>
            <a:endParaRPr/>
          </a:p>
          <a:p>
            <a:pPr marL="457200" lvl="0" indent="-228600" algn="l" rtl="0">
              <a:lnSpc>
                <a:spcPct val="100000"/>
              </a:lnSpc>
              <a:spcBef>
                <a:spcPts val="0"/>
              </a:spcBef>
              <a:spcAft>
                <a:spcPts val="0"/>
              </a:spcAft>
              <a:buSzPts val="1400"/>
              <a:buFont typeface="Arial"/>
              <a:buChar char="•"/>
            </a:pPr>
            <a:r>
              <a:rPr lang="en-GB" sz="1800" b="1" i="0" u="none" strike="noStrike">
                <a:solidFill>
                  <a:srgbClr val="3B3842"/>
                </a:solidFill>
                <a:latin typeface="Calibri"/>
                <a:ea typeface="Calibri"/>
                <a:cs typeface="Calibri"/>
                <a:sym typeface="Calibri"/>
              </a:rPr>
              <a:t>Determine the project's expected duration.</a:t>
            </a:r>
            <a:endParaRPr/>
          </a:p>
          <a:p>
            <a:pPr marL="457200" lvl="0" indent="-228600" algn="l" rtl="0">
              <a:lnSpc>
                <a:spcPct val="100000"/>
              </a:lnSpc>
              <a:spcBef>
                <a:spcPts val="0"/>
              </a:spcBef>
              <a:spcAft>
                <a:spcPts val="0"/>
              </a:spcAft>
              <a:buSzPts val="1400"/>
              <a:buFont typeface="Arial"/>
              <a:buChar char="•"/>
            </a:pPr>
            <a:r>
              <a:rPr lang="en-GB" sz="1800" b="1" i="0" u="none" strike="noStrike">
                <a:solidFill>
                  <a:srgbClr val="3B3842"/>
                </a:solidFill>
                <a:latin typeface="Calibri"/>
                <a:ea typeface="Calibri"/>
                <a:cs typeface="Calibri"/>
                <a:sym typeface="Calibri"/>
              </a:rPr>
              <a:t>Understand which activities can be delayed without affecting the project's overall timeline (float or slack).</a:t>
            </a:r>
            <a:endParaRPr/>
          </a:p>
          <a:p>
            <a:pPr marL="457200" lvl="0" indent="-228600" algn="l" rtl="0">
              <a:lnSpc>
                <a:spcPct val="100000"/>
              </a:lnSpc>
              <a:spcBef>
                <a:spcPts val="0"/>
              </a:spcBef>
              <a:spcAft>
                <a:spcPts val="0"/>
              </a:spcAft>
              <a:buSzPts val="1400"/>
              <a:buFont typeface="Arial"/>
              <a:buChar char="•"/>
            </a:pPr>
            <a:r>
              <a:rPr lang="en-GB" sz="1800" b="1" i="0" u="none" strike="noStrike">
                <a:solidFill>
                  <a:srgbClr val="3B3842"/>
                </a:solidFill>
                <a:latin typeface="Calibri"/>
                <a:ea typeface="Calibri"/>
                <a:cs typeface="Calibri"/>
                <a:sym typeface="Calibri"/>
              </a:rPr>
              <a:t>Allocate resources efficiently to manage project schedules effectively.</a:t>
            </a:r>
            <a:endParaRPr/>
          </a:p>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189" name="Google Shape;1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Standard deviation is a statistical measure that quantifies the amount of variation or dispersion in a set of data points. It provides insight into how spread out or clustered data values are relative to the mean (average) of the data set. In essence, the standard deviation indicates the degree of uncertainty or the typical "distance" between individual data points and the mean.</a:t>
            </a:r>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Time estimation is very important to meet your deadline and be withing the budget!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For this reason, we have the Gantt chart to help the PMs to have a look through the project activities and deadlines.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GB" sz="1800" b="0" i="0" u="none" strike="noStrike">
                <a:solidFill>
                  <a:srgbClr val="3B3842"/>
                </a:solidFill>
                <a:latin typeface="Calibri"/>
                <a:ea typeface="Calibri"/>
                <a:cs typeface="Calibri"/>
                <a:sym typeface="Calibri"/>
              </a:rPr>
              <a:t>A Gantt chart is a visual project management tool that uses horizontal bars to represent project tasks and their durations over time. It helps project managers plan, track progress, and manage resources effectively. The chart shows task names, start and end dates, dependencies, and critical path activities. It is widely used in various industries for project planning and communication.</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GB" sz="1800" b="0" i="0" u="none" strike="noStrike">
                <a:solidFill>
                  <a:srgbClr val="3B3842"/>
                </a:solidFill>
                <a:latin typeface="Calibri"/>
                <a:ea typeface="Calibri"/>
                <a:cs typeface="Calibri"/>
                <a:sym typeface="Calibri"/>
              </a:rPr>
              <a:t>The critical path in a project is the longest sequence of dependent activities that determines the total time required for the project. Any delay in activities along the critical path will delay the entire project's completion. The critical path is the path in the network where none of the activities have slack (i.e., the difference between LF and EF). Activities on the critical path have zero slack, meaning they directly impact the project's total duration.</a:t>
            </a:r>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a:solidFill>
                <a:srgbClr val="3B384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800" b="0" i="0" u="none" strike="noStrike">
                <a:solidFill>
                  <a:srgbClr val="3B3842"/>
                </a:solidFill>
                <a:latin typeface="Calibri"/>
                <a:ea typeface="Calibri"/>
                <a:cs typeface="Calibri"/>
                <a:sym typeface="Calibri"/>
              </a:rPr>
              <a:t>To accelerate the project's completion, resources can be added to decrease the time for activities on the critical path. This shortening of the project is often referred to as "project crashing."</a:t>
            </a:r>
            <a:endParaRPr sz="4000"/>
          </a:p>
          <a:p>
            <a:pPr marL="0" marR="0" lvl="0" indent="0" algn="l" rtl="0">
              <a:lnSpc>
                <a:spcPct val="100000"/>
              </a:lnSpc>
              <a:spcBef>
                <a:spcPts val="0"/>
              </a:spcBef>
              <a:spcAft>
                <a:spcPts val="0"/>
              </a:spcAft>
              <a:buClr>
                <a:srgbClr val="000000"/>
              </a:buClr>
              <a:buSzPts val="1400"/>
              <a:buFont typeface="Arial"/>
              <a:buNone/>
            </a:pPr>
            <a:endParaRPr sz="2800"/>
          </a:p>
          <a:p>
            <a:pPr marL="0" lvl="0" indent="0" algn="l" rtl="0">
              <a:lnSpc>
                <a:spcPct val="100000"/>
              </a:lnSpc>
              <a:spcBef>
                <a:spcPts val="0"/>
              </a:spcBef>
              <a:spcAft>
                <a:spcPts val="0"/>
              </a:spcAft>
              <a:buSzPts val="1400"/>
              <a:buNone/>
            </a:pPr>
            <a:r>
              <a:rPr lang="en-GB" sz="1800" b="0" i="0" u="none" strike="noStrike">
                <a:solidFill>
                  <a:srgbClr val="3B3842"/>
                </a:solidFill>
                <a:latin typeface="Calibri"/>
                <a:ea typeface="Calibri"/>
                <a:cs typeface="Calibri"/>
                <a:sym typeface="Calibri"/>
              </a:rPr>
              <a:t>Importance of critical path is that identifying the critical path helps determine the project's completion date, allowing project managers to prioritize and allocate resources effectively. By focusing on the critical path activities, project managers can ensure on-time project delivery and, if needed, take measures to accelerate the project completion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In project management, "slack" refers to the amount of time that a task or activity can be delayed without causing a delay in the project's overall timeline or the subsequent tasks. </a:t>
            </a:r>
            <a:endParaRPr/>
          </a:p>
        </p:txBody>
      </p:sp>
      <p:sp>
        <p:nvSpPr>
          <p:cNvPr id="214" name="Google Shape;2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5" name="Google Shape;22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848eb96c5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fauxels (Found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 </a:t>
            </a: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86" name="Google Shape;86;g2848eb96c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Mcdonald from 2003 logo found </a:t>
            </a:r>
            <a:r>
              <a:rPr lang="en-GB" u="sng">
                <a:solidFill>
                  <a:schemeClr val="hlink"/>
                </a:solidFill>
                <a:hlinkClick r:id="rId3"/>
              </a:rPr>
              <a:t>here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Source: azabaijan_stock (found </a:t>
            </a:r>
            <a:r>
              <a:rPr lang="en-GB" u="sng">
                <a:solidFill>
                  <a:schemeClr val="hlink"/>
                </a:solidFill>
                <a:hlinkClick r:id="rId4"/>
              </a:rPr>
              <a:t>here</a:t>
            </a:r>
            <a:r>
              <a:rPr lang="en-GB"/>
              <a:t>)</a:t>
            </a:r>
            <a:endParaRPr/>
          </a:p>
        </p:txBody>
      </p:sp>
      <p:sp>
        <p:nvSpPr>
          <p:cNvPr id="241" name="Google Shape;24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sz="1400" b="1">
                <a:latin typeface="Arial"/>
                <a:ea typeface="Arial"/>
                <a:cs typeface="Arial"/>
                <a:sym typeface="Arial"/>
              </a:rPr>
              <a:t>Sourced by pexels.com - Karolina Grabowska (Found </a:t>
            </a:r>
            <a:r>
              <a:rPr lang="en-GB" sz="1400" b="1"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b="1">
                <a:latin typeface="Arial"/>
                <a:ea typeface="Arial"/>
                <a:cs typeface="Arial"/>
                <a:sym typeface="Arial"/>
              </a:rPr>
              <a:t>) </a:t>
            </a:r>
            <a:endParaRPr/>
          </a:p>
        </p:txBody>
      </p:sp>
      <p:sp>
        <p:nvSpPr>
          <p:cNvPr id="251" name="Google Shape;25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Source: ENVS 298 (found </a:t>
            </a:r>
            <a:r>
              <a:rPr lang="en-GB" u="sng">
                <a:solidFill>
                  <a:schemeClr val="hlink"/>
                </a:solidFill>
                <a:hlinkClick r:id="rId3"/>
              </a:rPr>
              <a:t>here</a:t>
            </a:r>
            <a:r>
              <a:rPr lang="en-GB"/>
              <a:t>)</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a:t>In project management, "risk" refers to the possibility of unexpected events, issues, or uncertainties that can have a negative impact on a project's objectives, such as its schedule, budget, quality, or overall success. Risk assessment is a systematic way of figuring out what could go wrong, how bad it could be, and what we can do to prevent or deal with it. It helps us make better decisions and prepare for potential problems.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Key Benefit of the Risk Assessment Process</a:t>
            </a:r>
            <a:endParaRPr/>
          </a:p>
          <a:p>
            <a:pPr marL="0" lvl="0" indent="0" algn="l" rtl="0">
              <a:lnSpc>
                <a:spcPct val="100000"/>
              </a:lnSpc>
              <a:spcBef>
                <a:spcPts val="0"/>
              </a:spcBef>
              <a:spcAft>
                <a:spcPts val="0"/>
              </a:spcAft>
              <a:buSzPts val="1400"/>
              <a:buNone/>
            </a:pPr>
            <a:r>
              <a:rPr lang="en-GB"/>
              <a:t>• Reduces the Uncertainty for the Project Manager &amp; the Team</a:t>
            </a:r>
            <a:endParaRPr/>
          </a:p>
          <a:p>
            <a:pPr marL="0" lvl="0" indent="0" algn="l" rtl="0">
              <a:lnSpc>
                <a:spcPct val="100000"/>
              </a:lnSpc>
              <a:spcBef>
                <a:spcPts val="0"/>
              </a:spcBef>
              <a:spcAft>
                <a:spcPts val="0"/>
              </a:spcAft>
              <a:buSzPts val="1400"/>
              <a:buNone/>
            </a:pPr>
            <a:r>
              <a:rPr lang="en-GB"/>
              <a:t>• Allows to Focus on High-Priority Risks</a:t>
            </a:r>
            <a:endParaRPr/>
          </a:p>
          <a:p>
            <a:pPr marL="0" lvl="0" indent="0" algn="l" rtl="0">
              <a:lnSpc>
                <a:spcPct val="100000"/>
              </a:lnSpc>
              <a:spcBef>
                <a:spcPts val="0"/>
              </a:spcBef>
              <a:spcAft>
                <a:spcPts val="0"/>
              </a:spcAft>
              <a:buSzPts val="1400"/>
              <a:buNone/>
            </a:pPr>
            <a:endParaRPr/>
          </a:p>
        </p:txBody>
      </p:sp>
      <p:sp>
        <p:nvSpPr>
          <p:cNvPr id="269" name="Google Shape;26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48eb96c55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2848eb96c55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848eb96c55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848eb96c55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PMI: Project Management Body of Knowledge PMBOK Guide</a:t>
            </a:r>
            <a:endParaRPr/>
          </a:p>
        </p:txBody>
      </p:sp>
      <p:sp>
        <p:nvSpPr>
          <p:cNvPr id="94" name="Google Shape;9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400">
                <a:latin typeface="Arial"/>
                <a:ea typeface="Arial"/>
                <a:cs typeface="Arial"/>
                <a:sym typeface="Arial"/>
              </a:rPr>
              <a:t>Sourced by pexels.com - </a:t>
            </a:r>
            <a:r>
              <a:rPr lang="en-GB" sz="1500"/>
              <a:t>cottonbro studio </a:t>
            </a:r>
            <a:r>
              <a:rPr lang="en-GB" sz="1400">
                <a:latin typeface="Arial"/>
                <a:ea typeface="Arial"/>
                <a:cs typeface="Arial"/>
                <a:sym typeface="Arial"/>
              </a:rPr>
              <a:t>(Found </a:t>
            </a:r>
            <a:r>
              <a:rPr lang="en-GB" sz="1400" u="sng">
                <a:solidFill>
                  <a:srgbClr val="0070C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here</a:t>
            </a:r>
            <a:r>
              <a:rPr lang="en-GB" sz="1400">
                <a:latin typeface="Arial"/>
                <a:ea typeface="Arial"/>
                <a:cs typeface="Arial"/>
                <a:sym typeface="Arial"/>
              </a:rPr>
              <a:t>)</a:t>
            </a: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The project planning progress area is a lot more detailed and comprehensive than the INITIATION process! We will talk about a lot of knowledge areas and details. </a:t>
            </a:r>
            <a:endParaRPr/>
          </a:p>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r>
              <a:rPr lang="en-GB"/>
              <a:t>With planning process, we  need to find answer to 3 main questions: </a:t>
            </a:r>
            <a:endParaRPr/>
          </a:p>
          <a:p>
            <a:pPr marL="0" lvl="0" indent="0" algn="l" rtl="0">
              <a:lnSpc>
                <a:spcPct val="100000"/>
              </a:lnSpc>
              <a:spcBef>
                <a:spcPts val="0"/>
              </a:spcBef>
              <a:spcAft>
                <a:spcPts val="0"/>
              </a:spcAft>
              <a:buSzPts val="1400"/>
              <a:buNone/>
            </a:pPr>
            <a:r>
              <a:rPr lang="en-GB"/>
              <a:t>What are we going to do?</a:t>
            </a:r>
            <a:endParaRPr/>
          </a:p>
          <a:p>
            <a:pPr marL="0" lvl="0" indent="0" algn="l" rtl="0">
              <a:lnSpc>
                <a:spcPct val="100000"/>
              </a:lnSpc>
              <a:spcBef>
                <a:spcPts val="0"/>
              </a:spcBef>
              <a:spcAft>
                <a:spcPts val="0"/>
              </a:spcAft>
              <a:buSzPts val="1400"/>
              <a:buNone/>
            </a:pPr>
            <a:r>
              <a:rPr lang="en-GB"/>
              <a:t>How to do it?</a:t>
            </a:r>
            <a:endParaRPr/>
          </a:p>
          <a:p>
            <a:pPr marL="0" lvl="0" indent="0" algn="l" rtl="0">
              <a:lnSpc>
                <a:spcPct val="100000"/>
              </a:lnSpc>
              <a:spcBef>
                <a:spcPts val="0"/>
              </a:spcBef>
              <a:spcAft>
                <a:spcPts val="0"/>
              </a:spcAft>
              <a:buSzPts val="1400"/>
              <a:buNone/>
            </a:pPr>
            <a:r>
              <a:rPr lang="en-GB"/>
              <a:t>How to know when the project is done! (the 3</a:t>
            </a:r>
            <a:r>
              <a:rPr lang="en-GB" baseline="30000"/>
              <a:t>rd</a:t>
            </a:r>
            <a:r>
              <a:rPr lang="en-GB"/>
              <a:t> question is very important because many projects are converted to operations in the long run but the PM still considers them a PM)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Source : master1305(found </a:t>
            </a:r>
            <a:r>
              <a:rPr lang="en-GB" u="sng">
                <a:solidFill>
                  <a:schemeClr val="hlink"/>
                </a:solidFill>
                <a:hlinkClick r:id="rId4"/>
              </a:rPr>
              <a:t>here</a:t>
            </a:r>
            <a:r>
              <a:rPr lang="en-GB"/>
              <a:t>)</a:t>
            </a: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For instance, If my wife comes and asks me, its is time to buy you a new car! I will just say let’s buy a Porshe 911 GT3 .... Not taking into account the family’s budget, the needs or maintenance expenses!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It is the same as asking in the project Management context, what they want! And of course, they will shoot to the moon!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GB"/>
              <a:t>Requirements Traceability Matrix (RTM) is a project management tool that helps keep track of project requirements, making sure they are clear, complete, and linked to various project components</a:t>
            </a:r>
            <a:endParaRPr/>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Source: vectorjuice (found </a:t>
            </a:r>
            <a:r>
              <a:rPr lang="en-GB" u="sng">
                <a:solidFill>
                  <a:schemeClr val="hlink"/>
                </a:solidFill>
                <a:hlinkClick r:id="rId3"/>
              </a:rPr>
              <a:t>here</a:t>
            </a:r>
            <a:r>
              <a:rPr lang="en-GB"/>
              <a:t>)</a:t>
            </a: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The Work Breakdown Structure (WBS) is a fundamental and indispensable tool in project management. Its importance lies in its ability to help project managers and teams effectively plan, manage, and execute projects.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If you are strictly following the PMI framework , then work packages have to be ‘’things’’, like documents/ buildings Nooo ACTIONS!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The importance of this lies on the fact that it  Provides a framework of what has to be delivered.</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GB" sz="1200"/>
              <a:t>How many levels should a WBS have? </a:t>
            </a:r>
            <a:endParaRPr sz="1200"/>
          </a:p>
          <a:p>
            <a:pPr marL="457200" lvl="0" indent="-228600" algn="ctr" rtl="0">
              <a:lnSpc>
                <a:spcPct val="100000"/>
              </a:lnSpc>
              <a:spcBef>
                <a:spcPts val="0"/>
              </a:spcBef>
              <a:spcAft>
                <a:spcPts val="0"/>
              </a:spcAft>
              <a:buSzPts val="1400"/>
              <a:buNone/>
            </a:pPr>
            <a:r>
              <a:rPr lang="en-GB" sz="1200" b="1"/>
              <a:t>As many as possible till you are able to have a clear time estimation and cost assumption!!</a:t>
            </a:r>
            <a:endParaRPr/>
          </a:p>
          <a:p>
            <a:pPr marL="457200" lvl="0" indent="-228600" algn="ctr" rtl="0">
              <a:lnSpc>
                <a:spcPct val="100000"/>
              </a:lnSpc>
              <a:spcBef>
                <a:spcPts val="0"/>
              </a:spcBef>
              <a:spcAft>
                <a:spcPts val="0"/>
              </a:spcAft>
              <a:buSzPts val="1400"/>
              <a:buNone/>
            </a:pPr>
            <a:endParaRPr sz="1200" b="1"/>
          </a:p>
          <a:p>
            <a:pPr marL="457200" lvl="0" indent="-228600" algn="ctr" rtl="0">
              <a:lnSpc>
                <a:spcPct val="100000"/>
              </a:lnSpc>
              <a:spcBef>
                <a:spcPts val="0"/>
              </a:spcBef>
              <a:spcAft>
                <a:spcPts val="0"/>
              </a:spcAft>
              <a:buSzPts val="1400"/>
              <a:buNone/>
            </a:pPr>
            <a:r>
              <a:rPr lang="en-GB" sz="1200" b="1"/>
              <a:t>Having in mind the following: </a:t>
            </a:r>
            <a:endParaRPr/>
          </a:p>
          <a:p>
            <a:pPr marL="457200" lvl="0" indent="-228600" algn="ctr" rtl="0">
              <a:lnSpc>
                <a:spcPct val="100000"/>
              </a:lnSpc>
              <a:spcBef>
                <a:spcPts val="0"/>
              </a:spcBef>
              <a:spcAft>
                <a:spcPts val="0"/>
              </a:spcAft>
              <a:buSzPts val="1400"/>
              <a:buNone/>
            </a:pPr>
            <a:r>
              <a:rPr lang="en-GB" sz="1200"/>
              <a:t>The work should be broken down to a level that makes sense for the project manager to control. A common rule is </a:t>
            </a:r>
            <a:r>
              <a:rPr lang="en-GB" sz="1200">
                <a:solidFill>
                  <a:srgbClr val="FF0000"/>
                </a:solidFill>
              </a:rPr>
              <a:t>to break the activities that are larger than 80 hours and not break those that are less than 8 hours.</a:t>
            </a:r>
            <a:r>
              <a:rPr lang="en-GB" sz="1200" b="1">
                <a:solidFill>
                  <a:srgbClr val="FF0000"/>
                </a:solidFill>
              </a:rPr>
              <a:t> </a:t>
            </a:r>
            <a:endParaRPr sz="1200" b="1">
              <a:solidFill>
                <a:srgbClr val="FF0000"/>
              </a:solidFill>
            </a:endParaRPr>
          </a:p>
          <a:p>
            <a:pPr marL="0" lvl="0" indent="0" algn="l" rtl="0">
              <a:lnSpc>
                <a:spcPct val="100000"/>
              </a:lnSpc>
              <a:spcBef>
                <a:spcPts val="0"/>
              </a:spcBef>
              <a:spcAft>
                <a:spcPts val="0"/>
              </a:spcAft>
              <a:buSzPts val="1400"/>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lt1"/>
        </a:solidFill>
        <a:effectLst/>
      </p:bgPr>
    </p:bg>
    <p:spTree>
      <p:nvGrpSpPr>
        <p:cNvPr id="1" name="Shape 12"/>
        <p:cNvGrpSpPr/>
        <p:nvPr/>
      </p:nvGrpSpPr>
      <p:grpSpPr>
        <a:xfrm>
          <a:off x="0" y="0"/>
          <a:ext cx="0" cy="0"/>
          <a:chOff x="0" y="0"/>
          <a:chExt cx="0" cy="0"/>
        </a:xfrm>
      </p:grpSpPr>
      <p:pic>
        <p:nvPicPr>
          <p:cNvPr id="13" name="Google Shape;13;p33"/>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33"/>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3"/>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3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33"/>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33"/>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33"/>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6"/>
        <p:cNvGrpSpPr/>
        <p:nvPr/>
      </p:nvGrpSpPr>
      <p:grpSpPr>
        <a:xfrm>
          <a:off x="0" y="0"/>
          <a:ext cx="0" cy="0"/>
          <a:chOff x="0" y="0"/>
          <a:chExt cx="0" cy="0"/>
        </a:xfrm>
      </p:grpSpPr>
      <p:sp>
        <p:nvSpPr>
          <p:cNvPr id="57" name="Google Shape;57;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61"/>
        <p:cNvGrpSpPr/>
        <p:nvPr/>
      </p:nvGrpSpPr>
      <p:grpSpPr>
        <a:xfrm>
          <a:off x="0" y="0"/>
          <a:ext cx="0" cy="0"/>
          <a:chOff x="0" y="0"/>
          <a:chExt cx="0" cy="0"/>
        </a:xfrm>
      </p:grpSpPr>
      <p:sp>
        <p:nvSpPr>
          <p:cNvPr id="62" name="Google Shape;62;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65" name="Google Shape;65;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66" name="Google Shape;66;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70"/>
        <p:cNvGrpSpPr/>
        <p:nvPr/>
      </p:nvGrpSpPr>
      <p:grpSpPr>
        <a:xfrm>
          <a:off x="0" y="0"/>
          <a:ext cx="0" cy="0"/>
          <a:chOff x="0" y="0"/>
          <a:chExt cx="0" cy="0"/>
        </a:xfrm>
      </p:grpSpPr>
      <p:sp>
        <p:nvSpPr>
          <p:cNvPr id="71" name="Google Shape;71;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74" name="Google Shape;74;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75" name="Google Shape;75;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34"/>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35"/>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5"/>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3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36"/>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6"/>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6"/>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41"/>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1"/>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41"/>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41"/>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4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4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4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4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4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5"/>
        <p:cNvGrpSpPr/>
        <p:nvPr/>
      </p:nvGrpSpPr>
      <p:grpSpPr>
        <a:xfrm>
          <a:off x="0" y="0"/>
          <a:ext cx="0" cy="0"/>
          <a:chOff x="0" y="0"/>
          <a:chExt cx="0" cy="0"/>
        </a:xfrm>
      </p:grpSpPr>
      <p:sp>
        <p:nvSpPr>
          <p:cNvPr id="46" name="Google Shape;46;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8"/>
        <p:cNvGrpSpPr/>
        <p:nvPr/>
      </p:nvGrpSpPr>
      <p:grpSpPr>
        <a:xfrm>
          <a:off x="0" y="0"/>
          <a:ext cx="0" cy="0"/>
          <a:chOff x="0" y="0"/>
          <a:chExt cx="0" cy="0"/>
        </a:xfrm>
      </p:grpSpPr>
      <p:sp>
        <p:nvSpPr>
          <p:cNvPr id="49" name="Google Shape;49;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2"/>
        <p:cNvGrpSpPr/>
        <p:nvPr/>
      </p:nvGrpSpPr>
      <p:grpSpPr>
        <a:xfrm>
          <a:off x="0" y="0"/>
          <a:ext cx="0" cy="0"/>
          <a:chOff x="0" y="0"/>
          <a:chExt cx="0" cy="0"/>
        </a:xfrm>
      </p:grpSpPr>
      <p:sp>
        <p:nvSpPr>
          <p:cNvPr id="53" name="Google Shape;53;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
        <p:cNvGrpSpPr/>
        <p:nvPr/>
      </p:nvGrpSpPr>
      <p:grpSpPr>
        <a:xfrm>
          <a:off x="0" y="0"/>
          <a:ext cx="0" cy="0"/>
          <a:chOff x="0" y="0"/>
          <a:chExt cx="0" cy="0"/>
        </a:xfrm>
      </p:grpSpPr>
      <p:sp>
        <p:nvSpPr>
          <p:cNvPr id="68" name="Google Shape;68;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2" name="Google Shape;82;p2"/>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en-GB" sz="2800" b="0"/>
              <a:t>Module 4</a:t>
            </a:r>
            <a:r>
              <a:rPr lang="en-GB"/>
              <a:t/>
            </a:r>
            <a:br>
              <a:rPr lang="en-GB"/>
            </a:br>
            <a:r>
              <a:rPr lang="en-GB"/>
              <a:t>Project Management </a:t>
            </a:r>
            <a:endParaRPr/>
          </a:p>
        </p:txBody>
      </p:sp>
      <p:sp>
        <p:nvSpPr>
          <p:cNvPr id="83" name="Google Shape;83;p2"/>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GB" sz="2200">
                <a:solidFill>
                  <a:schemeClr val="lt1"/>
                </a:solidFill>
              </a:rPr>
              <a:t>Unit 3:  Project Management - PLANNING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WBS - EXAMPLE</a:t>
            </a:r>
            <a:endParaRPr b="1"/>
          </a:p>
        </p:txBody>
      </p:sp>
      <p:pic>
        <p:nvPicPr>
          <p:cNvPr id="155" name="Google Shape;155;p9"/>
          <p:cNvPicPr preferRelativeResize="0"/>
          <p:nvPr/>
        </p:nvPicPr>
        <p:blipFill rotWithShape="1">
          <a:blip r:embed="rId3">
            <a:alphaModFix/>
          </a:blip>
          <a:srcRect/>
          <a:stretch/>
        </p:blipFill>
        <p:spPr>
          <a:xfrm>
            <a:off x="6096000" y="1096689"/>
            <a:ext cx="6096000" cy="5871670"/>
          </a:xfrm>
          <a:prstGeom prst="rect">
            <a:avLst/>
          </a:prstGeom>
          <a:noFill/>
          <a:ln>
            <a:noFill/>
          </a:ln>
        </p:spPr>
      </p:pic>
      <p:pic>
        <p:nvPicPr>
          <p:cNvPr id="156" name="Google Shape;156;p9"/>
          <p:cNvPicPr preferRelativeResize="0"/>
          <p:nvPr/>
        </p:nvPicPr>
        <p:blipFill rotWithShape="1">
          <a:blip r:embed="rId4">
            <a:alphaModFix/>
          </a:blip>
          <a:srcRect/>
          <a:stretch/>
        </p:blipFill>
        <p:spPr>
          <a:xfrm>
            <a:off x="-282221" y="1096689"/>
            <a:ext cx="6378222" cy="5761311"/>
          </a:xfrm>
          <a:prstGeom prst="rect">
            <a:avLst/>
          </a:prstGeom>
          <a:noFill/>
          <a:ln>
            <a:noFill/>
          </a:ln>
        </p:spPr>
      </p:pic>
      <p:sp>
        <p:nvSpPr>
          <p:cNvPr id="157" name="Google Shape;157;p9"/>
          <p:cNvSpPr txBox="1"/>
          <p:nvPr/>
        </p:nvSpPr>
        <p:spPr>
          <a:xfrm>
            <a:off x="1320800" y="2370667"/>
            <a:ext cx="8963378" cy="2246729"/>
          </a:xfrm>
          <a:prstGeom prst="rect">
            <a:avLst/>
          </a:prstGeom>
          <a:solidFill>
            <a:srgbClr val="D2F1E4"/>
          </a:solid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2800"/>
              <a:buFont typeface="Arial"/>
              <a:buNone/>
            </a:pPr>
            <a:r>
              <a:rPr lang="en-GB" sz="2800" b="1" i="0" u="none" strike="noStrike" cap="none">
                <a:solidFill>
                  <a:srgbClr val="000000"/>
                </a:solidFill>
                <a:latin typeface="Calibri"/>
                <a:ea typeface="Calibri"/>
                <a:cs typeface="Calibri"/>
                <a:sym typeface="Calibri"/>
              </a:rPr>
              <a:t>WHO prepares and contributes to the WBS ??</a:t>
            </a:r>
            <a:endParaRPr sz="1600" b="0" i="0" u="none" strike="noStrike" cap="none">
              <a:solidFill>
                <a:srgbClr val="000000"/>
              </a:solidFill>
              <a:latin typeface="Calibri"/>
              <a:ea typeface="Calibri"/>
              <a:cs typeface="Calibri"/>
              <a:sym typeface="Calibri"/>
            </a:endParaRPr>
          </a:p>
          <a:p>
            <a:pPr marL="0" marR="0" lvl="0" indent="0" algn="ctr" rtl="0">
              <a:lnSpc>
                <a:spcPct val="200000"/>
              </a:lnSpc>
              <a:spcBef>
                <a:spcPts val="0"/>
              </a:spcBef>
              <a:spcAft>
                <a:spcPts val="0"/>
              </a:spcAft>
              <a:buClr>
                <a:srgbClr val="000000"/>
              </a:buClr>
              <a:buSzPts val="2800"/>
              <a:buFont typeface="Arial"/>
              <a:buNone/>
            </a:pPr>
            <a:r>
              <a:rPr lang="en-GB" sz="2800" b="1" i="0" u="none" strike="noStrike" cap="none">
                <a:solidFill>
                  <a:srgbClr val="000000"/>
                </a:solidFill>
                <a:latin typeface="Calibri"/>
                <a:ea typeface="Calibri"/>
                <a:cs typeface="Calibri"/>
                <a:sym typeface="Calibri"/>
              </a:rPr>
              <a:t>WHO is responsible for managing the WBS?</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000000"/>
                </a:solidFill>
                <a:latin typeface="Calibri"/>
                <a:ea typeface="Calibri"/>
                <a:cs typeface="Calibri"/>
                <a:sym typeface="Calibri"/>
              </a:rPr>
              <a:t> </a:t>
            </a:r>
            <a:endParaRPr sz="2800" b="1" i="0" u="none" strike="noStrike" cap="none">
              <a:solidFill>
                <a:srgbClr val="000000"/>
              </a:solidFill>
              <a:latin typeface="Calibri"/>
              <a:ea typeface="Calibri"/>
              <a:cs typeface="Calibri"/>
              <a:sym typeface="Calibri"/>
            </a:endParaRPr>
          </a:p>
        </p:txBody>
      </p:sp>
      <p:sp>
        <p:nvSpPr>
          <p:cNvPr id="158" name="Google Shape;158;p9"/>
          <p:cNvSpPr txBox="1"/>
          <p:nvPr/>
        </p:nvSpPr>
        <p:spPr>
          <a:xfrm>
            <a:off x="2562225" y="4807204"/>
            <a:ext cx="6010275" cy="954107"/>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100% Rule</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 When all levels of WBS are rolled up – you should end</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up with the project level and no work should be left</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outside</a:t>
            </a: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body" idx="2"/>
          </p:nvPr>
        </p:nvSpPr>
        <p:spPr>
          <a:xfrm>
            <a:off x="399300" y="1903920"/>
            <a:ext cx="11393400" cy="2673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r>
              <a:rPr lang="en-GB" sz="4000" b="1"/>
              <a:t>In groups of 3-4, utilize the case study from Unit 2 and Develop a WBS plan</a:t>
            </a:r>
            <a:endParaRPr sz="4000" b="1"/>
          </a:p>
        </p:txBody>
      </p:sp>
      <p:sp>
        <p:nvSpPr>
          <p:cNvPr id="165" name="Google Shape;165;p1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a:t>Activity 1. Develop WBS. (30min)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Case Study (I)</a:t>
            </a:r>
            <a:endParaRPr b="1"/>
          </a:p>
        </p:txBody>
      </p:sp>
      <p:sp>
        <p:nvSpPr>
          <p:cNvPr id="171" name="Google Shape;171;p30"/>
          <p:cNvSpPr txBox="1">
            <a:spLocks noGrp="1"/>
          </p:cNvSpPr>
          <p:nvPr>
            <p:ph type="body" idx="2"/>
          </p:nvPr>
        </p:nvSpPr>
        <p:spPr>
          <a:xfrm>
            <a:off x="499730" y="1384793"/>
            <a:ext cx="10100930" cy="5078273"/>
          </a:xfrm>
          <a:prstGeom prst="rect">
            <a:avLst/>
          </a:pr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SzPts val="1800"/>
              <a:buNone/>
            </a:pPr>
            <a:r>
              <a:rPr lang="en-GB" b="1"/>
              <a:t>Organization</a:t>
            </a:r>
            <a:r>
              <a:rPr lang="en-GB"/>
              <a:t>: Island University 					</a:t>
            </a:r>
            <a:endParaRPr/>
          </a:p>
          <a:p>
            <a:pPr marL="0" marR="0" lvl="0" indent="0" algn="just" rtl="0">
              <a:lnSpc>
                <a:spcPct val="150000"/>
              </a:lnSpc>
              <a:spcBef>
                <a:spcPts val="0"/>
              </a:spcBef>
              <a:spcAft>
                <a:spcPts val="0"/>
              </a:spcAft>
              <a:buSzPts val="1800"/>
              <a:buNone/>
            </a:pPr>
            <a:r>
              <a:rPr lang="en-GB" b="1"/>
              <a:t>Project</a:t>
            </a:r>
            <a:r>
              <a:rPr lang="en-GB"/>
              <a:t>: The Future of Education</a:t>
            </a:r>
            <a:endParaRPr/>
          </a:p>
          <a:p>
            <a:pPr marL="0" marR="0" lvl="0" indent="0" algn="just" rtl="0">
              <a:lnSpc>
                <a:spcPct val="150000"/>
              </a:lnSpc>
              <a:spcBef>
                <a:spcPts val="0"/>
              </a:spcBef>
              <a:spcAft>
                <a:spcPts val="0"/>
              </a:spcAft>
              <a:buSzPts val="1800"/>
              <a:buNone/>
            </a:pPr>
            <a:r>
              <a:rPr lang="en-GB" b="1"/>
              <a:t>Objective</a:t>
            </a:r>
            <a:r>
              <a:rPr lang="en-GB"/>
              <a:t>: Organising the conference meeting where top influential thinkers (Salman Khan, Diana Rhoten, David Thornburg)  of the world will share their thoughts about the future of Educational Systems.</a:t>
            </a:r>
            <a:endParaRPr/>
          </a:p>
          <a:p>
            <a:pPr marL="0" marR="0" lvl="0" indent="0" algn="just" rtl="0">
              <a:lnSpc>
                <a:spcPct val="150000"/>
              </a:lnSpc>
              <a:spcBef>
                <a:spcPts val="0"/>
              </a:spcBef>
              <a:spcAft>
                <a:spcPts val="0"/>
              </a:spcAft>
              <a:buSzPts val="1800"/>
              <a:buNone/>
            </a:pPr>
            <a:r>
              <a:rPr lang="en-GB" b="1"/>
              <a:t>Dates of Conference</a:t>
            </a:r>
            <a:r>
              <a:rPr lang="en-GB"/>
              <a:t>: 28 - 30 March 2024 (Day 1: Individual meetings of subcommittees, Day 2: Conference, Day 3: Visits/Entertainment).</a:t>
            </a:r>
            <a:endParaRPr/>
          </a:p>
          <a:p>
            <a:pPr marL="0" marR="0" lvl="0" indent="0" algn="just" rtl="0">
              <a:lnSpc>
                <a:spcPct val="150000"/>
              </a:lnSpc>
              <a:spcBef>
                <a:spcPts val="0"/>
              </a:spcBef>
              <a:spcAft>
                <a:spcPts val="0"/>
              </a:spcAft>
              <a:buSzPts val="1800"/>
              <a:buNone/>
            </a:pPr>
            <a:r>
              <a:rPr lang="en-GB" b="1"/>
              <a:t>Registration Fees</a:t>
            </a:r>
            <a:r>
              <a:rPr lang="en-GB"/>
              <a:t>: Project manager to decide.</a:t>
            </a:r>
            <a:endParaRPr/>
          </a:p>
          <a:p>
            <a:pPr marL="0" marR="0" lvl="0" indent="0" algn="just" rtl="0">
              <a:lnSpc>
                <a:spcPct val="150000"/>
              </a:lnSpc>
              <a:spcBef>
                <a:spcPts val="0"/>
              </a:spcBef>
              <a:spcAft>
                <a:spcPts val="0"/>
              </a:spcAft>
              <a:buSzPts val="1800"/>
              <a:buNone/>
            </a:pPr>
            <a:r>
              <a:rPr lang="en-GB" b="1"/>
              <a:t>Accommodation</a:t>
            </a:r>
            <a:r>
              <a:rPr lang="en-GB"/>
              <a:t>: Attendees will book and pay for their accommodation - but you will facilitate the process.</a:t>
            </a:r>
            <a:endParaRPr/>
          </a:p>
          <a:p>
            <a:pPr marL="0" marR="0" lvl="0" indent="0" algn="just" rtl="0">
              <a:lnSpc>
                <a:spcPct val="150000"/>
              </a:lnSpc>
              <a:spcBef>
                <a:spcPts val="0"/>
              </a:spcBef>
              <a:spcAft>
                <a:spcPts val="0"/>
              </a:spcAft>
              <a:buSzPts val="1800"/>
              <a:buNone/>
            </a:pPr>
            <a:r>
              <a:rPr lang="en-GB" b="1"/>
              <a:t>Dedicated Project Team - Working Time per Day</a:t>
            </a:r>
            <a:r>
              <a:rPr lang="en-GB"/>
              <a:t>: 4h (Monday to Friday) – 4 employees of the organisation</a:t>
            </a:r>
            <a:endParaRPr/>
          </a:p>
          <a:p>
            <a:pPr marL="457200" marR="0" lvl="0" indent="0" algn="just" rtl="0">
              <a:lnSpc>
                <a:spcPct val="150000"/>
              </a:lnSpc>
              <a:spcBef>
                <a:spcPts val="0"/>
              </a:spcBef>
              <a:spcAft>
                <a:spcPts val="0"/>
              </a:spcAft>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Case Study (II)</a:t>
            </a:r>
            <a:endParaRPr b="1"/>
          </a:p>
        </p:txBody>
      </p:sp>
      <p:sp>
        <p:nvSpPr>
          <p:cNvPr id="177" name="Google Shape;177;p31"/>
          <p:cNvSpPr txBox="1"/>
          <p:nvPr/>
        </p:nvSpPr>
        <p:spPr>
          <a:xfrm>
            <a:off x="510363" y="1433934"/>
            <a:ext cx="11068494" cy="3485539"/>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The Conference Should Provide at Minimum</a:t>
            </a:r>
            <a:r>
              <a:rPr lang="en-GB"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Conference Room with a Capacity of at Least 200 People and 5 Meetings Rooms with a Capacity of 15 to 20 People</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Website with Information and Registration - Reservations Form</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2 Lunches, 1 Dinner and 1 Gala Dinner (outside the conference venues)</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Sightseeing Excursion (e.g. visits at schools, educational institutes, other organisations, museums, other sightseeing) after the conference completion (day-excursion)</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Airport Transportation</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a:solidFill>
                  <a:srgbClr val="0070C0"/>
                </a:solidFill>
                <a:latin typeface="Calibri"/>
                <a:ea typeface="Calibri"/>
                <a:cs typeface="Calibri"/>
                <a:sym typeface="Calibri"/>
              </a:rPr>
              <a:t>Various tools and techniques that can be employed to achieve accurate estimates:</a:t>
            </a:r>
            <a:endParaRPr>
              <a:solidFill>
                <a:srgbClr val="0070C0"/>
              </a:solidFill>
            </a:endParaRPr>
          </a:p>
        </p:txBody>
      </p:sp>
      <p:sp>
        <p:nvSpPr>
          <p:cNvPr id="184" name="Google Shape;184;p11"/>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0"/>
              </a:spcBef>
              <a:spcAft>
                <a:spcPts val="0"/>
              </a:spcAft>
              <a:buSzPts val="1800"/>
              <a:buFont typeface="Noto Sans Symbols"/>
              <a:buChar char="▪"/>
            </a:pPr>
            <a:r>
              <a:rPr lang="en-GB" sz="1800" b="1" i="0" u="none" strike="noStrike">
                <a:solidFill>
                  <a:srgbClr val="3B3842"/>
                </a:solidFill>
                <a:latin typeface="Calibri"/>
                <a:ea typeface="Calibri"/>
                <a:cs typeface="Calibri"/>
                <a:sym typeface="Calibri"/>
              </a:rPr>
              <a:t>Expert Consultation:</a:t>
            </a:r>
            <a:r>
              <a:rPr lang="en-GB" sz="1800" b="0" i="0" u="none" strike="noStrike">
                <a:solidFill>
                  <a:srgbClr val="3B3842"/>
                </a:solidFill>
                <a:latin typeface="Calibri"/>
                <a:ea typeface="Calibri"/>
                <a:cs typeface="Calibri"/>
                <a:sym typeface="Calibri"/>
              </a:rPr>
              <a:t> Seek advice and input from subject matter experts who have relevant experience and expertise in the specific domain or task. Their insights can help provide more accurate estimates.</a:t>
            </a:r>
            <a:endParaRPr/>
          </a:p>
          <a:p>
            <a:pPr marL="514350" lvl="0" indent="-285750" algn="just" rtl="0">
              <a:lnSpc>
                <a:spcPct val="150000"/>
              </a:lnSpc>
              <a:spcBef>
                <a:spcPts val="600"/>
              </a:spcBef>
              <a:spcAft>
                <a:spcPts val="0"/>
              </a:spcAft>
              <a:buSzPts val="1800"/>
              <a:buFont typeface="Noto Sans Symbols"/>
              <a:buChar char="▪"/>
            </a:pPr>
            <a:r>
              <a:rPr lang="en-GB" sz="1800" b="1" i="0" u="none" strike="noStrike">
                <a:solidFill>
                  <a:srgbClr val="3B3842"/>
                </a:solidFill>
                <a:latin typeface="Calibri"/>
                <a:ea typeface="Calibri"/>
                <a:cs typeface="Calibri"/>
                <a:sym typeface="Calibri"/>
              </a:rPr>
              <a:t>Historical Data:</a:t>
            </a:r>
            <a:r>
              <a:rPr lang="en-GB" sz="1800" b="0" i="0" u="none" strike="noStrike">
                <a:solidFill>
                  <a:srgbClr val="3B3842"/>
                </a:solidFill>
                <a:latin typeface="Calibri"/>
                <a:ea typeface="Calibri"/>
                <a:cs typeface="Calibri"/>
                <a:sym typeface="Calibri"/>
              </a:rPr>
              <a:t> Draw on data from past projects that are similar in nature. Historical data provides valuable benchmarks for estimating time, effort, and costs, taking into account past performance and outcomes.</a:t>
            </a:r>
            <a:endParaRPr/>
          </a:p>
          <a:p>
            <a:pPr marL="514350" lvl="0" indent="-285750" algn="just" rtl="0">
              <a:lnSpc>
                <a:spcPct val="150000"/>
              </a:lnSpc>
              <a:spcBef>
                <a:spcPts val="600"/>
              </a:spcBef>
              <a:spcAft>
                <a:spcPts val="0"/>
              </a:spcAft>
              <a:buSzPts val="1800"/>
              <a:buFont typeface="Noto Sans Symbols"/>
              <a:buChar char="▪"/>
            </a:pPr>
            <a:r>
              <a:rPr lang="en-GB" sz="1800" b="1" i="0" u="none" strike="noStrike">
                <a:solidFill>
                  <a:srgbClr val="3B3842"/>
                </a:solidFill>
                <a:latin typeface="Calibri"/>
                <a:ea typeface="Calibri"/>
                <a:cs typeface="Calibri"/>
                <a:sym typeface="Calibri"/>
              </a:rPr>
              <a:t>Analogous Estimation:</a:t>
            </a:r>
            <a:r>
              <a:rPr lang="en-GB" sz="1800" b="0" i="0" u="none" strike="noStrike">
                <a:solidFill>
                  <a:srgbClr val="3B3842"/>
                </a:solidFill>
                <a:latin typeface="Calibri"/>
                <a:ea typeface="Calibri"/>
                <a:cs typeface="Calibri"/>
                <a:sym typeface="Calibri"/>
              </a:rPr>
              <a:t> Compare the task in question to other tasks with similar characteristics that have been previously completed. This comparative approach can yield reliable estimates.</a:t>
            </a:r>
            <a:endParaRPr/>
          </a:p>
          <a:p>
            <a:pPr marL="514350" lvl="0" indent="-285750" algn="just" rtl="0">
              <a:lnSpc>
                <a:spcPct val="150000"/>
              </a:lnSpc>
              <a:spcBef>
                <a:spcPts val="600"/>
              </a:spcBef>
              <a:spcAft>
                <a:spcPts val="0"/>
              </a:spcAft>
              <a:buSzPts val="1800"/>
              <a:buFont typeface="Noto Sans Symbols"/>
              <a:buChar char="▪"/>
            </a:pPr>
            <a:r>
              <a:rPr lang="en-GB" sz="1800" b="1" i="0" u="none" strike="noStrike">
                <a:solidFill>
                  <a:srgbClr val="3B3842"/>
                </a:solidFill>
                <a:latin typeface="Calibri"/>
                <a:ea typeface="Calibri"/>
                <a:cs typeface="Calibri"/>
                <a:sym typeface="Calibri"/>
              </a:rPr>
              <a:t>PERT (Program Evaluation and Review Technique):</a:t>
            </a:r>
            <a:r>
              <a:rPr lang="en-GB" sz="1800" b="0" i="0" u="none" strike="noStrike">
                <a:solidFill>
                  <a:srgbClr val="3B3842"/>
                </a:solidFill>
                <a:latin typeface="Calibri"/>
                <a:ea typeface="Calibri"/>
                <a:cs typeface="Calibri"/>
                <a:sym typeface="Calibri"/>
              </a:rPr>
              <a:t> PERT is a probabilistic technique that considers three time estimates for each task: optimistic, pessimistic, and most likely. By combining these estimates, PERT provides a more realistic time estimation, considering uncertainties.</a:t>
            </a:r>
            <a:endParaRPr/>
          </a:p>
          <a:p>
            <a:pPr marL="228600" lvl="0" indent="0" algn="just" rtl="0">
              <a:lnSpc>
                <a:spcPct val="90000"/>
              </a:lnSpc>
              <a:spcBef>
                <a:spcPts val="600"/>
              </a:spcBef>
              <a:spcAft>
                <a:spcPts val="0"/>
              </a:spcAft>
              <a:buSzPts val="1800"/>
              <a:buNone/>
            </a:pPr>
            <a:endParaRPr>
              <a:solidFill>
                <a:srgbClr val="3B3842"/>
              </a:solidFill>
              <a:latin typeface="Calibri"/>
              <a:ea typeface="Calibri"/>
              <a:cs typeface="Calibri"/>
              <a:sym typeface="Calibri"/>
            </a:endParaRPr>
          </a:p>
          <a:p>
            <a:pPr marL="228600" lvl="0" indent="0" algn="just" rtl="0">
              <a:lnSpc>
                <a:spcPct val="90000"/>
              </a:lnSpc>
              <a:spcBef>
                <a:spcPts val="600"/>
              </a:spcBef>
              <a:spcAft>
                <a:spcPts val="0"/>
              </a:spcAft>
              <a:buSzPts val="1800"/>
              <a:buNone/>
            </a:pPr>
            <a:endParaRPr sz="1800" b="0" i="0" u="none" strike="noStrike">
              <a:solidFill>
                <a:srgbClr val="3B3842"/>
              </a:solidFill>
              <a:latin typeface="Calibri"/>
              <a:ea typeface="Calibri"/>
              <a:cs typeface="Calibri"/>
              <a:sym typeface="Calibri"/>
            </a:endParaRPr>
          </a:p>
          <a:p>
            <a:pPr marL="457200" marR="0" lvl="0" indent="-228600" algn="just" rtl="0">
              <a:lnSpc>
                <a:spcPct val="90000"/>
              </a:lnSpc>
              <a:spcBef>
                <a:spcPts val="1600"/>
              </a:spcBef>
              <a:spcAft>
                <a:spcPts val="0"/>
              </a:spcAft>
              <a:buClr>
                <a:srgbClr val="000000"/>
              </a:buClr>
              <a:buSzPts val="1800"/>
              <a:buFont typeface="Arial"/>
              <a:buNone/>
            </a:pPr>
            <a:endParaRPr/>
          </a:p>
        </p:txBody>
      </p:sp>
      <p:sp>
        <p:nvSpPr>
          <p:cNvPr id="185" name="Google Shape;185;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i="0" u="none" strike="noStrike">
                <a:solidFill>
                  <a:schemeClr val="lt1"/>
                </a:solidFill>
              </a:rPr>
              <a:t>Time Efforts and Costs estimates</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body" idx="1"/>
          </p:nvPr>
        </p:nvSpPr>
        <p:spPr>
          <a:xfrm>
            <a:off x="399369" y="1258816"/>
            <a:ext cx="11393261" cy="675443"/>
          </a:xfrm>
          <a:prstGeom prst="rect">
            <a:avLst/>
          </a:prstGeom>
          <a:no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sz="1800" b="1" i="0" u="none" strike="noStrike">
                <a:solidFill>
                  <a:srgbClr val="3B3842"/>
                </a:solidFill>
                <a:latin typeface="Calibri"/>
                <a:ea typeface="Calibri"/>
                <a:cs typeface="Calibri"/>
                <a:sym typeface="Calibri"/>
              </a:rPr>
              <a:t>Expected Time (TE)</a:t>
            </a:r>
            <a:r>
              <a:rPr lang="en-GB" sz="1800" b="0" i="0" u="none" strike="noStrike">
                <a:solidFill>
                  <a:srgbClr val="3B3842"/>
                </a:solidFill>
                <a:latin typeface="Calibri"/>
                <a:ea typeface="Calibri"/>
                <a:cs typeface="Calibri"/>
                <a:sym typeface="Calibri"/>
              </a:rPr>
              <a:t>: A weighted average of the optimistic (O), pessimistic (P), and most likely (M) times, calculated using the formula: </a:t>
            </a:r>
            <a:endParaRPr/>
          </a:p>
        </p:txBody>
      </p:sp>
      <p:sp>
        <p:nvSpPr>
          <p:cNvPr id="192" name="Google Shape;192;p12"/>
          <p:cNvSpPr txBox="1">
            <a:spLocks noGrp="1"/>
          </p:cNvSpPr>
          <p:nvPr>
            <p:ph type="body" idx="2"/>
          </p:nvPr>
        </p:nvSpPr>
        <p:spPr>
          <a:xfrm>
            <a:off x="399370" y="4438185"/>
            <a:ext cx="11393260" cy="2159467"/>
          </a:xfrm>
          <a:prstGeom prst="rect">
            <a:avLst/>
          </a:prstGeom>
          <a:noFill/>
          <a:ln>
            <a:noFill/>
          </a:ln>
        </p:spPr>
        <p:txBody>
          <a:bodyPr spcFirstLastPara="1" wrap="square" lIns="0" tIns="0" rIns="0" bIns="0" anchor="t" anchorCtr="0">
            <a:noAutofit/>
          </a:bodyPr>
          <a:lstStyle/>
          <a:p>
            <a:pPr marL="514350" lvl="0" indent="-285750" algn="just" rtl="0">
              <a:lnSpc>
                <a:spcPct val="150000"/>
              </a:lnSpc>
              <a:spcBef>
                <a:spcPts val="0"/>
              </a:spcBef>
              <a:spcAft>
                <a:spcPts val="0"/>
              </a:spcAft>
              <a:buSzPts val="1800"/>
              <a:buFont typeface="Noto Sans Symbols"/>
              <a:buChar char="▪"/>
            </a:pPr>
            <a:r>
              <a:rPr lang="en-GB" sz="1800" b="1" i="0" u="none" strike="noStrike">
                <a:solidFill>
                  <a:srgbClr val="3B3842"/>
                </a:solidFill>
                <a:latin typeface="Calibri"/>
                <a:ea typeface="Calibri"/>
                <a:cs typeface="Calibri"/>
                <a:sym typeface="Calibri"/>
              </a:rPr>
              <a:t>Optimistic time (O)</a:t>
            </a:r>
            <a:r>
              <a:rPr lang="en-GB" sz="1800" b="0" i="0" u="none" strike="noStrike">
                <a:solidFill>
                  <a:srgbClr val="3B3842"/>
                </a:solidFill>
                <a:latin typeface="Calibri"/>
                <a:ea typeface="Calibri"/>
                <a:cs typeface="Calibri"/>
                <a:sym typeface="Calibri"/>
              </a:rPr>
              <a:t>: The shortest possible time required to complete the activity. Should not be more than 1% - (i.e. there is 99% probability that the cost/effort or duration of this activity will be larger than this estimate)</a:t>
            </a:r>
            <a:endParaRPr/>
          </a:p>
          <a:p>
            <a:pPr marL="514350" lvl="0" indent="-285750" algn="just" rtl="0">
              <a:lnSpc>
                <a:spcPct val="150000"/>
              </a:lnSpc>
              <a:spcBef>
                <a:spcPts val="0"/>
              </a:spcBef>
              <a:spcAft>
                <a:spcPts val="0"/>
              </a:spcAft>
              <a:buSzPts val="1800"/>
              <a:buFont typeface="Noto Sans Symbols"/>
              <a:buChar char="▪"/>
            </a:pPr>
            <a:r>
              <a:rPr lang="en-GB" sz="1800" b="1" i="0" u="none" strike="noStrike">
                <a:solidFill>
                  <a:srgbClr val="3B3842"/>
                </a:solidFill>
                <a:latin typeface="Calibri"/>
                <a:ea typeface="Calibri"/>
                <a:cs typeface="Calibri"/>
                <a:sym typeface="Calibri"/>
              </a:rPr>
              <a:t>Pessimistic values (P)</a:t>
            </a:r>
            <a:r>
              <a:rPr lang="en-GB" sz="1800" b="0" i="0" u="none" strike="noStrike">
                <a:solidFill>
                  <a:srgbClr val="3B3842"/>
                </a:solidFill>
                <a:latin typeface="Calibri"/>
                <a:ea typeface="Calibri"/>
                <a:cs typeface="Calibri"/>
                <a:sym typeface="Calibri"/>
              </a:rPr>
              <a:t>: The longest possible time required to complete the activity. Should not be more than 1% - (i.e. there is 99% probability that the cost/effort or duration of this activity will not exceed this estimate).</a:t>
            </a:r>
            <a:endParaRPr/>
          </a:p>
          <a:p>
            <a:pPr marL="514350" lvl="0" indent="-285750" algn="just" rtl="0">
              <a:lnSpc>
                <a:spcPct val="150000"/>
              </a:lnSpc>
              <a:spcBef>
                <a:spcPts val="0"/>
              </a:spcBef>
              <a:spcAft>
                <a:spcPts val="0"/>
              </a:spcAft>
              <a:buSzPts val="1800"/>
              <a:buFont typeface="Noto Sans Symbols"/>
              <a:buChar char="▪"/>
            </a:pPr>
            <a:r>
              <a:rPr lang="en-GB" sz="1800" b="1" i="0" u="none" strike="noStrike">
                <a:solidFill>
                  <a:srgbClr val="3B3842"/>
                </a:solidFill>
                <a:latin typeface="Calibri"/>
                <a:ea typeface="Calibri"/>
                <a:cs typeface="Calibri"/>
                <a:sym typeface="Calibri"/>
              </a:rPr>
              <a:t>Most Likely time (M)</a:t>
            </a:r>
            <a:r>
              <a:rPr lang="en-GB" sz="1800" b="0" i="0" u="none" strike="noStrike">
                <a:solidFill>
                  <a:srgbClr val="3B3842"/>
                </a:solidFill>
                <a:latin typeface="Calibri"/>
                <a:ea typeface="Calibri"/>
                <a:cs typeface="Calibri"/>
                <a:sym typeface="Calibri"/>
              </a:rPr>
              <a:t>: The best estimate of the time required based on realistic conditions.</a:t>
            </a:r>
            <a:endParaRPr/>
          </a:p>
          <a:p>
            <a:pPr marL="457200" marR="0" lvl="0" indent="-228600" algn="just" rtl="0">
              <a:lnSpc>
                <a:spcPct val="90000"/>
              </a:lnSpc>
              <a:spcBef>
                <a:spcPts val="1000"/>
              </a:spcBef>
              <a:spcAft>
                <a:spcPts val="0"/>
              </a:spcAft>
              <a:buClr>
                <a:srgbClr val="000000"/>
              </a:buClr>
              <a:buSzPts val="1800"/>
              <a:buFont typeface="Arial"/>
              <a:buNone/>
            </a:pPr>
            <a:endParaRPr/>
          </a:p>
        </p:txBody>
      </p:sp>
      <p:sp>
        <p:nvSpPr>
          <p:cNvPr id="193" name="Google Shape;193;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i="0" u="none" strike="noStrike">
                <a:solidFill>
                  <a:schemeClr val="lt1"/>
                </a:solidFill>
                <a:latin typeface="Calibri"/>
                <a:ea typeface="Calibri"/>
                <a:cs typeface="Calibri"/>
                <a:sym typeface="Calibri"/>
              </a:rPr>
              <a:t>PERT technique for time and effort estimation</a:t>
            </a:r>
            <a:endParaRPr>
              <a:solidFill>
                <a:schemeClr val="lt1"/>
              </a:solidFill>
            </a:endParaRPr>
          </a:p>
        </p:txBody>
      </p:sp>
      <p:sp>
        <p:nvSpPr>
          <p:cNvPr id="194" name="Google Shape;194;p12"/>
          <p:cNvSpPr txBox="1"/>
          <p:nvPr/>
        </p:nvSpPr>
        <p:spPr>
          <a:xfrm>
            <a:off x="2723685" y="2344840"/>
            <a:ext cx="6094140" cy="1508105"/>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3B3842"/>
                </a:solidFill>
                <a:latin typeface="Calibri"/>
                <a:ea typeface="Calibri"/>
                <a:cs typeface="Calibri"/>
                <a:sym typeface="Calibri"/>
              </a:rPr>
              <a:t>TE = (O + 4M + P) / 6.</a:t>
            </a:r>
            <a:endParaRPr sz="3600" b="0" i="0" u="none" strike="noStrike" cap="none">
              <a:solidFill>
                <a:srgbClr val="000000"/>
              </a:solidFill>
              <a:latin typeface="Arial"/>
              <a:ea typeface="Arial"/>
              <a:cs typeface="Arial"/>
              <a:sym typeface="Arial"/>
            </a:endParaRPr>
          </a:p>
          <a:p>
            <a:pPr marL="457200" marR="0" lvl="0" indent="0" algn="ctr" rtl="0">
              <a:lnSpc>
                <a:spcPct val="100000"/>
              </a:lnSpc>
              <a:spcBef>
                <a:spcPts val="2400"/>
              </a:spcBef>
              <a:spcAft>
                <a:spcPts val="0"/>
              </a:spcAft>
              <a:buClr>
                <a:srgbClr val="000000"/>
              </a:buClr>
              <a:buSzPts val="3600"/>
              <a:buFont typeface="Arial"/>
              <a:buNone/>
            </a:pPr>
            <a:r>
              <a:rPr lang="en-GB" sz="3600" b="1" i="0" u="none" strike="noStrike" cap="none">
                <a:solidFill>
                  <a:srgbClr val="3B3842"/>
                </a:solidFill>
                <a:latin typeface="Calibri"/>
                <a:ea typeface="Calibri"/>
                <a:cs typeface="Calibri"/>
                <a:sym typeface="Calibri"/>
              </a:rPr>
              <a:t>SD = (b – a)/6</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EXAMPLE</a:t>
            </a:r>
            <a:endParaRPr b="1"/>
          </a:p>
        </p:txBody>
      </p:sp>
      <p:graphicFrame>
        <p:nvGraphicFramePr>
          <p:cNvPr id="201" name="Google Shape;201;p13"/>
          <p:cNvGraphicFramePr/>
          <p:nvPr/>
        </p:nvGraphicFramePr>
        <p:xfrm>
          <a:off x="546410" y="1736418"/>
          <a:ext cx="10716325" cy="1829880"/>
        </p:xfrm>
        <a:graphic>
          <a:graphicData uri="http://schemas.openxmlformats.org/drawingml/2006/table">
            <a:tbl>
              <a:tblPr>
                <a:noFill/>
                <a:tableStyleId>{4EEBB9A9-CAA9-4DEE-B832-F1897997EEA9}</a:tableStyleId>
              </a:tblPr>
              <a:tblGrid>
                <a:gridCol w="1085875">
                  <a:extLst>
                    <a:ext uri="{9D8B030D-6E8A-4147-A177-3AD203B41FA5}">
                      <a16:colId xmlns:a16="http://schemas.microsoft.com/office/drawing/2014/main" val="20000"/>
                    </a:ext>
                  </a:extLst>
                </a:gridCol>
                <a:gridCol w="1602100">
                  <a:extLst>
                    <a:ext uri="{9D8B030D-6E8A-4147-A177-3AD203B41FA5}">
                      <a16:colId xmlns:a16="http://schemas.microsoft.com/office/drawing/2014/main" val="20001"/>
                    </a:ext>
                  </a:extLst>
                </a:gridCol>
                <a:gridCol w="1530900">
                  <a:extLst>
                    <a:ext uri="{9D8B030D-6E8A-4147-A177-3AD203B41FA5}">
                      <a16:colId xmlns:a16="http://schemas.microsoft.com/office/drawing/2014/main" val="20002"/>
                    </a:ext>
                  </a:extLst>
                </a:gridCol>
                <a:gridCol w="1352900">
                  <a:extLst>
                    <a:ext uri="{9D8B030D-6E8A-4147-A177-3AD203B41FA5}">
                      <a16:colId xmlns:a16="http://schemas.microsoft.com/office/drawing/2014/main" val="20003"/>
                    </a:ext>
                  </a:extLst>
                </a:gridCol>
                <a:gridCol w="1548700">
                  <a:extLst>
                    <a:ext uri="{9D8B030D-6E8A-4147-A177-3AD203B41FA5}">
                      <a16:colId xmlns:a16="http://schemas.microsoft.com/office/drawing/2014/main" val="20004"/>
                    </a:ext>
                  </a:extLst>
                </a:gridCol>
                <a:gridCol w="1691125">
                  <a:extLst>
                    <a:ext uri="{9D8B030D-6E8A-4147-A177-3AD203B41FA5}">
                      <a16:colId xmlns:a16="http://schemas.microsoft.com/office/drawing/2014/main" val="20005"/>
                    </a:ext>
                  </a:extLst>
                </a:gridCol>
                <a:gridCol w="1904725">
                  <a:extLst>
                    <a:ext uri="{9D8B030D-6E8A-4147-A177-3AD203B41FA5}">
                      <a16:colId xmlns:a16="http://schemas.microsoft.com/office/drawing/2014/main" val="20006"/>
                    </a:ext>
                  </a:extLst>
                </a:gridCol>
              </a:tblGrid>
              <a:tr h="286075">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Activity</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Predecessors</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Optimistic (O)</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Most Likely (M)</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Pessimistic (P)</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Expected Time (TE)</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Standard Deviation (SD)</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3</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4</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6</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(3 + 4*4 + 6) / 6</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(6 - 3) / 6 = 0.5</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B</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2</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5</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7</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(2 + 4*5 + 7) / 6</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(7 - 2) / 6 ≈ 0.83</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C</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4</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6</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8</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(4 + 4*6 + 8) / 6</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(8 - 4) / 6 = 0.67</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D</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3</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3</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5</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(3 + 4*3 + 5) / 6</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(5 - 3) / 6 = 0.33</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E</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B, C</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5</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7</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9</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(5 + 4*7 + 9) / 6</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(9 - 5) / 6 = 0.67</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2" name="Google Shape;202;p13"/>
          <p:cNvSpPr txBox="1"/>
          <p:nvPr/>
        </p:nvSpPr>
        <p:spPr>
          <a:xfrm>
            <a:off x="546411" y="1282390"/>
            <a:ext cx="6947209" cy="3077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1 man day = 7.5 hrs</a:t>
            </a:r>
            <a:endParaRPr sz="1400" b="0" i="0" u="none" strike="noStrike" cap="none">
              <a:solidFill>
                <a:srgbClr val="000000"/>
              </a:solidFill>
              <a:latin typeface="Arial"/>
              <a:ea typeface="Arial"/>
              <a:cs typeface="Arial"/>
              <a:sym typeface="Arial"/>
            </a:endParaRPr>
          </a:p>
        </p:txBody>
      </p:sp>
      <p:sp>
        <p:nvSpPr>
          <p:cNvPr id="203" name="Google Shape;203;p13"/>
          <p:cNvSpPr txBox="1"/>
          <p:nvPr/>
        </p:nvSpPr>
        <p:spPr>
          <a:xfrm>
            <a:off x="546411" y="3897117"/>
            <a:ext cx="10716321" cy="24314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GB" sz="1600" b="0" i="0" u="none" strike="noStrike" cap="none">
                <a:solidFill>
                  <a:srgbClr val="3B3842"/>
                </a:solidFill>
                <a:latin typeface="Calibri"/>
                <a:ea typeface="Calibri"/>
                <a:cs typeface="Calibri"/>
                <a:sym typeface="Calibri"/>
              </a:rPr>
              <a:t>Let's calculate the Expected Time (TE) for each activity:</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2400"/>
              </a:spcBef>
              <a:spcAft>
                <a:spcPts val="0"/>
              </a:spcAft>
              <a:buClr>
                <a:srgbClr val="000000"/>
              </a:buClr>
              <a:buSzPts val="1600"/>
              <a:buFont typeface="Arial"/>
              <a:buChar char="•"/>
            </a:pPr>
            <a:r>
              <a:rPr lang="en-GB" sz="1600" b="0" i="0" u="none" strike="noStrike" cap="none">
                <a:solidFill>
                  <a:srgbClr val="3B3842"/>
                </a:solidFill>
                <a:latin typeface="Calibri"/>
                <a:ea typeface="Calibri"/>
                <a:cs typeface="Calibri"/>
                <a:sym typeface="Calibri"/>
              </a:rPr>
              <a:t>For Activity A: (3 + 4*4 + 6) / 6 = (3 + 16 + 6) / 6 = 25 / 6 ≈ 4.17 man days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Char char="•"/>
            </a:pPr>
            <a:r>
              <a:rPr lang="en-GB" sz="1600" b="0" i="0" u="none" strike="noStrike" cap="none">
                <a:solidFill>
                  <a:srgbClr val="3B3842"/>
                </a:solidFill>
                <a:latin typeface="Calibri"/>
                <a:ea typeface="Calibri"/>
                <a:cs typeface="Calibri"/>
                <a:sym typeface="Calibri"/>
              </a:rPr>
              <a:t>For Activity B: (2 + 4*5 + 7) / 6 = (2 + 20 + 7) / 6 = 29 / 6 ≈ 4.83 man days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Char char="•"/>
            </a:pPr>
            <a:r>
              <a:rPr lang="en-GB" sz="1600" b="0" i="0" u="none" strike="noStrike" cap="none">
                <a:solidFill>
                  <a:srgbClr val="3B3842"/>
                </a:solidFill>
                <a:latin typeface="Calibri"/>
                <a:ea typeface="Calibri"/>
                <a:cs typeface="Calibri"/>
                <a:sym typeface="Calibri"/>
              </a:rPr>
              <a:t>For Activity C: (4 + 4*6 + 8) / 6 = (4 + 24 + 8) / 6 = 36 / 6 = 6 man days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Char char="•"/>
            </a:pPr>
            <a:r>
              <a:rPr lang="en-GB" sz="1600" b="0" i="0" u="none" strike="noStrike" cap="none">
                <a:solidFill>
                  <a:srgbClr val="3B3842"/>
                </a:solidFill>
                <a:latin typeface="Calibri"/>
                <a:ea typeface="Calibri"/>
                <a:cs typeface="Calibri"/>
                <a:sym typeface="Calibri"/>
              </a:rPr>
              <a:t>For Activity D: (3 + 4*3 + 5) / 6 = (3 + 12 + 5) / 6 = 20 / 6 ≈ 3.33 man days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Char char="•"/>
            </a:pPr>
            <a:r>
              <a:rPr lang="en-GB" sz="1600" b="0" i="0" u="none" strike="noStrike" cap="none">
                <a:solidFill>
                  <a:srgbClr val="3B3842"/>
                </a:solidFill>
                <a:latin typeface="Calibri"/>
                <a:ea typeface="Calibri"/>
                <a:cs typeface="Calibri"/>
                <a:sym typeface="Calibri"/>
              </a:rPr>
              <a:t>For Activity E: (5 + 4*7 + 9) / 6 = (5 + 28 + 9) / 6 = 42 / 6 = 7 man days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2400"/>
              </a:spcBef>
              <a:spcAft>
                <a:spcPts val="0"/>
              </a:spcAft>
              <a:buClr>
                <a:srgbClr val="000000"/>
              </a:buClr>
              <a:buSzPts val="1600"/>
              <a:buFont typeface="Arial"/>
              <a:buNone/>
            </a:pPr>
            <a:r>
              <a:rPr lang="en-GB" sz="1600" b="0" i="0" u="none" strike="noStrike" cap="none">
                <a:solidFill>
                  <a:srgbClr val="3B3842"/>
                </a:solidFill>
                <a:latin typeface="Calibri"/>
                <a:ea typeface="Calibri"/>
                <a:cs typeface="Calibri"/>
                <a:sym typeface="Calibri"/>
              </a:rPr>
              <a:t>Now, you have the expected time for each activity, which can be used for further project planning and scheduling</a:t>
            </a:r>
            <a:r>
              <a:rPr lang="en-GB" sz="1400" b="0" i="0" u="none" strike="noStrike" cap="none">
                <a:solidFill>
                  <a:srgbClr val="3B384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04" name="Google Shape;204;p13"/>
          <p:cNvSpPr txBox="1"/>
          <p:nvPr/>
        </p:nvSpPr>
        <p:spPr>
          <a:xfrm>
            <a:off x="399370" y="3757961"/>
            <a:ext cx="10986025" cy="1138773"/>
          </a:xfrm>
          <a:prstGeom prst="rect">
            <a:avLst/>
          </a:prstGeom>
          <a:solidFill>
            <a:srgbClr val="D2F1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0000"/>
                </a:solidFill>
                <a:latin typeface="Calibri"/>
                <a:ea typeface="Calibri"/>
                <a:cs typeface="Calibri"/>
                <a:sym typeface="Calibri"/>
              </a:rPr>
              <a:t>A big </a:t>
            </a:r>
            <a:r>
              <a:rPr lang="en-GB" sz="1800" b="1" i="0" u="none" strike="noStrike" cap="none">
                <a:solidFill>
                  <a:srgbClr val="FF0000"/>
                </a:solidFill>
                <a:latin typeface="Calibri"/>
                <a:ea typeface="Calibri"/>
                <a:cs typeface="Calibri"/>
                <a:sym typeface="Calibri"/>
              </a:rPr>
              <a:t>standard deviation (SD)</a:t>
            </a:r>
            <a:r>
              <a:rPr lang="en-GB" sz="1800" b="0" i="0" u="none" strike="noStrike" cap="none">
                <a:solidFill>
                  <a:srgbClr val="FF0000"/>
                </a:solidFill>
                <a:latin typeface="Calibri"/>
                <a:ea typeface="Calibri"/>
                <a:cs typeface="Calibri"/>
                <a:sym typeface="Calibri"/>
              </a:rPr>
              <a:t> </a:t>
            </a:r>
            <a:r>
              <a:rPr lang="en-GB" sz="1800" b="0" i="0" u="none" strike="noStrike" cap="none">
                <a:solidFill>
                  <a:srgbClr val="3B3842"/>
                </a:solidFill>
                <a:latin typeface="Calibri"/>
                <a:ea typeface="Calibri"/>
                <a:cs typeface="Calibri"/>
                <a:sym typeface="Calibri"/>
              </a:rPr>
              <a:t>indicates a </a:t>
            </a:r>
            <a:r>
              <a:rPr lang="en-GB" sz="1800" b="1" i="0" u="none" strike="noStrike" cap="none">
                <a:solidFill>
                  <a:srgbClr val="FF0000"/>
                </a:solidFill>
                <a:latin typeface="Calibri"/>
                <a:ea typeface="Calibri"/>
                <a:cs typeface="Calibri"/>
                <a:sym typeface="Calibri"/>
              </a:rPr>
              <a:t>low likelihood</a:t>
            </a:r>
            <a:r>
              <a:rPr lang="en-GB" sz="1800" b="0" i="0" u="none" strike="noStrike" cap="none">
                <a:solidFill>
                  <a:srgbClr val="FF0000"/>
                </a:solidFill>
                <a:latin typeface="Calibri"/>
                <a:ea typeface="Calibri"/>
                <a:cs typeface="Calibri"/>
                <a:sym typeface="Calibri"/>
              </a:rPr>
              <a:t> </a:t>
            </a:r>
            <a:r>
              <a:rPr lang="en-GB" sz="1800" b="0" i="0" u="none" strike="noStrike" cap="none">
                <a:solidFill>
                  <a:srgbClr val="3B3842"/>
                </a:solidFill>
                <a:latin typeface="Calibri"/>
                <a:ea typeface="Calibri"/>
                <a:cs typeface="Calibri"/>
                <a:sym typeface="Calibri"/>
              </a:rPr>
              <a:t>of achieving the expected cost or duration.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B3842"/>
                </a:solidFill>
                <a:latin typeface="Calibri"/>
                <a:ea typeface="Calibri"/>
                <a:cs typeface="Calibri"/>
                <a:sym typeface="Calibri"/>
              </a:rPr>
              <a:t>Involving experts</a:t>
            </a:r>
            <a:r>
              <a:rPr lang="en-GB" sz="1800" b="0" i="0" u="none" strike="noStrike" cap="none">
                <a:solidFill>
                  <a:srgbClr val="3B3842"/>
                </a:solidFill>
                <a:latin typeface="Calibri"/>
                <a:ea typeface="Calibri"/>
                <a:cs typeface="Calibri"/>
                <a:sym typeface="Calibri"/>
              </a:rPr>
              <a:t> to provide these three estimates enhances the </a:t>
            </a:r>
            <a:r>
              <a:rPr lang="en-GB" sz="1800" b="1" i="0" u="none" strike="noStrike" cap="none">
                <a:solidFill>
                  <a:srgbClr val="3B3842"/>
                </a:solidFill>
                <a:latin typeface="Calibri"/>
                <a:ea typeface="Calibri"/>
                <a:cs typeface="Calibri"/>
                <a:sym typeface="Calibri"/>
              </a:rPr>
              <a:t>accuracy</a:t>
            </a:r>
            <a:r>
              <a:rPr lang="en-GB" sz="1800" b="0" i="0" u="none" strike="noStrike" cap="none">
                <a:solidFill>
                  <a:srgbClr val="3B3842"/>
                </a:solidFill>
                <a:latin typeface="Calibri"/>
                <a:ea typeface="Calibri"/>
                <a:cs typeface="Calibri"/>
                <a:sym typeface="Calibri"/>
              </a:rPr>
              <a:t> of the technique and </a:t>
            </a:r>
            <a:r>
              <a:rPr lang="en-GB" sz="1800" b="1" i="0" u="none" strike="noStrike" cap="none">
                <a:solidFill>
                  <a:srgbClr val="3B3842"/>
                </a:solidFill>
                <a:latin typeface="Calibri"/>
                <a:ea typeface="Calibri"/>
                <a:cs typeface="Calibri"/>
                <a:sym typeface="Calibri"/>
              </a:rPr>
              <a:t>reduces project risks and uncertainties</a:t>
            </a:r>
            <a:r>
              <a:rPr lang="en-GB" sz="1800" b="0" i="0" u="none" strike="noStrike" cap="none">
                <a:solidFill>
                  <a:srgbClr val="3B384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EXAMPLE</a:t>
            </a:r>
            <a:endParaRPr b="1"/>
          </a:p>
        </p:txBody>
      </p:sp>
      <p:pic>
        <p:nvPicPr>
          <p:cNvPr id="210" name="Google Shape;210;p14"/>
          <p:cNvPicPr preferRelativeResize="0"/>
          <p:nvPr/>
        </p:nvPicPr>
        <p:blipFill rotWithShape="1">
          <a:blip r:embed="rId3">
            <a:alphaModFix/>
          </a:blip>
          <a:srcRect/>
          <a:stretch/>
        </p:blipFill>
        <p:spPr>
          <a:xfrm>
            <a:off x="4026503" y="1533177"/>
            <a:ext cx="7766127" cy="4577691"/>
          </a:xfrm>
          <a:prstGeom prst="rect">
            <a:avLst/>
          </a:prstGeom>
          <a:noFill/>
          <a:ln>
            <a:noFill/>
          </a:ln>
        </p:spPr>
      </p:pic>
      <p:graphicFrame>
        <p:nvGraphicFramePr>
          <p:cNvPr id="211" name="Google Shape;211;p14"/>
          <p:cNvGraphicFramePr/>
          <p:nvPr/>
        </p:nvGraphicFramePr>
        <p:xfrm>
          <a:off x="682083" y="1870230"/>
          <a:ext cx="2687975" cy="1829880"/>
        </p:xfrm>
        <a:graphic>
          <a:graphicData uri="http://schemas.openxmlformats.org/drawingml/2006/table">
            <a:tbl>
              <a:tblPr>
                <a:noFill/>
                <a:tableStyleId>{4EEBB9A9-CAA9-4DEE-B832-F1897997EEA9}</a:tableStyleId>
              </a:tblPr>
              <a:tblGrid>
                <a:gridCol w="1085875">
                  <a:extLst>
                    <a:ext uri="{9D8B030D-6E8A-4147-A177-3AD203B41FA5}">
                      <a16:colId xmlns:a16="http://schemas.microsoft.com/office/drawing/2014/main" val="20000"/>
                    </a:ext>
                  </a:extLst>
                </a:gridCol>
                <a:gridCol w="1602100">
                  <a:extLst>
                    <a:ext uri="{9D8B030D-6E8A-4147-A177-3AD203B41FA5}">
                      <a16:colId xmlns:a16="http://schemas.microsoft.com/office/drawing/2014/main" val="20001"/>
                    </a:ext>
                  </a:extLst>
                </a:gridCol>
              </a:tblGrid>
              <a:tr h="286075">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Activity</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3B3842"/>
                          </a:solidFill>
                          <a:latin typeface="Calibri"/>
                          <a:ea typeface="Calibri"/>
                          <a:cs typeface="Calibri"/>
                          <a:sym typeface="Calibri"/>
                        </a:rPr>
                        <a:t>Predecessors</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B</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C</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D</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A</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24425">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E</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3B3842"/>
                          </a:solidFill>
                          <a:latin typeface="Calibri"/>
                          <a:ea typeface="Calibri"/>
                          <a:cs typeface="Calibri"/>
                          <a:sym typeface="Calibri"/>
                        </a:rPr>
                        <a:t>B, C,D</a:t>
                      </a:r>
                      <a:endParaRPr sz="1300" u="none" strike="noStrike" cap="none"/>
                    </a:p>
                  </a:txBody>
                  <a:tcPr marL="61050" marR="61050" marT="61050" marB="61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a:t>Helps the project manager to quickly see: </a:t>
            </a:r>
            <a:endParaRPr sz="2400"/>
          </a:p>
        </p:txBody>
      </p:sp>
      <p:sp>
        <p:nvSpPr>
          <p:cNvPr id="217" name="Google Shape;217;p15"/>
          <p:cNvSpPr txBox="1">
            <a:spLocks noGrp="1"/>
          </p:cNvSpPr>
          <p:nvPr>
            <p:ph type="body" idx="2"/>
          </p:nvPr>
        </p:nvSpPr>
        <p:spPr>
          <a:xfrm>
            <a:off x="326575" y="1830575"/>
            <a:ext cx="4736100" cy="4603500"/>
          </a:xfrm>
          <a:prstGeom prst="rect">
            <a:avLst/>
          </a:prstGeom>
          <a:noFill/>
          <a:ln>
            <a:noFill/>
          </a:ln>
        </p:spPr>
        <p:txBody>
          <a:bodyPr spcFirstLastPara="1" wrap="square" lIns="0" tIns="0" rIns="0" bIns="0" anchor="t" anchorCtr="0">
            <a:noAutofit/>
          </a:bodyPr>
          <a:lstStyle/>
          <a:p>
            <a:pPr marL="342900" lvl="0" indent="-342900" algn="just" rtl="0">
              <a:lnSpc>
                <a:spcPct val="150000"/>
              </a:lnSpc>
              <a:spcBef>
                <a:spcPts val="0"/>
              </a:spcBef>
              <a:spcAft>
                <a:spcPts val="0"/>
              </a:spcAft>
              <a:buSzPts val="1800"/>
              <a:buFont typeface="Noto Sans Symbols"/>
              <a:buChar char="▪"/>
            </a:pPr>
            <a:r>
              <a:rPr lang="en-GB" sz="2200"/>
              <a:t>What are the different activities</a:t>
            </a:r>
            <a:endParaRPr sz="2200"/>
          </a:p>
          <a:p>
            <a:pPr marL="342900" lvl="0" indent="-342900" algn="just" rtl="0">
              <a:lnSpc>
                <a:spcPct val="150000"/>
              </a:lnSpc>
              <a:spcBef>
                <a:spcPts val="0"/>
              </a:spcBef>
              <a:spcAft>
                <a:spcPts val="0"/>
              </a:spcAft>
              <a:buSzPts val="1800"/>
              <a:buFont typeface="Noto Sans Symbols"/>
              <a:buChar char="▪"/>
            </a:pPr>
            <a:r>
              <a:rPr lang="en-GB" sz="2200"/>
              <a:t>Dates when the action began and ended</a:t>
            </a:r>
            <a:endParaRPr sz="2200"/>
          </a:p>
          <a:p>
            <a:pPr marL="342900" lvl="0" indent="-342900" algn="just" rtl="0">
              <a:lnSpc>
                <a:spcPct val="150000"/>
              </a:lnSpc>
              <a:spcBef>
                <a:spcPts val="0"/>
              </a:spcBef>
              <a:spcAft>
                <a:spcPts val="0"/>
              </a:spcAft>
              <a:buSzPts val="1800"/>
              <a:buFont typeface="Noto Sans Symbols"/>
              <a:buChar char="▪"/>
            </a:pPr>
            <a:r>
              <a:rPr lang="en-GB" sz="2200"/>
              <a:t>If activities overlap with other </a:t>
            </a:r>
            <a:endParaRPr sz="2200"/>
          </a:p>
          <a:p>
            <a:pPr marL="342900" lvl="0" indent="-342900" algn="just" rtl="0">
              <a:lnSpc>
                <a:spcPct val="150000"/>
              </a:lnSpc>
              <a:spcBef>
                <a:spcPts val="0"/>
              </a:spcBef>
              <a:spcAft>
                <a:spcPts val="0"/>
              </a:spcAft>
              <a:buSzPts val="1800"/>
              <a:buFont typeface="Noto Sans Symbols"/>
              <a:buChar char="▪"/>
            </a:pPr>
            <a:r>
              <a:rPr lang="en-GB" sz="2200"/>
              <a:t>Activities</a:t>
            </a:r>
            <a:endParaRPr sz="2200"/>
          </a:p>
          <a:p>
            <a:pPr marL="342900" lvl="0" indent="-342900" algn="just" rtl="0">
              <a:lnSpc>
                <a:spcPct val="150000"/>
              </a:lnSpc>
              <a:spcBef>
                <a:spcPts val="0"/>
              </a:spcBef>
              <a:spcAft>
                <a:spcPts val="0"/>
              </a:spcAft>
              <a:buSzPts val="1800"/>
              <a:buFont typeface="Noto Sans Symbols"/>
              <a:buChar char="▪"/>
            </a:pPr>
            <a:r>
              <a:rPr lang="en-GB" sz="2200"/>
              <a:t>Begin and finish dates for the entire</a:t>
            </a:r>
            <a:endParaRPr sz="2200"/>
          </a:p>
          <a:p>
            <a:pPr marL="342900" lvl="0" indent="-342900" algn="just" rtl="0">
              <a:lnSpc>
                <a:spcPct val="150000"/>
              </a:lnSpc>
              <a:spcBef>
                <a:spcPts val="0"/>
              </a:spcBef>
              <a:spcAft>
                <a:spcPts val="0"/>
              </a:spcAft>
              <a:buSzPts val="1800"/>
              <a:buFont typeface="Noto Sans Symbols"/>
              <a:buChar char="▪"/>
            </a:pPr>
            <a:r>
              <a:rPr lang="en-GB" sz="2200"/>
              <a:t>If there are any tasks that have slack</a:t>
            </a:r>
            <a:endParaRPr sz="2200"/>
          </a:p>
          <a:p>
            <a:pPr marL="342900" lvl="0" indent="-342900" algn="just" rtl="0">
              <a:lnSpc>
                <a:spcPct val="150000"/>
              </a:lnSpc>
              <a:spcBef>
                <a:spcPts val="0"/>
              </a:spcBef>
              <a:spcAft>
                <a:spcPts val="0"/>
              </a:spcAft>
              <a:buSzPts val="1800"/>
              <a:buFont typeface="Noto Sans Symbols"/>
              <a:buChar char="▪"/>
            </a:pPr>
            <a:r>
              <a:rPr lang="en-GB" sz="2200"/>
              <a:t>Critical path of the project</a:t>
            </a:r>
            <a:endParaRPr sz="2200">
              <a:solidFill>
                <a:srgbClr val="000000"/>
              </a:solidFill>
            </a:endParaRPr>
          </a:p>
        </p:txBody>
      </p:sp>
      <p:sp>
        <p:nvSpPr>
          <p:cNvPr id="218" name="Google Shape;218;p1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GANTT Diagrams – Way to illustrate the project activities in a timeline (schedule representation)</a:t>
            </a:r>
            <a:endParaRPr b="1"/>
          </a:p>
        </p:txBody>
      </p:sp>
      <p:pic>
        <p:nvPicPr>
          <p:cNvPr id="219" name="Google Shape;219;p15"/>
          <p:cNvPicPr preferRelativeResize="0"/>
          <p:nvPr/>
        </p:nvPicPr>
        <p:blipFill rotWithShape="1">
          <a:blip r:embed="rId3">
            <a:alphaModFix/>
          </a:blip>
          <a:srcRect/>
          <a:stretch/>
        </p:blipFill>
        <p:spPr>
          <a:xfrm>
            <a:off x="5276665" y="1830575"/>
            <a:ext cx="6610558" cy="3990361"/>
          </a:xfrm>
          <a:prstGeom prst="rect">
            <a:avLst/>
          </a:prstGeom>
          <a:noFill/>
          <a:ln>
            <a:noFill/>
          </a:ln>
          <a:effectLst>
            <a:outerShdw blurRad="190500" algn="tl" rotWithShape="0">
              <a:srgbClr val="000000">
                <a:alpha val="67843"/>
              </a:srgbClr>
            </a:outerShdw>
          </a:effectLst>
        </p:spPr>
      </p:pic>
      <p:sp>
        <p:nvSpPr>
          <p:cNvPr id="220" name="Google Shape;220;p15"/>
          <p:cNvSpPr txBox="1"/>
          <p:nvPr/>
        </p:nvSpPr>
        <p:spPr>
          <a:xfrm>
            <a:off x="5843239" y="5961099"/>
            <a:ext cx="594939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FF0000"/>
                </a:solidFill>
                <a:latin typeface="Calibri"/>
                <a:ea typeface="Calibri"/>
                <a:cs typeface="Calibri"/>
                <a:sym typeface="Calibri"/>
              </a:rPr>
              <a:t>What is the critical path here and why is important?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FF0000"/>
                </a:solidFill>
                <a:latin typeface="Calibri"/>
                <a:ea typeface="Calibri"/>
                <a:cs typeface="Calibri"/>
                <a:sym typeface="Calibri"/>
              </a:rPr>
              <a:t>Is there any activities with slack? </a:t>
            </a:r>
            <a:endParaRPr sz="1800" b="1" i="0" u="none" strike="noStrike" cap="none">
              <a:solidFill>
                <a:srgbClr val="FF0000"/>
              </a:solidFill>
              <a:latin typeface="Calibri"/>
              <a:ea typeface="Calibri"/>
              <a:cs typeface="Calibri"/>
              <a:sym typeface="Calibri"/>
            </a:endParaRPr>
          </a:p>
        </p:txBody>
      </p:sp>
      <p:sp>
        <p:nvSpPr>
          <p:cNvPr id="221" name="Google Shape;221;p15"/>
          <p:cNvSpPr txBox="1"/>
          <p:nvPr/>
        </p:nvSpPr>
        <p:spPr>
          <a:xfrm>
            <a:off x="1304693" y="3100039"/>
            <a:ext cx="8173844" cy="1077218"/>
          </a:xfrm>
          <a:prstGeom prst="rect">
            <a:avLst/>
          </a:prstGeom>
          <a:solidFill>
            <a:srgbClr val="D2F1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000000"/>
                </a:solidFill>
                <a:latin typeface="Calibri"/>
                <a:ea typeface="Calibri"/>
                <a:cs typeface="Calibri"/>
                <a:sym typeface="Calibri"/>
              </a:rPr>
              <a:t>In case we want to accelerate the project’s completion!!! What do we do?? </a:t>
            </a:r>
            <a:endParaRPr sz="32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Develop Project Schedule – Sequence of Activities – Network Diagram</a:t>
            </a:r>
            <a:endParaRPr b="1"/>
          </a:p>
        </p:txBody>
      </p:sp>
      <p:pic>
        <p:nvPicPr>
          <p:cNvPr id="228" name="Google Shape;228;p26"/>
          <p:cNvPicPr preferRelativeResize="0"/>
          <p:nvPr/>
        </p:nvPicPr>
        <p:blipFill rotWithShape="1">
          <a:blip r:embed="rId3">
            <a:alphaModFix/>
          </a:blip>
          <a:srcRect l="10391" t="31667" r="73471" b="36943"/>
          <a:stretch/>
        </p:blipFill>
        <p:spPr>
          <a:xfrm>
            <a:off x="600076" y="3162299"/>
            <a:ext cx="6086474" cy="4157305"/>
          </a:xfrm>
          <a:prstGeom prst="rect">
            <a:avLst/>
          </a:prstGeom>
          <a:noFill/>
          <a:ln>
            <a:noFill/>
          </a:ln>
        </p:spPr>
      </p:pic>
      <p:sp>
        <p:nvSpPr>
          <p:cNvPr id="229" name="Google Shape;229;p26"/>
          <p:cNvSpPr txBox="1"/>
          <p:nvPr/>
        </p:nvSpPr>
        <p:spPr>
          <a:xfrm>
            <a:off x="600076" y="1704214"/>
            <a:ext cx="1075372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Arial"/>
                <a:ea typeface="Arial"/>
                <a:cs typeface="Arial"/>
                <a:sym typeface="Arial"/>
              </a:rPr>
              <a:t> Sequence Activities</a:t>
            </a:r>
            <a:endParaRPr sz="2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0" i="0" u="none" strike="noStrike" cap="none">
                <a:solidFill>
                  <a:srgbClr val="000000"/>
                </a:solidFill>
                <a:latin typeface="Calibri"/>
                <a:ea typeface="Calibri"/>
                <a:cs typeface="Calibri"/>
                <a:sym typeface="Calibri"/>
              </a:rPr>
              <a:t> Identify and document dependencies/relationships among the project activities</a:t>
            </a:r>
            <a:endParaRPr sz="20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GB" sz="2000" b="0" i="0" u="none" strike="noStrike" cap="none">
                <a:solidFill>
                  <a:srgbClr val="000000"/>
                </a:solidFill>
                <a:latin typeface="Calibri"/>
                <a:ea typeface="Calibri"/>
                <a:cs typeface="Calibri"/>
                <a:sym typeface="Calibri"/>
              </a:rPr>
              <a:t> Defines the logical sequence of work to obtain the greatest efficiency (optimize) </a:t>
            </a:r>
            <a:endParaRPr sz="2000" b="0" i="0" u="none" strike="noStrike" cap="none">
              <a:solidFill>
                <a:srgbClr val="000000"/>
              </a:solidFill>
              <a:latin typeface="Calibri"/>
              <a:ea typeface="Calibri"/>
              <a:cs typeface="Calibri"/>
              <a:sym typeface="Calibri"/>
            </a:endParaRPr>
          </a:p>
        </p:txBody>
      </p:sp>
      <p:sp>
        <p:nvSpPr>
          <p:cNvPr id="230" name="Google Shape;230;p26"/>
          <p:cNvSpPr txBox="1"/>
          <p:nvPr/>
        </p:nvSpPr>
        <p:spPr>
          <a:xfrm>
            <a:off x="7391400" y="3234096"/>
            <a:ext cx="440123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The result of sequencing is:</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Project Schedule Network Diagrams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2848eb96c55_0_0"/>
          <p:cNvSpPr txBox="1">
            <a:spLocks noGrp="1"/>
          </p:cNvSpPr>
          <p:nvPr>
            <p:ph type="body" idx="1"/>
          </p:nvPr>
        </p:nvSpPr>
        <p:spPr>
          <a:xfrm>
            <a:off x="399370" y="1358537"/>
            <a:ext cx="11393400" cy="5187300"/>
          </a:xfrm>
          <a:prstGeom prst="rect">
            <a:avLst/>
          </a:prstGeom>
          <a:noFill/>
          <a:ln>
            <a:noFill/>
          </a:ln>
        </p:spPr>
        <p:txBody>
          <a:bodyPr spcFirstLastPara="1" wrap="square" lIns="0" tIns="0" rIns="0" bIns="0" anchor="t" anchorCtr="0">
            <a:noAutofit/>
          </a:bodyPr>
          <a:lstStyle/>
          <a:p>
            <a:pPr marL="0" lvl="0" indent="0" algn="just" rtl="0">
              <a:lnSpc>
                <a:spcPct val="300000"/>
              </a:lnSpc>
              <a:spcBef>
                <a:spcPts val="0"/>
              </a:spcBef>
              <a:spcAft>
                <a:spcPts val="0"/>
              </a:spcAft>
              <a:buClr>
                <a:schemeClr val="accent1"/>
              </a:buClr>
              <a:buSzPts val="1800"/>
              <a:buNone/>
            </a:pPr>
            <a:r>
              <a:rPr lang="en-GB" b="1"/>
              <a:t>Unit 1:  Project Management Introduction </a:t>
            </a:r>
            <a:endParaRPr b="1"/>
          </a:p>
          <a:p>
            <a:pPr marL="0" lvl="0" indent="0" algn="just" rtl="0">
              <a:lnSpc>
                <a:spcPct val="300000"/>
              </a:lnSpc>
              <a:spcBef>
                <a:spcPts val="0"/>
              </a:spcBef>
              <a:spcAft>
                <a:spcPts val="0"/>
              </a:spcAft>
              <a:buClr>
                <a:schemeClr val="accent1"/>
              </a:buClr>
              <a:buSzPts val="1800"/>
              <a:buNone/>
            </a:pPr>
            <a:r>
              <a:rPr lang="en-GB" b="1">
                <a:solidFill>
                  <a:schemeClr val="dk2"/>
                </a:solidFill>
              </a:rPr>
              <a:t>Unit 2: Life Cycle – INITIATION </a:t>
            </a:r>
            <a:endParaRPr b="1">
              <a:solidFill>
                <a:schemeClr val="dk2"/>
              </a:solidFill>
            </a:endParaRPr>
          </a:p>
          <a:p>
            <a:pPr marL="0" lvl="0" indent="0" algn="just" rtl="0">
              <a:lnSpc>
                <a:spcPct val="300000"/>
              </a:lnSpc>
              <a:spcBef>
                <a:spcPts val="0"/>
              </a:spcBef>
              <a:spcAft>
                <a:spcPts val="0"/>
              </a:spcAft>
              <a:buClr>
                <a:schemeClr val="accent1"/>
              </a:buClr>
              <a:buSzPts val="1800"/>
              <a:buNone/>
            </a:pPr>
            <a:r>
              <a:rPr lang="en-GB" b="1">
                <a:solidFill>
                  <a:schemeClr val="accent3"/>
                </a:solidFill>
              </a:rPr>
              <a:t>Unit 3: Life Cycle – PLANNING</a:t>
            </a:r>
            <a:endParaRPr b="1">
              <a:solidFill>
                <a:schemeClr val="accent3"/>
              </a:solidFill>
            </a:endParaRPr>
          </a:p>
          <a:p>
            <a:pPr marL="0" lvl="0" indent="0" algn="just" rtl="0">
              <a:lnSpc>
                <a:spcPct val="300000"/>
              </a:lnSpc>
              <a:spcBef>
                <a:spcPts val="0"/>
              </a:spcBef>
              <a:spcAft>
                <a:spcPts val="0"/>
              </a:spcAft>
              <a:buClr>
                <a:schemeClr val="accent1"/>
              </a:buClr>
              <a:buSzPts val="1800"/>
              <a:buNone/>
            </a:pPr>
            <a:r>
              <a:rPr lang="en-GB" b="1">
                <a:solidFill>
                  <a:srgbClr val="000000"/>
                </a:solidFill>
              </a:rPr>
              <a:t>Unit 4: </a:t>
            </a:r>
            <a:r>
              <a:rPr lang="en-GB" b="1"/>
              <a:t>Life Cycle – EXECUTING AND CONTROLLING</a:t>
            </a:r>
            <a:endParaRPr b="1"/>
          </a:p>
          <a:p>
            <a:pPr marL="0" lvl="0" indent="0" algn="just" rtl="0">
              <a:lnSpc>
                <a:spcPct val="300000"/>
              </a:lnSpc>
              <a:spcBef>
                <a:spcPts val="0"/>
              </a:spcBef>
              <a:spcAft>
                <a:spcPts val="0"/>
              </a:spcAft>
              <a:buClr>
                <a:schemeClr val="accent1"/>
              </a:buClr>
              <a:buSzPts val="1800"/>
              <a:buNone/>
            </a:pPr>
            <a:r>
              <a:rPr lang="en-GB" b="1"/>
              <a:t>Unit 5: Life Cycle – CLOSING</a:t>
            </a:r>
            <a:endParaRPr b="1"/>
          </a:p>
          <a:p>
            <a:pPr marL="0" lvl="0" indent="0" algn="just" rtl="0">
              <a:lnSpc>
                <a:spcPct val="300000"/>
              </a:lnSpc>
              <a:spcBef>
                <a:spcPts val="0"/>
              </a:spcBef>
              <a:spcAft>
                <a:spcPts val="0"/>
              </a:spcAft>
              <a:buClr>
                <a:schemeClr val="accent1"/>
              </a:buClr>
              <a:buSzPts val="1800"/>
              <a:buNone/>
            </a:pPr>
            <a:endParaRPr/>
          </a:p>
        </p:txBody>
      </p:sp>
      <p:sp>
        <p:nvSpPr>
          <p:cNvPr id="89" name="Google Shape;89;g2848eb96c55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Module Contents</a:t>
            </a:r>
            <a:endParaRPr b="1"/>
          </a:p>
        </p:txBody>
      </p:sp>
      <p:pic>
        <p:nvPicPr>
          <p:cNvPr id="90" name="Google Shape;90;g2848eb96c55_0_0"/>
          <p:cNvPicPr preferRelativeResize="0"/>
          <p:nvPr/>
        </p:nvPicPr>
        <p:blipFill rotWithShape="1">
          <a:blip r:embed="rId3">
            <a:alphaModFix/>
          </a:blip>
          <a:srcRect/>
          <a:stretch/>
        </p:blipFill>
        <p:spPr>
          <a:xfrm>
            <a:off x="5821500" y="1358524"/>
            <a:ext cx="5744075" cy="3833235"/>
          </a:xfrm>
          <a:prstGeom prst="rect">
            <a:avLst/>
          </a:prstGeom>
          <a:noFill/>
          <a:ln>
            <a:noFill/>
          </a:ln>
        </p:spPr>
      </p:pic>
      <p:sp>
        <p:nvSpPr>
          <p:cNvPr id="91" name="Google Shape;91;g2848eb96c55_0_0"/>
          <p:cNvSpPr txBox="1"/>
          <p:nvPr/>
        </p:nvSpPr>
        <p:spPr>
          <a:xfrm>
            <a:off x="6465200" y="6015700"/>
            <a:ext cx="5415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body" idx="1"/>
          </p:nvPr>
        </p:nvSpPr>
        <p:spPr>
          <a:xfrm>
            <a:off x="399370" y="1258817"/>
            <a:ext cx="11393260" cy="500784"/>
          </a:xfrm>
          <a:prstGeom prst="rect">
            <a:avLst/>
          </a:prstGeom>
          <a:solidFill>
            <a:schemeClr val="accent3"/>
          </a:solidFill>
          <a:ln>
            <a:noFill/>
          </a:ln>
        </p:spPr>
        <p:txBody>
          <a:bodyPr spcFirstLastPara="1" wrap="square" lIns="0" tIns="0" rIns="0" bIns="0" anchor="ctr" anchorCtr="0">
            <a:noAutofit/>
          </a:bodyPr>
          <a:lstStyle/>
          <a:p>
            <a:pPr marL="457200" marR="0" lvl="0" indent="-228600" algn="just" rtl="0">
              <a:lnSpc>
                <a:spcPct val="90000"/>
              </a:lnSpc>
              <a:spcBef>
                <a:spcPts val="1000"/>
              </a:spcBef>
              <a:spcAft>
                <a:spcPts val="0"/>
              </a:spcAft>
              <a:buClr>
                <a:schemeClr val="accent3"/>
              </a:buClr>
              <a:buSzPts val="2000"/>
              <a:buFont typeface="Arial"/>
              <a:buNone/>
            </a:pPr>
            <a:r>
              <a:rPr lang="en-GB" sz="1800">
                <a:solidFill>
                  <a:schemeClr val="lt1"/>
                </a:solidFill>
              </a:rPr>
              <a:t> Quality is the degree to which a set of inherent characteristics fulfill requirements (refers to performance or result)</a:t>
            </a:r>
            <a:endParaRPr sz="1800">
              <a:solidFill>
                <a:schemeClr val="lt1"/>
              </a:solidFill>
            </a:endParaRPr>
          </a:p>
        </p:txBody>
      </p:sp>
      <p:sp>
        <p:nvSpPr>
          <p:cNvPr id="236" name="Google Shape;236;p27"/>
          <p:cNvSpPr txBox="1">
            <a:spLocks noGrp="1"/>
          </p:cNvSpPr>
          <p:nvPr>
            <p:ph type="body" idx="2"/>
          </p:nvPr>
        </p:nvSpPr>
        <p:spPr>
          <a:xfrm>
            <a:off x="399369" y="1994264"/>
            <a:ext cx="11497355" cy="1148986"/>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a:t>“Quality is generally defined as the totality of features and inherent or assigned characteristics of a product, person, process, service and/or system that bear on its ability to show that it meets expectations or satisfies stated needs, requirements or specification”</a:t>
            </a:r>
            <a:endParaRPr/>
          </a:p>
        </p:txBody>
      </p:sp>
      <p:sp>
        <p:nvSpPr>
          <p:cNvPr id="237" name="Google Shape;237;p2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Quality</a:t>
            </a:r>
            <a:endParaRPr b="1"/>
          </a:p>
        </p:txBody>
      </p:sp>
      <p:sp>
        <p:nvSpPr>
          <p:cNvPr id="238" name="Google Shape;238;p27"/>
          <p:cNvSpPr txBox="1"/>
          <p:nvPr/>
        </p:nvSpPr>
        <p:spPr>
          <a:xfrm>
            <a:off x="824593" y="3714751"/>
            <a:ext cx="10968037" cy="1908174"/>
          </a:xfrm>
          <a:prstGeom prst="rect">
            <a:avLst/>
          </a:prstGeom>
          <a:solidFill>
            <a:srgbClr val="D2F1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Calibri"/>
                <a:ea typeface="Calibri"/>
                <a:cs typeface="Calibri"/>
                <a:sym typeface="Calibri"/>
              </a:rPr>
              <a:t>Responsibilities Regarding Quality</a:t>
            </a:r>
            <a:endParaRPr sz="1800" b="1" i="0" u="sng"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285750" marR="0" lvl="0" indent="-285750" algn="ctr" rtl="0">
              <a:lnSpc>
                <a:spcPct val="100000"/>
              </a:lnSpc>
              <a:spcBef>
                <a:spcPts val="0"/>
              </a:spcBef>
              <a:spcAft>
                <a:spcPts val="0"/>
              </a:spcAft>
              <a:buClr>
                <a:srgbClr val="000000"/>
              </a:buClr>
              <a:buSzPts val="1800"/>
              <a:buFont typeface="Noto Sans Symbols"/>
              <a:buChar char="▪"/>
            </a:pPr>
            <a:r>
              <a:rPr lang="en-GB" sz="2000" b="0" i="0" u="none" strike="noStrike" cap="none">
                <a:solidFill>
                  <a:srgbClr val="000000"/>
                </a:solidFill>
                <a:latin typeface="Calibri"/>
                <a:ea typeface="Calibri"/>
                <a:cs typeface="Calibri"/>
                <a:sym typeface="Calibri"/>
              </a:rPr>
              <a:t>Ultimate responsibility for project’s product </a:t>
            </a:r>
            <a:r>
              <a:rPr lang="en-GB" sz="2000" b="1" i="0" u="none" strike="noStrike" cap="none">
                <a:solidFill>
                  <a:srgbClr val="000000"/>
                </a:solidFill>
                <a:latin typeface="Calibri"/>
                <a:ea typeface="Calibri"/>
                <a:cs typeface="Calibri"/>
                <a:sym typeface="Calibri"/>
              </a:rPr>
              <a:t>: Project Manager</a:t>
            </a:r>
            <a:endParaRPr sz="2000" b="1" i="0" u="none" strike="noStrike" cap="none">
              <a:solidFill>
                <a:srgbClr val="000000"/>
              </a:solidFill>
              <a:latin typeface="Calibri"/>
              <a:ea typeface="Calibri"/>
              <a:cs typeface="Calibri"/>
              <a:sym typeface="Calibri"/>
            </a:endParaRPr>
          </a:p>
          <a:p>
            <a:pPr marL="285750" marR="0" lvl="0" indent="-285750" algn="ctr" rtl="0">
              <a:lnSpc>
                <a:spcPct val="100000"/>
              </a:lnSpc>
              <a:spcBef>
                <a:spcPts val="0"/>
              </a:spcBef>
              <a:spcAft>
                <a:spcPts val="0"/>
              </a:spcAft>
              <a:buClr>
                <a:srgbClr val="000000"/>
              </a:buClr>
              <a:buSzPts val="1800"/>
              <a:buFont typeface="Noto Sans Symbols"/>
              <a:buChar char="▪"/>
            </a:pPr>
            <a:r>
              <a:rPr lang="en-GB" sz="2000" b="0" i="0" u="none" strike="noStrike" cap="none">
                <a:solidFill>
                  <a:srgbClr val="000000"/>
                </a:solidFill>
                <a:latin typeface="Calibri"/>
                <a:ea typeface="Calibri"/>
                <a:cs typeface="Calibri"/>
                <a:sym typeface="Calibri"/>
              </a:rPr>
              <a:t>Ultimate responsibility for quality in the organisation: </a:t>
            </a:r>
            <a:r>
              <a:rPr lang="en-GB" sz="2000" b="1" i="0" u="none" strike="noStrike" cap="none">
                <a:solidFill>
                  <a:srgbClr val="000000"/>
                </a:solidFill>
                <a:latin typeface="Calibri"/>
                <a:ea typeface="Calibri"/>
                <a:cs typeface="Calibri"/>
                <a:sym typeface="Calibri"/>
              </a:rPr>
              <a:t>Senior Management</a:t>
            </a:r>
            <a:endParaRPr sz="2000" b="1" i="0" u="none" strike="noStrike" cap="none">
              <a:solidFill>
                <a:srgbClr val="000000"/>
              </a:solidFill>
              <a:latin typeface="Calibri"/>
              <a:ea typeface="Calibri"/>
              <a:cs typeface="Calibri"/>
              <a:sym typeface="Calibri"/>
            </a:endParaRPr>
          </a:p>
          <a:p>
            <a:pPr marL="285750" marR="0" lvl="0" indent="-285750" algn="ctr" rtl="0">
              <a:lnSpc>
                <a:spcPct val="100000"/>
              </a:lnSpc>
              <a:spcBef>
                <a:spcPts val="0"/>
              </a:spcBef>
              <a:spcAft>
                <a:spcPts val="0"/>
              </a:spcAft>
              <a:buClr>
                <a:srgbClr val="000000"/>
              </a:buClr>
              <a:buSzPts val="1800"/>
              <a:buFont typeface="Noto Sans Symbols"/>
              <a:buChar char="▪"/>
            </a:pPr>
            <a:r>
              <a:rPr lang="en-GB" sz="2000" b="0" i="0" u="none" strike="noStrike" cap="none">
                <a:solidFill>
                  <a:srgbClr val="000000"/>
                </a:solidFill>
                <a:latin typeface="Calibri"/>
                <a:ea typeface="Calibri"/>
                <a:cs typeface="Calibri"/>
                <a:sym typeface="Calibri"/>
              </a:rPr>
              <a:t>Responsibility for project assigned work </a:t>
            </a:r>
            <a:r>
              <a:rPr lang="en-GB" sz="2000" b="1" i="0" u="none" strike="noStrike" cap="none">
                <a:solidFill>
                  <a:srgbClr val="000000"/>
                </a:solidFill>
                <a:latin typeface="Calibri"/>
                <a:ea typeface="Calibri"/>
                <a:cs typeface="Calibri"/>
                <a:sym typeface="Calibri"/>
              </a:rPr>
              <a:t>: Assigned Project Team Member</a:t>
            </a:r>
            <a:r>
              <a:rPr lang="en-GB" sz="2000" b="0" i="0" u="none" strike="noStrike" cap="none">
                <a:solidFill>
                  <a:srgbClr val="000000"/>
                </a:solidFill>
                <a:latin typeface="Calibri"/>
                <a:ea typeface="Calibri"/>
                <a:cs typeface="Calibri"/>
                <a:sym typeface="Calibri"/>
              </a:rPr>
              <a:t> (Before delivering the work)</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body" idx="2"/>
          </p:nvPr>
        </p:nvSpPr>
        <p:spPr>
          <a:xfrm>
            <a:off x="633546" y="1441813"/>
            <a:ext cx="4429108" cy="1987187"/>
          </a:xfrm>
          <a:prstGeom prst="rect">
            <a:avLst/>
          </a:prstGeom>
          <a:noFill/>
          <a:ln>
            <a:noFill/>
          </a:ln>
        </p:spPr>
        <p:txBody>
          <a:bodyPr spcFirstLastPara="1" wrap="square" lIns="0" tIns="0" rIns="0" bIns="0" anchor="t" anchorCtr="0">
            <a:noAutofit/>
          </a:bodyPr>
          <a:lstStyle/>
          <a:p>
            <a:pPr marL="571500" marR="0" lvl="0" indent="-342900" algn="just" rtl="0">
              <a:lnSpc>
                <a:spcPct val="90000"/>
              </a:lnSpc>
              <a:spcBef>
                <a:spcPts val="1000"/>
              </a:spcBef>
              <a:spcAft>
                <a:spcPts val="0"/>
              </a:spcAft>
              <a:buClr>
                <a:srgbClr val="000000"/>
              </a:buClr>
              <a:buSzPts val="1800"/>
              <a:buFont typeface="Noto Sans Symbols"/>
              <a:buChar char="▪"/>
            </a:pPr>
            <a:r>
              <a:rPr lang="en-GB" sz="2400"/>
              <a:t>Increased Cost</a:t>
            </a:r>
            <a:endParaRPr/>
          </a:p>
          <a:p>
            <a:pPr marL="571500" marR="0" lvl="0" indent="-342900" algn="just" rtl="0">
              <a:lnSpc>
                <a:spcPct val="90000"/>
              </a:lnSpc>
              <a:spcBef>
                <a:spcPts val="1000"/>
              </a:spcBef>
              <a:spcAft>
                <a:spcPts val="0"/>
              </a:spcAft>
              <a:buClr>
                <a:srgbClr val="000000"/>
              </a:buClr>
              <a:buSzPts val="1800"/>
              <a:buFont typeface="Noto Sans Symbols"/>
              <a:buChar char="▪"/>
            </a:pPr>
            <a:r>
              <a:rPr lang="en-GB" sz="2400"/>
              <a:t>Decrease in profits</a:t>
            </a:r>
            <a:endParaRPr/>
          </a:p>
          <a:p>
            <a:pPr marL="571500" marR="0" lvl="0" indent="-342900" algn="just" rtl="0">
              <a:lnSpc>
                <a:spcPct val="90000"/>
              </a:lnSpc>
              <a:spcBef>
                <a:spcPts val="1000"/>
              </a:spcBef>
              <a:spcAft>
                <a:spcPts val="0"/>
              </a:spcAft>
              <a:buClr>
                <a:srgbClr val="000000"/>
              </a:buClr>
              <a:buSzPts val="1800"/>
              <a:buFont typeface="Noto Sans Symbols"/>
              <a:buChar char="▪"/>
            </a:pPr>
            <a:r>
              <a:rPr lang="en-GB" sz="2400"/>
              <a:t>Low morale</a:t>
            </a:r>
            <a:endParaRPr/>
          </a:p>
          <a:p>
            <a:pPr marL="571500" marR="0" lvl="0" indent="-342900" algn="just" rtl="0">
              <a:lnSpc>
                <a:spcPct val="90000"/>
              </a:lnSpc>
              <a:spcBef>
                <a:spcPts val="1000"/>
              </a:spcBef>
              <a:spcAft>
                <a:spcPts val="0"/>
              </a:spcAft>
              <a:buClr>
                <a:srgbClr val="000000"/>
              </a:buClr>
              <a:buSzPts val="1800"/>
              <a:buFont typeface="Noto Sans Symbols"/>
              <a:buChar char="▪"/>
            </a:pPr>
            <a:r>
              <a:rPr lang="en-GB" sz="2400"/>
              <a:t>Low customer satisfaction</a:t>
            </a:r>
            <a:endParaRPr sz="2400"/>
          </a:p>
        </p:txBody>
      </p:sp>
      <p:sp>
        <p:nvSpPr>
          <p:cNvPr id="244" name="Google Shape;244;p2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Most common results of poor Quality</a:t>
            </a:r>
            <a:endParaRPr b="1"/>
          </a:p>
        </p:txBody>
      </p:sp>
      <p:sp>
        <p:nvSpPr>
          <p:cNvPr id="245" name="Google Shape;245;p28"/>
          <p:cNvSpPr txBox="1"/>
          <p:nvPr/>
        </p:nvSpPr>
        <p:spPr>
          <a:xfrm>
            <a:off x="827978" y="3747474"/>
            <a:ext cx="5862754"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Quality assurance can be defined as "</a:t>
            </a:r>
            <a:r>
              <a:rPr lang="en-GB" sz="2000" b="1" i="0" u="none" strike="noStrike" cap="none">
                <a:solidFill>
                  <a:srgbClr val="000000"/>
                </a:solidFill>
                <a:latin typeface="Calibri"/>
                <a:ea typeface="Calibri"/>
                <a:cs typeface="Calibri"/>
                <a:sym typeface="Calibri"/>
              </a:rPr>
              <a:t>part of quality management focused on providing confidence that quality requirements will be fulfilled</a:t>
            </a:r>
            <a:r>
              <a:rPr lang="en-GB" sz="2000" b="0" i="0" u="none" strike="noStrike" cap="none">
                <a:solidFill>
                  <a:srgbClr val="000000"/>
                </a:solidFill>
                <a:latin typeface="Calibri"/>
                <a:ea typeface="Calibri"/>
                <a:cs typeface="Calibri"/>
                <a:sym typeface="Calibri"/>
              </a:rPr>
              <a:t>." The confidence provided by quality assurance is twofold—internally to management and externally to customers, government agencies, regulators, certifiers, and third parties.</a:t>
            </a:r>
            <a:endParaRPr sz="2000" b="0" i="0" u="none" strike="noStrike" cap="none">
              <a:solidFill>
                <a:srgbClr val="000000"/>
              </a:solidFill>
              <a:latin typeface="Calibri"/>
              <a:ea typeface="Calibri"/>
              <a:cs typeface="Calibri"/>
              <a:sym typeface="Calibri"/>
            </a:endParaRPr>
          </a:p>
        </p:txBody>
      </p:sp>
      <p:pic>
        <p:nvPicPr>
          <p:cNvPr id="246" name="Google Shape;246;p28"/>
          <p:cNvPicPr preferRelativeResize="0"/>
          <p:nvPr/>
        </p:nvPicPr>
        <p:blipFill rotWithShape="1">
          <a:blip r:embed="rId3">
            <a:alphaModFix/>
          </a:blip>
          <a:srcRect/>
          <a:stretch/>
        </p:blipFill>
        <p:spPr>
          <a:xfrm>
            <a:off x="8627898" y="1142535"/>
            <a:ext cx="3017450" cy="3017450"/>
          </a:xfrm>
          <a:prstGeom prst="rect">
            <a:avLst/>
          </a:prstGeom>
          <a:noFill/>
          <a:ln>
            <a:noFill/>
          </a:ln>
        </p:spPr>
      </p:pic>
      <p:sp>
        <p:nvSpPr>
          <p:cNvPr id="247" name="Google Shape;247;p28"/>
          <p:cNvSpPr txBox="1"/>
          <p:nvPr/>
        </p:nvSpPr>
        <p:spPr>
          <a:xfrm>
            <a:off x="827978" y="2651260"/>
            <a:ext cx="10764078" cy="584775"/>
          </a:xfrm>
          <a:prstGeom prst="rect">
            <a:avLst/>
          </a:prstGeom>
          <a:solidFill>
            <a:srgbClr val="D2F1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What is your opinion on the quality of McDonald’s? </a:t>
            </a:r>
            <a:endParaRPr sz="3200" b="0" i="0" u="none" strike="noStrike" cap="none">
              <a:solidFill>
                <a:srgbClr val="000000"/>
              </a:solidFill>
              <a:latin typeface="Calibri"/>
              <a:ea typeface="Calibri"/>
              <a:cs typeface="Calibri"/>
              <a:sym typeface="Calibri"/>
            </a:endParaRPr>
          </a:p>
        </p:txBody>
      </p:sp>
      <p:pic>
        <p:nvPicPr>
          <p:cNvPr id="248" name="Google Shape;248;p28"/>
          <p:cNvPicPr preferRelativeResize="0"/>
          <p:nvPr/>
        </p:nvPicPr>
        <p:blipFill>
          <a:blip r:embed="rId4">
            <a:alphaModFix/>
          </a:blip>
          <a:stretch>
            <a:fillRect/>
          </a:stretch>
        </p:blipFill>
        <p:spPr>
          <a:xfrm>
            <a:off x="7071732" y="3674260"/>
            <a:ext cx="3589822" cy="23932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200"/>
              <a:t>What is the cost?</a:t>
            </a:r>
            <a:endParaRPr sz="2200"/>
          </a:p>
        </p:txBody>
      </p:sp>
      <p:sp>
        <p:nvSpPr>
          <p:cNvPr id="254" name="Google Shape;254;p37"/>
          <p:cNvSpPr txBox="1">
            <a:spLocks noGrp="1"/>
          </p:cNvSpPr>
          <p:nvPr>
            <p:ph type="body" idx="2"/>
          </p:nvPr>
        </p:nvSpPr>
        <p:spPr>
          <a:xfrm>
            <a:off x="399370" y="1994263"/>
            <a:ext cx="5328768" cy="4603389"/>
          </a:xfrm>
          <a:prstGeom prst="rect">
            <a:avLst/>
          </a:prstGeom>
          <a:noFill/>
          <a:ln>
            <a:noFill/>
          </a:ln>
        </p:spPr>
        <p:txBody>
          <a:bodyPr spcFirstLastPara="1" wrap="square" lIns="0" tIns="0" rIns="0" bIns="0" anchor="t" anchorCtr="0">
            <a:noAutofit/>
          </a:bodyPr>
          <a:lstStyle/>
          <a:p>
            <a:pPr marL="342900" lvl="0" indent="-342900" algn="just" rtl="0">
              <a:lnSpc>
                <a:spcPct val="150000"/>
              </a:lnSpc>
              <a:spcBef>
                <a:spcPts val="0"/>
              </a:spcBef>
              <a:spcAft>
                <a:spcPts val="0"/>
              </a:spcAft>
              <a:buSzPts val="2200"/>
              <a:buFont typeface="Noto Sans Symbols"/>
              <a:buChar char="▪"/>
            </a:pPr>
            <a:r>
              <a:rPr lang="en-GB" sz="2200"/>
              <a:t>Project Budget</a:t>
            </a:r>
            <a:endParaRPr sz="2200"/>
          </a:p>
          <a:p>
            <a:pPr marL="854075" lvl="0" indent="-342900" algn="just" rtl="0">
              <a:lnSpc>
                <a:spcPct val="150000"/>
              </a:lnSpc>
              <a:spcBef>
                <a:spcPts val="0"/>
              </a:spcBef>
              <a:spcAft>
                <a:spcPts val="0"/>
              </a:spcAft>
              <a:buSzPts val="2200"/>
              <a:buFont typeface="Noto Sans Symbols"/>
              <a:buChar char="▪"/>
            </a:pPr>
            <a:r>
              <a:rPr lang="en-GB" sz="2200"/>
              <a:t>Hard budget (Euro)</a:t>
            </a:r>
            <a:endParaRPr sz="2200"/>
          </a:p>
          <a:p>
            <a:pPr marL="1370013" lvl="0" indent="-342900" algn="just" rtl="0">
              <a:lnSpc>
                <a:spcPct val="150000"/>
              </a:lnSpc>
              <a:spcBef>
                <a:spcPts val="0"/>
              </a:spcBef>
              <a:spcAft>
                <a:spcPts val="0"/>
              </a:spcAft>
              <a:buSzPts val="2200"/>
              <a:buFont typeface="Noto Sans Symbols"/>
              <a:buChar char="▪"/>
            </a:pPr>
            <a:r>
              <a:rPr lang="en-GB" sz="2200"/>
              <a:t> Hardware, software, vendor / consulting services, travel</a:t>
            </a:r>
            <a:endParaRPr sz="2200"/>
          </a:p>
          <a:p>
            <a:pPr marL="1370013" lvl="0" indent="-342900" algn="just" rtl="0">
              <a:lnSpc>
                <a:spcPct val="150000"/>
              </a:lnSpc>
              <a:spcBef>
                <a:spcPts val="0"/>
              </a:spcBef>
              <a:spcAft>
                <a:spcPts val="0"/>
              </a:spcAft>
              <a:buSzPts val="2200"/>
              <a:buFont typeface="Noto Sans Symbols"/>
              <a:buChar char="▪"/>
            </a:pPr>
            <a:r>
              <a:rPr lang="en-GB" sz="2200"/>
              <a:t> Funding: capital vs. departmental </a:t>
            </a:r>
            <a:endParaRPr sz="2200"/>
          </a:p>
          <a:p>
            <a:pPr marL="1370012" lvl="0" indent="-342900" algn="just" rtl="0">
              <a:lnSpc>
                <a:spcPct val="150000"/>
              </a:lnSpc>
              <a:spcBef>
                <a:spcPts val="0"/>
              </a:spcBef>
              <a:spcAft>
                <a:spcPts val="0"/>
              </a:spcAft>
              <a:buSzPts val="2200"/>
              <a:buFont typeface="Noto Sans Symbols"/>
              <a:buChar char="▪"/>
            </a:pPr>
            <a:r>
              <a:rPr lang="en-GB" sz="2200"/>
              <a:t> Do not forget operating costs</a:t>
            </a:r>
            <a:endParaRPr sz="2200"/>
          </a:p>
          <a:p>
            <a:pPr marL="854075" lvl="0" indent="-342900" algn="just" rtl="0">
              <a:lnSpc>
                <a:spcPct val="150000"/>
              </a:lnSpc>
              <a:spcBef>
                <a:spcPts val="0"/>
              </a:spcBef>
              <a:spcAft>
                <a:spcPts val="0"/>
              </a:spcAft>
              <a:buSzPts val="2200"/>
              <a:buFont typeface="Noto Sans Symbols"/>
              <a:buChar char="▪"/>
            </a:pPr>
            <a:r>
              <a:rPr lang="en-GB" sz="2200"/>
              <a:t>Soft budget</a:t>
            </a:r>
            <a:endParaRPr sz="2200"/>
          </a:p>
          <a:p>
            <a:pPr marL="1389062" lvl="0" indent="-342900" algn="just" rtl="0">
              <a:lnSpc>
                <a:spcPct val="150000"/>
              </a:lnSpc>
              <a:spcBef>
                <a:spcPts val="0"/>
              </a:spcBef>
              <a:spcAft>
                <a:spcPts val="0"/>
              </a:spcAft>
              <a:buSzPts val="2200"/>
              <a:buFont typeface="Noto Sans Symbols"/>
              <a:buChar char="▪"/>
            </a:pPr>
            <a:r>
              <a:rPr lang="en-GB" sz="2200"/>
              <a:t>Services and subcontracting </a:t>
            </a:r>
            <a:endParaRPr sz="2200"/>
          </a:p>
          <a:p>
            <a:pPr marL="0" lvl="0" indent="0" algn="just" rtl="0">
              <a:lnSpc>
                <a:spcPct val="150000"/>
              </a:lnSpc>
              <a:spcBef>
                <a:spcPts val="0"/>
              </a:spcBef>
              <a:spcAft>
                <a:spcPts val="0"/>
              </a:spcAft>
              <a:buSzPts val="1800"/>
              <a:buNone/>
            </a:pPr>
            <a:r>
              <a:rPr lang="en-GB" sz="2000">
                <a:solidFill>
                  <a:schemeClr val="accent3"/>
                </a:solidFill>
              </a:rPr>
              <a:t>Based on project schedule</a:t>
            </a:r>
            <a:endParaRPr sz="2000">
              <a:solidFill>
                <a:schemeClr val="accent3"/>
              </a:solidFill>
            </a:endParaRPr>
          </a:p>
          <a:p>
            <a:pPr marL="0" lvl="0" indent="0" algn="just" rtl="0">
              <a:lnSpc>
                <a:spcPct val="90000"/>
              </a:lnSpc>
              <a:spcBef>
                <a:spcPts val="0"/>
              </a:spcBef>
              <a:spcAft>
                <a:spcPts val="0"/>
              </a:spcAft>
              <a:buClr>
                <a:srgbClr val="000000"/>
              </a:buClr>
              <a:buSzPts val="1800"/>
              <a:buNone/>
            </a:pPr>
            <a:endParaRPr>
              <a:solidFill>
                <a:srgbClr val="000000"/>
              </a:solidFill>
            </a:endParaRPr>
          </a:p>
        </p:txBody>
      </p:sp>
      <p:sp>
        <p:nvSpPr>
          <p:cNvPr id="255" name="Google Shape;255;p3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Planning – Project Budget</a:t>
            </a:r>
            <a:endParaRPr b="1"/>
          </a:p>
        </p:txBody>
      </p:sp>
      <p:pic>
        <p:nvPicPr>
          <p:cNvPr id="256" name="Google Shape;256;p37"/>
          <p:cNvPicPr preferRelativeResize="0"/>
          <p:nvPr/>
        </p:nvPicPr>
        <p:blipFill rotWithShape="1">
          <a:blip r:embed="rId3">
            <a:alphaModFix/>
          </a:blip>
          <a:srcRect/>
          <a:stretch/>
        </p:blipFill>
        <p:spPr>
          <a:xfrm>
            <a:off x="7455500" y="1302350"/>
            <a:ext cx="3247249" cy="4870874"/>
          </a:xfrm>
          <a:prstGeom prst="rect">
            <a:avLst/>
          </a:prstGeom>
          <a:noFill/>
          <a:ln>
            <a:noFill/>
          </a:ln>
        </p:spPr>
      </p:pic>
      <p:sp>
        <p:nvSpPr>
          <p:cNvPr id="257" name="Google Shape;257;p37"/>
          <p:cNvSpPr txBox="1"/>
          <p:nvPr/>
        </p:nvSpPr>
        <p:spPr>
          <a:xfrm>
            <a:off x="7686600" y="6121250"/>
            <a:ext cx="4438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Stakeholders’ Management</a:t>
            </a:r>
            <a:endParaRPr b="1"/>
          </a:p>
        </p:txBody>
      </p:sp>
      <p:pic>
        <p:nvPicPr>
          <p:cNvPr id="263" name="Google Shape;263;p38"/>
          <p:cNvPicPr preferRelativeResize="0"/>
          <p:nvPr/>
        </p:nvPicPr>
        <p:blipFill rotWithShape="1">
          <a:blip r:embed="rId3">
            <a:alphaModFix/>
          </a:blip>
          <a:srcRect l="6551" t="38055" r="70078" b="11667"/>
          <a:stretch/>
        </p:blipFill>
        <p:spPr>
          <a:xfrm>
            <a:off x="5572124" y="1647824"/>
            <a:ext cx="6315075" cy="4207973"/>
          </a:xfrm>
          <a:prstGeom prst="rect">
            <a:avLst/>
          </a:prstGeom>
          <a:noFill/>
          <a:ln>
            <a:noFill/>
          </a:ln>
        </p:spPr>
      </p:pic>
      <p:sp>
        <p:nvSpPr>
          <p:cNvPr id="264" name="Google Shape;264;p38"/>
          <p:cNvSpPr txBox="1"/>
          <p:nvPr/>
        </p:nvSpPr>
        <p:spPr>
          <a:xfrm>
            <a:off x="6724649" y="1227237"/>
            <a:ext cx="42957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Stakeholders Assessment Matrix</a:t>
            </a:r>
            <a:endParaRPr sz="1800" b="1" i="0" u="none" strike="noStrike" cap="none">
              <a:solidFill>
                <a:srgbClr val="000000"/>
              </a:solidFill>
              <a:latin typeface="Calibri"/>
              <a:ea typeface="Calibri"/>
              <a:cs typeface="Calibri"/>
              <a:sym typeface="Calibri"/>
            </a:endParaRPr>
          </a:p>
        </p:txBody>
      </p:sp>
      <p:sp>
        <p:nvSpPr>
          <p:cNvPr id="265" name="Google Shape;265;p38"/>
          <p:cNvSpPr txBox="1"/>
          <p:nvPr/>
        </p:nvSpPr>
        <p:spPr>
          <a:xfrm>
            <a:off x="399370" y="1594281"/>
            <a:ext cx="51729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It is the project manager’s responsibility to manage the influences of these various stakeholders in relation to the project requirements to ensure a successful outcome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rgbClr val="000000"/>
                </a:solidFill>
                <a:latin typeface="Calibri"/>
                <a:ea typeface="Calibri"/>
                <a:cs typeface="Calibri"/>
                <a:sym typeface="Calibri"/>
              </a:rPr>
              <a:t>Contribution to the Matrix: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1. Project Team Members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2. Interested Entities Internal or External</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to the Performing Organization</a:t>
            </a:r>
            <a:endParaRPr sz="1800" b="0" i="0" u="none" strike="noStrike" cap="none">
              <a:solidFill>
                <a:srgbClr val="000000"/>
              </a:solidFill>
              <a:latin typeface="Calibri"/>
              <a:ea typeface="Calibri"/>
              <a:cs typeface="Calibri"/>
              <a:sym typeface="Calibri"/>
            </a:endParaRPr>
          </a:p>
        </p:txBody>
      </p:sp>
      <p:sp>
        <p:nvSpPr>
          <p:cNvPr id="266" name="Google Shape;266;p38"/>
          <p:cNvSpPr txBox="1"/>
          <p:nvPr/>
        </p:nvSpPr>
        <p:spPr>
          <a:xfrm>
            <a:off x="399370" y="5646207"/>
            <a:ext cx="10906805" cy="9233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Stakeholder identification is a continuous process throughout the entire project life cycle</a:t>
            </a: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Failure to do so can lead to delays, cost increases, unexpected issues and other negative consequences including project cancellation</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body" idx="2"/>
          </p:nvPr>
        </p:nvSpPr>
        <p:spPr>
          <a:xfrm>
            <a:off x="399374" y="1823452"/>
            <a:ext cx="6632700" cy="4011900"/>
          </a:xfrm>
          <a:prstGeom prst="rect">
            <a:avLst/>
          </a:prstGeom>
          <a:noFill/>
          <a:ln>
            <a:noFill/>
          </a:ln>
        </p:spPr>
        <p:txBody>
          <a:bodyPr spcFirstLastPara="1" wrap="square" lIns="0" tIns="0" rIns="0" bIns="0" anchor="t" anchorCtr="0">
            <a:noAutofit/>
          </a:bodyPr>
          <a:lstStyle/>
          <a:p>
            <a:pPr marL="0" lvl="0" indent="0" algn="just" rtl="0">
              <a:lnSpc>
                <a:spcPct val="150000"/>
              </a:lnSpc>
              <a:spcBef>
                <a:spcPts val="0"/>
              </a:spcBef>
              <a:spcAft>
                <a:spcPts val="0"/>
              </a:spcAft>
              <a:buSzPts val="1800"/>
              <a:buNone/>
            </a:pPr>
            <a:r>
              <a:rPr lang="en-GB" sz="2500" b="1" u="sng"/>
              <a:t>Project Risks</a:t>
            </a:r>
            <a:endParaRPr/>
          </a:p>
          <a:p>
            <a:pPr marL="571500" marR="0" lvl="0" indent="-342900" algn="just" rtl="0">
              <a:lnSpc>
                <a:spcPct val="90000"/>
              </a:lnSpc>
              <a:spcBef>
                <a:spcPts val="1000"/>
              </a:spcBef>
              <a:spcAft>
                <a:spcPts val="0"/>
              </a:spcAft>
              <a:buSzPts val="1800"/>
              <a:buAutoNum type="arabicPeriod"/>
            </a:pPr>
            <a:r>
              <a:rPr lang="en-GB" sz="2400"/>
              <a:t>What could happen?</a:t>
            </a:r>
            <a:endParaRPr sz="2400"/>
          </a:p>
          <a:p>
            <a:pPr marL="571500" marR="0" lvl="0" indent="-342900" algn="just" rtl="0">
              <a:lnSpc>
                <a:spcPct val="90000"/>
              </a:lnSpc>
              <a:spcBef>
                <a:spcPts val="1000"/>
              </a:spcBef>
              <a:spcAft>
                <a:spcPts val="0"/>
              </a:spcAft>
              <a:buSzPts val="1800"/>
              <a:buAutoNum type="arabicPeriod"/>
            </a:pPr>
            <a:r>
              <a:rPr lang="en-GB" sz="2400"/>
              <a:t>What is the likelihood of it happening?</a:t>
            </a:r>
            <a:endParaRPr sz="2400"/>
          </a:p>
          <a:p>
            <a:pPr marL="571500" marR="0" lvl="0" indent="-342900" algn="just" rtl="0">
              <a:lnSpc>
                <a:spcPct val="90000"/>
              </a:lnSpc>
              <a:spcBef>
                <a:spcPts val="1000"/>
              </a:spcBef>
              <a:spcAft>
                <a:spcPts val="0"/>
              </a:spcAft>
              <a:buSzPts val="1800"/>
              <a:buAutoNum type="arabicPeriod"/>
            </a:pPr>
            <a:r>
              <a:rPr lang="en-GB" sz="2400"/>
              <a:t>What would happen if it actually did?</a:t>
            </a:r>
            <a:endParaRPr sz="2400"/>
          </a:p>
          <a:p>
            <a:pPr marL="571500" marR="0" lvl="0" indent="-342900" algn="just" rtl="0">
              <a:lnSpc>
                <a:spcPct val="90000"/>
              </a:lnSpc>
              <a:spcBef>
                <a:spcPts val="1000"/>
              </a:spcBef>
              <a:spcAft>
                <a:spcPts val="0"/>
              </a:spcAft>
              <a:buSzPts val="1800"/>
              <a:buAutoNum type="arabicPeriod"/>
            </a:pPr>
            <a:r>
              <a:rPr lang="en-GB" sz="2400"/>
              <a:t>For high priority items, define risk strategy / approach</a:t>
            </a:r>
            <a:endParaRPr sz="2400"/>
          </a:p>
          <a:p>
            <a:pPr marL="571500" marR="0" lvl="0" indent="-342900" algn="just" rtl="0">
              <a:lnSpc>
                <a:spcPct val="90000"/>
              </a:lnSpc>
              <a:spcBef>
                <a:spcPts val="1000"/>
              </a:spcBef>
              <a:spcAft>
                <a:spcPts val="0"/>
              </a:spcAft>
              <a:buSzPts val="1800"/>
              <a:buAutoNum type="arabicPeriod"/>
            </a:pPr>
            <a:r>
              <a:rPr lang="en-GB" sz="2400"/>
              <a:t>Accept, mitigation, contingency</a:t>
            </a:r>
            <a:endParaRPr sz="2500"/>
          </a:p>
        </p:txBody>
      </p:sp>
      <p:sp>
        <p:nvSpPr>
          <p:cNvPr id="272" name="Google Shape;272;p3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800"/>
              <a:buNone/>
            </a:pPr>
            <a:r>
              <a:rPr lang="en-GB" b="1"/>
              <a:t>Planning – Project Risk </a:t>
            </a:r>
            <a:endParaRPr b="1"/>
          </a:p>
        </p:txBody>
      </p:sp>
      <p:sp>
        <p:nvSpPr>
          <p:cNvPr id="273" name="Google Shape;273;p39"/>
          <p:cNvSpPr txBox="1"/>
          <p:nvPr/>
        </p:nvSpPr>
        <p:spPr>
          <a:xfrm>
            <a:off x="1547826" y="5964675"/>
            <a:ext cx="96141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800" b="1" i="0" u="none" strike="noStrike" cap="none">
                <a:solidFill>
                  <a:schemeClr val="accent3"/>
                </a:solidFill>
                <a:latin typeface="Calibri"/>
                <a:ea typeface="Calibri"/>
                <a:cs typeface="Calibri"/>
                <a:sym typeface="Calibri"/>
              </a:rPr>
              <a:t>Risk Identification, Action Planning and Trigger </a:t>
            </a:r>
            <a:endParaRPr sz="1600" b="0" i="0" u="none" strike="noStrike" cap="none">
              <a:solidFill>
                <a:schemeClr val="accent3"/>
              </a:solidFill>
              <a:latin typeface="Calibri"/>
              <a:ea typeface="Calibri"/>
              <a:cs typeface="Calibri"/>
              <a:sym typeface="Calibri"/>
            </a:endParaRPr>
          </a:p>
        </p:txBody>
      </p:sp>
      <p:sp>
        <p:nvSpPr>
          <p:cNvPr id="274" name="Google Shape;274;p39"/>
          <p:cNvSpPr txBox="1"/>
          <p:nvPr/>
        </p:nvSpPr>
        <p:spPr>
          <a:xfrm>
            <a:off x="7216350" y="5564475"/>
            <a:ext cx="4438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5" name="Google Shape;275;p39"/>
          <p:cNvPicPr preferRelativeResize="0"/>
          <p:nvPr/>
        </p:nvPicPr>
        <p:blipFill>
          <a:blip r:embed="rId3">
            <a:alphaModFix/>
          </a:blip>
          <a:stretch>
            <a:fillRect/>
          </a:stretch>
        </p:blipFill>
        <p:spPr>
          <a:xfrm>
            <a:off x="7008175" y="1690100"/>
            <a:ext cx="5183824" cy="4145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848eb96c55_0_41"/>
          <p:cNvSpPr txBox="1">
            <a:spLocks noGrp="1"/>
          </p:cNvSpPr>
          <p:nvPr>
            <p:ph type="body" idx="2"/>
          </p:nvPr>
        </p:nvSpPr>
        <p:spPr>
          <a:xfrm>
            <a:off x="609602" y="1573511"/>
            <a:ext cx="11079582" cy="4039527"/>
          </a:xfrm>
          <a:prstGeom prst="rect">
            <a:avLst/>
          </a:prstGeom>
          <a:noFill/>
          <a:ln>
            <a:noFill/>
          </a:ln>
        </p:spPr>
        <p:txBody>
          <a:bodyPr spcFirstLastPara="1" wrap="square" lIns="91425" tIns="45700" rIns="91425" bIns="45700" anchor="ctr" anchorCtr="0">
            <a:spAutoFit/>
          </a:bodyPr>
          <a:lstStyle/>
          <a:p>
            <a:pPr marL="0" marR="0" lvl="0" indent="0" algn="just" rtl="0">
              <a:lnSpc>
                <a:spcPct val="150000"/>
              </a:lnSpc>
              <a:spcBef>
                <a:spcPts val="0"/>
              </a:spcBef>
              <a:spcAft>
                <a:spcPts val="0"/>
              </a:spcAft>
              <a:buSzPts val="1800"/>
              <a:buNone/>
            </a:pPr>
            <a:r>
              <a:rPr lang="en-GB" sz="1700" b="1"/>
              <a:t>Organization</a:t>
            </a:r>
            <a:r>
              <a:rPr lang="en-GB" sz="1700"/>
              <a:t>: Island University 					</a:t>
            </a:r>
            <a:endParaRPr sz="1700"/>
          </a:p>
          <a:p>
            <a:pPr marL="0" marR="0" lvl="0" indent="0" algn="just" rtl="0">
              <a:lnSpc>
                <a:spcPct val="150000"/>
              </a:lnSpc>
              <a:spcBef>
                <a:spcPts val="0"/>
              </a:spcBef>
              <a:spcAft>
                <a:spcPts val="0"/>
              </a:spcAft>
              <a:buSzPts val="1800"/>
              <a:buNone/>
            </a:pPr>
            <a:r>
              <a:rPr lang="en-GB" sz="1700" b="1"/>
              <a:t>Project</a:t>
            </a:r>
            <a:r>
              <a:rPr lang="en-GB" sz="1700"/>
              <a:t>: The Future of Education</a:t>
            </a:r>
            <a:endParaRPr sz="1700"/>
          </a:p>
          <a:p>
            <a:pPr marL="0" marR="0" lvl="0" indent="0" algn="just" rtl="0">
              <a:lnSpc>
                <a:spcPct val="150000"/>
              </a:lnSpc>
              <a:spcBef>
                <a:spcPts val="0"/>
              </a:spcBef>
              <a:spcAft>
                <a:spcPts val="0"/>
              </a:spcAft>
              <a:buSzPts val="1800"/>
              <a:buNone/>
            </a:pPr>
            <a:r>
              <a:rPr lang="en-GB" sz="1700" b="1"/>
              <a:t>Objective</a:t>
            </a:r>
            <a:r>
              <a:rPr lang="en-GB" sz="1700"/>
              <a:t>: Organising the conference meeting where top influential thinkers (Salman Khan, Diana Rhoten, David Thornburg)  of the world will share their thoughts about the future of Educational Systems.</a:t>
            </a:r>
            <a:endParaRPr sz="1700"/>
          </a:p>
          <a:p>
            <a:pPr marL="0" marR="0" lvl="0" indent="0" algn="just" rtl="0">
              <a:lnSpc>
                <a:spcPct val="150000"/>
              </a:lnSpc>
              <a:spcBef>
                <a:spcPts val="0"/>
              </a:spcBef>
              <a:spcAft>
                <a:spcPts val="0"/>
              </a:spcAft>
              <a:buSzPts val="1800"/>
              <a:buNone/>
            </a:pPr>
            <a:r>
              <a:rPr lang="en-GB" sz="1700" b="1"/>
              <a:t>Dates of Conference</a:t>
            </a:r>
            <a:r>
              <a:rPr lang="en-GB" sz="1700"/>
              <a:t>: 28 - 30 March 2024 (Day 1: Individual meetings of subcommittees, Day 2: Conference, Day 3: Visits/Entertainment).</a:t>
            </a:r>
            <a:endParaRPr sz="1700"/>
          </a:p>
          <a:p>
            <a:pPr marL="0" marR="0" lvl="0" indent="0" algn="just" rtl="0">
              <a:lnSpc>
                <a:spcPct val="150000"/>
              </a:lnSpc>
              <a:spcBef>
                <a:spcPts val="0"/>
              </a:spcBef>
              <a:spcAft>
                <a:spcPts val="0"/>
              </a:spcAft>
              <a:buSzPts val="1800"/>
              <a:buNone/>
            </a:pPr>
            <a:r>
              <a:rPr lang="en-GB" sz="1700" b="1"/>
              <a:t>Registration Fees</a:t>
            </a:r>
            <a:r>
              <a:rPr lang="en-GB" sz="1700"/>
              <a:t>: Project manager to be decided.</a:t>
            </a:r>
            <a:endParaRPr sz="1700"/>
          </a:p>
          <a:p>
            <a:pPr marL="0" marR="0" lvl="0" indent="0" algn="just" rtl="0">
              <a:lnSpc>
                <a:spcPct val="150000"/>
              </a:lnSpc>
              <a:spcBef>
                <a:spcPts val="0"/>
              </a:spcBef>
              <a:spcAft>
                <a:spcPts val="0"/>
              </a:spcAft>
              <a:buSzPts val="1800"/>
              <a:buNone/>
            </a:pPr>
            <a:r>
              <a:rPr lang="en-GB" sz="1700" b="1"/>
              <a:t>Accommodation</a:t>
            </a:r>
            <a:r>
              <a:rPr lang="en-GB" sz="1700"/>
              <a:t>: Attendees will book and pay for their accommodation - but you will facilitate the process.</a:t>
            </a:r>
            <a:endParaRPr sz="1700"/>
          </a:p>
          <a:p>
            <a:pPr marL="0" marR="0" lvl="0" indent="0" algn="just" rtl="0">
              <a:lnSpc>
                <a:spcPct val="150000"/>
              </a:lnSpc>
              <a:spcBef>
                <a:spcPts val="0"/>
              </a:spcBef>
              <a:spcAft>
                <a:spcPts val="0"/>
              </a:spcAft>
              <a:buSzPts val="1800"/>
              <a:buNone/>
            </a:pPr>
            <a:r>
              <a:rPr lang="en-GB" sz="1700" b="1"/>
              <a:t>Dedicated Project Team - Working Time per Day</a:t>
            </a:r>
            <a:r>
              <a:rPr lang="en-GB" sz="1700"/>
              <a:t>: 4h (Monday to Friday) – 4 employees of the organisation</a:t>
            </a:r>
            <a:endParaRPr sz="1700"/>
          </a:p>
          <a:p>
            <a:pPr marL="457200" marR="0" lvl="0" indent="0" algn="just" rtl="0">
              <a:lnSpc>
                <a:spcPct val="150000"/>
              </a:lnSpc>
              <a:spcBef>
                <a:spcPts val="0"/>
              </a:spcBef>
              <a:spcAft>
                <a:spcPts val="0"/>
              </a:spcAft>
              <a:buSzPts val="1800"/>
              <a:buNone/>
            </a:pPr>
            <a:endParaRPr/>
          </a:p>
        </p:txBody>
      </p:sp>
      <p:sp>
        <p:nvSpPr>
          <p:cNvPr id="281" name="Google Shape;281;g2848eb96c55_0_41"/>
          <p:cNvSpPr txBox="1">
            <a:spLocks noGrp="1"/>
          </p:cNvSpPr>
          <p:nvPr>
            <p:ph type="title"/>
          </p:nvPr>
        </p:nvSpPr>
        <p:spPr>
          <a:xfrm>
            <a:off x="367500" y="144884"/>
            <a:ext cx="11393400" cy="675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800"/>
              <a:buNone/>
            </a:pPr>
            <a:r>
              <a:rPr lang="en-GB" b="1"/>
              <a:t>Activity 2: Identify Risks (30 minutes)</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848eb96c55_0_46"/>
          <p:cNvSpPr txBox="1"/>
          <p:nvPr/>
        </p:nvSpPr>
        <p:spPr>
          <a:xfrm>
            <a:off x="367500" y="1158112"/>
            <a:ext cx="11161112" cy="3485539"/>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1700"/>
              <a:buFont typeface="Arial"/>
              <a:buNone/>
            </a:pPr>
            <a:r>
              <a:rPr lang="en-GB" sz="1700" b="1" i="0" u="none" strike="noStrike" cap="none">
                <a:solidFill>
                  <a:srgbClr val="000000"/>
                </a:solidFill>
                <a:latin typeface="Calibri"/>
                <a:ea typeface="Calibri"/>
                <a:cs typeface="Calibri"/>
                <a:sym typeface="Calibri"/>
              </a:rPr>
              <a:t>The Conference Should Provide at Minimum</a:t>
            </a:r>
            <a:r>
              <a:rPr lang="en-GB" sz="17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Conference Room with a Capacity of at Least 200 People and 5 Meetings Rooms with a Capacity of 15 to 20 People</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Website with Information and Registration - Reservations Form</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2 Lunches, 1 Dinner and 1 Gala Dinner (outside the conference venues)</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Sightseeing Excursion (e.g. visits at schools, educational institutes, other organisations, museums, other sightseeing) after the conference completion (day-excursion)</a:t>
            </a:r>
            <a:endParaRPr sz="1800" b="0" i="0" u="none" strike="noStrike" cap="none">
              <a:solidFill>
                <a:srgbClr val="000000"/>
              </a:solidFill>
              <a:latin typeface="Calibri"/>
              <a:ea typeface="Calibri"/>
              <a:cs typeface="Calibri"/>
              <a:sym typeface="Calibri"/>
            </a:endParaRPr>
          </a:p>
          <a:p>
            <a:pPr marL="457200" marR="0" lvl="0" indent="-342900" algn="just" rtl="0">
              <a:lnSpc>
                <a:spcPct val="15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Airport Transportation</a:t>
            </a:r>
            <a:endParaRPr sz="1800" b="0" i="0" u="none" strike="noStrike" cap="none">
              <a:solidFill>
                <a:srgbClr val="000000"/>
              </a:solidFill>
              <a:latin typeface="Calibri"/>
              <a:ea typeface="Calibri"/>
              <a:cs typeface="Calibri"/>
              <a:sym typeface="Calibri"/>
            </a:endParaRPr>
          </a:p>
        </p:txBody>
      </p:sp>
      <p:sp>
        <p:nvSpPr>
          <p:cNvPr id="287" name="Google Shape;287;g2848eb96c55_0_46"/>
          <p:cNvSpPr txBox="1">
            <a:spLocks noGrp="1"/>
          </p:cNvSpPr>
          <p:nvPr>
            <p:ph type="title"/>
          </p:nvPr>
        </p:nvSpPr>
        <p:spPr>
          <a:xfrm>
            <a:off x="367500" y="144884"/>
            <a:ext cx="11393400" cy="675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SzPts val="1800"/>
              <a:buNone/>
            </a:pPr>
            <a:r>
              <a:rPr lang="en-GB" b="1"/>
              <a:t>Activity 1: Identify Risks in Groups of 3-5 (30 minutes)  Case Study 2 (II)</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9"/>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sz="2400"/>
              <a:t>Project Management Processes</a:t>
            </a:r>
            <a:endParaRPr sz="2400"/>
          </a:p>
        </p:txBody>
      </p:sp>
      <p:sp>
        <p:nvSpPr>
          <p:cNvPr id="97" name="Google Shape;97;p29"/>
          <p:cNvSpPr txBox="1">
            <a:spLocks noGrp="1"/>
          </p:cNvSpPr>
          <p:nvPr>
            <p:ph type="body" idx="2"/>
          </p:nvPr>
        </p:nvSpPr>
        <p:spPr>
          <a:xfrm>
            <a:off x="399375" y="2254600"/>
            <a:ext cx="4184400" cy="3915000"/>
          </a:xfrm>
          <a:prstGeom prst="rect">
            <a:avLst/>
          </a:prstGeom>
          <a:noFill/>
          <a:ln>
            <a:noFill/>
          </a:ln>
        </p:spPr>
        <p:txBody>
          <a:bodyPr spcFirstLastPara="1" wrap="square" lIns="0" tIns="0" rIns="0" bIns="0" anchor="t" anchorCtr="0">
            <a:noAutofit/>
          </a:bodyPr>
          <a:lstStyle/>
          <a:p>
            <a:pPr marL="457200" lvl="0" indent="-355600" algn="just" rtl="0">
              <a:lnSpc>
                <a:spcPct val="90000"/>
              </a:lnSpc>
              <a:spcBef>
                <a:spcPts val="0"/>
              </a:spcBef>
              <a:spcAft>
                <a:spcPts val="0"/>
              </a:spcAft>
              <a:buClr>
                <a:schemeClr val="dk1"/>
              </a:buClr>
              <a:buSzPts val="2000"/>
              <a:buFont typeface="Noto Sans Symbols"/>
              <a:buChar char="▪"/>
            </a:pPr>
            <a:r>
              <a:rPr lang="en-GB" sz="2000">
                <a:solidFill>
                  <a:schemeClr val="dk1"/>
                </a:solidFill>
              </a:rPr>
              <a:t>INITIATING </a:t>
            </a:r>
            <a:endParaRPr/>
          </a:p>
          <a:p>
            <a:pPr marL="914400" lvl="0" indent="-228600" algn="just" rtl="0">
              <a:lnSpc>
                <a:spcPct val="90000"/>
              </a:lnSpc>
              <a:spcBef>
                <a:spcPts val="0"/>
              </a:spcBef>
              <a:spcAft>
                <a:spcPts val="0"/>
              </a:spcAft>
              <a:buSzPts val="1800"/>
              <a:buFont typeface="Noto Sans Symbols"/>
              <a:buNone/>
            </a:pPr>
            <a:endParaRPr sz="2000"/>
          </a:p>
          <a:p>
            <a:pPr marL="914400" lvl="0" indent="-228600" algn="just" rtl="0">
              <a:lnSpc>
                <a:spcPct val="90000"/>
              </a:lnSpc>
              <a:spcBef>
                <a:spcPts val="0"/>
              </a:spcBef>
              <a:spcAft>
                <a:spcPts val="0"/>
              </a:spcAft>
              <a:buSzPts val="1800"/>
              <a:buFont typeface="Noto Sans Symbols"/>
              <a:buNone/>
            </a:pPr>
            <a:endParaRPr sz="2000">
              <a:solidFill>
                <a:srgbClr val="000000"/>
              </a:solidFill>
            </a:endParaRPr>
          </a:p>
          <a:p>
            <a:pPr marL="457200" lvl="0" indent="-368300" algn="just" rtl="0">
              <a:lnSpc>
                <a:spcPct val="90000"/>
              </a:lnSpc>
              <a:spcBef>
                <a:spcPts val="0"/>
              </a:spcBef>
              <a:spcAft>
                <a:spcPts val="0"/>
              </a:spcAft>
              <a:buClr>
                <a:schemeClr val="accent3"/>
              </a:buClr>
              <a:buSzPts val="2200"/>
              <a:buFont typeface="Noto Sans Symbols"/>
              <a:buChar char="▪"/>
            </a:pPr>
            <a:r>
              <a:rPr lang="en-GB" sz="2200" b="1">
                <a:solidFill>
                  <a:schemeClr val="accent3"/>
                </a:solidFill>
              </a:rPr>
              <a:t>PLANNING</a:t>
            </a:r>
            <a:endParaRPr>
              <a:solidFill>
                <a:schemeClr val="accent3"/>
              </a:solidFill>
            </a:endParaRPr>
          </a:p>
          <a:p>
            <a:pPr marL="914400" lvl="0" indent="-228600" algn="just" rtl="0">
              <a:lnSpc>
                <a:spcPct val="90000"/>
              </a:lnSpc>
              <a:spcBef>
                <a:spcPts val="0"/>
              </a:spcBef>
              <a:spcAft>
                <a:spcPts val="0"/>
              </a:spcAft>
              <a:buSzPts val="1800"/>
              <a:buFont typeface="Noto Sans Symbols"/>
              <a:buNone/>
            </a:pPr>
            <a:endParaRPr sz="2000">
              <a:solidFill>
                <a:srgbClr val="000000"/>
              </a:solidFill>
            </a:endParaRPr>
          </a:p>
          <a:p>
            <a:pPr marL="914400" lvl="0" indent="-228600" algn="just" rtl="0">
              <a:lnSpc>
                <a:spcPct val="90000"/>
              </a:lnSpc>
              <a:spcBef>
                <a:spcPts val="0"/>
              </a:spcBef>
              <a:spcAft>
                <a:spcPts val="0"/>
              </a:spcAft>
              <a:buSzPts val="1800"/>
              <a:buFont typeface="Noto Sans Symbols"/>
              <a:buNone/>
            </a:pPr>
            <a:endParaRPr sz="2000"/>
          </a:p>
          <a:p>
            <a:pPr marL="457200" lvl="0" indent="-355600" algn="just" rtl="0">
              <a:lnSpc>
                <a:spcPct val="90000"/>
              </a:lnSpc>
              <a:spcBef>
                <a:spcPts val="0"/>
              </a:spcBef>
              <a:spcAft>
                <a:spcPts val="0"/>
              </a:spcAft>
              <a:buClr>
                <a:srgbClr val="000000"/>
              </a:buClr>
              <a:buSzPts val="2000"/>
              <a:buFont typeface="Noto Sans Symbols"/>
              <a:buChar char="▪"/>
            </a:pPr>
            <a:r>
              <a:rPr lang="en-GB" sz="2000">
                <a:solidFill>
                  <a:srgbClr val="000000"/>
                </a:solidFill>
              </a:rPr>
              <a:t>EXECUTING</a:t>
            </a:r>
            <a:endParaRPr/>
          </a:p>
          <a:p>
            <a:pPr marL="914400" lvl="0" indent="-228600" algn="just" rtl="0">
              <a:lnSpc>
                <a:spcPct val="90000"/>
              </a:lnSpc>
              <a:spcBef>
                <a:spcPts val="0"/>
              </a:spcBef>
              <a:spcAft>
                <a:spcPts val="0"/>
              </a:spcAft>
              <a:buSzPts val="1800"/>
              <a:buFont typeface="Noto Sans Symbols"/>
              <a:buNone/>
            </a:pPr>
            <a:endParaRPr sz="2000"/>
          </a:p>
          <a:p>
            <a:pPr marL="914400" lvl="0" indent="-228600" algn="just" rtl="0">
              <a:lnSpc>
                <a:spcPct val="90000"/>
              </a:lnSpc>
              <a:spcBef>
                <a:spcPts val="0"/>
              </a:spcBef>
              <a:spcAft>
                <a:spcPts val="0"/>
              </a:spcAft>
              <a:buSzPts val="1800"/>
              <a:buFont typeface="Noto Sans Symbols"/>
              <a:buNone/>
            </a:pPr>
            <a:endParaRPr sz="2000"/>
          </a:p>
          <a:p>
            <a:pPr marL="457200" lvl="0" indent="-355600" algn="just" rtl="0">
              <a:lnSpc>
                <a:spcPct val="90000"/>
              </a:lnSpc>
              <a:spcBef>
                <a:spcPts val="0"/>
              </a:spcBef>
              <a:spcAft>
                <a:spcPts val="0"/>
              </a:spcAft>
              <a:buSzPts val="2000"/>
              <a:buFont typeface="Noto Sans Symbols"/>
              <a:buChar char="▪"/>
            </a:pPr>
            <a:r>
              <a:rPr lang="en-GB" sz="2000"/>
              <a:t>CONTROLLING AND MONITORING </a:t>
            </a:r>
            <a:endParaRPr/>
          </a:p>
          <a:p>
            <a:pPr marL="914400" lvl="0" indent="-228600" algn="just" rtl="0">
              <a:lnSpc>
                <a:spcPct val="90000"/>
              </a:lnSpc>
              <a:spcBef>
                <a:spcPts val="0"/>
              </a:spcBef>
              <a:spcAft>
                <a:spcPts val="0"/>
              </a:spcAft>
              <a:buSzPts val="1800"/>
              <a:buFont typeface="Noto Sans Symbols"/>
              <a:buNone/>
            </a:pPr>
            <a:endParaRPr sz="2000">
              <a:solidFill>
                <a:srgbClr val="000000"/>
              </a:solidFill>
            </a:endParaRPr>
          </a:p>
          <a:p>
            <a:pPr marL="457200" lvl="0" indent="-355600" algn="just" rtl="0">
              <a:lnSpc>
                <a:spcPct val="90000"/>
              </a:lnSpc>
              <a:spcBef>
                <a:spcPts val="0"/>
              </a:spcBef>
              <a:spcAft>
                <a:spcPts val="0"/>
              </a:spcAft>
              <a:buClr>
                <a:srgbClr val="000000"/>
              </a:buClr>
              <a:buSzPts val="2000"/>
              <a:buFont typeface="Noto Sans Symbols"/>
              <a:buChar char="▪"/>
            </a:pPr>
            <a:r>
              <a:rPr lang="en-GB" sz="2000">
                <a:solidFill>
                  <a:srgbClr val="000000"/>
                </a:solidFill>
              </a:rPr>
              <a:t>CLOSING </a:t>
            </a:r>
            <a:endParaRPr sz="2000">
              <a:solidFill>
                <a:srgbClr val="000000"/>
              </a:solidFill>
            </a:endParaRPr>
          </a:p>
        </p:txBody>
      </p:sp>
      <p:sp>
        <p:nvSpPr>
          <p:cNvPr id="98" name="Google Shape;98;p2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Concept – Project Lifecycle</a:t>
            </a:r>
            <a:endParaRPr b="1"/>
          </a:p>
        </p:txBody>
      </p:sp>
      <p:pic>
        <p:nvPicPr>
          <p:cNvPr id="99" name="Google Shape;99;p29"/>
          <p:cNvPicPr preferRelativeResize="0"/>
          <p:nvPr/>
        </p:nvPicPr>
        <p:blipFill rotWithShape="1">
          <a:blip r:embed="rId3">
            <a:alphaModFix/>
          </a:blip>
          <a:srcRect/>
          <a:stretch/>
        </p:blipFill>
        <p:spPr>
          <a:xfrm>
            <a:off x="4690875" y="1803150"/>
            <a:ext cx="7562250" cy="418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body" idx="2"/>
          </p:nvPr>
        </p:nvSpPr>
        <p:spPr>
          <a:xfrm>
            <a:off x="1033650" y="1185375"/>
            <a:ext cx="10124700" cy="499990"/>
          </a:xfrm>
          <a:prstGeom prst="rect">
            <a:avLst/>
          </a:prstGeom>
          <a:solidFill>
            <a:srgbClr val="A7E4CB"/>
          </a:solid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r>
              <a:rPr lang="en-GB"/>
              <a:t>WE GOT THE APPROVAL FROM THE LEADERSHIP TEAM - INVESTORS AND DONE THE INITIATION </a:t>
            </a:r>
            <a:endParaRPr/>
          </a:p>
        </p:txBody>
      </p:sp>
      <p:sp>
        <p:nvSpPr>
          <p:cNvPr id="105" name="Google Shape;105;p3"/>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Prior to Planning Progress Group </a:t>
            </a:r>
            <a:endParaRPr b="1"/>
          </a:p>
        </p:txBody>
      </p:sp>
      <p:sp>
        <p:nvSpPr>
          <p:cNvPr id="106" name="Google Shape;106;p3"/>
          <p:cNvSpPr/>
          <p:nvPr/>
        </p:nvSpPr>
        <p:spPr>
          <a:xfrm>
            <a:off x="6852399" y="2580675"/>
            <a:ext cx="3893400" cy="3447300"/>
          </a:xfrm>
          <a:prstGeom prst="star5">
            <a:avLst>
              <a:gd name="adj" fmla="val 19098"/>
              <a:gd name="hf" fmla="val 105146"/>
              <a:gd name="vf" fmla="val 110557"/>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Arial"/>
                <a:ea typeface="Arial"/>
                <a:cs typeface="Arial"/>
                <a:sym typeface="Arial"/>
              </a:rPr>
              <a:t>NOW WE  CAN PLAN THE PROJECT!!</a:t>
            </a:r>
            <a:endParaRPr sz="1400" b="0" i="0" u="none" strike="noStrike" cap="none">
              <a:solidFill>
                <a:schemeClr val="lt1"/>
              </a:solidFill>
              <a:latin typeface="Arial"/>
              <a:ea typeface="Arial"/>
              <a:cs typeface="Arial"/>
              <a:sym typeface="Arial"/>
            </a:endParaRPr>
          </a:p>
        </p:txBody>
      </p:sp>
      <p:sp>
        <p:nvSpPr>
          <p:cNvPr id="107" name="Google Shape;107;p3"/>
          <p:cNvSpPr txBox="1"/>
          <p:nvPr/>
        </p:nvSpPr>
        <p:spPr>
          <a:xfrm>
            <a:off x="399370" y="2157082"/>
            <a:ext cx="5784600" cy="429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Baselines</a:t>
            </a:r>
            <a:endParaRPr sz="1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During the Planning Processes the Baselines are Developed</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The Baseline Represents the Initial Planning of the Project</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 It Includes all the Information about the Activities</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 Duration: Start - Finish Date</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 Resources and Assignments</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 Work &amp; Cost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1900">
                <a:solidFill>
                  <a:srgbClr val="000000"/>
                </a:solidFill>
                <a:latin typeface="Calibri"/>
                <a:ea typeface="Calibri"/>
                <a:cs typeface="Calibri"/>
                <a:sym typeface="Calibri"/>
              </a:rPr>
              <a:t>Expand Project Charter to a Greater Detail</a:t>
            </a:r>
            <a:endParaRPr sz="1900">
              <a:solidFill>
                <a:srgbClr val="000000"/>
              </a:solidFill>
              <a:latin typeface="Calibri"/>
              <a:ea typeface="Calibri"/>
              <a:cs typeface="Calibri"/>
              <a:sym typeface="Calibri"/>
            </a:endParaRPr>
          </a:p>
        </p:txBody>
      </p:sp>
      <p:sp>
        <p:nvSpPr>
          <p:cNvPr id="113" name="Google Shape;113;p4"/>
          <p:cNvSpPr txBox="1">
            <a:spLocks noGrp="1"/>
          </p:cNvSpPr>
          <p:nvPr>
            <p:ph type="body" idx="2"/>
          </p:nvPr>
        </p:nvSpPr>
        <p:spPr>
          <a:xfrm>
            <a:off x="399373" y="1994275"/>
            <a:ext cx="7107600" cy="3959100"/>
          </a:xfrm>
          <a:prstGeom prst="rect">
            <a:avLst/>
          </a:prstGeom>
          <a:noFill/>
          <a:ln>
            <a:noFill/>
          </a:ln>
        </p:spPr>
        <p:txBody>
          <a:bodyPr spcFirstLastPara="1" wrap="square" lIns="0" tIns="0" rIns="0" bIns="0" anchor="t" anchorCtr="0">
            <a:noAutofit/>
          </a:bodyPr>
          <a:lstStyle/>
          <a:p>
            <a:pPr marL="457200" marR="0" lvl="0" indent="-342900" algn="just" rtl="0">
              <a:lnSpc>
                <a:spcPct val="115000"/>
              </a:lnSpc>
              <a:spcBef>
                <a:spcPts val="0"/>
              </a:spcBef>
              <a:spcAft>
                <a:spcPts val="0"/>
              </a:spcAft>
              <a:buSzPts val="1800"/>
              <a:buFont typeface="Noto Sans Symbols"/>
              <a:buChar char="▪"/>
            </a:pPr>
            <a:r>
              <a:rPr lang="en-GB"/>
              <a:t>How are you going to complete your project?  </a:t>
            </a:r>
            <a:endParaRPr/>
          </a:p>
          <a:p>
            <a:pPr marL="285750" marR="0" lvl="0" indent="-171450" algn="just" rtl="0">
              <a:lnSpc>
                <a:spcPct val="115000"/>
              </a:lnSpc>
              <a:spcBef>
                <a:spcPts val="0"/>
              </a:spcBef>
              <a:spcAft>
                <a:spcPts val="0"/>
              </a:spcAft>
              <a:buSzPts val="1800"/>
              <a:buFont typeface="Noto Sans Symbols"/>
              <a:buNone/>
            </a:pPr>
            <a:endParaRPr/>
          </a:p>
          <a:p>
            <a:pPr marL="457200" marR="0" lvl="0" indent="-342900" algn="just" rtl="0">
              <a:lnSpc>
                <a:spcPct val="115000"/>
              </a:lnSpc>
              <a:spcBef>
                <a:spcPts val="0"/>
              </a:spcBef>
              <a:spcAft>
                <a:spcPts val="0"/>
              </a:spcAft>
              <a:buSzPts val="1800"/>
              <a:buFont typeface="Noto Sans Symbols"/>
              <a:buChar char="▪"/>
            </a:pPr>
            <a:r>
              <a:rPr lang="en-GB"/>
              <a:t>What steps or actions are required?</a:t>
            </a:r>
            <a:endParaRPr/>
          </a:p>
          <a:p>
            <a:pPr marL="285750" marR="0" lvl="0" indent="-171450" algn="just" rtl="0">
              <a:lnSpc>
                <a:spcPct val="115000"/>
              </a:lnSpc>
              <a:spcBef>
                <a:spcPts val="0"/>
              </a:spcBef>
              <a:spcAft>
                <a:spcPts val="0"/>
              </a:spcAft>
              <a:buSzPts val="1800"/>
              <a:buFont typeface="Noto Sans Symbols"/>
              <a:buNone/>
            </a:pPr>
            <a:endParaRPr/>
          </a:p>
          <a:p>
            <a:pPr marL="457200" marR="0" lvl="0" indent="-342900" algn="just" rtl="0">
              <a:lnSpc>
                <a:spcPct val="115000"/>
              </a:lnSpc>
              <a:spcBef>
                <a:spcPts val="0"/>
              </a:spcBef>
              <a:spcAft>
                <a:spcPts val="0"/>
              </a:spcAft>
              <a:buSzPts val="1800"/>
              <a:buFont typeface="Noto Sans Symbols"/>
              <a:buChar char="▪"/>
            </a:pPr>
            <a:r>
              <a:rPr lang="en-GB"/>
              <a:t>What resources are required?</a:t>
            </a:r>
            <a:endParaRPr/>
          </a:p>
          <a:p>
            <a:pPr marL="285750" marR="0" lvl="0" indent="-171450" algn="just" rtl="0">
              <a:lnSpc>
                <a:spcPct val="115000"/>
              </a:lnSpc>
              <a:spcBef>
                <a:spcPts val="0"/>
              </a:spcBef>
              <a:spcAft>
                <a:spcPts val="0"/>
              </a:spcAft>
              <a:buSzPts val="1800"/>
              <a:buFont typeface="Noto Sans Symbols"/>
              <a:buNone/>
            </a:pPr>
            <a:endParaRPr/>
          </a:p>
          <a:p>
            <a:pPr marL="457200" marR="0" lvl="0" indent="-342900" algn="just" rtl="0">
              <a:lnSpc>
                <a:spcPct val="115000"/>
              </a:lnSpc>
              <a:spcBef>
                <a:spcPts val="0"/>
              </a:spcBef>
              <a:spcAft>
                <a:spcPts val="0"/>
              </a:spcAft>
              <a:buSzPts val="1800"/>
              <a:buFont typeface="Noto Sans Symbols"/>
              <a:buChar char="▪"/>
            </a:pPr>
            <a:r>
              <a:rPr lang="en-GB"/>
              <a:t>What is the timeline? </a:t>
            </a:r>
            <a:endParaRPr/>
          </a:p>
          <a:p>
            <a:pPr marL="285750" marR="0" lvl="0" indent="-171450" algn="just" rtl="0">
              <a:lnSpc>
                <a:spcPct val="115000"/>
              </a:lnSpc>
              <a:spcBef>
                <a:spcPts val="0"/>
              </a:spcBef>
              <a:spcAft>
                <a:spcPts val="0"/>
              </a:spcAft>
              <a:buSzPts val="1800"/>
              <a:buFont typeface="Noto Sans Symbols"/>
              <a:buNone/>
            </a:pPr>
            <a:endParaRPr/>
          </a:p>
          <a:p>
            <a:pPr marL="457200" marR="0" lvl="0" indent="-342900" algn="just" rtl="0">
              <a:lnSpc>
                <a:spcPct val="115000"/>
              </a:lnSpc>
              <a:spcBef>
                <a:spcPts val="0"/>
              </a:spcBef>
              <a:spcAft>
                <a:spcPts val="0"/>
              </a:spcAft>
              <a:buSzPts val="1800"/>
              <a:buFont typeface="Noto Sans Symbols"/>
              <a:buChar char="▪"/>
            </a:pPr>
            <a:r>
              <a:rPr lang="en-GB"/>
              <a:t>What is the cost?</a:t>
            </a:r>
            <a:endParaRPr/>
          </a:p>
          <a:p>
            <a:pPr marL="285750" marR="0" lvl="0" indent="-171450" algn="just" rtl="0">
              <a:lnSpc>
                <a:spcPct val="115000"/>
              </a:lnSpc>
              <a:spcBef>
                <a:spcPts val="0"/>
              </a:spcBef>
              <a:spcAft>
                <a:spcPts val="0"/>
              </a:spcAft>
              <a:buSzPts val="1800"/>
              <a:buFont typeface="Noto Sans Symbols"/>
              <a:buNone/>
            </a:pPr>
            <a:endParaRPr/>
          </a:p>
          <a:p>
            <a:pPr marL="457200" marR="0" lvl="0" indent="-342900" algn="just" rtl="0">
              <a:lnSpc>
                <a:spcPct val="115000"/>
              </a:lnSpc>
              <a:spcBef>
                <a:spcPts val="0"/>
              </a:spcBef>
              <a:spcAft>
                <a:spcPts val="0"/>
              </a:spcAft>
              <a:buSzPts val="1800"/>
              <a:buFont typeface="Noto Sans Symbols"/>
              <a:buChar char="▪"/>
            </a:pPr>
            <a:r>
              <a:rPr lang="en-GB"/>
              <a:t>What might derail you (risks)?</a:t>
            </a:r>
            <a:endParaRPr/>
          </a:p>
          <a:p>
            <a:pPr marL="457200" lvl="0" indent="-304800" algn="just" rtl="0">
              <a:lnSpc>
                <a:spcPct val="90000"/>
              </a:lnSpc>
              <a:spcBef>
                <a:spcPts val="0"/>
              </a:spcBef>
              <a:spcAft>
                <a:spcPts val="0"/>
              </a:spcAft>
              <a:buSzPts val="2400"/>
              <a:buFont typeface="Noto Sans Symbols"/>
              <a:buNone/>
            </a:pPr>
            <a:endParaRPr sz="2400">
              <a:solidFill>
                <a:srgbClr val="000000"/>
              </a:solidFill>
            </a:endParaRPr>
          </a:p>
          <a:p>
            <a:pPr marL="0" lvl="0" indent="0" algn="l" rtl="0">
              <a:lnSpc>
                <a:spcPct val="90000"/>
              </a:lnSpc>
              <a:spcBef>
                <a:spcPts val="0"/>
              </a:spcBef>
              <a:spcAft>
                <a:spcPts val="0"/>
              </a:spcAft>
              <a:buSzPts val="2400"/>
              <a:buNone/>
            </a:pPr>
            <a:endParaRPr sz="2000">
              <a:solidFill>
                <a:srgbClr val="000000"/>
              </a:solidFill>
              <a:highlight>
                <a:srgbClr val="FF0000"/>
              </a:highlight>
            </a:endParaRPr>
          </a:p>
        </p:txBody>
      </p:sp>
      <p:sp>
        <p:nvSpPr>
          <p:cNvPr id="114" name="Google Shape;114;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Font typeface="Arial"/>
              <a:buNone/>
            </a:pPr>
            <a:endParaRPr/>
          </a:p>
          <a:p>
            <a:pPr marL="0" lvl="0" indent="0" algn="l" rtl="0">
              <a:lnSpc>
                <a:spcPct val="100000"/>
              </a:lnSpc>
              <a:spcBef>
                <a:spcPts val="0"/>
              </a:spcBef>
              <a:spcAft>
                <a:spcPts val="0"/>
              </a:spcAft>
              <a:buClr>
                <a:schemeClr val="lt1"/>
              </a:buClr>
              <a:buSzPts val="1800"/>
              <a:buFont typeface="Arial"/>
              <a:buNone/>
            </a:pPr>
            <a:r>
              <a:rPr lang="en-GB" b="1"/>
              <a:t>Prior to Planning Progress Group </a:t>
            </a:r>
            <a:endParaRPr b="1"/>
          </a:p>
          <a:p>
            <a:pPr marL="0" lvl="0" indent="0" algn="l" rtl="0">
              <a:lnSpc>
                <a:spcPct val="100000"/>
              </a:lnSpc>
              <a:spcBef>
                <a:spcPts val="0"/>
              </a:spcBef>
              <a:spcAft>
                <a:spcPts val="0"/>
              </a:spcAft>
              <a:buClr>
                <a:schemeClr val="lt1"/>
              </a:buClr>
              <a:buSzPts val="2800"/>
              <a:buFont typeface="Calibri"/>
              <a:buNone/>
            </a:pPr>
            <a:endParaRPr/>
          </a:p>
        </p:txBody>
      </p:sp>
      <p:sp>
        <p:nvSpPr>
          <p:cNvPr id="115" name="Google Shape;115;p4"/>
          <p:cNvSpPr txBox="1"/>
          <p:nvPr/>
        </p:nvSpPr>
        <p:spPr>
          <a:xfrm>
            <a:off x="399375" y="5749325"/>
            <a:ext cx="6403200" cy="742200"/>
          </a:xfrm>
          <a:prstGeom prst="rect">
            <a:avLst/>
          </a:prstGeom>
          <a:noFill/>
          <a:ln>
            <a:noFill/>
          </a:ln>
        </p:spPr>
        <p:txBody>
          <a:bodyPr spcFirstLastPara="1" wrap="square" lIns="91425" tIns="91425" rIns="91425" bIns="91425" anchor="t" anchorCtr="0">
            <a:noAutofit/>
          </a:bodyPr>
          <a:lstStyle/>
          <a:p>
            <a:pPr marL="0" marR="0" lvl="0" indent="0" algn="just" rtl="0">
              <a:lnSpc>
                <a:spcPct val="90000"/>
              </a:lnSpc>
              <a:spcBef>
                <a:spcPts val="0"/>
              </a:spcBef>
              <a:spcAft>
                <a:spcPts val="0"/>
              </a:spcAft>
              <a:buClr>
                <a:srgbClr val="000000"/>
              </a:buClr>
              <a:buSzPts val="2400"/>
              <a:buFont typeface="Arial"/>
              <a:buNone/>
            </a:pPr>
            <a:r>
              <a:rPr lang="en-GB" sz="1600" b="0" i="0" u="none" strike="noStrike" cap="none">
                <a:solidFill>
                  <a:srgbClr val="000000"/>
                </a:solidFill>
                <a:highlight>
                  <a:schemeClr val="lt1"/>
                </a:highlight>
                <a:latin typeface="Calibri"/>
                <a:ea typeface="Calibri"/>
                <a:cs typeface="Calibri"/>
                <a:sym typeface="Calibri"/>
              </a:rPr>
              <a:t>At the end of the planning process we end-up with a comprehensive Project Plan/ Project Handbook.</a:t>
            </a:r>
            <a:endParaRPr sz="1600" b="0" i="0" u="none" strike="noStrike" cap="none">
              <a:solidFill>
                <a:srgbClr val="000000"/>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4"/>
          <p:cNvPicPr preferRelativeResize="0"/>
          <p:nvPr/>
        </p:nvPicPr>
        <p:blipFill rotWithShape="1">
          <a:blip r:embed="rId3">
            <a:alphaModFix/>
          </a:blip>
          <a:srcRect/>
          <a:stretch/>
        </p:blipFill>
        <p:spPr>
          <a:xfrm>
            <a:off x="7981925" y="1302350"/>
            <a:ext cx="3329899" cy="4951850"/>
          </a:xfrm>
          <a:prstGeom prst="rect">
            <a:avLst/>
          </a:prstGeom>
          <a:noFill/>
          <a:ln w="88900" cap="sq" cmpd="sng">
            <a:solidFill>
              <a:srgbClr val="FFFFFF"/>
            </a:solidFill>
            <a:prstDash val="solid"/>
            <a:miter lim="8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body" idx="2"/>
          </p:nvPr>
        </p:nvSpPr>
        <p:spPr>
          <a:xfrm>
            <a:off x="399370" y="1753036"/>
            <a:ext cx="11393260" cy="3330221"/>
          </a:xfrm>
          <a:prstGeom prst="rect">
            <a:avLst/>
          </a:prstGeom>
          <a:noFill/>
          <a:ln>
            <a:noFill/>
          </a:ln>
        </p:spPr>
        <p:txBody>
          <a:bodyPr spcFirstLastPara="1" wrap="square" lIns="0" tIns="0" rIns="0" bIns="0" anchor="t" anchorCtr="0">
            <a:noAutofit/>
          </a:bodyPr>
          <a:lstStyle/>
          <a:p>
            <a:pPr marL="571500" lvl="0" indent="-342900" algn="just" rtl="0">
              <a:lnSpc>
                <a:spcPct val="90000"/>
              </a:lnSpc>
              <a:spcBef>
                <a:spcPts val="1000"/>
              </a:spcBef>
              <a:spcAft>
                <a:spcPts val="0"/>
              </a:spcAft>
              <a:buSzPts val="1800"/>
              <a:buAutoNum type="arabicPeriod"/>
            </a:pPr>
            <a:r>
              <a:rPr lang="en-GB" sz="2400"/>
              <a:t>Project requirements </a:t>
            </a:r>
            <a:endParaRPr sz="2400"/>
          </a:p>
          <a:p>
            <a:pPr marL="571500" lvl="0" indent="-342900" algn="just" rtl="0">
              <a:lnSpc>
                <a:spcPct val="90000"/>
              </a:lnSpc>
              <a:spcBef>
                <a:spcPts val="1000"/>
              </a:spcBef>
              <a:spcAft>
                <a:spcPts val="0"/>
              </a:spcAft>
              <a:buSzPts val="1800"/>
              <a:buAutoNum type="arabicPeriod"/>
            </a:pPr>
            <a:r>
              <a:rPr lang="en-GB" sz="2400"/>
              <a:t>Defining the Scope</a:t>
            </a:r>
            <a:endParaRPr sz="2400"/>
          </a:p>
          <a:p>
            <a:pPr marL="571500" lvl="0" indent="-342900" algn="just" rtl="0">
              <a:lnSpc>
                <a:spcPct val="90000"/>
              </a:lnSpc>
              <a:spcBef>
                <a:spcPts val="1000"/>
              </a:spcBef>
              <a:spcAft>
                <a:spcPts val="0"/>
              </a:spcAft>
              <a:buSzPts val="1800"/>
              <a:buAutoNum type="arabicPeriod"/>
            </a:pPr>
            <a:r>
              <a:rPr lang="en-GB" sz="2400"/>
              <a:t>WBS</a:t>
            </a:r>
            <a:endParaRPr sz="2400"/>
          </a:p>
          <a:p>
            <a:pPr marL="571500" lvl="0" indent="-342900" algn="just" rtl="0">
              <a:lnSpc>
                <a:spcPct val="90000"/>
              </a:lnSpc>
              <a:spcBef>
                <a:spcPts val="1000"/>
              </a:spcBef>
              <a:spcAft>
                <a:spcPts val="0"/>
              </a:spcAft>
              <a:buSzPts val="1800"/>
              <a:buAutoNum type="arabicPeriod"/>
            </a:pPr>
            <a:r>
              <a:rPr lang="en-GB" sz="2400"/>
              <a:t>Schedule</a:t>
            </a:r>
            <a:endParaRPr sz="2400"/>
          </a:p>
          <a:p>
            <a:pPr marL="571500" lvl="0" indent="-342900" algn="just" rtl="0">
              <a:lnSpc>
                <a:spcPct val="90000"/>
              </a:lnSpc>
              <a:spcBef>
                <a:spcPts val="1000"/>
              </a:spcBef>
              <a:spcAft>
                <a:spcPts val="0"/>
              </a:spcAft>
              <a:buSzPts val="1800"/>
              <a:buAutoNum type="arabicPeriod"/>
            </a:pPr>
            <a:r>
              <a:rPr lang="en-GB" sz="2400"/>
              <a:t>Budget</a:t>
            </a:r>
            <a:endParaRPr sz="2400"/>
          </a:p>
          <a:p>
            <a:pPr marL="571500" lvl="0" indent="-342900" algn="just" rtl="0">
              <a:lnSpc>
                <a:spcPct val="90000"/>
              </a:lnSpc>
              <a:spcBef>
                <a:spcPts val="1000"/>
              </a:spcBef>
              <a:spcAft>
                <a:spcPts val="0"/>
              </a:spcAft>
              <a:buSzPts val="1800"/>
              <a:buAutoNum type="arabicPeriod"/>
            </a:pPr>
            <a:r>
              <a:rPr lang="en-GB" sz="2400"/>
              <a:t>Quality</a:t>
            </a:r>
            <a:endParaRPr sz="2400"/>
          </a:p>
          <a:p>
            <a:pPr marL="571500" lvl="0" indent="-228600" algn="just" rtl="0">
              <a:lnSpc>
                <a:spcPct val="90000"/>
              </a:lnSpc>
              <a:spcBef>
                <a:spcPts val="1000"/>
              </a:spcBef>
              <a:spcAft>
                <a:spcPts val="0"/>
              </a:spcAft>
              <a:buSzPts val="1800"/>
              <a:buNone/>
            </a:pPr>
            <a:endParaRPr/>
          </a:p>
          <a:p>
            <a:pPr marL="228600" lvl="0" indent="0" algn="just" rtl="0">
              <a:lnSpc>
                <a:spcPct val="90000"/>
              </a:lnSpc>
              <a:spcBef>
                <a:spcPts val="1000"/>
              </a:spcBef>
              <a:spcAft>
                <a:spcPts val="0"/>
              </a:spcAft>
              <a:buSzPts val="1800"/>
              <a:buNone/>
            </a:pPr>
            <a:r>
              <a:rPr lang="en-GB" sz="2400" b="1"/>
              <a:t>And other knowledge areas requirements such us procurement / HR etc </a:t>
            </a:r>
            <a:endParaRPr sz="2400" b="1"/>
          </a:p>
        </p:txBody>
      </p:sp>
      <p:sp>
        <p:nvSpPr>
          <p:cNvPr id="122" name="Google Shape;122;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What are the Project Plan parameters?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body" idx="2"/>
          </p:nvPr>
        </p:nvSpPr>
        <p:spPr>
          <a:xfrm>
            <a:off x="0" y="1174173"/>
            <a:ext cx="5621482" cy="5509378"/>
          </a:xfrm>
          <a:prstGeom prst="rect">
            <a:avLst/>
          </a:prstGeom>
          <a:noFill/>
          <a:ln>
            <a:noFill/>
          </a:ln>
        </p:spPr>
        <p:txBody>
          <a:bodyPr spcFirstLastPara="1" wrap="square" lIns="0" tIns="0" rIns="0" bIns="0" anchor="t" anchorCtr="0">
            <a:noAutofit/>
          </a:bodyPr>
          <a:lstStyle/>
          <a:p>
            <a:pPr marL="514350" lvl="0" indent="-285750" algn="just" rtl="0">
              <a:lnSpc>
                <a:spcPct val="90000"/>
              </a:lnSpc>
              <a:spcBef>
                <a:spcPts val="1000"/>
              </a:spcBef>
              <a:spcAft>
                <a:spcPts val="0"/>
              </a:spcAft>
              <a:buSzPts val="1800"/>
              <a:buFont typeface="Noto Sans Symbols"/>
              <a:buChar char="▪"/>
            </a:pPr>
            <a:r>
              <a:rPr lang="en-GB"/>
              <a:t>Considering the project requirements, then everybody is going to want to have the best of everything, with our considering budget/schedule/quality.. So there will be clashes! </a:t>
            </a:r>
            <a:endParaRPr/>
          </a:p>
          <a:p>
            <a:pPr marL="628650" lvl="0" indent="-171450" algn="just" rtl="0">
              <a:lnSpc>
                <a:spcPct val="90000"/>
              </a:lnSpc>
              <a:spcBef>
                <a:spcPts val="1000"/>
              </a:spcBef>
              <a:spcAft>
                <a:spcPts val="0"/>
              </a:spcAft>
              <a:buSzPts val="1800"/>
              <a:buFont typeface="Noto Sans Symbols"/>
              <a:buNone/>
            </a:pPr>
            <a:endParaRPr/>
          </a:p>
          <a:p>
            <a:pPr marL="514350" lvl="0" indent="-285750" algn="just" rtl="0">
              <a:lnSpc>
                <a:spcPct val="90000"/>
              </a:lnSpc>
              <a:spcBef>
                <a:spcPts val="1000"/>
              </a:spcBef>
              <a:spcAft>
                <a:spcPts val="0"/>
              </a:spcAft>
              <a:buSzPts val="1800"/>
              <a:buFont typeface="Noto Sans Symbols"/>
              <a:buChar char="▪"/>
            </a:pPr>
            <a:r>
              <a:rPr lang="en-GB"/>
              <a:t>In this stage a PM has only a rough idea of the project cost/budget and quality, so you need to somehow gather the requirements based on your assumptions.</a:t>
            </a:r>
            <a:endParaRPr/>
          </a:p>
          <a:p>
            <a:pPr marL="628650" lvl="0" indent="-171450" algn="just" rtl="0">
              <a:lnSpc>
                <a:spcPct val="90000"/>
              </a:lnSpc>
              <a:spcBef>
                <a:spcPts val="1000"/>
              </a:spcBef>
              <a:spcAft>
                <a:spcPts val="0"/>
              </a:spcAft>
              <a:buSzPts val="1800"/>
              <a:buFont typeface="Noto Sans Symbols"/>
              <a:buNone/>
            </a:pPr>
            <a:endParaRPr/>
          </a:p>
          <a:p>
            <a:pPr marL="514350" lvl="0" indent="-285750" algn="just" rtl="0">
              <a:lnSpc>
                <a:spcPct val="90000"/>
              </a:lnSpc>
              <a:spcBef>
                <a:spcPts val="1000"/>
              </a:spcBef>
              <a:spcAft>
                <a:spcPts val="0"/>
              </a:spcAft>
              <a:buSzPts val="1800"/>
              <a:buFont typeface="Noto Sans Symbols"/>
              <a:buChar char="▪"/>
            </a:pPr>
            <a:r>
              <a:rPr lang="en-GB"/>
              <a:t>There are many methods for collecting requirements: </a:t>
            </a:r>
            <a:endParaRPr/>
          </a:p>
          <a:p>
            <a:pPr marL="514350" marR="0" lvl="0" indent="-285750" algn="just" rtl="0">
              <a:lnSpc>
                <a:spcPct val="90000"/>
              </a:lnSpc>
              <a:spcBef>
                <a:spcPts val="1000"/>
              </a:spcBef>
              <a:spcAft>
                <a:spcPts val="0"/>
              </a:spcAft>
              <a:buClr>
                <a:srgbClr val="000000"/>
              </a:buClr>
              <a:buSzPts val="1800"/>
              <a:buFont typeface="Noto Sans Symbols"/>
              <a:buChar char="▪"/>
            </a:pPr>
            <a:r>
              <a:rPr lang="en-GB"/>
              <a:t>- mapping tool (it is subjective to the person understanding that prepares it)</a:t>
            </a:r>
            <a:endParaRPr/>
          </a:p>
          <a:p>
            <a:pPr marL="971550" lvl="1" indent="-285750" algn="just" rtl="0">
              <a:lnSpc>
                <a:spcPct val="90000"/>
              </a:lnSpc>
              <a:spcBef>
                <a:spcPts val="1000"/>
              </a:spcBef>
              <a:spcAft>
                <a:spcPts val="0"/>
              </a:spcAft>
              <a:buClr>
                <a:srgbClr val="000000"/>
              </a:buClr>
              <a:buSzPts val="1800"/>
              <a:buFont typeface="Noto Sans Symbols"/>
              <a:buChar char="▪"/>
            </a:pPr>
            <a:r>
              <a:rPr lang="en-GB" sz="1800"/>
              <a:t>- 1 on 1 interviews</a:t>
            </a:r>
            <a:endParaRPr sz="1800"/>
          </a:p>
          <a:p>
            <a:pPr marL="971550" lvl="1" indent="-285750" algn="just" rtl="0">
              <a:lnSpc>
                <a:spcPct val="90000"/>
              </a:lnSpc>
              <a:spcBef>
                <a:spcPts val="1000"/>
              </a:spcBef>
              <a:spcAft>
                <a:spcPts val="0"/>
              </a:spcAft>
              <a:buClr>
                <a:srgbClr val="000000"/>
              </a:buClr>
              <a:buSzPts val="1800"/>
              <a:buFont typeface="Noto Sans Symbols"/>
              <a:buChar char="▪"/>
            </a:pPr>
            <a:r>
              <a:rPr lang="en-GB" sz="1800"/>
              <a:t>- Apply the Delphi technique (provides great and close-to-reality results but is time consuming)</a:t>
            </a:r>
            <a:endParaRPr sz="1800"/>
          </a:p>
          <a:p>
            <a:pPr marL="971550" lvl="1" indent="-285750" algn="just" rtl="0">
              <a:lnSpc>
                <a:spcPct val="90000"/>
              </a:lnSpc>
              <a:spcBef>
                <a:spcPts val="1000"/>
              </a:spcBef>
              <a:spcAft>
                <a:spcPts val="0"/>
              </a:spcAft>
              <a:buClr>
                <a:srgbClr val="000000"/>
              </a:buClr>
              <a:buSzPts val="1800"/>
              <a:buFont typeface="Noto Sans Symbols"/>
              <a:buChar char="▪"/>
            </a:pPr>
            <a:r>
              <a:rPr lang="en-GB" sz="1800"/>
              <a:t>- Nominal group technique </a:t>
            </a:r>
            <a:endParaRPr sz="1800"/>
          </a:p>
          <a:p>
            <a:pPr marL="971550" lvl="1" indent="-285750" algn="just" rtl="0">
              <a:lnSpc>
                <a:spcPct val="90000"/>
              </a:lnSpc>
              <a:spcBef>
                <a:spcPts val="1000"/>
              </a:spcBef>
              <a:spcAft>
                <a:spcPts val="0"/>
              </a:spcAft>
              <a:buClr>
                <a:srgbClr val="000000"/>
              </a:buClr>
              <a:buSzPts val="1800"/>
              <a:buFont typeface="Noto Sans Symbols"/>
              <a:buChar char="▪"/>
            </a:pPr>
            <a:r>
              <a:rPr lang="en-GB" sz="1800"/>
              <a:t>- group meeting with all involved (suggested)</a:t>
            </a:r>
            <a:endParaRPr sz="1800"/>
          </a:p>
          <a:p>
            <a:pPr marL="457200" marR="0" lvl="0" indent="-228600" algn="just" rtl="0">
              <a:lnSpc>
                <a:spcPct val="90000"/>
              </a:lnSpc>
              <a:spcBef>
                <a:spcPts val="1000"/>
              </a:spcBef>
              <a:spcAft>
                <a:spcPts val="0"/>
              </a:spcAft>
              <a:buClr>
                <a:srgbClr val="000000"/>
              </a:buClr>
              <a:buSzPts val="1800"/>
              <a:buFont typeface="Arial"/>
              <a:buNone/>
            </a:pPr>
            <a:endParaRPr/>
          </a:p>
          <a:p>
            <a:pPr marL="514350" lvl="0" indent="-171450" algn="just" rtl="0">
              <a:lnSpc>
                <a:spcPct val="90000"/>
              </a:lnSpc>
              <a:spcBef>
                <a:spcPts val="1000"/>
              </a:spcBef>
              <a:spcAft>
                <a:spcPts val="0"/>
              </a:spcAft>
              <a:buSzPts val="1800"/>
              <a:buFont typeface="Arial"/>
              <a:buNone/>
            </a:pPr>
            <a:endParaRPr/>
          </a:p>
          <a:p>
            <a:pPr marL="457200" marR="0" lvl="0" indent="-228600" algn="just" rtl="0">
              <a:lnSpc>
                <a:spcPct val="90000"/>
              </a:lnSpc>
              <a:spcBef>
                <a:spcPts val="1000"/>
              </a:spcBef>
              <a:spcAft>
                <a:spcPts val="0"/>
              </a:spcAft>
              <a:buClr>
                <a:srgbClr val="000000"/>
              </a:buClr>
              <a:buSzPts val="1800"/>
              <a:buFont typeface="Arial"/>
              <a:buNone/>
            </a:pPr>
            <a:endParaRPr/>
          </a:p>
          <a:p>
            <a:pPr marL="457200" marR="0" lvl="0" indent="-228600" algn="just" rtl="0">
              <a:lnSpc>
                <a:spcPct val="90000"/>
              </a:lnSpc>
              <a:spcBef>
                <a:spcPts val="1000"/>
              </a:spcBef>
              <a:spcAft>
                <a:spcPts val="0"/>
              </a:spcAft>
              <a:buClr>
                <a:srgbClr val="000000"/>
              </a:buClr>
              <a:buSzPts val="1800"/>
              <a:buFont typeface="Arial"/>
              <a:buNone/>
            </a:pPr>
            <a:endParaRPr/>
          </a:p>
        </p:txBody>
      </p:sp>
      <p:sp>
        <p:nvSpPr>
          <p:cNvPr id="129" name="Google Shape;129;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Project requirements</a:t>
            </a:r>
            <a:endParaRPr b="1"/>
          </a:p>
        </p:txBody>
      </p:sp>
      <p:pic>
        <p:nvPicPr>
          <p:cNvPr id="130" name="Google Shape;130;p6"/>
          <p:cNvPicPr preferRelativeResize="0"/>
          <p:nvPr/>
        </p:nvPicPr>
        <p:blipFill rotWithShape="1">
          <a:blip r:embed="rId3">
            <a:alphaModFix/>
          </a:blip>
          <a:srcRect r="50738" b="5010"/>
          <a:stretch/>
        </p:blipFill>
        <p:spPr>
          <a:xfrm>
            <a:off x="5786685" y="1190502"/>
            <a:ext cx="6235597" cy="55093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a:t>Defining the scope statement </a:t>
            </a:r>
            <a:endParaRPr b="1"/>
          </a:p>
        </p:txBody>
      </p:sp>
      <p:pic>
        <p:nvPicPr>
          <p:cNvPr id="136" name="Google Shape;136;p7"/>
          <p:cNvPicPr preferRelativeResize="0"/>
          <p:nvPr/>
        </p:nvPicPr>
        <p:blipFill rotWithShape="1">
          <a:blip r:embed="rId3">
            <a:alphaModFix/>
          </a:blip>
          <a:srcRect/>
          <a:stretch/>
        </p:blipFill>
        <p:spPr>
          <a:xfrm>
            <a:off x="7972777" y="1840088"/>
            <a:ext cx="4047067" cy="4047067"/>
          </a:xfrm>
          <a:prstGeom prst="rect">
            <a:avLst/>
          </a:prstGeom>
          <a:noFill/>
          <a:ln>
            <a:noFill/>
          </a:ln>
        </p:spPr>
      </p:pic>
      <p:sp>
        <p:nvSpPr>
          <p:cNvPr id="137" name="Google Shape;137;p7"/>
          <p:cNvSpPr txBox="1"/>
          <p:nvPr/>
        </p:nvSpPr>
        <p:spPr>
          <a:xfrm>
            <a:off x="743656" y="1379116"/>
            <a:ext cx="5352344" cy="64633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What is IN and what is OUT of the project (describes the output’s boundaries)</a:t>
            </a:r>
            <a:endParaRPr sz="1800" b="0" i="0" u="none" strike="noStrike" cap="none">
              <a:solidFill>
                <a:srgbClr val="000000"/>
              </a:solidFill>
              <a:latin typeface="Calibri"/>
              <a:ea typeface="Calibri"/>
              <a:cs typeface="Calibri"/>
              <a:sym typeface="Calibri"/>
            </a:endParaRPr>
          </a:p>
        </p:txBody>
      </p:sp>
      <p:sp>
        <p:nvSpPr>
          <p:cNvPr id="138" name="Google Shape;138;p7"/>
          <p:cNvSpPr txBox="1"/>
          <p:nvPr/>
        </p:nvSpPr>
        <p:spPr>
          <a:xfrm>
            <a:off x="743656" y="3775318"/>
            <a:ext cx="6472767"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sng" strike="noStrike" cap="none">
                <a:solidFill>
                  <a:srgbClr val="000000"/>
                </a:solidFill>
                <a:latin typeface="Calibri"/>
                <a:ea typeface="Calibri"/>
                <a:cs typeface="Calibri"/>
                <a:sym typeface="Calibri"/>
              </a:rPr>
              <a:t>To do this we need the following documents:</a:t>
            </a:r>
            <a:endParaRPr sz="14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Project charter </a:t>
            </a: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Noto Sans Symbols"/>
              <a:buChar char="▪"/>
            </a:pPr>
            <a:r>
              <a:rPr lang="en-GB" sz="1800" b="0" i="0" u="none" strike="noStrike" cap="none">
                <a:solidFill>
                  <a:srgbClr val="000000"/>
                </a:solidFill>
                <a:latin typeface="Calibri"/>
                <a:ea typeface="Calibri"/>
                <a:cs typeface="Calibri"/>
                <a:sym typeface="Calibri"/>
              </a:rPr>
              <a:t>Projects requirements, assumptions, risks and constraints</a:t>
            </a:r>
            <a:endParaRPr sz="1800" b="0" i="0" u="none" strike="noStrike" cap="none">
              <a:solidFill>
                <a:srgbClr val="000000"/>
              </a:solidFill>
              <a:latin typeface="Calibri"/>
              <a:ea typeface="Calibri"/>
              <a:cs typeface="Calibri"/>
              <a:sym typeface="Calibri"/>
            </a:endParaRPr>
          </a:p>
        </p:txBody>
      </p:sp>
      <p:sp>
        <p:nvSpPr>
          <p:cNvPr id="139" name="Google Shape;139;p7"/>
          <p:cNvSpPr txBox="1"/>
          <p:nvPr/>
        </p:nvSpPr>
        <p:spPr>
          <a:xfrm>
            <a:off x="743656" y="2245363"/>
            <a:ext cx="6122812" cy="1200329"/>
          </a:xfrm>
          <a:prstGeom prst="rect">
            <a:avLst/>
          </a:prstGeom>
          <a:solidFill>
            <a:srgbClr val="D2F1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Importance of defining the Project scope???</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As PMs we tend to include everything in your project Plan, resulting to an impossible plan to execute.</a:t>
            </a:r>
            <a:endParaRPr sz="1800" b="0" i="0" u="none" strike="noStrike" cap="none">
              <a:solidFill>
                <a:srgbClr val="000000"/>
              </a:solidFill>
              <a:latin typeface="Calibri"/>
              <a:ea typeface="Calibri"/>
              <a:cs typeface="Calibri"/>
              <a:sym typeface="Calibri"/>
            </a:endParaRPr>
          </a:p>
        </p:txBody>
      </p:sp>
      <p:sp>
        <p:nvSpPr>
          <p:cNvPr id="140" name="Google Shape;140;p7"/>
          <p:cNvSpPr txBox="1"/>
          <p:nvPr/>
        </p:nvSpPr>
        <p:spPr>
          <a:xfrm>
            <a:off x="656884" y="5322752"/>
            <a:ext cx="7911383" cy="1323439"/>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600" b="0" i="0" u="sng" strike="noStrike" cap="none">
                <a:solidFill>
                  <a:schemeClr val="lt1"/>
                </a:solidFill>
                <a:latin typeface="Calibri"/>
                <a:ea typeface="Calibri"/>
                <a:cs typeface="Calibri"/>
                <a:sym typeface="Calibri"/>
              </a:rPr>
              <a:t>The Project Scope Statement document includes the following: </a:t>
            </a:r>
            <a:endParaRPr sz="1400" b="0" i="0" u="none" strike="noStrike" cap="none">
              <a:solidFill>
                <a:schemeClr val="lt1"/>
              </a:solidFill>
              <a:latin typeface="Calibri"/>
              <a:ea typeface="Calibri"/>
              <a:cs typeface="Calibri"/>
              <a:sym typeface="Calibri"/>
            </a:endParaRPr>
          </a:p>
          <a:p>
            <a:pPr marL="342900" marR="0" lvl="0" indent="-342900" algn="ctr" rtl="0">
              <a:lnSpc>
                <a:spcPct val="100000"/>
              </a:lnSpc>
              <a:spcBef>
                <a:spcPts val="0"/>
              </a:spcBef>
              <a:spcAft>
                <a:spcPts val="0"/>
              </a:spcAft>
              <a:buClr>
                <a:schemeClr val="lt1"/>
              </a:buClr>
              <a:buSzPts val="1600"/>
              <a:buFont typeface="Noto Sans Symbols"/>
              <a:buChar char="▪"/>
            </a:pPr>
            <a:r>
              <a:rPr lang="en-GB" sz="1600" b="0" i="0" u="none" strike="noStrike" cap="none">
                <a:solidFill>
                  <a:schemeClr val="lt1"/>
                </a:solidFill>
                <a:latin typeface="Calibri"/>
                <a:ea typeface="Calibri"/>
                <a:cs typeface="Calibri"/>
                <a:sym typeface="Calibri"/>
              </a:rPr>
              <a:t>Project justification</a:t>
            </a:r>
            <a:endParaRPr sz="1400" b="0" i="0" u="none" strike="noStrike" cap="none">
              <a:solidFill>
                <a:schemeClr val="lt1"/>
              </a:solidFill>
              <a:latin typeface="Calibri"/>
              <a:ea typeface="Calibri"/>
              <a:cs typeface="Calibri"/>
              <a:sym typeface="Calibri"/>
            </a:endParaRPr>
          </a:p>
          <a:p>
            <a:pPr marL="342900" marR="0" lvl="0" indent="-342900" algn="ctr" rtl="0">
              <a:lnSpc>
                <a:spcPct val="100000"/>
              </a:lnSpc>
              <a:spcBef>
                <a:spcPts val="0"/>
              </a:spcBef>
              <a:spcAft>
                <a:spcPts val="0"/>
              </a:spcAft>
              <a:buClr>
                <a:schemeClr val="lt1"/>
              </a:buClr>
              <a:buSzPts val="1600"/>
              <a:buFont typeface="Noto Sans Symbols"/>
              <a:buChar char="▪"/>
            </a:pPr>
            <a:r>
              <a:rPr lang="en-GB" sz="1600" b="0" i="0" u="none" strike="noStrike" cap="none">
                <a:solidFill>
                  <a:schemeClr val="lt1"/>
                </a:solidFill>
                <a:latin typeface="Calibri"/>
                <a:ea typeface="Calibri"/>
                <a:cs typeface="Calibri"/>
                <a:sym typeface="Calibri"/>
              </a:rPr>
              <a:t>Project scope</a:t>
            </a:r>
            <a:endParaRPr sz="1400" b="0" i="0" u="none" strike="noStrike" cap="none">
              <a:solidFill>
                <a:schemeClr val="lt1"/>
              </a:solidFill>
              <a:latin typeface="Calibri"/>
              <a:ea typeface="Calibri"/>
              <a:cs typeface="Calibri"/>
              <a:sym typeface="Calibri"/>
            </a:endParaRPr>
          </a:p>
          <a:p>
            <a:pPr marL="342900" marR="0" lvl="0" indent="-342900" algn="ctr" rtl="0">
              <a:lnSpc>
                <a:spcPct val="100000"/>
              </a:lnSpc>
              <a:spcBef>
                <a:spcPts val="0"/>
              </a:spcBef>
              <a:spcAft>
                <a:spcPts val="0"/>
              </a:spcAft>
              <a:buClr>
                <a:schemeClr val="lt1"/>
              </a:buClr>
              <a:buSzPts val="1600"/>
              <a:buFont typeface="Noto Sans Symbols"/>
              <a:buChar char="▪"/>
            </a:pPr>
            <a:r>
              <a:rPr lang="en-GB" sz="1600" b="0" i="0" u="none" strike="noStrike" cap="none">
                <a:solidFill>
                  <a:schemeClr val="lt1"/>
                </a:solidFill>
                <a:latin typeface="Calibri"/>
                <a:ea typeface="Calibri"/>
                <a:cs typeface="Calibri"/>
                <a:sym typeface="Calibri"/>
              </a:rPr>
              <a:t>Deliverables </a:t>
            </a:r>
            <a:endParaRPr sz="1400" b="0" i="0" u="none" strike="noStrike" cap="none">
              <a:solidFill>
                <a:schemeClr val="lt1"/>
              </a:solidFill>
              <a:latin typeface="Calibri"/>
              <a:ea typeface="Calibri"/>
              <a:cs typeface="Calibri"/>
              <a:sym typeface="Calibri"/>
            </a:endParaRPr>
          </a:p>
          <a:p>
            <a:pPr marL="342900" marR="0" lvl="0" indent="-342900" algn="ctr" rtl="0">
              <a:lnSpc>
                <a:spcPct val="100000"/>
              </a:lnSpc>
              <a:spcBef>
                <a:spcPts val="0"/>
              </a:spcBef>
              <a:spcAft>
                <a:spcPts val="0"/>
              </a:spcAft>
              <a:buClr>
                <a:schemeClr val="lt1"/>
              </a:buClr>
              <a:buSzPts val="1600"/>
              <a:buFont typeface="Noto Sans Symbols"/>
              <a:buChar char="▪"/>
            </a:pPr>
            <a:r>
              <a:rPr lang="en-GB" sz="1600" b="0" i="0" u="none" strike="noStrike" cap="none">
                <a:solidFill>
                  <a:schemeClr val="lt1"/>
                </a:solidFill>
                <a:latin typeface="Calibri"/>
                <a:ea typeface="Calibri"/>
                <a:cs typeface="Calibri"/>
                <a:sym typeface="Calibri"/>
              </a:rPr>
              <a:t>Success criteria</a:t>
            </a: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body" idx="1"/>
          </p:nvPr>
        </p:nvSpPr>
        <p:spPr>
          <a:xfrm>
            <a:off x="399369" y="1302362"/>
            <a:ext cx="11393261" cy="500784"/>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SzPts val="2000"/>
              <a:buNone/>
            </a:pPr>
            <a:r>
              <a:rPr lang="en-GB" sz="2400"/>
              <a:t>What steps or actions are required?</a:t>
            </a:r>
            <a:endParaRPr sz="2400"/>
          </a:p>
        </p:txBody>
      </p:sp>
      <p:sp>
        <p:nvSpPr>
          <p:cNvPr id="146" name="Google Shape;146;p8"/>
          <p:cNvSpPr txBox="1">
            <a:spLocks noGrp="1"/>
          </p:cNvSpPr>
          <p:nvPr>
            <p:ph type="body" idx="2"/>
          </p:nvPr>
        </p:nvSpPr>
        <p:spPr>
          <a:xfrm>
            <a:off x="399370" y="1994263"/>
            <a:ext cx="11393260" cy="3977559"/>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400"/>
              <a:t>Work Breakdown Structure (WBS) - This process is called </a:t>
            </a:r>
            <a:r>
              <a:rPr lang="en-GB" sz="2400" b="1" u="sng"/>
              <a:t>“decomposition”</a:t>
            </a:r>
            <a:endParaRPr sz="2400" b="1" u="sng"/>
          </a:p>
          <a:p>
            <a:pPr marL="0" lvl="0" indent="0" algn="just" rtl="0">
              <a:lnSpc>
                <a:spcPct val="90000"/>
              </a:lnSpc>
              <a:spcBef>
                <a:spcPts val="0"/>
              </a:spcBef>
              <a:spcAft>
                <a:spcPts val="0"/>
              </a:spcAft>
              <a:buSzPts val="1800"/>
              <a:buNone/>
            </a:pPr>
            <a:endParaRPr sz="2400"/>
          </a:p>
          <a:p>
            <a:pPr marL="630238" lvl="0" indent="-395288" algn="just" rtl="0">
              <a:lnSpc>
                <a:spcPct val="90000"/>
              </a:lnSpc>
              <a:spcBef>
                <a:spcPts val="0"/>
              </a:spcBef>
              <a:spcAft>
                <a:spcPts val="0"/>
              </a:spcAft>
              <a:buSzPts val="2400"/>
              <a:buFont typeface="Noto Sans Symbols"/>
              <a:buChar char="⮚"/>
            </a:pPr>
            <a:r>
              <a:rPr lang="en-GB" sz="2400"/>
              <a:t>Addresses total scope of project</a:t>
            </a:r>
            <a:endParaRPr sz="2400"/>
          </a:p>
          <a:p>
            <a:pPr marL="630238" lvl="0" indent="-242883" algn="just" rtl="0">
              <a:lnSpc>
                <a:spcPct val="90000"/>
              </a:lnSpc>
              <a:spcBef>
                <a:spcPts val="0"/>
              </a:spcBef>
              <a:spcAft>
                <a:spcPts val="0"/>
              </a:spcAft>
              <a:buSzPts val="1800"/>
              <a:buFont typeface="Noto Sans Symbols"/>
              <a:buNone/>
            </a:pPr>
            <a:endParaRPr sz="2400"/>
          </a:p>
          <a:p>
            <a:pPr marL="630238" lvl="0" indent="-395288" algn="just" rtl="0">
              <a:lnSpc>
                <a:spcPct val="90000"/>
              </a:lnSpc>
              <a:spcBef>
                <a:spcPts val="0"/>
              </a:spcBef>
              <a:spcAft>
                <a:spcPts val="0"/>
              </a:spcAft>
              <a:buSzPts val="2400"/>
              <a:buFont typeface="Noto Sans Symbols"/>
              <a:buChar char="⮚"/>
            </a:pPr>
            <a:r>
              <a:rPr lang="en-GB" sz="2400"/>
              <a:t>Divides work into manageable components</a:t>
            </a:r>
            <a:endParaRPr sz="2400"/>
          </a:p>
          <a:p>
            <a:pPr marL="630238" lvl="0" indent="-242883" algn="just" rtl="0">
              <a:lnSpc>
                <a:spcPct val="90000"/>
              </a:lnSpc>
              <a:spcBef>
                <a:spcPts val="0"/>
              </a:spcBef>
              <a:spcAft>
                <a:spcPts val="0"/>
              </a:spcAft>
              <a:buSzPts val="1800"/>
              <a:buFont typeface="Noto Sans Symbols"/>
              <a:buNone/>
            </a:pPr>
            <a:endParaRPr sz="2400"/>
          </a:p>
          <a:p>
            <a:pPr marL="630238" lvl="0" indent="-395288" algn="just" rtl="0">
              <a:lnSpc>
                <a:spcPct val="90000"/>
              </a:lnSpc>
              <a:spcBef>
                <a:spcPts val="0"/>
              </a:spcBef>
              <a:spcAft>
                <a:spcPts val="0"/>
              </a:spcAft>
              <a:buSzPts val="2400"/>
              <a:buFont typeface="Noto Sans Symbols"/>
              <a:buChar char="⮚"/>
            </a:pPr>
            <a:r>
              <a:rPr lang="en-GB" sz="2400"/>
              <a:t>Scope decomposition – start at the end</a:t>
            </a:r>
            <a:endParaRPr sz="2400"/>
          </a:p>
          <a:p>
            <a:pPr marL="630238" lvl="0" indent="-242883" algn="just" rtl="0">
              <a:lnSpc>
                <a:spcPct val="90000"/>
              </a:lnSpc>
              <a:spcBef>
                <a:spcPts val="0"/>
              </a:spcBef>
              <a:spcAft>
                <a:spcPts val="0"/>
              </a:spcAft>
              <a:buSzPts val="1800"/>
              <a:buFont typeface="Noto Sans Symbols"/>
              <a:buNone/>
            </a:pPr>
            <a:endParaRPr sz="2400"/>
          </a:p>
          <a:p>
            <a:pPr marL="630238" lvl="0" indent="-395288" algn="just" rtl="0">
              <a:lnSpc>
                <a:spcPct val="90000"/>
              </a:lnSpc>
              <a:spcBef>
                <a:spcPts val="0"/>
              </a:spcBef>
              <a:spcAft>
                <a:spcPts val="0"/>
              </a:spcAft>
              <a:buSzPts val="2400"/>
              <a:buFont typeface="Noto Sans Symbols"/>
              <a:buChar char="⮚"/>
            </a:pPr>
            <a:r>
              <a:rPr lang="en-GB" sz="2400"/>
              <a:t>Hierarchical depiction </a:t>
            </a:r>
            <a:endParaRPr sz="2400"/>
          </a:p>
          <a:p>
            <a:pPr marL="0" lvl="0" indent="0" algn="just" rtl="0">
              <a:lnSpc>
                <a:spcPct val="90000"/>
              </a:lnSpc>
              <a:spcBef>
                <a:spcPts val="0"/>
              </a:spcBef>
              <a:spcAft>
                <a:spcPts val="0"/>
              </a:spcAft>
              <a:buSzPts val="1800"/>
              <a:buNone/>
            </a:pPr>
            <a:endParaRPr sz="2400"/>
          </a:p>
          <a:p>
            <a:pPr marL="0" lvl="0" indent="0" algn="just" rtl="0">
              <a:lnSpc>
                <a:spcPct val="90000"/>
              </a:lnSpc>
              <a:spcBef>
                <a:spcPts val="0"/>
              </a:spcBef>
              <a:spcAft>
                <a:spcPts val="0"/>
              </a:spcAft>
              <a:buSzPts val="1800"/>
              <a:buNone/>
            </a:pPr>
            <a:r>
              <a:rPr lang="en-GB" sz="2400"/>
              <a:t>Defines High-level Tasks </a:t>
            </a:r>
            <a:endParaRPr sz="2400">
              <a:solidFill>
                <a:srgbClr val="000000"/>
              </a:solidFill>
            </a:endParaRPr>
          </a:p>
        </p:txBody>
      </p:sp>
      <p:sp>
        <p:nvSpPr>
          <p:cNvPr id="147" name="Google Shape;147;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a:t>ATTENTION to WBS - </a:t>
            </a:r>
            <a:r>
              <a:rPr lang="en-GB" sz="2800" b="1"/>
              <a:t>Work Breakdown Structure </a:t>
            </a:r>
            <a:endParaRPr b="1"/>
          </a:p>
        </p:txBody>
      </p:sp>
      <p:sp>
        <p:nvSpPr>
          <p:cNvPr id="148" name="Google Shape;148;p8"/>
          <p:cNvSpPr txBox="1"/>
          <p:nvPr/>
        </p:nvSpPr>
        <p:spPr>
          <a:xfrm>
            <a:off x="399368" y="3527363"/>
            <a:ext cx="11183031" cy="584775"/>
          </a:xfrm>
          <a:prstGeom prst="rect">
            <a:avLst/>
          </a:prstGeom>
          <a:solidFill>
            <a:srgbClr val="FDF4C7"/>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0" u="none" strike="noStrike" cap="none">
                <a:solidFill>
                  <a:srgbClr val="000000"/>
                </a:solidFill>
                <a:latin typeface="Calibri"/>
                <a:ea typeface="Calibri"/>
                <a:cs typeface="Calibri"/>
                <a:sym typeface="Calibri"/>
              </a:rPr>
              <a:t>How many levels should a WBS have? </a:t>
            </a:r>
            <a:endParaRPr sz="3200" b="0" i="0" u="none" strike="noStrike" cap="none">
              <a:solidFill>
                <a:srgbClr val="000000"/>
              </a:solidFill>
              <a:latin typeface="Calibri"/>
              <a:ea typeface="Calibri"/>
              <a:cs typeface="Calibri"/>
              <a:sym typeface="Calibri"/>
            </a:endParaRPr>
          </a:p>
        </p:txBody>
      </p:sp>
      <p:sp>
        <p:nvSpPr>
          <p:cNvPr id="149" name="Google Shape;149;p8"/>
          <p:cNvSpPr txBox="1"/>
          <p:nvPr/>
        </p:nvSpPr>
        <p:spPr>
          <a:xfrm>
            <a:off x="399368" y="4481689"/>
            <a:ext cx="11183031" cy="1938992"/>
          </a:xfrm>
          <a:prstGeom prst="rect">
            <a:avLst/>
          </a:prstGeom>
          <a:solidFill>
            <a:srgbClr val="D2F1E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As many as possible till you are able to have a clear time estimation and cost assumption!!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00"/>
                </a:solidFill>
                <a:latin typeface="Calibri"/>
                <a:ea typeface="Calibri"/>
                <a:cs typeface="Calibri"/>
                <a:sym typeface="Calibri"/>
              </a:rPr>
              <a:t>Having in mind the following: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The work should be broken down to a level that makes sense for the project manager to control. A common rule is </a:t>
            </a:r>
            <a:r>
              <a:rPr lang="en-GB" sz="2000" b="0" i="0" u="none" strike="noStrike" cap="none">
                <a:solidFill>
                  <a:srgbClr val="FF0000"/>
                </a:solidFill>
                <a:latin typeface="Calibri"/>
                <a:ea typeface="Calibri"/>
                <a:cs typeface="Calibri"/>
                <a:sym typeface="Calibri"/>
              </a:rPr>
              <a:t>to break the activities that are larger than 80 hours and not break those that are less than 8 hours.</a:t>
            </a:r>
            <a:r>
              <a:rPr lang="en-GB" sz="2000" b="1" i="0" u="none" strike="noStrike" cap="none">
                <a:solidFill>
                  <a:srgbClr val="FF0000"/>
                </a:solidFill>
                <a:latin typeface="Calibri"/>
                <a:ea typeface="Calibri"/>
                <a:cs typeface="Calibri"/>
                <a:sym typeface="Calibri"/>
              </a:rPr>
              <a:t> </a:t>
            </a:r>
            <a:endParaRPr sz="2000" b="1"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 calcmode="lin" valueType="num">
                                      <p:cBhvr additive="base">
                                        <p:cTn id="12" dur="500"/>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3365</Words>
  <Application>Microsoft Office PowerPoint</Application>
  <PresentationFormat>Widescreen</PresentationFormat>
  <Paragraphs>368</Paragraphs>
  <Slides>27</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Noto Sans Symbols</vt:lpstr>
      <vt:lpstr>1_CARDET Course template</vt:lpstr>
      <vt:lpstr>CARDET Course template</vt:lpstr>
      <vt:lpstr>CARDET Course template</vt:lpstr>
      <vt:lpstr>Module 4 Project Management </vt:lpstr>
      <vt:lpstr>Module Contents</vt:lpstr>
      <vt:lpstr>Concept – Project Lifecycle</vt:lpstr>
      <vt:lpstr>Prior to Planning Progress Group </vt:lpstr>
      <vt:lpstr> Prior to Planning Progress Group  </vt:lpstr>
      <vt:lpstr>What are the Project Plan parameters?</vt:lpstr>
      <vt:lpstr>Project requirements</vt:lpstr>
      <vt:lpstr>Defining the scope statement </vt:lpstr>
      <vt:lpstr>ATTENTION to WBS - Work Breakdown Structure </vt:lpstr>
      <vt:lpstr>WBS - EXAMPLE</vt:lpstr>
      <vt:lpstr>Activity 1. Develop WBS. (30min)</vt:lpstr>
      <vt:lpstr>Case Study (I)</vt:lpstr>
      <vt:lpstr>Case Study (II)</vt:lpstr>
      <vt:lpstr>Time Efforts and Costs estimates</vt:lpstr>
      <vt:lpstr>PERT technique for time and effort estimation</vt:lpstr>
      <vt:lpstr>EXAMPLE</vt:lpstr>
      <vt:lpstr>EXAMPLE</vt:lpstr>
      <vt:lpstr>GANTT Diagrams – Way to illustrate the project activities in a timeline (schedule representation)</vt:lpstr>
      <vt:lpstr>Develop Project Schedule – Sequence of Activities – Network Diagram</vt:lpstr>
      <vt:lpstr>Quality</vt:lpstr>
      <vt:lpstr>Most common results of poor Quality</vt:lpstr>
      <vt:lpstr>Planning – Project Budget</vt:lpstr>
      <vt:lpstr>Stakeholders’ Management</vt:lpstr>
      <vt:lpstr>Planning – Project Risk </vt:lpstr>
      <vt:lpstr>Activity 2: Identify Risks (30 minutes)</vt:lpstr>
      <vt:lpstr>Activity 1: Identify Risks in Groups of 3-5 (30 minutes)  Case Study 2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Project Management </dc:title>
  <dc:creator>2Fast4u</dc:creator>
  <cp:lastModifiedBy>Simone Khekin</cp:lastModifiedBy>
  <cp:revision>1</cp:revision>
  <dcterms:created xsi:type="dcterms:W3CDTF">2014-07-11T09:12:14Z</dcterms:created>
  <dcterms:modified xsi:type="dcterms:W3CDTF">2024-02-02T08:42:53Z</dcterms:modified>
</cp:coreProperties>
</file>