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22"/>
  </p:notesMasterIdLst>
  <p:sldIdLst>
    <p:sldId id="270" r:id="rId4"/>
    <p:sldId id="257" r:id="rId5"/>
    <p:sldId id="258" r:id="rId6"/>
    <p:sldId id="259" r:id="rId7"/>
    <p:sldId id="260" r:id="rId8"/>
    <p:sldId id="261" r:id="rId9"/>
    <p:sldId id="262" r:id="rId10"/>
    <p:sldId id="263" r:id="rId11"/>
    <p:sldId id="264" r:id="rId12"/>
    <p:sldId id="272" r:id="rId13"/>
    <p:sldId id="273" r:id="rId14"/>
    <p:sldId id="265" r:id="rId15"/>
    <p:sldId id="266" r:id="rId16"/>
    <p:sldId id="267" r:id="rId17"/>
    <p:sldId id="274" r:id="rId18"/>
    <p:sldId id="271" r:id="rId19"/>
    <p:sldId id="268" r:id="rId20"/>
    <p:sldId id="269"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Noto Sans Symbols"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F/v5A/AWh3WJiJbIzswvbffSa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04" autoAdjust="0"/>
  </p:normalViewPr>
  <p:slideViewPr>
    <p:cSldViewPr snapToGrid="0">
      <p:cViewPr varScale="1">
        <p:scale>
          <a:sx n="46" d="100"/>
          <a:sy n="46" d="100"/>
        </p:scale>
        <p:origin x="1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35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870"/>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0,'27'0'0,"26"0"16,1 0-16,-1 0 16,27 0-16,-26 0 15,-27 27-15,-1-27 0,1 0 31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22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378"/>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35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870"/>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0,'27'0'0,"26"0"16,1 0-16,-1 0 16,27 0-16,-26 0 15,-27 27-15,-1-27 0,1 0 31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22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378"/>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eqlearn.com/p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top-view-photo-of-people-near-wooden-table-318315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xels.com/photo/close-up-photo-of-copper-audio-mixer-378456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exels.com/photo/two-gray-bullet-security-cameras-43020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magnifying-glass-on-white-paper-with-statistical-data-55619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photo/person-looking-at-her-black-smartwatch-753058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xels.com/photo/selective-focus-photo-of-stacked-coins-12886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644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Source: </a:t>
            </a:r>
            <a:r>
              <a:rPr lang="en-GB" sz="120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hlinkClick r:id="rId3"/>
              </a:rPr>
              <a:t>http://teqlearn.com/pm/</a:t>
            </a:r>
            <a:endParaRPr dirty="0"/>
          </a:p>
        </p:txBody>
      </p:sp>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01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48f034716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848f03471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72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17cf14fe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117cf14fe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117cf14fe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dd9afad3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dd9afad3f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dd9afad3f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b="0" i="0" u="none" strike="noStrike" cap="none" dirty="0" smtClean="0">
                <a:solidFill>
                  <a:schemeClr val="dk1"/>
                </a:solidFill>
                <a:effectLst/>
                <a:latin typeface="Calibri"/>
                <a:ea typeface="Calibri"/>
                <a:cs typeface="Calibri"/>
                <a:sym typeface="Calibri"/>
              </a:rPr>
              <a:t>Employees in many firms can waste a lot of time in project-related meetings that don't have a clear agenda or end without a list of next steps. In order to plan the meeting in the most productive way, it is crucial to first grasp its goals.</a:t>
            </a:r>
          </a:p>
          <a:p>
            <a:r>
              <a:rPr lang="en-GB" sz="1200" b="0" i="0" u="none" strike="noStrike" cap="none" dirty="0" smtClean="0">
                <a:solidFill>
                  <a:schemeClr val="dk1"/>
                </a:solidFill>
                <a:effectLst/>
                <a:latin typeface="Calibri"/>
                <a:ea typeface="Calibri"/>
                <a:cs typeface="Calibri"/>
                <a:sym typeface="Calibri"/>
              </a:rPr>
              <a:t> </a:t>
            </a:r>
          </a:p>
          <a:p>
            <a:r>
              <a:rPr lang="en-GB" sz="1200" b="0" i="0" u="none" strike="noStrike" cap="none" dirty="0" smtClean="0">
                <a:solidFill>
                  <a:schemeClr val="dk1"/>
                </a:solidFill>
                <a:effectLst/>
                <a:latin typeface="Calibri"/>
                <a:ea typeface="Calibri"/>
                <a:cs typeface="Calibri"/>
                <a:sym typeface="Calibri"/>
              </a:rPr>
              <a:t> </a:t>
            </a:r>
          </a:p>
          <a:p>
            <a:r>
              <a:rPr lang="en-GB" sz="1200" b="0" i="0" u="none" strike="noStrike" cap="none" dirty="0" smtClean="0">
                <a:solidFill>
                  <a:schemeClr val="dk1"/>
                </a:solidFill>
                <a:effectLst/>
                <a:latin typeface="Calibri"/>
                <a:ea typeface="Calibri"/>
                <a:cs typeface="Calibri"/>
                <a:sym typeface="Calibri"/>
              </a:rPr>
              <a:t> </a:t>
            </a:r>
          </a:p>
          <a:p>
            <a:r>
              <a:rPr lang="en-GB" sz="1200" b="0" i="0" u="none" strike="noStrike" cap="none" dirty="0" smtClean="0">
                <a:solidFill>
                  <a:schemeClr val="dk1"/>
                </a:solidFill>
                <a:effectLst/>
                <a:latin typeface="Calibri"/>
                <a:ea typeface="Calibri"/>
                <a:cs typeface="Calibri"/>
                <a:sym typeface="Calibri"/>
              </a:rPr>
              <a:t>The image above illustrates a series of general actions that should be taken to guarantee that meetings are conducted effectively and efficiently. This strategy focuses on carefully planning the meeting to make sure the goals are met, increase communication, and follow-up after previous meetings. The general idea is to be clearer and more focused, and to make sure that meetings end with a set of important actions.</a:t>
            </a:r>
          </a:p>
          <a:p>
            <a:pPr marL="0" lvl="0" indent="0" algn="l" rtl="0">
              <a:lnSpc>
                <a:spcPct val="100000"/>
              </a:lnSpc>
              <a:spcBef>
                <a:spcPts val="0"/>
              </a:spcBef>
              <a:spcAft>
                <a:spcPts val="0"/>
              </a:spcAft>
              <a:buSzPts val="1400"/>
              <a:buNone/>
            </a:pPr>
            <a:endParaRPr dirty="0"/>
          </a:p>
        </p:txBody>
      </p:sp>
      <p:sp>
        <p:nvSpPr>
          <p:cNvPr id="144" name="Google Shape;14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extLst>
      <p:ext uri="{BB962C8B-B14F-4D97-AF65-F5344CB8AC3E}">
        <p14:creationId xmlns:p14="http://schemas.microsoft.com/office/powerpoint/2010/main" val="160744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sz="1200" b="0" i="0" u="none" strike="noStrike" cap="none" dirty="0" smtClean="0">
                <a:solidFill>
                  <a:schemeClr val="dk1"/>
                </a:solidFill>
                <a:effectLst/>
                <a:latin typeface="Calibri"/>
                <a:ea typeface="Calibri"/>
                <a:cs typeface="Calibri"/>
                <a:sym typeface="Calibri"/>
              </a:rPr>
              <a:t>It is advantageous to have supporting staff take care of all the record keeping and aid in the organization of larger or longer meetings, especially</a:t>
            </a:r>
            <a:r>
              <a:rPr lang="en-GB" sz="1200" b="0" i="0" u="none" strike="noStrike" cap="none" baseline="0" dirty="0" smtClean="0">
                <a:solidFill>
                  <a:schemeClr val="dk1"/>
                </a:solidFill>
                <a:effectLst/>
                <a:latin typeface="Calibri"/>
                <a:ea typeface="Calibri"/>
                <a:cs typeface="Calibri"/>
                <a:sym typeface="Calibri"/>
              </a:rPr>
              <a:t> </a:t>
            </a:r>
            <a:r>
              <a:rPr lang="en-GB" sz="1200" b="0" i="0" u="none" strike="noStrike" cap="none" dirty="0" smtClean="0">
                <a:solidFill>
                  <a:schemeClr val="dk1"/>
                </a:solidFill>
                <a:effectLst/>
                <a:latin typeface="Calibri"/>
                <a:ea typeface="Calibri"/>
                <a:cs typeface="Calibri"/>
                <a:sym typeface="Calibri"/>
              </a:rPr>
              <a:t>brainstorming sessions.</a:t>
            </a:r>
          </a:p>
          <a:p>
            <a:r>
              <a:rPr lang="en-GB" sz="1200" b="0" i="0" u="none" strike="noStrike" cap="none" dirty="0" smtClean="0">
                <a:solidFill>
                  <a:schemeClr val="dk1"/>
                </a:solidFill>
                <a:effectLst/>
                <a:latin typeface="Calibri"/>
                <a:ea typeface="Calibri"/>
                <a:cs typeface="Calibri"/>
                <a:sym typeface="Calibri"/>
              </a:rPr>
              <a:t>These jobs consist of:</a:t>
            </a:r>
          </a:p>
          <a:p>
            <a:pPr lvl="0">
              <a:buFont typeface="Arial" panose="020B0604020202020204" pitchFamily="34" charset="0"/>
              <a:buChar char="•"/>
            </a:pPr>
            <a:r>
              <a:rPr lang="en-GB" sz="1200" b="0" i="0" u="none" strike="noStrike" cap="none" dirty="0" smtClean="0">
                <a:solidFill>
                  <a:schemeClr val="dk1"/>
                </a:solidFill>
                <a:effectLst/>
                <a:latin typeface="Calibri"/>
                <a:ea typeface="Calibri"/>
                <a:cs typeface="Calibri"/>
                <a:sym typeface="Calibri"/>
              </a:rPr>
              <a:t>Reminds the facilitator of the time allotted for important agenda items as the timekeeper.</a:t>
            </a:r>
          </a:p>
          <a:p>
            <a:pPr lvl="0">
              <a:buFont typeface="Arial" panose="020B0604020202020204" pitchFamily="34" charset="0"/>
              <a:buChar char="•"/>
            </a:pPr>
            <a:r>
              <a:rPr lang="en-GB" sz="1200" b="0" i="0" u="none" strike="noStrike" cap="none" dirty="0" smtClean="0">
                <a:solidFill>
                  <a:schemeClr val="dk1"/>
                </a:solidFill>
                <a:effectLst/>
                <a:latin typeface="Calibri"/>
                <a:ea typeface="Calibri"/>
                <a:cs typeface="Calibri"/>
                <a:sym typeface="Calibri"/>
              </a:rPr>
              <a:t>Note-taker: Distributes meeting notes and records and summarizes the meeting minutes.</a:t>
            </a:r>
          </a:p>
          <a:p>
            <a:pPr lvl="0">
              <a:buFont typeface="Arial" panose="020B0604020202020204" pitchFamily="34" charset="0"/>
              <a:buChar char="•"/>
            </a:pPr>
            <a:r>
              <a:rPr lang="en-GB" sz="1200" b="0" i="0" u="none" strike="noStrike" cap="none" dirty="0" smtClean="0">
                <a:solidFill>
                  <a:schemeClr val="dk1"/>
                </a:solidFill>
                <a:effectLst/>
                <a:latin typeface="Calibri"/>
                <a:ea typeface="Calibri"/>
                <a:cs typeface="Calibri"/>
                <a:sym typeface="Calibri"/>
              </a:rPr>
              <a:t>Whiteboard Note-taker: During brainstorming meetings, writes ideas on the whiteboard and captures the key points to send to everyone invited.</a:t>
            </a:r>
          </a:p>
          <a:p>
            <a:endParaRPr lang="en-GB" sz="1200" b="0" i="0" u="none" strike="noStrike" cap="none" dirty="0" smtClean="0">
              <a:solidFill>
                <a:schemeClr val="dk1"/>
              </a:solidFill>
              <a:effectLst/>
              <a:latin typeface="Calibri"/>
              <a:ea typeface="Calibri"/>
              <a:cs typeface="Calibri"/>
              <a:sym typeface="Calibri"/>
            </a:endParaRPr>
          </a:p>
          <a:p>
            <a:r>
              <a:rPr lang="en-GB" sz="1200" b="0" i="0" u="none" strike="noStrike" cap="none" dirty="0" smtClean="0">
                <a:solidFill>
                  <a:schemeClr val="dk1"/>
                </a:solidFill>
                <a:effectLst/>
                <a:latin typeface="Calibri"/>
                <a:ea typeface="Calibri"/>
                <a:cs typeface="Calibri"/>
                <a:sym typeface="Calibri"/>
              </a:rPr>
              <a:t>The meeting should be run by the organizer, who should assume control of the proceedings. Do not be afraid to table or set aside discussions that do not advance the meeting's goals or are not on the schedule. The meeting's main objective</a:t>
            </a:r>
            <a:endParaRPr dirty="0"/>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87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84db25e9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fauxels (Found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60" name="Google Shape;60;g284db25e9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400">
                <a:latin typeface="Arial"/>
                <a:ea typeface="Arial"/>
                <a:cs typeface="Arial"/>
                <a:sym typeface="Arial"/>
              </a:rPr>
              <a:t>Pic 1: Sourced by pexels.com - Dmitry Demidov (Found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Pic 2: Sourced by pexels.com - Scott Webb (Found </a:t>
            </a:r>
            <a:r>
              <a:rPr lang="en-GB" sz="1400" u="sng">
                <a:solidFill>
                  <a:srgbClr val="0070C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a:t>
            </a:r>
            <a:endParaRPr sz="1400" b="1">
              <a:latin typeface="Arial"/>
              <a:ea typeface="Arial"/>
              <a:cs typeface="Arial"/>
              <a:sym typeface="Arial"/>
            </a:endParaRPr>
          </a:p>
        </p:txBody>
      </p:sp>
      <p:sp>
        <p:nvSpPr>
          <p:cNvPr id="76" name="Google Shape;7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Leeloo Thefirst(Found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 </a:t>
            </a:r>
            <a:endParaRPr/>
          </a:p>
        </p:txBody>
      </p:sp>
      <p:sp>
        <p:nvSpPr>
          <p:cNvPr id="88" name="Google Shape;8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Mikhail Nilov (Found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 </a:t>
            </a:r>
            <a:endParaRPr/>
          </a:p>
        </p:txBody>
      </p:sp>
      <p:sp>
        <p:nvSpPr>
          <p:cNvPr id="96" name="Google Shape;9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Pixabay (Found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05" name="Google Shape;10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2380035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6562530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67362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8468852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3838134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216126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92802827"/>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ourceforge.net/projects/projectlib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6.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a:t>
            </a:r>
            <a:r>
              <a:rPr lang="en-GB" sz="2800" b="0" dirty="0" smtClean="0"/>
              <a:t>4</a:t>
            </a:r>
            <a:r>
              <a:rPr lang="en-GB" dirty="0"/>
              <a:t/>
            </a:r>
            <a:br>
              <a:rPr lang="en-GB" dirty="0"/>
            </a:br>
            <a:r>
              <a:rPr lang="en-GB" dirty="0"/>
              <a:t>Project Management </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4:  Project Management - Executing and Controlling</a:t>
            </a:r>
            <a:endParaRPr lang="en-GB" sz="2200" dirty="0">
              <a:solidFill>
                <a:schemeClr val="lt1"/>
              </a:solidFill>
            </a:endParaRPr>
          </a:p>
        </p:txBody>
      </p:sp>
    </p:spTree>
    <p:extLst>
      <p:ext uri="{BB962C8B-B14F-4D97-AF65-F5344CB8AC3E}">
        <p14:creationId xmlns:p14="http://schemas.microsoft.com/office/powerpoint/2010/main" val="3020930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Case </a:t>
            </a:r>
            <a:r>
              <a:rPr lang="en-GB" b="1" dirty="0" smtClean="0"/>
              <a:t>Study </a:t>
            </a:r>
            <a:r>
              <a:rPr lang="en-GB" b="1" dirty="0"/>
              <a:t>(I)</a:t>
            </a:r>
            <a:endParaRPr b="1" dirty="0"/>
          </a:p>
        </p:txBody>
      </p:sp>
      <p:sp>
        <p:nvSpPr>
          <p:cNvPr id="106" name="Google Shape;106;p7"/>
          <p:cNvSpPr txBox="1">
            <a:spLocks noGrp="1"/>
          </p:cNvSpPr>
          <p:nvPr>
            <p:ph type="body" idx="2"/>
          </p:nvPr>
        </p:nvSpPr>
        <p:spPr>
          <a:xfrm>
            <a:off x="499730" y="1384793"/>
            <a:ext cx="10100930" cy="5078273"/>
          </a:xfrm>
          <a:prstGeom prst="rect">
            <a:avLst/>
          </a:pr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en-GB" b="1" dirty="0"/>
              <a:t>Organization</a:t>
            </a:r>
            <a:r>
              <a:rPr lang="en-GB" dirty="0"/>
              <a:t>: Island University 					</a:t>
            </a:r>
            <a:endParaRPr dirty="0"/>
          </a:p>
          <a:p>
            <a:pPr marL="0" marR="0" lvl="0" indent="0" algn="just" rtl="0">
              <a:lnSpc>
                <a:spcPct val="150000"/>
              </a:lnSpc>
              <a:spcBef>
                <a:spcPts val="0"/>
              </a:spcBef>
              <a:spcAft>
                <a:spcPts val="0"/>
              </a:spcAft>
              <a:buNone/>
            </a:pPr>
            <a:r>
              <a:rPr lang="en-GB" b="1" dirty="0"/>
              <a:t>Project</a:t>
            </a:r>
            <a:r>
              <a:rPr lang="en-GB" dirty="0"/>
              <a:t>: The Future of Education</a:t>
            </a:r>
            <a:endParaRPr dirty="0"/>
          </a:p>
          <a:p>
            <a:pPr marL="0" marR="0" lvl="0" indent="0" algn="just" rtl="0">
              <a:lnSpc>
                <a:spcPct val="150000"/>
              </a:lnSpc>
              <a:spcBef>
                <a:spcPts val="0"/>
              </a:spcBef>
              <a:spcAft>
                <a:spcPts val="0"/>
              </a:spcAft>
              <a:buNone/>
            </a:pPr>
            <a:r>
              <a:rPr lang="en-GB" b="1" dirty="0"/>
              <a:t>Objective</a:t>
            </a:r>
            <a:r>
              <a:rPr lang="en-GB" dirty="0"/>
              <a:t>: Organising the conference meeting where top influential thinkers (Salman Khan, Diana </a:t>
            </a:r>
            <a:r>
              <a:rPr lang="en-GB" dirty="0" err="1"/>
              <a:t>Rhoten</a:t>
            </a:r>
            <a:r>
              <a:rPr lang="en-GB" dirty="0"/>
              <a:t>, David Thornburg)  of the world will share their thoughts about the future of Educational Systems.</a:t>
            </a:r>
            <a:endParaRPr dirty="0"/>
          </a:p>
          <a:p>
            <a:pPr marL="0" marR="0" lvl="0" indent="0" algn="just" rtl="0">
              <a:lnSpc>
                <a:spcPct val="150000"/>
              </a:lnSpc>
              <a:spcBef>
                <a:spcPts val="0"/>
              </a:spcBef>
              <a:spcAft>
                <a:spcPts val="0"/>
              </a:spcAft>
              <a:buNone/>
            </a:pPr>
            <a:r>
              <a:rPr lang="en-GB" b="1" dirty="0"/>
              <a:t>Dates of Conference</a:t>
            </a:r>
            <a:r>
              <a:rPr lang="en-GB" dirty="0"/>
              <a:t>: 28 - 30 March 2024 (Day 1: Individual meetings of subcommittees, Day 2: Conference, Day 3: Visits/Entertainment).</a:t>
            </a:r>
            <a:endParaRPr dirty="0"/>
          </a:p>
          <a:p>
            <a:pPr marL="0" marR="0" lvl="0" indent="0" algn="just" rtl="0">
              <a:lnSpc>
                <a:spcPct val="150000"/>
              </a:lnSpc>
              <a:spcBef>
                <a:spcPts val="0"/>
              </a:spcBef>
              <a:spcAft>
                <a:spcPts val="0"/>
              </a:spcAft>
              <a:buNone/>
            </a:pPr>
            <a:r>
              <a:rPr lang="en-GB" b="1" dirty="0"/>
              <a:t>Registration Fees</a:t>
            </a:r>
            <a:r>
              <a:rPr lang="en-GB" dirty="0"/>
              <a:t>: Project manager to </a:t>
            </a:r>
            <a:r>
              <a:rPr lang="en-GB" dirty="0" smtClean="0"/>
              <a:t>decide.</a:t>
            </a:r>
            <a:endParaRPr dirty="0"/>
          </a:p>
          <a:p>
            <a:pPr marL="0" marR="0" lvl="0" indent="0" algn="just" rtl="0">
              <a:lnSpc>
                <a:spcPct val="150000"/>
              </a:lnSpc>
              <a:spcBef>
                <a:spcPts val="0"/>
              </a:spcBef>
              <a:spcAft>
                <a:spcPts val="0"/>
              </a:spcAft>
              <a:buNone/>
            </a:pPr>
            <a:r>
              <a:rPr lang="en-GB" b="1" dirty="0"/>
              <a:t>Accommodation</a:t>
            </a:r>
            <a:r>
              <a:rPr lang="en-GB" dirty="0"/>
              <a:t>: Attendees will book and pay for their accommodation - but you will facilitate the process.</a:t>
            </a:r>
            <a:endParaRPr dirty="0"/>
          </a:p>
          <a:p>
            <a:pPr marL="0" marR="0" lvl="0" indent="0" algn="just" rtl="0">
              <a:lnSpc>
                <a:spcPct val="150000"/>
              </a:lnSpc>
              <a:spcBef>
                <a:spcPts val="0"/>
              </a:spcBef>
              <a:spcAft>
                <a:spcPts val="0"/>
              </a:spcAft>
              <a:buNone/>
            </a:pPr>
            <a:r>
              <a:rPr lang="en-GB" b="1" dirty="0"/>
              <a:t>Dedicated Project Team - Working Time per Day</a:t>
            </a:r>
            <a:r>
              <a:rPr lang="en-GB" dirty="0"/>
              <a:t>: 4h (Monday to Friday) – 4 employees of the organisation</a:t>
            </a:r>
            <a:endParaRPr dirty="0"/>
          </a:p>
          <a:p>
            <a:pPr marL="457200" marR="0" lvl="0" indent="0" algn="just" rtl="0">
              <a:lnSpc>
                <a:spcPct val="150000"/>
              </a:lnSpc>
              <a:spcBef>
                <a:spcPts val="0"/>
              </a:spcBef>
              <a:spcAft>
                <a:spcPts val="0"/>
              </a:spcAft>
              <a:buNone/>
            </a:pPr>
            <a:endParaRPr dirty="0"/>
          </a:p>
        </p:txBody>
      </p:sp>
    </p:spTree>
    <p:extLst>
      <p:ext uri="{BB962C8B-B14F-4D97-AF65-F5344CB8AC3E}">
        <p14:creationId xmlns:p14="http://schemas.microsoft.com/office/powerpoint/2010/main" val="359463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848f034716_0_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Case </a:t>
            </a:r>
            <a:r>
              <a:rPr lang="en-GB" b="1" dirty="0" smtClean="0"/>
              <a:t>Study </a:t>
            </a:r>
            <a:r>
              <a:rPr lang="en-GB" b="1" dirty="0"/>
              <a:t>(II)</a:t>
            </a:r>
            <a:endParaRPr b="1" dirty="0"/>
          </a:p>
        </p:txBody>
      </p:sp>
      <p:sp>
        <p:nvSpPr>
          <p:cNvPr id="112" name="Google Shape;112;g2848f034716_0_3"/>
          <p:cNvSpPr txBox="1"/>
          <p:nvPr/>
        </p:nvSpPr>
        <p:spPr>
          <a:xfrm>
            <a:off x="510363" y="1433934"/>
            <a:ext cx="11068494" cy="3485539"/>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GB" sz="1800" b="1" dirty="0">
                <a:latin typeface="Calibri"/>
                <a:ea typeface="Calibri"/>
                <a:cs typeface="Calibri"/>
                <a:sym typeface="Calibri"/>
              </a:rPr>
              <a:t>The Conference Should Provide at Minimum</a:t>
            </a:r>
            <a:r>
              <a:rPr lang="en-GB" sz="1800" dirty="0">
                <a:latin typeface="Calibri"/>
                <a:ea typeface="Calibri"/>
                <a:cs typeface="Calibri"/>
                <a:sym typeface="Calibri"/>
              </a:rPr>
              <a:t>:</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Conference Room with a Capacity of at Least 200 People and 5 Meetings Rooms with a Capacity of 15 to 20 People</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Website with Information and Registration - Reservations Form</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2 Lunches, 1 Dinner and 1 Gala Dinner (outside the conference venues)</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Sightseeing Excursion (e.g. visits at schools, educational institutes, other organisations, museums, other sightseeing) after the conference completion (day-excursion)</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Airport Transportation</a:t>
            </a:r>
            <a:endParaRPr sz="1800" dirty="0">
              <a:latin typeface="Calibri"/>
              <a:ea typeface="Calibri"/>
              <a:cs typeface="Calibri"/>
              <a:sym typeface="Calibri"/>
            </a:endParaRPr>
          </a:p>
        </p:txBody>
      </p:sp>
    </p:spTree>
    <p:extLst>
      <p:ext uri="{BB962C8B-B14F-4D97-AF65-F5344CB8AC3E}">
        <p14:creationId xmlns:p14="http://schemas.microsoft.com/office/powerpoint/2010/main" val="2021647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117cf14feb_1_0"/>
          <p:cNvSpPr txBox="1">
            <a:spLocks noGrp="1"/>
          </p:cNvSpPr>
          <p:nvPr>
            <p:ph type="body" idx="2"/>
          </p:nvPr>
        </p:nvSpPr>
        <p:spPr>
          <a:xfrm>
            <a:off x="399300" y="2039921"/>
            <a:ext cx="11393400" cy="3178500"/>
          </a:xfrm>
          <a:prstGeom prst="rect">
            <a:avLst/>
          </a:prstGeom>
          <a:noFill/>
          <a:ln>
            <a:noFill/>
          </a:ln>
        </p:spPr>
        <p:txBody>
          <a:bodyPr spcFirstLastPara="1" wrap="square" lIns="0" tIns="0" rIns="0" bIns="0" anchor="ctr" anchorCtr="0">
            <a:noAutofit/>
          </a:bodyPr>
          <a:lstStyle/>
          <a:p>
            <a:pPr marL="228600" marR="74295" lvl="0" indent="-228600" algn="ctr" rtl="0">
              <a:lnSpc>
                <a:spcPct val="100000"/>
              </a:lnSpc>
              <a:spcBef>
                <a:spcPts val="0"/>
              </a:spcBef>
              <a:spcAft>
                <a:spcPts val="0"/>
              </a:spcAft>
              <a:buSzPts val="1800"/>
              <a:buNone/>
            </a:pPr>
            <a:r>
              <a:rPr lang="en-GB" sz="2400" b="1" dirty="0"/>
              <a:t>What strategies/approaches can you incorporate to better address effective communication with your project stakeholders?</a:t>
            </a:r>
            <a:endParaRPr sz="2400" b="1" dirty="0"/>
          </a:p>
          <a:p>
            <a:pPr marL="228600" marR="74295" lvl="0" indent="-228600" algn="ctr" rtl="0">
              <a:lnSpc>
                <a:spcPct val="100000"/>
              </a:lnSpc>
              <a:spcBef>
                <a:spcPts val="0"/>
              </a:spcBef>
              <a:spcAft>
                <a:spcPts val="0"/>
              </a:spcAft>
              <a:buSzPts val="1800"/>
              <a:buNone/>
            </a:pPr>
            <a:endParaRPr sz="2400" b="1" dirty="0"/>
          </a:p>
          <a:p>
            <a:pPr marL="228600" marR="74295" lvl="0" indent="-228600" algn="ctr" rtl="0">
              <a:lnSpc>
                <a:spcPct val="100000"/>
              </a:lnSpc>
              <a:spcBef>
                <a:spcPts val="0"/>
              </a:spcBef>
              <a:spcAft>
                <a:spcPts val="0"/>
              </a:spcAft>
              <a:buSzPts val="1800"/>
              <a:buNone/>
            </a:pPr>
            <a:r>
              <a:rPr lang="en-GB" dirty="0"/>
              <a:t>See Worksheet Activity 2</a:t>
            </a:r>
            <a:endParaRPr dirty="0"/>
          </a:p>
        </p:txBody>
      </p:sp>
      <p:sp>
        <p:nvSpPr>
          <p:cNvPr id="133" name="Google Shape;133;g2117cf14feb_1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Activity 2: Effective Communication  </a:t>
            </a:r>
            <a:endParaRP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dd9afad3f2_0_0"/>
          <p:cNvSpPr txBox="1">
            <a:spLocks noGrp="1"/>
          </p:cNvSpPr>
          <p:nvPr>
            <p:ph type="body" idx="2"/>
          </p:nvPr>
        </p:nvSpPr>
        <p:spPr>
          <a:xfrm>
            <a:off x="399370" y="1994263"/>
            <a:ext cx="11393400" cy="46035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SzPts val="1800"/>
              <a:buNone/>
            </a:pPr>
            <a:r>
              <a:rPr lang="en-GB" sz="3600" b="1" dirty="0" smtClean="0">
                <a:solidFill>
                  <a:schemeClr val="accent3"/>
                </a:solidFill>
              </a:rPr>
              <a:t>Project </a:t>
            </a:r>
            <a:r>
              <a:rPr lang="en-GB" sz="3600" b="1" dirty="0" err="1" smtClean="0">
                <a:solidFill>
                  <a:schemeClr val="accent3"/>
                </a:solidFill>
              </a:rPr>
              <a:t>Libre</a:t>
            </a:r>
            <a:r>
              <a:rPr lang="en-GB" sz="3600" b="1" dirty="0" smtClean="0">
                <a:solidFill>
                  <a:schemeClr val="accent3"/>
                </a:solidFill>
              </a:rPr>
              <a:t> Software</a:t>
            </a:r>
            <a:endParaRPr sz="3600" b="1" dirty="0">
              <a:solidFill>
                <a:schemeClr val="accent3"/>
              </a:solidFill>
            </a:endParaRPr>
          </a:p>
          <a:p>
            <a:pPr marL="0" lvl="0" indent="0" algn="ctr" rtl="0">
              <a:lnSpc>
                <a:spcPct val="115000"/>
              </a:lnSpc>
              <a:spcBef>
                <a:spcPts val="0"/>
              </a:spcBef>
              <a:spcAft>
                <a:spcPts val="0"/>
              </a:spcAft>
              <a:buSzPts val="1800"/>
              <a:buNone/>
            </a:pPr>
            <a:r>
              <a:rPr lang="en-GB" sz="3600" dirty="0"/>
              <a:t>Please download the free version  here: </a:t>
            </a:r>
            <a:r>
              <a:rPr lang="en-GB" sz="3600" u="sng" dirty="0">
                <a:solidFill>
                  <a:schemeClr val="hlink"/>
                </a:solidFill>
                <a:hlinkClick r:id="rId3"/>
              </a:rPr>
              <a:t>https://sourceforge.net/projects/projectlibre/</a:t>
            </a:r>
            <a:r>
              <a:rPr lang="en-GB" sz="3600" dirty="0"/>
              <a:t> </a:t>
            </a:r>
            <a:endParaRPr sz="3600" dirty="0"/>
          </a:p>
          <a:p>
            <a:pPr marL="0" lvl="0" indent="0" algn="ctr" rtl="0">
              <a:lnSpc>
                <a:spcPct val="115000"/>
              </a:lnSpc>
              <a:spcBef>
                <a:spcPts val="0"/>
              </a:spcBef>
              <a:spcAft>
                <a:spcPts val="0"/>
              </a:spcAft>
              <a:buSzPts val="1800"/>
              <a:buNone/>
            </a:pPr>
            <a:endParaRPr sz="3600" dirty="0"/>
          </a:p>
        </p:txBody>
      </p:sp>
      <p:sp>
        <p:nvSpPr>
          <p:cNvPr id="140" name="Google Shape;140;g1dd9afad3f2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Activity 3: Introduction to a PM Tool for Sequencing and Monitoring the Activities</a:t>
            </a:r>
            <a:endParaRP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smtClean="0"/>
              <a:t>Effective </a:t>
            </a:r>
            <a:r>
              <a:rPr lang="en-GB" b="1" dirty="0"/>
              <a:t>Meetings – Discussion </a:t>
            </a:r>
            <a:endParaRPr b="1" dirty="0"/>
          </a:p>
        </p:txBody>
      </p:sp>
      <p:sp>
        <p:nvSpPr>
          <p:cNvPr id="148" name="Google Shape;148;p4"/>
          <p:cNvSpPr txBox="1"/>
          <p:nvPr/>
        </p:nvSpPr>
        <p:spPr>
          <a:xfrm>
            <a:off x="300525" y="2564025"/>
            <a:ext cx="6417900" cy="384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700" b="0" i="0" u="none" strike="noStrike" cap="none" dirty="0">
                <a:solidFill>
                  <a:srgbClr val="000000"/>
                </a:solidFill>
                <a:latin typeface="Calibri"/>
                <a:ea typeface="Calibri"/>
                <a:cs typeface="Calibri"/>
                <a:sym typeface="Calibri"/>
              </a:rPr>
              <a:t>Managing a project, and managing many projects even more so, entails managing many meetings. Project meetings typically consist of:</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Project team meetings</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Steering Committee Meetings</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Status meetings</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PMO meetings</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Cross-project synergy meetings</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Programme Management Meetings</a:t>
            </a:r>
            <a:endParaRPr sz="17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600"/>
              </a:spcBef>
              <a:spcAft>
                <a:spcPts val="0"/>
              </a:spcAft>
              <a:buNone/>
            </a:pPr>
            <a:endParaRPr sz="1700" dirty="0">
              <a:latin typeface="Calibri"/>
              <a:ea typeface="Calibri"/>
              <a:cs typeface="Calibri"/>
              <a:sym typeface="Calibri"/>
            </a:endParaRPr>
          </a:p>
          <a:p>
            <a:pPr marL="0" marR="0" lvl="0" indent="0" algn="just" rtl="0">
              <a:lnSpc>
                <a:spcPct val="100000"/>
              </a:lnSpc>
              <a:spcBef>
                <a:spcPts val="600"/>
              </a:spcBef>
              <a:spcAft>
                <a:spcPts val="0"/>
              </a:spcAft>
              <a:buNone/>
            </a:pPr>
            <a:r>
              <a:rPr lang="en-GB" sz="1700" b="0" i="0" u="none" strike="noStrike" cap="none" dirty="0">
                <a:solidFill>
                  <a:srgbClr val="000000"/>
                </a:solidFill>
                <a:latin typeface="Calibri"/>
                <a:ea typeface="Calibri"/>
                <a:cs typeface="Calibri"/>
                <a:sym typeface="Calibri"/>
              </a:rPr>
              <a:t>These meetings are more focused, provide results, aid the project, and really </a:t>
            </a:r>
            <a:r>
              <a:rPr lang="en-GB" sz="1700" b="0" i="0" u="none" strike="noStrike" cap="none" dirty="0" err="1">
                <a:solidFill>
                  <a:srgbClr val="000000"/>
                </a:solidFill>
                <a:latin typeface="Calibri"/>
                <a:ea typeface="Calibri"/>
                <a:cs typeface="Calibri"/>
                <a:sym typeface="Calibri"/>
              </a:rPr>
              <a:t>favorably</a:t>
            </a:r>
            <a:r>
              <a:rPr lang="en-GB" sz="1700" b="0" i="0" u="none" strike="noStrike" cap="none" dirty="0">
                <a:solidFill>
                  <a:srgbClr val="000000"/>
                </a:solidFill>
                <a:latin typeface="Calibri"/>
                <a:ea typeface="Calibri"/>
                <a:cs typeface="Calibri"/>
                <a:sym typeface="Calibri"/>
              </a:rPr>
              <a:t> impact the team's time management due to the ability and habit of handling them successfully and efficiently.</a:t>
            </a:r>
            <a:endParaRPr sz="1700" b="0" i="0" u="none" strike="noStrike" cap="none" dirty="0">
              <a:solidFill>
                <a:srgbClr val="3B3842"/>
              </a:solidFill>
              <a:latin typeface="Calibri"/>
              <a:ea typeface="Calibri"/>
              <a:cs typeface="Calibri"/>
              <a:sym typeface="Calibri"/>
            </a:endParaRPr>
          </a:p>
        </p:txBody>
      </p:sp>
      <p:pic>
        <p:nvPicPr>
          <p:cNvPr id="149" name="Google Shape;149;p4"/>
          <p:cNvPicPr preferRelativeResize="0"/>
          <p:nvPr/>
        </p:nvPicPr>
        <p:blipFill rotWithShape="1">
          <a:blip r:embed="rId3">
            <a:alphaModFix/>
          </a:blip>
          <a:srcRect/>
          <a:stretch/>
        </p:blipFill>
        <p:spPr>
          <a:xfrm>
            <a:off x="7490809" y="2709174"/>
            <a:ext cx="4140300" cy="30498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46" name="Google Shape;146;p4"/>
          <p:cNvSpPr txBox="1">
            <a:spLocks noGrp="1"/>
          </p:cNvSpPr>
          <p:nvPr>
            <p:ph type="body" idx="2"/>
          </p:nvPr>
        </p:nvSpPr>
        <p:spPr>
          <a:xfrm>
            <a:off x="561000" y="1397999"/>
            <a:ext cx="11070000" cy="5014126"/>
          </a:xfrm>
          <a:prstGeom prst="rect">
            <a:avLst/>
          </a:prstGeom>
          <a:solidFill>
            <a:schemeClr val="accent3"/>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r>
              <a:rPr lang="en-GB" sz="3600" dirty="0" smtClean="0">
                <a:solidFill>
                  <a:schemeClr val="bg1"/>
                </a:solidFill>
              </a:rPr>
              <a:t>Which techniques have you been using in order to run effective meetings?</a:t>
            </a:r>
            <a:endParaRPr sz="36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smtClean="0"/>
              <a:t>Effective </a:t>
            </a:r>
            <a:r>
              <a:rPr lang="en-GB" b="1" dirty="0"/>
              <a:t>Meetings – Discussion </a:t>
            </a:r>
            <a:endParaRPr b="1" dirty="0"/>
          </a:p>
        </p:txBody>
      </p:sp>
      <p:sp>
        <p:nvSpPr>
          <p:cNvPr id="148" name="Google Shape;148;p4"/>
          <p:cNvSpPr txBox="1"/>
          <p:nvPr/>
        </p:nvSpPr>
        <p:spPr>
          <a:xfrm>
            <a:off x="399370" y="1802567"/>
            <a:ext cx="6070703" cy="4585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0" i="0" u="none" strike="noStrike" cap="none" dirty="0">
                <a:solidFill>
                  <a:srgbClr val="000000"/>
                </a:solidFill>
                <a:latin typeface="Calibri"/>
                <a:ea typeface="Calibri"/>
                <a:cs typeface="Calibri"/>
                <a:sym typeface="Calibri"/>
              </a:rPr>
              <a:t>Managing a project, and managing many projects even more so, entails managing many meetings. Project meetings typically consist of:</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Project team meetings</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Steering Committee Meetings</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Status meetings</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PMO meetings</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Cross-project synergy meetings</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Programme Management Meetings</a:t>
            </a:r>
            <a:endParaRPr sz="18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600"/>
              </a:spcBef>
              <a:spcAft>
                <a:spcPts val="0"/>
              </a:spcAft>
              <a:buNone/>
            </a:pPr>
            <a:endParaRPr sz="1800" dirty="0">
              <a:latin typeface="Calibri"/>
              <a:ea typeface="Calibri"/>
              <a:cs typeface="Calibri"/>
              <a:sym typeface="Calibri"/>
            </a:endParaRPr>
          </a:p>
          <a:p>
            <a:pPr marL="0" marR="0" lvl="0" indent="0" algn="just" rtl="0">
              <a:lnSpc>
                <a:spcPct val="100000"/>
              </a:lnSpc>
              <a:spcBef>
                <a:spcPts val="600"/>
              </a:spcBef>
              <a:spcAft>
                <a:spcPts val="0"/>
              </a:spcAft>
              <a:buNone/>
            </a:pPr>
            <a:r>
              <a:rPr lang="en-GB" sz="1800" b="0" i="0" u="none" strike="noStrike" cap="none" dirty="0">
                <a:solidFill>
                  <a:srgbClr val="000000"/>
                </a:solidFill>
                <a:latin typeface="Calibri"/>
                <a:ea typeface="Calibri"/>
                <a:cs typeface="Calibri"/>
                <a:sym typeface="Calibri"/>
              </a:rPr>
              <a:t>These meetings are more focused, provide results, aid the project, and really </a:t>
            </a:r>
            <a:r>
              <a:rPr lang="en-GB" sz="1800" b="0" i="0" u="none" strike="noStrike" cap="none" dirty="0" err="1">
                <a:solidFill>
                  <a:srgbClr val="000000"/>
                </a:solidFill>
                <a:latin typeface="Calibri"/>
                <a:ea typeface="Calibri"/>
                <a:cs typeface="Calibri"/>
                <a:sym typeface="Calibri"/>
              </a:rPr>
              <a:t>favorably</a:t>
            </a:r>
            <a:r>
              <a:rPr lang="en-GB" sz="1800" b="0" i="0" u="none" strike="noStrike" cap="none" dirty="0">
                <a:solidFill>
                  <a:srgbClr val="000000"/>
                </a:solidFill>
                <a:latin typeface="Calibri"/>
                <a:ea typeface="Calibri"/>
                <a:cs typeface="Calibri"/>
                <a:sym typeface="Calibri"/>
              </a:rPr>
              <a:t> impact the team's time management due to the ability and habit of handling them successfully and efficiently.</a:t>
            </a:r>
            <a:endParaRPr sz="1800" b="0" i="0" u="none" strike="noStrike" cap="none" dirty="0">
              <a:solidFill>
                <a:srgbClr val="3B3842"/>
              </a:solidFill>
              <a:latin typeface="Calibri"/>
              <a:ea typeface="Calibri"/>
              <a:cs typeface="Calibri"/>
              <a:sym typeface="Calibri"/>
            </a:endParaRPr>
          </a:p>
        </p:txBody>
      </p:sp>
      <p:pic>
        <p:nvPicPr>
          <p:cNvPr id="149" name="Google Shape;149;p4"/>
          <p:cNvPicPr preferRelativeResize="0"/>
          <p:nvPr/>
        </p:nvPicPr>
        <p:blipFill rotWithShape="1">
          <a:blip r:embed="rId3">
            <a:alphaModFix/>
          </a:blip>
          <a:srcRect/>
          <a:stretch/>
        </p:blipFill>
        <p:spPr>
          <a:xfrm>
            <a:off x="6580909" y="1565563"/>
            <a:ext cx="5458691" cy="509847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extLst>
      <p:ext uri="{BB962C8B-B14F-4D97-AF65-F5344CB8AC3E}">
        <p14:creationId xmlns:p14="http://schemas.microsoft.com/office/powerpoint/2010/main" val="58186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body" idx="2"/>
          </p:nvPr>
        </p:nvSpPr>
        <p:spPr>
          <a:xfrm>
            <a:off x="288533" y="1359741"/>
            <a:ext cx="10753539" cy="5209161"/>
          </a:xfrm>
          <a:prstGeom prst="rect">
            <a:avLst/>
          </a:prstGeom>
          <a:noFill/>
          <a:ln>
            <a:solidFill>
              <a:schemeClr val="bg1"/>
            </a:solid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Step 1: Prepare for Meeting </a:t>
            </a:r>
            <a:endParaRPr b="1"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Establish the meeting's goals.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Specify the meeting's format and any necessary instruments to make it operate well.</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Create an agenda outlining the goals and expectations for the meeting.</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Establish a list </a:t>
            </a:r>
            <a:r>
              <a:rPr lang="en-GB" dirty="0" smtClean="0"/>
              <a:t>of </a:t>
            </a:r>
            <a:r>
              <a:rPr lang="en-GB" dirty="0"/>
              <a:t>attendees, keeping in mind that smaller meetings are more productive and it is preferable to only invite the necessary stakeholders.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Send the schedule with the invitation.</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Step 2: Conduct Meeting </a:t>
            </a:r>
            <a:endParaRPr b="1"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Declare the meeting's goals and lay out the ground rules before the outset (for example, no food and no use of technological devices).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Follow the agenda strictly and make an effort to limit conversations that are off-topic.</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Prioritizing discussions is crucial for a meeting with many goals.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Define speaking time as a technique for time-boxing dialogue and preventing veering off subject.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55" name="Google Shape;155;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Indicative Answers </a:t>
            </a:r>
            <a:endParaRPr b="1"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98402" y="1549554"/>
              <a:ext cx="360" cy="360"/>
            </p14:xfrm>
          </p:contentPart>
        </mc:Choice>
        <mc:Fallback>
          <p:pic>
            <p:nvPicPr>
              <p:cNvPr id="3" name="Ink 2"/>
              <p:cNvPicPr/>
              <p:nvPr/>
            </p:nvPicPr>
            <p:blipFill>
              <a:blip r:embed="rId4"/>
              <a:stretch>
                <a:fillRect/>
              </a:stretch>
            </p:blipFill>
            <p:spPr>
              <a:xfrm>
                <a:off x="235402" y="1423554"/>
                <a:ext cx="126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298402" y="1549554"/>
              <a:ext cx="144720" cy="10080"/>
            </p14:xfrm>
          </p:contentPart>
        </mc:Choice>
        <mc:Fallback>
          <p:pic>
            <p:nvPicPr>
              <p:cNvPr id="4" name="Ink 3"/>
              <p:cNvPicPr/>
              <p:nvPr/>
            </p:nvPicPr>
            <p:blipFill>
              <a:blip r:embed="rId6"/>
              <a:stretch>
                <a:fillRect/>
              </a:stretch>
            </p:blipFill>
            <p:spPr>
              <a:xfrm>
                <a:off x="235402" y="1423554"/>
                <a:ext cx="270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1001122" y="1559274"/>
              <a:ext cx="360" cy="360"/>
            </p14:xfrm>
          </p:contentPart>
        </mc:Choice>
        <mc:Fallback>
          <p:pic>
            <p:nvPicPr>
              <p:cNvPr id="5" name="Ink 4"/>
              <p:cNvPicPr/>
              <p:nvPr/>
            </p:nvPicPr>
            <p:blipFill>
              <a:blip r:embed="rId4"/>
              <a:stretch>
                <a:fillRect/>
              </a:stretch>
            </p:blipFill>
            <p:spPr>
              <a:xfrm>
                <a:off x="938122" y="1433274"/>
                <a:ext cx="126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p14:cNvContentPartPr/>
              <p14:nvPr/>
            </p14:nvContentPartPr>
            <p14:xfrm>
              <a:off x="1001122" y="1559274"/>
              <a:ext cx="360" cy="360"/>
            </p14:xfrm>
          </p:contentPart>
        </mc:Choice>
        <mc:Fallback>
          <p:pic>
            <p:nvPicPr>
              <p:cNvPr id="6" name="Ink 5"/>
              <p:cNvPicPr/>
              <p:nvPr/>
            </p:nvPicPr>
            <p:blipFill>
              <a:blip r:embed="rId4"/>
              <a:stretch>
                <a:fillRect/>
              </a:stretch>
            </p:blipFill>
            <p:spPr>
              <a:xfrm>
                <a:off x="938122" y="1433274"/>
                <a:ext cx="126360" cy="252360"/>
              </a:xfrm>
              <a:prstGeom prst="rect">
                <a:avLst/>
              </a:prstGeom>
            </p:spPr>
          </p:pic>
        </mc:Fallback>
      </mc:AlternateContent>
    </p:spTree>
    <p:extLst>
      <p:ext uri="{BB962C8B-B14F-4D97-AF65-F5344CB8AC3E}">
        <p14:creationId xmlns:p14="http://schemas.microsoft.com/office/powerpoint/2010/main" val="2819329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Indicative Answers </a:t>
            </a:r>
            <a:endParaRPr b="1" dirty="0"/>
          </a:p>
        </p:txBody>
      </p:sp>
      <p:sp>
        <p:nvSpPr>
          <p:cNvPr id="156" name="Google Shape;156;p5"/>
          <p:cNvSpPr txBox="1"/>
          <p:nvPr/>
        </p:nvSpPr>
        <p:spPr>
          <a:xfrm>
            <a:off x="443122" y="1549554"/>
            <a:ext cx="11554691" cy="28468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dirty="0">
                <a:solidFill>
                  <a:schemeClr val="accent3"/>
                </a:solidFill>
                <a:latin typeface="Calibri" panose="020F0502020204030204" pitchFamily="34" charset="0"/>
                <a:cs typeface="Calibri" panose="020F0502020204030204" pitchFamily="34" charset="0"/>
                <a:sym typeface="Calibri"/>
              </a:rPr>
              <a:t>Step 3: Communicate Actions </a:t>
            </a:r>
            <a:endParaRPr sz="1800" b="1" dirty="0">
              <a:solidFill>
                <a:schemeClr val="accent3"/>
              </a:solidFill>
              <a:latin typeface="Calibri" panose="020F0502020204030204" pitchFamily="34" charset="0"/>
              <a:cs typeface="Calibri" panose="020F0502020204030204" pitchFamily="34" charset="0"/>
              <a:sym typeface="Calibri"/>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Have someone record the meeting's decisions, issues, risks, and actions while also taking minutes.</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Send the meeting minutes as soon as possible after the meeting is over.</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457200" marR="0" lvl="0" algn="l" rtl="0">
              <a:lnSpc>
                <a:spcPct val="100000"/>
              </a:lnSpc>
              <a:spcBef>
                <a:spcPts val="600"/>
              </a:spcBef>
              <a:spcAft>
                <a:spcPts val="0"/>
              </a:spcAft>
            </a:pP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endParaRPr sz="1800" b="0" i="0" u="none" strike="noStrike" cap="none" dirty="0">
              <a:solidFill>
                <a:srgbClr val="3B3842"/>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600"/>
              </a:spcBef>
              <a:spcAft>
                <a:spcPts val="0"/>
              </a:spcAft>
              <a:buNone/>
            </a:pPr>
            <a:r>
              <a:rPr lang="en-GB" sz="1800" b="1" dirty="0">
                <a:solidFill>
                  <a:schemeClr val="accent3"/>
                </a:solidFill>
                <a:latin typeface="Calibri" panose="020F0502020204030204" pitchFamily="34" charset="0"/>
                <a:cs typeface="Calibri" panose="020F0502020204030204" pitchFamily="34" charset="0"/>
                <a:sym typeface="Calibri"/>
              </a:rPr>
              <a:t>Step 4: Review Actions </a:t>
            </a:r>
            <a:endParaRPr sz="1800" b="1" dirty="0">
              <a:solidFill>
                <a:schemeClr val="accent3"/>
              </a:solidFill>
              <a:latin typeface="Calibri" panose="020F0502020204030204" pitchFamily="34" charset="0"/>
              <a:cs typeface="Calibri" panose="020F0502020204030204" pitchFamily="34" charset="0"/>
              <a:sym typeface="Calibri"/>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The meeting's action items should be examined in accordance with the deadlines.</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The affected parties should receive reminders that they need to take action.</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In follow-up meetings, a review of work completed and work still to be done should be done.</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98402" y="1549554"/>
              <a:ext cx="360" cy="360"/>
            </p14:xfrm>
          </p:contentPart>
        </mc:Choice>
        <mc:Fallback>
          <p:pic>
            <p:nvPicPr>
              <p:cNvPr id="3" name="Ink 2"/>
              <p:cNvPicPr/>
              <p:nvPr/>
            </p:nvPicPr>
            <p:blipFill>
              <a:blip r:embed="rId4"/>
              <a:stretch>
                <a:fillRect/>
              </a:stretch>
            </p:blipFill>
            <p:spPr>
              <a:xfrm>
                <a:off x="235402" y="1423554"/>
                <a:ext cx="126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298402" y="1549554"/>
              <a:ext cx="144720" cy="10080"/>
            </p14:xfrm>
          </p:contentPart>
        </mc:Choice>
        <mc:Fallback>
          <p:pic>
            <p:nvPicPr>
              <p:cNvPr id="4" name="Ink 3"/>
              <p:cNvPicPr/>
              <p:nvPr/>
            </p:nvPicPr>
            <p:blipFill>
              <a:blip r:embed="rId6"/>
              <a:stretch>
                <a:fillRect/>
              </a:stretch>
            </p:blipFill>
            <p:spPr>
              <a:xfrm>
                <a:off x="235402" y="1423554"/>
                <a:ext cx="270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1001122" y="1559274"/>
              <a:ext cx="360" cy="360"/>
            </p14:xfrm>
          </p:contentPart>
        </mc:Choice>
        <mc:Fallback>
          <p:pic>
            <p:nvPicPr>
              <p:cNvPr id="5" name="Ink 4"/>
              <p:cNvPicPr/>
              <p:nvPr/>
            </p:nvPicPr>
            <p:blipFill>
              <a:blip r:embed="rId4"/>
              <a:stretch>
                <a:fillRect/>
              </a:stretch>
            </p:blipFill>
            <p:spPr>
              <a:xfrm>
                <a:off x="938122" y="1433274"/>
                <a:ext cx="126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p14:cNvContentPartPr/>
              <p14:nvPr/>
            </p14:nvContentPartPr>
            <p14:xfrm>
              <a:off x="1001122" y="1559274"/>
              <a:ext cx="360" cy="360"/>
            </p14:xfrm>
          </p:contentPart>
        </mc:Choice>
        <mc:Fallback>
          <p:pic>
            <p:nvPicPr>
              <p:cNvPr id="6" name="Ink 5"/>
              <p:cNvPicPr/>
              <p:nvPr/>
            </p:nvPicPr>
            <p:blipFill>
              <a:blip r:embed="rId4"/>
              <a:stretch>
                <a:fillRect/>
              </a:stretch>
            </p:blipFill>
            <p:spPr>
              <a:xfrm>
                <a:off x="938122" y="1433274"/>
                <a:ext cx="126360" cy="25236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84db25e97c_0_0"/>
          <p:cNvSpPr txBox="1">
            <a:spLocks noGrp="1"/>
          </p:cNvSpPr>
          <p:nvPr>
            <p:ph type="body" idx="1"/>
          </p:nvPr>
        </p:nvSpPr>
        <p:spPr>
          <a:xfrm>
            <a:off x="399370" y="1358537"/>
            <a:ext cx="11393400" cy="5187300"/>
          </a:xfrm>
          <a:prstGeom prst="rect">
            <a:avLst/>
          </a:prstGeom>
          <a:noFill/>
          <a:ln>
            <a:noFill/>
          </a:ln>
        </p:spPr>
        <p:txBody>
          <a:bodyPr spcFirstLastPara="1" wrap="square" lIns="0" tIns="0" rIns="0" bIns="0" anchor="t" anchorCtr="0">
            <a:noAutofit/>
          </a:bodyPr>
          <a:lstStyle/>
          <a:p>
            <a:pPr marL="0" lvl="0" indent="0" algn="just" rtl="0">
              <a:lnSpc>
                <a:spcPct val="300000"/>
              </a:lnSpc>
              <a:spcBef>
                <a:spcPts val="0"/>
              </a:spcBef>
              <a:spcAft>
                <a:spcPts val="0"/>
              </a:spcAft>
              <a:buClr>
                <a:schemeClr val="accent1"/>
              </a:buClr>
              <a:buSzPts val="1800"/>
              <a:buNone/>
            </a:pPr>
            <a:r>
              <a:rPr lang="en-GB" b="1" dirty="0"/>
              <a:t>Unit 1:  Project Management Introduction </a:t>
            </a:r>
            <a:endParaRPr b="1" dirty="0"/>
          </a:p>
          <a:p>
            <a:pPr marL="0" lvl="0" indent="0" algn="just" rtl="0">
              <a:lnSpc>
                <a:spcPct val="300000"/>
              </a:lnSpc>
              <a:spcBef>
                <a:spcPts val="0"/>
              </a:spcBef>
              <a:spcAft>
                <a:spcPts val="0"/>
              </a:spcAft>
              <a:buClr>
                <a:schemeClr val="accent1"/>
              </a:buClr>
              <a:buSzPts val="1800"/>
              <a:buNone/>
            </a:pPr>
            <a:r>
              <a:rPr lang="en-GB" b="1" dirty="0">
                <a:solidFill>
                  <a:schemeClr val="dk2"/>
                </a:solidFill>
              </a:rPr>
              <a:t>Unit 2: Life Cycle – INITIATION </a:t>
            </a:r>
            <a:endParaRPr b="1" dirty="0">
              <a:solidFill>
                <a:schemeClr val="dk2"/>
              </a:solidFill>
            </a:endParaRPr>
          </a:p>
          <a:p>
            <a:pPr marL="0" lvl="0" indent="0" algn="just" rtl="0">
              <a:lnSpc>
                <a:spcPct val="300000"/>
              </a:lnSpc>
              <a:spcBef>
                <a:spcPts val="0"/>
              </a:spcBef>
              <a:spcAft>
                <a:spcPts val="0"/>
              </a:spcAft>
              <a:buClr>
                <a:schemeClr val="accent1"/>
              </a:buClr>
              <a:buSzPts val="1800"/>
              <a:buNone/>
            </a:pPr>
            <a:r>
              <a:rPr lang="en-GB" b="1" dirty="0"/>
              <a:t>Unit 3: Life Cycle – PLANNING</a:t>
            </a:r>
            <a:endParaRPr b="1" dirty="0"/>
          </a:p>
          <a:p>
            <a:pPr marL="0" lvl="0" indent="0" algn="just" rtl="0">
              <a:lnSpc>
                <a:spcPct val="300000"/>
              </a:lnSpc>
              <a:spcBef>
                <a:spcPts val="0"/>
              </a:spcBef>
              <a:spcAft>
                <a:spcPts val="0"/>
              </a:spcAft>
              <a:buClr>
                <a:schemeClr val="accent1"/>
              </a:buClr>
              <a:buSzPts val="1800"/>
              <a:buNone/>
            </a:pPr>
            <a:r>
              <a:rPr lang="en-GB" b="1" dirty="0">
                <a:solidFill>
                  <a:schemeClr val="accent3"/>
                </a:solidFill>
              </a:rPr>
              <a:t>Unit 4: Life Cycle – EXECUTING AND CONTROLLING</a:t>
            </a:r>
            <a:endParaRPr b="1" dirty="0">
              <a:solidFill>
                <a:schemeClr val="accent3"/>
              </a:solidFill>
            </a:endParaRPr>
          </a:p>
          <a:p>
            <a:pPr marL="0" lvl="0" indent="0" algn="just" rtl="0">
              <a:lnSpc>
                <a:spcPct val="300000"/>
              </a:lnSpc>
              <a:spcBef>
                <a:spcPts val="0"/>
              </a:spcBef>
              <a:spcAft>
                <a:spcPts val="0"/>
              </a:spcAft>
              <a:buClr>
                <a:schemeClr val="accent1"/>
              </a:buClr>
              <a:buSzPts val="1800"/>
              <a:buNone/>
            </a:pPr>
            <a:r>
              <a:rPr lang="en-GB" b="1" dirty="0"/>
              <a:t>Unit 5: Life Cycle – CLOSING</a:t>
            </a:r>
            <a:endParaRPr b="1" dirty="0"/>
          </a:p>
          <a:p>
            <a:pPr marL="0" lvl="0" indent="0" algn="just" rtl="0">
              <a:lnSpc>
                <a:spcPct val="300000"/>
              </a:lnSpc>
              <a:spcBef>
                <a:spcPts val="0"/>
              </a:spcBef>
              <a:spcAft>
                <a:spcPts val="0"/>
              </a:spcAft>
              <a:buClr>
                <a:schemeClr val="accent1"/>
              </a:buClr>
              <a:buSzPts val="1800"/>
              <a:buNone/>
            </a:pPr>
            <a:endParaRPr dirty="0"/>
          </a:p>
        </p:txBody>
      </p:sp>
      <p:sp>
        <p:nvSpPr>
          <p:cNvPr id="63" name="Google Shape;63;g284db25e97c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Module Contents</a:t>
            </a:r>
            <a:endParaRPr b="1" dirty="0"/>
          </a:p>
        </p:txBody>
      </p:sp>
      <p:pic>
        <p:nvPicPr>
          <p:cNvPr id="64" name="Google Shape;64;g284db25e97c_0_0"/>
          <p:cNvPicPr preferRelativeResize="0"/>
          <p:nvPr/>
        </p:nvPicPr>
        <p:blipFill rotWithShape="1">
          <a:blip r:embed="rId3">
            <a:alphaModFix/>
          </a:blip>
          <a:srcRect/>
          <a:stretch/>
        </p:blipFill>
        <p:spPr>
          <a:xfrm>
            <a:off x="5821500" y="1358524"/>
            <a:ext cx="5744075" cy="3833235"/>
          </a:xfrm>
          <a:prstGeom prst="rect">
            <a:avLst/>
          </a:prstGeom>
          <a:noFill/>
          <a:ln>
            <a:noFill/>
          </a:ln>
        </p:spPr>
      </p:pic>
      <p:sp>
        <p:nvSpPr>
          <p:cNvPr id="65" name="Google Shape;65;g284db25e97c_0_0"/>
          <p:cNvSpPr txBox="1"/>
          <p:nvPr/>
        </p:nvSpPr>
        <p:spPr>
          <a:xfrm>
            <a:off x="6465200" y="6015700"/>
            <a:ext cx="5415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37"/>
          <p:cNvPicPr preferRelativeResize="0"/>
          <p:nvPr/>
        </p:nvPicPr>
        <p:blipFill rotWithShape="1">
          <a:blip r:embed="rId3">
            <a:alphaModFix/>
          </a:blip>
          <a:srcRect/>
          <a:stretch/>
        </p:blipFill>
        <p:spPr>
          <a:xfrm>
            <a:off x="4120055" y="1803146"/>
            <a:ext cx="8203651" cy="4534591"/>
          </a:xfrm>
          <a:prstGeom prst="rect">
            <a:avLst/>
          </a:prstGeom>
          <a:noFill/>
          <a:ln>
            <a:noFill/>
          </a:ln>
        </p:spPr>
      </p:pic>
      <p:sp>
        <p:nvSpPr>
          <p:cNvPr id="71" name="Google Shape;71;p37"/>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sz="2400"/>
              <a:t>Project Management Processes</a:t>
            </a:r>
            <a:endParaRPr sz="2400"/>
          </a:p>
        </p:txBody>
      </p:sp>
      <p:sp>
        <p:nvSpPr>
          <p:cNvPr id="72" name="Google Shape;72;p37"/>
          <p:cNvSpPr txBox="1">
            <a:spLocks noGrp="1"/>
          </p:cNvSpPr>
          <p:nvPr>
            <p:ph type="body" idx="2"/>
          </p:nvPr>
        </p:nvSpPr>
        <p:spPr>
          <a:xfrm>
            <a:off x="399368" y="2254611"/>
            <a:ext cx="4477431" cy="3914961"/>
          </a:xfrm>
          <a:prstGeom prst="rect">
            <a:avLst/>
          </a:prstGeom>
          <a:noFill/>
          <a:ln>
            <a:noFill/>
          </a:ln>
        </p:spPr>
        <p:txBody>
          <a:bodyPr spcFirstLastPara="1" wrap="square" lIns="0" tIns="0" rIns="0" bIns="0" anchor="t" anchorCtr="0">
            <a:noAutofit/>
          </a:bodyPr>
          <a:lstStyle/>
          <a:p>
            <a:pPr marL="457200" lvl="0" indent="-355600" algn="just" rtl="0">
              <a:lnSpc>
                <a:spcPct val="90000"/>
              </a:lnSpc>
              <a:spcBef>
                <a:spcPts val="0"/>
              </a:spcBef>
              <a:spcAft>
                <a:spcPts val="0"/>
              </a:spcAft>
              <a:buClr>
                <a:schemeClr val="dk1"/>
              </a:buClr>
              <a:buSzPts val="2000"/>
              <a:buFont typeface="Wingdings" panose="05000000000000000000" pitchFamily="2" charset="2"/>
              <a:buChar char="§"/>
            </a:pPr>
            <a:r>
              <a:rPr lang="en-GB" sz="2000" dirty="0">
                <a:solidFill>
                  <a:schemeClr val="dk1"/>
                </a:solidFill>
              </a:rPr>
              <a:t>INITIATING </a:t>
            </a:r>
            <a:endParaRPr dirty="0"/>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solidFill>
                <a:srgbClr val="000000"/>
              </a:solidFill>
            </a:endParaRPr>
          </a:p>
          <a:p>
            <a:pPr marL="457200" lvl="0" indent="-355600" algn="just" rtl="0">
              <a:lnSpc>
                <a:spcPct val="90000"/>
              </a:lnSpc>
              <a:spcBef>
                <a:spcPts val="0"/>
              </a:spcBef>
              <a:spcAft>
                <a:spcPts val="0"/>
              </a:spcAft>
              <a:buClr>
                <a:schemeClr val="dk1"/>
              </a:buClr>
              <a:buSzPts val="2000"/>
              <a:buFont typeface="Wingdings" panose="05000000000000000000" pitchFamily="2" charset="2"/>
              <a:buChar char="§"/>
            </a:pPr>
            <a:r>
              <a:rPr lang="en-GB" sz="2000" dirty="0">
                <a:solidFill>
                  <a:schemeClr val="dk1"/>
                </a:solidFill>
              </a:rPr>
              <a:t>PLANNING</a:t>
            </a:r>
            <a:endParaRPr dirty="0"/>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solidFill>
                <a:srgbClr val="000000"/>
              </a:solidFill>
            </a:endParaRPr>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p>
          <a:p>
            <a:pPr marL="457200" lvl="0" indent="-368300" algn="just" rtl="0">
              <a:lnSpc>
                <a:spcPct val="90000"/>
              </a:lnSpc>
              <a:spcBef>
                <a:spcPts val="0"/>
              </a:spcBef>
              <a:spcAft>
                <a:spcPts val="0"/>
              </a:spcAft>
              <a:buClr>
                <a:schemeClr val="accent3"/>
              </a:buClr>
              <a:buSzPts val="2200"/>
              <a:buFont typeface="Wingdings" panose="05000000000000000000" pitchFamily="2" charset="2"/>
              <a:buChar char="§"/>
            </a:pPr>
            <a:r>
              <a:rPr lang="en-GB" sz="2200" b="1" dirty="0">
                <a:solidFill>
                  <a:schemeClr val="accent3"/>
                </a:solidFill>
              </a:rPr>
              <a:t>EXECUTING</a:t>
            </a:r>
            <a:endParaRPr dirty="0">
              <a:solidFill>
                <a:schemeClr val="accent3"/>
              </a:solidFill>
            </a:endParaRPr>
          </a:p>
          <a:p>
            <a:pPr marL="914400" lvl="0" indent="-342900" algn="just" rtl="0">
              <a:lnSpc>
                <a:spcPct val="90000"/>
              </a:lnSpc>
              <a:spcBef>
                <a:spcPts val="0"/>
              </a:spcBef>
              <a:spcAft>
                <a:spcPts val="0"/>
              </a:spcAft>
              <a:buClr>
                <a:schemeClr val="accent3"/>
              </a:buClr>
              <a:buSzPts val="1800"/>
              <a:buFont typeface="Wingdings" panose="05000000000000000000" pitchFamily="2" charset="2"/>
              <a:buChar char="§"/>
            </a:pPr>
            <a:endParaRPr sz="2200" b="1" dirty="0">
              <a:solidFill>
                <a:schemeClr val="accent3"/>
              </a:solidFill>
            </a:endParaRPr>
          </a:p>
          <a:p>
            <a:pPr marL="914400" lvl="0" indent="-342900" algn="just" rtl="0">
              <a:lnSpc>
                <a:spcPct val="90000"/>
              </a:lnSpc>
              <a:spcBef>
                <a:spcPts val="0"/>
              </a:spcBef>
              <a:spcAft>
                <a:spcPts val="0"/>
              </a:spcAft>
              <a:buClr>
                <a:schemeClr val="accent3"/>
              </a:buClr>
              <a:buSzPts val="1800"/>
              <a:buFont typeface="Wingdings" panose="05000000000000000000" pitchFamily="2" charset="2"/>
              <a:buChar char="§"/>
            </a:pPr>
            <a:endParaRPr sz="2200" b="1" dirty="0">
              <a:solidFill>
                <a:schemeClr val="accent3"/>
              </a:solidFill>
            </a:endParaRPr>
          </a:p>
          <a:p>
            <a:pPr marL="457200" lvl="0" indent="-368300" algn="just" rtl="0">
              <a:lnSpc>
                <a:spcPct val="90000"/>
              </a:lnSpc>
              <a:spcBef>
                <a:spcPts val="0"/>
              </a:spcBef>
              <a:spcAft>
                <a:spcPts val="0"/>
              </a:spcAft>
              <a:buClr>
                <a:schemeClr val="accent3"/>
              </a:buClr>
              <a:buSzPts val="2200"/>
              <a:buFont typeface="Wingdings" panose="05000000000000000000" pitchFamily="2" charset="2"/>
              <a:buChar char="§"/>
            </a:pPr>
            <a:r>
              <a:rPr lang="en-GB" sz="2200" b="1" dirty="0">
                <a:solidFill>
                  <a:schemeClr val="accent3"/>
                </a:solidFill>
              </a:rPr>
              <a:t>CONTROLLING AND MONITORING </a:t>
            </a:r>
            <a:endParaRPr dirty="0">
              <a:solidFill>
                <a:schemeClr val="accent3"/>
              </a:solidFill>
            </a:endParaRPr>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solidFill>
                <a:srgbClr val="000000"/>
              </a:solidFill>
            </a:endParaRPr>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p>
          <a:p>
            <a:pPr marL="457200" lvl="0" indent="-355600" algn="just" rtl="0">
              <a:lnSpc>
                <a:spcPct val="90000"/>
              </a:lnSpc>
              <a:spcBef>
                <a:spcPts val="0"/>
              </a:spcBef>
              <a:spcAft>
                <a:spcPts val="0"/>
              </a:spcAft>
              <a:buClr>
                <a:srgbClr val="000000"/>
              </a:buClr>
              <a:buSzPts val="2000"/>
              <a:buFont typeface="Wingdings" panose="05000000000000000000" pitchFamily="2" charset="2"/>
              <a:buChar char="§"/>
            </a:pPr>
            <a:r>
              <a:rPr lang="en-GB" sz="2000" dirty="0">
                <a:solidFill>
                  <a:srgbClr val="000000"/>
                </a:solidFill>
              </a:rPr>
              <a:t>CLOSING </a:t>
            </a:r>
            <a:endParaRPr sz="2000" dirty="0">
              <a:solidFill>
                <a:srgbClr val="000000"/>
              </a:solidFill>
            </a:endParaRPr>
          </a:p>
        </p:txBody>
      </p:sp>
      <p:sp>
        <p:nvSpPr>
          <p:cNvPr id="73" name="Google Shape;73;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Concept – Project Lifecycle</a:t>
            </a:r>
            <a:endParaRP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8"/>
          <p:cNvSpPr txBox="1">
            <a:spLocks noGrp="1"/>
          </p:cNvSpPr>
          <p:nvPr>
            <p:ph type="body" idx="1"/>
          </p:nvPr>
        </p:nvSpPr>
        <p:spPr>
          <a:xfrm>
            <a:off x="399373" y="1302350"/>
            <a:ext cx="7107600" cy="5049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a:t>Implement the Project Schedule &amp; Control the Project</a:t>
            </a:r>
            <a:endParaRPr/>
          </a:p>
        </p:txBody>
      </p:sp>
      <p:sp>
        <p:nvSpPr>
          <p:cNvPr id="79" name="Google Shape;79;p38"/>
          <p:cNvSpPr txBox="1">
            <a:spLocks noGrp="1"/>
          </p:cNvSpPr>
          <p:nvPr>
            <p:ph type="body" idx="2"/>
          </p:nvPr>
        </p:nvSpPr>
        <p:spPr>
          <a:xfrm>
            <a:off x="399370" y="1994263"/>
            <a:ext cx="8439900" cy="39336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sz="1900" dirty="0"/>
              <a:t> Manage Reality</a:t>
            </a:r>
            <a:endParaRPr sz="1900" dirty="0"/>
          </a:p>
          <a:p>
            <a:pPr marL="457200" lvl="0" indent="-349250" algn="just" rtl="0">
              <a:lnSpc>
                <a:spcPct val="150000"/>
              </a:lnSpc>
              <a:spcBef>
                <a:spcPts val="0"/>
              </a:spcBef>
              <a:spcAft>
                <a:spcPts val="0"/>
              </a:spcAft>
              <a:buSzPts val="1900"/>
              <a:buChar char="-"/>
            </a:pPr>
            <a:r>
              <a:rPr lang="en-GB" sz="1900" dirty="0"/>
              <a:t>Scope Changes, Scope Creep, Scope Misunderstandings</a:t>
            </a:r>
            <a:endParaRPr sz="1900" dirty="0"/>
          </a:p>
          <a:p>
            <a:pPr marL="457200" lvl="0" indent="-349250" algn="just" rtl="0">
              <a:lnSpc>
                <a:spcPct val="150000"/>
              </a:lnSpc>
              <a:spcBef>
                <a:spcPts val="0"/>
              </a:spcBef>
              <a:spcAft>
                <a:spcPts val="0"/>
              </a:spcAft>
              <a:buSzPts val="1900"/>
              <a:buChar char="-"/>
            </a:pPr>
            <a:r>
              <a:rPr lang="en-GB" sz="1900" dirty="0"/>
              <a:t>Resource Changes, Resource Unavailability, Resource Skills</a:t>
            </a:r>
            <a:endParaRPr sz="1900" dirty="0"/>
          </a:p>
          <a:p>
            <a:pPr marL="457200" lvl="0" indent="-349250" algn="just" rtl="0">
              <a:lnSpc>
                <a:spcPct val="150000"/>
              </a:lnSpc>
              <a:spcBef>
                <a:spcPts val="0"/>
              </a:spcBef>
              <a:spcAft>
                <a:spcPts val="0"/>
              </a:spcAft>
              <a:buSzPts val="1900"/>
              <a:buChar char="-"/>
            </a:pPr>
            <a:r>
              <a:rPr lang="en-GB" sz="1900" dirty="0"/>
              <a:t>Estimates are Incorrect, Tasks are Missing</a:t>
            </a:r>
            <a:endParaRPr sz="1900" dirty="0"/>
          </a:p>
          <a:p>
            <a:pPr marL="457200" lvl="0" indent="-349250" algn="just" rtl="0">
              <a:lnSpc>
                <a:spcPct val="150000"/>
              </a:lnSpc>
              <a:spcBef>
                <a:spcPts val="0"/>
              </a:spcBef>
              <a:spcAft>
                <a:spcPts val="0"/>
              </a:spcAft>
              <a:buSzPts val="1900"/>
              <a:buChar char="-"/>
            </a:pPr>
            <a:r>
              <a:rPr lang="en-GB" sz="1900" dirty="0"/>
              <a:t>Risk Events Occur</a:t>
            </a:r>
            <a:endParaRPr sz="2200" dirty="0"/>
          </a:p>
        </p:txBody>
      </p:sp>
      <p:sp>
        <p:nvSpPr>
          <p:cNvPr id="80" name="Google Shape;80;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Techniques – Execution / Control</a:t>
            </a:r>
            <a:endParaRPr b="1" dirty="0"/>
          </a:p>
        </p:txBody>
      </p:sp>
      <p:pic>
        <p:nvPicPr>
          <p:cNvPr id="81" name="Google Shape;81;p38"/>
          <p:cNvPicPr preferRelativeResize="0"/>
          <p:nvPr/>
        </p:nvPicPr>
        <p:blipFill rotWithShape="1">
          <a:blip r:embed="rId3">
            <a:alphaModFix/>
          </a:blip>
          <a:srcRect/>
          <a:stretch/>
        </p:blipFill>
        <p:spPr>
          <a:xfrm>
            <a:off x="7771401" y="4422325"/>
            <a:ext cx="3280125" cy="22820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82" name="Google Shape;82;p38"/>
          <p:cNvPicPr preferRelativeResize="0"/>
          <p:nvPr/>
        </p:nvPicPr>
        <p:blipFill rotWithShape="1">
          <a:blip r:embed="rId4">
            <a:alphaModFix/>
          </a:blip>
          <a:srcRect/>
          <a:stretch/>
        </p:blipFill>
        <p:spPr>
          <a:xfrm>
            <a:off x="7805344" y="1466024"/>
            <a:ext cx="3212225" cy="26486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3" name="Google Shape;83;p38"/>
          <p:cNvSpPr txBox="1"/>
          <p:nvPr/>
        </p:nvSpPr>
        <p:spPr>
          <a:xfrm>
            <a:off x="230166" y="4964209"/>
            <a:ext cx="7168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000" b="0" i="0" u="none" strike="noStrike" cap="none" dirty="0">
                <a:solidFill>
                  <a:schemeClr val="accent3"/>
                </a:solidFill>
                <a:latin typeface="Calibri"/>
                <a:ea typeface="Calibri"/>
                <a:cs typeface="Calibri"/>
                <a:sym typeface="Calibri"/>
              </a:rPr>
              <a:t>“</a:t>
            </a:r>
            <a:r>
              <a:rPr lang="en-GB" sz="2000" b="1" i="0" u="none" strike="noStrike" cap="none" dirty="0">
                <a:solidFill>
                  <a:schemeClr val="accent3"/>
                </a:solidFill>
                <a:latin typeface="Calibri"/>
                <a:ea typeface="Calibri"/>
                <a:cs typeface="Calibri"/>
                <a:sym typeface="Calibri"/>
              </a:rPr>
              <a:t>No </a:t>
            </a:r>
            <a:r>
              <a:rPr lang="en-GB" sz="2000" b="1" dirty="0">
                <a:solidFill>
                  <a:schemeClr val="accent3"/>
                </a:solidFill>
                <a:latin typeface="Calibri"/>
                <a:ea typeface="Calibri"/>
                <a:cs typeface="Calibri"/>
                <a:sym typeface="Calibri"/>
              </a:rPr>
              <a:t>B</a:t>
            </a:r>
            <a:r>
              <a:rPr lang="en-GB" sz="2000" b="1" i="0" u="none" strike="noStrike" cap="none" dirty="0">
                <a:solidFill>
                  <a:schemeClr val="accent3"/>
                </a:solidFill>
                <a:latin typeface="Calibri"/>
                <a:ea typeface="Calibri"/>
                <a:cs typeface="Calibri"/>
                <a:sym typeface="Calibri"/>
              </a:rPr>
              <a:t>attle </a:t>
            </a:r>
            <a:r>
              <a:rPr lang="en-GB" sz="2000" b="1" dirty="0">
                <a:solidFill>
                  <a:schemeClr val="accent3"/>
                </a:solidFill>
                <a:latin typeface="Calibri"/>
                <a:ea typeface="Calibri"/>
                <a:cs typeface="Calibri"/>
                <a:sym typeface="Calibri"/>
              </a:rPr>
              <a:t>P</a:t>
            </a:r>
            <a:r>
              <a:rPr lang="en-GB" sz="2000" b="1" i="0" u="none" strike="noStrike" cap="none" dirty="0">
                <a:solidFill>
                  <a:schemeClr val="accent3"/>
                </a:solidFill>
                <a:latin typeface="Calibri"/>
                <a:ea typeface="Calibri"/>
                <a:cs typeface="Calibri"/>
                <a:sym typeface="Calibri"/>
              </a:rPr>
              <a:t>lan </a:t>
            </a:r>
            <a:r>
              <a:rPr lang="en-GB" sz="2000" b="1" dirty="0">
                <a:solidFill>
                  <a:schemeClr val="accent3"/>
                </a:solidFill>
                <a:latin typeface="Calibri"/>
                <a:ea typeface="Calibri"/>
                <a:cs typeface="Calibri"/>
                <a:sym typeface="Calibri"/>
              </a:rPr>
              <a:t>S</a:t>
            </a:r>
            <a:r>
              <a:rPr lang="en-GB" sz="2000" b="1" i="0" u="none" strike="noStrike" cap="none" dirty="0">
                <a:solidFill>
                  <a:schemeClr val="accent3"/>
                </a:solidFill>
                <a:latin typeface="Calibri"/>
                <a:ea typeface="Calibri"/>
                <a:cs typeface="Calibri"/>
                <a:sym typeface="Calibri"/>
              </a:rPr>
              <a:t>urvives </a:t>
            </a:r>
            <a:r>
              <a:rPr lang="en-GB" sz="2000" b="1" dirty="0">
                <a:solidFill>
                  <a:schemeClr val="accent3"/>
                </a:solidFill>
                <a:latin typeface="Calibri"/>
                <a:ea typeface="Calibri"/>
                <a:cs typeface="Calibri"/>
                <a:sym typeface="Calibri"/>
              </a:rPr>
              <a:t>C</a:t>
            </a:r>
            <a:r>
              <a:rPr lang="en-GB" sz="2000" b="1" i="0" u="none" strike="noStrike" cap="none" dirty="0">
                <a:solidFill>
                  <a:schemeClr val="accent3"/>
                </a:solidFill>
                <a:latin typeface="Calibri"/>
                <a:ea typeface="Calibri"/>
                <a:cs typeface="Calibri"/>
                <a:sym typeface="Calibri"/>
              </a:rPr>
              <a:t>ontact with the </a:t>
            </a:r>
            <a:r>
              <a:rPr lang="en-GB" sz="2000" b="1" dirty="0">
                <a:solidFill>
                  <a:schemeClr val="accent3"/>
                </a:solidFill>
                <a:latin typeface="Calibri"/>
                <a:ea typeface="Calibri"/>
                <a:cs typeface="Calibri"/>
                <a:sym typeface="Calibri"/>
              </a:rPr>
              <a:t>E</a:t>
            </a:r>
            <a:r>
              <a:rPr lang="en-GB" sz="2000" b="1" i="0" u="none" strike="noStrike" cap="none" dirty="0">
                <a:solidFill>
                  <a:schemeClr val="accent3"/>
                </a:solidFill>
                <a:latin typeface="Calibri"/>
                <a:ea typeface="Calibri"/>
                <a:cs typeface="Calibri"/>
                <a:sym typeface="Calibri"/>
              </a:rPr>
              <a:t>nemy”</a:t>
            </a:r>
            <a:r>
              <a:rPr lang="en-GB" sz="2000" dirty="0">
                <a:solidFill>
                  <a:schemeClr val="accent3"/>
                </a:solidFill>
                <a:latin typeface="Calibri"/>
                <a:ea typeface="Calibri"/>
                <a:cs typeface="Calibri"/>
                <a:sym typeface="Calibri"/>
              </a:rPr>
              <a:t> </a:t>
            </a:r>
            <a:r>
              <a:rPr lang="en-GB" sz="2000" b="1" dirty="0">
                <a:solidFill>
                  <a:schemeClr val="accent3"/>
                </a:solidFill>
                <a:latin typeface="Calibri"/>
                <a:ea typeface="Calibri"/>
                <a:cs typeface="Calibri"/>
                <a:sym typeface="Calibri"/>
              </a:rPr>
              <a:t>- </a:t>
            </a:r>
            <a:r>
              <a:rPr lang="en-GB" sz="2000" b="1" i="0" u="none" strike="noStrike" cap="none" dirty="0">
                <a:solidFill>
                  <a:schemeClr val="accent3"/>
                </a:solidFill>
                <a:latin typeface="Calibri"/>
                <a:ea typeface="Calibri"/>
                <a:cs typeface="Calibri"/>
                <a:sym typeface="Calibri"/>
              </a:rPr>
              <a:t>Colin Powell</a:t>
            </a:r>
            <a:endParaRPr sz="2000" b="0" i="0" u="none" strike="noStrike" cap="none" dirty="0">
              <a:solidFill>
                <a:schemeClr val="accent3"/>
              </a:solidFill>
              <a:latin typeface="Calibri"/>
              <a:ea typeface="Calibri"/>
              <a:cs typeface="Calibri"/>
              <a:sym typeface="Calibri"/>
            </a:endParaRPr>
          </a:p>
        </p:txBody>
      </p:sp>
      <p:sp>
        <p:nvSpPr>
          <p:cNvPr id="84" name="Google Shape;84;p38"/>
          <p:cNvSpPr txBox="1"/>
          <p:nvPr/>
        </p:nvSpPr>
        <p:spPr>
          <a:xfrm>
            <a:off x="7656425" y="3209300"/>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8"/>
          <p:cNvSpPr txBox="1"/>
          <p:nvPr/>
        </p:nvSpPr>
        <p:spPr>
          <a:xfrm>
            <a:off x="7840175" y="6118950"/>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Project Execution / Control</a:t>
            </a:r>
            <a:endParaRPr b="1" dirty="0"/>
          </a:p>
        </p:txBody>
      </p:sp>
      <p:sp>
        <p:nvSpPr>
          <p:cNvPr id="91" name="Google Shape;91;p39"/>
          <p:cNvSpPr txBox="1">
            <a:spLocks noGrp="1"/>
          </p:cNvSpPr>
          <p:nvPr>
            <p:ph type="body" idx="1"/>
          </p:nvPr>
        </p:nvSpPr>
        <p:spPr>
          <a:xfrm>
            <a:off x="399370" y="1479534"/>
            <a:ext cx="11393261" cy="4626976"/>
          </a:xfrm>
          <a:prstGeom prst="rect">
            <a:avLst/>
          </a:prstGeom>
          <a:noFill/>
          <a:ln>
            <a:noFill/>
          </a:ln>
        </p:spPr>
        <p:txBody>
          <a:bodyPr spcFirstLastPara="1" wrap="square" lIns="0" tIns="0" rIns="0" bIns="0" anchor="ctr" anchorCtr="0">
            <a:noAutofit/>
          </a:bodyPr>
          <a:lstStyle/>
          <a:p>
            <a:pPr marL="0" lvl="0" indent="0" algn="just" rtl="0">
              <a:lnSpc>
                <a:spcPct val="150000"/>
              </a:lnSpc>
              <a:spcBef>
                <a:spcPts val="0"/>
              </a:spcBef>
              <a:spcAft>
                <a:spcPts val="0"/>
              </a:spcAft>
              <a:buSzPts val="2000"/>
              <a:buNone/>
            </a:pPr>
            <a:r>
              <a:rPr lang="en-GB" sz="2200" dirty="0">
                <a:solidFill>
                  <a:schemeClr val="dk2"/>
                </a:solidFill>
              </a:rPr>
              <a:t>Tracking</a:t>
            </a:r>
            <a:endParaRPr sz="2200" dirty="0">
              <a:solidFill>
                <a:schemeClr val="dk2"/>
              </a:solidFill>
            </a:endParaRPr>
          </a:p>
          <a:p>
            <a:pPr marL="457200" marR="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n-GB" b="0" dirty="0">
                <a:solidFill>
                  <a:srgbClr val="000000"/>
                </a:solidFill>
              </a:rPr>
              <a:t>Progress Against Project Schedule</a:t>
            </a:r>
            <a:endParaRPr b="0" dirty="0">
              <a:solidFill>
                <a:srgbClr val="000000"/>
              </a:solidFill>
            </a:endParaRPr>
          </a:p>
          <a:p>
            <a:pPr marL="457200" marR="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n-GB" b="0" dirty="0">
                <a:solidFill>
                  <a:srgbClr val="000000"/>
                </a:solidFill>
              </a:rPr>
              <a:t>Risks</a:t>
            </a:r>
            <a:endParaRPr sz="2500" b="0" dirty="0">
              <a:solidFill>
                <a:schemeClr val="dk2"/>
              </a:solidFill>
            </a:endParaRPr>
          </a:p>
          <a:p>
            <a:pPr marL="0" lvl="0" indent="0" algn="just" rtl="0">
              <a:lnSpc>
                <a:spcPct val="150000"/>
              </a:lnSpc>
              <a:spcBef>
                <a:spcPts val="0"/>
              </a:spcBef>
              <a:spcAft>
                <a:spcPts val="0"/>
              </a:spcAft>
              <a:buSzPts val="2000"/>
              <a:buNone/>
            </a:pPr>
            <a:r>
              <a:rPr lang="en-GB" sz="2200" dirty="0">
                <a:solidFill>
                  <a:schemeClr val="dk2"/>
                </a:solidFill>
              </a:rPr>
              <a:t>Change Control</a:t>
            </a:r>
            <a:endParaRPr sz="2200" dirty="0"/>
          </a:p>
          <a:p>
            <a:pPr marL="45720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n-GB" b="0" dirty="0">
                <a:solidFill>
                  <a:srgbClr val="000000"/>
                </a:solidFill>
              </a:rPr>
              <a:t>Manage Change Process</a:t>
            </a:r>
            <a:endParaRPr sz="2400" dirty="0"/>
          </a:p>
          <a:p>
            <a:pPr marL="0" lvl="0" indent="0" algn="just" rtl="0">
              <a:lnSpc>
                <a:spcPct val="150000"/>
              </a:lnSpc>
              <a:spcBef>
                <a:spcPts val="0"/>
              </a:spcBef>
              <a:spcAft>
                <a:spcPts val="0"/>
              </a:spcAft>
              <a:buSzPts val="2000"/>
              <a:buNone/>
            </a:pPr>
            <a:r>
              <a:rPr lang="en-GB" sz="2200" dirty="0">
                <a:solidFill>
                  <a:schemeClr val="dk2"/>
                </a:solidFill>
              </a:rPr>
              <a:t>Communication</a:t>
            </a:r>
            <a:endParaRPr sz="2200" dirty="0">
              <a:solidFill>
                <a:schemeClr val="dk2"/>
              </a:solidFill>
            </a:endParaRPr>
          </a:p>
          <a:p>
            <a:pPr marL="45720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n-GB" b="0" dirty="0">
                <a:solidFill>
                  <a:srgbClr val="000000"/>
                </a:solidFill>
              </a:rPr>
              <a:t>Update Team and Stakeholders</a:t>
            </a:r>
            <a:endParaRPr sz="2400" dirty="0"/>
          </a:p>
          <a:p>
            <a:pPr marL="457200" marR="0" lvl="0" indent="-228600" algn="just" rtl="0">
              <a:lnSpc>
                <a:spcPct val="90000"/>
              </a:lnSpc>
              <a:spcBef>
                <a:spcPts val="1000"/>
              </a:spcBef>
              <a:spcAft>
                <a:spcPts val="0"/>
              </a:spcAft>
              <a:buClr>
                <a:schemeClr val="accent3"/>
              </a:buClr>
              <a:buSzPts val="2000"/>
              <a:buFont typeface="Arial"/>
              <a:buNone/>
            </a:pPr>
            <a:endParaRPr dirty="0"/>
          </a:p>
        </p:txBody>
      </p:sp>
      <p:pic>
        <p:nvPicPr>
          <p:cNvPr id="92" name="Google Shape;92;p39"/>
          <p:cNvPicPr preferRelativeResize="0"/>
          <p:nvPr/>
        </p:nvPicPr>
        <p:blipFill rotWithShape="1">
          <a:blip r:embed="rId3">
            <a:alphaModFix/>
          </a:blip>
          <a:srcRect/>
          <a:stretch/>
        </p:blipFill>
        <p:spPr>
          <a:xfrm>
            <a:off x="6096000" y="1675988"/>
            <a:ext cx="5715000" cy="3819525"/>
          </a:xfrm>
          <a:prstGeom prst="rect">
            <a:avLst/>
          </a:prstGeom>
          <a:noFill/>
          <a:ln>
            <a:noFill/>
          </a:ln>
        </p:spPr>
      </p:pic>
      <p:sp>
        <p:nvSpPr>
          <p:cNvPr id="93" name="Google Shape;93;p39"/>
          <p:cNvSpPr txBox="1"/>
          <p:nvPr/>
        </p:nvSpPr>
        <p:spPr>
          <a:xfrm>
            <a:off x="7009375" y="5695700"/>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0"/>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a:t>Implement the Project Schedule</a:t>
            </a:r>
            <a:endParaRPr sz="2400"/>
          </a:p>
        </p:txBody>
      </p:sp>
      <p:sp>
        <p:nvSpPr>
          <p:cNvPr id="99" name="Google Shape;99;p40"/>
          <p:cNvSpPr txBox="1">
            <a:spLocks noGrp="1"/>
          </p:cNvSpPr>
          <p:nvPr>
            <p:ph type="body" idx="2"/>
          </p:nvPr>
        </p:nvSpPr>
        <p:spPr>
          <a:xfrm>
            <a:off x="399369" y="2168521"/>
            <a:ext cx="6758100" cy="46035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sz="2800" dirty="0"/>
              <a:t>P</a:t>
            </a:r>
            <a:r>
              <a:rPr lang="en-GB" sz="2400" dirty="0"/>
              <a:t>roject Tracking</a:t>
            </a:r>
            <a:endParaRPr sz="2400" dirty="0"/>
          </a:p>
          <a:p>
            <a:pPr marL="841375" lvl="0" indent="-342900" algn="just" rtl="0">
              <a:lnSpc>
                <a:spcPct val="150000"/>
              </a:lnSpc>
              <a:spcBef>
                <a:spcPts val="0"/>
              </a:spcBef>
              <a:spcAft>
                <a:spcPts val="0"/>
              </a:spcAft>
              <a:buSzPts val="2400"/>
              <a:buFont typeface="Wingdings" panose="05000000000000000000" pitchFamily="2" charset="2"/>
              <a:buChar char="§"/>
            </a:pPr>
            <a:r>
              <a:rPr lang="en-GB" sz="2400" dirty="0"/>
              <a:t>Schedule – % complete</a:t>
            </a:r>
            <a:endParaRPr sz="2400" dirty="0"/>
          </a:p>
          <a:p>
            <a:pPr marL="841375" lvl="0" indent="-342900" algn="just" rtl="0">
              <a:lnSpc>
                <a:spcPct val="150000"/>
              </a:lnSpc>
              <a:spcBef>
                <a:spcPts val="0"/>
              </a:spcBef>
              <a:spcAft>
                <a:spcPts val="0"/>
              </a:spcAft>
              <a:buSzPts val="2400"/>
              <a:buFont typeface="Wingdings" panose="05000000000000000000" pitchFamily="2" charset="2"/>
              <a:buChar char="§"/>
            </a:pPr>
            <a:r>
              <a:rPr lang="en-GB" sz="2400" dirty="0"/>
              <a:t>Risks: keep an eye out for triggers and take new risks seriously.</a:t>
            </a:r>
            <a:endParaRPr sz="2400" dirty="0"/>
          </a:p>
          <a:p>
            <a:pPr marL="841375" lvl="0" indent="-342900" algn="just" rtl="0">
              <a:lnSpc>
                <a:spcPct val="150000"/>
              </a:lnSpc>
              <a:spcBef>
                <a:spcPts val="0"/>
              </a:spcBef>
              <a:spcAft>
                <a:spcPts val="0"/>
              </a:spcAft>
              <a:buSzPts val="2400"/>
              <a:buFont typeface="Wingdings" panose="05000000000000000000" pitchFamily="2" charset="2"/>
              <a:buChar char="§"/>
            </a:pPr>
            <a:r>
              <a:rPr lang="en-GB" sz="2400" dirty="0"/>
              <a:t>Issues and actions log: new or overlooked issues, problems inhibiting task completion</a:t>
            </a:r>
            <a:endParaRPr sz="2400" dirty="0"/>
          </a:p>
          <a:p>
            <a:pPr marL="0" lvl="0" indent="0" algn="ctr" rtl="0">
              <a:lnSpc>
                <a:spcPct val="150000"/>
              </a:lnSpc>
              <a:spcBef>
                <a:spcPts val="0"/>
              </a:spcBef>
              <a:spcAft>
                <a:spcPts val="0"/>
              </a:spcAft>
              <a:buSzPts val="1800"/>
              <a:buNone/>
            </a:pPr>
            <a:endParaRPr sz="2400" b="1" dirty="0">
              <a:solidFill>
                <a:srgbClr val="FF0000"/>
              </a:solidFill>
            </a:endParaRPr>
          </a:p>
          <a:p>
            <a:pPr marL="0" lvl="0" indent="0" algn="ctr" rtl="0">
              <a:lnSpc>
                <a:spcPct val="150000"/>
              </a:lnSpc>
              <a:spcBef>
                <a:spcPts val="0"/>
              </a:spcBef>
              <a:spcAft>
                <a:spcPts val="0"/>
              </a:spcAft>
              <a:buSzPts val="1800"/>
              <a:buNone/>
            </a:pPr>
            <a:r>
              <a:rPr lang="en-GB" sz="2400" b="1" dirty="0">
                <a:solidFill>
                  <a:schemeClr val="accent3"/>
                </a:solidFill>
              </a:rPr>
              <a:t>Make it happen</a:t>
            </a:r>
            <a:endParaRPr sz="2400" dirty="0">
              <a:solidFill>
                <a:schemeClr val="accent3"/>
              </a:solidFill>
            </a:endParaRPr>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00" name="Google Shape;100;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Project Execution – Tracking</a:t>
            </a:r>
            <a:endParaRPr b="1" dirty="0"/>
          </a:p>
        </p:txBody>
      </p:sp>
      <p:pic>
        <p:nvPicPr>
          <p:cNvPr id="101" name="Google Shape;101;p40"/>
          <p:cNvPicPr preferRelativeResize="0"/>
          <p:nvPr/>
        </p:nvPicPr>
        <p:blipFill rotWithShape="1">
          <a:blip r:embed="rId3">
            <a:alphaModFix/>
          </a:blip>
          <a:srcRect/>
          <a:stretch/>
        </p:blipFill>
        <p:spPr>
          <a:xfrm>
            <a:off x="7620000" y="0"/>
            <a:ext cx="4572000" cy="6858000"/>
          </a:xfrm>
          <a:prstGeom prst="rect">
            <a:avLst/>
          </a:prstGeom>
          <a:noFill/>
          <a:ln>
            <a:noFill/>
          </a:ln>
        </p:spPr>
      </p:pic>
      <p:sp>
        <p:nvSpPr>
          <p:cNvPr id="102" name="Google Shape;102;p40"/>
          <p:cNvSpPr txBox="1"/>
          <p:nvPr/>
        </p:nvSpPr>
        <p:spPr>
          <a:xfrm>
            <a:off x="8357450" y="295525"/>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1"/>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800"/>
              <a:t>‘</a:t>
            </a:r>
            <a:r>
              <a:rPr lang="en-GB" sz="2400"/>
              <a:t>Manage’ the Project Schedule</a:t>
            </a:r>
            <a:endParaRPr sz="2400"/>
          </a:p>
        </p:txBody>
      </p:sp>
      <p:sp>
        <p:nvSpPr>
          <p:cNvPr id="108" name="Google Shape;108;p41"/>
          <p:cNvSpPr txBox="1">
            <a:spLocks noGrp="1"/>
          </p:cNvSpPr>
          <p:nvPr>
            <p:ph type="body" idx="2"/>
          </p:nvPr>
        </p:nvSpPr>
        <p:spPr>
          <a:xfrm>
            <a:off x="399370" y="1994263"/>
            <a:ext cx="5896327"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400" dirty="0"/>
              <a:t>Project Change</a:t>
            </a:r>
            <a:endParaRPr sz="2400" dirty="0"/>
          </a:p>
          <a:p>
            <a:pPr marL="0" lvl="0" indent="0" algn="just" rtl="0">
              <a:lnSpc>
                <a:spcPct val="90000"/>
              </a:lnSpc>
              <a:spcBef>
                <a:spcPts val="0"/>
              </a:spcBef>
              <a:spcAft>
                <a:spcPts val="0"/>
              </a:spcAft>
              <a:buSzPts val="1800"/>
              <a:buNone/>
            </a:pP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a:t>Recognize change</a:t>
            </a: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a:t>Accept / manage change</a:t>
            </a: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a:t>Assess impact</a:t>
            </a: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a:t>Approve &amp; implement change (or not)</a:t>
            </a: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0"/>
              </a:spcBef>
              <a:spcAft>
                <a:spcPts val="0"/>
              </a:spcAft>
              <a:buSzPts val="1800"/>
              <a:buNone/>
            </a:pPr>
            <a:endParaRPr sz="2400" dirty="0"/>
          </a:p>
          <a:p>
            <a:pPr marL="0" lvl="0" indent="0" algn="ctr" rtl="0">
              <a:lnSpc>
                <a:spcPct val="90000"/>
              </a:lnSpc>
              <a:spcBef>
                <a:spcPts val="0"/>
              </a:spcBef>
              <a:spcAft>
                <a:spcPts val="0"/>
              </a:spcAft>
              <a:buSzPts val="1800"/>
              <a:buNone/>
            </a:pPr>
            <a:r>
              <a:rPr lang="en-GB" sz="2400" b="1" dirty="0">
                <a:solidFill>
                  <a:schemeClr val="accent3"/>
                </a:solidFill>
              </a:rPr>
              <a:t>Integrate change, update project plan, and communicate revised plan</a:t>
            </a:r>
            <a:endParaRPr sz="2400" dirty="0">
              <a:solidFill>
                <a:schemeClr val="accent3"/>
              </a:solidFill>
            </a:endParaRPr>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09" name="Google Shape;109;p4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Project Execution – Change</a:t>
            </a:r>
            <a:endParaRPr b="1" dirty="0"/>
          </a:p>
        </p:txBody>
      </p:sp>
      <p:pic>
        <p:nvPicPr>
          <p:cNvPr id="110" name="Google Shape;110;p41"/>
          <p:cNvPicPr preferRelativeResize="0"/>
          <p:nvPr/>
        </p:nvPicPr>
        <p:blipFill rotWithShape="1">
          <a:blip r:embed="rId3">
            <a:alphaModFix/>
          </a:blip>
          <a:srcRect/>
          <a:stretch/>
        </p:blipFill>
        <p:spPr>
          <a:xfrm>
            <a:off x="6411310" y="0"/>
            <a:ext cx="5780690" cy="6858000"/>
          </a:xfrm>
          <a:prstGeom prst="rect">
            <a:avLst/>
          </a:prstGeom>
          <a:noFill/>
          <a:ln>
            <a:noFill/>
          </a:ln>
        </p:spPr>
      </p:pic>
      <p:sp>
        <p:nvSpPr>
          <p:cNvPr id="111" name="Google Shape;111;p41"/>
          <p:cNvSpPr txBox="1"/>
          <p:nvPr/>
        </p:nvSpPr>
        <p:spPr>
          <a:xfrm>
            <a:off x="3043475" y="6150300"/>
            <a:ext cx="33213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2"/>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800"/>
              <a:t>K</a:t>
            </a:r>
            <a:r>
              <a:rPr lang="en-GB" sz="2400"/>
              <a:t>eep the team &amp; stakeholders informed</a:t>
            </a:r>
            <a:endParaRPr sz="2400"/>
          </a:p>
        </p:txBody>
      </p:sp>
      <p:sp>
        <p:nvSpPr>
          <p:cNvPr id="117" name="Google Shape;117;p42"/>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sz="2400" dirty="0"/>
              <a:t>Project Communications</a:t>
            </a:r>
            <a:endParaRPr sz="2400" dirty="0"/>
          </a:p>
          <a:p>
            <a:pPr marL="661987" lvl="0" indent="-342900" algn="just" rtl="0">
              <a:lnSpc>
                <a:spcPct val="150000"/>
              </a:lnSpc>
              <a:spcBef>
                <a:spcPts val="0"/>
              </a:spcBef>
              <a:spcAft>
                <a:spcPts val="0"/>
              </a:spcAft>
              <a:buSzPts val="2400"/>
              <a:buFont typeface="Wingdings" panose="05000000000000000000" pitchFamily="2" charset="2"/>
              <a:buChar char="§"/>
            </a:pPr>
            <a:r>
              <a:rPr lang="en-GB" sz="2400" dirty="0"/>
              <a:t> Stakeholders: control expectations and message customization</a:t>
            </a:r>
            <a:endParaRPr sz="2400" dirty="0"/>
          </a:p>
          <a:p>
            <a:pPr marL="661987" lvl="0" indent="-342900" algn="just" rtl="0">
              <a:lnSpc>
                <a:spcPct val="150000"/>
              </a:lnSpc>
              <a:spcBef>
                <a:spcPts val="0"/>
              </a:spcBef>
              <a:spcAft>
                <a:spcPts val="0"/>
              </a:spcAft>
              <a:buSzPts val="2400"/>
              <a:buFont typeface="Wingdings" panose="05000000000000000000" pitchFamily="2" charset="2"/>
              <a:buChar char="§"/>
            </a:pPr>
            <a:r>
              <a:rPr lang="en-GB" sz="2400" dirty="0"/>
              <a:t> Effective meetings with an agenda, monitoring, and a summary</a:t>
            </a:r>
            <a:endParaRPr sz="2400" dirty="0"/>
          </a:p>
          <a:p>
            <a:pPr marL="661988" lvl="0" indent="-342900" algn="just" rtl="0">
              <a:lnSpc>
                <a:spcPct val="150000"/>
              </a:lnSpc>
              <a:spcBef>
                <a:spcPts val="0"/>
              </a:spcBef>
              <a:spcAft>
                <a:spcPts val="0"/>
              </a:spcAft>
              <a:buSzPts val="2400"/>
              <a:buFont typeface="Wingdings" panose="05000000000000000000" pitchFamily="2" charset="2"/>
              <a:buChar char="§"/>
            </a:pPr>
            <a:r>
              <a:rPr lang="en-GB" sz="2400" dirty="0"/>
              <a:t> Email – targeted and tagged</a:t>
            </a:r>
            <a:endParaRPr sz="2400" dirty="0"/>
          </a:p>
          <a:p>
            <a:pPr marL="661988" lvl="0" indent="-342900" algn="just" rtl="0">
              <a:lnSpc>
                <a:spcPct val="150000"/>
              </a:lnSpc>
              <a:spcBef>
                <a:spcPts val="0"/>
              </a:spcBef>
              <a:spcAft>
                <a:spcPts val="0"/>
              </a:spcAft>
              <a:buSzPts val="2400"/>
              <a:buFont typeface="Wingdings" panose="05000000000000000000" pitchFamily="2" charset="2"/>
              <a:buChar char="§"/>
            </a:pPr>
            <a:r>
              <a:rPr lang="en-GB" sz="2400" dirty="0"/>
              <a:t> Files – standard naming convention</a:t>
            </a:r>
            <a:endParaRPr sz="2400" dirty="0"/>
          </a:p>
          <a:p>
            <a:pPr marL="661987" lvl="0" indent="-342900" algn="just" rtl="0">
              <a:lnSpc>
                <a:spcPct val="150000"/>
              </a:lnSpc>
              <a:spcBef>
                <a:spcPts val="0"/>
              </a:spcBef>
              <a:spcAft>
                <a:spcPts val="0"/>
              </a:spcAft>
              <a:buSzPts val="2400"/>
              <a:buFont typeface="Wingdings" panose="05000000000000000000" pitchFamily="2" charset="2"/>
              <a:buChar char="§"/>
            </a:pPr>
            <a:r>
              <a:rPr lang="en-GB" sz="2400" dirty="0"/>
              <a:t> Reporting – status reports</a:t>
            </a:r>
            <a:endParaRPr sz="2400" dirty="0"/>
          </a:p>
          <a:p>
            <a:pPr marL="457200" lvl="0" indent="0" algn="just" rtl="0">
              <a:lnSpc>
                <a:spcPct val="150000"/>
              </a:lnSpc>
              <a:spcBef>
                <a:spcPts val="0"/>
              </a:spcBef>
              <a:spcAft>
                <a:spcPts val="0"/>
              </a:spcAft>
              <a:buSzPts val="1800"/>
              <a:buNone/>
            </a:pPr>
            <a:endParaRPr sz="2400" dirty="0" smtClean="0"/>
          </a:p>
          <a:p>
            <a:pPr marL="0" lvl="0" indent="0" algn="ctr" rtl="0">
              <a:lnSpc>
                <a:spcPct val="150000"/>
              </a:lnSpc>
              <a:spcBef>
                <a:spcPts val="0"/>
              </a:spcBef>
              <a:spcAft>
                <a:spcPts val="0"/>
              </a:spcAft>
              <a:buSzPts val="1800"/>
              <a:buNone/>
            </a:pPr>
            <a:r>
              <a:rPr lang="en-GB" sz="2400" b="1" dirty="0" smtClean="0">
                <a:solidFill>
                  <a:schemeClr val="accent3"/>
                </a:solidFill>
              </a:rPr>
              <a:t>Takeaway: </a:t>
            </a:r>
            <a:r>
              <a:rPr lang="en-GB" sz="2400" b="1" dirty="0">
                <a:solidFill>
                  <a:schemeClr val="accent3"/>
                </a:solidFill>
              </a:rPr>
              <a:t>The right people receiving the correct information at the right time</a:t>
            </a:r>
            <a:endParaRPr sz="2400" b="1" dirty="0">
              <a:solidFill>
                <a:schemeClr val="accent3"/>
              </a:solidFill>
            </a:endParaRPr>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18" name="Google Shape;118;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Project Execution – Communications</a:t>
            </a:r>
            <a:endParaRPr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body" idx="2"/>
          </p:nvPr>
        </p:nvSpPr>
        <p:spPr>
          <a:xfrm>
            <a:off x="399300" y="1262802"/>
            <a:ext cx="11393400" cy="2770500"/>
          </a:xfrm>
          <a:prstGeom prst="rect">
            <a:avLst/>
          </a:prstGeom>
          <a:noFill/>
          <a:ln>
            <a:noFill/>
          </a:ln>
        </p:spPr>
        <p:txBody>
          <a:bodyPr spcFirstLastPara="1" wrap="square" lIns="0" tIns="0" rIns="0" bIns="0" anchor="ctr" anchorCtr="0">
            <a:noAutofit/>
          </a:bodyPr>
          <a:lstStyle/>
          <a:p>
            <a:pPr marL="228600" marR="2540" lvl="0" indent="-228600" algn="ctr" rtl="0">
              <a:lnSpc>
                <a:spcPct val="100000"/>
              </a:lnSpc>
              <a:spcBef>
                <a:spcPts val="0"/>
              </a:spcBef>
              <a:spcAft>
                <a:spcPts val="0"/>
              </a:spcAft>
              <a:buSzPts val="1800"/>
              <a:buNone/>
            </a:pPr>
            <a:r>
              <a:rPr lang="en-GB" sz="2500" b="1" dirty="0" smtClean="0"/>
              <a:t>In small groups, create</a:t>
            </a:r>
            <a:r>
              <a:rPr lang="en-GB" sz="2400" b="1" dirty="0" smtClean="0"/>
              <a:t> </a:t>
            </a:r>
            <a:r>
              <a:rPr lang="en-GB" sz="2400" b="1" dirty="0"/>
              <a:t>a To-Do-list to support you time management /prioritisation and organisation of your </a:t>
            </a:r>
            <a:r>
              <a:rPr lang="en-GB" sz="2400" b="1" dirty="0" smtClean="0"/>
              <a:t>project </a:t>
            </a:r>
            <a:r>
              <a:rPr lang="en-GB" sz="2400" b="1" dirty="0"/>
              <a:t>at the case study we have been </a:t>
            </a:r>
            <a:r>
              <a:rPr lang="en-GB" sz="2400" b="1" dirty="0" smtClean="0"/>
              <a:t>working. </a:t>
            </a:r>
            <a:endParaRPr sz="2400" b="1" dirty="0"/>
          </a:p>
        </p:txBody>
      </p:sp>
      <p:sp>
        <p:nvSpPr>
          <p:cNvPr id="125" name="Google Shape;125;p3"/>
          <p:cNvSpPr txBox="1">
            <a:spLocks noGrp="1"/>
          </p:cNvSpPr>
          <p:nvPr>
            <p:ph type="title"/>
          </p:nvPr>
        </p:nvSpPr>
        <p:spPr>
          <a:xfrm>
            <a:off x="399300" y="1"/>
            <a:ext cx="11393400" cy="1084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Activity 1: Apply a To-Do List to Categorize Tasks into Different Quadrants based on Importance and Urgency (Discussion)</a:t>
            </a:r>
            <a:endParaRPr b="1" dirty="0"/>
          </a:p>
        </p:txBody>
      </p:sp>
      <p:pic>
        <p:nvPicPr>
          <p:cNvPr id="126" name="Google Shape;126;p3"/>
          <p:cNvPicPr preferRelativeResize="0"/>
          <p:nvPr/>
        </p:nvPicPr>
        <p:blipFill rotWithShape="1">
          <a:blip r:embed="rId3">
            <a:alphaModFix/>
          </a:blip>
          <a:srcRect/>
          <a:stretch/>
        </p:blipFill>
        <p:spPr>
          <a:xfrm>
            <a:off x="3259570" y="3158837"/>
            <a:ext cx="5441084" cy="3423227"/>
          </a:xfrm>
          <a:prstGeom prst="rect">
            <a:avLst/>
          </a:prstGeom>
          <a:noFill/>
          <a:ln>
            <a:noFill/>
          </a:ln>
        </p:spPr>
      </p:pic>
      <p:sp>
        <p:nvSpPr>
          <p:cNvPr id="2" name="Rectangle 1"/>
          <p:cNvSpPr/>
          <p:nvPr/>
        </p:nvSpPr>
        <p:spPr>
          <a:xfrm>
            <a:off x="8308471" y="6274287"/>
            <a:ext cx="1603324" cy="307777"/>
          </a:xfrm>
          <a:prstGeom prst="rect">
            <a:avLst/>
          </a:prstGeom>
        </p:spPr>
        <p:txBody>
          <a:bodyPr wrap="none">
            <a:spAutoFit/>
          </a:bodyPr>
          <a:lstStyle/>
          <a:p>
            <a:r>
              <a:rPr lang="en-GB" dirty="0">
                <a:solidFill>
                  <a:srgbClr val="3B3842"/>
                </a:solidFill>
                <a:latin typeface="Calibri" panose="020F0502020204030204" pitchFamily="34" charset="0"/>
                <a:ea typeface="Calibri" panose="020F0502020204030204" pitchFamily="34" charset="0"/>
              </a:rPr>
              <a:t>Eisenhower Matrix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1338</Words>
  <Application>Microsoft Office PowerPoint</Application>
  <PresentationFormat>Widescreen</PresentationFormat>
  <Paragraphs>161</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Calibri</vt:lpstr>
      <vt:lpstr>Arial</vt:lpstr>
      <vt:lpstr>Wingdings</vt:lpstr>
      <vt:lpstr>Noto Sans Symbols</vt:lpstr>
      <vt:lpstr>CARDET Course template</vt:lpstr>
      <vt:lpstr>CARDET Course template</vt:lpstr>
      <vt:lpstr>1_CARDET Course template</vt:lpstr>
      <vt:lpstr>Module 4 Project Management </vt:lpstr>
      <vt:lpstr>Module Contents</vt:lpstr>
      <vt:lpstr>Concept – Project Lifecycle</vt:lpstr>
      <vt:lpstr>Techniques – Execution / Control</vt:lpstr>
      <vt:lpstr>Project Execution / Control</vt:lpstr>
      <vt:lpstr>Project Execution – Tracking</vt:lpstr>
      <vt:lpstr>Project Execution – Change</vt:lpstr>
      <vt:lpstr>Project Execution – Communications</vt:lpstr>
      <vt:lpstr>Activity 1: Apply a To-Do List to Categorize Tasks into Different Quadrants based on Importance and Urgency (Discussion)</vt:lpstr>
      <vt:lpstr>Case Study (I)</vt:lpstr>
      <vt:lpstr>Case Study (II)</vt:lpstr>
      <vt:lpstr>Activity 2: Effective Communication  </vt:lpstr>
      <vt:lpstr>Activity 3: Introduction to a PM Tool for Sequencing and Monitoring the Activities</vt:lpstr>
      <vt:lpstr>Effective Meetings – Discussion </vt:lpstr>
      <vt:lpstr>Effective Meetings – Discussion </vt:lpstr>
      <vt:lpstr>Indicative Answers </vt:lpstr>
      <vt:lpstr>Indicative Answers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Project Management </dc:title>
  <dc:creator>2Fast4u</dc:creator>
  <cp:lastModifiedBy>Simone Khekin</cp:lastModifiedBy>
  <cp:revision>4</cp:revision>
  <dcterms:created xsi:type="dcterms:W3CDTF">2014-07-11T09:12:14Z</dcterms:created>
  <dcterms:modified xsi:type="dcterms:W3CDTF">2024-01-17T12:49:18Z</dcterms:modified>
</cp:coreProperties>
</file>