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5"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HwHR08tuiaYuKf9rh88+1cZZz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top-view-photo-of-people-near-wooden-table-318315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effective-coworking-colleagues-togetherness-workers-collaboration-teamwork-regulation-workflow-efficiency-increase-team-members-arranging-mechanism_10780046.htm#query=project%20close%20techniques&amp;position=18&amp;from_view=search&amp;track=ais&amp;uuid=93e7cfd1-a224-4815-99bc-9272e826dad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photo/front-view-man-holding-ballot_5315982.htm#page=5&amp;query=successful%20closure&amp;position=21&amp;from_view=search&amp;track=ais&amp;uuid=6c07a20d-9788-449e-ba64-0e866fce7fc7"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eqlearn.com/p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photo/musician-celebrating-jazz-day-event_12813039.htm#query=playing%20the%20violitselo%20instrument&amp;position=39&amp;from_view=search&amp;track=ais&amp;uuid=1d36965d-2c33-4ade-a6db-622591d97304"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4e42b43b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fauxels (Found </a:t>
            </a:r>
            <a:r>
              <a:rPr lang="en-GB" sz="1400" u="sng">
                <a:solidFill>
                  <a:srgbClr val="0070C0"/>
                </a:solidFill>
                <a:latin typeface="Arial"/>
                <a:ea typeface="Arial"/>
                <a:cs typeface="Arial"/>
                <a:sym typeface="Arial"/>
                <a:hlinkClick r:id="rId2">
                  <a:extLst>
                    <a:ext uri="{A12FA001-AC4F-418D-AE19-62706E023703}">
                      <ahyp:hlinkClr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6" name="Google Shape;86;g284e42b43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 vectorjuice (found </a:t>
            </a:r>
            <a:r>
              <a:rPr lang="en-GB" u="sng">
                <a:solidFill>
                  <a:schemeClr val="hlink"/>
                </a:solidFill>
                <a:hlinkClick r:id="rId2"/>
              </a:rPr>
              <a:t>here</a:t>
            </a:r>
            <a:r>
              <a:rPr lang="en-GB"/>
              <a:t>)</a:t>
            </a:r>
            <a:endParaRPr/>
          </a:p>
        </p:txBody>
      </p:sp>
      <p:sp>
        <p:nvSpPr>
          <p:cNvPr id="102" name="Google Shape;10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sz="1800">
              <a:solidFill>
                <a:srgbClr val="3B3842"/>
              </a:solidFill>
            </a:endParaRPr>
          </a:p>
          <a:p>
            <a:pPr indent="0" lvl="0" marL="0" rtl="0" algn="l">
              <a:lnSpc>
                <a:spcPct val="100000"/>
              </a:lnSpc>
              <a:spcBef>
                <a:spcPts val="0"/>
              </a:spcBef>
              <a:spcAft>
                <a:spcPts val="0"/>
              </a:spcAft>
              <a:buClr>
                <a:schemeClr val="dk1"/>
              </a:buClr>
              <a:buSzPts val="1400"/>
              <a:buFont typeface="Arial"/>
              <a:buNone/>
            </a:pPr>
            <a:r>
              <a:t/>
            </a:r>
            <a:endParaRPr sz="1800">
              <a:solidFill>
                <a:srgbClr val="3B3842"/>
              </a:solidFill>
            </a:endParaRPr>
          </a:p>
          <a:p>
            <a:pPr indent="0" lvl="0" marL="0" rtl="0" algn="l">
              <a:lnSpc>
                <a:spcPct val="100000"/>
              </a:lnSpc>
              <a:spcBef>
                <a:spcPts val="0"/>
              </a:spcBef>
              <a:spcAft>
                <a:spcPts val="0"/>
              </a:spcAft>
              <a:buClr>
                <a:schemeClr val="dk1"/>
              </a:buClr>
              <a:buSzPts val="1400"/>
              <a:buFont typeface="Arial"/>
              <a:buNone/>
            </a:pPr>
            <a:r>
              <a:t/>
            </a:r>
            <a:endParaRPr sz="1800">
              <a:solidFill>
                <a:srgbClr val="3B3842"/>
              </a:solidFill>
            </a:endParaRPr>
          </a:p>
          <a:p>
            <a:pPr indent="0" lvl="0" marL="0" rtl="0" algn="l">
              <a:lnSpc>
                <a:spcPct val="100000"/>
              </a:lnSpc>
              <a:spcBef>
                <a:spcPts val="0"/>
              </a:spcBef>
              <a:spcAft>
                <a:spcPts val="0"/>
              </a:spcAft>
              <a:buClr>
                <a:schemeClr val="dk1"/>
              </a:buClr>
              <a:buSzPts val="1400"/>
              <a:buFont typeface="Arial"/>
              <a:buNone/>
            </a:pPr>
            <a:r>
              <a:t/>
            </a:r>
            <a:endParaRPr sz="1800">
              <a:solidFill>
                <a:srgbClr val="3B3842"/>
              </a:solidFill>
            </a:endParaRPr>
          </a:p>
          <a:p>
            <a:pPr indent="0" lvl="0" marL="0" rtl="0" algn="l">
              <a:lnSpc>
                <a:spcPct val="100000"/>
              </a:lnSpc>
              <a:spcBef>
                <a:spcPts val="0"/>
              </a:spcBef>
              <a:spcAft>
                <a:spcPts val="0"/>
              </a:spcAft>
              <a:buClr>
                <a:schemeClr val="dk1"/>
              </a:buClr>
              <a:buSzPts val="1400"/>
              <a:buFont typeface="Arial"/>
              <a:buNone/>
            </a:pPr>
            <a:r>
              <a:rPr lang="en-GB" sz="1800">
                <a:solidFill>
                  <a:srgbClr val="3B3842"/>
                </a:solidFill>
              </a:rPr>
              <a:t>Source: Freepik (found </a:t>
            </a:r>
            <a:r>
              <a:rPr lang="en-GB" sz="1800" u="sng">
                <a:solidFill>
                  <a:schemeClr val="hlink"/>
                </a:solidFill>
                <a:hlinkClick r:id="rId2"/>
              </a:rPr>
              <a:t>here</a:t>
            </a:r>
            <a:r>
              <a:rPr lang="en-GB" sz="1800">
                <a:solidFill>
                  <a:srgbClr val="3B3842"/>
                </a:solidFill>
              </a:rPr>
              <a:t>)</a:t>
            </a:r>
            <a:endParaRPr sz="1800">
              <a:solidFill>
                <a:srgbClr val="3B3842"/>
              </a:solidFill>
            </a:endParaRPr>
          </a:p>
          <a:p>
            <a:pPr indent="0" lvl="0" marL="0" rtl="0" algn="l">
              <a:lnSpc>
                <a:spcPct val="100000"/>
              </a:lnSpc>
              <a:spcBef>
                <a:spcPts val="0"/>
              </a:spcBef>
              <a:spcAft>
                <a:spcPts val="0"/>
              </a:spcAft>
              <a:buClr>
                <a:schemeClr val="dk1"/>
              </a:buClr>
              <a:buSzPts val="1400"/>
              <a:buFont typeface="Arial"/>
              <a:buNone/>
            </a:pPr>
            <a:r>
              <a:rPr b="0" i="0" lang="en-GB" sz="1800" u="none" strike="noStrike">
                <a:solidFill>
                  <a:srgbClr val="3B3842"/>
                </a:solidFill>
                <a:latin typeface="Calibri"/>
                <a:ea typeface="Calibri"/>
                <a:cs typeface="Calibri"/>
                <a:sym typeface="Calibri"/>
              </a:rPr>
              <a:t>The Closing Project Phase is the final stage of the project lifecycle, where the project is formally concluded, and the deliverables are handed over to the stakeholders. </a:t>
            </a:r>
            <a:endParaRPr/>
          </a:p>
          <a:p>
            <a:pPr indent="0" lvl="0" marL="0" rtl="0" algn="l">
              <a:lnSpc>
                <a:spcPct val="100000"/>
              </a:lnSpc>
              <a:spcBef>
                <a:spcPts val="0"/>
              </a:spcBef>
              <a:spcAft>
                <a:spcPts val="0"/>
              </a:spcAft>
              <a:buClr>
                <a:schemeClr val="dk1"/>
              </a:buClr>
              <a:buSzPts val="1400"/>
              <a:buFont typeface="Arial"/>
              <a:buNone/>
            </a:pPr>
            <a:r>
              <a:t/>
            </a:r>
            <a:endParaRPr b="0" i="0" sz="1800" u="none" strike="noStrike">
              <a:solidFill>
                <a:srgbClr val="3B384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0" i="0" lang="en-GB" sz="1800" u="none" strike="noStrike">
                <a:solidFill>
                  <a:srgbClr val="3B3842"/>
                </a:solidFill>
                <a:latin typeface="Calibri"/>
                <a:ea typeface="Calibri"/>
                <a:cs typeface="Calibri"/>
                <a:sym typeface="Calibri"/>
              </a:rPr>
              <a:t>This phase is essential to ensure that all project objectives have been achieved, and the project has been successfully completed.</a:t>
            </a:r>
            <a:endParaRPr/>
          </a:p>
          <a:p>
            <a:pPr indent="0" lvl="0" marL="0" rtl="0" algn="l">
              <a:lnSpc>
                <a:spcPct val="100000"/>
              </a:lnSpc>
              <a:spcBef>
                <a:spcPts val="0"/>
              </a:spcBef>
              <a:spcAft>
                <a:spcPts val="0"/>
              </a:spcAft>
              <a:buClr>
                <a:schemeClr val="dk1"/>
              </a:buClr>
              <a:buSzPts val="1400"/>
              <a:buFont typeface="Arial"/>
              <a:buNone/>
            </a:pPr>
            <a:r>
              <a:t/>
            </a:r>
            <a:endParaRPr b="0" i="0" sz="1800" u="none" strike="noStrike">
              <a:solidFill>
                <a:srgbClr val="3B384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0" i="0" lang="en-GB" sz="1800" u="none" strike="noStrike">
                <a:solidFill>
                  <a:srgbClr val="000000"/>
                </a:solidFill>
                <a:latin typeface="Calibri"/>
                <a:ea typeface="Calibri"/>
                <a:cs typeface="Calibri"/>
                <a:sym typeface="Calibri"/>
              </a:rPr>
              <a:t>It's a time for reviewing all aspects of the project to confirm that everything has been done according to plan.</a:t>
            </a:r>
            <a:endParaRPr/>
          </a:p>
          <a:p>
            <a:pPr indent="0" lvl="0" marL="0" rtl="0" algn="l">
              <a:lnSpc>
                <a:spcPct val="100000"/>
              </a:lnSpc>
              <a:spcBef>
                <a:spcPts val="0"/>
              </a:spcBef>
              <a:spcAft>
                <a:spcPts val="0"/>
              </a:spcAft>
              <a:buClr>
                <a:schemeClr val="dk1"/>
              </a:buClr>
              <a:buSzPts val="1400"/>
              <a:buFont typeface="Arial"/>
              <a:buNone/>
            </a:pPr>
            <a:r>
              <a:t/>
            </a:r>
            <a:endParaRPr b="0" i="0" sz="18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1" i="0" lang="en-GB" sz="1800" u="none" strike="noStrike">
                <a:solidFill>
                  <a:srgbClr val="000000"/>
                </a:solidFill>
                <a:latin typeface="Calibri"/>
                <a:ea typeface="Calibri"/>
                <a:cs typeface="Calibri"/>
                <a:sym typeface="Calibri"/>
              </a:rPr>
              <a:t>Project End Review Meeting</a:t>
            </a:r>
            <a:endParaRPr/>
          </a:p>
          <a:p>
            <a:pPr indent="0" lvl="0" marL="0" rtl="0" algn="l">
              <a:lnSpc>
                <a:spcPct val="100000"/>
              </a:lnSpc>
              <a:spcBef>
                <a:spcPts val="0"/>
              </a:spcBef>
              <a:spcAft>
                <a:spcPts val="0"/>
              </a:spcAft>
              <a:buClr>
                <a:schemeClr val="dk1"/>
              </a:buClr>
              <a:buSzPts val="1400"/>
              <a:buFont typeface="Arial"/>
              <a:buNone/>
            </a:pPr>
            <a:r>
              <a:t/>
            </a:r>
            <a:endParaRPr b="1" i="0" sz="180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GB" sz="1200" u="none" strike="noStrike">
                <a:solidFill>
                  <a:srgbClr val="000000"/>
                </a:solidFill>
                <a:highlight>
                  <a:srgbClr val="00FF00"/>
                </a:highlight>
                <a:latin typeface="Calibri"/>
                <a:ea typeface="Calibri"/>
                <a:cs typeface="Calibri"/>
                <a:sym typeface="Calibri"/>
              </a:rPr>
              <a:t>Project closure marks the end of the project phase and paves the way for operations mode to begin.</a:t>
            </a:r>
            <a:endParaRPr>
              <a:highlight>
                <a:srgbClr val="00FF00"/>
              </a:highlight>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http://teqlearn.com/pm/</a:t>
            </a:r>
            <a:endParaRPr/>
          </a:p>
        </p:txBody>
      </p:sp>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Source: Freepik (found </a:t>
            </a:r>
            <a:r>
              <a:rPr lang="en-GB" u="sng">
                <a:solidFill>
                  <a:schemeClr val="hlink"/>
                </a:solidFill>
                <a:hlinkClick r:id="rId2"/>
              </a:rPr>
              <a:t>here</a:t>
            </a:r>
            <a:r>
              <a:rPr lang="en-GB"/>
              <a: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As seen Ricardo is very dominant, guiding the orchestra by his own guidelines. Saying that ‘you’ should comply with my lead. While Leonard, provides motivation/initiation and sits back monitoring the orchestra and with some simple expressions provides support to the orchestra. The takeaway is that there are different types of PM, and you need to understand your personality with some online test (for instance you are dominant or extrovert, ethic and loyal, etc.). IT is fine to have diverse types of PMs due to the several different project types and stakeholders to manage. Remember that 92% of PM is based on communication!! The important thing is that we need to always adapt, adjust, and overcome obstacles in tackling the current needs and expectations of the project and stakeholders!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bg>
      <p:bgPr>
        <a:solidFill>
          <a:schemeClr val="lt1"/>
        </a:solidFill>
      </p:bgPr>
    </p:bg>
    <p:spTree>
      <p:nvGrpSpPr>
        <p:cNvPr id="12"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b="0" l="0" r="0" t="0"/>
          <a:stretch/>
        </p:blipFill>
        <p:spPr>
          <a:xfrm>
            <a:off x="659936" y="2932981"/>
            <a:ext cx="11023391" cy="2819238"/>
          </a:xfrm>
          <a:prstGeom prst="rect">
            <a:avLst/>
          </a:prstGeom>
          <a:noFill/>
          <a:ln>
            <a:noFill/>
          </a:ln>
        </p:spPr>
      </p:pic>
      <p:sp>
        <p:nvSpPr>
          <p:cNvPr id="14" name="Google Shape;14;p9"/>
          <p:cNvSpPr txBox="1"/>
          <p:nvPr>
            <p:ph type="ctrTitle"/>
          </p:nvPr>
        </p:nvSpPr>
        <p:spPr>
          <a:xfrm>
            <a:off x="798252" y="912854"/>
            <a:ext cx="6010271" cy="875935"/>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3"/>
              </a:buClr>
              <a:buSzPts val="3600"/>
              <a:buFont typeface="Calibri"/>
              <a:buNone/>
              <a:defRPr b="1" sz="3600">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 type="subTitle"/>
          </p:nvPr>
        </p:nvSpPr>
        <p:spPr>
          <a:xfrm>
            <a:off x="798252" y="2300000"/>
            <a:ext cx="6010271" cy="632981"/>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9"/>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17" name="Google Shape;17;p9"/>
          <p:cNvPicPr preferRelativeResize="0"/>
          <p:nvPr/>
        </p:nvPicPr>
        <p:blipFill rotWithShape="1">
          <a:blip r:embed="rId3">
            <a:alphaModFix/>
          </a:blip>
          <a:srcRect b="0" l="0" r="0" t="0"/>
          <a:stretch/>
        </p:blipFill>
        <p:spPr>
          <a:xfrm>
            <a:off x="8659976" y="336883"/>
            <a:ext cx="2154863" cy="1669117"/>
          </a:xfrm>
          <a:prstGeom prst="rect">
            <a:avLst/>
          </a:prstGeom>
          <a:noFill/>
          <a:ln>
            <a:noFill/>
          </a:ln>
        </p:spPr>
      </p:pic>
      <p:pic>
        <p:nvPicPr>
          <p:cNvPr id="18" name="Google Shape;18;p9"/>
          <p:cNvPicPr preferRelativeResize="0"/>
          <p:nvPr/>
        </p:nvPicPr>
        <p:blipFill rotWithShape="1">
          <a:blip r:embed="rId4">
            <a:alphaModFix/>
          </a:blip>
          <a:srcRect b="0" l="0" r="0" t="0"/>
          <a:stretch/>
        </p:blipFill>
        <p:spPr>
          <a:xfrm>
            <a:off x="659936" y="6051476"/>
            <a:ext cx="1509686" cy="529371"/>
          </a:xfrm>
          <a:prstGeom prst="rect">
            <a:avLst/>
          </a:prstGeom>
          <a:noFill/>
          <a:ln>
            <a:noFill/>
          </a:ln>
        </p:spPr>
      </p:pic>
      <p:pic>
        <p:nvPicPr>
          <p:cNvPr id="19" name="Google Shape;19;p9"/>
          <p:cNvPicPr preferRelativeResize="0"/>
          <p:nvPr/>
        </p:nvPicPr>
        <p:blipFill rotWithShape="1">
          <a:blip r:embed="rId5">
            <a:alphaModFix/>
          </a:blip>
          <a:srcRect b="0" l="0" r="0" t="0"/>
          <a:stretch/>
        </p:blipFill>
        <p:spPr>
          <a:xfrm>
            <a:off x="7748243" y="1767962"/>
            <a:ext cx="3978328" cy="397832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25"/>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5"/>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5"/>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61" name="Shape 61"/>
        <p:cNvGrpSpPr/>
        <p:nvPr/>
      </p:nvGrpSpPr>
      <p:grpSpPr>
        <a:xfrm>
          <a:off x="0" y="0"/>
          <a:ext cx="0" cy="0"/>
          <a:chOff x="0" y="0"/>
          <a:chExt cx="0" cy="0"/>
        </a:xfrm>
      </p:grpSpPr>
      <p:sp>
        <p:nvSpPr>
          <p:cNvPr id="62" name="Google Shape;62;p22"/>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22"/>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4" name="Google Shape;64;p22"/>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65" name="Google Shape;65;p22"/>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66" name="Google Shape;66;p22"/>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70" name="Shape 70"/>
        <p:cNvGrpSpPr/>
        <p:nvPr/>
      </p:nvGrpSpPr>
      <p:grpSpPr>
        <a:xfrm>
          <a:off x="0" y="0"/>
          <a:ext cx="0" cy="0"/>
          <a:chOff x="0" y="0"/>
          <a:chExt cx="0" cy="0"/>
        </a:xfrm>
      </p:grpSpPr>
      <p:sp>
        <p:nvSpPr>
          <p:cNvPr id="71" name="Google Shape;71;p23"/>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3"/>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 name="Google Shape;73;p23"/>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74" name="Google Shape;74;p23"/>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75" name="Google Shape;75;p23"/>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0" name="Shape 20"/>
        <p:cNvGrpSpPr/>
        <p:nvPr/>
      </p:nvGrpSpPr>
      <p:grpSpPr>
        <a:xfrm>
          <a:off x="0" y="0"/>
          <a:ext cx="0" cy="0"/>
          <a:chOff x="0" y="0"/>
          <a:chExt cx="0" cy="0"/>
        </a:xfrm>
      </p:grpSpPr>
      <p:sp>
        <p:nvSpPr>
          <p:cNvPr id="21" name="Google Shape;21;p10"/>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0"/>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3" name="Shape 23"/>
        <p:cNvGrpSpPr/>
        <p:nvPr/>
      </p:nvGrpSpPr>
      <p:grpSpPr>
        <a:xfrm>
          <a:off x="0" y="0"/>
          <a:ext cx="0" cy="0"/>
          <a:chOff x="0" y="0"/>
          <a:chExt cx="0" cy="0"/>
        </a:xfrm>
      </p:grpSpPr>
      <p:sp>
        <p:nvSpPr>
          <p:cNvPr id="24" name="Google Shape;24;p11"/>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11"/>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1"/>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27" name="Shape 27"/>
        <p:cNvGrpSpPr/>
        <p:nvPr/>
      </p:nvGrpSpPr>
      <p:grpSpPr>
        <a:xfrm>
          <a:off x="0" y="0"/>
          <a:ext cx="0" cy="0"/>
          <a:chOff x="0" y="0"/>
          <a:chExt cx="0" cy="0"/>
        </a:xfrm>
      </p:grpSpPr>
      <p:sp>
        <p:nvSpPr>
          <p:cNvPr id="28" name="Google Shape;28;p12"/>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2"/>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2"/>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1" name="Shape 31"/>
        <p:cNvGrpSpPr/>
        <p:nvPr/>
      </p:nvGrpSpPr>
      <p:grpSpPr>
        <a:xfrm>
          <a:off x="0" y="0"/>
          <a:ext cx="0" cy="0"/>
          <a:chOff x="0" y="0"/>
          <a:chExt cx="0" cy="0"/>
        </a:xfrm>
      </p:grpSpPr>
      <p:sp>
        <p:nvSpPr>
          <p:cNvPr id="32" name="Google Shape;32;p13"/>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3"/>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3"/>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36" name="Shape 36"/>
        <p:cNvGrpSpPr/>
        <p:nvPr/>
      </p:nvGrpSpPr>
      <p:grpSpPr>
        <a:xfrm>
          <a:off x="0" y="0"/>
          <a:ext cx="0" cy="0"/>
          <a:chOff x="0" y="0"/>
          <a:chExt cx="0" cy="0"/>
        </a:xfrm>
      </p:grpSpPr>
      <p:sp>
        <p:nvSpPr>
          <p:cNvPr id="37" name="Google Shape;37;p14"/>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14"/>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 name="Google Shape;39;p14"/>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40" name="Google Shape;40;p14"/>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41" name="Google Shape;41;p14"/>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9"/>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20"/>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20"/>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0"/>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24"/>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4"/>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8"/>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7"/>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7"/>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21"/>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1"/>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ocio.wa.gov/sites/default/files/public/ITProjects/ITProjectDashboardDocuments/PMTemplates/25.%20Post%20Implementation%20Review%20Report.docx?npxqjku" TargetMode="External"/><Relationship Id="rId4" Type="http://schemas.openxmlformats.org/officeDocument/2006/relationships/hyperlink" Target="https://ocio.wa.gov/sites/default/files/public/ITProjects/ITProjectDashboardDocuments/PMTemplates/08.%20Benefits%20Realization%20Plan.docx?npxqjku" TargetMode="External"/><Relationship Id="rId5" Type="http://schemas.openxmlformats.org/officeDocument/2006/relationships/hyperlink" Target="https://ocio.wa.gov/sites/default/files/public/ITProjects/ITProjectDashboardDocuments/PMTemplates/26.%20Closeout%20Checklist.docx?npxqjku" TargetMode="External"/><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youtube.com/watch?v=aYZNnqGT4G8" TargetMode="External"/><Relationship Id="rId4" Type="http://schemas.openxmlformats.org/officeDocument/2006/relationships/hyperlink" Target="https://www.youtube.com/watch?v=HcraRw8YuGY" TargetMode="External"/><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nvSpPr>
        <p:spPr>
          <a:xfrm>
            <a:off x="686526" y="2436222"/>
            <a:ext cx="6480629" cy="7322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 name="Google Shape;82;p2"/>
          <p:cNvSpPr txBox="1"/>
          <p:nvPr>
            <p:ph type="ctrTitle"/>
          </p:nvPr>
        </p:nvSpPr>
        <p:spPr>
          <a:xfrm>
            <a:off x="686526" y="1299029"/>
            <a:ext cx="6611257" cy="98914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3600"/>
              <a:buNone/>
            </a:pPr>
            <a:r>
              <a:rPr b="0" lang="en-GB" sz="2800"/>
              <a:t>Module 4</a:t>
            </a:r>
            <a:br>
              <a:rPr lang="en-GB"/>
            </a:br>
            <a:r>
              <a:rPr lang="en-GB"/>
              <a:t>Project Management </a:t>
            </a:r>
            <a:endParaRPr/>
          </a:p>
        </p:txBody>
      </p:sp>
      <p:sp>
        <p:nvSpPr>
          <p:cNvPr id="83" name="Google Shape;83;p2"/>
          <p:cNvSpPr txBox="1"/>
          <p:nvPr>
            <p:ph idx="1" type="subTitle"/>
          </p:nvPr>
        </p:nvSpPr>
        <p:spPr>
          <a:xfrm>
            <a:off x="782320" y="2525119"/>
            <a:ext cx="5357224" cy="32911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GB" sz="2200">
                <a:solidFill>
                  <a:schemeClr val="lt1"/>
                </a:solidFill>
              </a:rPr>
              <a:t>Unit 5:  Project Management - CLOSING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84e42b43ba_0_0"/>
          <p:cNvSpPr txBox="1"/>
          <p:nvPr>
            <p:ph idx="1" type="body"/>
          </p:nvPr>
        </p:nvSpPr>
        <p:spPr>
          <a:xfrm>
            <a:off x="399370" y="1358537"/>
            <a:ext cx="11393400" cy="5187300"/>
          </a:xfrm>
          <a:prstGeom prst="rect">
            <a:avLst/>
          </a:prstGeom>
          <a:noFill/>
          <a:ln>
            <a:noFill/>
          </a:ln>
        </p:spPr>
        <p:txBody>
          <a:bodyPr anchorCtr="0" anchor="t" bIns="0" lIns="0" spcFirstLastPara="1" rIns="0" wrap="square" tIns="0">
            <a:noAutofit/>
          </a:bodyPr>
          <a:lstStyle/>
          <a:p>
            <a:pPr indent="0" lvl="0" marL="0" rtl="0" algn="just">
              <a:lnSpc>
                <a:spcPct val="300000"/>
              </a:lnSpc>
              <a:spcBef>
                <a:spcPts val="0"/>
              </a:spcBef>
              <a:spcAft>
                <a:spcPts val="0"/>
              </a:spcAft>
              <a:buClr>
                <a:schemeClr val="accent1"/>
              </a:buClr>
              <a:buSzPts val="1800"/>
              <a:buNone/>
            </a:pPr>
            <a:r>
              <a:rPr b="1" lang="en-GB"/>
              <a:t>Unit 1:  Project Management Introduction </a:t>
            </a:r>
            <a:endParaRPr b="1"/>
          </a:p>
          <a:p>
            <a:pPr indent="0" lvl="0" marL="0" rtl="0" algn="just">
              <a:lnSpc>
                <a:spcPct val="300000"/>
              </a:lnSpc>
              <a:spcBef>
                <a:spcPts val="0"/>
              </a:spcBef>
              <a:spcAft>
                <a:spcPts val="0"/>
              </a:spcAft>
              <a:buClr>
                <a:schemeClr val="accent1"/>
              </a:buClr>
              <a:buSzPts val="1800"/>
              <a:buNone/>
            </a:pPr>
            <a:r>
              <a:rPr b="1" lang="en-GB">
                <a:solidFill>
                  <a:schemeClr val="dk2"/>
                </a:solidFill>
              </a:rPr>
              <a:t>Unit 2: Life Cycle – INITIATION </a:t>
            </a:r>
            <a:endParaRPr b="1">
              <a:solidFill>
                <a:schemeClr val="dk2"/>
              </a:solidFill>
            </a:endParaRPr>
          </a:p>
          <a:p>
            <a:pPr indent="0" lvl="0" marL="0" rtl="0" algn="just">
              <a:lnSpc>
                <a:spcPct val="300000"/>
              </a:lnSpc>
              <a:spcBef>
                <a:spcPts val="0"/>
              </a:spcBef>
              <a:spcAft>
                <a:spcPts val="0"/>
              </a:spcAft>
              <a:buClr>
                <a:schemeClr val="accent1"/>
              </a:buClr>
              <a:buSzPts val="1800"/>
              <a:buNone/>
            </a:pPr>
            <a:r>
              <a:rPr b="1" lang="en-GB"/>
              <a:t>Unit 3: Life Cycle – PLANNING</a:t>
            </a:r>
            <a:endParaRPr b="1"/>
          </a:p>
          <a:p>
            <a:pPr indent="0" lvl="0" marL="0" rtl="0" algn="just">
              <a:lnSpc>
                <a:spcPct val="300000"/>
              </a:lnSpc>
              <a:spcBef>
                <a:spcPts val="0"/>
              </a:spcBef>
              <a:spcAft>
                <a:spcPts val="0"/>
              </a:spcAft>
              <a:buClr>
                <a:schemeClr val="accent1"/>
              </a:buClr>
              <a:buSzPts val="1800"/>
              <a:buNone/>
            </a:pPr>
            <a:r>
              <a:rPr b="1" lang="en-GB">
                <a:solidFill>
                  <a:srgbClr val="000000"/>
                </a:solidFill>
              </a:rPr>
              <a:t>Unit 4: </a:t>
            </a:r>
            <a:r>
              <a:rPr b="1" lang="en-GB"/>
              <a:t>Life Cycle – EXECUTING AND CONTROLLING</a:t>
            </a:r>
            <a:endParaRPr b="1"/>
          </a:p>
          <a:p>
            <a:pPr indent="0" lvl="0" marL="0" rtl="0" algn="just">
              <a:lnSpc>
                <a:spcPct val="300000"/>
              </a:lnSpc>
              <a:spcBef>
                <a:spcPts val="0"/>
              </a:spcBef>
              <a:spcAft>
                <a:spcPts val="0"/>
              </a:spcAft>
              <a:buClr>
                <a:schemeClr val="accent1"/>
              </a:buClr>
              <a:buSzPts val="1800"/>
              <a:buNone/>
            </a:pPr>
            <a:r>
              <a:rPr b="1" lang="en-GB">
                <a:solidFill>
                  <a:schemeClr val="accent3"/>
                </a:solidFill>
              </a:rPr>
              <a:t>Unit 5: Life Cycle – CLOSING</a:t>
            </a:r>
            <a:endParaRPr b="1">
              <a:solidFill>
                <a:schemeClr val="accent3"/>
              </a:solidFill>
            </a:endParaRPr>
          </a:p>
          <a:p>
            <a:pPr indent="0" lvl="0" marL="0" rtl="0" algn="just">
              <a:lnSpc>
                <a:spcPct val="300000"/>
              </a:lnSpc>
              <a:spcBef>
                <a:spcPts val="0"/>
              </a:spcBef>
              <a:spcAft>
                <a:spcPts val="0"/>
              </a:spcAft>
              <a:buClr>
                <a:schemeClr val="accent1"/>
              </a:buClr>
              <a:buSzPts val="1800"/>
              <a:buNone/>
            </a:pPr>
            <a:r>
              <a:t/>
            </a:r>
            <a:endParaRPr/>
          </a:p>
        </p:txBody>
      </p:sp>
      <p:sp>
        <p:nvSpPr>
          <p:cNvPr id="89" name="Google Shape;89;g284e42b43ba_0_0"/>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Module Contents</a:t>
            </a:r>
            <a:endParaRPr b="1"/>
          </a:p>
        </p:txBody>
      </p:sp>
      <p:pic>
        <p:nvPicPr>
          <p:cNvPr id="90" name="Google Shape;90;g284e42b43ba_0_0"/>
          <p:cNvPicPr preferRelativeResize="0"/>
          <p:nvPr/>
        </p:nvPicPr>
        <p:blipFill rotWithShape="1">
          <a:blip r:embed="rId3">
            <a:alphaModFix/>
          </a:blip>
          <a:srcRect b="0" l="0" r="0" t="0"/>
          <a:stretch/>
        </p:blipFill>
        <p:spPr>
          <a:xfrm>
            <a:off x="5821500" y="1358524"/>
            <a:ext cx="5744075" cy="3833235"/>
          </a:xfrm>
          <a:prstGeom prst="rect">
            <a:avLst/>
          </a:prstGeom>
          <a:noFill/>
          <a:ln>
            <a:noFill/>
          </a:ln>
        </p:spPr>
      </p:pic>
      <p:sp>
        <p:nvSpPr>
          <p:cNvPr id="91" name="Google Shape;91;g284e42b43ba_0_0"/>
          <p:cNvSpPr txBox="1"/>
          <p:nvPr/>
        </p:nvSpPr>
        <p:spPr>
          <a:xfrm>
            <a:off x="6465200" y="6015700"/>
            <a:ext cx="541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3"/>
          <p:cNvSpPr txBox="1"/>
          <p:nvPr>
            <p:ph idx="1" type="body"/>
          </p:nvPr>
        </p:nvSpPr>
        <p:spPr>
          <a:xfrm>
            <a:off x="399369" y="1302362"/>
            <a:ext cx="11393261" cy="500784"/>
          </a:xfrm>
          <a:prstGeom prst="rect">
            <a:avLst/>
          </a:prstGeom>
          <a:noFill/>
          <a:ln>
            <a:noFill/>
          </a:ln>
        </p:spPr>
        <p:txBody>
          <a:bodyPr anchorCtr="0" anchor="ctr" bIns="0" lIns="0" spcFirstLastPara="1" rIns="0" wrap="square" tIns="0">
            <a:noAutofit/>
          </a:bodyPr>
          <a:lstStyle/>
          <a:p>
            <a:pPr indent="0" lvl="0" marL="0" rtl="0" algn="just">
              <a:lnSpc>
                <a:spcPct val="90000"/>
              </a:lnSpc>
              <a:spcBef>
                <a:spcPts val="0"/>
              </a:spcBef>
              <a:spcAft>
                <a:spcPts val="0"/>
              </a:spcAft>
              <a:buClr>
                <a:schemeClr val="accent3"/>
              </a:buClr>
              <a:buSzPts val="2000"/>
              <a:buNone/>
            </a:pPr>
            <a:r>
              <a:rPr lang="en-GB" sz="2400"/>
              <a:t>Project Management Processes</a:t>
            </a:r>
            <a:endParaRPr sz="2400"/>
          </a:p>
        </p:txBody>
      </p:sp>
      <p:sp>
        <p:nvSpPr>
          <p:cNvPr id="97" name="Google Shape;97;p43"/>
          <p:cNvSpPr txBox="1"/>
          <p:nvPr>
            <p:ph idx="2" type="body"/>
          </p:nvPr>
        </p:nvSpPr>
        <p:spPr>
          <a:xfrm>
            <a:off x="399369" y="1946267"/>
            <a:ext cx="3878340" cy="3914961"/>
          </a:xfrm>
          <a:prstGeom prst="rect">
            <a:avLst/>
          </a:prstGeom>
          <a:noFill/>
          <a:ln>
            <a:noFill/>
          </a:ln>
        </p:spPr>
        <p:txBody>
          <a:bodyPr anchorCtr="0" anchor="t" bIns="0" lIns="0" spcFirstLastPara="1" rIns="0" wrap="square" tIns="0">
            <a:noAutofit/>
          </a:bodyPr>
          <a:lstStyle/>
          <a:p>
            <a:pPr indent="-342900" lvl="0" marL="342900" rtl="0" algn="just">
              <a:lnSpc>
                <a:spcPct val="250000"/>
              </a:lnSpc>
              <a:spcBef>
                <a:spcPts val="0"/>
              </a:spcBef>
              <a:spcAft>
                <a:spcPts val="0"/>
              </a:spcAft>
              <a:buClr>
                <a:srgbClr val="000000"/>
              </a:buClr>
              <a:buSzPts val="1800"/>
              <a:buFont typeface="Arial"/>
              <a:buAutoNum type="arabicPeriod"/>
            </a:pPr>
            <a:r>
              <a:rPr lang="en-GB" sz="2000">
                <a:solidFill>
                  <a:schemeClr val="dk1"/>
                </a:solidFill>
              </a:rPr>
              <a:t>INITIATING </a:t>
            </a:r>
            <a:endParaRPr/>
          </a:p>
          <a:p>
            <a:pPr indent="-342900" lvl="0" marL="342900" rtl="0" algn="just">
              <a:lnSpc>
                <a:spcPct val="250000"/>
              </a:lnSpc>
              <a:spcBef>
                <a:spcPts val="0"/>
              </a:spcBef>
              <a:spcAft>
                <a:spcPts val="0"/>
              </a:spcAft>
              <a:buClr>
                <a:srgbClr val="000000"/>
              </a:buClr>
              <a:buSzPts val="1800"/>
              <a:buFont typeface="Arial"/>
              <a:buAutoNum type="arabicPeriod"/>
            </a:pPr>
            <a:r>
              <a:rPr lang="en-GB" sz="2000">
                <a:solidFill>
                  <a:schemeClr val="dk1"/>
                </a:solidFill>
              </a:rPr>
              <a:t>PLANNING</a:t>
            </a:r>
            <a:endParaRPr/>
          </a:p>
          <a:p>
            <a:pPr indent="-342900" lvl="0" marL="342900" rtl="0" algn="just">
              <a:lnSpc>
                <a:spcPct val="250000"/>
              </a:lnSpc>
              <a:spcBef>
                <a:spcPts val="0"/>
              </a:spcBef>
              <a:spcAft>
                <a:spcPts val="0"/>
              </a:spcAft>
              <a:buClr>
                <a:srgbClr val="000000"/>
              </a:buClr>
              <a:buSzPts val="1800"/>
              <a:buFont typeface="Arial"/>
              <a:buAutoNum type="arabicPeriod"/>
            </a:pPr>
            <a:r>
              <a:rPr lang="en-GB" sz="2000">
                <a:solidFill>
                  <a:srgbClr val="000000"/>
                </a:solidFill>
              </a:rPr>
              <a:t>EXECUTING</a:t>
            </a:r>
            <a:endParaRPr/>
          </a:p>
          <a:p>
            <a:pPr indent="-342900" lvl="0" marL="342900" rtl="0" algn="just">
              <a:lnSpc>
                <a:spcPct val="250000"/>
              </a:lnSpc>
              <a:spcBef>
                <a:spcPts val="0"/>
              </a:spcBef>
              <a:spcAft>
                <a:spcPts val="0"/>
              </a:spcAft>
              <a:buClr>
                <a:srgbClr val="000000"/>
              </a:buClr>
              <a:buSzPts val="1800"/>
              <a:buFont typeface="Arial"/>
              <a:buAutoNum type="arabicPeriod"/>
            </a:pPr>
            <a:r>
              <a:rPr lang="en-GB" sz="2000"/>
              <a:t>CONTROLLING AND MONITORING </a:t>
            </a:r>
            <a:endParaRPr/>
          </a:p>
          <a:p>
            <a:pPr indent="-342900" lvl="0" marL="342900" rtl="0" algn="just">
              <a:lnSpc>
                <a:spcPct val="250000"/>
              </a:lnSpc>
              <a:spcBef>
                <a:spcPts val="0"/>
              </a:spcBef>
              <a:spcAft>
                <a:spcPts val="0"/>
              </a:spcAft>
              <a:buClr>
                <a:srgbClr val="000000"/>
              </a:buClr>
              <a:buSzPts val="1800"/>
              <a:buFont typeface="Arial"/>
              <a:buAutoNum type="arabicPeriod"/>
            </a:pPr>
            <a:r>
              <a:rPr b="1" lang="en-GB" sz="2200">
                <a:solidFill>
                  <a:schemeClr val="accent3"/>
                </a:solidFill>
              </a:rPr>
              <a:t>CLOSING </a:t>
            </a:r>
            <a:endParaRPr b="1" sz="2200">
              <a:solidFill>
                <a:schemeClr val="accent3"/>
              </a:solidFill>
            </a:endParaRPr>
          </a:p>
        </p:txBody>
      </p:sp>
      <p:sp>
        <p:nvSpPr>
          <p:cNvPr id="98" name="Google Shape;98;p43"/>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Concept – Project Lifecycle</a:t>
            </a:r>
            <a:endParaRPr b="1"/>
          </a:p>
        </p:txBody>
      </p:sp>
      <p:pic>
        <p:nvPicPr>
          <p:cNvPr id="99" name="Google Shape;99;p43"/>
          <p:cNvPicPr preferRelativeResize="0"/>
          <p:nvPr/>
        </p:nvPicPr>
        <p:blipFill rotWithShape="1">
          <a:blip r:embed="rId3">
            <a:alphaModFix/>
          </a:blip>
          <a:srcRect b="0" l="0" r="0" t="0"/>
          <a:stretch/>
        </p:blipFill>
        <p:spPr>
          <a:xfrm>
            <a:off x="4120055" y="1803146"/>
            <a:ext cx="8203651" cy="45345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4"/>
          <p:cNvSpPr txBox="1"/>
          <p:nvPr>
            <p:ph idx="1" type="body"/>
          </p:nvPr>
        </p:nvSpPr>
        <p:spPr>
          <a:xfrm>
            <a:off x="399369" y="1302362"/>
            <a:ext cx="11393261" cy="500784"/>
          </a:xfrm>
          <a:prstGeom prst="rect">
            <a:avLst/>
          </a:prstGeom>
          <a:noFill/>
          <a:ln>
            <a:noFill/>
          </a:ln>
        </p:spPr>
        <p:txBody>
          <a:bodyPr anchorCtr="0" anchor="ctr" bIns="0" lIns="0" spcFirstLastPara="1" rIns="0" wrap="square" tIns="0">
            <a:noAutofit/>
          </a:bodyPr>
          <a:lstStyle/>
          <a:p>
            <a:pPr indent="0" lvl="0" marL="0" rtl="0" algn="just">
              <a:lnSpc>
                <a:spcPct val="90000"/>
              </a:lnSpc>
              <a:spcBef>
                <a:spcPts val="0"/>
              </a:spcBef>
              <a:spcAft>
                <a:spcPts val="0"/>
              </a:spcAft>
              <a:buSzPts val="2000"/>
              <a:buNone/>
            </a:pPr>
            <a:r>
              <a:rPr lang="en-GB" sz="2400"/>
              <a:t>Achieve your Project’s Objective</a:t>
            </a:r>
            <a:endParaRPr sz="2400"/>
          </a:p>
        </p:txBody>
      </p:sp>
      <p:sp>
        <p:nvSpPr>
          <p:cNvPr id="105" name="Google Shape;105;p44"/>
          <p:cNvSpPr txBox="1"/>
          <p:nvPr>
            <p:ph idx="2" type="body"/>
          </p:nvPr>
        </p:nvSpPr>
        <p:spPr>
          <a:xfrm>
            <a:off x="399370" y="1994264"/>
            <a:ext cx="11393260" cy="3576220"/>
          </a:xfrm>
          <a:prstGeom prst="rect">
            <a:avLst/>
          </a:prstGeom>
          <a:noFill/>
          <a:ln>
            <a:noFill/>
          </a:ln>
        </p:spPr>
        <p:txBody>
          <a:bodyPr anchorCtr="0" anchor="t" bIns="0" lIns="0" spcFirstLastPara="1" rIns="0" wrap="square" tIns="0">
            <a:noAutofit/>
          </a:bodyPr>
          <a:lstStyle/>
          <a:p>
            <a:pPr indent="-342900" lvl="0" marL="342900" rtl="0" algn="just">
              <a:lnSpc>
                <a:spcPct val="90000"/>
              </a:lnSpc>
              <a:spcBef>
                <a:spcPts val="0"/>
              </a:spcBef>
              <a:spcAft>
                <a:spcPts val="0"/>
              </a:spcAft>
              <a:buSzPts val="2400"/>
              <a:buFont typeface="Noto Sans Symbols"/>
              <a:buChar char="▪"/>
            </a:pPr>
            <a:r>
              <a:rPr lang="en-GB" sz="2400"/>
              <a:t>Project Transition</a:t>
            </a:r>
            <a:endParaRPr sz="2400"/>
          </a:p>
          <a:p>
            <a:pPr indent="-228600" lvl="0" marL="342900" rtl="0" algn="just">
              <a:lnSpc>
                <a:spcPct val="90000"/>
              </a:lnSpc>
              <a:spcBef>
                <a:spcPts val="0"/>
              </a:spcBef>
              <a:spcAft>
                <a:spcPts val="0"/>
              </a:spcAft>
              <a:buSzPts val="1800"/>
              <a:buFont typeface="Noto Sans Symbols"/>
              <a:buNone/>
            </a:pPr>
            <a:r>
              <a:t/>
            </a:r>
            <a:endParaRPr sz="2400"/>
          </a:p>
          <a:p>
            <a:pPr indent="-381000" lvl="1" marL="914400" rtl="0" algn="just">
              <a:lnSpc>
                <a:spcPct val="90000"/>
              </a:lnSpc>
              <a:spcBef>
                <a:spcPts val="0"/>
              </a:spcBef>
              <a:spcAft>
                <a:spcPts val="0"/>
              </a:spcAft>
              <a:buSzPts val="2400"/>
              <a:buFont typeface="Noto Sans Symbols"/>
              <a:buChar char="▪"/>
            </a:pPr>
            <a:r>
              <a:rPr lang="en-GB" sz="2400"/>
              <a:t>To Support / Operations</a:t>
            </a:r>
            <a:endParaRPr sz="2400"/>
          </a:p>
          <a:p>
            <a:pPr indent="-228600" lvl="0" marL="342900" rtl="0" algn="just">
              <a:lnSpc>
                <a:spcPct val="90000"/>
              </a:lnSpc>
              <a:spcBef>
                <a:spcPts val="0"/>
              </a:spcBef>
              <a:spcAft>
                <a:spcPts val="0"/>
              </a:spcAft>
              <a:buSzPts val="1800"/>
              <a:buFont typeface="Noto Sans Symbols"/>
              <a:buNone/>
            </a:pPr>
            <a:r>
              <a:t/>
            </a:r>
            <a:endParaRPr sz="2400"/>
          </a:p>
          <a:p>
            <a:pPr indent="-342900" lvl="0" marL="342900" rtl="0" algn="just">
              <a:lnSpc>
                <a:spcPct val="90000"/>
              </a:lnSpc>
              <a:spcBef>
                <a:spcPts val="0"/>
              </a:spcBef>
              <a:spcAft>
                <a:spcPts val="0"/>
              </a:spcAft>
              <a:buSzPts val="2400"/>
              <a:buFont typeface="Noto Sans Symbols"/>
              <a:buChar char="▪"/>
            </a:pPr>
            <a:r>
              <a:rPr lang="en-GB" sz="2400"/>
              <a:t>Project Closeout</a:t>
            </a:r>
            <a:endParaRPr sz="2400"/>
          </a:p>
          <a:p>
            <a:pPr indent="-228600" lvl="0" marL="993775" rtl="0" algn="just">
              <a:lnSpc>
                <a:spcPct val="90000"/>
              </a:lnSpc>
              <a:spcBef>
                <a:spcPts val="0"/>
              </a:spcBef>
              <a:spcAft>
                <a:spcPts val="0"/>
              </a:spcAft>
              <a:buSzPts val="1800"/>
              <a:buFont typeface="Noto Sans Symbols"/>
              <a:buNone/>
            </a:pPr>
            <a:r>
              <a:t/>
            </a:r>
            <a:endParaRPr sz="2400"/>
          </a:p>
          <a:p>
            <a:pPr indent="-381000" lvl="1" marL="914400" rtl="0" algn="just">
              <a:lnSpc>
                <a:spcPct val="90000"/>
              </a:lnSpc>
              <a:spcBef>
                <a:spcPts val="0"/>
              </a:spcBef>
              <a:spcAft>
                <a:spcPts val="0"/>
              </a:spcAft>
              <a:buSzPts val="2400"/>
              <a:buFont typeface="Noto Sans Symbols"/>
              <a:buChar char="▪"/>
            </a:pPr>
            <a:r>
              <a:rPr lang="en-GB" sz="2400"/>
              <a:t>Lessons Learned &amp; Continuous Improvement</a:t>
            </a:r>
            <a:endParaRPr sz="2400"/>
          </a:p>
          <a:p>
            <a:pPr indent="-228600" lvl="0" marL="993775" rtl="0" algn="just">
              <a:lnSpc>
                <a:spcPct val="90000"/>
              </a:lnSpc>
              <a:spcBef>
                <a:spcPts val="0"/>
              </a:spcBef>
              <a:spcAft>
                <a:spcPts val="0"/>
              </a:spcAft>
              <a:buSzPts val="1800"/>
              <a:buFont typeface="Noto Sans Symbols"/>
              <a:buNone/>
            </a:pPr>
            <a:r>
              <a:t/>
            </a:r>
            <a:endParaRPr sz="2400"/>
          </a:p>
          <a:p>
            <a:pPr indent="-381000" lvl="1" marL="914400" rtl="0" algn="just">
              <a:lnSpc>
                <a:spcPct val="90000"/>
              </a:lnSpc>
              <a:spcBef>
                <a:spcPts val="0"/>
              </a:spcBef>
              <a:spcAft>
                <a:spcPts val="0"/>
              </a:spcAft>
              <a:buSzPts val="2400"/>
              <a:buFont typeface="Noto Sans Symbols"/>
              <a:buChar char="▪"/>
            </a:pPr>
            <a:r>
              <a:rPr lang="en-GB" sz="2400"/>
              <a:t>Celebration &amp; Thank You</a:t>
            </a:r>
            <a:endParaRPr sz="2400">
              <a:solidFill>
                <a:srgbClr val="000000"/>
              </a:solidFill>
            </a:endParaRPr>
          </a:p>
        </p:txBody>
      </p:sp>
      <p:sp>
        <p:nvSpPr>
          <p:cNvPr id="106" name="Google Shape;106;p4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b="1" lang="en-GB"/>
              <a:t>Techniques – Project Close</a:t>
            </a:r>
            <a:endParaRPr b="1"/>
          </a:p>
        </p:txBody>
      </p:sp>
      <p:sp>
        <p:nvSpPr>
          <p:cNvPr id="107" name="Google Shape;107;p44"/>
          <p:cNvSpPr/>
          <p:nvPr/>
        </p:nvSpPr>
        <p:spPr>
          <a:xfrm>
            <a:off x="399369" y="5761602"/>
            <a:ext cx="11393261" cy="4154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100" u="none" cap="none" strike="noStrike">
                <a:solidFill>
                  <a:schemeClr val="accent3"/>
                </a:solidFill>
                <a:latin typeface="Calibri"/>
                <a:ea typeface="Calibri"/>
                <a:cs typeface="Calibri"/>
                <a:sym typeface="Calibri"/>
              </a:rPr>
              <a:t>“Insanity: Doing the same thing over and over again and expecting different results.”  </a:t>
            </a:r>
            <a:r>
              <a:rPr b="0" i="1" lang="en-GB" sz="2100" u="none" cap="none" strike="noStrike">
                <a:solidFill>
                  <a:schemeClr val="accent3"/>
                </a:solidFill>
                <a:latin typeface="Calibri"/>
                <a:ea typeface="Calibri"/>
                <a:cs typeface="Calibri"/>
                <a:sym typeface="Calibri"/>
              </a:rPr>
              <a:t>(Albert Einstein)</a:t>
            </a:r>
            <a:endParaRPr b="0" i="1" sz="2100" u="none" cap="none" strike="noStrike">
              <a:solidFill>
                <a:schemeClr val="accent3"/>
              </a:solidFill>
              <a:latin typeface="Calibri"/>
              <a:ea typeface="Calibri"/>
              <a:cs typeface="Calibri"/>
              <a:sym typeface="Calibri"/>
            </a:endParaRPr>
          </a:p>
        </p:txBody>
      </p:sp>
      <p:pic>
        <p:nvPicPr>
          <p:cNvPr id="108" name="Google Shape;108;p44"/>
          <p:cNvPicPr preferRelativeResize="0"/>
          <p:nvPr/>
        </p:nvPicPr>
        <p:blipFill>
          <a:blip r:embed="rId3">
            <a:alphaModFix/>
          </a:blip>
          <a:stretch>
            <a:fillRect/>
          </a:stretch>
        </p:blipFill>
        <p:spPr>
          <a:xfrm>
            <a:off x="7509750" y="1640900"/>
            <a:ext cx="3576200" cy="357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idx="2" type="body"/>
          </p:nvPr>
        </p:nvSpPr>
        <p:spPr>
          <a:xfrm>
            <a:off x="399375" y="1195525"/>
            <a:ext cx="6896700" cy="4008653"/>
          </a:xfrm>
          <a:prstGeom prst="rect">
            <a:avLst/>
          </a:prstGeom>
          <a:noFill/>
          <a:ln>
            <a:noFill/>
          </a:ln>
        </p:spPr>
        <p:txBody>
          <a:bodyPr anchorCtr="0" anchor="t" bIns="0" lIns="0" spcFirstLastPara="1" rIns="0" wrap="square" tIns="0">
            <a:noAutofit/>
          </a:bodyPr>
          <a:lstStyle/>
          <a:p>
            <a:pPr indent="0" lvl="0" marL="0" rtl="0" algn="just">
              <a:lnSpc>
                <a:spcPct val="150000"/>
              </a:lnSpc>
              <a:spcBef>
                <a:spcPts val="0"/>
              </a:spcBef>
              <a:spcAft>
                <a:spcPts val="0"/>
              </a:spcAft>
              <a:buSzPts val="1800"/>
              <a:buNone/>
            </a:pPr>
            <a:r>
              <a:rPr b="1" lang="en-GB"/>
              <a:t>Project Summary</a:t>
            </a:r>
            <a:endParaRPr b="1"/>
          </a:p>
          <a:p>
            <a:pPr indent="-342900" lvl="0" marL="457200" rtl="0" algn="just">
              <a:lnSpc>
                <a:spcPct val="150000"/>
              </a:lnSpc>
              <a:spcBef>
                <a:spcPts val="0"/>
              </a:spcBef>
              <a:spcAft>
                <a:spcPts val="0"/>
              </a:spcAft>
              <a:buSzPts val="1800"/>
              <a:buFont typeface="Noto Sans Symbols"/>
              <a:buChar char="▪"/>
            </a:pPr>
            <a:r>
              <a:rPr lang="en-GB"/>
              <a:t>Description, Size, Complexity and Resources</a:t>
            </a:r>
            <a:endParaRPr/>
          </a:p>
          <a:p>
            <a:pPr indent="0" lvl="0" marL="0" rtl="0" algn="just">
              <a:lnSpc>
                <a:spcPct val="150000"/>
              </a:lnSpc>
              <a:spcBef>
                <a:spcPts val="0"/>
              </a:spcBef>
              <a:spcAft>
                <a:spcPts val="0"/>
              </a:spcAft>
              <a:buSzPts val="1800"/>
              <a:buNone/>
            </a:pPr>
            <a:r>
              <a:rPr b="1" lang="en-GB"/>
              <a:t>Metrics: Baseline vs Actuals (variance)</a:t>
            </a:r>
            <a:endParaRPr b="1"/>
          </a:p>
          <a:p>
            <a:pPr indent="-342900" lvl="0" marL="457200" rtl="0" algn="just">
              <a:lnSpc>
                <a:spcPct val="150000"/>
              </a:lnSpc>
              <a:spcBef>
                <a:spcPts val="0"/>
              </a:spcBef>
              <a:spcAft>
                <a:spcPts val="0"/>
              </a:spcAft>
              <a:buSzPts val="1800"/>
              <a:buFont typeface="Noto Sans Symbols"/>
              <a:buChar char="▪"/>
            </a:pPr>
            <a:r>
              <a:rPr lang="en-GB"/>
              <a:t>Explanation of the Schedule, Cost, Scope and Variance</a:t>
            </a:r>
            <a:endParaRPr/>
          </a:p>
          <a:p>
            <a:pPr indent="0" lvl="0" marL="0" rtl="0" algn="just">
              <a:lnSpc>
                <a:spcPct val="150000"/>
              </a:lnSpc>
              <a:spcBef>
                <a:spcPts val="0"/>
              </a:spcBef>
              <a:spcAft>
                <a:spcPts val="0"/>
              </a:spcAft>
              <a:buSzPts val="1800"/>
              <a:buNone/>
            </a:pPr>
            <a:r>
              <a:rPr b="1" i="0" lang="en-GB" u="none" strike="noStrike">
                <a:solidFill>
                  <a:srgbClr val="000000"/>
                </a:solidFill>
                <a:latin typeface="Calibri"/>
                <a:ea typeface="Calibri"/>
                <a:cs typeface="Calibri"/>
                <a:sym typeface="Calibri"/>
              </a:rPr>
              <a:t>Lessons Learned and Post-Project Recommendations (Project- End Report)</a:t>
            </a:r>
            <a:endParaRPr/>
          </a:p>
          <a:p>
            <a:pPr indent="-342900" lvl="0" marL="457200" rtl="0" algn="just">
              <a:lnSpc>
                <a:spcPct val="150000"/>
              </a:lnSpc>
              <a:spcBef>
                <a:spcPts val="0"/>
              </a:spcBef>
              <a:spcAft>
                <a:spcPts val="0"/>
              </a:spcAft>
              <a:buSzPts val="1800"/>
              <a:buFont typeface="Noto Sans Symbols"/>
              <a:buChar char="▪"/>
            </a:pPr>
            <a:r>
              <a:rPr lang="en-GB"/>
              <a:t>PM Project Life Cycle</a:t>
            </a:r>
            <a:endParaRPr/>
          </a:p>
          <a:p>
            <a:pPr indent="-342900" lvl="0" marL="457200" rtl="0" algn="just">
              <a:lnSpc>
                <a:spcPct val="150000"/>
              </a:lnSpc>
              <a:spcBef>
                <a:spcPts val="0"/>
              </a:spcBef>
              <a:spcAft>
                <a:spcPts val="0"/>
              </a:spcAft>
              <a:buSzPts val="1800"/>
              <a:buFont typeface="Noto Sans Symbols"/>
              <a:buChar char="▪"/>
            </a:pPr>
            <a:r>
              <a:rPr lang="en-GB"/>
              <a:t>Process and Product Related</a:t>
            </a:r>
            <a:endParaRPr/>
          </a:p>
          <a:p>
            <a:pPr indent="0" lvl="0" marL="0" rtl="0" algn="just">
              <a:lnSpc>
                <a:spcPct val="150000"/>
              </a:lnSpc>
              <a:spcBef>
                <a:spcPts val="0"/>
              </a:spcBef>
              <a:spcAft>
                <a:spcPts val="0"/>
              </a:spcAft>
              <a:buSzPts val="1800"/>
              <a:buNone/>
            </a:pPr>
            <a:r>
              <a:rPr b="1" i="0" lang="en-GB" sz="1800" u="none" strike="noStrike">
                <a:solidFill>
                  <a:srgbClr val="000000"/>
                </a:solidFill>
                <a:latin typeface="Calibri"/>
                <a:ea typeface="Calibri"/>
                <a:cs typeface="Calibri"/>
                <a:sym typeface="Calibri"/>
              </a:rPr>
              <a:t>Administrative Closure and </a:t>
            </a:r>
            <a:r>
              <a:rPr b="1" lang="en-GB"/>
              <a:t>C</a:t>
            </a:r>
            <a:r>
              <a:rPr b="1" i="0" lang="en-GB" sz="1800" u="none" strike="noStrike">
                <a:solidFill>
                  <a:srgbClr val="000000"/>
                </a:solidFill>
                <a:latin typeface="Calibri"/>
                <a:ea typeface="Calibri"/>
                <a:cs typeface="Calibri"/>
                <a:sym typeface="Calibri"/>
              </a:rPr>
              <a:t>omplete </a:t>
            </a:r>
            <a:r>
              <a:rPr b="1" lang="en-GB"/>
              <a:t>P</a:t>
            </a:r>
            <a:r>
              <a:rPr b="1" i="0" lang="en-GB" sz="1800" u="none" strike="noStrike">
                <a:solidFill>
                  <a:srgbClr val="000000"/>
                </a:solidFill>
                <a:latin typeface="Calibri"/>
                <a:ea typeface="Calibri"/>
                <a:cs typeface="Calibri"/>
                <a:sym typeface="Calibri"/>
              </a:rPr>
              <a:t>roject </a:t>
            </a:r>
            <a:r>
              <a:rPr b="1" lang="en-GB"/>
              <a:t>C</a:t>
            </a:r>
            <a:r>
              <a:rPr b="1" i="0" lang="en-GB" sz="1800" u="none" strike="noStrike">
                <a:solidFill>
                  <a:srgbClr val="000000"/>
                </a:solidFill>
                <a:latin typeface="Calibri"/>
                <a:ea typeface="Calibri"/>
                <a:cs typeface="Calibri"/>
                <a:sym typeface="Calibri"/>
              </a:rPr>
              <a:t>loseout </a:t>
            </a:r>
            <a:r>
              <a:rPr b="1" lang="en-GB"/>
              <a:t>C</a:t>
            </a:r>
            <a:r>
              <a:rPr b="1" i="0" lang="en-GB" sz="1800" u="none" strike="noStrike">
                <a:solidFill>
                  <a:srgbClr val="000000"/>
                </a:solidFill>
                <a:latin typeface="Calibri"/>
                <a:ea typeface="Calibri"/>
                <a:cs typeface="Calibri"/>
                <a:sym typeface="Calibri"/>
              </a:rPr>
              <a:t>hecklist</a:t>
            </a:r>
            <a:endParaRPr b="1" i="0" sz="1800" u="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SzPts val="1800"/>
              <a:buFont typeface="Noto Sans Symbols"/>
              <a:buChar char="▪"/>
            </a:pPr>
            <a:r>
              <a:rPr lang="en-GB"/>
              <a:t>Example Template of </a:t>
            </a:r>
            <a:r>
              <a:rPr lang="en-GB">
                <a:solidFill>
                  <a:schemeClr val="accent3"/>
                </a:solidFill>
              </a:rPr>
              <a:t>P</a:t>
            </a:r>
            <a:r>
              <a:rPr lang="en-GB">
                <a:solidFill>
                  <a:schemeClr val="hlink"/>
                </a:solidFill>
                <a:uFill>
                  <a:noFill/>
                </a:uFill>
                <a:hlinkClick r:id="rId3"/>
              </a:rPr>
              <a:t>ost Implementation Review (PIR)</a:t>
            </a:r>
            <a:r>
              <a:rPr lang="en-GB"/>
              <a:t> Project End Report</a:t>
            </a:r>
            <a:endParaRPr/>
          </a:p>
          <a:p>
            <a:pPr indent="-342900" lvl="0" marL="457200" marR="0" rtl="0" algn="just">
              <a:lnSpc>
                <a:spcPct val="150000"/>
              </a:lnSpc>
              <a:spcBef>
                <a:spcPts val="0"/>
              </a:spcBef>
              <a:spcAft>
                <a:spcPts val="0"/>
              </a:spcAft>
              <a:buSzPts val="1800"/>
              <a:buFont typeface="Noto Sans Symbols"/>
              <a:buChar char="▪"/>
            </a:pPr>
            <a:r>
              <a:rPr lang="en-GB"/>
              <a:t>Example Template of </a:t>
            </a:r>
            <a:r>
              <a:rPr lang="en-GB">
                <a:solidFill>
                  <a:schemeClr val="hlink"/>
                </a:solidFill>
                <a:uFill>
                  <a:noFill/>
                </a:uFill>
                <a:hlinkClick r:id="rId4"/>
              </a:rPr>
              <a:t>Benefits Realization Plan</a:t>
            </a:r>
            <a:endParaRPr/>
          </a:p>
          <a:p>
            <a:pPr indent="-342900" lvl="0" marL="457200" marR="0" rtl="0" algn="just">
              <a:lnSpc>
                <a:spcPct val="150000"/>
              </a:lnSpc>
              <a:spcBef>
                <a:spcPts val="0"/>
              </a:spcBef>
              <a:spcAft>
                <a:spcPts val="0"/>
              </a:spcAft>
              <a:buSzPts val="1800"/>
              <a:buFont typeface="Noto Sans Symbols"/>
              <a:buChar char="▪"/>
            </a:pPr>
            <a:r>
              <a:rPr lang="en-GB"/>
              <a:t>Example template of C</a:t>
            </a:r>
            <a:r>
              <a:rPr lang="en-GB">
                <a:solidFill>
                  <a:schemeClr val="hlink"/>
                </a:solidFill>
                <a:uFill>
                  <a:noFill/>
                </a:uFill>
                <a:hlinkClick r:id="rId5"/>
              </a:rPr>
              <a:t>loseout Checklist</a:t>
            </a:r>
            <a:endParaRPr b="1"/>
          </a:p>
          <a:p>
            <a:pPr indent="-228600" lvl="0" marL="457200" rtl="0" algn="just">
              <a:lnSpc>
                <a:spcPct val="90000"/>
              </a:lnSpc>
              <a:spcBef>
                <a:spcPts val="0"/>
              </a:spcBef>
              <a:spcAft>
                <a:spcPts val="0"/>
              </a:spcAft>
              <a:buSzPts val="1800"/>
              <a:buNone/>
            </a:pPr>
            <a:r>
              <a:t/>
            </a:r>
            <a:endParaRPr b="0" i="0" sz="1800" u="none" strike="noStrike">
              <a:solidFill>
                <a:srgbClr val="000000"/>
              </a:solidFill>
              <a:latin typeface="Calibri"/>
              <a:ea typeface="Calibri"/>
              <a:cs typeface="Calibri"/>
              <a:sym typeface="Calibri"/>
            </a:endParaRPr>
          </a:p>
          <a:p>
            <a:pPr indent="-228600" lvl="0" marL="457200" marR="0" rtl="0" algn="just">
              <a:lnSpc>
                <a:spcPct val="90000"/>
              </a:lnSpc>
              <a:spcBef>
                <a:spcPts val="1000"/>
              </a:spcBef>
              <a:spcAft>
                <a:spcPts val="0"/>
              </a:spcAft>
              <a:buClr>
                <a:srgbClr val="000000"/>
              </a:buClr>
              <a:buSzPts val="1800"/>
              <a:buFont typeface="Arial"/>
              <a:buNone/>
            </a:pPr>
            <a:br>
              <a:rPr lang="en-GB"/>
            </a:br>
            <a:endParaRPr/>
          </a:p>
        </p:txBody>
      </p:sp>
      <p:sp>
        <p:nvSpPr>
          <p:cNvPr id="114" name="Google Shape;114;p3"/>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b="1" lang="en-GB"/>
              <a:t>Close – Project Close</a:t>
            </a:r>
            <a:endParaRPr b="1"/>
          </a:p>
        </p:txBody>
      </p:sp>
      <p:sp>
        <p:nvSpPr>
          <p:cNvPr id="115" name="Google Shape;115;p3"/>
          <p:cNvSpPr txBox="1"/>
          <p:nvPr/>
        </p:nvSpPr>
        <p:spPr>
          <a:xfrm>
            <a:off x="7624350" y="5379100"/>
            <a:ext cx="4040700" cy="895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0" i="0" lang="en-GB" sz="1600" u="none" cap="none" strike="noStrike">
                <a:solidFill>
                  <a:schemeClr val="lt1"/>
                </a:solidFill>
                <a:latin typeface="Calibri"/>
                <a:ea typeface="Calibri"/>
                <a:cs typeface="Calibri"/>
                <a:sym typeface="Calibri"/>
              </a:rPr>
              <a:t>Project closure marks the end of the project phase and paves the way for operations mode to begin!</a:t>
            </a:r>
            <a:endParaRPr b="0" i="0" sz="1600" u="none" cap="none" strike="noStrike">
              <a:solidFill>
                <a:schemeClr val="lt1"/>
              </a:solidFill>
              <a:highlight>
                <a:srgbClr val="00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 name="Google Shape;116;p3"/>
          <p:cNvPicPr preferRelativeResize="0"/>
          <p:nvPr/>
        </p:nvPicPr>
        <p:blipFill>
          <a:blip r:embed="rId6">
            <a:alphaModFix/>
          </a:blip>
          <a:stretch>
            <a:fillRect/>
          </a:stretch>
        </p:blipFill>
        <p:spPr>
          <a:xfrm>
            <a:off x="7624350" y="1392831"/>
            <a:ext cx="4591125" cy="34433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t>Activity 1 - Metrics : Baseline vs Actuals </a:t>
            </a:r>
            <a:endParaRPr b="1"/>
          </a:p>
        </p:txBody>
      </p:sp>
      <p:sp>
        <p:nvSpPr>
          <p:cNvPr id="123" name="Google Shape;123;p4"/>
          <p:cNvSpPr txBox="1"/>
          <p:nvPr/>
        </p:nvSpPr>
        <p:spPr>
          <a:xfrm>
            <a:off x="1760775" y="1653575"/>
            <a:ext cx="8670600" cy="1884600"/>
          </a:xfrm>
          <a:prstGeom prst="rect">
            <a:avLst/>
          </a:prstGeom>
          <a:solidFill>
            <a:srgbClr val="D2F1E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GB" sz="2300" u="none" cap="none" strike="noStrike">
                <a:solidFill>
                  <a:srgbClr val="000000"/>
                </a:solidFill>
                <a:latin typeface="Calibri"/>
                <a:ea typeface="Calibri"/>
                <a:cs typeface="Calibri"/>
                <a:sym typeface="Calibri"/>
              </a:rPr>
              <a:t>In this activity your are asked to define and discuss</a:t>
            </a:r>
            <a:r>
              <a:rPr b="0" i="0" lang="en-GB" sz="2300" u="none" cap="none" strike="noStrike">
                <a:solidFill>
                  <a:srgbClr val="FF0000"/>
                </a:solidFill>
                <a:latin typeface="Calibri"/>
                <a:ea typeface="Calibri"/>
                <a:cs typeface="Calibri"/>
                <a:sym typeface="Calibri"/>
              </a:rPr>
              <a:t> the benchmark </a:t>
            </a:r>
            <a:r>
              <a:rPr b="0" i="0" lang="en-GB" sz="2300" u="none" cap="none" strike="noStrike">
                <a:solidFill>
                  <a:srgbClr val="000000"/>
                </a:solidFill>
                <a:latin typeface="Calibri"/>
                <a:ea typeface="Calibri"/>
                <a:cs typeface="Calibri"/>
                <a:sym typeface="Calibri"/>
              </a:rPr>
              <a:t>and </a:t>
            </a:r>
            <a:r>
              <a:rPr b="0" i="0" lang="en-GB" sz="2300" u="none" cap="none" strike="noStrike">
                <a:solidFill>
                  <a:srgbClr val="FF0000"/>
                </a:solidFill>
                <a:latin typeface="Calibri"/>
                <a:ea typeface="Calibri"/>
                <a:cs typeface="Calibri"/>
                <a:sym typeface="Calibri"/>
              </a:rPr>
              <a:t>actual variances</a:t>
            </a:r>
            <a:r>
              <a:rPr b="0" i="0" lang="en-GB" sz="2300" u="none" cap="none" strike="noStrike">
                <a:solidFill>
                  <a:srgbClr val="000000"/>
                </a:solidFill>
                <a:latin typeface="Calibri"/>
                <a:ea typeface="Calibri"/>
                <a:cs typeface="Calibri"/>
                <a:sym typeface="Calibri"/>
              </a:rPr>
              <a:t> encountered in the case study presented in the previous Units.</a:t>
            </a:r>
            <a:endParaRPr b="0" i="0" sz="1800" u="none" cap="none" strike="noStrike">
              <a:solidFill>
                <a:srgbClr val="3B3842"/>
              </a:solidFill>
              <a:latin typeface="Calibri"/>
              <a:ea typeface="Calibri"/>
              <a:cs typeface="Calibri"/>
              <a:sym typeface="Calibri"/>
            </a:endParaRPr>
          </a:p>
        </p:txBody>
      </p:sp>
      <p:sp>
        <p:nvSpPr>
          <p:cNvPr id="124" name="Google Shape;124;p4"/>
          <p:cNvSpPr txBox="1"/>
          <p:nvPr/>
        </p:nvSpPr>
        <p:spPr>
          <a:xfrm>
            <a:off x="2677125" y="3695600"/>
            <a:ext cx="6837900" cy="1533600"/>
          </a:xfrm>
          <a:prstGeom prst="rect">
            <a:avLst/>
          </a:prstGeom>
          <a:solidFill>
            <a:srgbClr val="D2F1E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In this case please consider that the variances were </a:t>
            </a:r>
            <a:r>
              <a:rPr b="0" i="0" lang="en-GB" sz="2300" u="none" cap="none" strike="noStrike">
                <a:solidFill>
                  <a:srgbClr val="FF0000"/>
                </a:solidFill>
                <a:latin typeface="Calibri"/>
                <a:ea typeface="Calibri"/>
                <a:cs typeface="Calibri"/>
                <a:sym typeface="Calibri"/>
              </a:rPr>
              <a:t>timeframe</a:t>
            </a:r>
            <a:r>
              <a:rPr b="0" i="0" lang="en-GB" sz="2300" u="none" cap="none" strike="noStrike">
                <a:solidFill>
                  <a:srgbClr val="000000"/>
                </a:solidFill>
                <a:latin typeface="Calibri"/>
                <a:ea typeface="Calibri"/>
                <a:cs typeface="Calibri"/>
                <a:sym typeface="Calibri"/>
              </a:rPr>
              <a:t> and </a:t>
            </a:r>
            <a:r>
              <a:rPr b="0" i="0" lang="en-GB" sz="2300" u="none" cap="none" strike="noStrike">
                <a:solidFill>
                  <a:srgbClr val="FF0000"/>
                </a:solidFill>
                <a:latin typeface="Calibri"/>
                <a:ea typeface="Calibri"/>
                <a:cs typeface="Calibri"/>
                <a:sym typeface="Calibri"/>
              </a:rPr>
              <a:t>quality related</a:t>
            </a:r>
            <a:r>
              <a:rPr b="0" i="0" lang="en-GB" sz="2300" u="none" cap="none" strike="noStrike">
                <a:solidFill>
                  <a:schemeClr val="dk2"/>
                </a:solidFill>
                <a:latin typeface="Calibri"/>
                <a:ea typeface="Calibri"/>
                <a:cs typeface="Calibri"/>
                <a:sym typeface="Calibri"/>
              </a:rPr>
              <a:t>.</a:t>
            </a:r>
            <a:endParaRPr b="0" i="0" sz="2300" u="none" cap="none" strike="noStrike">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Case Study (I)</a:t>
            </a:r>
            <a:endParaRPr b="1"/>
          </a:p>
        </p:txBody>
      </p:sp>
      <p:sp>
        <p:nvSpPr>
          <p:cNvPr id="130" name="Google Shape;130;p6"/>
          <p:cNvSpPr txBox="1"/>
          <p:nvPr>
            <p:ph idx="2" type="body"/>
          </p:nvPr>
        </p:nvSpPr>
        <p:spPr>
          <a:xfrm>
            <a:off x="499730" y="1384793"/>
            <a:ext cx="10100930" cy="5078273"/>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SzPts val="1800"/>
              <a:buNone/>
            </a:pPr>
            <a:r>
              <a:rPr b="1" lang="en-GB"/>
              <a:t>Organization</a:t>
            </a:r>
            <a:r>
              <a:rPr lang="en-GB"/>
              <a:t>: Island University 					</a:t>
            </a:r>
            <a:endParaRPr/>
          </a:p>
          <a:p>
            <a:pPr indent="0" lvl="0" marL="0" marR="0" rtl="0" algn="just">
              <a:lnSpc>
                <a:spcPct val="150000"/>
              </a:lnSpc>
              <a:spcBef>
                <a:spcPts val="0"/>
              </a:spcBef>
              <a:spcAft>
                <a:spcPts val="0"/>
              </a:spcAft>
              <a:buSzPts val="1800"/>
              <a:buNone/>
            </a:pPr>
            <a:r>
              <a:rPr b="1" lang="en-GB"/>
              <a:t>Project</a:t>
            </a:r>
            <a:r>
              <a:rPr lang="en-GB"/>
              <a:t>: The Future of Education</a:t>
            </a:r>
            <a:endParaRPr/>
          </a:p>
          <a:p>
            <a:pPr indent="0" lvl="0" marL="0" marR="0" rtl="0" algn="just">
              <a:lnSpc>
                <a:spcPct val="150000"/>
              </a:lnSpc>
              <a:spcBef>
                <a:spcPts val="0"/>
              </a:spcBef>
              <a:spcAft>
                <a:spcPts val="0"/>
              </a:spcAft>
              <a:buSzPts val="1800"/>
              <a:buNone/>
            </a:pPr>
            <a:r>
              <a:rPr b="1" lang="en-GB"/>
              <a:t>Objective</a:t>
            </a:r>
            <a:r>
              <a:rPr lang="en-GB"/>
              <a:t>: Organising the conference meeting where top influential thinkers (Salman Khan, Diana Rhoten, David Thornburg)  of the world will share their thoughts about the future of Educational Systems.</a:t>
            </a:r>
            <a:endParaRPr/>
          </a:p>
          <a:p>
            <a:pPr indent="0" lvl="0" marL="0" marR="0" rtl="0" algn="just">
              <a:lnSpc>
                <a:spcPct val="150000"/>
              </a:lnSpc>
              <a:spcBef>
                <a:spcPts val="0"/>
              </a:spcBef>
              <a:spcAft>
                <a:spcPts val="0"/>
              </a:spcAft>
              <a:buSzPts val="1800"/>
              <a:buNone/>
            </a:pPr>
            <a:r>
              <a:rPr b="1" lang="en-GB"/>
              <a:t>Dates of Conference</a:t>
            </a:r>
            <a:r>
              <a:rPr lang="en-GB"/>
              <a:t>: 28 - 30 March 2024 (Day 1: Individual meetings of subcommittees, Day 2: Conference, Day 3: Visits/Entertainment).</a:t>
            </a:r>
            <a:endParaRPr/>
          </a:p>
          <a:p>
            <a:pPr indent="0" lvl="0" marL="0" marR="0" rtl="0" algn="just">
              <a:lnSpc>
                <a:spcPct val="150000"/>
              </a:lnSpc>
              <a:spcBef>
                <a:spcPts val="0"/>
              </a:spcBef>
              <a:spcAft>
                <a:spcPts val="0"/>
              </a:spcAft>
              <a:buSzPts val="1800"/>
              <a:buNone/>
            </a:pPr>
            <a:r>
              <a:rPr b="1" lang="en-GB"/>
              <a:t>Registration Fees</a:t>
            </a:r>
            <a:r>
              <a:rPr lang="en-GB"/>
              <a:t>: Project manager to decide.</a:t>
            </a:r>
            <a:endParaRPr/>
          </a:p>
          <a:p>
            <a:pPr indent="0" lvl="0" marL="0" marR="0" rtl="0" algn="just">
              <a:lnSpc>
                <a:spcPct val="150000"/>
              </a:lnSpc>
              <a:spcBef>
                <a:spcPts val="0"/>
              </a:spcBef>
              <a:spcAft>
                <a:spcPts val="0"/>
              </a:spcAft>
              <a:buSzPts val="1800"/>
              <a:buNone/>
            </a:pPr>
            <a:r>
              <a:rPr b="1" lang="en-GB"/>
              <a:t>Accommodation</a:t>
            </a:r>
            <a:r>
              <a:rPr lang="en-GB"/>
              <a:t>: Attendees will book and pay for their accommodation - but you will facilitate the process.</a:t>
            </a:r>
            <a:endParaRPr/>
          </a:p>
          <a:p>
            <a:pPr indent="0" lvl="0" marL="0" marR="0" rtl="0" algn="just">
              <a:lnSpc>
                <a:spcPct val="150000"/>
              </a:lnSpc>
              <a:spcBef>
                <a:spcPts val="0"/>
              </a:spcBef>
              <a:spcAft>
                <a:spcPts val="0"/>
              </a:spcAft>
              <a:buSzPts val="1800"/>
              <a:buNone/>
            </a:pPr>
            <a:r>
              <a:rPr b="1" lang="en-GB"/>
              <a:t>Dedicated Project Team - Working Time per Day</a:t>
            </a:r>
            <a:r>
              <a:rPr lang="en-GB"/>
              <a:t>: 4h (Monday to Friday) – 4 employees of the organisation</a:t>
            </a:r>
            <a:endParaRPr/>
          </a:p>
          <a:p>
            <a:pPr indent="0" lvl="0" marL="457200" marR="0" rtl="0" algn="just">
              <a:lnSpc>
                <a:spcPct val="150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Case Study (II)</a:t>
            </a:r>
            <a:endParaRPr b="1"/>
          </a:p>
        </p:txBody>
      </p:sp>
      <p:sp>
        <p:nvSpPr>
          <p:cNvPr id="136" name="Google Shape;136;p7"/>
          <p:cNvSpPr txBox="1"/>
          <p:nvPr/>
        </p:nvSpPr>
        <p:spPr>
          <a:xfrm>
            <a:off x="510363" y="1433934"/>
            <a:ext cx="11068494" cy="3485539"/>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The Conference Should Provide at Minimum</a:t>
            </a:r>
            <a:r>
              <a:rPr b="0" i="0" lang="en-GB"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Conference Room with a Capacity of at Least 200 People and 5 Meetings Rooms with a Capacity of 15 to 20 People</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Website with Information and Registration - Reservations Form</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2 Lunches, 1 Dinner and 1 Gala Dinner (outside the conference venues)</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Sightseeing Excursion (e.g. visits at schools, educational institutes, other organisations, museums, other sightseeing) after the conference completion (day-excursion)</a:t>
            </a:r>
            <a:endParaRPr b="0" i="0" sz="1800" u="none" cap="none" strike="noStrike">
              <a:solidFill>
                <a:srgbClr val="000000"/>
              </a:solidFill>
              <a:latin typeface="Calibri"/>
              <a:ea typeface="Calibri"/>
              <a:cs typeface="Calibri"/>
              <a:sym typeface="Calibri"/>
            </a:endParaRPr>
          </a:p>
          <a:p>
            <a:pPr indent="-342900" lvl="0" marL="457200" marR="0" rtl="0" algn="just">
              <a:lnSpc>
                <a:spcPct val="15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Calibri"/>
                <a:ea typeface="Calibri"/>
                <a:cs typeface="Calibri"/>
                <a:sym typeface="Calibri"/>
              </a:rPr>
              <a:t>Airport Transportation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idx="2" type="body"/>
          </p:nvPr>
        </p:nvSpPr>
        <p:spPr>
          <a:xfrm>
            <a:off x="2368200" y="1139750"/>
            <a:ext cx="7455600" cy="2680200"/>
          </a:xfrm>
          <a:prstGeom prst="rect">
            <a:avLst/>
          </a:prstGeom>
          <a:noFill/>
          <a:ln>
            <a:noFill/>
          </a:ln>
        </p:spPr>
        <p:txBody>
          <a:bodyPr anchorCtr="0" anchor="t" bIns="0" lIns="0" spcFirstLastPara="1" rIns="0" wrap="square" tIns="0">
            <a:noAutofit/>
          </a:bodyPr>
          <a:lstStyle/>
          <a:p>
            <a:pPr indent="-228600" lvl="0" marL="457200" rtl="0" algn="ctr">
              <a:lnSpc>
                <a:spcPct val="90000"/>
              </a:lnSpc>
              <a:spcBef>
                <a:spcPts val="1000"/>
              </a:spcBef>
              <a:spcAft>
                <a:spcPts val="0"/>
              </a:spcAft>
              <a:buSzPts val="1800"/>
              <a:buNone/>
            </a:pPr>
            <a:r>
              <a:t/>
            </a:r>
            <a:endParaRPr/>
          </a:p>
          <a:p>
            <a:pPr indent="-228600" lvl="0" marL="457200" rtl="0" algn="ctr">
              <a:lnSpc>
                <a:spcPct val="90000"/>
              </a:lnSpc>
              <a:spcBef>
                <a:spcPts val="1000"/>
              </a:spcBef>
              <a:spcAft>
                <a:spcPts val="0"/>
              </a:spcAft>
              <a:buSzPts val="1800"/>
              <a:buNone/>
            </a:pPr>
            <a:r>
              <a:t/>
            </a:r>
            <a:endParaRPr/>
          </a:p>
          <a:p>
            <a:pPr indent="-228600" lvl="0" marL="457200" rtl="0" algn="ctr">
              <a:lnSpc>
                <a:spcPct val="90000"/>
              </a:lnSpc>
              <a:spcBef>
                <a:spcPts val="1000"/>
              </a:spcBef>
              <a:spcAft>
                <a:spcPts val="0"/>
              </a:spcAft>
              <a:buSzPts val="1800"/>
              <a:buNone/>
            </a:pPr>
            <a:r>
              <a:rPr lang="en-GB" sz="2000"/>
              <a:t>A. Ricardo Muti – Video </a:t>
            </a:r>
            <a:r>
              <a:rPr lang="en-GB" sz="2000" u="sng">
                <a:solidFill>
                  <a:schemeClr val="hlink"/>
                </a:solidFill>
              </a:rPr>
              <a:t>L</a:t>
            </a:r>
            <a:r>
              <a:rPr lang="en-GB" sz="2000" u="sng">
                <a:solidFill>
                  <a:schemeClr val="hlink"/>
                </a:solidFill>
                <a:hlinkClick r:id="rId3"/>
              </a:rPr>
              <a:t>ink </a:t>
            </a:r>
            <a:endParaRPr sz="2000" u="sng">
              <a:solidFill>
                <a:schemeClr val="hlink"/>
              </a:solidFill>
            </a:endParaRPr>
          </a:p>
          <a:p>
            <a:pPr indent="-228600" lvl="0" marL="457200" rtl="0" algn="ctr">
              <a:lnSpc>
                <a:spcPct val="90000"/>
              </a:lnSpc>
              <a:spcBef>
                <a:spcPts val="1000"/>
              </a:spcBef>
              <a:spcAft>
                <a:spcPts val="0"/>
              </a:spcAft>
              <a:buSzPts val="1800"/>
              <a:buNone/>
            </a:pPr>
            <a:r>
              <a:t/>
            </a:r>
            <a:endParaRPr sz="2000"/>
          </a:p>
          <a:p>
            <a:pPr indent="0" lvl="0" marL="228600" rtl="0" algn="l">
              <a:lnSpc>
                <a:spcPct val="90000"/>
              </a:lnSpc>
              <a:spcBef>
                <a:spcPts val="1000"/>
              </a:spcBef>
              <a:spcAft>
                <a:spcPts val="0"/>
              </a:spcAft>
              <a:buSzPts val="1800"/>
              <a:buNone/>
            </a:pPr>
            <a:r>
              <a:rPr lang="en-GB" sz="2000"/>
              <a:t>								</a:t>
            </a:r>
            <a:endParaRPr sz="2000"/>
          </a:p>
          <a:p>
            <a:pPr indent="228600" lvl="0" marL="685800" rtl="0" algn="l">
              <a:lnSpc>
                <a:spcPct val="90000"/>
              </a:lnSpc>
              <a:spcBef>
                <a:spcPts val="1000"/>
              </a:spcBef>
              <a:spcAft>
                <a:spcPts val="0"/>
              </a:spcAft>
              <a:buSzPts val="1800"/>
              <a:buNone/>
            </a:pPr>
            <a:r>
              <a:rPr lang="en-GB" sz="2000"/>
              <a:t>B. Leonard Bernstein – Video </a:t>
            </a:r>
            <a:r>
              <a:rPr lang="en-GB" sz="2000" u="sng">
                <a:solidFill>
                  <a:schemeClr val="hlink"/>
                </a:solidFill>
              </a:rPr>
              <a:t>L</a:t>
            </a:r>
            <a:r>
              <a:rPr lang="en-GB" sz="2000" u="sng">
                <a:solidFill>
                  <a:schemeClr val="hlink"/>
                </a:solidFill>
                <a:hlinkClick r:id="rId4"/>
              </a:rPr>
              <a:t>ink</a:t>
            </a:r>
            <a:r>
              <a:rPr lang="en-GB" sz="2000"/>
              <a:t> (start from 16:40 min)</a:t>
            </a:r>
            <a:endParaRPr sz="2000"/>
          </a:p>
          <a:p>
            <a:pPr indent="-228600" lvl="0" marL="457200" rtl="0" algn="ctr">
              <a:lnSpc>
                <a:spcPct val="90000"/>
              </a:lnSpc>
              <a:spcBef>
                <a:spcPts val="1000"/>
              </a:spcBef>
              <a:spcAft>
                <a:spcPts val="0"/>
              </a:spcAft>
              <a:buSzPts val="1800"/>
              <a:buNone/>
            </a:pPr>
            <a:r>
              <a:t/>
            </a:r>
            <a:endParaRPr sz="2000"/>
          </a:p>
          <a:p>
            <a:pPr indent="-228600" lvl="0" marL="457200" rtl="0" algn="ctr">
              <a:lnSpc>
                <a:spcPct val="90000"/>
              </a:lnSpc>
              <a:spcBef>
                <a:spcPts val="1000"/>
              </a:spcBef>
              <a:spcAft>
                <a:spcPts val="0"/>
              </a:spcAft>
              <a:buSzPts val="1800"/>
              <a:buNone/>
            </a:pPr>
            <a:r>
              <a:t/>
            </a:r>
            <a:endParaRPr sz="2000"/>
          </a:p>
        </p:txBody>
      </p:sp>
      <p:sp>
        <p:nvSpPr>
          <p:cNvPr id="143" name="Google Shape;143;p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What Kind of a PM do you Want to be?</a:t>
            </a:r>
            <a:endParaRPr b="1"/>
          </a:p>
        </p:txBody>
      </p:sp>
      <p:pic>
        <p:nvPicPr>
          <p:cNvPr id="144" name="Google Shape;144;p5"/>
          <p:cNvPicPr preferRelativeResize="0"/>
          <p:nvPr/>
        </p:nvPicPr>
        <p:blipFill>
          <a:blip r:embed="rId5">
            <a:alphaModFix/>
          </a:blip>
          <a:stretch>
            <a:fillRect/>
          </a:stretch>
        </p:blipFill>
        <p:spPr>
          <a:xfrm>
            <a:off x="4829625" y="3762893"/>
            <a:ext cx="2063399" cy="3095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