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 id="2147483656" r:id="rId3"/>
  </p:sldMasterIdLst>
  <p:notesMasterIdLst>
    <p:notesMasterId r:id="rId34"/>
  </p:notesMasterIdLst>
  <p:sldIdLst>
    <p:sldId id="284" r:id="rId4"/>
    <p:sldId id="257" r:id="rId5"/>
    <p:sldId id="286" r:id="rId6"/>
    <p:sldId id="258" r:id="rId7"/>
    <p:sldId id="259" r:id="rId8"/>
    <p:sldId id="260" r:id="rId9"/>
    <p:sldId id="261" r:id="rId10"/>
    <p:sldId id="262" r:id="rId11"/>
    <p:sldId id="263" r:id="rId12"/>
    <p:sldId id="264" r:id="rId13"/>
    <p:sldId id="285"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rWF1/IiicwRF+A/LXVklwSXjg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16" autoAdjust="0"/>
  </p:normalViewPr>
  <p:slideViewPr>
    <p:cSldViewPr snapToGrid="0">
      <p:cViewPr varScale="1">
        <p:scale>
          <a:sx n="38" d="100"/>
          <a:sy n="38" d="100"/>
        </p:scale>
        <p:origin x="4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6095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25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Image by &lt;a href="https://www.freepik.com/free-photo/high-angle-piece-paper-with-target-audience_6950747.htm#query=target%20auduence&amp;position=2&amp;from_view=search&amp;track=ais"&gt;Freepik&lt;/a&gt;</a:t>
            </a:r>
            <a:endParaRPr b="0"/>
          </a:p>
        </p:txBody>
      </p:sp>
      <p:sp>
        <p:nvSpPr>
          <p:cNvPr id="137" name="Google Shape;13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Image by &lt;a href="https://www.freepik.com/free-photo/woman-planning-scrum-method_7816299.htm#query=Self-Assessment%20Process%20identify%20needs&amp;position=1&amp;from_view=search&amp;track=ais"&gt;Freepik&lt;/a&gt;</a:t>
            </a:r>
            <a:endParaRPr b="0"/>
          </a:p>
        </p:txBody>
      </p:sp>
      <p:sp>
        <p:nvSpPr>
          <p:cNvPr id="153" name="Google Shape;15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href="https://www.freepik.com/free-photo/swot-business-company-strategy-marketing-concept_17433135.htm#query=swot%20analysis&amp;position=1&amp;from_view=search&amp;track=ais"&gt;Image by rawpixel.com&lt;/a&gt; on Freepik </a:t>
            </a:r>
            <a:endParaRPr b="0"/>
          </a:p>
        </p:txBody>
      </p:sp>
      <p:sp>
        <p:nvSpPr>
          <p:cNvPr id="161" name="Google Shape;16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This Photo by Unknown Author is licensed under CC BY-SA-NC</a:t>
            </a:r>
            <a:endParaRPr/>
          </a:p>
          <a:p>
            <a:pPr marL="457200" marR="0" lvl="0" indent="-228600" algn="l" rtl="0">
              <a:lnSpc>
                <a:spcPct val="100000"/>
              </a:lnSpc>
              <a:spcBef>
                <a:spcPts val="0"/>
              </a:spcBef>
              <a:spcAft>
                <a:spcPts val="0"/>
              </a:spcAft>
              <a:buSzPts val="1400"/>
              <a:buNone/>
            </a:pPr>
            <a:endParaRPr b="1"/>
          </a:p>
        </p:txBody>
      </p:sp>
      <p:sp>
        <p:nvSpPr>
          <p:cNvPr id="187" name="Google Shape;18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href="https://www.freepik.com/free-photo/top-view-black-notebook-pen-female-hand-black-surface_17188391.htm#query=work%20plan&amp;position=7&amp;from_view=search&amp;track=ais"&gt;Image by KamranAydinov&lt;/a&gt; on Freepik </a:t>
            </a:r>
            <a:endParaRPr b="0"/>
          </a:p>
        </p:txBody>
      </p:sp>
      <p:sp>
        <p:nvSpPr>
          <p:cNvPr id="201" name="Google Shape;20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4" name="Google Shape;23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Image by &lt;a href="https://www.freepik.com/free-photo/medium-shot-people-addicted-social-media_33300298.htm#query=social%20media%20indicators%20likes&amp;position=16&amp;from_view=search&amp;track=ais"&gt;Freepik&lt;/a&gt;</a:t>
            </a:r>
            <a:endParaRPr b="0"/>
          </a:p>
        </p:txBody>
      </p:sp>
      <p:sp>
        <p:nvSpPr>
          <p:cNvPr id="249" name="Google Shape;24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smtClean="0"/>
              <a:t>https://wordwall.net/resource/38035766/emergeicebreakerrandom-questions</a:t>
            </a:r>
            <a:endParaRPr dirty="0"/>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235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b="0"/>
              <a:t>&lt;a href="https://www.freepik.com/free-vector/business-background-design_1068430.htm#query=communication%20plan&amp;position=2&amp;from_view=search&amp;track=ais"&gt;Image by GraphiqaStock&lt;/a&gt; on Freepik </a:t>
            </a:r>
            <a:endParaRPr b="0"/>
          </a:p>
        </p:txBody>
      </p:sp>
      <p:sp>
        <p:nvSpPr>
          <p:cNvPr id="62" name="Google Shape;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href="https://www.freepik.com/free-photo/plan-education-inspire-learn-diagram-concept_17133920.htm#query=communication%20plan&amp;position=3&amp;from_view=search&amp;track=ais"&gt;Image by rawpixel.com&lt;/a&gt; on Freepik</a:t>
            </a:r>
            <a:endParaRPr b="0"/>
          </a:p>
        </p:txBody>
      </p:sp>
      <p:sp>
        <p:nvSpPr>
          <p:cNvPr id="70" name="Google Shape;7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8" name="Google Shape;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3" name="Google Shape;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6448854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80233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18849378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9551983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4648214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97037567"/>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71524809"/>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ordwall.net/resource/38035766/emergeicebreakerrandom-question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996949"/>
            <a:ext cx="6611257" cy="989148"/>
          </a:xfrm>
          <a:prstGeom prst="rect">
            <a:avLst/>
          </a:prstGeom>
          <a:noFill/>
          <a:ln>
            <a:noFill/>
          </a:ln>
        </p:spPr>
        <p:txBody>
          <a:bodyPr spcFirstLastPara="1" wrap="square" lIns="0" tIns="0" rIns="0" bIns="0" anchor="t" anchorCtr="0">
            <a:normAutofit fontScale="90000"/>
          </a:bodyPr>
          <a:lstStyle/>
          <a:p>
            <a:pPr lvl="0"/>
            <a:r>
              <a:rPr lang="en-GB" sz="2800" b="0" dirty="0"/>
              <a:t>Module 5</a:t>
            </a:r>
            <a:r>
              <a:rPr lang="en-GB" dirty="0"/>
              <a:t/>
            </a:r>
            <a:br>
              <a:rPr lang="en-GB" dirty="0"/>
            </a:br>
            <a:r>
              <a:rPr lang="en-GB" dirty="0"/>
              <a:t>Strategic Communication for Civil Society Organizations (CSOs)</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1:   Strategic Communication Planning</a:t>
            </a:r>
          </a:p>
        </p:txBody>
      </p:sp>
    </p:spTree>
    <p:extLst>
      <p:ext uri="{BB962C8B-B14F-4D97-AF65-F5344CB8AC3E}">
        <p14:creationId xmlns:p14="http://schemas.microsoft.com/office/powerpoint/2010/main" val="1558180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2"/>
          <p:cNvSpPr txBox="1">
            <a:spLocks noGrp="1"/>
          </p:cNvSpPr>
          <p:nvPr>
            <p:ph type="body" idx="1"/>
          </p:nvPr>
        </p:nvSpPr>
        <p:spPr>
          <a:xfrm>
            <a:off x="152400" y="1219200"/>
            <a:ext cx="11640230" cy="5326577"/>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b="1" dirty="0"/>
              <a:t>Identify Target Audiences:</a:t>
            </a:r>
            <a:r>
              <a:rPr lang="en-GB" dirty="0"/>
              <a:t> Understand the groups or individuals that can help you achieve your strategic organizational objectives. They may range from potential donors, decision makers, and community leaders to local businesses, not-for-profit organizations, and potential volunteers.</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t>Recognize Audience Diversity:</a:t>
            </a:r>
            <a:r>
              <a:rPr lang="en-GB" dirty="0"/>
              <a:t> Communication strategies should be tailored to the specific audience you're addressing, whether it's donors, decision makers, or community members.</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t>Establish Audience Engagement Levels:</a:t>
            </a:r>
            <a:r>
              <a:rPr lang="en-GB" dirty="0"/>
              <a:t> Classify your audiences based on their engagement level with your organization. This could range from no engagement (unaware of your organization) to high engagement (actively involved as a donor, volunteer, etc.).</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t>Formulate Appropriate Messages:</a:t>
            </a:r>
            <a:r>
              <a:rPr lang="en-GB" dirty="0"/>
              <a:t> Use your knowledge of the audience to craft a message that resonates with them and determines the best channels and platforms to reach them effectively.</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33" name="Google Shape;133;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2: Define Your Target Audiences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2"/>
          <p:cNvSpPr txBox="1">
            <a:spLocks noGrp="1"/>
          </p:cNvSpPr>
          <p:nvPr>
            <p:ph type="body" idx="1"/>
          </p:nvPr>
        </p:nvSpPr>
        <p:spPr>
          <a:xfrm>
            <a:off x="152400" y="1219200"/>
            <a:ext cx="11640230" cy="5326577"/>
          </a:xfrm>
          <a:prstGeom prst="rect">
            <a:avLst/>
          </a:prstGeom>
          <a:noFill/>
          <a:ln>
            <a:noFill/>
          </a:ln>
        </p:spPr>
        <p:txBody>
          <a:bodyPr spcFirstLastPara="1" wrap="square" lIns="0" tIns="0" rIns="0" bIns="0" anchor="t" anchorCtr="0">
            <a:noAutofit/>
          </a:bodyPr>
          <a:lstStyle/>
          <a:p>
            <a:pPr marL="457200" marR="0" lvl="0" indent="-228600" algn="just" rtl="0">
              <a:lnSpc>
                <a:spcPct val="200000"/>
              </a:lnSpc>
              <a:spcBef>
                <a:spcPts val="1000"/>
              </a:spcBef>
              <a:spcAft>
                <a:spcPts val="0"/>
              </a:spcAft>
              <a:buClr>
                <a:srgbClr val="000000"/>
              </a:buClr>
              <a:buSzPts val="1800"/>
              <a:buFont typeface="Arial"/>
              <a:buNone/>
            </a:pPr>
            <a:r>
              <a:rPr lang="en-GB" b="1" dirty="0" smtClean="0"/>
              <a:t>Engage </a:t>
            </a:r>
            <a:r>
              <a:rPr lang="en-GB" b="1" dirty="0"/>
              <a:t>Key Audiences:</a:t>
            </a:r>
            <a:r>
              <a:rPr lang="en-GB" dirty="0"/>
              <a:t> Once you have identified your key audiences, figure out the best ways to engage them and tailor your messages to their needs and preferences.</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b="1" dirty="0"/>
              <a:t>Allocate Necessary Resources:</a:t>
            </a:r>
            <a:r>
              <a:rPr lang="en-GB" dirty="0"/>
              <a:t> Identify the resources needed to meet the needs of your audiences and work on building long-term relationships with them.</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b="1" dirty="0"/>
              <a:t>Identify Ambassadors and Free Agents:</a:t>
            </a:r>
            <a:r>
              <a:rPr lang="en-GB" dirty="0"/>
              <a:t> Discover individuals who can spread your message across target communities.</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b="1" dirty="0"/>
              <a:t>Recognize the Importance of Communication Planning:</a:t>
            </a:r>
            <a:r>
              <a:rPr lang="en-GB" dirty="0"/>
              <a:t> Understanding your target audience is crucial in communication planning as it directly links to your strategic communication objectives.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33" name="Google Shape;133;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2: Define Your Target Audiences</a:t>
            </a:r>
            <a:endParaRPr b="1"/>
          </a:p>
        </p:txBody>
      </p:sp>
    </p:spTree>
    <p:extLst>
      <p:ext uri="{BB962C8B-B14F-4D97-AF65-F5344CB8AC3E}">
        <p14:creationId xmlns:p14="http://schemas.microsoft.com/office/powerpoint/2010/main" val="215316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3"/>
          <p:cNvSpPr txBox="1">
            <a:spLocks noGrp="1"/>
          </p:cNvSpPr>
          <p:nvPr>
            <p:ph type="body" idx="1"/>
          </p:nvPr>
        </p:nvSpPr>
        <p:spPr>
          <a:xfrm>
            <a:off x="399370" y="1449389"/>
            <a:ext cx="66872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Identifying Target Audiences: A Simplified  Process </a:t>
            </a:r>
            <a:endParaRPr dirty="0">
              <a:solidFill>
                <a:schemeClr val="accent3"/>
              </a:solidFill>
            </a:endParaRPr>
          </a:p>
          <a:p>
            <a:pPr marL="457200" marR="0" lvl="0" indent="-228600" algn="just" rtl="0">
              <a:lnSpc>
                <a:spcPct val="90000"/>
              </a:lnSpc>
              <a:spcBef>
                <a:spcPts val="1000"/>
              </a:spcBef>
              <a:spcAft>
                <a:spcPts val="0"/>
              </a:spcAft>
              <a:buClr>
                <a:srgbClr val="000000"/>
              </a:buClr>
              <a:buSzPts val="1800"/>
              <a:buFont typeface="Arial"/>
              <a:buNone/>
            </a:pPr>
            <a:r>
              <a:rPr lang="en-GB" b="1" dirty="0"/>
              <a:t>Step 1: Audience Segmentation</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Make a list of potential audiences, crafting your message to suit each group or person. Determine who has the influence or power to help reach your goals and who can influence others in your community or key leaders.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Step 2: </a:t>
            </a:r>
            <a:r>
              <a:rPr lang="en-GB" b="1" dirty="0" smtClean="0"/>
              <a:t>Analysing </a:t>
            </a:r>
            <a:r>
              <a:rPr lang="en-GB" b="1" dirty="0"/>
              <a:t>Relationships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Consider the relationships between you, your target audience, and decision-makers. Understand who your target audience trusts and takes advice from, who you can influence, and who else could potentially persuade the decision-makers in your </a:t>
            </a:r>
            <a:r>
              <a:rPr lang="en-GB" dirty="0" err="1"/>
              <a:t>favor</a:t>
            </a:r>
            <a:r>
              <a:rPr lang="en-GB" dirty="0"/>
              <a:t>.</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Step 3: Recognizing Core Interests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Discover what matters to each target audience, what's important to the people they trust, and identify the common values you share with those you want to influence.</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40" name="Google Shape;140;p33"/>
          <p:cNvPicPr preferRelativeResize="0"/>
          <p:nvPr/>
        </p:nvPicPr>
        <p:blipFill rotWithShape="1">
          <a:blip r:embed="rId3">
            <a:alphaModFix/>
          </a:blip>
          <a:srcRect/>
          <a:stretch/>
        </p:blipFill>
        <p:spPr>
          <a:xfrm>
            <a:off x="7528082" y="2083095"/>
            <a:ext cx="4382196" cy="3289300"/>
          </a:xfrm>
          <a:prstGeom prst="rect">
            <a:avLst/>
          </a:prstGeom>
          <a:noFill/>
          <a:ln>
            <a:noFill/>
          </a:ln>
        </p:spPr>
      </p:pic>
      <p:sp>
        <p:nvSpPr>
          <p:cNvPr id="141" name="Google Shape;141;p3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2: Define Your Target Audiences</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34"/>
          <p:cNvGrpSpPr/>
          <p:nvPr/>
        </p:nvGrpSpPr>
        <p:grpSpPr>
          <a:xfrm>
            <a:off x="1851343" y="2195067"/>
            <a:ext cx="8489313" cy="3089314"/>
            <a:chOff x="1451973" y="1399"/>
            <a:chExt cx="8489313" cy="5093588"/>
          </a:xfrm>
          <a:solidFill>
            <a:schemeClr val="accent3"/>
          </a:solidFill>
        </p:grpSpPr>
        <p:sp>
          <p:nvSpPr>
            <p:cNvPr id="147" name="Google Shape;147;p34"/>
            <p:cNvSpPr/>
            <p:nvPr/>
          </p:nvSpPr>
          <p:spPr>
            <a:xfrm>
              <a:off x="1451973" y="1399"/>
              <a:ext cx="8489313" cy="5093588"/>
            </a:xfrm>
            <a:prstGeom prst="rect">
              <a:avLst/>
            </a:prstGeom>
            <a:gr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4"/>
            <p:cNvSpPr txBox="1"/>
            <p:nvPr/>
          </p:nvSpPr>
          <p:spPr>
            <a:xfrm>
              <a:off x="1451973" y="1399"/>
              <a:ext cx="8489313" cy="5093588"/>
            </a:xfrm>
            <a:prstGeom prst="rect">
              <a:avLst/>
            </a:prstGeom>
            <a:grp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GB" sz="3600" b="0" i="0" u="none" strike="noStrike" cap="none" dirty="0">
                  <a:solidFill>
                    <a:schemeClr val="lt1"/>
                  </a:solidFill>
                  <a:latin typeface="Calibri"/>
                  <a:ea typeface="Calibri"/>
                  <a:cs typeface="Calibri"/>
                  <a:sym typeface="Calibri"/>
                </a:rPr>
                <a:t>Map your </a:t>
              </a:r>
              <a:r>
                <a:rPr lang="en-GB" sz="3600" b="0" i="0" u="none" strike="noStrike" cap="none" dirty="0" smtClean="0">
                  <a:solidFill>
                    <a:schemeClr val="lt1"/>
                  </a:solidFill>
                  <a:latin typeface="Calibri"/>
                  <a:ea typeface="Calibri"/>
                  <a:cs typeface="Calibri"/>
                  <a:sym typeface="Calibri"/>
                </a:rPr>
                <a:t>target </a:t>
              </a:r>
              <a:r>
                <a:rPr lang="en-GB" sz="3600" dirty="0">
                  <a:solidFill>
                    <a:schemeClr val="lt1"/>
                  </a:solidFill>
                  <a:latin typeface="Calibri"/>
                  <a:ea typeface="Calibri"/>
                  <a:cs typeface="Calibri"/>
                  <a:sym typeface="Calibri"/>
                </a:rPr>
                <a:t>a</a:t>
              </a:r>
              <a:r>
                <a:rPr lang="en-GB" sz="3600" b="0" i="0" u="none" strike="noStrike" cap="none" dirty="0" smtClean="0">
                  <a:solidFill>
                    <a:schemeClr val="lt1"/>
                  </a:solidFill>
                  <a:latin typeface="Calibri"/>
                  <a:ea typeface="Calibri"/>
                  <a:cs typeface="Calibri"/>
                  <a:sym typeface="Calibri"/>
                </a:rPr>
                <a:t>udience </a:t>
              </a:r>
              <a:r>
                <a:rPr lang="en-GB" sz="3600" b="0" i="0" u="none" strike="noStrike" cap="none" dirty="0">
                  <a:solidFill>
                    <a:schemeClr val="lt1"/>
                  </a:solidFill>
                  <a:latin typeface="Calibri"/>
                  <a:ea typeface="Calibri"/>
                  <a:cs typeface="Calibri"/>
                  <a:sym typeface="Calibri"/>
                </a:rPr>
                <a:t>and </a:t>
              </a:r>
              <a:r>
                <a:rPr lang="en-GB" sz="3600" b="0" i="0" u="none" strike="noStrike" cap="none" dirty="0" smtClean="0">
                  <a:solidFill>
                    <a:schemeClr val="lt1"/>
                  </a:solidFill>
                  <a:latin typeface="Calibri"/>
                  <a:ea typeface="Calibri"/>
                  <a:cs typeface="Calibri"/>
                  <a:sym typeface="Calibri"/>
                </a:rPr>
                <a:t>write the</a:t>
              </a:r>
            </a:p>
            <a:p>
              <a:pPr marL="0" marR="0" lvl="0" indent="0" algn="ctr" rtl="0">
                <a:lnSpc>
                  <a:spcPct val="90000"/>
                </a:lnSpc>
                <a:spcBef>
                  <a:spcPts val="0"/>
                </a:spcBef>
                <a:spcAft>
                  <a:spcPts val="0"/>
                </a:spcAft>
                <a:buClr>
                  <a:srgbClr val="000000"/>
                </a:buClr>
                <a:buSzPts val="3600"/>
                <a:buFont typeface="Arial"/>
                <a:buNone/>
              </a:pPr>
              <a:r>
                <a:rPr lang="en-GB" sz="3600" dirty="0">
                  <a:solidFill>
                    <a:schemeClr val="lt1"/>
                  </a:solidFill>
                  <a:latin typeface="Calibri"/>
                  <a:ea typeface="Calibri"/>
                  <a:cs typeface="Calibri"/>
                  <a:sym typeface="Calibri"/>
                </a:rPr>
                <a:t>g</a:t>
              </a:r>
              <a:r>
                <a:rPr lang="en-GB" sz="3600" b="0" i="0" u="none" strike="noStrike" cap="none" dirty="0" smtClean="0">
                  <a:solidFill>
                    <a:schemeClr val="lt1"/>
                  </a:solidFill>
                  <a:latin typeface="Calibri"/>
                  <a:ea typeface="Calibri"/>
                  <a:cs typeface="Calibri"/>
                  <a:sym typeface="Calibri"/>
                </a:rPr>
                <a:t>oal </a:t>
              </a:r>
              <a:r>
                <a:rPr lang="en-GB" sz="3600" b="0" i="0" u="none" strike="noStrike" cap="none" dirty="0">
                  <a:solidFill>
                    <a:schemeClr val="lt1"/>
                  </a:solidFill>
                  <a:latin typeface="Calibri"/>
                  <a:ea typeface="Calibri"/>
                  <a:cs typeface="Calibri"/>
                  <a:sym typeface="Calibri"/>
                </a:rPr>
                <a:t>for </a:t>
              </a:r>
              <a:r>
                <a:rPr lang="en-GB" sz="3600" b="0" i="0" u="none" strike="noStrike" cap="none" dirty="0" smtClean="0">
                  <a:solidFill>
                    <a:schemeClr val="lt1"/>
                  </a:solidFill>
                  <a:latin typeface="Calibri"/>
                  <a:ea typeface="Calibri"/>
                  <a:cs typeface="Calibri"/>
                  <a:sym typeface="Calibri"/>
                </a:rPr>
                <a:t>each </a:t>
              </a:r>
              <a:r>
                <a:rPr lang="en-GB" sz="3600" dirty="0">
                  <a:solidFill>
                    <a:schemeClr val="lt1"/>
                  </a:solidFill>
                  <a:latin typeface="Calibri"/>
                  <a:ea typeface="Calibri"/>
                  <a:cs typeface="Calibri"/>
                  <a:sym typeface="Calibri"/>
                </a:rPr>
                <a:t>t</a:t>
              </a:r>
              <a:r>
                <a:rPr lang="en-GB" sz="3600" b="0" i="0" u="none" strike="noStrike" cap="none" dirty="0" smtClean="0">
                  <a:solidFill>
                    <a:schemeClr val="lt1"/>
                  </a:solidFill>
                  <a:latin typeface="Calibri"/>
                  <a:ea typeface="Calibri"/>
                  <a:cs typeface="Calibri"/>
                  <a:sym typeface="Calibri"/>
                </a:rPr>
                <a:t>arget </a:t>
              </a:r>
              <a:r>
                <a:rPr lang="en-GB" sz="3600" dirty="0" smtClean="0">
                  <a:solidFill>
                    <a:schemeClr val="lt1"/>
                  </a:solidFill>
                  <a:latin typeface="Calibri"/>
                  <a:ea typeface="Calibri"/>
                  <a:cs typeface="Calibri"/>
                  <a:sym typeface="Calibri"/>
                </a:rPr>
                <a:t>a</a:t>
              </a:r>
              <a:r>
                <a:rPr lang="en-GB" sz="3600" b="0" i="0" u="none" strike="noStrike" cap="none" dirty="0" smtClean="0">
                  <a:solidFill>
                    <a:schemeClr val="lt1"/>
                  </a:solidFill>
                  <a:latin typeface="Calibri"/>
                  <a:ea typeface="Calibri"/>
                  <a:cs typeface="Calibri"/>
                  <a:sym typeface="Calibri"/>
                </a:rPr>
                <a:t>udience.</a:t>
              </a:r>
              <a:endParaRPr sz="3600" b="0" i="0" u="none" strike="noStrike" cap="none" dirty="0">
                <a:solidFill>
                  <a:schemeClr val="lt1"/>
                </a:solidFill>
                <a:latin typeface="Calibri"/>
                <a:ea typeface="Calibri"/>
                <a:cs typeface="Calibri"/>
                <a:sym typeface="Calibri"/>
              </a:endParaRPr>
            </a:p>
          </p:txBody>
        </p:sp>
      </p:grpSp>
      <p:sp>
        <p:nvSpPr>
          <p:cNvPr id="149" name="Google Shape;149;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Activity Time!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5"/>
          <p:cNvSpPr txBox="1">
            <a:spLocks noGrp="1"/>
          </p:cNvSpPr>
          <p:nvPr>
            <p:ph type="body" idx="1"/>
          </p:nvPr>
        </p:nvSpPr>
        <p:spPr>
          <a:xfrm>
            <a:off x="88900" y="1143000"/>
            <a:ext cx="6210300" cy="49657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Self-Assessment Process</a:t>
            </a:r>
            <a:endParaRPr dirty="0">
              <a:solidFill>
                <a:schemeClr val="accent3"/>
              </a:solidFill>
            </a:endParaRPr>
          </a:p>
          <a:p>
            <a:pPr marL="514350" lvl="0" indent="-285750" algn="just" rtl="0">
              <a:lnSpc>
                <a:spcPct val="90000"/>
              </a:lnSpc>
              <a:spcBef>
                <a:spcPts val="1000"/>
              </a:spcBef>
              <a:spcAft>
                <a:spcPts val="0"/>
              </a:spcAft>
              <a:buSzPts val="1800"/>
              <a:buFont typeface="Arial"/>
              <a:buChar char="•"/>
            </a:pPr>
            <a:r>
              <a:rPr lang="en-GB" dirty="0"/>
              <a:t>Prior to formulating your communications action plan, conduct a self-assessment to understand your position.</a:t>
            </a:r>
            <a:endParaRPr dirty="0"/>
          </a:p>
          <a:p>
            <a:pPr marL="514350" lvl="0" indent="-285750" algn="just" rtl="0">
              <a:lnSpc>
                <a:spcPct val="90000"/>
              </a:lnSpc>
              <a:spcBef>
                <a:spcPts val="1000"/>
              </a:spcBef>
              <a:spcAft>
                <a:spcPts val="0"/>
              </a:spcAft>
              <a:buSzPts val="1800"/>
              <a:buFont typeface="Arial"/>
              <a:buChar char="•"/>
            </a:pPr>
            <a:r>
              <a:rPr lang="en-GB" dirty="0"/>
              <a:t>This self-evaluation will aid in identifying communication strengths and weaknesses, as well as pinpointing areas that require enhancement.</a:t>
            </a:r>
            <a:endParaRPr dirty="0"/>
          </a:p>
          <a:p>
            <a:pPr marL="514350" lvl="0" indent="-285750" algn="just" rtl="0">
              <a:lnSpc>
                <a:spcPct val="90000"/>
              </a:lnSpc>
              <a:spcBef>
                <a:spcPts val="1000"/>
              </a:spcBef>
              <a:spcAft>
                <a:spcPts val="0"/>
              </a:spcAft>
              <a:buSzPts val="1800"/>
              <a:buFont typeface="Arial"/>
              <a:buChar char="•"/>
            </a:pPr>
            <a:r>
              <a:rPr lang="en-GB" dirty="0"/>
              <a:t>It will assist in setting realistic objectives, formulating an action plan, and prioritizing tasks necessary to achieve those goals.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Crawl, Walk, Run, Fly Model</a:t>
            </a:r>
            <a:endParaRPr dirty="0">
              <a:solidFill>
                <a:schemeClr val="accent3"/>
              </a:solidFill>
            </a:endParaRPr>
          </a:p>
          <a:p>
            <a:pPr marL="514350" lvl="0" indent="-285750" algn="just" rtl="0">
              <a:lnSpc>
                <a:spcPct val="90000"/>
              </a:lnSpc>
              <a:spcBef>
                <a:spcPts val="1000"/>
              </a:spcBef>
              <a:spcAft>
                <a:spcPts val="0"/>
              </a:spcAft>
              <a:buSzPts val="1800"/>
              <a:buFont typeface="Arial"/>
              <a:buChar char="•"/>
            </a:pPr>
            <a:r>
              <a:rPr lang="en-GB" dirty="0"/>
              <a:t>The CWRF model is a practice maturity model that aids non-profits in enhancing their communication methods to achieve strategic objectives.</a:t>
            </a:r>
            <a:endParaRPr dirty="0"/>
          </a:p>
          <a:p>
            <a:pPr marL="514350" lvl="0" indent="-285750" algn="just" rtl="0">
              <a:lnSpc>
                <a:spcPct val="90000"/>
              </a:lnSpc>
              <a:spcBef>
                <a:spcPts val="1000"/>
              </a:spcBef>
              <a:spcAft>
                <a:spcPts val="0"/>
              </a:spcAft>
              <a:buSzPts val="1800"/>
              <a:buFont typeface="Arial"/>
              <a:buChar char="•"/>
            </a:pPr>
            <a:r>
              <a:rPr lang="en-GB" dirty="0"/>
              <a:t>This model enables non-profits to gradually expand their capacity and incorporate new strategies and tactics until their strategic goals are met, fostering steady and sustainable growth.</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56" name="Google Shape;156;p35"/>
          <p:cNvSpPr txBox="1">
            <a:spLocks noGrp="1"/>
          </p:cNvSpPr>
          <p:nvPr>
            <p:ph type="title"/>
          </p:nvPr>
        </p:nvSpPr>
        <p:spPr>
          <a:xfrm>
            <a:off x="399300" y="338528"/>
            <a:ext cx="11393400" cy="753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Step 3: Evaluate Your Current Situation - Using the Maturity Practice Model (Crawl, Walk, Run, Fly)</a:t>
            </a:r>
            <a:r>
              <a:rPr lang="en-GB" dirty="0"/>
              <a:t/>
            </a:r>
            <a:br>
              <a:rPr lang="en-GB" dirty="0"/>
            </a:br>
            <a:endParaRPr dirty="0"/>
          </a:p>
        </p:txBody>
      </p:sp>
      <p:pic>
        <p:nvPicPr>
          <p:cNvPr id="157" name="Google Shape;157;p35"/>
          <p:cNvPicPr preferRelativeResize="0"/>
          <p:nvPr/>
        </p:nvPicPr>
        <p:blipFill rotWithShape="1">
          <a:blip r:embed="rId3">
            <a:alphaModFix/>
          </a:blip>
          <a:srcRect/>
          <a:stretch/>
        </p:blipFill>
        <p:spPr>
          <a:xfrm>
            <a:off x="6634014" y="1606550"/>
            <a:ext cx="5057016" cy="364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6"/>
          <p:cNvSpPr txBox="1">
            <a:spLocks noGrp="1"/>
          </p:cNvSpPr>
          <p:nvPr>
            <p:ph type="body" idx="1"/>
          </p:nvPr>
        </p:nvSpPr>
        <p:spPr>
          <a:xfrm>
            <a:off x="399370" y="1449389"/>
            <a:ext cx="51124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t>Other Tools for Evaluation</a:t>
            </a:r>
            <a:endParaRPr sz="2000" dirty="0"/>
          </a:p>
          <a:p>
            <a:pPr marL="457200" lvl="0" indent="-228600" algn="l" rtl="0">
              <a:lnSpc>
                <a:spcPct val="90000"/>
              </a:lnSpc>
              <a:spcBef>
                <a:spcPts val="1000"/>
              </a:spcBef>
              <a:spcAft>
                <a:spcPts val="0"/>
              </a:spcAft>
              <a:buSzPts val="1800"/>
              <a:buNone/>
            </a:pPr>
            <a:r>
              <a:rPr lang="en-GB" sz="2000" b="1" dirty="0">
                <a:solidFill>
                  <a:schemeClr val="accent3"/>
                </a:solidFill>
              </a:rPr>
              <a:t>SWOT Analysis:</a:t>
            </a:r>
            <a:r>
              <a:rPr lang="en-GB" sz="2000" dirty="0">
                <a:solidFill>
                  <a:schemeClr val="accent3"/>
                </a:solidFill>
              </a:rPr>
              <a:t> </a:t>
            </a:r>
            <a:r>
              <a:rPr lang="en-GB" sz="2000" dirty="0"/>
              <a:t>Document your strengths, weaknesses, opportunities, and threats.</a:t>
            </a:r>
            <a:endParaRPr dirty="0"/>
          </a:p>
          <a:p>
            <a:pPr marL="457200" lvl="0" indent="-228600" algn="l" rtl="0">
              <a:lnSpc>
                <a:spcPct val="90000"/>
              </a:lnSpc>
              <a:spcBef>
                <a:spcPts val="1000"/>
              </a:spcBef>
              <a:spcAft>
                <a:spcPts val="0"/>
              </a:spcAft>
              <a:buSzPts val="1800"/>
              <a:buNone/>
            </a:pPr>
            <a:r>
              <a:rPr lang="en-GB" sz="2000" b="1" dirty="0">
                <a:solidFill>
                  <a:schemeClr val="accent3"/>
                </a:solidFill>
              </a:rPr>
              <a:t>PEST Analysis:</a:t>
            </a:r>
            <a:r>
              <a:rPr lang="en-GB" sz="2000" dirty="0">
                <a:solidFill>
                  <a:schemeClr val="accent3"/>
                </a:solidFill>
              </a:rPr>
              <a:t> </a:t>
            </a:r>
            <a:r>
              <a:rPr lang="en-GB" sz="2000" dirty="0"/>
              <a:t>Consider political, economic, social, and technological impacts on your </a:t>
            </a:r>
            <a:r>
              <a:rPr lang="en-GB" sz="2000" dirty="0" smtClean="0"/>
              <a:t>endeavours.</a:t>
            </a:r>
            <a:endParaRPr dirty="0"/>
          </a:p>
          <a:p>
            <a:pPr marL="457200" lvl="0" indent="-228600" algn="l" rtl="0">
              <a:lnSpc>
                <a:spcPct val="90000"/>
              </a:lnSpc>
              <a:spcBef>
                <a:spcPts val="1000"/>
              </a:spcBef>
              <a:spcAft>
                <a:spcPts val="0"/>
              </a:spcAft>
              <a:buSzPts val="1800"/>
              <a:buNone/>
            </a:pPr>
            <a:r>
              <a:rPr lang="en-GB" sz="2000" b="1" dirty="0">
                <a:solidFill>
                  <a:schemeClr val="accent3"/>
                </a:solidFill>
              </a:rPr>
              <a:t>Competitor Analysis:</a:t>
            </a:r>
            <a:r>
              <a:rPr lang="en-GB" sz="2000" dirty="0">
                <a:solidFill>
                  <a:schemeClr val="accent3"/>
                </a:solidFill>
              </a:rPr>
              <a:t> </a:t>
            </a:r>
            <a:r>
              <a:rPr lang="en-GB" sz="2000" dirty="0"/>
              <a:t>Compare your strengths and weaknesses to those of your competitors.</a:t>
            </a:r>
            <a:endParaRPr dirty="0"/>
          </a:p>
          <a:p>
            <a:pPr marL="457200" lvl="0" indent="-228600" algn="l" rtl="0">
              <a:lnSpc>
                <a:spcPct val="90000"/>
              </a:lnSpc>
              <a:spcBef>
                <a:spcPts val="1000"/>
              </a:spcBef>
              <a:spcAft>
                <a:spcPts val="0"/>
              </a:spcAft>
              <a:buSzPts val="1800"/>
              <a:buNone/>
            </a:pPr>
            <a:r>
              <a:rPr lang="en-GB" sz="2000" b="1" dirty="0">
                <a:solidFill>
                  <a:schemeClr val="accent3"/>
                </a:solidFill>
              </a:rPr>
              <a:t>Stakeholder Feedback:</a:t>
            </a:r>
            <a:r>
              <a:rPr lang="en-GB" sz="2000" dirty="0">
                <a:solidFill>
                  <a:schemeClr val="accent3"/>
                </a:solidFill>
              </a:rPr>
              <a:t> </a:t>
            </a:r>
            <a:r>
              <a:rPr lang="en-GB" sz="2000" dirty="0"/>
              <a:t>Gather data and perspectives from a broad spectrum of stakeholders. Directly engage with key stakeholders, and utilize communication surveys for wider inclusion.</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64" name="Google Shape;164;p36"/>
          <p:cNvPicPr preferRelativeResize="0"/>
          <p:nvPr/>
        </p:nvPicPr>
        <p:blipFill rotWithShape="1">
          <a:blip r:embed="rId3">
            <a:alphaModFix/>
          </a:blip>
          <a:srcRect/>
          <a:stretch/>
        </p:blipFill>
        <p:spPr>
          <a:xfrm>
            <a:off x="6412494" y="1676399"/>
            <a:ext cx="4636505" cy="4160323"/>
          </a:xfrm>
          <a:prstGeom prst="rect">
            <a:avLst/>
          </a:prstGeom>
          <a:noFill/>
          <a:ln>
            <a:noFill/>
          </a:ln>
        </p:spPr>
      </p:pic>
      <p:sp>
        <p:nvSpPr>
          <p:cNvPr id="165" name="Google Shape;165;p36"/>
          <p:cNvSpPr txBox="1">
            <a:spLocks noGrp="1"/>
          </p:cNvSpPr>
          <p:nvPr>
            <p:ph type="title"/>
          </p:nvPr>
        </p:nvSpPr>
        <p:spPr>
          <a:xfrm>
            <a:off x="399300" y="327895"/>
            <a:ext cx="11393400" cy="753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Step 3: Evaluate Your Current Situation - Using the Maturity Practice Model (Crawl, Walk, Run, Fly)</a:t>
            </a:r>
            <a:r>
              <a:rPr lang="en-GB" dirty="0"/>
              <a:t/>
            </a:r>
            <a:br>
              <a:rPr lang="en-GB" dirty="0"/>
            </a:b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7"/>
          <p:cNvSpPr txBox="1">
            <a:spLocks noGrp="1"/>
          </p:cNvSpPr>
          <p:nvPr>
            <p:ph type="body" idx="1"/>
          </p:nvPr>
        </p:nvSpPr>
        <p:spPr>
          <a:xfrm>
            <a:off x="399370" y="1321802"/>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t>Understanding Key Messages and Their Importance</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A key message is a crucial element of strategic communication, especially in the non-profit sector. It influences the creation of all types of communication tools. Effective messages are clear, concise, and engaging, crafted specifically to resonate with the target audience and aligned with the organization's objectives.</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A well-crafted message can promote an organization's objectives, foster trust and loyalty, and effectively communicate the organization's mission and values. It helps distinguish an organization from its competition and establishes it as a leader.</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They should be memorable and offer a clear understanding of the organization's purpose and goals.</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Key messages play a vital role in maintaining a consistent brand identity and in articulating the organization's mission, values, and goals to the public. They can be controlled to prioritize and define information, ensure consistency and accuracy, track success, and maintain focus during interactions with media or stakeholders.</a:t>
            </a:r>
            <a:endParaRPr sz="2000" dirty="0"/>
          </a:p>
          <a:p>
            <a:pPr marL="457200" marR="0" lvl="0" indent="-228600" algn="just" rtl="0">
              <a:lnSpc>
                <a:spcPct val="100000"/>
              </a:lnSpc>
              <a:spcBef>
                <a:spcPts val="1000"/>
              </a:spcBef>
              <a:spcAft>
                <a:spcPts val="0"/>
              </a:spcAft>
              <a:buClr>
                <a:srgbClr val="000000"/>
              </a:buClr>
              <a:buSzPts val="1800"/>
              <a:buFont typeface="Arial"/>
              <a:buNone/>
            </a:pPr>
            <a:endParaRPr dirty="0"/>
          </a:p>
        </p:txBody>
      </p:sp>
      <p:sp>
        <p:nvSpPr>
          <p:cNvPr id="171" name="Google Shape;171;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4: Formulating Your Essential Messages</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body" idx="1"/>
          </p:nvPr>
        </p:nvSpPr>
        <p:spPr>
          <a:xfrm>
            <a:off x="127000" y="1219200"/>
            <a:ext cx="11536916" cy="5326577"/>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b="1" dirty="0"/>
              <a:t>Characteristics of Effective Key Messages</a:t>
            </a:r>
            <a:endParaRPr dirty="0"/>
          </a:p>
          <a:p>
            <a:pPr marL="228600" lvl="0" indent="0" algn="just" rtl="0">
              <a:lnSpc>
                <a:spcPct val="150000"/>
              </a:lnSpc>
              <a:spcBef>
                <a:spcPts val="1000"/>
              </a:spcBef>
              <a:spcAft>
                <a:spcPts val="0"/>
              </a:spcAft>
              <a:buSzPts val="1800"/>
            </a:pPr>
            <a:r>
              <a:rPr lang="en-GB" b="1" dirty="0">
                <a:solidFill>
                  <a:schemeClr val="accent3"/>
                </a:solidFill>
              </a:rPr>
              <a:t>Succinct: </a:t>
            </a:r>
            <a:r>
              <a:rPr lang="en-GB" dirty="0"/>
              <a:t>Stick to three to five key messages per topic, each comprising one to three sentences, and deliverable in 30 seconds or less.</a:t>
            </a:r>
            <a:endParaRPr dirty="0"/>
          </a:p>
          <a:p>
            <a:pPr marL="228600" lvl="0" indent="0" algn="just" rtl="0">
              <a:lnSpc>
                <a:spcPct val="150000"/>
              </a:lnSpc>
              <a:spcBef>
                <a:spcPts val="1000"/>
              </a:spcBef>
              <a:spcAft>
                <a:spcPts val="0"/>
              </a:spcAft>
              <a:buSzPts val="1800"/>
            </a:pPr>
            <a:r>
              <a:rPr lang="en-GB" b="1" dirty="0">
                <a:solidFill>
                  <a:schemeClr val="accent3"/>
                </a:solidFill>
              </a:rPr>
              <a:t>Strategic: </a:t>
            </a:r>
            <a:r>
              <a:rPr lang="en-GB" dirty="0"/>
              <a:t>Highlight what differentiates you and the benefits you offer.</a:t>
            </a:r>
            <a:endParaRPr dirty="0"/>
          </a:p>
          <a:p>
            <a:pPr marL="228600" lvl="0" indent="0" algn="just" rtl="0">
              <a:lnSpc>
                <a:spcPct val="150000"/>
              </a:lnSpc>
              <a:spcBef>
                <a:spcPts val="1000"/>
              </a:spcBef>
              <a:spcAft>
                <a:spcPts val="0"/>
              </a:spcAft>
              <a:buSzPts val="1800"/>
            </a:pPr>
            <a:r>
              <a:rPr lang="en-GB" b="1" dirty="0">
                <a:solidFill>
                  <a:schemeClr val="accent3"/>
                </a:solidFill>
              </a:rPr>
              <a:t>Relevant: </a:t>
            </a:r>
            <a:r>
              <a:rPr lang="en-GB" dirty="0"/>
              <a:t>Balance your need to communicate with what your audience needs to understand.</a:t>
            </a:r>
            <a:endParaRPr dirty="0"/>
          </a:p>
          <a:p>
            <a:pPr marL="228600" lvl="0" indent="0" algn="just" rtl="0">
              <a:lnSpc>
                <a:spcPct val="150000"/>
              </a:lnSpc>
              <a:spcBef>
                <a:spcPts val="1000"/>
              </a:spcBef>
              <a:spcAft>
                <a:spcPts val="0"/>
              </a:spcAft>
              <a:buSzPts val="1800"/>
            </a:pPr>
            <a:r>
              <a:rPr lang="en-GB" b="1" dirty="0">
                <a:solidFill>
                  <a:schemeClr val="accent3"/>
                </a:solidFill>
              </a:rPr>
              <a:t>Engaging: </a:t>
            </a:r>
            <a:r>
              <a:rPr lang="en-GB" dirty="0"/>
              <a:t>Create informative messages that stimulate action.</a:t>
            </a:r>
            <a:endParaRPr dirty="0"/>
          </a:p>
          <a:p>
            <a:pPr marL="228600" lvl="0" indent="0" algn="just" rtl="0">
              <a:lnSpc>
                <a:spcPct val="150000"/>
              </a:lnSpc>
              <a:spcBef>
                <a:spcPts val="1000"/>
              </a:spcBef>
              <a:spcAft>
                <a:spcPts val="0"/>
              </a:spcAft>
              <a:buSzPts val="1800"/>
            </a:pPr>
            <a:r>
              <a:rPr lang="en-GB" b="1" dirty="0">
                <a:solidFill>
                  <a:schemeClr val="accent3"/>
                </a:solidFill>
              </a:rPr>
              <a:t>Simple: </a:t>
            </a:r>
            <a:r>
              <a:rPr lang="en-GB" dirty="0"/>
              <a:t>Avoid jargon and acronyms, use simple language.</a:t>
            </a:r>
            <a:endParaRPr dirty="0"/>
          </a:p>
          <a:p>
            <a:pPr marL="228600" lvl="0" indent="0" algn="just" rtl="0">
              <a:lnSpc>
                <a:spcPct val="150000"/>
              </a:lnSpc>
              <a:spcBef>
                <a:spcPts val="1000"/>
              </a:spcBef>
              <a:spcAft>
                <a:spcPts val="0"/>
              </a:spcAft>
              <a:buSzPts val="1800"/>
            </a:pPr>
            <a:r>
              <a:rPr lang="en-GB" b="1" dirty="0">
                <a:solidFill>
                  <a:schemeClr val="accent3"/>
                </a:solidFill>
              </a:rPr>
              <a:t>Memorable: </a:t>
            </a:r>
            <a:r>
              <a:rPr lang="en-GB" dirty="0"/>
              <a:t>Make messages easy to recall and repeat, avoid lengthy sentences.</a:t>
            </a:r>
            <a:endParaRPr dirty="0"/>
          </a:p>
          <a:p>
            <a:pPr marL="228600" lvl="0" indent="0" algn="just" rtl="0">
              <a:lnSpc>
                <a:spcPct val="150000"/>
              </a:lnSpc>
              <a:spcBef>
                <a:spcPts val="1000"/>
              </a:spcBef>
              <a:spcAft>
                <a:spcPts val="0"/>
              </a:spcAft>
              <a:buSzPts val="1800"/>
            </a:pPr>
            <a:r>
              <a:rPr lang="en-GB" b="1" dirty="0">
                <a:solidFill>
                  <a:schemeClr val="accent3"/>
                </a:solidFill>
              </a:rPr>
              <a:t>Authentic: </a:t>
            </a:r>
            <a:r>
              <a:rPr lang="en-GB" dirty="0"/>
              <a:t>Use active voice, avoid advertising slogans.</a:t>
            </a:r>
            <a:endParaRPr dirty="0"/>
          </a:p>
          <a:p>
            <a:pPr marL="228600" lvl="0" indent="0" algn="just" rtl="0">
              <a:lnSpc>
                <a:spcPct val="150000"/>
              </a:lnSpc>
              <a:spcBef>
                <a:spcPts val="1000"/>
              </a:spcBef>
              <a:spcAft>
                <a:spcPts val="0"/>
              </a:spcAft>
              <a:buSzPts val="1800"/>
            </a:pPr>
            <a:r>
              <a:rPr lang="en-GB" b="1" dirty="0">
                <a:solidFill>
                  <a:schemeClr val="accent3"/>
                </a:solidFill>
              </a:rPr>
              <a:t>Customized: </a:t>
            </a:r>
            <a:r>
              <a:rPr lang="en-GB" dirty="0"/>
              <a:t>Adapt language and information depth for effective communication with different target audiences.</a:t>
            </a:r>
            <a:endParaRPr dirty="0"/>
          </a:p>
          <a:p>
            <a:pPr marL="457200" marR="0" lvl="0" indent="-228600" algn="just" rtl="0">
              <a:lnSpc>
                <a:spcPct val="150000"/>
              </a:lnSpc>
              <a:spcBef>
                <a:spcPts val="1000"/>
              </a:spcBef>
              <a:spcAft>
                <a:spcPts val="0"/>
              </a:spcAft>
              <a:buClr>
                <a:srgbClr val="000000"/>
              </a:buClr>
              <a:buSzPts val="1800"/>
              <a:buFont typeface="Arial"/>
              <a:buNone/>
            </a:pPr>
            <a:endParaRPr dirty="0"/>
          </a:p>
        </p:txBody>
      </p:sp>
      <p:sp>
        <p:nvSpPr>
          <p:cNvPr id="177" name="Google Shape;177;p3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4: Formulating Your Essential Messages</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9"/>
          <p:cNvSpPr txBox="1">
            <a:spLocks noGrp="1"/>
          </p:cNvSpPr>
          <p:nvPr>
            <p:ph type="body" idx="1"/>
          </p:nvPr>
        </p:nvSpPr>
        <p:spPr>
          <a:xfrm>
            <a:off x="324942" y="1300533"/>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Steps to Craft Key Messages</a:t>
            </a:r>
            <a:r>
              <a:rPr lang="en-GB" dirty="0"/>
              <a:t> The key message development process can be divided into three stages:</a:t>
            </a:r>
            <a:endParaRPr dirty="0"/>
          </a:p>
          <a:p>
            <a:pPr marL="514350" lvl="0" indent="-285750" algn="just" rtl="0">
              <a:lnSpc>
                <a:spcPct val="150000"/>
              </a:lnSpc>
              <a:spcBef>
                <a:spcPts val="1000"/>
              </a:spcBef>
              <a:spcAft>
                <a:spcPts val="0"/>
              </a:spcAft>
              <a:buSzPts val="1800"/>
              <a:buFont typeface="Arial"/>
              <a:buChar char="•"/>
            </a:pPr>
            <a:r>
              <a:rPr lang="en-GB" b="1" dirty="0">
                <a:solidFill>
                  <a:schemeClr val="accent3"/>
                </a:solidFill>
              </a:rPr>
              <a:t>Brainstorm:</a:t>
            </a:r>
            <a:r>
              <a:rPr lang="en-GB" dirty="0">
                <a:solidFill>
                  <a:schemeClr val="accent3"/>
                </a:solidFill>
              </a:rPr>
              <a:t> </a:t>
            </a:r>
            <a:r>
              <a:rPr lang="en-GB" dirty="0"/>
              <a:t>Start by identifying your communication goals and messaging needs. Understand your target audience's needs and expectations. If you have multiple target audiences, customize your key messages accordingly. Develop key messages by answering a few concise questions related to your primary message, its significance, uniqueness, relevance to the target audience, and any challenges or barriers to address.</a:t>
            </a:r>
            <a:endParaRPr dirty="0"/>
          </a:p>
          <a:p>
            <a:pPr marL="514350" lvl="0" indent="-285750" algn="just" rtl="0">
              <a:lnSpc>
                <a:spcPct val="150000"/>
              </a:lnSpc>
              <a:spcBef>
                <a:spcPts val="1000"/>
              </a:spcBef>
              <a:spcAft>
                <a:spcPts val="0"/>
              </a:spcAft>
              <a:buSzPts val="1800"/>
              <a:buFont typeface="Arial"/>
              <a:buChar char="•"/>
            </a:pPr>
            <a:r>
              <a:rPr lang="en-GB" b="1" dirty="0">
                <a:solidFill>
                  <a:schemeClr val="accent3"/>
                </a:solidFill>
              </a:rPr>
              <a:t>Refine:</a:t>
            </a:r>
            <a:r>
              <a:rPr lang="en-GB" dirty="0">
                <a:solidFill>
                  <a:schemeClr val="accent3"/>
                </a:solidFill>
              </a:rPr>
              <a:t> </a:t>
            </a:r>
            <a:r>
              <a:rPr lang="en-GB" dirty="0"/>
              <a:t>After brainstorming, revise your draft key messages. Ensure they align with your communication objectives, are conversational when read aloud, can be further simplified or made more concise, and encourage the target audience to take action.</a:t>
            </a:r>
            <a:endParaRPr dirty="0"/>
          </a:p>
          <a:p>
            <a:pPr marL="514350" lvl="0" indent="-285750" algn="just" rtl="0">
              <a:lnSpc>
                <a:spcPct val="150000"/>
              </a:lnSpc>
              <a:spcBef>
                <a:spcPts val="1000"/>
              </a:spcBef>
              <a:spcAft>
                <a:spcPts val="0"/>
              </a:spcAft>
              <a:buSzPts val="1800"/>
              <a:buFont typeface="Arial"/>
              <a:buChar char="•"/>
            </a:pPr>
            <a:r>
              <a:rPr lang="en-GB" b="1" dirty="0">
                <a:solidFill>
                  <a:schemeClr val="accent3"/>
                </a:solidFill>
              </a:rPr>
              <a:t>Test and Update:</a:t>
            </a:r>
            <a:r>
              <a:rPr lang="en-GB" dirty="0">
                <a:solidFill>
                  <a:schemeClr val="accent3"/>
                </a:solidFill>
              </a:rPr>
              <a:t> </a:t>
            </a:r>
            <a:r>
              <a:rPr lang="en-GB" dirty="0"/>
              <a:t>After refining the draft, test the key messages with internal and external audiences, including members of your target audience. Incorporate their feedback and finalize the messages. Periodically review and update the key messages to ensure they continue to meet your and your audience's needs and reflect current trends, research, and your organization's focus.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83" name="Google Shape;183;p39"/>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4: Formulating Your Essential Messages</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0"/>
          <p:cNvSpPr txBox="1">
            <a:spLocks noGrp="1"/>
          </p:cNvSpPr>
          <p:nvPr>
            <p:ph type="body" idx="1"/>
          </p:nvPr>
        </p:nvSpPr>
        <p:spPr>
          <a:xfrm>
            <a:off x="127590" y="1549400"/>
            <a:ext cx="6794500" cy="4996377"/>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Diverse communication methods exist, from direct discussions to social media usage. Selecting the right tool can aid in effectively reaching your audience and controlling your narrative.</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It's important to understand the limitations of each communication channel such as timeliness, reach, length limit, cost, etc.</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Choose the communication channels based on the audience preference and the need for your message to be received promptly.</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90" name="Google Shape;190;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5: Choosing Communication Channels and Tools</a:t>
            </a:r>
            <a:endParaRPr b="1"/>
          </a:p>
        </p:txBody>
      </p:sp>
      <p:pic>
        <p:nvPicPr>
          <p:cNvPr id="191" name="Google Shape;191;p40"/>
          <p:cNvPicPr preferRelativeResize="0"/>
          <p:nvPr/>
        </p:nvPicPr>
        <p:blipFill rotWithShape="1">
          <a:blip r:embed="rId3">
            <a:alphaModFix/>
          </a:blip>
          <a:srcRect/>
          <a:stretch/>
        </p:blipFill>
        <p:spPr>
          <a:xfrm>
            <a:off x="7061200" y="1549400"/>
            <a:ext cx="4927600" cy="307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body" idx="1"/>
          </p:nvPr>
        </p:nvSpPr>
        <p:spPr>
          <a:xfrm>
            <a:off x="246743" y="1320800"/>
            <a:ext cx="11545887" cy="5224977"/>
          </a:xfrm>
          <a:prstGeom prst="rect">
            <a:avLst/>
          </a:prstGeom>
          <a:noFill/>
          <a:ln>
            <a:noFill/>
          </a:ln>
        </p:spPr>
        <p:txBody>
          <a:bodyPr spcFirstLastPara="1" wrap="square" lIns="0" tIns="0" rIns="0" bIns="0" anchor="t" anchorCtr="0">
            <a:noAutofit/>
          </a:bodyPr>
          <a:lstStyle/>
          <a:p>
            <a:pPr marL="457200" lvl="0" indent="-228600" algn="just" rtl="0">
              <a:lnSpc>
                <a:spcPct val="115000"/>
              </a:lnSpc>
              <a:spcBef>
                <a:spcPts val="200"/>
              </a:spcBef>
              <a:spcAft>
                <a:spcPts val="0"/>
              </a:spcAft>
              <a:buSzPts val="1800"/>
              <a:buNone/>
            </a:pPr>
            <a:r>
              <a:rPr lang="en-GB" b="1" dirty="0">
                <a:solidFill>
                  <a:srgbClr val="1F3763"/>
                </a:solidFill>
                <a:latin typeface="Calibri"/>
                <a:ea typeface="Calibri"/>
                <a:cs typeface="Calibri"/>
                <a:sym typeface="Calibri"/>
              </a:rPr>
              <a:t>Overview </a:t>
            </a:r>
            <a:endParaRPr b="1" dirty="0">
              <a:latin typeface="Calibri"/>
              <a:ea typeface="Calibri"/>
              <a:cs typeface="Calibri"/>
              <a:sym typeface="Calibri"/>
            </a:endParaRPr>
          </a:p>
          <a:p>
            <a:pPr marL="457200" lvl="0" indent="-228600" algn="just" rtl="0">
              <a:lnSpc>
                <a:spcPct val="115000"/>
              </a:lnSpc>
              <a:spcBef>
                <a:spcPts val="1000"/>
              </a:spcBef>
              <a:spcAft>
                <a:spcPts val="0"/>
              </a:spcAft>
              <a:buSzPts val="1800"/>
              <a:buNone/>
            </a:pPr>
            <a:r>
              <a:rPr lang="en-GB" dirty="0">
                <a:latin typeface="Calibri"/>
                <a:ea typeface="Calibri"/>
                <a:cs typeface="Calibri"/>
                <a:sym typeface="Calibri"/>
              </a:rPr>
              <a:t>The aim of this unit is to present the various steps for the development of a comprehensive strategic communication planning. </a:t>
            </a:r>
            <a:endParaRPr dirty="0">
              <a:latin typeface="Calibri"/>
              <a:ea typeface="Calibri"/>
              <a:cs typeface="Calibri"/>
              <a:sym typeface="Calibri"/>
            </a:endParaRPr>
          </a:p>
          <a:p>
            <a:pPr marL="457200" lvl="0" indent="-228600" algn="just" rtl="0">
              <a:lnSpc>
                <a:spcPct val="115000"/>
              </a:lnSpc>
              <a:spcBef>
                <a:spcPts val="800"/>
              </a:spcBef>
              <a:spcAft>
                <a:spcPts val="0"/>
              </a:spcAft>
              <a:buSzPts val="1800"/>
              <a:buNone/>
            </a:pPr>
            <a:r>
              <a:rPr lang="en-GB" b="1" dirty="0">
                <a:solidFill>
                  <a:srgbClr val="1F3763"/>
                </a:solidFill>
                <a:latin typeface="Calibri"/>
                <a:ea typeface="Calibri"/>
                <a:cs typeface="Calibri"/>
                <a:sym typeface="Calibri"/>
              </a:rPr>
              <a:t>Learning Outcomes</a:t>
            </a:r>
            <a:endParaRPr b="1" dirty="0">
              <a:latin typeface="Calibri"/>
              <a:ea typeface="Calibri"/>
              <a:cs typeface="Calibri"/>
              <a:sym typeface="Calibri"/>
            </a:endParaRPr>
          </a:p>
          <a:p>
            <a:pPr marL="457200" lvl="0" indent="-228600" algn="just" rtl="0">
              <a:lnSpc>
                <a:spcPct val="115000"/>
              </a:lnSpc>
              <a:spcBef>
                <a:spcPts val="1000"/>
              </a:spcBef>
              <a:spcAft>
                <a:spcPts val="0"/>
              </a:spcAft>
              <a:buSzPts val="1800"/>
              <a:buNone/>
            </a:pPr>
            <a:r>
              <a:rPr lang="en-GB" dirty="0">
                <a:latin typeface="Calibri"/>
                <a:ea typeface="Calibri"/>
                <a:cs typeface="Calibri"/>
                <a:sym typeface="Calibri"/>
              </a:rPr>
              <a:t>Upon completion of the module participants will be able to:</a:t>
            </a:r>
            <a:endParaRPr dirty="0">
              <a:latin typeface="Calibri"/>
              <a:ea typeface="Calibri"/>
              <a:cs typeface="Calibri"/>
              <a:sym typeface="Calibri"/>
            </a:endParaRPr>
          </a:p>
          <a:p>
            <a:pPr marL="627063" lvl="0" indent="-285750" algn="just" rtl="0">
              <a:lnSpc>
                <a:spcPct val="115000"/>
              </a:lnSpc>
              <a:spcBef>
                <a:spcPts val="1600"/>
              </a:spcBef>
              <a:spcAft>
                <a:spcPts val="0"/>
              </a:spcAft>
              <a:buSzPts val="1800"/>
              <a:buFont typeface="Wingdings" panose="05000000000000000000" pitchFamily="2" charset="2"/>
              <a:buChar char="§"/>
            </a:pPr>
            <a:r>
              <a:rPr lang="en-GB" dirty="0"/>
              <a:t>Implement the various steps for the development of a strategic plan</a:t>
            </a:r>
            <a:endParaRPr dirty="0"/>
          </a:p>
          <a:p>
            <a:pPr marL="627063" lvl="0" indent="-285750" algn="just" rtl="0">
              <a:lnSpc>
                <a:spcPct val="115000"/>
              </a:lnSpc>
              <a:spcBef>
                <a:spcPts val="1600"/>
              </a:spcBef>
              <a:spcAft>
                <a:spcPts val="0"/>
              </a:spcAft>
              <a:buSzPts val="1800"/>
              <a:buFont typeface="Wingdings" panose="05000000000000000000" pitchFamily="2" charset="2"/>
              <a:buChar char="§"/>
            </a:pPr>
            <a:r>
              <a:rPr lang="en-GB" dirty="0"/>
              <a:t>Write communication objectives</a:t>
            </a:r>
            <a:endParaRPr dirty="0"/>
          </a:p>
          <a:p>
            <a:pPr marL="627063" lvl="0" indent="-285750" algn="just" rtl="0">
              <a:lnSpc>
                <a:spcPct val="115000"/>
              </a:lnSpc>
              <a:spcBef>
                <a:spcPts val="1600"/>
              </a:spcBef>
              <a:spcAft>
                <a:spcPts val="0"/>
              </a:spcAft>
              <a:buSzPts val="1800"/>
              <a:buFont typeface="Wingdings" panose="05000000000000000000" pitchFamily="2" charset="2"/>
              <a:buChar char="§"/>
            </a:pPr>
            <a:r>
              <a:rPr lang="en-GB" dirty="0"/>
              <a:t>Identify key policy audiences</a:t>
            </a:r>
            <a:endParaRPr dirty="0"/>
          </a:p>
          <a:p>
            <a:pPr marL="627063" lvl="0" indent="-285750" algn="just" rtl="0">
              <a:lnSpc>
                <a:spcPct val="115000"/>
              </a:lnSpc>
              <a:spcBef>
                <a:spcPts val="1600"/>
              </a:spcBef>
              <a:spcAft>
                <a:spcPts val="0"/>
              </a:spcAft>
              <a:buSzPts val="1800"/>
              <a:buFont typeface="Wingdings" panose="05000000000000000000" pitchFamily="2" charset="2"/>
              <a:buChar char="§"/>
            </a:pPr>
            <a:r>
              <a:rPr lang="en-GB" dirty="0"/>
              <a:t>Develop evidence-based policy messages </a:t>
            </a:r>
            <a:endParaRPr dirty="0"/>
          </a:p>
          <a:p>
            <a:pPr marL="627063" lvl="0" indent="-285750" algn="just" rtl="0">
              <a:lnSpc>
                <a:spcPct val="115000"/>
              </a:lnSpc>
              <a:spcBef>
                <a:spcPts val="1600"/>
              </a:spcBef>
              <a:spcAft>
                <a:spcPts val="0"/>
              </a:spcAft>
              <a:buSzPts val="1800"/>
              <a:buFont typeface="Wingdings" panose="05000000000000000000" pitchFamily="2" charset="2"/>
              <a:buChar char="§"/>
            </a:pPr>
            <a:r>
              <a:rPr lang="en-GB" dirty="0"/>
              <a:t>Identify and use communications tools</a:t>
            </a:r>
            <a:endParaRPr dirty="0"/>
          </a:p>
          <a:p>
            <a:pPr marL="228600" lvl="0" indent="0" algn="just" rtl="0">
              <a:lnSpc>
                <a:spcPct val="90000"/>
              </a:lnSpc>
              <a:spcBef>
                <a:spcPts val="1600"/>
              </a:spcBef>
              <a:spcAft>
                <a:spcPts val="0"/>
              </a:spcAft>
              <a:buSzPts val="1800"/>
              <a:buNone/>
            </a:pPr>
            <a:endParaRPr u="sng" dirty="0"/>
          </a:p>
          <a:p>
            <a:pPr marL="228600" lvl="0" indent="0" algn="just" rtl="0">
              <a:lnSpc>
                <a:spcPct val="90000"/>
              </a:lnSpc>
              <a:spcBef>
                <a:spcPts val="1000"/>
              </a:spcBef>
              <a:spcAft>
                <a:spcPts val="0"/>
              </a:spcAft>
              <a:buSzPts val="1800"/>
              <a:buNone/>
            </a:pPr>
            <a:endParaRPr u="sng" dirty="0"/>
          </a:p>
          <a:p>
            <a:pPr marL="228600" lvl="0" indent="0" algn="just" rtl="0">
              <a:lnSpc>
                <a:spcPct val="90000"/>
              </a:lnSpc>
              <a:spcBef>
                <a:spcPts val="1000"/>
              </a:spcBef>
              <a:spcAft>
                <a:spcPts val="0"/>
              </a:spcAft>
              <a:buSzPts val="1800"/>
              <a:buNone/>
            </a:pPr>
            <a:endParaRPr b="1"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59" name="Google Shape;59;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
            </a:r>
            <a:br>
              <a:rPr lang="en-GB" b="1"/>
            </a:br>
            <a:r>
              <a:rPr lang="en-GB" b="1"/>
              <a:t/>
            </a:r>
            <a:br>
              <a:rPr lang="en-GB" b="1"/>
            </a:br>
            <a:r>
              <a:rPr lang="en-GB" b="1"/>
              <a:t>Overview and Learning Objectives </a:t>
            </a:r>
            <a:br>
              <a:rPr lang="en-GB" b="1"/>
            </a:br>
            <a:r>
              <a:rPr lang="en-GB"/>
              <a:t/>
            </a:r>
            <a:br>
              <a:rPr lang="en-GB"/>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1"/>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Brainstorming Accessible Tools for Audience</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2000" dirty="0"/>
              <a:t>Consider how your target audience communicates with one another and with organizations, and their preferred ways of receiving information.</a:t>
            </a:r>
            <a:endParaRPr sz="2000"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2000" dirty="0"/>
              <a:t>Understand their trusted sources for news or information and the leaders they trust.</a:t>
            </a:r>
            <a:endParaRPr sz="2000"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2000" dirty="0"/>
              <a:t>Check the suitability and feasibility of the communication tool considering your topic, budget, schedule, and feedback collection mechanisms.</a:t>
            </a:r>
            <a:endParaRPr sz="2000"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2000" dirty="0"/>
              <a:t>Common communication channels include email newsletters, advertisements, press releases, workshops, events, website blogs, and social media.</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97" name="Google Shape;197;p41"/>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5: Choosing Communication Channels and Tools</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2"/>
          <p:cNvSpPr txBox="1">
            <a:spLocks noGrp="1"/>
          </p:cNvSpPr>
          <p:nvPr>
            <p:ph type="body" idx="1"/>
          </p:nvPr>
        </p:nvSpPr>
        <p:spPr>
          <a:xfrm>
            <a:off x="399370" y="1449389"/>
            <a:ext cx="5087030" cy="5096388"/>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A work plan is crucial for implementing a communications strategy effectively. It outlines the necessary tasks, resources, and personnel involved in executing the strategy.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By having a well-defined work plan, the steps of the communications strategy can be mapped out, assigned to the appropriate individuals or teams, and completed efficiently. This ensures that everyone understands their responsibilities and can collaborate effectively to achieve the strategy's goals.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04" name="Google Shape;204;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6: Create a Work Plan</a:t>
            </a:r>
            <a:endParaRPr b="1"/>
          </a:p>
        </p:txBody>
      </p:sp>
      <p:pic>
        <p:nvPicPr>
          <p:cNvPr id="205" name="Google Shape;205;p42"/>
          <p:cNvPicPr preferRelativeResize="0"/>
          <p:nvPr/>
        </p:nvPicPr>
        <p:blipFill rotWithShape="1">
          <a:blip r:embed="rId3">
            <a:alphaModFix/>
          </a:blip>
          <a:srcRect/>
          <a:stretch/>
        </p:blipFill>
        <p:spPr>
          <a:xfrm>
            <a:off x="5972175" y="1449389"/>
            <a:ext cx="5962650" cy="3971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body" idx="1"/>
          </p:nvPr>
        </p:nvSpPr>
        <p:spPr>
          <a:xfrm>
            <a:off x="176086" y="939026"/>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rPr>
              <a:t>Tasks and Responsibilities:</a:t>
            </a:r>
            <a:endParaRPr dirty="0">
              <a:solidFill>
                <a:schemeClr val="accent3"/>
              </a:solidFill>
            </a:endParaRPr>
          </a:p>
          <a:p>
            <a:pPr lvl="1" algn="l" rtl="0">
              <a:lnSpc>
                <a:spcPct val="150000"/>
              </a:lnSpc>
              <a:spcBef>
                <a:spcPts val="500"/>
              </a:spcBef>
              <a:spcAft>
                <a:spcPts val="0"/>
              </a:spcAft>
              <a:buSzPts val="2200"/>
              <a:buFont typeface="Wingdings" panose="05000000000000000000" pitchFamily="2" charset="2"/>
              <a:buChar char="§"/>
            </a:pPr>
            <a:r>
              <a:rPr lang="en-GB" sz="2000" dirty="0"/>
              <a:t>Clearly outline the specific tasks that need to be completed as part of the communications strategy.</a:t>
            </a:r>
            <a:endParaRPr sz="2000" dirty="0"/>
          </a:p>
          <a:p>
            <a:pPr lvl="1" algn="l" rtl="0">
              <a:lnSpc>
                <a:spcPct val="150000"/>
              </a:lnSpc>
              <a:spcBef>
                <a:spcPts val="500"/>
              </a:spcBef>
              <a:spcAft>
                <a:spcPts val="0"/>
              </a:spcAft>
              <a:buSzPts val="2200"/>
              <a:buFont typeface="Wingdings" panose="05000000000000000000" pitchFamily="2" charset="2"/>
              <a:buChar char="§"/>
            </a:pPr>
            <a:r>
              <a:rPr lang="en-GB" sz="2000" dirty="0"/>
              <a:t>Assign responsibilities to individuals or teams to ensure accountability and effective collaboration.</a:t>
            </a:r>
            <a:endParaRPr sz="2000" dirty="0"/>
          </a:p>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rPr>
              <a:t>Resources and Personnel:</a:t>
            </a:r>
            <a:endParaRPr dirty="0">
              <a:solidFill>
                <a:schemeClr val="accent3"/>
              </a:solidFill>
            </a:endParaRPr>
          </a:p>
          <a:p>
            <a:pPr lvl="1" algn="l" rtl="0">
              <a:lnSpc>
                <a:spcPct val="150000"/>
              </a:lnSpc>
              <a:spcBef>
                <a:spcPts val="500"/>
              </a:spcBef>
              <a:spcAft>
                <a:spcPts val="0"/>
              </a:spcAft>
              <a:buSzPts val="2200"/>
              <a:buFont typeface="Wingdings" panose="05000000000000000000" pitchFamily="2" charset="2"/>
              <a:buChar char="§"/>
            </a:pPr>
            <a:r>
              <a:rPr lang="en-GB" sz="2000" dirty="0"/>
              <a:t>Identify the necessary resources, such as budget, technology, tools, and personnel, needed for the strategy's execution.</a:t>
            </a:r>
            <a:endParaRPr sz="2000" dirty="0"/>
          </a:p>
          <a:p>
            <a:pPr lvl="1" algn="l" rtl="0">
              <a:lnSpc>
                <a:spcPct val="150000"/>
              </a:lnSpc>
              <a:spcBef>
                <a:spcPts val="500"/>
              </a:spcBef>
              <a:spcAft>
                <a:spcPts val="0"/>
              </a:spcAft>
              <a:buSzPts val="2200"/>
              <a:buFont typeface="Wingdings" panose="05000000000000000000" pitchFamily="2" charset="2"/>
              <a:buChar char="§"/>
            </a:pPr>
            <a:r>
              <a:rPr lang="en-GB" sz="2000" dirty="0"/>
              <a:t>Allocate resources appropriately to ensure smooth implementation of the plan.</a:t>
            </a:r>
            <a:endParaRPr sz="2000" dirty="0"/>
          </a:p>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rPr>
              <a:t>Timeline and Milestones:</a:t>
            </a:r>
            <a:endParaRPr dirty="0">
              <a:solidFill>
                <a:schemeClr val="accent3"/>
              </a:solidFill>
            </a:endParaRPr>
          </a:p>
          <a:p>
            <a:pPr lvl="1" algn="l" rtl="0">
              <a:lnSpc>
                <a:spcPct val="150000"/>
              </a:lnSpc>
              <a:spcBef>
                <a:spcPts val="500"/>
              </a:spcBef>
              <a:spcAft>
                <a:spcPts val="0"/>
              </a:spcAft>
              <a:buSzPts val="2200"/>
              <a:buFont typeface="Wingdings" panose="05000000000000000000" pitchFamily="2" charset="2"/>
              <a:buChar char="§"/>
            </a:pPr>
            <a:r>
              <a:rPr lang="en-GB" sz="2000" dirty="0"/>
              <a:t>Establish a timeline that includes key milestones and deadlines for each task or phase of the communications strategy.</a:t>
            </a:r>
            <a:endParaRPr sz="2000" dirty="0"/>
          </a:p>
          <a:p>
            <a:pPr lvl="1" algn="l" rtl="0">
              <a:lnSpc>
                <a:spcPct val="150000"/>
              </a:lnSpc>
              <a:spcBef>
                <a:spcPts val="500"/>
              </a:spcBef>
              <a:spcAft>
                <a:spcPts val="0"/>
              </a:spcAft>
              <a:buSzPts val="2200"/>
              <a:buFont typeface="Wingdings" panose="05000000000000000000" pitchFamily="2" charset="2"/>
              <a:buChar char="§"/>
            </a:pPr>
            <a:r>
              <a:rPr lang="en-GB" sz="2000" dirty="0"/>
              <a:t>Setting clear timeframes helps keep the team on track and ensures timely completion of objectives.</a:t>
            </a:r>
            <a:endParaRPr sz="2000" dirty="0"/>
          </a:p>
          <a:p>
            <a:pPr marL="457200" marR="0" lvl="0" indent="-228600" algn="just" rtl="0">
              <a:lnSpc>
                <a:spcPct val="150000"/>
              </a:lnSpc>
              <a:spcBef>
                <a:spcPts val="1000"/>
              </a:spcBef>
              <a:spcAft>
                <a:spcPts val="0"/>
              </a:spcAft>
              <a:buClr>
                <a:srgbClr val="000000"/>
              </a:buClr>
              <a:buSzPts val="1800"/>
              <a:buFont typeface="Arial"/>
              <a:buNone/>
            </a:pPr>
            <a:endParaRPr dirty="0"/>
          </a:p>
        </p:txBody>
      </p:sp>
      <p:sp>
        <p:nvSpPr>
          <p:cNvPr id="211" name="Google Shape;211;p4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Contents of a work plan </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body" idx="1"/>
          </p:nvPr>
        </p:nvSpPr>
        <p:spPr>
          <a:xfrm>
            <a:off x="144189" y="992189"/>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rPr>
              <a:t>Campaign Events:</a:t>
            </a:r>
            <a:endParaRPr dirty="0">
              <a:solidFill>
                <a:schemeClr val="accent3"/>
              </a:solidFill>
            </a:endParaRPr>
          </a:p>
          <a:p>
            <a:pPr marL="914400" lvl="1" indent="-368300" algn="l" rtl="0">
              <a:lnSpc>
                <a:spcPct val="150000"/>
              </a:lnSpc>
              <a:spcBef>
                <a:spcPts val="500"/>
              </a:spcBef>
              <a:spcAft>
                <a:spcPts val="0"/>
              </a:spcAft>
              <a:buSzPts val="2200"/>
              <a:buChar char="•"/>
            </a:pP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Document</a:t>
            </a:r>
            <a:r>
              <a:rPr lang="en-GB" sz="2000" dirty="0"/>
              <a:t> important events related to the communications strategy, such as product launches, press conferences, or promotional campaigns.</a:t>
            </a:r>
            <a:endParaRPr sz="2000" dirty="0"/>
          </a:p>
          <a:p>
            <a:pPr marL="914400" lvl="1" indent="-368300" algn="l" rtl="0">
              <a:lnSpc>
                <a:spcPct val="150000"/>
              </a:lnSpc>
              <a:spcBef>
                <a:spcPts val="500"/>
              </a:spcBef>
              <a:spcAft>
                <a:spcPts val="0"/>
              </a:spcAft>
              <a:buSzPts val="2200"/>
              <a:buChar char="•"/>
            </a:pPr>
            <a:r>
              <a:rPr lang="en-GB" sz="2000" dirty="0"/>
              <a:t>Include detailed information about these events, such as dates, locations, and target audiences.</a:t>
            </a:r>
            <a:endParaRPr sz="2000" dirty="0"/>
          </a:p>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rPr>
              <a:t>Risk Assessment and Contingency Planning:</a:t>
            </a:r>
            <a:endParaRPr sz="2000" b="1" dirty="0">
              <a:solidFill>
                <a:schemeClr val="accent3"/>
              </a:solidFill>
            </a:endParaRPr>
          </a:p>
          <a:p>
            <a:pPr marL="914400" lvl="1" indent="-368300" algn="l" rtl="0">
              <a:lnSpc>
                <a:spcPct val="150000"/>
              </a:lnSpc>
              <a:spcBef>
                <a:spcPts val="500"/>
              </a:spcBef>
              <a:spcAft>
                <a:spcPts val="0"/>
              </a:spcAft>
              <a:buSzPts val="2200"/>
              <a:buChar char="•"/>
            </a:pPr>
            <a:r>
              <a:rPr lang="en-GB" sz="2000" dirty="0"/>
              <a:t>Identify potential risks and challenges that may impact the execution of the communications strategy.</a:t>
            </a:r>
            <a:endParaRPr sz="2000" dirty="0"/>
          </a:p>
          <a:p>
            <a:pPr marL="914400" lvl="1" indent="-368300" algn="l" rtl="0">
              <a:lnSpc>
                <a:spcPct val="150000"/>
              </a:lnSpc>
              <a:spcBef>
                <a:spcPts val="500"/>
              </a:spcBef>
              <a:spcAft>
                <a:spcPts val="0"/>
              </a:spcAft>
              <a:buSzPts val="2200"/>
              <a:buChar char="•"/>
            </a:pPr>
            <a:r>
              <a:rPr lang="en-GB" sz="2000" dirty="0"/>
              <a:t>Develop contingency plans to mitigate risks and overcome challenges effectively.</a:t>
            </a:r>
            <a:endParaRPr sz="2000" dirty="0"/>
          </a:p>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rPr>
              <a:t>Monitoring and Evaluation:</a:t>
            </a:r>
            <a:endParaRPr dirty="0">
              <a:solidFill>
                <a:schemeClr val="accent3"/>
              </a:solidFill>
            </a:endParaRPr>
          </a:p>
          <a:p>
            <a:pPr marL="914400" lvl="1" indent="-368300" algn="l" rtl="0">
              <a:lnSpc>
                <a:spcPct val="150000"/>
              </a:lnSpc>
              <a:spcBef>
                <a:spcPts val="500"/>
              </a:spcBef>
              <a:spcAft>
                <a:spcPts val="0"/>
              </a:spcAft>
              <a:buSzPts val="2200"/>
              <a:buChar char="•"/>
            </a:pPr>
            <a:r>
              <a:rPr lang="en-GB" sz="2000" dirty="0"/>
              <a:t>Establish methods and metrics to monitor the progress and success of the communications strategy.</a:t>
            </a:r>
            <a:endParaRPr sz="2000" dirty="0"/>
          </a:p>
          <a:p>
            <a:pPr marL="914400" lvl="1" indent="-368300" algn="l" rtl="0">
              <a:lnSpc>
                <a:spcPct val="150000"/>
              </a:lnSpc>
              <a:spcBef>
                <a:spcPts val="500"/>
              </a:spcBef>
              <a:spcAft>
                <a:spcPts val="0"/>
              </a:spcAft>
              <a:buSzPts val="2200"/>
              <a:buChar char="•"/>
            </a:pPr>
            <a:r>
              <a:rPr lang="en-GB" sz="2000" dirty="0"/>
              <a:t>Regularly evaluate the outcomes and make adjustments if necessary to ensure desired results.</a:t>
            </a:r>
            <a:endParaRPr sz="2000" dirty="0"/>
          </a:p>
          <a:p>
            <a:pPr marL="457200" marR="0" lvl="0" indent="-228600" algn="just" rtl="0">
              <a:lnSpc>
                <a:spcPct val="150000"/>
              </a:lnSpc>
              <a:spcBef>
                <a:spcPts val="1000"/>
              </a:spcBef>
              <a:spcAft>
                <a:spcPts val="0"/>
              </a:spcAft>
              <a:buClr>
                <a:srgbClr val="000000"/>
              </a:buClr>
              <a:buSzPts val="1800"/>
              <a:buFont typeface="Arial"/>
              <a:buNone/>
            </a:pPr>
            <a:endParaRPr dirty="0"/>
          </a:p>
        </p:txBody>
      </p:sp>
      <p:sp>
        <p:nvSpPr>
          <p:cNvPr id="217" name="Google Shape;217;p4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Contents of a work plan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body" idx="1"/>
          </p:nvPr>
        </p:nvSpPr>
        <p:spPr>
          <a:xfrm>
            <a:off x="399370" y="1374961"/>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Budget</a:t>
            </a:r>
            <a:r>
              <a:rPr lang="en-GB" sz="2000" b="1" dirty="0">
                <a:solidFill>
                  <a:schemeClr val="accent3"/>
                </a:solidFill>
              </a:rPr>
              <a:t>:</a:t>
            </a:r>
            <a:endParaRPr sz="2000" dirty="0">
              <a:solidFill>
                <a:schemeClr val="accent3"/>
              </a:solidFill>
            </a:endParaRPr>
          </a:p>
          <a:p>
            <a:pPr marL="914400" lvl="1" indent="-368300" algn="l" rtl="0">
              <a:lnSpc>
                <a:spcPct val="150000"/>
              </a:lnSpc>
              <a:spcBef>
                <a:spcPts val="500"/>
              </a:spcBef>
              <a:spcAft>
                <a:spcPts val="0"/>
              </a:spcAft>
              <a:buSzPts val="2200"/>
              <a:buChar char="•"/>
            </a:pPr>
            <a:r>
              <a:rPr lang="en-GB" sz="2000" dirty="0"/>
              <a:t>Develop a comprehensive budget that includes costs for various aspects of the communications strategy, such as advertising, content creation, and marketing campaigns.</a:t>
            </a:r>
            <a:endParaRPr sz="2000" dirty="0"/>
          </a:p>
          <a:p>
            <a:pPr marL="914400" lvl="1" indent="-368300" algn="l" rtl="0">
              <a:lnSpc>
                <a:spcPct val="150000"/>
              </a:lnSpc>
              <a:spcBef>
                <a:spcPts val="500"/>
              </a:spcBef>
              <a:spcAft>
                <a:spcPts val="0"/>
              </a:spcAft>
              <a:buSzPts val="2200"/>
              <a:buChar char="•"/>
            </a:pPr>
            <a:r>
              <a:rPr lang="en-GB" sz="2000" dirty="0"/>
              <a:t>Allocate funds based on priorities and projected outcomes to optimize resource utilization.</a:t>
            </a:r>
            <a:endParaRPr sz="2000" dirty="0"/>
          </a:p>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rPr>
              <a:t>Key Activities:</a:t>
            </a:r>
            <a:endParaRPr sz="2000" dirty="0">
              <a:solidFill>
                <a:schemeClr val="accent3"/>
              </a:solidFill>
            </a:endParaRPr>
          </a:p>
          <a:p>
            <a:pPr marL="914400" lvl="1" indent="-368300" algn="l" rtl="0">
              <a:lnSpc>
                <a:spcPct val="150000"/>
              </a:lnSpc>
              <a:spcBef>
                <a:spcPts val="500"/>
              </a:spcBef>
              <a:spcAft>
                <a:spcPts val="0"/>
              </a:spcAft>
              <a:buSzPts val="2200"/>
              <a:buChar char="•"/>
            </a:pPr>
            <a:r>
              <a:rPr lang="en-GB" sz="2000" dirty="0"/>
              <a:t>Identify and list the crucial activities required to achieve the goals of the communications strategy.</a:t>
            </a:r>
            <a:endParaRPr sz="2000" dirty="0"/>
          </a:p>
          <a:p>
            <a:pPr marL="914400" lvl="1" indent="-368300" algn="l" rtl="0">
              <a:lnSpc>
                <a:spcPct val="150000"/>
              </a:lnSpc>
              <a:spcBef>
                <a:spcPts val="500"/>
              </a:spcBef>
              <a:spcAft>
                <a:spcPts val="0"/>
              </a:spcAft>
              <a:buSzPts val="2200"/>
              <a:buChar char="•"/>
            </a:pPr>
            <a:r>
              <a:rPr lang="en-GB" sz="2000" dirty="0"/>
              <a:t>This could include activities such as market research, content creation, media outreach, social media management, and analytics tracking.</a:t>
            </a:r>
            <a:endParaRPr sz="2000" dirty="0"/>
          </a:p>
          <a:p>
            <a:pPr marL="457200" marR="0" lvl="0" indent="-228600" algn="just" rtl="0">
              <a:lnSpc>
                <a:spcPct val="150000"/>
              </a:lnSpc>
              <a:spcBef>
                <a:spcPts val="1000"/>
              </a:spcBef>
              <a:spcAft>
                <a:spcPts val="0"/>
              </a:spcAft>
              <a:buClr>
                <a:srgbClr val="000000"/>
              </a:buClr>
              <a:buSzPts val="1800"/>
              <a:buFont typeface="Arial"/>
              <a:buNone/>
            </a:pPr>
            <a:r>
              <a:rPr lang="en-GB" sz="2000" dirty="0"/>
              <a:t> </a:t>
            </a:r>
            <a:endParaRPr sz="2000" dirty="0"/>
          </a:p>
          <a:p>
            <a:pPr marL="457200" marR="0" lvl="0" indent="-228600" algn="just" rtl="0">
              <a:lnSpc>
                <a:spcPct val="150000"/>
              </a:lnSpc>
              <a:spcBef>
                <a:spcPts val="1000"/>
              </a:spcBef>
              <a:spcAft>
                <a:spcPts val="0"/>
              </a:spcAft>
              <a:buClr>
                <a:srgbClr val="000000"/>
              </a:buClr>
              <a:buSzPts val="1800"/>
              <a:buFont typeface="Arial"/>
              <a:buNone/>
            </a:pPr>
            <a:endParaRPr sz="2000" dirty="0"/>
          </a:p>
        </p:txBody>
      </p:sp>
      <p:sp>
        <p:nvSpPr>
          <p:cNvPr id="223" name="Google Shape;223;p4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Contents of a work plan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body" idx="1"/>
          </p:nvPr>
        </p:nvSpPr>
        <p:spPr>
          <a:xfrm>
            <a:off x="212650" y="1120038"/>
            <a:ext cx="5645889" cy="5096388"/>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Measuring the effectiveness of your communication plan is crucial to determine if it is achieving the desired results. If it falls short, adjustments can be made to tailor it to the specific context and audience. Regular measurement also enables progress monitoring and ensures that the plan is on track.</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By measuring effectiveness, you can identify areas that need improvement, such as reaching the intended audience or ensuring that the messaging resonates with them. This process ensures that the plan is optimized for the specific context and audience, maximizing its effectiveness.</a:t>
            </a:r>
            <a:endParaRPr dirty="0"/>
          </a:p>
          <a:p>
            <a:pPr marL="228600" lvl="0" indent="0" algn="l" rtl="0">
              <a:lnSpc>
                <a:spcPct val="90000"/>
              </a:lnSpc>
              <a:spcBef>
                <a:spcPts val="1000"/>
              </a:spcBef>
              <a:spcAft>
                <a:spcPts val="0"/>
              </a:spcAft>
              <a:buSzPts val="1800"/>
              <a:buNone/>
            </a:pPr>
            <a:endParaRPr dirty="0"/>
          </a:p>
        </p:txBody>
      </p:sp>
      <p:sp>
        <p:nvSpPr>
          <p:cNvPr id="229" name="Google Shape;229;p4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Step 7: Set Key Performance Indicators (KPIs</a:t>
            </a:r>
            <a:r>
              <a:rPr lang="en-GB" b="1" dirty="0" smtClean="0"/>
              <a:t>)</a:t>
            </a:r>
            <a:endParaRPr dirty="0"/>
          </a:p>
        </p:txBody>
      </p:sp>
      <p:sp>
        <p:nvSpPr>
          <p:cNvPr id="2" name="Rectangle 1"/>
          <p:cNvSpPr/>
          <p:nvPr/>
        </p:nvSpPr>
        <p:spPr>
          <a:xfrm>
            <a:off x="6209414" y="1180214"/>
            <a:ext cx="5794744" cy="497603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Google Shape;230;p46"/>
          <p:cNvSpPr/>
          <p:nvPr/>
        </p:nvSpPr>
        <p:spPr>
          <a:xfrm>
            <a:off x="6337300" y="1625600"/>
            <a:ext cx="545533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chemeClr val="bg1"/>
                </a:solidFill>
                <a:latin typeface="Calibri"/>
                <a:ea typeface="Calibri"/>
                <a:cs typeface="Calibri"/>
                <a:sym typeface="Calibri"/>
              </a:rPr>
              <a:t>Key Performance Indicators (KPIs) </a:t>
            </a:r>
            <a:r>
              <a:rPr lang="en-GB" sz="1800" i="0" u="none" strike="noStrike" cap="none" dirty="0">
                <a:solidFill>
                  <a:schemeClr val="bg1"/>
                </a:solidFill>
                <a:latin typeface="Calibri"/>
                <a:ea typeface="Calibri"/>
                <a:cs typeface="Calibri"/>
                <a:sym typeface="Calibri"/>
              </a:rPr>
              <a:t>are metrics used to track and measure progress towards achieving specific goals. </a:t>
            </a:r>
            <a:endParaRPr lang="en-GB" sz="1800" i="0" u="none" strike="noStrike" cap="none" dirty="0" smtClean="0">
              <a:solidFill>
                <a:schemeClr val="bg1"/>
              </a:solidFill>
              <a:latin typeface="Calibri"/>
              <a:ea typeface="Calibri"/>
              <a:cs typeface="Calibri"/>
              <a:sym typeface="Calibri"/>
            </a:endParaRPr>
          </a:p>
          <a:p>
            <a:pPr marL="0" marR="0" lvl="0" indent="0" algn="l" rtl="0">
              <a:lnSpc>
                <a:spcPct val="100000"/>
              </a:lnSpc>
              <a:spcBef>
                <a:spcPts val="0"/>
              </a:spcBef>
              <a:spcAft>
                <a:spcPts val="0"/>
              </a:spcAft>
              <a:buNone/>
            </a:pPr>
            <a:endParaRPr sz="1800"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None/>
            </a:pPr>
            <a:r>
              <a:rPr lang="en-GB" sz="1800" i="0" u="none" strike="noStrike" cap="none" dirty="0">
                <a:solidFill>
                  <a:schemeClr val="bg1"/>
                </a:solidFill>
                <a:latin typeface="Calibri"/>
                <a:ea typeface="Calibri"/>
                <a:cs typeface="Calibri"/>
                <a:sym typeface="Calibri"/>
              </a:rPr>
              <a:t>They provide a clear way to evaluate performance and help teams stay focused on their objectives. Managing KPIs involves establishing targets and regularly monitoring progress. </a:t>
            </a:r>
            <a:endParaRPr lang="en-GB" sz="1800" i="0" u="none" strike="noStrike" cap="none" dirty="0" smtClean="0">
              <a:solidFill>
                <a:schemeClr val="bg1"/>
              </a:solidFill>
              <a:latin typeface="Calibri"/>
              <a:ea typeface="Calibri"/>
              <a:cs typeface="Calibri"/>
              <a:sym typeface="Calibri"/>
            </a:endParaRPr>
          </a:p>
          <a:p>
            <a:pPr marL="0" marR="0" lvl="0" indent="0" algn="l" rtl="0">
              <a:lnSpc>
                <a:spcPct val="100000"/>
              </a:lnSpc>
              <a:spcBef>
                <a:spcPts val="0"/>
              </a:spcBef>
              <a:spcAft>
                <a:spcPts val="0"/>
              </a:spcAft>
              <a:buNone/>
            </a:pPr>
            <a:endParaRPr sz="1800"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None/>
            </a:pPr>
            <a:r>
              <a:rPr lang="en-GB" sz="1800" i="0" u="none" strike="noStrike" cap="none" dirty="0">
                <a:solidFill>
                  <a:schemeClr val="bg1"/>
                </a:solidFill>
                <a:latin typeface="Calibri"/>
                <a:ea typeface="Calibri"/>
                <a:cs typeface="Calibri"/>
                <a:sym typeface="Calibri"/>
              </a:rPr>
              <a:t>By implementing KPIs, you can assess team performance, identify areas for enhancement, and develop strategies to mitigate potential risks. This approach ensures that your team is working towards the desired goals in an efficient and timely manner.</a:t>
            </a:r>
            <a:endParaRPr sz="1800" i="0" u="none" strike="noStrike" cap="none" dirty="0">
              <a:solidFill>
                <a:schemeClr val="bg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7"/>
          <p:cNvSpPr txBox="1">
            <a:spLocks noGrp="1"/>
          </p:cNvSpPr>
          <p:nvPr>
            <p:ph type="body" idx="1"/>
          </p:nvPr>
        </p:nvSpPr>
        <p:spPr>
          <a:xfrm>
            <a:off x="399370" y="1449389"/>
            <a:ext cx="5696630" cy="5096388"/>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sz="2800" b="1" dirty="0">
                <a:solidFill>
                  <a:schemeClr val="accent3"/>
                </a:solidFill>
              </a:rPr>
              <a:t>Visibility Indicators</a:t>
            </a:r>
            <a:endParaRPr sz="2800" b="1" dirty="0">
              <a:solidFill>
                <a:schemeClr val="accent3"/>
              </a:solidFill>
            </a:endParaRPr>
          </a:p>
          <a:p>
            <a:pPr marL="457200" lvl="0" indent="-228600" algn="just" rtl="0">
              <a:lnSpc>
                <a:spcPct val="90000"/>
              </a:lnSpc>
              <a:spcBef>
                <a:spcPts val="1000"/>
              </a:spcBef>
              <a:spcAft>
                <a:spcPts val="0"/>
              </a:spcAft>
              <a:buSzPts val="1800"/>
              <a:buNone/>
            </a:pPr>
            <a:r>
              <a:rPr lang="en-GB" sz="2000" b="1" dirty="0">
                <a:solidFill>
                  <a:schemeClr val="accent3"/>
                </a:solidFill>
              </a:rPr>
              <a:t>Social Media:</a:t>
            </a:r>
            <a:endParaRPr sz="2000" b="1" dirty="0">
              <a:solidFill>
                <a:schemeClr val="accent3"/>
              </a:solidFill>
            </a:endParaRPr>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Rate or number of impressions: The number of times your content is displayed to users.</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Number of visits: The total visits to your social media profiles or pages.</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Total number of subscribers/followers: The number of people who have subscribed to or followed your social media accounts.</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Number of views on a video: The number of times your video content has been viewed.</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37" name="Google Shape;237;p47"/>
          <p:cNvSpPr txBox="1">
            <a:spLocks noGrp="1"/>
          </p:cNvSpPr>
          <p:nvPr>
            <p:ph type="title"/>
          </p:nvPr>
        </p:nvSpPr>
        <p:spPr>
          <a:xfrm>
            <a:off x="399370" y="25152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Which KPIs to select</a:t>
            </a:r>
            <a:r>
              <a:rPr lang="en-GB" b="1" dirty="0" smtClean="0"/>
              <a:t>?</a:t>
            </a:r>
            <a:endParaRPr b="1" dirty="0"/>
          </a:p>
        </p:txBody>
      </p:sp>
      <p:sp>
        <p:nvSpPr>
          <p:cNvPr id="238" name="Google Shape;238;p47"/>
          <p:cNvSpPr/>
          <p:nvPr/>
        </p:nvSpPr>
        <p:spPr>
          <a:xfrm>
            <a:off x="7150100" y="1449390"/>
            <a:ext cx="4406900" cy="4708981"/>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None/>
            </a:pPr>
            <a:r>
              <a:rPr lang="en-GB" sz="2000" b="1" i="0" u="none" strike="noStrike" cap="none" dirty="0">
                <a:solidFill>
                  <a:schemeClr val="accent3"/>
                </a:solidFill>
                <a:latin typeface="Calibri"/>
                <a:ea typeface="Calibri"/>
                <a:cs typeface="Calibri"/>
                <a:sym typeface="Calibri"/>
              </a:rPr>
              <a:t>Website:</a:t>
            </a:r>
            <a:endParaRPr sz="2000" b="1" i="0" u="none" strike="noStrike" cap="none" dirty="0">
              <a:solidFill>
                <a:schemeClr val="accent3"/>
              </a:solidFill>
              <a:latin typeface="Calibri"/>
              <a:ea typeface="Calibri"/>
              <a:cs typeface="Calibri"/>
              <a:sym typeface="Calibri"/>
            </a:endParaRPr>
          </a:p>
          <a:p>
            <a:pPr marL="342900" marR="0" lvl="2" indent="-342900" algn="l" rtl="0">
              <a:lnSpc>
                <a:spcPct val="100000"/>
              </a:lnSpc>
              <a:spcBef>
                <a:spcPts val="0"/>
              </a:spcBef>
              <a:spcAft>
                <a:spcPts val="0"/>
              </a:spcAft>
              <a:buClr>
                <a:srgbClr val="000000"/>
              </a:buClr>
              <a:buSzPts val="2000"/>
              <a:buFont typeface="Wingdings" panose="05000000000000000000" pitchFamily="2" charset="2"/>
              <a:buChar char="§"/>
            </a:pPr>
            <a:r>
              <a:rPr lang="en-GB" sz="2000" b="0" i="0" u="none" strike="noStrike" cap="none" dirty="0">
                <a:solidFill>
                  <a:srgbClr val="000000"/>
                </a:solidFill>
                <a:latin typeface="Calibri"/>
                <a:ea typeface="Calibri"/>
                <a:cs typeface="Calibri"/>
                <a:sym typeface="Calibri"/>
              </a:rPr>
              <a:t>Number of unique users: The number of distinct individuals who have visited your website.</a:t>
            </a:r>
            <a:endParaRPr dirty="0"/>
          </a:p>
          <a:p>
            <a:pPr marL="342900" marR="0" lvl="2" indent="-342900" algn="l" rtl="0">
              <a:lnSpc>
                <a:spcPct val="100000"/>
              </a:lnSpc>
              <a:spcBef>
                <a:spcPts val="0"/>
              </a:spcBef>
              <a:spcAft>
                <a:spcPts val="0"/>
              </a:spcAft>
              <a:buClr>
                <a:srgbClr val="000000"/>
              </a:buClr>
              <a:buSzPts val="2000"/>
              <a:buFont typeface="Wingdings" panose="05000000000000000000" pitchFamily="2" charset="2"/>
              <a:buChar char="§"/>
            </a:pPr>
            <a:r>
              <a:rPr lang="en-GB" sz="2000" b="0" i="0" u="none" strike="noStrike" cap="none" dirty="0">
                <a:solidFill>
                  <a:srgbClr val="000000"/>
                </a:solidFill>
                <a:latin typeface="Calibri"/>
                <a:ea typeface="Calibri"/>
                <a:cs typeface="Calibri"/>
                <a:sym typeface="Calibri"/>
              </a:rPr>
              <a:t>Rate of new visitors: The percentage of visitors who are visiting your website for the first time.</a:t>
            </a:r>
            <a:endParaRPr dirty="0"/>
          </a:p>
          <a:p>
            <a:pPr marL="0" marR="0" lvl="2" indent="0" algn="l" rtl="0">
              <a:lnSpc>
                <a:spcPct val="100000"/>
              </a:lnSpc>
              <a:spcBef>
                <a:spcPts val="0"/>
              </a:spcBef>
              <a:spcAft>
                <a:spcPts val="0"/>
              </a:spcAft>
              <a:buNone/>
            </a:pPr>
            <a:endParaRPr sz="2000" b="0" i="0" u="none" strike="noStrike" cap="none" dirty="0">
              <a:solidFill>
                <a:schemeClr val="accent1"/>
              </a:solidFill>
              <a:latin typeface="Calibri"/>
              <a:ea typeface="Calibri"/>
              <a:cs typeface="Calibri"/>
              <a:sym typeface="Calibri"/>
            </a:endParaRPr>
          </a:p>
          <a:p>
            <a:pPr marL="0" marR="0" lvl="2" indent="0" algn="l" rtl="0">
              <a:lnSpc>
                <a:spcPct val="100000"/>
              </a:lnSpc>
              <a:spcBef>
                <a:spcPts val="0"/>
              </a:spcBef>
              <a:spcAft>
                <a:spcPts val="0"/>
              </a:spcAft>
              <a:buNone/>
            </a:pPr>
            <a:r>
              <a:rPr lang="en-GB" sz="2000" b="1" i="0" u="none" strike="noStrike" cap="none" dirty="0">
                <a:solidFill>
                  <a:schemeClr val="accent3"/>
                </a:solidFill>
                <a:latin typeface="Calibri"/>
                <a:ea typeface="Calibri"/>
                <a:cs typeface="Calibri"/>
                <a:sym typeface="Calibri"/>
              </a:rPr>
              <a:t>Newsletters:</a:t>
            </a:r>
            <a:endParaRPr dirty="0">
              <a:solidFill>
                <a:schemeClr val="accent3"/>
              </a:solidFill>
            </a:endParaRPr>
          </a:p>
          <a:p>
            <a:pPr marL="342900" marR="0" lvl="2" indent="-342900" algn="l" rtl="0">
              <a:lnSpc>
                <a:spcPct val="100000"/>
              </a:lnSpc>
              <a:spcBef>
                <a:spcPts val="0"/>
              </a:spcBef>
              <a:spcAft>
                <a:spcPts val="0"/>
              </a:spcAft>
              <a:buClr>
                <a:srgbClr val="000000"/>
              </a:buClr>
              <a:buSzPts val="2000"/>
              <a:buFont typeface="Wingdings" panose="05000000000000000000" pitchFamily="2" charset="2"/>
              <a:buChar char="§"/>
            </a:pPr>
            <a:r>
              <a:rPr lang="en-GB" sz="2000" b="0" i="0" u="none" strike="noStrike" cap="none" dirty="0">
                <a:solidFill>
                  <a:srgbClr val="000000"/>
                </a:solidFill>
                <a:latin typeface="Calibri"/>
                <a:ea typeface="Calibri"/>
                <a:cs typeface="Calibri"/>
                <a:sym typeface="Calibri"/>
              </a:rPr>
              <a:t>Number of subscribers: The number of people subscribed to your newsletter.</a:t>
            </a:r>
            <a:endParaRPr dirty="0"/>
          </a:p>
          <a:p>
            <a:pPr marL="342900" marR="0" lvl="2" indent="-342900" algn="l" rtl="0">
              <a:lnSpc>
                <a:spcPct val="100000"/>
              </a:lnSpc>
              <a:spcBef>
                <a:spcPts val="0"/>
              </a:spcBef>
              <a:spcAft>
                <a:spcPts val="0"/>
              </a:spcAft>
              <a:buClr>
                <a:srgbClr val="000000"/>
              </a:buClr>
              <a:buSzPts val="2000"/>
              <a:buFont typeface="Wingdings" panose="05000000000000000000" pitchFamily="2" charset="2"/>
              <a:buChar char="§"/>
            </a:pPr>
            <a:r>
              <a:rPr lang="en-GB" sz="2000" b="0" i="0" u="none" strike="noStrike" cap="none" dirty="0">
                <a:solidFill>
                  <a:srgbClr val="000000"/>
                </a:solidFill>
                <a:latin typeface="Calibri"/>
                <a:ea typeface="Calibri"/>
                <a:cs typeface="Calibri"/>
                <a:sym typeface="Calibri"/>
              </a:rPr>
              <a:t>Rate of deliverability: The percentage of newsletters successfully delivered to subscribers.</a:t>
            </a:r>
            <a:endParaRPr sz="2000" b="0" i="0" u="none" strike="noStrike" cap="none" dirty="0">
              <a:solidFill>
                <a:srgbClr val="000000"/>
              </a:solidFill>
              <a:latin typeface="Calibri"/>
              <a:ea typeface="Calibri"/>
              <a:cs typeface="Calibri"/>
              <a:sym typeface="Calibri"/>
            </a:endParaRPr>
          </a:p>
        </p:txBody>
      </p:sp>
      <p:cxnSp>
        <p:nvCxnSpPr>
          <p:cNvPr id="3" name="Straight Connector 2"/>
          <p:cNvCxnSpPr/>
          <p:nvPr/>
        </p:nvCxnSpPr>
        <p:spPr>
          <a:xfrm>
            <a:off x="6613451" y="1329070"/>
            <a:ext cx="21265" cy="511426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8"/>
          <p:cNvSpPr txBox="1">
            <a:spLocks noGrp="1"/>
          </p:cNvSpPr>
          <p:nvPr>
            <p:ph type="body" idx="1"/>
          </p:nvPr>
        </p:nvSpPr>
        <p:spPr>
          <a:xfrm>
            <a:off x="127000" y="1079501"/>
            <a:ext cx="5156200" cy="42418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800" b="1" dirty="0">
                <a:solidFill>
                  <a:schemeClr val="accent3"/>
                </a:solidFill>
              </a:rPr>
              <a:t>Engagement Indicators:</a:t>
            </a:r>
            <a:endParaRPr sz="2800" dirty="0">
              <a:solidFill>
                <a:schemeClr val="accent3"/>
              </a:solidFill>
            </a:endParaRPr>
          </a:p>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chemeClr val="accent3"/>
                </a:solidFill>
              </a:rPr>
              <a:t>Social Media:</a:t>
            </a:r>
            <a:endParaRPr dirty="0">
              <a:solidFill>
                <a:schemeClr val="accent3"/>
              </a:solidFill>
            </a:endParaRPr>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Total number of interactions (likes, shares, comments...): The overall engagement, such as likes, shares, comments, and other interactions on your social media posts.</a:t>
            </a:r>
            <a:endParaRPr sz="2000"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Number of subscribers gained: The number of new subscribers or followers gained.</a:t>
            </a:r>
            <a:endParaRPr sz="2000"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Rate of clicks: The percentage of people who clicked on a specific link or call-to-action.</a:t>
            </a:r>
            <a:endParaRPr sz="2000"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Engagement rate: The percentage of people who engaged with your content relative to the total number of impressions.</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b="1" dirty="0">
              <a:solidFill>
                <a:schemeClr val="accent1"/>
              </a:solidFill>
            </a:endParaRPr>
          </a:p>
        </p:txBody>
      </p:sp>
      <p:sp>
        <p:nvSpPr>
          <p:cNvPr id="244" name="Google Shape;244;p48"/>
          <p:cNvSpPr/>
          <p:nvPr/>
        </p:nvSpPr>
        <p:spPr>
          <a:xfrm>
            <a:off x="6115870" y="1264684"/>
            <a:ext cx="5676900" cy="520779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000" b="1" i="0" u="none" strike="noStrike" cap="none" dirty="0" smtClean="0">
                <a:solidFill>
                  <a:schemeClr val="accent3"/>
                </a:solidFill>
                <a:latin typeface="Calibri" panose="020F0502020204030204" pitchFamily="34" charset="0"/>
                <a:ea typeface="Calibri"/>
                <a:cs typeface="Calibri" panose="020F0502020204030204" pitchFamily="34" charset="0"/>
                <a:sym typeface="Calibri"/>
              </a:rPr>
              <a:t>Website:</a:t>
            </a:r>
            <a:endParaRPr sz="2000" dirty="0">
              <a:solidFill>
                <a:schemeClr val="accent3"/>
              </a:solidFill>
              <a:latin typeface="Calibri" panose="020F0502020204030204" pitchFamily="34" charset="0"/>
              <a:cs typeface="Calibri" panose="020F0502020204030204" pitchFamily="34" charset="0"/>
            </a:endParaRPr>
          </a:p>
          <a:p>
            <a:pPr marL="342900" marR="0" lvl="0" indent="-342900" algn="l" rtl="0">
              <a:lnSpc>
                <a:spcPct val="107000"/>
              </a:lnSpc>
              <a:spcBef>
                <a:spcPts val="80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Bounce rate: The percentage of visitors who leave your website after viewing only one page.</a:t>
            </a:r>
            <a:endParaRPr sz="18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Engagement rate: The level of engagement users have with your website, often measured by the time spent on site or the number of pages visited per session.</a:t>
            </a:r>
            <a:endParaRPr sz="18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Number of visitors per channel (direct, organic, ads, social media...): The number of visitors coming from different channels to your website.</a:t>
            </a:r>
            <a:endParaRPr sz="1800" b="0" i="0" u="none" strike="noStrike" cap="none" dirty="0">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en-GB" sz="2000" b="1" i="0" u="none" strike="noStrike" cap="none" dirty="0">
                <a:solidFill>
                  <a:schemeClr val="accent3"/>
                </a:solidFill>
                <a:latin typeface="Calibri" panose="020F0502020204030204" pitchFamily="34" charset="0"/>
                <a:ea typeface="Calibri"/>
                <a:cs typeface="Calibri" panose="020F0502020204030204" pitchFamily="34" charset="0"/>
                <a:sym typeface="Calibri"/>
              </a:rPr>
              <a:t>Newsletters:</a:t>
            </a:r>
            <a:endParaRPr sz="2000" dirty="0">
              <a:solidFill>
                <a:schemeClr val="accent3"/>
              </a:solidFill>
              <a:latin typeface="Calibri" panose="020F0502020204030204" pitchFamily="34" charset="0"/>
              <a:cs typeface="Calibri" panose="020F0502020204030204" pitchFamily="34" charset="0"/>
            </a:endParaRPr>
          </a:p>
          <a:p>
            <a:pPr marL="342900" marR="0" lvl="0" indent="-342900" algn="l" rtl="0">
              <a:lnSpc>
                <a:spcPct val="107000"/>
              </a:lnSpc>
              <a:spcBef>
                <a:spcPts val="80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Opening rate: The percentage of recipients who opened your newsletter.</a:t>
            </a:r>
            <a:endParaRPr sz="18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Click-through rate: The percentage of recipients who clicked on a link within your newsletter.</a:t>
            </a:r>
            <a:endParaRPr sz="18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Unsubscribe rate: The percentage of recipients who unsubscribed from your newsletter.</a:t>
            </a:r>
            <a:endParaRPr sz="1800" b="0" i="0" u="none" strike="noStrike" cap="none" dirty="0">
              <a:solidFill>
                <a:srgbClr val="000000"/>
              </a:solidFill>
              <a:latin typeface="Calibri"/>
              <a:ea typeface="Calibri"/>
              <a:cs typeface="Calibri"/>
              <a:sym typeface="Calibri"/>
            </a:endParaRPr>
          </a:p>
        </p:txBody>
      </p:sp>
      <p:sp>
        <p:nvSpPr>
          <p:cNvPr id="245" name="Google Shape;245;p48"/>
          <p:cNvSpPr txBox="1">
            <a:spLocks noGrp="1"/>
          </p:cNvSpPr>
          <p:nvPr>
            <p:ph type="title"/>
          </p:nvPr>
        </p:nvSpPr>
        <p:spPr>
          <a:xfrm>
            <a:off x="399370" y="25152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Which KPIs to select</a:t>
            </a:r>
            <a:r>
              <a:rPr lang="en-GB" b="1" dirty="0" smtClean="0"/>
              <a:t>?</a:t>
            </a:r>
            <a:endParaRPr b="1" dirty="0"/>
          </a:p>
        </p:txBody>
      </p:sp>
      <p:cxnSp>
        <p:nvCxnSpPr>
          <p:cNvPr id="5" name="Straight Connector 4"/>
          <p:cNvCxnSpPr/>
          <p:nvPr/>
        </p:nvCxnSpPr>
        <p:spPr>
          <a:xfrm>
            <a:off x="5837269" y="1329070"/>
            <a:ext cx="21265" cy="511426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a:spLocks noGrp="1"/>
          </p:cNvSpPr>
          <p:nvPr>
            <p:ph type="body" idx="1"/>
          </p:nvPr>
        </p:nvSpPr>
        <p:spPr>
          <a:xfrm>
            <a:off x="399370" y="1449389"/>
            <a:ext cx="517209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chemeClr val="accent3"/>
                </a:solidFill>
              </a:rPr>
              <a:t>Conversion Indicators:</a:t>
            </a:r>
            <a:endParaRPr dirty="0">
              <a:solidFill>
                <a:schemeClr val="accent3"/>
              </a:solidFill>
            </a:endParaRPr>
          </a:p>
          <a:p>
            <a:pPr lvl="1" algn="l" rtl="0">
              <a:lnSpc>
                <a:spcPct val="90000"/>
              </a:lnSpc>
              <a:spcBef>
                <a:spcPts val="500"/>
              </a:spcBef>
              <a:spcAft>
                <a:spcPts val="0"/>
              </a:spcAft>
              <a:buSzPts val="2200"/>
              <a:buFont typeface="Wingdings" panose="05000000000000000000" pitchFamily="2" charset="2"/>
              <a:buChar char="§"/>
            </a:pPr>
            <a:r>
              <a:rPr lang="en-GB" sz="2000" dirty="0"/>
              <a:t>Number of messages received: The total number of messages or inquiries received as a result of your communication actions.</a:t>
            </a:r>
            <a:endParaRPr sz="2000" dirty="0"/>
          </a:p>
          <a:p>
            <a:pPr lvl="1" algn="l" rtl="0">
              <a:lnSpc>
                <a:spcPct val="90000"/>
              </a:lnSpc>
              <a:spcBef>
                <a:spcPts val="500"/>
              </a:spcBef>
              <a:spcAft>
                <a:spcPts val="0"/>
              </a:spcAft>
              <a:buSzPts val="2200"/>
              <a:buFont typeface="Wingdings" panose="05000000000000000000" pitchFamily="2" charset="2"/>
              <a:buChar char="§"/>
            </a:pPr>
            <a:r>
              <a:rPr lang="en-GB" sz="2000" dirty="0"/>
              <a:t>Rate of conversion of visitors into leads: The percentage of website visitors who take a desired action, such as filling out a form or subscribing.</a:t>
            </a:r>
            <a:endParaRPr sz="2000" dirty="0"/>
          </a:p>
          <a:p>
            <a:pPr lvl="1" algn="l" rtl="0">
              <a:lnSpc>
                <a:spcPct val="90000"/>
              </a:lnSpc>
              <a:spcBef>
                <a:spcPts val="500"/>
              </a:spcBef>
              <a:spcAft>
                <a:spcPts val="0"/>
              </a:spcAft>
              <a:buSzPts val="2200"/>
              <a:buFont typeface="Wingdings" panose="05000000000000000000" pitchFamily="2" charset="2"/>
              <a:buChar char="§"/>
            </a:pPr>
            <a:r>
              <a:rPr lang="en-GB" sz="2000" dirty="0"/>
              <a:t>Number of subscribers/registers to a newsletter or webinar: The number of people who subscribe or register for your newsletter or webinar.</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252" name="Google Shape;252;p49"/>
          <p:cNvPicPr preferRelativeResize="0"/>
          <p:nvPr/>
        </p:nvPicPr>
        <p:blipFill rotWithShape="1">
          <a:blip r:embed="rId3">
            <a:alphaModFix/>
          </a:blip>
          <a:srcRect/>
          <a:stretch/>
        </p:blipFill>
        <p:spPr>
          <a:xfrm>
            <a:off x="5986721" y="1800264"/>
            <a:ext cx="5962650" cy="3705225"/>
          </a:xfrm>
          <a:prstGeom prst="rect">
            <a:avLst/>
          </a:prstGeom>
          <a:noFill/>
          <a:ln>
            <a:noFill/>
          </a:ln>
        </p:spPr>
      </p:pic>
      <p:sp>
        <p:nvSpPr>
          <p:cNvPr id="253" name="Google Shape;253;p49"/>
          <p:cNvSpPr txBox="1">
            <a:spLocks noGrp="1"/>
          </p:cNvSpPr>
          <p:nvPr>
            <p:ph type="title"/>
          </p:nvPr>
        </p:nvSpPr>
        <p:spPr>
          <a:xfrm>
            <a:off x="399370" y="25152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Which KPIs to select? </a:t>
            </a:r>
            <a:endParaRP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sz="2000" b="1" dirty="0">
                <a:solidFill>
                  <a:schemeClr val="accent3"/>
                </a:solidFill>
              </a:rPr>
              <a:t>Reflection Questions </a:t>
            </a:r>
            <a:endParaRPr dirty="0">
              <a:solidFill>
                <a:schemeClr val="accent3"/>
              </a:solidFill>
            </a:endParaRPr>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Is my communication plan's goal clearly defined using the SMART goal framework?</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Did I set goals that align with my intended audience in step 1?</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How do I know whether the content I'm creating and the platform I'm using is the right choice for my target audience?</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How well did my KPIs measure my goal?</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Do any external factors impact my ability to reach my audience, such as holidays, significant events, or unexpected news stories?</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59" name="Google Shape;259;p5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What if “success” isn’t achieved</a:t>
            </a:r>
            <a:r>
              <a:rPr lang="en-GB" b="1" dirty="0" smtClean="0"/>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
            </a:r>
            <a:br>
              <a:rPr lang="en-GB" b="1"/>
            </a:br>
            <a:r>
              <a:rPr lang="en-GB" b="1"/>
              <a:t/>
            </a:r>
            <a:br>
              <a:rPr lang="en-GB" b="1"/>
            </a:br>
            <a:r>
              <a:rPr lang="en-GB" b="1"/>
              <a:t>Overview and Learning Objectives </a:t>
            </a:r>
            <a:br>
              <a:rPr lang="en-GB" b="1"/>
            </a:br>
            <a:r>
              <a:rPr lang="en-GB"/>
              <a:t/>
            </a:r>
            <a:br>
              <a:rPr lang="en-GB"/>
            </a:br>
            <a:endParaRPr/>
          </a:p>
        </p:txBody>
      </p:sp>
      <p:pic>
        <p:nvPicPr>
          <p:cNvPr id="3" name="Picture 2">
            <a:hlinkClick r:id="rId3"/>
          </p:cNvPr>
          <p:cNvPicPr>
            <a:picLocks noChangeAspect="1"/>
          </p:cNvPicPr>
          <p:nvPr/>
        </p:nvPicPr>
        <p:blipFill rotWithShape="1">
          <a:blip r:embed="rId4"/>
          <a:srcRect t="10764"/>
          <a:stretch/>
        </p:blipFill>
        <p:spPr>
          <a:xfrm>
            <a:off x="3132667" y="1109272"/>
            <a:ext cx="5587999" cy="5717444"/>
          </a:xfrm>
          <a:prstGeom prst="rect">
            <a:avLst/>
          </a:prstGeom>
        </p:spPr>
      </p:pic>
      <p:sp>
        <p:nvSpPr>
          <p:cNvPr id="4" name="Right Arrow 3"/>
          <p:cNvSpPr/>
          <p:nvPr/>
        </p:nvSpPr>
        <p:spPr>
          <a:xfrm rot="20008507">
            <a:off x="2113612" y="5411449"/>
            <a:ext cx="1424066" cy="704538"/>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5357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6"/>
          <p:cNvSpPr txBox="1">
            <a:spLocks noGrp="1"/>
          </p:cNvSpPr>
          <p:nvPr>
            <p:ph type="body" idx="1"/>
          </p:nvPr>
        </p:nvSpPr>
        <p:spPr>
          <a:xfrm>
            <a:off x="246743" y="1246369"/>
            <a:ext cx="7119257" cy="5224977"/>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endParaRPr u="sng"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For any initiative, be it a town hall assembly or a large-scale community effort, fruitful communication planning requires dedicating time to establish a concrete objective.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By identifying a definitive goal, coordinators can craft a communication strategy specific to the given task more efficiently.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This significance arises from the opportunity it provides the organizers to pinpoint the most potent channels for reaching their audience, establish a </a:t>
            </a:r>
            <a:r>
              <a:rPr lang="en-GB" dirty="0">
                <a:solidFill>
                  <a:schemeClr val="accent1"/>
                </a:solidFill>
              </a:rPr>
              <a:t>project timeline, and set tangible goals and objectives to monitor the project's advancement</a:t>
            </a:r>
            <a:r>
              <a:rPr lang="en-GB" dirty="0"/>
              <a:t>. Furthermore, it aids the organizers in devising a budget and strategizing the optimal resource allocation.</a:t>
            </a:r>
            <a:endParaRPr dirty="0"/>
          </a:p>
          <a:p>
            <a:pPr marL="228600" lvl="0" indent="0" algn="just" rtl="0">
              <a:lnSpc>
                <a:spcPct val="90000"/>
              </a:lnSpc>
              <a:spcBef>
                <a:spcPts val="1000"/>
              </a:spcBef>
              <a:spcAft>
                <a:spcPts val="0"/>
              </a:spcAft>
              <a:buSzPts val="1800"/>
              <a:buNone/>
            </a:pPr>
            <a:endParaRPr u="sng" dirty="0"/>
          </a:p>
          <a:p>
            <a:pPr marL="228600" lvl="0" indent="0" algn="just" rtl="0">
              <a:lnSpc>
                <a:spcPct val="90000"/>
              </a:lnSpc>
              <a:spcBef>
                <a:spcPts val="1000"/>
              </a:spcBef>
              <a:spcAft>
                <a:spcPts val="0"/>
              </a:spcAft>
              <a:buSzPts val="1800"/>
              <a:buNone/>
            </a:pPr>
            <a:endParaRPr b="1"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65" name="Google Shape;65;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
            </a:r>
            <a:br>
              <a:rPr lang="en-GB" b="1" dirty="0"/>
            </a:br>
            <a:r>
              <a:rPr lang="en-GB" b="1" dirty="0"/>
              <a:t/>
            </a:r>
            <a:br>
              <a:rPr lang="en-GB" b="1" dirty="0"/>
            </a:br>
            <a:r>
              <a:rPr lang="en-GB" b="1" dirty="0"/>
              <a:t>Develop a Communication Plan – Overview </a:t>
            </a:r>
            <a:br>
              <a:rPr lang="en-GB" b="1" dirty="0"/>
            </a:br>
            <a:r>
              <a:rPr lang="en-GB" dirty="0"/>
              <a:t/>
            </a:r>
            <a:br>
              <a:rPr lang="en-GB" dirty="0"/>
            </a:br>
            <a:endParaRPr dirty="0"/>
          </a:p>
        </p:txBody>
      </p:sp>
      <p:pic>
        <p:nvPicPr>
          <p:cNvPr id="66" name="Google Shape;66;p26"/>
          <p:cNvPicPr preferRelativeResize="0"/>
          <p:nvPr/>
        </p:nvPicPr>
        <p:blipFill rotWithShape="1">
          <a:blip r:embed="rId3">
            <a:alphaModFix/>
          </a:blip>
          <a:srcRect/>
          <a:stretch/>
        </p:blipFill>
        <p:spPr>
          <a:xfrm>
            <a:off x="7601630" y="1569523"/>
            <a:ext cx="4191000" cy="419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7"/>
          <p:cNvSpPr txBox="1">
            <a:spLocks noGrp="1"/>
          </p:cNvSpPr>
          <p:nvPr>
            <p:ph type="body" idx="1"/>
          </p:nvPr>
        </p:nvSpPr>
        <p:spPr>
          <a:xfrm>
            <a:off x="399370" y="1449389"/>
            <a:ext cx="6699930" cy="5096388"/>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It's crucial to frequently update communication strategies based on continuous assessment, irrespective of whether they exist as written documents.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This practice ensures that the communication plan dynamically adapts to the ongoing project status and keeps participants informed about recent modifications. It also enables resource optimization, as any modifications can be integrated swiftly and conveniently.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For the execution of a communication plan, it's necessary to pinpoint principal communication drives and devise methods for their operationalization.</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 This facilitates a more productive interchange of data amongst stakeholders and fosters a better comprehension of the project's progress.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 Moreover, it ascertains that all participants maintain alignment and that any modifications are disseminated promptly. Ultimately, this results in a more streamlined project execution process.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74" name="Google Shape;74;p27"/>
          <p:cNvPicPr preferRelativeResize="0"/>
          <p:nvPr/>
        </p:nvPicPr>
        <p:blipFill rotWithShape="1">
          <a:blip r:embed="rId3">
            <a:alphaModFix/>
          </a:blip>
          <a:srcRect/>
          <a:stretch/>
        </p:blipFill>
        <p:spPr>
          <a:xfrm flipH="1">
            <a:off x="7505700" y="1650999"/>
            <a:ext cx="4521558" cy="4127501"/>
          </a:xfrm>
          <a:prstGeom prst="rect">
            <a:avLst/>
          </a:prstGeom>
          <a:noFill/>
          <a:ln>
            <a:noFill/>
          </a:ln>
        </p:spPr>
      </p:pic>
      <p:sp>
        <p:nvSpPr>
          <p:cNvPr id="7" name="Google Shape;65;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
            </a:r>
            <a:br>
              <a:rPr lang="en-GB" b="1" dirty="0"/>
            </a:br>
            <a:r>
              <a:rPr lang="en-GB" b="1" dirty="0"/>
              <a:t/>
            </a:r>
            <a:br>
              <a:rPr lang="en-GB" b="1" dirty="0"/>
            </a:br>
            <a:r>
              <a:rPr lang="en-GB" b="1" dirty="0"/>
              <a:t>Develop a Communication Plan – Overview </a:t>
            </a:r>
            <a:br>
              <a:rPr lang="en-GB" b="1" dirty="0"/>
            </a:br>
            <a:r>
              <a:rPr lang="en-GB" dirty="0"/>
              <a:t/>
            </a:r>
            <a:br>
              <a:rPr lang="en-GB" dirty="0"/>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241300" y="312223"/>
            <a:ext cx="11551330" cy="53767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a:t/>
            </a:r>
            <a:br>
              <a:rPr lang="en-GB"/>
            </a:br>
            <a:endParaRPr/>
          </a:p>
        </p:txBody>
      </p:sp>
      <p:sp>
        <p:nvSpPr>
          <p:cNvPr id="83" name="Google Shape;83;p28"/>
          <p:cNvSpPr txBox="1"/>
          <p:nvPr/>
        </p:nvSpPr>
        <p:spPr>
          <a:xfrm>
            <a:off x="1696302" y="1598955"/>
            <a:ext cx="8654085" cy="4796739"/>
          </a:xfrm>
          <a:prstGeom prst="rect">
            <a:avLst/>
          </a:prstGeom>
          <a:solidFill>
            <a:schemeClr val="accent3"/>
          </a:solidFill>
          <a:ln>
            <a:solidFill>
              <a:schemeClr val="bg1"/>
            </a:solid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GB" sz="6500" b="1" i="0" u="none" strike="noStrike" cap="none" dirty="0">
                <a:solidFill>
                  <a:schemeClr val="lt1"/>
                </a:solidFill>
                <a:latin typeface="Arial"/>
                <a:ea typeface="Arial"/>
                <a:cs typeface="Arial"/>
                <a:sym typeface="Arial"/>
              </a:rPr>
              <a:t>Steps to Develop a Communications Strategy</a:t>
            </a:r>
            <a:r>
              <a:rPr lang="en-GB" sz="6500" b="0" i="0" u="none" strike="noStrike" cap="none" dirty="0">
                <a:solidFill>
                  <a:schemeClr val="dk1"/>
                </a:solidFill>
                <a:latin typeface="Arial"/>
                <a:ea typeface="Arial"/>
                <a:cs typeface="Arial"/>
                <a:sym typeface="Arial"/>
              </a:rPr>
              <a:t/>
            </a:r>
            <a:br>
              <a:rPr lang="en-GB" sz="6500" b="0" i="0" u="none" strike="noStrike" cap="none" dirty="0">
                <a:solidFill>
                  <a:schemeClr val="dk1"/>
                </a:solidFill>
                <a:latin typeface="Arial"/>
                <a:ea typeface="Arial"/>
                <a:cs typeface="Arial"/>
                <a:sym typeface="Arial"/>
              </a:rPr>
            </a:br>
            <a:endParaRPr sz="6500" b="0" i="0" u="none" strike="noStrike" cap="none" dirty="0">
              <a:solidFill>
                <a:schemeClr val="dk1"/>
              </a:solidFill>
              <a:latin typeface="Arial"/>
              <a:ea typeface="Arial"/>
              <a:cs typeface="Arial"/>
              <a:sym typeface="Arial"/>
            </a:endParaRPr>
          </a:p>
        </p:txBody>
      </p:sp>
      <p:sp>
        <p:nvSpPr>
          <p:cNvPr id="6" name="Google Shape;65;p26"/>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GB" b="1" dirty="0" smtClean="0"/>
              <a:t>Communications Strategy</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9"/>
          <p:cNvSpPr txBox="1">
            <a:spLocks noGrp="1"/>
          </p:cNvSpPr>
          <p:nvPr>
            <p:ph type="body" idx="1"/>
          </p:nvPr>
        </p:nvSpPr>
        <p:spPr>
          <a:xfrm>
            <a:off x="399370" y="1321798"/>
            <a:ext cx="11393260" cy="5096388"/>
          </a:xfrm>
          <a:prstGeom prst="rect">
            <a:avLst/>
          </a:prstGeom>
          <a:noFill/>
          <a:ln>
            <a:noFill/>
          </a:ln>
        </p:spPr>
        <p:txBody>
          <a:bodyPr spcFirstLastPara="1" wrap="square" lIns="0" tIns="0" rIns="0" bIns="0" anchor="t" anchorCtr="0">
            <a:noAutofit/>
          </a:bodyPr>
          <a:lstStyle/>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Establishing </a:t>
            </a:r>
            <a:r>
              <a:rPr lang="en-GB" dirty="0"/>
              <a:t>communication goals prior to initiating any related activities contributes to the effectiveness and efficiency of these </a:t>
            </a:r>
            <a:r>
              <a:rPr lang="en-GB" dirty="0" err="1"/>
              <a:t>endeavors</a:t>
            </a:r>
            <a:r>
              <a:rPr lang="en-GB" dirty="0"/>
              <a:t>. </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Many </a:t>
            </a:r>
            <a:r>
              <a:rPr lang="en-GB" dirty="0"/>
              <a:t>organizations mistakenly equate communication tactics with communication objectives, overlooking the fact that tactics are merely tools employed to bolster the main communication thrust. </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These </a:t>
            </a:r>
            <a:r>
              <a:rPr lang="en-GB" dirty="0"/>
              <a:t>objectives need to align with the organization's principles and competencies to ensure collaborative efforts towards their achievement. </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The </a:t>
            </a:r>
            <a:r>
              <a:rPr lang="en-GB" dirty="0"/>
              <a:t>communication objectives for your organization should be lucid, succinct, and explicit as a fundamental step</a:t>
            </a:r>
            <a:r>
              <a:rPr lang="en-GB" dirty="0" smtClean="0"/>
              <a:t>.</a:t>
            </a:r>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T</a:t>
            </a:r>
            <a:r>
              <a:rPr lang="en-GB" dirty="0" smtClean="0"/>
              <a:t>he </a:t>
            </a:r>
            <a:r>
              <a:rPr lang="en-GB" dirty="0"/>
              <a:t>strategy outline should unambiguously stipulate both long-range and short-range targets, along with their respective timeframes. </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Inconsistencies </a:t>
            </a:r>
            <a:r>
              <a:rPr lang="en-GB" dirty="0"/>
              <a:t>or ambiguities in your communication goals will be instantly perceptible to your audience. This may lead to confusion, rendering your message indistinct at the very least.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89" name="Google Shape;89;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Step 1: Define Your Goals for Communication Strategy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30"/>
          <p:cNvGrpSpPr/>
          <p:nvPr/>
        </p:nvGrpSpPr>
        <p:grpSpPr>
          <a:xfrm>
            <a:off x="-5359535" y="567411"/>
            <a:ext cx="17084127" cy="6860345"/>
            <a:chOff x="-5758905" y="-881978"/>
            <a:chExt cx="17084127" cy="6860345"/>
          </a:xfrm>
        </p:grpSpPr>
        <p:sp>
          <p:nvSpPr>
            <p:cNvPr id="96" name="Google Shape;96;p30"/>
            <p:cNvSpPr/>
            <p:nvPr/>
          </p:nvSpPr>
          <p:spPr>
            <a:xfrm>
              <a:off x="-5758905" y="-881978"/>
              <a:ext cx="6860345" cy="6860345"/>
            </a:xfrm>
            <a:prstGeom prst="blockArc">
              <a:avLst>
                <a:gd name="adj1" fmla="val 18900000"/>
                <a:gd name="adj2" fmla="val 2700000"/>
                <a:gd name="adj3" fmla="val 315"/>
              </a:avLst>
            </a:prstGeom>
            <a:noFill/>
            <a:ln w="25400" cap="flat" cmpd="sng">
              <a:solidFill>
                <a:srgbClr val="F9DD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0"/>
            <p:cNvSpPr/>
            <p:nvPr/>
          </p:nvSpPr>
          <p:spPr>
            <a:xfrm>
              <a:off x="357511" y="231681"/>
              <a:ext cx="10967711" cy="463159"/>
            </a:xfrm>
            <a:prstGeom prst="rect">
              <a:avLst/>
            </a:prstGeom>
            <a:solidFill>
              <a:srgbClr val="F7D822">
                <a:alpha val="89803"/>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0"/>
            <p:cNvSpPr txBox="1"/>
            <p:nvPr/>
          </p:nvSpPr>
          <p:spPr>
            <a:xfrm>
              <a:off x="357511" y="231681"/>
              <a:ext cx="10967711"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When establishing goals, consider these essential questions to identify and rank their importance:</a:t>
              </a:r>
              <a:endParaRPr sz="1700" b="0" i="0" u="none" strike="noStrike" cap="none">
                <a:solidFill>
                  <a:schemeClr val="lt1"/>
                </a:solidFill>
                <a:latin typeface="Arial"/>
                <a:ea typeface="Arial"/>
                <a:cs typeface="Arial"/>
                <a:sym typeface="Arial"/>
              </a:endParaRPr>
            </a:p>
          </p:txBody>
        </p:sp>
        <p:sp>
          <p:nvSpPr>
            <p:cNvPr id="99" name="Google Shape;99;p30"/>
            <p:cNvSpPr/>
            <p:nvPr/>
          </p:nvSpPr>
          <p:spPr>
            <a:xfrm>
              <a:off x="68036" y="173786"/>
              <a:ext cx="578949" cy="578949"/>
            </a:xfrm>
            <a:prstGeom prst="ellipse">
              <a:avLst/>
            </a:prstGeom>
            <a:solidFill>
              <a:schemeClr val="lt1"/>
            </a:solidFill>
            <a:ln w="25400" cap="flat" cmpd="sng">
              <a:solidFill>
                <a:srgbClr val="F7D82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0"/>
            <p:cNvSpPr/>
            <p:nvPr/>
          </p:nvSpPr>
          <p:spPr>
            <a:xfrm>
              <a:off x="776944" y="926829"/>
              <a:ext cx="10548278" cy="463159"/>
            </a:xfrm>
            <a:prstGeom prst="rect">
              <a:avLst/>
            </a:prstGeom>
            <a:solidFill>
              <a:srgbClr val="F7D822">
                <a:alpha val="83137"/>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0"/>
            <p:cNvSpPr txBox="1"/>
            <p:nvPr/>
          </p:nvSpPr>
          <p:spPr>
            <a:xfrm>
              <a:off x="776944" y="926829"/>
              <a:ext cx="10548278"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What transformation are you aiming for?</a:t>
              </a:r>
              <a:endParaRPr sz="1700" b="0" i="0" u="none" strike="noStrike" cap="none">
                <a:solidFill>
                  <a:schemeClr val="lt1"/>
                </a:solidFill>
                <a:latin typeface="Arial"/>
                <a:ea typeface="Arial"/>
                <a:cs typeface="Arial"/>
                <a:sym typeface="Arial"/>
              </a:endParaRPr>
            </a:p>
          </p:txBody>
        </p:sp>
        <p:sp>
          <p:nvSpPr>
            <p:cNvPr id="102" name="Google Shape;102;p30"/>
            <p:cNvSpPr/>
            <p:nvPr/>
          </p:nvSpPr>
          <p:spPr>
            <a:xfrm>
              <a:off x="487469" y="868934"/>
              <a:ext cx="578949" cy="578949"/>
            </a:xfrm>
            <a:prstGeom prst="ellipse">
              <a:avLst/>
            </a:prstGeom>
            <a:solidFill>
              <a:schemeClr val="lt1"/>
            </a:solidFill>
            <a:ln w="25400" cap="flat" cmpd="sng">
              <a:solidFill>
                <a:srgbClr val="F7D822">
                  <a:alpha val="83137"/>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0"/>
            <p:cNvSpPr/>
            <p:nvPr/>
          </p:nvSpPr>
          <p:spPr>
            <a:xfrm>
              <a:off x="1006791" y="1621466"/>
              <a:ext cx="10318431" cy="463159"/>
            </a:xfrm>
            <a:prstGeom prst="rect">
              <a:avLst/>
            </a:prstGeom>
            <a:solidFill>
              <a:srgbClr val="F7D822">
                <a:alpha val="76862"/>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0"/>
            <p:cNvSpPr txBox="1"/>
            <p:nvPr/>
          </p:nvSpPr>
          <p:spPr>
            <a:xfrm>
              <a:off x="1006791" y="1621466"/>
              <a:ext cx="10318431"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What is your long-term objective?</a:t>
              </a:r>
              <a:endParaRPr sz="1700" b="0" i="0" u="none" strike="noStrike" cap="none">
                <a:solidFill>
                  <a:schemeClr val="lt1"/>
                </a:solidFill>
                <a:latin typeface="Arial"/>
                <a:ea typeface="Arial"/>
                <a:cs typeface="Arial"/>
                <a:sym typeface="Arial"/>
              </a:endParaRPr>
            </a:p>
          </p:txBody>
        </p:sp>
        <p:sp>
          <p:nvSpPr>
            <p:cNvPr id="105" name="Google Shape;105;p30"/>
            <p:cNvSpPr/>
            <p:nvPr/>
          </p:nvSpPr>
          <p:spPr>
            <a:xfrm>
              <a:off x="717316" y="1563571"/>
              <a:ext cx="578949" cy="578949"/>
            </a:xfrm>
            <a:prstGeom prst="ellipse">
              <a:avLst/>
            </a:prstGeom>
            <a:solidFill>
              <a:schemeClr val="lt1"/>
            </a:solidFill>
            <a:ln w="25400" cap="flat" cmpd="sng">
              <a:solidFill>
                <a:srgbClr val="F7D822">
                  <a:alpha val="76862"/>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0"/>
            <p:cNvSpPr/>
            <p:nvPr/>
          </p:nvSpPr>
          <p:spPr>
            <a:xfrm>
              <a:off x="1080179" y="2316614"/>
              <a:ext cx="10245043" cy="463159"/>
            </a:xfrm>
            <a:prstGeom prst="rect">
              <a:avLst/>
            </a:prstGeom>
            <a:solidFill>
              <a:srgbClr val="F7D822">
                <a:alpha val="69803"/>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0"/>
            <p:cNvSpPr txBox="1"/>
            <p:nvPr/>
          </p:nvSpPr>
          <p:spPr>
            <a:xfrm>
              <a:off x="1080179" y="2316614"/>
              <a:ext cx="10245043"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What changes will be evident in your community once your goal is accomplished?</a:t>
              </a:r>
              <a:endParaRPr sz="1700" b="0" i="0" u="none" strike="noStrike" cap="none">
                <a:solidFill>
                  <a:schemeClr val="lt1"/>
                </a:solidFill>
                <a:latin typeface="Arial"/>
                <a:ea typeface="Arial"/>
                <a:cs typeface="Arial"/>
                <a:sym typeface="Arial"/>
              </a:endParaRPr>
            </a:p>
          </p:txBody>
        </p:sp>
        <p:sp>
          <p:nvSpPr>
            <p:cNvPr id="108" name="Google Shape;108;p30"/>
            <p:cNvSpPr/>
            <p:nvPr/>
          </p:nvSpPr>
          <p:spPr>
            <a:xfrm>
              <a:off x="790704" y="2258719"/>
              <a:ext cx="578949" cy="578949"/>
            </a:xfrm>
            <a:prstGeom prst="ellipse">
              <a:avLst/>
            </a:prstGeom>
            <a:solidFill>
              <a:schemeClr val="lt1"/>
            </a:solidFill>
            <a:ln w="25400" cap="flat" cmpd="sng">
              <a:solidFill>
                <a:srgbClr val="F7D822">
                  <a:alpha val="6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0"/>
            <p:cNvSpPr/>
            <p:nvPr/>
          </p:nvSpPr>
          <p:spPr>
            <a:xfrm>
              <a:off x="1006791" y="3011761"/>
              <a:ext cx="10318431" cy="463159"/>
            </a:xfrm>
            <a:prstGeom prst="rect">
              <a:avLst/>
            </a:prstGeom>
            <a:solidFill>
              <a:srgbClr val="F7D822">
                <a:alpha val="63137"/>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0"/>
            <p:cNvSpPr txBox="1"/>
            <p:nvPr/>
          </p:nvSpPr>
          <p:spPr>
            <a:xfrm>
              <a:off x="1006791" y="3011761"/>
              <a:ext cx="10318431"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Considering your available resources and time constraints, can your community execute this action?</a:t>
              </a:r>
              <a:endParaRPr sz="1700" b="0" i="0" u="none" strike="noStrike" cap="none">
                <a:solidFill>
                  <a:schemeClr val="lt1"/>
                </a:solidFill>
                <a:latin typeface="Arial"/>
                <a:ea typeface="Arial"/>
                <a:cs typeface="Arial"/>
                <a:sym typeface="Arial"/>
              </a:endParaRPr>
            </a:p>
          </p:txBody>
        </p:sp>
        <p:sp>
          <p:nvSpPr>
            <p:cNvPr id="111" name="Google Shape;111;p30"/>
            <p:cNvSpPr/>
            <p:nvPr/>
          </p:nvSpPr>
          <p:spPr>
            <a:xfrm>
              <a:off x="717316" y="2953866"/>
              <a:ext cx="578949" cy="578949"/>
            </a:xfrm>
            <a:prstGeom prst="ellipse">
              <a:avLst/>
            </a:prstGeom>
            <a:solidFill>
              <a:schemeClr val="lt1"/>
            </a:solidFill>
            <a:ln w="25400" cap="flat" cmpd="sng">
              <a:solidFill>
                <a:srgbClr val="F7D822">
                  <a:alpha val="63137"/>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0"/>
            <p:cNvSpPr/>
            <p:nvPr/>
          </p:nvSpPr>
          <p:spPr>
            <a:xfrm>
              <a:off x="776944" y="3706399"/>
              <a:ext cx="10548278" cy="463159"/>
            </a:xfrm>
            <a:prstGeom prst="rect">
              <a:avLst/>
            </a:prstGeom>
            <a:solidFill>
              <a:srgbClr val="F7D822">
                <a:alpha val="56862"/>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0"/>
            <p:cNvSpPr txBox="1"/>
            <p:nvPr/>
          </p:nvSpPr>
          <p:spPr>
            <a:xfrm>
              <a:off x="776944" y="3706399"/>
              <a:ext cx="10548278"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Will it be feasible to quantify any alterations afterwards?</a:t>
              </a:r>
              <a:endParaRPr sz="1700" b="0" i="0" u="none" strike="noStrike" cap="none">
                <a:solidFill>
                  <a:schemeClr val="lt1"/>
                </a:solidFill>
                <a:latin typeface="Arial"/>
                <a:ea typeface="Arial"/>
                <a:cs typeface="Arial"/>
                <a:sym typeface="Arial"/>
              </a:endParaRPr>
            </a:p>
          </p:txBody>
        </p:sp>
        <p:sp>
          <p:nvSpPr>
            <p:cNvPr id="114" name="Google Shape;114;p30"/>
            <p:cNvSpPr/>
            <p:nvPr/>
          </p:nvSpPr>
          <p:spPr>
            <a:xfrm>
              <a:off x="487469" y="3648504"/>
              <a:ext cx="578949" cy="578949"/>
            </a:xfrm>
            <a:prstGeom prst="ellipse">
              <a:avLst/>
            </a:prstGeom>
            <a:solidFill>
              <a:schemeClr val="lt1"/>
            </a:solidFill>
            <a:ln w="25400" cap="flat" cmpd="sng">
              <a:solidFill>
                <a:srgbClr val="F7D822">
                  <a:alpha val="56862"/>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0"/>
            <p:cNvSpPr/>
            <p:nvPr/>
          </p:nvSpPr>
          <p:spPr>
            <a:xfrm>
              <a:off x="357511" y="4401546"/>
              <a:ext cx="10967711" cy="463159"/>
            </a:xfrm>
            <a:prstGeom prst="rect">
              <a:avLst/>
            </a:prstGeom>
            <a:solidFill>
              <a:srgbClr val="F7D822">
                <a:alpha val="49803"/>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0"/>
            <p:cNvSpPr txBox="1"/>
            <p:nvPr/>
          </p:nvSpPr>
          <p:spPr>
            <a:xfrm>
              <a:off x="357511" y="4401546"/>
              <a:ext cx="10967711"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Are any of these goals contingent on time?</a:t>
              </a:r>
              <a:endParaRPr sz="1700" b="0" i="0" u="none" strike="noStrike" cap="none">
                <a:solidFill>
                  <a:schemeClr val="lt1"/>
                </a:solidFill>
                <a:latin typeface="Arial"/>
                <a:ea typeface="Arial"/>
                <a:cs typeface="Arial"/>
                <a:sym typeface="Arial"/>
              </a:endParaRPr>
            </a:p>
          </p:txBody>
        </p:sp>
        <p:sp>
          <p:nvSpPr>
            <p:cNvPr id="117" name="Google Shape;117;p30"/>
            <p:cNvSpPr/>
            <p:nvPr/>
          </p:nvSpPr>
          <p:spPr>
            <a:xfrm>
              <a:off x="68036" y="4343651"/>
              <a:ext cx="578949" cy="578949"/>
            </a:xfrm>
            <a:prstGeom prst="ellipse">
              <a:avLst/>
            </a:prstGeom>
            <a:solidFill>
              <a:schemeClr val="lt1"/>
            </a:solidFill>
            <a:ln w="25400" cap="flat" cmpd="sng">
              <a:solidFill>
                <a:srgbClr val="F7D822">
                  <a:alpha val="4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Questions to Consider</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31"/>
          <p:cNvGrpSpPr/>
          <p:nvPr/>
        </p:nvGrpSpPr>
        <p:grpSpPr>
          <a:xfrm>
            <a:off x="1253864" y="1449389"/>
            <a:ext cx="9684271" cy="5096388"/>
            <a:chOff x="854494" y="0"/>
            <a:chExt cx="9684271" cy="5096388"/>
          </a:xfrm>
          <a:solidFill>
            <a:schemeClr val="accent3"/>
          </a:solidFill>
        </p:grpSpPr>
        <p:sp>
          <p:nvSpPr>
            <p:cNvPr id="124" name="Google Shape;124;p31"/>
            <p:cNvSpPr/>
            <p:nvPr/>
          </p:nvSpPr>
          <p:spPr>
            <a:xfrm>
              <a:off x="854494" y="0"/>
              <a:ext cx="9684271" cy="5096388"/>
            </a:xfrm>
            <a:prstGeom prst="rightArrow">
              <a:avLst>
                <a:gd name="adj1" fmla="val 50000"/>
                <a:gd name="adj2"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1"/>
            <p:cNvSpPr/>
            <p:nvPr/>
          </p:nvSpPr>
          <p:spPr>
            <a:xfrm>
              <a:off x="1246137" y="1528916"/>
              <a:ext cx="8900984" cy="2038555"/>
            </a:xfrm>
            <a:prstGeom prst="roundRect">
              <a:avLst>
                <a:gd name="adj" fmla="val 16667"/>
              </a:avLst>
            </a:prstGeom>
            <a:solidFill>
              <a:schemeClr val="bg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1"/>
            <p:cNvSpPr txBox="1"/>
            <p:nvPr/>
          </p:nvSpPr>
          <p:spPr>
            <a:xfrm>
              <a:off x="1345651" y="1628430"/>
              <a:ext cx="8701956" cy="1839527"/>
            </a:xfrm>
            <a:prstGeom prst="rect">
              <a:avLst/>
            </a:prstGeom>
            <a:grpFill/>
            <a:ln>
              <a:noFill/>
            </a:ln>
          </p:spPr>
          <p:txBody>
            <a:bodyPr spcFirstLastPara="1" wrap="square" lIns="194300" tIns="194300" rIns="194300" bIns="194300" anchor="ctr" anchorCtr="0">
              <a:noAutofit/>
            </a:bodyPr>
            <a:lstStyle/>
            <a:p>
              <a:pPr marL="0" marR="0" lvl="0" indent="0" algn="ctr" rtl="0">
                <a:lnSpc>
                  <a:spcPct val="90000"/>
                </a:lnSpc>
                <a:spcBef>
                  <a:spcPts val="0"/>
                </a:spcBef>
                <a:spcAft>
                  <a:spcPts val="0"/>
                </a:spcAft>
                <a:buClr>
                  <a:srgbClr val="000000"/>
                </a:buClr>
                <a:buSzPts val="5100"/>
                <a:buFont typeface="Arial"/>
                <a:buNone/>
              </a:pPr>
              <a:r>
                <a:rPr lang="en-GB" sz="5100" b="0" i="0" u="none" strike="noStrike" cap="none">
                  <a:solidFill>
                    <a:schemeClr val="lt1"/>
                  </a:solidFill>
                  <a:latin typeface="Calibri"/>
                  <a:ea typeface="Calibri"/>
                  <a:cs typeface="Calibri"/>
                  <a:sym typeface="Calibri"/>
                </a:rPr>
                <a:t>List your CSO’s Communication Objectives in order of priority </a:t>
              </a:r>
              <a:endParaRPr sz="5100" b="0" i="0" u="none" strike="noStrike" cap="none">
                <a:solidFill>
                  <a:schemeClr val="lt1"/>
                </a:solidFill>
                <a:latin typeface="Calibri"/>
                <a:ea typeface="Calibri"/>
                <a:cs typeface="Calibri"/>
                <a:sym typeface="Calibri"/>
              </a:endParaRPr>
            </a:p>
          </p:txBody>
        </p:sp>
      </p:grpSp>
      <p:sp>
        <p:nvSpPr>
          <p:cNvPr id="127" name="Google Shape;127;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Activity time! </a:t>
            </a:r>
            <a:endParaRPr b="1"/>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3194</Words>
  <Application>Microsoft Office PowerPoint</Application>
  <PresentationFormat>Widescreen</PresentationFormat>
  <Paragraphs>213</Paragraphs>
  <Slides>30</Slides>
  <Notes>30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Wingdings</vt:lpstr>
      <vt:lpstr>CARDET Course template</vt:lpstr>
      <vt:lpstr>CARDET Course template</vt:lpstr>
      <vt:lpstr>1_CARDET Course template</vt:lpstr>
      <vt:lpstr>Module 5 Strategic Communication for Civil Society Organizations (CSOs)</vt:lpstr>
      <vt:lpstr>  Overview and Learning Objectives   </vt:lpstr>
      <vt:lpstr>  Overview and Learning Objectives   </vt:lpstr>
      <vt:lpstr>  Develop a Communication Plan – Overview   </vt:lpstr>
      <vt:lpstr>  Develop a Communication Plan – Overview   </vt:lpstr>
      <vt:lpstr> </vt:lpstr>
      <vt:lpstr>Step 1: Define Your Goals for Communication Strategy </vt:lpstr>
      <vt:lpstr>Questions to Consider</vt:lpstr>
      <vt:lpstr>Activity time! </vt:lpstr>
      <vt:lpstr>Step 2: Define Your Target Audiences</vt:lpstr>
      <vt:lpstr>Step 2: Define Your Target Audiences</vt:lpstr>
      <vt:lpstr>Step 2: Define Your Target Audiences</vt:lpstr>
      <vt:lpstr>Activity Time! </vt:lpstr>
      <vt:lpstr>Step 3: Evaluate Your Current Situation - Using the Maturity Practice Model (Crawl, Walk, Run, Fly) </vt:lpstr>
      <vt:lpstr>Step 3: Evaluate Your Current Situation - Using the Maturity Practice Model (Crawl, Walk, Run, Fly) </vt:lpstr>
      <vt:lpstr>Step 4: Formulating Your Essential Messages</vt:lpstr>
      <vt:lpstr>Step 4: Formulating Your Essential Messages</vt:lpstr>
      <vt:lpstr>Step 4: Formulating Your Essential Messages</vt:lpstr>
      <vt:lpstr>Step 5: Choosing Communication Channels and Tools</vt:lpstr>
      <vt:lpstr>Step 5: Choosing Communication Channels and Tools</vt:lpstr>
      <vt:lpstr>Step 6: Create a Work Plan</vt:lpstr>
      <vt:lpstr>Contents of a work plan </vt:lpstr>
      <vt:lpstr>Contents of a work plan </vt:lpstr>
      <vt:lpstr>Contents of a work plan </vt:lpstr>
      <vt:lpstr>Step 7: Set Key Performance Indicators (KPIs)</vt:lpstr>
      <vt:lpstr>Which KPIs to select?</vt:lpstr>
      <vt:lpstr>Which KPIs to select?</vt:lpstr>
      <vt:lpstr>Which KPIs to select? </vt:lpstr>
      <vt:lpstr>What if “success” isn’t achieved?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Strategic Communication for Civil Society Organizations (CSOs)</dc:title>
  <dc:creator>2Fast4u</dc:creator>
  <cp:lastModifiedBy>Simone Khekin</cp:lastModifiedBy>
  <cp:revision>5</cp:revision>
  <dcterms:created xsi:type="dcterms:W3CDTF">2014-07-11T09:12:14Z</dcterms:created>
  <dcterms:modified xsi:type="dcterms:W3CDTF">2024-01-18T09:50:19Z</dcterms:modified>
</cp:coreProperties>
</file>