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4" r:id="rId2"/>
    <p:sldMasterId id="2147483656" r:id="rId3"/>
  </p:sldMasterIdLst>
  <p:notesMasterIdLst>
    <p:notesMasterId r:id="rId32"/>
  </p:notesMasterIdLst>
  <p:sldIdLst>
    <p:sldId id="280" r:id="rId4"/>
    <p:sldId id="257" r:id="rId5"/>
    <p:sldId id="258" r:id="rId6"/>
    <p:sldId id="259" r:id="rId7"/>
    <p:sldId id="260" r:id="rId8"/>
    <p:sldId id="284" r:id="rId9"/>
    <p:sldId id="261" r:id="rId10"/>
    <p:sldId id="282" r:id="rId11"/>
    <p:sldId id="283" r:id="rId12"/>
    <p:sldId id="262" r:id="rId13"/>
    <p:sldId id="285"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JhEso/pXfzIskgJ4j6KxmuGe1g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8" d="100"/>
          <a:sy n="38" d="100"/>
        </p:scale>
        <p:origin x="44"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367B6A-0E3D-41AF-B2C2-E7BE101FCBCF}" type="doc">
      <dgm:prSet loTypeId="urn:microsoft.com/office/officeart/2005/8/layout/hList1" loCatId="list" qsTypeId="urn:microsoft.com/office/officeart/2005/8/quickstyle/simple1" qsCatId="simple" csTypeId="urn:microsoft.com/office/officeart/2005/8/colors/accent4_5" csCatId="accent4" phldr="1"/>
      <dgm:spPr/>
      <dgm:t>
        <a:bodyPr/>
        <a:lstStyle/>
        <a:p>
          <a:endParaRPr lang="en-US"/>
        </a:p>
      </dgm:t>
    </dgm:pt>
    <dgm:pt modelId="{F7BEC1AC-A45B-4102-8C37-BDF55FA4DA7C}">
      <dgm:prSet phldrT="[Text]"/>
      <dgm:spPr/>
      <dgm:t>
        <a:bodyPr/>
        <a:lstStyle/>
        <a:p>
          <a:r>
            <a:rPr lang="en-GB" b="1" i="0" u="none" strike="noStrike" cap="none" dirty="0" smtClean="0">
              <a:solidFill>
                <a:srgbClr val="374151"/>
              </a:solidFill>
              <a:latin typeface="Calibri"/>
              <a:ea typeface="Calibri"/>
              <a:cs typeface="Calibri"/>
              <a:sym typeface="Calibri"/>
            </a:rPr>
            <a:t>1.Brand Recognition</a:t>
          </a:r>
          <a:endParaRPr lang="en-US" dirty="0"/>
        </a:p>
      </dgm:t>
    </dgm:pt>
    <dgm:pt modelId="{4DFED3CD-0811-4759-9874-E6E685756D08}" type="parTrans" cxnId="{0B08113B-AECC-4791-889F-B8E7A65A914F}">
      <dgm:prSet/>
      <dgm:spPr/>
      <dgm:t>
        <a:bodyPr/>
        <a:lstStyle/>
        <a:p>
          <a:endParaRPr lang="en-US"/>
        </a:p>
      </dgm:t>
    </dgm:pt>
    <dgm:pt modelId="{EB337F74-EC9E-49F0-B7F3-328EA74851C9}" type="sibTrans" cxnId="{0B08113B-AECC-4791-889F-B8E7A65A914F}">
      <dgm:prSet/>
      <dgm:spPr/>
      <dgm:t>
        <a:bodyPr/>
        <a:lstStyle/>
        <a:p>
          <a:endParaRPr lang="en-US"/>
        </a:p>
      </dgm:t>
    </dgm:pt>
    <dgm:pt modelId="{2C1B84B5-718D-445E-8F97-4DA9DAD5DEA3}">
      <dgm:prSet phldrT="[Text]"/>
      <dgm:spPr/>
      <dgm:t>
        <a:bodyPr/>
        <a:lstStyle/>
        <a:p>
          <a:pPr rtl="0"/>
          <a:r>
            <a:rPr lang="en-GB" i="0" u="none" strike="noStrike" cap="none" dirty="0" smtClean="0">
              <a:solidFill>
                <a:srgbClr val="374151"/>
              </a:solidFill>
              <a:latin typeface="Calibri"/>
              <a:ea typeface="Calibri"/>
              <a:cs typeface="Calibri"/>
              <a:sym typeface="Calibri"/>
            </a:rPr>
            <a:t>When you maintain the same tone and style across different social media platforms, your audience can easily recognize your brand. This consistent 'voice' becomes an integral part of your brand identity.</a:t>
          </a:r>
          <a:endParaRPr lang="en-US" dirty="0"/>
        </a:p>
      </dgm:t>
    </dgm:pt>
    <dgm:pt modelId="{944DD795-6FB9-4F84-97CE-505189A9F654}" type="parTrans" cxnId="{8262A538-023F-409F-9382-0CBF4C025038}">
      <dgm:prSet/>
      <dgm:spPr/>
      <dgm:t>
        <a:bodyPr/>
        <a:lstStyle/>
        <a:p>
          <a:endParaRPr lang="en-US"/>
        </a:p>
      </dgm:t>
    </dgm:pt>
    <dgm:pt modelId="{C6583F75-6F09-4D8B-8E12-867B7261D8D8}" type="sibTrans" cxnId="{8262A538-023F-409F-9382-0CBF4C025038}">
      <dgm:prSet/>
      <dgm:spPr/>
      <dgm:t>
        <a:bodyPr/>
        <a:lstStyle/>
        <a:p>
          <a:endParaRPr lang="en-US"/>
        </a:p>
      </dgm:t>
    </dgm:pt>
    <dgm:pt modelId="{6444AE6A-4026-4F57-B8A1-D71B902CB155}">
      <dgm:prSet phldrT="[Text]"/>
      <dgm:spPr/>
      <dgm:t>
        <a:bodyPr/>
        <a:lstStyle/>
        <a:p>
          <a:r>
            <a:rPr lang="en-GB" b="1" i="0" u="none" strike="noStrike" cap="none" dirty="0" smtClean="0">
              <a:solidFill>
                <a:srgbClr val="374151"/>
              </a:solidFill>
              <a:latin typeface="Calibri"/>
              <a:ea typeface="Calibri"/>
              <a:cs typeface="Calibri"/>
              <a:sym typeface="Calibri"/>
            </a:rPr>
            <a:t>2. Building Trust:</a:t>
          </a:r>
          <a:r>
            <a:rPr lang="en-GB" i="0" u="none" strike="noStrike" cap="none" dirty="0" smtClean="0">
              <a:solidFill>
                <a:srgbClr val="374151"/>
              </a:solidFill>
              <a:latin typeface="Calibri"/>
              <a:ea typeface="Calibri"/>
              <a:cs typeface="Calibri"/>
              <a:sym typeface="Calibri"/>
            </a:rPr>
            <a:t> </a:t>
          </a:r>
          <a:endParaRPr lang="en-US" dirty="0"/>
        </a:p>
      </dgm:t>
    </dgm:pt>
    <dgm:pt modelId="{AD055370-56D8-49E7-B693-C38CD1432FC6}" type="parTrans" cxnId="{23DA944C-8D22-4A5E-A676-89BF088C6DE3}">
      <dgm:prSet/>
      <dgm:spPr/>
      <dgm:t>
        <a:bodyPr/>
        <a:lstStyle/>
        <a:p>
          <a:endParaRPr lang="en-US"/>
        </a:p>
      </dgm:t>
    </dgm:pt>
    <dgm:pt modelId="{D4E8A6E2-E148-49EF-9D96-8B330C069897}" type="sibTrans" cxnId="{23DA944C-8D22-4A5E-A676-89BF088C6DE3}">
      <dgm:prSet/>
      <dgm:spPr/>
      <dgm:t>
        <a:bodyPr/>
        <a:lstStyle/>
        <a:p>
          <a:endParaRPr lang="en-US"/>
        </a:p>
      </dgm:t>
    </dgm:pt>
    <dgm:pt modelId="{9E15B323-652E-4770-A896-7658915631DF}">
      <dgm:prSet phldrT="[Text]"/>
      <dgm:spPr/>
      <dgm:t>
        <a:bodyPr/>
        <a:lstStyle/>
        <a:p>
          <a:pPr rtl="0"/>
          <a:r>
            <a:rPr lang="en-GB" i="0" u="none" strike="noStrike" cap="none" dirty="0" smtClean="0">
              <a:solidFill>
                <a:srgbClr val="374151"/>
              </a:solidFill>
              <a:latin typeface="Calibri"/>
              <a:ea typeface="Calibri"/>
              <a:cs typeface="Calibri"/>
              <a:sym typeface="Calibri"/>
            </a:rPr>
            <a:t>Consistency in your brand's messaging conveys professionalism and reliability, which can help build trust with your audience. Inconsistencies, on the other hand, can lead to confusion and mistrust.</a:t>
          </a:r>
          <a:endParaRPr lang="en-US" dirty="0"/>
        </a:p>
      </dgm:t>
    </dgm:pt>
    <dgm:pt modelId="{2215A18D-669F-4AAA-A95B-CD000AA1A304}" type="parTrans" cxnId="{7C58A946-C9C3-4CCF-A7AB-81A874B86DB8}">
      <dgm:prSet/>
      <dgm:spPr/>
      <dgm:t>
        <a:bodyPr/>
        <a:lstStyle/>
        <a:p>
          <a:endParaRPr lang="en-US"/>
        </a:p>
      </dgm:t>
    </dgm:pt>
    <dgm:pt modelId="{855D8618-6937-41B2-BBB3-17CDF9B810C2}" type="sibTrans" cxnId="{7C58A946-C9C3-4CCF-A7AB-81A874B86DB8}">
      <dgm:prSet/>
      <dgm:spPr/>
      <dgm:t>
        <a:bodyPr/>
        <a:lstStyle/>
        <a:p>
          <a:endParaRPr lang="en-US"/>
        </a:p>
      </dgm:t>
    </dgm:pt>
    <dgm:pt modelId="{B5EDD89B-CDAD-491C-9C7E-C3C85BB1B2FB}">
      <dgm:prSet phldrT="[Text]"/>
      <dgm:spPr/>
      <dgm:t>
        <a:bodyPr/>
        <a:lstStyle/>
        <a:p>
          <a:r>
            <a:rPr lang="en-GB" b="1" i="0" u="none" strike="noStrike" cap="none" dirty="0" smtClean="0">
              <a:solidFill>
                <a:srgbClr val="374151"/>
              </a:solidFill>
              <a:latin typeface="Calibri"/>
              <a:ea typeface="Calibri"/>
              <a:cs typeface="Calibri"/>
              <a:sym typeface="Calibri"/>
            </a:rPr>
            <a:t>3. Creating a Community</a:t>
          </a:r>
          <a:endParaRPr lang="en-US" dirty="0"/>
        </a:p>
      </dgm:t>
    </dgm:pt>
    <dgm:pt modelId="{95DD34EA-1A4A-4956-83FC-D354A3338D8A}" type="parTrans" cxnId="{A7C44147-9445-40C3-AAE6-03D2BB0546C8}">
      <dgm:prSet/>
      <dgm:spPr/>
      <dgm:t>
        <a:bodyPr/>
        <a:lstStyle/>
        <a:p>
          <a:endParaRPr lang="en-US"/>
        </a:p>
      </dgm:t>
    </dgm:pt>
    <dgm:pt modelId="{B6F77470-C8DC-49DF-9AA6-53A257509E1C}" type="sibTrans" cxnId="{A7C44147-9445-40C3-AAE6-03D2BB0546C8}">
      <dgm:prSet/>
      <dgm:spPr/>
      <dgm:t>
        <a:bodyPr/>
        <a:lstStyle/>
        <a:p>
          <a:endParaRPr lang="en-US"/>
        </a:p>
      </dgm:t>
    </dgm:pt>
    <dgm:pt modelId="{72429E80-A5C2-4D8B-BE8E-93D37D807081}">
      <dgm:prSet phldrT="[Text]"/>
      <dgm:spPr/>
      <dgm:t>
        <a:bodyPr/>
        <a:lstStyle/>
        <a:p>
          <a:pPr rtl="0"/>
          <a:r>
            <a:rPr lang="en-GB" i="0" u="none" strike="noStrike" cap="none" dirty="0" smtClean="0">
              <a:solidFill>
                <a:srgbClr val="374151"/>
              </a:solidFill>
              <a:latin typeface="Calibri"/>
              <a:ea typeface="Calibri"/>
              <a:cs typeface="Calibri"/>
              <a:sym typeface="Calibri"/>
            </a:rPr>
            <a:t>A consistent tone and style help create a community feeling among your audience. They know what to expect and look forward to your posts.</a:t>
          </a:r>
          <a:endParaRPr lang="en-US" dirty="0"/>
        </a:p>
      </dgm:t>
    </dgm:pt>
    <dgm:pt modelId="{54AA2EE0-3151-45BB-83BD-BBC7B8E05ACF}" type="parTrans" cxnId="{FEF14341-8FB1-4944-88C4-E5A773FCFDBB}">
      <dgm:prSet/>
      <dgm:spPr/>
      <dgm:t>
        <a:bodyPr/>
        <a:lstStyle/>
        <a:p>
          <a:endParaRPr lang="en-US"/>
        </a:p>
      </dgm:t>
    </dgm:pt>
    <dgm:pt modelId="{054BDD91-A66D-4571-92F7-5FC4545A427B}" type="sibTrans" cxnId="{FEF14341-8FB1-4944-88C4-E5A773FCFDBB}">
      <dgm:prSet/>
      <dgm:spPr/>
      <dgm:t>
        <a:bodyPr/>
        <a:lstStyle/>
        <a:p>
          <a:endParaRPr lang="en-US"/>
        </a:p>
      </dgm:t>
    </dgm:pt>
    <dgm:pt modelId="{46E71EE7-8E0F-456C-B647-2A583DB1CB24}" type="pres">
      <dgm:prSet presAssocID="{25367B6A-0E3D-41AF-B2C2-E7BE101FCBCF}" presName="Name0" presStyleCnt="0">
        <dgm:presLayoutVars>
          <dgm:dir/>
          <dgm:animLvl val="lvl"/>
          <dgm:resizeHandles val="exact"/>
        </dgm:presLayoutVars>
      </dgm:prSet>
      <dgm:spPr/>
      <dgm:t>
        <a:bodyPr/>
        <a:lstStyle/>
        <a:p>
          <a:endParaRPr lang="en-US"/>
        </a:p>
      </dgm:t>
    </dgm:pt>
    <dgm:pt modelId="{948B4465-CF63-4833-A825-821A94F243A0}" type="pres">
      <dgm:prSet presAssocID="{F7BEC1AC-A45B-4102-8C37-BDF55FA4DA7C}" presName="composite" presStyleCnt="0"/>
      <dgm:spPr/>
    </dgm:pt>
    <dgm:pt modelId="{4195F33D-E18E-4E99-9ACA-8A2379343FA3}" type="pres">
      <dgm:prSet presAssocID="{F7BEC1AC-A45B-4102-8C37-BDF55FA4DA7C}" presName="parTx" presStyleLbl="alignNode1" presStyleIdx="0" presStyleCnt="3">
        <dgm:presLayoutVars>
          <dgm:chMax val="0"/>
          <dgm:chPref val="0"/>
          <dgm:bulletEnabled val="1"/>
        </dgm:presLayoutVars>
      </dgm:prSet>
      <dgm:spPr/>
      <dgm:t>
        <a:bodyPr/>
        <a:lstStyle/>
        <a:p>
          <a:endParaRPr lang="en-US"/>
        </a:p>
      </dgm:t>
    </dgm:pt>
    <dgm:pt modelId="{80292328-B37B-490D-BACE-267B1F10B686}" type="pres">
      <dgm:prSet presAssocID="{F7BEC1AC-A45B-4102-8C37-BDF55FA4DA7C}" presName="desTx" presStyleLbl="alignAccFollowNode1" presStyleIdx="0" presStyleCnt="3">
        <dgm:presLayoutVars>
          <dgm:bulletEnabled val="1"/>
        </dgm:presLayoutVars>
      </dgm:prSet>
      <dgm:spPr/>
      <dgm:t>
        <a:bodyPr/>
        <a:lstStyle/>
        <a:p>
          <a:endParaRPr lang="en-US"/>
        </a:p>
      </dgm:t>
    </dgm:pt>
    <dgm:pt modelId="{0E895FD2-51C1-409B-AE55-12F4A5E5F5EA}" type="pres">
      <dgm:prSet presAssocID="{EB337F74-EC9E-49F0-B7F3-328EA74851C9}" presName="space" presStyleCnt="0"/>
      <dgm:spPr/>
    </dgm:pt>
    <dgm:pt modelId="{6AB1C406-332D-4D33-98F9-26C47ADA7D17}" type="pres">
      <dgm:prSet presAssocID="{6444AE6A-4026-4F57-B8A1-D71B902CB155}" presName="composite" presStyleCnt="0"/>
      <dgm:spPr/>
    </dgm:pt>
    <dgm:pt modelId="{CA4E1632-81EF-486D-99F1-D55BEFBD8F40}" type="pres">
      <dgm:prSet presAssocID="{6444AE6A-4026-4F57-B8A1-D71B902CB155}" presName="parTx" presStyleLbl="alignNode1" presStyleIdx="1" presStyleCnt="3">
        <dgm:presLayoutVars>
          <dgm:chMax val="0"/>
          <dgm:chPref val="0"/>
          <dgm:bulletEnabled val="1"/>
        </dgm:presLayoutVars>
      </dgm:prSet>
      <dgm:spPr/>
      <dgm:t>
        <a:bodyPr/>
        <a:lstStyle/>
        <a:p>
          <a:endParaRPr lang="en-US"/>
        </a:p>
      </dgm:t>
    </dgm:pt>
    <dgm:pt modelId="{C3D9695C-C6FB-478A-84EB-66782F0F1A21}" type="pres">
      <dgm:prSet presAssocID="{6444AE6A-4026-4F57-B8A1-D71B902CB155}" presName="desTx" presStyleLbl="alignAccFollowNode1" presStyleIdx="1" presStyleCnt="3">
        <dgm:presLayoutVars>
          <dgm:bulletEnabled val="1"/>
        </dgm:presLayoutVars>
      </dgm:prSet>
      <dgm:spPr/>
      <dgm:t>
        <a:bodyPr/>
        <a:lstStyle/>
        <a:p>
          <a:endParaRPr lang="en-US"/>
        </a:p>
      </dgm:t>
    </dgm:pt>
    <dgm:pt modelId="{2EBC15CE-CCF0-4902-9E77-788C5B52E00E}" type="pres">
      <dgm:prSet presAssocID="{D4E8A6E2-E148-49EF-9D96-8B330C069897}" presName="space" presStyleCnt="0"/>
      <dgm:spPr/>
    </dgm:pt>
    <dgm:pt modelId="{825D85C7-30D8-4C70-8174-34C64CB2243D}" type="pres">
      <dgm:prSet presAssocID="{B5EDD89B-CDAD-491C-9C7E-C3C85BB1B2FB}" presName="composite" presStyleCnt="0"/>
      <dgm:spPr/>
    </dgm:pt>
    <dgm:pt modelId="{E0EE176D-D442-430E-A9D1-5C501584E11E}" type="pres">
      <dgm:prSet presAssocID="{B5EDD89B-CDAD-491C-9C7E-C3C85BB1B2FB}" presName="parTx" presStyleLbl="alignNode1" presStyleIdx="2" presStyleCnt="3">
        <dgm:presLayoutVars>
          <dgm:chMax val="0"/>
          <dgm:chPref val="0"/>
          <dgm:bulletEnabled val="1"/>
        </dgm:presLayoutVars>
      </dgm:prSet>
      <dgm:spPr/>
      <dgm:t>
        <a:bodyPr/>
        <a:lstStyle/>
        <a:p>
          <a:endParaRPr lang="en-US"/>
        </a:p>
      </dgm:t>
    </dgm:pt>
    <dgm:pt modelId="{4F7D3A2C-494F-4F09-BD32-A2874D252D34}" type="pres">
      <dgm:prSet presAssocID="{B5EDD89B-CDAD-491C-9C7E-C3C85BB1B2FB}" presName="desTx" presStyleLbl="alignAccFollowNode1" presStyleIdx="2" presStyleCnt="3">
        <dgm:presLayoutVars>
          <dgm:bulletEnabled val="1"/>
        </dgm:presLayoutVars>
      </dgm:prSet>
      <dgm:spPr/>
      <dgm:t>
        <a:bodyPr/>
        <a:lstStyle/>
        <a:p>
          <a:endParaRPr lang="en-US"/>
        </a:p>
      </dgm:t>
    </dgm:pt>
  </dgm:ptLst>
  <dgm:cxnLst>
    <dgm:cxn modelId="{D5244672-9B40-47DB-AB94-CB57383C36B2}" type="presOf" srcId="{9E15B323-652E-4770-A896-7658915631DF}" destId="{C3D9695C-C6FB-478A-84EB-66782F0F1A21}" srcOrd="0" destOrd="0" presId="urn:microsoft.com/office/officeart/2005/8/layout/hList1"/>
    <dgm:cxn modelId="{0B08113B-AECC-4791-889F-B8E7A65A914F}" srcId="{25367B6A-0E3D-41AF-B2C2-E7BE101FCBCF}" destId="{F7BEC1AC-A45B-4102-8C37-BDF55FA4DA7C}" srcOrd="0" destOrd="0" parTransId="{4DFED3CD-0811-4759-9874-E6E685756D08}" sibTransId="{EB337F74-EC9E-49F0-B7F3-328EA74851C9}"/>
    <dgm:cxn modelId="{16CAE161-52A0-47DC-8D25-216B71BE9787}" type="presOf" srcId="{6444AE6A-4026-4F57-B8A1-D71B902CB155}" destId="{CA4E1632-81EF-486D-99F1-D55BEFBD8F40}" srcOrd="0" destOrd="0" presId="urn:microsoft.com/office/officeart/2005/8/layout/hList1"/>
    <dgm:cxn modelId="{FEF14341-8FB1-4944-88C4-E5A773FCFDBB}" srcId="{B5EDD89B-CDAD-491C-9C7E-C3C85BB1B2FB}" destId="{72429E80-A5C2-4D8B-BE8E-93D37D807081}" srcOrd="0" destOrd="0" parTransId="{54AA2EE0-3151-45BB-83BD-BBC7B8E05ACF}" sibTransId="{054BDD91-A66D-4571-92F7-5FC4545A427B}"/>
    <dgm:cxn modelId="{8262A538-023F-409F-9382-0CBF4C025038}" srcId="{F7BEC1AC-A45B-4102-8C37-BDF55FA4DA7C}" destId="{2C1B84B5-718D-445E-8F97-4DA9DAD5DEA3}" srcOrd="0" destOrd="0" parTransId="{944DD795-6FB9-4F84-97CE-505189A9F654}" sibTransId="{C6583F75-6F09-4D8B-8E12-867B7261D8D8}"/>
    <dgm:cxn modelId="{5455C33C-4901-4D77-B580-11DA869F6E7A}" type="presOf" srcId="{F7BEC1AC-A45B-4102-8C37-BDF55FA4DA7C}" destId="{4195F33D-E18E-4E99-9ACA-8A2379343FA3}" srcOrd="0" destOrd="0" presId="urn:microsoft.com/office/officeart/2005/8/layout/hList1"/>
    <dgm:cxn modelId="{23DA944C-8D22-4A5E-A676-89BF088C6DE3}" srcId="{25367B6A-0E3D-41AF-B2C2-E7BE101FCBCF}" destId="{6444AE6A-4026-4F57-B8A1-D71B902CB155}" srcOrd="1" destOrd="0" parTransId="{AD055370-56D8-49E7-B693-C38CD1432FC6}" sibTransId="{D4E8A6E2-E148-49EF-9D96-8B330C069897}"/>
    <dgm:cxn modelId="{B282D69D-F921-41DD-B01D-57020F9381A3}" type="presOf" srcId="{2C1B84B5-718D-445E-8F97-4DA9DAD5DEA3}" destId="{80292328-B37B-490D-BACE-267B1F10B686}" srcOrd="0" destOrd="0" presId="urn:microsoft.com/office/officeart/2005/8/layout/hList1"/>
    <dgm:cxn modelId="{04486BF5-0F78-4E00-928A-45E4974D26A5}" type="presOf" srcId="{B5EDD89B-CDAD-491C-9C7E-C3C85BB1B2FB}" destId="{E0EE176D-D442-430E-A9D1-5C501584E11E}" srcOrd="0" destOrd="0" presId="urn:microsoft.com/office/officeart/2005/8/layout/hList1"/>
    <dgm:cxn modelId="{CE362FB4-3576-4414-9CFD-4CA7349B45DC}" type="presOf" srcId="{72429E80-A5C2-4D8B-BE8E-93D37D807081}" destId="{4F7D3A2C-494F-4F09-BD32-A2874D252D34}" srcOrd="0" destOrd="0" presId="urn:microsoft.com/office/officeart/2005/8/layout/hList1"/>
    <dgm:cxn modelId="{A7C44147-9445-40C3-AAE6-03D2BB0546C8}" srcId="{25367B6A-0E3D-41AF-B2C2-E7BE101FCBCF}" destId="{B5EDD89B-CDAD-491C-9C7E-C3C85BB1B2FB}" srcOrd="2" destOrd="0" parTransId="{95DD34EA-1A4A-4956-83FC-D354A3338D8A}" sibTransId="{B6F77470-C8DC-49DF-9AA6-53A257509E1C}"/>
    <dgm:cxn modelId="{79600ED9-D7DD-441B-B48A-034EC0CCAA83}" type="presOf" srcId="{25367B6A-0E3D-41AF-B2C2-E7BE101FCBCF}" destId="{46E71EE7-8E0F-456C-B647-2A583DB1CB24}" srcOrd="0" destOrd="0" presId="urn:microsoft.com/office/officeart/2005/8/layout/hList1"/>
    <dgm:cxn modelId="{7C58A946-C9C3-4CCF-A7AB-81A874B86DB8}" srcId="{6444AE6A-4026-4F57-B8A1-D71B902CB155}" destId="{9E15B323-652E-4770-A896-7658915631DF}" srcOrd="0" destOrd="0" parTransId="{2215A18D-669F-4AAA-A95B-CD000AA1A304}" sibTransId="{855D8618-6937-41B2-BBB3-17CDF9B810C2}"/>
    <dgm:cxn modelId="{8B6C8897-AE6C-4AA8-90D4-570211BA3DCE}" type="presParOf" srcId="{46E71EE7-8E0F-456C-B647-2A583DB1CB24}" destId="{948B4465-CF63-4833-A825-821A94F243A0}" srcOrd="0" destOrd="0" presId="urn:microsoft.com/office/officeart/2005/8/layout/hList1"/>
    <dgm:cxn modelId="{C336ABF3-ECFD-4620-B21C-67E908D1F5CC}" type="presParOf" srcId="{948B4465-CF63-4833-A825-821A94F243A0}" destId="{4195F33D-E18E-4E99-9ACA-8A2379343FA3}" srcOrd="0" destOrd="0" presId="urn:microsoft.com/office/officeart/2005/8/layout/hList1"/>
    <dgm:cxn modelId="{34C14DB8-C18B-4465-B22A-58B23A1CF48A}" type="presParOf" srcId="{948B4465-CF63-4833-A825-821A94F243A0}" destId="{80292328-B37B-490D-BACE-267B1F10B686}" srcOrd="1" destOrd="0" presId="urn:microsoft.com/office/officeart/2005/8/layout/hList1"/>
    <dgm:cxn modelId="{5E454ACA-D766-44E5-9696-236892837B82}" type="presParOf" srcId="{46E71EE7-8E0F-456C-B647-2A583DB1CB24}" destId="{0E895FD2-51C1-409B-AE55-12F4A5E5F5EA}" srcOrd="1" destOrd="0" presId="urn:microsoft.com/office/officeart/2005/8/layout/hList1"/>
    <dgm:cxn modelId="{59C838EF-B268-4010-9E81-25554C0EE9F5}" type="presParOf" srcId="{46E71EE7-8E0F-456C-B647-2A583DB1CB24}" destId="{6AB1C406-332D-4D33-98F9-26C47ADA7D17}" srcOrd="2" destOrd="0" presId="urn:microsoft.com/office/officeart/2005/8/layout/hList1"/>
    <dgm:cxn modelId="{974AD63A-8B7D-46B0-8299-DF30616B0A68}" type="presParOf" srcId="{6AB1C406-332D-4D33-98F9-26C47ADA7D17}" destId="{CA4E1632-81EF-486D-99F1-D55BEFBD8F40}" srcOrd="0" destOrd="0" presId="urn:microsoft.com/office/officeart/2005/8/layout/hList1"/>
    <dgm:cxn modelId="{4328C0BC-8D98-40D2-91C8-557856087B3A}" type="presParOf" srcId="{6AB1C406-332D-4D33-98F9-26C47ADA7D17}" destId="{C3D9695C-C6FB-478A-84EB-66782F0F1A21}" srcOrd="1" destOrd="0" presId="urn:microsoft.com/office/officeart/2005/8/layout/hList1"/>
    <dgm:cxn modelId="{2D571B3B-64DC-4ECB-B30D-9D32DBC54940}" type="presParOf" srcId="{46E71EE7-8E0F-456C-B647-2A583DB1CB24}" destId="{2EBC15CE-CCF0-4902-9E77-788C5B52E00E}" srcOrd="3" destOrd="0" presId="urn:microsoft.com/office/officeart/2005/8/layout/hList1"/>
    <dgm:cxn modelId="{20F5471C-F05A-4A4C-96BB-6F3C54BC5750}" type="presParOf" srcId="{46E71EE7-8E0F-456C-B647-2A583DB1CB24}" destId="{825D85C7-30D8-4C70-8174-34C64CB2243D}" srcOrd="4" destOrd="0" presId="urn:microsoft.com/office/officeart/2005/8/layout/hList1"/>
    <dgm:cxn modelId="{F9DB394A-42A0-4ADA-B299-B2F2C814866B}" type="presParOf" srcId="{825D85C7-30D8-4C70-8174-34C64CB2243D}" destId="{E0EE176D-D442-430E-A9D1-5C501584E11E}" srcOrd="0" destOrd="0" presId="urn:microsoft.com/office/officeart/2005/8/layout/hList1"/>
    <dgm:cxn modelId="{06F6C6FE-812D-4B42-A39B-11A95B7608A2}" type="presParOf" srcId="{825D85C7-30D8-4C70-8174-34C64CB2243D}" destId="{4F7D3A2C-494F-4F09-BD32-A2874D252D3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367B6A-0E3D-41AF-B2C2-E7BE101FCBCF}" type="doc">
      <dgm:prSet loTypeId="urn:microsoft.com/office/officeart/2005/8/layout/hList1" loCatId="list" qsTypeId="urn:microsoft.com/office/officeart/2005/8/quickstyle/simple1" qsCatId="simple" csTypeId="urn:microsoft.com/office/officeart/2005/8/colors/accent4_5" csCatId="accent4" phldr="1"/>
      <dgm:spPr/>
      <dgm:t>
        <a:bodyPr/>
        <a:lstStyle/>
        <a:p>
          <a:endParaRPr lang="en-US"/>
        </a:p>
      </dgm:t>
    </dgm:pt>
    <dgm:pt modelId="{F7BEC1AC-A45B-4102-8C37-BDF55FA4DA7C}">
      <dgm:prSet phldrT="[Text]"/>
      <dgm:spPr/>
      <dgm:t>
        <a:bodyPr/>
        <a:lstStyle/>
        <a:p>
          <a:r>
            <a:rPr lang="en-GB" b="1" i="0" u="none" strike="noStrike" cap="none" dirty="0" smtClean="0">
              <a:solidFill>
                <a:srgbClr val="374151"/>
              </a:solidFill>
              <a:latin typeface="Calibri"/>
              <a:ea typeface="Calibri"/>
              <a:cs typeface="Calibri"/>
              <a:sym typeface="Calibri"/>
            </a:rPr>
            <a:t>4. Enhancing Brand Image</a:t>
          </a:r>
          <a:endParaRPr lang="en-US" dirty="0"/>
        </a:p>
      </dgm:t>
    </dgm:pt>
    <dgm:pt modelId="{4DFED3CD-0811-4759-9874-E6E685756D08}" type="parTrans" cxnId="{0B08113B-AECC-4791-889F-B8E7A65A914F}">
      <dgm:prSet/>
      <dgm:spPr/>
      <dgm:t>
        <a:bodyPr/>
        <a:lstStyle/>
        <a:p>
          <a:endParaRPr lang="en-US"/>
        </a:p>
      </dgm:t>
    </dgm:pt>
    <dgm:pt modelId="{EB337F74-EC9E-49F0-B7F3-328EA74851C9}" type="sibTrans" cxnId="{0B08113B-AECC-4791-889F-B8E7A65A914F}">
      <dgm:prSet/>
      <dgm:spPr/>
      <dgm:t>
        <a:bodyPr/>
        <a:lstStyle/>
        <a:p>
          <a:endParaRPr lang="en-US"/>
        </a:p>
      </dgm:t>
    </dgm:pt>
    <dgm:pt modelId="{2C1B84B5-718D-445E-8F97-4DA9DAD5DEA3}">
      <dgm:prSet phldrT="[Text]"/>
      <dgm:spPr/>
      <dgm:t>
        <a:bodyPr/>
        <a:lstStyle/>
        <a:p>
          <a:pPr rtl="0"/>
          <a:r>
            <a:rPr lang="en-GB" i="0" u="none" strike="noStrike" cap="none" dirty="0" smtClean="0">
              <a:solidFill>
                <a:srgbClr val="374151"/>
              </a:solidFill>
              <a:latin typeface="Calibri"/>
              <a:ea typeface="Calibri"/>
              <a:cs typeface="Calibri"/>
              <a:sym typeface="Calibri"/>
            </a:rPr>
            <a:t>Consistency helps shape and reinforce your brand image. Whether your brand is serious, fun, innovative, or traditional, a consistent tone and style reaffirm these traits at every customer touchpoint.</a:t>
          </a:r>
          <a:endParaRPr lang="en-US" dirty="0"/>
        </a:p>
      </dgm:t>
    </dgm:pt>
    <dgm:pt modelId="{944DD795-6FB9-4F84-97CE-505189A9F654}" type="parTrans" cxnId="{8262A538-023F-409F-9382-0CBF4C025038}">
      <dgm:prSet/>
      <dgm:spPr/>
      <dgm:t>
        <a:bodyPr/>
        <a:lstStyle/>
        <a:p>
          <a:endParaRPr lang="en-US"/>
        </a:p>
      </dgm:t>
    </dgm:pt>
    <dgm:pt modelId="{C6583F75-6F09-4D8B-8E12-867B7261D8D8}" type="sibTrans" cxnId="{8262A538-023F-409F-9382-0CBF4C025038}">
      <dgm:prSet/>
      <dgm:spPr/>
      <dgm:t>
        <a:bodyPr/>
        <a:lstStyle/>
        <a:p>
          <a:endParaRPr lang="en-US"/>
        </a:p>
      </dgm:t>
    </dgm:pt>
    <dgm:pt modelId="{6444AE6A-4026-4F57-B8A1-D71B902CB155}">
      <dgm:prSet phldrT="[Text]"/>
      <dgm:spPr/>
      <dgm:t>
        <a:bodyPr/>
        <a:lstStyle/>
        <a:p>
          <a:r>
            <a:rPr lang="en-GB" b="1" i="0" u="none" strike="noStrike" cap="none" dirty="0" smtClean="0">
              <a:solidFill>
                <a:srgbClr val="374151"/>
              </a:solidFill>
              <a:latin typeface="Calibri"/>
              <a:ea typeface="Calibri"/>
              <a:cs typeface="Calibri"/>
              <a:sym typeface="Calibri"/>
            </a:rPr>
            <a:t>5. Engaging the Audience</a:t>
          </a:r>
          <a:endParaRPr lang="en-US" dirty="0"/>
        </a:p>
      </dgm:t>
    </dgm:pt>
    <dgm:pt modelId="{AD055370-56D8-49E7-B693-C38CD1432FC6}" type="parTrans" cxnId="{23DA944C-8D22-4A5E-A676-89BF088C6DE3}">
      <dgm:prSet/>
      <dgm:spPr/>
      <dgm:t>
        <a:bodyPr/>
        <a:lstStyle/>
        <a:p>
          <a:endParaRPr lang="en-US"/>
        </a:p>
      </dgm:t>
    </dgm:pt>
    <dgm:pt modelId="{D4E8A6E2-E148-49EF-9D96-8B330C069897}" type="sibTrans" cxnId="{23DA944C-8D22-4A5E-A676-89BF088C6DE3}">
      <dgm:prSet/>
      <dgm:spPr/>
      <dgm:t>
        <a:bodyPr/>
        <a:lstStyle/>
        <a:p>
          <a:endParaRPr lang="en-US"/>
        </a:p>
      </dgm:t>
    </dgm:pt>
    <dgm:pt modelId="{9E15B323-652E-4770-A896-7658915631DF}">
      <dgm:prSet phldrT="[Text]"/>
      <dgm:spPr/>
      <dgm:t>
        <a:bodyPr/>
        <a:lstStyle/>
        <a:p>
          <a:pPr rtl="0"/>
          <a:r>
            <a:rPr lang="en-GB" b="1" i="0" u="none" strike="noStrike" cap="none" dirty="0" smtClean="0">
              <a:solidFill>
                <a:srgbClr val="374151"/>
              </a:solidFill>
              <a:latin typeface="Calibri"/>
              <a:ea typeface="Calibri"/>
              <a:cs typeface="Calibri"/>
              <a:sym typeface="Calibri"/>
            </a:rPr>
            <a:t>:</a:t>
          </a:r>
          <a:r>
            <a:rPr lang="en-GB" i="0" u="none" strike="noStrike" cap="none" dirty="0" smtClean="0">
              <a:solidFill>
                <a:srgbClr val="374151"/>
              </a:solidFill>
              <a:latin typeface="Calibri"/>
              <a:ea typeface="Calibri"/>
              <a:cs typeface="Calibri"/>
              <a:sym typeface="Calibri"/>
            </a:rPr>
            <a:t> By using a consistent style and tone that resonates with your audience, you can increase audience engagement. They will be more likely to interact with posts that feel familiar and align with their expectations of your brand.</a:t>
          </a:r>
          <a:endParaRPr lang="en-US" dirty="0"/>
        </a:p>
      </dgm:t>
    </dgm:pt>
    <dgm:pt modelId="{2215A18D-669F-4AAA-A95B-CD000AA1A304}" type="parTrans" cxnId="{7C58A946-C9C3-4CCF-A7AB-81A874B86DB8}">
      <dgm:prSet/>
      <dgm:spPr/>
      <dgm:t>
        <a:bodyPr/>
        <a:lstStyle/>
        <a:p>
          <a:endParaRPr lang="en-US"/>
        </a:p>
      </dgm:t>
    </dgm:pt>
    <dgm:pt modelId="{855D8618-6937-41B2-BBB3-17CDF9B810C2}" type="sibTrans" cxnId="{7C58A946-C9C3-4CCF-A7AB-81A874B86DB8}">
      <dgm:prSet/>
      <dgm:spPr/>
      <dgm:t>
        <a:bodyPr/>
        <a:lstStyle/>
        <a:p>
          <a:endParaRPr lang="en-US"/>
        </a:p>
      </dgm:t>
    </dgm:pt>
    <dgm:pt modelId="{B5EDD89B-CDAD-491C-9C7E-C3C85BB1B2FB}">
      <dgm:prSet phldrT="[Text]"/>
      <dgm:spPr/>
      <dgm:t>
        <a:bodyPr/>
        <a:lstStyle/>
        <a:p>
          <a:r>
            <a:rPr lang="en-GB" b="1" i="0" u="none" strike="noStrike" cap="none" dirty="0" smtClean="0">
              <a:solidFill>
                <a:srgbClr val="374151"/>
              </a:solidFill>
              <a:latin typeface="Calibri"/>
              <a:ea typeface="Calibri"/>
              <a:cs typeface="Calibri"/>
              <a:sym typeface="Calibri"/>
            </a:rPr>
            <a:t>6. Stand Out From the Crowd</a:t>
          </a:r>
          <a:endParaRPr lang="en-US" dirty="0"/>
        </a:p>
      </dgm:t>
    </dgm:pt>
    <dgm:pt modelId="{95DD34EA-1A4A-4956-83FC-D354A3338D8A}" type="parTrans" cxnId="{A7C44147-9445-40C3-AAE6-03D2BB0546C8}">
      <dgm:prSet/>
      <dgm:spPr/>
      <dgm:t>
        <a:bodyPr/>
        <a:lstStyle/>
        <a:p>
          <a:endParaRPr lang="en-US"/>
        </a:p>
      </dgm:t>
    </dgm:pt>
    <dgm:pt modelId="{B6F77470-C8DC-49DF-9AA6-53A257509E1C}" type="sibTrans" cxnId="{A7C44147-9445-40C3-AAE6-03D2BB0546C8}">
      <dgm:prSet/>
      <dgm:spPr/>
      <dgm:t>
        <a:bodyPr/>
        <a:lstStyle/>
        <a:p>
          <a:endParaRPr lang="en-US"/>
        </a:p>
      </dgm:t>
    </dgm:pt>
    <dgm:pt modelId="{72429E80-A5C2-4D8B-BE8E-93D37D807081}">
      <dgm:prSet phldrT="[Text]"/>
      <dgm:spPr/>
      <dgm:t>
        <a:bodyPr/>
        <a:lstStyle/>
        <a:p>
          <a:pPr rtl="0"/>
          <a:r>
            <a:rPr lang="en-GB" i="0" u="none" strike="noStrike" cap="none" dirty="0" smtClean="0">
              <a:solidFill>
                <a:srgbClr val="374151"/>
              </a:solidFill>
              <a:latin typeface="Calibri"/>
              <a:ea typeface="Calibri"/>
              <a:cs typeface="Calibri"/>
              <a:sym typeface="Calibri"/>
            </a:rPr>
            <a:t>In the crowded social media landscape, a distinct and consistent voice can help your brand stand out. This unique voice can be a powerful tool in differentiating your brand from competitors.</a:t>
          </a:r>
          <a:endParaRPr lang="en-US" dirty="0"/>
        </a:p>
      </dgm:t>
    </dgm:pt>
    <dgm:pt modelId="{54AA2EE0-3151-45BB-83BD-BBC7B8E05ACF}" type="parTrans" cxnId="{FEF14341-8FB1-4944-88C4-E5A773FCFDBB}">
      <dgm:prSet/>
      <dgm:spPr/>
      <dgm:t>
        <a:bodyPr/>
        <a:lstStyle/>
        <a:p>
          <a:endParaRPr lang="en-US"/>
        </a:p>
      </dgm:t>
    </dgm:pt>
    <dgm:pt modelId="{054BDD91-A66D-4571-92F7-5FC4545A427B}" type="sibTrans" cxnId="{FEF14341-8FB1-4944-88C4-E5A773FCFDBB}">
      <dgm:prSet/>
      <dgm:spPr/>
      <dgm:t>
        <a:bodyPr/>
        <a:lstStyle/>
        <a:p>
          <a:endParaRPr lang="en-US"/>
        </a:p>
      </dgm:t>
    </dgm:pt>
    <dgm:pt modelId="{46E71EE7-8E0F-456C-B647-2A583DB1CB24}" type="pres">
      <dgm:prSet presAssocID="{25367B6A-0E3D-41AF-B2C2-E7BE101FCBCF}" presName="Name0" presStyleCnt="0">
        <dgm:presLayoutVars>
          <dgm:dir/>
          <dgm:animLvl val="lvl"/>
          <dgm:resizeHandles val="exact"/>
        </dgm:presLayoutVars>
      </dgm:prSet>
      <dgm:spPr/>
      <dgm:t>
        <a:bodyPr/>
        <a:lstStyle/>
        <a:p>
          <a:endParaRPr lang="en-US"/>
        </a:p>
      </dgm:t>
    </dgm:pt>
    <dgm:pt modelId="{948B4465-CF63-4833-A825-821A94F243A0}" type="pres">
      <dgm:prSet presAssocID="{F7BEC1AC-A45B-4102-8C37-BDF55FA4DA7C}" presName="composite" presStyleCnt="0"/>
      <dgm:spPr/>
    </dgm:pt>
    <dgm:pt modelId="{4195F33D-E18E-4E99-9ACA-8A2379343FA3}" type="pres">
      <dgm:prSet presAssocID="{F7BEC1AC-A45B-4102-8C37-BDF55FA4DA7C}" presName="parTx" presStyleLbl="alignNode1" presStyleIdx="0" presStyleCnt="3">
        <dgm:presLayoutVars>
          <dgm:chMax val="0"/>
          <dgm:chPref val="0"/>
          <dgm:bulletEnabled val="1"/>
        </dgm:presLayoutVars>
      </dgm:prSet>
      <dgm:spPr/>
      <dgm:t>
        <a:bodyPr/>
        <a:lstStyle/>
        <a:p>
          <a:endParaRPr lang="en-US"/>
        </a:p>
      </dgm:t>
    </dgm:pt>
    <dgm:pt modelId="{80292328-B37B-490D-BACE-267B1F10B686}" type="pres">
      <dgm:prSet presAssocID="{F7BEC1AC-A45B-4102-8C37-BDF55FA4DA7C}" presName="desTx" presStyleLbl="alignAccFollowNode1" presStyleIdx="0" presStyleCnt="3" custLinFactNeighborX="402" custLinFactNeighborY="671">
        <dgm:presLayoutVars>
          <dgm:bulletEnabled val="1"/>
        </dgm:presLayoutVars>
      </dgm:prSet>
      <dgm:spPr/>
      <dgm:t>
        <a:bodyPr/>
        <a:lstStyle/>
        <a:p>
          <a:endParaRPr lang="en-US"/>
        </a:p>
      </dgm:t>
    </dgm:pt>
    <dgm:pt modelId="{0E895FD2-51C1-409B-AE55-12F4A5E5F5EA}" type="pres">
      <dgm:prSet presAssocID="{EB337F74-EC9E-49F0-B7F3-328EA74851C9}" presName="space" presStyleCnt="0"/>
      <dgm:spPr/>
    </dgm:pt>
    <dgm:pt modelId="{6AB1C406-332D-4D33-98F9-26C47ADA7D17}" type="pres">
      <dgm:prSet presAssocID="{6444AE6A-4026-4F57-B8A1-D71B902CB155}" presName="composite" presStyleCnt="0"/>
      <dgm:spPr/>
    </dgm:pt>
    <dgm:pt modelId="{CA4E1632-81EF-486D-99F1-D55BEFBD8F40}" type="pres">
      <dgm:prSet presAssocID="{6444AE6A-4026-4F57-B8A1-D71B902CB155}" presName="parTx" presStyleLbl="alignNode1" presStyleIdx="1" presStyleCnt="3">
        <dgm:presLayoutVars>
          <dgm:chMax val="0"/>
          <dgm:chPref val="0"/>
          <dgm:bulletEnabled val="1"/>
        </dgm:presLayoutVars>
      </dgm:prSet>
      <dgm:spPr/>
      <dgm:t>
        <a:bodyPr/>
        <a:lstStyle/>
        <a:p>
          <a:endParaRPr lang="en-US"/>
        </a:p>
      </dgm:t>
    </dgm:pt>
    <dgm:pt modelId="{C3D9695C-C6FB-478A-84EB-66782F0F1A21}" type="pres">
      <dgm:prSet presAssocID="{6444AE6A-4026-4F57-B8A1-D71B902CB155}" presName="desTx" presStyleLbl="alignAccFollowNode1" presStyleIdx="1" presStyleCnt="3">
        <dgm:presLayoutVars>
          <dgm:bulletEnabled val="1"/>
        </dgm:presLayoutVars>
      </dgm:prSet>
      <dgm:spPr/>
      <dgm:t>
        <a:bodyPr/>
        <a:lstStyle/>
        <a:p>
          <a:endParaRPr lang="en-US"/>
        </a:p>
      </dgm:t>
    </dgm:pt>
    <dgm:pt modelId="{2EBC15CE-CCF0-4902-9E77-788C5B52E00E}" type="pres">
      <dgm:prSet presAssocID="{D4E8A6E2-E148-49EF-9D96-8B330C069897}" presName="space" presStyleCnt="0"/>
      <dgm:spPr/>
    </dgm:pt>
    <dgm:pt modelId="{825D85C7-30D8-4C70-8174-34C64CB2243D}" type="pres">
      <dgm:prSet presAssocID="{B5EDD89B-CDAD-491C-9C7E-C3C85BB1B2FB}" presName="composite" presStyleCnt="0"/>
      <dgm:spPr/>
    </dgm:pt>
    <dgm:pt modelId="{E0EE176D-D442-430E-A9D1-5C501584E11E}" type="pres">
      <dgm:prSet presAssocID="{B5EDD89B-CDAD-491C-9C7E-C3C85BB1B2FB}" presName="parTx" presStyleLbl="alignNode1" presStyleIdx="2" presStyleCnt="3">
        <dgm:presLayoutVars>
          <dgm:chMax val="0"/>
          <dgm:chPref val="0"/>
          <dgm:bulletEnabled val="1"/>
        </dgm:presLayoutVars>
      </dgm:prSet>
      <dgm:spPr/>
      <dgm:t>
        <a:bodyPr/>
        <a:lstStyle/>
        <a:p>
          <a:endParaRPr lang="en-US"/>
        </a:p>
      </dgm:t>
    </dgm:pt>
    <dgm:pt modelId="{4F7D3A2C-494F-4F09-BD32-A2874D252D34}" type="pres">
      <dgm:prSet presAssocID="{B5EDD89B-CDAD-491C-9C7E-C3C85BB1B2FB}" presName="desTx" presStyleLbl="alignAccFollowNode1" presStyleIdx="2" presStyleCnt="3">
        <dgm:presLayoutVars>
          <dgm:bulletEnabled val="1"/>
        </dgm:presLayoutVars>
      </dgm:prSet>
      <dgm:spPr/>
      <dgm:t>
        <a:bodyPr/>
        <a:lstStyle/>
        <a:p>
          <a:endParaRPr lang="en-US"/>
        </a:p>
      </dgm:t>
    </dgm:pt>
  </dgm:ptLst>
  <dgm:cxnLst>
    <dgm:cxn modelId="{D5244672-9B40-47DB-AB94-CB57383C36B2}" type="presOf" srcId="{9E15B323-652E-4770-A896-7658915631DF}" destId="{C3D9695C-C6FB-478A-84EB-66782F0F1A21}" srcOrd="0" destOrd="0" presId="urn:microsoft.com/office/officeart/2005/8/layout/hList1"/>
    <dgm:cxn modelId="{0B08113B-AECC-4791-889F-B8E7A65A914F}" srcId="{25367B6A-0E3D-41AF-B2C2-E7BE101FCBCF}" destId="{F7BEC1AC-A45B-4102-8C37-BDF55FA4DA7C}" srcOrd="0" destOrd="0" parTransId="{4DFED3CD-0811-4759-9874-E6E685756D08}" sibTransId="{EB337F74-EC9E-49F0-B7F3-328EA74851C9}"/>
    <dgm:cxn modelId="{16CAE161-52A0-47DC-8D25-216B71BE9787}" type="presOf" srcId="{6444AE6A-4026-4F57-B8A1-D71B902CB155}" destId="{CA4E1632-81EF-486D-99F1-D55BEFBD8F40}" srcOrd="0" destOrd="0" presId="urn:microsoft.com/office/officeart/2005/8/layout/hList1"/>
    <dgm:cxn modelId="{FEF14341-8FB1-4944-88C4-E5A773FCFDBB}" srcId="{B5EDD89B-CDAD-491C-9C7E-C3C85BB1B2FB}" destId="{72429E80-A5C2-4D8B-BE8E-93D37D807081}" srcOrd="0" destOrd="0" parTransId="{54AA2EE0-3151-45BB-83BD-BBC7B8E05ACF}" sibTransId="{054BDD91-A66D-4571-92F7-5FC4545A427B}"/>
    <dgm:cxn modelId="{8262A538-023F-409F-9382-0CBF4C025038}" srcId="{F7BEC1AC-A45B-4102-8C37-BDF55FA4DA7C}" destId="{2C1B84B5-718D-445E-8F97-4DA9DAD5DEA3}" srcOrd="0" destOrd="0" parTransId="{944DD795-6FB9-4F84-97CE-505189A9F654}" sibTransId="{C6583F75-6F09-4D8B-8E12-867B7261D8D8}"/>
    <dgm:cxn modelId="{5455C33C-4901-4D77-B580-11DA869F6E7A}" type="presOf" srcId="{F7BEC1AC-A45B-4102-8C37-BDF55FA4DA7C}" destId="{4195F33D-E18E-4E99-9ACA-8A2379343FA3}" srcOrd="0" destOrd="0" presId="urn:microsoft.com/office/officeart/2005/8/layout/hList1"/>
    <dgm:cxn modelId="{23DA944C-8D22-4A5E-A676-89BF088C6DE3}" srcId="{25367B6A-0E3D-41AF-B2C2-E7BE101FCBCF}" destId="{6444AE6A-4026-4F57-B8A1-D71B902CB155}" srcOrd="1" destOrd="0" parTransId="{AD055370-56D8-49E7-B693-C38CD1432FC6}" sibTransId="{D4E8A6E2-E148-49EF-9D96-8B330C069897}"/>
    <dgm:cxn modelId="{B282D69D-F921-41DD-B01D-57020F9381A3}" type="presOf" srcId="{2C1B84B5-718D-445E-8F97-4DA9DAD5DEA3}" destId="{80292328-B37B-490D-BACE-267B1F10B686}" srcOrd="0" destOrd="0" presId="urn:microsoft.com/office/officeart/2005/8/layout/hList1"/>
    <dgm:cxn modelId="{04486BF5-0F78-4E00-928A-45E4974D26A5}" type="presOf" srcId="{B5EDD89B-CDAD-491C-9C7E-C3C85BB1B2FB}" destId="{E0EE176D-D442-430E-A9D1-5C501584E11E}" srcOrd="0" destOrd="0" presId="urn:microsoft.com/office/officeart/2005/8/layout/hList1"/>
    <dgm:cxn modelId="{CE362FB4-3576-4414-9CFD-4CA7349B45DC}" type="presOf" srcId="{72429E80-A5C2-4D8B-BE8E-93D37D807081}" destId="{4F7D3A2C-494F-4F09-BD32-A2874D252D34}" srcOrd="0" destOrd="0" presId="urn:microsoft.com/office/officeart/2005/8/layout/hList1"/>
    <dgm:cxn modelId="{A7C44147-9445-40C3-AAE6-03D2BB0546C8}" srcId="{25367B6A-0E3D-41AF-B2C2-E7BE101FCBCF}" destId="{B5EDD89B-CDAD-491C-9C7E-C3C85BB1B2FB}" srcOrd="2" destOrd="0" parTransId="{95DD34EA-1A4A-4956-83FC-D354A3338D8A}" sibTransId="{B6F77470-C8DC-49DF-9AA6-53A257509E1C}"/>
    <dgm:cxn modelId="{79600ED9-D7DD-441B-B48A-034EC0CCAA83}" type="presOf" srcId="{25367B6A-0E3D-41AF-B2C2-E7BE101FCBCF}" destId="{46E71EE7-8E0F-456C-B647-2A583DB1CB24}" srcOrd="0" destOrd="0" presId="urn:microsoft.com/office/officeart/2005/8/layout/hList1"/>
    <dgm:cxn modelId="{7C58A946-C9C3-4CCF-A7AB-81A874B86DB8}" srcId="{6444AE6A-4026-4F57-B8A1-D71B902CB155}" destId="{9E15B323-652E-4770-A896-7658915631DF}" srcOrd="0" destOrd="0" parTransId="{2215A18D-669F-4AAA-A95B-CD000AA1A304}" sibTransId="{855D8618-6937-41B2-BBB3-17CDF9B810C2}"/>
    <dgm:cxn modelId="{8B6C8897-AE6C-4AA8-90D4-570211BA3DCE}" type="presParOf" srcId="{46E71EE7-8E0F-456C-B647-2A583DB1CB24}" destId="{948B4465-CF63-4833-A825-821A94F243A0}" srcOrd="0" destOrd="0" presId="urn:microsoft.com/office/officeart/2005/8/layout/hList1"/>
    <dgm:cxn modelId="{C336ABF3-ECFD-4620-B21C-67E908D1F5CC}" type="presParOf" srcId="{948B4465-CF63-4833-A825-821A94F243A0}" destId="{4195F33D-E18E-4E99-9ACA-8A2379343FA3}" srcOrd="0" destOrd="0" presId="urn:microsoft.com/office/officeart/2005/8/layout/hList1"/>
    <dgm:cxn modelId="{34C14DB8-C18B-4465-B22A-58B23A1CF48A}" type="presParOf" srcId="{948B4465-CF63-4833-A825-821A94F243A0}" destId="{80292328-B37B-490D-BACE-267B1F10B686}" srcOrd="1" destOrd="0" presId="urn:microsoft.com/office/officeart/2005/8/layout/hList1"/>
    <dgm:cxn modelId="{5E454ACA-D766-44E5-9696-236892837B82}" type="presParOf" srcId="{46E71EE7-8E0F-456C-B647-2A583DB1CB24}" destId="{0E895FD2-51C1-409B-AE55-12F4A5E5F5EA}" srcOrd="1" destOrd="0" presId="urn:microsoft.com/office/officeart/2005/8/layout/hList1"/>
    <dgm:cxn modelId="{59C838EF-B268-4010-9E81-25554C0EE9F5}" type="presParOf" srcId="{46E71EE7-8E0F-456C-B647-2A583DB1CB24}" destId="{6AB1C406-332D-4D33-98F9-26C47ADA7D17}" srcOrd="2" destOrd="0" presId="urn:microsoft.com/office/officeart/2005/8/layout/hList1"/>
    <dgm:cxn modelId="{974AD63A-8B7D-46B0-8299-DF30616B0A68}" type="presParOf" srcId="{6AB1C406-332D-4D33-98F9-26C47ADA7D17}" destId="{CA4E1632-81EF-486D-99F1-D55BEFBD8F40}" srcOrd="0" destOrd="0" presId="urn:microsoft.com/office/officeart/2005/8/layout/hList1"/>
    <dgm:cxn modelId="{4328C0BC-8D98-40D2-91C8-557856087B3A}" type="presParOf" srcId="{6AB1C406-332D-4D33-98F9-26C47ADA7D17}" destId="{C3D9695C-C6FB-478A-84EB-66782F0F1A21}" srcOrd="1" destOrd="0" presId="urn:microsoft.com/office/officeart/2005/8/layout/hList1"/>
    <dgm:cxn modelId="{2D571B3B-64DC-4ECB-B30D-9D32DBC54940}" type="presParOf" srcId="{46E71EE7-8E0F-456C-B647-2A583DB1CB24}" destId="{2EBC15CE-CCF0-4902-9E77-788C5B52E00E}" srcOrd="3" destOrd="0" presId="urn:microsoft.com/office/officeart/2005/8/layout/hList1"/>
    <dgm:cxn modelId="{20F5471C-F05A-4A4C-96BB-6F3C54BC5750}" type="presParOf" srcId="{46E71EE7-8E0F-456C-B647-2A583DB1CB24}" destId="{825D85C7-30D8-4C70-8174-34C64CB2243D}" srcOrd="4" destOrd="0" presId="urn:microsoft.com/office/officeart/2005/8/layout/hList1"/>
    <dgm:cxn modelId="{F9DB394A-42A0-4ADA-B299-B2F2C814866B}" type="presParOf" srcId="{825D85C7-30D8-4C70-8174-34C64CB2243D}" destId="{E0EE176D-D442-430E-A9D1-5C501584E11E}" srcOrd="0" destOrd="0" presId="urn:microsoft.com/office/officeart/2005/8/layout/hList1"/>
    <dgm:cxn modelId="{06F6C6FE-812D-4B42-A39B-11A95B7608A2}" type="presParOf" srcId="{825D85C7-30D8-4C70-8174-34C64CB2243D}" destId="{4F7D3A2C-494F-4F09-BD32-A2874D252D3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5F33D-E18E-4E99-9ACA-8A2379343FA3}">
      <dsp:nvSpPr>
        <dsp:cNvPr id="0" name=""/>
        <dsp:cNvSpPr/>
      </dsp:nvSpPr>
      <dsp:spPr>
        <a:xfrm>
          <a:off x="2606" y="148992"/>
          <a:ext cx="2541652" cy="759247"/>
        </a:xfrm>
        <a:prstGeom prst="rect">
          <a:avLst/>
        </a:prstGeom>
        <a:solidFill>
          <a:schemeClr val="accent4">
            <a:alpha val="9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GB" sz="2100" b="1" i="0" u="none" strike="noStrike" kern="1200" cap="none" dirty="0" smtClean="0">
              <a:solidFill>
                <a:srgbClr val="374151"/>
              </a:solidFill>
              <a:latin typeface="Calibri"/>
              <a:ea typeface="Calibri"/>
              <a:cs typeface="Calibri"/>
              <a:sym typeface="Calibri"/>
            </a:rPr>
            <a:t>1.Brand Recognition</a:t>
          </a:r>
          <a:endParaRPr lang="en-US" sz="2100" kern="1200" dirty="0"/>
        </a:p>
      </dsp:txBody>
      <dsp:txXfrm>
        <a:off x="2606" y="148992"/>
        <a:ext cx="2541652" cy="759247"/>
      </dsp:txXfrm>
    </dsp:sp>
    <dsp:sp modelId="{80292328-B37B-490D-BACE-267B1F10B686}">
      <dsp:nvSpPr>
        <dsp:cNvPr id="0" name=""/>
        <dsp:cNvSpPr/>
      </dsp:nvSpPr>
      <dsp:spPr>
        <a:xfrm>
          <a:off x="2606" y="908240"/>
          <a:ext cx="2541652" cy="4496310"/>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GB" sz="2100" i="0" u="none" strike="noStrike" kern="1200" cap="none" dirty="0" smtClean="0">
              <a:solidFill>
                <a:srgbClr val="374151"/>
              </a:solidFill>
              <a:latin typeface="Calibri"/>
              <a:ea typeface="Calibri"/>
              <a:cs typeface="Calibri"/>
              <a:sym typeface="Calibri"/>
            </a:rPr>
            <a:t>When you maintain the same tone and style across different social media platforms, your audience can easily recognize your brand. This consistent 'voice' becomes an integral part of your brand identity.</a:t>
          </a:r>
          <a:endParaRPr lang="en-US" sz="2100" kern="1200" dirty="0"/>
        </a:p>
      </dsp:txBody>
      <dsp:txXfrm>
        <a:off x="2606" y="908240"/>
        <a:ext cx="2541652" cy="4496310"/>
      </dsp:txXfrm>
    </dsp:sp>
    <dsp:sp modelId="{CA4E1632-81EF-486D-99F1-D55BEFBD8F40}">
      <dsp:nvSpPr>
        <dsp:cNvPr id="0" name=""/>
        <dsp:cNvSpPr/>
      </dsp:nvSpPr>
      <dsp:spPr>
        <a:xfrm>
          <a:off x="2900090" y="148992"/>
          <a:ext cx="2541652" cy="759247"/>
        </a:xfrm>
        <a:prstGeom prst="rect">
          <a:avLst/>
        </a:prstGeom>
        <a:solidFill>
          <a:schemeClr val="accent4">
            <a:alpha val="90000"/>
            <a:hueOff val="0"/>
            <a:satOff val="0"/>
            <a:lumOff val="0"/>
            <a:alphaOff val="-20000"/>
          </a:schemeClr>
        </a:solidFill>
        <a:ln w="25400" cap="flat" cmpd="sng" algn="ctr">
          <a:solidFill>
            <a:schemeClr val="accent4">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GB" sz="2100" b="1" i="0" u="none" strike="noStrike" kern="1200" cap="none" dirty="0" smtClean="0">
              <a:solidFill>
                <a:srgbClr val="374151"/>
              </a:solidFill>
              <a:latin typeface="Calibri"/>
              <a:ea typeface="Calibri"/>
              <a:cs typeface="Calibri"/>
              <a:sym typeface="Calibri"/>
            </a:rPr>
            <a:t>2. Building Trust:</a:t>
          </a:r>
          <a:r>
            <a:rPr lang="en-GB" sz="2100" i="0" u="none" strike="noStrike" kern="1200" cap="none" dirty="0" smtClean="0">
              <a:solidFill>
                <a:srgbClr val="374151"/>
              </a:solidFill>
              <a:latin typeface="Calibri"/>
              <a:ea typeface="Calibri"/>
              <a:cs typeface="Calibri"/>
              <a:sym typeface="Calibri"/>
            </a:rPr>
            <a:t> </a:t>
          </a:r>
          <a:endParaRPr lang="en-US" sz="2100" kern="1200" dirty="0"/>
        </a:p>
      </dsp:txBody>
      <dsp:txXfrm>
        <a:off x="2900090" y="148992"/>
        <a:ext cx="2541652" cy="759247"/>
      </dsp:txXfrm>
    </dsp:sp>
    <dsp:sp modelId="{C3D9695C-C6FB-478A-84EB-66782F0F1A21}">
      <dsp:nvSpPr>
        <dsp:cNvPr id="0" name=""/>
        <dsp:cNvSpPr/>
      </dsp:nvSpPr>
      <dsp:spPr>
        <a:xfrm>
          <a:off x="2900090" y="908240"/>
          <a:ext cx="2541652" cy="4496310"/>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GB" sz="2100" i="0" u="none" strike="noStrike" kern="1200" cap="none" dirty="0" smtClean="0">
              <a:solidFill>
                <a:srgbClr val="374151"/>
              </a:solidFill>
              <a:latin typeface="Calibri"/>
              <a:ea typeface="Calibri"/>
              <a:cs typeface="Calibri"/>
              <a:sym typeface="Calibri"/>
            </a:rPr>
            <a:t>Consistency in your brand's messaging conveys professionalism and reliability, which can help build trust with your audience. Inconsistencies, on the other hand, can lead to confusion and mistrust.</a:t>
          </a:r>
          <a:endParaRPr lang="en-US" sz="2100" kern="1200" dirty="0"/>
        </a:p>
      </dsp:txBody>
      <dsp:txXfrm>
        <a:off x="2900090" y="908240"/>
        <a:ext cx="2541652" cy="4496310"/>
      </dsp:txXfrm>
    </dsp:sp>
    <dsp:sp modelId="{E0EE176D-D442-430E-A9D1-5C501584E11E}">
      <dsp:nvSpPr>
        <dsp:cNvPr id="0" name=""/>
        <dsp:cNvSpPr/>
      </dsp:nvSpPr>
      <dsp:spPr>
        <a:xfrm>
          <a:off x="5797573" y="148992"/>
          <a:ext cx="2541652" cy="759247"/>
        </a:xfrm>
        <a:prstGeom prst="rect">
          <a:avLst/>
        </a:prstGeom>
        <a:solidFill>
          <a:schemeClr val="accent4">
            <a:alpha val="90000"/>
            <a:hueOff val="0"/>
            <a:satOff val="0"/>
            <a:lumOff val="0"/>
            <a:alphaOff val="-40000"/>
          </a:schemeClr>
        </a:solidFill>
        <a:ln w="25400"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GB" sz="2100" b="1" i="0" u="none" strike="noStrike" kern="1200" cap="none" dirty="0" smtClean="0">
              <a:solidFill>
                <a:srgbClr val="374151"/>
              </a:solidFill>
              <a:latin typeface="Calibri"/>
              <a:ea typeface="Calibri"/>
              <a:cs typeface="Calibri"/>
              <a:sym typeface="Calibri"/>
            </a:rPr>
            <a:t>3. Creating a Community</a:t>
          </a:r>
          <a:endParaRPr lang="en-US" sz="2100" kern="1200" dirty="0"/>
        </a:p>
      </dsp:txBody>
      <dsp:txXfrm>
        <a:off x="5797573" y="148992"/>
        <a:ext cx="2541652" cy="759247"/>
      </dsp:txXfrm>
    </dsp:sp>
    <dsp:sp modelId="{4F7D3A2C-494F-4F09-BD32-A2874D252D34}">
      <dsp:nvSpPr>
        <dsp:cNvPr id="0" name=""/>
        <dsp:cNvSpPr/>
      </dsp:nvSpPr>
      <dsp:spPr>
        <a:xfrm>
          <a:off x="5797573" y="908240"/>
          <a:ext cx="2541652" cy="4496310"/>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GB" sz="2100" i="0" u="none" strike="noStrike" kern="1200" cap="none" dirty="0" smtClean="0">
              <a:solidFill>
                <a:srgbClr val="374151"/>
              </a:solidFill>
              <a:latin typeface="Calibri"/>
              <a:ea typeface="Calibri"/>
              <a:cs typeface="Calibri"/>
              <a:sym typeface="Calibri"/>
            </a:rPr>
            <a:t>A consistent tone and style help create a community feeling among your audience. They know what to expect and look forward to your posts.</a:t>
          </a:r>
          <a:endParaRPr lang="en-US" sz="2100" kern="1200" dirty="0"/>
        </a:p>
      </dsp:txBody>
      <dsp:txXfrm>
        <a:off x="5797573" y="908240"/>
        <a:ext cx="2541652" cy="4496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5F33D-E18E-4E99-9ACA-8A2379343FA3}">
      <dsp:nvSpPr>
        <dsp:cNvPr id="0" name=""/>
        <dsp:cNvSpPr/>
      </dsp:nvSpPr>
      <dsp:spPr>
        <a:xfrm>
          <a:off x="2640" y="21825"/>
          <a:ext cx="2574048" cy="764107"/>
        </a:xfrm>
        <a:prstGeom prst="rect">
          <a:avLst/>
        </a:prstGeom>
        <a:solidFill>
          <a:schemeClr val="accent4">
            <a:alpha val="9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GB" sz="2100" b="1" i="0" u="none" strike="noStrike" kern="1200" cap="none" dirty="0" smtClean="0">
              <a:solidFill>
                <a:srgbClr val="374151"/>
              </a:solidFill>
              <a:latin typeface="Calibri"/>
              <a:ea typeface="Calibri"/>
              <a:cs typeface="Calibri"/>
              <a:sym typeface="Calibri"/>
            </a:rPr>
            <a:t>4. Enhancing Brand Image</a:t>
          </a:r>
          <a:endParaRPr lang="en-US" sz="2100" kern="1200" dirty="0"/>
        </a:p>
      </dsp:txBody>
      <dsp:txXfrm>
        <a:off x="2640" y="21825"/>
        <a:ext cx="2574048" cy="764107"/>
      </dsp:txXfrm>
    </dsp:sp>
    <dsp:sp modelId="{80292328-B37B-490D-BACE-267B1F10B686}">
      <dsp:nvSpPr>
        <dsp:cNvPr id="0" name=""/>
        <dsp:cNvSpPr/>
      </dsp:nvSpPr>
      <dsp:spPr>
        <a:xfrm>
          <a:off x="12987" y="807758"/>
          <a:ext cx="2574048" cy="4798946"/>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GB" sz="2100" i="0" u="none" strike="noStrike" kern="1200" cap="none" dirty="0" smtClean="0">
              <a:solidFill>
                <a:srgbClr val="374151"/>
              </a:solidFill>
              <a:latin typeface="Calibri"/>
              <a:ea typeface="Calibri"/>
              <a:cs typeface="Calibri"/>
              <a:sym typeface="Calibri"/>
            </a:rPr>
            <a:t>Consistency helps shape and reinforce your brand image. Whether your brand is serious, fun, innovative, or traditional, a consistent tone and style reaffirm these traits at every customer touchpoint.</a:t>
          </a:r>
          <a:endParaRPr lang="en-US" sz="2100" kern="1200" dirty="0"/>
        </a:p>
      </dsp:txBody>
      <dsp:txXfrm>
        <a:off x="12987" y="807758"/>
        <a:ext cx="2574048" cy="4798946"/>
      </dsp:txXfrm>
    </dsp:sp>
    <dsp:sp modelId="{CA4E1632-81EF-486D-99F1-D55BEFBD8F40}">
      <dsp:nvSpPr>
        <dsp:cNvPr id="0" name=""/>
        <dsp:cNvSpPr/>
      </dsp:nvSpPr>
      <dsp:spPr>
        <a:xfrm>
          <a:off x="2937054" y="21825"/>
          <a:ext cx="2574048" cy="764107"/>
        </a:xfrm>
        <a:prstGeom prst="rect">
          <a:avLst/>
        </a:prstGeom>
        <a:solidFill>
          <a:schemeClr val="accent4">
            <a:alpha val="90000"/>
            <a:hueOff val="0"/>
            <a:satOff val="0"/>
            <a:lumOff val="0"/>
            <a:alphaOff val="-20000"/>
          </a:schemeClr>
        </a:solidFill>
        <a:ln w="25400" cap="flat" cmpd="sng" algn="ctr">
          <a:solidFill>
            <a:schemeClr val="accent4">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GB" sz="2100" b="1" i="0" u="none" strike="noStrike" kern="1200" cap="none" dirty="0" smtClean="0">
              <a:solidFill>
                <a:srgbClr val="374151"/>
              </a:solidFill>
              <a:latin typeface="Calibri"/>
              <a:ea typeface="Calibri"/>
              <a:cs typeface="Calibri"/>
              <a:sym typeface="Calibri"/>
            </a:rPr>
            <a:t>5. Engaging the Audience</a:t>
          </a:r>
          <a:endParaRPr lang="en-US" sz="2100" kern="1200" dirty="0"/>
        </a:p>
      </dsp:txBody>
      <dsp:txXfrm>
        <a:off x="2937054" y="21825"/>
        <a:ext cx="2574048" cy="764107"/>
      </dsp:txXfrm>
    </dsp:sp>
    <dsp:sp modelId="{C3D9695C-C6FB-478A-84EB-66782F0F1A21}">
      <dsp:nvSpPr>
        <dsp:cNvPr id="0" name=""/>
        <dsp:cNvSpPr/>
      </dsp:nvSpPr>
      <dsp:spPr>
        <a:xfrm>
          <a:off x="2937054" y="785932"/>
          <a:ext cx="2574048" cy="4798946"/>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GB" sz="2100" b="1" i="0" u="none" strike="noStrike" kern="1200" cap="none" dirty="0" smtClean="0">
              <a:solidFill>
                <a:srgbClr val="374151"/>
              </a:solidFill>
              <a:latin typeface="Calibri"/>
              <a:ea typeface="Calibri"/>
              <a:cs typeface="Calibri"/>
              <a:sym typeface="Calibri"/>
            </a:rPr>
            <a:t>:</a:t>
          </a:r>
          <a:r>
            <a:rPr lang="en-GB" sz="2100" i="0" u="none" strike="noStrike" kern="1200" cap="none" dirty="0" smtClean="0">
              <a:solidFill>
                <a:srgbClr val="374151"/>
              </a:solidFill>
              <a:latin typeface="Calibri"/>
              <a:ea typeface="Calibri"/>
              <a:cs typeface="Calibri"/>
              <a:sym typeface="Calibri"/>
            </a:rPr>
            <a:t> By using a consistent style and tone that resonates with your audience, you can increase audience engagement. They will be more likely to interact with posts that feel familiar and align with their expectations of your brand.</a:t>
          </a:r>
          <a:endParaRPr lang="en-US" sz="2100" kern="1200" dirty="0"/>
        </a:p>
      </dsp:txBody>
      <dsp:txXfrm>
        <a:off x="2937054" y="785932"/>
        <a:ext cx="2574048" cy="4798946"/>
      </dsp:txXfrm>
    </dsp:sp>
    <dsp:sp modelId="{E0EE176D-D442-430E-A9D1-5C501584E11E}">
      <dsp:nvSpPr>
        <dsp:cNvPr id="0" name=""/>
        <dsp:cNvSpPr/>
      </dsp:nvSpPr>
      <dsp:spPr>
        <a:xfrm>
          <a:off x="5871469" y="21825"/>
          <a:ext cx="2574048" cy="764107"/>
        </a:xfrm>
        <a:prstGeom prst="rect">
          <a:avLst/>
        </a:prstGeom>
        <a:solidFill>
          <a:schemeClr val="accent4">
            <a:alpha val="90000"/>
            <a:hueOff val="0"/>
            <a:satOff val="0"/>
            <a:lumOff val="0"/>
            <a:alphaOff val="-40000"/>
          </a:schemeClr>
        </a:solidFill>
        <a:ln w="25400"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GB" sz="2100" b="1" i="0" u="none" strike="noStrike" kern="1200" cap="none" dirty="0" smtClean="0">
              <a:solidFill>
                <a:srgbClr val="374151"/>
              </a:solidFill>
              <a:latin typeface="Calibri"/>
              <a:ea typeface="Calibri"/>
              <a:cs typeface="Calibri"/>
              <a:sym typeface="Calibri"/>
            </a:rPr>
            <a:t>6. Stand Out From the Crowd</a:t>
          </a:r>
          <a:endParaRPr lang="en-US" sz="2100" kern="1200" dirty="0"/>
        </a:p>
      </dsp:txBody>
      <dsp:txXfrm>
        <a:off x="5871469" y="21825"/>
        <a:ext cx="2574048" cy="764107"/>
      </dsp:txXfrm>
    </dsp:sp>
    <dsp:sp modelId="{4F7D3A2C-494F-4F09-BD32-A2874D252D34}">
      <dsp:nvSpPr>
        <dsp:cNvPr id="0" name=""/>
        <dsp:cNvSpPr/>
      </dsp:nvSpPr>
      <dsp:spPr>
        <a:xfrm>
          <a:off x="5871469" y="785932"/>
          <a:ext cx="2574048" cy="4798946"/>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GB" sz="2100" i="0" u="none" strike="noStrike" kern="1200" cap="none" dirty="0" smtClean="0">
              <a:solidFill>
                <a:srgbClr val="374151"/>
              </a:solidFill>
              <a:latin typeface="Calibri"/>
              <a:ea typeface="Calibri"/>
              <a:cs typeface="Calibri"/>
              <a:sym typeface="Calibri"/>
            </a:rPr>
            <a:t>In the crowded social media landscape, a distinct and consistent voice can help your brand stand out. This unique voice can be a powerful tool in differentiating your brand from competitors.</a:t>
          </a:r>
          <a:endParaRPr lang="en-US" sz="2100" kern="1200" dirty="0"/>
        </a:p>
      </dsp:txBody>
      <dsp:txXfrm>
        <a:off x="5871469" y="785932"/>
        <a:ext cx="2574048" cy="479894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63027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9266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98" name="Google Shape;9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b="0"/>
              <a:t>&lt;a href="https://www.freepik.com/free-photo/pile-3d-twitter-logos_1191372.htm#query=twitter&amp;position=0&amp;from_view=search&amp;track=sph"&gt;Image by natanaelginting&lt;/a&gt; on Freepik </a:t>
            </a:r>
            <a:endParaRPr b="0"/>
          </a:p>
        </p:txBody>
      </p:sp>
      <p:sp>
        <p:nvSpPr>
          <p:cNvPr id="106" name="Google Shape;106;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b="0"/>
              <a:t>&lt;a href="https://www.freepik.com/free-photo/hand-holding-hashtag-symbol_3476877.htm#query=twitter%20hashtag&amp;position=2&amp;from_view=search&amp;track=ais"&gt;Image by rawpixel.com&lt;/a&gt; on Freepik</a:t>
            </a:r>
            <a:endParaRPr b="0"/>
          </a:p>
        </p:txBody>
      </p:sp>
      <p:sp>
        <p:nvSpPr>
          <p:cNvPr id="114" name="Google Shape;11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b="0"/>
              <a:t>Image by &lt;a href="https://www.freepik.com/free-photo/close-up-businesspeople-with-digital-tablet-social-media-icons-table_2610637.htm#query=Tools%20for%20Twitter%20Management&amp;position=48&amp;from_view=search&amp;track=ais"&gt;Freepik&lt;/a&gt; </a:t>
            </a:r>
            <a:endParaRPr b="0"/>
          </a:p>
        </p:txBody>
      </p:sp>
      <p:sp>
        <p:nvSpPr>
          <p:cNvPr id="122" name="Google Shape;12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b="0"/>
              <a:t>&lt;a href="https://www.freepik.com/free-photo/pile-3d-facebook-logos_1191368.htm#query=facebook&amp;position=0&amp;from_view=search&amp;track=sph"&gt;Image by natanaelginting&lt;/a&gt; on Freepik </a:t>
            </a:r>
            <a:endParaRPr b="0"/>
          </a:p>
        </p:txBody>
      </p:sp>
      <p:sp>
        <p:nvSpPr>
          <p:cNvPr id="130" name="Google Shape;130;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b="0"/>
              <a:t>Image by &lt;a href="https://www.freepik.com/free-vector/youtube-player-icon-with-flat-design_2448079.htm#query=youtube&amp;position=0&amp;from_view=search&amp;track=sph"&gt;Freepik&lt;/a&gt; </a:t>
            </a:r>
            <a:endParaRPr b="0"/>
          </a:p>
        </p:txBody>
      </p:sp>
      <p:sp>
        <p:nvSpPr>
          <p:cNvPr id="150" name="Google Shape;150;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b="0"/>
              <a:t>&lt;a href="https://www.freepik.com/free-psd/social-media-instagram-post-template_6353554.htm#query=instagram&amp;position=1&amp;from_view=search&amp;track=sph"&gt;Image by antonioli&lt;/a&gt; on Freepik</a:t>
            </a:r>
            <a:endParaRPr b="0"/>
          </a:p>
        </p:txBody>
      </p:sp>
      <p:sp>
        <p:nvSpPr>
          <p:cNvPr id="176" name="Google Shape;176;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Image Source:</a:t>
            </a:r>
            <a:endParaRPr b="1"/>
          </a:p>
          <a:p>
            <a:pPr marL="0" lvl="0" indent="0" algn="l" rtl="0">
              <a:lnSpc>
                <a:spcPct val="100000"/>
              </a:lnSpc>
              <a:spcBef>
                <a:spcPts val="0"/>
              </a:spcBef>
              <a:spcAft>
                <a:spcPts val="0"/>
              </a:spcAft>
              <a:buSzPts val="1400"/>
              <a:buNone/>
            </a:pPr>
            <a:r>
              <a:rPr lang="en-GB"/>
              <a:t>https://www.freepik.com/vectors/social-share</a:t>
            </a:r>
            <a:endParaRPr/>
          </a:p>
        </p:txBody>
      </p:sp>
      <p:sp>
        <p:nvSpPr>
          <p:cNvPr id="183" name="Google Shape;18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522ae8a7e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522ae8a7e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Image Source:</a:t>
            </a:r>
            <a:endParaRPr b="1"/>
          </a:p>
          <a:p>
            <a:pPr marL="0" lvl="0" indent="0" algn="l" rtl="0">
              <a:lnSpc>
                <a:spcPct val="100000"/>
              </a:lnSpc>
              <a:spcBef>
                <a:spcPts val="0"/>
              </a:spcBef>
              <a:spcAft>
                <a:spcPts val="0"/>
              </a:spcAft>
              <a:buSzPts val="1400"/>
              <a:buNone/>
            </a:pPr>
            <a:r>
              <a:rPr lang="en-GB"/>
              <a:t>https://1stplace.dk/kompetencer/digitalisering/social-media-marketing/</a:t>
            </a:r>
            <a:endParaRPr/>
          </a:p>
        </p:txBody>
      </p:sp>
      <p:sp>
        <p:nvSpPr>
          <p:cNvPr id="203" name="Google Shape;203;g2522ae8a7e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a:t>&lt;a href="https://www.freepik.com/free-photo/pile-3d-popular-social-media-logos_1191374.htm#query=social%20media&amp;position=2&amp;from_view=search&amp;track=ais"&gt;Image by natanaelginting&lt;/a&gt; on Freepik </a:t>
            </a:r>
            <a:endParaRPr/>
          </a:p>
        </p:txBody>
      </p:sp>
      <p:sp>
        <p:nvSpPr>
          <p:cNvPr id="63" name="Google Shape;6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 name="Google Shape;7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b="0"/>
              <a:t>&lt;a href="https://www.freepik.com/free-photo/diagram-social-media-s-elements_902889.htm#query=social%20media%20consistency&amp;position=3&amp;from_view=search&amp;track=ais"&gt;Image by creativeart&lt;/a&gt; on Freepik </a:t>
            </a:r>
            <a:endParaRPr b="0"/>
          </a:p>
        </p:txBody>
      </p:sp>
      <p:sp>
        <p:nvSpPr>
          <p:cNvPr id="77" name="Google Shape;7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b="0"/>
              <a:t>&lt;a href="https://www.freepik.com/free-photo/diagram-social-media-s-elements_902889.htm#query=social%20media%20consistency&amp;position=3&amp;from_view=search&amp;track=ais"&gt;Image by creativeart&lt;/a&gt; on Freepik </a:t>
            </a:r>
            <a:endParaRPr b="0"/>
          </a:p>
        </p:txBody>
      </p:sp>
      <p:sp>
        <p:nvSpPr>
          <p:cNvPr id="77" name="Google Shape;7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587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1964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5579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44827285"/>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113637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3"/>
        <p:cNvGrpSpPr/>
        <p:nvPr/>
      </p:nvGrpSpPr>
      <p:grpSpPr>
        <a:xfrm>
          <a:off x="0" y="0"/>
          <a:ext cx="0" cy="0"/>
          <a:chOff x="0" y="0"/>
          <a:chExt cx="0" cy="0"/>
        </a:xfrm>
      </p:grpSpPr>
      <p:sp>
        <p:nvSpPr>
          <p:cNvPr id="24" name="Google Shape;24;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7"/>
        <p:cNvGrpSpPr/>
        <p:nvPr/>
      </p:nvGrpSpPr>
      <p:grpSpPr>
        <a:xfrm>
          <a:off x="0" y="0"/>
          <a:ext cx="0" cy="0"/>
          <a:chOff x="0" y="0"/>
          <a:chExt cx="0" cy="0"/>
        </a:xfrm>
      </p:grpSpPr>
      <p:sp>
        <p:nvSpPr>
          <p:cNvPr id="28" name="Google Shape;28;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2"/>
        <p:cNvGrpSpPr/>
        <p:nvPr/>
      </p:nvGrpSpPr>
      <p:grpSpPr>
        <a:xfrm>
          <a:off x="0" y="0"/>
          <a:ext cx="0" cy="0"/>
          <a:chOff x="0" y="0"/>
          <a:chExt cx="0" cy="0"/>
        </a:xfrm>
      </p:grpSpPr>
      <p:sp>
        <p:nvSpPr>
          <p:cNvPr id="33" name="Google Shape;33;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36" name="Google Shape;36;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37" name="Google Shape;37;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41"/>
        <p:cNvGrpSpPr/>
        <p:nvPr/>
      </p:nvGrpSpPr>
      <p:grpSpPr>
        <a:xfrm>
          <a:off x="0" y="0"/>
          <a:ext cx="0" cy="0"/>
          <a:chOff x="0" y="0"/>
          <a:chExt cx="0" cy="0"/>
        </a:xfrm>
      </p:grpSpPr>
      <p:sp>
        <p:nvSpPr>
          <p:cNvPr id="42" name="Google Shape;42;p23"/>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23"/>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 name="Google Shape;44;p23"/>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5" name="Google Shape;45;p23"/>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6" name="Google Shape;46;p23"/>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bg>
      <p:bgPr>
        <a:solidFill>
          <a:schemeClr val="lt1"/>
        </a:solidFill>
        <a:effectLst/>
      </p:bgPr>
    </p:bg>
    <p:spTree>
      <p:nvGrpSpPr>
        <p:cNvPr id="1"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a:stretch/>
        </p:blipFill>
        <p:spPr>
          <a:xfrm>
            <a:off x="659936" y="2932981"/>
            <a:ext cx="11023391" cy="2819238"/>
          </a:xfrm>
          <a:prstGeom prst="rect">
            <a:avLst/>
          </a:prstGeom>
          <a:noFill/>
          <a:ln>
            <a:noFill/>
          </a:ln>
        </p:spPr>
      </p:pic>
      <p:sp>
        <p:nvSpPr>
          <p:cNvPr id="14" name="Google Shape;14;p18"/>
          <p:cNvSpPr txBox="1">
            <a:spLocks noGrp="1"/>
          </p:cNvSpPr>
          <p:nvPr>
            <p:ph type="ctrTitle"/>
          </p:nvPr>
        </p:nvSpPr>
        <p:spPr>
          <a:xfrm>
            <a:off x="798252" y="912854"/>
            <a:ext cx="6010271" cy="87593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798252" y="2300000"/>
            <a:ext cx="6010271" cy="632981"/>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17" name="Google Shape;17;p18"/>
          <p:cNvPicPr preferRelativeResize="0"/>
          <p:nvPr/>
        </p:nvPicPr>
        <p:blipFill rotWithShape="1">
          <a:blip r:embed="rId3">
            <a:alphaModFix/>
          </a:blip>
          <a:srcRect/>
          <a:stretch/>
        </p:blipFill>
        <p:spPr>
          <a:xfrm>
            <a:off x="8659976" y="336883"/>
            <a:ext cx="2154863" cy="1669117"/>
          </a:xfrm>
          <a:prstGeom prst="rect">
            <a:avLst/>
          </a:prstGeom>
          <a:noFill/>
          <a:ln>
            <a:noFill/>
          </a:ln>
        </p:spPr>
      </p:pic>
      <p:pic>
        <p:nvPicPr>
          <p:cNvPr id="18" name="Google Shape;18;p18"/>
          <p:cNvPicPr preferRelativeResize="0"/>
          <p:nvPr/>
        </p:nvPicPr>
        <p:blipFill rotWithShape="1">
          <a:blip r:embed="rId4">
            <a:alphaModFix/>
          </a:blip>
          <a:srcRect/>
          <a:stretch/>
        </p:blipFill>
        <p:spPr>
          <a:xfrm>
            <a:off x="659936" y="6051476"/>
            <a:ext cx="1509686" cy="529371"/>
          </a:xfrm>
          <a:prstGeom prst="rect">
            <a:avLst/>
          </a:prstGeom>
          <a:noFill/>
          <a:ln>
            <a:noFill/>
          </a:ln>
        </p:spPr>
      </p:pic>
      <p:pic>
        <p:nvPicPr>
          <p:cNvPr id="19" name="Google Shape;19;p18"/>
          <p:cNvPicPr preferRelativeResize="0"/>
          <p:nvPr/>
        </p:nvPicPr>
        <p:blipFill rotWithShape="1">
          <a:blip r:embed="rId5">
            <a:alphaModFix/>
          </a:blip>
          <a:srcRect/>
          <a:stretch/>
        </p:blipFill>
        <p:spPr>
          <a:xfrm>
            <a:off x="7748243" y="1767962"/>
            <a:ext cx="3978328" cy="3978328"/>
          </a:xfrm>
          <a:prstGeom prst="rect">
            <a:avLst/>
          </a:prstGeom>
          <a:noFill/>
          <a:ln>
            <a:noFill/>
          </a:ln>
        </p:spPr>
      </p:pic>
    </p:spTree>
    <p:extLst>
      <p:ext uri="{BB962C8B-B14F-4D97-AF65-F5344CB8AC3E}">
        <p14:creationId xmlns:p14="http://schemas.microsoft.com/office/powerpoint/2010/main" val="37271546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74304869"/>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49790554"/>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15040309"/>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
        <p:cNvGrpSpPr/>
        <p:nvPr/>
      </p:nvGrpSpPr>
      <p:grpSpPr>
        <a:xfrm>
          <a:off x="0" y="0"/>
          <a:ext cx="0" cy="0"/>
          <a:chOff x="0" y="0"/>
          <a:chExt cx="0" cy="0"/>
        </a:xfrm>
      </p:grpSpPr>
      <p:sp>
        <p:nvSpPr>
          <p:cNvPr id="39" name="Google Shape;39;p21"/>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2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182055088"/>
      </p:ext>
    </p:extLst>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creatoracademy.youtube.com/page/course/livestrea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support.google.com/youtube/answer/1714323?hl=e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instagram.com/"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signup.hootsuite.com/"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buffer.com/" TargetMode="External"/><Relationship Id="rId5" Type="http://schemas.openxmlformats.org/officeDocument/2006/relationships/hyperlink" Target="https://www.socialbakers.com/" TargetMode="External"/><Relationship Id="rId4" Type="http://schemas.openxmlformats.org/officeDocument/2006/relationships/hyperlink" Target="https://mentionmapp.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p:nvPr/>
        </p:nvSpPr>
        <p:spPr>
          <a:xfrm>
            <a:off x="686526" y="2436222"/>
            <a:ext cx="6480629" cy="73227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57;p1"/>
          <p:cNvSpPr txBox="1">
            <a:spLocks noGrp="1"/>
          </p:cNvSpPr>
          <p:nvPr>
            <p:ph type="ctrTitle"/>
          </p:nvPr>
        </p:nvSpPr>
        <p:spPr>
          <a:xfrm>
            <a:off x="686526" y="996949"/>
            <a:ext cx="6611257" cy="989148"/>
          </a:xfrm>
          <a:prstGeom prst="rect">
            <a:avLst/>
          </a:prstGeom>
          <a:noFill/>
          <a:ln>
            <a:noFill/>
          </a:ln>
        </p:spPr>
        <p:txBody>
          <a:bodyPr spcFirstLastPara="1" wrap="square" lIns="0" tIns="0" rIns="0" bIns="0" anchor="t" anchorCtr="0">
            <a:normAutofit fontScale="90000"/>
          </a:bodyPr>
          <a:lstStyle/>
          <a:p>
            <a:pPr lvl="0"/>
            <a:r>
              <a:rPr lang="en-GB" sz="2800" b="0" dirty="0"/>
              <a:t>Module 5</a:t>
            </a:r>
            <a:r>
              <a:rPr lang="en-GB" dirty="0"/>
              <a:t/>
            </a:r>
            <a:br>
              <a:rPr lang="en-GB" dirty="0"/>
            </a:br>
            <a:r>
              <a:rPr lang="en-GB" dirty="0"/>
              <a:t>Strategic Communication for Civil Society Organizations (CSOs)</a:t>
            </a:r>
            <a:endParaRPr dirty="0"/>
          </a:p>
        </p:txBody>
      </p:sp>
      <p:sp>
        <p:nvSpPr>
          <p:cNvPr id="58" name="Google Shape;58;p1"/>
          <p:cNvSpPr txBox="1">
            <a:spLocks noGrp="1"/>
          </p:cNvSpPr>
          <p:nvPr>
            <p:ph type="subTitle" idx="1"/>
          </p:nvPr>
        </p:nvSpPr>
        <p:spPr>
          <a:xfrm>
            <a:off x="782320" y="2525119"/>
            <a:ext cx="5357224" cy="329114"/>
          </a:xfrm>
          <a:prstGeom prst="rect">
            <a:avLst/>
          </a:prstGeom>
          <a:noFill/>
          <a:ln>
            <a:noFill/>
          </a:ln>
        </p:spPr>
        <p:txBody>
          <a:bodyPr spcFirstLastPara="1" wrap="square" lIns="0" tIns="0" rIns="0" bIns="0" anchor="t" anchorCtr="0">
            <a:noAutofit/>
          </a:bodyPr>
          <a:lstStyle/>
          <a:p>
            <a:pPr lvl="0">
              <a:spcBef>
                <a:spcPts val="0"/>
              </a:spcBef>
            </a:pPr>
            <a:r>
              <a:rPr lang="en-GB" sz="2200" dirty="0">
                <a:solidFill>
                  <a:schemeClr val="lt1"/>
                </a:solidFill>
              </a:rPr>
              <a:t>Unit </a:t>
            </a:r>
            <a:r>
              <a:rPr lang="en-GB" sz="2200" dirty="0" smtClean="0">
                <a:solidFill>
                  <a:schemeClr val="lt1"/>
                </a:solidFill>
              </a:rPr>
              <a:t>2: </a:t>
            </a:r>
            <a:r>
              <a:rPr lang="en-GB" sz="2200" dirty="0">
                <a:solidFill>
                  <a:schemeClr val="lt1"/>
                </a:solidFill>
              </a:rPr>
              <a:t>Social Media </a:t>
            </a:r>
            <a:r>
              <a:rPr lang="en-GB" sz="2200" dirty="0" err="1">
                <a:solidFill>
                  <a:schemeClr val="lt1"/>
                </a:solidFill>
              </a:rPr>
              <a:t>Platfroms</a:t>
            </a:r>
            <a:r>
              <a:rPr lang="en-GB" sz="2200" dirty="0">
                <a:solidFill>
                  <a:schemeClr val="lt1"/>
                </a:solidFill>
              </a:rPr>
              <a:t> for CSOs</a:t>
            </a:r>
          </a:p>
        </p:txBody>
      </p:sp>
    </p:spTree>
    <p:extLst>
      <p:ext uri="{BB962C8B-B14F-4D97-AF65-F5344CB8AC3E}">
        <p14:creationId xmlns:p14="http://schemas.microsoft.com/office/powerpoint/2010/main" val="3982635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0"/>
          <p:cNvSpPr txBox="1">
            <a:spLocks noGrp="1"/>
          </p:cNvSpPr>
          <p:nvPr>
            <p:ph type="body" idx="1"/>
          </p:nvPr>
        </p:nvSpPr>
        <p:spPr>
          <a:xfrm>
            <a:off x="203791" y="1096926"/>
            <a:ext cx="11259230" cy="509797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dirty="0"/>
              <a:t>Evaluating your success on social media platforms often involves the use of </a:t>
            </a:r>
            <a:r>
              <a:rPr lang="en-GB" b="1" dirty="0"/>
              <a:t>analytics tools. </a:t>
            </a:r>
            <a:r>
              <a:rPr lang="en-GB" dirty="0"/>
              <a:t>These can help guide what you post, how you engage with audiences, and how you optimize your content. Here's more on this:</a:t>
            </a:r>
            <a:endParaRPr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smtClean="0"/>
              <a:t>Utilizing </a:t>
            </a:r>
            <a:r>
              <a:rPr lang="en-GB" b="1" i="1" dirty="0"/>
              <a:t>social media analytics </a:t>
            </a:r>
            <a:r>
              <a:rPr lang="en-GB" dirty="0"/>
              <a:t>can be a powerful tool in understanding and improving your posting strategies. Alongside this, personalization methods can be employed to adapt your content to cater to specific audience segments, enhancing the impact and resonance of your messages.</a:t>
            </a:r>
            <a:endParaRPr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smtClean="0"/>
              <a:t>By </a:t>
            </a:r>
            <a:r>
              <a:rPr lang="en-GB" dirty="0"/>
              <a:t>scrutinizing the statistics from your social media accounts, you can glean insights into which types of content generate the best performance and attract engagement. This data can also help identify specific audience segments that are more likely to interact with your content. Furthermore, by personalizing your content, you can forge stronger relationships with your followers, fostering greater engagement and yielding superior outcomes.</a:t>
            </a:r>
            <a:endParaRPr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smtClean="0"/>
              <a:t>Gaining </a:t>
            </a:r>
            <a:r>
              <a:rPr lang="en-GB" dirty="0"/>
              <a:t>a comprehensive understanding of your followers, including their demographics and interests, allows you to tailor content that deeply resonates with them. Monitoring which posts attract the most views and interactions can guide your content strategy. This data-driven approach can lead to the creation of content that your audience is more inclined to engage with, enhancing the effectiveness of your social media efforts.</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94" name="Google Shape;94;p3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Who Will Measure Your Success</a:t>
            </a:r>
            <a:r>
              <a:rPr lang="en-GB" b="1" dirty="0" smtClean="0"/>
              <a:t>?</a:t>
            </a:r>
            <a:endParaRPr dirty="0"/>
          </a:p>
        </p:txBody>
      </p:sp>
      <p:sp>
        <p:nvSpPr>
          <p:cNvPr id="4" name="Rectangle 3"/>
          <p:cNvSpPr/>
          <p:nvPr/>
        </p:nvSpPr>
        <p:spPr>
          <a:xfrm>
            <a:off x="399370" y="1405467"/>
            <a:ext cx="11393400" cy="496146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latin typeface="Calibri" panose="020F0502020204030204" pitchFamily="34" charset="0"/>
                <a:cs typeface="Calibri" panose="020F0502020204030204" pitchFamily="34" charset="0"/>
              </a:rPr>
              <a:t>Reflection: </a:t>
            </a:r>
          </a:p>
          <a:p>
            <a:pPr algn="ctr"/>
            <a:r>
              <a:rPr lang="en-GB" sz="4000" dirty="0" smtClean="0">
                <a:latin typeface="Calibri" panose="020F0502020204030204" pitchFamily="34" charset="0"/>
                <a:cs typeface="Calibri" panose="020F0502020204030204" pitchFamily="34" charset="0"/>
              </a:rPr>
              <a:t>How is success measured in the social media sphere?</a:t>
            </a:r>
            <a:endParaRPr lang="en-GB" sz="4000" dirty="0">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0"/>
          <p:cNvSpPr txBox="1">
            <a:spLocks noGrp="1"/>
          </p:cNvSpPr>
          <p:nvPr>
            <p:ph type="body" idx="1"/>
          </p:nvPr>
        </p:nvSpPr>
        <p:spPr>
          <a:xfrm>
            <a:off x="203791" y="1096926"/>
            <a:ext cx="11259230" cy="509797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dirty="0"/>
              <a:t>Evaluating your success on social media platforms often involves the use of </a:t>
            </a:r>
            <a:r>
              <a:rPr lang="en-GB" b="1" dirty="0"/>
              <a:t>analytics tools. </a:t>
            </a:r>
            <a:r>
              <a:rPr lang="en-GB" dirty="0"/>
              <a:t>These can help guide what you post, how you engage with audiences, and how you optimize your content. Here's more on this:</a:t>
            </a:r>
            <a:endParaRPr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smtClean="0"/>
              <a:t>Utilizing </a:t>
            </a:r>
            <a:r>
              <a:rPr lang="en-GB" b="1" i="1" dirty="0"/>
              <a:t>social media analytics </a:t>
            </a:r>
            <a:r>
              <a:rPr lang="en-GB" dirty="0"/>
              <a:t>can be a powerful tool in understanding and improving your posting strategies. Alongside this, personalization methods can be employed to adapt your content to cater to specific audience segments, enhancing the impact and resonance of your messages.</a:t>
            </a:r>
            <a:endParaRPr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smtClean="0"/>
              <a:t>By </a:t>
            </a:r>
            <a:r>
              <a:rPr lang="en-GB" dirty="0"/>
              <a:t>scrutinizing the statistics from your social media accounts, you can glean insights into which types of content generate the best performance and attract engagement. This data can also help identify specific audience segments that are more likely to interact with your content. Furthermore, by personalizing your content, you can forge stronger relationships with your followers, fostering greater engagement and yielding superior outcomes.</a:t>
            </a:r>
            <a:endParaRPr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smtClean="0"/>
              <a:t>Gaining </a:t>
            </a:r>
            <a:r>
              <a:rPr lang="en-GB" dirty="0"/>
              <a:t>a comprehensive understanding of your followers, including their demographics and interests, allows you to tailor content that deeply resonates with them. Monitoring which posts attract the most views and interactions can guide your content strategy. This data-driven approach can lead to the creation of content that your audience is more inclined to engage with, enhancing the effectiveness of your social media efforts.</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94" name="Google Shape;94;p3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Who Will Measure Your Success</a:t>
            </a:r>
            <a:r>
              <a:rPr lang="en-GB" b="1" dirty="0" smtClean="0"/>
              <a:t>?</a:t>
            </a:r>
            <a:endParaRPr dirty="0"/>
          </a:p>
        </p:txBody>
      </p:sp>
    </p:spTree>
    <p:extLst>
      <p:ext uri="{BB962C8B-B14F-4D97-AF65-F5344CB8AC3E}">
        <p14:creationId xmlns:p14="http://schemas.microsoft.com/office/powerpoint/2010/main" val="2437834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6" name="Rectangle 5"/>
          <p:cNvSpPr/>
          <p:nvPr/>
        </p:nvSpPr>
        <p:spPr>
          <a:xfrm>
            <a:off x="231849" y="3982842"/>
            <a:ext cx="5559351" cy="91876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99950" y="5784681"/>
            <a:ext cx="5559351" cy="1012303"/>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791200" y="1076001"/>
            <a:ext cx="6212958" cy="648493"/>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751771" y="2583711"/>
            <a:ext cx="6212958" cy="78681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830629" y="4133953"/>
            <a:ext cx="6212958" cy="680812"/>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849901" y="5537065"/>
            <a:ext cx="6212958" cy="1090443"/>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39700" y="2009553"/>
            <a:ext cx="5559351" cy="935666"/>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Google Shape;100;p31"/>
          <p:cNvSpPr txBox="1">
            <a:spLocks noGrp="1"/>
          </p:cNvSpPr>
          <p:nvPr>
            <p:ph type="body" idx="1"/>
          </p:nvPr>
        </p:nvSpPr>
        <p:spPr>
          <a:xfrm>
            <a:off x="139700" y="1130300"/>
            <a:ext cx="5435600" cy="541547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t>Reply to Everyone:</a:t>
            </a:r>
            <a:r>
              <a:rPr lang="en-GB" dirty="0"/>
              <a:t> Responding to comments and messages is vital for maintaining engagement and fostering relationships with your audience.</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t>Check Your Mentions:</a:t>
            </a:r>
            <a:r>
              <a:rPr lang="en-GB" dirty="0"/>
              <a:t> Keep track of where and how your brand is being talked about. Respond or engage where necessary.</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t>Monitor Social Media for Keywords and Phrases:</a:t>
            </a:r>
            <a:r>
              <a:rPr lang="en-GB" dirty="0"/>
              <a:t> Use social listening tools to track brand- or industry-related keywords, helping you stay on top of trends and conversations.</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t>Schedule Your Updates for the Next Day:</a:t>
            </a:r>
            <a:r>
              <a:rPr lang="en-GB" dirty="0"/>
              <a:t> Planning and scheduling posts in advance can help maintain a consistent posting schedule.</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t>Check Out Other Social Media Profiles:</a:t>
            </a:r>
            <a:r>
              <a:rPr lang="en-GB" dirty="0"/>
              <a:t> Keep an eye on competitors and industry leaders for inspiration and to stay up-to-date with current trends.</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t>Weekly Goals Check-In:</a:t>
            </a:r>
            <a:r>
              <a:rPr lang="en-GB" dirty="0"/>
              <a:t> Regularly review and adjust your goals to ensure your strategy stays effective and relevant.</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01" name="Google Shape;101;p3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Social Media Checklist </a:t>
            </a:r>
            <a:endParaRPr b="1"/>
          </a:p>
        </p:txBody>
      </p:sp>
      <p:sp>
        <p:nvSpPr>
          <p:cNvPr id="102" name="Google Shape;102;p31"/>
          <p:cNvSpPr/>
          <p:nvPr/>
        </p:nvSpPr>
        <p:spPr>
          <a:xfrm>
            <a:off x="5791200" y="1130300"/>
            <a:ext cx="6134100" cy="53553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solidFill>
                  <a:srgbClr val="000000"/>
                </a:solidFill>
                <a:latin typeface="Calibri"/>
                <a:ea typeface="Calibri"/>
                <a:cs typeface="Calibri"/>
                <a:sym typeface="Calibri"/>
              </a:rPr>
              <a:t>Update Your Social Media Ads:</a:t>
            </a:r>
            <a:r>
              <a:rPr lang="en-GB" sz="1800" b="0" i="0" u="none" strike="noStrike" cap="none" dirty="0">
                <a:solidFill>
                  <a:srgbClr val="000000"/>
                </a:solidFill>
                <a:latin typeface="Calibri"/>
                <a:ea typeface="Calibri"/>
                <a:cs typeface="Calibri"/>
                <a:sym typeface="Calibri"/>
              </a:rPr>
              <a:t> Regularly review and update your ad campaigns to ensure they're still relevant and effective.</a:t>
            </a:r>
            <a:endParaRPr sz="18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solidFill>
                  <a:srgbClr val="000000"/>
                </a:solidFill>
                <a:latin typeface="Calibri"/>
                <a:ea typeface="Calibri"/>
                <a:cs typeface="Calibri"/>
                <a:sym typeface="Calibri"/>
              </a:rPr>
              <a:t>Curate Content to Share:</a:t>
            </a:r>
            <a:r>
              <a:rPr lang="en-GB" sz="1800" b="0" i="0" u="none" strike="noStrike" cap="none" dirty="0">
                <a:solidFill>
                  <a:srgbClr val="000000"/>
                </a:solidFill>
                <a:latin typeface="Calibri"/>
                <a:ea typeface="Calibri"/>
                <a:cs typeface="Calibri"/>
                <a:sym typeface="Calibri"/>
              </a:rPr>
              <a:t> Sharing relevant third-party content can provide additional value to your audience and complement your original content.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solidFill>
                  <a:srgbClr val="000000"/>
                </a:solidFill>
                <a:latin typeface="Calibri"/>
                <a:ea typeface="Calibri"/>
                <a:cs typeface="Calibri"/>
                <a:sym typeface="Calibri"/>
              </a:rPr>
              <a:t>Advocacy: Make it Easy for Your Team to Share:</a:t>
            </a:r>
            <a:r>
              <a:rPr lang="en-GB" sz="1800" b="0" i="0" u="none" strike="noStrike" cap="none" dirty="0">
                <a:solidFill>
                  <a:srgbClr val="000000"/>
                </a:solidFill>
                <a:latin typeface="Calibri"/>
                <a:ea typeface="Calibri"/>
                <a:cs typeface="Calibri"/>
                <a:sym typeface="Calibri"/>
              </a:rPr>
              <a:t> Encourage your team to share and engage with your brand's content to increase reach.</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solidFill>
                  <a:srgbClr val="000000"/>
                </a:solidFill>
                <a:latin typeface="Calibri"/>
                <a:ea typeface="Calibri"/>
                <a:cs typeface="Calibri"/>
                <a:sym typeface="Calibri"/>
              </a:rPr>
              <a:t>Follow Back Those Who Follow You:</a:t>
            </a:r>
            <a:r>
              <a:rPr lang="en-GB" sz="1800" b="0" i="0" u="none" strike="noStrike" cap="none" dirty="0">
                <a:solidFill>
                  <a:srgbClr val="000000"/>
                </a:solidFill>
                <a:latin typeface="Calibri"/>
                <a:ea typeface="Calibri"/>
                <a:cs typeface="Calibri"/>
                <a:sym typeface="Calibri"/>
              </a:rPr>
              <a:t> It's a way to show appreciation to your audience and can help grow your follower base.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solidFill>
                  <a:srgbClr val="000000"/>
                </a:solidFill>
                <a:latin typeface="Calibri"/>
                <a:ea typeface="Calibri"/>
                <a:cs typeface="Calibri"/>
                <a:sym typeface="Calibri"/>
              </a:rPr>
              <a:t>Check Your Stats:</a:t>
            </a:r>
            <a:r>
              <a:rPr lang="en-GB" sz="1800" b="0" i="0" u="none" strike="noStrike" cap="none" dirty="0">
                <a:solidFill>
                  <a:srgbClr val="000000"/>
                </a:solidFill>
                <a:latin typeface="Calibri"/>
                <a:ea typeface="Calibri"/>
                <a:cs typeface="Calibri"/>
                <a:sym typeface="Calibri"/>
              </a:rPr>
              <a:t> Regularly review your analytics to understand what's working and to inform future strategies.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solidFill>
                  <a:srgbClr val="000000"/>
                </a:solidFill>
                <a:latin typeface="Calibri"/>
                <a:ea typeface="Calibri"/>
                <a:cs typeface="Calibri"/>
                <a:sym typeface="Calibri"/>
              </a:rPr>
              <a:t>Engage with Influencers:</a:t>
            </a:r>
            <a:r>
              <a:rPr lang="en-GB" sz="1800" b="0" i="0" u="none" strike="noStrike" cap="none" dirty="0">
                <a:solidFill>
                  <a:srgbClr val="000000"/>
                </a:solidFill>
                <a:latin typeface="Calibri"/>
                <a:ea typeface="Calibri"/>
                <a:cs typeface="Calibri"/>
                <a:sym typeface="Calibri"/>
              </a:rPr>
              <a:t> Collaborating or engaging with influencers can expand your reach and boost your brand's credibility.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solidFill>
                  <a:srgbClr val="000000"/>
                </a:solidFill>
                <a:latin typeface="Calibri"/>
                <a:ea typeface="Calibri"/>
                <a:cs typeface="Calibri"/>
                <a:sym typeface="Calibri"/>
              </a:rPr>
              <a:t>Engage with Partners:</a:t>
            </a:r>
            <a:r>
              <a:rPr lang="en-GB" sz="1800" b="0" i="0" u="none" strike="noStrike" cap="none" dirty="0">
                <a:solidFill>
                  <a:srgbClr val="000000"/>
                </a:solidFill>
                <a:latin typeface="Calibri"/>
                <a:ea typeface="Calibri"/>
                <a:cs typeface="Calibri"/>
                <a:sym typeface="Calibri"/>
              </a:rPr>
              <a:t> Regularly interact with your business partners on social media to strengthen relationships and potentially reach a wider audience.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2"/>
          <p:cNvSpPr txBox="1">
            <a:spLocks noGrp="1"/>
          </p:cNvSpPr>
          <p:nvPr>
            <p:ph type="body" idx="1"/>
          </p:nvPr>
        </p:nvSpPr>
        <p:spPr>
          <a:xfrm>
            <a:off x="399370" y="1449389"/>
            <a:ext cx="6115730"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Overview</a:t>
            </a:r>
            <a:endParaRPr b="1" dirty="0">
              <a:solidFill>
                <a:schemeClr val="accent3"/>
              </a:solidFill>
            </a:endParaRPr>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smtClean="0"/>
              <a:t>Twitter </a:t>
            </a:r>
            <a:r>
              <a:rPr lang="en-GB" dirty="0"/>
              <a:t>is an online platform for microblogging and global information sharing.</a:t>
            </a:r>
            <a:endParaRPr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smtClean="0"/>
              <a:t>Users </a:t>
            </a:r>
            <a:r>
              <a:rPr lang="en-GB" dirty="0"/>
              <a:t>can share news, videos, and pictures in real time.</a:t>
            </a:r>
            <a:endParaRPr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smtClean="0"/>
              <a:t>Character </a:t>
            </a:r>
            <a:r>
              <a:rPr lang="en-GB" dirty="0"/>
              <a:t>limit for tweets is 280.</a:t>
            </a:r>
            <a:endParaRPr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smtClean="0"/>
              <a:t>Used </a:t>
            </a:r>
            <a:r>
              <a:rPr lang="en-GB" dirty="0"/>
              <a:t>for short commentaries, engaging with others, and staying updated.</a:t>
            </a:r>
            <a:endParaRPr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smtClean="0"/>
              <a:t>Organizations </a:t>
            </a:r>
            <a:r>
              <a:rPr lang="en-GB" dirty="0"/>
              <a:t>use Twitter for quick communication and building connections.</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09" name="Google Shape;109;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TWITTER</a:t>
            </a:r>
            <a:endParaRPr b="1"/>
          </a:p>
        </p:txBody>
      </p:sp>
      <p:pic>
        <p:nvPicPr>
          <p:cNvPr id="110" name="Google Shape;110;p32"/>
          <p:cNvPicPr preferRelativeResize="0"/>
          <p:nvPr/>
        </p:nvPicPr>
        <p:blipFill rotWithShape="1">
          <a:blip r:embed="rId3">
            <a:alphaModFix/>
          </a:blip>
          <a:srcRect/>
          <a:stretch/>
        </p:blipFill>
        <p:spPr>
          <a:xfrm>
            <a:off x="6788150" y="1449389"/>
            <a:ext cx="4743450" cy="3162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3"/>
          <p:cNvSpPr txBox="1">
            <a:spLocks noGrp="1"/>
          </p:cNvSpPr>
          <p:nvPr>
            <p:ph type="body" idx="1"/>
          </p:nvPr>
        </p:nvSpPr>
        <p:spPr>
          <a:xfrm>
            <a:off x="399370" y="1449389"/>
            <a:ext cx="7106330"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t>Tips for Effective Twitter Usage</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smtClean="0"/>
              <a:t>Set </a:t>
            </a:r>
            <a:r>
              <a:rPr lang="en-GB" dirty="0"/>
              <a:t>limits on engagement for healthy social media habits.</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smtClean="0"/>
              <a:t>Keep </a:t>
            </a:r>
            <a:r>
              <a:rPr lang="en-GB" dirty="0"/>
              <a:t>your bio up to date to attract followers.</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smtClean="0"/>
              <a:t>Follow </a:t>
            </a:r>
            <a:r>
              <a:rPr lang="en-GB" dirty="0"/>
              <a:t>influential figures in your field for visibility.</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smtClean="0"/>
              <a:t>Use </a:t>
            </a:r>
            <a:r>
              <a:rPr lang="en-GB" dirty="0"/>
              <a:t>"@" to send direct messages and give credit to others.</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t>Understanding Hashtags</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smtClean="0"/>
              <a:t>Hashtags </a:t>
            </a:r>
            <a:r>
              <a:rPr lang="en-GB" dirty="0"/>
              <a:t>are denoted by "#" and used for tracking trending topics.</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smtClean="0"/>
              <a:t>Can </a:t>
            </a:r>
            <a:r>
              <a:rPr lang="en-GB" dirty="0"/>
              <a:t>be included anywhere in a tweet.</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smtClean="0"/>
              <a:t>Websites </a:t>
            </a:r>
            <a:r>
              <a:rPr lang="en-GB" dirty="0"/>
              <a:t>like tagdef.com, hashtags.org, and Twitter's help </a:t>
            </a:r>
            <a:r>
              <a:rPr lang="en-GB" dirty="0" err="1"/>
              <a:t>center</a:t>
            </a:r>
            <a:r>
              <a:rPr lang="en-GB" dirty="0"/>
              <a:t> provide insights.</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117" name="Google Shape;117;p33"/>
          <p:cNvPicPr preferRelativeResize="0"/>
          <p:nvPr/>
        </p:nvPicPr>
        <p:blipFill rotWithShape="1">
          <a:blip r:embed="rId3">
            <a:alphaModFix/>
          </a:blip>
          <a:srcRect/>
          <a:stretch/>
        </p:blipFill>
        <p:spPr>
          <a:xfrm>
            <a:off x="8046130" y="1449389"/>
            <a:ext cx="3429000" cy="4800600"/>
          </a:xfrm>
          <a:prstGeom prst="rect">
            <a:avLst/>
          </a:prstGeom>
          <a:noFill/>
          <a:ln>
            <a:noFill/>
          </a:ln>
        </p:spPr>
      </p:pic>
      <p:sp>
        <p:nvSpPr>
          <p:cNvPr id="118" name="Google Shape;118;p33"/>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TWITTER</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4"/>
          <p:cNvSpPr txBox="1">
            <a:spLocks noGrp="1"/>
          </p:cNvSpPr>
          <p:nvPr>
            <p:ph type="body" idx="1"/>
          </p:nvPr>
        </p:nvSpPr>
        <p:spPr>
          <a:xfrm>
            <a:off x="304799" y="1333500"/>
            <a:ext cx="6414977" cy="521227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t>Managing Character Limit and Analytics</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smtClean="0"/>
              <a:t>Twitter </a:t>
            </a:r>
            <a:r>
              <a:rPr lang="en-GB" dirty="0"/>
              <a:t>expanded character limit to 280, but focus on content quality.</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smtClean="0"/>
              <a:t>Twitter </a:t>
            </a:r>
            <a:r>
              <a:rPr lang="en-GB" dirty="0"/>
              <a:t>Analytics provides engagement metrics.</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smtClean="0"/>
              <a:t>Uploading </a:t>
            </a:r>
            <a:r>
              <a:rPr lang="en-GB" dirty="0"/>
              <a:t>media enhances content.</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smtClean="0"/>
              <a:t>Help </a:t>
            </a:r>
            <a:r>
              <a:rPr lang="en-GB" dirty="0" err="1"/>
              <a:t>center</a:t>
            </a:r>
            <a:r>
              <a:rPr lang="en-GB" dirty="0"/>
              <a:t> offers guidance on media formats.</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t>Tools for Twitter Management</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For setting up an account and optimizing use of the platform: https://help.twitter.com/</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For advertising and marketing: https://business.twitter.com/</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See Twitter blog for updates and news: https://blog.twitter.com/</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Use </a:t>
            </a:r>
            <a:r>
              <a:rPr lang="en-GB" dirty="0" err="1"/>
              <a:t>Tweetdeck</a:t>
            </a:r>
            <a:r>
              <a:rPr lang="en-GB" dirty="0"/>
              <a:t> to schedule tweets, add filters, monitor mentions and hashtags, and manage unlimited accounts: https://tweetdeck.twitter.com/</a:t>
            </a:r>
            <a:endParaRPr dirty="0"/>
          </a:p>
        </p:txBody>
      </p:sp>
      <p:pic>
        <p:nvPicPr>
          <p:cNvPr id="125" name="Google Shape;125;p34"/>
          <p:cNvPicPr preferRelativeResize="0"/>
          <p:nvPr/>
        </p:nvPicPr>
        <p:blipFill rotWithShape="1">
          <a:blip r:embed="rId3">
            <a:alphaModFix/>
          </a:blip>
          <a:srcRect/>
          <a:stretch/>
        </p:blipFill>
        <p:spPr>
          <a:xfrm>
            <a:off x="7073900" y="1498600"/>
            <a:ext cx="4533900" cy="3594100"/>
          </a:xfrm>
          <a:prstGeom prst="rect">
            <a:avLst/>
          </a:prstGeom>
          <a:noFill/>
          <a:ln>
            <a:noFill/>
          </a:ln>
        </p:spPr>
      </p:pic>
      <p:sp>
        <p:nvSpPr>
          <p:cNvPr id="126" name="Google Shape;126;p34"/>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TWITTER</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5"/>
          <p:cNvSpPr txBox="1">
            <a:spLocks noGrp="1"/>
          </p:cNvSpPr>
          <p:nvPr>
            <p:ph type="body" idx="1"/>
          </p:nvPr>
        </p:nvSpPr>
        <p:spPr>
          <a:xfrm>
            <a:off x="304800" y="1219199"/>
            <a:ext cx="6908800" cy="5464352"/>
          </a:xfrm>
          <a:prstGeom prst="rect">
            <a:avLst/>
          </a:prstGeom>
          <a:noFill/>
          <a:ln>
            <a:noFill/>
          </a:ln>
        </p:spPr>
        <p:txBody>
          <a:bodyPr spcFirstLastPara="1" wrap="square" lIns="0" tIns="0" rIns="0" bIns="0" anchor="t" anchorCtr="0">
            <a:noAutofit/>
          </a:bodyPr>
          <a:lstStyle/>
          <a:p>
            <a:pPr marL="228600" lvl="0" indent="0" algn="just" rtl="0">
              <a:lnSpc>
                <a:spcPct val="90000"/>
              </a:lnSpc>
              <a:spcBef>
                <a:spcPts val="1000"/>
              </a:spcBef>
              <a:spcAft>
                <a:spcPts val="0"/>
              </a:spcAft>
              <a:buSzPts val="1800"/>
              <a:buNone/>
            </a:pPr>
            <a:r>
              <a:rPr lang="en-GB" b="1" dirty="0">
                <a:solidFill>
                  <a:schemeClr val="accent3"/>
                </a:solidFill>
              </a:rPr>
              <a:t>Overview</a:t>
            </a:r>
            <a:r>
              <a:rPr lang="en-GB" b="1" dirty="0"/>
              <a:t> </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Facebook, founded in 2004 by Mark Zuckerberg and his team, is a widely-used social media platform that started as a means for college students to connect but has since become a global platform for individuals from all backgrounds.</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On Facebook, users have the ability to create profiles, connect with friends and family, and share various forms of content, such as updates, photos, and videos. It serves as a virtual space for people to engage with others and interact with the content they post, fostering connections and communities.</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A prominent feature of Facebook is the news feed, which presents a personalized stream of content based on a user's connections and interests. Users can engage with posts by liking, commenting, and sharing, enabling interaction and conversation among their circle of friends and acquaintances.</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In its growth trajectory, Facebook has expanded its services through the acquisition of other popular apps and platforms like Instagram and WhatsApp. </a:t>
            </a:r>
            <a:endParaRPr dirty="0"/>
          </a:p>
        </p:txBody>
      </p:sp>
      <p:sp>
        <p:nvSpPr>
          <p:cNvPr id="133" name="Google Shape;133;p3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FACEBOOK </a:t>
            </a:r>
            <a:endParaRPr b="1"/>
          </a:p>
        </p:txBody>
      </p:sp>
      <p:pic>
        <p:nvPicPr>
          <p:cNvPr id="134" name="Google Shape;134;p35"/>
          <p:cNvPicPr preferRelativeResize="0"/>
          <p:nvPr/>
        </p:nvPicPr>
        <p:blipFill rotWithShape="1">
          <a:blip r:embed="rId3">
            <a:alphaModFix/>
          </a:blip>
          <a:srcRect/>
          <a:stretch/>
        </p:blipFill>
        <p:spPr>
          <a:xfrm>
            <a:off x="7469496" y="1388974"/>
            <a:ext cx="4417703" cy="40800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6"/>
          <p:cNvSpPr txBox="1">
            <a:spLocks noGrp="1"/>
          </p:cNvSpPr>
          <p:nvPr>
            <p:ph type="body" idx="1"/>
          </p:nvPr>
        </p:nvSpPr>
        <p:spPr>
          <a:xfrm>
            <a:off x="0" y="1054100"/>
            <a:ext cx="11976100" cy="5321300"/>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dirty="0"/>
              <a:t>Facebook can be a valuable tool for Civic Society Organizations (CSOs) to engage with their audience, raise awareness about social issues, and mobilize support for their causes. Here are some key considerations and strategies for CSOs when using Facebook:</a:t>
            </a:r>
            <a:endParaRPr dirty="0"/>
          </a:p>
          <a:p>
            <a:pPr marL="457200" lvl="0" indent="-228600" algn="just" rtl="0">
              <a:lnSpc>
                <a:spcPct val="90000"/>
              </a:lnSpc>
              <a:spcBef>
                <a:spcPts val="1000"/>
              </a:spcBef>
              <a:spcAft>
                <a:spcPts val="0"/>
              </a:spcAft>
              <a:buSzPts val="1800"/>
              <a:buNone/>
            </a:pPr>
            <a:r>
              <a:rPr lang="en-GB" sz="1700" dirty="0">
                <a:solidFill>
                  <a:schemeClr val="accent3"/>
                </a:solidFill>
              </a:rPr>
              <a:t>Establish a Strong Presence:</a:t>
            </a:r>
            <a:endParaRPr sz="1700" dirty="0">
              <a:solidFill>
                <a:schemeClr val="accent3"/>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sz="1700" dirty="0"/>
              <a:t>Create a Facebook Page specifically for your organization to showcase your mission, activities, and impact.</a:t>
            </a:r>
            <a:endParaRPr sz="17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1700" dirty="0"/>
              <a:t>Customize your Page with a compelling profile picture, cover photo, and a concise and engaging description.</a:t>
            </a:r>
            <a:endParaRPr sz="17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1700" dirty="0"/>
              <a:t>Use the "About" section to provide relevant information and include links to your website or other online platforms.</a:t>
            </a:r>
            <a:endParaRPr sz="1700" dirty="0"/>
          </a:p>
          <a:p>
            <a:pPr marL="457200" lvl="0" indent="-228600" algn="just" rtl="0">
              <a:lnSpc>
                <a:spcPct val="90000"/>
              </a:lnSpc>
              <a:spcBef>
                <a:spcPts val="1000"/>
              </a:spcBef>
              <a:spcAft>
                <a:spcPts val="0"/>
              </a:spcAft>
              <a:buSzPts val="1800"/>
              <a:buNone/>
            </a:pPr>
            <a:r>
              <a:rPr lang="en-GB" sz="1700" dirty="0">
                <a:solidFill>
                  <a:schemeClr val="accent3"/>
                </a:solidFill>
              </a:rPr>
              <a:t>Content Strategy:</a:t>
            </a:r>
            <a:endParaRPr sz="1700" dirty="0">
              <a:solidFill>
                <a:schemeClr val="accent3"/>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sz="1700" dirty="0"/>
              <a:t>Develop a content strategy that aligns with your organization's goals and target audience.</a:t>
            </a:r>
            <a:endParaRPr sz="1700" dirty="0"/>
          </a:p>
          <a:p>
            <a:pPr marL="457200" lvl="0" indent="-228600" algn="just" rtl="0">
              <a:lnSpc>
                <a:spcPct val="90000"/>
              </a:lnSpc>
              <a:spcBef>
                <a:spcPts val="1000"/>
              </a:spcBef>
              <a:spcAft>
                <a:spcPts val="0"/>
              </a:spcAft>
              <a:buSzPts val="1800"/>
              <a:buNone/>
            </a:pPr>
            <a:r>
              <a:rPr lang="en-GB" sz="1700" dirty="0">
                <a:solidFill>
                  <a:schemeClr val="accent3"/>
                </a:solidFill>
              </a:rPr>
              <a:t>Engage and Interact:</a:t>
            </a:r>
            <a:endParaRPr sz="1700" dirty="0">
              <a:solidFill>
                <a:schemeClr val="accent3"/>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sz="1700" dirty="0"/>
              <a:t>Actively respond to comments, messages, and inquiries from your audience.</a:t>
            </a:r>
            <a:endParaRPr sz="17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1700" dirty="0"/>
              <a:t>Encourage discussions and create a sense of community by asking questions, seeking opinions, and hosting polls or surveys.</a:t>
            </a:r>
            <a:endParaRPr sz="1700" dirty="0"/>
          </a:p>
          <a:p>
            <a:pPr marL="457200" lvl="0" indent="-228600" algn="just" rtl="0">
              <a:lnSpc>
                <a:spcPct val="90000"/>
              </a:lnSpc>
              <a:spcBef>
                <a:spcPts val="1000"/>
              </a:spcBef>
              <a:spcAft>
                <a:spcPts val="0"/>
              </a:spcAft>
              <a:buSzPts val="1800"/>
              <a:buNone/>
            </a:pPr>
            <a:r>
              <a:rPr lang="en-GB" sz="1700" dirty="0">
                <a:solidFill>
                  <a:schemeClr val="accent3"/>
                </a:solidFill>
              </a:rPr>
              <a:t>Facebook Groups:</a:t>
            </a:r>
            <a:endParaRPr sz="1700" dirty="0">
              <a:solidFill>
                <a:schemeClr val="accent3"/>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sz="1700" dirty="0"/>
              <a:t>Consider creating or participating in relevant Facebook Groups to connect with like-minded organizations and individuals who share similar interests or concerns.</a:t>
            </a:r>
            <a:endParaRPr sz="17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1700" dirty="0"/>
              <a:t>Engage in discussions, share resources, and collaborate on joint initiatives within these groups.</a:t>
            </a:r>
            <a:endParaRPr sz="17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40" name="Google Shape;140;p36"/>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FACEBOOK</a:t>
            </a:r>
            <a:endParaRPr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7"/>
          <p:cNvSpPr txBox="1">
            <a:spLocks noGrp="1"/>
          </p:cNvSpPr>
          <p:nvPr>
            <p:ph type="body" idx="1"/>
          </p:nvPr>
        </p:nvSpPr>
        <p:spPr>
          <a:xfrm>
            <a:off x="114300" y="1130300"/>
            <a:ext cx="11678330" cy="5415477"/>
          </a:xfrm>
          <a:prstGeom prst="rect">
            <a:avLst/>
          </a:prstGeom>
          <a:noFill/>
          <a:ln>
            <a:noFill/>
          </a:ln>
        </p:spPr>
        <p:txBody>
          <a:bodyPr spcFirstLastPara="1" wrap="square" lIns="0" tIns="0" rIns="0" bIns="0" anchor="t" anchorCtr="0">
            <a:noAutofit/>
          </a:bodyPr>
          <a:lstStyle/>
          <a:p>
            <a:pPr marL="457200" lvl="0" indent="-228600" algn="just" rtl="0">
              <a:lnSpc>
                <a:spcPct val="90000"/>
              </a:lnSpc>
              <a:spcBef>
                <a:spcPts val="1000"/>
              </a:spcBef>
              <a:spcAft>
                <a:spcPts val="0"/>
              </a:spcAft>
              <a:buSzPts val="1800"/>
              <a:buNone/>
            </a:pPr>
            <a:r>
              <a:rPr lang="en-GB" dirty="0">
                <a:solidFill>
                  <a:schemeClr val="accent3"/>
                </a:solidFill>
              </a:rPr>
              <a:t>Fundraising and Donations:</a:t>
            </a:r>
            <a:endParaRPr dirty="0">
              <a:solidFill>
                <a:schemeClr val="accent3"/>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Utilize </a:t>
            </a:r>
            <a:r>
              <a:rPr lang="en-GB"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Facebook's</a:t>
            </a:r>
            <a:r>
              <a:rPr lang="en-GB" dirty="0"/>
              <a:t> fundraising features, such as creating fundraisers or adding a "Donate" button to your Page, to raise funds for your organization.</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Share compelling stories, impact data, and specific goals to encourage donations and showcase the impact of contributions.</a:t>
            </a:r>
            <a:endParaRPr dirty="0"/>
          </a:p>
          <a:p>
            <a:pPr marL="457200" lvl="0" indent="-228600" algn="just" rtl="0">
              <a:lnSpc>
                <a:spcPct val="90000"/>
              </a:lnSpc>
              <a:spcBef>
                <a:spcPts val="1000"/>
              </a:spcBef>
              <a:spcAft>
                <a:spcPts val="0"/>
              </a:spcAft>
              <a:buSzPts val="1800"/>
              <a:buNone/>
            </a:pPr>
            <a:r>
              <a:rPr lang="en-GB" dirty="0">
                <a:solidFill>
                  <a:schemeClr val="accent3"/>
                </a:solidFill>
              </a:rPr>
              <a:t>Facebook Events:</a:t>
            </a:r>
            <a:endParaRPr dirty="0">
              <a:solidFill>
                <a:schemeClr val="accent3"/>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Organize and promote events through Facebook Events to reach a wider audience and track attendance.</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Leverage the event features to share event details, updates, and interact with participants before, during, and after the event.</a:t>
            </a:r>
            <a:endParaRPr dirty="0"/>
          </a:p>
          <a:p>
            <a:pPr marL="457200" lvl="0" indent="-228600" algn="just" rtl="0">
              <a:lnSpc>
                <a:spcPct val="90000"/>
              </a:lnSpc>
              <a:spcBef>
                <a:spcPts val="1000"/>
              </a:spcBef>
              <a:spcAft>
                <a:spcPts val="0"/>
              </a:spcAft>
              <a:buSzPts val="1800"/>
              <a:buNone/>
            </a:pPr>
            <a:r>
              <a:rPr lang="en-GB" dirty="0">
                <a:solidFill>
                  <a:schemeClr val="accent3"/>
                </a:solidFill>
              </a:rPr>
              <a:t>Facebook Advertising:</a:t>
            </a:r>
            <a:endParaRPr dirty="0">
              <a:solidFill>
                <a:schemeClr val="accent3"/>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Consider using targeted Facebook ads to reach specific demographics, expand your reach, and drive engagement or support for your organization.</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Define your target audience, set clear campaign goals, and track the performance of your ads to optimize results.</a:t>
            </a:r>
            <a:endParaRPr dirty="0"/>
          </a:p>
          <a:p>
            <a:pPr marL="457200" lvl="0" indent="-228600" algn="just" rtl="0">
              <a:lnSpc>
                <a:spcPct val="90000"/>
              </a:lnSpc>
              <a:spcBef>
                <a:spcPts val="1000"/>
              </a:spcBef>
              <a:spcAft>
                <a:spcPts val="0"/>
              </a:spcAft>
              <a:buSzPts val="1800"/>
              <a:buNone/>
            </a:pPr>
            <a:r>
              <a:rPr lang="en-GB" dirty="0">
                <a:solidFill>
                  <a:schemeClr val="accent3"/>
                </a:solidFill>
              </a:rPr>
              <a:t>Monitoring and Evaluation:</a:t>
            </a:r>
            <a:endParaRPr dirty="0">
              <a:solidFill>
                <a:schemeClr val="accent3"/>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Regularly monitor the performance of your Facebook efforts using Facebook Insights and other analytics tools.</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Evaluate the engagement, reach, and impact of your posts and campaigns to refine your content strategy and maximize effectiveness.</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46" name="Google Shape;146;p37"/>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FACEBOOK</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8"/>
          <p:cNvSpPr txBox="1">
            <a:spLocks noGrp="1"/>
          </p:cNvSpPr>
          <p:nvPr>
            <p:ph type="body" idx="1"/>
          </p:nvPr>
        </p:nvSpPr>
        <p:spPr>
          <a:xfrm>
            <a:off x="254000" y="1308100"/>
            <a:ext cx="7369544" cy="523767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Overview </a:t>
            </a:r>
            <a:endParaRPr dirty="0">
              <a:solidFill>
                <a:schemeClr val="accent3"/>
              </a:solidFill>
            </a:endParaRPr>
          </a:p>
          <a:p>
            <a:pPr marL="514350" lvl="0" indent="-285750" algn="just" rtl="0">
              <a:lnSpc>
                <a:spcPct val="100000"/>
              </a:lnSpc>
              <a:spcBef>
                <a:spcPts val="1000"/>
              </a:spcBef>
              <a:spcAft>
                <a:spcPts val="0"/>
              </a:spcAft>
              <a:buSzPts val="1800"/>
              <a:buFont typeface="Wingdings" panose="05000000000000000000" pitchFamily="2" charset="2"/>
              <a:buChar char="§"/>
            </a:pPr>
            <a:r>
              <a:rPr lang="en-GB" sz="2000" dirty="0"/>
              <a:t>YouTube is a well-known platform where users can upload and watch videos across a wide range of categories. It serves as a hub for diverse content, including entertainment, education, music, and more. </a:t>
            </a:r>
            <a:endParaRPr sz="2000" dirty="0"/>
          </a:p>
          <a:p>
            <a:pPr marL="514350" lvl="0" indent="-285750" algn="just" rtl="0">
              <a:lnSpc>
                <a:spcPct val="100000"/>
              </a:lnSpc>
              <a:spcBef>
                <a:spcPts val="1000"/>
              </a:spcBef>
              <a:spcAft>
                <a:spcPts val="0"/>
              </a:spcAft>
              <a:buSzPts val="1800"/>
              <a:buFont typeface="Wingdings" panose="05000000000000000000" pitchFamily="2" charset="2"/>
              <a:buChar char="§"/>
            </a:pPr>
            <a:r>
              <a:rPr lang="en-GB" sz="2000" dirty="0"/>
              <a:t>Users have the freedom to share their own videos or explore the extensive collection available for free. YouTube encourages social engagement through features like commenting, liking, and sharing, fostering an active and interconnected community. </a:t>
            </a:r>
            <a:endParaRPr sz="2000" dirty="0"/>
          </a:p>
          <a:p>
            <a:pPr marL="514350" lvl="0" indent="-285750" algn="just" rtl="0">
              <a:lnSpc>
                <a:spcPct val="100000"/>
              </a:lnSpc>
              <a:spcBef>
                <a:spcPts val="1000"/>
              </a:spcBef>
              <a:spcAft>
                <a:spcPts val="0"/>
              </a:spcAft>
              <a:buSzPts val="1800"/>
              <a:buFont typeface="Wingdings" panose="05000000000000000000" pitchFamily="2" charset="2"/>
              <a:buChar char="§"/>
            </a:pPr>
            <a:r>
              <a:rPr lang="en-GB" sz="2000" dirty="0"/>
              <a:t>Additionally, the platform offers live streaming capabilities and provides valuable tools to assist content creators in improving their videos. With its extensive reach and expansive content library, YouTube has become a prominent destination for video sharing and viewing on the internet.</a:t>
            </a:r>
            <a:endParaRPr sz="2000" dirty="0"/>
          </a:p>
        </p:txBody>
      </p:sp>
      <p:sp>
        <p:nvSpPr>
          <p:cNvPr id="153" name="Google Shape;153;p38"/>
          <p:cNvSpPr txBox="1">
            <a:spLocks noGrp="1"/>
          </p:cNvSpPr>
          <p:nvPr>
            <p:ph type="title"/>
          </p:nvPr>
        </p:nvSpPr>
        <p:spPr>
          <a:xfrm>
            <a:off x="399370" y="241874"/>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endParaRPr b="1"/>
          </a:p>
          <a:p>
            <a:pPr marL="0" lvl="0" indent="0" algn="l" rtl="0">
              <a:lnSpc>
                <a:spcPct val="100000"/>
              </a:lnSpc>
              <a:spcBef>
                <a:spcPts val="0"/>
              </a:spcBef>
              <a:spcAft>
                <a:spcPts val="0"/>
              </a:spcAft>
              <a:buClr>
                <a:schemeClr val="lt1"/>
              </a:buClr>
              <a:buSzPts val="1800"/>
              <a:buNone/>
            </a:pPr>
            <a:r>
              <a:rPr lang="en-GB" b="1"/>
              <a:t>YOUTUBE</a:t>
            </a:r>
            <a:r>
              <a:rPr lang="en-GB" b="1" i="1"/>
              <a:t> </a:t>
            </a:r>
            <a:br>
              <a:rPr lang="en-GB" b="1" i="1"/>
            </a:br>
            <a:endParaRPr/>
          </a:p>
        </p:txBody>
      </p:sp>
      <p:pic>
        <p:nvPicPr>
          <p:cNvPr id="154" name="Google Shape;154;p38"/>
          <p:cNvPicPr preferRelativeResize="0"/>
          <p:nvPr/>
        </p:nvPicPr>
        <p:blipFill rotWithShape="1">
          <a:blip r:embed="rId3">
            <a:alphaModFix/>
          </a:blip>
          <a:srcRect/>
          <a:stretch/>
        </p:blipFill>
        <p:spPr>
          <a:xfrm>
            <a:off x="7271430" y="1473200"/>
            <a:ext cx="4521200" cy="4521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3"/>
          <p:cNvSpPr txBox="1">
            <a:spLocks noGrp="1"/>
          </p:cNvSpPr>
          <p:nvPr>
            <p:ph type="body" idx="1"/>
          </p:nvPr>
        </p:nvSpPr>
        <p:spPr>
          <a:xfrm>
            <a:off x="127001" y="1104900"/>
            <a:ext cx="11665630" cy="5440877"/>
          </a:xfrm>
          <a:prstGeom prst="rect">
            <a:avLst/>
          </a:prstGeom>
          <a:noFill/>
          <a:ln>
            <a:noFill/>
          </a:ln>
        </p:spPr>
        <p:txBody>
          <a:bodyPr spcFirstLastPara="1" wrap="square" lIns="0" tIns="0" rIns="0" bIns="0" anchor="t" anchorCtr="0">
            <a:noAutofit/>
          </a:bodyPr>
          <a:lstStyle/>
          <a:p>
            <a:pPr marL="228600" lvl="0" indent="0" algn="just" rtl="0">
              <a:lnSpc>
                <a:spcPct val="90000"/>
              </a:lnSpc>
              <a:spcBef>
                <a:spcPts val="1000"/>
              </a:spcBef>
              <a:spcAft>
                <a:spcPts val="0"/>
              </a:spcAft>
              <a:buSzPts val="1800"/>
              <a:buNone/>
            </a:pPr>
            <a:endParaRPr u="sng" dirty="0"/>
          </a:p>
          <a:p>
            <a:pPr marL="457200" lvl="0" indent="-228600" algn="just" rtl="0">
              <a:lnSpc>
                <a:spcPct val="115000"/>
              </a:lnSpc>
              <a:spcBef>
                <a:spcPts val="200"/>
              </a:spcBef>
              <a:spcAft>
                <a:spcPts val="0"/>
              </a:spcAft>
              <a:buSzPts val="1800"/>
              <a:buNone/>
            </a:pPr>
            <a:r>
              <a:rPr lang="en-GB" sz="2000" b="1" dirty="0">
                <a:solidFill>
                  <a:srgbClr val="1F3763"/>
                </a:solidFill>
                <a:latin typeface="Calibri"/>
                <a:ea typeface="Calibri"/>
                <a:cs typeface="Calibri"/>
                <a:sym typeface="Calibri"/>
              </a:rPr>
              <a:t>Overview</a:t>
            </a:r>
            <a:r>
              <a:rPr lang="en-GB" sz="2000" dirty="0">
                <a:solidFill>
                  <a:srgbClr val="1F3763"/>
                </a:solidFill>
                <a:latin typeface="Calibri"/>
                <a:ea typeface="Calibri"/>
                <a:cs typeface="Calibri"/>
                <a:sym typeface="Calibri"/>
              </a:rPr>
              <a:t> </a:t>
            </a:r>
            <a:endParaRPr sz="2400" dirty="0">
              <a:latin typeface="Calibri"/>
              <a:ea typeface="Calibri"/>
              <a:cs typeface="Calibri"/>
              <a:sym typeface="Calibri"/>
            </a:endParaRPr>
          </a:p>
          <a:p>
            <a:pPr marL="228600" lvl="0" indent="0" algn="just" rtl="0">
              <a:lnSpc>
                <a:spcPct val="115000"/>
              </a:lnSpc>
              <a:spcBef>
                <a:spcPts val="1000"/>
              </a:spcBef>
              <a:spcAft>
                <a:spcPts val="0"/>
              </a:spcAft>
              <a:buSzPts val="1800"/>
            </a:pPr>
            <a:r>
              <a:rPr lang="en-GB" sz="2000" dirty="0">
                <a:latin typeface="Calibri"/>
                <a:ea typeface="Calibri"/>
                <a:cs typeface="Calibri"/>
                <a:sym typeface="Calibri"/>
              </a:rPr>
              <a:t>The power of social media as a platform for communication, outreach, and engagement is undeniable. For Civil Society Organizations (CSOs), these digital tools can serve as invaluable assets in furthering their cause and building a network of support. This unit aims to guide CSOs in identifying and utilizing the most relevant social media tools, along with providing actionable insights to enhance their social media strategy. </a:t>
            </a:r>
            <a:endParaRPr sz="2400" dirty="0">
              <a:latin typeface="Calibri"/>
              <a:ea typeface="Calibri"/>
              <a:cs typeface="Calibri"/>
              <a:sym typeface="Calibri"/>
            </a:endParaRPr>
          </a:p>
          <a:p>
            <a:pPr marL="457200" lvl="0" indent="-228600" algn="just" rtl="0">
              <a:lnSpc>
                <a:spcPct val="115000"/>
              </a:lnSpc>
              <a:spcBef>
                <a:spcPts val="800"/>
              </a:spcBef>
              <a:spcAft>
                <a:spcPts val="0"/>
              </a:spcAft>
              <a:buSzPts val="1800"/>
              <a:buNone/>
            </a:pPr>
            <a:r>
              <a:rPr lang="en-GB" sz="2000" b="1" dirty="0">
                <a:solidFill>
                  <a:srgbClr val="1F3763"/>
                </a:solidFill>
                <a:latin typeface="Calibri"/>
                <a:ea typeface="Calibri"/>
                <a:cs typeface="Calibri"/>
                <a:sym typeface="Calibri"/>
              </a:rPr>
              <a:t>Learning Outcomes</a:t>
            </a:r>
            <a:endParaRPr sz="2400" b="1" dirty="0">
              <a:latin typeface="Calibri"/>
              <a:ea typeface="Calibri"/>
              <a:cs typeface="Calibri"/>
              <a:sym typeface="Calibri"/>
            </a:endParaRPr>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a:t>Understand Different Social Media Platforms</a:t>
            </a:r>
            <a:endParaRPr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a:t>Select Appropriate Platforms</a:t>
            </a:r>
            <a:endParaRPr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a:t>Develop Engaging Content</a:t>
            </a:r>
            <a:endParaRPr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a:t>Build and Nurture an Online Community</a:t>
            </a:r>
            <a:endParaRPr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a:t>Implement Fundraising and Awareness Campaigns</a:t>
            </a:r>
            <a:endParaRPr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err="1"/>
              <a:t>Analyze</a:t>
            </a:r>
            <a:r>
              <a:rPr lang="en-GB" sz="2000" dirty="0"/>
              <a:t> Social Media Performance</a:t>
            </a:r>
            <a:endParaRPr dirty="0"/>
          </a:p>
          <a:p>
            <a:pPr marL="228600" lvl="0" indent="0" algn="just" rtl="0">
              <a:lnSpc>
                <a:spcPct val="90000"/>
              </a:lnSpc>
              <a:spcBef>
                <a:spcPts val="1000"/>
              </a:spcBef>
              <a:spcAft>
                <a:spcPts val="0"/>
              </a:spcAft>
              <a:buSzPts val="1800"/>
              <a:buNone/>
            </a:pPr>
            <a:endParaRPr b="1" dirty="0"/>
          </a:p>
          <a:p>
            <a:pPr marL="0" lvl="0" indent="0" algn="just" rtl="0">
              <a:lnSpc>
                <a:spcPct val="90000"/>
              </a:lnSpc>
              <a:spcBef>
                <a:spcPts val="0"/>
              </a:spcBef>
              <a:spcAft>
                <a:spcPts val="0"/>
              </a:spcAft>
              <a:buClr>
                <a:schemeClr val="accent1"/>
              </a:buClr>
              <a:buSzPts val="1800"/>
              <a:buNone/>
            </a:pPr>
            <a:endParaRPr dirty="0">
              <a:solidFill>
                <a:srgbClr val="000000"/>
              </a:solidFill>
            </a:endParaRPr>
          </a:p>
        </p:txBody>
      </p:sp>
      <p:sp>
        <p:nvSpPr>
          <p:cNvPr id="59" name="Google Shape;59;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
            </a:r>
            <a:br>
              <a:rPr lang="en-GB" b="1"/>
            </a:br>
            <a:r>
              <a:rPr lang="en-GB" b="1"/>
              <a:t/>
            </a:r>
            <a:br>
              <a:rPr lang="en-GB" b="1"/>
            </a:br>
            <a:r>
              <a:rPr lang="en-GB" b="1"/>
              <a:t>Overview and Learning Objectives </a:t>
            </a:r>
            <a:br>
              <a:rPr lang="en-GB" b="1"/>
            </a:br>
            <a:r>
              <a:rPr lang="en-GB"/>
              <a:t/>
            </a:r>
            <a:br>
              <a:rPr lang="en-GB"/>
            </a:b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9"/>
          <p:cNvSpPr txBox="1">
            <a:spLocks noGrp="1"/>
          </p:cNvSpPr>
          <p:nvPr>
            <p:ph type="body" idx="1"/>
          </p:nvPr>
        </p:nvSpPr>
        <p:spPr>
          <a:xfrm>
            <a:off x="203200" y="1282700"/>
            <a:ext cx="11589430" cy="526307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Things</a:t>
            </a:r>
            <a:r>
              <a:rPr lang="en-GB" b="1" dirty="0">
                <a:solidFill>
                  <a:schemeClr val="accent3"/>
                </a:solidFill>
              </a:rPr>
              <a:t> you can do on YouTube:</a:t>
            </a:r>
            <a:endParaRPr dirty="0">
              <a:solidFill>
                <a:schemeClr val="accent3"/>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Start creating your own videos: Begin by storyboarding your ideas and creating a compelling narrative. Storyboards are visual representations of your story, using screenshots or illustrations. They help in the development of your videos. Before filming, create a storyboard and a script. Break down your story into different scenes to organize your content effectively.</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Create a YouTube channel for your organization: Set up a dedicated channel where you can upload and showcase your videos. This will allow you to centralize your content and make it easily accessible. You can then share these videos on your social media platforms to reach a wider audience.</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Engage with other YouTube videos: Like, comment, and share videos that are relevant to your organization. This can help you build connections and engage with the YouTube community. It's a great way to show support and collaborate with other creators.</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Utilize live streaming: Live streaming enables you to share real-time experiences and engage with your audience. You can use it to provide unscripted responses to events, news, or even do unboxings. Although live streaming may have a learning curve, it can become the easiest way to create video content once you've mastered the format.</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60" name="Google Shape;160;p39"/>
          <p:cNvSpPr txBox="1">
            <a:spLocks noGrp="1"/>
          </p:cNvSpPr>
          <p:nvPr>
            <p:ph type="title"/>
          </p:nvPr>
        </p:nvSpPr>
        <p:spPr>
          <a:xfrm>
            <a:off x="399295" y="2506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endParaRPr b="1"/>
          </a:p>
          <a:p>
            <a:pPr marL="0" lvl="0" indent="0" algn="l" rtl="0">
              <a:lnSpc>
                <a:spcPct val="100000"/>
              </a:lnSpc>
              <a:spcBef>
                <a:spcPts val="0"/>
              </a:spcBef>
              <a:spcAft>
                <a:spcPts val="0"/>
              </a:spcAft>
              <a:buClr>
                <a:schemeClr val="lt1"/>
              </a:buClr>
              <a:buSzPts val="1800"/>
              <a:buNone/>
            </a:pPr>
            <a:r>
              <a:rPr lang="en-GB" b="1"/>
              <a:t>YOUTUBE</a:t>
            </a:r>
            <a:r>
              <a:rPr lang="en-GB" b="1" i="1"/>
              <a:t> </a:t>
            </a:r>
            <a:br>
              <a:rPr lang="en-GB" b="1" i="1"/>
            </a:b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40"/>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p>
            <a:pPr marL="457200" lvl="0" indent="-228600" algn="just" rtl="0">
              <a:lnSpc>
                <a:spcPct val="90000"/>
              </a:lnSpc>
              <a:spcBef>
                <a:spcPts val="1000"/>
              </a:spcBef>
              <a:spcAft>
                <a:spcPts val="0"/>
              </a:spcAft>
              <a:buSzPts val="1800"/>
              <a:buNone/>
            </a:pPr>
            <a:r>
              <a:rPr lang="en-GB" b="1" dirty="0">
                <a:solidFill>
                  <a:schemeClr val="accent3"/>
                </a:solidFill>
              </a:rPr>
              <a:t>YouTube Tips for Videos:</a:t>
            </a:r>
            <a:endParaRPr dirty="0">
              <a:solidFill>
                <a:schemeClr val="accent3"/>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Begin each video with an interesting hook: Grab your viewers' attention right from the start to keep them engaged throughout the video.</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Develop a sustainable video production workflow: Establish a systematic process for planning, shooting, editing, and uploading your videos. This ensures consistent quality and timely delivery.</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Create a consistent look and feel: Develop a recognizable visual style for your videos by using consistent branding, graphics, and editing techniques. This helps to build a cohesive identity for your channel.</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Collaborate with other YouTubers: Seek out channels with similar audiences but different content and explore collaboration opportunities. This can help you tap into new audiences and expand your reach.</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Develop videos as a series: Consider creating a series of videos that revolve around a specific theme or topic. This encourages viewers to watch multiple videos, increasing engagement and subscriber loyalty.</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66" name="Google Shape;166;p40"/>
          <p:cNvSpPr txBox="1">
            <a:spLocks noGrp="1"/>
          </p:cNvSpPr>
          <p:nvPr>
            <p:ph type="title"/>
          </p:nvPr>
        </p:nvSpPr>
        <p:spPr>
          <a:xfrm>
            <a:off x="399370" y="241874"/>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endParaRPr b="1"/>
          </a:p>
          <a:p>
            <a:pPr marL="0" lvl="0" indent="0" algn="l" rtl="0">
              <a:lnSpc>
                <a:spcPct val="100000"/>
              </a:lnSpc>
              <a:spcBef>
                <a:spcPts val="0"/>
              </a:spcBef>
              <a:spcAft>
                <a:spcPts val="0"/>
              </a:spcAft>
              <a:buClr>
                <a:schemeClr val="lt1"/>
              </a:buClr>
              <a:buSzPts val="1800"/>
              <a:buNone/>
            </a:pPr>
            <a:r>
              <a:rPr lang="en-GB" b="1"/>
              <a:t>YOUTUBE</a:t>
            </a:r>
            <a:r>
              <a:rPr lang="en-GB" b="1" i="1"/>
              <a:t> </a:t>
            </a:r>
            <a:br>
              <a:rPr lang="en-GB" b="1" i="1"/>
            </a:b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1"/>
          <p:cNvSpPr txBox="1">
            <a:spLocks noGrp="1"/>
          </p:cNvSpPr>
          <p:nvPr>
            <p:ph type="body" idx="1"/>
          </p:nvPr>
        </p:nvSpPr>
        <p:spPr>
          <a:xfrm>
            <a:off x="399369" y="1449389"/>
            <a:ext cx="11307077"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t>For measuring, creating content, scheduling, and monitoring on YouTube, you can utilize the following tools:</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YouTube Live: </a:t>
            </a:r>
            <a:r>
              <a:rPr lang="en-GB" dirty="0"/>
              <a:t>YouTube Live is a powerful tool for live streaming events, performances, or interactive sessions. You can engage with your audience in real-time and build a sense of community. To learn more about using YouTube Live, you can access a free course provided by YouTube on livestreaming through this link: </a:t>
            </a:r>
            <a:r>
              <a:rPr lang="en-GB" u="sng" dirty="0">
                <a:solidFill>
                  <a:schemeClr val="hlink"/>
                </a:solidFill>
                <a:hlinkClick r:id="rId3"/>
              </a:rPr>
              <a:t>https://</a:t>
            </a:r>
            <a:r>
              <a:rPr lang="en-GB" u="sng" dirty="0" smtClean="0">
                <a:solidFill>
                  <a:schemeClr val="hlink"/>
                </a:solidFill>
                <a:hlinkClick r:id="rId3"/>
              </a:rPr>
              <a:t>creatoracademy.youtube.com/page/course/livestream</a:t>
            </a:r>
            <a:endParaRPr lang="en-GB" u="sng" dirty="0" smtClean="0">
              <a:solidFill>
                <a:schemeClr val="hlink"/>
              </a:solidFill>
            </a:endParaRPr>
          </a:p>
          <a:p>
            <a:pPr marL="457200" marR="0" lvl="0" indent="-228600" algn="just" rtl="0">
              <a:lnSpc>
                <a:spcPct val="90000"/>
              </a:lnSpc>
              <a:spcBef>
                <a:spcPts val="1000"/>
              </a:spcBef>
              <a:spcAft>
                <a:spcPts val="0"/>
              </a:spcAft>
              <a:buClr>
                <a:srgbClr val="000000"/>
              </a:buClr>
              <a:buSzPts val="1800"/>
              <a:buFont typeface="Arial"/>
              <a:buNone/>
            </a:pP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YouTube Analytics: </a:t>
            </a:r>
            <a:r>
              <a:rPr lang="en-GB" dirty="0"/>
              <a:t>YouTube Analytics provides valuable insights into your channel's performance and audience engagement. It allows you to track metrics such as views, watch time, audience demographics, and more. To understand how to use YouTube Analytics effectively, you can refer to this link for more information: </a:t>
            </a:r>
            <a:r>
              <a:rPr lang="en-GB" u="sng" dirty="0">
                <a:solidFill>
                  <a:schemeClr val="hlink"/>
                </a:solidFill>
                <a:hlinkClick r:id="rId4"/>
              </a:rPr>
              <a:t>https://</a:t>
            </a:r>
            <a:r>
              <a:rPr lang="en-GB" u="sng" dirty="0" smtClean="0">
                <a:solidFill>
                  <a:schemeClr val="hlink"/>
                </a:solidFill>
                <a:hlinkClick r:id="rId4"/>
              </a:rPr>
              <a:t>support.google.com/youtube/answer/1714323?hl=en</a:t>
            </a:r>
            <a:endParaRPr lang="en-GB" u="sng" dirty="0" smtClean="0">
              <a:solidFill>
                <a:schemeClr val="hlink"/>
              </a:solidFill>
            </a:endParaRPr>
          </a:p>
          <a:p>
            <a:pPr marL="457200" marR="0" lvl="0" indent="-228600" algn="just" rtl="0">
              <a:lnSpc>
                <a:spcPct val="90000"/>
              </a:lnSpc>
              <a:spcBef>
                <a:spcPts val="1000"/>
              </a:spcBef>
              <a:spcAft>
                <a:spcPts val="0"/>
              </a:spcAft>
              <a:buClr>
                <a:srgbClr val="000000"/>
              </a:buClr>
              <a:buSzPts val="1800"/>
              <a:buFont typeface="Arial"/>
              <a:buNone/>
            </a:pP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These tools will help you gain a deeper understanding of your channel's performance, audience </a:t>
            </a:r>
            <a:r>
              <a:rPr lang="en-GB" dirty="0" err="1"/>
              <a:t>behavior</a:t>
            </a:r>
            <a:r>
              <a:rPr lang="en-GB" dirty="0"/>
              <a:t>, and enable you to make data-driven decisions to enhance your content strategy.</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72" name="Google Shape;172;p41"/>
          <p:cNvSpPr txBox="1">
            <a:spLocks noGrp="1"/>
          </p:cNvSpPr>
          <p:nvPr>
            <p:ph type="title"/>
          </p:nvPr>
        </p:nvSpPr>
        <p:spPr>
          <a:xfrm>
            <a:off x="399370" y="241874"/>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endParaRPr b="1"/>
          </a:p>
          <a:p>
            <a:pPr marL="0" lvl="0" indent="0" algn="l" rtl="0">
              <a:lnSpc>
                <a:spcPct val="100000"/>
              </a:lnSpc>
              <a:spcBef>
                <a:spcPts val="0"/>
              </a:spcBef>
              <a:spcAft>
                <a:spcPts val="0"/>
              </a:spcAft>
              <a:buClr>
                <a:schemeClr val="lt1"/>
              </a:buClr>
              <a:buSzPts val="1800"/>
              <a:buNone/>
            </a:pPr>
            <a:r>
              <a:rPr lang="en-GB" b="1"/>
              <a:t>YOUTUBE</a:t>
            </a:r>
            <a:r>
              <a:rPr lang="en-GB" b="1" i="1"/>
              <a:t> </a:t>
            </a:r>
            <a:br>
              <a:rPr lang="en-GB" b="1" i="1"/>
            </a:b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2"/>
          <p:cNvSpPr txBox="1">
            <a:spLocks noGrp="1"/>
          </p:cNvSpPr>
          <p:nvPr>
            <p:ph type="body" idx="1"/>
          </p:nvPr>
        </p:nvSpPr>
        <p:spPr>
          <a:xfrm>
            <a:off x="399370" y="1449389"/>
            <a:ext cx="5696630"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Overview </a:t>
            </a:r>
            <a:endParaRPr dirty="0">
              <a:solidFill>
                <a:schemeClr val="accent3"/>
              </a:solidFill>
            </a:endParaRPr>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Instagram, available at </a:t>
            </a:r>
            <a:r>
              <a:rPr lang="en-GB" u="sng" dirty="0">
                <a:solidFill>
                  <a:schemeClr val="hlink"/>
                </a:solidFill>
                <a:hlinkClick r:id="rId3"/>
              </a:rPr>
              <a:t>www.instagram.com</a:t>
            </a:r>
            <a:r>
              <a:rPr lang="en-GB" dirty="0"/>
              <a:t>, is a popular mobile application used for sharing photos and videos. Users typically upload media from their mobile phones to their Instagram accounts, where others can like and comment on them. </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The app can be linked to other social media platforms, allowing for simultaneous posting across multiple networks.</a:t>
            </a:r>
            <a:endParaRPr dirty="0"/>
          </a:p>
          <a:p>
            <a:pPr marL="457200" marR="0" lvl="0" indent="-228600" algn="just" rtl="0">
              <a:lnSpc>
                <a:spcPct val="90000"/>
              </a:lnSpc>
              <a:spcBef>
                <a:spcPts val="1000"/>
              </a:spcBef>
              <a:spcAft>
                <a:spcPts val="0"/>
              </a:spcAft>
              <a:buClr>
                <a:srgbClr val="000000"/>
              </a:buClr>
              <a:buSzPts val="1800"/>
              <a:buFont typeface="Arial"/>
              <a:buNone/>
            </a:pPr>
            <a:endParaRPr b="1" dirty="0"/>
          </a:p>
        </p:txBody>
      </p:sp>
      <p:sp>
        <p:nvSpPr>
          <p:cNvPr id="179" name="Google Shape;179;p4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INSTAGRAM </a:t>
            </a:r>
            <a:endParaRPr b="1"/>
          </a:p>
        </p:txBody>
      </p:sp>
      <p:pic>
        <p:nvPicPr>
          <p:cNvPr id="180" name="Google Shape;180;p42"/>
          <p:cNvPicPr preferRelativeResize="0"/>
          <p:nvPr/>
        </p:nvPicPr>
        <p:blipFill rotWithShape="1">
          <a:blip r:embed="rId4">
            <a:alphaModFix/>
          </a:blip>
          <a:srcRect/>
          <a:stretch/>
        </p:blipFill>
        <p:spPr>
          <a:xfrm>
            <a:off x="6794500" y="1148277"/>
            <a:ext cx="5397500" cy="5397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3"/>
          <p:cNvSpPr txBox="1">
            <a:spLocks noGrp="1"/>
          </p:cNvSpPr>
          <p:nvPr>
            <p:ph type="body" idx="1"/>
          </p:nvPr>
        </p:nvSpPr>
        <p:spPr>
          <a:xfrm>
            <a:off x="317500" y="1041400"/>
            <a:ext cx="6502400" cy="550437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000" b="1" dirty="0">
                <a:solidFill>
                  <a:schemeClr val="accent3"/>
                </a:solidFill>
              </a:rPr>
              <a:t>Features </a:t>
            </a:r>
            <a:endParaRPr sz="2000" dirty="0">
              <a:solidFill>
                <a:schemeClr val="accent3"/>
              </a:solidFill>
            </a:endParaRPr>
          </a:p>
          <a:p>
            <a:pPr marL="514350" lvl="0" indent="-285750" algn="l" rtl="0">
              <a:lnSpc>
                <a:spcPct val="90000"/>
              </a:lnSpc>
              <a:spcBef>
                <a:spcPts val="1000"/>
              </a:spcBef>
              <a:spcAft>
                <a:spcPts val="0"/>
              </a:spcAft>
              <a:buSzPts val="1800"/>
              <a:buFont typeface="Wingdings" panose="05000000000000000000" pitchFamily="2" charset="2"/>
              <a:buChar char="§"/>
            </a:pPr>
            <a:r>
              <a:rPr lang="en-GB" sz="2000" dirty="0">
                <a:solidFill>
                  <a:srgbClr val="374151"/>
                </a:solidFill>
              </a:rPr>
              <a:t>Instagram Live: Users can live stream video content in real-time using Instagram Live. It allows for direct interaction with followers and viewers.</a:t>
            </a:r>
            <a:endParaRPr sz="2000" dirty="0"/>
          </a:p>
          <a:p>
            <a:pPr marL="514350" lvl="0" indent="-285750" algn="l" rtl="0">
              <a:lnSpc>
                <a:spcPct val="90000"/>
              </a:lnSpc>
              <a:spcBef>
                <a:spcPts val="1000"/>
              </a:spcBef>
              <a:spcAft>
                <a:spcPts val="0"/>
              </a:spcAft>
              <a:buSzPts val="1800"/>
              <a:buFont typeface="Wingdings" panose="05000000000000000000" pitchFamily="2" charset="2"/>
              <a:buChar char="§"/>
            </a:pPr>
            <a:r>
              <a:rPr lang="en-GB" sz="2000" dirty="0">
                <a:solidFill>
                  <a:srgbClr val="374151"/>
                </a:solidFill>
              </a:rPr>
              <a:t>Instagram Stories: This feature enables users to post multiple photos or videos that are displayed as a slideshow. Stories disappear after 24 hours, making them ideal for sharing temporary content. They can be discovered by users who don't follow you, expanding your reach. Stories are commonly used for storytelling, brand promotion, and event promotion.</a:t>
            </a:r>
            <a:endParaRPr sz="2000" dirty="0"/>
          </a:p>
          <a:p>
            <a:pPr marL="514350" lvl="0" indent="-285750" algn="l" rtl="0">
              <a:lnSpc>
                <a:spcPct val="90000"/>
              </a:lnSpc>
              <a:spcBef>
                <a:spcPts val="1000"/>
              </a:spcBef>
              <a:spcAft>
                <a:spcPts val="0"/>
              </a:spcAft>
              <a:buSzPts val="1800"/>
              <a:buFont typeface="Wingdings" panose="05000000000000000000" pitchFamily="2" charset="2"/>
              <a:buChar char="§"/>
            </a:pPr>
            <a:r>
              <a:rPr lang="en-GB" sz="2000" dirty="0">
                <a:solidFill>
                  <a:srgbClr val="374151"/>
                </a:solidFill>
              </a:rPr>
              <a:t>Hashtags in Stories: Users have the option to add hashtags to their Instagram Stories, increasing the visibility of their content. Hashtags help categorize and make stories discoverable by a wider audience.</a:t>
            </a:r>
            <a:endParaRPr sz="2000" dirty="0"/>
          </a:p>
          <a:p>
            <a:pPr marL="457200" marR="0" lvl="0" indent="-228600" algn="just" rtl="0">
              <a:lnSpc>
                <a:spcPct val="90000"/>
              </a:lnSpc>
              <a:spcBef>
                <a:spcPts val="1000"/>
              </a:spcBef>
              <a:spcAft>
                <a:spcPts val="0"/>
              </a:spcAft>
              <a:buClr>
                <a:srgbClr val="000000"/>
              </a:buClr>
              <a:buSzPts val="1800"/>
              <a:buFont typeface="Arial"/>
              <a:buNone/>
            </a:pPr>
            <a:endParaRPr b="1" dirty="0"/>
          </a:p>
        </p:txBody>
      </p:sp>
      <p:pic>
        <p:nvPicPr>
          <p:cNvPr id="186" name="Google Shape;186;p43"/>
          <p:cNvPicPr preferRelativeResize="0"/>
          <p:nvPr/>
        </p:nvPicPr>
        <p:blipFill rotWithShape="1">
          <a:blip r:embed="rId3">
            <a:alphaModFix/>
          </a:blip>
          <a:srcRect/>
          <a:stretch/>
        </p:blipFill>
        <p:spPr>
          <a:xfrm>
            <a:off x="7242350" y="1157375"/>
            <a:ext cx="4543249" cy="4543249"/>
          </a:xfrm>
          <a:prstGeom prst="rect">
            <a:avLst/>
          </a:prstGeom>
          <a:noFill/>
          <a:ln>
            <a:noFill/>
          </a:ln>
        </p:spPr>
      </p:pic>
      <p:sp>
        <p:nvSpPr>
          <p:cNvPr id="187" name="Google Shape;187;p43"/>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INSTAGRAM </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4"/>
          <p:cNvSpPr txBox="1">
            <a:spLocks noGrp="1"/>
          </p:cNvSpPr>
          <p:nvPr>
            <p:ph type="body" idx="1"/>
          </p:nvPr>
        </p:nvSpPr>
        <p:spPr>
          <a:xfrm>
            <a:off x="194339" y="1171649"/>
            <a:ext cx="11513370" cy="516147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Tips</a:t>
            </a:r>
            <a:r>
              <a:rPr lang="en-GB" b="1" dirty="0"/>
              <a:t> </a:t>
            </a:r>
            <a:endParaRPr dirty="0"/>
          </a:p>
          <a:p>
            <a:pPr marL="457200" marR="0" lvl="0" indent="-228600" algn="just" rtl="0">
              <a:lnSpc>
                <a:spcPct val="150000"/>
              </a:lnSpc>
              <a:spcBef>
                <a:spcPts val="1000"/>
              </a:spcBef>
              <a:spcAft>
                <a:spcPts val="0"/>
              </a:spcAft>
              <a:buClr>
                <a:srgbClr val="000000"/>
              </a:buClr>
              <a:buSzPts val="1800"/>
              <a:buFont typeface="Arial"/>
              <a:buNone/>
            </a:pPr>
            <a:r>
              <a:rPr lang="en-GB" b="1" dirty="0"/>
              <a:t>Event Promotion with Instagram Stories: </a:t>
            </a:r>
            <a:r>
              <a:rPr lang="en-GB" dirty="0"/>
              <a:t>Enhance event promotion using Instagram Stories by including preview images and sharing behind-the-scenes content like venue photos, meetings, and setup. Encourage event attendees to utilize Instagram Stories to increase reach and engagement.</a:t>
            </a:r>
            <a:endParaRPr dirty="0"/>
          </a:p>
          <a:p>
            <a:pPr marL="457200" marR="0" lvl="0" indent="-228600" algn="just" rtl="0">
              <a:lnSpc>
                <a:spcPct val="150000"/>
              </a:lnSpc>
              <a:spcBef>
                <a:spcPts val="1000"/>
              </a:spcBef>
              <a:spcAft>
                <a:spcPts val="0"/>
              </a:spcAft>
              <a:buClr>
                <a:srgbClr val="000000"/>
              </a:buClr>
              <a:buSzPts val="1800"/>
              <a:buFont typeface="Arial"/>
              <a:buNone/>
            </a:pPr>
            <a:r>
              <a:rPr lang="en-GB" b="1" dirty="0"/>
              <a:t>Timing and Hashtags for Increased Engagement: </a:t>
            </a:r>
            <a:r>
              <a:rPr lang="en-GB" dirty="0"/>
              <a:t>Consider the timing of your posts to maximize visibility and engagement. Incorporate popular hashtags, but limit their use to 1-3 relevant hashtags per photo. This helps increase the discoverability of your content.</a:t>
            </a:r>
            <a:endParaRPr dirty="0"/>
          </a:p>
          <a:p>
            <a:pPr marL="457200" marR="0" lvl="0" indent="-228600" algn="just" rtl="0">
              <a:lnSpc>
                <a:spcPct val="150000"/>
              </a:lnSpc>
              <a:spcBef>
                <a:spcPts val="1000"/>
              </a:spcBef>
              <a:spcAft>
                <a:spcPts val="0"/>
              </a:spcAft>
              <a:buClr>
                <a:srgbClr val="000000"/>
              </a:buClr>
              <a:buSzPts val="1800"/>
              <a:buFont typeface="Arial"/>
              <a:buNone/>
            </a:pPr>
            <a:r>
              <a:rPr lang="en-GB" b="1" dirty="0"/>
              <a:t>Authenticity and Engagement: </a:t>
            </a:r>
            <a:r>
              <a:rPr lang="en-GB" dirty="0"/>
              <a:t>Host contests and share candid shots that offer an inside look into your organization's inner workings. This makes your Instagram feed more engaging and authentic, appealing to your audience.</a:t>
            </a:r>
            <a:endParaRPr dirty="0"/>
          </a:p>
          <a:p>
            <a:pPr marL="457200" marR="0" lvl="0" indent="-228600" algn="just" rtl="0">
              <a:lnSpc>
                <a:spcPct val="150000"/>
              </a:lnSpc>
              <a:spcBef>
                <a:spcPts val="1000"/>
              </a:spcBef>
              <a:spcAft>
                <a:spcPts val="0"/>
              </a:spcAft>
              <a:buClr>
                <a:srgbClr val="000000"/>
              </a:buClr>
              <a:buSzPts val="1800"/>
              <a:buFont typeface="Arial"/>
              <a:buNone/>
            </a:pPr>
            <a:r>
              <a:rPr lang="en-GB" b="1" dirty="0"/>
              <a:t>Live Video Broadcasting: </a:t>
            </a:r>
            <a:r>
              <a:rPr lang="en-GB" dirty="0"/>
              <a:t>Utilize Instagram's live video broadcasting feature to share real-time content with your audience. These live videos can be saved as posts for later viewing and are available for 24 hours, similar to Instagram Stories.</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93" name="Google Shape;193;p44"/>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INSTAGRAM </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5"/>
          <p:cNvSpPr txBox="1">
            <a:spLocks noGrp="1"/>
          </p:cNvSpPr>
          <p:nvPr>
            <p:ph type="body" idx="1"/>
          </p:nvPr>
        </p:nvSpPr>
        <p:spPr>
          <a:xfrm>
            <a:off x="203200" y="1384300"/>
            <a:ext cx="11301228" cy="5161477"/>
          </a:xfrm>
          <a:prstGeom prst="rect">
            <a:avLst/>
          </a:prstGeom>
          <a:noFill/>
          <a:ln>
            <a:noFill/>
          </a:ln>
        </p:spPr>
        <p:txBody>
          <a:bodyPr spcFirstLastPara="1" wrap="square" lIns="0" tIns="0" rIns="0" bIns="0" anchor="t" anchorCtr="0">
            <a:noAutofit/>
          </a:bodyPr>
          <a:lstStyle/>
          <a:p>
            <a:pPr marL="457200" lvl="0" indent="-228600" algn="l" rtl="0">
              <a:lnSpc>
                <a:spcPct val="90000"/>
              </a:lnSpc>
              <a:spcBef>
                <a:spcPts val="1000"/>
              </a:spcBef>
              <a:spcAft>
                <a:spcPts val="0"/>
              </a:spcAft>
              <a:buSzPts val="1800"/>
              <a:buNone/>
            </a:pPr>
            <a:r>
              <a:rPr lang="en-GB" sz="2000" dirty="0">
                <a:solidFill>
                  <a:srgbClr val="374151"/>
                </a:solidFill>
              </a:rPr>
              <a:t>Here are some additional tools for monitoring, planning, and sharing content on social media:</a:t>
            </a:r>
            <a:endParaRPr sz="2000" dirty="0"/>
          </a:p>
          <a:p>
            <a:pPr marL="514350" lvl="0" indent="-285750" algn="l" rtl="0">
              <a:lnSpc>
                <a:spcPct val="90000"/>
              </a:lnSpc>
              <a:spcBef>
                <a:spcPts val="1000"/>
              </a:spcBef>
              <a:spcAft>
                <a:spcPts val="0"/>
              </a:spcAft>
              <a:buSzPts val="1800"/>
              <a:buFont typeface="Wingdings" panose="05000000000000000000" pitchFamily="2" charset="2"/>
              <a:buChar char="§"/>
            </a:pPr>
            <a:r>
              <a:rPr lang="en-GB" sz="2000" dirty="0" err="1">
                <a:solidFill>
                  <a:srgbClr val="374151"/>
                </a:solidFill>
              </a:rPr>
              <a:t>Hootsuite</a:t>
            </a:r>
            <a:r>
              <a:rPr lang="en-GB" sz="2000" dirty="0">
                <a:solidFill>
                  <a:srgbClr val="374151"/>
                </a:solidFill>
              </a:rPr>
              <a:t>: A social media management tool that helps coordinate your posts and presence across various platforms. It allows scheduling posts, aggregating analytics from multiple accounts, and more. Visit </a:t>
            </a:r>
            <a:r>
              <a:rPr lang="en-GB" sz="2000" u="sng" dirty="0">
                <a:solidFill>
                  <a:srgbClr val="374151"/>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https://signup.hootsuite.com/</a:t>
            </a:r>
            <a:r>
              <a:rPr lang="en-GB" sz="2000" dirty="0">
                <a:solidFill>
                  <a:srgbClr val="374151"/>
                </a:solidFill>
              </a:rPr>
              <a:t> for more information.</a:t>
            </a:r>
            <a:endParaRPr sz="2000" dirty="0"/>
          </a:p>
          <a:p>
            <a:pPr marL="514350" lvl="0" indent="-285750" algn="l" rtl="0">
              <a:lnSpc>
                <a:spcPct val="90000"/>
              </a:lnSpc>
              <a:spcBef>
                <a:spcPts val="1000"/>
              </a:spcBef>
              <a:spcAft>
                <a:spcPts val="0"/>
              </a:spcAft>
              <a:buSzPts val="1800"/>
              <a:buFont typeface="Wingdings" panose="05000000000000000000" pitchFamily="2" charset="2"/>
              <a:buChar char="§"/>
            </a:pPr>
            <a:r>
              <a:rPr lang="en-GB" sz="2000" dirty="0" err="1">
                <a:solidFill>
                  <a:srgbClr val="374151"/>
                </a:solidFill>
              </a:rPr>
              <a:t>Mentionmapp</a:t>
            </a:r>
            <a:r>
              <a:rPr lang="en-GB" sz="2000" dirty="0">
                <a:solidFill>
                  <a:srgbClr val="374151"/>
                </a:solidFill>
              </a:rPr>
              <a:t>: An analytic tool specifically designed for Twitter. It enables media mentions monitoring, conversation tracking, visualization of analytics, retweeting, and liking posts. You can explore it at </a:t>
            </a:r>
            <a:r>
              <a:rPr lang="en-GB" sz="2000" u="sng" dirty="0">
                <a:solidFill>
                  <a:srgbClr val="374151"/>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https://mentionmapp.com/</a:t>
            </a:r>
            <a:r>
              <a:rPr lang="en-GB" sz="2000" dirty="0">
                <a:solidFill>
                  <a:srgbClr val="374151"/>
                </a:solidFill>
              </a:rPr>
              <a:t>.</a:t>
            </a:r>
            <a:endParaRPr sz="2000" dirty="0"/>
          </a:p>
          <a:p>
            <a:pPr marL="514350" lvl="0" indent="-285750" algn="l" rtl="0">
              <a:lnSpc>
                <a:spcPct val="90000"/>
              </a:lnSpc>
              <a:spcBef>
                <a:spcPts val="1000"/>
              </a:spcBef>
              <a:spcAft>
                <a:spcPts val="0"/>
              </a:spcAft>
              <a:buSzPts val="1800"/>
              <a:buFont typeface="Wingdings" panose="05000000000000000000" pitchFamily="2" charset="2"/>
              <a:buChar char="§"/>
            </a:pPr>
            <a:r>
              <a:rPr lang="en-GB" sz="2000" dirty="0" err="1">
                <a:solidFill>
                  <a:srgbClr val="374151"/>
                </a:solidFill>
              </a:rPr>
              <a:t>Socialbakers</a:t>
            </a:r>
            <a:r>
              <a:rPr lang="en-GB" sz="2000" dirty="0">
                <a:solidFill>
                  <a:srgbClr val="374151"/>
                </a:solidFill>
              </a:rPr>
              <a:t>: Offers free tools for obtaining statistics on Facebook, Instagram, and YouTube. It can help discover influencers and important topics. Check out their offerings at </a:t>
            </a:r>
            <a:r>
              <a:rPr lang="en-GB" sz="2000" u="sng" dirty="0">
                <a:solidFill>
                  <a:srgbClr val="374151"/>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https://www.socialbakers.com</a:t>
            </a:r>
            <a:r>
              <a:rPr lang="en-GB" sz="2000" dirty="0">
                <a:solidFill>
                  <a:srgbClr val="374151"/>
                </a:solidFill>
              </a:rPr>
              <a:t>.</a:t>
            </a:r>
            <a:endParaRPr sz="2000" dirty="0"/>
          </a:p>
          <a:p>
            <a:pPr marL="514350" lvl="0" indent="-285750" algn="l" rtl="0">
              <a:lnSpc>
                <a:spcPct val="90000"/>
              </a:lnSpc>
              <a:spcBef>
                <a:spcPts val="1000"/>
              </a:spcBef>
              <a:spcAft>
                <a:spcPts val="0"/>
              </a:spcAft>
              <a:buSzPts val="1800"/>
              <a:buFont typeface="Wingdings" panose="05000000000000000000" pitchFamily="2" charset="2"/>
              <a:buChar char="§"/>
            </a:pPr>
            <a:r>
              <a:rPr lang="en-GB" sz="2000" dirty="0">
                <a:solidFill>
                  <a:srgbClr val="374151"/>
                </a:solidFill>
              </a:rPr>
              <a:t>Buffer: A comprehensive tool that allows scheduling posts, </a:t>
            </a:r>
            <a:r>
              <a:rPr lang="en-GB" sz="2000" dirty="0" err="1">
                <a:solidFill>
                  <a:srgbClr val="374151"/>
                </a:solidFill>
              </a:rPr>
              <a:t>analyzing</a:t>
            </a:r>
            <a:r>
              <a:rPr lang="en-GB" sz="2000" dirty="0">
                <a:solidFill>
                  <a:srgbClr val="374151"/>
                </a:solidFill>
              </a:rPr>
              <a:t> performance, and managing multiple social media accounts from one platform. Learn more at </a:t>
            </a:r>
            <a:r>
              <a:rPr lang="en-GB" sz="2000" u="sng" dirty="0">
                <a:solidFill>
                  <a:srgbClr val="374151"/>
                </a:solidFil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https://buffer.com/</a:t>
            </a:r>
            <a:r>
              <a:rPr lang="en-GB" sz="2000" dirty="0">
                <a:solidFill>
                  <a:srgbClr val="374151"/>
                </a:solidFill>
              </a:rPr>
              <a:t>.</a:t>
            </a:r>
            <a:endParaRPr sz="20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99" name="Google Shape;199;p45"/>
          <p:cNvSpPr txBox="1">
            <a:spLocks noGrp="1"/>
          </p:cNvSpPr>
          <p:nvPr>
            <p:ph type="title"/>
          </p:nvPr>
        </p:nvSpPr>
        <p:spPr>
          <a:xfrm>
            <a:off x="114300" y="139700"/>
            <a:ext cx="11678330" cy="71019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Other Tools for Monitoring, Planning and Sharing Content on Social </a:t>
            </a:r>
            <a:r>
              <a:rPr lang="en-GB" b="1" dirty="0" smtClean="0"/>
              <a:t>Media</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522ae8a7e9_0_0"/>
          <p:cNvSpPr txBox="1">
            <a:spLocks noGrp="1"/>
          </p:cNvSpPr>
          <p:nvPr>
            <p:ph type="body" idx="1"/>
          </p:nvPr>
        </p:nvSpPr>
        <p:spPr>
          <a:xfrm>
            <a:off x="3080520" y="1762327"/>
            <a:ext cx="6030959" cy="1666673"/>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1000"/>
              </a:spcBef>
              <a:spcAft>
                <a:spcPts val="0"/>
              </a:spcAft>
              <a:buSzPts val="1800"/>
              <a:buNone/>
            </a:pPr>
            <a:r>
              <a:rPr lang="en-GB" sz="2600" b="1" dirty="0"/>
              <a:t>BUILDING A SOCIAL MEDIA STRATEGY </a:t>
            </a:r>
            <a:endParaRPr dirty="0"/>
          </a:p>
          <a:p>
            <a:pPr marL="0" lvl="0" indent="0" algn="ctr" rtl="0">
              <a:lnSpc>
                <a:spcPct val="90000"/>
              </a:lnSpc>
              <a:spcBef>
                <a:spcPts val="1000"/>
              </a:spcBef>
              <a:spcAft>
                <a:spcPts val="0"/>
              </a:spcAft>
              <a:buSzPts val="1800"/>
              <a:buNone/>
            </a:pPr>
            <a:r>
              <a:rPr lang="en-GB" sz="2600" b="1" dirty="0"/>
              <a:t>FOR YOUR ORGANIZATION</a:t>
            </a:r>
            <a:endParaRPr sz="2600" b="1" dirty="0"/>
          </a:p>
        </p:txBody>
      </p:sp>
      <p:sp>
        <p:nvSpPr>
          <p:cNvPr id="206" name="Google Shape;206;g2522ae8a7e9_0_0"/>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800"/>
              <a:buNone/>
            </a:pPr>
            <a:r>
              <a:rPr lang="en-GB" b="1">
                <a:solidFill>
                  <a:srgbClr val="FFFFFF"/>
                </a:solidFill>
              </a:rPr>
              <a:t>Group Activity (Worksheet)</a:t>
            </a:r>
            <a:endParaRPr/>
          </a:p>
        </p:txBody>
      </p:sp>
      <p:pic>
        <p:nvPicPr>
          <p:cNvPr id="207" name="Google Shape;207;g2522ae8a7e9_0_0"/>
          <p:cNvPicPr preferRelativeResize="0"/>
          <p:nvPr/>
        </p:nvPicPr>
        <p:blipFill rotWithShape="1">
          <a:blip r:embed="rId3">
            <a:alphaModFix/>
          </a:blip>
          <a:srcRect/>
          <a:stretch/>
        </p:blipFill>
        <p:spPr>
          <a:xfrm>
            <a:off x="3135296" y="3152312"/>
            <a:ext cx="5921406" cy="296070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26"/>
          <p:cNvSpPr txBox="1">
            <a:spLocks noGrp="1"/>
          </p:cNvSpPr>
          <p:nvPr>
            <p:ph type="body" idx="1"/>
          </p:nvPr>
        </p:nvSpPr>
        <p:spPr>
          <a:xfrm>
            <a:off x="399370" y="1051912"/>
            <a:ext cx="6134986" cy="5695884"/>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smtClean="0"/>
              <a:t>If </a:t>
            </a:r>
            <a:r>
              <a:rPr lang="en-GB" dirty="0"/>
              <a:t>you haven't already done so, incorporating social media into your strategic communication plan is highly recommended. Essential activities for organizations include sharing work, storytelling, conducting market research, building relationships, and providing customer service.</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smtClean="0"/>
              <a:t>By </a:t>
            </a:r>
            <a:r>
              <a:rPr lang="en-GB" dirty="0"/>
              <a:t>utilizing social media, organizations can expand their reach to a broader audience, establish connections with customers, and gain valuable insights into customer needs and preferences. Moreover, it enables personalized communication with the audience, leading to increased customer loyalty and satisfaction.</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a:t>S</a:t>
            </a:r>
            <a:r>
              <a:rPr lang="en-GB" dirty="0" smtClean="0"/>
              <a:t>ocial </a:t>
            </a:r>
            <a:r>
              <a:rPr lang="en-GB" dirty="0"/>
              <a:t>media also offers opportunities for organizations to enhance brand recognition and cultivate a positive public image. It can be leveraged to raise awareness about campaigns, events, and promotions. Additionally, it facilitates collaboration and idea sharing, allowing organizations to tap into the collective intelligence of their audience and improve efficiency.</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66" name="Google Shape;66;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Social Media Platforms – Overview </a:t>
            </a:r>
            <a:endParaRPr dirty="0"/>
          </a:p>
        </p:txBody>
      </p:sp>
      <p:pic>
        <p:nvPicPr>
          <p:cNvPr id="67" name="Google Shape;67;p26"/>
          <p:cNvPicPr preferRelativeResize="0"/>
          <p:nvPr/>
        </p:nvPicPr>
        <p:blipFill rotWithShape="1">
          <a:blip r:embed="rId3">
            <a:alphaModFix/>
          </a:blip>
          <a:srcRect/>
          <a:stretch/>
        </p:blipFill>
        <p:spPr>
          <a:xfrm>
            <a:off x="7052384" y="1272136"/>
            <a:ext cx="4740246" cy="40745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7"/>
          <p:cNvSpPr txBox="1">
            <a:spLocks noGrp="1"/>
          </p:cNvSpPr>
          <p:nvPr>
            <p:ph type="body" idx="1"/>
          </p:nvPr>
        </p:nvSpPr>
        <p:spPr>
          <a:xfrm>
            <a:off x="221570" y="1169989"/>
            <a:ext cx="11393260" cy="5096388"/>
          </a:xfrm>
          <a:prstGeom prst="rect">
            <a:avLst/>
          </a:prstGeom>
          <a:noFill/>
          <a:ln>
            <a:noFill/>
          </a:ln>
        </p:spPr>
        <p:txBody>
          <a:bodyPr spcFirstLastPara="1" wrap="square" lIns="0" tIns="0" rIns="0" bIns="0" anchor="t" anchorCtr="0">
            <a:noAutofit/>
          </a:bodyPr>
          <a:lstStyle/>
          <a:p>
            <a:pPr marL="228600" marR="0" lvl="0" indent="0" algn="just" rtl="0">
              <a:lnSpc>
                <a:spcPct val="90000"/>
              </a:lnSpc>
              <a:spcBef>
                <a:spcPts val="1000"/>
              </a:spcBef>
              <a:spcAft>
                <a:spcPts val="0"/>
              </a:spcAft>
              <a:buClr>
                <a:srgbClr val="000000"/>
              </a:buClr>
              <a:buSzPts val="1800"/>
              <a:buFont typeface="Arial"/>
              <a:buNone/>
            </a:pPr>
            <a:r>
              <a:rPr lang="en-GB" dirty="0"/>
              <a:t>Identifying the most relevant social media platforms depends on various factors such as your target audience, goals, and the benefits offered by each platform. Here are some popular social media platforms and their key characteristics:</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a:p>
            <a:pPr marL="228600" marR="0" lvl="0" indent="0" algn="just" rtl="0">
              <a:lnSpc>
                <a:spcPct val="100000"/>
              </a:lnSpc>
              <a:spcBef>
                <a:spcPts val="1000"/>
              </a:spcBef>
              <a:spcAft>
                <a:spcPts val="0"/>
              </a:spcAft>
              <a:buClr>
                <a:srgbClr val="000000"/>
              </a:buClr>
              <a:buSzPts val="1800"/>
              <a:buFont typeface="Arial"/>
              <a:buNone/>
            </a:pPr>
            <a:r>
              <a:rPr lang="en-GB" b="1" dirty="0">
                <a:solidFill>
                  <a:schemeClr val="accent3"/>
                </a:solidFill>
              </a:rPr>
              <a:t>Facebook: </a:t>
            </a:r>
            <a:r>
              <a:rPr lang="en-GB" dirty="0"/>
              <a:t>With over 2.8 billion monthly active users, Facebook remains one of the largest social media platforms. It attracts a diverse user base across different age groups and interests. Facebook provides a wide range of advertising options, targeting capabilities, and detailed analytics.</a:t>
            </a:r>
            <a:endParaRPr dirty="0"/>
          </a:p>
          <a:p>
            <a:pPr marL="457200" marR="0" lvl="0" indent="-228600" algn="just" rtl="0">
              <a:lnSpc>
                <a:spcPct val="100000"/>
              </a:lnSpc>
              <a:spcBef>
                <a:spcPts val="1000"/>
              </a:spcBef>
              <a:spcAft>
                <a:spcPts val="0"/>
              </a:spcAft>
              <a:buClr>
                <a:srgbClr val="000000"/>
              </a:buClr>
              <a:buSzPts val="1800"/>
              <a:buFont typeface="Arial"/>
              <a:buNone/>
            </a:pPr>
            <a:endParaRPr dirty="0"/>
          </a:p>
          <a:p>
            <a:pPr marL="228600" marR="0" lvl="0" indent="0" algn="just" rtl="0">
              <a:lnSpc>
                <a:spcPct val="100000"/>
              </a:lnSpc>
              <a:spcBef>
                <a:spcPts val="1000"/>
              </a:spcBef>
              <a:spcAft>
                <a:spcPts val="0"/>
              </a:spcAft>
              <a:buClr>
                <a:srgbClr val="000000"/>
              </a:buClr>
              <a:buSzPts val="1800"/>
              <a:buFont typeface="Arial"/>
              <a:buNone/>
            </a:pPr>
            <a:r>
              <a:rPr lang="en-GB" b="1" dirty="0">
                <a:solidFill>
                  <a:schemeClr val="accent3"/>
                </a:solidFill>
              </a:rPr>
              <a:t>Instagram: </a:t>
            </a:r>
            <a:r>
              <a:rPr lang="en-GB" dirty="0"/>
              <a:t>Known for its visually focused content, Instagram is particularly popular among younger audiences, although its user base has been expanding. It offers opportunities for sharing photos, videos, and stories. Instagram's advertising options include photo ads, video ads, carousel ads, and influencer partnerships.</a:t>
            </a:r>
            <a:endParaRPr dirty="0"/>
          </a:p>
          <a:p>
            <a:pPr marL="457200" marR="0" lvl="0" indent="-228600" algn="just" rtl="0">
              <a:lnSpc>
                <a:spcPct val="100000"/>
              </a:lnSpc>
              <a:spcBef>
                <a:spcPts val="1000"/>
              </a:spcBef>
              <a:spcAft>
                <a:spcPts val="0"/>
              </a:spcAft>
              <a:buClr>
                <a:srgbClr val="000000"/>
              </a:buClr>
              <a:buSzPts val="1800"/>
              <a:buFont typeface="Arial"/>
              <a:buNone/>
            </a:pPr>
            <a:endParaRPr dirty="0"/>
          </a:p>
          <a:p>
            <a:pPr marL="228600" marR="0" lvl="0" indent="0" algn="just" rtl="0">
              <a:lnSpc>
                <a:spcPct val="100000"/>
              </a:lnSpc>
              <a:spcBef>
                <a:spcPts val="1000"/>
              </a:spcBef>
              <a:spcAft>
                <a:spcPts val="0"/>
              </a:spcAft>
              <a:buClr>
                <a:srgbClr val="000000"/>
              </a:buClr>
              <a:buSzPts val="1800"/>
              <a:buFont typeface="Arial"/>
              <a:buNone/>
            </a:pPr>
            <a:r>
              <a:rPr lang="en-GB" b="1" dirty="0">
                <a:solidFill>
                  <a:schemeClr val="accent3"/>
                </a:solidFill>
              </a:rPr>
              <a:t>Twitter: </a:t>
            </a:r>
            <a:r>
              <a:rPr lang="en-GB" dirty="0"/>
              <a:t>Twitter is a microblogging platform where users can share short messages called tweets. It is often used for real-time updates, news, and discussions. Twitter can be effective for reaching a broad audience, engaging in conversations, and monitoring trends and sentiment.</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73" name="Google Shape;73;p2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Identifying the Most Relevant Social Media </a:t>
            </a:r>
            <a:r>
              <a:rPr lang="en-GB" b="1" dirty="0" smtClean="0"/>
              <a:t>Platforms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8"/>
          <p:cNvSpPr txBox="1">
            <a:spLocks noGrp="1"/>
          </p:cNvSpPr>
          <p:nvPr>
            <p:ph type="body" idx="1"/>
          </p:nvPr>
        </p:nvSpPr>
        <p:spPr>
          <a:xfrm>
            <a:off x="5334000" y="1193800"/>
            <a:ext cx="6350000" cy="535197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LinkedIn</a:t>
            </a:r>
            <a:r>
              <a:rPr lang="en-GB" b="1" dirty="0">
                <a:solidFill>
                  <a:srgbClr val="0070C0"/>
                </a:solidFill>
              </a:rPr>
              <a:t>: </a:t>
            </a:r>
            <a:r>
              <a:rPr lang="en-GB" dirty="0"/>
              <a:t>As a professional networking platform, LinkedIn caters to businesses, professionals, and job seekers. It is ideal for B2B marketing, recruitment, and industry networking. LinkedIn offers advertising options such as sponsored content, display ads, and </a:t>
            </a:r>
            <a:r>
              <a:rPr lang="en-GB" dirty="0" err="1"/>
              <a:t>InMail</a:t>
            </a:r>
            <a:r>
              <a:rPr lang="en-GB" dirty="0"/>
              <a:t> messages.</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YouTube: </a:t>
            </a:r>
            <a:r>
              <a:rPr lang="en-GB" dirty="0"/>
              <a:t>The largest video-sharing platform, YouTube has billions of users and offers extensive reach. It is effective for video-based content, tutorials, product reviews, and entertainment. YouTube advertising includes pre-roll ads, sponsored videos, and display ads.</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err="1">
                <a:solidFill>
                  <a:schemeClr val="accent3"/>
                </a:solidFill>
              </a:rPr>
              <a:t>TikTok</a:t>
            </a:r>
            <a:r>
              <a:rPr lang="en-GB" b="1" dirty="0">
                <a:solidFill>
                  <a:schemeClr val="accent3"/>
                </a:solidFill>
              </a:rPr>
              <a:t>: </a:t>
            </a:r>
            <a:r>
              <a:rPr lang="en-GB" dirty="0" err="1"/>
              <a:t>TikTok</a:t>
            </a:r>
            <a:r>
              <a:rPr lang="en-GB" dirty="0"/>
              <a:t> is a short-form video platform with a primarily younger user base. It is known for its viral challenges, dances, and creative content. </a:t>
            </a:r>
            <a:r>
              <a:rPr lang="en-GB" dirty="0" err="1"/>
              <a:t>TikTok</a:t>
            </a:r>
            <a:r>
              <a:rPr lang="en-GB" dirty="0"/>
              <a:t> advertising options include in-feed ads, branded effects, and influencer collaborations.</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Pinterest: </a:t>
            </a:r>
            <a:r>
              <a:rPr lang="en-GB" dirty="0"/>
              <a:t>Pinterest is a visual discovery platform where users can find and save ideas. It is popular for fashion, home decor, recipes, and DIY projects. Pinterest advertising features promoted pins, shopping ads, and personalized recommendations.</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80" name="Google Shape;80;p28"/>
          <p:cNvPicPr preferRelativeResize="0"/>
          <p:nvPr/>
        </p:nvPicPr>
        <p:blipFill rotWithShape="1">
          <a:blip r:embed="rId3">
            <a:alphaModFix/>
          </a:blip>
          <a:srcRect/>
          <a:stretch/>
        </p:blipFill>
        <p:spPr>
          <a:xfrm>
            <a:off x="254000" y="2038406"/>
            <a:ext cx="5080000" cy="3543788"/>
          </a:xfrm>
          <a:prstGeom prst="rect">
            <a:avLst/>
          </a:prstGeom>
          <a:noFill/>
          <a:ln>
            <a:noFill/>
          </a:ln>
        </p:spPr>
      </p:pic>
      <p:sp>
        <p:nvSpPr>
          <p:cNvPr id="81" name="Google Shape;81;p28"/>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Identifying the Most Relevant Social Media </a:t>
            </a:r>
            <a:r>
              <a:rPr lang="en-GB" b="1" dirty="0" smtClean="0"/>
              <a:t>Platforms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8"/>
          <p:cNvSpPr txBox="1">
            <a:spLocks noGrp="1"/>
          </p:cNvSpPr>
          <p:nvPr>
            <p:ph type="body" idx="1"/>
          </p:nvPr>
        </p:nvSpPr>
        <p:spPr>
          <a:xfrm>
            <a:off x="5334000" y="1193800"/>
            <a:ext cx="6350000" cy="535197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LinkedIn</a:t>
            </a:r>
            <a:r>
              <a:rPr lang="en-GB" b="1" dirty="0">
                <a:solidFill>
                  <a:srgbClr val="0070C0"/>
                </a:solidFill>
              </a:rPr>
              <a:t>: </a:t>
            </a:r>
            <a:r>
              <a:rPr lang="en-GB" dirty="0"/>
              <a:t>As a professional networking platform, LinkedIn caters to businesses, professionals, and job seekers. It is ideal for B2B marketing, recruitment, and industry networking. LinkedIn offers advertising options such as sponsored content, display ads, and </a:t>
            </a:r>
            <a:r>
              <a:rPr lang="en-GB" dirty="0" err="1"/>
              <a:t>InMail</a:t>
            </a:r>
            <a:r>
              <a:rPr lang="en-GB" dirty="0"/>
              <a:t> messages.</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YouTube: </a:t>
            </a:r>
            <a:r>
              <a:rPr lang="en-GB" dirty="0"/>
              <a:t>The largest video-sharing platform, YouTube has billions of users and offers extensive reach. It is effective for video-based content, tutorials, product reviews, and entertainment. YouTube advertising includes pre-roll ads, sponsored videos, and display ads.</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err="1">
                <a:solidFill>
                  <a:schemeClr val="accent3"/>
                </a:solidFill>
              </a:rPr>
              <a:t>TikTok</a:t>
            </a:r>
            <a:r>
              <a:rPr lang="en-GB" b="1" dirty="0">
                <a:solidFill>
                  <a:schemeClr val="accent3"/>
                </a:solidFill>
              </a:rPr>
              <a:t>: </a:t>
            </a:r>
            <a:r>
              <a:rPr lang="en-GB" dirty="0" err="1"/>
              <a:t>TikTok</a:t>
            </a:r>
            <a:r>
              <a:rPr lang="en-GB" dirty="0"/>
              <a:t> is a short-form video platform with a primarily younger user base. It is known for its viral challenges, dances, and creative content. </a:t>
            </a:r>
            <a:r>
              <a:rPr lang="en-GB" dirty="0" err="1"/>
              <a:t>TikTok</a:t>
            </a:r>
            <a:r>
              <a:rPr lang="en-GB" dirty="0"/>
              <a:t> advertising options include in-feed ads, branded effects, and influencer collaborations.</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Pinterest: </a:t>
            </a:r>
            <a:r>
              <a:rPr lang="en-GB" dirty="0"/>
              <a:t>Pinterest is a visual discovery platform where users can find and save ideas. It is popular for fashion, home decor, recipes, and DIY projects. Pinterest advertising features promoted pins, shopping ads, and personalized recommendations.</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80" name="Google Shape;80;p28"/>
          <p:cNvPicPr preferRelativeResize="0"/>
          <p:nvPr/>
        </p:nvPicPr>
        <p:blipFill rotWithShape="1">
          <a:blip r:embed="rId3">
            <a:alphaModFix/>
          </a:blip>
          <a:srcRect/>
          <a:stretch/>
        </p:blipFill>
        <p:spPr>
          <a:xfrm>
            <a:off x="254000" y="2038406"/>
            <a:ext cx="5080000" cy="3543788"/>
          </a:xfrm>
          <a:prstGeom prst="rect">
            <a:avLst/>
          </a:prstGeom>
          <a:noFill/>
          <a:ln>
            <a:noFill/>
          </a:ln>
        </p:spPr>
      </p:pic>
      <p:sp>
        <p:nvSpPr>
          <p:cNvPr id="81" name="Google Shape;81;p28"/>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Identifying the Most Relevant Social Media </a:t>
            </a:r>
            <a:r>
              <a:rPr lang="en-GB" b="1" dirty="0" smtClean="0"/>
              <a:t>Platforms</a:t>
            </a:r>
            <a:endParaRPr dirty="0"/>
          </a:p>
        </p:txBody>
      </p:sp>
      <p:sp>
        <p:nvSpPr>
          <p:cNvPr id="2" name="Rectangle 1"/>
          <p:cNvSpPr/>
          <p:nvPr/>
        </p:nvSpPr>
        <p:spPr>
          <a:xfrm>
            <a:off x="399370" y="1405467"/>
            <a:ext cx="11393400" cy="496146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latin typeface="Calibri" panose="020F0502020204030204" pitchFamily="34" charset="0"/>
                <a:cs typeface="Calibri" panose="020F0502020204030204" pitchFamily="34" charset="0"/>
              </a:rPr>
              <a:t>Do you use social media for the purposes </a:t>
            </a:r>
          </a:p>
          <a:p>
            <a:pPr algn="ctr"/>
            <a:r>
              <a:rPr lang="en-GB" sz="4000" dirty="0" smtClean="0">
                <a:latin typeface="Calibri" panose="020F0502020204030204" pitchFamily="34" charset="0"/>
                <a:cs typeface="Calibri" panose="020F0502020204030204" pitchFamily="34" charset="0"/>
              </a:rPr>
              <a:t>of your organization?</a:t>
            </a:r>
          </a:p>
          <a:p>
            <a:pPr algn="ctr"/>
            <a:r>
              <a:rPr lang="en-GB" sz="4000" dirty="0" smtClean="0">
                <a:latin typeface="Calibri" panose="020F0502020204030204" pitchFamily="34" charset="0"/>
                <a:cs typeface="Calibri" panose="020F0502020204030204" pitchFamily="34" charset="0"/>
              </a:rPr>
              <a:t>What do you use and why?</a:t>
            </a:r>
            <a:endParaRPr lang="en-GB"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7856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9"/>
          <p:cNvSpPr txBox="1">
            <a:spLocks noGrp="1"/>
          </p:cNvSpPr>
          <p:nvPr>
            <p:ph type="body" idx="1"/>
          </p:nvPr>
        </p:nvSpPr>
        <p:spPr>
          <a:xfrm>
            <a:off x="399369" y="1449389"/>
            <a:ext cx="10966835" cy="5096388"/>
          </a:xfrm>
          <a:prstGeom prst="rect">
            <a:avLst/>
          </a:prstGeom>
          <a:noFill/>
          <a:ln>
            <a:noFill/>
          </a:ln>
        </p:spPr>
        <p:txBody>
          <a:bodyPr spcFirstLastPara="1" wrap="square" lIns="0" tIns="0" rIns="0" bIns="0" anchor="t" anchorCtr="0">
            <a:noAutofit/>
          </a:bodyPr>
          <a:lstStyle/>
          <a:p>
            <a:pPr marL="228600" lvl="0" indent="0" algn="just" rtl="0">
              <a:lnSpc>
                <a:spcPct val="90000"/>
              </a:lnSpc>
              <a:spcBef>
                <a:spcPts val="1000"/>
              </a:spcBef>
              <a:spcAft>
                <a:spcPts val="0"/>
              </a:spcAft>
              <a:buSzPts val="1800"/>
            </a:pPr>
            <a:endParaRPr lang="en-GB" dirty="0" smtClean="0"/>
          </a:p>
          <a:p>
            <a:pPr marL="228600" lvl="0" indent="0" algn="just" rtl="0">
              <a:lnSpc>
                <a:spcPct val="90000"/>
              </a:lnSpc>
              <a:spcBef>
                <a:spcPts val="1000"/>
              </a:spcBef>
              <a:spcAft>
                <a:spcPts val="0"/>
              </a:spcAft>
              <a:buSzPts val="1800"/>
            </a:pPr>
            <a:endParaRPr lang="en-GB" dirty="0"/>
          </a:p>
          <a:p>
            <a:pPr marL="228600" lvl="0" indent="0" algn="just" rtl="0">
              <a:lnSpc>
                <a:spcPct val="90000"/>
              </a:lnSpc>
              <a:spcBef>
                <a:spcPts val="1000"/>
              </a:spcBef>
              <a:spcAft>
                <a:spcPts val="0"/>
              </a:spcAft>
              <a:buSzPts val="1800"/>
            </a:pPr>
            <a:endParaRPr lang="en-GB" dirty="0" smtClean="0"/>
          </a:p>
          <a:p>
            <a:pPr marL="228600" lvl="0" indent="0" algn="just" rtl="0">
              <a:lnSpc>
                <a:spcPct val="90000"/>
              </a:lnSpc>
              <a:spcBef>
                <a:spcPts val="1000"/>
              </a:spcBef>
              <a:spcAft>
                <a:spcPts val="0"/>
              </a:spcAft>
              <a:buSzPts val="1800"/>
            </a:pPr>
            <a:endParaRPr lang="en-GB" dirty="0"/>
          </a:p>
          <a:p>
            <a:pPr marL="228600" lvl="0" indent="0" algn="just" rtl="0">
              <a:lnSpc>
                <a:spcPct val="90000"/>
              </a:lnSpc>
              <a:spcBef>
                <a:spcPts val="1000"/>
              </a:spcBef>
              <a:spcAft>
                <a:spcPts val="0"/>
              </a:spcAft>
              <a:buSzPts val="1800"/>
            </a:pPr>
            <a:endParaRPr lang="en-GB" dirty="0" smtClean="0"/>
          </a:p>
          <a:p>
            <a:pPr marL="228600" lvl="0" indent="0" algn="just" rtl="0">
              <a:lnSpc>
                <a:spcPct val="90000"/>
              </a:lnSpc>
              <a:spcBef>
                <a:spcPts val="1000"/>
              </a:spcBef>
              <a:spcAft>
                <a:spcPts val="0"/>
              </a:spcAft>
              <a:buSzPts val="1800"/>
            </a:pPr>
            <a:endParaRPr lang="en-GB" dirty="0"/>
          </a:p>
          <a:p>
            <a:pPr marL="228600" lvl="0" indent="0" algn="just" rtl="0">
              <a:lnSpc>
                <a:spcPct val="90000"/>
              </a:lnSpc>
              <a:spcBef>
                <a:spcPts val="1000"/>
              </a:spcBef>
              <a:spcAft>
                <a:spcPts val="0"/>
              </a:spcAft>
              <a:buSzPts val="1800"/>
            </a:pPr>
            <a:endParaRPr lang="en-GB" dirty="0" smtClean="0"/>
          </a:p>
          <a:p>
            <a:pPr marL="228600" lvl="0" indent="0" algn="just" rtl="0">
              <a:lnSpc>
                <a:spcPct val="90000"/>
              </a:lnSpc>
              <a:spcBef>
                <a:spcPts val="1000"/>
              </a:spcBef>
              <a:spcAft>
                <a:spcPts val="0"/>
              </a:spcAft>
              <a:buSzPts val="1800"/>
            </a:pPr>
            <a:endParaRPr lang="en-GB" dirty="0"/>
          </a:p>
          <a:p>
            <a:pPr marL="228600" lvl="0" indent="0" algn="ctr" rtl="0">
              <a:lnSpc>
                <a:spcPct val="90000"/>
              </a:lnSpc>
              <a:spcBef>
                <a:spcPts val="1000"/>
              </a:spcBef>
              <a:spcAft>
                <a:spcPts val="0"/>
              </a:spcAft>
              <a:buSzPts val="1800"/>
            </a:pPr>
            <a:r>
              <a:rPr lang="en-GB" sz="2400" i="1" dirty="0" smtClean="0"/>
              <a:t>This </a:t>
            </a:r>
            <a:r>
              <a:rPr lang="en-GB" sz="2400" i="1" dirty="0"/>
              <a:t>consistency establishes a sense of continuity and trustworthiness for the brand, aiding in the formation of a distinct brand identity. Additionally, conveying a consistent message and vision helps to foster a bond with your audience.</a:t>
            </a:r>
            <a:endParaRPr sz="2400" i="1" dirty="0"/>
          </a:p>
          <a:p>
            <a:pPr marL="514350" lvl="0" indent="-171450" algn="just" rtl="0">
              <a:lnSpc>
                <a:spcPct val="90000"/>
              </a:lnSpc>
              <a:spcBef>
                <a:spcPts val="1000"/>
              </a:spcBef>
              <a:spcAft>
                <a:spcPts val="0"/>
              </a:spcAft>
              <a:buSzPts val="1800"/>
              <a:buFont typeface="Arial"/>
              <a:buNone/>
            </a:pPr>
            <a:endParaRPr dirty="0"/>
          </a:p>
        </p:txBody>
      </p:sp>
      <p:sp>
        <p:nvSpPr>
          <p:cNvPr id="87" name="Google Shape;87;p2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What Style/Tone/Voice Should You Use</a:t>
            </a:r>
            <a:r>
              <a:rPr lang="en-GB" b="1" dirty="0" smtClean="0"/>
              <a:t>?</a:t>
            </a:r>
            <a:endParaRPr dirty="0"/>
          </a:p>
        </p:txBody>
      </p:sp>
      <p:sp>
        <p:nvSpPr>
          <p:cNvPr id="2" name="Rectangle 1"/>
          <p:cNvSpPr/>
          <p:nvPr/>
        </p:nvSpPr>
        <p:spPr>
          <a:xfrm>
            <a:off x="1754372" y="1786270"/>
            <a:ext cx="8080744" cy="1903228"/>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algn="ctr">
              <a:lnSpc>
                <a:spcPct val="90000"/>
              </a:lnSpc>
              <a:spcBef>
                <a:spcPts val="1000"/>
              </a:spcBef>
              <a:buSzPts val="1800"/>
            </a:pPr>
            <a:r>
              <a:rPr lang="en-GB" sz="2400" b="1" dirty="0">
                <a:solidFill>
                  <a:schemeClr val="bg1"/>
                </a:solidFill>
                <a:latin typeface="Calibri" panose="020F0502020204030204" pitchFamily="34" charset="0"/>
                <a:cs typeface="Calibri" panose="020F0502020204030204" pitchFamily="34" charset="0"/>
              </a:rPr>
              <a:t>Consistency </a:t>
            </a:r>
            <a:r>
              <a:rPr lang="en-GB" sz="2400" dirty="0">
                <a:solidFill>
                  <a:schemeClr val="bg1"/>
                </a:solidFill>
                <a:latin typeface="Calibri" panose="020F0502020204030204" pitchFamily="34" charset="0"/>
                <a:cs typeface="Calibri" panose="020F0502020204030204" pitchFamily="34" charset="0"/>
              </a:rPr>
              <a:t>is key in social media management. It's crucial to uphold a specific brand persona and maintain a consistent tone and writing style across all platforms.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2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What Style/Tone/Voice Should You Use</a:t>
            </a:r>
            <a:r>
              <a:rPr lang="en-GB" b="1" dirty="0" smtClean="0"/>
              <a:t>? Benefits of Consistency</a:t>
            </a:r>
            <a:endParaRPr dirty="0"/>
          </a:p>
        </p:txBody>
      </p:sp>
      <p:graphicFrame>
        <p:nvGraphicFramePr>
          <p:cNvPr id="2" name="Diagram 1"/>
          <p:cNvGraphicFramePr/>
          <p:nvPr>
            <p:extLst>
              <p:ext uri="{D42A27DB-BD31-4B8C-83A1-F6EECF244321}">
                <p14:modId xmlns:p14="http://schemas.microsoft.com/office/powerpoint/2010/main" val="2449384560"/>
              </p:ext>
            </p:extLst>
          </p:nvPr>
        </p:nvGraphicFramePr>
        <p:xfrm>
          <a:off x="1818167" y="1187499"/>
          <a:ext cx="8341833" cy="5553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6980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2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What Style/Tone/Voice Should You Use? Benefits of Consistency</a:t>
            </a:r>
            <a:endParaRPr dirty="0"/>
          </a:p>
        </p:txBody>
      </p:sp>
      <p:graphicFrame>
        <p:nvGraphicFramePr>
          <p:cNvPr id="2" name="Diagram 1"/>
          <p:cNvGraphicFramePr/>
          <p:nvPr>
            <p:extLst>
              <p:ext uri="{D42A27DB-BD31-4B8C-83A1-F6EECF244321}">
                <p14:modId xmlns:p14="http://schemas.microsoft.com/office/powerpoint/2010/main" val="698835944"/>
              </p:ext>
            </p:extLst>
          </p:nvPr>
        </p:nvGraphicFramePr>
        <p:xfrm>
          <a:off x="1871330" y="1219398"/>
          <a:ext cx="8448158" cy="5606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1493933"/>
      </p:ext>
    </p:extLst>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4195</Words>
  <Application>Microsoft Office PowerPoint</Application>
  <PresentationFormat>Widescreen</PresentationFormat>
  <Paragraphs>232</Paragraphs>
  <Slides>28</Slides>
  <Notes>28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28</vt:i4>
      </vt:variant>
    </vt:vector>
  </HeadingPairs>
  <TitlesOfParts>
    <vt:vector size="34" baseType="lpstr">
      <vt:lpstr>Arial</vt:lpstr>
      <vt:lpstr>Calibri</vt:lpstr>
      <vt:lpstr>Wingdings</vt:lpstr>
      <vt:lpstr>CARDET Course template</vt:lpstr>
      <vt:lpstr>CARDET Course template</vt:lpstr>
      <vt:lpstr>1_CARDET Course template</vt:lpstr>
      <vt:lpstr>Module 5 Strategic Communication for Civil Society Organizations (CSOs)</vt:lpstr>
      <vt:lpstr>  Overview and Learning Objectives   </vt:lpstr>
      <vt:lpstr>Social Media Platforms – Overview </vt:lpstr>
      <vt:lpstr>Identifying the Most Relevant Social Media Platforms</vt:lpstr>
      <vt:lpstr>Identifying the Most Relevant Social Media Platforms</vt:lpstr>
      <vt:lpstr>Identifying the Most Relevant Social Media Platforms</vt:lpstr>
      <vt:lpstr>What Style/Tone/Voice Should You Use?</vt:lpstr>
      <vt:lpstr>What Style/Tone/Voice Should You Use? Benefits of Consistency</vt:lpstr>
      <vt:lpstr>What Style/Tone/Voice Should You Use? Benefits of Consistency</vt:lpstr>
      <vt:lpstr>Who Will Measure Your Success?</vt:lpstr>
      <vt:lpstr>Who Will Measure Your Success?</vt:lpstr>
      <vt:lpstr>Social Media Checklist </vt:lpstr>
      <vt:lpstr>TWITTER</vt:lpstr>
      <vt:lpstr>TWITTER</vt:lpstr>
      <vt:lpstr>TWITTER</vt:lpstr>
      <vt:lpstr>FACEBOOK </vt:lpstr>
      <vt:lpstr>FACEBOOK</vt:lpstr>
      <vt:lpstr>FACEBOOK</vt:lpstr>
      <vt:lpstr> YOUTUBE  </vt:lpstr>
      <vt:lpstr> YOUTUBE  </vt:lpstr>
      <vt:lpstr> YOUTUBE  </vt:lpstr>
      <vt:lpstr> YOUTUBE  </vt:lpstr>
      <vt:lpstr>INSTAGRAM </vt:lpstr>
      <vt:lpstr>INSTAGRAM </vt:lpstr>
      <vt:lpstr>INSTAGRAM </vt:lpstr>
      <vt:lpstr>Other Tools for Monitoring, Planning and Sharing Content on Social Media</vt:lpstr>
      <vt:lpstr>Group Activity (Worksheet)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Strategic Communication for Civil Society Organizations (CSOs)</dc:title>
  <dc:creator>2Fast4u</dc:creator>
  <cp:lastModifiedBy>Simone Khekin</cp:lastModifiedBy>
  <cp:revision>8</cp:revision>
  <dcterms:created xsi:type="dcterms:W3CDTF">2014-07-11T09:12:14Z</dcterms:created>
  <dcterms:modified xsi:type="dcterms:W3CDTF">2024-01-22T10:16:12Z</dcterms:modified>
</cp:coreProperties>
</file>