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7" r:id="rId3"/>
  </p:sldMasterIdLst>
  <p:notesMasterIdLst>
    <p:notesMasterId r:id="rId21"/>
  </p:notesMasterIdLst>
  <p:sldIdLst>
    <p:sldId id="27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858000" cy="9144000"/>
  <p:embeddedFontLst>
    <p:embeddedFont>
      <p:font typeface="Roboto"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hKdJiXtnnAycMf9u1sGSE+Kmk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67" autoAdjust="0"/>
  </p:normalViewPr>
  <p:slideViewPr>
    <p:cSldViewPr snapToGrid="0">
      <p:cViewPr varScale="1">
        <p:scale>
          <a:sx n="38" d="100"/>
          <a:sy n="38" d="100"/>
        </p:scale>
        <p:origin x="44"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75755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r>
              <a:rPr lang="en-US" sz="1200" b="0" i="0" u="none" strike="noStrike" cap="none" dirty="0" smtClean="0">
                <a:solidFill>
                  <a:schemeClr val="dk1"/>
                </a:solidFill>
                <a:effectLst/>
                <a:latin typeface="Calibri"/>
                <a:ea typeface="Calibri"/>
                <a:cs typeface="Calibri"/>
                <a:sym typeface="Calibri"/>
              </a:rPr>
              <a:t>Explain that a </a:t>
            </a:r>
            <a:r>
              <a:rPr lang="en-US" sz="1200" b="1" i="0" u="none" strike="noStrike" cap="none" dirty="0" smtClean="0">
                <a:solidFill>
                  <a:schemeClr val="dk1"/>
                </a:solidFill>
                <a:effectLst/>
                <a:latin typeface="Calibri"/>
                <a:ea typeface="Calibri"/>
                <a:cs typeface="Calibri"/>
                <a:sym typeface="Calibri"/>
              </a:rPr>
              <a:t>donor’s</a:t>
            </a:r>
            <a:r>
              <a:rPr lang="en-US" sz="1200" b="0" i="0" u="none" strike="noStrike" cap="none" dirty="0" smtClean="0">
                <a:solidFill>
                  <a:schemeClr val="dk1"/>
                </a:solidFill>
                <a:effectLst/>
                <a:latin typeface="Calibri"/>
                <a:ea typeface="Calibri"/>
                <a:cs typeface="Calibri"/>
                <a:sym typeface="Calibri"/>
              </a:rPr>
              <a:t> journey is an important aspect of understanding how a donor would find out about a CSO, and how they would interact with them.</a:t>
            </a:r>
          </a:p>
          <a:p>
            <a:pPr lvl="0"/>
            <a:endParaRPr lang="en-GB"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It is important to optimize this process in order to make it easy for a donor to understand everything that has been discussed until now. </a:t>
            </a:r>
          </a:p>
          <a:p>
            <a:pPr lvl="0"/>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Explain that it is crucial to develop a CSO’s digital presence, and to refine it as a means of attracting donor’s digitally. Organizations are undergoing an age of digital transformation, and a CSO must be able to understand how a donor would experience their digital journey with a CSO.</a:t>
            </a:r>
            <a:endParaRPr lang="en-GB" sz="1200" b="0" i="0" u="none" strike="noStrike" cap="none" dirty="0" smtClean="0">
              <a:solidFill>
                <a:schemeClr val="dk1"/>
              </a:solidFill>
              <a:effectLst/>
              <a:latin typeface="Calibri"/>
              <a:ea typeface="Calibri"/>
              <a:cs typeface="Calibri"/>
              <a:sym typeface="Calibri"/>
            </a:endParaRPr>
          </a:p>
          <a:p>
            <a:pPr lvl="0"/>
            <a:endParaRPr lang="en-GB"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15" name="Google Shape;1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Explain that it is crucial to develop a CSO’s digital presence, and to refine it as a means of attracting donor’s digitally. Organizations are undergoing an age of digital transformation, and a CSO must be able to understand how a donor would experience their digital journey with a CSO</a:t>
            </a:r>
            <a:endParaRPr lang="en-GB"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28" name="Google Shape;1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9a7c47c027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g19a7c47c027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g19a7c47c027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50"/>
              <a:buFont typeface="Arial"/>
              <a:buNone/>
            </a:pPr>
            <a:r>
              <a:rPr lang="en-US" sz="1200" b="0" i="0" u="none" strike="noStrike" cap="none" dirty="0" smtClean="0">
                <a:solidFill>
                  <a:schemeClr val="dk1"/>
                </a:solidFill>
                <a:effectLst/>
                <a:latin typeface="Calibri"/>
                <a:ea typeface="Calibri"/>
                <a:cs typeface="Calibri"/>
                <a:sym typeface="Calibri"/>
              </a:rPr>
              <a:t>Highlight that it is important for a CSO to know the key elements mentioned before approaching any stakeholders to create efficient and effective communication</a:t>
            </a:r>
            <a:endParaRPr lang="en-GB" sz="1050" dirty="0" smtClean="0">
              <a:latin typeface="Roboto"/>
              <a:ea typeface="Roboto"/>
              <a:cs typeface="Roboto"/>
              <a:sym typeface="Roboto"/>
            </a:endParaRPr>
          </a:p>
          <a:p>
            <a:pPr marL="0" lvl="0" indent="0" algn="l" rtl="0">
              <a:spcBef>
                <a:spcPts val="0"/>
              </a:spcBef>
              <a:spcAft>
                <a:spcPts val="0"/>
              </a:spcAft>
              <a:buClr>
                <a:schemeClr val="dk1"/>
              </a:buClr>
              <a:buSzPts val="1050"/>
              <a:buFont typeface="Arial"/>
              <a:buNone/>
            </a:pPr>
            <a:endParaRPr lang="en-GB" sz="1050" dirty="0" smtClean="0">
              <a:latin typeface="Roboto"/>
              <a:ea typeface="Roboto"/>
              <a:cs typeface="Roboto"/>
              <a:sym typeface="Roboto"/>
            </a:endParaRPr>
          </a:p>
          <a:p>
            <a:pPr marL="0" lvl="0" indent="0" algn="l" rtl="0">
              <a:spcBef>
                <a:spcPts val="0"/>
              </a:spcBef>
              <a:spcAft>
                <a:spcPts val="0"/>
              </a:spcAft>
              <a:buClr>
                <a:schemeClr val="dk1"/>
              </a:buClr>
              <a:buSzPts val="1050"/>
              <a:buFont typeface="Arial"/>
              <a:buNone/>
            </a:pPr>
            <a:r>
              <a:rPr lang="en-GB" sz="1050" dirty="0" smtClean="0">
                <a:latin typeface="Roboto"/>
                <a:ea typeface="Roboto"/>
                <a:cs typeface="Roboto"/>
                <a:sym typeface="Roboto"/>
              </a:rPr>
              <a:t>Photo </a:t>
            </a:r>
            <a:r>
              <a:rPr lang="en-GB" sz="1050" dirty="0">
                <a:latin typeface="Roboto"/>
                <a:ea typeface="Roboto"/>
                <a:cs typeface="Roboto"/>
                <a:sym typeface="Roboto"/>
              </a:rPr>
              <a:t>by </a:t>
            </a:r>
            <a:r>
              <a:rPr lang="en-GB" sz="1050" dirty="0" err="1">
                <a:latin typeface="Roboto"/>
                <a:ea typeface="Roboto"/>
                <a:cs typeface="Roboto"/>
                <a:sym typeface="Roboto"/>
              </a:rPr>
              <a:t>fauxels</a:t>
            </a:r>
            <a:r>
              <a:rPr lang="en-GB" sz="1050" dirty="0">
                <a:latin typeface="Roboto"/>
                <a:ea typeface="Roboto"/>
                <a:cs typeface="Roboto"/>
                <a:sym typeface="Roboto"/>
              </a:rPr>
              <a:t>: https://www.pexels.com/photo/photo-of-people-near-wooden-table-3184418/</a:t>
            </a:r>
            <a:endParaRPr sz="14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73" name="Google Shape;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50"/>
              <a:buFont typeface="Arial"/>
              <a:buNone/>
            </a:pPr>
            <a:r>
              <a:rPr lang="en-US" sz="1200" b="0" i="0" u="none" strike="noStrike" cap="none" dirty="0" smtClean="0">
                <a:solidFill>
                  <a:schemeClr val="dk1"/>
                </a:solidFill>
                <a:effectLst/>
                <a:latin typeface="Calibri"/>
                <a:ea typeface="Calibri"/>
                <a:cs typeface="Calibri"/>
                <a:sym typeface="Calibri"/>
              </a:rPr>
              <a:t>Make it clear that there are a variety of donors with differing views, values, and missions. </a:t>
            </a:r>
            <a:r>
              <a:rPr lang="en-US" sz="1200" b="0" i="0" u="none" strike="noStrike" cap="none" smtClean="0">
                <a:solidFill>
                  <a:schemeClr val="dk1"/>
                </a:solidFill>
                <a:effectLst/>
                <a:latin typeface="Calibri"/>
                <a:ea typeface="Calibri"/>
                <a:cs typeface="Calibri"/>
                <a:sym typeface="Calibri"/>
              </a:rPr>
              <a:t>This does not mean that they must choose one, but instead must understand what a donor may seek, and create a strategy to approach them</a:t>
            </a:r>
            <a:endParaRPr lang="en-GB" sz="1050" smtClean="0">
              <a:latin typeface="Roboto"/>
              <a:ea typeface="Roboto"/>
              <a:cs typeface="Roboto"/>
              <a:sym typeface="Roboto"/>
            </a:endParaRPr>
          </a:p>
          <a:p>
            <a:pPr marL="0" lvl="0" indent="0" algn="l" rtl="0">
              <a:spcBef>
                <a:spcPts val="0"/>
              </a:spcBef>
              <a:spcAft>
                <a:spcPts val="0"/>
              </a:spcAft>
              <a:buClr>
                <a:schemeClr val="dk1"/>
              </a:buClr>
              <a:buSzPts val="1050"/>
              <a:buFont typeface="Arial"/>
              <a:buNone/>
            </a:pPr>
            <a:r>
              <a:rPr lang="en-GB" sz="1050" dirty="0" smtClean="0">
                <a:latin typeface="Roboto"/>
                <a:ea typeface="Roboto"/>
                <a:cs typeface="Roboto"/>
                <a:sym typeface="Roboto"/>
              </a:rPr>
              <a:t>Photo </a:t>
            </a:r>
            <a:r>
              <a:rPr lang="en-GB" sz="1050" dirty="0">
                <a:latin typeface="Roboto"/>
                <a:ea typeface="Roboto"/>
                <a:cs typeface="Roboto"/>
                <a:sym typeface="Roboto"/>
              </a:rPr>
              <a:t>by </a:t>
            </a:r>
            <a:r>
              <a:rPr lang="en-GB" sz="1050" dirty="0" err="1">
                <a:latin typeface="Roboto"/>
                <a:ea typeface="Roboto"/>
                <a:cs typeface="Roboto"/>
                <a:sym typeface="Roboto"/>
              </a:rPr>
              <a:t>Pixabay</a:t>
            </a:r>
            <a:r>
              <a:rPr lang="en-GB" sz="1050" dirty="0">
                <a:latin typeface="Roboto"/>
                <a:ea typeface="Roboto"/>
                <a:cs typeface="Roboto"/>
                <a:sym typeface="Roboto"/>
              </a:rPr>
              <a:t>: https://www.pexels.com/photo/20-euro-bill-128878/</a:t>
            </a:r>
            <a:endParaRPr sz="14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74898525"/>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05112959"/>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101944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5"/>
        <p:cNvGrpSpPr/>
        <p:nvPr/>
      </p:nvGrpSpPr>
      <p:grpSpPr>
        <a:xfrm>
          <a:off x="0" y="0"/>
          <a:ext cx="0" cy="0"/>
          <a:chOff x="0" y="0"/>
          <a:chExt cx="0" cy="0"/>
        </a:xfrm>
      </p:grpSpPr>
      <p:sp>
        <p:nvSpPr>
          <p:cNvPr id="46" name="Google Shape;46;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 name="Google Shape;48;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9" name="Google Shape;49;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50" name="Google Shape;50;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151969141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69515165"/>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20388797"/>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
        <p:cNvGrpSpPr/>
        <p:nvPr/>
      </p:nvGrpSpPr>
      <p:grpSpPr>
        <a:xfrm>
          <a:off x="0" y="0"/>
          <a:ext cx="0" cy="0"/>
          <a:chOff x="0" y="0"/>
          <a:chExt cx="0" cy="0"/>
        </a:xfrm>
      </p:grpSpPr>
      <p:sp>
        <p:nvSpPr>
          <p:cNvPr id="43" name="Google Shape;43;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783505305"/>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2"/>
            <a:ext cx="6480629" cy="7322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996949"/>
            <a:ext cx="7096507" cy="989148"/>
          </a:xfrm>
          <a:prstGeom prst="rect">
            <a:avLst/>
          </a:prstGeom>
          <a:noFill/>
          <a:ln>
            <a:noFill/>
          </a:ln>
        </p:spPr>
        <p:txBody>
          <a:bodyPr spcFirstLastPara="1" wrap="square" lIns="0" tIns="0" rIns="0" bIns="0" anchor="t" anchorCtr="0">
            <a:normAutofit fontScale="90000"/>
          </a:bodyPr>
          <a:lstStyle/>
          <a:p>
            <a:pPr lvl="0"/>
            <a:r>
              <a:rPr lang="en-GB" sz="2800" b="0" dirty="0"/>
              <a:t>Module </a:t>
            </a:r>
            <a:r>
              <a:rPr lang="en-GB" sz="2800" b="0" dirty="0" smtClean="0"/>
              <a:t>6</a:t>
            </a:r>
            <a:r>
              <a:rPr lang="en-GB" dirty="0"/>
              <a:t/>
            </a:r>
            <a:br>
              <a:rPr lang="en-GB" dirty="0"/>
            </a:br>
            <a:r>
              <a:rPr lang="en-GB" dirty="0"/>
              <a:t>Fundraising and Financial Management </a:t>
            </a:r>
            <a:br>
              <a:rPr lang="en-GB" dirty="0"/>
            </a:br>
            <a:r>
              <a:rPr lang="en-GB" dirty="0"/>
              <a:t>for CSO’s </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1: Communication and Donors </a:t>
            </a:r>
          </a:p>
        </p:txBody>
      </p:sp>
    </p:spTree>
    <p:extLst>
      <p:ext uri="{BB962C8B-B14F-4D97-AF65-F5344CB8AC3E}">
        <p14:creationId xmlns:p14="http://schemas.microsoft.com/office/powerpoint/2010/main" val="2926790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
          <p:cNvSpPr txBox="1">
            <a:spLocks noGrp="1"/>
          </p:cNvSpPr>
          <p:nvPr>
            <p:ph type="body" idx="2"/>
          </p:nvPr>
        </p:nvSpPr>
        <p:spPr>
          <a:xfrm>
            <a:off x="399375" y="1650125"/>
            <a:ext cx="11393400" cy="49476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000000"/>
              </a:buClr>
              <a:buSzPts val="1800"/>
              <a:buNone/>
            </a:pPr>
            <a:r>
              <a:rPr lang="en-GB" dirty="0"/>
              <a:t>There is an additional narrative involved when attracting donors. That narrative is called the “donor’s journey”. It consists of: </a:t>
            </a:r>
            <a:endParaRPr dirty="0"/>
          </a:p>
          <a:p>
            <a:pPr marL="0" lvl="0" indent="0" algn="just" rtl="0">
              <a:lnSpc>
                <a:spcPct val="90000"/>
              </a:lnSpc>
              <a:spcBef>
                <a:spcPts val="0"/>
              </a:spcBef>
              <a:spcAft>
                <a:spcPts val="0"/>
              </a:spcAft>
              <a:buClr>
                <a:srgbClr val="000000"/>
              </a:buClr>
              <a:buSzPts val="1800"/>
              <a:buNone/>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How a donor may know about a CSO </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A donor’s benchmarking of values with a CSO</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A donor’s decision</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And the CSO following-up with the donor</a:t>
            </a:r>
            <a:endParaRPr dirty="0"/>
          </a:p>
          <a:p>
            <a:pPr marL="0" lvl="0" indent="0" algn="just" rtl="0">
              <a:lnSpc>
                <a:spcPct val="90000"/>
              </a:lnSpc>
              <a:spcBef>
                <a:spcPts val="0"/>
              </a:spcBef>
              <a:spcAft>
                <a:spcPts val="0"/>
              </a:spcAft>
              <a:buSzPts val="1800"/>
              <a:buNone/>
            </a:pPr>
            <a:endParaRPr dirty="0"/>
          </a:p>
        </p:txBody>
      </p:sp>
      <p:sp>
        <p:nvSpPr>
          <p:cNvPr id="118" name="Google Shape;118;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The Donor Journey</a:t>
            </a:r>
            <a:endParaRPr b="1" dirty="0"/>
          </a:p>
        </p:txBody>
      </p:sp>
      <p:sp>
        <p:nvSpPr>
          <p:cNvPr id="119" name="Google Shape;119;p9"/>
          <p:cNvSpPr/>
          <p:nvPr/>
        </p:nvSpPr>
        <p:spPr>
          <a:xfrm>
            <a:off x="1221920" y="4741870"/>
            <a:ext cx="1586400" cy="8589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Awareness</a:t>
            </a:r>
            <a:endParaRPr sz="1800" b="0" i="0" u="none" strike="noStrike" cap="none">
              <a:solidFill>
                <a:schemeClr val="lt1"/>
              </a:solidFill>
              <a:latin typeface="Arial"/>
              <a:ea typeface="Arial"/>
              <a:cs typeface="Arial"/>
              <a:sym typeface="Arial"/>
            </a:endParaRPr>
          </a:p>
        </p:txBody>
      </p:sp>
      <p:sp>
        <p:nvSpPr>
          <p:cNvPr id="120" name="Google Shape;120;p9"/>
          <p:cNvSpPr/>
          <p:nvPr/>
        </p:nvSpPr>
        <p:spPr>
          <a:xfrm>
            <a:off x="3901445" y="4741870"/>
            <a:ext cx="1586400" cy="8589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Engagement</a:t>
            </a:r>
            <a:endParaRPr sz="1800" b="0" i="0" u="none" strike="noStrike" cap="none">
              <a:solidFill>
                <a:schemeClr val="lt1"/>
              </a:solidFill>
              <a:latin typeface="Arial"/>
              <a:ea typeface="Arial"/>
              <a:cs typeface="Arial"/>
              <a:sym typeface="Arial"/>
            </a:endParaRPr>
          </a:p>
        </p:txBody>
      </p:sp>
      <p:sp>
        <p:nvSpPr>
          <p:cNvPr id="121" name="Google Shape;121;p9"/>
          <p:cNvSpPr/>
          <p:nvPr/>
        </p:nvSpPr>
        <p:spPr>
          <a:xfrm>
            <a:off x="6580970" y="4741870"/>
            <a:ext cx="1586400" cy="8589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Decision - making</a:t>
            </a:r>
            <a:endParaRPr sz="1800" b="0" i="0" u="none" strike="noStrike" cap="none">
              <a:solidFill>
                <a:schemeClr val="lt1"/>
              </a:solidFill>
              <a:latin typeface="Arial"/>
              <a:ea typeface="Arial"/>
              <a:cs typeface="Arial"/>
              <a:sym typeface="Arial"/>
            </a:endParaRPr>
          </a:p>
        </p:txBody>
      </p:sp>
      <p:sp>
        <p:nvSpPr>
          <p:cNvPr id="122" name="Google Shape;122;p9"/>
          <p:cNvSpPr/>
          <p:nvPr/>
        </p:nvSpPr>
        <p:spPr>
          <a:xfrm>
            <a:off x="9260495" y="4741870"/>
            <a:ext cx="1586400" cy="8589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Follow-up</a:t>
            </a:r>
            <a:endParaRPr sz="1800" b="0" i="0" u="none" strike="noStrike" cap="none">
              <a:solidFill>
                <a:schemeClr val="lt1"/>
              </a:solidFill>
              <a:latin typeface="Arial"/>
              <a:ea typeface="Arial"/>
              <a:cs typeface="Arial"/>
              <a:sym typeface="Arial"/>
            </a:endParaRPr>
          </a:p>
        </p:txBody>
      </p:sp>
      <p:sp>
        <p:nvSpPr>
          <p:cNvPr id="123" name="Google Shape;123;p9"/>
          <p:cNvSpPr/>
          <p:nvPr/>
        </p:nvSpPr>
        <p:spPr>
          <a:xfrm>
            <a:off x="2832070" y="5159320"/>
            <a:ext cx="1069500" cy="12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9"/>
          <p:cNvSpPr/>
          <p:nvPr/>
        </p:nvSpPr>
        <p:spPr>
          <a:xfrm>
            <a:off x="5503695" y="5183195"/>
            <a:ext cx="1069500" cy="12000"/>
          </a:xfrm>
          <a:prstGeom prst="rightArrow">
            <a:avLst>
              <a:gd name="adj1" fmla="val 50000"/>
              <a:gd name="adj2" fmla="val 500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9"/>
          <p:cNvSpPr/>
          <p:nvPr/>
        </p:nvSpPr>
        <p:spPr>
          <a:xfrm>
            <a:off x="8175345" y="5171245"/>
            <a:ext cx="1069500" cy="12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txBox="1">
            <a:spLocks noGrp="1"/>
          </p:cNvSpPr>
          <p:nvPr>
            <p:ph type="body" idx="2"/>
          </p:nvPr>
        </p:nvSpPr>
        <p:spPr>
          <a:xfrm>
            <a:off x="332600" y="2247454"/>
            <a:ext cx="11393400" cy="35100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sz="2000" dirty="0"/>
              <a:t>Consider how a donor may hear about a CSO. There are multiple ways, such as:</a:t>
            </a:r>
            <a:endParaRPr sz="2000" dirty="0"/>
          </a:p>
          <a:p>
            <a:pPr marL="0" lvl="0" indent="0" algn="just" rtl="0">
              <a:lnSpc>
                <a:spcPct val="90000"/>
              </a:lnSpc>
              <a:spcBef>
                <a:spcPts val="0"/>
              </a:spcBef>
              <a:spcAft>
                <a:spcPts val="0"/>
              </a:spcAft>
              <a:buSzPts val="1800"/>
              <a:buNone/>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Inbound marketing - this entails developing a social media presence where donors can find a CSO through their own research</a:t>
            </a:r>
            <a:endParaRPr sz="2000" dirty="0"/>
          </a:p>
          <a:p>
            <a:pPr marL="742950" lvl="0" indent="-285750" algn="just" rtl="0">
              <a:lnSpc>
                <a:spcPct val="90000"/>
              </a:lnSpc>
              <a:spcBef>
                <a:spcPts val="0"/>
              </a:spcBef>
              <a:spcAft>
                <a:spcPts val="0"/>
              </a:spcAft>
              <a:buSzPts val="1800"/>
              <a:buFont typeface="Wingdings" panose="05000000000000000000" pitchFamily="2" charset="2"/>
              <a:buChar char="§"/>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Outbound marketing - A more direct approach, it involves cold calls, paid advertising, and attending and participating in events or shows to promote your CSO</a:t>
            </a:r>
            <a:endParaRPr sz="2000" dirty="0"/>
          </a:p>
          <a:p>
            <a:pPr marL="0" lvl="0" indent="0" algn="just" rtl="0">
              <a:lnSpc>
                <a:spcPct val="90000"/>
              </a:lnSpc>
              <a:spcBef>
                <a:spcPts val="0"/>
              </a:spcBef>
              <a:spcAft>
                <a:spcPts val="0"/>
              </a:spcAft>
              <a:buSzPts val="1800"/>
              <a:buNone/>
            </a:pPr>
            <a:endParaRPr sz="2000" dirty="0"/>
          </a:p>
          <a:p>
            <a:pPr marL="0" lvl="0" indent="0" algn="just" rtl="0">
              <a:lnSpc>
                <a:spcPct val="90000"/>
              </a:lnSpc>
              <a:spcBef>
                <a:spcPts val="0"/>
              </a:spcBef>
              <a:spcAft>
                <a:spcPts val="0"/>
              </a:spcAft>
              <a:buSzPts val="1800"/>
              <a:buNone/>
            </a:pPr>
            <a:r>
              <a:rPr lang="en-GB" sz="2000" dirty="0"/>
              <a:t>It is crucial to a CSO to have presence, both online and offline. This is where a CSO’s narrative is paramount, to allow stakeholders, and, more specifically donors to discover and interact with a CSO.</a:t>
            </a:r>
            <a:endParaRPr sz="2000" dirty="0"/>
          </a:p>
          <a:p>
            <a:pPr marL="0" lvl="0" indent="0" algn="just" rtl="0">
              <a:lnSpc>
                <a:spcPct val="90000"/>
              </a:lnSpc>
              <a:spcBef>
                <a:spcPts val="0"/>
              </a:spcBef>
              <a:spcAft>
                <a:spcPts val="0"/>
              </a:spcAft>
              <a:buSzPts val="1800"/>
              <a:buNone/>
            </a:pPr>
            <a:endParaRPr sz="2000" dirty="0"/>
          </a:p>
          <a:p>
            <a:pPr marL="0" lvl="0" indent="0" algn="just" rtl="0">
              <a:lnSpc>
                <a:spcPct val="90000"/>
              </a:lnSpc>
              <a:spcBef>
                <a:spcPts val="0"/>
              </a:spcBef>
              <a:spcAft>
                <a:spcPts val="0"/>
              </a:spcAft>
              <a:buSzPts val="1800"/>
              <a:buNone/>
            </a:pPr>
            <a:endParaRPr sz="2000" dirty="0"/>
          </a:p>
        </p:txBody>
      </p:sp>
      <p:sp>
        <p:nvSpPr>
          <p:cNvPr id="131" name="Google Shape;131;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Overview of the Donor’s Journey</a:t>
            </a:r>
            <a:endParaRPr b="1" dirty="0"/>
          </a:p>
        </p:txBody>
      </p:sp>
      <p:sp>
        <p:nvSpPr>
          <p:cNvPr id="132" name="Google Shape;132;p10"/>
          <p:cNvSpPr txBox="1">
            <a:spLocks noGrp="1"/>
          </p:cNvSpPr>
          <p:nvPr>
            <p:ph type="body" idx="1"/>
          </p:nvPr>
        </p:nvSpPr>
        <p:spPr>
          <a:xfrm>
            <a:off x="399369" y="1302362"/>
            <a:ext cx="11393400" cy="500700"/>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a:t>Awareness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1"/>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a:t>Engagement</a:t>
            </a:r>
            <a:endParaRPr/>
          </a:p>
        </p:txBody>
      </p:sp>
      <p:sp>
        <p:nvSpPr>
          <p:cNvPr id="138" name="Google Shape;138;p11"/>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000000"/>
              </a:buClr>
              <a:buSzPts val="1800"/>
              <a:buNone/>
            </a:pPr>
            <a:r>
              <a:rPr lang="en-GB" sz="2000" dirty="0"/>
              <a:t>A CSO’s key message and narrative helps donors understand if their missions and objectives are aligned. This is where a CSO’s marketing and narrative can successfully encourage the donor to reach out to and interact with the CSO.</a:t>
            </a:r>
            <a:endParaRPr sz="2000" dirty="0"/>
          </a:p>
          <a:p>
            <a:pPr marL="0" lvl="0" indent="0" algn="just" rtl="0">
              <a:lnSpc>
                <a:spcPct val="90000"/>
              </a:lnSpc>
              <a:spcBef>
                <a:spcPts val="0"/>
              </a:spcBef>
              <a:spcAft>
                <a:spcPts val="0"/>
              </a:spcAft>
              <a:buClr>
                <a:srgbClr val="000000"/>
              </a:buClr>
              <a:buSzPts val="1800"/>
              <a:buNone/>
            </a:pPr>
            <a:endParaRPr sz="2000" dirty="0"/>
          </a:p>
          <a:p>
            <a:pPr marL="0" lvl="0" indent="0" algn="just" rtl="0">
              <a:lnSpc>
                <a:spcPct val="90000"/>
              </a:lnSpc>
              <a:spcBef>
                <a:spcPts val="0"/>
              </a:spcBef>
              <a:spcAft>
                <a:spcPts val="0"/>
              </a:spcAft>
              <a:buClr>
                <a:srgbClr val="000000"/>
              </a:buClr>
              <a:buSzPts val="1800"/>
              <a:buNone/>
            </a:pPr>
            <a:r>
              <a:rPr lang="en-GB" sz="2000" dirty="0"/>
              <a:t>Consider:</a:t>
            </a:r>
            <a:endParaRPr sz="2000" dirty="0"/>
          </a:p>
          <a:p>
            <a:pPr marL="0" lvl="0" indent="0" algn="just" rtl="0">
              <a:lnSpc>
                <a:spcPct val="90000"/>
              </a:lnSpc>
              <a:spcBef>
                <a:spcPts val="0"/>
              </a:spcBef>
              <a:spcAft>
                <a:spcPts val="0"/>
              </a:spcAft>
              <a:buClr>
                <a:srgbClr val="000000"/>
              </a:buClr>
              <a:buSzPts val="1800"/>
              <a:buNone/>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Does a CSO’s narrative efficiently and clearly communicate all the information a donor may be searching for?</a:t>
            </a:r>
            <a:endParaRPr sz="2000" dirty="0"/>
          </a:p>
          <a:p>
            <a:pPr marL="742950" lvl="0" indent="-285750" algn="just" rtl="0">
              <a:lnSpc>
                <a:spcPct val="90000"/>
              </a:lnSpc>
              <a:spcBef>
                <a:spcPts val="0"/>
              </a:spcBef>
              <a:spcAft>
                <a:spcPts val="0"/>
              </a:spcAft>
              <a:buSzPts val="1800"/>
              <a:buFont typeface="Wingdings" panose="05000000000000000000" pitchFamily="2" charset="2"/>
              <a:buChar char="§"/>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When a donor reaches out, a CSO has the opportunity to go further into its impact and how to achieve it</a:t>
            </a:r>
            <a:endParaRPr sz="2000" dirty="0"/>
          </a:p>
        </p:txBody>
      </p:sp>
      <p:sp>
        <p:nvSpPr>
          <p:cNvPr id="139" name="Google Shape;139;p1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Overview of the Donor’s Journey</a:t>
            </a:r>
            <a:endParaRP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2"/>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a:t>Decision-making</a:t>
            </a:r>
            <a:endParaRPr/>
          </a:p>
        </p:txBody>
      </p:sp>
      <p:sp>
        <p:nvSpPr>
          <p:cNvPr id="145" name="Google Shape;145;p12"/>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000000"/>
              </a:buClr>
              <a:buSzPts val="1800"/>
              <a:buNone/>
            </a:pPr>
            <a:r>
              <a:rPr lang="en-GB" sz="2000" dirty="0"/>
              <a:t>This is a crucial step in the donor’s journey. They have considered to engage with a CSO, and have finally decided to make a donation.</a:t>
            </a:r>
            <a:endParaRPr sz="2000" dirty="0"/>
          </a:p>
          <a:p>
            <a:pPr marL="0" lvl="0" indent="0" algn="just" rtl="0">
              <a:lnSpc>
                <a:spcPct val="90000"/>
              </a:lnSpc>
              <a:spcBef>
                <a:spcPts val="0"/>
              </a:spcBef>
              <a:spcAft>
                <a:spcPts val="0"/>
              </a:spcAft>
              <a:buClr>
                <a:srgbClr val="000000"/>
              </a:buClr>
              <a:buSzPts val="1800"/>
              <a:buNone/>
            </a:pPr>
            <a:endParaRPr sz="2000" dirty="0"/>
          </a:p>
          <a:p>
            <a:pPr marL="0" lvl="0" indent="0" algn="just" rtl="0">
              <a:lnSpc>
                <a:spcPct val="90000"/>
              </a:lnSpc>
              <a:spcBef>
                <a:spcPts val="0"/>
              </a:spcBef>
              <a:spcAft>
                <a:spcPts val="0"/>
              </a:spcAft>
              <a:buClr>
                <a:srgbClr val="000000"/>
              </a:buClr>
              <a:buSzPts val="1800"/>
              <a:buNone/>
            </a:pPr>
            <a:r>
              <a:rPr lang="en-GB" sz="2000" dirty="0"/>
              <a:t>But, how well is that CSO enabling a donor to make their donation?</a:t>
            </a:r>
            <a:endParaRPr sz="2000" dirty="0"/>
          </a:p>
          <a:p>
            <a:pPr marL="342900" lvl="0" indent="-342900" algn="just" rtl="0">
              <a:lnSpc>
                <a:spcPct val="90000"/>
              </a:lnSpc>
              <a:spcBef>
                <a:spcPts val="0"/>
              </a:spcBef>
              <a:spcAft>
                <a:spcPts val="0"/>
              </a:spcAft>
              <a:buClr>
                <a:srgbClr val="000000"/>
              </a:buClr>
              <a:buSzPts val="1800"/>
              <a:buFont typeface="Wingdings" panose="05000000000000000000" pitchFamily="2" charset="2"/>
              <a:buChar char="§"/>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There should be at least one button on a CSO’s website that can direct a donor to make a donation. This is known as a “Call to Action”</a:t>
            </a:r>
            <a:endParaRPr sz="2000" dirty="0"/>
          </a:p>
          <a:p>
            <a:pPr marL="800100" lvl="0" indent="-342900" algn="just" rtl="0">
              <a:lnSpc>
                <a:spcPct val="90000"/>
              </a:lnSpc>
              <a:spcBef>
                <a:spcPts val="0"/>
              </a:spcBef>
              <a:spcAft>
                <a:spcPts val="0"/>
              </a:spcAft>
              <a:buSzPts val="1800"/>
              <a:buFont typeface="Wingdings" panose="05000000000000000000" pitchFamily="2" charset="2"/>
              <a:buChar char="§"/>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Use social media links that can funnel donors to your website to seamlessly integrate their decision</a:t>
            </a:r>
            <a:endParaRPr sz="2000" dirty="0"/>
          </a:p>
        </p:txBody>
      </p:sp>
      <p:sp>
        <p:nvSpPr>
          <p:cNvPr id="146" name="Google Shape;146;p1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Overview of the Donor’s Journey</a:t>
            </a:r>
            <a:endParaRP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3"/>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a:t>Follow-up</a:t>
            </a:r>
            <a:endParaRPr/>
          </a:p>
        </p:txBody>
      </p:sp>
      <p:sp>
        <p:nvSpPr>
          <p:cNvPr id="152" name="Google Shape;152;p13"/>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000000"/>
              </a:buClr>
              <a:buSzPts val="1800"/>
              <a:buNone/>
            </a:pPr>
            <a:r>
              <a:rPr lang="en-GB" sz="2000" dirty="0"/>
              <a:t>Now that donations have been secured, relationship management skills are important to maintain a healthy relationship with the donor. They may grant access to their network, where they can share a CSO’s message even further.</a:t>
            </a:r>
            <a:endParaRPr sz="2000" dirty="0"/>
          </a:p>
          <a:p>
            <a:pPr marL="0" lvl="0" indent="0" algn="just" rtl="0">
              <a:lnSpc>
                <a:spcPct val="90000"/>
              </a:lnSpc>
              <a:spcBef>
                <a:spcPts val="0"/>
              </a:spcBef>
              <a:spcAft>
                <a:spcPts val="0"/>
              </a:spcAft>
              <a:buClr>
                <a:srgbClr val="000000"/>
              </a:buClr>
              <a:buSzPts val="1800"/>
              <a:buNone/>
            </a:pPr>
            <a:endParaRPr sz="2000" dirty="0"/>
          </a:p>
          <a:p>
            <a:pPr marL="0" lvl="0" indent="0" algn="just" rtl="0">
              <a:lnSpc>
                <a:spcPct val="90000"/>
              </a:lnSpc>
              <a:spcBef>
                <a:spcPts val="0"/>
              </a:spcBef>
              <a:spcAft>
                <a:spcPts val="0"/>
              </a:spcAft>
              <a:buSzPts val="1800"/>
              <a:buNone/>
            </a:pPr>
            <a:r>
              <a:rPr lang="en-GB" sz="2000" dirty="0"/>
              <a:t>To follow-up effectively, a CSO can:</a:t>
            </a:r>
            <a:endParaRPr sz="2000" dirty="0"/>
          </a:p>
          <a:p>
            <a:pPr marL="0" lvl="0" indent="0" algn="just" rtl="0">
              <a:lnSpc>
                <a:spcPct val="90000"/>
              </a:lnSpc>
              <a:spcBef>
                <a:spcPts val="0"/>
              </a:spcBef>
              <a:spcAft>
                <a:spcPts val="0"/>
              </a:spcAft>
              <a:buSzPts val="1800"/>
              <a:buNone/>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Integrate a Customer Relationship Management (CRM) system to track relationships effortlessly</a:t>
            </a:r>
            <a:endParaRPr sz="2000" dirty="0"/>
          </a:p>
          <a:p>
            <a:pPr marL="742950" lvl="0" indent="-285750" algn="just" rtl="0">
              <a:lnSpc>
                <a:spcPct val="90000"/>
              </a:lnSpc>
              <a:spcBef>
                <a:spcPts val="0"/>
              </a:spcBef>
              <a:spcAft>
                <a:spcPts val="0"/>
              </a:spcAft>
              <a:buSzPts val="1800"/>
              <a:buFont typeface="Wingdings" panose="05000000000000000000" pitchFamily="2" charset="2"/>
              <a:buChar char="§"/>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Create automated emails to thank donors and include some next steps that the CSO will take</a:t>
            </a:r>
            <a:endParaRPr sz="2000" dirty="0"/>
          </a:p>
          <a:p>
            <a:pPr marL="742950" lvl="0" indent="-285750" algn="just" rtl="0">
              <a:lnSpc>
                <a:spcPct val="90000"/>
              </a:lnSpc>
              <a:spcBef>
                <a:spcPts val="0"/>
              </a:spcBef>
              <a:spcAft>
                <a:spcPts val="0"/>
              </a:spcAft>
              <a:buSzPts val="1800"/>
              <a:buFont typeface="Wingdings" panose="05000000000000000000" pitchFamily="2" charset="2"/>
              <a:buChar char="§"/>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Reach out to the donor to see how else a CSO can further help them</a:t>
            </a:r>
            <a:endParaRPr sz="2000" dirty="0"/>
          </a:p>
        </p:txBody>
      </p:sp>
      <p:sp>
        <p:nvSpPr>
          <p:cNvPr id="153" name="Google Shape;153;p1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Overview of the Donor’s Journey</a:t>
            </a:r>
            <a:endParaRP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4"/>
          <p:cNvSpPr txBox="1">
            <a:spLocks noGrp="1"/>
          </p:cNvSpPr>
          <p:nvPr>
            <p:ph type="body" idx="2"/>
          </p:nvPr>
        </p:nvSpPr>
        <p:spPr>
          <a:xfrm>
            <a:off x="399370" y="1649017"/>
            <a:ext cx="11393400" cy="49380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sz="2400" b="1" dirty="0"/>
              <a:t>In this unit, we explored: </a:t>
            </a:r>
            <a:endParaRPr sz="2400" b="1" dirty="0"/>
          </a:p>
          <a:p>
            <a:pPr marL="0" lvl="0" indent="0" algn="just" rtl="0">
              <a:lnSpc>
                <a:spcPct val="90000"/>
              </a:lnSpc>
              <a:spcBef>
                <a:spcPts val="0"/>
              </a:spcBef>
              <a:spcAft>
                <a:spcPts val="0"/>
              </a:spcAft>
              <a:buSzPts val="1800"/>
              <a:buNone/>
            </a:pPr>
            <a:endParaRPr sz="2400" dirty="0"/>
          </a:p>
          <a:p>
            <a:pPr marL="457200" lvl="0" indent="-342900" algn="just" rtl="0">
              <a:lnSpc>
                <a:spcPct val="90000"/>
              </a:lnSpc>
              <a:spcBef>
                <a:spcPts val="0"/>
              </a:spcBef>
              <a:spcAft>
                <a:spcPts val="0"/>
              </a:spcAft>
              <a:buClr>
                <a:srgbClr val="000000"/>
              </a:buClr>
              <a:buSzPts val="1800"/>
              <a:buFont typeface="Wingdings" panose="05000000000000000000" pitchFamily="2" charset="2"/>
              <a:buChar char="§"/>
            </a:pPr>
            <a:r>
              <a:rPr lang="en-GB" sz="2400" dirty="0"/>
              <a:t>The importance of a CSO’s narrative and key message</a:t>
            </a:r>
            <a:endParaRPr sz="24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400" dirty="0"/>
              <a:t>How to identify the right donors for a CSO and how to approach them</a:t>
            </a:r>
            <a:endParaRPr sz="24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400" dirty="0"/>
              <a:t>The importance of a CSO’s reputation</a:t>
            </a:r>
            <a:endParaRPr sz="24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400" dirty="0"/>
              <a:t>The donor’s journey</a:t>
            </a:r>
            <a:endParaRPr sz="2400" dirty="0"/>
          </a:p>
          <a:p>
            <a:pPr marL="0" lvl="0" indent="0" algn="just" rtl="0">
              <a:lnSpc>
                <a:spcPct val="90000"/>
              </a:lnSpc>
              <a:spcBef>
                <a:spcPts val="0"/>
              </a:spcBef>
              <a:spcAft>
                <a:spcPts val="0"/>
              </a:spcAft>
              <a:buSzPts val="1800"/>
              <a:buNone/>
            </a:pPr>
            <a:endParaRPr sz="2400" dirty="0"/>
          </a:p>
          <a:p>
            <a:pPr marL="0" lvl="0" indent="0" algn="just" rtl="0">
              <a:lnSpc>
                <a:spcPct val="90000"/>
              </a:lnSpc>
              <a:spcBef>
                <a:spcPts val="0"/>
              </a:spcBef>
              <a:spcAft>
                <a:spcPts val="0"/>
              </a:spcAft>
              <a:buSzPts val="1800"/>
              <a:buNone/>
            </a:pPr>
            <a:r>
              <a:rPr lang="en-GB" sz="2400" dirty="0"/>
              <a:t>These elements come together to inform donors and communities of a CSO’s message and presence. They aid a CSO to garner attention from the right stakeholders to bring their projects to fruition.</a:t>
            </a:r>
            <a:endParaRPr sz="2400" dirty="0"/>
          </a:p>
        </p:txBody>
      </p:sp>
      <p:sp>
        <p:nvSpPr>
          <p:cNvPr id="159" name="Google Shape;159;p1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Unit Review</a:t>
            </a:r>
            <a:endParaRP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5"/>
          <p:cNvSpPr txBox="1">
            <a:spLocks noGrp="1"/>
          </p:cNvSpPr>
          <p:nvPr>
            <p:ph type="body" idx="2"/>
          </p:nvPr>
        </p:nvSpPr>
        <p:spPr>
          <a:xfrm>
            <a:off x="399370" y="1994263"/>
            <a:ext cx="11393400" cy="46035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000000"/>
              </a:buClr>
              <a:buSzPts val="1800"/>
              <a:buNone/>
            </a:pPr>
            <a:r>
              <a:rPr lang="en-GB" sz="3200" b="1" u="sng" dirty="0" smtClean="0"/>
              <a:t>Worksheet Instructions: </a:t>
            </a:r>
          </a:p>
          <a:p>
            <a:pPr marL="0" lvl="0" indent="0" algn="just" rtl="0">
              <a:lnSpc>
                <a:spcPct val="90000"/>
              </a:lnSpc>
              <a:spcBef>
                <a:spcPts val="0"/>
              </a:spcBef>
              <a:spcAft>
                <a:spcPts val="0"/>
              </a:spcAft>
              <a:buClr>
                <a:srgbClr val="000000"/>
              </a:buClr>
              <a:buSzPts val="1800"/>
              <a:buNone/>
            </a:pPr>
            <a:endParaRPr lang="en-GB" sz="3200" dirty="0"/>
          </a:p>
          <a:p>
            <a:pPr marL="0" lvl="0" indent="0" algn="just" rtl="0">
              <a:lnSpc>
                <a:spcPct val="90000"/>
              </a:lnSpc>
              <a:spcBef>
                <a:spcPts val="0"/>
              </a:spcBef>
              <a:spcAft>
                <a:spcPts val="0"/>
              </a:spcAft>
              <a:buClr>
                <a:srgbClr val="000000"/>
              </a:buClr>
              <a:buSzPts val="1800"/>
              <a:buNone/>
            </a:pPr>
            <a:r>
              <a:rPr lang="en-GB" sz="3200" dirty="0" smtClean="0"/>
              <a:t>In small groups, map out your key donors, categorize them, and make an outline of 3 strategic actions your CSO can take </a:t>
            </a:r>
            <a:r>
              <a:rPr lang="en-GB" sz="3200" smtClean="0"/>
              <a:t>towards fundraising.</a:t>
            </a:r>
            <a:endParaRPr sz="3200" dirty="0">
              <a:solidFill>
                <a:srgbClr val="000000"/>
              </a:solidFill>
            </a:endParaRPr>
          </a:p>
        </p:txBody>
      </p:sp>
      <p:sp>
        <p:nvSpPr>
          <p:cNvPr id="165" name="Google Shape;165;p1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Worksheet</a:t>
            </a: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19a7c47c027_0_4"/>
          <p:cNvSpPr txBox="1">
            <a:spLocks noGrp="1"/>
          </p:cNvSpPr>
          <p:nvPr>
            <p:ph type="body" idx="1"/>
          </p:nvPr>
        </p:nvSpPr>
        <p:spPr>
          <a:xfrm>
            <a:off x="399370" y="1277714"/>
            <a:ext cx="11393400" cy="5096400"/>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1000"/>
              </a:spcBef>
              <a:spcAft>
                <a:spcPts val="0"/>
              </a:spcAft>
              <a:buSzPts val="1800"/>
              <a:buNone/>
            </a:pPr>
            <a:r>
              <a:rPr lang="en-GB" dirty="0"/>
              <a:t>Civil Society Organizations heavily rely on receiving funding from international NGO’s due to a lack of developing a clear fundraising strategy. </a:t>
            </a:r>
            <a:endParaRPr dirty="0"/>
          </a:p>
          <a:p>
            <a:pPr marL="0" lvl="0" indent="0" algn="just" rtl="0">
              <a:lnSpc>
                <a:spcPct val="150000"/>
              </a:lnSpc>
              <a:spcBef>
                <a:spcPts val="1000"/>
              </a:spcBef>
              <a:spcAft>
                <a:spcPts val="0"/>
              </a:spcAft>
              <a:buSzPts val="1800"/>
              <a:buNone/>
            </a:pPr>
            <a:r>
              <a:rPr lang="en-GB" dirty="0"/>
              <a:t>This challenge is rooted in efficiently communicating the initiative’s impact to key stakeholders.</a:t>
            </a:r>
            <a:endParaRPr dirty="0"/>
          </a:p>
          <a:p>
            <a:pPr marL="0" lvl="0" indent="0" algn="just" rtl="0">
              <a:lnSpc>
                <a:spcPct val="150000"/>
              </a:lnSpc>
              <a:spcBef>
                <a:spcPts val="1000"/>
              </a:spcBef>
              <a:spcAft>
                <a:spcPts val="0"/>
              </a:spcAft>
              <a:buSzPts val="1800"/>
              <a:buNone/>
            </a:pPr>
            <a:r>
              <a:rPr lang="en-GB" b="1" dirty="0"/>
              <a:t>Financial management and fundraising are intrinsically interlinked. </a:t>
            </a:r>
            <a:r>
              <a:rPr lang="en-GB" dirty="0"/>
              <a:t>It is much less about mathematical aptitude, but more so about effective strategies, leadership, and </a:t>
            </a:r>
            <a:r>
              <a:rPr lang="en-GB" dirty="0" err="1"/>
              <a:t>mindset</a:t>
            </a:r>
            <a:r>
              <a:rPr lang="en-GB" dirty="0"/>
              <a:t>.</a:t>
            </a:r>
            <a:endParaRPr dirty="0"/>
          </a:p>
          <a:p>
            <a:pPr marL="0" lvl="0" indent="0" algn="just" rtl="0">
              <a:lnSpc>
                <a:spcPct val="150000"/>
              </a:lnSpc>
              <a:spcBef>
                <a:spcPts val="1000"/>
              </a:spcBef>
              <a:spcAft>
                <a:spcPts val="0"/>
              </a:spcAft>
              <a:buSzPts val="1800"/>
              <a:buNone/>
            </a:pPr>
            <a:r>
              <a:rPr lang="en-GB" dirty="0"/>
              <a:t>Leading a CSO is no different from leading any other type of organization, be it public or private.</a:t>
            </a:r>
            <a:endParaRPr dirty="0"/>
          </a:p>
          <a:p>
            <a:pPr marL="0" lvl="0" indent="0" algn="just" rtl="0">
              <a:lnSpc>
                <a:spcPct val="150000"/>
              </a:lnSpc>
              <a:spcBef>
                <a:spcPts val="1000"/>
              </a:spcBef>
              <a:spcAft>
                <a:spcPts val="0"/>
              </a:spcAft>
              <a:buSzPts val="1800"/>
              <a:buNone/>
            </a:pPr>
            <a:r>
              <a:rPr lang="en-GB" i="1" dirty="0"/>
              <a:t>In this unit, we will learn a basic understanding of how to:</a:t>
            </a:r>
            <a:endParaRPr i="1" dirty="0"/>
          </a:p>
          <a:p>
            <a:pPr marL="457200" lvl="0" indent="-342900" algn="just" rtl="0">
              <a:lnSpc>
                <a:spcPct val="150000"/>
              </a:lnSpc>
              <a:spcBef>
                <a:spcPts val="1000"/>
              </a:spcBef>
              <a:spcAft>
                <a:spcPts val="0"/>
              </a:spcAft>
              <a:buSzPts val="1800"/>
              <a:buFont typeface="Wingdings" panose="05000000000000000000" pitchFamily="2" charset="2"/>
              <a:buChar char="§"/>
            </a:pPr>
            <a:r>
              <a:rPr lang="en-GB" dirty="0"/>
              <a:t>Develop an effective stakeholder communication strategy </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Approach fundraising with aligned donors</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Structure a donor’s journey</a:t>
            </a:r>
            <a:endParaRPr dirty="0"/>
          </a:p>
          <a:p>
            <a:pPr marL="0" lvl="0" indent="0" algn="just" rtl="0">
              <a:lnSpc>
                <a:spcPct val="150000"/>
              </a:lnSpc>
              <a:spcBef>
                <a:spcPts val="1000"/>
              </a:spcBef>
              <a:spcAft>
                <a:spcPts val="0"/>
              </a:spcAft>
              <a:buSzPts val="1800"/>
              <a:buNone/>
            </a:pPr>
            <a:endParaRPr dirty="0"/>
          </a:p>
          <a:p>
            <a:pPr marL="0" lvl="0" indent="0" algn="just" rtl="0">
              <a:lnSpc>
                <a:spcPct val="150000"/>
              </a:lnSpc>
              <a:spcBef>
                <a:spcPts val="1000"/>
              </a:spcBef>
              <a:spcAft>
                <a:spcPts val="0"/>
              </a:spcAft>
              <a:buSzPts val="1800"/>
              <a:buNone/>
            </a:pPr>
            <a:endParaRPr dirty="0"/>
          </a:p>
        </p:txBody>
      </p:sp>
      <p:sp>
        <p:nvSpPr>
          <p:cNvPr id="64" name="Google Shape;64;g19a7c47c027_0_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dirty="0"/>
              <a:t>Unit Overview</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body" idx="1"/>
          </p:nvPr>
        </p:nvSpPr>
        <p:spPr>
          <a:xfrm>
            <a:off x="399370" y="1358537"/>
            <a:ext cx="11393260" cy="518724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SzPts val="1800"/>
              <a:buNone/>
            </a:pPr>
            <a:r>
              <a:rPr lang="en-GB" dirty="0"/>
              <a:t>Donors are cautious of whom they are donating to, and the causes they are donating to. They are looking to receive precise information on where their money is going, and how it will help.</a:t>
            </a:r>
            <a:endParaRPr dirty="0"/>
          </a:p>
          <a:p>
            <a:pPr marL="0" lvl="0" indent="0" algn="l" rtl="0">
              <a:lnSpc>
                <a:spcPct val="115000"/>
              </a:lnSpc>
              <a:spcBef>
                <a:spcPts val="1200"/>
              </a:spcBef>
              <a:spcAft>
                <a:spcPts val="0"/>
              </a:spcAft>
              <a:buSzPts val="1800"/>
              <a:buNone/>
            </a:pPr>
            <a:r>
              <a:rPr lang="en-GB" dirty="0"/>
              <a:t>A CSO is premised on filling a gap in porous socio-economic conditions in small or large community groups.</a:t>
            </a:r>
            <a:endParaRPr dirty="0"/>
          </a:p>
          <a:p>
            <a:pPr marL="0" lvl="0" indent="0" algn="l" rtl="0">
              <a:lnSpc>
                <a:spcPct val="115000"/>
              </a:lnSpc>
              <a:spcBef>
                <a:spcPts val="1200"/>
              </a:spcBef>
              <a:spcAft>
                <a:spcPts val="0"/>
              </a:spcAft>
              <a:buSzPts val="1800"/>
              <a:buNone/>
            </a:pPr>
            <a:r>
              <a:rPr lang="en-GB" dirty="0"/>
              <a:t>Things a CSO should consider when looking to raise funds are:</a:t>
            </a:r>
            <a:endParaRPr dirty="0"/>
          </a:p>
          <a:p>
            <a:pPr marL="457200" lvl="0" indent="-342900" algn="l" rtl="0">
              <a:lnSpc>
                <a:spcPct val="115000"/>
              </a:lnSpc>
              <a:spcBef>
                <a:spcPts val="1200"/>
              </a:spcBef>
              <a:spcAft>
                <a:spcPts val="0"/>
              </a:spcAft>
              <a:buSzPts val="1800"/>
              <a:buFont typeface="Wingdings" panose="05000000000000000000" pitchFamily="2" charset="2"/>
              <a:buChar char="§"/>
            </a:pPr>
            <a:r>
              <a:rPr lang="en-GB" dirty="0"/>
              <a:t>A clear </a:t>
            </a:r>
            <a:r>
              <a:rPr lang="en-GB" b="1" dirty="0"/>
              <a:t>purpose</a:t>
            </a:r>
            <a:r>
              <a:rPr lang="en-GB" dirty="0"/>
              <a:t> (WHY) </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b="1" dirty="0"/>
              <a:t>Roadmap</a:t>
            </a:r>
            <a:r>
              <a:rPr lang="en-GB" dirty="0"/>
              <a:t> and </a:t>
            </a:r>
            <a:r>
              <a:rPr lang="en-GB" b="1" dirty="0"/>
              <a:t>resources (</a:t>
            </a:r>
            <a:r>
              <a:rPr lang="en-GB" dirty="0"/>
              <a:t>HOW)</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Measurement and benchmarking of its </a:t>
            </a:r>
            <a:r>
              <a:rPr lang="en-GB" b="1" dirty="0"/>
              <a:t>impact </a:t>
            </a:r>
            <a:r>
              <a:rPr lang="en-GB" dirty="0"/>
              <a:t>(WHAT) </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b="1" dirty="0"/>
              <a:t>Timeline </a:t>
            </a:r>
            <a:r>
              <a:rPr lang="en-GB" dirty="0"/>
              <a:t>(WHEN)</a:t>
            </a:r>
            <a:endParaRPr dirty="0"/>
          </a:p>
          <a:p>
            <a:pPr marL="0" lvl="0" indent="0" algn="just" rtl="0">
              <a:lnSpc>
                <a:spcPct val="90000"/>
              </a:lnSpc>
              <a:spcBef>
                <a:spcPts val="1200"/>
              </a:spcBef>
              <a:spcAft>
                <a:spcPts val="0"/>
              </a:spcAft>
              <a:buClr>
                <a:schemeClr val="accent1"/>
              </a:buClr>
              <a:buSzPts val="1800"/>
              <a:buNone/>
            </a:pPr>
            <a:r>
              <a:rPr lang="en-GB" dirty="0"/>
              <a:t>Once a CSO discerns these key elements, they can begin speak to all its stakeholders.</a:t>
            </a:r>
            <a:endParaRPr dirty="0"/>
          </a:p>
        </p:txBody>
      </p:sp>
      <p:sp>
        <p:nvSpPr>
          <p:cNvPr id="70" name="Google Shape;70;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Define Your CSO’s Message</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Identifying Stakeholders</a:t>
            </a:r>
            <a:endParaRPr b="1" dirty="0"/>
          </a:p>
        </p:txBody>
      </p:sp>
      <p:sp>
        <p:nvSpPr>
          <p:cNvPr id="76" name="Google Shape;76;p3"/>
          <p:cNvSpPr txBox="1">
            <a:spLocks noGrp="1"/>
          </p:cNvSpPr>
          <p:nvPr>
            <p:ph type="body" idx="1"/>
          </p:nvPr>
        </p:nvSpPr>
        <p:spPr>
          <a:xfrm>
            <a:off x="399375" y="1358525"/>
            <a:ext cx="6597600" cy="5187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1200"/>
              </a:spcBef>
              <a:spcAft>
                <a:spcPts val="0"/>
              </a:spcAft>
              <a:buSzPts val="1800"/>
              <a:buNone/>
            </a:pPr>
            <a:r>
              <a:rPr lang="en-GB" dirty="0" smtClean="0">
                <a:solidFill>
                  <a:schemeClr val="accent6"/>
                </a:solidFill>
              </a:rPr>
              <a:t>Stakeholders </a:t>
            </a:r>
            <a:r>
              <a:rPr lang="en-GB" dirty="0">
                <a:solidFill>
                  <a:schemeClr val="accent6"/>
                </a:solidFill>
              </a:rPr>
              <a:t>consist of:</a:t>
            </a:r>
            <a:endParaRPr dirty="0">
              <a:solidFill>
                <a:schemeClr val="accent6"/>
              </a:solidFill>
            </a:endParaRPr>
          </a:p>
          <a:p>
            <a:pPr marL="457200" lvl="0" indent="-342900" algn="l" rtl="0">
              <a:lnSpc>
                <a:spcPct val="150000"/>
              </a:lnSpc>
              <a:spcBef>
                <a:spcPts val="1200"/>
              </a:spcBef>
              <a:spcAft>
                <a:spcPts val="0"/>
              </a:spcAft>
              <a:buClr>
                <a:schemeClr val="accent6"/>
              </a:buClr>
              <a:buSzPts val="1800"/>
              <a:buFont typeface="Wingdings" panose="05000000000000000000" pitchFamily="2" charset="2"/>
              <a:buChar char="§"/>
            </a:pPr>
            <a:r>
              <a:rPr lang="en-GB" dirty="0">
                <a:solidFill>
                  <a:schemeClr val="accent6"/>
                </a:solidFill>
              </a:rPr>
              <a:t>Volunteers</a:t>
            </a:r>
            <a:endParaRPr dirty="0">
              <a:solidFill>
                <a:schemeClr val="accent6"/>
              </a:solidFill>
            </a:endParaRPr>
          </a:p>
          <a:p>
            <a:pPr marL="457200" lvl="0" indent="-342900" algn="l" rtl="0">
              <a:lnSpc>
                <a:spcPct val="150000"/>
              </a:lnSpc>
              <a:spcBef>
                <a:spcPts val="0"/>
              </a:spcBef>
              <a:spcAft>
                <a:spcPts val="0"/>
              </a:spcAft>
              <a:buClr>
                <a:schemeClr val="accent6"/>
              </a:buClr>
              <a:buSzPts val="1800"/>
              <a:buFont typeface="Wingdings" panose="05000000000000000000" pitchFamily="2" charset="2"/>
              <a:buChar char="§"/>
            </a:pPr>
            <a:r>
              <a:rPr lang="en-GB" dirty="0">
                <a:solidFill>
                  <a:schemeClr val="accent6"/>
                </a:solidFill>
              </a:rPr>
              <a:t>Community it aims to impact  </a:t>
            </a:r>
            <a:endParaRPr dirty="0">
              <a:solidFill>
                <a:schemeClr val="accent6"/>
              </a:solidFill>
            </a:endParaRPr>
          </a:p>
          <a:p>
            <a:pPr marL="457200" lvl="0" indent="-342900" algn="l" rtl="0">
              <a:lnSpc>
                <a:spcPct val="150000"/>
              </a:lnSpc>
              <a:spcBef>
                <a:spcPts val="0"/>
              </a:spcBef>
              <a:spcAft>
                <a:spcPts val="0"/>
              </a:spcAft>
              <a:buClr>
                <a:schemeClr val="accent6"/>
              </a:buClr>
              <a:buSzPts val="1800"/>
              <a:buFont typeface="Wingdings" panose="05000000000000000000" pitchFamily="2" charset="2"/>
              <a:buChar char="§"/>
            </a:pPr>
            <a:r>
              <a:rPr lang="en-GB" dirty="0">
                <a:solidFill>
                  <a:schemeClr val="accent6"/>
                </a:solidFill>
              </a:rPr>
              <a:t>Donors it needs to attract Regulators</a:t>
            </a:r>
            <a:endParaRPr dirty="0">
              <a:solidFill>
                <a:schemeClr val="accent6"/>
              </a:solidFill>
            </a:endParaRPr>
          </a:p>
          <a:p>
            <a:pPr marL="457200" lvl="0" indent="-342900" algn="l" rtl="0">
              <a:lnSpc>
                <a:spcPct val="150000"/>
              </a:lnSpc>
              <a:spcBef>
                <a:spcPts val="0"/>
              </a:spcBef>
              <a:spcAft>
                <a:spcPts val="0"/>
              </a:spcAft>
              <a:buClr>
                <a:schemeClr val="accent6"/>
              </a:buClr>
              <a:buSzPts val="1800"/>
              <a:buFont typeface="Wingdings" panose="05000000000000000000" pitchFamily="2" charset="2"/>
              <a:buChar char="§"/>
            </a:pPr>
            <a:r>
              <a:rPr lang="en-GB" dirty="0">
                <a:solidFill>
                  <a:schemeClr val="accent6"/>
                </a:solidFill>
              </a:rPr>
              <a:t>Policy makers it needs to influence </a:t>
            </a:r>
            <a:endParaRPr dirty="0">
              <a:solidFill>
                <a:schemeClr val="accent6"/>
              </a:solidFill>
            </a:endParaRPr>
          </a:p>
          <a:p>
            <a:pPr marL="457200" lvl="0" indent="-342900" algn="l" rtl="0">
              <a:lnSpc>
                <a:spcPct val="150000"/>
              </a:lnSpc>
              <a:spcBef>
                <a:spcPts val="0"/>
              </a:spcBef>
              <a:spcAft>
                <a:spcPts val="0"/>
              </a:spcAft>
              <a:buClr>
                <a:schemeClr val="accent6"/>
              </a:buClr>
              <a:buSzPts val="1800"/>
              <a:buFont typeface="Wingdings" panose="05000000000000000000" pitchFamily="2" charset="2"/>
              <a:buChar char="§"/>
            </a:pPr>
            <a:r>
              <a:rPr lang="en-GB" dirty="0">
                <a:solidFill>
                  <a:schemeClr val="accent6"/>
                </a:solidFill>
              </a:rPr>
              <a:t>Employees it needs to recruit </a:t>
            </a:r>
            <a:endParaRPr dirty="0">
              <a:solidFill>
                <a:schemeClr val="accent6"/>
              </a:solidFill>
            </a:endParaRPr>
          </a:p>
          <a:p>
            <a:pPr marL="457200" lvl="0" indent="-342900" algn="l" rtl="0">
              <a:lnSpc>
                <a:spcPct val="150000"/>
              </a:lnSpc>
              <a:spcBef>
                <a:spcPts val="0"/>
              </a:spcBef>
              <a:spcAft>
                <a:spcPts val="0"/>
              </a:spcAft>
              <a:buClr>
                <a:schemeClr val="accent6"/>
              </a:buClr>
              <a:buSzPts val="1800"/>
              <a:buFont typeface="Wingdings" panose="05000000000000000000" pitchFamily="2" charset="2"/>
              <a:buChar char="§"/>
            </a:pPr>
            <a:r>
              <a:rPr lang="en-GB" dirty="0">
                <a:solidFill>
                  <a:schemeClr val="accent6"/>
                </a:solidFill>
              </a:rPr>
              <a:t>The media it needs to amplify its message </a:t>
            </a:r>
            <a:endParaRPr dirty="0">
              <a:solidFill>
                <a:schemeClr val="accent6"/>
              </a:solidFill>
            </a:endParaRPr>
          </a:p>
          <a:p>
            <a:pPr marL="457200" lvl="0" indent="-342900" algn="l" rtl="0">
              <a:lnSpc>
                <a:spcPct val="150000"/>
              </a:lnSpc>
              <a:spcBef>
                <a:spcPts val="0"/>
              </a:spcBef>
              <a:spcAft>
                <a:spcPts val="0"/>
              </a:spcAft>
              <a:buClr>
                <a:schemeClr val="accent6"/>
              </a:buClr>
              <a:buSzPts val="1800"/>
              <a:buFont typeface="Wingdings" panose="05000000000000000000" pitchFamily="2" charset="2"/>
              <a:buChar char="§"/>
            </a:pPr>
            <a:r>
              <a:rPr lang="en-GB" dirty="0">
                <a:solidFill>
                  <a:schemeClr val="accent6"/>
                </a:solidFill>
              </a:rPr>
              <a:t>Partners (other CSOs it can join forces with to multiply its impact and source funds) </a:t>
            </a:r>
            <a:endParaRPr dirty="0">
              <a:solidFill>
                <a:schemeClr val="accent6"/>
              </a:solidFill>
            </a:endParaRPr>
          </a:p>
          <a:p>
            <a:pPr marL="457200" lvl="0" indent="-342900" algn="l" rtl="0">
              <a:lnSpc>
                <a:spcPct val="150000"/>
              </a:lnSpc>
              <a:spcBef>
                <a:spcPts val="0"/>
              </a:spcBef>
              <a:spcAft>
                <a:spcPts val="0"/>
              </a:spcAft>
              <a:buClr>
                <a:schemeClr val="accent6"/>
              </a:buClr>
              <a:buSzPts val="1800"/>
              <a:buFont typeface="Wingdings" panose="05000000000000000000" pitchFamily="2" charset="2"/>
              <a:buChar char="§"/>
            </a:pPr>
            <a:r>
              <a:rPr lang="en-GB" dirty="0">
                <a:solidFill>
                  <a:schemeClr val="accent6"/>
                </a:solidFill>
              </a:rPr>
              <a:t>“Tribes” of like minded communities it needs to enlist</a:t>
            </a:r>
            <a:endParaRPr dirty="0">
              <a:solidFill>
                <a:schemeClr val="accent6"/>
              </a:solidFill>
            </a:endParaRPr>
          </a:p>
        </p:txBody>
      </p:sp>
      <p:pic>
        <p:nvPicPr>
          <p:cNvPr id="77" name="Google Shape;77;p3"/>
          <p:cNvPicPr preferRelativeResize="0"/>
          <p:nvPr/>
        </p:nvPicPr>
        <p:blipFill rotWithShape="1">
          <a:blip r:embed="rId3">
            <a:alphaModFix/>
          </a:blip>
          <a:srcRect/>
          <a:stretch/>
        </p:blipFill>
        <p:spPr>
          <a:xfrm>
            <a:off x="6996975" y="1896388"/>
            <a:ext cx="4795648" cy="3065224"/>
          </a:xfrm>
          <a:prstGeom prst="rect">
            <a:avLst/>
          </a:prstGeom>
          <a:noFill/>
          <a:ln>
            <a:noFill/>
          </a:ln>
        </p:spPr>
      </p:pic>
      <p:sp>
        <p:nvSpPr>
          <p:cNvPr id="78" name="Google Shape;78;p3"/>
          <p:cNvSpPr txBox="1"/>
          <p:nvPr/>
        </p:nvSpPr>
        <p:spPr>
          <a:xfrm>
            <a:off x="6996900" y="5071425"/>
            <a:ext cx="4795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body" idx="1"/>
          </p:nvPr>
        </p:nvSpPr>
        <p:spPr>
          <a:xfrm>
            <a:off x="399300" y="1971275"/>
            <a:ext cx="11393400" cy="4364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SzPts val="1800"/>
              <a:buNone/>
            </a:pPr>
            <a:r>
              <a:rPr lang="en-GB" dirty="0"/>
              <a:t>The narrative of </a:t>
            </a:r>
            <a:r>
              <a:rPr lang="en-GB" b="1" dirty="0"/>
              <a:t>why</a:t>
            </a:r>
            <a:r>
              <a:rPr lang="en-GB" dirty="0"/>
              <a:t>, </a:t>
            </a:r>
            <a:r>
              <a:rPr lang="en-GB" b="1" dirty="0"/>
              <a:t>what</a:t>
            </a:r>
            <a:r>
              <a:rPr lang="en-GB" dirty="0"/>
              <a:t>, </a:t>
            </a:r>
            <a:r>
              <a:rPr lang="en-GB" b="1" dirty="0"/>
              <a:t>when</a:t>
            </a:r>
            <a:r>
              <a:rPr lang="en-GB" dirty="0"/>
              <a:t>, and </a:t>
            </a:r>
            <a:r>
              <a:rPr lang="en-GB" b="1" dirty="0"/>
              <a:t>how</a:t>
            </a:r>
            <a:r>
              <a:rPr lang="en-GB" dirty="0"/>
              <a:t>  are critical interpretation tools for advocacy and engagement (winning donors, supporters, and partners)</a:t>
            </a:r>
            <a:endParaRPr dirty="0"/>
          </a:p>
          <a:p>
            <a:pPr marL="0" lvl="0" indent="0" algn="l" rtl="0">
              <a:lnSpc>
                <a:spcPct val="115000"/>
              </a:lnSpc>
              <a:spcBef>
                <a:spcPts val="1200"/>
              </a:spcBef>
              <a:spcAft>
                <a:spcPts val="0"/>
              </a:spcAft>
              <a:buSzPts val="1800"/>
              <a:buNone/>
            </a:pPr>
            <a:r>
              <a:rPr lang="en-GB" dirty="0"/>
              <a:t>Clear communication with key messages and specific tailoring of messages to address each stakeholder group is an important tool for leadership.</a:t>
            </a:r>
            <a:endParaRPr dirty="0"/>
          </a:p>
          <a:p>
            <a:pPr marL="0" lvl="0" indent="0" algn="l" rtl="0">
              <a:lnSpc>
                <a:spcPct val="115000"/>
              </a:lnSpc>
              <a:spcBef>
                <a:spcPts val="1200"/>
              </a:spcBef>
              <a:spcAft>
                <a:spcPts val="0"/>
              </a:spcAft>
              <a:buSzPts val="1800"/>
              <a:buNone/>
            </a:pPr>
            <a:r>
              <a:rPr lang="en-GB" dirty="0"/>
              <a:t>When defining a narrative, consider:</a:t>
            </a:r>
            <a:endParaRPr dirty="0"/>
          </a:p>
          <a:p>
            <a:pPr marL="457200" lvl="0" indent="-342900" algn="l" rtl="0">
              <a:lnSpc>
                <a:spcPct val="115000"/>
              </a:lnSpc>
              <a:spcBef>
                <a:spcPts val="1200"/>
              </a:spcBef>
              <a:spcAft>
                <a:spcPts val="0"/>
              </a:spcAft>
              <a:buSzPts val="1800"/>
              <a:buFont typeface="Wingdings" panose="05000000000000000000" pitchFamily="2" charset="2"/>
              <a:buChar char="§"/>
            </a:pPr>
            <a:r>
              <a:rPr lang="en-GB" dirty="0"/>
              <a:t>Why - This is a project’s purpose. What is the CSO trying to achieve?</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What - Answer this with the methodological approach that is fit for the initiative. For example, qualitative or quantitative data. What will the CSO do to pursue and achieve their declared purpose?</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When - Establish a timeline for the project from inception to completion. Leave this to be iterative as changes may occur along the way.</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How - How will a CSO’s initiative influence society? Why does it matter?</a:t>
            </a:r>
            <a:endParaRPr dirty="0"/>
          </a:p>
          <a:p>
            <a:pPr marL="0" lvl="0" indent="0" algn="just" rtl="0">
              <a:lnSpc>
                <a:spcPct val="90000"/>
              </a:lnSpc>
              <a:spcBef>
                <a:spcPts val="0"/>
              </a:spcBef>
              <a:spcAft>
                <a:spcPts val="0"/>
              </a:spcAft>
              <a:buSzPts val="1800"/>
              <a:buNone/>
            </a:pPr>
            <a:endParaRPr b="1" dirty="0"/>
          </a:p>
          <a:p>
            <a:pPr marL="0" lvl="0" indent="0" algn="l" rtl="0">
              <a:lnSpc>
                <a:spcPct val="115000"/>
              </a:lnSpc>
              <a:spcBef>
                <a:spcPts val="1200"/>
              </a:spcBef>
              <a:spcAft>
                <a:spcPts val="0"/>
              </a:spcAft>
              <a:buSzPts val="1800"/>
              <a:buNone/>
            </a:pPr>
            <a:endParaRPr dirty="0"/>
          </a:p>
          <a:p>
            <a:pPr marL="0" lvl="0" indent="0" algn="just" rtl="0">
              <a:lnSpc>
                <a:spcPct val="90000"/>
              </a:lnSpc>
              <a:spcBef>
                <a:spcPts val="1200"/>
              </a:spcBef>
              <a:spcAft>
                <a:spcPts val="0"/>
              </a:spcAft>
              <a:buClr>
                <a:schemeClr val="accent1"/>
              </a:buClr>
              <a:buSzPts val="1800"/>
              <a:buNone/>
            </a:pPr>
            <a:endParaRPr dirty="0"/>
          </a:p>
        </p:txBody>
      </p:sp>
      <p:sp>
        <p:nvSpPr>
          <p:cNvPr id="84" name="Google Shape;84;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Communication and Key Messages</a:t>
            </a:r>
            <a:endParaRPr b="1" dirty="0"/>
          </a:p>
        </p:txBody>
      </p:sp>
      <p:sp>
        <p:nvSpPr>
          <p:cNvPr id="85" name="Google Shape;85;p4"/>
          <p:cNvSpPr txBox="1">
            <a:spLocks noGrp="1"/>
          </p:cNvSpPr>
          <p:nvPr>
            <p:ph type="body" idx="1"/>
          </p:nvPr>
        </p:nvSpPr>
        <p:spPr>
          <a:xfrm>
            <a:off x="399369" y="1302362"/>
            <a:ext cx="11393400" cy="500700"/>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b="1" dirty="0"/>
              <a:t>Exercise 1 - Defining Your Narrative</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body" idx="2"/>
          </p:nvPr>
        </p:nvSpPr>
        <p:spPr>
          <a:xfrm>
            <a:off x="399230" y="1494084"/>
            <a:ext cx="11393400" cy="48696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Font typeface="Arial"/>
              <a:buNone/>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Research and auditing - fact based analysis of the issues the CSO is operating in; </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914400" lvl="1" indent="-342900" algn="just" rtl="0">
              <a:lnSpc>
                <a:spcPct val="90000"/>
              </a:lnSpc>
              <a:spcBef>
                <a:spcPts val="0"/>
              </a:spcBef>
              <a:spcAft>
                <a:spcPts val="0"/>
              </a:spcAft>
              <a:buClr>
                <a:srgbClr val="000000"/>
              </a:buClr>
              <a:buSzPts val="1800"/>
              <a:buFont typeface="Wingdings" panose="05000000000000000000" pitchFamily="2" charset="2"/>
              <a:buChar char="§"/>
            </a:pPr>
            <a:r>
              <a:rPr lang="en-GB" sz="1800" dirty="0">
                <a:solidFill>
                  <a:srgbClr val="000000"/>
                </a:solidFill>
              </a:rPr>
              <a:t>Who else is in the same space? </a:t>
            </a:r>
            <a:endParaRPr sz="1800" dirty="0">
              <a:solidFill>
                <a:srgbClr val="000000"/>
              </a:solidFill>
            </a:endParaRPr>
          </a:p>
          <a:p>
            <a:pPr marL="914400" lvl="1" indent="-342900" algn="just" rtl="0">
              <a:lnSpc>
                <a:spcPct val="90000"/>
              </a:lnSpc>
              <a:spcBef>
                <a:spcPts val="0"/>
              </a:spcBef>
              <a:spcAft>
                <a:spcPts val="0"/>
              </a:spcAft>
              <a:buClr>
                <a:srgbClr val="000000"/>
              </a:buClr>
              <a:buSzPts val="1800"/>
              <a:buFont typeface="Wingdings" panose="05000000000000000000" pitchFamily="2" charset="2"/>
              <a:buChar char="§"/>
            </a:pPr>
            <a:r>
              <a:rPr lang="en-GB" sz="1800" dirty="0">
                <a:solidFill>
                  <a:srgbClr val="000000"/>
                </a:solidFill>
              </a:rPr>
              <a:t>How are they engaging with stakeholders?  </a:t>
            </a:r>
            <a:endParaRPr sz="1800" dirty="0">
              <a:solidFill>
                <a:srgbClr val="000000"/>
              </a:solidFill>
            </a:endParaRPr>
          </a:p>
          <a:p>
            <a:pPr marL="914400" lvl="1" indent="-342900" algn="just" rtl="0">
              <a:lnSpc>
                <a:spcPct val="90000"/>
              </a:lnSpc>
              <a:spcBef>
                <a:spcPts val="0"/>
              </a:spcBef>
              <a:spcAft>
                <a:spcPts val="0"/>
              </a:spcAft>
              <a:buClr>
                <a:srgbClr val="000000"/>
              </a:buClr>
              <a:buSzPts val="1800"/>
              <a:buFont typeface="Wingdings" panose="05000000000000000000" pitchFamily="2" charset="2"/>
              <a:buChar char="§"/>
            </a:pPr>
            <a:r>
              <a:rPr lang="en-GB" sz="1800" dirty="0">
                <a:solidFill>
                  <a:srgbClr val="000000"/>
                </a:solidFill>
              </a:rPr>
              <a:t>What reputation in the field? </a:t>
            </a:r>
            <a:endParaRPr sz="1800" dirty="0">
              <a:solidFill>
                <a:srgbClr val="000000"/>
              </a:solidFill>
            </a:endParaRPr>
          </a:p>
          <a:p>
            <a:pPr marL="914400" lvl="1" indent="-342900" algn="just" rtl="0">
              <a:lnSpc>
                <a:spcPct val="90000"/>
              </a:lnSpc>
              <a:spcBef>
                <a:spcPts val="0"/>
              </a:spcBef>
              <a:spcAft>
                <a:spcPts val="0"/>
              </a:spcAft>
              <a:buClr>
                <a:srgbClr val="000000"/>
              </a:buClr>
              <a:buSzPts val="1800"/>
              <a:buFont typeface="Wingdings" panose="05000000000000000000" pitchFamily="2" charset="2"/>
              <a:buChar char="§"/>
            </a:pPr>
            <a:r>
              <a:rPr lang="en-GB" sz="1800" dirty="0">
                <a:solidFill>
                  <a:srgbClr val="000000"/>
                </a:solidFill>
              </a:rPr>
              <a:t>Who are they partnering with? </a:t>
            </a:r>
            <a:endParaRPr sz="1800" dirty="0">
              <a:solidFill>
                <a:srgbClr val="000000"/>
              </a:solidFill>
            </a:endParaRPr>
          </a:p>
          <a:p>
            <a:pPr marL="914400" lvl="1" indent="-342900" algn="just" rtl="0">
              <a:lnSpc>
                <a:spcPct val="90000"/>
              </a:lnSpc>
              <a:spcBef>
                <a:spcPts val="0"/>
              </a:spcBef>
              <a:spcAft>
                <a:spcPts val="0"/>
              </a:spcAft>
              <a:buClr>
                <a:srgbClr val="000000"/>
              </a:buClr>
              <a:buSzPts val="1800"/>
              <a:buFont typeface="Wingdings" panose="05000000000000000000" pitchFamily="2" charset="2"/>
              <a:buChar char="§"/>
            </a:pPr>
            <a:r>
              <a:rPr lang="en-GB" sz="1800" dirty="0">
                <a:solidFill>
                  <a:srgbClr val="000000"/>
                </a:solidFill>
              </a:rPr>
              <a:t>How are they communicating, leading, shaping and defining the perceptions/issues/space?</a:t>
            </a:r>
            <a:endParaRPr sz="1800" dirty="0">
              <a:solidFill>
                <a:srgbClr val="000000"/>
              </a:solidFill>
            </a:endParaRPr>
          </a:p>
          <a:p>
            <a:pPr marL="1200150" lvl="0" indent="-285750" algn="just" rtl="0">
              <a:lnSpc>
                <a:spcPct val="90000"/>
              </a:lnSpc>
              <a:spcBef>
                <a:spcPts val="0"/>
              </a:spcBef>
              <a:spcAft>
                <a:spcPts val="0"/>
              </a:spcAft>
              <a:buSzPts val="1800"/>
              <a:buFont typeface="Wingdings" panose="05000000000000000000" pitchFamily="2" charset="2"/>
              <a:buChar char="§"/>
            </a:pPr>
            <a:endParaRPr sz="1800" dirty="0">
              <a:solidFill>
                <a:srgbClr val="000000"/>
              </a:solidFill>
            </a:endParaRPr>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How is your purpose authentic and impact sensitive?</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Benchmark, evaluate, and fine-tune your CSO’s processes and impact</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a:t>Network to create an informal circle of advisors who are experts across disciplines. They can help steer and support your CSO, as well as open doors to unexplored opportunities.</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a:t>Once purpose, narrative, and evaluation are in place, then it is time to fundraise, engage, and attract supporters.</a:t>
            </a:r>
            <a:endParaRPr dirty="0"/>
          </a:p>
        </p:txBody>
      </p:sp>
      <p:sp>
        <p:nvSpPr>
          <p:cNvPr id="91" name="Google Shape;91;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Before You Start Attracting Donors</a:t>
            </a: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body" idx="2"/>
          </p:nvPr>
        </p:nvSpPr>
        <p:spPr>
          <a:xfrm>
            <a:off x="399375" y="1632000"/>
            <a:ext cx="6889200" cy="4965600"/>
          </a:xfrm>
          <a:prstGeom prst="rect">
            <a:avLst/>
          </a:prstGeom>
          <a:noFill/>
          <a:ln>
            <a:noFill/>
          </a:ln>
        </p:spPr>
        <p:txBody>
          <a:bodyPr spcFirstLastPara="1" wrap="square" lIns="0" tIns="0" rIns="0" bIns="0" anchor="t" anchorCtr="0">
            <a:noAutofit/>
          </a:bodyPr>
          <a:lstStyle/>
          <a:p>
            <a:pPr marL="457200" lvl="0" indent="-342900" algn="just" rtl="0">
              <a:lnSpc>
                <a:spcPct val="115000"/>
              </a:lnSpc>
              <a:spcBef>
                <a:spcPts val="1200"/>
              </a:spcBef>
              <a:spcAft>
                <a:spcPts val="0"/>
              </a:spcAft>
              <a:buSzPts val="1800"/>
              <a:buFont typeface="Wingdings" panose="05000000000000000000" pitchFamily="2" charset="2"/>
              <a:buChar char="§"/>
            </a:pPr>
            <a:r>
              <a:rPr lang="en-GB" dirty="0"/>
              <a:t>Donors are keen to know that each Euro/Dollar is well managed and spent</a:t>
            </a:r>
            <a:endParaRPr dirty="0"/>
          </a:p>
          <a:p>
            <a:pPr marL="285750" lvl="0" indent="-285750" algn="just" rtl="0">
              <a:lnSpc>
                <a:spcPct val="115000"/>
              </a:lnSpc>
              <a:spcBef>
                <a:spcPts val="1200"/>
              </a:spcBef>
              <a:spcAft>
                <a:spcPts val="0"/>
              </a:spcAft>
              <a:buSzPts val="1800"/>
              <a:buFont typeface="Wingdings" panose="05000000000000000000" pitchFamily="2" charset="2"/>
              <a:buChar char="§"/>
            </a:pPr>
            <a:endParaRPr dirty="0"/>
          </a:p>
          <a:p>
            <a:pPr marL="457200" lvl="0" indent="-342900" algn="just" rtl="0">
              <a:lnSpc>
                <a:spcPct val="115000"/>
              </a:lnSpc>
              <a:spcBef>
                <a:spcPts val="0"/>
              </a:spcBef>
              <a:spcAft>
                <a:spcPts val="0"/>
              </a:spcAft>
              <a:buSzPts val="1800"/>
              <a:buFont typeface="Wingdings" panose="05000000000000000000" pitchFamily="2" charset="2"/>
              <a:buChar char="§"/>
            </a:pPr>
            <a:r>
              <a:rPr lang="en-GB" dirty="0"/>
              <a:t>Financial management discipline is a key skill they would for in a CSOs organizational efficiency (we will deal with financial management in the chapter that follows)</a:t>
            </a:r>
            <a:endParaRPr dirty="0"/>
          </a:p>
          <a:p>
            <a:pPr marL="285750" lvl="0" indent="-285750" algn="just" rtl="0">
              <a:lnSpc>
                <a:spcPct val="115000"/>
              </a:lnSpc>
              <a:spcBef>
                <a:spcPts val="0"/>
              </a:spcBef>
              <a:spcAft>
                <a:spcPts val="0"/>
              </a:spcAft>
              <a:buSzPts val="1800"/>
              <a:buFont typeface="Wingdings" panose="05000000000000000000" pitchFamily="2" charset="2"/>
              <a:buChar char="§"/>
            </a:pPr>
            <a:endParaRPr dirty="0"/>
          </a:p>
          <a:p>
            <a:pPr marL="457200" lvl="0" indent="-342900" algn="just" rtl="0">
              <a:lnSpc>
                <a:spcPct val="115000"/>
              </a:lnSpc>
              <a:spcBef>
                <a:spcPts val="0"/>
              </a:spcBef>
              <a:spcAft>
                <a:spcPts val="0"/>
              </a:spcAft>
              <a:buSzPts val="1800"/>
              <a:buFont typeface="Wingdings" panose="05000000000000000000" pitchFamily="2" charset="2"/>
              <a:buChar char="§"/>
            </a:pPr>
            <a:r>
              <a:rPr lang="en-GB" dirty="0"/>
              <a:t>Each donor type has different motivations to engage with a CSO</a:t>
            </a:r>
            <a:endParaRPr dirty="0"/>
          </a:p>
          <a:p>
            <a:pPr marL="285750" lvl="0" indent="-285750" algn="just" rtl="0">
              <a:lnSpc>
                <a:spcPct val="115000"/>
              </a:lnSpc>
              <a:spcBef>
                <a:spcPts val="0"/>
              </a:spcBef>
              <a:spcAft>
                <a:spcPts val="0"/>
              </a:spcAft>
              <a:buSzPts val="1800"/>
              <a:buFont typeface="Wingdings" panose="05000000000000000000" pitchFamily="2" charset="2"/>
              <a:buChar char="§"/>
            </a:pPr>
            <a:endParaRPr dirty="0"/>
          </a:p>
          <a:p>
            <a:pPr marL="457200" lvl="0" indent="-342900" algn="just" rtl="0">
              <a:lnSpc>
                <a:spcPct val="115000"/>
              </a:lnSpc>
              <a:spcBef>
                <a:spcPts val="0"/>
              </a:spcBef>
              <a:spcAft>
                <a:spcPts val="0"/>
              </a:spcAft>
              <a:buSzPts val="1800"/>
              <a:buFont typeface="Wingdings" panose="05000000000000000000" pitchFamily="2" charset="2"/>
              <a:buChar char="§"/>
            </a:pPr>
            <a:r>
              <a:rPr lang="en-GB" dirty="0"/>
              <a:t>There are various approaches to see how the CSO can add value through its impact to each donor motivation</a:t>
            </a:r>
            <a:endParaRPr dirty="0"/>
          </a:p>
          <a:p>
            <a:pPr marL="0" lvl="0" indent="0" algn="just" rtl="0">
              <a:lnSpc>
                <a:spcPct val="115000"/>
              </a:lnSpc>
              <a:spcBef>
                <a:spcPts val="1200"/>
              </a:spcBef>
              <a:spcAft>
                <a:spcPts val="0"/>
              </a:spcAft>
              <a:buSzPts val="1800"/>
              <a:buNone/>
            </a:pPr>
            <a:endParaRPr dirty="0"/>
          </a:p>
          <a:p>
            <a:pPr marL="0" lvl="0" indent="0" algn="just" rtl="0">
              <a:lnSpc>
                <a:spcPct val="90000"/>
              </a:lnSpc>
              <a:spcBef>
                <a:spcPts val="1200"/>
              </a:spcBef>
              <a:spcAft>
                <a:spcPts val="0"/>
              </a:spcAft>
              <a:buClr>
                <a:srgbClr val="000000"/>
              </a:buClr>
              <a:buSzPts val="1800"/>
              <a:buNone/>
            </a:pPr>
            <a:endParaRPr dirty="0"/>
          </a:p>
        </p:txBody>
      </p:sp>
      <p:sp>
        <p:nvSpPr>
          <p:cNvPr id="97" name="Google Shape;97;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Understanding Donors</a:t>
            </a:r>
            <a:endParaRPr b="1" dirty="0"/>
          </a:p>
        </p:txBody>
      </p:sp>
      <p:pic>
        <p:nvPicPr>
          <p:cNvPr id="98" name="Google Shape;98;p6"/>
          <p:cNvPicPr preferRelativeResize="0"/>
          <p:nvPr/>
        </p:nvPicPr>
        <p:blipFill rotWithShape="1">
          <a:blip r:embed="rId3">
            <a:alphaModFix/>
          </a:blip>
          <a:srcRect r="23488"/>
          <a:stretch/>
        </p:blipFill>
        <p:spPr>
          <a:xfrm>
            <a:off x="8094650" y="1803375"/>
            <a:ext cx="3511373" cy="3518501"/>
          </a:xfrm>
          <a:prstGeom prst="rect">
            <a:avLst/>
          </a:prstGeom>
          <a:noFill/>
          <a:ln>
            <a:noFill/>
          </a:ln>
        </p:spPr>
      </p:pic>
      <p:sp>
        <p:nvSpPr>
          <p:cNvPr id="99" name="Google Shape;99;p6"/>
          <p:cNvSpPr txBox="1"/>
          <p:nvPr/>
        </p:nvSpPr>
        <p:spPr>
          <a:xfrm>
            <a:off x="8147225" y="5453050"/>
            <a:ext cx="3511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a:spLocks noGrp="1"/>
          </p:cNvSpPr>
          <p:nvPr>
            <p:ph type="body" idx="2"/>
          </p:nvPr>
        </p:nvSpPr>
        <p:spPr>
          <a:xfrm>
            <a:off x="399300" y="2168525"/>
            <a:ext cx="11393400" cy="42129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dirty="0"/>
              <a:t>Before a CSO begins to search for donors, they must first identify primary stakeholders and what the CSO can offer them. </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a:t>Based on the list below, which types of donors is your CSO pursuing, and what will your CSO offer them?</a:t>
            </a:r>
            <a:endParaRPr dirty="0"/>
          </a:p>
          <a:p>
            <a:pPr marL="457200" lvl="0" indent="0" algn="just" rtl="0">
              <a:lnSpc>
                <a:spcPct val="90000"/>
              </a:lnSpc>
              <a:spcBef>
                <a:spcPts val="0"/>
              </a:spcBef>
              <a:spcAft>
                <a:spcPts val="0"/>
              </a:spcAft>
              <a:buSzPts val="1800"/>
              <a:buNone/>
            </a:pPr>
            <a:endParaRPr dirty="0"/>
          </a:p>
          <a:p>
            <a:pPr marL="457200" lvl="0" indent="-342900" algn="just" rtl="0">
              <a:lnSpc>
                <a:spcPct val="90000"/>
              </a:lnSpc>
              <a:spcBef>
                <a:spcPts val="0"/>
              </a:spcBef>
              <a:spcAft>
                <a:spcPts val="0"/>
              </a:spcAft>
              <a:buClr>
                <a:srgbClr val="000000"/>
              </a:buClr>
              <a:buSzPts val="1800"/>
              <a:buFont typeface="Wingdings" panose="05000000000000000000" pitchFamily="2" charset="2"/>
              <a:buChar char="§"/>
            </a:pPr>
            <a:r>
              <a:rPr lang="en-GB" dirty="0"/>
              <a:t>Private organizations (companies)</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Public organizations (publicly listed companies)</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State owned enterprises (government-local, regional, federal)</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Multilateral organizations (European Union, the World Bank, multilateral funding such as EEA grants)</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Philanthropic foundations</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Family offices/private philanthropists</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Individuals</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p:txBody>
      </p:sp>
      <p:sp>
        <p:nvSpPr>
          <p:cNvPr id="105" name="Google Shape;105;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Types of Donors</a:t>
            </a:r>
            <a:endParaRPr b="1" dirty="0"/>
          </a:p>
        </p:txBody>
      </p:sp>
      <p:sp>
        <p:nvSpPr>
          <p:cNvPr id="106" name="Google Shape;106;p7"/>
          <p:cNvSpPr txBox="1">
            <a:spLocks noGrp="1"/>
          </p:cNvSpPr>
          <p:nvPr>
            <p:ph type="body" idx="1"/>
          </p:nvPr>
        </p:nvSpPr>
        <p:spPr>
          <a:xfrm>
            <a:off x="399369" y="1302362"/>
            <a:ext cx="11393400" cy="500700"/>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a:t>Exercise 2 - Identify and Attract Donors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8"/>
          <p:cNvSpPr txBox="1">
            <a:spLocks noGrp="1"/>
          </p:cNvSpPr>
          <p:nvPr>
            <p:ph type="body" idx="2"/>
          </p:nvPr>
        </p:nvSpPr>
        <p:spPr>
          <a:xfrm>
            <a:off x="399300" y="1142875"/>
            <a:ext cx="11393400" cy="55287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1200"/>
              </a:spcBef>
              <a:spcAft>
                <a:spcPts val="0"/>
              </a:spcAft>
              <a:buSzPts val="1800"/>
              <a:buNone/>
            </a:pPr>
            <a:r>
              <a:rPr lang="en-GB" dirty="0" smtClean="0"/>
              <a:t>When </a:t>
            </a:r>
            <a:r>
              <a:rPr lang="en-GB" dirty="0"/>
              <a:t>seeking to fundraise, a CSO must also consider its reputation. There are various elements that impact it, and different methods that can be exercised to communicate and develop a reputation.</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a:t>Take note of the considerations below:</a:t>
            </a:r>
            <a:endParaRPr dirty="0"/>
          </a:p>
          <a:p>
            <a:pPr marL="457200" lvl="0" indent="0" algn="just" rtl="0">
              <a:lnSpc>
                <a:spcPct val="90000"/>
              </a:lnSpc>
              <a:spcBef>
                <a:spcPts val="0"/>
              </a:spcBef>
              <a:spcAft>
                <a:spcPts val="0"/>
              </a:spcAft>
              <a:buSzPts val="1800"/>
              <a:buNone/>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Donor community engagement</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Advisors to the CSO</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Leadership and management track record</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Partnerships</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Impact benchmarking</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Media coverage and visibility</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Fundraising strategy and like-minded donors</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Network with and amplify your donor and reputational impact</a:t>
            </a:r>
            <a:endParaRPr dirty="0"/>
          </a:p>
          <a:p>
            <a:pPr marL="0" lvl="0" indent="0" algn="just" rtl="0">
              <a:lnSpc>
                <a:spcPct val="90000"/>
              </a:lnSpc>
              <a:spcBef>
                <a:spcPts val="0"/>
              </a:spcBef>
              <a:spcAft>
                <a:spcPts val="0"/>
              </a:spcAft>
              <a:buSzPts val="1800"/>
              <a:buNone/>
            </a:pPr>
            <a:endParaRPr b="1" dirty="0"/>
          </a:p>
        </p:txBody>
      </p:sp>
      <p:sp>
        <p:nvSpPr>
          <p:cNvPr id="112" name="Google Shape;112;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A Holistic 360 View</a:t>
            </a:r>
            <a:endParaRPr b="1" dirty="0"/>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1668</Words>
  <Application>Microsoft Office PowerPoint</Application>
  <PresentationFormat>Widescreen</PresentationFormat>
  <Paragraphs>182</Paragraphs>
  <Slides>17</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Wingdings</vt:lpstr>
      <vt:lpstr>Roboto</vt:lpstr>
      <vt:lpstr>Calibri</vt:lpstr>
      <vt:lpstr>CARDET Course template</vt:lpstr>
      <vt:lpstr>CARDET Course template</vt:lpstr>
      <vt:lpstr>1_CARDET Course template</vt:lpstr>
      <vt:lpstr>Module 6 Fundraising and Financial Management  for CSO’s </vt:lpstr>
      <vt:lpstr>Unit Overview</vt:lpstr>
      <vt:lpstr>Define Your CSO’s Message</vt:lpstr>
      <vt:lpstr>Identifying Stakeholders</vt:lpstr>
      <vt:lpstr>Communication and Key Messages</vt:lpstr>
      <vt:lpstr>Before You Start Attracting Donors</vt:lpstr>
      <vt:lpstr>Understanding Donors</vt:lpstr>
      <vt:lpstr>Types of Donors</vt:lpstr>
      <vt:lpstr>A Holistic 360 View</vt:lpstr>
      <vt:lpstr>The Donor Journey</vt:lpstr>
      <vt:lpstr>Overview of the Donor’s Journey</vt:lpstr>
      <vt:lpstr>Overview of the Donor’s Journey</vt:lpstr>
      <vt:lpstr>Overview of the Donor’s Journey</vt:lpstr>
      <vt:lpstr>Overview of the Donor’s Journey</vt:lpstr>
      <vt:lpstr>Unit Review</vt:lpstr>
      <vt:lpstr>Worksheet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Fundraising and Financial Management  for CSO’s </dc:title>
  <dc:creator>2Fast4u</dc:creator>
  <cp:lastModifiedBy>Simone Khekin</cp:lastModifiedBy>
  <cp:revision>4</cp:revision>
  <dcterms:created xsi:type="dcterms:W3CDTF">2014-07-11T09:12:14Z</dcterms:created>
  <dcterms:modified xsi:type="dcterms:W3CDTF">2024-01-22T15:41:26Z</dcterms:modified>
</cp:coreProperties>
</file>