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7" r:id="rId3"/>
  </p:sldMasterIdLst>
  <p:notesMasterIdLst>
    <p:notesMasterId r:id="rId17"/>
  </p:notesMasterIdLst>
  <p:sldIdLst>
    <p:sldId id="269"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embeddedFontLst>
    <p:embeddedFont>
      <p:font typeface="Roboto"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jReCsjwnvMOQ8OQtLmPgQd1iQ9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81" autoAdjust="0"/>
  </p:normalViewPr>
  <p:slideViewPr>
    <p:cSldViewPr snapToGrid="0">
      <p:cViewPr varScale="1">
        <p:scale>
          <a:sx n="52" d="100"/>
          <a:sy n="52" d="100"/>
        </p:scale>
        <p:origin x="11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exels.com/photo/happy-woman-in-blue-long-sleeve-blouse-holding-money-768063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6973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a5bbffa50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1a5bbffa50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lvl="0"/>
            <a:r>
              <a:rPr lang="en-US" sz="1200" b="0" i="0" u="none" strike="noStrike" cap="none" dirty="0" smtClean="0">
                <a:solidFill>
                  <a:schemeClr val="dk1"/>
                </a:solidFill>
                <a:effectLst/>
                <a:latin typeface="Calibri"/>
                <a:ea typeface="Calibri"/>
                <a:cs typeface="Calibri"/>
                <a:sym typeface="Calibri"/>
              </a:rPr>
              <a:t>Explain that it is important to understand the differences between the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two types of debt, and that it is important to have dialogue with the CSO founder and owner in relation to how much capital they can share with the CSO. Going to the bank for a loan should be a CSO’s last resort, not primary option. It must not be mistaken for a convenience</a:t>
            </a:r>
            <a:endParaRPr lang="en-GB"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endParaRPr lang="en-GB"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n-GB" dirty="0" smtClean="0"/>
          </a:p>
          <a:p>
            <a:pPr marL="0" lvl="0" indent="0" algn="l" rtl="0">
              <a:lnSpc>
                <a:spcPct val="100000"/>
              </a:lnSpc>
              <a:spcBef>
                <a:spcPts val="0"/>
              </a:spcBef>
              <a:spcAft>
                <a:spcPts val="0"/>
              </a:spcAft>
              <a:buSzPts val="1400"/>
              <a:buNone/>
            </a:pPr>
            <a:endParaRPr lang="en-GB" dirty="0" smtClean="0"/>
          </a:p>
          <a:p>
            <a:pPr marL="0" lvl="0" indent="0" algn="l" rtl="0">
              <a:lnSpc>
                <a:spcPct val="100000"/>
              </a:lnSpc>
              <a:spcBef>
                <a:spcPts val="0"/>
              </a:spcBef>
              <a:spcAft>
                <a:spcPts val="0"/>
              </a:spcAft>
              <a:buSzPts val="1400"/>
              <a:buNone/>
            </a:pPr>
            <a:r>
              <a:rPr lang="en-GB" dirty="0" smtClean="0"/>
              <a:t>Pic </a:t>
            </a:r>
            <a:r>
              <a:rPr lang="en-GB" dirty="0"/>
              <a:t>1: </a:t>
            </a:r>
            <a:r>
              <a:rPr lang="en-GB" sz="1050" dirty="0">
                <a:latin typeface="Roboto"/>
                <a:ea typeface="Roboto"/>
                <a:cs typeface="Roboto"/>
                <a:sym typeface="Roboto"/>
              </a:rPr>
              <a:t>Photo by Karolina </a:t>
            </a:r>
            <a:r>
              <a:rPr lang="en-GB" sz="1050" dirty="0" err="1">
                <a:latin typeface="Roboto"/>
                <a:ea typeface="Roboto"/>
                <a:cs typeface="Roboto"/>
                <a:sym typeface="Roboto"/>
              </a:rPr>
              <a:t>Grabowska</a:t>
            </a:r>
            <a:r>
              <a:rPr lang="en-GB" sz="1050" dirty="0">
                <a:latin typeface="Roboto"/>
                <a:ea typeface="Roboto"/>
                <a:cs typeface="Roboto"/>
                <a:sym typeface="Roboto"/>
              </a:rPr>
              <a:t>: </a:t>
            </a:r>
            <a:r>
              <a:rPr lang="en-GB" sz="1050" u="sng" dirty="0">
                <a:solidFill>
                  <a:schemeClr val="hlink"/>
                </a:solidFill>
                <a:latin typeface="Roboto"/>
                <a:ea typeface="Roboto"/>
                <a:cs typeface="Roboto"/>
                <a:sym typeface="Roboto"/>
                <a:hlinkClick r:id="rId3"/>
              </a:rPr>
              <a:t>https://www.pexels.com/photo/happy-woman-in-blue-long-sleeve-blouse-holding-money-7680637/</a:t>
            </a:r>
            <a:endParaRPr sz="1050" dirty="0">
              <a:latin typeface="Roboto"/>
              <a:ea typeface="Roboto"/>
              <a:cs typeface="Roboto"/>
              <a:sym typeface="Roboto"/>
            </a:endParaRPr>
          </a:p>
          <a:p>
            <a:pPr marL="0" lvl="0" indent="0" algn="l" rtl="0">
              <a:lnSpc>
                <a:spcPct val="100000"/>
              </a:lnSpc>
              <a:spcBef>
                <a:spcPts val="0"/>
              </a:spcBef>
              <a:spcAft>
                <a:spcPts val="0"/>
              </a:spcAft>
              <a:buSzPts val="1400"/>
              <a:buNone/>
            </a:pPr>
            <a:r>
              <a:rPr lang="en-GB" sz="1050" dirty="0">
                <a:latin typeface="Roboto"/>
                <a:ea typeface="Roboto"/>
                <a:cs typeface="Roboto"/>
                <a:sym typeface="Roboto"/>
              </a:rPr>
              <a:t>Pic 2: Photo by Expect Best: https://www.pexels.com/photo/buildings-with-glass-windows-351264/</a:t>
            </a:r>
            <a:endParaRPr sz="1400" dirty="0">
              <a:latin typeface="Arial"/>
              <a:ea typeface="Arial"/>
              <a:cs typeface="Arial"/>
              <a:sym typeface="Arial"/>
            </a:endParaRPr>
          </a:p>
          <a:p>
            <a:pPr marL="0" lvl="0" indent="0" algn="l" rtl="0">
              <a:lnSpc>
                <a:spcPct val="100000"/>
              </a:lnSpc>
              <a:spcBef>
                <a:spcPts val="0"/>
              </a:spcBef>
              <a:spcAft>
                <a:spcPts val="0"/>
              </a:spcAft>
              <a:buSzPts val="1400"/>
              <a:buNone/>
            </a:pPr>
            <a:endParaRPr sz="1050" dirty="0">
              <a:latin typeface="Roboto"/>
              <a:ea typeface="Roboto"/>
              <a:cs typeface="Roboto"/>
              <a:sym typeface="Roboto"/>
            </a:endParaRPr>
          </a:p>
          <a:p>
            <a:pPr marL="0" lvl="0" indent="0" algn="l" rtl="0">
              <a:lnSpc>
                <a:spcPct val="100000"/>
              </a:lnSpc>
              <a:spcBef>
                <a:spcPts val="0"/>
              </a:spcBef>
              <a:spcAft>
                <a:spcPts val="0"/>
              </a:spcAft>
              <a:buSzPts val="1400"/>
              <a:buNone/>
            </a:pPr>
            <a:endParaRPr dirty="0"/>
          </a:p>
        </p:txBody>
      </p:sp>
      <p:sp>
        <p:nvSpPr>
          <p:cNvPr id="113" name="Google Shape;113;g1a5bbffa50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9a7c47c027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g19a7c47c027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g19a7c47c027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050"/>
              <a:buFont typeface="Arial"/>
              <a:buNone/>
              <a:tabLst/>
              <a:defRPr/>
            </a:pPr>
            <a:r>
              <a:rPr lang="en-US" sz="1200" b="0" i="0" u="none" strike="noStrike" cap="none" dirty="0" smtClean="0">
                <a:solidFill>
                  <a:schemeClr val="dk1"/>
                </a:solidFill>
                <a:effectLst/>
                <a:latin typeface="Calibri"/>
                <a:ea typeface="Calibri"/>
                <a:cs typeface="Calibri"/>
                <a:sym typeface="Calibri"/>
              </a:rPr>
              <a:t>Explain to the participants that a good cash flow is paramount for a CSO. A healthy budget promotes sustainability and security</a:t>
            </a:r>
            <a:endParaRPr lang="en-GB"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Clr>
                <a:schemeClr val="dk1"/>
              </a:buClr>
              <a:buSzPts val="1050"/>
              <a:buFont typeface="Arial"/>
              <a:buNone/>
            </a:pPr>
            <a:endParaRPr lang="en-GB" sz="1050" dirty="0" smtClean="0">
              <a:latin typeface="Roboto"/>
              <a:ea typeface="Roboto"/>
              <a:cs typeface="Roboto"/>
              <a:sym typeface="Roboto"/>
            </a:endParaRPr>
          </a:p>
          <a:p>
            <a:pPr marL="0" lvl="0" indent="0" algn="l" rtl="0">
              <a:lnSpc>
                <a:spcPct val="100000"/>
              </a:lnSpc>
              <a:spcBef>
                <a:spcPts val="0"/>
              </a:spcBef>
              <a:spcAft>
                <a:spcPts val="0"/>
              </a:spcAft>
              <a:buClr>
                <a:schemeClr val="dk1"/>
              </a:buClr>
              <a:buSzPts val="1050"/>
              <a:buFont typeface="Arial"/>
              <a:buNone/>
            </a:pPr>
            <a:endParaRPr lang="en-GB" sz="1050" dirty="0" smtClean="0">
              <a:latin typeface="Roboto"/>
              <a:ea typeface="Roboto"/>
              <a:cs typeface="Roboto"/>
              <a:sym typeface="Roboto"/>
            </a:endParaRPr>
          </a:p>
          <a:p>
            <a:pPr marL="0" lvl="0" indent="0" algn="l" rtl="0">
              <a:lnSpc>
                <a:spcPct val="100000"/>
              </a:lnSpc>
              <a:spcBef>
                <a:spcPts val="0"/>
              </a:spcBef>
              <a:spcAft>
                <a:spcPts val="0"/>
              </a:spcAft>
              <a:buClr>
                <a:schemeClr val="dk1"/>
              </a:buClr>
              <a:buSzPts val="1050"/>
              <a:buFont typeface="Arial"/>
              <a:buNone/>
            </a:pPr>
            <a:r>
              <a:rPr lang="en-GB" sz="1050" dirty="0" smtClean="0">
                <a:latin typeface="Roboto"/>
                <a:ea typeface="Roboto"/>
                <a:cs typeface="Roboto"/>
                <a:sym typeface="Roboto"/>
              </a:rPr>
              <a:t>Photo </a:t>
            </a:r>
            <a:r>
              <a:rPr lang="en-GB" sz="1050" dirty="0">
                <a:latin typeface="Roboto"/>
                <a:ea typeface="Roboto"/>
                <a:cs typeface="Roboto"/>
                <a:sym typeface="Roboto"/>
              </a:rPr>
              <a:t>by </a:t>
            </a:r>
            <a:r>
              <a:rPr lang="en-GB" sz="1050" dirty="0" err="1">
                <a:latin typeface="Roboto"/>
                <a:ea typeface="Roboto"/>
                <a:cs typeface="Roboto"/>
                <a:sym typeface="Roboto"/>
              </a:rPr>
              <a:t>Pixabay</a:t>
            </a:r>
            <a:r>
              <a:rPr lang="en-GB" sz="1050" dirty="0">
                <a:latin typeface="Roboto"/>
                <a:ea typeface="Roboto"/>
                <a:cs typeface="Roboto"/>
                <a:sym typeface="Roboto"/>
              </a:rPr>
              <a:t>: https://www.pexels.com/photo/black-calculator-near-ballpoint-pen-on-white-printed-paper-53621/</a:t>
            </a:r>
            <a:endParaRPr dirty="0"/>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Just as this rule may apply to individuals for their personal finances, it also applies to organizations. It is a method that ensures that there are financial resources available for the various activities of a CSO</a:t>
            </a:r>
            <a:endParaRPr dirty="0"/>
          </a:p>
        </p:txBody>
      </p:sp>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Clarify that the last point “Projects that are relevant to save for”, means that a CSO must also be forward looking in the fields that they operate in, so that they may add relevant projects to their pipeline, and make an educated estimate of how much such a project would cost, and make the necessary financial provisions to save for those projects</a:t>
            </a:r>
            <a:endParaRPr dirty="0"/>
          </a:p>
        </p:txBody>
      </p:sp>
      <p:sp>
        <p:nvSpPr>
          <p:cNvPr id="81" name="Google Shape;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r>
              <a:rPr lang="en-US" sz="1200" b="0" i="0" u="none" strike="noStrike" cap="none" dirty="0" smtClean="0">
                <a:solidFill>
                  <a:schemeClr val="dk1"/>
                </a:solidFill>
                <a:effectLst/>
                <a:latin typeface="Calibri"/>
                <a:ea typeface="Calibri"/>
                <a:cs typeface="Calibri"/>
                <a:sym typeface="Calibri"/>
              </a:rPr>
              <a:t>Highlight that </a:t>
            </a:r>
            <a:r>
              <a:rPr lang="en-US" sz="1200" b="1" i="0" u="none" strike="noStrike" cap="none" dirty="0" smtClean="0">
                <a:solidFill>
                  <a:schemeClr val="dk1"/>
                </a:solidFill>
                <a:effectLst/>
                <a:latin typeface="Calibri"/>
                <a:ea typeface="Calibri"/>
                <a:cs typeface="Calibri"/>
                <a:sym typeface="Calibri"/>
              </a:rPr>
              <a:t>integrity</a:t>
            </a:r>
            <a:r>
              <a:rPr lang="en-US" sz="1200" b="0" i="0" u="none" strike="noStrike" cap="none" dirty="0" smtClean="0">
                <a:solidFill>
                  <a:schemeClr val="dk1"/>
                </a:solidFill>
                <a:effectLst/>
                <a:latin typeface="Calibri"/>
                <a:ea typeface="Calibri"/>
                <a:cs typeface="Calibri"/>
                <a:sym typeface="Calibri"/>
              </a:rPr>
              <a:t> is reflected in the way an organization manages its expenses. Paying suppliers and employees is crucial in maintaining integrity</a:t>
            </a:r>
            <a:endParaRPr lang="en-GB"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Some important questions to consider are: are they made on time? Is the full amount paid? If not, do the partners of the CSO know how much and when they will be paid? These are all very serious considerations when it comes to expenses</a:t>
            </a:r>
            <a:endParaRPr lang="en-GB"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Explain that a forward looking cash flow is a tool that organizations use to track everything that affects their cash flow, and that it is an important tool when it comes to </a:t>
            </a:r>
            <a:endParaRPr lang="en-GB"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88" name="Google Shape;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Explain that savings and debt go hand-in-hand. When you save, you have a safety-net, and a higher sense of financial security for those rainy days.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Explain to the participants that, in relation to the budget rule of 50-20-20-10, 20% goes to savings, and 10% goes to an account or a “wallet” that is only for paying off debt. Though it may seem that 30% goes to savings, it is important to understand that the 20% that is meant to be saved must not be touched. The 20% saved should be accessed only when other financial targets are being met, and the risk of using savings is minimal</a:t>
            </a:r>
            <a:endParaRPr lang="en-GB"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06" name="Google Shape;1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36024975"/>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46498764"/>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268027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32"/>
        <p:cNvGrpSpPr/>
        <p:nvPr/>
      </p:nvGrpSpPr>
      <p:grpSpPr>
        <a:xfrm>
          <a:off x="0" y="0"/>
          <a:ext cx="0" cy="0"/>
          <a:chOff x="0" y="0"/>
          <a:chExt cx="0" cy="0"/>
        </a:xfrm>
      </p:grpSpPr>
      <p:sp>
        <p:nvSpPr>
          <p:cNvPr id="33" name="Google Shape;33;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5"/>
        <p:cNvGrpSpPr/>
        <p:nvPr/>
      </p:nvGrpSpPr>
      <p:grpSpPr>
        <a:xfrm>
          <a:off x="0" y="0"/>
          <a:ext cx="0" cy="0"/>
          <a:chOff x="0" y="0"/>
          <a:chExt cx="0" cy="0"/>
        </a:xfrm>
      </p:grpSpPr>
      <p:sp>
        <p:nvSpPr>
          <p:cNvPr id="46" name="Google Shape;46;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9" name="Google Shape;49;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50" name="Google Shape;50;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22907026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7098741"/>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02185577"/>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
        <p:cNvGrpSpPr/>
        <p:nvPr/>
      </p:nvGrpSpPr>
      <p:grpSpPr>
        <a:xfrm>
          <a:off x="0" y="0"/>
          <a:ext cx="0" cy="0"/>
          <a:chOff x="0" y="0"/>
          <a:chExt cx="0" cy="0"/>
        </a:xfrm>
      </p:grpSpPr>
      <p:sp>
        <p:nvSpPr>
          <p:cNvPr id="43" name="Google Shape;43;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72318472"/>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996949"/>
            <a:ext cx="7096507" cy="989148"/>
          </a:xfrm>
          <a:prstGeom prst="rect">
            <a:avLst/>
          </a:prstGeom>
          <a:noFill/>
          <a:ln>
            <a:noFill/>
          </a:ln>
        </p:spPr>
        <p:txBody>
          <a:bodyPr spcFirstLastPara="1" wrap="square" lIns="0" tIns="0" rIns="0" bIns="0" anchor="t" anchorCtr="0">
            <a:normAutofit fontScale="90000"/>
          </a:bodyPr>
          <a:lstStyle/>
          <a:p>
            <a:pPr lvl="0"/>
            <a:r>
              <a:rPr lang="en-GB" sz="2800" b="0" dirty="0"/>
              <a:t>Module </a:t>
            </a:r>
            <a:r>
              <a:rPr lang="en-GB" sz="2800" b="0" dirty="0" smtClean="0"/>
              <a:t>6</a:t>
            </a:r>
            <a:r>
              <a:rPr lang="en-GB" dirty="0"/>
              <a:t/>
            </a:r>
            <a:br>
              <a:rPr lang="en-GB" dirty="0"/>
            </a:br>
            <a:r>
              <a:rPr lang="en-GB" dirty="0"/>
              <a:t>Fundraising and Financial Management </a:t>
            </a:r>
            <a:br>
              <a:rPr lang="en-GB" dirty="0"/>
            </a:br>
            <a:r>
              <a:rPr lang="en-GB" dirty="0"/>
              <a:t>for CSO’s </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2: Financial Management </a:t>
            </a:r>
          </a:p>
        </p:txBody>
      </p:sp>
    </p:spTree>
    <p:extLst>
      <p:ext uri="{BB962C8B-B14F-4D97-AF65-F5344CB8AC3E}">
        <p14:creationId xmlns:p14="http://schemas.microsoft.com/office/powerpoint/2010/main" val="869167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a5bbffa50c_0_0"/>
          <p:cNvSpPr txBox="1">
            <a:spLocks noGrp="1"/>
          </p:cNvSpPr>
          <p:nvPr>
            <p:ph type="body" idx="2"/>
          </p:nvPr>
        </p:nvSpPr>
        <p:spPr>
          <a:xfrm>
            <a:off x="399370" y="2046514"/>
            <a:ext cx="5518800" cy="45510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b="1" dirty="0"/>
              <a:t>Through the founders</a:t>
            </a:r>
            <a:r>
              <a:rPr lang="en-GB" dirty="0"/>
              <a:t> - It must be repaid regularly, not as salary, but as debt repayment. It may have the most </a:t>
            </a:r>
            <a:r>
              <a:rPr lang="en-GB" dirty="0" err="1"/>
              <a:t>favorable</a:t>
            </a:r>
            <a:r>
              <a:rPr lang="en-GB" dirty="0"/>
              <a:t> terms as opposed to those of banks or other commercial institutions</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1000"/>
              </a:spcBef>
              <a:spcAft>
                <a:spcPts val="0"/>
              </a:spcAft>
              <a:buSzPts val="1800"/>
              <a:buNone/>
            </a:pPr>
            <a:endParaRPr dirty="0"/>
          </a:p>
        </p:txBody>
      </p:sp>
      <p:sp>
        <p:nvSpPr>
          <p:cNvPr id="116" name="Google Shape;116;g1a5bbffa50c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a:t>The Two </a:t>
            </a:r>
            <a:r>
              <a:rPr lang="en-GB" b="1" dirty="0" smtClean="0"/>
              <a:t>Main </a:t>
            </a:r>
            <a:r>
              <a:rPr lang="en-GB" b="1" dirty="0"/>
              <a:t>Types of Debt</a:t>
            </a:r>
            <a:endParaRPr b="1" dirty="0"/>
          </a:p>
        </p:txBody>
      </p:sp>
      <p:sp>
        <p:nvSpPr>
          <p:cNvPr id="117" name="Google Shape;117;g1a5bbffa50c_0_0"/>
          <p:cNvSpPr txBox="1">
            <a:spLocks noGrp="1"/>
          </p:cNvSpPr>
          <p:nvPr>
            <p:ph type="body" idx="1"/>
          </p:nvPr>
        </p:nvSpPr>
        <p:spPr>
          <a:xfrm>
            <a:off x="399370" y="1285794"/>
            <a:ext cx="11393400" cy="506700"/>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rgbClr val="000000"/>
              </a:buClr>
              <a:buSzPts val="1800"/>
              <a:buFont typeface="Arial"/>
              <a:buNone/>
            </a:pPr>
            <a:r>
              <a:rPr lang="en-GB" sz="1800" b="0">
                <a:solidFill>
                  <a:srgbClr val="000000"/>
                </a:solidFill>
              </a:rPr>
              <a:t>As for debt, it is recommended for CSO’s to avoid debt, and instead to work towards self-financing growth and projects through savings. However, it is important to know the two main types of debt, and what they entail:</a:t>
            </a:r>
            <a:endParaRPr/>
          </a:p>
        </p:txBody>
      </p:sp>
      <p:sp>
        <p:nvSpPr>
          <p:cNvPr id="118" name="Google Shape;118;g1a5bbffa50c_0_0"/>
          <p:cNvSpPr txBox="1">
            <a:spLocks noGrp="1"/>
          </p:cNvSpPr>
          <p:nvPr>
            <p:ph type="body" idx="3"/>
          </p:nvPr>
        </p:nvSpPr>
        <p:spPr>
          <a:xfrm>
            <a:off x="6273801" y="2046514"/>
            <a:ext cx="5518800" cy="45510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b="1" dirty="0"/>
              <a:t>Banks</a:t>
            </a:r>
            <a:r>
              <a:rPr lang="en-GB" dirty="0"/>
              <a:t> - This debt is typically more expensive and would need guarantees such as personal and income guarantees. In this way, money is borrowed to either grow the organization, or for a specific project</a:t>
            </a:r>
            <a:endParaRPr dirty="0"/>
          </a:p>
        </p:txBody>
      </p:sp>
      <p:pic>
        <p:nvPicPr>
          <p:cNvPr id="119" name="Google Shape;119;g1a5bbffa50c_0_0"/>
          <p:cNvPicPr preferRelativeResize="0"/>
          <p:nvPr/>
        </p:nvPicPr>
        <p:blipFill rotWithShape="1">
          <a:blip r:embed="rId3">
            <a:alphaModFix/>
          </a:blip>
          <a:srcRect/>
          <a:stretch/>
        </p:blipFill>
        <p:spPr>
          <a:xfrm>
            <a:off x="1102712" y="1870750"/>
            <a:ext cx="4112123" cy="2740749"/>
          </a:xfrm>
          <a:prstGeom prst="rect">
            <a:avLst/>
          </a:prstGeom>
          <a:noFill/>
          <a:ln>
            <a:noFill/>
          </a:ln>
        </p:spPr>
      </p:pic>
      <p:pic>
        <p:nvPicPr>
          <p:cNvPr id="120" name="Google Shape;120;g1a5bbffa50c_0_0"/>
          <p:cNvPicPr preferRelativeResize="0"/>
          <p:nvPr/>
        </p:nvPicPr>
        <p:blipFill rotWithShape="1">
          <a:blip r:embed="rId4">
            <a:alphaModFix/>
          </a:blip>
          <a:srcRect/>
          <a:stretch/>
        </p:blipFill>
        <p:spPr>
          <a:xfrm>
            <a:off x="6575649" y="1870748"/>
            <a:ext cx="4915113" cy="27407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a:spLocks noGrp="1"/>
          </p:cNvSpPr>
          <p:nvPr>
            <p:ph type="body" idx="2"/>
          </p:nvPr>
        </p:nvSpPr>
        <p:spPr>
          <a:xfrm>
            <a:off x="399230" y="1577079"/>
            <a:ext cx="11393400" cy="48504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sz="2000" dirty="0"/>
              <a:t>In this module, we learned that for a CSO to succeed, it must establish and maintain a healthy cash flow. The foundations of a cash flow require:</a:t>
            </a:r>
            <a:endParaRPr sz="2000" dirty="0"/>
          </a:p>
          <a:p>
            <a:pPr marL="0" lvl="0" indent="0" algn="just" rtl="0">
              <a:lnSpc>
                <a:spcPct val="90000"/>
              </a:lnSpc>
              <a:spcBef>
                <a:spcPts val="0"/>
              </a:spcBef>
              <a:spcAft>
                <a:spcPts val="0"/>
              </a:spcAft>
              <a:buSzPts val="1800"/>
              <a:buNone/>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Tracking and spending regularly as often as weekly, bi-weekly, and monthly. Doing so creates a sense of discipline and also provides a sense of </a:t>
            </a:r>
            <a:r>
              <a:rPr lang="en-GB" sz="2000" dirty="0" smtClean="0"/>
              <a:t>security</a:t>
            </a: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A good forward looking cash flow will keep track of expenses that are upcoming and may require some saving</a:t>
            </a:r>
            <a:endParaRPr sz="2000" dirty="0"/>
          </a:p>
          <a:p>
            <a:pPr marL="0" lvl="0" indent="0" algn="just" rtl="0">
              <a:lnSpc>
                <a:spcPct val="90000"/>
              </a:lnSpc>
              <a:spcBef>
                <a:spcPts val="0"/>
              </a:spcBef>
              <a:spcAft>
                <a:spcPts val="0"/>
              </a:spcAft>
              <a:buSzPts val="1800"/>
              <a:buNone/>
            </a:pPr>
            <a:endParaRPr sz="2000" dirty="0"/>
          </a:p>
          <a:p>
            <a:pPr marL="0" lvl="0" indent="0" algn="just" rtl="0">
              <a:lnSpc>
                <a:spcPct val="90000"/>
              </a:lnSpc>
              <a:spcBef>
                <a:spcPts val="0"/>
              </a:spcBef>
              <a:spcAft>
                <a:spcPts val="0"/>
              </a:spcAft>
              <a:buSzPts val="1800"/>
              <a:buNone/>
            </a:pPr>
            <a:r>
              <a:rPr lang="en-GB" sz="2000" dirty="0"/>
              <a:t>Donors seek CSO’s that are disciplined, that track and benchmark their cash flow and budgeting, and proactive management and leadership. It ultimately entails a </a:t>
            </a:r>
            <a:r>
              <a:rPr lang="en-GB" sz="2000" dirty="0" err="1"/>
              <a:t>mindset</a:t>
            </a:r>
            <a:r>
              <a:rPr lang="en-GB" sz="2000" dirty="0"/>
              <a:t> of discipline, organization, and good governance</a:t>
            </a:r>
            <a:endParaRPr sz="2000" dirty="0"/>
          </a:p>
        </p:txBody>
      </p:sp>
      <p:sp>
        <p:nvSpPr>
          <p:cNvPr id="126" name="Google Shape;126;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Unit 2 Review</a:t>
            </a:r>
            <a:endParaRP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0"/>
          <p:cNvSpPr txBox="1">
            <a:spLocks noGrp="1"/>
          </p:cNvSpPr>
          <p:nvPr>
            <p:ph type="body" idx="2"/>
          </p:nvPr>
        </p:nvSpPr>
        <p:spPr>
          <a:xfrm>
            <a:off x="541720" y="1534885"/>
            <a:ext cx="11393400" cy="39075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b="1" dirty="0">
                <a:solidFill>
                  <a:schemeClr val="accent3"/>
                </a:solidFill>
              </a:rPr>
              <a:t>Create a forward looking cash flow for a 3 month budget that includes:</a:t>
            </a:r>
            <a:endParaRPr b="1" dirty="0">
              <a:solidFill>
                <a:schemeClr val="accent3"/>
              </a:solidFill>
            </a:endParaRPr>
          </a:p>
          <a:p>
            <a:pPr marL="0" lvl="0" indent="0" algn="just" rtl="0">
              <a:lnSpc>
                <a:spcPct val="90000"/>
              </a:lnSpc>
              <a:spcBef>
                <a:spcPts val="0"/>
              </a:spcBef>
              <a:spcAft>
                <a:spcPts val="0"/>
              </a:spcAft>
              <a:buSzPts val="1800"/>
              <a:buNone/>
            </a:pP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An income line</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smtClean="0"/>
              <a:t>Must-do </a:t>
            </a:r>
            <a:r>
              <a:rPr lang="en-GB" dirty="0"/>
              <a:t>expenses</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err="1" smtClean="0"/>
              <a:t>Wanna</a:t>
            </a:r>
            <a:r>
              <a:rPr lang="en-GB" dirty="0"/>
              <a:t>-</a:t>
            </a:r>
            <a:r>
              <a:rPr lang="en-GB" dirty="0" smtClean="0"/>
              <a:t>do </a:t>
            </a:r>
            <a:r>
              <a:rPr lang="en-GB" dirty="0"/>
              <a:t>expenses</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Savings</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The total difference for each month</a:t>
            </a:r>
            <a:endParaRPr dirty="0"/>
          </a:p>
        </p:txBody>
      </p:sp>
      <p:sp>
        <p:nvSpPr>
          <p:cNvPr id="132" name="Google Shape;132;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a:t>Worksheet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19a7c47c027_0_4"/>
          <p:cNvSpPr txBox="1">
            <a:spLocks noGrp="1"/>
          </p:cNvSpPr>
          <p:nvPr>
            <p:ph type="body" idx="1"/>
          </p:nvPr>
        </p:nvSpPr>
        <p:spPr>
          <a:xfrm>
            <a:off x="399370" y="1277714"/>
            <a:ext cx="11393400" cy="50964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000"/>
              </a:spcBef>
              <a:spcAft>
                <a:spcPts val="0"/>
              </a:spcAft>
              <a:buSzPts val="1800"/>
              <a:buNone/>
            </a:pPr>
            <a:r>
              <a:rPr lang="en-GB" sz="2400" dirty="0"/>
              <a:t>Keeping a CSO healthy and sustainable requires effective financial management. When attracting donors, a CSO must be confident that it can distribute and manage finances efficiently in order to uphold integrity, reputation, and reliability.</a:t>
            </a:r>
            <a:endParaRPr sz="2400" dirty="0"/>
          </a:p>
          <a:p>
            <a:pPr marL="0" lvl="0" indent="0" algn="just" rtl="0">
              <a:lnSpc>
                <a:spcPct val="90000"/>
              </a:lnSpc>
              <a:spcBef>
                <a:spcPts val="1000"/>
              </a:spcBef>
              <a:spcAft>
                <a:spcPts val="0"/>
              </a:spcAft>
              <a:buSzPts val="1800"/>
              <a:buNone/>
            </a:pPr>
            <a:endParaRPr sz="2400" dirty="0"/>
          </a:p>
          <a:p>
            <a:pPr marL="0" lvl="0" indent="0" algn="just" rtl="0">
              <a:lnSpc>
                <a:spcPct val="90000"/>
              </a:lnSpc>
              <a:spcBef>
                <a:spcPts val="1000"/>
              </a:spcBef>
              <a:spcAft>
                <a:spcPts val="0"/>
              </a:spcAft>
              <a:buSzPts val="1800"/>
              <a:buNone/>
            </a:pPr>
            <a:r>
              <a:rPr lang="en-GB" sz="2400" dirty="0"/>
              <a:t>In this unit, we will learn a basic understanding of how to:</a:t>
            </a:r>
            <a:endParaRPr sz="2400" dirty="0"/>
          </a:p>
          <a:p>
            <a:pPr marL="457200" lvl="0" indent="-342900" algn="just" rtl="0">
              <a:lnSpc>
                <a:spcPct val="90000"/>
              </a:lnSpc>
              <a:spcBef>
                <a:spcPts val="1000"/>
              </a:spcBef>
              <a:spcAft>
                <a:spcPts val="0"/>
              </a:spcAft>
              <a:buSzPts val="1800"/>
              <a:buFont typeface="Wingdings" panose="05000000000000000000" pitchFamily="2" charset="2"/>
              <a:buChar char="§"/>
            </a:pPr>
            <a:r>
              <a:rPr lang="en-GB" sz="2400" dirty="0"/>
              <a:t>Create a budget</a:t>
            </a:r>
            <a:endParaRPr sz="24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400" dirty="0"/>
              <a:t>Track and monitor expenses</a:t>
            </a:r>
            <a:endParaRPr sz="24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400" dirty="0"/>
              <a:t>Save money and distinguish between the different types of debt</a:t>
            </a:r>
            <a:endParaRPr sz="2400" dirty="0"/>
          </a:p>
          <a:p>
            <a:pPr marL="0" lvl="0" indent="0" algn="just" rtl="0">
              <a:lnSpc>
                <a:spcPct val="90000"/>
              </a:lnSpc>
              <a:spcBef>
                <a:spcPts val="0"/>
              </a:spcBef>
              <a:spcAft>
                <a:spcPts val="0"/>
              </a:spcAft>
              <a:buSzPts val="1800"/>
              <a:buNone/>
            </a:pPr>
            <a:endParaRPr sz="2400" dirty="0"/>
          </a:p>
          <a:p>
            <a:pPr marL="0" lvl="0" indent="0" algn="just" rtl="0">
              <a:lnSpc>
                <a:spcPct val="90000"/>
              </a:lnSpc>
              <a:spcBef>
                <a:spcPts val="0"/>
              </a:spcBef>
              <a:spcAft>
                <a:spcPts val="0"/>
              </a:spcAft>
              <a:buSzPts val="1800"/>
              <a:buNone/>
            </a:pPr>
            <a:endParaRPr sz="2400" dirty="0"/>
          </a:p>
          <a:p>
            <a:pPr marL="0" lvl="0" indent="0" algn="just" rtl="0">
              <a:lnSpc>
                <a:spcPct val="90000"/>
              </a:lnSpc>
              <a:spcBef>
                <a:spcPts val="1000"/>
              </a:spcBef>
              <a:spcAft>
                <a:spcPts val="0"/>
              </a:spcAft>
              <a:buSzPts val="1800"/>
              <a:buNone/>
            </a:pPr>
            <a:endParaRPr sz="2400" dirty="0"/>
          </a:p>
          <a:p>
            <a:pPr marL="0" lvl="0" indent="0" algn="just" rtl="0">
              <a:lnSpc>
                <a:spcPct val="90000"/>
              </a:lnSpc>
              <a:spcBef>
                <a:spcPts val="1000"/>
              </a:spcBef>
              <a:spcAft>
                <a:spcPts val="0"/>
              </a:spcAft>
              <a:buSzPts val="1800"/>
              <a:buNone/>
            </a:pPr>
            <a:endParaRPr sz="2400" dirty="0"/>
          </a:p>
        </p:txBody>
      </p:sp>
      <p:sp>
        <p:nvSpPr>
          <p:cNvPr id="64" name="Google Shape;64;g19a7c47c027_0_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a:t>Unit Overview</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body" idx="1"/>
          </p:nvPr>
        </p:nvSpPr>
        <p:spPr>
          <a:xfrm>
            <a:off x="399370" y="1358537"/>
            <a:ext cx="11393260" cy="518724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200"/>
              </a:spcBef>
              <a:spcAft>
                <a:spcPts val="0"/>
              </a:spcAft>
              <a:buClr>
                <a:schemeClr val="accent1"/>
              </a:buClr>
              <a:buSzPts val="1800"/>
              <a:buNone/>
            </a:pPr>
            <a:r>
              <a:rPr lang="en-GB" dirty="0"/>
              <a:t>Budgets are created for the purpose of being able to “tell” your money where to go, and not chase where it went or where it’s going. They are the backbone of every great cash flow, which can ensure greater sustainability for the CSO</a:t>
            </a:r>
            <a:endParaRPr dirty="0"/>
          </a:p>
          <a:p>
            <a:pPr marL="0" lvl="0" indent="0" algn="just" rtl="0">
              <a:lnSpc>
                <a:spcPct val="90000"/>
              </a:lnSpc>
              <a:spcBef>
                <a:spcPts val="1200"/>
              </a:spcBef>
              <a:spcAft>
                <a:spcPts val="0"/>
              </a:spcAft>
              <a:buClr>
                <a:schemeClr val="accent1"/>
              </a:buClr>
              <a:buSzPts val="1800"/>
              <a:buNone/>
            </a:pPr>
            <a:r>
              <a:rPr lang="en-GB" dirty="0"/>
              <a:t>There are various elements that constitute a budget, such as:</a:t>
            </a:r>
            <a:endParaRPr dirty="0"/>
          </a:p>
          <a:p>
            <a:pPr marL="0" lvl="0" indent="0" algn="just" rtl="0">
              <a:lnSpc>
                <a:spcPct val="90000"/>
              </a:lnSpc>
              <a:spcBef>
                <a:spcPts val="1200"/>
              </a:spcBef>
              <a:spcAft>
                <a:spcPts val="0"/>
              </a:spcAft>
              <a:buClr>
                <a:schemeClr val="accent1"/>
              </a:buClr>
              <a:buSzPts val="1800"/>
              <a:buNone/>
            </a:pPr>
            <a:endParaRPr dirty="0"/>
          </a:p>
          <a:p>
            <a:pPr marL="457200" lvl="0" indent="-342900" algn="just" rtl="0">
              <a:lnSpc>
                <a:spcPct val="150000"/>
              </a:lnSpc>
              <a:spcBef>
                <a:spcPts val="1200"/>
              </a:spcBef>
              <a:spcAft>
                <a:spcPts val="0"/>
              </a:spcAft>
              <a:buSzPts val="1800"/>
              <a:buFont typeface="Wingdings" panose="05000000000000000000" pitchFamily="2" charset="2"/>
              <a:buChar char="§"/>
            </a:pPr>
            <a:r>
              <a:rPr lang="en-GB" dirty="0"/>
              <a:t>Must do expenses</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err="1"/>
              <a:t>Wanna</a:t>
            </a:r>
            <a:r>
              <a:rPr lang="en-GB" dirty="0"/>
              <a:t> do expenses</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Savings and provisions</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Expenses and their expected payment dates</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Creating different “wallets”</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Knowing which debt to take on if ever needed</a:t>
            </a:r>
            <a:endParaRPr dirty="0"/>
          </a:p>
          <a:p>
            <a:pPr marL="0" lvl="0" indent="0" algn="just" rtl="0">
              <a:lnSpc>
                <a:spcPct val="90000"/>
              </a:lnSpc>
              <a:spcBef>
                <a:spcPts val="1200"/>
              </a:spcBef>
              <a:spcAft>
                <a:spcPts val="0"/>
              </a:spcAft>
              <a:buSzPts val="1800"/>
              <a:buNone/>
            </a:pPr>
            <a:endParaRPr dirty="0"/>
          </a:p>
        </p:txBody>
      </p:sp>
      <p:sp>
        <p:nvSpPr>
          <p:cNvPr id="70" name="Google Shape;70;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Budgeting - The Key to Cash Flow</a:t>
            </a:r>
            <a:endParaRPr b="1" dirty="0"/>
          </a:p>
        </p:txBody>
      </p:sp>
      <p:pic>
        <p:nvPicPr>
          <p:cNvPr id="71" name="Google Shape;71;p2"/>
          <p:cNvPicPr preferRelativeResize="0"/>
          <p:nvPr/>
        </p:nvPicPr>
        <p:blipFill rotWithShape="1">
          <a:blip r:embed="rId3">
            <a:alphaModFix/>
          </a:blip>
          <a:srcRect/>
          <a:stretch/>
        </p:blipFill>
        <p:spPr>
          <a:xfrm>
            <a:off x="5496974" y="2429979"/>
            <a:ext cx="5538826" cy="3261624"/>
          </a:xfrm>
          <a:prstGeom prst="rect">
            <a:avLst/>
          </a:prstGeom>
          <a:noFill/>
          <a:ln>
            <a:noFill/>
          </a:ln>
        </p:spPr>
      </p:pic>
      <p:sp>
        <p:nvSpPr>
          <p:cNvPr id="72" name="Google Shape;72;p2"/>
          <p:cNvSpPr txBox="1"/>
          <p:nvPr/>
        </p:nvSpPr>
        <p:spPr>
          <a:xfrm>
            <a:off x="5496975" y="5787025"/>
            <a:ext cx="5441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
          <p:cNvSpPr txBox="1">
            <a:spLocks noGrp="1"/>
          </p:cNvSpPr>
          <p:nvPr>
            <p:ph type="body" idx="1"/>
          </p:nvPr>
        </p:nvSpPr>
        <p:spPr>
          <a:xfrm>
            <a:off x="399370" y="1358537"/>
            <a:ext cx="11393260" cy="518724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GB" dirty="0"/>
              <a:t>For a CSO to ensure that it is creating an appropriate budget it requires a basic understanding of its cash flow. A rule to follow is the “50-20-20-10” rule. That is:</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50% to expenses</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20% to paying off debt</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20% for investments in </a:t>
            </a:r>
            <a:r>
              <a:rPr lang="en-GB" dirty="0" err="1"/>
              <a:t>wanna</a:t>
            </a:r>
            <a:r>
              <a:rPr lang="en-GB" dirty="0"/>
              <a:t>-do projects</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10% to savings for new projects and emergency provisions</a:t>
            </a:r>
            <a:endParaRPr dirty="0"/>
          </a:p>
          <a:p>
            <a:pPr marL="0" lvl="0" indent="0" algn="l" rtl="0">
              <a:lnSpc>
                <a:spcPct val="115000"/>
              </a:lnSpc>
              <a:spcBef>
                <a:spcPts val="0"/>
              </a:spcBef>
              <a:spcAft>
                <a:spcPts val="0"/>
              </a:spcAft>
              <a:buSzPts val="1800"/>
              <a:buNone/>
            </a:pPr>
            <a:endParaRPr dirty="0"/>
          </a:p>
          <a:p>
            <a:pPr marL="0" lvl="0" indent="0" algn="l" rtl="0">
              <a:lnSpc>
                <a:spcPct val="115000"/>
              </a:lnSpc>
              <a:spcBef>
                <a:spcPts val="0"/>
              </a:spcBef>
              <a:spcAft>
                <a:spcPts val="0"/>
              </a:spcAft>
              <a:buSzPts val="1800"/>
              <a:buNone/>
            </a:pPr>
            <a:r>
              <a:rPr lang="en-GB" dirty="0"/>
              <a:t>These elements are all affected by, and must be benchmarked against:</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How much money is coming in</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How much money is going out</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When expenses are due</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Create wallets of must do expenses</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Make provisions for </a:t>
            </a:r>
            <a:r>
              <a:rPr lang="en-GB" dirty="0" err="1"/>
              <a:t>wanna</a:t>
            </a:r>
            <a:r>
              <a:rPr lang="en-GB" dirty="0"/>
              <a:t> do expenses</a:t>
            </a:r>
            <a:endParaRPr dirty="0"/>
          </a:p>
          <a:p>
            <a:pPr marL="0" lvl="0" indent="0" algn="l" rtl="0">
              <a:lnSpc>
                <a:spcPct val="115000"/>
              </a:lnSpc>
              <a:spcBef>
                <a:spcPts val="0"/>
              </a:spcBef>
              <a:spcAft>
                <a:spcPts val="0"/>
              </a:spcAft>
              <a:buSzPts val="1800"/>
              <a:buNone/>
            </a:pPr>
            <a:endParaRPr dirty="0"/>
          </a:p>
        </p:txBody>
      </p:sp>
      <p:sp>
        <p:nvSpPr>
          <p:cNvPr id="78" name="Google Shape;78;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A Basic Rule to Apply To a CSO’s Budget</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body" idx="1"/>
          </p:nvPr>
        </p:nvSpPr>
        <p:spPr>
          <a:xfrm>
            <a:off x="399300" y="1971275"/>
            <a:ext cx="11393400" cy="40689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200"/>
              </a:spcBef>
              <a:spcAft>
                <a:spcPts val="0"/>
              </a:spcAft>
              <a:buClr>
                <a:schemeClr val="accent1"/>
              </a:buClr>
              <a:buSzPts val="1800"/>
              <a:buNone/>
            </a:pPr>
            <a:r>
              <a:rPr lang="en-GB" sz="2400" dirty="0"/>
              <a:t>List 2 </a:t>
            </a:r>
            <a:r>
              <a:rPr lang="en-GB" sz="2400" dirty="0" smtClean="0"/>
              <a:t>items</a:t>
            </a:r>
            <a:r>
              <a:rPr lang="en-GB" sz="2400" dirty="0" smtClean="0"/>
              <a:t> </a:t>
            </a:r>
            <a:r>
              <a:rPr lang="en-GB" sz="2400" dirty="0"/>
              <a:t>for each of the following:</a:t>
            </a:r>
            <a:endParaRPr sz="2400" dirty="0"/>
          </a:p>
          <a:p>
            <a:pPr marL="457200" lvl="0" indent="-342900" algn="just" rtl="0">
              <a:lnSpc>
                <a:spcPct val="90000"/>
              </a:lnSpc>
              <a:spcBef>
                <a:spcPts val="1200"/>
              </a:spcBef>
              <a:spcAft>
                <a:spcPts val="0"/>
              </a:spcAft>
              <a:buSzPts val="1800"/>
              <a:buFont typeface="Wingdings" panose="05000000000000000000" pitchFamily="2" charset="2"/>
              <a:buChar char="§"/>
            </a:pPr>
            <a:r>
              <a:rPr lang="en-GB" sz="2400" dirty="0"/>
              <a:t>Income</a:t>
            </a:r>
            <a:endParaRPr sz="24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400" dirty="0"/>
              <a:t>Expenses</a:t>
            </a:r>
            <a:endParaRPr sz="24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400" dirty="0"/>
              <a:t>Projects that are relevant today to save for</a:t>
            </a:r>
            <a:endParaRPr sz="2400" dirty="0"/>
          </a:p>
        </p:txBody>
      </p:sp>
      <p:sp>
        <p:nvSpPr>
          <p:cNvPr id="84" name="Google Shape;84;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Basics of Building a Budget</a:t>
            </a:r>
            <a:endParaRPr b="1" dirty="0"/>
          </a:p>
        </p:txBody>
      </p:sp>
      <p:sp>
        <p:nvSpPr>
          <p:cNvPr id="85" name="Google Shape;85;p4"/>
          <p:cNvSpPr txBox="1">
            <a:spLocks noGrp="1"/>
          </p:cNvSpPr>
          <p:nvPr>
            <p:ph type="body" idx="1"/>
          </p:nvPr>
        </p:nvSpPr>
        <p:spPr>
          <a:xfrm>
            <a:off x="399369" y="1302362"/>
            <a:ext cx="11393400" cy="500700"/>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sz="2400" b="1" dirty="0"/>
              <a:t>Exercise 1 - Determine Your Budget and List Budget Items</a:t>
            </a:r>
            <a:endParaRPr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body" idx="2"/>
          </p:nvPr>
        </p:nvSpPr>
        <p:spPr>
          <a:xfrm>
            <a:off x="399230" y="1579144"/>
            <a:ext cx="11393400" cy="48696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sz="2000" dirty="0"/>
              <a:t>When listing and navigating expenses, there are several factors for a CSO to consider. These include:</a:t>
            </a:r>
            <a:endParaRPr sz="2000" dirty="0"/>
          </a:p>
          <a:p>
            <a:pPr marL="0" lvl="0" indent="0" algn="just" rtl="0">
              <a:lnSpc>
                <a:spcPct val="90000"/>
              </a:lnSpc>
              <a:spcBef>
                <a:spcPts val="0"/>
              </a:spcBef>
              <a:spcAft>
                <a:spcPts val="0"/>
              </a:spcAft>
              <a:buSzPts val="1800"/>
              <a:buNone/>
            </a:pPr>
            <a:endParaRPr sz="2000" dirty="0"/>
          </a:p>
          <a:p>
            <a:pPr marL="0" lvl="0" indent="0" algn="just" rtl="0">
              <a:lnSpc>
                <a:spcPct val="90000"/>
              </a:lnSpc>
              <a:spcBef>
                <a:spcPts val="0"/>
              </a:spcBef>
              <a:spcAft>
                <a:spcPts val="0"/>
              </a:spcAft>
              <a:buSzPts val="1800"/>
            </a:pPr>
            <a:endParaRPr sz="2000" dirty="0"/>
          </a:p>
        </p:txBody>
      </p:sp>
      <p:sp>
        <p:nvSpPr>
          <p:cNvPr id="91" name="Google Shape;91;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Expenses</a:t>
            </a:r>
            <a:endParaRPr b="1" dirty="0"/>
          </a:p>
        </p:txBody>
      </p:sp>
      <p:sp>
        <p:nvSpPr>
          <p:cNvPr id="2" name="Rectangle 1"/>
          <p:cNvSpPr/>
          <p:nvPr/>
        </p:nvSpPr>
        <p:spPr>
          <a:xfrm>
            <a:off x="7134446" y="2902687"/>
            <a:ext cx="2732568" cy="196702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gn="just">
              <a:lnSpc>
                <a:spcPct val="90000"/>
              </a:lnSpc>
              <a:buSzPts val="1800"/>
            </a:pPr>
            <a:r>
              <a:rPr lang="en-GB" sz="2000" dirty="0"/>
              <a:t>Keeping track of: </a:t>
            </a:r>
            <a:endParaRPr lang="en-GB" sz="2000" dirty="0" smtClean="0"/>
          </a:p>
          <a:p>
            <a:pPr marL="457200" lvl="0" indent="-342900" algn="just">
              <a:lnSpc>
                <a:spcPct val="90000"/>
              </a:lnSpc>
              <a:buClr>
                <a:schemeClr val="bg1"/>
              </a:buClr>
              <a:buSzPts val="1800"/>
              <a:buFont typeface="Wingdings" panose="05000000000000000000" pitchFamily="2" charset="2"/>
              <a:buChar char="§"/>
            </a:pPr>
            <a:r>
              <a:rPr lang="en-GB" sz="2000" dirty="0" smtClean="0"/>
              <a:t>Accounting</a:t>
            </a:r>
          </a:p>
          <a:p>
            <a:pPr marL="457200" lvl="0" indent="-342900" algn="just">
              <a:lnSpc>
                <a:spcPct val="90000"/>
              </a:lnSpc>
              <a:buClr>
                <a:schemeClr val="bg1"/>
              </a:buClr>
              <a:buSzPts val="1800"/>
              <a:buFont typeface="Wingdings" panose="05000000000000000000" pitchFamily="2" charset="2"/>
              <a:buChar char="§"/>
            </a:pPr>
            <a:r>
              <a:rPr lang="en-GB" sz="2000" dirty="0" smtClean="0"/>
              <a:t>Taxes</a:t>
            </a:r>
          </a:p>
          <a:p>
            <a:pPr marL="457200" lvl="0" indent="-342900" algn="just">
              <a:lnSpc>
                <a:spcPct val="90000"/>
              </a:lnSpc>
              <a:buClr>
                <a:schemeClr val="bg1"/>
              </a:buClr>
              <a:buSzPts val="1800"/>
              <a:buFont typeface="Wingdings" panose="05000000000000000000" pitchFamily="2" charset="2"/>
              <a:buChar char="§"/>
            </a:pPr>
            <a:r>
              <a:rPr lang="en-GB" sz="2000" dirty="0" smtClean="0"/>
              <a:t>Charges</a:t>
            </a:r>
            <a:endParaRPr lang="en-GB" sz="2000" dirty="0"/>
          </a:p>
        </p:txBody>
      </p:sp>
      <p:sp>
        <p:nvSpPr>
          <p:cNvPr id="5" name="Rectangle 4"/>
          <p:cNvSpPr/>
          <p:nvPr/>
        </p:nvSpPr>
        <p:spPr>
          <a:xfrm>
            <a:off x="1927405" y="2902687"/>
            <a:ext cx="2732568" cy="196702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gn="just">
              <a:lnSpc>
                <a:spcPct val="90000"/>
              </a:lnSpc>
              <a:buSzPts val="1800"/>
            </a:pPr>
            <a:r>
              <a:rPr lang="en-GB" sz="2000" dirty="0"/>
              <a:t>Paying: </a:t>
            </a:r>
            <a:endParaRPr lang="en-GB" sz="2000" dirty="0" smtClean="0"/>
          </a:p>
          <a:p>
            <a:pPr marL="457200" lvl="0" indent="-342900" algn="just">
              <a:lnSpc>
                <a:spcPct val="90000"/>
              </a:lnSpc>
              <a:buClr>
                <a:schemeClr val="bg1"/>
              </a:buClr>
              <a:buSzPts val="1800"/>
              <a:buFont typeface="Wingdings" panose="05000000000000000000" pitchFamily="2" charset="2"/>
              <a:buChar char="§"/>
            </a:pPr>
            <a:r>
              <a:rPr lang="en-GB" sz="2000" dirty="0" smtClean="0"/>
              <a:t>Employees </a:t>
            </a:r>
          </a:p>
          <a:p>
            <a:pPr marL="457200" lvl="0" indent="-342900" algn="just">
              <a:lnSpc>
                <a:spcPct val="90000"/>
              </a:lnSpc>
              <a:buClr>
                <a:schemeClr val="bg1"/>
              </a:buClr>
              <a:buSzPts val="1800"/>
              <a:buFont typeface="Wingdings" panose="05000000000000000000" pitchFamily="2" charset="2"/>
              <a:buChar char="§"/>
            </a:pPr>
            <a:r>
              <a:rPr lang="en-GB" sz="2000" dirty="0" smtClean="0"/>
              <a:t>Suppliers </a:t>
            </a:r>
          </a:p>
          <a:p>
            <a:pPr marL="457200" lvl="0" indent="-342900" algn="just">
              <a:lnSpc>
                <a:spcPct val="90000"/>
              </a:lnSpc>
              <a:buClr>
                <a:schemeClr val="bg1"/>
              </a:buClr>
              <a:buSzPts val="1800"/>
              <a:buFont typeface="Wingdings" panose="05000000000000000000" pitchFamily="2" charset="2"/>
              <a:buChar char="§"/>
            </a:pPr>
            <a:r>
              <a:rPr lang="en-GB" sz="2000" dirty="0" smtClean="0"/>
              <a:t>Partners</a:t>
            </a:r>
            <a:endParaRPr lang="en-GB"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body" idx="2"/>
          </p:nvPr>
        </p:nvSpPr>
        <p:spPr>
          <a:xfrm>
            <a:off x="399370" y="1504410"/>
            <a:ext cx="11393400" cy="49656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200"/>
              </a:spcBef>
              <a:spcAft>
                <a:spcPts val="0"/>
              </a:spcAft>
              <a:buClr>
                <a:srgbClr val="000000"/>
              </a:buClr>
              <a:buSzPts val="1800"/>
              <a:buNone/>
            </a:pPr>
            <a:r>
              <a:rPr lang="en-GB" dirty="0"/>
              <a:t>The first thing a CSO must do when money comes in, is to pay their employees and suppliers.</a:t>
            </a:r>
            <a:endParaRPr dirty="0"/>
          </a:p>
          <a:p>
            <a:pPr marL="0" lvl="0" indent="0" algn="just" rtl="0">
              <a:lnSpc>
                <a:spcPct val="90000"/>
              </a:lnSpc>
              <a:spcBef>
                <a:spcPts val="1200"/>
              </a:spcBef>
              <a:spcAft>
                <a:spcPts val="0"/>
              </a:spcAft>
              <a:buClr>
                <a:srgbClr val="000000"/>
              </a:buClr>
              <a:buSzPts val="1800"/>
              <a:buNone/>
            </a:pPr>
            <a:endParaRPr dirty="0"/>
          </a:p>
          <a:p>
            <a:pPr marL="457200" lvl="0" indent="-342900" algn="just" rtl="0">
              <a:lnSpc>
                <a:spcPct val="150000"/>
              </a:lnSpc>
              <a:spcBef>
                <a:spcPts val="1200"/>
              </a:spcBef>
              <a:spcAft>
                <a:spcPts val="0"/>
              </a:spcAft>
              <a:buSzPts val="1800"/>
              <a:buFont typeface="Wingdings" panose="05000000000000000000" pitchFamily="2" charset="2"/>
              <a:buChar char="§"/>
            </a:pPr>
            <a:r>
              <a:rPr lang="en-GB" dirty="0"/>
              <a:t>Employees need regular income. Maintain a regular and scheduled payment with employees’ salaries, benefits, social security, and insurances. This is crucial to a CSO’s reputation</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Suppliers have accounts payable terms. They require 15 or 30 or 40 day repayment periods </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It is important for a CSO to set their own accounts receivable terms so that there is not much difference between when a CSO receives payment from donors/clients and when suppliers are paid</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Monitor the number of days difference there are between accounts payable and accounts receivable</a:t>
            </a:r>
            <a:endParaRPr dirty="0"/>
          </a:p>
        </p:txBody>
      </p:sp>
      <p:sp>
        <p:nvSpPr>
          <p:cNvPr id="97" name="Google Shape;97;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Expenses - Employees, Suppliers, and Partners</a:t>
            </a:r>
            <a:endParaRP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a:spLocks noGrp="1"/>
          </p:cNvSpPr>
          <p:nvPr>
            <p:ph type="body" idx="2"/>
          </p:nvPr>
        </p:nvSpPr>
        <p:spPr>
          <a:xfrm>
            <a:off x="399300" y="1445675"/>
            <a:ext cx="11393400" cy="45198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dirty="0"/>
              <a:t>Tracking the necessary expenses of an organization is important to maintain a healthy cash flow. Knowing when expenses are due and having enough money to fulfil those payments is a skill that should not be overlooked. </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The following considerations are key elements to review regularly to ensure a CSO has the best rates and charges available in the market:</a:t>
            </a:r>
            <a:endParaRPr dirty="0"/>
          </a:p>
          <a:p>
            <a:pPr marL="0" lvl="0" indent="0" algn="just" rtl="0">
              <a:lnSpc>
                <a:spcPct val="90000"/>
              </a:lnSpc>
              <a:spcBef>
                <a:spcPts val="0"/>
              </a:spcBef>
              <a:spcAft>
                <a:spcPts val="0"/>
              </a:spcAft>
              <a:buSzPts val="1800"/>
              <a:buNone/>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Banking charges</a:t>
            </a: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Rentals</a:t>
            </a: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Insurance</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A CSO must ensure to track taxes and charges through a forward looking cash flow to make provisions so that payments are made in a timely manner.</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Independent and skilled accounting for the CSO is an important part of fundraising. Audited accounts are transparent and help guide the leadership of where money should be going for the forward looking cash flow and management periods.</a:t>
            </a:r>
            <a:endParaRPr dirty="0"/>
          </a:p>
        </p:txBody>
      </p:sp>
      <p:sp>
        <p:nvSpPr>
          <p:cNvPr id="103" name="Google Shape;103;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Expenses - Keeping Track of Accounting, Taxes, and Charges</a:t>
            </a:r>
            <a:endParaRP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
          <p:cNvSpPr txBox="1">
            <a:spLocks noGrp="1"/>
          </p:cNvSpPr>
          <p:nvPr>
            <p:ph type="body" idx="2"/>
          </p:nvPr>
        </p:nvSpPr>
        <p:spPr>
          <a:xfrm>
            <a:off x="399375" y="1516800"/>
            <a:ext cx="11393400" cy="50808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dirty="0"/>
              <a:t>As we initially stated at the start of this unit, </a:t>
            </a:r>
            <a:r>
              <a:rPr lang="en-GB" sz="1800" dirty="0"/>
              <a:t>20 % of a CSO’s income goes to savings for </a:t>
            </a:r>
            <a:r>
              <a:rPr lang="en-GB" sz="1800" dirty="0" err="1"/>
              <a:t>wanna</a:t>
            </a:r>
            <a:r>
              <a:rPr lang="en-GB" sz="1800" dirty="0"/>
              <a:t> do expenses/projects</a:t>
            </a:r>
            <a:r>
              <a:rPr lang="en-GB" dirty="0"/>
              <a:t>, and </a:t>
            </a:r>
            <a:r>
              <a:rPr lang="en-GB" sz="1800" dirty="0"/>
              <a:t>10% goes to emergencies</a:t>
            </a:r>
            <a:r>
              <a:rPr lang="en-GB" dirty="0"/>
              <a:t>. They are the safety net of budgeting. It requires discipline, regular tracking of spending habits, truthfulness, and transparency in the budgeting cycle.</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The 20% can be placed in an interest earning account (now that the market is moving beyond negative interest rates) and can make money work for you, that is, money earning money.</a:t>
            </a:r>
            <a:endParaRPr dirty="0"/>
          </a:p>
          <a:p>
            <a:pPr marL="0" lvl="0" indent="0" algn="just" rtl="0">
              <a:lnSpc>
                <a:spcPct val="90000"/>
              </a:lnSpc>
              <a:spcBef>
                <a:spcPts val="0"/>
              </a:spcBef>
              <a:spcAft>
                <a:spcPts val="0"/>
              </a:spcAft>
              <a:buSzPts val="1800"/>
              <a:buNone/>
            </a:pPr>
            <a:endParaRPr dirty="0"/>
          </a:p>
          <a:p>
            <a:pPr marL="114300" lvl="0" indent="0" algn="just" rtl="0">
              <a:lnSpc>
                <a:spcPct val="90000"/>
              </a:lnSpc>
              <a:spcBef>
                <a:spcPts val="0"/>
              </a:spcBef>
              <a:spcAft>
                <a:spcPts val="0"/>
              </a:spcAft>
              <a:buSzPts val="1800"/>
            </a:pPr>
            <a:r>
              <a:rPr lang="en-GB" dirty="0"/>
              <a:t>Homework would include terms for interest earning accounts, such as:</a:t>
            </a:r>
            <a:endParaRPr dirty="0"/>
          </a:p>
          <a:p>
            <a:pPr lvl="1" indent="-342900">
              <a:spcBef>
                <a:spcPts val="0"/>
              </a:spcBef>
              <a:buFont typeface="Wingdings" panose="05000000000000000000" pitchFamily="2" charset="2"/>
              <a:buChar char="§"/>
            </a:pPr>
            <a:r>
              <a:rPr lang="en-GB" sz="1800" dirty="0"/>
              <a:t>Charges</a:t>
            </a:r>
            <a:endParaRPr sz="1800" dirty="0"/>
          </a:p>
          <a:p>
            <a:pPr lvl="1" indent="-342900">
              <a:spcBef>
                <a:spcPts val="0"/>
              </a:spcBef>
              <a:buFont typeface="Wingdings" panose="05000000000000000000" pitchFamily="2" charset="2"/>
              <a:buChar char="§"/>
            </a:pPr>
            <a:r>
              <a:rPr lang="en-GB" sz="1800" dirty="0"/>
              <a:t>Is the money meant to be “locked” into the account for a specified period of time</a:t>
            </a:r>
            <a:endParaRPr sz="1800" dirty="0"/>
          </a:p>
          <a:p>
            <a:pPr lvl="1" indent="-342900">
              <a:spcBef>
                <a:spcPts val="0"/>
              </a:spcBef>
              <a:buFont typeface="Wingdings" panose="05000000000000000000" pitchFamily="2" charset="2"/>
              <a:buChar char="§"/>
            </a:pPr>
            <a:r>
              <a:rPr lang="en-GB" sz="1800" dirty="0"/>
              <a:t>When can the money and interest be released and available to the CSO?</a:t>
            </a:r>
            <a:endParaRPr sz="1800"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p:txBody>
      </p:sp>
      <p:sp>
        <p:nvSpPr>
          <p:cNvPr id="109" name="Google Shape;109;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Saving and Debt</a:t>
            </a:r>
            <a:endParaRPr b="1"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1504</Words>
  <Application>Microsoft Office PowerPoint</Application>
  <PresentationFormat>Widescreen</PresentationFormat>
  <Paragraphs>147</Paragraphs>
  <Slides>13</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Wingdings</vt:lpstr>
      <vt:lpstr>Roboto</vt:lpstr>
      <vt:lpstr>Calibri</vt:lpstr>
      <vt:lpstr>CARDET Course template</vt:lpstr>
      <vt:lpstr>CARDET Course template</vt:lpstr>
      <vt:lpstr>1_CARDET Course template</vt:lpstr>
      <vt:lpstr>Module 6 Fundraising and Financial Management  for CSO’s </vt:lpstr>
      <vt:lpstr>Unit Overview</vt:lpstr>
      <vt:lpstr>Budgeting - The Key to Cash Flow</vt:lpstr>
      <vt:lpstr>A Basic Rule to Apply To a CSO’s Budget</vt:lpstr>
      <vt:lpstr>Basics of Building a Budget</vt:lpstr>
      <vt:lpstr>Expenses</vt:lpstr>
      <vt:lpstr>Expenses - Employees, Suppliers, and Partners</vt:lpstr>
      <vt:lpstr>Expenses - Keeping Track of Accounting, Taxes, and Charges</vt:lpstr>
      <vt:lpstr>Saving and Debt</vt:lpstr>
      <vt:lpstr>The Two Main Types of Debt</vt:lpstr>
      <vt:lpstr>Unit 2 Review</vt:lpstr>
      <vt:lpstr>Worksheet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Fundraising and Financial Management  for CSO’s </dc:title>
  <dc:creator>2Fast4u</dc:creator>
  <cp:lastModifiedBy>Simone Khekin</cp:lastModifiedBy>
  <cp:revision>6</cp:revision>
  <dcterms:created xsi:type="dcterms:W3CDTF">2014-07-11T09:12:14Z</dcterms:created>
  <dcterms:modified xsi:type="dcterms:W3CDTF">2024-01-22T16:05:11Z</dcterms:modified>
</cp:coreProperties>
</file>