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5" r:id="rId2"/>
    <p:sldMasterId id="2147483657" r:id="rId3"/>
  </p:sldMasterIdLst>
  <p:notesMasterIdLst>
    <p:notesMasterId r:id="rId18"/>
  </p:notesMasterIdLst>
  <p:sldIdLst>
    <p:sldId id="270" r:id="rId4"/>
    <p:sldId id="257" r:id="rId5"/>
    <p:sldId id="258" r:id="rId6"/>
    <p:sldId id="259" r:id="rId7"/>
    <p:sldId id="260" r:id="rId8"/>
    <p:sldId id="261" r:id="rId9"/>
    <p:sldId id="262" r:id="rId10"/>
    <p:sldId id="263" r:id="rId11"/>
    <p:sldId id="264" r:id="rId12"/>
    <p:sldId id="265" r:id="rId13"/>
    <p:sldId id="266" r:id="rId14"/>
    <p:sldId id="268" r:id="rId15"/>
    <p:sldId id="267" r:id="rId16"/>
    <p:sldId id="269"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iytAm+jruYR0jPWqoOpy5q8G1R0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74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706" autoAdjust="0"/>
  </p:normalViewPr>
  <p:slideViewPr>
    <p:cSldViewPr snapToGrid="0">
      <p:cViewPr varScale="1">
        <p:scale>
          <a:sx n="56" d="100"/>
          <a:sy n="56" d="100"/>
        </p:scale>
        <p:origin x="13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 name="Google Shape;5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4" name="Google Shape;54;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154463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0" name="Google Shape;11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6" name="Google Shape;11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1" dirty="0"/>
              <a:t>Picture source: </a:t>
            </a:r>
            <a:r>
              <a:rPr lang="en-US" dirty="0"/>
              <a:t>&lt;a </a:t>
            </a:r>
            <a:r>
              <a:rPr lang="en-US" dirty="0" err="1"/>
              <a:t>href</a:t>
            </a:r>
            <a:r>
              <a:rPr lang="en-US" dirty="0"/>
              <a:t>="https://www.freepik.com/free-vector/coins-financial-icons_25690713.htm#query=cash%20flow&amp;position=6&amp;from_view=search&amp;track=ais"&gt;Image by gstudioimagen1&lt;/a&gt; on </a:t>
            </a:r>
            <a:r>
              <a:rPr lang="en-US" dirty="0" err="1"/>
              <a:t>Freepik</a:t>
            </a:r>
            <a:r>
              <a:rPr lang="en-US" dirty="0"/>
              <a:t> </a:t>
            </a:r>
            <a:endParaRPr dirty="0"/>
          </a:p>
        </p:txBody>
      </p:sp>
      <p:sp>
        <p:nvSpPr>
          <p:cNvPr id="128" name="Google Shape;12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2" name="Google Shape;12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4" name="Google Shape;134;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0" name="Google Shape;6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6" name="Google Shape;6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2" name="Google Shape;7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a5e3de1012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g1a5e3de1012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5" name="Google Shape;85;g1a5e3de1012_0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8" name="Google Shape;9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4" name="Google Shape;10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ext - 1col">
  <p:cSld name="Title Text - 1col">
    <p:spTree>
      <p:nvGrpSpPr>
        <p:cNvPr id="1" name="Shape 20"/>
        <p:cNvGrpSpPr/>
        <p:nvPr/>
      </p:nvGrpSpPr>
      <p:grpSpPr>
        <a:xfrm>
          <a:off x="0" y="0"/>
          <a:ext cx="0" cy="0"/>
          <a:chOff x="0" y="0"/>
          <a:chExt cx="0" cy="0"/>
        </a:xfrm>
      </p:grpSpPr>
      <p:sp>
        <p:nvSpPr>
          <p:cNvPr id="21" name="Google Shape;21;p19"/>
          <p:cNvSpPr txBox="1">
            <a:spLocks noGrp="1"/>
          </p:cNvSpPr>
          <p:nvPr>
            <p:ph type="body" idx="1"/>
          </p:nvPr>
        </p:nvSpPr>
        <p:spPr>
          <a:xfrm>
            <a:off x="399370" y="1449389"/>
            <a:ext cx="11393260" cy="5096388"/>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19"/>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 2col">
  <p:cSld name="Title Content - 2col">
    <p:spTree>
      <p:nvGrpSpPr>
        <p:cNvPr id="1" name="Shape 27"/>
        <p:cNvGrpSpPr/>
        <p:nvPr/>
      </p:nvGrpSpPr>
      <p:grpSpPr>
        <a:xfrm>
          <a:off x="0" y="0"/>
          <a:ext cx="0" cy="0"/>
          <a:chOff x="0" y="0"/>
          <a:chExt cx="0" cy="0"/>
        </a:xfrm>
      </p:grpSpPr>
      <p:sp>
        <p:nvSpPr>
          <p:cNvPr id="28" name="Google Shape;28;p24"/>
          <p:cNvSpPr txBox="1">
            <a:spLocks noGrp="1"/>
          </p:cNvSpPr>
          <p:nvPr>
            <p:ph type="body" idx="1"/>
          </p:nvPr>
        </p:nvSpPr>
        <p:spPr>
          <a:xfrm>
            <a:off x="399370" y="1332411"/>
            <a:ext cx="5518830" cy="526524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24"/>
          <p:cNvSpPr txBox="1">
            <a:spLocks noGrp="1"/>
          </p:cNvSpPr>
          <p:nvPr>
            <p:ph type="body" idx="2"/>
          </p:nvPr>
        </p:nvSpPr>
        <p:spPr>
          <a:xfrm>
            <a:off x="6273801" y="1332411"/>
            <a:ext cx="5518830" cy="526524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24"/>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87916844"/>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ubtitle Text - 1col">
  <p:cSld name="Title Subtitle Text - 1col">
    <p:spTree>
      <p:nvGrpSpPr>
        <p:cNvPr id="1" name="Shape 31"/>
        <p:cNvGrpSpPr/>
        <p:nvPr/>
      </p:nvGrpSpPr>
      <p:grpSpPr>
        <a:xfrm>
          <a:off x="0" y="0"/>
          <a:ext cx="0" cy="0"/>
          <a:chOff x="0" y="0"/>
          <a:chExt cx="0" cy="0"/>
        </a:xfrm>
      </p:grpSpPr>
      <p:sp>
        <p:nvSpPr>
          <p:cNvPr id="32" name="Google Shape;32;p25"/>
          <p:cNvSpPr txBox="1">
            <a:spLocks noGrp="1"/>
          </p:cNvSpPr>
          <p:nvPr>
            <p:ph type="body" idx="1"/>
          </p:nvPr>
        </p:nvSpPr>
        <p:spPr>
          <a:xfrm>
            <a:off x="399370" y="1285794"/>
            <a:ext cx="11393260" cy="506611"/>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25"/>
          <p:cNvSpPr txBox="1">
            <a:spLocks noGrp="1"/>
          </p:cNvSpPr>
          <p:nvPr>
            <p:ph type="body" idx="2"/>
          </p:nvPr>
        </p:nvSpPr>
        <p:spPr>
          <a:xfrm>
            <a:off x="399370" y="2046514"/>
            <a:ext cx="5518830" cy="4551135"/>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Google Shape;34;p25"/>
          <p:cNvSpPr txBox="1">
            <a:spLocks noGrp="1"/>
          </p:cNvSpPr>
          <p:nvPr>
            <p:ph type="body" idx="3"/>
          </p:nvPr>
        </p:nvSpPr>
        <p:spPr>
          <a:xfrm>
            <a:off x="6273801" y="2046514"/>
            <a:ext cx="5518830" cy="4551135"/>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Google Shape;35;p25"/>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121577334"/>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FEF7D1"/>
        </a:solidFill>
        <a:effectLst/>
      </p:bgPr>
    </p:bg>
    <p:spTree>
      <p:nvGrpSpPr>
        <p:cNvPr id="1" name="Shape 36"/>
        <p:cNvGrpSpPr/>
        <p:nvPr/>
      </p:nvGrpSpPr>
      <p:grpSpPr>
        <a:xfrm>
          <a:off x="0" y="0"/>
          <a:ext cx="0" cy="0"/>
          <a:chOff x="0" y="0"/>
          <a:chExt cx="0" cy="0"/>
        </a:xfrm>
      </p:grpSpPr>
      <p:sp>
        <p:nvSpPr>
          <p:cNvPr id="37" name="Google Shape;37;p22"/>
          <p:cNvSpPr/>
          <p:nvPr/>
        </p:nvSpPr>
        <p:spPr>
          <a:xfrm>
            <a:off x="0" y="0"/>
            <a:ext cx="12192000" cy="6858000"/>
          </a:xfrm>
          <a:prstGeom prst="rect">
            <a:avLst/>
          </a:prstGeom>
          <a:solidFill>
            <a:srgbClr val="D2F1E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 name="Google Shape;38;p22"/>
          <p:cNvSpPr txBox="1">
            <a:spLocks noGrp="1"/>
          </p:cNvSpPr>
          <p:nvPr>
            <p:ph type="ctrTitle"/>
          </p:nvPr>
        </p:nvSpPr>
        <p:spPr>
          <a:xfrm>
            <a:off x="2188573" y="3188147"/>
            <a:ext cx="7832271" cy="1600197"/>
          </a:xfrm>
          <a:prstGeom prst="rect">
            <a:avLst/>
          </a:prstGeom>
          <a:noFill/>
          <a:ln>
            <a:noFill/>
          </a:ln>
        </p:spPr>
        <p:txBody>
          <a:bodyPr spcFirstLastPara="1" wrap="square" lIns="0" tIns="0" rIns="0" bIns="0" anchor="ctr" anchorCtr="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9" name="Google Shape;39;p22"/>
          <p:cNvPicPr preferRelativeResize="0"/>
          <p:nvPr/>
        </p:nvPicPr>
        <p:blipFill rotWithShape="1">
          <a:blip r:embed="rId2">
            <a:alphaModFix/>
          </a:blip>
          <a:srcRect/>
          <a:stretch/>
        </p:blipFill>
        <p:spPr>
          <a:xfrm>
            <a:off x="4404572" y="228542"/>
            <a:ext cx="3382856" cy="2620299"/>
          </a:xfrm>
          <a:prstGeom prst="rect">
            <a:avLst/>
          </a:prstGeom>
          <a:noFill/>
          <a:ln>
            <a:noFill/>
          </a:ln>
        </p:spPr>
      </p:pic>
      <p:sp>
        <p:nvSpPr>
          <p:cNvPr id="40" name="Google Shape;40;p22"/>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41" name="Google Shape;41;p22"/>
          <p:cNvPicPr preferRelativeResize="0"/>
          <p:nvPr/>
        </p:nvPicPr>
        <p:blipFill rotWithShape="1">
          <a:blip r:embed="rId3">
            <a:alphaModFix/>
          </a:blip>
          <a:srcRect/>
          <a:stretch/>
        </p:blipFill>
        <p:spPr>
          <a:xfrm>
            <a:off x="659936" y="6051476"/>
            <a:ext cx="1509686" cy="529371"/>
          </a:xfrm>
          <a:prstGeom prst="rect">
            <a:avLst/>
          </a:prstGeom>
          <a:noFill/>
          <a:ln>
            <a:noFill/>
          </a:ln>
        </p:spPr>
      </p:pic>
    </p:spTree>
    <p:extLst>
      <p:ext uri="{BB962C8B-B14F-4D97-AF65-F5344CB8AC3E}">
        <p14:creationId xmlns:p14="http://schemas.microsoft.com/office/powerpoint/2010/main" val="214730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ubtitle Content - 2col">
  <p:cSld name="Title Subtitle Content - 2col">
    <p:spTree>
      <p:nvGrpSpPr>
        <p:cNvPr id="1" name="Shape 23"/>
        <p:cNvGrpSpPr/>
        <p:nvPr/>
      </p:nvGrpSpPr>
      <p:grpSpPr>
        <a:xfrm>
          <a:off x="0" y="0"/>
          <a:ext cx="0" cy="0"/>
          <a:chOff x="0" y="0"/>
          <a:chExt cx="0" cy="0"/>
        </a:xfrm>
      </p:grpSpPr>
      <p:sp>
        <p:nvSpPr>
          <p:cNvPr id="24" name="Google Shape;24;p20"/>
          <p:cNvSpPr txBox="1">
            <a:spLocks noGrp="1"/>
          </p:cNvSpPr>
          <p:nvPr>
            <p:ph type="body" idx="1"/>
          </p:nvPr>
        </p:nvSpPr>
        <p:spPr>
          <a:xfrm>
            <a:off x="399369" y="1258817"/>
            <a:ext cx="11393261" cy="500784"/>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20"/>
          <p:cNvSpPr txBox="1">
            <a:spLocks noGrp="1"/>
          </p:cNvSpPr>
          <p:nvPr>
            <p:ph type="body" idx="2"/>
          </p:nvPr>
        </p:nvSpPr>
        <p:spPr>
          <a:xfrm>
            <a:off x="399370" y="1994263"/>
            <a:ext cx="11393260" cy="4603389"/>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20"/>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 2col">
  <p:cSld name="Title Content - 2col">
    <p:spTree>
      <p:nvGrpSpPr>
        <p:cNvPr id="1" name="Shape 27"/>
        <p:cNvGrpSpPr/>
        <p:nvPr/>
      </p:nvGrpSpPr>
      <p:grpSpPr>
        <a:xfrm>
          <a:off x="0" y="0"/>
          <a:ext cx="0" cy="0"/>
          <a:chOff x="0" y="0"/>
          <a:chExt cx="0" cy="0"/>
        </a:xfrm>
      </p:grpSpPr>
      <p:sp>
        <p:nvSpPr>
          <p:cNvPr id="28" name="Google Shape;28;p24"/>
          <p:cNvSpPr txBox="1">
            <a:spLocks noGrp="1"/>
          </p:cNvSpPr>
          <p:nvPr>
            <p:ph type="body" idx="1"/>
          </p:nvPr>
        </p:nvSpPr>
        <p:spPr>
          <a:xfrm>
            <a:off x="399370" y="1332411"/>
            <a:ext cx="5518830" cy="5265240"/>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24"/>
          <p:cNvSpPr txBox="1">
            <a:spLocks noGrp="1"/>
          </p:cNvSpPr>
          <p:nvPr>
            <p:ph type="body" idx="2"/>
          </p:nvPr>
        </p:nvSpPr>
        <p:spPr>
          <a:xfrm>
            <a:off x="6273801" y="1332411"/>
            <a:ext cx="5518830" cy="5265240"/>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24"/>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ubtitle Text - 1col">
  <p:cSld name="Title Subtitle Text - 1col">
    <p:spTree>
      <p:nvGrpSpPr>
        <p:cNvPr id="1" name="Shape 31"/>
        <p:cNvGrpSpPr/>
        <p:nvPr/>
      </p:nvGrpSpPr>
      <p:grpSpPr>
        <a:xfrm>
          <a:off x="0" y="0"/>
          <a:ext cx="0" cy="0"/>
          <a:chOff x="0" y="0"/>
          <a:chExt cx="0" cy="0"/>
        </a:xfrm>
      </p:grpSpPr>
      <p:sp>
        <p:nvSpPr>
          <p:cNvPr id="32" name="Google Shape;32;p25"/>
          <p:cNvSpPr txBox="1">
            <a:spLocks noGrp="1"/>
          </p:cNvSpPr>
          <p:nvPr>
            <p:ph type="body" idx="1"/>
          </p:nvPr>
        </p:nvSpPr>
        <p:spPr>
          <a:xfrm>
            <a:off x="399370" y="1285794"/>
            <a:ext cx="11393260" cy="506611"/>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25"/>
          <p:cNvSpPr txBox="1">
            <a:spLocks noGrp="1"/>
          </p:cNvSpPr>
          <p:nvPr>
            <p:ph type="body" idx="2"/>
          </p:nvPr>
        </p:nvSpPr>
        <p:spPr>
          <a:xfrm>
            <a:off x="399370" y="2046514"/>
            <a:ext cx="5518830" cy="4551135"/>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Google Shape;34;p25"/>
          <p:cNvSpPr txBox="1">
            <a:spLocks noGrp="1"/>
          </p:cNvSpPr>
          <p:nvPr>
            <p:ph type="body" idx="3"/>
          </p:nvPr>
        </p:nvSpPr>
        <p:spPr>
          <a:xfrm>
            <a:off x="6273801" y="2046514"/>
            <a:ext cx="5518830" cy="4551135"/>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Google Shape;35;p25"/>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FEF7D1"/>
        </a:solidFill>
        <a:effectLst/>
      </p:bgPr>
    </p:bg>
    <p:spTree>
      <p:nvGrpSpPr>
        <p:cNvPr id="1" name="Shape 36"/>
        <p:cNvGrpSpPr/>
        <p:nvPr/>
      </p:nvGrpSpPr>
      <p:grpSpPr>
        <a:xfrm>
          <a:off x="0" y="0"/>
          <a:ext cx="0" cy="0"/>
          <a:chOff x="0" y="0"/>
          <a:chExt cx="0" cy="0"/>
        </a:xfrm>
      </p:grpSpPr>
      <p:sp>
        <p:nvSpPr>
          <p:cNvPr id="37" name="Google Shape;37;p22"/>
          <p:cNvSpPr/>
          <p:nvPr/>
        </p:nvSpPr>
        <p:spPr>
          <a:xfrm>
            <a:off x="0" y="0"/>
            <a:ext cx="12192000" cy="6858000"/>
          </a:xfrm>
          <a:prstGeom prst="rect">
            <a:avLst/>
          </a:prstGeom>
          <a:solidFill>
            <a:srgbClr val="D2F1E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 name="Google Shape;38;p22"/>
          <p:cNvSpPr txBox="1">
            <a:spLocks noGrp="1"/>
          </p:cNvSpPr>
          <p:nvPr>
            <p:ph type="ctrTitle"/>
          </p:nvPr>
        </p:nvSpPr>
        <p:spPr>
          <a:xfrm>
            <a:off x="2188573" y="3188147"/>
            <a:ext cx="7832271" cy="1600197"/>
          </a:xfrm>
          <a:prstGeom prst="rect">
            <a:avLst/>
          </a:prstGeom>
          <a:noFill/>
          <a:ln>
            <a:noFill/>
          </a:ln>
        </p:spPr>
        <p:txBody>
          <a:bodyPr spcFirstLastPara="1" wrap="square" lIns="0" tIns="0" rIns="0" bIns="0" anchor="ctr" anchorCtr="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9" name="Google Shape;39;p22"/>
          <p:cNvPicPr preferRelativeResize="0"/>
          <p:nvPr/>
        </p:nvPicPr>
        <p:blipFill rotWithShape="1">
          <a:blip r:embed="rId2">
            <a:alphaModFix/>
          </a:blip>
          <a:srcRect/>
          <a:stretch/>
        </p:blipFill>
        <p:spPr>
          <a:xfrm>
            <a:off x="4404572" y="228542"/>
            <a:ext cx="3382856" cy="2620299"/>
          </a:xfrm>
          <a:prstGeom prst="rect">
            <a:avLst/>
          </a:prstGeom>
          <a:noFill/>
          <a:ln>
            <a:noFill/>
          </a:ln>
        </p:spPr>
      </p:pic>
      <p:sp>
        <p:nvSpPr>
          <p:cNvPr id="40" name="Google Shape;40;p22"/>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41" name="Google Shape;41;p22"/>
          <p:cNvPicPr preferRelativeResize="0"/>
          <p:nvPr/>
        </p:nvPicPr>
        <p:blipFill rotWithShape="1">
          <a:blip r:embed="rId3">
            <a:alphaModFix/>
          </a:blip>
          <a:srcRect/>
          <a:stretch/>
        </p:blipFill>
        <p:spPr>
          <a:xfrm>
            <a:off x="659936" y="6051476"/>
            <a:ext cx="1509686" cy="52937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FEF7D1"/>
        </a:solidFill>
        <a:effectLst/>
      </p:bgPr>
    </p:bg>
    <p:spTree>
      <p:nvGrpSpPr>
        <p:cNvPr id="1" name="Shape 45"/>
        <p:cNvGrpSpPr/>
        <p:nvPr/>
      </p:nvGrpSpPr>
      <p:grpSpPr>
        <a:xfrm>
          <a:off x="0" y="0"/>
          <a:ext cx="0" cy="0"/>
          <a:chOff x="0" y="0"/>
          <a:chExt cx="0" cy="0"/>
        </a:xfrm>
      </p:grpSpPr>
      <p:sp>
        <p:nvSpPr>
          <p:cNvPr id="46" name="Google Shape;46;p23"/>
          <p:cNvSpPr/>
          <p:nvPr/>
        </p:nvSpPr>
        <p:spPr>
          <a:xfrm>
            <a:off x="0" y="0"/>
            <a:ext cx="12192000" cy="6858000"/>
          </a:xfrm>
          <a:prstGeom prst="rect">
            <a:avLst/>
          </a:prstGeom>
          <a:solidFill>
            <a:srgbClr val="D2F1E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23"/>
          <p:cNvSpPr txBox="1">
            <a:spLocks noGrp="1"/>
          </p:cNvSpPr>
          <p:nvPr>
            <p:ph type="ctrTitle"/>
          </p:nvPr>
        </p:nvSpPr>
        <p:spPr>
          <a:xfrm>
            <a:off x="2188573" y="3188147"/>
            <a:ext cx="7832271" cy="1600197"/>
          </a:xfrm>
          <a:prstGeom prst="rect">
            <a:avLst/>
          </a:prstGeom>
          <a:noFill/>
          <a:ln>
            <a:noFill/>
          </a:ln>
        </p:spPr>
        <p:txBody>
          <a:bodyPr spcFirstLastPara="1" wrap="square" lIns="0" tIns="0" rIns="0" bIns="0" anchor="ctr" anchorCtr="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48" name="Google Shape;48;p23"/>
          <p:cNvPicPr preferRelativeResize="0"/>
          <p:nvPr/>
        </p:nvPicPr>
        <p:blipFill rotWithShape="1">
          <a:blip r:embed="rId2">
            <a:alphaModFix/>
          </a:blip>
          <a:srcRect/>
          <a:stretch/>
        </p:blipFill>
        <p:spPr>
          <a:xfrm>
            <a:off x="4404572" y="228542"/>
            <a:ext cx="3382856" cy="2620299"/>
          </a:xfrm>
          <a:prstGeom prst="rect">
            <a:avLst/>
          </a:prstGeom>
          <a:noFill/>
          <a:ln>
            <a:noFill/>
          </a:ln>
        </p:spPr>
      </p:pic>
      <p:sp>
        <p:nvSpPr>
          <p:cNvPr id="49" name="Google Shape;49;p23"/>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50" name="Google Shape;50;p23"/>
          <p:cNvPicPr preferRelativeResize="0"/>
          <p:nvPr/>
        </p:nvPicPr>
        <p:blipFill rotWithShape="1">
          <a:blip r:embed="rId3">
            <a:alphaModFix/>
          </a:blip>
          <a:srcRect/>
          <a:stretch/>
        </p:blipFill>
        <p:spPr>
          <a:xfrm>
            <a:off x="659936" y="6051476"/>
            <a:ext cx="1509686" cy="52937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1_Title Slide" type="title">
  <p:cSld name="1_Title Slide">
    <p:bg>
      <p:bgPr>
        <a:solidFill>
          <a:schemeClr val="lt1"/>
        </a:solidFill>
        <a:effectLst/>
      </p:bgPr>
    </p:bg>
    <p:spTree>
      <p:nvGrpSpPr>
        <p:cNvPr id="1" name="Shape 12"/>
        <p:cNvGrpSpPr/>
        <p:nvPr/>
      </p:nvGrpSpPr>
      <p:grpSpPr>
        <a:xfrm>
          <a:off x="0" y="0"/>
          <a:ext cx="0" cy="0"/>
          <a:chOff x="0" y="0"/>
          <a:chExt cx="0" cy="0"/>
        </a:xfrm>
      </p:grpSpPr>
      <p:pic>
        <p:nvPicPr>
          <p:cNvPr id="13" name="Google Shape;13;p18"/>
          <p:cNvPicPr preferRelativeResize="0"/>
          <p:nvPr/>
        </p:nvPicPr>
        <p:blipFill rotWithShape="1">
          <a:blip r:embed="rId2">
            <a:alphaModFix/>
          </a:blip>
          <a:srcRect/>
          <a:stretch/>
        </p:blipFill>
        <p:spPr>
          <a:xfrm>
            <a:off x="659936" y="2932981"/>
            <a:ext cx="11023391" cy="2819238"/>
          </a:xfrm>
          <a:prstGeom prst="rect">
            <a:avLst/>
          </a:prstGeom>
          <a:noFill/>
          <a:ln>
            <a:noFill/>
          </a:ln>
        </p:spPr>
      </p:pic>
      <p:sp>
        <p:nvSpPr>
          <p:cNvPr id="14" name="Google Shape;14;p18"/>
          <p:cNvSpPr txBox="1">
            <a:spLocks noGrp="1"/>
          </p:cNvSpPr>
          <p:nvPr>
            <p:ph type="ctrTitle"/>
          </p:nvPr>
        </p:nvSpPr>
        <p:spPr>
          <a:xfrm>
            <a:off x="798252" y="912854"/>
            <a:ext cx="6010271" cy="87593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accent3"/>
              </a:buClr>
              <a:buSzPts val="3600"/>
              <a:buFont typeface="Calibri"/>
              <a:buNone/>
              <a:defRPr sz="3600" b="1">
                <a:solidFill>
                  <a:schemeClr val="accent3"/>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8"/>
          <p:cNvSpPr txBox="1">
            <a:spLocks noGrp="1"/>
          </p:cNvSpPr>
          <p:nvPr>
            <p:ph type="subTitle" idx="1"/>
          </p:nvPr>
        </p:nvSpPr>
        <p:spPr>
          <a:xfrm>
            <a:off x="798252" y="2300000"/>
            <a:ext cx="6010271" cy="632981"/>
          </a:xfrm>
          <a:prstGeom prst="rect">
            <a:avLst/>
          </a:prstGeom>
          <a:noFill/>
          <a:ln>
            <a:noFill/>
          </a:ln>
        </p:spPr>
        <p:txBody>
          <a:bodyPr spcFirstLastPara="1" wrap="square" lIns="0" tIns="0" rIns="0" bIns="0" anchor="t" anchorCtr="0">
            <a:noAutofit/>
          </a:bodyPr>
          <a:lstStyle>
            <a:lvl1pPr marR="0" lvl="0" algn="l" rtl="0">
              <a:lnSpc>
                <a:spcPct val="90000"/>
              </a:lnSpc>
              <a:spcBef>
                <a:spcPts val="1000"/>
              </a:spcBef>
              <a:spcAft>
                <a:spcPts val="0"/>
              </a:spcAft>
              <a:buClr>
                <a:schemeClr val="accent1"/>
              </a:buClr>
              <a:buSzPts val="2400"/>
              <a:buFont typeface="Arial"/>
              <a:buNone/>
              <a:defRPr sz="2400" b="1" i="0" u="none" strike="noStrike" cap="none">
                <a:solidFill>
                  <a:schemeClr val="accent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6" name="Google Shape;16;p18"/>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17" name="Google Shape;17;p18"/>
          <p:cNvPicPr preferRelativeResize="0"/>
          <p:nvPr/>
        </p:nvPicPr>
        <p:blipFill rotWithShape="1">
          <a:blip r:embed="rId3">
            <a:alphaModFix/>
          </a:blip>
          <a:srcRect/>
          <a:stretch/>
        </p:blipFill>
        <p:spPr>
          <a:xfrm>
            <a:off x="8659976" y="336883"/>
            <a:ext cx="2154863" cy="1669117"/>
          </a:xfrm>
          <a:prstGeom prst="rect">
            <a:avLst/>
          </a:prstGeom>
          <a:noFill/>
          <a:ln>
            <a:noFill/>
          </a:ln>
        </p:spPr>
      </p:pic>
      <p:pic>
        <p:nvPicPr>
          <p:cNvPr id="18" name="Google Shape;18;p18"/>
          <p:cNvPicPr preferRelativeResize="0"/>
          <p:nvPr/>
        </p:nvPicPr>
        <p:blipFill rotWithShape="1">
          <a:blip r:embed="rId4">
            <a:alphaModFix/>
          </a:blip>
          <a:srcRect/>
          <a:stretch/>
        </p:blipFill>
        <p:spPr>
          <a:xfrm>
            <a:off x="659936" y="6051476"/>
            <a:ext cx="1509686" cy="529371"/>
          </a:xfrm>
          <a:prstGeom prst="rect">
            <a:avLst/>
          </a:prstGeom>
          <a:noFill/>
          <a:ln>
            <a:noFill/>
          </a:ln>
        </p:spPr>
      </p:pic>
      <p:pic>
        <p:nvPicPr>
          <p:cNvPr id="19" name="Google Shape;19;p18"/>
          <p:cNvPicPr preferRelativeResize="0"/>
          <p:nvPr/>
        </p:nvPicPr>
        <p:blipFill rotWithShape="1">
          <a:blip r:embed="rId5">
            <a:alphaModFix/>
          </a:blip>
          <a:srcRect/>
          <a:stretch/>
        </p:blipFill>
        <p:spPr>
          <a:xfrm>
            <a:off x="7748243" y="1767962"/>
            <a:ext cx="3978328" cy="3978328"/>
          </a:xfrm>
          <a:prstGeom prst="rect">
            <a:avLst/>
          </a:prstGeom>
          <a:noFill/>
          <a:ln>
            <a:noFill/>
          </a:ln>
        </p:spPr>
      </p:pic>
    </p:spTree>
    <p:extLst>
      <p:ext uri="{BB962C8B-B14F-4D97-AF65-F5344CB8AC3E}">
        <p14:creationId xmlns:p14="http://schemas.microsoft.com/office/powerpoint/2010/main" val="18723839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Text - 1col">
  <p:cSld name="Title Text - 1col">
    <p:spTree>
      <p:nvGrpSpPr>
        <p:cNvPr id="1" name="Shape 20"/>
        <p:cNvGrpSpPr/>
        <p:nvPr/>
      </p:nvGrpSpPr>
      <p:grpSpPr>
        <a:xfrm>
          <a:off x="0" y="0"/>
          <a:ext cx="0" cy="0"/>
          <a:chOff x="0" y="0"/>
          <a:chExt cx="0" cy="0"/>
        </a:xfrm>
      </p:grpSpPr>
      <p:sp>
        <p:nvSpPr>
          <p:cNvPr id="21" name="Google Shape;21;p19"/>
          <p:cNvSpPr txBox="1">
            <a:spLocks noGrp="1"/>
          </p:cNvSpPr>
          <p:nvPr>
            <p:ph type="body" idx="1"/>
          </p:nvPr>
        </p:nvSpPr>
        <p:spPr>
          <a:xfrm>
            <a:off x="399370" y="1449389"/>
            <a:ext cx="11393260" cy="5096388"/>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19"/>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232034884"/>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Subtitle Content - 2col">
  <p:cSld name="Title Subtitle Content - 2col">
    <p:spTree>
      <p:nvGrpSpPr>
        <p:cNvPr id="1" name="Shape 23"/>
        <p:cNvGrpSpPr/>
        <p:nvPr/>
      </p:nvGrpSpPr>
      <p:grpSpPr>
        <a:xfrm>
          <a:off x="0" y="0"/>
          <a:ext cx="0" cy="0"/>
          <a:chOff x="0" y="0"/>
          <a:chExt cx="0" cy="0"/>
        </a:xfrm>
      </p:grpSpPr>
      <p:sp>
        <p:nvSpPr>
          <p:cNvPr id="24" name="Google Shape;24;p20"/>
          <p:cNvSpPr txBox="1">
            <a:spLocks noGrp="1"/>
          </p:cNvSpPr>
          <p:nvPr>
            <p:ph type="body" idx="1"/>
          </p:nvPr>
        </p:nvSpPr>
        <p:spPr>
          <a:xfrm>
            <a:off x="399369" y="1258817"/>
            <a:ext cx="11393261" cy="500784"/>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20"/>
          <p:cNvSpPr txBox="1">
            <a:spLocks noGrp="1"/>
          </p:cNvSpPr>
          <p:nvPr>
            <p:ph type="body" idx="2"/>
          </p:nvPr>
        </p:nvSpPr>
        <p:spPr>
          <a:xfrm>
            <a:off x="399370" y="1994263"/>
            <a:ext cx="11393260" cy="460338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20"/>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256996497"/>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p:nvPr/>
        </p:nvSpPr>
        <p:spPr>
          <a:xfrm>
            <a:off x="0" y="1"/>
            <a:ext cx="12192000" cy="1071154"/>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1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2800"/>
              <a:buFont typeface="Calibri"/>
              <a:buNone/>
              <a:defRPr sz="28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2"/>
        <p:cNvGrpSpPr/>
        <p:nvPr/>
      </p:nvGrpSpPr>
      <p:grpSpPr>
        <a:xfrm>
          <a:off x="0" y="0"/>
          <a:ext cx="0" cy="0"/>
          <a:chOff x="0" y="0"/>
          <a:chExt cx="0" cy="0"/>
        </a:xfrm>
      </p:grpSpPr>
      <p:sp>
        <p:nvSpPr>
          <p:cNvPr id="43" name="Google Shape;43;p21"/>
          <p:cNvSpPr/>
          <p:nvPr/>
        </p:nvSpPr>
        <p:spPr>
          <a:xfrm>
            <a:off x="0" y="1"/>
            <a:ext cx="12192000" cy="1071154"/>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4" name="Google Shape;44;p21"/>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p:nvPr/>
        </p:nvSpPr>
        <p:spPr>
          <a:xfrm>
            <a:off x="0" y="1"/>
            <a:ext cx="12192000" cy="1071154"/>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1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2800"/>
              <a:buFont typeface="Calibri"/>
              <a:buNone/>
              <a:defRPr sz="28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941271025"/>
      </p:ext>
    </p:extLst>
  </p:cSld>
  <p:clrMap bg1="lt1" tx1="dk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
          <p:cNvSpPr/>
          <p:nvPr/>
        </p:nvSpPr>
        <p:spPr>
          <a:xfrm>
            <a:off x="686526" y="2436223"/>
            <a:ext cx="6480629" cy="48768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57" name="Google Shape;57;p1"/>
          <p:cNvSpPr txBox="1">
            <a:spLocks noGrp="1"/>
          </p:cNvSpPr>
          <p:nvPr>
            <p:ph type="ctrTitle"/>
          </p:nvPr>
        </p:nvSpPr>
        <p:spPr>
          <a:xfrm>
            <a:off x="686526" y="1299029"/>
            <a:ext cx="6611257" cy="989148"/>
          </a:xfrm>
          <a:prstGeom prst="rect">
            <a:avLst/>
          </a:prstGeom>
          <a:noFill/>
          <a:ln>
            <a:noFill/>
          </a:ln>
        </p:spPr>
        <p:txBody>
          <a:bodyPr spcFirstLastPara="1" wrap="square" lIns="0" tIns="0" rIns="0" bIns="0" anchor="t" anchorCtr="0">
            <a:normAutofit/>
          </a:bodyPr>
          <a:lstStyle/>
          <a:p>
            <a:pPr lvl="0"/>
            <a:r>
              <a:rPr lang="en-GB" sz="2800" b="0" dirty="0"/>
              <a:t>Module 7</a:t>
            </a:r>
            <a:r>
              <a:rPr lang="en-GB" dirty="0"/>
              <a:t/>
            </a:r>
            <a:br>
              <a:rPr lang="en-GB" dirty="0"/>
            </a:br>
            <a:r>
              <a:rPr lang="en-GB" dirty="0"/>
              <a:t>Financial Literacy</a:t>
            </a:r>
            <a:endParaRPr dirty="0"/>
          </a:p>
        </p:txBody>
      </p:sp>
      <p:sp>
        <p:nvSpPr>
          <p:cNvPr id="58" name="Google Shape;58;p1"/>
          <p:cNvSpPr txBox="1">
            <a:spLocks noGrp="1"/>
          </p:cNvSpPr>
          <p:nvPr>
            <p:ph type="subTitle" idx="1"/>
          </p:nvPr>
        </p:nvSpPr>
        <p:spPr>
          <a:xfrm>
            <a:off x="782320" y="2525119"/>
            <a:ext cx="5357224" cy="329114"/>
          </a:xfrm>
          <a:prstGeom prst="rect">
            <a:avLst/>
          </a:prstGeom>
          <a:noFill/>
          <a:ln>
            <a:noFill/>
          </a:ln>
        </p:spPr>
        <p:txBody>
          <a:bodyPr spcFirstLastPara="1" wrap="square" lIns="0" tIns="0" rIns="0" bIns="0" anchor="t" anchorCtr="0">
            <a:noAutofit/>
          </a:bodyPr>
          <a:lstStyle/>
          <a:p>
            <a:pPr lvl="0">
              <a:spcBef>
                <a:spcPts val="0"/>
              </a:spcBef>
            </a:pPr>
            <a:r>
              <a:rPr lang="en-GB" sz="2200" dirty="0">
                <a:solidFill>
                  <a:schemeClr val="lt1"/>
                </a:solidFill>
              </a:rPr>
              <a:t>Unit </a:t>
            </a:r>
            <a:r>
              <a:rPr lang="en-GB" sz="2200" dirty="0" smtClean="0">
                <a:solidFill>
                  <a:schemeClr val="lt1"/>
                </a:solidFill>
              </a:rPr>
              <a:t>2:  </a:t>
            </a:r>
            <a:r>
              <a:rPr lang="en-GB" sz="2200" dirty="0">
                <a:solidFill>
                  <a:schemeClr val="lt1"/>
                </a:solidFill>
              </a:rPr>
              <a:t>Investment</a:t>
            </a:r>
          </a:p>
          <a:p>
            <a:pPr lvl="0">
              <a:spcBef>
                <a:spcPts val="0"/>
              </a:spcBef>
            </a:pPr>
            <a:endParaRPr lang="en-GB" sz="2200" dirty="0">
              <a:solidFill>
                <a:schemeClr val="lt1"/>
              </a:solidFill>
            </a:endParaRPr>
          </a:p>
        </p:txBody>
      </p:sp>
    </p:spTree>
    <p:extLst>
      <p:ext uri="{BB962C8B-B14F-4D97-AF65-F5344CB8AC3E}">
        <p14:creationId xmlns:p14="http://schemas.microsoft.com/office/powerpoint/2010/main" val="3879494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9"/>
          <p:cNvSpPr txBox="1">
            <a:spLocks noGrp="1"/>
          </p:cNvSpPr>
          <p:nvPr>
            <p:ph type="body" idx="2"/>
          </p:nvPr>
        </p:nvSpPr>
        <p:spPr>
          <a:xfrm>
            <a:off x="681643" y="1408146"/>
            <a:ext cx="10557163" cy="5023200"/>
          </a:xfrm>
          <a:prstGeom prst="rect">
            <a:avLst/>
          </a:prstGeom>
          <a:noFill/>
          <a:ln>
            <a:noFill/>
          </a:ln>
        </p:spPr>
        <p:txBody>
          <a:bodyPr spcFirstLastPara="1" wrap="square" lIns="0" tIns="0" rIns="0" bIns="0" anchor="t" anchorCtr="0">
            <a:noAutofit/>
          </a:bodyPr>
          <a:lstStyle/>
          <a:p>
            <a:pPr marL="457200" lvl="0" indent="-342900" algn="l" rtl="0">
              <a:lnSpc>
                <a:spcPct val="200000"/>
              </a:lnSpc>
              <a:spcBef>
                <a:spcPts val="0"/>
              </a:spcBef>
              <a:spcAft>
                <a:spcPts val="0"/>
              </a:spcAft>
              <a:buClr>
                <a:srgbClr val="242424"/>
              </a:buClr>
              <a:buSzPts val="1800"/>
              <a:buFont typeface="Wingdings" panose="05000000000000000000" pitchFamily="2" charset="2"/>
              <a:buChar char="§"/>
            </a:pPr>
            <a:r>
              <a:rPr lang="en-GB" dirty="0">
                <a:solidFill>
                  <a:srgbClr val="242424"/>
                </a:solidFill>
                <a:highlight>
                  <a:srgbClr val="FFFFFF"/>
                </a:highlight>
              </a:rPr>
              <a:t>Wealth Generation is part of Cypriot culture and until recently it was even mandatory for parents to provide dowry. </a:t>
            </a:r>
            <a:endParaRPr dirty="0">
              <a:solidFill>
                <a:srgbClr val="242424"/>
              </a:solidFill>
              <a:highlight>
                <a:srgbClr val="FFFFFF"/>
              </a:highlight>
            </a:endParaRPr>
          </a:p>
          <a:p>
            <a:pPr marL="457200" lvl="0" indent="-342900" algn="l" rtl="0">
              <a:lnSpc>
                <a:spcPct val="200000"/>
              </a:lnSpc>
              <a:spcBef>
                <a:spcPts val="0"/>
              </a:spcBef>
              <a:spcAft>
                <a:spcPts val="0"/>
              </a:spcAft>
              <a:buClr>
                <a:srgbClr val="242424"/>
              </a:buClr>
              <a:buSzPts val="1800"/>
              <a:buFont typeface="Wingdings" panose="05000000000000000000" pitchFamily="2" charset="2"/>
              <a:buChar char="§"/>
            </a:pPr>
            <a:r>
              <a:rPr lang="en-GB" dirty="0">
                <a:solidFill>
                  <a:srgbClr val="242424"/>
                </a:solidFill>
                <a:highlight>
                  <a:srgbClr val="FFFFFF"/>
                </a:highlight>
              </a:rPr>
              <a:t>Nowadays, things have changed, and parents often find themselves wondering how they can provide for the future of their children and children wondering how to make the right use of family wealth that was passed down to them. </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This area can be particularly difficult to navigate with family, but there is a structure that can be followed to raise an appropriate </a:t>
            </a:r>
            <a:r>
              <a:rPr lang="en-GB" dirty="0" smtClean="0"/>
              <a:t>mind-set </a:t>
            </a:r>
            <a:r>
              <a:rPr lang="en-GB" dirty="0"/>
              <a:t>and highlight common mistakes.</a:t>
            </a:r>
            <a:endParaRPr dirty="0"/>
          </a:p>
        </p:txBody>
      </p:sp>
      <p:sp>
        <p:nvSpPr>
          <p:cNvPr id="113" name="Google Shape;113;p9"/>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Wealth Generation and Why it is Important</a:t>
            </a:r>
            <a:endParaRP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0"/>
          <p:cNvSpPr txBox="1">
            <a:spLocks noGrp="1"/>
          </p:cNvSpPr>
          <p:nvPr>
            <p:ph type="body" idx="2"/>
          </p:nvPr>
        </p:nvSpPr>
        <p:spPr>
          <a:xfrm>
            <a:off x="399230" y="1229236"/>
            <a:ext cx="11393400" cy="4869600"/>
          </a:xfrm>
          <a:prstGeom prst="rect">
            <a:avLst/>
          </a:prstGeom>
          <a:noFill/>
          <a:ln>
            <a:noFill/>
          </a:ln>
        </p:spPr>
        <p:txBody>
          <a:bodyPr spcFirstLastPara="1" wrap="square" lIns="0" tIns="0" rIns="0" bIns="0" anchor="t" anchorCtr="0">
            <a:noAutofit/>
          </a:bodyPr>
          <a:lstStyle/>
          <a:p>
            <a:pPr marL="0" lvl="0" indent="0" algn="just" rtl="0">
              <a:lnSpc>
                <a:spcPct val="200000"/>
              </a:lnSpc>
              <a:spcBef>
                <a:spcPts val="0"/>
              </a:spcBef>
              <a:spcAft>
                <a:spcPts val="0"/>
              </a:spcAft>
              <a:buClr>
                <a:srgbClr val="000000"/>
              </a:buClr>
              <a:buSzPts val="1800"/>
              <a:buNone/>
            </a:pPr>
            <a:r>
              <a:rPr lang="en-GB" dirty="0"/>
              <a:t>Raising the topic of wealth around family can be challenging, but, here is a suggested way to navigate the topic:</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smtClean="0"/>
              <a:t>Sit </a:t>
            </a:r>
            <a:r>
              <a:rPr lang="en-GB" dirty="0"/>
              <a:t>with your family at a table to enable inclusion for everyone</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Raise the concern of investing in the education of children</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Ask questions regarding family wealth</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Discuss the importance of having a will </a:t>
            </a:r>
            <a:endParaRPr dirty="0"/>
          </a:p>
          <a:p>
            <a:pPr marL="0" lvl="0" indent="0" algn="just" rtl="0">
              <a:lnSpc>
                <a:spcPct val="200000"/>
              </a:lnSpc>
              <a:spcBef>
                <a:spcPts val="0"/>
              </a:spcBef>
              <a:spcAft>
                <a:spcPts val="0"/>
              </a:spcAft>
              <a:buSzPts val="1800"/>
              <a:buNone/>
            </a:pPr>
            <a:endParaRPr dirty="0"/>
          </a:p>
          <a:p>
            <a:pPr marL="0" lvl="0" indent="0" algn="just" rtl="0">
              <a:lnSpc>
                <a:spcPct val="200000"/>
              </a:lnSpc>
              <a:spcBef>
                <a:spcPts val="0"/>
              </a:spcBef>
              <a:spcAft>
                <a:spcPts val="0"/>
              </a:spcAft>
              <a:buSzPts val="1800"/>
              <a:buNone/>
            </a:pPr>
            <a:r>
              <a:rPr lang="en-GB" dirty="0"/>
              <a:t>A will empowers future generations to take their share of what is being passed down to them, without the hassle of attending court, ultimately losing time and money.</a:t>
            </a:r>
            <a:endParaRPr dirty="0"/>
          </a:p>
        </p:txBody>
      </p:sp>
      <p:sp>
        <p:nvSpPr>
          <p:cNvPr id="119" name="Google Shape;119;p10"/>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A Structure for Wealth Discussion</a:t>
            </a:r>
            <a:endParaRP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1" name="Google Shape;131;p14"/>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a:buSzPts val="2800"/>
            </a:pPr>
            <a:r>
              <a:rPr lang="en-US" b="1" dirty="0"/>
              <a:t>Activity Time! Create a forward looking cash </a:t>
            </a:r>
            <a:r>
              <a:rPr lang="en-US" b="1" dirty="0" smtClean="0"/>
              <a:t>flow</a:t>
            </a:r>
            <a:endParaRPr b="1" dirty="0"/>
          </a:p>
        </p:txBody>
      </p:sp>
      <p:pic>
        <p:nvPicPr>
          <p:cNvPr id="4" name="Picture 3">
            <a:extLst>
              <a:ext uri="{FF2B5EF4-FFF2-40B4-BE49-F238E27FC236}">
                <a16:creationId xmlns:a16="http://schemas.microsoft.com/office/drawing/2014/main" id="{9B3C80FC-8BAB-26D0-255A-809B6E0A2E87}"/>
              </a:ext>
            </a:extLst>
          </p:cNvPr>
          <p:cNvPicPr>
            <a:picLocks noChangeAspect="1"/>
          </p:cNvPicPr>
          <p:nvPr/>
        </p:nvPicPr>
        <p:blipFill>
          <a:blip r:embed="rId3"/>
          <a:stretch>
            <a:fillRect/>
          </a:stretch>
        </p:blipFill>
        <p:spPr>
          <a:xfrm>
            <a:off x="2711644" y="1354032"/>
            <a:ext cx="6768712" cy="503140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1"/>
          <p:cNvSpPr txBox="1">
            <a:spLocks noGrp="1"/>
          </p:cNvSpPr>
          <p:nvPr>
            <p:ph type="body" idx="2"/>
          </p:nvPr>
        </p:nvSpPr>
        <p:spPr>
          <a:xfrm>
            <a:off x="748509" y="1510472"/>
            <a:ext cx="10141163" cy="3261033"/>
          </a:xfrm>
          <a:prstGeom prst="rect">
            <a:avLst/>
          </a:prstGeom>
          <a:noFill/>
          <a:ln>
            <a:noFill/>
          </a:ln>
        </p:spPr>
        <p:txBody>
          <a:bodyPr spcFirstLastPara="1" wrap="square" lIns="0" tIns="0" rIns="0" bIns="0" anchor="t" anchorCtr="0">
            <a:noAutofit/>
          </a:bodyPr>
          <a:lstStyle/>
          <a:p>
            <a:pPr marL="0" lvl="0" indent="0" algn="just" rtl="0">
              <a:lnSpc>
                <a:spcPct val="200000"/>
              </a:lnSpc>
              <a:spcBef>
                <a:spcPts val="0"/>
              </a:spcBef>
              <a:spcAft>
                <a:spcPts val="0"/>
              </a:spcAft>
              <a:buClr>
                <a:srgbClr val="000000"/>
              </a:buClr>
              <a:buSzPts val="1800"/>
              <a:buNone/>
            </a:pPr>
            <a:r>
              <a:rPr lang="en-GB" dirty="0"/>
              <a:t>In this unit, we covered the important topics of protecting and empowering your future self</a:t>
            </a:r>
            <a:r>
              <a:rPr lang="en-GB" dirty="0" smtClean="0"/>
              <a:t>.</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smtClean="0"/>
              <a:t>Distinguish </a:t>
            </a:r>
            <a:r>
              <a:rPr lang="en-GB" dirty="0"/>
              <a:t>the different types of pensions and what to look out for when deciding to take up a pension scheme</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The importance of lifelong learning and how developing skills throughout life can empower us</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A structure to navigate discussions on wealth generation with family</a:t>
            </a:r>
            <a:endParaRPr dirty="0"/>
          </a:p>
        </p:txBody>
      </p:sp>
      <p:sp>
        <p:nvSpPr>
          <p:cNvPr id="125" name="Google Shape;125;p11"/>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Unit Review</a:t>
            </a:r>
            <a:endParaRP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2"/>
          <p:cNvSpPr txBox="1">
            <a:spLocks noGrp="1"/>
          </p:cNvSpPr>
          <p:nvPr>
            <p:ph type="body" idx="1"/>
          </p:nvPr>
        </p:nvSpPr>
        <p:spPr>
          <a:xfrm>
            <a:off x="399370" y="1358537"/>
            <a:ext cx="11393260" cy="518724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chemeClr val="accent1"/>
              </a:buClr>
              <a:buSzPts val="1800"/>
              <a:buNone/>
            </a:pPr>
            <a:r>
              <a:rPr lang="en-GB" sz="2000" dirty="0"/>
              <a:t>When we think of the word </a:t>
            </a:r>
            <a:r>
              <a:rPr lang="en-GB" sz="2000" b="1" dirty="0">
                <a:solidFill>
                  <a:srgbClr val="187498"/>
                </a:solidFill>
              </a:rPr>
              <a:t>“investment” </a:t>
            </a:r>
            <a:r>
              <a:rPr lang="en-GB" sz="2000" dirty="0"/>
              <a:t>we instantly think of taking a sum of money and strategically committing it to the stock market or crypto-currencies for the purpose of gaining more money</a:t>
            </a:r>
            <a:r>
              <a:rPr lang="en-GB" sz="2000" dirty="0" smtClean="0"/>
              <a:t>.</a:t>
            </a:r>
          </a:p>
          <a:p>
            <a:pPr marL="0" lvl="0" indent="0" algn="just" rtl="0">
              <a:lnSpc>
                <a:spcPct val="90000"/>
              </a:lnSpc>
              <a:spcBef>
                <a:spcPts val="0"/>
              </a:spcBef>
              <a:spcAft>
                <a:spcPts val="0"/>
              </a:spcAft>
              <a:buClr>
                <a:schemeClr val="accent1"/>
              </a:buClr>
              <a:buSzPts val="1800"/>
              <a:buNone/>
            </a:pPr>
            <a:endParaRPr sz="2000" dirty="0"/>
          </a:p>
          <a:p>
            <a:pPr marL="0" lvl="0" indent="0" algn="just" rtl="0">
              <a:lnSpc>
                <a:spcPct val="90000"/>
              </a:lnSpc>
              <a:spcBef>
                <a:spcPts val="0"/>
              </a:spcBef>
              <a:spcAft>
                <a:spcPts val="0"/>
              </a:spcAft>
              <a:buClr>
                <a:schemeClr val="accent1"/>
              </a:buClr>
              <a:buSzPts val="1800"/>
              <a:buNone/>
            </a:pPr>
            <a:endParaRPr sz="2000" dirty="0"/>
          </a:p>
          <a:p>
            <a:pPr marL="0" lvl="0" indent="0" algn="just" rtl="0">
              <a:lnSpc>
                <a:spcPct val="90000"/>
              </a:lnSpc>
              <a:spcBef>
                <a:spcPts val="0"/>
              </a:spcBef>
              <a:spcAft>
                <a:spcPts val="0"/>
              </a:spcAft>
              <a:buClr>
                <a:schemeClr val="accent1"/>
              </a:buClr>
              <a:buSzPts val="1800"/>
              <a:buNone/>
            </a:pPr>
            <a:r>
              <a:rPr lang="en-GB" sz="2000" dirty="0"/>
              <a:t>But, there are </a:t>
            </a:r>
            <a:r>
              <a:rPr lang="en-GB" sz="2000" b="1" dirty="0"/>
              <a:t>various forms of investment </a:t>
            </a:r>
            <a:r>
              <a:rPr lang="en-GB" sz="2000" dirty="0"/>
              <a:t>that exceed the basic value of money. These investments are:</a:t>
            </a:r>
            <a:endParaRPr sz="2000" dirty="0"/>
          </a:p>
          <a:p>
            <a:pPr marL="457200" lvl="0" indent="-342900" algn="just" rtl="0">
              <a:lnSpc>
                <a:spcPct val="150000"/>
              </a:lnSpc>
              <a:spcBef>
                <a:spcPts val="0"/>
              </a:spcBef>
              <a:spcAft>
                <a:spcPts val="0"/>
              </a:spcAft>
              <a:buSzPts val="1800"/>
              <a:buFont typeface="Wingdings" panose="05000000000000000000" pitchFamily="2" charset="2"/>
              <a:buChar char="§"/>
            </a:pPr>
            <a:r>
              <a:rPr lang="en-GB" sz="2000" b="1" dirty="0" smtClean="0"/>
              <a:t>Pension</a:t>
            </a:r>
            <a:endParaRPr sz="2000" b="1" dirty="0"/>
          </a:p>
          <a:p>
            <a:pPr lvl="1" algn="just" rtl="0">
              <a:lnSpc>
                <a:spcPct val="150000"/>
              </a:lnSpc>
              <a:spcBef>
                <a:spcPts val="0"/>
              </a:spcBef>
              <a:spcAft>
                <a:spcPts val="0"/>
              </a:spcAft>
              <a:buSzPts val="2200"/>
              <a:buFont typeface="Wingdings" panose="05000000000000000000" pitchFamily="2" charset="2"/>
              <a:buChar char="§"/>
            </a:pPr>
            <a:r>
              <a:rPr lang="en-GB" sz="2000" dirty="0"/>
              <a:t>Understand and differentiate between different pension schemes</a:t>
            </a:r>
            <a:endParaRPr sz="2000" dirty="0"/>
          </a:p>
          <a:p>
            <a:pPr marL="457200" lvl="0" indent="-342900" algn="just" rtl="0">
              <a:lnSpc>
                <a:spcPct val="150000"/>
              </a:lnSpc>
              <a:spcBef>
                <a:spcPts val="0"/>
              </a:spcBef>
              <a:spcAft>
                <a:spcPts val="0"/>
              </a:spcAft>
              <a:buSzPts val="1800"/>
              <a:buFont typeface="Wingdings" panose="05000000000000000000" pitchFamily="2" charset="2"/>
              <a:buChar char="§"/>
            </a:pPr>
            <a:r>
              <a:rPr lang="en-GB" sz="2000" b="1" dirty="0"/>
              <a:t>Lifelong Learning</a:t>
            </a:r>
            <a:endParaRPr sz="2000" b="1" dirty="0"/>
          </a:p>
          <a:p>
            <a:pPr lvl="1" algn="just" rtl="0">
              <a:lnSpc>
                <a:spcPct val="150000"/>
              </a:lnSpc>
              <a:spcBef>
                <a:spcPts val="0"/>
              </a:spcBef>
              <a:spcAft>
                <a:spcPts val="0"/>
              </a:spcAft>
              <a:buSzPts val="2200"/>
              <a:buFont typeface="Wingdings" panose="05000000000000000000" pitchFamily="2" charset="2"/>
              <a:buChar char="§"/>
            </a:pPr>
            <a:r>
              <a:rPr lang="en-GB" sz="2000" dirty="0"/>
              <a:t>Create habits that enable you to develop skills throughout your life for the purpose of self-improvement and empowerment</a:t>
            </a:r>
            <a:endParaRPr sz="2000" dirty="0"/>
          </a:p>
          <a:p>
            <a:pPr marL="457200" lvl="0" indent="-342900" algn="just" rtl="0">
              <a:lnSpc>
                <a:spcPct val="150000"/>
              </a:lnSpc>
              <a:spcBef>
                <a:spcPts val="0"/>
              </a:spcBef>
              <a:spcAft>
                <a:spcPts val="0"/>
              </a:spcAft>
              <a:buSzPts val="1800"/>
              <a:buFont typeface="Wingdings" panose="05000000000000000000" pitchFamily="2" charset="2"/>
              <a:buChar char="§"/>
            </a:pPr>
            <a:r>
              <a:rPr lang="en-GB" sz="2000" b="1" dirty="0"/>
              <a:t>Wealth Generation</a:t>
            </a:r>
            <a:endParaRPr sz="2000" b="1" dirty="0"/>
          </a:p>
          <a:p>
            <a:pPr lvl="1" algn="just" rtl="0">
              <a:lnSpc>
                <a:spcPct val="150000"/>
              </a:lnSpc>
              <a:spcBef>
                <a:spcPts val="0"/>
              </a:spcBef>
              <a:spcAft>
                <a:spcPts val="0"/>
              </a:spcAft>
              <a:buSzPts val="2200"/>
              <a:buFont typeface="Wingdings" panose="05000000000000000000" pitchFamily="2" charset="2"/>
              <a:buChar char="§"/>
            </a:pPr>
            <a:r>
              <a:rPr lang="en-GB" sz="2000" dirty="0"/>
              <a:t>Understand the benefits of wealth creation for future generations</a:t>
            </a:r>
            <a:endParaRPr sz="2000" dirty="0"/>
          </a:p>
        </p:txBody>
      </p:sp>
      <p:sp>
        <p:nvSpPr>
          <p:cNvPr id="63" name="Google Shape;63;p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Unit Overview</a:t>
            </a:r>
            <a:endParaRP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3"/>
          <p:cNvSpPr txBox="1">
            <a:spLocks noGrp="1"/>
          </p:cNvSpPr>
          <p:nvPr>
            <p:ph type="body" idx="1"/>
          </p:nvPr>
        </p:nvSpPr>
        <p:spPr>
          <a:xfrm>
            <a:off x="399370" y="1308661"/>
            <a:ext cx="11393260" cy="5187240"/>
          </a:xfrm>
          <a:prstGeom prst="rect">
            <a:avLst/>
          </a:prstGeom>
          <a:noFill/>
          <a:ln>
            <a:noFill/>
          </a:ln>
        </p:spPr>
        <p:txBody>
          <a:bodyPr spcFirstLastPara="1" wrap="square" lIns="0" tIns="0" rIns="0" bIns="0" anchor="t" anchorCtr="0">
            <a:noAutofit/>
          </a:bodyPr>
          <a:lstStyle/>
          <a:p>
            <a:pPr marL="457200" lvl="0" indent="-342900" algn="just" rtl="0">
              <a:lnSpc>
                <a:spcPct val="200000"/>
              </a:lnSpc>
              <a:spcBef>
                <a:spcPts val="0"/>
              </a:spcBef>
              <a:spcAft>
                <a:spcPts val="0"/>
              </a:spcAft>
              <a:buClr>
                <a:srgbClr val="000000"/>
              </a:buClr>
              <a:buSzPts val="1800"/>
              <a:buFont typeface="Wingdings" panose="05000000000000000000" pitchFamily="2" charset="2"/>
              <a:buChar char="§"/>
            </a:pPr>
            <a:r>
              <a:rPr lang="en-GB" dirty="0"/>
              <a:t>The core purpose of a pension system is to </a:t>
            </a:r>
            <a:r>
              <a:rPr lang="en-GB" b="1" dirty="0">
                <a:solidFill>
                  <a:srgbClr val="187498"/>
                </a:solidFill>
              </a:rPr>
              <a:t>protect people </a:t>
            </a:r>
            <a:r>
              <a:rPr lang="en-GB" dirty="0"/>
              <a:t>of old age from poverty and to promote financial sustainability</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In the European Union, </a:t>
            </a:r>
            <a:r>
              <a:rPr lang="en-GB" i="1" dirty="0"/>
              <a:t>Principle 15 of the European Pillar of Social Rights </a:t>
            </a:r>
            <a:r>
              <a:rPr lang="en-GB" dirty="0"/>
              <a:t>dictates that employees and the self-employed/entrepreneurs have the right to access pension funds that are equal to their contributions while working</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It is important to keep a </a:t>
            </a:r>
            <a:r>
              <a:rPr lang="en-GB" i="1" dirty="0"/>
              <a:t>record of invoices</a:t>
            </a:r>
            <a:r>
              <a:rPr lang="en-GB" dirty="0"/>
              <a:t> that state how much you have been paid. You do this to prove that you have the right to claim X amount</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Your claim to a pension also depends the </a:t>
            </a:r>
            <a:r>
              <a:rPr lang="en-GB" dirty="0">
                <a:solidFill>
                  <a:srgbClr val="187498"/>
                </a:solidFill>
              </a:rPr>
              <a:t>state of your housing</a:t>
            </a:r>
            <a:r>
              <a:rPr lang="en-GB" dirty="0"/>
              <a:t>, if you have access to it and how much it costs (rent, mortgage, utility bills)</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Keep this in mind when being forward looking with your goals and your horizon</a:t>
            </a:r>
            <a:endParaRPr dirty="0"/>
          </a:p>
        </p:txBody>
      </p:sp>
      <p:sp>
        <p:nvSpPr>
          <p:cNvPr id="69" name="Google Shape;69;p3"/>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Introduction to Pensions</a:t>
            </a:r>
            <a:endParaRP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4"/>
          <p:cNvSpPr txBox="1">
            <a:spLocks noGrp="1"/>
          </p:cNvSpPr>
          <p:nvPr>
            <p:ph type="body" idx="1"/>
          </p:nvPr>
        </p:nvSpPr>
        <p:spPr>
          <a:xfrm>
            <a:off x="399370" y="1358537"/>
            <a:ext cx="11393260" cy="1118656"/>
          </a:xfrm>
          <a:prstGeom prst="rect">
            <a:avLst/>
          </a:prstGeom>
          <a:noFill/>
          <a:ln>
            <a:noFill/>
          </a:ln>
        </p:spPr>
        <p:txBody>
          <a:bodyPr spcFirstLastPara="1" wrap="square" lIns="0" tIns="0" rIns="0" bIns="0" anchor="t" anchorCtr="0">
            <a:noAutofit/>
          </a:bodyPr>
          <a:lstStyle/>
          <a:p>
            <a:pPr marL="457200" lvl="0" indent="-342900" algn="just" rtl="0">
              <a:lnSpc>
                <a:spcPct val="90000"/>
              </a:lnSpc>
              <a:spcBef>
                <a:spcPts val="0"/>
              </a:spcBef>
              <a:spcAft>
                <a:spcPts val="0"/>
              </a:spcAft>
              <a:buSzPts val="1800"/>
              <a:buChar char="●"/>
            </a:pPr>
            <a:r>
              <a:rPr lang="en-GB" dirty="0"/>
              <a:t>There are two main types of pension schemes:</a:t>
            </a:r>
            <a:endParaRPr dirty="0"/>
          </a:p>
          <a:p>
            <a:pPr marL="0" lvl="0" indent="0" algn="just" rtl="0">
              <a:lnSpc>
                <a:spcPct val="90000"/>
              </a:lnSpc>
              <a:spcBef>
                <a:spcPts val="0"/>
              </a:spcBef>
              <a:spcAft>
                <a:spcPts val="0"/>
              </a:spcAft>
              <a:buClr>
                <a:schemeClr val="accent1"/>
              </a:buClr>
              <a:buSzPts val="1800"/>
              <a:buNone/>
            </a:pPr>
            <a:endParaRPr dirty="0"/>
          </a:p>
          <a:p>
            <a:pPr marL="0" lvl="0" indent="0" algn="ctr" rtl="0">
              <a:lnSpc>
                <a:spcPct val="90000"/>
              </a:lnSpc>
              <a:spcBef>
                <a:spcPts val="0"/>
              </a:spcBef>
              <a:spcAft>
                <a:spcPts val="0"/>
              </a:spcAft>
              <a:buClr>
                <a:schemeClr val="accent1"/>
              </a:buClr>
              <a:buSzPts val="1800"/>
              <a:buNone/>
            </a:pPr>
            <a:r>
              <a:rPr lang="en-GB" sz="2400" b="1" i="1" dirty="0"/>
              <a:t>Defined Benefit and Defined Contribution</a:t>
            </a:r>
            <a:endParaRPr sz="2400" dirty="0"/>
          </a:p>
          <a:p>
            <a:pPr marL="0" lvl="0" indent="0" algn="ctr" rtl="0">
              <a:lnSpc>
                <a:spcPct val="90000"/>
              </a:lnSpc>
              <a:spcBef>
                <a:spcPts val="0"/>
              </a:spcBef>
              <a:spcAft>
                <a:spcPts val="0"/>
              </a:spcAft>
              <a:buClr>
                <a:schemeClr val="accent1"/>
              </a:buClr>
              <a:buSzPts val="1800"/>
              <a:buNone/>
            </a:pPr>
            <a:endParaRPr dirty="0"/>
          </a:p>
        </p:txBody>
      </p:sp>
      <p:sp>
        <p:nvSpPr>
          <p:cNvPr id="75" name="Google Shape;75;p4"/>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Different Types of Pensions - Defined </a:t>
            </a:r>
            <a:r>
              <a:rPr lang="en-GB" b="1" dirty="0" smtClean="0"/>
              <a:t>Benefit</a:t>
            </a:r>
            <a:endParaRPr b="1" dirty="0"/>
          </a:p>
        </p:txBody>
      </p:sp>
      <p:sp>
        <p:nvSpPr>
          <p:cNvPr id="2" name="Rectangle 1"/>
          <p:cNvSpPr/>
          <p:nvPr/>
        </p:nvSpPr>
        <p:spPr>
          <a:xfrm>
            <a:off x="601467" y="2477193"/>
            <a:ext cx="10989065" cy="3416320"/>
          </a:xfrm>
          <a:prstGeom prst="rect">
            <a:avLst/>
          </a:prstGeom>
        </p:spPr>
        <p:txBody>
          <a:bodyPr wrap="square">
            <a:spAutoFit/>
          </a:bodyPr>
          <a:lstStyle/>
          <a:p>
            <a:pPr marL="114300" lvl="0">
              <a:lnSpc>
                <a:spcPct val="150000"/>
              </a:lnSpc>
              <a:buSzPts val="1800"/>
            </a:pPr>
            <a:r>
              <a:rPr lang="en-GB" sz="2400" b="1" i="1" dirty="0" smtClean="0">
                <a:solidFill>
                  <a:srgbClr val="187498"/>
                </a:solidFill>
                <a:latin typeface="Calibri" panose="020F0502020204030204" pitchFamily="34" charset="0"/>
                <a:cs typeface="Calibri" panose="020F0502020204030204" pitchFamily="34" charset="0"/>
              </a:rPr>
              <a:t>Defined Benefit</a:t>
            </a:r>
            <a:endParaRPr lang="en-GB" sz="2400" b="1" dirty="0" smtClean="0">
              <a:solidFill>
                <a:srgbClr val="187498"/>
              </a:solidFill>
              <a:latin typeface="Calibri" panose="020F0502020204030204" pitchFamily="34" charset="0"/>
              <a:cs typeface="Calibri" panose="020F0502020204030204" pitchFamily="34" charset="0"/>
            </a:endParaRPr>
          </a:p>
          <a:p>
            <a:pPr marL="457200" lvl="0" indent="-342900">
              <a:lnSpc>
                <a:spcPct val="150000"/>
              </a:lnSpc>
              <a:buSzPts val="1800"/>
              <a:buFont typeface="Wingdings" panose="05000000000000000000" pitchFamily="2" charset="2"/>
              <a:buChar char="§"/>
            </a:pPr>
            <a:r>
              <a:rPr lang="en-GB" sz="2000" dirty="0" smtClean="0">
                <a:latin typeface="Calibri" panose="020F0502020204030204" pitchFamily="34" charset="0"/>
                <a:cs typeface="Calibri" panose="020F0502020204030204" pitchFamily="34" charset="0"/>
              </a:rPr>
              <a:t>A </a:t>
            </a:r>
            <a:r>
              <a:rPr lang="en-GB" sz="2000" i="1" dirty="0">
                <a:latin typeface="Calibri" panose="020F0502020204030204" pitchFamily="34" charset="0"/>
                <a:cs typeface="Calibri" panose="020F0502020204030204" pitchFamily="34" charset="0"/>
              </a:rPr>
              <a:t>defined benefit</a:t>
            </a:r>
            <a:r>
              <a:rPr lang="en-GB" sz="2000" dirty="0">
                <a:latin typeface="Calibri" panose="020F0502020204030204" pitchFamily="34" charset="0"/>
                <a:cs typeface="Calibri" panose="020F0502020204030204" pitchFamily="34" charset="0"/>
              </a:rPr>
              <a:t> pension scheme is usually provided by your employer</a:t>
            </a:r>
          </a:p>
          <a:p>
            <a:pPr marL="457200" lvl="0" indent="-342900">
              <a:lnSpc>
                <a:spcPct val="150000"/>
              </a:lnSpc>
              <a:buSzPts val="1800"/>
              <a:buFont typeface="Wingdings" panose="05000000000000000000" pitchFamily="2" charset="2"/>
              <a:buChar char="§"/>
            </a:pPr>
            <a:r>
              <a:rPr lang="en-GB" sz="2000" dirty="0" smtClean="0">
                <a:latin typeface="Calibri" panose="020F0502020204030204" pitchFamily="34" charset="0"/>
                <a:cs typeface="Calibri" panose="020F0502020204030204" pitchFamily="34" charset="0"/>
              </a:rPr>
              <a:t>They </a:t>
            </a:r>
            <a:r>
              <a:rPr lang="en-GB" sz="2000" dirty="0">
                <a:latin typeface="Calibri" panose="020F0502020204030204" pitchFamily="34" charset="0"/>
                <a:cs typeface="Calibri" panose="020F0502020204030204" pitchFamily="34" charset="0"/>
              </a:rPr>
              <a:t>may also be known as “career average” pension schemes. </a:t>
            </a:r>
          </a:p>
          <a:p>
            <a:pPr marL="457200" lvl="0" indent="-342900">
              <a:lnSpc>
                <a:spcPct val="150000"/>
              </a:lnSpc>
              <a:buSzPts val="1800"/>
              <a:buFont typeface="Wingdings" panose="05000000000000000000" pitchFamily="2" charset="2"/>
              <a:buChar char="§"/>
            </a:pPr>
            <a:r>
              <a:rPr lang="en-GB" sz="2000" dirty="0">
                <a:latin typeface="Calibri" panose="020F0502020204030204" pitchFamily="34" charset="0"/>
                <a:cs typeface="Calibri" panose="020F0502020204030204" pitchFamily="34" charset="0"/>
              </a:rPr>
              <a:t>This means that you will earn a large percentage of your average earned income over the years that you have been employed</a:t>
            </a:r>
          </a:p>
          <a:p>
            <a:pPr marL="457200" lvl="0" indent="-342900">
              <a:lnSpc>
                <a:spcPct val="150000"/>
              </a:lnSpc>
              <a:buSzPts val="1800"/>
              <a:buFont typeface="Wingdings" panose="05000000000000000000" pitchFamily="2" charset="2"/>
              <a:buChar char="§"/>
            </a:pPr>
            <a:r>
              <a:rPr lang="en-GB" sz="2000" dirty="0">
                <a:latin typeface="Calibri" panose="020F0502020204030204" pitchFamily="34" charset="0"/>
                <a:cs typeface="Calibri" panose="020F0502020204030204" pitchFamily="34" charset="0"/>
              </a:rPr>
              <a:t>The rules to receiving pension from this structure are defined differently among employers. </a:t>
            </a:r>
          </a:p>
          <a:p>
            <a:pPr marL="457200" lvl="0" indent="-342900">
              <a:lnSpc>
                <a:spcPct val="150000"/>
              </a:lnSpc>
              <a:buSzPts val="1800"/>
              <a:buFont typeface="Wingdings" panose="05000000000000000000" pitchFamily="2" charset="2"/>
              <a:buChar char="§"/>
            </a:pPr>
            <a:r>
              <a:rPr lang="en-GB" sz="2000" dirty="0">
                <a:latin typeface="Calibri" panose="020F0502020204030204" pitchFamily="34" charset="0"/>
                <a:cs typeface="Calibri" panose="020F0502020204030204" pitchFamily="34" charset="0"/>
              </a:rPr>
              <a:t>They typically reflect your salary, and the amount of time that you have worked with employers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body" idx="2"/>
          </p:nvPr>
        </p:nvSpPr>
        <p:spPr>
          <a:xfrm>
            <a:off x="399230" y="1465745"/>
            <a:ext cx="11393400" cy="348864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rgbClr val="000000"/>
              </a:buClr>
              <a:buSzPts val="1800"/>
              <a:buNone/>
            </a:pPr>
            <a:r>
              <a:rPr lang="en-GB" dirty="0"/>
              <a:t>A </a:t>
            </a:r>
            <a:r>
              <a:rPr lang="en-GB" sz="2400" b="1" i="1" dirty="0">
                <a:solidFill>
                  <a:srgbClr val="187498"/>
                </a:solidFill>
              </a:rPr>
              <a:t>Defined Contribution</a:t>
            </a:r>
            <a:r>
              <a:rPr lang="en-GB" sz="2400" b="1" dirty="0">
                <a:solidFill>
                  <a:srgbClr val="187498"/>
                </a:solidFill>
              </a:rPr>
              <a:t> </a:t>
            </a:r>
            <a:r>
              <a:rPr lang="en-GB" dirty="0"/>
              <a:t>pension scheme can be arranged privately, by yourself.</a:t>
            </a:r>
            <a:endParaRPr dirty="0"/>
          </a:p>
          <a:p>
            <a:pPr marL="0" lvl="0" indent="0" algn="just" rtl="0">
              <a:lnSpc>
                <a:spcPct val="90000"/>
              </a:lnSpc>
              <a:spcBef>
                <a:spcPts val="0"/>
              </a:spcBef>
              <a:spcAft>
                <a:spcPts val="0"/>
              </a:spcAft>
              <a:buClr>
                <a:srgbClr val="000000"/>
              </a:buClr>
              <a:buSzPts val="1800"/>
              <a:buNone/>
            </a:pPr>
            <a:endParaRPr dirty="0"/>
          </a:p>
          <a:p>
            <a:pPr marL="0" lvl="0" indent="0" algn="just" rtl="0">
              <a:lnSpc>
                <a:spcPct val="90000"/>
              </a:lnSpc>
              <a:spcBef>
                <a:spcPts val="0"/>
              </a:spcBef>
              <a:spcAft>
                <a:spcPts val="0"/>
              </a:spcAft>
              <a:buClr>
                <a:srgbClr val="000000"/>
              </a:buClr>
              <a:buSzPts val="1800"/>
              <a:buNone/>
            </a:pPr>
            <a:r>
              <a:rPr lang="en-GB" dirty="0"/>
              <a:t>You may seek a pension provider and contribute sums of money over time that are put into investments by the pension provider</a:t>
            </a:r>
            <a:endParaRPr dirty="0"/>
          </a:p>
          <a:p>
            <a:pPr marL="0" lvl="0" indent="0" algn="just" rtl="0">
              <a:lnSpc>
                <a:spcPct val="90000"/>
              </a:lnSpc>
              <a:spcBef>
                <a:spcPts val="0"/>
              </a:spcBef>
              <a:spcAft>
                <a:spcPts val="0"/>
              </a:spcAft>
              <a:buClr>
                <a:srgbClr val="000000"/>
              </a:buClr>
              <a:buSzPts val="1800"/>
              <a:buNone/>
            </a:pP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The value of your pension depends on the performance of the investments and can increase or decrease over time, according to the movement of markets</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smtClean="0"/>
              <a:t>You </a:t>
            </a:r>
            <a:r>
              <a:rPr lang="en-GB" dirty="0"/>
              <a:t>have the ability to choose the level of risk of the investments</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smtClean="0"/>
              <a:t>You </a:t>
            </a:r>
            <a:r>
              <a:rPr lang="en-GB" dirty="0"/>
              <a:t>will earn your pension as you choose. Meaning, small or large sums at times specified by you. The provider receives a small percentage as a fee for managing the investments of your pension</a:t>
            </a:r>
            <a:endParaRPr dirty="0"/>
          </a:p>
          <a:p>
            <a:pPr marL="0" lvl="0" indent="0" algn="just" rtl="0">
              <a:lnSpc>
                <a:spcPct val="90000"/>
              </a:lnSpc>
              <a:spcBef>
                <a:spcPts val="0"/>
              </a:spcBef>
              <a:spcAft>
                <a:spcPts val="0"/>
              </a:spcAft>
              <a:buClr>
                <a:srgbClr val="000000"/>
              </a:buClr>
              <a:buSzPts val="1800"/>
              <a:buNone/>
            </a:pPr>
            <a:endParaRPr dirty="0"/>
          </a:p>
        </p:txBody>
      </p:sp>
      <p:sp>
        <p:nvSpPr>
          <p:cNvPr id="81" name="Google Shape;81;p5"/>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Different Types of Pensions - Defined Contribution</a:t>
            </a:r>
            <a:endParaRPr b="1" dirty="0"/>
          </a:p>
        </p:txBody>
      </p:sp>
      <p:sp>
        <p:nvSpPr>
          <p:cNvPr id="2" name="Rectangle 1"/>
          <p:cNvSpPr/>
          <p:nvPr/>
        </p:nvSpPr>
        <p:spPr>
          <a:xfrm>
            <a:off x="399370" y="5121350"/>
            <a:ext cx="11393260" cy="1562793"/>
          </a:xfrm>
          <a:prstGeom prst="rect">
            <a:avLst/>
          </a:prstGeom>
          <a:solidFill>
            <a:schemeClr val="accent1">
              <a:lumMod val="20000"/>
              <a:lumOff val="80000"/>
            </a:schemeClr>
          </a:solidFill>
          <a:ln>
            <a:solidFill>
              <a:schemeClr val="accent1">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lnSpc>
                <a:spcPct val="90000"/>
              </a:lnSpc>
              <a:buSzPts val="1800"/>
            </a:pPr>
            <a:r>
              <a:rPr lang="en-GB" sz="1800" dirty="0">
                <a:solidFill>
                  <a:schemeClr val="tx1"/>
                </a:solidFill>
                <a:latin typeface="Calibri" panose="020F0502020204030204" pitchFamily="34" charset="0"/>
                <a:cs typeface="Calibri" panose="020F0502020204030204" pitchFamily="34" charset="0"/>
              </a:rPr>
              <a:t>Choosing the type of pension is important. You should discuss this openly with your employers and family.</a:t>
            </a:r>
          </a:p>
          <a:p>
            <a:pPr lvl="0" algn="ctr">
              <a:lnSpc>
                <a:spcPct val="90000"/>
              </a:lnSpc>
              <a:buSzPts val="1800"/>
            </a:pPr>
            <a:endParaRPr lang="en-GB" sz="1800" dirty="0">
              <a:solidFill>
                <a:schemeClr val="tx1"/>
              </a:solidFill>
              <a:latin typeface="Calibri" panose="020F0502020204030204" pitchFamily="34" charset="0"/>
              <a:cs typeface="Calibri" panose="020F0502020204030204" pitchFamily="34" charset="0"/>
            </a:endParaRPr>
          </a:p>
          <a:p>
            <a:pPr lvl="0" algn="ctr">
              <a:lnSpc>
                <a:spcPct val="90000"/>
              </a:lnSpc>
              <a:buSzPts val="1800"/>
            </a:pPr>
            <a:r>
              <a:rPr lang="en-GB" sz="1800" dirty="0">
                <a:solidFill>
                  <a:schemeClr val="tx1"/>
                </a:solidFill>
                <a:latin typeface="Calibri" panose="020F0502020204030204" pitchFamily="34" charset="0"/>
                <a:cs typeface="Calibri" panose="020F0502020204030204" pitchFamily="34" charset="0"/>
              </a:rPr>
              <a:t>Speak with pension providers to find one that works best for you, and consider the information that employers and providers share with you.</a:t>
            </a:r>
          </a:p>
          <a:p>
            <a:pPr algn="ctr"/>
            <a:endParaRPr lang="en-GB"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1a5e3de1012_0_1"/>
          <p:cNvSpPr txBox="1">
            <a:spLocks noGrp="1"/>
          </p:cNvSpPr>
          <p:nvPr>
            <p:ph type="body" idx="1"/>
          </p:nvPr>
        </p:nvSpPr>
        <p:spPr>
          <a:xfrm>
            <a:off x="399369" y="1258817"/>
            <a:ext cx="11393400" cy="500700"/>
          </a:xfrm>
          <a:prstGeom prst="rect">
            <a:avLst/>
          </a:prstGeom>
          <a:noFill/>
          <a:ln>
            <a:noFill/>
          </a:ln>
        </p:spPr>
        <p:txBody>
          <a:bodyPr spcFirstLastPara="1" wrap="square" lIns="0" tIns="0" rIns="0" bIns="0" anchor="ctr" anchorCtr="0">
            <a:noAutofit/>
          </a:bodyPr>
          <a:lstStyle/>
          <a:p>
            <a:pPr marL="0" lvl="0" indent="0" algn="just" rtl="0">
              <a:lnSpc>
                <a:spcPct val="90000"/>
              </a:lnSpc>
              <a:spcBef>
                <a:spcPts val="1000"/>
              </a:spcBef>
              <a:spcAft>
                <a:spcPts val="0"/>
              </a:spcAft>
              <a:buSzPts val="2000"/>
              <a:buNone/>
            </a:pPr>
            <a:r>
              <a:rPr lang="en-GB" dirty="0"/>
              <a:t>Exercise 1 - Elements to Consider When Choosing a Suitable Pension</a:t>
            </a:r>
            <a:endParaRPr dirty="0"/>
          </a:p>
        </p:txBody>
      </p:sp>
      <p:sp>
        <p:nvSpPr>
          <p:cNvPr id="88" name="Google Shape;88;g1a5e3de1012_0_1"/>
          <p:cNvSpPr txBox="1">
            <a:spLocks noGrp="1"/>
          </p:cNvSpPr>
          <p:nvPr>
            <p:ph type="body" idx="2"/>
          </p:nvPr>
        </p:nvSpPr>
        <p:spPr>
          <a:xfrm>
            <a:off x="399369" y="1894510"/>
            <a:ext cx="11393400" cy="4603500"/>
          </a:xfrm>
          <a:prstGeom prst="rect">
            <a:avLst/>
          </a:prstGeom>
          <a:noFill/>
          <a:ln>
            <a:noFill/>
          </a:ln>
        </p:spPr>
        <p:txBody>
          <a:bodyPr spcFirstLastPara="1" wrap="square" lIns="0" tIns="0" rIns="0" bIns="0" anchor="t" anchorCtr="0">
            <a:noAutofit/>
          </a:bodyPr>
          <a:lstStyle/>
          <a:p>
            <a:pPr marL="0" lvl="0" indent="0" algn="just" rtl="0">
              <a:lnSpc>
                <a:spcPct val="150000"/>
              </a:lnSpc>
              <a:spcBef>
                <a:spcPts val="1000"/>
              </a:spcBef>
              <a:spcAft>
                <a:spcPts val="0"/>
              </a:spcAft>
              <a:buSzPts val="1800"/>
              <a:buNone/>
            </a:pPr>
            <a:r>
              <a:rPr lang="en-GB" dirty="0" smtClean="0">
                <a:solidFill>
                  <a:schemeClr val="tx1"/>
                </a:solidFill>
              </a:rPr>
              <a:t>Get into groups of 3-4.  Consider the following guiding questions: </a:t>
            </a:r>
          </a:p>
          <a:p>
            <a:pPr lvl="1">
              <a:lnSpc>
                <a:spcPct val="200000"/>
              </a:lnSpc>
            </a:pPr>
            <a:r>
              <a:rPr lang="en-US" sz="1800" dirty="0">
                <a:solidFill>
                  <a:schemeClr val="tx1"/>
                </a:solidFill>
              </a:rPr>
              <a:t>W</a:t>
            </a:r>
            <a:r>
              <a:rPr lang="en-US" sz="1800" dirty="0" smtClean="0">
                <a:solidFill>
                  <a:schemeClr val="tx1"/>
                </a:solidFill>
              </a:rPr>
              <a:t>hat </a:t>
            </a:r>
            <a:r>
              <a:rPr lang="en-US" sz="1800" dirty="0">
                <a:solidFill>
                  <a:schemeClr val="tx1"/>
                </a:solidFill>
              </a:rPr>
              <a:t>pensions are best suited for </a:t>
            </a:r>
            <a:r>
              <a:rPr lang="en-US" sz="1800" dirty="0" smtClean="0">
                <a:solidFill>
                  <a:schemeClr val="tx1"/>
                </a:solidFill>
              </a:rPr>
              <a:t>you individually.</a:t>
            </a:r>
            <a:endParaRPr lang="en-GB" sz="1800" dirty="0">
              <a:solidFill>
                <a:schemeClr val="tx1"/>
              </a:solidFill>
            </a:endParaRPr>
          </a:p>
          <a:p>
            <a:pPr lvl="1">
              <a:lnSpc>
                <a:spcPct val="200000"/>
              </a:lnSpc>
            </a:pPr>
            <a:r>
              <a:rPr lang="en-US" sz="1800" dirty="0" smtClean="0">
                <a:solidFill>
                  <a:schemeClr val="tx1"/>
                </a:solidFill>
              </a:rPr>
              <a:t>What have you </a:t>
            </a:r>
            <a:r>
              <a:rPr lang="en-US" sz="1800" dirty="0">
                <a:solidFill>
                  <a:schemeClr val="tx1"/>
                </a:solidFill>
              </a:rPr>
              <a:t>done so far to secure a claim for their </a:t>
            </a:r>
            <a:r>
              <a:rPr lang="en-US" sz="1800" dirty="0" smtClean="0">
                <a:solidFill>
                  <a:schemeClr val="tx1"/>
                </a:solidFill>
              </a:rPr>
              <a:t>pensions.</a:t>
            </a:r>
            <a:endParaRPr lang="en-GB" sz="1800" dirty="0">
              <a:solidFill>
                <a:schemeClr val="tx1"/>
              </a:solidFill>
            </a:endParaRPr>
          </a:p>
          <a:p>
            <a:pPr lvl="1">
              <a:lnSpc>
                <a:spcPct val="200000"/>
              </a:lnSpc>
            </a:pPr>
            <a:r>
              <a:rPr lang="en-US" sz="1800" dirty="0">
                <a:solidFill>
                  <a:schemeClr val="tx1"/>
                </a:solidFill>
              </a:rPr>
              <a:t>W</a:t>
            </a:r>
            <a:r>
              <a:rPr lang="en-US" sz="1800" dirty="0" smtClean="0">
                <a:solidFill>
                  <a:schemeClr val="tx1"/>
                </a:solidFill>
              </a:rPr>
              <a:t>hat can you </a:t>
            </a:r>
            <a:r>
              <a:rPr lang="en-US" sz="1800" dirty="0">
                <a:solidFill>
                  <a:schemeClr val="tx1"/>
                </a:solidFill>
              </a:rPr>
              <a:t>do to improve their process in claiming their pension, or investing in a pension </a:t>
            </a:r>
            <a:r>
              <a:rPr lang="en-US" sz="1800" dirty="0" smtClean="0">
                <a:solidFill>
                  <a:schemeClr val="tx1"/>
                </a:solidFill>
              </a:rPr>
              <a:t>fund.</a:t>
            </a:r>
            <a:endParaRPr lang="en-GB" sz="1800" dirty="0">
              <a:solidFill>
                <a:schemeClr val="tx1"/>
              </a:solidFill>
            </a:endParaRPr>
          </a:p>
          <a:p>
            <a:pPr marL="0" lvl="0" indent="0" algn="just" rtl="0">
              <a:lnSpc>
                <a:spcPct val="90000"/>
              </a:lnSpc>
              <a:spcBef>
                <a:spcPts val="1000"/>
              </a:spcBef>
              <a:spcAft>
                <a:spcPts val="0"/>
              </a:spcAft>
              <a:buSzPts val="1800"/>
              <a:buNone/>
            </a:pPr>
            <a:endParaRPr dirty="0"/>
          </a:p>
        </p:txBody>
      </p:sp>
      <p:sp>
        <p:nvSpPr>
          <p:cNvPr id="89" name="Google Shape;89;g1a5e3de1012_0_1"/>
          <p:cNvSpPr txBox="1">
            <a:spLocks noGrp="1"/>
          </p:cNvSpPr>
          <p:nvPr>
            <p:ph type="title"/>
          </p:nvPr>
        </p:nvSpPr>
        <p:spPr>
          <a:xfrm>
            <a:off x="399370" y="174449"/>
            <a:ext cx="11393400" cy="6753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800"/>
              <a:buNone/>
            </a:pPr>
            <a:r>
              <a:rPr lang="en-GB" b="1" dirty="0"/>
              <a:t>What Type of Pension is Best for You?</a:t>
            </a:r>
            <a:endParaRP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6"/>
          <p:cNvSpPr txBox="1">
            <a:spLocks noGrp="1"/>
          </p:cNvSpPr>
          <p:nvPr>
            <p:ph type="body" idx="2"/>
          </p:nvPr>
        </p:nvSpPr>
        <p:spPr>
          <a:xfrm>
            <a:off x="399230" y="1385192"/>
            <a:ext cx="11393400" cy="3087055"/>
          </a:xfrm>
          <a:prstGeom prst="rect">
            <a:avLst/>
          </a:prstGeom>
          <a:noFill/>
          <a:ln>
            <a:noFill/>
          </a:ln>
        </p:spPr>
        <p:txBody>
          <a:bodyPr spcFirstLastPara="1" wrap="square" lIns="0" tIns="0" rIns="0" bIns="0" anchor="t" anchorCtr="0">
            <a:noAutofit/>
          </a:bodyPr>
          <a:lstStyle/>
          <a:p>
            <a:pPr marL="457200" lvl="0" indent="-342900" algn="just" rtl="0">
              <a:lnSpc>
                <a:spcPct val="200000"/>
              </a:lnSpc>
              <a:spcBef>
                <a:spcPts val="0"/>
              </a:spcBef>
              <a:spcAft>
                <a:spcPts val="0"/>
              </a:spcAft>
              <a:buClr>
                <a:srgbClr val="000000"/>
              </a:buClr>
              <a:buSzPts val="1800"/>
              <a:buFont typeface="Wingdings" panose="05000000000000000000" pitchFamily="2" charset="2"/>
              <a:buChar char="§"/>
            </a:pPr>
            <a:r>
              <a:rPr lang="en-GB" dirty="0"/>
              <a:t>Lifelong learning is about the </a:t>
            </a:r>
            <a:r>
              <a:rPr lang="en-GB" b="1" dirty="0"/>
              <a:t>continuous journey </a:t>
            </a:r>
            <a:r>
              <a:rPr lang="en-GB" dirty="0"/>
              <a:t>of learning throughout your </a:t>
            </a:r>
            <a:r>
              <a:rPr lang="en-GB" dirty="0" smtClean="0"/>
              <a:t>life</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It is a</a:t>
            </a:r>
            <a:r>
              <a:rPr lang="en-GB" i="1" dirty="0"/>
              <a:t> resource </a:t>
            </a:r>
            <a:r>
              <a:rPr lang="en-GB" dirty="0"/>
              <a:t>for personal and professional growth through acquiring and mastering new skills and </a:t>
            </a:r>
            <a:r>
              <a:rPr lang="en-GB" dirty="0" smtClean="0"/>
              <a:t>technologies</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It can be achieved through academic institutions, either in person or through online learning </a:t>
            </a:r>
            <a:r>
              <a:rPr lang="en-GB" dirty="0" smtClean="0"/>
              <a:t>platforms</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There is another avenue of learning, which is through your own research. This can be achieved through books from libraries or bookstores, as well as online sources</a:t>
            </a:r>
            <a:endParaRPr dirty="0"/>
          </a:p>
        </p:txBody>
      </p:sp>
      <p:sp>
        <p:nvSpPr>
          <p:cNvPr id="95" name="Google Shape;95;p6"/>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Lifelong Learning</a:t>
            </a:r>
            <a:endParaRP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7"/>
          <p:cNvSpPr txBox="1">
            <a:spLocks noGrp="1"/>
          </p:cNvSpPr>
          <p:nvPr>
            <p:ph type="body" idx="2"/>
          </p:nvPr>
        </p:nvSpPr>
        <p:spPr>
          <a:xfrm>
            <a:off x="399370" y="1463171"/>
            <a:ext cx="11393400" cy="349004"/>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rgbClr val="000000"/>
              </a:buClr>
              <a:buSzPts val="1800"/>
              <a:buNone/>
            </a:pPr>
            <a:r>
              <a:rPr lang="en-GB" b="1" dirty="0"/>
              <a:t>There are two main avenues to lifelong learning:</a:t>
            </a:r>
            <a:endParaRPr b="1" dirty="0"/>
          </a:p>
          <a:p>
            <a:pPr marL="0" lvl="0" indent="0" algn="just" rtl="0">
              <a:lnSpc>
                <a:spcPct val="90000"/>
              </a:lnSpc>
              <a:spcBef>
                <a:spcPts val="0"/>
              </a:spcBef>
              <a:spcAft>
                <a:spcPts val="0"/>
              </a:spcAft>
              <a:buClr>
                <a:srgbClr val="000000"/>
              </a:buClr>
              <a:buSzPts val="1800"/>
              <a:buNone/>
            </a:pPr>
            <a:endParaRPr dirty="0"/>
          </a:p>
        </p:txBody>
      </p:sp>
      <p:sp>
        <p:nvSpPr>
          <p:cNvPr id="101" name="Google Shape;101;p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The Two Key Types of Lifelong Learning</a:t>
            </a:r>
            <a:endParaRPr b="1" dirty="0"/>
          </a:p>
        </p:txBody>
      </p:sp>
      <p:sp>
        <p:nvSpPr>
          <p:cNvPr id="2" name="Rectangle 1"/>
          <p:cNvSpPr/>
          <p:nvPr/>
        </p:nvSpPr>
        <p:spPr>
          <a:xfrm>
            <a:off x="1152697" y="2142821"/>
            <a:ext cx="4499957" cy="4247317"/>
          </a:xfrm>
          <a:prstGeom prst="rect">
            <a:avLst/>
          </a:prstGeom>
        </p:spPr>
        <p:txBody>
          <a:bodyPr wrap="square">
            <a:spAutoFit/>
          </a:bodyPr>
          <a:lstStyle/>
          <a:p>
            <a:pPr lvl="0" algn="ctr">
              <a:lnSpc>
                <a:spcPct val="150000"/>
              </a:lnSpc>
              <a:buSzPts val="1800"/>
            </a:pPr>
            <a:r>
              <a:rPr lang="en-GB" sz="1800" b="1" i="1" dirty="0" smtClean="0">
                <a:latin typeface="Calibri" panose="020F0502020204030204" pitchFamily="34" charset="0"/>
                <a:cs typeface="Calibri" panose="020F0502020204030204" pitchFamily="34" charset="0"/>
              </a:rPr>
              <a:t>Professional Training</a:t>
            </a:r>
          </a:p>
          <a:p>
            <a:pPr marL="457200" lvl="0" indent="-342900" algn="just">
              <a:lnSpc>
                <a:spcPct val="150000"/>
              </a:lnSpc>
              <a:buSzPts val="1800"/>
              <a:buFont typeface="Wingdings" panose="05000000000000000000" pitchFamily="2" charset="2"/>
              <a:buChar char="§"/>
            </a:pPr>
            <a:r>
              <a:rPr lang="en-GB" sz="1800" dirty="0" smtClean="0">
                <a:latin typeface="Calibri" panose="020F0502020204030204" pitchFamily="34" charset="0"/>
                <a:cs typeface="Calibri" panose="020F0502020204030204" pitchFamily="34" charset="0"/>
              </a:rPr>
              <a:t>Refers to learning new skills as your job evolves with more responsibilities</a:t>
            </a:r>
          </a:p>
          <a:p>
            <a:pPr marL="457200" lvl="0" indent="-342900" algn="just">
              <a:lnSpc>
                <a:spcPct val="150000"/>
              </a:lnSpc>
              <a:buSzPts val="1800"/>
              <a:buFont typeface="Wingdings" panose="05000000000000000000" pitchFamily="2" charset="2"/>
              <a:buChar char="§"/>
            </a:pPr>
            <a:r>
              <a:rPr lang="en-GB" sz="1800" dirty="0" smtClean="0">
                <a:latin typeface="Calibri" panose="020F0502020204030204" pitchFamily="34" charset="0"/>
                <a:cs typeface="Calibri" panose="020F0502020204030204" pitchFamily="34" charset="0"/>
              </a:rPr>
              <a:t>The courses for such learning can be paid for by employers</a:t>
            </a:r>
          </a:p>
          <a:p>
            <a:pPr marL="457200" lvl="0" indent="-342900" algn="just">
              <a:lnSpc>
                <a:spcPct val="150000"/>
              </a:lnSpc>
              <a:buSzPts val="1800"/>
              <a:buFont typeface="Wingdings" panose="05000000000000000000" pitchFamily="2" charset="2"/>
              <a:buChar char="§"/>
            </a:pPr>
            <a:r>
              <a:rPr lang="en-GB" sz="1800" dirty="0" smtClean="0">
                <a:latin typeface="Calibri" panose="020F0502020204030204" pitchFamily="34" charset="0"/>
                <a:cs typeface="Calibri" panose="020F0502020204030204" pitchFamily="34" charset="0"/>
              </a:rPr>
              <a:t>This is a great method to show your dedication to your employer and role</a:t>
            </a:r>
          </a:p>
          <a:p>
            <a:pPr marL="457200" lvl="0" indent="-342900" algn="just">
              <a:lnSpc>
                <a:spcPct val="150000"/>
              </a:lnSpc>
              <a:buSzPts val="1800"/>
              <a:buFont typeface="Wingdings" panose="05000000000000000000" pitchFamily="2" charset="2"/>
              <a:buChar char="§"/>
            </a:pPr>
            <a:r>
              <a:rPr lang="en-GB" sz="1800" dirty="0" smtClean="0">
                <a:latin typeface="Calibri" panose="020F0502020204030204" pitchFamily="34" charset="0"/>
                <a:cs typeface="Calibri" panose="020F0502020204030204" pitchFamily="34" charset="0"/>
              </a:rPr>
              <a:t>It may earn you a raise, a promotion, or improve your chances of getting hired</a:t>
            </a:r>
          </a:p>
          <a:p>
            <a:pPr lvl="0" algn="just">
              <a:lnSpc>
                <a:spcPct val="150000"/>
              </a:lnSpc>
              <a:buSzPts val="1800"/>
            </a:pPr>
            <a:endParaRPr lang="en-GB" sz="1800" dirty="0">
              <a:latin typeface="Calibri" panose="020F0502020204030204" pitchFamily="34" charset="0"/>
              <a:cs typeface="Calibri" panose="020F0502020204030204" pitchFamily="34" charset="0"/>
            </a:endParaRPr>
          </a:p>
        </p:txBody>
      </p:sp>
      <p:sp>
        <p:nvSpPr>
          <p:cNvPr id="3" name="Rectangle 2"/>
          <p:cNvSpPr/>
          <p:nvPr/>
        </p:nvSpPr>
        <p:spPr>
          <a:xfrm>
            <a:off x="6938356" y="2142821"/>
            <a:ext cx="4034444" cy="3000821"/>
          </a:xfrm>
          <a:prstGeom prst="rect">
            <a:avLst/>
          </a:prstGeom>
        </p:spPr>
        <p:txBody>
          <a:bodyPr wrap="square">
            <a:spAutoFit/>
          </a:bodyPr>
          <a:lstStyle/>
          <a:p>
            <a:pPr lvl="0" algn="ctr">
              <a:lnSpc>
                <a:spcPct val="150000"/>
              </a:lnSpc>
              <a:buSzPts val="1800"/>
            </a:pPr>
            <a:r>
              <a:rPr lang="en-GB" sz="1800" b="1" i="1" dirty="0">
                <a:latin typeface="Calibri" panose="020F0502020204030204" pitchFamily="34" charset="0"/>
                <a:cs typeface="Calibri" panose="020F0502020204030204" pitchFamily="34" charset="0"/>
              </a:rPr>
              <a:t>Personal Growth</a:t>
            </a:r>
          </a:p>
          <a:p>
            <a:pPr marL="400050" lvl="0" indent="-285750" algn="just">
              <a:lnSpc>
                <a:spcPct val="150000"/>
              </a:lnSpc>
              <a:buSzPts val="1800"/>
              <a:buFont typeface="Wingdings" panose="05000000000000000000" pitchFamily="2" charset="2"/>
              <a:buChar char="§"/>
            </a:pPr>
            <a:r>
              <a:rPr lang="en-GB" sz="1800" dirty="0">
                <a:latin typeface="Calibri" panose="020F0502020204030204" pitchFamily="34" charset="0"/>
                <a:cs typeface="Calibri" panose="020F0502020204030204" pitchFamily="34" charset="0"/>
              </a:rPr>
              <a:t>This method is more informal.</a:t>
            </a:r>
          </a:p>
          <a:p>
            <a:pPr marL="400050" lvl="0" indent="-285750" algn="just">
              <a:lnSpc>
                <a:spcPct val="150000"/>
              </a:lnSpc>
              <a:buSzPts val="1800"/>
              <a:buFont typeface="Wingdings" panose="05000000000000000000" pitchFamily="2" charset="2"/>
              <a:buChar char="§"/>
            </a:pPr>
            <a:r>
              <a:rPr lang="en-GB" sz="1800" dirty="0">
                <a:latin typeface="Calibri" panose="020F0502020204030204" pitchFamily="34" charset="0"/>
                <a:cs typeface="Calibri" panose="020F0502020204030204" pitchFamily="34" charset="0"/>
              </a:rPr>
              <a:t>It can help you develop your hobbies and critical thinking skills</a:t>
            </a:r>
          </a:p>
          <a:p>
            <a:pPr marL="400050" lvl="0" indent="-285750" algn="just">
              <a:lnSpc>
                <a:spcPct val="150000"/>
              </a:lnSpc>
              <a:buSzPts val="1800"/>
              <a:buFont typeface="Wingdings" panose="05000000000000000000" pitchFamily="2" charset="2"/>
              <a:buChar char="§"/>
            </a:pPr>
            <a:r>
              <a:rPr lang="en-GB" sz="1800" dirty="0">
                <a:latin typeface="Calibri" panose="020F0502020204030204" pitchFamily="34" charset="0"/>
                <a:cs typeface="Calibri" panose="020F0502020204030204" pitchFamily="34" charset="0"/>
              </a:rPr>
              <a:t>It is achieved through your own accord, requiring more structure and discipline</a:t>
            </a:r>
          </a:p>
        </p:txBody>
      </p:sp>
      <p:cxnSp>
        <p:nvCxnSpPr>
          <p:cNvPr id="5" name="Straight Connector 4"/>
          <p:cNvCxnSpPr/>
          <p:nvPr/>
        </p:nvCxnSpPr>
        <p:spPr>
          <a:xfrm flipH="1">
            <a:off x="6328751" y="2078179"/>
            <a:ext cx="75" cy="3956858"/>
          </a:xfrm>
          <a:prstGeom prst="line">
            <a:avLst/>
          </a:prstGeom>
        </p:spPr>
        <p:style>
          <a:lnRef idx="2">
            <a:schemeClr val="accent3"/>
          </a:lnRef>
          <a:fillRef idx="0">
            <a:schemeClr val="accent3"/>
          </a:fillRef>
          <a:effectRef idx="1">
            <a:schemeClr val="accent3"/>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8"/>
          <p:cNvSpPr txBox="1">
            <a:spLocks noGrp="1"/>
          </p:cNvSpPr>
          <p:nvPr>
            <p:ph type="body" idx="2"/>
          </p:nvPr>
        </p:nvSpPr>
        <p:spPr>
          <a:xfrm>
            <a:off x="399370" y="1412117"/>
            <a:ext cx="11393400" cy="4869600"/>
          </a:xfrm>
          <a:prstGeom prst="rect">
            <a:avLst/>
          </a:prstGeom>
          <a:noFill/>
          <a:ln>
            <a:noFill/>
          </a:ln>
        </p:spPr>
        <p:txBody>
          <a:bodyPr spcFirstLastPara="1" wrap="square" lIns="0" tIns="0" rIns="0" bIns="0" anchor="t" anchorCtr="0">
            <a:noAutofit/>
          </a:bodyPr>
          <a:lstStyle/>
          <a:p>
            <a:pPr marL="0" lvl="0" indent="0" algn="just" rtl="0">
              <a:lnSpc>
                <a:spcPct val="250000"/>
              </a:lnSpc>
              <a:spcBef>
                <a:spcPts val="0"/>
              </a:spcBef>
              <a:spcAft>
                <a:spcPts val="0"/>
              </a:spcAft>
              <a:buSzPts val="1800"/>
              <a:buNone/>
            </a:pPr>
            <a:r>
              <a:rPr lang="en-GB" dirty="0"/>
              <a:t>Lifelong learning </a:t>
            </a:r>
            <a:r>
              <a:rPr lang="en-GB" b="1" dirty="0">
                <a:solidFill>
                  <a:srgbClr val="187498"/>
                </a:solidFill>
              </a:rPr>
              <a:t>opens doors to opportunities </a:t>
            </a:r>
            <a:r>
              <a:rPr lang="en-GB" dirty="0"/>
              <a:t>that were previously </a:t>
            </a:r>
            <a:r>
              <a:rPr lang="en-GB" dirty="0" smtClean="0"/>
              <a:t>unexplored. Lifelong </a:t>
            </a:r>
            <a:r>
              <a:rPr lang="en-GB" dirty="0"/>
              <a:t>learning can</a:t>
            </a:r>
            <a:r>
              <a:rPr lang="en-GB" dirty="0" smtClean="0"/>
              <a:t>:</a:t>
            </a:r>
            <a:endParaRPr dirty="0"/>
          </a:p>
          <a:p>
            <a:pPr marL="457200" lvl="0" indent="-342900" algn="just" rtl="0">
              <a:lnSpc>
                <a:spcPct val="250000"/>
              </a:lnSpc>
              <a:spcBef>
                <a:spcPts val="0"/>
              </a:spcBef>
              <a:spcAft>
                <a:spcPts val="0"/>
              </a:spcAft>
              <a:buSzPts val="1800"/>
              <a:buFont typeface="Wingdings" panose="05000000000000000000" pitchFamily="2" charset="2"/>
              <a:buChar char="§"/>
            </a:pPr>
            <a:r>
              <a:rPr lang="en-GB" dirty="0"/>
              <a:t>Help you develop </a:t>
            </a:r>
            <a:r>
              <a:rPr lang="en-GB" b="1" dirty="0"/>
              <a:t>a large community of contacts </a:t>
            </a:r>
            <a:r>
              <a:rPr lang="en-GB" dirty="0"/>
              <a:t>who are like-minded, yet have different skills</a:t>
            </a:r>
            <a:endParaRPr dirty="0"/>
          </a:p>
          <a:p>
            <a:pPr marL="457200" lvl="0" indent="-342900" algn="just" rtl="0">
              <a:lnSpc>
                <a:spcPct val="250000"/>
              </a:lnSpc>
              <a:spcBef>
                <a:spcPts val="0"/>
              </a:spcBef>
              <a:spcAft>
                <a:spcPts val="0"/>
              </a:spcAft>
              <a:buSzPts val="1800"/>
              <a:buFont typeface="Wingdings" panose="05000000000000000000" pitchFamily="2" charset="2"/>
              <a:buChar char="§"/>
            </a:pPr>
            <a:r>
              <a:rPr lang="en-GB" dirty="0"/>
              <a:t>Create a</a:t>
            </a:r>
            <a:r>
              <a:rPr lang="en-GB" dirty="0">
                <a:solidFill>
                  <a:srgbClr val="187498"/>
                </a:solidFill>
              </a:rPr>
              <a:t> network </a:t>
            </a:r>
            <a:r>
              <a:rPr lang="en-GB" dirty="0"/>
              <a:t>of people who can help you professionally and personally</a:t>
            </a:r>
            <a:endParaRPr dirty="0"/>
          </a:p>
          <a:p>
            <a:pPr marL="457200" lvl="0" indent="-342900" algn="just" rtl="0">
              <a:lnSpc>
                <a:spcPct val="250000"/>
              </a:lnSpc>
              <a:spcBef>
                <a:spcPts val="0"/>
              </a:spcBef>
              <a:spcAft>
                <a:spcPts val="0"/>
              </a:spcAft>
              <a:buSzPts val="1800"/>
              <a:buFont typeface="Wingdings" panose="05000000000000000000" pitchFamily="2" charset="2"/>
              <a:buChar char="§"/>
            </a:pPr>
            <a:r>
              <a:rPr lang="en-GB" dirty="0"/>
              <a:t>Promote high levels </a:t>
            </a:r>
            <a:r>
              <a:rPr lang="en-GB" b="1" dirty="0"/>
              <a:t>of self-motivation </a:t>
            </a:r>
            <a:r>
              <a:rPr lang="en-GB" dirty="0"/>
              <a:t>and feeds into the ambition for the pursuit of knowledge</a:t>
            </a:r>
            <a:endParaRPr dirty="0"/>
          </a:p>
          <a:p>
            <a:pPr marL="457200" lvl="0" indent="-342900" algn="just" rtl="0">
              <a:lnSpc>
                <a:spcPct val="250000"/>
              </a:lnSpc>
              <a:spcBef>
                <a:spcPts val="0"/>
              </a:spcBef>
              <a:spcAft>
                <a:spcPts val="0"/>
              </a:spcAft>
              <a:buSzPts val="1800"/>
              <a:buFont typeface="Wingdings" panose="05000000000000000000" pitchFamily="2" charset="2"/>
              <a:buChar char="§"/>
            </a:pPr>
            <a:r>
              <a:rPr lang="en-GB" dirty="0"/>
              <a:t>Provide a better understanding of the world around you and develop </a:t>
            </a:r>
            <a:r>
              <a:rPr lang="en-GB" b="1" dirty="0">
                <a:solidFill>
                  <a:srgbClr val="187498"/>
                </a:solidFill>
              </a:rPr>
              <a:t>critical skills in self-discipline</a:t>
            </a:r>
            <a:endParaRPr b="1" dirty="0">
              <a:solidFill>
                <a:srgbClr val="187498"/>
              </a:solidFill>
            </a:endParaRPr>
          </a:p>
        </p:txBody>
      </p:sp>
      <p:sp>
        <p:nvSpPr>
          <p:cNvPr id="107" name="Google Shape;107;p8"/>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Benefits of Lifelong Learning</a:t>
            </a:r>
            <a:endParaRPr b="1" dirty="0"/>
          </a:p>
        </p:txBody>
      </p:sp>
    </p:spTree>
  </p:cSld>
  <p:clrMapOvr>
    <a:masterClrMapping/>
  </p:clrMapOvr>
</p:sld>
</file>

<file path=ppt/theme/theme1.xml><?xml version="1.0" encoding="utf-8"?>
<a:theme xmlns:a="http://schemas.openxmlformats.org/drawingml/2006/main" name="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1122</Words>
  <Application>Microsoft Office PowerPoint</Application>
  <PresentationFormat>Widescreen</PresentationFormat>
  <Paragraphs>89</Paragraphs>
  <Slides>14</Slides>
  <Notes>14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14</vt:i4>
      </vt:variant>
    </vt:vector>
  </HeadingPairs>
  <TitlesOfParts>
    <vt:vector size="20" baseType="lpstr">
      <vt:lpstr>Arial</vt:lpstr>
      <vt:lpstr>Calibri</vt:lpstr>
      <vt:lpstr>Wingdings</vt:lpstr>
      <vt:lpstr>CARDET Course template</vt:lpstr>
      <vt:lpstr>CARDET Course template</vt:lpstr>
      <vt:lpstr>1_CARDET Course template</vt:lpstr>
      <vt:lpstr>Module 7 Financial Literacy</vt:lpstr>
      <vt:lpstr>Unit Overview</vt:lpstr>
      <vt:lpstr>Introduction to Pensions</vt:lpstr>
      <vt:lpstr>Different Types of Pensions - Defined Benefit</vt:lpstr>
      <vt:lpstr>Different Types of Pensions - Defined Contribution</vt:lpstr>
      <vt:lpstr>What Type of Pension is Best for You?</vt:lpstr>
      <vt:lpstr>Lifelong Learning</vt:lpstr>
      <vt:lpstr>The Two Key Types of Lifelong Learning</vt:lpstr>
      <vt:lpstr>Benefits of Lifelong Learning</vt:lpstr>
      <vt:lpstr>Wealth Generation and Why it is Important</vt:lpstr>
      <vt:lpstr>A Structure for Wealth Discussion</vt:lpstr>
      <vt:lpstr>Activity Time! Create a forward looking cash flow</vt:lpstr>
      <vt:lpstr>Unit 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Title: Financial Literacy </dc:title>
  <dc:creator>2Fast4u</dc:creator>
  <cp:lastModifiedBy>Simone Khekin</cp:lastModifiedBy>
  <cp:revision>7</cp:revision>
  <dcterms:created xsi:type="dcterms:W3CDTF">2014-07-11T09:12:14Z</dcterms:created>
  <dcterms:modified xsi:type="dcterms:W3CDTF">2023-12-12T14:23:07Z</dcterms:modified>
</cp:coreProperties>
</file>