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6" r:id="rId2"/>
  </p:sldMasterIdLst>
  <p:notesMasterIdLst>
    <p:notesMasterId r:id="rId56"/>
  </p:notesMasterIdLst>
  <p:sldIdLst>
    <p:sldId id="256"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312" r:id="rId20"/>
    <p:sldId id="274" r:id="rId21"/>
    <p:sldId id="275" r:id="rId22"/>
    <p:sldId id="276" r:id="rId23"/>
    <p:sldId id="277" r:id="rId24"/>
    <p:sldId id="278" r:id="rId25"/>
    <p:sldId id="279" r:id="rId26"/>
    <p:sldId id="280" r:id="rId27"/>
    <p:sldId id="281" r:id="rId28"/>
    <p:sldId id="313" r:id="rId29"/>
    <p:sldId id="284" r:id="rId30"/>
    <p:sldId id="285" r:id="rId31"/>
    <p:sldId id="286" r:id="rId32"/>
    <p:sldId id="287" r:id="rId33"/>
    <p:sldId id="288" r:id="rId34"/>
    <p:sldId id="289" r:id="rId35"/>
    <p:sldId id="290" r:id="rId36"/>
    <p:sldId id="291" r:id="rId37"/>
    <p:sldId id="292" r:id="rId38"/>
    <p:sldId id="295" r:id="rId39"/>
    <p:sldId id="296" r:id="rId40"/>
    <p:sldId id="298" r:id="rId41"/>
    <p:sldId id="299" r:id="rId42"/>
    <p:sldId id="305" r:id="rId43"/>
    <p:sldId id="310" r:id="rId44"/>
    <p:sldId id="311" r:id="rId45"/>
    <p:sldId id="308" r:id="rId46"/>
    <p:sldId id="300" r:id="rId47"/>
    <p:sldId id="301" r:id="rId48"/>
    <p:sldId id="294" r:id="rId49"/>
    <p:sldId id="302" r:id="rId50"/>
    <p:sldId id="303" r:id="rId51"/>
    <p:sldId id="304" r:id="rId52"/>
    <p:sldId id="282" r:id="rId53"/>
    <p:sldId id="283" r:id="rId54"/>
    <p:sldId id="314" r:id="rId55"/>
  </p:sldIdLst>
  <p:sldSz cx="12192000" cy="6858000"/>
  <p:notesSz cx="6858000" cy="9144000"/>
  <p:embeddedFontLst>
    <p:embeddedFont>
      <p:font typeface="Georgia" panose="02040502050405020303" pitchFamily="18" charset="0"/>
      <p:regular r:id="rId57"/>
      <p:bold r:id="rId58"/>
      <p:italic r:id="rId59"/>
      <p:boldItalic r:id="rId60"/>
    </p:embeddedFont>
    <p:embeddedFont>
      <p:font typeface="Oswald" panose="00000500000000000000" pitchFamily="2" charset="0"/>
      <p:regular r:id="rId61"/>
      <p:bold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7" roundtripDataSignature="AMtx7micMftKs5Io/G9Ivdsv9ovk+plV9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74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CEF075-FF1B-43F5-AE30-D5122561485F}">
  <a:tblStyle styleId="{C3CEF075-FF1B-43F5-AE30-D5122561485F}" styleName="Table_0">
    <a:wholeTbl>
      <a:tcTxStyle b="off" i="off">
        <a:font>
          <a:latin typeface="Arial"/>
          <a:ea typeface="Arial"/>
          <a:cs typeface="Arial"/>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6">
              <a:alpha val="20000"/>
            </a:schemeClr>
          </a:solidFill>
        </a:fill>
      </a:tcStyle>
    </a:band1H>
    <a:band2H>
      <a:tcTxStyle b="off" i="off"/>
      <a:tcStyle>
        <a:tcBdr/>
      </a:tcStyle>
    </a:band2H>
    <a:band1V>
      <a:tcTxStyle b="off" i="off"/>
      <a:tcStyle>
        <a:tcBdr/>
        <a:fill>
          <a:solidFill>
            <a:schemeClr val="accent6">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6"/>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chemeClr val="accent6"/>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587" autoAdjust="0"/>
  </p:normalViewPr>
  <p:slideViewPr>
    <p:cSldViewPr snapToGrid="0">
      <p:cViewPr varScale="1">
        <p:scale>
          <a:sx n="94" d="100"/>
          <a:sy n="94" d="100"/>
        </p:scale>
        <p:origin x="119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1.fntdata"/><Relationship Id="rId61"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3.fntdata"/><Relationship Id="rId67" Type="http://customschemas.google.com/relationships/presentationmetadata" Target="meta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6.fntdata"/><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sz="1400" dirty="0"/>
              <a:t>ΘΑΝΑΤΟΣ </a:t>
            </a:r>
            <a:r>
              <a:rPr lang="en-US" sz="1400" baseline="0" dirty="0"/>
              <a:t>ΑΝΘΡΩΠΩΝ ΠΟΥ ΓΕΝΝΗΣΑΝ ή </a:t>
            </a:r>
            <a:r>
              <a:rPr lang="el-GR" sz="1400" baseline="0" dirty="0"/>
              <a:t>η</a:t>
            </a:r>
            <a:r>
              <a:rPr lang="en-US" sz="1400" baseline="0" dirty="0"/>
              <a:t>ταν </a:t>
            </a:r>
            <a:r>
              <a:rPr lang="el-GR" sz="1400" baseline="0" dirty="0"/>
              <a:t>ε</a:t>
            </a:r>
            <a:r>
              <a:rPr lang="en-US" sz="1400" baseline="0" dirty="0" err="1"/>
              <a:t>γκυ</a:t>
            </a:r>
            <a:r>
              <a:rPr lang="el-GR" sz="1400" baseline="0" dirty="0" err="1"/>
              <a:t>μονουντεσ</a:t>
            </a:r>
            <a:r>
              <a:rPr lang="en-US" sz="1400" baseline="0" dirty="0"/>
              <a:t> ΠΑΓΚΟΣΜΙΩΣ</a:t>
            </a:r>
            <a:endParaRPr lang="en-US" sz="1400" dirty="0"/>
          </a:p>
        </c:rich>
      </c:tx>
      <c:layout>
        <c:manualLayout>
          <c:xMode val="edge"/>
          <c:yMode val="edge"/>
          <c:x val="0.1212323501656859"/>
          <c:y val="0"/>
        </c:manualLayout>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9511540354330706"/>
          <c:y val="0.27030411843859786"/>
          <c:w val="0.47213445454460001"/>
          <c:h val="0.72969599917547201"/>
        </c:manualLayout>
      </c:layout>
      <c:doughnutChart>
        <c:varyColors val="1"/>
        <c:ser>
          <c:idx val="0"/>
          <c:order val="0"/>
          <c:tx>
            <c:strRef>
              <c:f>Sheet1!$B$1</c:f>
              <c:strCache>
                <c:ptCount val="1"/>
                <c:pt idx="0">
                  <c:v>Παγκόσμιοι θάνατοι</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60C-4FEE-B2D9-DB55553801EE}"/>
              </c:ext>
            </c:extLst>
          </c:dPt>
          <c:dPt>
            <c:idx val="1"/>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778-4AF0-8533-AAB7EDC0BD14}"/>
              </c:ext>
            </c:extLst>
          </c:dPt>
          <c:dPt>
            <c:idx val="2"/>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60C-4FEE-B2D9-DB55553801EE}"/>
              </c:ext>
            </c:extLst>
          </c:dPt>
          <c:dPt>
            <c:idx val="3"/>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60C-4FEE-B2D9-DB55553801EE}"/>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Sheet1!$A$2:$A$5</c:f>
              <c:strCache>
                <c:ptCount val="2"/>
                <c:pt idx="0">
                  <c:v>Μη ασφαλής άμβλωση</c:v>
                </c:pt>
                <c:pt idx="1">
                  <c:v>Άλλοι λόγοι</c:v>
                </c:pt>
              </c:strCache>
            </c:strRef>
          </c:cat>
          <c:val>
            <c:numRef>
              <c:f>Sheet1!$B$2:$B$5</c:f>
              <c:numCache>
                <c:formatCode>General</c:formatCode>
                <c:ptCount val="4"/>
                <c:pt idx="0">
                  <c:v>13</c:v>
                </c:pt>
                <c:pt idx="1">
                  <c:v>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778-4AF0-8533-AAB7EDC0BD14}"/>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legendEntry>
        <c:idx val="2"/>
        <c:delete val="1"/>
      </c:legendEntry>
      <c:legendEntry>
        <c:idx val="3"/>
        <c:delete val="1"/>
      </c:legendEntry>
      <c:layout>
        <c:manualLayout>
          <c:xMode val="edge"/>
          <c:yMode val="edge"/>
          <c:x val="0.23850023047467089"/>
          <c:y val="0.16133881183594956"/>
          <c:w val="0.53657634936523035"/>
          <c:h val="8.088693469832365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ew993Wdc0zo"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5RR4VXNX3jA"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humanrights.gov.au/our-work/education/introduction-human-right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hrw.org/legacy/women/abortion.html"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amnesty.org/en/what-we-do/sexual-and-reproductive-rights/abortion-facts/"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JEMtBL0kTw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hrw.org/legacy/women/abortion.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hrw.org/legacy/women/abortion.html"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hrw.org/news/2022/06/24/qa-access-abortion-human-right"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amnesty.org/en/what-we-do/sexual-and-reproductive-rights/abortion-fact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amnesty.org/en/what-we-do/sexual-and-reproductive-rights/abortion-fact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amnesty.org/en/what-we-do/refugees-asylum-seekers-and-migrants/"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theguardian.com/world/2018/jun/20/the-list-34361-men-women-and-children-who-perished-trying-to-reach-europe-world-refugee-day"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YvgFTeh3VvA"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una.org.uk/magazine/1-2016/false-dichotomy-between-economic-migrants-and-refugee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amnesty.org/en/what-we-do/refugees-asylum-seekers-and-migrant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uah.edu/diversity/news/15567-which-is-the-correct-terminology-black-african-american-or-people-of-color"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una.org.uk/magazine/1-2016/false-dichotomy-between-economic-migrants-and-refugee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politico.eu/article/morocco-uses-migrants-to-get-what-it-wants/"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koraki.org/end-pushbacks"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frontex.europa.eu/media-centre/news/news-release/frontex-and-morocco-to-strengthen-cooperation-upnSgq"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philenews.com/koinonia/eidiseis/article/963556/poyrnara-otan-efevg-parakaloysan-na-meino"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hrc.org/resources/glossary-of-term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must.com.cy/gr/people/news/etoimi-i-kypros-na-dexthei-oykranoys-prosfyges"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in-cyprus.philenews.com/news/local/770-ukrainian-refugees-granted-protection-status-in-cyprus-in-september/#:~:text=A%20total%20of%20770%20Ukrainian,and%20in%20June%20(2%2C140)" TargetMode="External"/><Relationship Id="rId5" Type="http://schemas.openxmlformats.org/officeDocument/2006/relationships/hyperlink" Target="https://neakypros.com.cy/prosfyges-apo-oykrania-to-paketo-metron-tis-kyvernisis-143363.html" TargetMode="External"/><Relationship Id="rId4" Type="http://schemas.openxmlformats.org/officeDocument/2006/relationships/hyperlink" Target="https://www.financialmirror.com/2022/11/11/cyprus-still-accepting-ukraine-refugees/"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infomigrants.net/en/"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ohchr.org/sites/default/files/Documents/Publications/FactSheet20en.pdf"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dailysabah.com/politics/eu-affairs/hundreds-demonstrate-against-greeces-migrant-pushbacks?gallery_image=undefined#big"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malala.org/countries/afghanistan"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www.siasat.com/let-her-learn-afghans-raises-voice-against-university-ban-for-women-2485356/"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siasat.com/let-her-learn-afghans-raises-voice-against-university-ban-for-women-2485356/"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wholewomanshealth.com/abortion-care/abortion-medication-by-mail/"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imgflip.com/i/5lsnen"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reddit.com/r/PoliticalHumor/comments/bqjddl/a_helpful_pie_chart/"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6e8m8L9BFa4"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CF91B0-25AB-4DFA-B184-293DD156034C}"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782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5bab2fae2a_1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5bab2fae2a_1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Πηγή: </a:t>
            </a:r>
            <a:r>
              <a:rPr lang="en-GB" sz="1100" u="sng" dirty="0">
                <a:solidFill>
                  <a:schemeClr val="hlink"/>
                </a:solidFill>
                <a:latin typeface="Arial"/>
                <a:ea typeface="Arial"/>
                <a:cs typeface="Arial"/>
                <a:sym typeface="Arial"/>
                <a:hlinkClick r:id="rId3"/>
              </a:rPr>
              <a:t>YouTube</a:t>
            </a:r>
            <a:endParaRPr dirty="0"/>
          </a:p>
        </p:txBody>
      </p:sp>
      <p:sp>
        <p:nvSpPr>
          <p:cNvPr id="122" name="Google Shape;122;g25bab2fae2a_1_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 name="Google Shape;12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5bab2fae2a_1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5bab2fae2a_1_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err="1"/>
              <a:t>Πηγή</a:t>
            </a:r>
            <a:r>
              <a:rPr lang="en-GB" dirty="0"/>
              <a:t>: </a:t>
            </a:r>
            <a:r>
              <a:rPr lang="en-GB" u="sng" dirty="0">
                <a:solidFill>
                  <a:schemeClr val="hlink"/>
                </a:solidFill>
                <a:hlinkClick r:id="rId3"/>
              </a:rPr>
              <a:t>https:</a:t>
            </a:r>
            <a:r>
              <a:rPr lang="en-GB" dirty="0"/>
              <a:t>//www.youtube.com/watch?v=5RR4VXNX3jA</a:t>
            </a:r>
            <a:r>
              <a:rPr lang="el-GR" dirty="0"/>
              <a:t> </a:t>
            </a:r>
            <a:r>
              <a:rPr lang="en-GB" dirty="0"/>
              <a:t> </a:t>
            </a:r>
            <a:endParaRPr dirty="0"/>
          </a:p>
        </p:txBody>
      </p:sp>
      <p:sp>
        <p:nvSpPr>
          <p:cNvPr id="140" name="Google Shape;140;g25bab2fae2a_1_7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546100" lvl="1" indent="0" algn="just" rtl="0">
              <a:lnSpc>
                <a:spcPct val="90000"/>
              </a:lnSpc>
              <a:spcBef>
                <a:spcPts val="500"/>
              </a:spcBef>
              <a:spcAft>
                <a:spcPts val="0"/>
              </a:spcAft>
              <a:buClr>
                <a:schemeClr val="dk1"/>
              </a:buClr>
              <a:buSzPts val="2200"/>
              <a:buFont typeface="Arial"/>
              <a:buNone/>
            </a:pPr>
            <a:r>
              <a:rPr lang="en-GB" sz="1400" i="1" dirty="0" err="1">
                <a:solidFill>
                  <a:srgbClr val="3B3842"/>
                </a:solidFill>
              </a:rPr>
              <a:t>Πηγή</a:t>
            </a:r>
            <a:r>
              <a:rPr lang="en-GB" sz="1400" i="1" dirty="0">
                <a:solidFill>
                  <a:srgbClr val="3B3842"/>
                </a:solidFill>
              </a:rPr>
              <a:t>: </a:t>
            </a:r>
            <a:r>
              <a:rPr lang="en-GB" sz="1400" i="1" u="sng" dirty="0">
                <a:solidFill>
                  <a:srgbClr val="0070C0"/>
                </a:solidFill>
                <a:hlinkClick r:id="rId3">
                  <a:extLst>
                    <a:ext uri="{A12FA001-AC4F-418D-AE19-62706E023703}">
                      <ahyp:hlinkClr xmlns:ahyp="http://schemas.microsoft.com/office/drawing/2018/hyperlinkcolor" val="tx"/>
                    </a:ext>
                  </a:extLst>
                </a:hlinkClick>
              </a:rPr>
              <a:t>https://humanrights.gov.au/our-work/education/introduction-human-rights</a:t>
            </a:r>
            <a:endParaRPr sz="2200" dirty="0">
              <a:solidFill>
                <a:srgbClr val="3B3842"/>
              </a:solidFill>
            </a:endParaRPr>
          </a:p>
          <a:p>
            <a:pPr marL="914400" lvl="1" indent="-228600" algn="l" rtl="0">
              <a:lnSpc>
                <a:spcPct val="90000"/>
              </a:lnSpc>
              <a:spcBef>
                <a:spcPts val="500"/>
              </a:spcBef>
              <a:spcAft>
                <a:spcPts val="0"/>
              </a:spcAft>
              <a:buClr>
                <a:schemeClr val="dk1"/>
              </a:buClr>
              <a:buSzPts val="2200"/>
              <a:buFont typeface="Arial"/>
              <a:buNone/>
            </a:pPr>
            <a:endParaRPr sz="1800" i="1" dirty="0">
              <a:solidFill>
                <a:srgbClr val="3B3842"/>
              </a:solidFill>
            </a:endParaRPr>
          </a:p>
          <a:p>
            <a:pPr marL="0" marR="0" lvl="0" indent="0" algn="l" rtl="0">
              <a:lnSpc>
                <a:spcPct val="100000"/>
              </a:lnSpc>
              <a:spcBef>
                <a:spcPts val="0"/>
              </a:spcBef>
              <a:spcAft>
                <a:spcPts val="0"/>
              </a:spcAft>
              <a:buSzPts val="1400"/>
              <a:buNone/>
            </a:pPr>
            <a:endParaRPr dirty="0"/>
          </a:p>
        </p:txBody>
      </p:sp>
      <p:sp>
        <p:nvSpPr>
          <p:cNvPr id="148" name="Google Shape;148;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55" name="Google Shape;155;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5bab2fae2a_1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5bab2fae2a_1_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2" name="Google Shape;162;g25bab2fae2a_1_8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5bab2fae2a_1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5bab2fae2a_1_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g25bab2fae2a_1_9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4" name="Google Shape;17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1800"/>
              <a:buNone/>
            </a:pPr>
            <a:r>
              <a:rPr lang="en-GB" dirty="0" err="1"/>
              <a:t>Πηγή</a:t>
            </a:r>
            <a:r>
              <a:rPr lang="en-GB" dirty="0"/>
              <a:t> </a:t>
            </a:r>
            <a:r>
              <a:rPr lang="en-GB" dirty="0" err="1"/>
              <a:t>κειμένου</a:t>
            </a:r>
            <a:r>
              <a:rPr lang="en-GB" dirty="0"/>
              <a:t>: </a:t>
            </a:r>
            <a:r>
              <a:rPr lang="en-GB" u="sng" dirty="0">
                <a:solidFill>
                  <a:srgbClr val="0070C0"/>
                </a:solidFill>
                <a:hlinkClick r:id="rId3">
                  <a:extLst>
                    <a:ext uri="{A12FA001-AC4F-418D-AE19-62706E023703}">
                      <ahyp:hlinkClr xmlns:ahyp="http://schemas.microsoft.com/office/drawing/2018/hyperlinkcolor" val="tx"/>
                    </a:ext>
                  </a:extLst>
                </a:hlinkClick>
              </a:rPr>
              <a:t>https://www.hrw.org/legacy/women/abortion.html</a:t>
            </a:r>
            <a:endParaRPr dirty="0"/>
          </a:p>
          <a:p>
            <a:pPr marL="0" lvl="0" indent="0" algn="just" rtl="0">
              <a:lnSpc>
                <a:spcPct val="90000"/>
              </a:lnSpc>
              <a:spcBef>
                <a:spcPts val="1000"/>
              </a:spcBef>
              <a:spcAft>
                <a:spcPts val="0"/>
              </a:spcAft>
              <a:buSzPts val="1800"/>
              <a:buNone/>
            </a:pPr>
            <a:r>
              <a:rPr lang="en-GB" dirty="0" err="1"/>
              <a:t>Πηγή</a:t>
            </a:r>
            <a:r>
              <a:rPr lang="en-GB" dirty="0"/>
              <a:t> </a:t>
            </a:r>
            <a:r>
              <a:rPr lang="en-GB" dirty="0" err="1"/>
              <a:t>εικόν</a:t>
            </a:r>
            <a:r>
              <a:rPr lang="en-GB" dirty="0"/>
              <a:t>ας: </a:t>
            </a:r>
            <a:r>
              <a:rPr lang="en-GB" u="sng" dirty="0">
                <a:solidFill>
                  <a:srgbClr val="3B3842"/>
                </a:solidFill>
                <a:hlinkClick r:id="rId4">
                  <a:extLst>
                    <a:ext uri="{A12FA001-AC4F-418D-AE19-62706E023703}">
                      <ahyp:hlinkClr xmlns:ahyp="http://schemas.microsoft.com/office/drawing/2018/hyperlinkcolor" val="tx"/>
                    </a:ext>
                  </a:extLst>
                </a:hlinkClick>
              </a:rPr>
              <a:t>https:</a:t>
            </a:r>
            <a:r>
              <a:rPr lang="en-GB" dirty="0">
                <a:solidFill>
                  <a:srgbClr val="3B3842"/>
                </a:solidFill>
              </a:rPr>
              <a:t>//www.amnesty.org/en/what-we-do/sexual-and-reproductive-rights/abortion-facts/</a:t>
            </a:r>
            <a:r>
              <a:rPr lang="el-GR" dirty="0">
                <a:solidFill>
                  <a:srgbClr val="3B3842"/>
                </a:solidFill>
              </a:rPr>
              <a:t> </a:t>
            </a:r>
            <a:r>
              <a:rPr lang="en-GB" dirty="0">
                <a:solidFill>
                  <a:srgbClr val="3B3842"/>
                </a:solidFill>
              </a:rPr>
              <a:t> </a:t>
            </a:r>
            <a:endParaRPr dirty="0">
              <a:solidFill>
                <a:srgbClr val="3B3842"/>
              </a:solidFill>
            </a:endParaRPr>
          </a:p>
          <a:p>
            <a:pPr marL="0" lvl="0" indent="0" algn="just" rtl="0">
              <a:lnSpc>
                <a:spcPct val="90000"/>
              </a:lnSpc>
              <a:spcBef>
                <a:spcPts val="1000"/>
              </a:spcBef>
              <a:spcAft>
                <a:spcPts val="0"/>
              </a:spcAft>
              <a:buClr>
                <a:schemeClr val="dk1"/>
              </a:buClr>
              <a:buSzPts val="1800"/>
              <a:buFont typeface="Arial"/>
              <a:buNone/>
            </a:pPr>
            <a:r>
              <a:rPr lang="en-GB" sz="1400" dirty="0"/>
              <a:t> </a:t>
            </a:r>
            <a:endParaRPr sz="1400" dirty="0"/>
          </a:p>
        </p:txBody>
      </p:sp>
      <p:sp>
        <p:nvSpPr>
          <p:cNvPr id="181" name="Google Shape;18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5bab2fae2a_1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5bab2fae2a_1_1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Πηγή: </a:t>
            </a:r>
            <a:r>
              <a:rPr lang="en-GB" sz="1100" u="sng" dirty="0">
                <a:solidFill>
                  <a:schemeClr val="hlink"/>
                </a:solidFill>
                <a:latin typeface="Arial"/>
                <a:ea typeface="Arial"/>
                <a:cs typeface="Arial"/>
                <a:sym typeface="Arial"/>
                <a:hlinkClick r:id="rId3"/>
              </a:rPr>
              <a:t>Episode 11: Γιατί η πρόσβαση στην άμβλωση είναι ζήτημα ανθρωπίνων δικαιωμάτων; - YouTube</a:t>
            </a:r>
            <a:endParaRPr dirty="0"/>
          </a:p>
        </p:txBody>
      </p:sp>
      <p:sp>
        <p:nvSpPr>
          <p:cNvPr id="191" name="Google Shape;191;g25bab2fae2a_1_10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42c3d9c8c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 name="Google Shape;63;g242c3d9c8c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Πηγή κειμένου: </a:t>
            </a:r>
            <a:r>
              <a:rPr lang="en-GB" sz="1400" u="sng">
                <a:solidFill>
                  <a:srgbClr val="0070C0"/>
                </a:solidFill>
                <a:hlinkClick r:id="rId3">
                  <a:extLst>
                    <a:ext uri="{A12FA001-AC4F-418D-AE19-62706E023703}">
                      <ahyp:hlinkClr xmlns:ahyp="http://schemas.microsoft.com/office/drawing/2018/hyperlinkcolor" val="tx"/>
                    </a:ext>
                  </a:extLst>
                </a:hlinkClick>
              </a:rPr>
              <a:t>https://www.hrw.org/legacy/women/abortion.html</a:t>
            </a:r>
            <a:endParaRPr sz="1400"/>
          </a:p>
          <a:p>
            <a:pPr marL="0" lvl="0" indent="0" algn="l" rtl="0">
              <a:lnSpc>
                <a:spcPct val="100000"/>
              </a:lnSpc>
              <a:spcBef>
                <a:spcPts val="0"/>
              </a:spcBef>
              <a:spcAft>
                <a:spcPts val="0"/>
              </a:spcAft>
              <a:buSzPts val="1400"/>
              <a:buNone/>
            </a:pPr>
            <a:r>
              <a:rPr lang="en-GB"/>
              <a:t> </a:t>
            </a:r>
            <a:endParaRPr/>
          </a:p>
        </p:txBody>
      </p:sp>
      <p:sp>
        <p:nvSpPr>
          <p:cNvPr id="196" name="Google Shape;19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just" rtl="0">
              <a:lnSpc>
                <a:spcPct val="90000"/>
              </a:lnSpc>
              <a:spcBef>
                <a:spcPts val="1000"/>
              </a:spcBef>
              <a:spcAft>
                <a:spcPts val="0"/>
              </a:spcAft>
              <a:buSzPts val="1400"/>
              <a:buNone/>
            </a:pPr>
            <a:r>
              <a:rPr lang="en-GB" dirty="0" err="1"/>
              <a:t>Πηγή</a:t>
            </a:r>
            <a:r>
              <a:rPr lang="en-GB" dirty="0"/>
              <a:t> </a:t>
            </a:r>
            <a:r>
              <a:rPr lang="en-GB" dirty="0" err="1"/>
              <a:t>κειμένου</a:t>
            </a:r>
            <a:r>
              <a:rPr lang="en-GB" dirty="0"/>
              <a:t>: </a:t>
            </a:r>
            <a:r>
              <a:rPr lang="en-GB" u="sng" dirty="0">
                <a:solidFill>
                  <a:srgbClr val="0070C0"/>
                </a:solidFill>
                <a:hlinkClick r:id="rId3">
                  <a:extLst>
                    <a:ext uri="{A12FA001-AC4F-418D-AE19-62706E023703}">
                      <ahyp:hlinkClr xmlns:ahyp="http://schemas.microsoft.com/office/drawing/2018/hyperlinkcolor" val="tx"/>
                    </a:ext>
                  </a:extLst>
                </a:hlinkClick>
              </a:rPr>
              <a:t>https://www.hrw.org/legacy/women/abortion.htm</a:t>
            </a:r>
            <a:endParaRPr i="1" dirty="0"/>
          </a:p>
          <a:p>
            <a:pPr marL="228600" lvl="0" indent="0" algn="just" rtl="0">
              <a:lnSpc>
                <a:spcPct val="90000"/>
              </a:lnSpc>
              <a:spcBef>
                <a:spcPts val="1000"/>
              </a:spcBef>
              <a:spcAft>
                <a:spcPts val="0"/>
              </a:spcAft>
              <a:buSzPts val="1400"/>
              <a:buNone/>
            </a:pPr>
            <a:r>
              <a:rPr lang="en-GB" dirty="0" err="1"/>
              <a:t>Πηγή</a:t>
            </a:r>
            <a:r>
              <a:rPr lang="en-GB" dirty="0"/>
              <a:t> </a:t>
            </a:r>
            <a:r>
              <a:rPr lang="en-GB" dirty="0" err="1"/>
              <a:t>εικόν</a:t>
            </a:r>
            <a:r>
              <a:rPr lang="en-GB" dirty="0"/>
              <a:t>ας: </a:t>
            </a:r>
            <a:r>
              <a:rPr lang="en-GB" u="sng" dirty="0">
                <a:solidFill>
                  <a:srgbClr val="3B3842"/>
                </a:solidFill>
                <a:hlinkClick r:id="rId4">
                  <a:extLst>
                    <a:ext uri="{A12FA001-AC4F-418D-AE19-62706E023703}">
                      <ahyp:hlinkClr xmlns:ahyp="http://schemas.microsoft.com/office/drawing/2018/hyperlinkcolor" val="tx"/>
                    </a:ext>
                  </a:extLst>
                </a:hlinkClick>
              </a:rPr>
              <a:t>https:</a:t>
            </a:r>
            <a:r>
              <a:rPr lang="en-GB" b="1" u="sng" dirty="0">
                <a:solidFill>
                  <a:srgbClr val="0070C0"/>
                </a:solidFill>
              </a:rPr>
              <a:t>//www.hrw.org/news/2022/06/24/qa-access-abortion-human-right </a:t>
            </a:r>
            <a:endParaRPr b="1" u="sng" dirty="0">
              <a:solidFill>
                <a:srgbClr val="0070C0"/>
              </a:solidFill>
            </a:endParaRPr>
          </a:p>
        </p:txBody>
      </p:sp>
      <p:sp>
        <p:nvSpPr>
          <p:cNvPr id="204" name="Google Shape;20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just" rtl="0">
              <a:lnSpc>
                <a:spcPct val="90000"/>
              </a:lnSpc>
              <a:spcBef>
                <a:spcPts val="1000"/>
              </a:spcBef>
              <a:spcAft>
                <a:spcPts val="0"/>
              </a:spcAft>
              <a:buClr>
                <a:schemeClr val="dk1"/>
              </a:buClr>
              <a:buSzPts val="1800"/>
              <a:buFont typeface="Arial"/>
              <a:buNone/>
            </a:pPr>
            <a:r>
              <a:rPr lang="en-GB" sz="1100">
                <a:latin typeface="Arial"/>
                <a:ea typeface="Arial"/>
                <a:cs typeface="Arial"/>
                <a:sym typeface="Arial"/>
              </a:rPr>
              <a:t>Πηγή: https://www.amnesty.org/en/what-we-do/sexual-and-reproductive-rights/abortion-facts/ </a:t>
            </a:r>
            <a:endParaRPr/>
          </a:p>
        </p:txBody>
      </p:sp>
      <p:sp>
        <p:nvSpPr>
          <p:cNvPr id="212" name="Google Shape;212;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400"/>
              <a:buNone/>
            </a:pPr>
            <a:r>
              <a:rPr lang="en-GB" sz="1400">
                <a:solidFill>
                  <a:srgbClr val="262626"/>
                </a:solidFill>
              </a:rPr>
              <a:t>Πηγή: </a:t>
            </a:r>
            <a:r>
              <a:rPr lang="en-GB" sz="1400" u="sng">
                <a:solidFill>
                  <a:srgbClr val="262626"/>
                </a:solidFill>
                <a:hlinkClick r:id="rId3">
                  <a:extLst>
                    <a:ext uri="{A12FA001-AC4F-418D-AE19-62706E023703}">
                      <ahyp:hlinkClr xmlns:ahyp="http://schemas.microsoft.com/office/drawing/2018/hyperlinkcolor" val="tx"/>
                    </a:ext>
                  </a:extLst>
                </a:hlinkClick>
              </a:rPr>
              <a:t>https://www.amnesty.org/en/what-we-do/sexual-and-reproductive-rights/abortion-facts/</a:t>
            </a:r>
            <a:endParaRPr/>
          </a:p>
        </p:txBody>
      </p:sp>
      <p:sp>
        <p:nvSpPr>
          <p:cNvPr id="219" name="Google Shape;219;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400"/>
              <a:buNone/>
            </a:pPr>
            <a:r>
              <a:rPr lang="en-GB">
                <a:solidFill>
                  <a:srgbClr val="262626"/>
                </a:solidFill>
              </a:rPr>
              <a:t>Πηγή: </a:t>
            </a:r>
            <a:r>
              <a:rPr lang="en-GB" u="sng">
                <a:solidFill>
                  <a:srgbClr val="262626"/>
                </a:solidFill>
                <a:hlinkClick r:id="rId3">
                  <a:extLst>
                    <a:ext uri="{A12FA001-AC4F-418D-AE19-62706E023703}">
                      <ahyp:hlinkClr xmlns:ahyp="http://schemas.microsoft.com/office/drawing/2018/hyperlinkcolor" val="tx"/>
                    </a:ext>
                  </a:extLst>
                </a:hlinkClick>
              </a:rPr>
              <a:t>https://www.amnesty.org/en/what-we-do/sexual-and-reproductive-rights/abortion-facts/</a:t>
            </a:r>
            <a:endParaRPr/>
          </a:p>
        </p:txBody>
      </p:sp>
      <p:sp>
        <p:nvSpPr>
          <p:cNvPr id="226" name="Google Shape;226;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Πηγή κειμένου: </a:t>
            </a:r>
            <a:r>
              <a:rPr lang="en-GB" u="sng">
                <a:solidFill>
                  <a:srgbClr val="3B3842"/>
                </a:solidFill>
                <a:hlinkClick r:id="rId3">
                  <a:extLst>
                    <a:ext uri="{A12FA001-AC4F-418D-AE19-62706E023703}">
                      <ahyp:hlinkClr xmlns:ahyp="http://schemas.microsoft.com/office/drawing/2018/hyperlinkcolor" val="tx"/>
                    </a:ext>
                  </a:extLst>
                </a:hlinkClick>
              </a:rPr>
              <a:t>https:</a:t>
            </a:r>
            <a:r>
              <a:rPr lang="en-GB">
                <a:solidFill>
                  <a:srgbClr val="3B3842"/>
                </a:solidFill>
              </a:rPr>
              <a:t>//www.amnesty.org/en/what-we-do/refugees-asylum-seekers-and-migrants/  </a:t>
            </a:r>
            <a:endParaRPr b="1"/>
          </a:p>
          <a:p>
            <a:pPr marL="0" lvl="0" indent="0" algn="l" rtl="0">
              <a:lnSpc>
                <a:spcPct val="100000"/>
              </a:lnSpc>
              <a:spcBef>
                <a:spcPts val="0"/>
              </a:spcBef>
              <a:spcAft>
                <a:spcPts val="0"/>
              </a:spcAft>
              <a:buSzPts val="1400"/>
              <a:buNone/>
            </a:pPr>
            <a:r>
              <a:rPr lang="en-GB"/>
              <a:t>Πηγή εικόνας: </a:t>
            </a:r>
            <a:r>
              <a:rPr lang="en-GB" u="sng">
                <a:solidFill>
                  <a:schemeClr val="hlink"/>
                </a:solidFill>
                <a:hlinkClick r:id="rId4"/>
              </a:rPr>
              <a:t>https:</a:t>
            </a:r>
            <a:r>
              <a:rPr lang="en-GB">
                <a:solidFill>
                  <a:srgbClr val="3B3842"/>
                </a:solidFill>
              </a:rPr>
              <a:t>//www.theguardian.com/world/2018/jun/20/the-list-34361-men-women-and-children-who-perished-trying-to-reach-europe-world-refugee-day </a:t>
            </a:r>
            <a:endParaRPr/>
          </a:p>
        </p:txBody>
      </p:sp>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5bab2fae2a_1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25bab2fae2a_1_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err="1"/>
              <a:t>Πηγή</a:t>
            </a:r>
            <a:r>
              <a:rPr lang="en-GB" dirty="0"/>
              <a:t>: </a:t>
            </a:r>
            <a:r>
              <a:rPr lang="en-GB" sz="1100" u="sng" dirty="0" err="1">
                <a:solidFill>
                  <a:schemeClr val="hlink"/>
                </a:solidFill>
                <a:latin typeface="Arial"/>
                <a:ea typeface="Arial"/>
                <a:cs typeface="Arial"/>
                <a:sym typeface="Arial"/>
                <a:hlinkClick r:id="rId3"/>
              </a:rPr>
              <a:t>Δι</a:t>
            </a:r>
            <a:r>
              <a:rPr lang="en-GB" sz="1100" u="sng" dirty="0">
                <a:solidFill>
                  <a:schemeClr val="hlink"/>
                </a:solidFill>
                <a:latin typeface="Arial"/>
                <a:ea typeface="Arial"/>
                <a:cs typeface="Arial"/>
                <a:sym typeface="Arial"/>
                <a:hlinkClick r:id="rId3"/>
              </a:rPr>
              <a:t>αφορά μεταξύ πρόσφυγα, μετανάστη, αιτούντα άσυλο, εσωτερικά εκτοπισμένου - YouTube</a:t>
            </a:r>
            <a:endParaRPr dirty="0"/>
          </a:p>
        </p:txBody>
      </p:sp>
      <p:sp>
        <p:nvSpPr>
          <p:cNvPr id="263" name="Google Shape;263;g25bab2fae2a_1_9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29</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2c3d9c8cc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Πηγή κειμένου: </a:t>
            </a:r>
            <a:r>
              <a:rPr lang="en-GB" sz="1100" u="sng">
                <a:solidFill>
                  <a:srgbClr val="0070C0"/>
                </a:solidFill>
                <a:hlinkClick r:id="rId3">
                  <a:extLst>
                    <a:ext uri="{A12FA001-AC4F-418D-AE19-62706E023703}">
                      <ahyp:hlinkClr xmlns:ahyp="http://schemas.microsoft.com/office/drawing/2018/hyperlinkcolor" val="tx"/>
                    </a:ext>
                  </a:extLst>
                </a:hlinkClick>
              </a:rPr>
              <a:t>https:</a:t>
            </a:r>
            <a:r>
              <a:rPr lang="en-GB" sz="1100"/>
              <a:t>//una.org.uk/magazine/1-2016/false-dichotomy-between-economic-migrants-and-refugees </a:t>
            </a:r>
            <a:endParaRPr/>
          </a:p>
        </p:txBody>
      </p:sp>
      <p:sp>
        <p:nvSpPr>
          <p:cNvPr id="268" name="Google Shape;268;g242c3d9c8cc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just" rtl="0">
              <a:lnSpc>
                <a:spcPct val="90000"/>
              </a:lnSpc>
              <a:spcBef>
                <a:spcPts val="1000"/>
              </a:spcBef>
              <a:spcAft>
                <a:spcPts val="0"/>
              </a:spcAft>
              <a:buClr>
                <a:schemeClr val="dk1"/>
              </a:buClr>
              <a:buSzPts val="1800"/>
              <a:buFont typeface="Arial"/>
              <a:buNone/>
            </a:pPr>
            <a:r>
              <a:rPr lang="en-GB">
                <a:solidFill>
                  <a:srgbClr val="3B3842"/>
                </a:solidFill>
              </a:rPr>
              <a:t>Πηγή: </a:t>
            </a:r>
            <a:r>
              <a:rPr lang="en-GB" u="sng">
                <a:solidFill>
                  <a:srgbClr val="3B3842"/>
                </a:solidFill>
                <a:hlinkClick r:id="rId3">
                  <a:extLst>
                    <a:ext uri="{A12FA001-AC4F-418D-AE19-62706E023703}">
                      <ahyp:hlinkClr xmlns:ahyp="http://schemas.microsoft.com/office/drawing/2018/hyperlinkcolor" val="tx"/>
                    </a:ext>
                  </a:extLst>
                </a:hlinkClick>
              </a:rPr>
              <a:t>https:</a:t>
            </a:r>
            <a:r>
              <a:rPr lang="en-GB">
                <a:solidFill>
                  <a:srgbClr val="3B3842"/>
                </a:solidFill>
              </a:rPr>
              <a:t>//www.amnesty.org/en/what-we-do/refugees-asylum-seekers-and-migrants/ </a:t>
            </a:r>
            <a:endParaRPr/>
          </a:p>
        </p:txBody>
      </p:sp>
      <p:sp>
        <p:nvSpPr>
          <p:cNvPr id="275" name="Google Shape;27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 name="Google Shape;7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Clr>
                <a:schemeClr val="dk1"/>
              </a:buClr>
              <a:buSzPts val="1800"/>
              <a:buFont typeface="Arial"/>
              <a:buNone/>
            </a:pPr>
            <a:r>
              <a:rPr lang="en-GB" dirty="0">
                <a:solidFill>
                  <a:srgbClr val="29282A"/>
                </a:solidFill>
              </a:rPr>
              <a:t>Πηγή: </a:t>
            </a:r>
            <a:r>
              <a:rPr lang="en-GB" u="sng" dirty="0">
                <a:solidFill>
                  <a:srgbClr val="29282A"/>
                </a:solidFill>
                <a:hlinkClick r:id="rId3">
                  <a:extLst>
                    <a:ext uri="{A12FA001-AC4F-418D-AE19-62706E023703}">
                      <ahyp:hlinkClr xmlns:ahyp="http://schemas.microsoft.com/office/drawing/2018/hyperlinkcolor" val="tx"/>
                    </a:ext>
                  </a:extLst>
                </a:hlinkClick>
              </a:rPr>
              <a:t>https:</a:t>
            </a:r>
            <a:r>
              <a:rPr lang="en-GB" dirty="0"/>
              <a:t>//www.uah.edu/diversity/news/15567-which-is-the-correct-terminology-black-african-american-or-people-of-color </a:t>
            </a:r>
            <a:endParaRPr dirty="0"/>
          </a:p>
          <a:p>
            <a:pPr marL="457200" marR="0" lvl="0" indent="-228600" algn="l" rtl="0">
              <a:lnSpc>
                <a:spcPct val="100000"/>
              </a:lnSpc>
              <a:spcBef>
                <a:spcPts val="0"/>
              </a:spcBef>
              <a:spcAft>
                <a:spcPts val="0"/>
              </a:spcAft>
              <a:buSzPts val="1400"/>
              <a:buNone/>
            </a:pPr>
            <a:endParaRPr b="1" dirty="0"/>
          </a:p>
        </p:txBody>
      </p:sp>
      <p:sp>
        <p:nvSpPr>
          <p:cNvPr id="76" name="Google Shape;7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a:t>Πηγή κειμένου: </a:t>
            </a:r>
            <a:r>
              <a:rPr lang="en-GB" u="sng">
                <a:solidFill>
                  <a:srgbClr val="0070C0"/>
                </a:solidFill>
                <a:hlinkClick r:id="rId3">
                  <a:extLst>
                    <a:ext uri="{A12FA001-AC4F-418D-AE19-62706E023703}">
                      <ahyp:hlinkClr xmlns:ahyp="http://schemas.microsoft.com/office/drawing/2018/hyperlinkcolor" val="tx"/>
                    </a:ext>
                  </a:extLst>
                </a:hlinkClick>
              </a:rPr>
              <a:t>https:</a:t>
            </a:r>
            <a:r>
              <a:rPr lang="en-GB"/>
              <a:t>//una.org.uk/magazine/1-2016/false-dichotomy-between-economic-migrants-and-refugees </a:t>
            </a:r>
            <a:endParaRPr/>
          </a:p>
          <a:p>
            <a:pPr marL="457200" marR="0" lvl="0" indent="-228600" algn="l" rtl="0">
              <a:lnSpc>
                <a:spcPct val="100000"/>
              </a:lnSpc>
              <a:spcBef>
                <a:spcPts val="0"/>
              </a:spcBef>
              <a:spcAft>
                <a:spcPts val="0"/>
              </a:spcAft>
              <a:buSzPts val="1400"/>
              <a:buNone/>
            </a:pPr>
            <a:endParaRPr/>
          </a:p>
        </p:txBody>
      </p:sp>
      <p:sp>
        <p:nvSpPr>
          <p:cNvPr id="282" name="Google Shape;282;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5bab2fae2a_1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5bab2fae2a_1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Πηγή: YouTube </a:t>
            </a:r>
            <a:endParaRPr dirty="0"/>
          </a:p>
        </p:txBody>
      </p:sp>
      <p:sp>
        <p:nvSpPr>
          <p:cNvPr id="289" name="Google Shape;289;g25bab2fae2a_1_1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33</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5bab2fae2a_1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25bab2fae2a_1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g25bab2fae2a_1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34</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5bab2fae2a_3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5bab2fae2a_3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g25bab2fae2a_3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35</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5bab2fae2a_3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5bab2fae2a_3_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g25bab2fae2a_3_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36</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5bab2fae2a_1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25bab2fae2a_1_1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g25bab2fae2a_1_1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37</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5bab2fae2a_3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25bab2fae2a_3_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Πηγή κειμένου: </a:t>
            </a:r>
            <a:r>
              <a:rPr lang="en-GB" u="sng" dirty="0">
                <a:solidFill>
                  <a:schemeClr val="hlink"/>
                </a:solidFill>
                <a:hlinkClick r:id="rId3"/>
              </a:rPr>
              <a:t>https:</a:t>
            </a:r>
            <a:r>
              <a:rPr lang="en-GB" dirty="0"/>
              <a:t>//www.politico.eu/article/morocco-uses-migrants-to-get-what-it-wants/</a:t>
            </a:r>
            <a:r>
              <a:rPr lang="el-GR" dirty="0"/>
              <a:t> </a:t>
            </a:r>
            <a:r>
              <a:rPr lang="en-GB" dirty="0"/>
              <a:t> </a:t>
            </a:r>
          </a:p>
          <a:p>
            <a:pPr marL="0" lvl="0" indent="0" algn="l" rtl="0">
              <a:lnSpc>
                <a:spcPct val="100000"/>
              </a:lnSpc>
              <a:spcBef>
                <a:spcPts val="0"/>
              </a:spcBef>
              <a:spcAft>
                <a:spcPts val="0"/>
              </a:spcAft>
              <a:buSzPts val="1400"/>
              <a:buNone/>
            </a:pPr>
            <a:r>
              <a:rPr lang="en-GB" dirty="0"/>
              <a:t>Πηγή εικόνας: </a:t>
            </a:r>
            <a:r>
              <a:rPr lang="en-GB" u="sng" dirty="0">
                <a:solidFill>
                  <a:schemeClr val="hlink"/>
                </a:solidFill>
                <a:hlinkClick r:id="rId4"/>
              </a:rPr>
              <a:t>https:</a:t>
            </a:r>
            <a:r>
              <a:rPr lang="en-GB" dirty="0"/>
              <a:t>//www.koraki.org/end-pushbacks </a:t>
            </a:r>
          </a:p>
          <a:p>
            <a:pPr marL="0" lvl="0" indent="0" algn="l" rtl="0">
              <a:spcBef>
                <a:spcPts val="0"/>
              </a:spcBef>
              <a:spcAft>
                <a:spcPts val="0"/>
              </a:spcAft>
              <a:buNone/>
            </a:pPr>
            <a:endParaRPr dirty="0"/>
          </a:p>
        </p:txBody>
      </p:sp>
      <p:sp>
        <p:nvSpPr>
          <p:cNvPr id="335" name="Google Shape;335;g25bab2fae2a_3_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38</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42c3d9c8cc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g242c3d9c8cc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Πηγή κειμένου: </a:t>
            </a:r>
            <a:r>
              <a:rPr lang="en-GB" u="sng">
                <a:solidFill>
                  <a:schemeClr val="hlink"/>
                </a:solidFill>
                <a:hlinkClick r:id="rId3"/>
              </a:rPr>
              <a:t>https:</a:t>
            </a:r>
            <a:r>
              <a:rPr lang="en-GB"/>
              <a:t>//frontex.europa.eu/media-centre/news/news-release/frontex-and-morocco-to-strengthen-cooperation-upnSgq </a:t>
            </a:r>
            <a:endParaRPr/>
          </a:p>
          <a:p>
            <a:pPr marL="0" lvl="0" indent="0" algn="l" rtl="0">
              <a:lnSpc>
                <a:spcPct val="100000"/>
              </a:lnSpc>
              <a:spcBef>
                <a:spcPts val="0"/>
              </a:spcBef>
              <a:spcAft>
                <a:spcPts val="0"/>
              </a:spcAft>
              <a:buSzPts val="1400"/>
              <a:buNone/>
            </a:pPr>
            <a:endParaRPr/>
          </a:p>
        </p:txBody>
      </p:sp>
      <p:sp>
        <p:nvSpPr>
          <p:cNvPr id="349" name="Google Shape;349;g242c3d9c8cc_0_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39</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a:t>Πηγή εικόνας: </a:t>
            </a:r>
            <a:r>
              <a:rPr lang="en-GB" u="sng">
                <a:solidFill>
                  <a:schemeClr val="hlink"/>
                </a:solidFill>
                <a:hlinkClick r:id="rId3"/>
              </a:rPr>
              <a:t>https:</a:t>
            </a:r>
            <a:r>
              <a:rPr lang="en-GB"/>
              <a:t>//www.philenews.com/koinonia/eidiseis/article/963556/poyrnara-otan-efevg-parakaloysan-na-meino  </a:t>
            </a:r>
            <a:endParaRPr/>
          </a:p>
        </p:txBody>
      </p:sp>
      <p:sp>
        <p:nvSpPr>
          <p:cNvPr id="356" name="Google Shape;356;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40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err="1"/>
              <a:t>Κλίμ</a:t>
            </a:r>
            <a:r>
              <a:rPr lang="en-GB" dirty="0"/>
              <a:t>ακα προνομίων:United Nations Decade for Human Rights Education (1995-2004) No 4., ABC: TEACHING HUMAN RIGHTS Practical activities for primary and secondary school [Adapted from Social and Economic Justice: A Human Rights Perspective by David Shiman (University of Minnesota Human Rights Resource Center, 1999)]/ </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404" name="Google Shape;40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err="1"/>
              <a:t>Πηγή</a:t>
            </a:r>
            <a:r>
              <a:rPr lang="en-GB" dirty="0"/>
              <a:t> </a:t>
            </a:r>
            <a:r>
              <a:rPr lang="en-GB" dirty="0" err="1"/>
              <a:t>κειμένου</a:t>
            </a:r>
            <a:r>
              <a:rPr lang="en-GB" dirty="0"/>
              <a:t>: </a:t>
            </a:r>
            <a:r>
              <a:rPr lang="en-GB" u="sng" dirty="0">
                <a:solidFill>
                  <a:srgbClr val="0070C0"/>
                </a:solidFill>
                <a:hlinkClick r:id="rId3">
                  <a:extLst>
                    <a:ext uri="{A12FA001-AC4F-418D-AE19-62706E023703}">
                      <ahyp:hlinkClr xmlns:ahyp="http://schemas.microsoft.com/office/drawing/2018/hyperlinkcolor" val="tx"/>
                    </a:ext>
                  </a:extLst>
                </a:hlinkClick>
              </a:rPr>
              <a:t>https:</a:t>
            </a:r>
            <a:r>
              <a:rPr lang="en-GB" dirty="0"/>
              <a:t>//www.hrc.org/resources/glossary-of-terms </a:t>
            </a:r>
            <a:endParaRPr dirty="0"/>
          </a:p>
        </p:txBody>
      </p:sp>
      <p:sp>
        <p:nvSpPr>
          <p:cNvPr id="83" name="Google Shape;8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err="1"/>
              <a:t>Κλίμ</a:t>
            </a:r>
            <a:r>
              <a:rPr lang="en-GB" dirty="0"/>
              <a:t>ακα προνομίων:United Nations Decade for Human Rights Education (1995-2004) No 4., ABC: TEACHING HUMAN RIGHTS Practical activities for primary and secondary school [Adapted from Social and Economic Justice: A Human Rights Perspective by David Shiman (University of Minnesota Human Rights Resource Center, 1999)]/ </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404" name="Google Shape;40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757566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err="1"/>
              <a:t>Κλίμ</a:t>
            </a:r>
            <a:r>
              <a:rPr lang="en-GB" dirty="0"/>
              <a:t>ακα προνομίων:United Nations Decade for Human Rights Education (1995-2004) No 4., ABC: TEACHING HUMAN RIGHTS Practical activities for primary and secondary school [Adapted from Social and Economic Justice: A Human Rights Perspective by David Shiman (University of Minnesota Human Rights Resource Center, 1999)]/ </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404" name="Google Shape;40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401910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8" name="Google Shape;428;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Πηγή:</a:t>
            </a:r>
            <a:endParaRPr/>
          </a:p>
          <a:p>
            <a:pPr marL="0" lvl="0" indent="0" algn="l" rtl="0">
              <a:lnSpc>
                <a:spcPct val="100000"/>
              </a:lnSpc>
              <a:spcBef>
                <a:spcPts val="0"/>
              </a:spcBef>
              <a:spcAft>
                <a:spcPts val="0"/>
              </a:spcAft>
              <a:buSzPts val="1400"/>
              <a:buNone/>
            </a:pPr>
            <a:r>
              <a:rPr lang="en-GB" u="sng">
                <a:solidFill>
                  <a:schemeClr val="hlink"/>
                </a:solidFill>
                <a:hlinkClick r:id="rId3"/>
              </a:rPr>
              <a:t> https://www.must.com.cy/gr/people/news/etoimi-i-kypros-na-dexthei-oykranoys-prosfyges </a:t>
            </a:r>
            <a:endParaRPr/>
          </a:p>
          <a:p>
            <a:pPr marL="0" lvl="0" indent="0" algn="l" rtl="0">
              <a:lnSpc>
                <a:spcPct val="100000"/>
              </a:lnSpc>
              <a:spcBef>
                <a:spcPts val="0"/>
              </a:spcBef>
              <a:spcAft>
                <a:spcPts val="0"/>
              </a:spcAft>
              <a:buSzPts val="1400"/>
              <a:buNone/>
            </a:pPr>
            <a:r>
              <a:rPr lang="en-GB" u="sng">
                <a:solidFill>
                  <a:schemeClr val="hlink"/>
                </a:solidFill>
                <a:hlinkClick r:id="rId4"/>
              </a:rPr>
              <a:t>https://www.financialmirror.com/2022/11/11/cyprus-still-accepting-ukraine-refugees/</a:t>
            </a:r>
            <a:endParaRPr/>
          </a:p>
          <a:p>
            <a:pPr marL="0" lvl="0" indent="0" algn="l" rtl="0">
              <a:lnSpc>
                <a:spcPct val="100000"/>
              </a:lnSpc>
              <a:spcBef>
                <a:spcPts val="0"/>
              </a:spcBef>
              <a:spcAft>
                <a:spcPts val="0"/>
              </a:spcAft>
              <a:buSzPts val="1400"/>
              <a:buNone/>
            </a:pPr>
            <a:r>
              <a:rPr lang="en-GB" u="sng">
                <a:solidFill>
                  <a:schemeClr val="hlink"/>
                </a:solidFill>
                <a:hlinkClick r:id="rId5"/>
              </a:rPr>
              <a:t>https://neakypros.com.cy/prosfyges-apo-oykrania-to-paketo-metron-tis-kyvernisis-143363.html </a:t>
            </a:r>
            <a:endParaRPr/>
          </a:p>
          <a:p>
            <a:pPr marL="0" lvl="0" indent="0" algn="l" rtl="0">
              <a:lnSpc>
                <a:spcPct val="100000"/>
              </a:lnSpc>
              <a:spcBef>
                <a:spcPts val="0"/>
              </a:spcBef>
              <a:spcAft>
                <a:spcPts val="0"/>
              </a:spcAft>
              <a:buSzPts val="1400"/>
              <a:buNone/>
            </a:pPr>
            <a:r>
              <a:rPr lang="en-GB" u="sng">
                <a:solidFill>
                  <a:schemeClr val="hlink"/>
                </a:solidFill>
                <a:hlinkClick r:id="rId6"/>
              </a:rPr>
              <a:t>https://in-cyprus.philenews.com/news/local/770-ukrainian-refugees-granted-protection-status-in-cyprus-in-september/#:~:text=Ένα%20σύνολο%20των%20770%20Ουκρανικών,και%20τον%20Ιούνιο%20(2%2C140)</a:t>
            </a:r>
            <a:r>
              <a:rPr lang="en-GB"/>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63" name="Google Shape;363;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Πηγή: </a:t>
            </a:r>
            <a:r>
              <a:rPr lang="en-GB" u="sng">
                <a:solidFill>
                  <a:schemeClr val="hlink"/>
                </a:solidFill>
                <a:hlinkClick r:id="rId3"/>
              </a:rPr>
              <a:t>https://www.infomigrants.net/en/ </a:t>
            </a:r>
            <a:r>
              <a:rPr lang="en-GB" b="1"/>
              <a:t>και </a:t>
            </a:r>
            <a:r>
              <a:rPr lang="en-GB"/>
              <a:t>https://www.euractiv.com/section/justice-home-affairs/news/syrian-migrants-flock-to-small-cyprus-town/ </a:t>
            </a:r>
            <a:endParaRPr/>
          </a:p>
        </p:txBody>
      </p:sp>
      <p:sp>
        <p:nvSpPr>
          <p:cNvPr id="371" name="Google Shape;371;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a:t>Πηγή κειμένου: </a:t>
            </a:r>
            <a:r>
              <a:rPr lang="en-GB" u="sng">
                <a:solidFill>
                  <a:schemeClr val="hlink"/>
                </a:solidFill>
                <a:hlinkClick r:id="rId3"/>
              </a:rPr>
              <a:t>https://www.ohchr.org/sites/default/files/Documents/Publications/FactSheet20en.pdf </a:t>
            </a:r>
            <a:r>
              <a:rPr lang="en-GB"/>
              <a:t>, https://reliefweb.int/report/world/end-violence-and-serious-human-rights-violations-against-afghan-refugees </a:t>
            </a:r>
            <a:endParaRPr/>
          </a:p>
          <a:p>
            <a:pPr marL="457200" marR="0" lvl="0" indent="-228600" algn="l" rtl="0">
              <a:lnSpc>
                <a:spcPct val="100000"/>
              </a:lnSpc>
              <a:spcBef>
                <a:spcPts val="0"/>
              </a:spcBef>
              <a:spcAft>
                <a:spcPts val="0"/>
              </a:spcAft>
              <a:buSzPts val="1400"/>
              <a:buNone/>
            </a:pPr>
            <a:r>
              <a:rPr lang="en-GB"/>
              <a:t>Πηγή εικόνας: </a:t>
            </a:r>
            <a:r>
              <a:rPr lang="en-GB" u="sng">
                <a:solidFill>
                  <a:schemeClr val="hlink"/>
                </a:solidFill>
                <a:hlinkClick r:id="rId4"/>
              </a:rPr>
              <a:t>https:</a:t>
            </a:r>
            <a:r>
              <a:rPr lang="en-GB"/>
              <a:t>//www.dailysabah.com/politics/eu-affairs/hundreds-demonstrate-against-greeces-migrant-pushbacks?gallery_image=undefined#big </a:t>
            </a:r>
            <a:endParaRPr/>
          </a:p>
        </p:txBody>
      </p:sp>
      <p:sp>
        <p:nvSpPr>
          <p:cNvPr id="319" name="Google Shape;319;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Πηγή κειμένου: </a:t>
            </a:r>
            <a:r>
              <a:rPr lang="en-GB" u="sng">
                <a:solidFill>
                  <a:srgbClr val="3B3842"/>
                </a:solidFill>
                <a:hlinkClick r:id="rId3">
                  <a:extLst>
                    <a:ext uri="{A12FA001-AC4F-418D-AE19-62706E023703}">
                      <ahyp:hlinkClr xmlns:ahyp="http://schemas.microsoft.com/office/drawing/2018/hyperlinkcolor" val="tx"/>
                    </a:ext>
                  </a:extLst>
                </a:hlinkClick>
              </a:rPr>
              <a:t>https:</a:t>
            </a:r>
            <a:r>
              <a:rPr lang="en-GB" b="1"/>
              <a:t>//malala.org/countries/afghanistan </a:t>
            </a:r>
            <a:endParaRPr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Πηγή εικόνας: </a:t>
            </a:r>
            <a:r>
              <a:rPr lang="en-GB" u="sng">
                <a:solidFill>
                  <a:schemeClr val="hlink"/>
                </a:solidFill>
                <a:hlinkClick r:id="rId4"/>
              </a:rPr>
              <a:t>https:</a:t>
            </a:r>
            <a:r>
              <a:rPr lang="en-GB"/>
              <a:t>//www.siasat.com/let-her-learn-afghans-raises-voice-against-university-ban-for-women-2485356/ </a:t>
            </a:r>
            <a:endParaRPr/>
          </a:p>
        </p:txBody>
      </p:sp>
      <p:sp>
        <p:nvSpPr>
          <p:cNvPr id="378" name="Google Shape;37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6" name="Google Shape;386;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a:t>Πηγές: </a:t>
            </a:r>
            <a:r>
              <a:rPr lang="en-GB" u="sng">
                <a:solidFill>
                  <a:schemeClr val="hlink"/>
                </a:solidFill>
                <a:hlinkClick r:id="rId3"/>
              </a:rPr>
              <a:t>https:</a:t>
            </a:r>
            <a:r>
              <a:rPr lang="en-GB"/>
              <a:t>//www.siasat.com/let-her-learn-afghans-raises-voice-against-university-ban-for-women-2485356/   </a:t>
            </a:r>
            <a:endParaRPr/>
          </a:p>
        </p:txBody>
      </p:sp>
      <p:sp>
        <p:nvSpPr>
          <p:cNvPr id="396" name="Google Shape;396;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Πηγή εικόνας: </a:t>
            </a:r>
            <a:r>
              <a:rPr lang="en-GB" b="1" u="sng">
                <a:solidFill>
                  <a:schemeClr val="hlink"/>
                </a:solidFill>
                <a:hlinkClick r:id="rId3"/>
              </a:rPr>
              <a:t>https:</a:t>
            </a:r>
            <a:r>
              <a:rPr lang="en-GB" b="1">
                <a:solidFill>
                  <a:srgbClr val="187498"/>
                </a:solidFill>
              </a:rPr>
              <a:t>//www.wholewomanshealth.com/abortion-care/abortion-medication-by-mail/ </a:t>
            </a:r>
            <a:endParaRPr/>
          </a:p>
        </p:txBody>
      </p:sp>
      <p:sp>
        <p:nvSpPr>
          <p:cNvPr id="239" name="Google Shape;239;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41655fa36b_1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g241655fa36b_1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 name="Google Shape;91;g241655fa36b_1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dirty="0" err="1"/>
              <a:t>Πηγή</a:t>
            </a:r>
            <a:r>
              <a:rPr lang="en-GB" dirty="0"/>
              <a:t>: </a:t>
            </a:r>
            <a:r>
              <a:rPr lang="en-GB" u="sng" dirty="0">
                <a:solidFill>
                  <a:schemeClr val="hlink"/>
                </a:solidFill>
                <a:hlinkClick r:id="rId3"/>
              </a:rPr>
              <a:t>https:</a:t>
            </a:r>
            <a:r>
              <a:rPr lang="en-GB" dirty="0"/>
              <a:t>//imgflip.com/i/5lsnen </a:t>
            </a:r>
            <a:r>
              <a:rPr lang="en-GB" u="sng" dirty="0"/>
              <a:t>και </a:t>
            </a:r>
            <a:endParaRPr u="sng" dirty="0"/>
          </a:p>
          <a:p>
            <a:pPr marL="457200" marR="0" lvl="0" indent="-228600" algn="l" rtl="0">
              <a:lnSpc>
                <a:spcPct val="100000"/>
              </a:lnSpc>
              <a:spcBef>
                <a:spcPts val="0"/>
              </a:spcBef>
              <a:spcAft>
                <a:spcPts val="0"/>
              </a:spcAft>
              <a:buSzPts val="1400"/>
              <a:buNone/>
            </a:pPr>
            <a:r>
              <a:rPr lang="en-GB" u="sng" dirty="0">
                <a:solidFill>
                  <a:schemeClr val="hlink"/>
                </a:solidFill>
                <a:hlinkClick r:id="rId4"/>
              </a:rPr>
              <a:t>https://www.reddit.com/r/PoliticalHumor/comments/bqjddl/a_helpful_pie_chart/  </a:t>
            </a:r>
            <a:endParaRPr dirty="0"/>
          </a:p>
        </p:txBody>
      </p:sp>
      <p:sp>
        <p:nvSpPr>
          <p:cNvPr id="246" name="Google Shape;246;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chemeClr val="dk1"/>
              </a:buClr>
              <a:buSzPts val="1800"/>
              <a:buFont typeface="Arial"/>
              <a:buNone/>
            </a:pPr>
            <a:r>
              <a:rPr lang="en-GB" i="1"/>
              <a:t>Πηγή: David Shiman, Teaching Human Rights. (Denver: CTIR, 1999) 3.</a:t>
            </a:r>
            <a:endParaRPr sz="1800"/>
          </a:p>
          <a:p>
            <a:pPr marL="0" lvl="0" indent="0" algn="l" rtl="0">
              <a:lnSpc>
                <a:spcPct val="100000"/>
              </a:lnSpc>
              <a:spcBef>
                <a:spcPts val="0"/>
              </a:spcBef>
              <a:spcAft>
                <a:spcPts val="0"/>
              </a:spcAft>
              <a:buSzPts val="1400"/>
              <a:buNone/>
            </a:pPr>
            <a:endParaRPr/>
          </a:p>
        </p:txBody>
      </p:sp>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Πηγή: </a:t>
            </a:r>
            <a:r>
              <a:rPr lang="en-GB" u="sng" dirty="0">
                <a:solidFill>
                  <a:schemeClr val="hlink"/>
                </a:solidFill>
                <a:hlinkClick r:id="rId3"/>
              </a:rPr>
              <a:t>https:</a:t>
            </a:r>
            <a:r>
              <a:rPr lang="en-GB" dirty="0"/>
              <a:t>//www.youtube.com/watch?v=6e8m8L9BFa4 </a:t>
            </a:r>
            <a:endParaRPr dirty="0"/>
          </a:p>
        </p:txBody>
      </p:sp>
      <p:sp>
        <p:nvSpPr>
          <p:cNvPr id="109" name="Google Shape;10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5bab2fae2a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 name="Google Shape;115;g25bab2fae2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ext - 1col">
  <p:cSld name="Title Text - 1col">
    <p:spTree>
      <p:nvGrpSpPr>
        <p:cNvPr id="1" name="Shape 20"/>
        <p:cNvGrpSpPr/>
        <p:nvPr/>
      </p:nvGrpSpPr>
      <p:grpSpPr>
        <a:xfrm>
          <a:off x="0" y="0"/>
          <a:ext cx="0" cy="0"/>
          <a:chOff x="0" y="0"/>
          <a:chExt cx="0" cy="0"/>
        </a:xfrm>
      </p:grpSpPr>
      <p:sp>
        <p:nvSpPr>
          <p:cNvPr id="21" name="Google Shape;21;g25bab2fae2a_3_11"/>
          <p:cNvSpPr txBox="1">
            <a:spLocks noGrp="1"/>
          </p:cNvSpPr>
          <p:nvPr>
            <p:ph type="body" idx="1"/>
          </p:nvPr>
        </p:nvSpPr>
        <p:spPr>
          <a:xfrm>
            <a:off x="399370" y="1449389"/>
            <a:ext cx="11393400" cy="5096400"/>
          </a:xfrm>
          <a:prstGeom prst="rect">
            <a:avLst/>
          </a:prstGeom>
          <a:noFill/>
          <a:ln>
            <a:noFill/>
          </a:ln>
        </p:spPr>
        <p:txBody>
          <a:bodyPr spcFirstLastPara="1" wrap="square" lIns="0" tIns="0" rIns="0" bIns="0" anchor="t" anchorCtr="0">
            <a:noAutofit/>
          </a:bodyPr>
          <a:lstStyle>
            <a:lvl1pPr marL="457200" marR="0" lvl="0" indent="-228600" algn="just" rtl="0">
              <a:lnSpc>
                <a:spcPct val="90000"/>
              </a:lnSpc>
              <a:spcBef>
                <a:spcPts val="100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4pPr>
            <a:lvl5pPr marL="2286000" marR="0" lvl="4"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 name="Google Shape;22;g25bab2fae2a_3_11"/>
          <p:cNvSpPr txBox="1">
            <a:spLocks noGrp="1"/>
          </p:cNvSpPr>
          <p:nvPr>
            <p:ph type="title"/>
          </p:nvPr>
        </p:nvSpPr>
        <p:spPr>
          <a:xfrm>
            <a:off x="399370" y="174449"/>
            <a:ext cx="11393400" cy="675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913">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title Content - 2col">
    <p:spTree>
      <p:nvGrpSpPr>
        <p:cNvPr id="1" name=""/>
        <p:cNvGrpSpPr/>
        <p:nvPr/>
      </p:nvGrpSpPr>
      <p:grpSpPr>
        <a:xfrm>
          <a:off x="0" y="0"/>
          <a:ext cx="0" cy="0"/>
          <a:chOff x="0" y="0"/>
          <a:chExt cx="0" cy="0"/>
        </a:xfrm>
      </p:grpSpPr>
      <p:sp>
        <p:nvSpPr>
          <p:cNvPr id="6" name="Text Placeholder 9"/>
          <p:cNvSpPr>
            <a:spLocks noGrp="1"/>
          </p:cNvSpPr>
          <p:nvPr>
            <p:ph type="body" sz="quarter" idx="10" hasCustomPrompt="1"/>
          </p:nvPr>
        </p:nvSpPr>
        <p:spPr>
          <a:xfrm>
            <a:off x="399369" y="1258817"/>
            <a:ext cx="11393261" cy="500784"/>
          </a:xfrm>
          <a:prstGeom prst="rect">
            <a:avLst/>
          </a:prstGeom>
          <a:noFill/>
        </p:spPr>
        <p:txBody>
          <a:bodyPr lIns="0" tIns="0" rIns="0" bIns="0" anchor="ctr" anchorCtr="0"/>
          <a:lstStyle>
            <a:lvl1pPr>
              <a:defRPr sz="2000" b="1" baseline="0">
                <a:solidFill>
                  <a:schemeClr val="accent3"/>
                </a:solidFill>
                <a:latin typeface="+mn-lt"/>
              </a:defRPr>
            </a:lvl1pPr>
          </a:lstStyle>
          <a:p>
            <a:pPr lvl="0"/>
            <a:r>
              <a:rPr lang="en-US" dirty="0"/>
              <a:t>Subtitle title goes here</a:t>
            </a:r>
            <a:endParaRPr lang="el-GR" dirty="0"/>
          </a:p>
        </p:txBody>
      </p:sp>
      <p:sp>
        <p:nvSpPr>
          <p:cNvPr id="8" name="Content Placeholder 3"/>
          <p:cNvSpPr>
            <a:spLocks noGrp="1"/>
          </p:cNvSpPr>
          <p:nvPr>
            <p:ph sz="quarter" idx="12" hasCustomPrompt="1"/>
          </p:nvPr>
        </p:nvSpPr>
        <p:spPr>
          <a:xfrm>
            <a:off x="399370" y="1994263"/>
            <a:ext cx="11393260" cy="4603389"/>
          </a:xfrm>
          <a:prstGeom prst="rect">
            <a:avLst/>
          </a:prstGeom>
        </p:spPr>
        <p:txBody>
          <a:bodyPr lIns="0" tIns="0" rIns="0" bIns="0"/>
          <a:lstStyle>
            <a:lvl1pPr>
              <a:defRPr sz="1800">
                <a:solidFill>
                  <a:srgbClr val="000000"/>
                </a:solidFill>
                <a:latin typeface="+mj-lt"/>
              </a:defRPr>
            </a:lvl1pPr>
            <a:lvl2pPr>
              <a:defRPr sz="2200"/>
            </a:lvl2pPr>
            <a:lvl3pPr>
              <a:defRPr sz="2200"/>
            </a:lvl3pPr>
            <a:lvl4pPr>
              <a:defRPr sz="2200"/>
            </a:lvl4pPr>
            <a:lvl5pPr>
              <a:defRPr sz="2200"/>
            </a:lvl5pPr>
          </a:lstStyle>
          <a:p>
            <a:pPr lvl="0"/>
            <a:r>
              <a:rPr lang="en-US" dirty="0"/>
              <a:t>Content goes here (text / image / diagram / video). Make sure all media/graphics fit the column width, for better display results. </a:t>
            </a:r>
          </a:p>
        </p:txBody>
      </p:sp>
      <p:sp>
        <p:nvSpPr>
          <p:cNvPr id="2" name="Title 1"/>
          <p:cNvSpPr>
            <a:spLocks noGrp="1"/>
          </p:cNvSpPr>
          <p:nvPr>
            <p:ph type="title"/>
          </p:nvPr>
        </p:nvSpPr>
        <p:spPr/>
        <p:txBody>
          <a:bodyPr/>
          <a:lstStyle/>
          <a:p>
            <a:r>
              <a:rPr lang="en-US"/>
              <a:t>Click to edit Master title style</a:t>
            </a:r>
            <a:endParaRPr lang="el-GR"/>
          </a:p>
        </p:txBody>
      </p:sp>
    </p:spTree>
    <p:extLst>
      <p:ext uri="{BB962C8B-B14F-4D97-AF65-F5344CB8AC3E}">
        <p14:creationId xmlns:p14="http://schemas.microsoft.com/office/powerpoint/2010/main" val="2076386827"/>
      </p:ext>
    </p:extLst>
  </p:cSld>
  <p:clrMapOvr>
    <a:masterClrMapping/>
  </p:clrMapOvr>
  <p:extLst>
    <p:ext uri="{DCECCB84-F9BA-43D5-87BE-67443E8EF086}">
      <p15:sldGuideLst xmlns:p15="http://schemas.microsoft.com/office/powerpoint/2012/main">
        <p15:guide id="1" orient="horz" pos="1366">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 2col">
    <p:spTree>
      <p:nvGrpSpPr>
        <p:cNvPr id="1" name=""/>
        <p:cNvGrpSpPr/>
        <p:nvPr/>
      </p:nvGrpSpPr>
      <p:grpSpPr>
        <a:xfrm>
          <a:off x="0" y="0"/>
          <a:ext cx="0" cy="0"/>
          <a:chOff x="0" y="0"/>
          <a:chExt cx="0" cy="0"/>
        </a:xfrm>
      </p:grpSpPr>
      <p:sp>
        <p:nvSpPr>
          <p:cNvPr id="5" name="Content Placeholder 3"/>
          <p:cNvSpPr>
            <a:spLocks noGrp="1"/>
          </p:cNvSpPr>
          <p:nvPr>
            <p:ph sz="quarter" idx="11" hasCustomPrompt="1"/>
          </p:nvPr>
        </p:nvSpPr>
        <p:spPr>
          <a:xfrm>
            <a:off x="399370" y="1332411"/>
            <a:ext cx="5518830" cy="5265240"/>
          </a:xfrm>
          <a:prstGeom prst="rect">
            <a:avLst/>
          </a:prstGeom>
        </p:spPr>
        <p:txBody>
          <a:bodyPr lIns="0" tIns="0" rIns="0" bIns="0"/>
          <a:lstStyle>
            <a:lvl1pPr>
              <a:defRPr sz="1800">
                <a:solidFill>
                  <a:srgbClr val="000000"/>
                </a:solidFill>
                <a:latin typeface="+mj-lt"/>
              </a:defRPr>
            </a:lvl1pPr>
            <a:lvl2pPr>
              <a:defRPr sz="2200"/>
            </a:lvl2pPr>
            <a:lvl3pPr>
              <a:defRPr sz="2200"/>
            </a:lvl3pPr>
            <a:lvl4pPr>
              <a:defRPr sz="2200"/>
            </a:lvl4pPr>
            <a:lvl5pPr>
              <a:defRPr sz="2200"/>
            </a:lvl5pPr>
          </a:lstStyle>
          <a:p>
            <a:pPr lvl="0"/>
            <a:r>
              <a:rPr lang="en-US" dirty="0"/>
              <a:t>Content goes here (text / image / diagram / video). Make sure all media/graphics fit the column width, for better display results. </a:t>
            </a:r>
          </a:p>
        </p:txBody>
      </p:sp>
      <p:sp>
        <p:nvSpPr>
          <p:cNvPr id="6" name="Content Placeholder 3"/>
          <p:cNvSpPr>
            <a:spLocks noGrp="1"/>
          </p:cNvSpPr>
          <p:nvPr>
            <p:ph sz="quarter" idx="12" hasCustomPrompt="1"/>
          </p:nvPr>
        </p:nvSpPr>
        <p:spPr>
          <a:xfrm>
            <a:off x="6273801" y="1332411"/>
            <a:ext cx="5518830" cy="5265240"/>
          </a:xfrm>
          <a:prstGeom prst="rect">
            <a:avLst/>
          </a:prstGeom>
        </p:spPr>
        <p:txBody>
          <a:bodyPr lIns="0" tIns="0" rIns="0" bIns="0"/>
          <a:lstStyle>
            <a:lvl1pPr>
              <a:defRPr sz="1800">
                <a:solidFill>
                  <a:srgbClr val="000000"/>
                </a:solidFill>
                <a:latin typeface="+mj-lt"/>
              </a:defRPr>
            </a:lvl1pPr>
            <a:lvl2pPr>
              <a:defRPr sz="2200"/>
            </a:lvl2pPr>
            <a:lvl3pPr>
              <a:defRPr sz="2200"/>
            </a:lvl3pPr>
            <a:lvl4pPr>
              <a:defRPr sz="2200"/>
            </a:lvl4pPr>
            <a:lvl5pPr>
              <a:defRPr sz="2200"/>
            </a:lvl5pPr>
          </a:lstStyle>
          <a:p>
            <a:pPr lvl="0"/>
            <a:r>
              <a:rPr lang="en-US" dirty="0"/>
              <a:t>Content goes here (text / image / diagram / video). Make sure all media/graphics fit the column width, for better display results. </a:t>
            </a:r>
          </a:p>
        </p:txBody>
      </p:sp>
      <p:sp>
        <p:nvSpPr>
          <p:cNvPr id="2" name="Title 1"/>
          <p:cNvSpPr>
            <a:spLocks noGrp="1"/>
          </p:cNvSpPr>
          <p:nvPr>
            <p:ph type="title"/>
          </p:nvPr>
        </p:nvSpPr>
        <p:spPr/>
        <p:txBody>
          <a:bodyPr/>
          <a:lstStyle/>
          <a:p>
            <a:r>
              <a:rPr lang="en-US"/>
              <a:t>Click to edit Master title style</a:t>
            </a:r>
            <a:endParaRPr lang="el-GR"/>
          </a:p>
        </p:txBody>
      </p:sp>
    </p:spTree>
    <p:extLst>
      <p:ext uri="{BB962C8B-B14F-4D97-AF65-F5344CB8AC3E}">
        <p14:creationId xmlns:p14="http://schemas.microsoft.com/office/powerpoint/2010/main" val="1377568623"/>
      </p:ext>
    </p:extLst>
  </p:cSld>
  <p:clrMapOvr>
    <a:masterClrMapping/>
  </p:clrMapOvr>
  <p:extLst>
    <p:ext uri="{DCECCB84-F9BA-43D5-87BE-67443E8EF086}">
      <p15:sldGuideLst xmlns:p15="http://schemas.microsoft.com/office/powerpoint/2012/main">
        <p15:guide id="1" orient="horz" pos="913">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Text - 1col">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399370" y="1285794"/>
            <a:ext cx="11393260" cy="506611"/>
          </a:xfrm>
          <a:prstGeom prst="rect">
            <a:avLst/>
          </a:prstGeom>
          <a:noFill/>
        </p:spPr>
        <p:txBody>
          <a:bodyPr lIns="0" tIns="0" rIns="0" bIns="0" anchor="ctr" anchorCtr="0"/>
          <a:lstStyle>
            <a:lvl1pPr marL="0" marR="0" indent="0" algn="just" defTabSz="914377" rtl="0" eaLnBrk="1" fontAlgn="auto" latinLnBrk="0" hangingPunct="1">
              <a:lnSpc>
                <a:spcPct val="90000"/>
              </a:lnSpc>
              <a:spcBef>
                <a:spcPts val="1000"/>
              </a:spcBef>
              <a:spcAft>
                <a:spcPts val="0"/>
              </a:spcAft>
              <a:buClrTx/>
              <a:buSzTx/>
              <a:buFont typeface="Arial" panose="020B0604020202020204" pitchFamily="34" charset="0"/>
              <a:buNone/>
              <a:tabLst/>
              <a:defRPr sz="2000" b="1" baseline="0">
                <a:solidFill>
                  <a:schemeClr val="accent3"/>
                </a:solidFill>
                <a:latin typeface="+mn-lt"/>
              </a:defRPr>
            </a:lvl1pPr>
          </a:lstStyle>
          <a:p>
            <a:pPr marL="0" marR="0" lvl="0" indent="0" algn="just"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l-GR" dirty="0"/>
          </a:p>
        </p:txBody>
      </p:sp>
      <p:sp>
        <p:nvSpPr>
          <p:cNvPr id="9" name="Content Placeholder 3"/>
          <p:cNvSpPr>
            <a:spLocks noGrp="1"/>
          </p:cNvSpPr>
          <p:nvPr>
            <p:ph sz="quarter" idx="11" hasCustomPrompt="1"/>
          </p:nvPr>
        </p:nvSpPr>
        <p:spPr>
          <a:xfrm>
            <a:off x="399370" y="2046514"/>
            <a:ext cx="5518830" cy="4551135"/>
          </a:xfrm>
          <a:prstGeom prst="rect">
            <a:avLst/>
          </a:prstGeom>
        </p:spPr>
        <p:txBody>
          <a:bodyPr lIns="0" tIns="0" rIns="0" bIns="0"/>
          <a:lstStyle>
            <a:lvl1pPr>
              <a:defRPr sz="1800">
                <a:solidFill>
                  <a:srgbClr val="000000"/>
                </a:solidFill>
                <a:latin typeface="+mj-lt"/>
              </a:defRPr>
            </a:lvl1pPr>
            <a:lvl2pPr>
              <a:defRPr sz="2200"/>
            </a:lvl2pPr>
            <a:lvl3pPr>
              <a:defRPr sz="2200"/>
            </a:lvl3pPr>
            <a:lvl4pPr>
              <a:defRPr sz="2200"/>
            </a:lvl4pPr>
            <a:lvl5pPr>
              <a:defRPr sz="2200"/>
            </a:lvl5pPr>
          </a:lstStyle>
          <a:p>
            <a:pPr lvl="0"/>
            <a:r>
              <a:rPr lang="en-US" dirty="0"/>
              <a:t>Content goes here (text / image / diagram / video). Make sure all media/graphics fit the column width, for better display results. </a:t>
            </a:r>
          </a:p>
        </p:txBody>
      </p:sp>
      <p:sp>
        <p:nvSpPr>
          <p:cNvPr id="11" name="Content Placeholder 3"/>
          <p:cNvSpPr>
            <a:spLocks noGrp="1"/>
          </p:cNvSpPr>
          <p:nvPr>
            <p:ph sz="quarter" idx="12" hasCustomPrompt="1"/>
          </p:nvPr>
        </p:nvSpPr>
        <p:spPr>
          <a:xfrm>
            <a:off x="6273801" y="2046514"/>
            <a:ext cx="5518830" cy="4551135"/>
          </a:xfrm>
          <a:prstGeom prst="rect">
            <a:avLst/>
          </a:prstGeom>
        </p:spPr>
        <p:txBody>
          <a:bodyPr lIns="0" tIns="0" rIns="0" bIns="0"/>
          <a:lstStyle>
            <a:lvl1pPr>
              <a:defRPr sz="1800">
                <a:solidFill>
                  <a:srgbClr val="000000"/>
                </a:solidFill>
                <a:latin typeface="+mj-lt"/>
              </a:defRPr>
            </a:lvl1pPr>
            <a:lvl2pPr>
              <a:defRPr sz="2200"/>
            </a:lvl2pPr>
            <a:lvl3pPr>
              <a:defRPr sz="2200"/>
            </a:lvl3pPr>
            <a:lvl4pPr>
              <a:defRPr sz="2200"/>
            </a:lvl4pPr>
            <a:lvl5pPr>
              <a:defRPr sz="2200"/>
            </a:lvl5pPr>
          </a:lstStyle>
          <a:p>
            <a:pPr lvl="0"/>
            <a:r>
              <a:rPr lang="en-US" dirty="0"/>
              <a:t>Content goes here (text / image / diagram / video). Make sure all media/graphics fit the column width, for better display results. </a:t>
            </a:r>
          </a:p>
        </p:txBody>
      </p:sp>
      <p:sp>
        <p:nvSpPr>
          <p:cNvPr id="2" name="Title 1"/>
          <p:cNvSpPr>
            <a:spLocks noGrp="1"/>
          </p:cNvSpPr>
          <p:nvPr>
            <p:ph type="title"/>
          </p:nvPr>
        </p:nvSpPr>
        <p:spPr/>
        <p:txBody>
          <a:bodyPr/>
          <a:lstStyle/>
          <a:p>
            <a:r>
              <a:rPr lang="en-US"/>
              <a:t>Click to edit Master title style</a:t>
            </a:r>
            <a:endParaRPr lang="el-GR"/>
          </a:p>
        </p:txBody>
      </p:sp>
    </p:spTree>
    <p:extLst>
      <p:ext uri="{BB962C8B-B14F-4D97-AF65-F5344CB8AC3E}">
        <p14:creationId xmlns:p14="http://schemas.microsoft.com/office/powerpoint/2010/main" val="3364986947"/>
      </p:ext>
    </p:extLst>
  </p:cSld>
  <p:clrMapOvr>
    <a:masterClrMapping/>
  </p:clrMapOvr>
  <p:extLst>
    <p:ext uri="{DCECCB84-F9BA-43D5-87BE-67443E8EF086}">
      <p15:sldGuideLst xmlns:p15="http://schemas.microsoft.com/office/powerpoint/2012/main">
        <p15:guide id="1" orient="horz" pos="1366">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_Title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CC0E5B-551A-C200-D982-1775550B4D55}"/>
              </a:ext>
            </a:extLst>
          </p:cNvPr>
          <p:cNvPicPr>
            <a:picLocks noChangeAspect="1"/>
          </p:cNvPicPr>
          <p:nvPr userDrawn="1"/>
        </p:nvPicPr>
        <p:blipFill>
          <a:blip r:embed="rId2"/>
          <a:stretch>
            <a:fillRect/>
          </a:stretch>
        </p:blipFill>
        <p:spPr>
          <a:xfrm>
            <a:off x="659935" y="3025833"/>
            <a:ext cx="10595497" cy="2709804"/>
          </a:xfrm>
          <a:prstGeom prst="rect">
            <a:avLst/>
          </a:prstGeom>
        </p:spPr>
      </p:pic>
      <p:sp>
        <p:nvSpPr>
          <p:cNvPr id="2" name="Title 1"/>
          <p:cNvSpPr>
            <a:spLocks noGrp="1"/>
          </p:cNvSpPr>
          <p:nvPr>
            <p:ph type="ctrTitle"/>
          </p:nvPr>
        </p:nvSpPr>
        <p:spPr>
          <a:xfrm>
            <a:off x="5886994" y="447930"/>
            <a:ext cx="6010271" cy="875935"/>
          </a:xfrm>
          <a:prstGeom prst="rect">
            <a:avLst/>
          </a:prstGeom>
          <a:noFill/>
        </p:spPr>
        <p:txBody>
          <a:bodyPr anchor="t">
            <a:normAutofit/>
          </a:bodyPr>
          <a:lstStyle>
            <a:lvl1pPr algn="l">
              <a:defRPr sz="3600" b="1">
                <a:solidFill>
                  <a:schemeClr val="accent3"/>
                </a:solidFill>
                <a:latin typeface="+mn-lt"/>
                <a:ea typeface="Roboto Slab" pitchFamily="2" charset="0"/>
              </a:defRPr>
            </a:lvl1pPr>
          </a:lstStyle>
          <a:p>
            <a:endParaRPr lang="el-GR" dirty="0"/>
          </a:p>
        </p:txBody>
      </p:sp>
      <p:sp>
        <p:nvSpPr>
          <p:cNvPr id="3" name="Subtitle 2"/>
          <p:cNvSpPr>
            <a:spLocks noGrp="1"/>
          </p:cNvSpPr>
          <p:nvPr>
            <p:ph type="subTitle" idx="1"/>
          </p:nvPr>
        </p:nvSpPr>
        <p:spPr>
          <a:xfrm>
            <a:off x="5886994" y="1532311"/>
            <a:ext cx="6010271" cy="632981"/>
          </a:xfrm>
          <a:prstGeom prst="rect">
            <a:avLst/>
          </a:prstGeom>
          <a:noFill/>
        </p:spPr>
        <p:txBody>
          <a:bodyPr lIns="0" tIns="0" rIns="0" bIns="0"/>
          <a:lstStyle>
            <a:lvl1pPr marL="0" indent="0" algn="l">
              <a:buNone/>
              <a:defRPr sz="2400" b="1" baseline="0">
                <a:solidFill>
                  <a:schemeClr val="accent1"/>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endParaRPr lang="en-US" dirty="0"/>
          </a:p>
        </p:txBody>
      </p:sp>
      <p:pic>
        <p:nvPicPr>
          <p:cNvPr id="6" name="Picture 5">
            <a:extLst>
              <a:ext uri="{FF2B5EF4-FFF2-40B4-BE49-F238E27FC236}">
                <a16:creationId xmlns:a16="http://schemas.microsoft.com/office/drawing/2014/main" id="{B54964F8-121F-57B2-47D8-F86F3B4D4F0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9936" y="1885953"/>
            <a:ext cx="2404998" cy="1862868"/>
          </a:xfrm>
          <a:prstGeom prst="rect">
            <a:avLst/>
          </a:prstGeom>
          <a:noFill/>
          <a:ln>
            <a:noFill/>
          </a:ln>
        </p:spPr>
      </p:pic>
      <p:pic>
        <p:nvPicPr>
          <p:cNvPr id="8" name="Picture 7">
            <a:extLst>
              <a:ext uri="{FF2B5EF4-FFF2-40B4-BE49-F238E27FC236}">
                <a16:creationId xmlns:a16="http://schemas.microsoft.com/office/drawing/2014/main" id="{5C45349E-CFF6-BAE9-0277-9AFEC2E63CB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13524" y="2095617"/>
            <a:ext cx="3650673" cy="3650673"/>
          </a:xfrm>
          <a:prstGeom prst="rect">
            <a:avLst/>
          </a:prstGeom>
        </p:spPr>
      </p:pic>
      <p:pic>
        <p:nvPicPr>
          <p:cNvPr id="9" name="Picture 8">
            <a:extLst>
              <a:ext uri="{FF2B5EF4-FFF2-40B4-BE49-F238E27FC236}">
                <a16:creationId xmlns:a16="http://schemas.microsoft.com/office/drawing/2014/main" id="{57EF2A2C-4A0F-40E6-66B7-87D38D7ADA20}"/>
              </a:ext>
            </a:extLst>
          </p:cNvPr>
          <p:cNvPicPr>
            <a:picLocks noChangeAspect="1"/>
          </p:cNvPicPr>
          <p:nvPr userDrawn="1"/>
        </p:nvPicPr>
        <p:blipFill>
          <a:blip r:embed="rId5"/>
          <a:stretch>
            <a:fillRect/>
          </a:stretch>
        </p:blipFill>
        <p:spPr>
          <a:xfrm>
            <a:off x="661070" y="424087"/>
            <a:ext cx="2408472" cy="844530"/>
          </a:xfrm>
          <a:prstGeom prst="rect">
            <a:avLst/>
          </a:prstGeom>
        </p:spPr>
      </p:pic>
      <p:sp>
        <p:nvSpPr>
          <p:cNvPr id="10" name="TextBox 9">
            <a:extLst>
              <a:ext uri="{FF2B5EF4-FFF2-40B4-BE49-F238E27FC236}">
                <a16:creationId xmlns:a16="http://schemas.microsoft.com/office/drawing/2014/main" id="{F0D85085-CAD9-93F9-66BA-FA273A8D5A08}"/>
              </a:ext>
            </a:extLst>
          </p:cNvPr>
          <p:cNvSpPr txBox="1"/>
          <p:nvPr userDrawn="1"/>
        </p:nvSpPr>
        <p:spPr>
          <a:xfrm>
            <a:off x="659935" y="5929501"/>
            <a:ext cx="11011135" cy="846386"/>
          </a:xfrm>
          <a:prstGeom prst="rect">
            <a:avLst/>
          </a:prstGeom>
          <a:noFill/>
        </p:spPr>
        <p:txBody>
          <a:bodyPr wrap="square" rtlCol="0">
            <a:spAutoFit/>
          </a:bodyPr>
          <a:lstStyle/>
          <a:p>
            <a:r>
              <a:rPr lang="en-US" sz="1400" b="0" i="0" kern="1200" dirty="0">
                <a:solidFill>
                  <a:schemeClr val="tx2"/>
                </a:solidFill>
                <a:effectLst/>
                <a:latin typeface="+mn-lt"/>
                <a:ea typeface="+mn-ea"/>
                <a:cs typeface="+mn-cs"/>
              </a:rPr>
              <a:t>The EMERGE: </a:t>
            </a:r>
            <a:r>
              <a:rPr lang="en-US" sz="1400" b="0" i="0" kern="1200" dirty="0" err="1">
                <a:solidFill>
                  <a:schemeClr val="tx2"/>
                </a:solidFill>
                <a:effectLst/>
                <a:latin typeface="+mn-lt"/>
                <a:ea typeface="+mn-ea"/>
                <a:cs typeface="+mn-cs"/>
              </a:rPr>
              <a:t>EMpowERinG</a:t>
            </a:r>
            <a:r>
              <a:rPr lang="en-US" sz="1400" b="0" i="0" kern="1200" dirty="0">
                <a:solidFill>
                  <a:schemeClr val="tx2"/>
                </a:solidFill>
                <a:effectLst/>
                <a:latin typeface="+mn-lt"/>
                <a:ea typeface="+mn-ea"/>
                <a:cs typeface="+mn-cs"/>
              </a:rPr>
              <a:t> civic Engagement and participation project benefits from a grant under the Active Citizens Fund Cyprus </a:t>
            </a:r>
            <a:r>
              <a:rPr lang="en-US" sz="1400" b="0" i="0" kern="1200" dirty="0" err="1">
                <a:solidFill>
                  <a:schemeClr val="tx2"/>
                </a:solidFill>
                <a:effectLst/>
                <a:latin typeface="+mn-lt"/>
                <a:ea typeface="+mn-ea"/>
                <a:cs typeface="+mn-cs"/>
              </a:rPr>
              <a:t>programme,funded</a:t>
            </a:r>
            <a:r>
              <a:rPr lang="en-US" sz="1400" b="0" i="0" kern="1200" dirty="0">
                <a:solidFill>
                  <a:schemeClr val="tx2"/>
                </a:solidFill>
                <a:effectLst/>
                <a:latin typeface="+mn-lt"/>
                <a:ea typeface="+mn-ea"/>
                <a:cs typeface="+mn-cs"/>
              </a:rPr>
              <a:t> by Iceland, Liechtenstein and Norway, through the EEA and Norway Grants 2014-2021. [Project Number: 29_ACF CY_CARDET]</a:t>
            </a:r>
          </a:p>
          <a:p>
            <a:br>
              <a:rPr lang="en-US" sz="1050" dirty="0">
                <a:solidFill>
                  <a:schemeClr val="bg2"/>
                </a:solidFill>
              </a:rPr>
            </a:br>
            <a:endParaRPr lang="en-US" sz="1050" kern="1200" dirty="0">
              <a:solidFill>
                <a:schemeClr val="bg2"/>
              </a:solidFill>
              <a:effectLst/>
              <a:latin typeface="+mn-lt"/>
              <a:ea typeface="+mn-ea"/>
              <a:cs typeface="+mn-cs"/>
            </a:endParaRPr>
          </a:p>
        </p:txBody>
      </p:sp>
    </p:spTree>
    <p:extLst>
      <p:ext uri="{BB962C8B-B14F-4D97-AF65-F5344CB8AC3E}">
        <p14:creationId xmlns:p14="http://schemas.microsoft.com/office/powerpoint/2010/main" val="423461545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ctrTitle" hasCustomPrompt="1"/>
          </p:nvPr>
        </p:nvSpPr>
        <p:spPr>
          <a:xfrm>
            <a:off x="2188573" y="3188147"/>
            <a:ext cx="7832271" cy="1600197"/>
          </a:xfrm>
          <a:prstGeom prst="rect">
            <a:avLst/>
          </a:prstGeom>
        </p:spPr>
        <p:txBody>
          <a:bodyPr anchor="ctr">
            <a:normAutofit/>
          </a:bodyPr>
          <a:lstStyle>
            <a:lvl1pPr algn="ctr">
              <a:defRPr sz="3200">
                <a:solidFill>
                  <a:schemeClr val="accent1"/>
                </a:solidFill>
                <a:latin typeface="+mn-lt"/>
                <a:ea typeface="Roboto Slab" pitchFamily="2" charset="0"/>
              </a:defRPr>
            </a:lvl1pPr>
          </a:lstStyle>
          <a:p>
            <a:r>
              <a:rPr lang="en-US" dirty="0"/>
              <a:t>End Slide</a:t>
            </a:r>
            <a:endParaRPr lang="el-GR" dirty="0"/>
          </a:p>
        </p:txBody>
      </p:sp>
      <p:pic>
        <p:nvPicPr>
          <p:cNvPr id="3" name="Picture 2">
            <a:extLst>
              <a:ext uri="{FF2B5EF4-FFF2-40B4-BE49-F238E27FC236}">
                <a16:creationId xmlns:a16="http://schemas.microsoft.com/office/drawing/2014/main" id="{E5B27FFA-DC85-8789-F6B0-63E931A21F4E}"/>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4572" y="228542"/>
            <a:ext cx="3382856" cy="2620299"/>
          </a:xfrm>
          <a:prstGeom prst="rect">
            <a:avLst/>
          </a:prstGeom>
          <a:noFill/>
          <a:ln>
            <a:noFill/>
          </a:ln>
        </p:spPr>
      </p:pic>
      <p:sp>
        <p:nvSpPr>
          <p:cNvPr id="12" name="TextBox 11">
            <a:extLst>
              <a:ext uri="{FF2B5EF4-FFF2-40B4-BE49-F238E27FC236}">
                <a16:creationId xmlns:a16="http://schemas.microsoft.com/office/drawing/2014/main" id="{F0D85085-CAD9-93F9-66BA-FA273A8D5A08}"/>
              </a:ext>
            </a:extLst>
          </p:cNvPr>
          <p:cNvSpPr txBox="1"/>
          <p:nvPr userDrawn="1"/>
        </p:nvSpPr>
        <p:spPr>
          <a:xfrm>
            <a:off x="3538330" y="5780782"/>
            <a:ext cx="8132740" cy="1077218"/>
          </a:xfrm>
          <a:prstGeom prst="rect">
            <a:avLst/>
          </a:prstGeom>
          <a:noFill/>
        </p:spPr>
        <p:txBody>
          <a:bodyPr wrap="square" rtlCol="0">
            <a:spAutoFit/>
          </a:bodyPr>
          <a:lstStyle/>
          <a:p>
            <a:r>
              <a:rPr lang="en-US" sz="1400" b="0" i="0" kern="1200" dirty="0">
                <a:solidFill>
                  <a:schemeClr val="bg2"/>
                </a:solidFill>
                <a:effectLst/>
                <a:latin typeface="+mn-lt"/>
                <a:ea typeface="+mn-ea"/>
                <a:cs typeface="+mn-cs"/>
              </a:rPr>
              <a:t>The EMERGE: </a:t>
            </a:r>
            <a:r>
              <a:rPr lang="en-US" sz="1400" b="0" i="0" kern="1200" dirty="0" err="1">
                <a:solidFill>
                  <a:schemeClr val="bg2"/>
                </a:solidFill>
                <a:effectLst/>
                <a:latin typeface="+mn-lt"/>
                <a:ea typeface="+mn-ea"/>
                <a:cs typeface="+mn-cs"/>
              </a:rPr>
              <a:t>EMpowERinG</a:t>
            </a:r>
            <a:r>
              <a:rPr lang="en-US" sz="1400" b="0" i="0" kern="1200" dirty="0">
                <a:solidFill>
                  <a:schemeClr val="bg2"/>
                </a:solidFill>
                <a:effectLst/>
                <a:latin typeface="+mn-lt"/>
                <a:ea typeface="+mn-ea"/>
                <a:cs typeface="+mn-cs"/>
              </a:rPr>
              <a:t> civic Engagement and participation project benefits from a grant under the Active Citizens Fund Cyprus </a:t>
            </a:r>
            <a:r>
              <a:rPr lang="en-US" sz="1400" b="0" i="0" kern="1200" dirty="0" err="1">
                <a:solidFill>
                  <a:schemeClr val="bg2"/>
                </a:solidFill>
                <a:effectLst/>
                <a:latin typeface="+mn-lt"/>
                <a:ea typeface="+mn-ea"/>
                <a:cs typeface="+mn-cs"/>
              </a:rPr>
              <a:t>programme,funded</a:t>
            </a:r>
            <a:r>
              <a:rPr lang="en-US" sz="1400" b="0" i="0" kern="1200" dirty="0">
                <a:solidFill>
                  <a:schemeClr val="bg2"/>
                </a:solidFill>
                <a:effectLst/>
                <a:latin typeface="+mn-lt"/>
                <a:ea typeface="+mn-ea"/>
                <a:cs typeface="+mn-cs"/>
              </a:rPr>
              <a:t> by Iceland, Liechtenstein and Norway, through the EEA and Norway Grants 2014-2021. [Project Number: 29_ACF CY_CARDET]</a:t>
            </a:r>
          </a:p>
          <a:p>
            <a:br>
              <a:rPr lang="en-US" sz="1050" dirty="0">
                <a:solidFill>
                  <a:schemeClr val="bg2"/>
                </a:solidFill>
              </a:rPr>
            </a:br>
            <a:endParaRPr lang="en-US" sz="1050" kern="1200" dirty="0">
              <a:solidFill>
                <a:schemeClr val="bg2"/>
              </a:solidFill>
              <a:effectLst/>
              <a:latin typeface="+mn-lt"/>
              <a:ea typeface="+mn-ea"/>
              <a:cs typeface="+mn-cs"/>
            </a:endParaRPr>
          </a:p>
        </p:txBody>
      </p:sp>
      <p:pic>
        <p:nvPicPr>
          <p:cNvPr id="14" name="Picture 13">
            <a:extLst>
              <a:ext uri="{FF2B5EF4-FFF2-40B4-BE49-F238E27FC236}">
                <a16:creationId xmlns:a16="http://schemas.microsoft.com/office/drawing/2014/main" id="{FADB2553-1790-7930-0462-00B75671622A}"/>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659936" y="5592418"/>
            <a:ext cx="2516506" cy="882412"/>
          </a:xfrm>
          <a:prstGeom prst="rect">
            <a:avLst/>
          </a:prstGeom>
        </p:spPr>
      </p:pic>
    </p:spTree>
    <p:extLst>
      <p:ext uri="{BB962C8B-B14F-4D97-AF65-F5344CB8AC3E}">
        <p14:creationId xmlns:p14="http://schemas.microsoft.com/office/powerpoint/2010/main" val="1515516572"/>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ubtitle Content - 2col">
  <p:cSld name="Title Subtitle Content - 2col">
    <p:spTree>
      <p:nvGrpSpPr>
        <p:cNvPr id="1" name="Shape 23"/>
        <p:cNvGrpSpPr/>
        <p:nvPr/>
      </p:nvGrpSpPr>
      <p:grpSpPr>
        <a:xfrm>
          <a:off x="0" y="0"/>
          <a:ext cx="0" cy="0"/>
          <a:chOff x="0" y="0"/>
          <a:chExt cx="0" cy="0"/>
        </a:xfrm>
      </p:grpSpPr>
      <p:sp>
        <p:nvSpPr>
          <p:cNvPr id="24" name="Google Shape;24;g25bab2fae2a_3_14"/>
          <p:cNvSpPr txBox="1">
            <a:spLocks noGrp="1"/>
          </p:cNvSpPr>
          <p:nvPr>
            <p:ph type="body" idx="1"/>
          </p:nvPr>
        </p:nvSpPr>
        <p:spPr>
          <a:xfrm>
            <a:off x="399369" y="1258817"/>
            <a:ext cx="11393400" cy="500700"/>
          </a:xfrm>
          <a:prstGeom prst="rect">
            <a:avLst/>
          </a:prstGeom>
          <a:noFill/>
          <a:ln>
            <a:noFill/>
          </a:ln>
        </p:spPr>
        <p:txBody>
          <a:bodyPr spcFirstLastPara="1" wrap="square" lIns="0" tIns="0" rIns="0" bIns="0" anchor="ctr" anchorCtr="0">
            <a:noAutofit/>
          </a:bodyPr>
          <a:lstStyle>
            <a:lvl1pPr marL="457200" marR="0" lvl="0" indent="-228600" algn="just" rtl="0">
              <a:lnSpc>
                <a:spcPct val="90000"/>
              </a:lnSpc>
              <a:spcBef>
                <a:spcPts val="1000"/>
              </a:spcBef>
              <a:spcAft>
                <a:spcPts val="0"/>
              </a:spcAft>
              <a:buClr>
                <a:schemeClr val="accent3"/>
              </a:buClr>
              <a:buSzPts val="2000"/>
              <a:buFont typeface="Arial"/>
              <a:buNone/>
              <a:defRPr sz="2000" b="1" i="0" u="none" strike="noStrike" cap="none">
                <a:solidFill>
                  <a:schemeClr val="accent3"/>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Google Shape;25;g25bab2fae2a_3_14"/>
          <p:cNvSpPr txBox="1">
            <a:spLocks noGrp="1"/>
          </p:cNvSpPr>
          <p:nvPr>
            <p:ph type="body" idx="2"/>
          </p:nvPr>
        </p:nvSpPr>
        <p:spPr>
          <a:xfrm>
            <a:off x="399370" y="1994263"/>
            <a:ext cx="11393400" cy="4603500"/>
          </a:xfrm>
          <a:prstGeom prst="rect">
            <a:avLst/>
          </a:prstGeom>
          <a:noFill/>
          <a:ln>
            <a:noFill/>
          </a:ln>
        </p:spPr>
        <p:txBody>
          <a:bodyPr spcFirstLastPara="1" wrap="square" lIns="0" tIns="0" rIns="0" bIns="0" anchor="t" anchorCtr="0">
            <a:noAutofit/>
          </a:bodyPr>
          <a:lstStyle>
            <a:lvl1pPr marL="457200" marR="0" lvl="0" indent="-228600" algn="just" rtl="0">
              <a:lnSpc>
                <a:spcPct val="90000"/>
              </a:lnSpc>
              <a:spcBef>
                <a:spcPts val="100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4pPr>
            <a:lvl5pPr marL="2286000" marR="0" lvl="4"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 name="Google Shape;26;g25bab2fae2a_3_14"/>
          <p:cNvSpPr txBox="1">
            <a:spLocks noGrp="1"/>
          </p:cNvSpPr>
          <p:nvPr>
            <p:ph type="title"/>
          </p:nvPr>
        </p:nvSpPr>
        <p:spPr>
          <a:xfrm>
            <a:off x="399370" y="174449"/>
            <a:ext cx="11393400" cy="675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1366">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Content - 2col">
  <p:cSld name="Title Content - 2col">
    <p:spTree>
      <p:nvGrpSpPr>
        <p:cNvPr id="1" name="Shape 27"/>
        <p:cNvGrpSpPr/>
        <p:nvPr/>
      </p:nvGrpSpPr>
      <p:grpSpPr>
        <a:xfrm>
          <a:off x="0" y="0"/>
          <a:ext cx="0" cy="0"/>
          <a:chOff x="0" y="0"/>
          <a:chExt cx="0" cy="0"/>
        </a:xfrm>
      </p:grpSpPr>
      <p:sp>
        <p:nvSpPr>
          <p:cNvPr id="28" name="Google Shape;28;g25bab2fae2a_3_18"/>
          <p:cNvSpPr txBox="1">
            <a:spLocks noGrp="1"/>
          </p:cNvSpPr>
          <p:nvPr>
            <p:ph type="body" idx="1"/>
          </p:nvPr>
        </p:nvSpPr>
        <p:spPr>
          <a:xfrm>
            <a:off x="399370" y="1332411"/>
            <a:ext cx="5518800" cy="5265300"/>
          </a:xfrm>
          <a:prstGeom prst="rect">
            <a:avLst/>
          </a:prstGeom>
          <a:noFill/>
          <a:ln>
            <a:noFill/>
          </a:ln>
        </p:spPr>
        <p:txBody>
          <a:bodyPr spcFirstLastPara="1" wrap="square" lIns="0" tIns="0" rIns="0" bIns="0" anchor="t" anchorCtr="0">
            <a:noAutofit/>
          </a:bodyPr>
          <a:lstStyle>
            <a:lvl1pPr marL="457200" marR="0" lvl="0" indent="-228600" algn="just" rtl="0">
              <a:lnSpc>
                <a:spcPct val="90000"/>
              </a:lnSpc>
              <a:spcBef>
                <a:spcPts val="100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4pPr>
            <a:lvl5pPr marL="2286000" marR="0" lvl="4"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g25bab2fae2a_3_18"/>
          <p:cNvSpPr txBox="1">
            <a:spLocks noGrp="1"/>
          </p:cNvSpPr>
          <p:nvPr>
            <p:ph type="body" idx="2"/>
          </p:nvPr>
        </p:nvSpPr>
        <p:spPr>
          <a:xfrm>
            <a:off x="6273801" y="1332411"/>
            <a:ext cx="5518800" cy="5265300"/>
          </a:xfrm>
          <a:prstGeom prst="rect">
            <a:avLst/>
          </a:prstGeom>
          <a:noFill/>
          <a:ln>
            <a:noFill/>
          </a:ln>
        </p:spPr>
        <p:txBody>
          <a:bodyPr spcFirstLastPara="1" wrap="square" lIns="0" tIns="0" rIns="0" bIns="0" anchor="t" anchorCtr="0">
            <a:noAutofit/>
          </a:bodyPr>
          <a:lstStyle>
            <a:lvl1pPr marL="457200" marR="0" lvl="0" indent="-228600" algn="just" rtl="0">
              <a:lnSpc>
                <a:spcPct val="90000"/>
              </a:lnSpc>
              <a:spcBef>
                <a:spcPts val="100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4pPr>
            <a:lvl5pPr marL="2286000" marR="0" lvl="4"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g25bab2fae2a_3_18"/>
          <p:cNvSpPr txBox="1">
            <a:spLocks noGrp="1"/>
          </p:cNvSpPr>
          <p:nvPr>
            <p:ph type="title"/>
          </p:nvPr>
        </p:nvSpPr>
        <p:spPr>
          <a:xfrm>
            <a:off x="399370" y="174449"/>
            <a:ext cx="11393400" cy="675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913">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ubtitle Text - 1col">
  <p:cSld name="Title Subtitle Text - 1col">
    <p:spTree>
      <p:nvGrpSpPr>
        <p:cNvPr id="1" name="Shape 31"/>
        <p:cNvGrpSpPr/>
        <p:nvPr/>
      </p:nvGrpSpPr>
      <p:grpSpPr>
        <a:xfrm>
          <a:off x="0" y="0"/>
          <a:ext cx="0" cy="0"/>
          <a:chOff x="0" y="0"/>
          <a:chExt cx="0" cy="0"/>
        </a:xfrm>
      </p:grpSpPr>
      <p:sp>
        <p:nvSpPr>
          <p:cNvPr id="32" name="Google Shape;32;g25bab2fae2a_3_22"/>
          <p:cNvSpPr txBox="1">
            <a:spLocks noGrp="1"/>
          </p:cNvSpPr>
          <p:nvPr>
            <p:ph type="body" idx="1"/>
          </p:nvPr>
        </p:nvSpPr>
        <p:spPr>
          <a:xfrm>
            <a:off x="399370" y="1285794"/>
            <a:ext cx="11393400" cy="506700"/>
          </a:xfrm>
          <a:prstGeom prst="rect">
            <a:avLst/>
          </a:prstGeom>
          <a:noFill/>
          <a:ln>
            <a:noFill/>
          </a:ln>
        </p:spPr>
        <p:txBody>
          <a:bodyPr spcFirstLastPara="1" wrap="square" lIns="0" tIns="0" rIns="0" bIns="0" anchor="ctr" anchorCtr="0">
            <a:noAutofit/>
          </a:bodyPr>
          <a:lstStyle>
            <a:lvl1pPr marL="457200" marR="0" lvl="0" indent="-228600" algn="just" rtl="0">
              <a:lnSpc>
                <a:spcPct val="90000"/>
              </a:lnSpc>
              <a:spcBef>
                <a:spcPts val="1000"/>
              </a:spcBef>
              <a:spcAft>
                <a:spcPts val="0"/>
              </a:spcAft>
              <a:buClr>
                <a:schemeClr val="accent3"/>
              </a:buClr>
              <a:buSzPts val="2000"/>
              <a:buFont typeface="Arial"/>
              <a:buNone/>
              <a:defRPr sz="2000" b="1" i="0" u="none" strike="noStrike" cap="none">
                <a:solidFill>
                  <a:schemeClr val="accent3"/>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g25bab2fae2a_3_22"/>
          <p:cNvSpPr txBox="1">
            <a:spLocks noGrp="1"/>
          </p:cNvSpPr>
          <p:nvPr>
            <p:ph type="body" idx="2"/>
          </p:nvPr>
        </p:nvSpPr>
        <p:spPr>
          <a:xfrm>
            <a:off x="399370" y="2046514"/>
            <a:ext cx="5518800" cy="4551000"/>
          </a:xfrm>
          <a:prstGeom prst="rect">
            <a:avLst/>
          </a:prstGeom>
          <a:noFill/>
          <a:ln>
            <a:noFill/>
          </a:ln>
        </p:spPr>
        <p:txBody>
          <a:bodyPr spcFirstLastPara="1" wrap="square" lIns="0" tIns="0" rIns="0" bIns="0" anchor="t" anchorCtr="0">
            <a:noAutofit/>
          </a:bodyPr>
          <a:lstStyle>
            <a:lvl1pPr marL="457200" marR="0" lvl="0" indent="-228600" algn="just" rtl="0">
              <a:lnSpc>
                <a:spcPct val="90000"/>
              </a:lnSpc>
              <a:spcBef>
                <a:spcPts val="100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4pPr>
            <a:lvl5pPr marL="2286000" marR="0" lvl="4"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g25bab2fae2a_3_22"/>
          <p:cNvSpPr txBox="1">
            <a:spLocks noGrp="1"/>
          </p:cNvSpPr>
          <p:nvPr>
            <p:ph type="body" idx="3"/>
          </p:nvPr>
        </p:nvSpPr>
        <p:spPr>
          <a:xfrm>
            <a:off x="6273801" y="2046514"/>
            <a:ext cx="5518800" cy="4551000"/>
          </a:xfrm>
          <a:prstGeom prst="rect">
            <a:avLst/>
          </a:prstGeom>
          <a:noFill/>
          <a:ln>
            <a:noFill/>
          </a:ln>
        </p:spPr>
        <p:txBody>
          <a:bodyPr spcFirstLastPara="1" wrap="square" lIns="0" tIns="0" rIns="0" bIns="0" anchor="t" anchorCtr="0">
            <a:noAutofit/>
          </a:bodyPr>
          <a:lstStyle>
            <a:lvl1pPr marL="457200" marR="0" lvl="0" indent="-228600" algn="just" rtl="0">
              <a:lnSpc>
                <a:spcPct val="90000"/>
              </a:lnSpc>
              <a:spcBef>
                <a:spcPts val="100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4pPr>
            <a:lvl5pPr marL="2286000" marR="0" lvl="4"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g25bab2fae2a_3_22"/>
          <p:cNvSpPr txBox="1">
            <a:spLocks noGrp="1"/>
          </p:cNvSpPr>
          <p:nvPr>
            <p:ph type="title"/>
          </p:nvPr>
        </p:nvSpPr>
        <p:spPr>
          <a:xfrm>
            <a:off x="399370" y="174449"/>
            <a:ext cx="11393400" cy="675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1366">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Title Slide">
  <p:cSld name="3_Title Slide">
    <p:bg>
      <p:bgPr>
        <a:solidFill>
          <a:schemeClr val="dk1"/>
        </a:solidFill>
        <a:effectLst/>
      </p:bgPr>
    </p:bg>
    <p:spTree>
      <p:nvGrpSpPr>
        <p:cNvPr id="1" name="Shape 36"/>
        <p:cNvGrpSpPr/>
        <p:nvPr/>
      </p:nvGrpSpPr>
      <p:grpSpPr>
        <a:xfrm>
          <a:off x="0" y="0"/>
          <a:ext cx="0" cy="0"/>
          <a:chOff x="0" y="0"/>
          <a:chExt cx="0" cy="0"/>
        </a:xfrm>
      </p:grpSpPr>
      <p:sp>
        <p:nvSpPr>
          <p:cNvPr id="37" name="Google Shape;37;g25bab2fae2a_3_27"/>
          <p:cNvSpPr/>
          <p:nvPr/>
        </p:nvSpPr>
        <p:spPr>
          <a:xfrm>
            <a:off x="0" y="0"/>
            <a:ext cx="12192000" cy="6858000"/>
          </a:xfrm>
          <a:prstGeom prst="rect">
            <a:avLst/>
          </a:prstGeom>
          <a:solidFill>
            <a:srgbClr val="D2F1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 name="Google Shape;38;g25bab2fae2a_3_27"/>
          <p:cNvSpPr txBox="1">
            <a:spLocks noGrp="1"/>
          </p:cNvSpPr>
          <p:nvPr>
            <p:ph type="ctrTitle"/>
          </p:nvPr>
        </p:nvSpPr>
        <p:spPr>
          <a:xfrm>
            <a:off x="2179865" y="2628902"/>
            <a:ext cx="7832400" cy="16002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accent1"/>
              </a:buClr>
              <a:buSzPts val="3200"/>
              <a:buFont typeface="Calibri"/>
              <a:buNone/>
              <a:defRPr sz="3200">
                <a:solidFill>
                  <a:schemeClr val="accen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
        <p:cNvGrpSpPr/>
        <p:nvPr/>
      </p:nvGrpSpPr>
      <p:grpSpPr>
        <a:xfrm>
          <a:off x="0" y="0"/>
          <a:ext cx="0" cy="0"/>
          <a:chOff x="0" y="0"/>
          <a:chExt cx="0" cy="0"/>
        </a:xfrm>
      </p:grpSpPr>
      <p:sp>
        <p:nvSpPr>
          <p:cNvPr id="46" name="Google Shape;46;g25bab2fae2a_3_36"/>
          <p:cNvSpPr txBox="1">
            <a:spLocks noGrp="1"/>
          </p:cNvSpPr>
          <p:nvPr>
            <p:ph type="title"/>
          </p:nvPr>
        </p:nvSpPr>
        <p:spPr>
          <a:xfrm>
            <a:off x="415600" y="593367"/>
            <a:ext cx="11360700" cy="763500"/>
          </a:xfrm>
          <a:prstGeom prst="rect">
            <a:avLst/>
          </a:prstGeom>
        </p:spPr>
        <p:txBody>
          <a:bodyPr spcFirstLastPara="1" wrap="square" lIns="0" tIns="0" rIns="0" bIns="0" anchor="ctr" anchorCtr="0">
            <a:noAutofit/>
          </a:bodyPr>
          <a:lstStyle>
            <a:lvl1pPr lvl="0" rtl="0">
              <a:spcBef>
                <a:spcPts val="0"/>
              </a:spcBef>
              <a:spcAft>
                <a:spcPts val="0"/>
              </a:spcAft>
              <a:buSzPts val="2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 name="Google Shape;47;g25bab2fae2a_3_36"/>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8" name="Google Shape;48;g25bab2fae2a_3_36"/>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g25bab2fae2a_3_40"/>
          <p:cNvSpPr txBox="1">
            <a:spLocks noGrp="1"/>
          </p:cNvSpPr>
          <p:nvPr>
            <p:ph type="title"/>
          </p:nvPr>
        </p:nvSpPr>
        <p:spPr>
          <a:xfrm>
            <a:off x="415600" y="593367"/>
            <a:ext cx="11360700" cy="763500"/>
          </a:xfrm>
          <a:prstGeom prst="rect">
            <a:avLst/>
          </a:prstGeom>
        </p:spPr>
        <p:txBody>
          <a:bodyPr spcFirstLastPara="1" wrap="square" lIns="0" tIns="0" rIns="0" bIns="0" anchor="ctr" anchorCtr="0">
            <a:noAutofit/>
          </a:bodyPr>
          <a:lstStyle>
            <a:lvl1pPr lvl="0" rtl="0">
              <a:spcBef>
                <a:spcPts val="0"/>
              </a:spcBef>
              <a:spcAft>
                <a:spcPts val="0"/>
              </a:spcAft>
              <a:buSzPts val="2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1" name="Google Shape;51;g25bab2fae2a_3_40"/>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g25bab2fae2a_3_43"/>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 1col">
    <p:spTree>
      <p:nvGrpSpPr>
        <p:cNvPr id="1" name=""/>
        <p:cNvGrpSpPr/>
        <p:nvPr/>
      </p:nvGrpSpPr>
      <p:grpSpPr>
        <a:xfrm>
          <a:off x="0" y="0"/>
          <a:ext cx="0" cy="0"/>
          <a:chOff x="0" y="0"/>
          <a:chExt cx="0" cy="0"/>
        </a:xfrm>
      </p:grpSpPr>
      <p:sp>
        <p:nvSpPr>
          <p:cNvPr id="5" name="Content Placeholder 3"/>
          <p:cNvSpPr>
            <a:spLocks noGrp="1"/>
          </p:cNvSpPr>
          <p:nvPr>
            <p:ph sz="quarter" idx="12" hasCustomPrompt="1"/>
          </p:nvPr>
        </p:nvSpPr>
        <p:spPr>
          <a:xfrm>
            <a:off x="399370" y="1449389"/>
            <a:ext cx="11393260" cy="5096388"/>
          </a:xfrm>
          <a:prstGeom prst="rect">
            <a:avLst/>
          </a:prstGeom>
        </p:spPr>
        <p:txBody>
          <a:bodyPr lIns="0" tIns="0" rIns="0" bIns="0"/>
          <a:lstStyle>
            <a:lvl1pPr>
              <a:defRPr sz="1800">
                <a:solidFill>
                  <a:srgbClr val="000000"/>
                </a:solidFill>
                <a:latin typeface="+mj-lt"/>
              </a:defRPr>
            </a:lvl1pPr>
            <a:lvl2pPr>
              <a:defRPr sz="2200"/>
            </a:lvl2pPr>
            <a:lvl3pPr>
              <a:defRPr sz="2200"/>
            </a:lvl3pPr>
            <a:lvl4pPr>
              <a:defRPr sz="2200"/>
            </a:lvl4pPr>
            <a:lvl5pPr>
              <a:defRPr sz="2200"/>
            </a:lvl5pPr>
          </a:lstStyle>
          <a:p>
            <a:pPr lvl="0"/>
            <a:r>
              <a:rPr lang="en-US" dirty="0"/>
              <a:t>Content goes here (text / image / diagram / video). Make sure all media/graphics fit the column width, for better display results. </a:t>
            </a:r>
          </a:p>
        </p:txBody>
      </p:sp>
      <p:sp>
        <p:nvSpPr>
          <p:cNvPr id="2" name="Title 1"/>
          <p:cNvSpPr>
            <a:spLocks noGrp="1"/>
          </p:cNvSpPr>
          <p:nvPr>
            <p:ph type="title"/>
          </p:nvPr>
        </p:nvSpPr>
        <p:spPr/>
        <p:txBody>
          <a:bodyPr/>
          <a:lstStyle/>
          <a:p>
            <a:r>
              <a:rPr lang="en-US"/>
              <a:t>Click to edit Master title style</a:t>
            </a:r>
            <a:endParaRPr lang="el-GR"/>
          </a:p>
        </p:txBody>
      </p:sp>
    </p:spTree>
    <p:extLst>
      <p:ext uri="{BB962C8B-B14F-4D97-AF65-F5344CB8AC3E}">
        <p14:creationId xmlns:p14="http://schemas.microsoft.com/office/powerpoint/2010/main" val="580369399"/>
      </p:ext>
    </p:extLst>
  </p:cSld>
  <p:clrMapOvr>
    <a:masterClrMapping/>
  </p:clrMapOvr>
  <p:extLst>
    <p:ext uri="{DCECCB84-F9BA-43D5-87BE-67443E8EF086}">
      <p15:sldGuideLst xmlns:p15="http://schemas.microsoft.com/office/powerpoint/2012/main">
        <p15:guide id="1" orient="horz" pos="913">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g25bab2fae2a_3_0"/>
          <p:cNvSpPr/>
          <p:nvPr/>
        </p:nvSpPr>
        <p:spPr>
          <a:xfrm>
            <a:off x="0" y="1"/>
            <a:ext cx="12192000" cy="10713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 name="Google Shape;11;g25bab2fae2a_3_0"/>
          <p:cNvSpPr txBox="1">
            <a:spLocks noGrp="1"/>
          </p:cNvSpPr>
          <p:nvPr>
            <p:ph type="title"/>
          </p:nvPr>
        </p:nvSpPr>
        <p:spPr>
          <a:xfrm>
            <a:off x="399370" y="174449"/>
            <a:ext cx="11393400" cy="6753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chemeClr val="lt1"/>
              </a:buClr>
              <a:buSzPts val="2800"/>
              <a:buFont typeface="Calibri"/>
              <a:buNone/>
              <a:defRPr sz="28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6" r:id="rId6"/>
    <p:sldLayoutId id="2147483657" r:id="rId7"/>
    <p:sldLayoutId id="214748365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1"/>
            <a:ext cx="12192000" cy="10711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itle Placeholder 7"/>
          <p:cNvSpPr>
            <a:spLocks noGrp="1"/>
          </p:cNvSpPr>
          <p:nvPr>
            <p:ph type="title"/>
          </p:nvPr>
        </p:nvSpPr>
        <p:spPr>
          <a:xfrm>
            <a:off x="399370" y="174449"/>
            <a:ext cx="11393260" cy="675444"/>
          </a:xfrm>
          <a:prstGeom prst="rect">
            <a:avLst/>
          </a:prstGeom>
        </p:spPr>
        <p:txBody>
          <a:bodyPr vert="horz" lIns="0" tIns="0" rIns="0" bIns="0" rtlCol="0" anchor="ctr">
            <a:noAutofit/>
          </a:bodyPr>
          <a:lstStyle/>
          <a:p>
            <a:endParaRPr lang="el-GR" dirty="0"/>
          </a:p>
        </p:txBody>
      </p:sp>
    </p:spTree>
    <p:extLst>
      <p:ext uri="{BB962C8B-B14F-4D97-AF65-F5344CB8AC3E}">
        <p14:creationId xmlns:p14="http://schemas.microsoft.com/office/powerpoint/2010/main" val="323196547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Lst>
  <p:txStyles>
    <p:titleStyle>
      <a:lvl1pPr algn="l" defTabSz="914377" rtl="0" eaLnBrk="1" latinLnBrk="0" hangingPunct="1">
        <a:lnSpc>
          <a:spcPct val="100000"/>
        </a:lnSpc>
        <a:spcBef>
          <a:spcPct val="0"/>
        </a:spcBef>
        <a:buNone/>
        <a:defRPr sz="2800" kern="1200">
          <a:solidFill>
            <a:schemeClr val="bg1"/>
          </a:solidFill>
          <a:latin typeface="+mn-lt"/>
          <a:ea typeface="Roboto Slab" pitchFamily="2" charset="0"/>
          <a:cs typeface="+mj-cs"/>
        </a:defRPr>
      </a:lvl1pPr>
    </p:titleStyle>
    <p:bodyStyle>
      <a:lvl1pPr marL="0" indent="0" algn="just" defTabSz="914377" rtl="0" eaLnBrk="1" latinLnBrk="0" hangingPunct="1">
        <a:lnSpc>
          <a:spcPct val="90000"/>
        </a:lnSpc>
        <a:spcBef>
          <a:spcPts val="1000"/>
        </a:spcBef>
        <a:buFont typeface="Arial" panose="020B0604020202020204" pitchFamily="34" charset="0"/>
        <a:buNone/>
        <a:defRPr sz="2200" kern="1200">
          <a:solidFill>
            <a:schemeClr val="bg2"/>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hyperlink" Target="http://www.youtube.com/watch?v=ew993Wdc0zo"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hyperlink" Target="https://www.youtube.com/watch?v=ew993Wdc0zo" TargetMode="Externa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hyperlink" Target="https://www.ohchr.org/en/human-rights/universal-declaration/translations/english"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hyperlink" Target="http://www.youtube.com/watch?v=5RR4VXNX3jA"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www.un.org/en/universal-declaration-human-rights/"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youtube.com/watch?v=JEMtBL0kTwg"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hrw.org/legacy/women/abortion.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youtube.com/watch?v=YvgFTeh3VvA"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www.youtube.com/watch?v=qpOEaBwFuj0"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18.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thehrcfoundation.org/?_ga=2.181222126.83731356.1683622171-1049968857.1677161333"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hyperlink" Target="https://reproductiverights.org/case/scotus-mississippi-abortion-ban/" TargetMode="External"/><Relationship Id="rId13" Type="http://schemas.openxmlformats.org/officeDocument/2006/relationships/hyperlink" Target="https://www.youtube.com/watch?v=rbYm2M1xATk" TargetMode="External"/><Relationship Id="rId3" Type="http://schemas.openxmlformats.org/officeDocument/2006/relationships/hyperlink" Target="https://www.amnesty.org/en/what-we-do/sexual-and-reproductive-rights/abortion-facts/" TargetMode="External"/><Relationship Id="rId7" Type="http://schemas.openxmlformats.org/officeDocument/2006/relationships/hyperlink" Target="https://www.reproductiverights.org/sites/default/files/documents/pub_bp_safeandlegal.pdf" TargetMode="External"/><Relationship Id="rId12" Type="http://schemas.openxmlformats.org/officeDocument/2006/relationships/hyperlink" Target="https://fra.europa.eu/sites/default/files/fra_uploads/1848-FRA-Factsheet_FRIM_EL_BAT.pdf" TargetMode="External"/><Relationship Id="rId2" Type="http://schemas.openxmlformats.org/officeDocument/2006/relationships/notesSlide" Target="../notesSlides/notesSlide42.xml"/><Relationship Id="rId16" Type="http://schemas.openxmlformats.org/officeDocument/2006/relationships/hyperlink" Target="https://www.bbc.com/news/world-asia-64045497" TargetMode="External"/><Relationship Id="rId1" Type="http://schemas.openxmlformats.org/officeDocument/2006/relationships/slideLayout" Target="../slideLayouts/slideLayout2.xml"/><Relationship Id="rId6" Type="http://schemas.openxmlformats.org/officeDocument/2006/relationships/hyperlink" Target="https://www.ohchr.org/sites/default/files/Documents/Issues/Women/WRGS/SexualHealth/INFO_Abortion_WEB.pdf" TargetMode="External"/><Relationship Id="rId11" Type="http://schemas.openxmlformats.org/officeDocument/2006/relationships/hyperlink" Target="https://www.youtube.com/watch?v=2QuHkabkmgg" TargetMode="External"/><Relationship Id="rId5" Type="http://schemas.openxmlformats.org/officeDocument/2006/relationships/hyperlink" Target="https://news.un.org/en/story/2022/06/1121312" TargetMode="External"/><Relationship Id="rId15" Type="http://schemas.openxmlformats.org/officeDocument/2006/relationships/hyperlink" Target="https://theconversation.com/the-history-of-secret-education-for-girls-in-afghanistan-and-its-use-as-a-political-symbol-188622" TargetMode="External"/><Relationship Id="rId10" Type="http://schemas.openxmlformats.org/officeDocument/2006/relationships/hyperlink" Target="https://ijrcenter.org/refugee-law/" TargetMode="External"/><Relationship Id="rId4" Type="http://schemas.openxmlformats.org/officeDocument/2006/relationships/hyperlink" Target="https://www.hrw.org/news/2022/06/24/qa-access-abortion-human-right" TargetMode="External"/><Relationship Id="rId9" Type="http://schemas.openxmlformats.org/officeDocument/2006/relationships/hyperlink" Target="https://www.un.org/africarenewal/news/thousands-refugees-and-migrants-suffer-extreme-rights-abuses-journeys-africa%E2%80%99s-mediterranean" TargetMode="External"/><Relationship Id="rId14" Type="http://schemas.openxmlformats.org/officeDocument/2006/relationships/hyperlink" Target="https://www.youtube.com/watch?v=F245bmeNEi8"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www.rferl.org/a/afghan-women-leave-dormitories-taliban-ban-education/32191136.html#:~:text=Afghan%20female%20students%20leave%20Kabul,higher%20education%20in%20the%20country" TargetMode="External"/><Relationship Id="rId5" Type="http://schemas.openxmlformats.org/officeDocument/2006/relationships/hyperlink" Target="https://www.bbc.com/news/world-asia-64045497" TargetMode="Externa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6e8m8L9BFa4"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7;p1">
            <a:extLst>
              <a:ext uri="{FF2B5EF4-FFF2-40B4-BE49-F238E27FC236}">
                <a16:creationId xmlns:a16="http://schemas.microsoft.com/office/drawing/2014/main" id="{4D67621A-43DC-6A34-D296-9E15C874F908}"/>
              </a:ext>
            </a:extLst>
          </p:cNvPr>
          <p:cNvSpPr txBox="1">
            <a:spLocks/>
          </p:cNvSpPr>
          <p:nvPr/>
        </p:nvSpPr>
        <p:spPr>
          <a:xfrm>
            <a:off x="4681199" y="543163"/>
            <a:ext cx="7510801" cy="989148"/>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3600"/>
              <a:buFont typeface="Calibri"/>
              <a:buNone/>
              <a:defRPr sz="3600" b="1" i="0" u="none" strike="noStrike" cap="none">
                <a:solidFill>
                  <a:schemeClr val="accent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187498"/>
              </a:buClr>
              <a:buSzPts val="3600"/>
              <a:buFont typeface="Calibri"/>
              <a:buNone/>
              <a:tabLst/>
              <a:defRPr/>
            </a:pPr>
            <a:r>
              <a:rPr kumimoji="0" lang="el-GR" sz="2800" b="0" i="0" u="none" strike="noStrike" kern="0" cap="none" spc="0" normalizeH="0" baseline="0" noProof="0">
                <a:ln>
                  <a:noFill/>
                </a:ln>
                <a:solidFill>
                  <a:srgbClr val="187498"/>
                </a:solidFill>
                <a:effectLst/>
                <a:uLnTx/>
                <a:uFillTx/>
                <a:latin typeface="Calibri"/>
                <a:ea typeface="Calibri"/>
                <a:cs typeface="Calibri"/>
                <a:sym typeface="Calibri"/>
              </a:rPr>
              <a:t>Ενότητα 2</a:t>
            </a:r>
            <a:br>
              <a:rPr kumimoji="0" lang="el-GR" sz="3600" b="1" i="0" u="none" strike="noStrike" kern="0" cap="none" spc="0" normalizeH="0" baseline="0" noProof="0">
                <a:ln>
                  <a:noFill/>
                </a:ln>
                <a:solidFill>
                  <a:srgbClr val="187498"/>
                </a:solidFill>
                <a:effectLst/>
                <a:uLnTx/>
                <a:uFillTx/>
                <a:latin typeface="Calibri"/>
                <a:ea typeface="Calibri"/>
                <a:cs typeface="Calibri"/>
                <a:sym typeface="Calibri"/>
              </a:rPr>
            </a:br>
            <a:r>
              <a:rPr kumimoji="0" lang="el-GR" sz="3600" b="1" i="0" u="none" strike="noStrike" kern="0" cap="none" spc="0" normalizeH="0" baseline="0" noProof="0">
                <a:ln>
                  <a:noFill/>
                </a:ln>
                <a:solidFill>
                  <a:srgbClr val="187498"/>
                </a:solidFill>
                <a:effectLst/>
                <a:uLnTx/>
                <a:uFillTx/>
                <a:latin typeface="Calibri"/>
                <a:ea typeface="Calibri"/>
                <a:cs typeface="Calibri"/>
                <a:sym typeface="Calibri"/>
              </a:rPr>
              <a:t>Ανθρώπινα και πολιτικά δικαιώματα </a:t>
            </a:r>
            <a:endParaRPr kumimoji="0" lang="el-GR" sz="3600" b="1" i="0" u="none" strike="noStrike" kern="0" cap="none" spc="0" normalizeH="0" baseline="0" noProof="0" dirty="0">
              <a:ln>
                <a:noFill/>
              </a:ln>
              <a:solidFill>
                <a:srgbClr val="187498"/>
              </a:solidFill>
              <a:effectLst/>
              <a:uLnTx/>
              <a:uFillTx/>
              <a:latin typeface="Calibri"/>
              <a:ea typeface="Calibri"/>
              <a:cs typeface="Calibri"/>
              <a:sym typeface="Calibri"/>
            </a:endParaRPr>
          </a:p>
        </p:txBody>
      </p:sp>
      <p:sp>
        <p:nvSpPr>
          <p:cNvPr id="3" name="Google Shape;56;p1">
            <a:extLst>
              <a:ext uri="{FF2B5EF4-FFF2-40B4-BE49-F238E27FC236}">
                <a16:creationId xmlns:a16="http://schemas.microsoft.com/office/drawing/2014/main" id="{D8D6C2CF-F407-DF80-431B-9FDA083613CB}"/>
              </a:ext>
            </a:extLst>
          </p:cNvPr>
          <p:cNvSpPr/>
          <p:nvPr/>
        </p:nvSpPr>
        <p:spPr>
          <a:xfrm>
            <a:off x="4681199" y="1623423"/>
            <a:ext cx="6480629" cy="487680"/>
          </a:xfrm>
          <a:prstGeom prst="rect">
            <a:avLst/>
          </a:prstGeom>
          <a:solidFill>
            <a:srgbClr val="EB5353"/>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endParaRPr>
          </a:p>
        </p:txBody>
      </p:sp>
      <p:sp>
        <p:nvSpPr>
          <p:cNvPr id="6" name="Google Shape;58;p1">
            <a:extLst>
              <a:ext uri="{FF2B5EF4-FFF2-40B4-BE49-F238E27FC236}">
                <a16:creationId xmlns:a16="http://schemas.microsoft.com/office/drawing/2014/main" id="{FFEE3B9F-306A-3396-6ECB-7E4BDEAB3803}"/>
              </a:ext>
            </a:extLst>
          </p:cNvPr>
          <p:cNvSpPr txBox="1">
            <a:spLocks/>
          </p:cNvSpPr>
          <p:nvPr/>
        </p:nvSpPr>
        <p:spPr>
          <a:xfrm>
            <a:off x="4846320" y="1702706"/>
            <a:ext cx="5357224" cy="32911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chemeClr val="accent1"/>
              </a:buClr>
              <a:buSzPts val="2400"/>
              <a:buFont typeface="Arial"/>
              <a:buNone/>
              <a:defRPr sz="2400" b="1" i="0" u="none" strike="noStrike" cap="none">
                <a:solidFill>
                  <a:schemeClr val="accent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EB5353"/>
              </a:buClr>
              <a:buSzPts val="2400"/>
              <a:buFont typeface="Arial"/>
              <a:buNone/>
              <a:tabLst/>
              <a:defRPr/>
            </a:pPr>
            <a:r>
              <a:rPr kumimoji="0" lang="el-GR" sz="2200" b="1" i="0" u="none" strike="noStrike" kern="0" cap="none" spc="0" normalizeH="0" baseline="0" noProof="0" dirty="0" err="1">
                <a:ln>
                  <a:noFill/>
                </a:ln>
                <a:solidFill>
                  <a:srgbClr val="FFFFFF"/>
                </a:solidFill>
                <a:effectLst/>
                <a:uLnTx/>
                <a:uFillTx/>
                <a:latin typeface="Calibri"/>
                <a:ea typeface="Calibri"/>
                <a:cs typeface="Calibri"/>
                <a:sym typeface="Calibri"/>
              </a:rPr>
              <a:t>Υποε</a:t>
            </a:r>
            <a:r>
              <a:rPr kumimoji="0" lang="en-GB" sz="2200" b="1" i="0" u="none" strike="noStrike" kern="0" cap="none" spc="0" normalizeH="0" baseline="0" noProof="0" dirty="0" err="1">
                <a:ln>
                  <a:noFill/>
                </a:ln>
                <a:solidFill>
                  <a:srgbClr val="FFFFFF"/>
                </a:solidFill>
                <a:effectLst/>
                <a:uLnTx/>
                <a:uFillTx/>
                <a:latin typeface="Calibri"/>
                <a:ea typeface="Calibri"/>
                <a:cs typeface="Calibri"/>
                <a:sym typeface="Calibri"/>
              </a:rPr>
              <a:t>νότητ</a:t>
            </a:r>
            <a:r>
              <a:rPr kumimoji="0" lang="en-GB" sz="2200" b="1" i="0" u="none" strike="noStrike" kern="0" cap="none" spc="0" normalizeH="0" baseline="0" noProof="0" dirty="0">
                <a:ln>
                  <a:noFill/>
                </a:ln>
                <a:solidFill>
                  <a:srgbClr val="FFFFFF"/>
                </a:solidFill>
                <a:effectLst/>
                <a:uLnTx/>
                <a:uFillTx/>
                <a:latin typeface="Calibri"/>
                <a:ea typeface="Calibri"/>
                <a:cs typeface="Calibri"/>
                <a:sym typeface="Calibri"/>
              </a:rPr>
              <a:t>α 1: Ανθρώπινα δικαιώματα </a:t>
            </a:r>
          </a:p>
        </p:txBody>
      </p:sp>
    </p:spTree>
    <p:extLst>
      <p:ext uri="{BB962C8B-B14F-4D97-AF65-F5344CB8AC3E}">
        <p14:creationId xmlns:p14="http://schemas.microsoft.com/office/powerpoint/2010/main" val="120343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g25bab2fae2a_1_67" descr="A video that simply and clearly explains what human rights are. It is aimed to a public from 13 to 20 year olds, and can be used as a teaching tool." title="Human rights in two minutes">
            <a:hlinkClick r:id="rId3"/>
          </p:cNvPr>
          <p:cNvPicPr preferRelativeResize="0"/>
          <p:nvPr/>
        </p:nvPicPr>
        <p:blipFill>
          <a:blip r:embed="rId4">
            <a:alphaModFix/>
          </a:blip>
          <a:stretch>
            <a:fillRect/>
          </a:stretch>
        </p:blipFill>
        <p:spPr>
          <a:xfrm>
            <a:off x="2170150" y="244375"/>
            <a:ext cx="7851700" cy="4416575"/>
          </a:xfrm>
          <a:prstGeom prst="rect">
            <a:avLst/>
          </a:prstGeom>
          <a:noFill/>
          <a:ln>
            <a:noFill/>
          </a:ln>
        </p:spPr>
      </p:pic>
      <p:sp>
        <p:nvSpPr>
          <p:cNvPr id="125" name="Google Shape;125;g25bab2fae2a_1_67"/>
          <p:cNvSpPr txBox="1"/>
          <p:nvPr/>
        </p:nvSpPr>
        <p:spPr>
          <a:xfrm>
            <a:off x="276000" y="5066325"/>
            <a:ext cx="11640000" cy="1621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GB" sz="1600" u="sng" dirty="0">
                <a:solidFill>
                  <a:srgbClr val="1155CC"/>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Παραδείγματα ανθρωπίνων δικαιωμάτων </a:t>
            </a:r>
            <a:r>
              <a:rPr lang="en-GB" sz="1600" dirty="0">
                <a:solidFill>
                  <a:srgbClr val="3B3842"/>
                </a:solidFill>
                <a:latin typeface="Calibri"/>
                <a:ea typeface="Calibri"/>
                <a:cs typeface="Calibri"/>
                <a:sym typeface="Calibri"/>
              </a:rPr>
              <a:t>περιλαμβάνουν, μεταξύ άλλων, το δικαίωμα στη ζωή, την ελευθερία και την προσωπική ασφάλεια, την ελευθερία της σκέψης, της συνείδησης και της θρησκείας, την ελευθερία της έκφρασης και της γνώμης, το δικαίωμα στην εκπαίδευση, την υγεία και την απασχόληση και την προστασία από τα βασανιστήρια, τις διακρίσεις και τη δουλεία.</a:t>
            </a:r>
            <a:endParaRPr sz="1600" dirty="0">
              <a:solidFill>
                <a:srgbClr val="3B3842"/>
              </a:solidFill>
              <a:latin typeface="Calibri"/>
              <a:ea typeface="Calibri"/>
              <a:cs typeface="Calibri"/>
              <a:sym typeface="Calibri"/>
            </a:endParaRPr>
          </a:p>
          <a:p>
            <a:pPr marL="0" lvl="0" indent="0" algn="just" rtl="0">
              <a:spcBef>
                <a:spcPts val="1600"/>
              </a:spcBef>
              <a:spcAft>
                <a:spcPts val="1600"/>
              </a:spcAft>
              <a:buNone/>
            </a:pPr>
            <a:r>
              <a:rPr lang="en-GB" sz="1600" dirty="0">
                <a:solidFill>
                  <a:srgbClr val="3B3842"/>
                </a:solidFill>
                <a:latin typeface="Calibri"/>
                <a:ea typeface="Calibri"/>
                <a:cs typeface="Calibri"/>
                <a:sym typeface="Calibri"/>
              </a:rPr>
              <a:t>Η διαφύλαξη και η προστασία των ανθρωπίνων δικαιωμάτων είναι ζωτικής σημασίας για την προώθηση της ισότητας, της δικαιοσύνης και της ειρήνης στις κοινωνίες παγκοσμίως. Οι κυβερνήσεις, τα θεσμικά όργανα και τα άτομα έχουν καθήκον να διατηρούν και να προστατεύουν αυτά τα δικαιώματα για να διασφαλίζουν την ευημερία και την αξιοπρέπεια όλων των ανθρώπων.</a:t>
            </a:r>
            <a:endParaRPr sz="1600" dirty="0">
              <a:solidFill>
                <a:srgbClr val="3B3842"/>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10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30"/>
          <p:cNvSpPr txBox="1">
            <a:spLocks noGrp="1"/>
          </p:cNvSpPr>
          <p:nvPr>
            <p:ph type="body" idx="1"/>
          </p:nvPr>
        </p:nvSpPr>
        <p:spPr>
          <a:xfrm>
            <a:off x="3260879" y="1962352"/>
            <a:ext cx="8273700" cy="841200"/>
          </a:xfrm>
          <a:prstGeom prst="rect">
            <a:avLst/>
          </a:prstGeom>
          <a:noFill/>
          <a:ln>
            <a:noFill/>
          </a:ln>
        </p:spPr>
        <p:txBody>
          <a:bodyPr spcFirstLastPara="1" wrap="square" lIns="0" tIns="0" rIns="0" bIns="0" anchor="t" anchorCtr="0">
            <a:noAutofit/>
          </a:bodyPr>
          <a:lstStyle/>
          <a:p>
            <a:pPr marL="457200" marR="0" lvl="0" indent="-228600" algn="just" rtl="0">
              <a:lnSpc>
                <a:spcPct val="90000"/>
              </a:lnSpc>
              <a:spcBef>
                <a:spcPts val="1000"/>
              </a:spcBef>
              <a:spcAft>
                <a:spcPts val="0"/>
              </a:spcAft>
              <a:buClr>
                <a:srgbClr val="000000"/>
              </a:buClr>
              <a:buSzPts val="1800"/>
              <a:buFont typeface="Arial"/>
              <a:buNone/>
            </a:pPr>
            <a:r>
              <a:rPr lang="en-GB" dirty="0" err="1"/>
              <a:t>Αν</a:t>
            </a:r>
            <a:r>
              <a:rPr lang="en-GB" dirty="0"/>
              <a:t>ακαλύφθηκε μια νέα γη. Κα</a:t>
            </a:r>
            <a:r>
              <a:rPr lang="en-GB" dirty="0" err="1"/>
              <a:t>νείς</a:t>
            </a:r>
            <a:r>
              <a:rPr lang="en-GB" dirty="0"/>
              <a:t> </a:t>
            </a:r>
            <a:r>
              <a:rPr lang="en-GB" dirty="0" err="1"/>
              <a:t>δεν</a:t>
            </a:r>
            <a:r>
              <a:rPr lang="en-GB" dirty="0"/>
              <a:t> </a:t>
            </a:r>
            <a:r>
              <a:rPr lang="en-GB" dirty="0" err="1"/>
              <a:t>είχε</a:t>
            </a:r>
            <a:r>
              <a:rPr lang="en-GB" dirty="0"/>
              <a:t> </a:t>
            </a:r>
            <a:r>
              <a:rPr lang="en-GB" dirty="0" err="1"/>
              <a:t>ζήσει</a:t>
            </a:r>
            <a:r>
              <a:rPr lang="en-GB" dirty="0"/>
              <a:t> </a:t>
            </a:r>
            <a:r>
              <a:rPr lang="en-GB" dirty="0" err="1"/>
              <a:t>σε</a:t>
            </a:r>
            <a:r>
              <a:rPr lang="en-GB" dirty="0"/>
              <a:t> α</a:t>
            </a:r>
            <a:r>
              <a:rPr lang="en-GB" dirty="0" err="1"/>
              <a:t>υτή</a:t>
            </a:r>
            <a:r>
              <a:rPr lang="en-GB" dirty="0"/>
              <a:t> </a:t>
            </a:r>
            <a:r>
              <a:rPr lang="en-GB" dirty="0" err="1"/>
              <a:t>τη</a:t>
            </a:r>
            <a:r>
              <a:rPr lang="en-GB" dirty="0"/>
              <a:t> </a:t>
            </a:r>
            <a:r>
              <a:rPr lang="en-GB" dirty="0" err="1"/>
              <a:t>γη</a:t>
            </a:r>
            <a:r>
              <a:rPr lang="en-GB" dirty="0"/>
              <a:t> π</a:t>
            </a:r>
            <a:r>
              <a:rPr lang="en-GB" dirty="0" err="1"/>
              <a:t>ριν</a:t>
            </a:r>
            <a:r>
              <a:rPr lang="en-GB" dirty="0"/>
              <a:t>. </a:t>
            </a:r>
            <a:r>
              <a:rPr lang="en-GB" dirty="0" err="1"/>
              <a:t>Δεν</a:t>
            </a:r>
            <a:r>
              <a:rPr lang="en-GB" dirty="0"/>
              <a:t> υπ</a:t>
            </a:r>
            <a:r>
              <a:rPr lang="en-GB" dirty="0" err="1"/>
              <a:t>άρχουν</a:t>
            </a:r>
            <a:r>
              <a:rPr lang="en-GB" dirty="0"/>
              <a:t> </a:t>
            </a:r>
            <a:r>
              <a:rPr lang="en-GB" dirty="0" err="1"/>
              <a:t>νόμοι</a:t>
            </a:r>
            <a:r>
              <a:rPr lang="en-GB" dirty="0"/>
              <a:t>, </a:t>
            </a:r>
            <a:r>
              <a:rPr lang="en-GB" dirty="0" err="1"/>
              <a:t>ούτε</a:t>
            </a:r>
            <a:r>
              <a:rPr lang="en-GB" dirty="0"/>
              <a:t> </a:t>
            </a:r>
            <a:r>
              <a:rPr lang="en-GB" dirty="0" err="1"/>
              <a:t>ιστορί</a:t>
            </a:r>
            <a:r>
              <a:rPr lang="en-GB" dirty="0"/>
              <a:t>α. </a:t>
            </a:r>
            <a:r>
              <a:rPr lang="en-GB" dirty="0" err="1"/>
              <a:t>Όλοι</a:t>
            </a:r>
            <a:r>
              <a:rPr lang="en-GB" dirty="0"/>
              <a:t> θα </a:t>
            </a:r>
            <a:r>
              <a:rPr lang="en-GB" dirty="0" err="1"/>
              <a:t>είν</a:t>
            </a:r>
            <a:r>
              <a:rPr lang="en-GB" dirty="0"/>
              <a:t>αι οι νέοι πολίτες αυτής της νέας χώρας.</a:t>
            </a:r>
            <a:endParaRPr dirty="0"/>
          </a:p>
        </p:txBody>
      </p:sp>
      <p:sp>
        <p:nvSpPr>
          <p:cNvPr id="131" name="Google Shape;131;p30"/>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1800"/>
              <a:buNone/>
            </a:pPr>
            <a:r>
              <a:rPr lang="en-GB" b="1" dirty="0"/>
              <a:t>Δραστηριότητα: Δημιουργία μιας νέας χώρας </a:t>
            </a:r>
            <a:endParaRPr b="1" dirty="0"/>
          </a:p>
        </p:txBody>
      </p:sp>
      <p:pic>
        <p:nvPicPr>
          <p:cNvPr id="132" name="Google Shape;132;p30" descr="Canyon scene"/>
          <p:cNvPicPr preferRelativeResize="0"/>
          <p:nvPr/>
        </p:nvPicPr>
        <p:blipFill rotWithShape="1">
          <a:blip r:embed="rId3">
            <a:alphaModFix/>
          </a:blip>
          <a:srcRect/>
          <a:stretch/>
        </p:blipFill>
        <p:spPr>
          <a:xfrm>
            <a:off x="651163" y="1530926"/>
            <a:ext cx="1704109" cy="1704109"/>
          </a:xfrm>
          <a:prstGeom prst="rect">
            <a:avLst/>
          </a:prstGeom>
          <a:noFill/>
          <a:ln>
            <a:noFill/>
          </a:ln>
        </p:spPr>
      </p:pic>
      <p:sp>
        <p:nvSpPr>
          <p:cNvPr id="133" name="Google Shape;133;p30"/>
          <p:cNvSpPr txBox="1"/>
          <p:nvPr/>
        </p:nvSpPr>
        <p:spPr>
          <a:xfrm>
            <a:off x="1396898" y="3622966"/>
            <a:ext cx="6906600" cy="9234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GB" sz="1800" b="0" i="0" u="none" strike="noStrike" cap="none" dirty="0" err="1">
                <a:solidFill>
                  <a:srgbClr val="000000"/>
                </a:solidFill>
                <a:latin typeface="Calibri"/>
                <a:ea typeface="Calibri"/>
                <a:cs typeface="Calibri"/>
                <a:sym typeface="Calibri"/>
              </a:rPr>
              <a:t>Δουλεύοντ</a:t>
            </a:r>
            <a:r>
              <a:rPr lang="en-GB" sz="1800" b="0" i="0" u="none" strike="noStrike" cap="none" dirty="0">
                <a:solidFill>
                  <a:srgbClr val="000000"/>
                </a:solidFill>
                <a:latin typeface="Calibri"/>
                <a:ea typeface="Calibri"/>
                <a:cs typeface="Calibri"/>
                <a:sym typeface="Calibri"/>
              </a:rPr>
              <a:t>ας σε μικρές ομάδες, οι συμμετέχοντες θα δώσουν στη χώρα ένα όνομα και θα αναλάβουν να συντάξουν έναν κατάλογο με 10 δικαιώματα για τη νέα χώρα. Κα</a:t>
            </a:r>
            <a:r>
              <a:rPr lang="en-GB" sz="1800" b="0" i="0" u="none" strike="noStrike" cap="none" dirty="0" err="1">
                <a:solidFill>
                  <a:srgbClr val="000000"/>
                </a:solidFill>
                <a:latin typeface="Calibri"/>
                <a:ea typeface="Calibri"/>
                <a:cs typeface="Calibri"/>
                <a:sym typeface="Calibri"/>
              </a:rPr>
              <a:t>νείς</a:t>
            </a:r>
            <a:r>
              <a:rPr lang="en-GB" sz="1800" b="0" i="0" u="none" strike="noStrike" cap="none" dirty="0">
                <a:solidFill>
                  <a:srgbClr val="000000"/>
                </a:solidFill>
                <a:latin typeface="Calibri"/>
                <a:ea typeface="Calibri"/>
                <a:cs typeface="Calibri"/>
                <a:sym typeface="Calibri"/>
              </a:rPr>
              <a:t> </a:t>
            </a:r>
            <a:r>
              <a:rPr lang="en-GB" sz="1800" b="0" i="0" u="none" strike="noStrike" cap="none" dirty="0" err="1">
                <a:solidFill>
                  <a:srgbClr val="000000"/>
                </a:solidFill>
                <a:latin typeface="Calibri"/>
                <a:ea typeface="Calibri"/>
                <a:cs typeface="Calibri"/>
                <a:sym typeface="Calibri"/>
              </a:rPr>
              <a:t>δεν</a:t>
            </a:r>
            <a:r>
              <a:rPr lang="en-GB" sz="1800" b="0" i="0" u="none" strike="noStrike" cap="none" dirty="0">
                <a:solidFill>
                  <a:srgbClr val="000000"/>
                </a:solidFill>
                <a:latin typeface="Calibri"/>
                <a:ea typeface="Calibri"/>
                <a:cs typeface="Calibri"/>
                <a:sym typeface="Calibri"/>
              </a:rPr>
              <a:t> </a:t>
            </a:r>
            <a:r>
              <a:rPr lang="en-GB" sz="1800" b="0" i="0" u="none" strike="noStrike" cap="none" dirty="0" err="1">
                <a:solidFill>
                  <a:srgbClr val="000000"/>
                </a:solidFill>
                <a:latin typeface="Calibri"/>
                <a:ea typeface="Calibri"/>
                <a:cs typeface="Calibri"/>
                <a:sym typeface="Calibri"/>
              </a:rPr>
              <a:t>έχει</a:t>
            </a:r>
            <a:r>
              <a:rPr lang="en-GB" sz="1800" b="0" i="0" u="none" strike="noStrike" cap="none" dirty="0">
                <a:solidFill>
                  <a:srgbClr val="000000"/>
                </a:solidFill>
                <a:latin typeface="Calibri"/>
                <a:ea typeface="Calibri"/>
                <a:cs typeface="Calibri"/>
                <a:sym typeface="Calibri"/>
              </a:rPr>
              <a:t> κα</a:t>
            </a:r>
            <a:r>
              <a:rPr lang="en-GB" sz="1800" b="0" i="0" u="none" strike="noStrike" cap="none" dirty="0" err="1">
                <a:solidFill>
                  <a:srgbClr val="000000"/>
                </a:solidFill>
                <a:latin typeface="Calibri"/>
                <a:ea typeface="Calibri"/>
                <a:cs typeface="Calibri"/>
                <a:sym typeface="Calibri"/>
              </a:rPr>
              <a:t>μί</a:t>
            </a:r>
            <a:r>
              <a:rPr lang="en-GB" sz="1800" b="0" i="0" u="none" strike="noStrike" cap="none" dirty="0">
                <a:solidFill>
                  <a:srgbClr val="000000"/>
                </a:solidFill>
                <a:latin typeface="Calibri"/>
                <a:ea typeface="Calibri"/>
                <a:cs typeface="Calibri"/>
                <a:sym typeface="Calibri"/>
              </a:rPr>
              <a:t>α θέση στη νέα χώρα. </a:t>
            </a:r>
            <a:endParaRPr sz="1800" b="0" i="0" u="none" strike="noStrike" cap="none" dirty="0">
              <a:solidFill>
                <a:srgbClr val="000000"/>
              </a:solidFill>
              <a:latin typeface="Calibri"/>
              <a:ea typeface="Calibri"/>
              <a:cs typeface="Calibri"/>
              <a:sym typeface="Calibri"/>
            </a:endParaRPr>
          </a:p>
        </p:txBody>
      </p:sp>
      <p:pic>
        <p:nvPicPr>
          <p:cNvPr id="134" name="Google Shape;134;p30" descr="Users"/>
          <p:cNvPicPr preferRelativeResize="0"/>
          <p:nvPr/>
        </p:nvPicPr>
        <p:blipFill rotWithShape="1">
          <a:blip r:embed="rId4">
            <a:alphaModFix/>
          </a:blip>
          <a:srcRect/>
          <a:stretch/>
        </p:blipFill>
        <p:spPr>
          <a:xfrm>
            <a:off x="9305636" y="3143889"/>
            <a:ext cx="1593273" cy="1593273"/>
          </a:xfrm>
          <a:prstGeom prst="rect">
            <a:avLst/>
          </a:prstGeom>
          <a:noFill/>
          <a:ln>
            <a:noFill/>
          </a:ln>
        </p:spPr>
      </p:pic>
      <p:sp>
        <p:nvSpPr>
          <p:cNvPr id="135" name="Google Shape;135;p30"/>
          <p:cNvSpPr txBox="1"/>
          <p:nvPr/>
        </p:nvSpPr>
        <p:spPr>
          <a:xfrm>
            <a:off x="4521450" y="5233750"/>
            <a:ext cx="7271100" cy="9234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alibri"/>
                <a:ea typeface="Calibri"/>
                <a:cs typeface="Calibri"/>
                <a:sym typeface="Calibri"/>
              </a:rPr>
              <a:t>Κάθε ομάδα παρουσιάζει τον κατάλογό της και όλη η ομάδα συντάσσει έναν κατάλογο που περιλαμβάνει όλα τα δικαιώματα που αναφέρθηκαν. Συζητήστε σχετικά με τον κατάλογο (π.χ. τι θα συνέβαινε αν κάποια δικαιώματα αποκλείονταν; Έχουν παραλειφθεί κάποια σημαντικά δικαιώματα);</a:t>
            </a:r>
            <a:endParaRPr sz="1800" b="0" i="0" u="none" strike="noStrike" cap="none">
              <a:solidFill>
                <a:srgbClr val="000000"/>
              </a:solidFill>
              <a:latin typeface="Calibri"/>
              <a:ea typeface="Calibri"/>
              <a:cs typeface="Calibri"/>
              <a:sym typeface="Calibri"/>
            </a:endParaRPr>
          </a:p>
        </p:txBody>
      </p:sp>
      <p:pic>
        <p:nvPicPr>
          <p:cNvPr id="136" name="Google Shape;136;p30" descr="Boardroom"/>
          <p:cNvPicPr preferRelativeResize="0"/>
          <p:nvPr/>
        </p:nvPicPr>
        <p:blipFill rotWithShape="1">
          <a:blip r:embed="rId5">
            <a:alphaModFix/>
          </a:blip>
          <a:srcRect/>
          <a:stretch/>
        </p:blipFill>
        <p:spPr>
          <a:xfrm>
            <a:off x="2355269" y="4737162"/>
            <a:ext cx="1731819" cy="173181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25bab2fae2a_1_77"/>
          <p:cNvSpPr txBox="1">
            <a:spLocks noGrp="1"/>
          </p:cNvSpPr>
          <p:nvPr>
            <p:ph type="body" idx="1"/>
          </p:nvPr>
        </p:nvSpPr>
        <p:spPr>
          <a:xfrm>
            <a:off x="399375" y="1449400"/>
            <a:ext cx="5696700" cy="5096400"/>
          </a:xfrm>
          <a:prstGeom prst="rect">
            <a:avLst/>
          </a:prstGeom>
        </p:spPr>
        <p:txBody>
          <a:bodyPr spcFirstLastPara="1" wrap="square" lIns="0" tIns="0" rIns="0" bIns="0" anchor="t" anchorCtr="0">
            <a:noAutofit/>
          </a:bodyPr>
          <a:lstStyle/>
          <a:p>
            <a:pPr marL="0" lvl="0" indent="0" algn="just" rtl="0">
              <a:lnSpc>
                <a:spcPct val="100000"/>
              </a:lnSpc>
              <a:spcBef>
                <a:spcPts val="0"/>
              </a:spcBef>
              <a:spcAft>
                <a:spcPts val="0"/>
              </a:spcAft>
              <a:buClr>
                <a:schemeClr val="dk1"/>
              </a:buClr>
              <a:buSzPts val="1100"/>
              <a:buFont typeface="Arial"/>
              <a:buNone/>
            </a:pPr>
            <a:endParaRPr sz="2000" b="1" dirty="0">
              <a:solidFill>
                <a:srgbClr val="3B3842"/>
              </a:solidFill>
            </a:endParaRPr>
          </a:p>
          <a:p>
            <a:pPr marL="0" lvl="0" indent="0" algn="just" rtl="0">
              <a:lnSpc>
                <a:spcPct val="100000"/>
              </a:lnSpc>
              <a:spcBef>
                <a:spcPts val="0"/>
              </a:spcBef>
              <a:spcAft>
                <a:spcPts val="0"/>
              </a:spcAft>
              <a:buNone/>
            </a:pPr>
            <a:r>
              <a:rPr lang="en-GB" sz="2000" dirty="0">
                <a:solidFill>
                  <a:srgbClr val="3B3842"/>
                </a:solidFill>
              </a:rPr>
              <a:t>Η </a:t>
            </a:r>
            <a:r>
              <a:rPr lang="en-GB" sz="2000" dirty="0">
                <a:solidFill>
                  <a:srgbClr val="187498"/>
                </a:solidFill>
                <a:uFill>
                  <a:noFill/>
                </a:uFill>
                <a:hlinkClick r:id="rId3">
                  <a:extLst>
                    <a:ext uri="{A12FA001-AC4F-418D-AE19-62706E023703}">
                      <ahyp:hlinkClr xmlns:ahyp="http://schemas.microsoft.com/office/drawing/2018/hyperlinkcolor" val="tx"/>
                    </a:ext>
                  </a:extLst>
                </a:hlinkClick>
              </a:rPr>
              <a:t>Οικουμενική Διακήρυξη των Ανθρωπίνων Δικαιωμάτων (ΟΔΑΔ) είναι ένα έγγραφο </a:t>
            </a:r>
            <a:r>
              <a:rPr lang="en-GB" sz="2000" dirty="0">
                <a:solidFill>
                  <a:srgbClr val="3B3842"/>
                </a:solidFill>
              </a:rPr>
              <a:t>που προστατεύει τα δικαιώματα κάθε ανθρώπου σε όλο τον κόσμο. Χρησιμεύει ως παγκόσμιος οδικός χάρτης για την ισότητα και την ελευθερία. Δημιουργήθηκε το 1948 από τα Ηνωμένα Έθνη ως απάντηση στα όσα συνέβησαν κατά τη διάρκεια του Β' Παγκοσμίου Πολέμου. Η </a:t>
            </a:r>
            <a:r>
              <a:rPr lang="el-GR" sz="2000" dirty="0">
                <a:solidFill>
                  <a:srgbClr val="3B3842"/>
                </a:solidFill>
              </a:rPr>
              <a:t>ΟΔΑΔ</a:t>
            </a:r>
            <a:r>
              <a:rPr lang="en-GB" sz="2000" dirty="0">
                <a:solidFill>
                  <a:srgbClr val="3B3842"/>
                </a:solidFill>
              </a:rPr>
              <a:t> απαριθμεί 30 δικαιώματα και ελευθερίες που πρέπει να έχουν όλοι οι άνθρωποι, όπως το δικαίωμα να αντιμετωπίζονται ισότιμα και με σεβασμό και το δικαίωμα ικανοποίησης βασικών αναγκών</a:t>
            </a:r>
            <a:r>
              <a:rPr lang="el-GR" sz="2000" dirty="0">
                <a:solidFill>
                  <a:srgbClr val="3B3842"/>
                </a:solidFill>
              </a:rPr>
              <a:t>,</a:t>
            </a:r>
            <a:r>
              <a:rPr lang="en-GB" sz="2000" dirty="0">
                <a:solidFill>
                  <a:srgbClr val="3B3842"/>
                </a:solidFill>
              </a:rPr>
              <a:t> όπως η τροφή και η στέγη. Αυτά τα δικαιώματα θεωρούνται πολύ σημαντικά και ισχύουν ακόμη και σήμερα. </a:t>
            </a:r>
            <a:endParaRPr sz="2000" dirty="0">
              <a:solidFill>
                <a:srgbClr val="3B3842"/>
              </a:solidFill>
            </a:endParaRPr>
          </a:p>
          <a:p>
            <a:pPr marL="0" lvl="0" indent="0" algn="just" rtl="0">
              <a:lnSpc>
                <a:spcPct val="100000"/>
              </a:lnSpc>
              <a:spcBef>
                <a:spcPts val="0"/>
              </a:spcBef>
              <a:spcAft>
                <a:spcPts val="0"/>
              </a:spcAft>
              <a:buClr>
                <a:schemeClr val="dk1"/>
              </a:buClr>
              <a:buSzPts val="1100"/>
              <a:buFont typeface="Arial"/>
              <a:buNone/>
            </a:pPr>
            <a:endParaRPr sz="2000" dirty="0">
              <a:solidFill>
                <a:srgbClr val="3B3842"/>
              </a:solidFill>
            </a:endParaRPr>
          </a:p>
        </p:txBody>
      </p:sp>
      <p:sp>
        <p:nvSpPr>
          <p:cNvPr id="143" name="Google Shape;143;g25bab2fae2a_1_77"/>
          <p:cNvSpPr txBox="1">
            <a:spLocks noGrp="1"/>
          </p:cNvSpPr>
          <p:nvPr>
            <p:ph type="title"/>
          </p:nvPr>
        </p:nvSpPr>
        <p:spPr>
          <a:xfrm>
            <a:off x="399370" y="174449"/>
            <a:ext cx="11393400" cy="675300"/>
          </a:xfrm>
          <a:prstGeom prst="rect">
            <a:avLst/>
          </a:prstGeom>
        </p:spPr>
        <p:txBody>
          <a:bodyPr spcFirstLastPara="1" wrap="square" lIns="0" tIns="0" rIns="0" bIns="0" anchor="ctr" anchorCtr="0">
            <a:noAutofit/>
          </a:bodyPr>
          <a:lstStyle/>
          <a:p>
            <a:pPr marL="0" lvl="0" indent="0" algn="just" rtl="0">
              <a:spcBef>
                <a:spcPts val="0"/>
              </a:spcBef>
              <a:spcAft>
                <a:spcPts val="0"/>
              </a:spcAft>
              <a:buClr>
                <a:schemeClr val="dk1"/>
              </a:buClr>
              <a:buSzPts val="1100"/>
              <a:buFont typeface="Arial"/>
              <a:buNone/>
            </a:pPr>
            <a:r>
              <a:rPr lang="en-GB" b="1" dirty="0"/>
              <a:t>Οικουμενική Διακήρυξη των Ανθρωπίνων Δικαιωμάτων </a:t>
            </a:r>
            <a:endParaRPr b="1" dirty="0"/>
          </a:p>
        </p:txBody>
      </p:sp>
      <p:pic>
        <p:nvPicPr>
          <p:cNvPr id="144" name="Google Shape;144;g25bab2fae2a_1_77" descr="Almost 70 years ago the United Nations General Assembly adopted the Universal Declaration of Human Rights as a common human rights standard for all everyone, everywhere.&#10;&#10;This video provides the history, content and ongoing significance of the document." title="Universal Declaration of Human Rights">
            <a:hlinkClick r:id="rId4"/>
          </p:cNvPr>
          <p:cNvPicPr preferRelativeResize="0"/>
          <p:nvPr/>
        </p:nvPicPr>
        <p:blipFill>
          <a:blip r:embed="rId5">
            <a:alphaModFix/>
          </a:blip>
          <a:stretch>
            <a:fillRect/>
          </a:stretch>
        </p:blipFill>
        <p:spPr>
          <a:xfrm>
            <a:off x="6411150" y="2113797"/>
            <a:ext cx="5474725" cy="3079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10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35"/>
          <p:cNvSpPr txBox="1">
            <a:spLocks noGrp="1"/>
          </p:cNvSpPr>
          <p:nvPr>
            <p:ph type="body" idx="1"/>
          </p:nvPr>
        </p:nvSpPr>
        <p:spPr>
          <a:xfrm>
            <a:off x="399370" y="1254180"/>
            <a:ext cx="11393260" cy="5096388"/>
          </a:xfrm>
          <a:prstGeom prst="rect">
            <a:avLst/>
          </a:prstGeom>
          <a:noFill/>
          <a:ln>
            <a:noFill/>
          </a:ln>
        </p:spPr>
        <p:txBody>
          <a:bodyPr spcFirstLastPara="1" wrap="square" lIns="0" tIns="0" rIns="0" bIns="0" anchor="t" anchorCtr="0">
            <a:noAutofit/>
          </a:bodyPr>
          <a:lstStyle/>
          <a:p>
            <a:pPr marL="0" lvl="1" indent="0" algn="just" rtl="0">
              <a:lnSpc>
                <a:spcPct val="90000"/>
              </a:lnSpc>
              <a:spcBef>
                <a:spcPts val="500"/>
              </a:spcBef>
              <a:spcAft>
                <a:spcPts val="0"/>
              </a:spcAft>
              <a:buSzPts val="2200"/>
              <a:buNone/>
            </a:pPr>
            <a:r>
              <a:rPr lang="en-GB" sz="1800" dirty="0">
                <a:solidFill>
                  <a:srgbClr val="111111"/>
                </a:solidFill>
              </a:rPr>
              <a:t>Η σημασία των ανθρωπίνων δικαιωμάτων είναι αναμφισβήτητη. Οι άνθρωποι σε όλο τον κόσμο αγωνίζονται για το δικαίωμα στη ζωή, στην εκπαίδευση, στην ασφάλεια και στην επιλογή του δικού τους τρόπου ζωής.</a:t>
            </a:r>
          </a:p>
          <a:p>
            <a:pPr marL="0" lvl="1" indent="0" algn="just" rtl="0">
              <a:lnSpc>
                <a:spcPct val="90000"/>
              </a:lnSpc>
              <a:spcBef>
                <a:spcPts val="500"/>
              </a:spcBef>
              <a:spcAft>
                <a:spcPts val="0"/>
              </a:spcAft>
              <a:buSzPts val="2200"/>
              <a:buNone/>
            </a:pPr>
            <a:endParaRPr sz="1800" dirty="0">
              <a:solidFill>
                <a:srgbClr val="111111"/>
              </a:solidFill>
            </a:endParaRPr>
          </a:p>
          <a:p>
            <a:pPr marL="0" lvl="0" indent="0" algn="l" rtl="0">
              <a:lnSpc>
                <a:spcPct val="115000"/>
              </a:lnSpc>
              <a:spcBef>
                <a:spcPts val="1200"/>
              </a:spcBef>
              <a:spcAft>
                <a:spcPts val="0"/>
              </a:spcAft>
              <a:buSzPts val="1800"/>
              <a:buNone/>
            </a:pPr>
            <a:r>
              <a:rPr lang="en-GB" b="1" dirty="0">
                <a:solidFill>
                  <a:srgbClr val="111111"/>
                </a:solidFill>
              </a:rPr>
              <a:t>Γιατί όμως τα ανθρώπινα δικαιώματα είναι τόσο ζωτικής σημασίας;</a:t>
            </a:r>
            <a:endParaRPr b="1" dirty="0">
              <a:solidFill>
                <a:srgbClr val="111111"/>
              </a:solidFill>
            </a:endParaRPr>
          </a:p>
          <a:p>
            <a:pPr marL="0" lvl="0" indent="0" algn="l" rtl="0">
              <a:lnSpc>
                <a:spcPct val="115000"/>
              </a:lnSpc>
              <a:spcBef>
                <a:spcPts val="1200"/>
              </a:spcBef>
              <a:spcAft>
                <a:spcPts val="0"/>
              </a:spcAft>
              <a:buSzPts val="1800"/>
              <a:buNone/>
            </a:pPr>
            <a:r>
              <a:rPr lang="en-GB" dirty="0">
                <a:solidFill>
                  <a:srgbClr val="111111"/>
                </a:solidFill>
              </a:rPr>
              <a:t>Οι αξίες της ανεκτικότητας, της ισότητας και του σεβασμού μπορούν να μειώσουν τις τριβές στην κοινωνία. Η εφαρμογή των ιδεών των ανθρωπίνων δικαιωμάτων στην πράξη μπορεί να μας βοηθήσει να δημιουργήσουμε το είδος της κοινωνίας στην οποία θέλουμε να ζούμε. </a:t>
            </a:r>
            <a:endParaRPr dirty="0">
              <a:solidFill>
                <a:srgbClr val="111111"/>
              </a:solidFill>
            </a:endParaRPr>
          </a:p>
          <a:p>
            <a:pPr marL="0" lvl="0" indent="0" algn="l" rtl="0">
              <a:lnSpc>
                <a:spcPct val="115000"/>
              </a:lnSpc>
              <a:spcBef>
                <a:spcPts val="1200"/>
              </a:spcBef>
              <a:spcAft>
                <a:spcPts val="0"/>
              </a:spcAft>
              <a:buSzPts val="1800"/>
              <a:buNone/>
            </a:pPr>
            <a:r>
              <a:rPr lang="en-GB" dirty="0">
                <a:solidFill>
                  <a:srgbClr val="111111"/>
                </a:solidFill>
              </a:rPr>
              <a:t>Τις τελευταίες δεκαετίες, οι ιδέες για τα ανθρώπινα δικαιώματα έχουν αναπτυχθεί πάρα πολύ. Αυτό είχε πολλά θετικά αποτελέσματα - η γνώση για τα ανθρώπινα δικαιώματα μπορεί να ενδυναμώσει τα άτομα και να προσφέρει λύσεις σε συγκεκριμένα προβλήματα. </a:t>
            </a:r>
            <a:endParaRPr dirty="0">
              <a:solidFill>
                <a:srgbClr val="111111"/>
              </a:solidFill>
            </a:endParaRPr>
          </a:p>
          <a:p>
            <a:pPr marL="0" lvl="0" indent="0" algn="l" rtl="0">
              <a:lnSpc>
                <a:spcPct val="115000"/>
              </a:lnSpc>
              <a:spcBef>
                <a:spcPts val="1200"/>
              </a:spcBef>
              <a:spcAft>
                <a:spcPts val="0"/>
              </a:spcAft>
              <a:buSzPts val="1800"/>
              <a:buNone/>
            </a:pPr>
            <a:r>
              <a:rPr lang="en-GB" dirty="0">
                <a:solidFill>
                  <a:srgbClr val="111111"/>
                </a:solidFill>
              </a:rPr>
              <a:t>Τα ανθρώπινα δικαιώματα αποτελούν θεμελιώδες μέρος του τρόπου με τον οποίο οι άνθρωποι αλληλεπιδρούν με τους άλλους σε όλα τα επίπεδα της κοινωνίας - στην οικογένεια, την κοινότητα, τα σχολεία, τον εργασιακό χώρο, την πολιτική και τις διεθνείς σχέσεις. Επομένως, είναι επιτακτική ανάγκη όλοι να προσπαθούν να κατανοήσουν τι είναι τα ανθρώπινα δικαιώματα. Όταν οι άνθρωποι κατανοούν καλύτερα τα ανθρώπινα δικαιώματα, είναι ευκολότερο να προωθήσουν τη δικαιοσύνη και την ευημερία της κοινωνίας. </a:t>
            </a:r>
            <a:endParaRPr dirty="0">
              <a:solidFill>
                <a:srgbClr val="111111"/>
              </a:solidFill>
            </a:endParaRPr>
          </a:p>
          <a:p>
            <a:pPr marL="546100" lvl="1" indent="0" algn="just" rtl="0">
              <a:lnSpc>
                <a:spcPct val="90000"/>
              </a:lnSpc>
              <a:spcBef>
                <a:spcPts val="1200"/>
              </a:spcBef>
              <a:spcAft>
                <a:spcPts val="0"/>
              </a:spcAft>
              <a:buSzPts val="2200"/>
              <a:buNone/>
            </a:pPr>
            <a:endParaRPr sz="1600" dirty="0"/>
          </a:p>
          <a:p>
            <a:pPr marL="546100" lvl="1" indent="0" algn="just" rtl="0">
              <a:lnSpc>
                <a:spcPct val="90000"/>
              </a:lnSpc>
              <a:spcBef>
                <a:spcPts val="500"/>
              </a:spcBef>
              <a:spcAft>
                <a:spcPts val="0"/>
              </a:spcAft>
              <a:buSzPts val="2200"/>
              <a:buNone/>
            </a:pPr>
            <a:endParaRPr sz="1400" b="0" i="0" dirty="0">
              <a:solidFill>
                <a:srgbClr val="1F1923"/>
              </a:solidFill>
              <a:latin typeface="Calibri"/>
              <a:ea typeface="Calibri"/>
              <a:cs typeface="Calibri"/>
              <a:sym typeface="Calibri"/>
            </a:endParaRPr>
          </a:p>
          <a:p>
            <a:pPr marL="457200" marR="0" lvl="0" indent="-228600" algn="just" rtl="0">
              <a:lnSpc>
                <a:spcPct val="90000"/>
              </a:lnSpc>
              <a:spcBef>
                <a:spcPts val="1000"/>
              </a:spcBef>
              <a:spcAft>
                <a:spcPts val="0"/>
              </a:spcAft>
              <a:buClr>
                <a:srgbClr val="000000"/>
              </a:buClr>
              <a:buSzPts val="1800"/>
              <a:buFont typeface="Arial"/>
              <a:buNone/>
            </a:pPr>
            <a:endParaRPr sz="1400" b="1" i="0" dirty="0">
              <a:solidFill>
                <a:srgbClr val="454545"/>
              </a:solidFill>
              <a:latin typeface="Calibri"/>
              <a:ea typeface="Calibri"/>
              <a:cs typeface="Calibri"/>
              <a:sym typeface="Calibri"/>
            </a:endParaRPr>
          </a:p>
          <a:p>
            <a:pPr marL="457200" marR="0" lvl="0" indent="-228600" algn="just" rtl="0">
              <a:lnSpc>
                <a:spcPct val="90000"/>
              </a:lnSpc>
              <a:spcBef>
                <a:spcPts val="1000"/>
              </a:spcBef>
              <a:spcAft>
                <a:spcPts val="0"/>
              </a:spcAft>
              <a:buClr>
                <a:srgbClr val="000000"/>
              </a:buClr>
              <a:buSzPts val="1800"/>
              <a:buFont typeface="Arial"/>
              <a:buNone/>
            </a:pPr>
            <a:endParaRPr dirty="0"/>
          </a:p>
          <a:p>
            <a:pPr marL="457200" marR="0" lvl="0" indent="-228600" algn="just" rtl="0">
              <a:lnSpc>
                <a:spcPct val="90000"/>
              </a:lnSpc>
              <a:spcBef>
                <a:spcPts val="1000"/>
              </a:spcBef>
              <a:spcAft>
                <a:spcPts val="0"/>
              </a:spcAft>
              <a:buClr>
                <a:srgbClr val="000000"/>
              </a:buClr>
              <a:buSzPts val="1800"/>
              <a:buFont typeface="Arial"/>
              <a:buNone/>
            </a:pPr>
            <a:endParaRPr dirty="0"/>
          </a:p>
          <a:p>
            <a:pPr marL="457200" marR="0" lvl="0" indent="-228600" algn="just" rtl="0">
              <a:lnSpc>
                <a:spcPct val="90000"/>
              </a:lnSpc>
              <a:spcBef>
                <a:spcPts val="1000"/>
              </a:spcBef>
              <a:spcAft>
                <a:spcPts val="0"/>
              </a:spcAft>
              <a:buClr>
                <a:srgbClr val="000000"/>
              </a:buClr>
              <a:buSzPts val="1800"/>
              <a:buFont typeface="Arial"/>
              <a:buNone/>
            </a:pPr>
            <a:endParaRPr dirty="0"/>
          </a:p>
        </p:txBody>
      </p:sp>
      <p:sp>
        <p:nvSpPr>
          <p:cNvPr id="151" name="Google Shape;151;p35"/>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1800"/>
              <a:buNone/>
            </a:pPr>
            <a:r>
              <a:rPr lang="en-GB" b="1" dirty="0"/>
              <a:t>Γιατί είναι σημαντικά τα ανθρώπινα δικαιώματα; </a:t>
            </a:r>
            <a:endParaRPr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6"/>
          <p:cNvSpPr txBox="1">
            <a:spLocks noGrp="1"/>
          </p:cNvSpPr>
          <p:nvPr>
            <p:ph type="body" idx="1"/>
          </p:nvPr>
        </p:nvSpPr>
        <p:spPr>
          <a:xfrm>
            <a:off x="399370" y="1254180"/>
            <a:ext cx="11393260" cy="5096388"/>
          </a:xfrm>
          <a:prstGeom prst="rect">
            <a:avLst/>
          </a:prstGeom>
          <a:noFill/>
          <a:ln>
            <a:noFill/>
          </a:ln>
        </p:spPr>
        <p:txBody>
          <a:bodyPr spcFirstLastPara="1" wrap="square" lIns="0" tIns="0" rIns="0" bIns="0" anchor="t" anchorCtr="0">
            <a:noAutofit/>
          </a:bodyPr>
          <a:lstStyle/>
          <a:p>
            <a:pPr marL="0" lvl="0" indent="0" algn="just" rtl="0">
              <a:lnSpc>
                <a:spcPct val="115000"/>
              </a:lnSpc>
              <a:spcBef>
                <a:spcPts val="1200"/>
              </a:spcBef>
              <a:spcAft>
                <a:spcPts val="0"/>
              </a:spcAft>
              <a:buSzPts val="1800"/>
              <a:buNone/>
            </a:pPr>
            <a:r>
              <a:rPr lang="en-GB" sz="2400" dirty="0">
                <a:latin typeface="Calibri" panose="020F0502020204030204" pitchFamily="34" charset="0"/>
                <a:cs typeface="Calibri" panose="020F0502020204030204" pitchFamily="34" charset="0"/>
              </a:rPr>
              <a:t>Το </a:t>
            </a:r>
            <a:r>
              <a:rPr lang="en-GB" sz="2400" dirty="0">
                <a:solidFill>
                  <a:srgbClr val="111111"/>
                </a:solidFill>
                <a:latin typeface="Calibri" panose="020F0502020204030204" pitchFamily="34" charset="0"/>
                <a:cs typeface="Calibri" panose="020F0502020204030204" pitchFamily="34" charset="0"/>
              </a:rPr>
              <a:t>1948, τα Ηνωμένα Έθνη υιοθετούν την </a:t>
            </a:r>
            <a:r>
              <a:rPr lang="en-GB" sz="2400" u="sng" dirty="0">
                <a:solidFill>
                  <a:srgbClr val="11111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Οικουμενική Διακήρυξη των Ανθρωπίνων Δικαιωμάτων</a:t>
            </a:r>
            <a:r>
              <a:rPr lang="en-GB" sz="2400" dirty="0">
                <a:solidFill>
                  <a:srgbClr val="111111"/>
                </a:solidFill>
                <a:latin typeface="Calibri" panose="020F0502020204030204" pitchFamily="34" charset="0"/>
                <a:cs typeface="Calibri" panose="020F0502020204030204" pitchFamily="34" charset="0"/>
              </a:rPr>
              <a:t>. </a:t>
            </a:r>
            <a:r>
              <a:rPr lang="en-GB" sz="2400" dirty="0">
                <a:latin typeface="Calibri" panose="020F0502020204030204" pitchFamily="34" charset="0"/>
                <a:cs typeface="Calibri" panose="020F0502020204030204" pitchFamily="34" charset="0"/>
              </a:rPr>
              <a:t>Η Οικουμενική Διακήρυξη των Ανθρωπίνων Δικαιωμάτων περιλαμβάνει 30 άρθρα. </a:t>
            </a:r>
          </a:p>
          <a:p>
            <a:pPr marL="0" lvl="0" indent="0" algn="just" rtl="0">
              <a:lnSpc>
                <a:spcPct val="115000"/>
              </a:lnSpc>
              <a:spcBef>
                <a:spcPts val="1200"/>
              </a:spcBef>
              <a:spcAft>
                <a:spcPts val="0"/>
              </a:spcAft>
              <a:buSzPts val="1800"/>
              <a:buNone/>
            </a:pPr>
            <a:endParaRPr lang="en-GB" sz="2400" dirty="0">
              <a:solidFill>
                <a:schemeClr val="dk1"/>
              </a:solidFill>
              <a:latin typeface="Calibri" panose="020F0502020204030204" pitchFamily="34" charset="0"/>
              <a:cs typeface="Calibri" panose="020F0502020204030204" pitchFamily="34" charset="0"/>
            </a:endParaRPr>
          </a:p>
          <a:p>
            <a:pPr marL="0" lvl="0" indent="0" algn="just" rtl="0">
              <a:lnSpc>
                <a:spcPct val="115000"/>
              </a:lnSpc>
              <a:spcBef>
                <a:spcPts val="1200"/>
              </a:spcBef>
              <a:spcAft>
                <a:spcPts val="0"/>
              </a:spcAft>
              <a:buSzPts val="1800"/>
              <a:buNone/>
            </a:pPr>
            <a:r>
              <a:rPr lang="en-GB" sz="2400" b="1" dirty="0">
                <a:solidFill>
                  <a:srgbClr val="187498"/>
                </a:solidFill>
                <a:latin typeface="Calibri" panose="020F0502020204030204" pitchFamily="34" charset="0"/>
                <a:cs typeface="Calibri" panose="020F0502020204030204" pitchFamily="34" charset="0"/>
                <a:sym typeface="Calibri"/>
              </a:rPr>
              <a:t>Ομαδική εργασία:</a:t>
            </a:r>
          </a:p>
          <a:p>
            <a:pPr marL="0" lvl="0" indent="0" algn="just" rtl="0">
              <a:lnSpc>
                <a:spcPct val="115000"/>
              </a:lnSpc>
              <a:spcBef>
                <a:spcPts val="1200"/>
              </a:spcBef>
              <a:spcAft>
                <a:spcPts val="0"/>
              </a:spcAft>
              <a:buSzPts val="1800"/>
              <a:buNone/>
            </a:pPr>
            <a:r>
              <a:rPr lang="en-GB" sz="2400" dirty="0">
                <a:latin typeface="Calibri" panose="020F0502020204030204" pitchFamily="34" charset="0"/>
                <a:cs typeface="Calibri" panose="020F0502020204030204" pitchFamily="34" charset="0"/>
              </a:rPr>
              <a:t>Χωριστείτε σε ομάδες των δύο-τριών και συζητήστε τα ανθρώπινα δικαιώματα που σας έχουν ανατεθεί. </a:t>
            </a:r>
            <a:endParaRPr lang="en-GB" sz="2400" dirty="0">
              <a:solidFill>
                <a:schemeClr val="dk1"/>
              </a:solidFill>
              <a:latin typeface="Calibri" panose="020F0502020204030204" pitchFamily="34" charset="0"/>
              <a:cs typeface="Calibri" panose="020F0502020204030204" pitchFamily="34" charset="0"/>
            </a:endParaRPr>
          </a:p>
          <a:p>
            <a:pPr marL="0" lvl="0" indent="0" algn="just" rtl="0">
              <a:lnSpc>
                <a:spcPct val="115000"/>
              </a:lnSpc>
              <a:spcBef>
                <a:spcPts val="1200"/>
              </a:spcBef>
              <a:spcAft>
                <a:spcPts val="0"/>
              </a:spcAft>
              <a:buSzPts val="1800"/>
              <a:buNone/>
            </a:pPr>
            <a:r>
              <a:rPr lang="en-GB" sz="2400" b="1" dirty="0">
                <a:solidFill>
                  <a:srgbClr val="187498"/>
                </a:solidFill>
                <a:latin typeface="Calibri" panose="020F0502020204030204" pitchFamily="34" charset="0"/>
                <a:cs typeface="Calibri" panose="020F0502020204030204" pitchFamily="34" charset="0"/>
                <a:sym typeface="Calibri"/>
              </a:rPr>
              <a:t>Συζήτηση:</a:t>
            </a:r>
          </a:p>
          <a:p>
            <a:pPr marL="0" lvl="0" indent="0" algn="just" rtl="0">
              <a:lnSpc>
                <a:spcPct val="115000"/>
              </a:lnSpc>
              <a:spcBef>
                <a:spcPts val="1200"/>
              </a:spcBef>
              <a:spcAft>
                <a:spcPts val="0"/>
              </a:spcAft>
              <a:buSzPts val="1800"/>
              <a:buNone/>
            </a:pPr>
            <a:r>
              <a:rPr lang="en-GB" sz="2400" dirty="0">
                <a:solidFill>
                  <a:schemeClr val="dk1"/>
                </a:solidFill>
                <a:latin typeface="Calibri" panose="020F0502020204030204" pitchFamily="34" charset="0"/>
                <a:cs typeface="Calibri" panose="020F0502020204030204" pitchFamily="34" charset="0"/>
                <a:sym typeface="Calibri"/>
              </a:rPr>
              <a:t>Μήπως κάποιο από τα παραπάνω ανθρώπινα δικαιώματα δεν αποτελεί μέρος της ζωής σας; Γνωρίζετε κάποιον που δεν έχει πρόσβαση σε ένα ή περισσότερα από τα παραπάνω ανθρώπινα δικαιώματα; </a:t>
            </a:r>
            <a:endParaRPr sz="2400" dirty="0">
              <a:latin typeface="Calibri" panose="020F0502020204030204" pitchFamily="34" charset="0"/>
              <a:cs typeface="Calibri" panose="020F0502020204030204" pitchFamily="34" charset="0"/>
            </a:endParaRPr>
          </a:p>
          <a:p>
            <a:pPr marL="457200" marR="0" lvl="0" indent="-228600" algn="just" rtl="0">
              <a:lnSpc>
                <a:spcPct val="90000"/>
              </a:lnSpc>
              <a:spcBef>
                <a:spcPts val="1000"/>
              </a:spcBef>
              <a:spcAft>
                <a:spcPts val="0"/>
              </a:spcAft>
              <a:buClr>
                <a:srgbClr val="000000"/>
              </a:buClr>
              <a:buSzPts val="1800"/>
              <a:buFont typeface="Arial"/>
              <a:buNone/>
            </a:pPr>
            <a:endParaRPr sz="2400" b="1" i="0" dirty="0">
              <a:solidFill>
                <a:srgbClr val="454545"/>
              </a:solidFill>
              <a:sym typeface="Calibri"/>
            </a:endParaRPr>
          </a:p>
          <a:p>
            <a:pPr marL="457200" marR="0" lvl="0" indent="-228600" algn="just" rtl="0">
              <a:lnSpc>
                <a:spcPct val="90000"/>
              </a:lnSpc>
              <a:spcBef>
                <a:spcPts val="1000"/>
              </a:spcBef>
              <a:spcAft>
                <a:spcPts val="0"/>
              </a:spcAft>
              <a:buClr>
                <a:srgbClr val="000000"/>
              </a:buClr>
              <a:buSzPts val="1800"/>
              <a:buFont typeface="Arial"/>
              <a:buNone/>
            </a:pPr>
            <a:endParaRPr sz="2400" dirty="0"/>
          </a:p>
          <a:p>
            <a:pPr marL="457200" marR="0" lvl="0" indent="-228600" algn="just" rtl="0">
              <a:lnSpc>
                <a:spcPct val="90000"/>
              </a:lnSpc>
              <a:spcBef>
                <a:spcPts val="1000"/>
              </a:spcBef>
              <a:spcAft>
                <a:spcPts val="0"/>
              </a:spcAft>
              <a:buClr>
                <a:srgbClr val="000000"/>
              </a:buClr>
              <a:buSzPts val="1800"/>
              <a:buFont typeface="Arial"/>
              <a:buNone/>
            </a:pPr>
            <a:endParaRPr sz="2400" dirty="0"/>
          </a:p>
          <a:p>
            <a:pPr marL="457200" marR="0" lvl="0" indent="-228600" algn="just" rtl="0">
              <a:lnSpc>
                <a:spcPct val="90000"/>
              </a:lnSpc>
              <a:spcBef>
                <a:spcPts val="1000"/>
              </a:spcBef>
              <a:spcAft>
                <a:spcPts val="0"/>
              </a:spcAft>
              <a:buClr>
                <a:srgbClr val="000000"/>
              </a:buClr>
              <a:buSzPts val="1800"/>
              <a:buFont typeface="Arial"/>
              <a:buNone/>
            </a:pPr>
            <a:endParaRPr sz="2400" dirty="0"/>
          </a:p>
        </p:txBody>
      </p:sp>
      <p:sp>
        <p:nvSpPr>
          <p:cNvPr id="158" name="Google Shape;158;p36"/>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1800"/>
              <a:buNone/>
            </a:pPr>
            <a:r>
              <a:rPr lang="en-GB" b="1" dirty="0"/>
              <a:t>Γιατί είναι σημαντικά τα ανθρώπινα δικαιώματα; </a:t>
            </a:r>
            <a:endParaRPr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25bab2fae2a_1_85"/>
          <p:cNvSpPr txBox="1">
            <a:spLocks noGrp="1"/>
          </p:cNvSpPr>
          <p:nvPr>
            <p:ph type="body" idx="1"/>
          </p:nvPr>
        </p:nvSpPr>
        <p:spPr>
          <a:xfrm>
            <a:off x="399370" y="1298791"/>
            <a:ext cx="11393400" cy="4429200"/>
          </a:xfrm>
          <a:prstGeom prst="rect">
            <a:avLst/>
          </a:prstGeom>
        </p:spPr>
        <p:txBody>
          <a:bodyPr spcFirstLastPara="1" wrap="square" lIns="0" tIns="0" rIns="0" bIns="0" anchor="t" anchorCtr="0">
            <a:noAutofit/>
          </a:bodyPr>
          <a:lstStyle/>
          <a:p>
            <a:pPr marL="0" lvl="0" indent="0" algn="just" rtl="0">
              <a:lnSpc>
                <a:spcPct val="100000"/>
              </a:lnSpc>
              <a:spcBef>
                <a:spcPts val="0"/>
              </a:spcBef>
              <a:spcAft>
                <a:spcPts val="0"/>
              </a:spcAft>
              <a:buClr>
                <a:schemeClr val="dk1"/>
              </a:buClr>
              <a:buSzPts val="1100"/>
              <a:buFont typeface="Arial"/>
              <a:buNone/>
            </a:pPr>
            <a:r>
              <a:rPr lang="en-GB" sz="1900" b="1" dirty="0" err="1">
                <a:solidFill>
                  <a:srgbClr val="3B3842"/>
                </a:solidFill>
              </a:rPr>
              <a:t>Αξιο</a:t>
            </a:r>
            <a:r>
              <a:rPr lang="en-GB" sz="1900" b="1" dirty="0">
                <a:solidFill>
                  <a:srgbClr val="3B3842"/>
                </a:solidFill>
              </a:rPr>
              <a:t>πρέπεια και ισότητα: </a:t>
            </a:r>
            <a:r>
              <a:rPr lang="en-GB" sz="1900" dirty="0">
                <a:solidFill>
                  <a:srgbClr val="3B3842"/>
                </a:solidFill>
              </a:rPr>
              <a:t>Τα</a:t>
            </a:r>
            <a:r>
              <a:rPr lang="en-GB" sz="1900" b="1" dirty="0">
                <a:solidFill>
                  <a:srgbClr val="3B3842"/>
                </a:solidFill>
              </a:rPr>
              <a:t> </a:t>
            </a:r>
            <a:r>
              <a:rPr lang="en-GB" sz="1900" dirty="0">
                <a:solidFill>
                  <a:srgbClr val="3B3842"/>
                </a:solidFill>
              </a:rPr>
              <a:t>ανθρώπινα δικαιώματα έχουν θεμελιώδη σημασία για τη διατήρηση της ανθρώπινης αξιοπρέπειας και την αναγνώριση της εγγενούς αξίας κάθε ατόμου. Υπ</a:t>
            </a:r>
            <a:r>
              <a:rPr lang="en-GB" sz="1900" dirty="0" err="1">
                <a:solidFill>
                  <a:srgbClr val="3B3842"/>
                </a:solidFill>
              </a:rPr>
              <a:t>οστηρίζουν</a:t>
            </a:r>
            <a:r>
              <a:rPr lang="en-GB" sz="1900" dirty="0">
                <a:solidFill>
                  <a:srgbClr val="3B3842"/>
                </a:solidFill>
              </a:rPr>
              <a:t> </a:t>
            </a:r>
            <a:r>
              <a:rPr lang="en-GB" sz="1900" dirty="0" err="1">
                <a:solidFill>
                  <a:srgbClr val="3B3842"/>
                </a:solidFill>
              </a:rPr>
              <a:t>ότι</a:t>
            </a:r>
            <a:r>
              <a:rPr lang="en-GB" sz="1900" dirty="0">
                <a:solidFill>
                  <a:srgbClr val="3B3842"/>
                </a:solidFill>
              </a:rPr>
              <a:t> </a:t>
            </a:r>
            <a:r>
              <a:rPr lang="en-GB" sz="1900" dirty="0" err="1">
                <a:solidFill>
                  <a:srgbClr val="3B3842"/>
                </a:solidFill>
              </a:rPr>
              <a:t>όλοι</a:t>
            </a:r>
            <a:r>
              <a:rPr lang="en-GB" sz="1900" dirty="0">
                <a:solidFill>
                  <a:srgbClr val="3B3842"/>
                </a:solidFill>
              </a:rPr>
              <a:t> </a:t>
            </a:r>
            <a:r>
              <a:rPr lang="en-GB" sz="1900" dirty="0" err="1">
                <a:solidFill>
                  <a:srgbClr val="3B3842"/>
                </a:solidFill>
              </a:rPr>
              <a:t>οι</a:t>
            </a:r>
            <a:r>
              <a:rPr lang="en-GB" sz="1900" dirty="0">
                <a:solidFill>
                  <a:srgbClr val="3B3842"/>
                </a:solidFill>
              </a:rPr>
              <a:t> </a:t>
            </a:r>
            <a:r>
              <a:rPr lang="en-GB" sz="1900" dirty="0" err="1">
                <a:solidFill>
                  <a:srgbClr val="3B3842"/>
                </a:solidFill>
              </a:rPr>
              <a:t>άνθρω</a:t>
            </a:r>
            <a:r>
              <a:rPr lang="en-GB" sz="1900" dirty="0">
                <a:solidFill>
                  <a:srgbClr val="3B3842"/>
                </a:solidFill>
              </a:rPr>
              <a:t>ποι διαθέτουν ίσα δικαιώματα και αξίζουν να αντιμετωπίζονται με σεβασμό και αμεροληψία.</a:t>
            </a:r>
            <a:endParaRPr sz="1900" dirty="0">
              <a:solidFill>
                <a:srgbClr val="3B3842"/>
              </a:solidFill>
            </a:endParaRPr>
          </a:p>
          <a:p>
            <a:pPr marL="0" lvl="0" indent="0" algn="just" rtl="0">
              <a:lnSpc>
                <a:spcPct val="100000"/>
              </a:lnSpc>
              <a:spcBef>
                <a:spcPts val="0"/>
              </a:spcBef>
              <a:spcAft>
                <a:spcPts val="0"/>
              </a:spcAft>
              <a:buClr>
                <a:schemeClr val="dk1"/>
              </a:buClr>
              <a:buSzPts val="1100"/>
              <a:buFont typeface="Arial"/>
              <a:buNone/>
            </a:pPr>
            <a:endParaRPr sz="1900" dirty="0">
              <a:solidFill>
                <a:srgbClr val="3B3842"/>
              </a:solidFill>
            </a:endParaRPr>
          </a:p>
          <a:p>
            <a:pPr marL="0" lvl="0" indent="0" algn="just" rtl="0">
              <a:lnSpc>
                <a:spcPct val="100000"/>
              </a:lnSpc>
              <a:spcBef>
                <a:spcPts val="0"/>
              </a:spcBef>
              <a:spcAft>
                <a:spcPts val="0"/>
              </a:spcAft>
              <a:buClr>
                <a:schemeClr val="dk1"/>
              </a:buClr>
              <a:buSzPts val="1100"/>
              <a:buFont typeface="Arial"/>
              <a:buNone/>
            </a:pPr>
            <a:r>
              <a:rPr lang="en-GB" sz="1900" b="1" dirty="0" err="1">
                <a:solidFill>
                  <a:srgbClr val="3B3842"/>
                </a:solidFill>
              </a:rPr>
              <a:t>Προστ</a:t>
            </a:r>
            <a:r>
              <a:rPr lang="en-GB" sz="1900" b="1" dirty="0">
                <a:solidFill>
                  <a:srgbClr val="3B3842"/>
                </a:solidFill>
              </a:rPr>
              <a:t>ασία από κακοποίηση:</a:t>
            </a:r>
            <a:r>
              <a:rPr lang="en-GB" sz="1900" dirty="0">
                <a:solidFill>
                  <a:srgbClr val="3B3842"/>
                </a:solidFill>
              </a:rPr>
              <a:t> Τα ανθρώπινα δικαιώματα δημιουργούν ένα προστατευτικό πλαίσιο για την πρόληψη και την αντιμετώπιση καταχρήσεων</a:t>
            </a:r>
            <a:r>
              <a:rPr lang="el-GR" sz="1900" dirty="0">
                <a:solidFill>
                  <a:srgbClr val="3B3842"/>
                </a:solidFill>
              </a:rPr>
              <a:t>,</a:t>
            </a:r>
            <a:r>
              <a:rPr lang="en-GB" sz="1900" dirty="0">
                <a:solidFill>
                  <a:srgbClr val="3B3842"/>
                </a:solidFill>
              </a:rPr>
              <a:t> όπως τα βασανιστήρια, οι διακρίσεις, η δουλεία και άλλες μορφές κακομεταχείρισης. </a:t>
            </a:r>
            <a:r>
              <a:rPr lang="en-GB" sz="1900" dirty="0" err="1">
                <a:solidFill>
                  <a:srgbClr val="3B3842"/>
                </a:solidFill>
              </a:rPr>
              <a:t>Χρησιμεύουν</a:t>
            </a:r>
            <a:r>
              <a:rPr lang="en-GB" sz="1900" dirty="0">
                <a:solidFill>
                  <a:srgbClr val="3B3842"/>
                </a:solidFill>
              </a:rPr>
              <a:t> </a:t>
            </a:r>
            <a:r>
              <a:rPr lang="en-GB" sz="1900" dirty="0" err="1">
                <a:solidFill>
                  <a:srgbClr val="3B3842"/>
                </a:solidFill>
              </a:rPr>
              <a:t>ως</a:t>
            </a:r>
            <a:r>
              <a:rPr lang="en-GB" sz="1900" dirty="0">
                <a:solidFill>
                  <a:srgbClr val="3B3842"/>
                </a:solidFill>
              </a:rPr>
              <a:t> </a:t>
            </a:r>
            <a:r>
              <a:rPr lang="en-GB" sz="1900" dirty="0" err="1">
                <a:solidFill>
                  <a:srgbClr val="3B3842"/>
                </a:solidFill>
              </a:rPr>
              <a:t>εγγύηση</a:t>
            </a:r>
            <a:r>
              <a:rPr lang="en-GB" sz="1900" dirty="0">
                <a:solidFill>
                  <a:srgbClr val="3B3842"/>
                </a:solidFill>
              </a:rPr>
              <a:t> κα</a:t>
            </a:r>
            <a:r>
              <a:rPr lang="en-GB" sz="1900" dirty="0" err="1">
                <a:solidFill>
                  <a:srgbClr val="3B3842"/>
                </a:solidFill>
              </a:rPr>
              <a:t>τά</a:t>
            </a:r>
            <a:r>
              <a:rPr lang="en-GB" sz="1900" dirty="0">
                <a:solidFill>
                  <a:srgbClr val="3B3842"/>
                </a:solidFill>
              </a:rPr>
              <a:t> </a:t>
            </a:r>
            <a:r>
              <a:rPr lang="en-GB" sz="1900" dirty="0" err="1">
                <a:solidFill>
                  <a:srgbClr val="3B3842"/>
                </a:solidFill>
              </a:rPr>
              <a:t>των</a:t>
            </a:r>
            <a:r>
              <a:rPr lang="en-GB" sz="1900" dirty="0">
                <a:solidFill>
                  <a:srgbClr val="3B3842"/>
                </a:solidFill>
              </a:rPr>
              <a:t> καταπ</a:t>
            </a:r>
            <a:r>
              <a:rPr lang="en-GB" sz="1900" dirty="0" err="1">
                <a:solidFill>
                  <a:srgbClr val="3B3842"/>
                </a:solidFill>
              </a:rPr>
              <a:t>ιεστικών</a:t>
            </a:r>
            <a:r>
              <a:rPr lang="en-GB" sz="1900" dirty="0">
                <a:solidFill>
                  <a:srgbClr val="3B3842"/>
                </a:solidFill>
              </a:rPr>
              <a:t> και επιβλαβών πρα</a:t>
            </a:r>
            <a:r>
              <a:rPr lang="en-GB" sz="1900" dirty="0" err="1">
                <a:solidFill>
                  <a:srgbClr val="3B3842"/>
                </a:solidFill>
              </a:rPr>
              <a:t>κτικών</a:t>
            </a:r>
            <a:r>
              <a:rPr lang="en-GB" sz="1900" dirty="0">
                <a:solidFill>
                  <a:srgbClr val="3B3842"/>
                </a:solidFill>
              </a:rPr>
              <a:t>.</a:t>
            </a:r>
            <a:endParaRPr sz="1900" dirty="0">
              <a:solidFill>
                <a:srgbClr val="3B3842"/>
              </a:solidFill>
            </a:endParaRPr>
          </a:p>
          <a:p>
            <a:pPr marL="0" lvl="0" indent="0" algn="just" rtl="0">
              <a:lnSpc>
                <a:spcPct val="100000"/>
              </a:lnSpc>
              <a:spcBef>
                <a:spcPts val="0"/>
              </a:spcBef>
              <a:spcAft>
                <a:spcPts val="0"/>
              </a:spcAft>
              <a:buClr>
                <a:schemeClr val="dk1"/>
              </a:buClr>
              <a:buSzPts val="1100"/>
              <a:buFont typeface="Arial"/>
              <a:buNone/>
            </a:pPr>
            <a:endParaRPr sz="1900" dirty="0">
              <a:solidFill>
                <a:srgbClr val="3B3842"/>
              </a:solidFill>
            </a:endParaRPr>
          </a:p>
          <a:p>
            <a:pPr marL="0" lvl="0" indent="0" algn="just" rtl="0">
              <a:lnSpc>
                <a:spcPct val="100000"/>
              </a:lnSpc>
              <a:spcBef>
                <a:spcPts val="0"/>
              </a:spcBef>
              <a:spcAft>
                <a:spcPts val="0"/>
              </a:spcAft>
              <a:buClr>
                <a:schemeClr val="dk1"/>
              </a:buClr>
              <a:buSzPts val="1100"/>
              <a:buFont typeface="Arial"/>
              <a:buNone/>
            </a:pPr>
            <a:r>
              <a:rPr lang="en-GB" sz="1900" b="1" dirty="0" err="1">
                <a:solidFill>
                  <a:srgbClr val="3B3842"/>
                </a:solidFill>
              </a:rPr>
              <a:t>Ελευθερί</a:t>
            </a:r>
            <a:r>
              <a:rPr lang="en-GB" sz="1900" b="1" dirty="0">
                <a:solidFill>
                  <a:srgbClr val="3B3842"/>
                </a:solidFill>
              </a:rPr>
              <a:t>α και αυτονομία: </a:t>
            </a:r>
            <a:r>
              <a:rPr lang="en-GB" sz="1900" dirty="0">
                <a:solidFill>
                  <a:srgbClr val="3B3842"/>
                </a:solidFill>
              </a:rPr>
              <a:t>Τα</a:t>
            </a:r>
            <a:r>
              <a:rPr lang="en-GB" sz="1900" b="1" dirty="0">
                <a:solidFill>
                  <a:srgbClr val="3B3842"/>
                </a:solidFill>
              </a:rPr>
              <a:t> </a:t>
            </a:r>
            <a:r>
              <a:rPr lang="en-GB" sz="1900" dirty="0">
                <a:solidFill>
                  <a:srgbClr val="3B3842"/>
                </a:solidFill>
              </a:rPr>
              <a:t>ανθρώπινα δικαιώματα εγγυώνται τις προσωπικές ελευθερίες, που περιλαμβάνουν την ελευθερία της σκέψης, της έκφρασης, της θρησκείας και το δικαίωμα συμμετοχής στην πολιτιστική, κοινωνική και πολιτική ζωή. </a:t>
            </a:r>
            <a:r>
              <a:rPr lang="en-GB" sz="1900" dirty="0" err="1">
                <a:solidFill>
                  <a:srgbClr val="3B3842"/>
                </a:solidFill>
              </a:rPr>
              <a:t>Ενισχύουν</a:t>
            </a:r>
            <a:r>
              <a:rPr lang="en-GB" sz="1900" dirty="0">
                <a:solidFill>
                  <a:srgbClr val="3B3842"/>
                </a:solidFill>
              </a:rPr>
              <a:t> τα </a:t>
            </a:r>
            <a:r>
              <a:rPr lang="en-GB" sz="1900" dirty="0" err="1">
                <a:solidFill>
                  <a:srgbClr val="3B3842"/>
                </a:solidFill>
              </a:rPr>
              <a:t>άτομ</a:t>
            </a:r>
            <a:r>
              <a:rPr lang="en-GB" sz="1900" dirty="0">
                <a:solidFill>
                  <a:srgbClr val="3B3842"/>
                </a:solidFill>
              </a:rPr>
              <a:t>α να λαμβάνουν αποφάσεις για τη ζωή και το μέλλον τους.</a:t>
            </a:r>
            <a:endParaRPr sz="1900" dirty="0">
              <a:solidFill>
                <a:srgbClr val="3B3842"/>
              </a:solidFill>
            </a:endParaRPr>
          </a:p>
          <a:p>
            <a:pPr marL="0" lvl="0" indent="0" algn="just" rtl="0">
              <a:lnSpc>
                <a:spcPct val="100000"/>
              </a:lnSpc>
              <a:spcBef>
                <a:spcPts val="0"/>
              </a:spcBef>
              <a:spcAft>
                <a:spcPts val="0"/>
              </a:spcAft>
              <a:buClr>
                <a:schemeClr val="dk1"/>
              </a:buClr>
              <a:buSzPts val="1100"/>
              <a:buFont typeface="Arial"/>
              <a:buNone/>
            </a:pPr>
            <a:endParaRPr sz="1900" dirty="0">
              <a:solidFill>
                <a:srgbClr val="3B3842"/>
              </a:solidFill>
            </a:endParaRPr>
          </a:p>
          <a:p>
            <a:pPr marL="0" lvl="0" indent="0" algn="just" rtl="0">
              <a:lnSpc>
                <a:spcPct val="100000"/>
              </a:lnSpc>
              <a:spcBef>
                <a:spcPts val="0"/>
              </a:spcBef>
              <a:spcAft>
                <a:spcPts val="0"/>
              </a:spcAft>
              <a:buClr>
                <a:schemeClr val="dk1"/>
              </a:buClr>
              <a:buSzPts val="1100"/>
              <a:buFont typeface="Arial"/>
              <a:buNone/>
            </a:pPr>
            <a:r>
              <a:rPr lang="en-GB" sz="1900" b="1" dirty="0" err="1">
                <a:solidFill>
                  <a:srgbClr val="3B3842"/>
                </a:solidFill>
              </a:rPr>
              <a:t>Κοινωνική</a:t>
            </a:r>
            <a:r>
              <a:rPr lang="en-GB" sz="1900" b="1" dirty="0">
                <a:solidFill>
                  <a:srgbClr val="3B3842"/>
                </a:solidFill>
              </a:rPr>
              <a:t> και </a:t>
            </a:r>
            <a:r>
              <a:rPr lang="en-GB" sz="1900" b="1" dirty="0" err="1">
                <a:solidFill>
                  <a:srgbClr val="3B3842"/>
                </a:solidFill>
              </a:rPr>
              <a:t>οικονομική</a:t>
            </a:r>
            <a:r>
              <a:rPr lang="en-GB" sz="1900" b="1" dirty="0">
                <a:solidFill>
                  <a:srgbClr val="3B3842"/>
                </a:solidFill>
              </a:rPr>
              <a:t> α</a:t>
            </a:r>
            <a:r>
              <a:rPr lang="en-GB" sz="1900" b="1" dirty="0" err="1">
                <a:solidFill>
                  <a:srgbClr val="3B3842"/>
                </a:solidFill>
              </a:rPr>
              <a:t>νά</a:t>
            </a:r>
            <a:r>
              <a:rPr lang="en-GB" sz="1900" b="1" dirty="0">
                <a:solidFill>
                  <a:srgbClr val="3B3842"/>
                </a:solidFill>
              </a:rPr>
              <a:t>πτυξη:</a:t>
            </a:r>
            <a:r>
              <a:rPr lang="en-GB" sz="1900" dirty="0">
                <a:solidFill>
                  <a:srgbClr val="3B3842"/>
                </a:solidFill>
              </a:rPr>
              <a:t> Η πρόσβαση στην εκπαίδευση, την υγειονομική περίθαλψη και την απασχόληση είναι βασικά ανθρώπινα δικαιώματα. Η </a:t>
            </a:r>
            <a:r>
              <a:rPr lang="en-GB" sz="1900" dirty="0" err="1">
                <a:solidFill>
                  <a:srgbClr val="3B3842"/>
                </a:solidFill>
              </a:rPr>
              <a:t>εκ</a:t>
            </a:r>
            <a:r>
              <a:rPr lang="en-GB" sz="1900" dirty="0">
                <a:solidFill>
                  <a:srgbClr val="3B3842"/>
                </a:solidFill>
              </a:rPr>
              <a:t>πλήρωση αυτών των δικαιωμάτων μπορεί να ενισχύσει την ατομική ευημερία και να συμβάλει στη συνολική ανάπτυξη των κοινωνιών.</a:t>
            </a:r>
            <a:endParaRPr sz="1900" dirty="0">
              <a:solidFill>
                <a:srgbClr val="3B3842"/>
              </a:solidFill>
            </a:endParaRPr>
          </a:p>
          <a:p>
            <a:pPr marL="0" lvl="0" indent="0" algn="just" rtl="0">
              <a:lnSpc>
                <a:spcPct val="100000"/>
              </a:lnSpc>
              <a:spcBef>
                <a:spcPts val="0"/>
              </a:spcBef>
              <a:spcAft>
                <a:spcPts val="0"/>
              </a:spcAft>
              <a:buClr>
                <a:schemeClr val="dk1"/>
              </a:buClr>
              <a:buSzPts val="1100"/>
              <a:buFont typeface="Arial"/>
              <a:buNone/>
            </a:pPr>
            <a:endParaRPr sz="1900" dirty="0">
              <a:solidFill>
                <a:srgbClr val="3B3842"/>
              </a:solidFill>
            </a:endParaRPr>
          </a:p>
          <a:p>
            <a:pPr marL="0" lvl="0" indent="0" algn="just" rtl="0">
              <a:lnSpc>
                <a:spcPct val="100000"/>
              </a:lnSpc>
              <a:spcBef>
                <a:spcPts val="0"/>
              </a:spcBef>
              <a:spcAft>
                <a:spcPts val="0"/>
              </a:spcAft>
              <a:buClr>
                <a:schemeClr val="dk1"/>
              </a:buClr>
              <a:buSzPts val="1100"/>
              <a:buFont typeface="Arial"/>
              <a:buNone/>
            </a:pPr>
            <a:r>
              <a:rPr lang="en-GB" sz="1900" b="1" dirty="0" err="1">
                <a:solidFill>
                  <a:srgbClr val="3B3842"/>
                </a:solidFill>
              </a:rPr>
              <a:t>Ειρήνη</a:t>
            </a:r>
            <a:r>
              <a:rPr lang="en-GB" sz="1900" b="1" dirty="0">
                <a:solidFill>
                  <a:srgbClr val="3B3842"/>
                </a:solidFill>
              </a:rPr>
              <a:t> και </a:t>
            </a:r>
            <a:r>
              <a:rPr lang="en-GB" sz="1900" b="1" dirty="0" err="1">
                <a:solidFill>
                  <a:srgbClr val="3B3842"/>
                </a:solidFill>
              </a:rPr>
              <a:t>στ</a:t>
            </a:r>
            <a:r>
              <a:rPr lang="en-GB" sz="1900" b="1" dirty="0">
                <a:solidFill>
                  <a:srgbClr val="3B3842"/>
                </a:solidFill>
              </a:rPr>
              <a:t>αθερότητα:</a:t>
            </a:r>
            <a:r>
              <a:rPr lang="en-GB" sz="1900" dirty="0">
                <a:solidFill>
                  <a:srgbClr val="3B3842"/>
                </a:solidFill>
              </a:rPr>
              <a:t> Οι κοινωνίες που υποστηρίζουν τα ανθρώπινα δικαιώματα είναι πιο πιθανό να είναι ειρηνικές και σταθερές. </a:t>
            </a:r>
            <a:r>
              <a:rPr lang="en-GB" sz="1900" dirty="0" err="1">
                <a:solidFill>
                  <a:srgbClr val="3B3842"/>
                </a:solidFill>
              </a:rPr>
              <a:t>Οι</a:t>
            </a:r>
            <a:r>
              <a:rPr lang="en-GB" sz="1900" dirty="0">
                <a:solidFill>
                  <a:srgbClr val="3B3842"/>
                </a:solidFill>
              </a:rPr>
              <a:t> παραβ</a:t>
            </a:r>
            <a:r>
              <a:rPr lang="en-GB" sz="1900" dirty="0" err="1">
                <a:solidFill>
                  <a:srgbClr val="3B3842"/>
                </a:solidFill>
              </a:rPr>
              <a:t>ιάσεις</a:t>
            </a:r>
            <a:r>
              <a:rPr lang="en-GB" sz="1900" dirty="0">
                <a:solidFill>
                  <a:srgbClr val="3B3842"/>
                </a:solidFill>
              </a:rPr>
              <a:t> </a:t>
            </a:r>
            <a:r>
              <a:rPr lang="en-GB" sz="1900" dirty="0" err="1">
                <a:solidFill>
                  <a:srgbClr val="3B3842"/>
                </a:solidFill>
              </a:rPr>
              <a:t>των</a:t>
            </a:r>
            <a:r>
              <a:rPr lang="en-GB" sz="1900" dirty="0">
                <a:solidFill>
                  <a:srgbClr val="3B3842"/>
                </a:solidFill>
              </a:rPr>
              <a:t> α</a:t>
            </a:r>
            <a:r>
              <a:rPr lang="en-GB" sz="1900" dirty="0" err="1">
                <a:solidFill>
                  <a:srgbClr val="3B3842"/>
                </a:solidFill>
              </a:rPr>
              <a:t>νθρω</a:t>
            </a:r>
            <a:r>
              <a:rPr lang="en-GB" sz="1900" dirty="0">
                <a:solidFill>
                  <a:srgbClr val="3B3842"/>
                </a:solidFill>
              </a:rPr>
              <a:t>πίνων δικαιωμάτων μπορούν να οδηγήσουν σε αναταραχές, συγκρούσεις και τεράστιο ανθρώπινο πόνο.</a:t>
            </a:r>
            <a:endParaRPr sz="1900" dirty="0">
              <a:solidFill>
                <a:srgbClr val="3B3842"/>
              </a:solidFill>
            </a:endParaRPr>
          </a:p>
          <a:p>
            <a:pPr marL="0" lvl="0" indent="0" algn="just" rtl="0">
              <a:lnSpc>
                <a:spcPct val="100000"/>
              </a:lnSpc>
              <a:spcBef>
                <a:spcPts val="0"/>
              </a:spcBef>
              <a:spcAft>
                <a:spcPts val="0"/>
              </a:spcAft>
              <a:buClr>
                <a:schemeClr val="dk1"/>
              </a:buClr>
              <a:buSzPts val="1100"/>
              <a:buFont typeface="Arial"/>
              <a:buNone/>
            </a:pPr>
            <a:endParaRPr sz="2000" dirty="0">
              <a:solidFill>
                <a:srgbClr val="3B3842"/>
              </a:solidFill>
            </a:endParaRPr>
          </a:p>
          <a:p>
            <a:pPr marL="0" lvl="0" indent="0" algn="just" rtl="0">
              <a:spcBef>
                <a:spcPts val="1000"/>
              </a:spcBef>
              <a:spcAft>
                <a:spcPts val="0"/>
              </a:spcAft>
              <a:buNone/>
            </a:pPr>
            <a:endParaRPr dirty="0"/>
          </a:p>
        </p:txBody>
      </p:sp>
      <p:sp>
        <p:nvSpPr>
          <p:cNvPr id="165" name="Google Shape;165;g25bab2fae2a_1_85"/>
          <p:cNvSpPr txBox="1">
            <a:spLocks noGrp="1"/>
          </p:cNvSpPr>
          <p:nvPr>
            <p:ph type="title"/>
          </p:nvPr>
        </p:nvSpPr>
        <p:spPr>
          <a:xfrm>
            <a:off x="399370" y="174449"/>
            <a:ext cx="11393400" cy="675300"/>
          </a:xfrm>
          <a:prstGeom prst="rect">
            <a:avLst/>
          </a:prstGeom>
        </p:spPr>
        <p:txBody>
          <a:bodyPr spcFirstLastPara="1" wrap="square" lIns="0" tIns="0" rIns="0" bIns="0" anchor="ctr" anchorCtr="0">
            <a:noAutofit/>
          </a:bodyPr>
          <a:lstStyle/>
          <a:p>
            <a:pPr marL="0" lvl="0" indent="0" algn="just" rtl="0">
              <a:spcBef>
                <a:spcPts val="0"/>
              </a:spcBef>
              <a:spcAft>
                <a:spcPts val="0"/>
              </a:spcAft>
              <a:buClr>
                <a:schemeClr val="dk1"/>
              </a:buClr>
              <a:buSzPts val="990"/>
              <a:buFont typeface="Arial"/>
              <a:buNone/>
            </a:pPr>
            <a:r>
              <a:rPr lang="en-GB" b="1" dirty="0"/>
              <a:t>Η Οικουμενική Διακήρυξη των Ανθρωπίνων Δικαιωμάτων διασφαλίζει τα δικαιώματα κάθε ανθρώπου σε όλο τον κόσμο. </a:t>
            </a:r>
            <a:endParaRPr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25bab2fae2a_1_91"/>
          <p:cNvSpPr txBox="1">
            <a:spLocks noGrp="1"/>
          </p:cNvSpPr>
          <p:nvPr>
            <p:ph type="body" idx="1"/>
          </p:nvPr>
        </p:nvSpPr>
        <p:spPr>
          <a:xfrm>
            <a:off x="313239" y="1231328"/>
            <a:ext cx="11393400" cy="4732200"/>
          </a:xfrm>
          <a:prstGeom prst="rect">
            <a:avLst/>
          </a:prstGeom>
        </p:spPr>
        <p:txBody>
          <a:bodyPr spcFirstLastPara="1" wrap="square" lIns="0" tIns="0" rIns="0" bIns="0" anchor="t" anchorCtr="0">
            <a:noAutofit/>
          </a:bodyPr>
          <a:lstStyle/>
          <a:p>
            <a:pPr marL="0" lvl="0" indent="0" algn="just" rtl="0">
              <a:lnSpc>
                <a:spcPct val="100000"/>
              </a:lnSpc>
              <a:spcBef>
                <a:spcPts val="0"/>
              </a:spcBef>
              <a:spcAft>
                <a:spcPts val="0"/>
              </a:spcAft>
              <a:buClr>
                <a:schemeClr val="dk1"/>
              </a:buClr>
              <a:buSzPts val="1100"/>
              <a:buFont typeface="Arial"/>
              <a:buNone/>
            </a:pPr>
            <a:r>
              <a:rPr lang="en-GB" b="1" dirty="0" err="1">
                <a:solidFill>
                  <a:srgbClr val="3B3842"/>
                </a:solidFill>
              </a:rPr>
              <a:t>Κράτος</a:t>
            </a:r>
            <a:r>
              <a:rPr lang="en-GB" b="1" dirty="0">
                <a:solidFill>
                  <a:srgbClr val="3B3842"/>
                </a:solidFill>
              </a:rPr>
              <a:t> </a:t>
            </a:r>
            <a:r>
              <a:rPr lang="en-GB" b="1" dirty="0" err="1">
                <a:solidFill>
                  <a:srgbClr val="3B3842"/>
                </a:solidFill>
              </a:rPr>
              <a:t>δικ</a:t>
            </a:r>
            <a:r>
              <a:rPr lang="en-GB" b="1" dirty="0">
                <a:solidFill>
                  <a:srgbClr val="3B3842"/>
                </a:solidFill>
              </a:rPr>
              <a:t>αίου:</a:t>
            </a:r>
            <a:r>
              <a:rPr lang="en-GB" dirty="0">
                <a:solidFill>
                  <a:srgbClr val="3B3842"/>
                </a:solidFill>
              </a:rPr>
              <a:t> Τα ανθρώπινα δικαιώματα αποτελούν το θεμέλιο του κράτους δικαίου και ενός δίκαιου νομικού συστήματος. </a:t>
            </a:r>
            <a:r>
              <a:rPr lang="en-GB" dirty="0" err="1">
                <a:solidFill>
                  <a:srgbClr val="3B3842"/>
                </a:solidFill>
              </a:rPr>
              <a:t>Εξ</a:t>
            </a:r>
            <a:r>
              <a:rPr lang="en-GB" dirty="0">
                <a:solidFill>
                  <a:srgbClr val="3B3842"/>
                </a:solidFill>
              </a:rPr>
              <a:t>ασφαλίζουν ότι οι κυβερνήσεις και τα θεσμικά όργανα λογοδοτούν και ενεργούν σύμφωνα με τους καθιερωμένους κανόνες και αρχές.</a:t>
            </a:r>
            <a:endParaRPr dirty="0">
              <a:solidFill>
                <a:srgbClr val="3B3842"/>
              </a:solidFill>
            </a:endParaRPr>
          </a:p>
          <a:p>
            <a:pPr marL="0" lvl="0" indent="0" algn="just" rtl="0">
              <a:lnSpc>
                <a:spcPct val="100000"/>
              </a:lnSpc>
              <a:spcBef>
                <a:spcPts val="0"/>
              </a:spcBef>
              <a:spcAft>
                <a:spcPts val="0"/>
              </a:spcAft>
              <a:buClr>
                <a:schemeClr val="dk1"/>
              </a:buClr>
              <a:buSzPts val="1100"/>
              <a:buFont typeface="Arial"/>
              <a:buNone/>
            </a:pPr>
            <a:endParaRPr dirty="0">
              <a:solidFill>
                <a:srgbClr val="3B3842"/>
              </a:solidFill>
            </a:endParaRPr>
          </a:p>
          <a:p>
            <a:pPr marL="0" lvl="0" indent="0" algn="just" rtl="0">
              <a:lnSpc>
                <a:spcPct val="100000"/>
              </a:lnSpc>
              <a:spcBef>
                <a:spcPts val="0"/>
              </a:spcBef>
              <a:spcAft>
                <a:spcPts val="0"/>
              </a:spcAft>
              <a:buClr>
                <a:schemeClr val="dk1"/>
              </a:buClr>
              <a:buSzPts val="1100"/>
              <a:buFont typeface="Arial"/>
              <a:buNone/>
            </a:pPr>
            <a:r>
              <a:rPr lang="en-GB" b="1" dirty="0" err="1">
                <a:solidFill>
                  <a:srgbClr val="3B3842"/>
                </a:solidFill>
              </a:rPr>
              <a:t>Ενδυνάμωση</a:t>
            </a:r>
            <a:r>
              <a:rPr lang="en-GB" b="1" dirty="0">
                <a:solidFill>
                  <a:srgbClr val="3B3842"/>
                </a:solidFill>
              </a:rPr>
              <a:t> και </a:t>
            </a:r>
            <a:r>
              <a:rPr lang="en-GB" b="1" dirty="0" err="1">
                <a:solidFill>
                  <a:srgbClr val="3B3842"/>
                </a:solidFill>
              </a:rPr>
              <a:t>συνηγορί</a:t>
            </a:r>
            <a:r>
              <a:rPr lang="en-GB" b="1" dirty="0">
                <a:solidFill>
                  <a:srgbClr val="3B3842"/>
                </a:solidFill>
              </a:rPr>
              <a:t>α:</a:t>
            </a:r>
            <a:r>
              <a:rPr lang="en-GB" dirty="0">
                <a:solidFill>
                  <a:srgbClr val="3B3842"/>
                </a:solidFill>
              </a:rPr>
              <a:t> Η αναγνώριση των ανθρωπίνων δικαιωμάτων ενδυναμώνει τα άτομα και τις κοινότητες να απαιτούν δικαιοσύνη και λογοδοσία. </a:t>
            </a:r>
            <a:r>
              <a:rPr lang="en-GB" dirty="0" err="1">
                <a:solidFill>
                  <a:srgbClr val="3B3842"/>
                </a:solidFill>
              </a:rPr>
              <a:t>Τους</a:t>
            </a:r>
            <a:r>
              <a:rPr lang="en-GB" dirty="0">
                <a:solidFill>
                  <a:srgbClr val="3B3842"/>
                </a:solidFill>
              </a:rPr>
              <a:t> </a:t>
            </a:r>
            <a:r>
              <a:rPr lang="en-GB" dirty="0" err="1">
                <a:solidFill>
                  <a:srgbClr val="3B3842"/>
                </a:solidFill>
              </a:rPr>
              <a:t>δίνει</a:t>
            </a:r>
            <a:r>
              <a:rPr lang="en-GB" dirty="0">
                <a:solidFill>
                  <a:srgbClr val="3B3842"/>
                </a:solidFill>
              </a:rPr>
              <a:t> </a:t>
            </a:r>
            <a:r>
              <a:rPr lang="en-GB" dirty="0" err="1">
                <a:solidFill>
                  <a:srgbClr val="3B3842"/>
                </a:solidFill>
              </a:rPr>
              <a:t>τη</a:t>
            </a:r>
            <a:r>
              <a:rPr lang="en-GB" dirty="0">
                <a:solidFill>
                  <a:srgbClr val="3B3842"/>
                </a:solidFill>
              </a:rPr>
              <a:t> </a:t>
            </a:r>
            <a:r>
              <a:rPr lang="en-GB" dirty="0" err="1">
                <a:solidFill>
                  <a:srgbClr val="3B3842"/>
                </a:solidFill>
              </a:rPr>
              <a:t>δυν</a:t>
            </a:r>
            <a:r>
              <a:rPr lang="en-GB" dirty="0">
                <a:solidFill>
                  <a:srgbClr val="3B3842"/>
                </a:solidFill>
              </a:rPr>
              <a:t>ατότητα να υπερασπίζονται τα δικαιώματά τους και τα δικαιώματα των άλλων.</a:t>
            </a:r>
            <a:endParaRPr dirty="0">
              <a:solidFill>
                <a:srgbClr val="3B3842"/>
              </a:solidFill>
            </a:endParaRPr>
          </a:p>
          <a:p>
            <a:pPr marL="0" lvl="0" indent="0" algn="just" rtl="0">
              <a:lnSpc>
                <a:spcPct val="100000"/>
              </a:lnSpc>
              <a:spcBef>
                <a:spcPts val="0"/>
              </a:spcBef>
              <a:spcAft>
                <a:spcPts val="0"/>
              </a:spcAft>
              <a:buClr>
                <a:schemeClr val="dk1"/>
              </a:buClr>
              <a:buSzPts val="1100"/>
              <a:buFont typeface="Arial"/>
              <a:buNone/>
            </a:pPr>
            <a:endParaRPr dirty="0">
              <a:solidFill>
                <a:srgbClr val="3B3842"/>
              </a:solidFill>
            </a:endParaRPr>
          </a:p>
          <a:p>
            <a:pPr marL="0" lvl="0" indent="0" algn="just" rtl="0">
              <a:lnSpc>
                <a:spcPct val="100000"/>
              </a:lnSpc>
              <a:spcBef>
                <a:spcPts val="0"/>
              </a:spcBef>
              <a:spcAft>
                <a:spcPts val="0"/>
              </a:spcAft>
              <a:buClr>
                <a:schemeClr val="dk1"/>
              </a:buClr>
              <a:buSzPts val="1100"/>
              <a:buFont typeface="Arial"/>
              <a:buNone/>
            </a:pPr>
            <a:r>
              <a:rPr lang="en-GB" b="1" dirty="0">
                <a:solidFill>
                  <a:srgbClr val="3B3842"/>
                </a:solidFill>
              </a:rPr>
              <a:t>Πα</a:t>
            </a:r>
            <a:r>
              <a:rPr lang="en-GB" b="1" dirty="0" err="1">
                <a:solidFill>
                  <a:srgbClr val="3B3842"/>
                </a:solidFill>
              </a:rPr>
              <a:t>γκόσμι</a:t>
            </a:r>
            <a:r>
              <a:rPr lang="en-GB" b="1" dirty="0">
                <a:solidFill>
                  <a:srgbClr val="3B3842"/>
                </a:solidFill>
              </a:rPr>
              <a:t>α αλληλεγγύη: </a:t>
            </a:r>
            <a:r>
              <a:rPr lang="en-GB" dirty="0">
                <a:solidFill>
                  <a:srgbClr val="3B3842"/>
                </a:solidFill>
              </a:rPr>
              <a:t>Τα</a:t>
            </a:r>
            <a:r>
              <a:rPr lang="en-GB" b="1" dirty="0">
                <a:solidFill>
                  <a:srgbClr val="3B3842"/>
                </a:solidFill>
              </a:rPr>
              <a:t> </a:t>
            </a:r>
            <a:r>
              <a:rPr lang="en-GB" dirty="0">
                <a:solidFill>
                  <a:srgbClr val="3B3842"/>
                </a:solidFill>
              </a:rPr>
              <a:t>ανθρώπινα δικαιώματα υπερβαίνουν τα σύνορα και τους πολιτισμούς, καθώς είναι καθολικής φύσης. </a:t>
            </a:r>
            <a:r>
              <a:rPr lang="en-GB" dirty="0" err="1">
                <a:solidFill>
                  <a:srgbClr val="3B3842"/>
                </a:solidFill>
              </a:rPr>
              <a:t>Ενισχύουν</a:t>
            </a:r>
            <a:r>
              <a:rPr lang="en-GB" dirty="0">
                <a:solidFill>
                  <a:srgbClr val="3B3842"/>
                </a:solidFill>
              </a:rPr>
              <a:t> το α</a:t>
            </a:r>
            <a:r>
              <a:rPr lang="en-GB" dirty="0" err="1">
                <a:solidFill>
                  <a:srgbClr val="3B3842"/>
                </a:solidFill>
              </a:rPr>
              <a:t>ίσθημ</a:t>
            </a:r>
            <a:r>
              <a:rPr lang="en-GB" dirty="0">
                <a:solidFill>
                  <a:srgbClr val="3B3842"/>
                </a:solidFill>
              </a:rPr>
              <a:t>α της παγκόσμιας αλληλεγγύης, ενθαρρύνοντας τη διεθνή συνεργασία για την αντιμετώπιση κοινών προκλήσεων.</a:t>
            </a:r>
            <a:endParaRPr dirty="0">
              <a:solidFill>
                <a:srgbClr val="3B3842"/>
              </a:solidFill>
            </a:endParaRPr>
          </a:p>
          <a:p>
            <a:pPr marL="0" lvl="0" indent="0" algn="just" rtl="0">
              <a:lnSpc>
                <a:spcPct val="100000"/>
              </a:lnSpc>
              <a:spcBef>
                <a:spcPts val="0"/>
              </a:spcBef>
              <a:spcAft>
                <a:spcPts val="0"/>
              </a:spcAft>
              <a:buClr>
                <a:schemeClr val="dk1"/>
              </a:buClr>
              <a:buSzPts val="1100"/>
              <a:buFont typeface="Arial"/>
              <a:buNone/>
            </a:pPr>
            <a:endParaRPr dirty="0">
              <a:solidFill>
                <a:srgbClr val="3B3842"/>
              </a:solidFill>
            </a:endParaRPr>
          </a:p>
          <a:p>
            <a:pPr marL="0" lvl="0" indent="0" algn="just" rtl="0">
              <a:lnSpc>
                <a:spcPct val="100000"/>
              </a:lnSpc>
              <a:spcBef>
                <a:spcPts val="0"/>
              </a:spcBef>
              <a:spcAft>
                <a:spcPts val="0"/>
              </a:spcAft>
              <a:buClr>
                <a:schemeClr val="dk1"/>
              </a:buClr>
              <a:buSzPts val="1100"/>
              <a:buFont typeface="Arial"/>
              <a:buNone/>
            </a:pPr>
            <a:r>
              <a:rPr lang="en-GB" b="1" dirty="0" err="1">
                <a:solidFill>
                  <a:srgbClr val="3B3842"/>
                </a:solidFill>
              </a:rPr>
              <a:t>Ανθρω</a:t>
            </a:r>
            <a:r>
              <a:rPr lang="en-GB" b="1" dirty="0">
                <a:solidFill>
                  <a:srgbClr val="3B3842"/>
                </a:solidFill>
              </a:rPr>
              <a:t>πιστικές προσπάθειες: </a:t>
            </a:r>
            <a:r>
              <a:rPr lang="en-GB" dirty="0">
                <a:solidFill>
                  <a:srgbClr val="3B3842"/>
                </a:solidFill>
              </a:rPr>
              <a:t>Τα ανθρώπινα δικαιώματα βρίσκονται στο επίκεντρο των ανθρωπιστικών προσπαθειών, καθοδηγώντας την ανακούφιση και τη βοήθεια σε όσους έχουν ανάγκη, συμπεριλαμβανομένων των προσφύγων, των εκτοπισμένων και των θυμάτων φυσικών καταστροφών ή συγκρούσεων.</a:t>
            </a:r>
            <a:endParaRPr dirty="0">
              <a:solidFill>
                <a:srgbClr val="3B3842"/>
              </a:solidFill>
            </a:endParaRPr>
          </a:p>
          <a:p>
            <a:pPr marL="0" lvl="0" indent="0" algn="just" rtl="0">
              <a:lnSpc>
                <a:spcPct val="100000"/>
              </a:lnSpc>
              <a:spcBef>
                <a:spcPts val="0"/>
              </a:spcBef>
              <a:spcAft>
                <a:spcPts val="0"/>
              </a:spcAft>
              <a:buClr>
                <a:schemeClr val="dk1"/>
              </a:buClr>
              <a:buSzPts val="1100"/>
              <a:buFont typeface="Arial"/>
              <a:buNone/>
            </a:pPr>
            <a:endParaRPr dirty="0">
              <a:solidFill>
                <a:srgbClr val="3B3842"/>
              </a:solidFill>
            </a:endParaRPr>
          </a:p>
          <a:p>
            <a:pPr marL="0" lvl="0" indent="0" algn="just" rtl="0">
              <a:lnSpc>
                <a:spcPct val="100000"/>
              </a:lnSpc>
              <a:spcBef>
                <a:spcPts val="0"/>
              </a:spcBef>
              <a:spcAft>
                <a:spcPts val="0"/>
              </a:spcAft>
              <a:buClr>
                <a:schemeClr val="dk1"/>
              </a:buClr>
              <a:buSzPts val="1100"/>
              <a:buFont typeface="Arial"/>
              <a:buNone/>
            </a:pPr>
            <a:r>
              <a:rPr lang="el-GR" b="1" dirty="0">
                <a:solidFill>
                  <a:srgbClr val="3B3842"/>
                </a:solidFill>
              </a:rPr>
              <a:t>Οικοδόμηση ενός </a:t>
            </a:r>
            <a:r>
              <a:rPr lang="en-GB" b="1" dirty="0">
                <a:solidFill>
                  <a:srgbClr val="3B3842"/>
                </a:solidFill>
              </a:rPr>
              <a:t>κα</a:t>
            </a:r>
            <a:r>
              <a:rPr lang="en-GB" b="1" dirty="0" err="1">
                <a:solidFill>
                  <a:srgbClr val="3B3842"/>
                </a:solidFill>
              </a:rPr>
              <a:t>λύτερο</a:t>
            </a:r>
            <a:r>
              <a:rPr lang="el-GR" b="1" dirty="0">
                <a:solidFill>
                  <a:srgbClr val="3B3842"/>
                </a:solidFill>
              </a:rPr>
              <a:t>υ</a:t>
            </a:r>
            <a:r>
              <a:rPr lang="en-GB" b="1" dirty="0">
                <a:solidFill>
                  <a:srgbClr val="3B3842"/>
                </a:solidFill>
              </a:rPr>
              <a:t> </a:t>
            </a:r>
            <a:r>
              <a:rPr lang="en-GB" b="1" dirty="0" err="1">
                <a:solidFill>
                  <a:srgbClr val="3B3842"/>
                </a:solidFill>
              </a:rPr>
              <a:t>κόσμο</a:t>
            </a:r>
            <a:r>
              <a:rPr lang="el-GR" b="1" dirty="0">
                <a:solidFill>
                  <a:srgbClr val="3B3842"/>
                </a:solidFill>
              </a:rPr>
              <a:t>υ</a:t>
            </a:r>
            <a:r>
              <a:rPr lang="en-GB" b="1" dirty="0">
                <a:solidFill>
                  <a:srgbClr val="3B3842"/>
                </a:solidFill>
              </a:rPr>
              <a:t>:</a:t>
            </a:r>
            <a:r>
              <a:rPr lang="en-GB" dirty="0">
                <a:solidFill>
                  <a:srgbClr val="3B3842"/>
                </a:solidFill>
              </a:rPr>
              <a:t> Η προώθηση και η προστασία των ανθρωπίνων δικαιωμάτων είναι τελικά καθοριστικής σημασίας για την οικοδόμηση ενός κόσμου όπου όλα τα άτομα μπορούν να ζουν με ελευθερία, αξιοπρέπεια και ειρήνη.</a:t>
            </a:r>
            <a:endParaRPr dirty="0">
              <a:solidFill>
                <a:srgbClr val="3B3842"/>
              </a:solidFill>
            </a:endParaRPr>
          </a:p>
          <a:p>
            <a:pPr marL="0" lvl="0" indent="0" algn="just" rtl="0">
              <a:spcBef>
                <a:spcPts val="1000"/>
              </a:spcBef>
              <a:spcAft>
                <a:spcPts val="0"/>
              </a:spcAft>
              <a:buNone/>
            </a:pPr>
            <a:endParaRPr dirty="0"/>
          </a:p>
        </p:txBody>
      </p:sp>
      <p:sp>
        <p:nvSpPr>
          <p:cNvPr id="3" name="Google Shape;165;g25bab2fae2a_1_85"/>
          <p:cNvSpPr txBox="1">
            <a:spLocks noGrp="1"/>
          </p:cNvSpPr>
          <p:nvPr>
            <p:ph type="title"/>
          </p:nvPr>
        </p:nvSpPr>
        <p:spPr>
          <a:xfrm>
            <a:off x="399370" y="174449"/>
            <a:ext cx="11393400" cy="675300"/>
          </a:xfrm>
          <a:prstGeom prst="rect">
            <a:avLst/>
          </a:prstGeom>
        </p:spPr>
        <p:txBody>
          <a:bodyPr spcFirstLastPara="1" wrap="square" lIns="0" tIns="0" rIns="0" bIns="0" anchor="ctr" anchorCtr="0">
            <a:noAutofit/>
          </a:bodyPr>
          <a:lstStyle/>
          <a:p>
            <a:pPr marL="0" lvl="0" indent="0" algn="just" rtl="0">
              <a:spcBef>
                <a:spcPts val="0"/>
              </a:spcBef>
              <a:spcAft>
                <a:spcPts val="0"/>
              </a:spcAft>
              <a:buClr>
                <a:schemeClr val="dk1"/>
              </a:buClr>
              <a:buSzPts val="990"/>
              <a:buFont typeface="Arial"/>
              <a:buNone/>
            </a:pPr>
            <a:r>
              <a:rPr lang="en-GB" b="1" dirty="0"/>
              <a:t>Η Οικουμενική Διακήρυξη των Ανθρωπίνων Δικαιωμάτων διασφαλίζει τα δικαιώματα κάθε ανθρώπου σε όλο τον κόσμο. </a:t>
            </a:r>
            <a:endParaRPr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Google Shape;177;p4"/>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Font typeface="Calibri"/>
              <a:buNone/>
            </a:pPr>
            <a:r>
              <a:rPr lang="en-GB" b="1" dirty="0"/>
              <a:t>Δραστηριότητα: Ας εξερευνήσουμε τις ακόλουθες μελέτες περιπτώσεων. </a:t>
            </a:r>
            <a:endParaRPr b="1" dirty="0"/>
          </a:p>
        </p:txBody>
      </p:sp>
      <p:pic>
        <p:nvPicPr>
          <p:cNvPr id="178" name="Google Shape;178;p4" descr="Cheers outline"/>
          <p:cNvPicPr preferRelativeResize="0"/>
          <p:nvPr/>
        </p:nvPicPr>
        <p:blipFill rotWithShape="1">
          <a:blip r:embed="rId3">
            <a:alphaModFix/>
          </a:blip>
          <a:srcRect/>
          <a:stretch/>
        </p:blipFill>
        <p:spPr>
          <a:xfrm>
            <a:off x="10241038" y="2188061"/>
            <a:ext cx="1857909" cy="1857909"/>
          </a:xfrm>
          <a:prstGeom prst="rect">
            <a:avLst/>
          </a:prstGeom>
          <a:noFill/>
          <a:ln>
            <a:noFill/>
          </a:ln>
        </p:spPr>
      </p:pic>
      <p:sp>
        <p:nvSpPr>
          <p:cNvPr id="2" name="Text Placeholder 1"/>
          <p:cNvSpPr>
            <a:spLocks noGrp="1"/>
          </p:cNvSpPr>
          <p:nvPr>
            <p:ph type="body" idx="1"/>
          </p:nvPr>
        </p:nvSpPr>
        <p:spPr>
          <a:xfrm>
            <a:off x="399370" y="1463039"/>
            <a:ext cx="10046305" cy="5082749"/>
          </a:xfrm>
        </p:spPr>
        <p:txBody>
          <a:bodyPr/>
          <a:lstStyle/>
          <a:p>
            <a:pPr marL="228600" indent="0"/>
            <a:r>
              <a:rPr lang="en-GB" dirty="0">
                <a:solidFill>
                  <a:schemeClr val="tx1"/>
                </a:solidFill>
              </a:rPr>
              <a:t>Θα χωριστείτε σε </a:t>
            </a:r>
            <a:r>
              <a:rPr lang="en-GB" dirty="0" err="1">
                <a:solidFill>
                  <a:schemeClr val="tx1"/>
                </a:solidFill>
              </a:rPr>
              <a:t>ομάδες</a:t>
            </a:r>
            <a:r>
              <a:rPr lang="en-GB" dirty="0">
                <a:solidFill>
                  <a:schemeClr val="tx1"/>
                </a:solidFill>
              </a:rPr>
              <a:t> </a:t>
            </a:r>
            <a:r>
              <a:rPr lang="el-GR" dirty="0">
                <a:solidFill>
                  <a:schemeClr val="tx1"/>
                </a:solidFill>
              </a:rPr>
              <a:t>και </a:t>
            </a:r>
            <a:r>
              <a:rPr lang="en-GB" dirty="0">
                <a:solidFill>
                  <a:schemeClr val="tx1"/>
                </a:solidFill>
              </a:rPr>
              <a:t>θα εξετάσετε το υλικό για τη μελέτη περίπτωσης που σας έχει ανατεθεί. </a:t>
            </a:r>
          </a:p>
          <a:p>
            <a:pPr marL="228600" indent="0"/>
            <a:endParaRPr lang="en-GB" dirty="0">
              <a:solidFill>
                <a:schemeClr val="tx1"/>
              </a:solidFill>
            </a:endParaRPr>
          </a:p>
          <a:p>
            <a:pPr marL="228600" indent="0"/>
            <a:r>
              <a:rPr lang="en-GB" dirty="0">
                <a:solidFill>
                  <a:schemeClr val="tx1"/>
                </a:solidFill>
              </a:rPr>
              <a:t>1. Χρόνος ανασκόπησης: </a:t>
            </a:r>
            <a:r>
              <a:rPr lang="en-GB" b="1" dirty="0">
                <a:solidFill>
                  <a:schemeClr val="accent3"/>
                </a:solidFill>
              </a:rPr>
              <a:t>20 λεπτά</a:t>
            </a:r>
          </a:p>
          <a:p>
            <a:pPr marL="971550" lvl="2" indent="-285750">
              <a:buFont typeface="Wingdings" panose="05000000000000000000" pitchFamily="2" charset="2"/>
              <a:buChar char="§"/>
            </a:pPr>
            <a:r>
              <a:rPr lang="en-GB" sz="1800" dirty="0">
                <a:solidFill>
                  <a:schemeClr val="tx1"/>
                </a:solidFill>
              </a:rPr>
              <a:t>Ξαναδείτε το υλικό</a:t>
            </a:r>
          </a:p>
          <a:p>
            <a:pPr marL="971550" lvl="2" indent="-285750">
              <a:buFont typeface="Wingdings" panose="05000000000000000000" pitchFamily="2" charset="2"/>
              <a:buChar char="§"/>
            </a:pPr>
            <a:r>
              <a:rPr lang="en-GB" sz="1800" dirty="0">
                <a:solidFill>
                  <a:schemeClr val="tx1"/>
                </a:solidFill>
              </a:rPr>
              <a:t>Βρείτε τις απαντήσεις στις ερωτήσεις σχετικά με την Κύπρο. Μπορείτε να χρησιμοποιήσετε το διαδίκτυο. </a:t>
            </a:r>
          </a:p>
          <a:p>
            <a:pPr marL="685800" lvl="2" indent="0">
              <a:buNone/>
            </a:pPr>
            <a:endParaRPr lang="en-GB" sz="1800" dirty="0">
              <a:solidFill>
                <a:schemeClr val="tx1"/>
              </a:solidFill>
            </a:endParaRPr>
          </a:p>
          <a:p>
            <a:pPr marL="228600" lvl="1" indent="0">
              <a:buNone/>
            </a:pPr>
            <a:r>
              <a:rPr lang="en-GB" sz="1800" dirty="0">
                <a:solidFill>
                  <a:schemeClr val="tx1"/>
                </a:solidFill>
              </a:rPr>
              <a:t>2.  Προετοιμασία παρουσίασης: </a:t>
            </a:r>
            <a:r>
              <a:rPr lang="en-GB" sz="1800" b="1" dirty="0">
                <a:solidFill>
                  <a:schemeClr val="accent3"/>
                </a:solidFill>
              </a:rPr>
              <a:t>15 λεπτά</a:t>
            </a:r>
          </a:p>
          <a:p>
            <a:pPr marL="514350" lvl="2" indent="-285750">
              <a:buFont typeface="Wingdings" panose="05000000000000000000" pitchFamily="2" charset="2"/>
              <a:buChar char="§"/>
            </a:pPr>
            <a:r>
              <a:rPr lang="en-GB" sz="1800" dirty="0">
                <a:solidFill>
                  <a:schemeClr val="tx1"/>
                </a:solidFill>
              </a:rPr>
              <a:t>Προετοιμάστε μια προφορική παρουσίαση διάρκειας 3 λεπτών που θα επικεντρώνεται στα εξής: </a:t>
            </a:r>
          </a:p>
          <a:p>
            <a:pPr marL="1028700" lvl="1" indent="-342900">
              <a:buFont typeface="Wingdings" panose="05000000000000000000" pitchFamily="2" charset="2"/>
              <a:buChar char="§"/>
            </a:pPr>
            <a:r>
              <a:rPr lang="en-GB" sz="1800" dirty="0">
                <a:solidFill>
                  <a:schemeClr val="tx1"/>
                </a:solidFill>
              </a:rPr>
              <a:t>Βασικοί ορισμοί και σχέση με τα ανθρώπινα δικαιώματα στο υλικό</a:t>
            </a:r>
          </a:p>
          <a:p>
            <a:pPr marL="1028700" lvl="1" indent="-342900">
              <a:buFont typeface="Wingdings" panose="05000000000000000000" pitchFamily="2" charset="2"/>
              <a:buChar char="§"/>
            </a:pPr>
            <a:r>
              <a:rPr lang="en-GB" sz="1800" dirty="0">
                <a:solidFill>
                  <a:schemeClr val="tx1"/>
                </a:solidFill>
              </a:rPr>
              <a:t>Η έρευνά τους για το κυπριακό πλαίσιο</a:t>
            </a:r>
          </a:p>
          <a:p>
            <a:pPr marL="228600" lvl="0" indent="0"/>
            <a:endParaRPr lang="en-GB" dirty="0">
              <a:solidFill>
                <a:schemeClr val="tx1"/>
              </a:solidFill>
            </a:endParaRPr>
          </a:p>
          <a:p>
            <a:pPr marL="228600" lvl="0" indent="0"/>
            <a:r>
              <a:rPr lang="en-GB" dirty="0">
                <a:solidFill>
                  <a:schemeClr val="tx1"/>
                </a:solidFill>
              </a:rPr>
              <a:t>3. Παρουσιάσεις: </a:t>
            </a:r>
            <a:r>
              <a:rPr lang="en-GB" b="1" dirty="0">
                <a:solidFill>
                  <a:schemeClr val="accent3"/>
                </a:solidFill>
              </a:rPr>
              <a:t>10 λεπτά το πολύ</a:t>
            </a:r>
          </a:p>
          <a:p>
            <a:pPr marL="228600" lvl="0" indent="0"/>
            <a:r>
              <a:rPr lang="en-GB" dirty="0">
                <a:solidFill>
                  <a:schemeClr val="tx1"/>
                </a:solidFill>
              </a:rPr>
              <a:t>Στη συνέχεια, θα σας ανατεθεί μια άλλη ομάδα της αντίθετης μελέτης περίπτωσης και θα παρουσιάσετε το υλικό σας ο ένας στον άλλον. </a:t>
            </a:r>
          </a:p>
          <a:p>
            <a:pPr marL="228600" lvl="3" indent="0">
              <a:buNone/>
            </a:pPr>
            <a:endParaRPr lang="en-GB" sz="1800" dirty="0">
              <a:solidFill>
                <a:schemeClr val="tx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sz="7200" dirty="0"/>
              <a:t>Μελέτη περίπτωσης 1</a:t>
            </a:r>
          </a:p>
        </p:txBody>
      </p:sp>
    </p:spTree>
    <p:extLst>
      <p:ext uri="{BB962C8B-B14F-4D97-AF65-F5344CB8AC3E}">
        <p14:creationId xmlns:p14="http://schemas.microsoft.com/office/powerpoint/2010/main" val="2049376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5"/>
          <p:cNvSpPr txBox="1">
            <a:spLocks noGrp="1"/>
          </p:cNvSpPr>
          <p:nvPr>
            <p:ph type="body" idx="1"/>
          </p:nvPr>
        </p:nvSpPr>
        <p:spPr>
          <a:xfrm>
            <a:off x="251838" y="1580369"/>
            <a:ext cx="11393261" cy="500784"/>
          </a:xfrm>
          <a:prstGeom prst="rect">
            <a:avLst/>
          </a:prstGeom>
          <a:noFill/>
          <a:ln>
            <a:noFill/>
          </a:ln>
        </p:spPr>
        <p:txBody>
          <a:bodyPr spcFirstLastPara="1" wrap="square" lIns="0" tIns="0" rIns="0" bIns="0" anchor="ctr" anchorCtr="0">
            <a:noAutofit/>
          </a:bodyPr>
          <a:lstStyle/>
          <a:p>
            <a:pPr marL="457200" lvl="0" indent="-228600" algn="l" rtl="0">
              <a:lnSpc>
                <a:spcPct val="90000"/>
              </a:lnSpc>
              <a:spcBef>
                <a:spcPts val="1000"/>
              </a:spcBef>
              <a:spcAft>
                <a:spcPts val="0"/>
              </a:spcAft>
              <a:buSzPts val="2000"/>
              <a:buNone/>
            </a:pPr>
            <a:r>
              <a:rPr lang="en-GB" b="1" i="0" dirty="0">
                <a:solidFill>
                  <a:srgbClr val="262626"/>
                </a:solidFill>
                <a:latin typeface="Calibri" panose="020F0502020204030204" pitchFamily="34" charset="0"/>
                <a:ea typeface="Arial"/>
                <a:cs typeface="Calibri" panose="020F0502020204030204" pitchFamily="34" charset="0"/>
                <a:sym typeface="Arial"/>
              </a:rPr>
              <a:t>Η πρόσβαση σε ασφαλείς αμβλώσεις είναι ζήτημα ανθρώπινου δικαιώματος</a:t>
            </a:r>
            <a:endParaRPr dirty="0">
              <a:latin typeface="Calibri" panose="020F0502020204030204" pitchFamily="34" charset="0"/>
              <a:cs typeface="Calibri" panose="020F0502020204030204" pitchFamily="34" charset="0"/>
            </a:endParaRPr>
          </a:p>
          <a:p>
            <a:pPr marL="0" lvl="0" indent="0" algn="just" rtl="0">
              <a:lnSpc>
                <a:spcPct val="90000"/>
              </a:lnSpc>
              <a:spcBef>
                <a:spcPts val="0"/>
              </a:spcBef>
              <a:spcAft>
                <a:spcPts val="0"/>
              </a:spcAft>
              <a:buClr>
                <a:schemeClr val="accent3"/>
              </a:buClr>
              <a:buSzPts val="2000"/>
              <a:buNone/>
            </a:pPr>
            <a:endParaRPr dirty="0"/>
          </a:p>
        </p:txBody>
      </p:sp>
      <p:sp>
        <p:nvSpPr>
          <p:cNvPr id="184" name="Google Shape;184;p5"/>
          <p:cNvSpPr txBox="1">
            <a:spLocks noGrp="1"/>
          </p:cNvSpPr>
          <p:nvPr>
            <p:ph type="body" idx="2"/>
          </p:nvPr>
        </p:nvSpPr>
        <p:spPr>
          <a:xfrm>
            <a:off x="492367" y="1830761"/>
            <a:ext cx="5456101" cy="2199000"/>
          </a:xfrm>
          <a:prstGeom prst="rect">
            <a:avLst/>
          </a:prstGeom>
          <a:noFill/>
          <a:ln>
            <a:noFill/>
          </a:ln>
        </p:spPr>
        <p:txBody>
          <a:bodyPr spcFirstLastPara="1" wrap="square" lIns="0" tIns="0" rIns="0" bIns="0" anchor="t" anchorCtr="0">
            <a:noAutofit/>
          </a:bodyPr>
          <a:lstStyle/>
          <a:p>
            <a:pPr marL="0" marR="0" lvl="0" indent="0" algn="just" rtl="0">
              <a:lnSpc>
                <a:spcPct val="100000"/>
              </a:lnSpc>
              <a:spcBef>
                <a:spcPts val="1000"/>
              </a:spcBef>
              <a:spcAft>
                <a:spcPts val="0"/>
              </a:spcAft>
              <a:buClr>
                <a:srgbClr val="000000"/>
              </a:buClr>
              <a:buSzPts val="1800"/>
              <a:buFont typeface="Arial"/>
              <a:buNone/>
            </a:pPr>
            <a:r>
              <a:rPr lang="en-GB" dirty="0">
                <a:highlight>
                  <a:srgbClr val="FFFFFF"/>
                </a:highlight>
              </a:rPr>
              <a:t>Η δυνατότητα των </a:t>
            </a:r>
            <a:r>
              <a:rPr lang="en-GB" dirty="0"/>
              <a:t>ατόμων με μήτρα </a:t>
            </a:r>
            <a:r>
              <a:rPr lang="el-GR" dirty="0"/>
              <a:t>«</a:t>
            </a:r>
            <a:r>
              <a:rPr lang="en-GB" dirty="0">
                <a:highlight>
                  <a:srgbClr val="FFFFFF"/>
                </a:highlight>
              </a:rPr>
              <a:t>να έχουν πρόσβαση σε ασφαλείς και νόμιμες αμβλώσεις </a:t>
            </a:r>
            <a:r>
              <a:rPr lang="en-GB" b="1" dirty="0">
                <a:highlight>
                  <a:srgbClr val="FFFFFF"/>
                </a:highlight>
              </a:rPr>
              <a:t>περιορίζεται από το </a:t>
            </a:r>
            <a:r>
              <a:rPr lang="en-GB" dirty="0">
                <a:highlight>
                  <a:srgbClr val="FFFFFF"/>
                </a:highlight>
              </a:rPr>
              <a:t>νόμο ή στην πράξη στις περισσότερες χώρες του κόσμου. Στην πραγματικότητα, ακόμη και εκεί όπου η άμβλωση επιτρέπεται από το</a:t>
            </a:r>
            <a:r>
              <a:rPr lang="el-GR" dirty="0">
                <a:highlight>
                  <a:srgbClr val="FFFFFF"/>
                </a:highlight>
              </a:rPr>
              <a:t>ν</a:t>
            </a:r>
            <a:r>
              <a:rPr lang="en-GB" dirty="0">
                <a:highlight>
                  <a:srgbClr val="FFFFFF"/>
                </a:highlight>
              </a:rPr>
              <a:t> νόμο, οι γυναίκες έχουν συχνά σοβαρά περιορισμένη πρόσβαση σε ασφαλείς υπηρεσίες άμβλωσης λόγω έλλειψης κατάλληλης ρύθμισης, υπηρεσιών υγείας ή πολιτικής βούλησης.</a:t>
            </a:r>
            <a:endParaRPr dirty="0"/>
          </a:p>
          <a:p>
            <a:pPr marL="0" lvl="0" indent="0" algn="just" rtl="0">
              <a:lnSpc>
                <a:spcPct val="100000"/>
              </a:lnSpc>
              <a:spcBef>
                <a:spcPts val="1200"/>
              </a:spcBef>
              <a:spcAft>
                <a:spcPts val="0"/>
              </a:spcAft>
              <a:buSzPts val="1800"/>
              <a:buNone/>
            </a:pPr>
            <a:r>
              <a:rPr lang="en-GB" dirty="0"/>
              <a:t>Ταυτόχρονα, μόνο μια μειοψηφία χωρών απαγορεύει τις αμβλώσεις. Στις περισσότερες χώρες και δικαιοδοσίες, η άμβλωση επιτρέπεται για να σωθεί η ζωή της εγκύου ή όταν η εγκυμοσύνη είναι αποτέλεσμα βιασμού ή αιμομιξίας.</a:t>
            </a:r>
            <a:r>
              <a:rPr lang="el-GR" dirty="0"/>
              <a:t>»</a:t>
            </a:r>
            <a:endParaRPr lang="en-GB" dirty="0"/>
          </a:p>
          <a:p>
            <a:pPr marL="0" lvl="0" indent="0" algn="just" rtl="0">
              <a:lnSpc>
                <a:spcPct val="100000"/>
              </a:lnSpc>
              <a:spcBef>
                <a:spcPts val="1200"/>
              </a:spcBef>
              <a:spcAft>
                <a:spcPts val="0"/>
              </a:spcAft>
              <a:buSzPts val="1800"/>
              <a:buNone/>
            </a:pPr>
            <a:endParaRPr dirty="0"/>
          </a:p>
          <a:p>
            <a:pPr marL="0" lvl="0" indent="0" algn="r" rtl="0">
              <a:lnSpc>
                <a:spcPct val="100000"/>
              </a:lnSpc>
              <a:spcBef>
                <a:spcPts val="1200"/>
              </a:spcBef>
              <a:spcAft>
                <a:spcPts val="0"/>
              </a:spcAft>
              <a:buSzPts val="1800"/>
              <a:buNone/>
            </a:pPr>
            <a:r>
              <a:rPr lang="en-GB" i="1" dirty="0"/>
              <a:t>Παρατηρητήριο Ανθρωπίνων Δικαιωμάτων (Ανθρώπινα δικαιώματα των γυναικών: άμβλωση)</a:t>
            </a:r>
            <a:endParaRPr i="1" dirty="0"/>
          </a:p>
          <a:p>
            <a:pPr marL="457200" marR="0" lvl="0" indent="-228600" algn="just" rtl="0">
              <a:lnSpc>
                <a:spcPct val="100000"/>
              </a:lnSpc>
              <a:spcBef>
                <a:spcPts val="1200"/>
              </a:spcBef>
              <a:spcAft>
                <a:spcPts val="0"/>
              </a:spcAft>
              <a:buClr>
                <a:srgbClr val="000000"/>
              </a:buClr>
              <a:buSzPts val="1800"/>
              <a:buFont typeface="Arial"/>
              <a:buNone/>
            </a:pPr>
            <a:endParaRPr sz="1200" dirty="0"/>
          </a:p>
          <a:p>
            <a:pPr marL="457200" marR="0" lvl="0" indent="-228600" algn="just" rtl="0">
              <a:lnSpc>
                <a:spcPct val="100000"/>
              </a:lnSpc>
              <a:spcBef>
                <a:spcPts val="1000"/>
              </a:spcBef>
              <a:spcAft>
                <a:spcPts val="0"/>
              </a:spcAft>
              <a:buClr>
                <a:srgbClr val="000000"/>
              </a:buClr>
              <a:buSzPts val="1800"/>
              <a:buFont typeface="Arial"/>
              <a:buNone/>
            </a:pPr>
            <a:r>
              <a:rPr lang="en-GB" sz="1400" b="0" dirty="0">
                <a:solidFill>
                  <a:srgbClr val="000000"/>
                </a:solidFill>
                <a:sym typeface="Calibri"/>
              </a:rPr>
              <a:t>      </a:t>
            </a:r>
            <a:endParaRPr sz="1400" b="0" dirty="0">
              <a:solidFill>
                <a:srgbClr val="000000"/>
              </a:solidFill>
              <a:sym typeface="Calibri"/>
            </a:endParaRPr>
          </a:p>
          <a:p>
            <a:pPr marL="0" lvl="0" indent="0" algn="just" rtl="0">
              <a:lnSpc>
                <a:spcPct val="100000"/>
              </a:lnSpc>
              <a:spcBef>
                <a:spcPts val="0"/>
              </a:spcBef>
              <a:spcAft>
                <a:spcPts val="0"/>
              </a:spcAft>
              <a:buClr>
                <a:srgbClr val="000000"/>
              </a:buClr>
              <a:buSzPts val="1800"/>
              <a:buNone/>
            </a:pPr>
            <a:endParaRPr dirty="0">
              <a:solidFill>
                <a:srgbClr val="000000"/>
              </a:solidFill>
            </a:endParaRPr>
          </a:p>
        </p:txBody>
      </p:sp>
      <p:sp>
        <p:nvSpPr>
          <p:cNvPr id="185" name="Google Shape;185;p5"/>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Font typeface="Calibri"/>
              <a:buNone/>
            </a:pPr>
            <a:r>
              <a:rPr lang="en-GB" b="1" dirty="0"/>
              <a:t>Μελέτη περίπτωσης 1: Άμβλωση </a:t>
            </a:r>
            <a:endParaRPr b="1" dirty="0"/>
          </a:p>
        </p:txBody>
      </p:sp>
      <p:pic>
        <p:nvPicPr>
          <p:cNvPr id="186" name="Google Shape;186;p5"/>
          <p:cNvPicPr preferRelativeResize="0"/>
          <p:nvPr/>
        </p:nvPicPr>
        <p:blipFill rotWithShape="1">
          <a:blip r:embed="rId3">
            <a:alphaModFix/>
          </a:blip>
          <a:srcRect/>
          <a:stretch/>
        </p:blipFill>
        <p:spPr>
          <a:xfrm>
            <a:off x="6175958" y="2200686"/>
            <a:ext cx="5616672" cy="3264075"/>
          </a:xfrm>
          <a:prstGeom prst="rect">
            <a:avLst/>
          </a:prstGeom>
          <a:noFill/>
          <a:ln>
            <a:noFill/>
          </a:ln>
        </p:spPr>
      </p:pic>
      <p:sp>
        <p:nvSpPr>
          <p:cNvPr id="187" name="Google Shape;187;p5"/>
          <p:cNvSpPr txBox="1"/>
          <p:nvPr/>
        </p:nvSpPr>
        <p:spPr>
          <a:xfrm>
            <a:off x="6246369" y="5464761"/>
            <a:ext cx="5616600" cy="30773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GB" b="0" i="0" u="none" strike="noStrike" cap="none" dirty="0">
                <a:solidFill>
                  <a:schemeClr val="dk1"/>
                </a:solidFill>
                <a:latin typeface="Calibri"/>
                <a:ea typeface="Calibri"/>
                <a:cs typeface="Calibri"/>
                <a:sym typeface="Calibri"/>
              </a:rPr>
              <a:t>Πηγή:©PETER MUHLY/AFP/Getty </a:t>
            </a:r>
            <a:endParaRPr b="0" i="0" u="none" strike="noStrike" cap="none" dirty="0">
              <a:solidFill>
                <a:schemeClr val="dk1"/>
              </a:solidFill>
              <a:latin typeface="Calibri"/>
              <a:ea typeface="Calibri"/>
              <a:cs typeface="Calibri"/>
              <a:sym typeface="Calibri"/>
            </a:endParaRPr>
          </a:p>
        </p:txBody>
      </p:sp>
      <p:sp>
        <p:nvSpPr>
          <p:cNvPr id="2" name="Rectangle 1"/>
          <p:cNvSpPr/>
          <p:nvPr/>
        </p:nvSpPr>
        <p:spPr>
          <a:xfrm>
            <a:off x="3318170" y="1944787"/>
            <a:ext cx="234360" cy="307777"/>
          </a:xfrm>
          <a:prstGeom prst="rect">
            <a:avLst/>
          </a:prstGeom>
        </p:spPr>
        <p:txBody>
          <a:bodyPr wrap="none">
            <a:spAutoFit/>
          </a:bodyPr>
          <a:lstStyle/>
          <a:p>
            <a:r>
              <a:rPr lang="en-GB" dirty="0">
                <a:highlight>
                  <a:srgbClr val="FFFFFF"/>
                </a:highlight>
              </a:rPr>
              <a:t> </a:t>
            </a:r>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g242c3d9c8cc_0_0"/>
          <p:cNvSpPr txBox="1">
            <a:spLocks noGrp="1"/>
          </p:cNvSpPr>
          <p:nvPr>
            <p:ph type="body" idx="1"/>
          </p:nvPr>
        </p:nvSpPr>
        <p:spPr>
          <a:xfrm>
            <a:off x="399370" y="1449389"/>
            <a:ext cx="11393400" cy="5096400"/>
          </a:xfrm>
          <a:prstGeom prst="rect">
            <a:avLst/>
          </a:prstGeom>
          <a:noFill/>
          <a:ln>
            <a:noFill/>
          </a:ln>
        </p:spPr>
        <p:txBody>
          <a:bodyPr spcFirstLastPara="1" wrap="square" lIns="0" tIns="0" rIns="0" bIns="0" anchor="t" anchorCtr="0">
            <a:noAutofit/>
          </a:bodyPr>
          <a:lstStyle/>
          <a:p>
            <a:pPr marL="0" lvl="0" indent="0" algn="just" rtl="0">
              <a:lnSpc>
                <a:spcPct val="115000"/>
              </a:lnSpc>
              <a:spcBef>
                <a:spcPts val="0"/>
              </a:spcBef>
              <a:spcAft>
                <a:spcPts val="0"/>
              </a:spcAft>
              <a:buSzPts val="1800"/>
              <a:buNone/>
            </a:pPr>
            <a:r>
              <a:rPr lang="en-GB" sz="2000" b="1" dirty="0"/>
              <a:t>Η </a:t>
            </a:r>
            <a:r>
              <a:rPr lang="el-GR" sz="2000" b="1" dirty="0"/>
              <a:t>Ε</a:t>
            </a:r>
            <a:r>
              <a:rPr lang="en-GB" sz="2000" b="1" dirty="0" err="1"/>
              <a:t>νότητ</a:t>
            </a:r>
            <a:r>
              <a:rPr lang="en-GB" sz="2000" b="1" dirty="0"/>
              <a:t>α 2 </a:t>
            </a:r>
            <a:r>
              <a:rPr lang="en-GB" sz="2000" dirty="0"/>
              <a:t>αποτελείται από τις παρακάτω </a:t>
            </a:r>
            <a:r>
              <a:rPr lang="el-GR" sz="2000" dirty="0" err="1"/>
              <a:t>υπο</a:t>
            </a:r>
            <a:r>
              <a:rPr lang="en-GB" sz="2000" dirty="0" err="1"/>
              <a:t>ενότητες</a:t>
            </a:r>
            <a:r>
              <a:rPr lang="en-GB" sz="2000" dirty="0"/>
              <a:t>:</a:t>
            </a:r>
            <a:endParaRPr sz="2000" dirty="0"/>
          </a:p>
          <a:p>
            <a:pPr marL="457200" lvl="0" indent="-355600" algn="just" rtl="0">
              <a:lnSpc>
                <a:spcPct val="150000"/>
              </a:lnSpc>
              <a:spcBef>
                <a:spcPts val="600"/>
              </a:spcBef>
              <a:spcAft>
                <a:spcPts val="0"/>
              </a:spcAft>
              <a:buClr>
                <a:srgbClr val="111111"/>
              </a:buClr>
              <a:buSzPts val="2000"/>
              <a:buChar char="●"/>
            </a:pPr>
            <a:r>
              <a:rPr lang="el-GR" sz="2000" b="1" dirty="0" err="1">
                <a:solidFill>
                  <a:srgbClr val="111111"/>
                </a:solidFill>
              </a:rPr>
              <a:t>Υποε</a:t>
            </a:r>
            <a:r>
              <a:rPr lang="en-GB" sz="2000" b="1" dirty="0" err="1">
                <a:solidFill>
                  <a:srgbClr val="111111"/>
                </a:solidFill>
              </a:rPr>
              <a:t>νότητ</a:t>
            </a:r>
            <a:r>
              <a:rPr lang="en-GB" sz="2000" b="1" dirty="0">
                <a:solidFill>
                  <a:srgbClr val="111111"/>
                </a:solidFill>
              </a:rPr>
              <a:t>α 1: </a:t>
            </a:r>
            <a:r>
              <a:rPr lang="en-GB" sz="2000" dirty="0">
                <a:solidFill>
                  <a:srgbClr val="111111"/>
                </a:solidFill>
              </a:rPr>
              <a:t>Ανθρώπινα δικαιώματα </a:t>
            </a:r>
            <a:endParaRPr sz="2000" dirty="0">
              <a:solidFill>
                <a:srgbClr val="111111"/>
              </a:solidFill>
            </a:endParaRPr>
          </a:p>
          <a:p>
            <a:pPr marL="457200" lvl="0" indent="-355600" algn="just" rtl="0">
              <a:lnSpc>
                <a:spcPct val="150000"/>
              </a:lnSpc>
              <a:spcBef>
                <a:spcPts val="0"/>
              </a:spcBef>
              <a:spcAft>
                <a:spcPts val="0"/>
              </a:spcAft>
              <a:buClr>
                <a:srgbClr val="111111"/>
              </a:buClr>
              <a:buSzPts val="2000"/>
              <a:buChar char="●"/>
            </a:pPr>
            <a:r>
              <a:rPr lang="el-GR" sz="2000" b="1" dirty="0" err="1">
                <a:solidFill>
                  <a:srgbClr val="111111"/>
                </a:solidFill>
              </a:rPr>
              <a:t>Υποε</a:t>
            </a:r>
            <a:r>
              <a:rPr lang="en-GB" sz="2000" b="1" dirty="0" err="1">
                <a:solidFill>
                  <a:srgbClr val="111111"/>
                </a:solidFill>
              </a:rPr>
              <a:t>νότητ</a:t>
            </a:r>
            <a:r>
              <a:rPr lang="en-GB" sz="2000" b="1" dirty="0">
                <a:solidFill>
                  <a:srgbClr val="111111"/>
                </a:solidFill>
              </a:rPr>
              <a:t>α 2: </a:t>
            </a:r>
            <a:r>
              <a:rPr lang="en-GB" sz="2000" dirty="0">
                <a:solidFill>
                  <a:srgbClr val="111111"/>
                </a:solidFill>
              </a:rPr>
              <a:t>Πολιτικά δικαιώματα </a:t>
            </a:r>
            <a:endParaRPr sz="2000" dirty="0">
              <a:solidFill>
                <a:srgbClr val="111111"/>
              </a:solidFill>
            </a:endParaRPr>
          </a:p>
          <a:p>
            <a:pPr marL="0" lvl="0" indent="0" algn="just" rtl="0">
              <a:lnSpc>
                <a:spcPct val="115000"/>
              </a:lnSpc>
              <a:spcBef>
                <a:spcPts val="600"/>
              </a:spcBef>
              <a:spcAft>
                <a:spcPts val="0"/>
              </a:spcAft>
              <a:buSzPts val="1800"/>
              <a:buNone/>
            </a:pPr>
            <a:endParaRPr sz="2000" dirty="0">
              <a:solidFill>
                <a:srgbClr val="111111"/>
              </a:solidFill>
            </a:endParaRPr>
          </a:p>
          <a:p>
            <a:pPr marL="0" lvl="0" indent="0" algn="l" rtl="0">
              <a:lnSpc>
                <a:spcPct val="115000"/>
              </a:lnSpc>
              <a:spcBef>
                <a:spcPts val="0"/>
              </a:spcBef>
              <a:spcAft>
                <a:spcPts val="0"/>
              </a:spcAft>
              <a:buSzPts val="1800"/>
              <a:buNone/>
            </a:pPr>
            <a:r>
              <a:rPr lang="en-GB" sz="2000" dirty="0">
                <a:solidFill>
                  <a:srgbClr val="111111"/>
                </a:solidFill>
              </a:rPr>
              <a:t>Με την ολοκλήρωση αυτής της ενότητας, οι συμμετέχοντες θα πρέπει να είναι σε θέση να: </a:t>
            </a:r>
            <a:endParaRPr sz="2000" dirty="0">
              <a:solidFill>
                <a:srgbClr val="111111"/>
              </a:solidFill>
            </a:endParaRPr>
          </a:p>
          <a:p>
            <a:pPr marL="330200" lvl="0" indent="-457200" algn="just" rtl="0">
              <a:lnSpc>
                <a:spcPct val="150000"/>
              </a:lnSpc>
              <a:spcBef>
                <a:spcPts val="0"/>
              </a:spcBef>
              <a:spcAft>
                <a:spcPts val="0"/>
              </a:spcAft>
              <a:buClr>
                <a:srgbClr val="3B3842"/>
              </a:buClr>
              <a:buSzPts val="2000"/>
              <a:buFont typeface="Wingdings" panose="05000000000000000000" pitchFamily="2" charset="2"/>
              <a:buChar char="§"/>
            </a:pPr>
            <a:r>
              <a:rPr lang="el-GR" sz="2000" dirty="0">
                <a:solidFill>
                  <a:srgbClr val="3B3842"/>
                </a:solidFill>
              </a:rPr>
              <a:t>Αναγνωρίζουν και να ορίζουν τα ανθρώπινα δικαιώματα και να υπογραμμίζουν τη σημασία τους </a:t>
            </a:r>
            <a:r>
              <a:rPr lang="en-GB" sz="2000" dirty="0" err="1">
                <a:solidFill>
                  <a:srgbClr val="3B3842"/>
                </a:solidFill>
              </a:rPr>
              <a:t>γι</a:t>
            </a:r>
            <a:r>
              <a:rPr lang="en-GB" sz="2000" dirty="0">
                <a:solidFill>
                  <a:srgbClr val="3B3842"/>
                </a:solidFill>
              </a:rPr>
              <a:t>α την προώθηση μιας δίκαιης και ισότιμης κοινωνίας.</a:t>
            </a:r>
            <a:endParaRPr sz="2000" dirty="0">
              <a:solidFill>
                <a:srgbClr val="3B3842"/>
              </a:solidFill>
            </a:endParaRPr>
          </a:p>
          <a:p>
            <a:pPr marL="330200" lvl="0" indent="-457200" algn="just" rtl="0">
              <a:lnSpc>
                <a:spcPct val="150000"/>
              </a:lnSpc>
              <a:spcBef>
                <a:spcPts val="0"/>
              </a:spcBef>
              <a:spcAft>
                <a:spcPts val="0"/>
              </a:spcAft>
              <a:buClr>
                <a:srgbClr val="3B3842"/>
              </a:buClr>
              <a:buSzPts val="2000"/>
              <a:buFont typeface="Wingdings" panose="05000000000000000000" pitchFamily="2" charset="2"/>
              <a:buChar char="§"/>
            </a:pPr>
            <a:r>
              <a:rPr lang="en-GB" sz="2000" dirty="0">
                <a:solidFill>
                  <a:srgbClr val="3B3842"/>
                </a:solidFill>
              </a:rPr>
              <a:t>Κατα</a:t>
            </a:r>
            <a:r>
              <a:rPr lang="en-GB" sz="2000" dirty="0" err="1">
                <a:solidFill>
                  <a:srgbClr val="3B3842"/>
                </a:solidFill>
              </a:rPr>
              <a:t>νο</a:t>
            </a:r>
            <a:r>
              <a:rPr lang="el-GR" sz="2000" dirty="0" err="1">
                <a:solidFill>
                  <a:srgbClr val="3B3842"/>
                </a:solidFill>
              </a:rPr>
              <a:t>ούν</a:t>
            </a:r>
            <a:r>
              <a:rPr lang="en-GB" sz="2000" dirty="0">
                <a:solidFill>
                  <a:srgbClr val="3B3842"/>
                </a:solidFill>
              </a:rPr>
              <a:t> ποια είναι τα πολιτικά δικαιώματα.</a:t>
            </a:r>
            <a:endParaRPr sz="2000" dirty="0">
              <a:solidFill>
                <a:srgbClr val="3B3842"/>
              </a:solidFill>
            </a:endParaRPr>
          </a:p>
          <a:p>
            <a:pPr marL="330200" lvl="0" indent="-457200" algn="just" rtl="0">
              <a:lnSpc>
                <a:spcPct val="150000"/>
              </a:lnSpc>
              <a:spcBef>
                <a:spcPts val="0"/>
              </a:spcBef>
              <a:spcAft>
                <a:spcPts val="0"/>
              </a:spcAft>
              <a:buClr>
                <a:srgbClr val="3B3842"/>
              </a:buClr>
              <a:buSzPts val="2000"/>
              <a:buFont typeface="Wingdings" panose="05000000000000000000" pitchFamily="2" charset="2"/>
              <a:buChar char="§"/>
            </a:pPr>
            <a:r>
              <a:rPr lang="en-GB" sz="2000" dirty="0" err="1">
                <a:solidFill>
                  <a:srgbClr val="3B3842"/>
                </a:solidFill>
              </a:rPr>
              <a:t>Προσδιορί</a:t>
            </a:r>
            <a:r>
              <a:rPr lang="el-GR" sz="2000" dirty="0">
                <a:solidFill>
                  <a:srgbClr val="3B3842"/>
                </a:solidFill>
              </a:rPr>
              <a:t>ζουν</a:t>
            </a:r>
            <a:r>
              <a:rPr lang="en-GB" sz="2000" dirty="0">
                <a:solidFill>
                  <a:srgbClr val="3B3842"/>
                </a:solidFill>
              </a:rPr>
              <a:t> τα κινήματα πολιτικών δικαιωμάτων.</a:t>
            </a:r>
            <a:endParaRPr sz="2000" dirty="0">
              <a:solidFill>
                <a:srgbClr val="3B3842"/>
              </a:solidFill>
            </a:endParaRPr>
          </a:p>
          <a:p>
            <a:pPr marL="457200" lvl="0" indent="0" algn="l" rtl="0">
              <a:lnSpc>
                <a:spcPct val="150000"/>
              </a:lnSpc>
              <a:spcBef>
                <a:spcPts val="0"/>
              </a:spcBef>
              <a:spcAft>
                <a:spcPts val="0"/>
              </a:spcAft>
              <a:buSzPts val="1800"/>
              <a:buNone/>
            </a:pPr>
            <a:endParaRPr dirty="0"/>
          </a:p>
        </p:txBody>
      </p:sp>
      <p:sp>
        <p:nvSpPr>
          <p:cNvPr id="66" name="Google Shape;66;g242c3d9c8cc_0_0"/>
          <p:cNvSpPr txBox="1">
            <a:spLocks noGrp="1"/>
          </p:cNvSpPr>
          <p:nvPr>
            <p:ph type="title"/>
          </p:nvPr>
        </p:nvSpPr>
        <p:spPr>
          <a:xfrm>
            <a:off x="399370" y="174449"/>
            <a:ext cx="11393400" cy="675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1800"/>
              <a:buNone/>
            </a:pPr>
            <a:r>
              <a:rPr lang="en-GB" b="1" dirty="0"/>
              <a:t>Ενότητα 2: Επισκόπηση</a:t>
            </a:r>
            <a:endParaRPr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g25bab2fae2a_1_106" descr="To support our work, please visit: https://hrw.org/donate&#10;&#10;Human Rights Watch: https://www.hrw.org&#10;&#10;Subscribe for more: https://bit.ly/2OJePrw" title="Human Rights 101 | Episode 11: Why is access to abortion a human rights issue?">
            <a:hlinkClick r:id="rId3"/>
          </p:cNvPr>
          <p:cNvPicPr preferRelativeResize="0"/>
          <p:nvPr/>
        </p:nvPicPr>
        <p:blipFill>
          <a:blip r:embed="rId4">
            <a:alphaModFix/>
          </a:blip>
          <a:stretch>
            <a:fillRect/>
          </a:stretch>
        </p:blipFill>
        <p:spPr>
          <a:xfrm>
            <a:off x="2122925" y="292050"/>
            <a:ext cx="7790400" cy="6106300"/>
          </a:xfrm>
          <a:prstGeom prst="rect">
            <a:avLst/>
          </a:prstGeom>
          <a:noFill/>
          <a:ln>
            <a:noFill/>
          </a:ln>
        </p:spPr>
      </p:pic>
      <p:sp>
        <p:nvSpPr>
          <p:cNvPr id="2" name="TextBox 1"/>
          <p:cNvSpPr txBox="1"/>
          <p:nvPr/>
        </p:nvSpPr>
        <p:spPr>
          <a:xfrm>
            <a:off x="1179838" y="6457890"/>
            <a:ext cx="11012162" cy="400110"/>
          </a:xfrm>
          <a:prstGeom prst="rect">
            <a:avLst/>
          </a:prstGeom>
          <a:noFill/>
        </p:spPr>
        <p:txBody>
          <a:bodyPr wrap="square" rtlCol="0">
            <a:spAutoFit/>
          </a:bodyPr>
          <a:lstStyle/>
          <a:p>
            <a:pPr algn="ctr"/>
            <a:r>
              <a:rPr lang="en-GB" sz="2000" b="1" dirty="0">
                <a:solidFill>
                  <a:schemeClr val="accent3"/>
                </a:solidFill>
                <a:latin typeface="Calibri" panose="020F0502020204030204" pitchFamily="34" charset="0"/>
                <a:cs typeface="Calibri" panose="020F0502020204030204" pitchFamily="34" charset="0"/>
              </a:rPr>
              <a:t>Παρακολουθήστε βίντεο για την πρόσβαση στην άμβλωση ως ζήτημα ανθρωπίνων δικαιωμάτων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10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7"/>
          <p:cNvSpPr txBox="1">
            <a:spLocks noGrp="1"/>
          </p:cNvSpPr>
          <p:nvPr>
            <p:ph type="body" idx="2"/>
          </p:nvPr>
        </p:nvSpPr>
        <p:spPr>
          <a:xfrm>
            <a:off x="705893" y="2042250"/>
            <a:ext cx="4649032" cy="2989500"/>
          </a:xfrm>
          <a:prstGeom prst="rect">
            <a:avLst/>
          </a:prstGeom>
          <a:noFill/>
          <a:ln>
            <a:noFill/>
          </a:ln>
        </p:spPr>
        <p:txBody>
          <a:bodyPr spcFirstLastPara="1" wrap="square" lIns="0" tIns="0" rIns="0" bIns="0" anchor="t" anchorCtr="0">
            <a:noAutofit/>
          </a:bodyPr>
          <a:lstStyle/>
          <a:p>
            <a:pPr marL="0" marR="0" lvl="0" indent="0" algn="just" rtl="0">
              <a:lnSpc>
                <a:spcPct val="90000"/>
              </a:lnSpc>
              <a:spcBef>
                <a:spcPts val="1000"/>
              </a:spcBef>
              <a:spcAft>
                <a:spcPts val="0"/>
              </a:spcAft>
              <a:buClr>
                <a:srgbClr val="000000"/>
              </a:buClr>
              <a:buSzPts val="1800"/>
              <a:buFont typeface="Arial"/>
              <a:buNone/>
            </a:pPr>
            <a:r>
              <a:rPr lang="el-GR" dirty="0"/>
              <a:t>«</a:t>
            </a:r>
            <a:r>
              <a:rPr lang="en-GB" dirty="0"/>
              <a:t>Η </a:t>
            </a:r>
            <a:r>
              <a:rPr lang="en-GB" b="0" i="0" dirty="0">
                <a:solidFill>
                  <a:srgbClr val="000000"/>
                </a:solidFill>
                <a:latin typeface="Calibri"/>
                <a:ea typeface="Calibri"/>
                <a:cs typeface="Calibri"/>
                <a:sym typeface="Calibri"/>
              </a:rPr>
              <a:t>άμβλωση είναι ένα θέμα ιδιαίτερα συναισθηματικό και </a:t>
            </a:r>
            <a:r>
              <a:rPr lang="el-GR" b="0" i="0" dirty="0">
                <a:solidFill>
                  <a:srgbClr val="000000"/>
                </a:solidFill>
                <a:latin typeface="Calibri"/>
                <a:ea typeface="Calibri"/>
                <a:cs typeface="Calibri"/>
                <a:sym typeface="Calibri"/>
              </a:rPr>
              <a:t>συνδεδεμένο με </a:t>
            </a:r>
            <a:r>
              <a:rPr lang="en-GB" b="0" i="0" dirty="0">
                <a:solidFill>
                  <a:srgbClr val="000000"/>
                </a:solidFill>
                <a:latin typeface="Calibri"/>
                <a:ea typeface="Calibri"/>
                <a:cs typeface="Calibri"/>
                <a:sym typeface="Calibri"/>
              </a:rPr>
              <a:t>βα</a:t>
            </a:r>
            <a:r>
              <a:rPr lang="en-GB" b="0" i="0" dirty="0" err="1">
                <a:solidFill>
                  <a:srgbClr val="000000"/>
                </a:solidFill>
                <a:latin typeface="Calibri"/>
                <a:ea typeface="Calibri"/>
                <a:cs typeface="Calibri"/>
                <a:sym typeface="Calibri"/>
              </a:rPr>
              <a:t>θιά</a:t>
            </a:r>
            <a:r>
              <a:rPr lang="en-GB" b="0" i="0" dirty="0">
                <a:solidFill>
                  <a:srgbClr val="000000"/>
                </a:solidFill>
                <a:latin typeface="Calibri"/>
                <a:ea typeface="Calibri"/>
                <a:cs typeface="Calibri"/>
                <a:sym typeface="Calibri"/>
              </a:rPr>
              <a:t> ριζωμένες απόψεις. Ωστόσο, η ισότιμη πρόσβαση σε ασφαλείς υπηρεσίες άμβλωσης αποτελεί πρώτα απ' όλα ανθρώπινο δικαίωμα. Όπου η άμβλωση είναι ασφαλής και νόμιμη, κανένας δεν αναγκάζεται να την κάνει. </a:t>
            </a:r>
            <a:endParaRPr dirty="0"/>
          </a:p>
          <a:p>
            <a:pPr marL="0" lvl="1" indent="0" algn="just" rtl="0">
              <a:lnSpc>
                <a:spcPct val="90000"/>
              </a:lnSpc>
              <a:spcBef>
                <a:spcPts val="500"/>
              </a:spcBef>
              <a:spcAft>
                <a:spcPts val="0"/>
              </a:spcAft>
              <a:buSzPts val="2200"/>
              <a:buNone/>
            </a:pPr>
            <a:endParaRPr sz="1800" dirty="0">
              <a:solidFill>
                <a:srgbClr val="000000"/>
              </a:solidFill>
            </a:endParaRPr>
          </a:p>
          <a:p>
            <a:pPr marL="0" lvl="1" indent="0" algn="just" rtl="0">
              <a:lnSpc>
                <a:spcPct val="90000"/>
              </a:lnSpc>
              <a:spcBef>
                <a:spcPts val="500"/>
              </a:spcBef>
              <a:spcAft>
                <a:spcPts val="0"/>
              </a:spcAft>
              <a:buSzPts val="2200"/>
              <a:buNone/>
            </a:pPr>
            <a:r>
              <a:rPr lang="en-GB" sz="1800" b="0" i="0" dirty="0">
                <a:solidFill>
                  <a:srgbClr val="000000"/>
                </a:solidFill>
                <a:latin typeface="Calibri"/>
                <a:ea typeface="Calibri"/>
                <a:cs typeface="Calibri"/>
                <a:sym typeface="Calibri"/>
              </a:rPr>
              <a:t>Όπου οι αμβλώσεις είναι παράνομες και μη ασφαλείς, οι άνθρωποι με μήτρα αναγκάζονται να κυοφορούν ανεπιθύμητες εγκυμοσύνες μέχρι τέλους ή να υποφέρουν από σοβαρές συνέπειες για την υγεία τους, ακόμη και από θάνατο</a:t>
            </a:r>
            <a:r>
              <a:rPr lang="en-GB" sz="1800" dirty="0">
                <a:solidFill>
                  <a:srgbClr val="000000"/>
                </a:solidFill>
              </a:rPr>
              <a:t>.</a:t>
            </a:r>
            <a:r>
              <a:rPr lang="el-GR" sz="1800" dirty="0">
                <a:solidFill>
                  <a:srgbClr val="000000"/>
                </a:solidFill>
              </a:rPr>
              <a:t>»</a:t>
            </a:r>
            <a:r>
              <a:rPr lang="en-GB" sz="1800" dirty="0">
                <a:solidFill>
                  <a:srgbClr val="000000"/>
                </a:solidFill>
              </a:rPr>
              <a:t> </a:t>
            </a:r>
          </a:p>
          <a:p>
            <a:pPr marL="0" lvl="1" indent="0" algn="just" rtl="0">
              <a:lnSpc>
                <a:spcPct val="90000"/>
              </a:lnSpc>
              <a:spcBef>
                <a:spcPts val="500"/>
              </a:spcBef>
              <a:spcAft>
                <a:spcPts val="0"/>
              </a:spcAft>
              <a:buSzPts val="2200"/>
              <a:buNone/>
            </a:pPr>
            <a:endParaRPr sz="1800" dirty="0"/>
          </a:p>
          <a:p>
            <a:pPr marL="0" lvl="0" indent="0" algn="r" rtl="0">
              <a:lnSpc>
                <a:spcPct val="115000"/>
              </a:lnSpc>
              <a:spcBef>
                <a:spcPts val="1200"/>
              </a:spcBef>
              <a:spcAft>
                <a:spcPts val="0"/>
              </a:spcAft>
              <a:buSzPts val="1800"/>
              <a:buNone/>
            </a:pPr>
            <a:r>
              <a:rPr lang="en-GB" sz="1400" i="1" dirty="0"/>
              <a:t>Παρατηρητήριο Ανθρωπίνων Δικαιωμάτων (Ανθρώπινα δικαιώματα των γυναικών: άμβλωση)</a:t>
            </a:r>
            <a:endParaRPr sz="1400" i="1" dirty="0"/>
          </a:p>
          <a:p>
            <a:pPr marL="630000" marR="0" lvl="0" indent="0" algn="just" rtl="0">
              <a:lnSpc>
                <a:spcPct val="90000"/>
              </a:lnSpc>
              <a:spcBef>
                <a:spcPts val="1200"/>
              </a:spcBef>
              <a:spcAft>
                <a:spcPts val="0"/>
              </a:spcAft>
              <a:buClr>
                <a:srgbClr val="000000"/>
              </a:buClr>
              <a:buSzPts val="1800"/>
              <a:buFont typeface="Arial"/>
              <a:buNone/>
            </a:pPr>
            <a:endParaRPr dirty="0"/>
          </a:p>
        </p:txBody>
      </p:sp>
      <p:graphicFrame>
        <p:nvGraphicFramePr>
          <p:cNvPr id="199" name="Google Shape;199;p37"/>
          <p:cNvGraphicFramePr/>
          <p:nvPr>
            <p:extLst>
              <p:ext uri="{D42A27DB-BD31-4B8C-83A1-F6EECF244321}">
                <p14:modId xmlns:p14="http://schemas.microsoft.com/office/powerpoint/2010/main" val="3833120929"/>
              </p:ext>
            </p:extLst>
          </p:nvPr>
        </p:nvGraphicFramePr>
        <p:xfrm>
          <a:off x="5455988" y="1731450"/>
          <a:ext cx="5851500" cy="3611100"/>
        </p:xfrm>
        <a:graphic>
          <a:graphicData uri="http://schemas.openxmlformats.org/drawingml/2006/chart">
            <c:chart xmlns:c="http://schemas.openxmlformats.org/drawingml/2006/chart" xmlns:r="http://schemas.openxmlformats.org/officeDocument/2006/relationships" r:id="rId3"/>
          </a:graphicData>
        </a:graphic>
      </p:graphicFrame>
      <p:sp>
        <p:nvSpPr>
          <p:cNvPr id="200" name="Google Shape;200;p37"/>
          <p:cNvSpPr txBox="1"/>
          <p:nvPr/>
        </p:nvSpPr>
        <p:spPr>
          <a:xfrm>
            <a:off x="6270171" y="5424182"/>
            <a:ext cx="5380361" cy="7924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GB" sz="1050" b="0" i="0" u="none" strike="noStrike" cap="none" dirty="0">
                <a:solidFill>
                  <a:srgbClr val="000000"/>
                </a:solidFill>
                <a:latin typeface="Calibri"/>
                <a:ea typeface="Calibri"/>
                <a:cs typeface="Calibri"/>
                <a:sym typeface="Calibri"/>
              </a:rPr>
              <a:t>Περίπου το 13% των θανάτων ανθρώπων που γεννούν ή είναι </a:t>
            </a:r>
            <a:r>
              <a:rPr lang="el-GR" sz="1050" dirty="0">
                <a:latin typeface="Calibri"/>
                <a:ea typeface="Calibri"/>
                <a:cs typeface="Calibri"/>
                <a:sym typeface="Calibri"/>
              </a:rPr>
              <a:t>εγκυμονούντες</a:t>
            </a:r>
            <a:r>
              <a:rPr lang="en-GB" sz="1050" b="0" i="0" u="none" strike="noStrike" cap="none" dirty="0">
                <a:solidFill>
                  <a:srgbClr val="000000"/>
                </a:solidFill>
                <a:latin typeface="Calibri"/>
                <a:ea typeface="Calibri"/>
                <a:cs typeface="Calibri"/>
                <a:sym typeface="Calibri"/>
              </a:rPr>
              <a:t> παγκοσμίως οφείλεται σε μη ασφαλείς αμβλώσεις - μεταξύ 68.000 και 78.000 θανάτων ετησίως.</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GB" sz="1050" b="0" i="0" u="none" strike="noStrike" cap="none" dirty="0">
                <a:solidFill>
                  <a:srgbClr val="000000"/>
                </a:solidFill>
                <a:latin typeface="Calibri"/>
                <a:ea typeface="Calibri"/>
                <a:cs typeface="Calibri"/>
                <a:sym typeface="Calibri"/>
              </a:rPr>
              <a:t> (Πηγή: </a:t>
            </a:r>
            <a:r>
              <a:rPr lang="en-GB" sz="1050" b="0" i="0" u="sng" strike="noStrike" cap="none" dirty="0">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https://www.hrw.org/legacy/women/abortion.html </a:t>
            </a:r>
            <a:r>
              <a:rPr lang="en-GB" sz="1050" b="0" i="0" u="none" strike="noStrike" cap="none" dirty="0">
                <a:solidFill>
                  <a:srgbClr val="000000"/>
                </a:solidFill>
                <a:latin typeface="Calibri"/>
                <a:ea typeface="Calibri"/>
                <a:cs typeface="Calibri"/>
                <a:sym typeface="Calibri"/>
              </a:rPr>
              <a:t>)</a:t>
            </a:r>
            <a:endParaRPr sz="105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cxnSp>
        <p:nvCxnSpPr>
          <p:cNvPr id="3" name="Straight Connector 2"/>
          <p:cNvCxnSpPr/>
          <p:nvPr/>
        </p:nvCxnSpPr>
        <p:spPr>
          <a:xfrm>
            <a:off x="5807947" y="1446963"/>
            <a:ext cx="20097" cy="4769703"/>
          </a:xfrm>
          <a:prstGeom prst="line">
            <a:avLst/>
          </a:prstGeom>
          <a:ln>
            <a:solidFill>
              <a:srgbClr val="187498"/>
            </a:solidFill>
          </a:ln>
        </p:spPr>
        <p:style>
          <a:lnRef idx="1">
            <a:schemeClr val="accent1"/>
          </a:lnRef>
          <a:fillRef idx="0">
            <a:schemeClr val="accent1"/>
          </a:fillRef>
          <a:effectRef idx="0">
            <a:schemeClr val="accent1"/>
          </a:effectRef>
          <a:fontRef idx="minor">
            <a:schemeClr val="tx1"/>
          </a:fontRef>
        </p:style>
      </p:cxnSp>
      <p:sp>
        <p:nvSpPr>
          <p:cNvPr id="11" name="Google Shape;185;p5"/>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Font typeface="Calibri"/>
              <a:buNone/>
            </a:pPr>
            <a:r>
              <a:rPr lang="en-GB" b="1" dirty="0"/>
              <a:t>Μελέτη περίπτωσης 1: Άμβλωση </a:t>
            </a:r>
            <a:endParaRPr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8"/>
          <p:cNvSpPr txBox="1">
            <a:spLocks noGrp="1"/>
          </p:cNvSpPr>
          <p:nvPr>
            <p:ph type="body" idx="2"/>
          </p:nvPr>
        </p:nvSpPr>
        <p:spPr>
          <a:xfrm>
            <a:off x="399370" y="1994263"/>
            <a:ext cx="5502666" cy="4603389"/>
          </a:xfrm>
          <a:prstGeom prst="rect">
            <a:avLst/>
          </a:prstGeom>
          <a:noFill/>
          <a:ln>
            <a:noFill/>
          </a:ln>
        </p:spPr>
        <p:txBody>
          <a:bodyPr spcFirstLastPara="1" wrap="square" lIns="0" tIns="0" rIns="0" bIns="0" anchor="t" anchorCtr="0">
            <a:noAutofit/>
          </a:bodyPr>
          <a:lstStyle/>
          <a:p>
            <a:pPr marL="271463" marR="0" lvl="0" indent="-4763" algn="just" rtl="0">
              <a:lnSpc>
                <a:spcPct val="90000"/>
              </a:lnSpc>
              <a:spcBef>
                <a:spcPts val="1000"/>
              </a:spcBef>
              <a:spcAft>
                <a:spcPts val="0"/>
              </a:spcAft>
              <a:buClr>
                <a:srgbClr val="000000"/>
              </a:buClr>
              <a:buSzPts val="1800"/>
              <a:buFont typeface="Arial"/>
              <a:buNone/>
            </a:pPr>
            <a:r>
              <a:rPr lang="el-GR" dirty="0"/>
              <a:t>«</a:t>
            </a:r>
            <a:r>
              <a:rPr lang="en-GB" dirty="0" err="1"/>
              <a:t>Οι</a:t>
            </a:r>
            <a:r>
              <a:rPr lang="en-GB" dirty="0"/>
              <a:t> γυναικείες οργανώσεις σε όλο τον κόσμο </a:t>
            </a:r>
            <a:r>
              <a:rPr lang="en-GB" b="0" i="0" dirty="0">
                <a:solidFill>
                  <a:srgbClr val="000000"/>
                </a:solidFill>
                <a:latin typeface="Calibri"/>
                <a:ea typeface="Calibri"/>
                <a:cs typeface="Calibri"/>
                <a:sym typeface="Calibri"/>
              </a:rPr>
              <a:t>έχουν αγωνιστεί για το δικαίωμα πρόσβασης σε ασφαλείς και νόμιμες αμβλώσεις εδώ και δεκαετίες, και όλο και περισσότερο το διεθνές δίκαιο των ανθρωπίνων δικαιωμάτων στηρίζει τα αιτήματά τους. </a:t>
            </a:r>
            <a:endParaRPr dirty="0"/>
          </a:p>
          <a:p>
            <a:pPr marL="271463" marR="0" lvl="0" indent="-4763" algn="just" rtl="0">
              <a:lnSpc>
                <a:spcPct val="90000"/>
              </a:lnSpc>
              <a:spcBef>
                <a:spcPts val="1000"/>
              </a:spcBef>
              <a:spcAft>
                <a:spcPts val="0"/>
              </a:spcAft>
              <a:buClr>
                <a:srgbClr val="000000"/>
              </a:buClr>
              <a:buSzPts val="1800"/>
              <a:buFont typeface="Arial"/>
              <a:buNone/>
            </a:pPr>
            <a:endParaRPr dirty="0">
              <a:latin typeface="Calibri"/>
              <a:ea typeface="Calibri"/>
              <a:cs typeface="Calibri"/>
              <a:sym typeface="Calibri"/>
            </a:endParaRPr>
          </a:p>
          <a:p>
            <a:pPr marL="271463" marR="0" lvl="0" indent="-4763" algn="just" rtl="0">
              <a:lnSpc>
                <a:spcPct val="90000"/>
              </a:lnSpc>
              <a:spcBef>
                <a:spcPts val="1000"/>
              </a:spcBef>
              <a:spcAft>
                <a:spcPts val="0"/>
              </a:spcAft>
              <a:buClr>
                <a:srgbClr val="000000"/>
              </a:buClr>
              <a:buSzPts val="1800"/>
              <a:buFont typeface="Arial"/>
              <a:buNone/>
            </a:pPr>
            <a:r>
              <a:rPr lang="en-GB" b="0" i="0" dirty="0">
                <a:solidFill>
                  <a:srgbClr val="000000"/>
                </a:solidFill>
                <a:latin typeface="Calibri"/>
                <a:ea typeface="Calibri"/>
                <a:cs typeface="Calibri"/>
                <a:sym typeface="Calibri"/>
              </a:rPr>
              <a:t>Στην πραγματικότητα, τα διεθνή νομικά μέσα για τα ανθρώπινα δικαιώματα και οι έγκυρες ερμηνείες αυτών των μέσων επιβάλλουν το συμπέρασμα ότι οι γυναίκες έχουν το δικαίωμα να αποφασίζουν ανεξάρτητα για όλα τα θέματα που σχετίζονται με την αναπαραγωγή, συμπεριλαμβανομένου του θέματος της άμβλωσης</a:t>
            </a:r>
            <a:r>
              <a:rPr lang="en-GB" dirty="0"/>
              <a:t>.</a:t>
            </a:r>
            <a:r>
              <a:rPr lang="el-GR" dirty="0"/>
              <a:t>»</a:t>
            </a:r>
            <a:r>
              <a:rPr lang="en-GB" dirty="0"/>
              <a:t> </a:t>
            </a:r>
          </a:p>
          <a:p>
            <a:pPr marL="457200" marR="0" lvl="0" indent="-228600" algn="just" rtl="0">
              <a:lnSpc>
                <a:spcPct val="90000"/>
              </a:lnSpc>
              <a:spcBef>
                <a:spcPts val="1000"/>
              </a:spcBef>
              <a:spcAft>
                <a:spcPts val="0"/>
              </a:spcAft>
              <a:buClr>
                <a:srgbClr val="000000"/>
              </a:buClr>
              <a:buSzPts val="1800"/>
              <a:buFont typeface="Arial"/>
              <a:buNone/>
            </a:pPr>
            <a:endParaRPr dirty="0"/>
          </a:p>
          <a:p>
            <a:pPr marL="457200" marR="0" lvl="0" indent="-228600" algn="r" rtl="0">
              <a:lnSpc>
                <a:spcPct val="90000"/>
              </a:lnSpc>
              <a:spcBef>
                <a:spcPts val="1000"/>
              </a:spcBef>
              <a:spcAft>
                <a:spcPts val="0"/>
              </a:spcAft>
              <a:buClr>
                <a:srgbClr val="000000"/>
              </a:buClr>
              <a:buSzPts val="1800"/>
              <a:buFont typeface="Arial"/>
              <a:buNone/>
            </a:pPr>
            <a:r>
              <a:rPr lang="en-GB" sz="1600" i="1" dirty="0"/>
              <a:t>Παρατηρητήριο Ανθρωπίνων Δικαιωμάτων (Ανθρώπινα δικαιώματα των γυναικών: άμβλωση)</a:t>
            </a:r>
            <a:endParaRPr sz="1600" i="1" dirty="0"/>
          </a:p>
          <a:p>
            <a:pPr marL="457200" marR="0" lvl="0" indent="-228600" algn="just" rtl="0">
              <a:lnSpc>
                <a:spcPct val="90000"/>
              </a:lnSpc>
              <a:spcBef>
                <a:spcPts val="1000"/>
              </a:spcBef>
              <a:spcAft>
                <a:spcPts val="0"/>
              </a:spcAft>
              <a:buClr>
                <a:srgbClr val="000000"/>
              </a:buClr>
              <a:buSzPts val="1800"/>
              <a:buFont typeface="Arial"/>
              <a:buNone/>
            </a:pPr>
            <a:endParaRPr sz="1400" dirty="0"/>
          </a:p>
          <a:p>
            <a:pPr marL="457200" marR="0" lvl="0" indent="-228600" algn="just" rtl="0">
              <a:lnSpc>
                <a:spcPct val="90000"/>
              </a:lnSpc>
              <a:spcBef>
                <a:spcPts val="1000"/>
              </a:spcBef>
              <a:spcAft>
                <a:spcPts val="0"/>
              </a:spcAft>
              <a:buClr>
                <a:srgbClr val="000000"/>
              </a:buClr>
              <a:buSzPts val="1800"/>
              <a:buFont typeface="Arial"/>
              <a:buNone/>
            </a:pPr>
            <a:endParaRPr sz="1400" dirty="0"/>
          </a:p>
          <a:p>
            <a:pPr marL="457200" marR="0" lvl="0" indent="-228600" algn="just" rtl="0">
              <a:lnSpc>
                <a:spcPct val="90000"/>
              </a:lnSpc>
              <a:spcBef>
                <a:spcPts val="1000"/>
              </a:spcBef>
              <a:spcAft>
                <a:spcPts val="0"/>
              </a:spcAft>
              <a:buClr>
                <a:srgbClr val="000000"/>
              </a:buClr>
              <a:buSzPts val="1800"/>
              <a:buFont typeface="Arial"/>
              <a:buNone/>
            </a:pPr>
            <a:endParaRPr sz="1400" dirty="0"/>
          </a:p>
        </p:txBody>
      </p:sp>
      <p:pic>
        <p:nvPicPr>
          <p:cNvPr id="207" name="Google Shape;207;p38"/>
          <p:cNvPicPr preferRelativeResize="0"/>
          <p:nvPr/>
        </p:nvPicPr>
        <p:blipFill rotWithShape="1">
          <a:blip r:embed="rId3">
            <a:alphaModFix/>
          </a:blip>
          <a:srcRect/>
          <a:stretch/>
        </p:blipFill>
        <p:spPr>
          <a:xfrm>
            <a:off x="6394553" y="1260923"/>
            <a:ext cx="4940431" cy="3311078"/>
          </a:xfrm>
          <a:prstGeom prst="rect">
            <a:avLst/>
          </a:prstGeom>
          <a:noFill/>
          <a:ln>
            <a:noFill/>
          </a:ln>
        </p:spPr>
      </p:pic>
      <p:sp>
        <p:nvSpPr>
          <p:cNvPr id="208" name="Google Shape;208;p38"/>
          <p:cNvSpPr txBox="1"/>
          <p:nvPr/>
        </p:nvSpPr>
        <p:spPr>
          <a:xfrm>
            <a:off x="6275576" y="4572000"/>
            <a:ext cx="49404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err="1">
                <a:solidFill>
                  <a:srgbClr val="666666"/>
                </a:solidFill>
                <a:latin typeface="Georgia"/>
                <a:ea typeface="Georgia"/>
                <a:cs typeface="Georgia"/>
                <a:sym typeface="Georgia"/>
              </a:rPr>
              <a:t>Ακτι</a:t>
            </a:r>
            <a:r>
              <a:rPr lang="en-GB" sz="1200" b="0" i="0" u="none" strike="noStrike" cap="none" dirty="0">
                <a:solidFill>
                  <a:srgbClr val="666666"/>
                </a:solidFill>
                <a:latin typeface="Georgia"/>
                <a:ea typeface="Georgia"/>
                <a:cs typeface="Georgia"/>
                <a:sym typeface="Georgia"/>
              </a:rPr>
              <a:t>βιστές για τα δικαιώματα στην άμβλωση διαμαρτύρονται έξω από το Ανώτατο Δικαστήριο των ΗΠΑ στο Καπιτώλιο στην Ουάσιγκτον, Τρίτη 21 Ιουνίου 2022. © 2022 AP Photo/Jose Luis </a:t>
            </a:r>
            <a:r>
              <a:rPr lang="en-GB" sz="1100" b="0" i="0" u="none" strike="noStrike" cap="none" dirty="0">
                <a:solidFill>
                  <a:schemeClr val="dk1"/>
                </a:solidFill>
                <a:latin typeface="Calibri"/>
                <a:ea typeface="Calibri"/>
                <a:cs typeface="Calibri"/>
                <a:sym typeface="Calibri"/>
              </a:rPr>
              <a:t>Magana </a:t>
            </a:r>
            <a:endParaRPr sz="1100" b="0" i="0" u="none" strike="noStrike" cap="none" dirty="0">
              <a:solidFill>
                <a:schemeClr val="dk1"/>
              </a:solidFill>
              <a:latin typeface="Calibri"/>
              <a:ea typeface="Calibri"/>
              <a:cs typeface="Calibri"/>
              <a:sym typeface="Calibri"/>
            </a:endParaRPr>
          </a:p>
        </p:txBody>
      </p:sp>
      <p:sp>
        <p:nvSpPr>
          <p:cNvPr id="6" name="Google Shape;185;p5"/>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Font typeface="Calibri"/>
              <a:buNone/>
            </a:pPr>
            <a:r>
              <a:rPr lang="en-GB" b="1" dirty="0"/>
              <a:t>Μελέτη περίπτωσης 1: Άμβλωση </a:t>
            </a:r>
            <a:endParaRPr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9"/>
          <p:cNvSpPr txBox="1">
            <a:spLocks noGrp="1"/>
          </p:cNvSpPr>
          <p:nvPr>
            <p:ph type="body" idx="1"/>
          </p:nvPr>
        </p:nvSpPr>
        <p:spPr>
          <a:xfrm>
            <a:off x="288838" y="1299010"/>
            <a:ext cx="11393261" cy="500784"/>
          </a:xfrm>
          <a:prstGeom prst="rect">
            <a:avLst/>
          </a:prstGeom>
          <a:noFill/>
          <a:ln>
            <a:noFill/>
          </a:ln>
        </p:spPr>
        <p:txBody>
          <a:bodyPr spcFirstLastPara="1" wrap="square" lIns="0" tIns="0" rIns="0" bIns="0" anchor="ctr" anchorCtr="0">
            <a:noAutofit/>
          </a:bodyPr>
          <a:lstStyle/>
          <a:p>
            <a:pPr marL="457200" marR="0" lvl="0" indent="-228600" algn="ctr" rtl="0">
              <a:lnSpc>
                <a:spcPct val="90000"/>
              </a:lnSpc>
              <a:spcBef>
                <a:spcPts val="1000"/>
              </a:spcBef>
              <a:spcAft>
                <a:spcPts val="0"/>
              </a:spcAft>
              <a:buClr>
                <a:schemeClr val="accent3"/>
              </a:buClr>
              <a:buSzPts val="2000"/>
              <a:buFont typeface="Arial"/>
              <a:buNone/>
            </a:pPr>
            <a:r>
              <a:rPr lang="en-GB" b="1" i="0" dirty="0">
                <a:solidFill>
                  <a:srgbClr val="262626"/>
                </a:solidFill>
                <a:latin typeface="Arial"/>
                <a:ea typeface="Arial"/>
                <a:cs typeface="Arial"/>
                <a:sym typeface="Arial"/>
              </a:rPr>
              <a:t>Η ποινικοποίηση των αμβλώσεων δεν σταματά τις αμβλώσεις, </a:t>
            </a:r>
            <a:endParaRPr lang="el-GR" b="1" i="0" dirty="0">
              <a:solidFill>
                <a:srgbClr val="262626"/>
              </a:solidFill>
              <a:latin typeface="Arial"/>
              <a:ea typeface="Arial"/>
              <a:cs typeface="Arial"/>
              <a:sym typeface="Arial"/>
            </a:endParaRPr>
          </a:p>
          <a:p>
            <a:pPr marL="457200" marR="0" lvl="0" indent="-228600" algn="ctr" rtl="0">
              <a:lnSpc>
                <a:spcPct val="90000"/>
              </a:lnSpc>
              <a:spcBef>
                <a:spcPts val="1000"/>
              </a:spcBef>
              <a:spcAft>
                <a:spcPts val="0"/>
              </a:spcAft>
              <a:buClr>
                <a:schemeClr val="accent3"/>
              </a:buClr>
              <a:buSzPts val="2000"/>
              <a:buFont typeface="Arial"/>
              <a:buNone/>
            </a:pPr>
            <a:r>
              <a:rPr lang="en-GB" b="1" i="0" dirty="0">
                <a:solidFill>
                  <a:srgbClr val="262626"/>
                </a:solidFill>
                <a:latin typeface="Arial"/>
                <a:ea typeface="Arial"/>
                <a:cs typeface="Arial"/>
                <a:sym typeface="Arial"/>
              </a:rPr>
              <a:t>απ</a:t>
            </a:r>
            <a:r>
              <a:rPr lang="en-GB" b="1" i="0" dirty="0" err="1">
                <a:solidFill>
                  <a:srgbClr val="262626"/>
                </a:solidFill>
                <a:latin typeface="Arial"/>
                <a:ea typeface="Arial"/>
                <a:cs typeface="Arial"/>
                <a:sym typeface="Arial"/>
              </a:rPr>
              <a:t>λώς</a:t>
            </a:r>
            <a:r>
              <a:rPr lang="en-GB" b="1" i="0" dirty="0">
                <a:solidFill>
                  <a:srgbClr val="262626"/>
                </a:solidFill>
                <a:latin typeface="Arial"/>
                <a:ea typeface="Arial"/>
                <a:cs typeface="Arial"/>
                <a:sym typeface="Arial"/>
              </a:rPr>
              <a:t> καθιστά τις αμβλώσεις λιγότερο ασφαλείς </a:t>
            </a:r>
            <a:endParaRPr dirty="0"/>
          </a:p>
          <a:p>
            <a:pPr marL="457200" marR="0" lvl="0" indent="-228600" algn="just" rtl="0">
              <a:lnSpc>
                <a:spcPct val="90000"/>
              </a:lnSpc>
              <a:spcBef>
                <a:spcPts val="1000"/>
              </a:spcBef>
              <a:spcAft>
                <a:spcPts val="0"/>
              </a:spcAft>
              <a:buClr>
                <a:schemeClr val="accent3"/>
              </a:buClr>
              <a:buSzPts val="2000"/>
              <a:buFont typeface="Arial"/>
              <a:buNone/>
            </a:pPr>
            <a:endParaRPr dirty="0"/>
          </a:p>
        </p:txBody>
      </p:sp>
      <p:sp>
        <p:nvSpPr>
          <p:cNvPr id="215" name="Google Shape;215;p39"/>
          <p:cNvSpPr txBox="1">
            <a:spLocks noGrp="1"/>
          </p:cNvSpPr>
          <p:nvPr>
            <p:ph type="body" idx="2"/>
          </p:nvPr>
        </p:nvSpPr>
        <p:spPr>
          <a:xfrm>
            <a:off x="399370" y="1799794"/>
            <a:ext cx="11393260" cy="4603389"/>
          </a:xfrm>
          <a:prstGeom prst="rect">
            <a:avLst/>
          </a:prstGeom>
          <a:noFill/>
          <a:ln>
            <a:noFill/>
          </a:ln>
        </p:spPr>
        <p:txBody>
          <a:bodyPr spcFirstLastPara="1" wrap="square" lIns="0" tIns="0" rIns="0" bIns="0" anchor="t" anchorCtr="0">
            <a:noAutofit/>
          </a:bodyPr>
          <a:lstStyle/>
          <a:p>
            <a:pPr marL="0" marR="0" lvl="0" indent="0" algn="just" rtl="0">
              <a:lnSpc>
                <a:spcPct val="115000"/>
              </a:lnSpc>
              <a:spcBef>
                <a:spcPts val="1000"/>
              </a:spcBef>
              <a:spcAft>
                <a:spcPts val="0"/>
              </a:spcAft>
              <a:buClr>
                <a:srgbClr val="000000"/>
              </a:buClr>
              <a:buSzPts val="1800"/>
              <a:buFont typeface="Arial"/>
              <a:buNone/>
            </a:pPr>
            <a:r>
              <a:rPr lang="en-GB" b="0" i="0" dirty="0">
                <a:solidFill>
                  <a:srgbClr val="000000"/>
                </a:solidFill>
                <a:latin typeface="Calibri" panose="020F0502020204030204" pitchFamily="34" charset="0"/>
                <a:cs typeface="Calibri" panose="020F0502020204030204" pitchFamily="34" charset="0"/>
                <a:sym typeface="Calibri"/>
              </a:rPr>
              <a:t>Η αποτροπή της πρόσβασης των ατόμων με μήτρα στις αμβλώσεις </a:t>
            </a:r>
            <a:r>
              <a:rPr lang="en-GB" dirty="0">
                <a:latin typeface="Calibri" panose="020F0502020204030204" pitchFamily="34" charset="0"/>
                <a:cs typeface="Calibri" panose="020F0502020204030204" pitchFamily="34" charset="0"/>
              </a:rPr>
              <a:t>δεν προϋποθέτει ότι οι αμβλώσεις θα σταματήσουν. Ωστόσο, το αποτέλεσμα της απαγόρευσης της πρόσβασης στις αμβλώσεις σημαίνει ότι οι άνθρωποι δεν είναι σε θέση να κάνουν ασφαλείς αμβλώσεις και η ζωή τους τίθεται σε κίνδυνο. Ο αριθμός των μη ασφαλών αμβλώσεων ετησίως έφτασε τα 25 εκατομμύρια. </a:t>
            </a:r>
          </a:p>
          <a:p>
            <a:pPr marL="0" marR="0" lvl="0" indent="0" algn="just" rtl="0">
              <a:lnSpc>
                <a:spcPct val="115000"/>
              </a:lnSpc>
              <a:spcBef>
                <a:spcPts val="1000"/>
              </a:spcBef>
              <a:spcAft>
                <a:spcPts val="0"/>
              </a:spcAft>
              <a:buClr>
                <a:srgbClr val="000000"/>
              </a:buClr>
              <a:buSzPts val="1800"/>
              <a:buFont typeface="Arial"/>
              <a:buNone/>
            </a:pPr>
            <a:r>
              <a:rPr lang="en-GB" b="0" i="0" dirty="0">
                <a:solidFill>
                  <a:srgbClr val="000000"/>
                </a:solidFill>
                <a:latin typeface="Calibri" panose="020F0502020204030204" pitchFamily="34" charset="0"/>
                <a:cs typeface="Calibri" panose="020F0502020204030204" pitchFamily="34" charset="0"/>
                <a:sym typeface="Calibri"/>
              </a:rPr>
              <a:t>Οι μη ασφαλείς αμβλώσεις ορίζονται από τον Παγκόσμιο Οργανισμό Υγείας (ΠΟΥ) ως </a:t>
            </a:r>
            <a:r>
              <a:rPr lang="el-GR" b="0" i="0" dirty="0">
                <a:solidFill>
                  <a:srgbClr val="000000"/>
                </a:solidFill>
                <a:latin typeface="Calibri" panose="020F0502020204030204" pitchFamily="34" charset="0"/>
                <a:cs typeface="Calibri" panose="020F0502020204030204" pitchFamily="34" charset="0"/>
                <a:sym typeface="Calibri"/>
              </a:rPr>
              <a:t>«</a:t>
            </a:r>
            <a:r>
              <a:rPr lang="en-GB" b="0" i="1" dirty="0" err="1">
                <a:solidFill>
                  <a:srgbClr val="000000"/>
                </a:solidFill>
                <a:latin typeface="Calibri" panose="020F0502020204030204" pitchFamily="34" charset="0"/>
                <a:cs typeface="Calibri" panose="020F0502020204030204" pitchFamily="34" charset="0"/>
                <a:sym typeface="Calibri"/>
              </a:rPr>
              <a:t>μι</a:t>
            </a:r>
            <a:r>
              <a:rPr lang="en-GB" b="0" i="1" dirty="0">
                <a:solidFill>
                  <a:srgbClr val="000000"/>
                </a:solidFill>
                <a:latin typeface="Calibri" panose="020F0502020204030204" pitchFamily="34" charset="0"/>
                <a:cs typeface="Calibri" panose="020F0502020204030204" pitchFamily="34" charset="0"/>
                <a:sym typeface="Calibri"/>
              </a:rPr>
              <a:t>α διαδικασία τερματισμού μιας ανεπιθύμητης εγκυμοσύνης που πραγματοποιείται</a:t>
            </a:r>
            <a:r>
              <a:rPr lang="el-GR" b="0" i="1" dirty="0">
                <a:solidFill>
                  <a:srgbClr val="000000"/>
                </a:solidFill>
                <a:latin typeface="Calibri" panose="020F0502020204030204" pitchFamily="34" charset="0"/>
                <a:cs typeface="Calibri" panose="020F0502020204030204" pitchFamily="34" charset="0"/>
                <a:sym typeface="Calibri"/>
              </a:rPr>
              <a:t>,</a:t>
            </a:r>
            <a:r>
              <a:rPr lang="en-GB" b="0" i="1" dirty="0">
                <a:solidFill>
                  <a:srgbClr val="000000"/>
                </a:solidFill>
                <a:latin typeface="Calibri" panose="020F0502020204030204" pitchFamily="34" charset="0"/>
                <a:cs typeface="Calibri" panose="020F0502020204030204" pitchFamily="34" charset="0"/>
                <a:sym typeface="Calibri"/>
              </a:rPr>
              <a:t> είτε από άτομα που δεν διαθέτουν τις απαραίτητες δεξιότητες</a:t>
            </a:r>
            <a:r>
              <a:rPr lang="el-GR" b="0" i="1" dirty="0">
                <a:solidFill>
                  <a:srgbClr val="000000"/>
                </a:solidFill>
                <a:latin typeface="Calibri" panose="020F0502020204030204" pitchFamily="34" charset="0"/>
                <a:cs typeface="Calibri" panose="020F0502020204030204" pitchFamily="34" charset="0"/>
                <a:sym typeface="Calibri"/>
              </a:rPr>
              <a:t>,</a:t>
            </a:r>
            <a:r>
              <a:rPr lang="en-GB" b="0" i="1" dirty="0">
                <a:solidFill>
                  <a:srgbClr val="000000"/>
                </a:solidFill>
                <a:latin typeface="Calibri" panose="020F0502020204030204" pitchFamily="34" charset="0"/>
                <a:cs typeface="Calibri" panose="020F0502020204030204" pitchFamily="34" charset="0"/>
                <a:sym typeface="Calibri"/>
              </a:rPr>
              <a:t> είτε σε περιβάλλον που δεν ανταποκρίνεται στα ελάχιστα ιατρικά πρότυπα</a:t>
            </a:r>
            <a:r>
              <a:rPr lang="el-GR" b="0" i="1" dirty="0">
                <a:solidFill>
                  <a:srgbClr val="000000"/>
                </a:solidFill>
                <a:latin typeface="Calibri" panose="020F0502020204030204" pitchFamily="34" charset="0"/>
                <a:cs typeface="Calibri" panose="020F0502020204030204" pitchFamily="34" charset="0"/>
                <a:sym typeface="Calibri"/>
              </a:rPr>
              <a:t>,</a:t>
            </a:r>
            <a:r>
              <a:rPr lang="en-GB" b="0" i="1" dirty="0">
                <a:solidFill>
                  <a:srgbClr val="000000"/>
                </a:solidFill>
                <a:latin typeface="Calibri" panose="020F0502020204030204" pitchFamily="34" charset="0"/>
                <a:cs typeface="Calibri" panose="020F0502020204030204" pitchFamily="34" charset="0"/>
                <a:sym typeface="Calibri"/>
              </a:rPr>
              <a:t> είτε και τα δύο". </a:t>
            </a:r>
            <a:r>
              <a:rPr lang="en-GB" dirty="0">
                <a:latin typeface="Calibri" panose="020F0502020204030204" pitchFamily="34" charset="0"/>
                <a:cs typeface="Calibri" panose="020F0502020204030204" pitchFamily="34" charset="0"/>
              </a:rPr>
              <a:t>(Διεθνής Αμνηστία, Βασικά στοιχεία για τις αμβλώσεις)</a:t>
            </a:r>
            <a:r>
              <a:rPr lang="el-GR" dirty="0">
                <a:latin typeface="Calibri" panose="020F0502020204030204" pitchFamily="34" charset="0"/>
                <a:cs typeface="Calibri" panose="020F0502020204030204" pitchFamily="34" charset="0"/>
              </a:rPr>
              <a:t>.</a:t>
            </a:r>
            <a:endParaRPr b="0" i="0" dirty="0">
              <a:solidFill>
                <a:srgbClr val="000000"/>
              </a:solidFill>
              <a:latin typeface="Calibri" panose="020F0502020204030204" pitchFamily="34" charset="0"/>
              <a:cs typeface="Calibri" panose="020F0502020204030204" pitchFamily="34" charset="0"/>
              <a:sym typeface="Calibri"/>
            </a:endParaRPr>
          </a:p>
          <a:p>
            <a:pPr marL="0" marR="0" lvl="0" indent="0" algn="just" rtl="0">
              <a:lnSpc>
                <a:spcPct val="115000"/>
              </a:lnSpc>
              <a:spcBef>
                <a:spcPts val="1000"/>
              </a:spcBef>
              <a:spcAft>
                <a:spcPts val="0"/>
              </a:spcAft>
              <a:buClr>
                <a:srgbClr val="000000"/>
              </a:buClr>
              <a:buSzPts val="1800"/>
              <a:buFont typeface="Arial"/>
              <a:buNone/>
            </a:pPr>
            <a:r>
              <a:rPr lang="en-GB" dirty="0">
                <a:latin typeface="Calibri" panose="020F0502020204030204" pitchFamily="34" charset="0"/>
                <a:cs typeface="Calibri" panose="020F0502020204030204" pitchFamily="34" charset="0"/>
              </a:rPr>
              <a:t>Από την </a:t>
            </a:r>
            <a:r>
              <a:rPr lang="en-GB" b="0" i="0" dirty="0">
                <a:solidFill>
                  <a:srgbClr val="000000"/>
                </a:solidFill>
                <a:latin typeface="Calibri" panose="020F0502020204030204" pitchFamily="34" charset="0"/>
                <a:cs typeface="Calibri" panose="020F0502020204030204" pitchFamily="34" charset="0"/>
                <a:sym typeface="Calibri"/>
              </a:rPr>
              <a:t>άλλη πλευρά, οι </a:t>
            </a:r>
            <a:r>
              <a:rPr lang="en-GB" dirty="0">
                <a:latin typeface="Calibri" panose="020F0502020204030204" pitchFamily="34" charset="0"/>
                <a:cs typeface="Calibri" panose="020F0502020204030204" pitchFamily="34" charset="0"/>
              </a:rPr>
              <a:t>νόμιμες και ασφαλείς αμβλώσεις πραγματοποιούνται από έναν εκπαιδευμένο ιατρικό πάροχο. Οι μη ασφαλείς αμβλώσεις έχουν πολλές συνέπειες για τα άτομα με μήτρα και μία από αυτές είναι ο θάνατος κατά τη διάρκεια των μη ασφαλών διαδικασιών.  </a:t>
            </a:r>
            <a:endParaRPr dirty="0">
              <a:latin typeface="Calibri" panose="020F0502020204030204" pitchFamily="34" charset="0"/>
              <a:cs typeface="Calibri" panose="020F0502020204030204" pitchFamily="34" charset="0"/>
            </a:endParaRPr>
          </a:p>
          <a:p>
            <a:pPr marL="457200" marR="0" lvl="0" indent="-228600" algn="just" rtl="0">
              <a:lnSpc>
                <a:spcPct val="90000"/>
              </a:lnSpc>
              <a:spcBef>
                <a:spcPts val="1000"/>
              </a:spcBef>
              <a:spcAft>
                <a:spcPts val="0"/>
              </a:spcAft>
              <a:buClr>
                <a:srgbClr val="000000"/>
              </a:buClr>
              <a:buSzPts val="1800"/>
              <a:buFont typeface="Arial"/>
              <a:buNone/>
            </a:pPr>
            <a:r>
              <a:rPr lang="en-GB" b="0" i="0" dirty="0">
                <a:solidFill>
                  <a:srgbClr val="000000"/>
                </a:solidFill>
                <a:latin typeface="Calibri"/>
                <a:ea typeface="Calibri"/>
                <a:cs typeface="Calibri"/>
                <a:sym typeface="Calibri"/>
              </a:rPr>
              <a:t>   </a:t>
            </a:r>
            <a:endParaRPr b="0" i="0" dirty="0">
              <a:solidFill>
                <a:srgbClr val="000000"/>
              </a:solidFill>
              <a:latin typeface="Calibri"/>
              <a:ea typeface="Calibri"/>
              <a:cs typeface="Calibri"/>
              <a:sym typeface="Calibri"/>
            </a:endParaRPr>
          </a:p>
          <a:p>
            <a:pPr marL="457200" marR="0" lvl="0" indent="-228600" algn="just" rtl="0">
              <a:lnSpc>
                <a:spcPct val="90000"/>
              </a:lnSpc>
              <a:spcBef>
                <a:spcPts val="1000"/>
              </a:spcBef>
              <a:spcAft>
                <a:spcPts val="0"/>
              </a:spcAft>
              <a:buClr>
                <a:srgbClr val="000000"/>
              </a:buClr>
              <a:buSzPts val="1800"/>
              <a:buFont typeface="Arial"/>
              <a:buNone/>
            </a:pPr>
            <a:endParaRPr dirty="0"/>
          </a:p>
        </p:txBody>
      </p:sp>
      <p:sp>
        <p:nvSpPr>
          <p:cNvPr id="216" name="Google Shape;216;p39"/>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lvl="0"/>
            <a:r>
              <a:rPr lang="en-GB" b="1" dirty="0"/>
              <a:t> Μελέτη περίπτωσης 1 :Βασικά στοιχεία για την άμβλωση</a:t>
            </a:r>
            <a:endParaRPr b="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40"/>
          <p:cNvSpPr txBox="1">
            <a:spLocks noGrp="1"/>
          </p:cNvSpPr>
          <p:nvPr>
            <p:ph type="body" idx="1"/>
          </p:nvPr>
        </p:nvSpPr>
        <p:spPr>
          <a:xfrm>
            <a:off x="399369" y="1258817"/>
            <a:ext cx="11393261" cy="500784"/>
          </a:xfrm>
          <a:prstGeom prst="rect">
            <a:avLst/>
          </a:prstGeom>
          <a:noFill/>
          <a:ln>
            <a:noFill/>
          </a:ln>
        </p:spPr>
        <p:txBody>
          <a:bodyPr spcFirstLastPara="1" wrap="square" lIns="0" tIns="0" rIns="0" bIns="0" anchor="ctr" anchorCtr="0">
            <a:noAutofit/>
          </a:bodyPr>
          <a:lstStyle/>
          <a:p>
            <a:pPr marL="457200" marR="0" lvl="0" indent="-228600" algn="ctr" rtl="0">
              <a:lnSpc>
                <a:spcPct val="90000"/>
              </a:lnSpc>
              <a:spcBef>
                <a:spcPts val="1000"/>
              </a:spcBef>
              <a:spcAft>
                <a:spcPts val="0"/>
              </a:spcAft>
              <a:buClr>
                <a:schemeClr val="accent3"/>
              </a:buClr>
              <a:buSzPts val="2000"/>
              <a:buFont typeface="Arial"/>
              <a:buNone/>
            </a:pPr>
            <a:r>
              <a:rPr lang="en-GB" b="1" i="0" dirty="0">
                <a:solidFill>
                  <a:srgbClr val="262626"/>
                </a:solidFill>
                <a:latin typeface="Arial"/>
                <a:ea typeface="Arial"/>
                <a:cs typeface="Arial"/>
                <a:sym typeface="Arial"/>
              </a:rPr>
              <a:t>Δεν είναι μόνο οι </a:t>
            </a:r>
            <a:r>
              <a:rPr lang="el-GR" dirty="0">
                <a:solidFill>
                  <a:srgbClr val="262626"/>
                </a:solidFill>
                <a:latin typeface="Arial"/>
                <a:ea typeface="Arial"/>
                <a:cs typeface="Arial"/>
                <a:sym typeface="Arial"/>
              </a:rPr>
              <a:t>μη </a:t>
            </a:r>
            <a:r>
              <a:rPr lang="el-GR" dirty="0" err="1">
                <a:solidFill>
                  <a:srgbClr val="262626"/>
                </a:solidFill>
                <a:latin typeface="Arial"/>
                <a:ea typeface="Arial"/>
                <a:cs typeface="Arial"/>
                <a:sym typeface="Arial"/>
              </a:rPr>
              <a:t>τρανς</a:t>
            </a:r>
            <a:r>
              <a:rPr lang="en-GB" b="1" i="0" dirty="0">
                <a:solidFill>
                  <a:srgbClr val="262626"/>
                </a:solidFill>
                <a:latin typeface="Arial"/>
                <a:ea typeface="Arial"/>
                <a:cs typeface="Arial"/>
                <a:sym typeface="Arial"/>
              </a:rPr>
              <a:t> γυναίκες και κορίτσια που χρειάζονται αμβλώσεις</a:t>
            </a:r>
            <a:endParaRPr dirty="0"/>
          </a:p>
          <a:p>
            <a:pPr marL="457200" marR="0" lvl="0" indent="-228600" algn="ctr" rtl="0">
              <a:lnSpc>
                <a:spcPct val="90000"/>
              </a:lnSpc>
              <a:spcBef>
                <a:spcPts val="1000"/>
              </a:spcBef>
              <a:spcAft>
                <a:spcPts val="0"/>
              </a:spcAft>
              <a:buClr>
                <a:schemeClr val="accent3"/>
              </a:buClr>
              <a:buSzPts val="2000"/>
              <a:buFont typeface="Arial"/>
              <a:buNone/>
            </a:pPr>
            <a:endParaRPr dirty="0"/>
          </a:p>
        </p:txBody>
      </p:sp>
      <p:sp>
        <p:nvSpPr>
          <p:cNvPr id="222" name="Google Shape;222;p40"/>
          <p:cNvSpPr txBox="1">
            <a:spLocks noGrp="1"/>
          </p:cNvSpPr>
          <p:nvPr>
            <p:ph type="body" idx="2"/>
          </p:nvPr>
        </p:nvSpPr>
        <p:spPr>
          <a:xfrm>
            <a:off x="399370" y="1828008"/>
            <a:ext cx="11393260" cy="4603389"/>
          </a:xfrm>
          <a:prstGeom prst="rect">
            <a:avLst/>
          </a:prstGeom>
          <a:noFill/>
          <a:ln>
            <a:noFill/>
          </a:ln>
        </p:spPr>
        <p:txBody>
          <a:bodyPr spcFirstLastPara="1" wrap="square" lIns="0" tIns="0" rIns="0" bIns="0" anchor="t" anchorCtr="0">
            <a:noAutofit/>
          </a:bodyPr>
          <a:lstStyle/>
          <a:p>
            <a:pPr marL="228600" lvl="0" indent="0" algn="just" rtl="0">
              <a:lnSpc>
                <a:spcPct val="150000"/>
              </a:lnSpc>
              <a:spcBef>
                <a:spcPts val="1000"/>
              </a:spcBef>
              <a:spcAft>
                <a:spcPts val="0"/>
              </a:spcAft>
              <a:buSzPts val="1800"/>
              <a:buNone/>
            </a:pPr>
            <a:r>
              <a:rPr lang="el-GR" dirty="0"/>
              <a:t>«</a:t>
            </a:r>
            <a:r>
              <a:rPr lang="en-GB" b="0" i="0" dirty="0" err="1">
                <a:solidFill>
                  <a:srgbClr val="000000"/>
                </a:solidFill>
                <a:latin typeface="Calibri"/>
                <a:ea typeface="Calibri"/>
                <a:cs typeface="Calibri"/>
                <a:sym typeface="Calibri"/>
              </a:rPr>
              <a:t>Δεν</a:t>
            </a:r>
            <a:r>
              <a:rPr lang="en-GB" b="0" i="0" dirty="0">
                <a:solidFill>
                  <a:srgbClr val="000000"/>
                </a:solidFill>
                <a:latin typeface="Calibri"/>
                <a:ea typeface="Calibri"/>
                <a:cs typeface="Calibri"/>
                <a:sym typeface="Calibri"/>
              </a:rPr>
              <a:t> είναι μόνο οι </a:t>
            </a:r>
            <a:r>
              <a:rPr lang="el-GR" dirty="0"/>
              <a:t>μη </a:t>
            </a:r>
            <a:r>
              <a:rPr lang="el-GR" dirty="0" err="1"/>
              <a:t>τρανς</a:t>
            </a:r>
            <a:r>
              <a:rPr lang="el-GR" dirty="0"/>
              <a:t> </a:t>
            </a:r>
            <a:r>
              <a:rPr lang="en-GB" b="0" i="0" dirty="0" err="1">
                <a:solidFill>
                  <a:srgbClr val="000000"/>
                </a:solidFill>
                <a:latin typeface="Calibri"/>
                <a:ea typeface="Calibri"/>
                <a:cs typeface="Calibri"/>
                <a:sym typeface="Calibri"/>
              </a:rPr>
              <a:t>γυν</a:t>
            </a:r>
            <a:r>
              <a:rPr lang="en-GB" b="0" i="0" dirty="0">
                <a:solidFill>
                  <a:srgbClr val="000000"/>
                </a:solidFill>
                <a:latin typeface="Calibri"/>
                <a:ea typeface="Calibri"/>
                <a:cs typeface="Calibri"/>
                <a:sym typeface="Calibri"/>
              </a:rPr>
              <a:t>αίκες και κορίτσια (γυναίκες και κορίτσια που τους αποδόθηκ</a:t>
            </a:r>
            <a:r>
              <a:rPr lang="el-GR" b="0" i="0" dirty="0">
                <a:solidFill>
                  <a:srgbClr val="000000"/>
                </a:solidFill>
                <a:latin typeface="Calibri"/>
                <a:ea typeface="Calibri"/>
                <a:cs typeface="Calibri"/>
                <a:sym typeface="Calibri"/>
              </a:rPr>
              <a:t>ε θηλυκό φύλο </a:t>
            </a:r>
            <a:r>
              <a:rPr lang="en-GB" b="0" i="0" dirty="0">
                <a:solidFill>
                  <a:srgbClr val="000000"/>
                </a:solidFill>
                <a:latin typeface="Calibri"/>
                <a:ea typeface="Calibri"/>
                <a:cs typeface="Calibri"/>
                <a:sym typeface="Calibri"/>
              </a:rPr>
              <a:t>κα</a:t>
            </a:r>
            <a:r>
              <a:rPr lang="en-GB" b="0" i="0" dirty="0" err="1">
                <a:solidFill>
                  <a:srgbClr val="000000"/>
                </a:solidFill>
                <a:latin typeface="Calibri"/>
                <a:ea typeface="Calibri"/>
                <a:cs typeface="Calibri"/>
                <a:sym typeface="Calibri"/>
              </a:rPr>
              <a:t>τά</a:t>
            </a:r>
            <a:r>
              <a:rPr lang="en-GB" b="0" i="0" dirty="0">
                <a:solidFill>
                  <a:srgbClr val="000000"/>
                </a:solidFill>
                <a:latin typeface="Calibri"/>
                <a:ea typeface="Calibri"/>
                <a:cs typeface="Calibri"/>
                <a:sym typeface="Calibri"/>
              </a:rPr>
              <a:t> τη γέννηση) που μπορεί να χρειάζονται πρόσβαση σε υπηρεσίες άμβλωσης, αλλά και τα ίντερσεξ άτομα, οι τρανσέξουαλ άνδρες και αγόρια και τα άτομα με άλλες ταυτότητες φύλου που έχουν την αναπαραγωγική ικανότητα να </a:t>
            </a:r>
            <a:r>
              <a:rPr lang="el-GR" dirty="0"/>
              <a:t>εγκυμονούν» </a:t>
            </a:r>
            <a:r>
              <a:rPr lang="en-GB" i="1" dirty="0"/>
              <a:t>(</a:t>
            </a:r>
            <a:r>
              <a:rPr lang="en-GB" i="1" dirty="0" err="1"/>
              <a:t>Διεθνής</a:t>
            </a:r>
            <a:r>
              <a:rPr lang="en-GB" i="1" dirty="0"/>
              <a:t> Αμνηστία, Βασικά στοιχεία για την άμβλωση).</a:t>
            </a:r>
            <a:endParaRPr dirty="0"/>
          </a:p>
          <a:p>
            <a:pPr marL="228600" lvl="0" indent="0" algn="just" rtl="0">
              <a:lnSpc>
                <a:spcPct val="150000"/>
              </a:lnSpc>
              <a:spcBef>
                <a:spcPts val="1000"/>
              </a:spcBef>
              <a:spcAft>
                <a:spcPts val="0"/>
              </a:spcAft>
              <a:buSzPts val="1800"/>
              <a:buNone/>
            </a:pPr>
            <a:r>
              <a:rPr lang="en-GB" dirty="0"/>
              <a:t>Πολλοί άνθρωποι </a:t>
            </a:r>
            <a:r>
              <a:rPr lang="en-GB" b="1" dirty="0"/>
              <a:t>δεν έχουν πρόσβαση στην υγειονομική περίθαλψη, </a:t>
            </a:r>
            <a:r>
              <a:rPr lang="en-GB" dirty="0"/>
              <a:t>συμπεριλαμβανομένης της άμβλωσης. Ακόμη και αν έχουν πρόσβαση, το </a:t>
            </a:r>
            <a:r>
              <a:rPr lang="en-GB" i="1" dirty="0"/>
              <a:t>κοινωνικό στίγμα </a:t>
            </a:r>
            <a:r>
              <a:rPr lang="en-GB" dirty="0"/>
              <a:t>και τα στερεότυπα γύρω από το φύλο και τη σεξουαλικότητα τους εμποδίζουν να έχουν πρόσβαση σε πληροφορίες και υπηρεσίες γύρω από την αντισύλληψη ή την άμβλωση. Σύμφωνα με αναφορές, το 28% των τρανσέξουαλ και των ατόμων που δεν συμμορφώνονται με το φύλο φέρονται να παρενοχλούνται σε ιατρικές εγκαταστάσεις και το 19% έχουν αρνηθεί ιατρική περίθαλψη λόγω της κατάστασης του φύλου τους. Επιπλέον, η φυλή και η φτώχεια συμβάλλουν στις διακρίσεις που αντιμετωπίζουν πολλά άτομα όσον αφορά την υγειονομική περίθαλψη. </a:t>
            </a:r>
            <a:endParaRPr dirty="0"/>
          </a:p>
          <a:p>
            <a:pPr marL="228600" marR="0" lvl="0" indent="0" algn="just" rtl="0">
              <a:lnSpc>
                <a:spcPct val="90000"/>
              </a:lnSpc>
              <a:spcBef>
                <a:spcPts val="1000"/>
              </a:spcBef>
              <a:spcAft>
                <a:spcPts val="0"/>
              </a:spcAft>
              <a:buClr>
                <a:srgbClr val="000000"/>
              </a:buClr>
              <a:buSzPts val="1800"/>
              <a:buFont typeface="Arial"/>
              <a:buNone/>
            </a:pPr>
            <a:endParaRPr dirty="0"/>
          </a:p>
          <a:p>
            <a:pPr marL="457200" marR="0" lvl="0" indent="-228600" algn="just" rtl="0">
              <a:lnSpc>
                <a:spcPct val="90000"/>
              </a:lnSpc>
              <a:spcBef>
                <a:spcPts val="1000"/>
              </a:spcBef>
              <a:spcAft>
                <a:spcPts val="0"/>
              </a:spcAft>
              <a:buClr>
                <a:srgbClr val="000000"/>
              </a:buClr>
              <a:buSzPts val="1800"/>
              <a:buFont typeface="Arial"/>
              <a:buNone/>
            </a:pPr>
            <a:endParaRPr sz="1600" b="0" i="0" dirty="0">
              <a:solidFill>
                <a:srgbClr val="000000"/>
              </a:solidFill>
              <a:latin typeface="Calibri"/>
              <a:ea typeface="Calibri"/>
              <a:cs typeface="Calibri"/>
              <a:sym typeface="Calibri"/>
            </a:endParaRPr>
          </a:p>
          <a:p>
            <a:pPr marL="457200" lvl="0" indent="-228600" algn="l" rtl="0">
              <a:lnSpc>
                <a:spcPct val="90000"/>
              </a:lnSpc>
              <a:spcBef>
                <a:spcPts val="1000"/>
              </a:spcBef>
              <a:spcAft>
                <a:spcPts val="0"/>
              </a:spcAft>
              <a:buSzPts val="1800"/>
              <a:buNone/>
            </a:pPr>
            <a:endParaRPr b="0" i="0" dirty="0">
              <a:solidFill>
                <a:srgbClr val="000000"/>
              </a:solidFill>
              <a:latin typeface="Oswald"/>
              <a:ea typeface="Oswald"/>
              <a:cs typeface="Oswald"/>
              <a:sym typeface="Oswald"/>
            </a:endParaRPr>
          </a:p>
          <a:p>
            <a:pPr marL="457200" marR="0" lvl="0" indent="-228600" algn="just" rtl="0">
              <a:lnSpc>
                <a:spcPct val="90000"/>
              </a:lnSpc>
              <a:spcBef>
                <a:spcPts val="1000"/>
              </a:spcBef>
              <a:spcAft>
                <a:spcPts val="0"/>
              </a:spcAft>
              <a:buClr>
                <a:srgbClr val="000000"/>
              </a:buClr>
              <a:buSzPts val="1800"/>
              <a:buFont typeface="Arial"/>
              <a:buNone/>
            </a:pPr>
            <a:endParaRPr dirty="0"/>
          </a:p>
        </p:txBody>
      </p:sp>
      <p:sp>
        <p:nvSpPr>
          <p:cNvPr id="7" name="Google Shape;216;p39"/>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lvl="0"/>
            <a:r>
              <a:rPr lang="en-GB" b="1" dirty="0"/>
              <a:t> Μελέτη περίπτωσης 1 :Βασικά στοιχεία για την άμβλωση</a:t>
            </a:r>
            <a:endParaRPr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41"/>
          <p:cNvSpPr txBox="1">
            <a:spLocks noGrp="1"/>
          </p:cNvSpPr>
          <p:nvPr>
            <p:ph type="body" idx="1"/>
          </p:nvPr>
        </p:nvSpPr>
        <p:spPr>
          <a:xfrm>
            <a:off x="399370" y="1323167"/>
            <a:ext cx="11393261" cy="500784"/>
          </a:xfrm>
          <a:prstGeom prst="rect">
            <a:avLst/>
          </a:prstGeom>
          <a:noFill/>
          <a:ln>
            <a:noFill/>
          </a:ln>
        </p:spPr>
        <p:txBody>
          <a:bodyPr spcFirstLastPara="1" wrap="square" lIns="0" tIns="0" rIns="0" bIns="0" anchor="ctr" anchorCtr="0">
            <a:noAutofit/>
          </a:bodyPr>
          <a:lstStyle/>
          <a:p>
            <a:pPr marL="457200" marR="0" lvl="0" indent="-228600" algn="ctr" rtl="0">
              <a:lnSpc>
                <a:spcPct val="90000"/>
              </a:lnSpc>
              <a:spcBef>
                <a:spcPts val="1000"/>
              </a:spcBef>
              <a:spcAft>
                <a:spcPts val="0"/>
              </a:spcAft>
              <a:buClr>
                <a:schemeClr val="accent3"/>
              </a:buClr>
              <a:buSzPts val="2000"/>
              <a:buFont typeface="Arial"/>
              <a:buNone/>
            </a:pPr>
            <a:r>
              <a:rPr lang="en-GB" b="1" i="0" dirty="0">
                <a:solidFill>
                  <a:srgbClr val="262626"/>
                </a:solidFill>
                <a:latin typeface="Arial"/>
                <a:ea typeface="Arial"/>
                <a:cs typeface="Arial"/>
                <a:sym typeface="Arial"/>
              </a:rPr>
              <a:t>Η ποινικοποίηση των αμβλώσεων είναι μια μορφή διάκρισης, </a:t>
            </a:r>
            <a:endParaRPr lang="el-GR" b="1" i="0" dirty="0">
              <a:solidFill>
                <a:srgbClr val="262626"/>
              </a:solidFill>
              <a:latin typeface="Arial"/>
              <a:ea typeface="Arial"/>
              <a:cs typeface="Arial"/>
              <a:sym typeface="Arial"/>
            </a:endParaRPr>
          </a:p>
          <a:p>
            <a:pPr marL="457200" marR="0" lvl="0" indent="-228600" algn="ctr" rtl="0">
              <a:lnSpc>
                <a:spcPct val="90000"/>
              </a:lnSpc>
              <a:spcBef>
                <a:spcPts val="1000"/>
              </a:spcBef>
              <a:spcAft>
                <a:spcPts val="0"/>
              </a:spcAft>
              <a:buClr>
                <a:schemeClr val="accent3"/>
              </a:buClr>
              <a:buSzPts val="2000"/>
              <a:buFont typeface="Arial"/>
              <a:buNone/>
            </a:pPr>
            <a:r>
              <a:rPr lang="en-GB" b="1" i="0" dirty="0">
                <a:solidFill>
                  <a:srgbClr val="262626"/>
                </a:solidFill>
                <a:latin typeface="Arial"/>
                <a:ea typeface="Arial"/>
                <a:cs typeface="Arial"/>
                <a:sym typeface="Arial"/>
              </a:rPr>
              <a:t>η οποία τροφοδοτεί περαιτέρω το στίγμα</a:t>
            </a:r>
            <a:endParaRPr dirty="0"/>
          </a:p>
          <a:p>
            <a:pPr marL="457200" marR="0" lvl="0" indent="-228600" algn="just" rtl="0">
              <a:lnSpc>
                <a:spcPct val="90000"/>
              </a:lnSpc>
              <a:spcBef>
                <a:spcPts val="1000"/>
              </a:spcBef>
              <a:spcAft>
                <a:spcPts val="0"/>
              </a:spcAft>
              <a:buClr>
                <a:schemeClr val="accent3"/>
              </a:buClr>
              <a:buSzPts val="2000"/>
              <a:buFont typeface="Arial"/>
              <a:buNone/>
            </a:pPr>
            <a:endParaRPr dirty="0"/>
          </a:p>
        </p:txBody>
      </p:sp>
      <p:sp>
        <p:nvSpPr>
          <p:cNvPr id="229" name="Google Shape;229;p41"/>
          <p:cNvSpPr txBox="1">
            <a:spLocks noGrp="1"/>
          </p:cNvSpPr>
          <p:nvPr>
            <p:ph type="body" idx="2"/>
          </p:nvPr>
        </p:nvSpPr>
        <p:spPr>
          <a:xfrm>
            <a:off x="505534" y="1823951"/>
            <a:ext cx="11393260" cy="4603389"/>
          </a:xfrm>
          <a:prstGeom prst="rect">
            <a:avLst/>
          </a:prstGeom>
          <a:noFill/>
          <a:ln>
            <a:noFill/>
          </a:ln>
        </p:spPr>
        <p:txBody>
          <a:bodyPr spcFirstLastPara="1" wrap="square" lIns="0" tIns="0" rIns="0" bIns="0" anchor="t" anchorCtr="0">
            <a:noAutofit/>
          </a:bodyPr>
          <a:lstStyle/>
          <a:p>
            <a:pPr marL="228600" marR="0" lvl="0" indent="0" algn="ctr" rtl="0">
              <a:lnSpc>
                <a:spcPct val="100000"/>
              </a:lnSpc>
              <a:spcBef>
                <a:spcPts val="1000"/>
              </a:spcBef>
              <a:spcAft>
                <a:spcPts val="0"/>
              </a:spcAft>
              <a:buSzPts val="1800"/>
              <a:buNone/>
            </a:pPr>
            <a:r>
              <a:rPr lang="en-GB" dirty="0"/>
              <a:t>Η άρνηση πρόσβασης σε υπηρεσίες αναπαραγωγικής υγείας αποτελεί </a:t>
            </a:r>
            <a:r>
              <a:rPr lang="en-GB" b="1" dirty="0"/>
              <a:t>μορφή διάκρισης</a:t>
            </a:r>
            <a:r>
              <a:rPr lang="en-GB" dirty="0"/>
              <a:t>. </a:t>
            </a:r>
            <a:br>
              <a:rPr lang="en-GB" dirty="0"/>
            </a:br>
            <a:endParaRPr dirty="0"/>
          </a:p>
          <a:p>
            <a:pPr marL="228600" marR="0" lvl="0" indent="0" algn="just" rtl="0">
              <a:lnSpc>
                <a:spcPct val="150000"/>
              </a:lnSpc>
              <a:spcBef>
                <a:spcPts val="1000"/>
              </a:spcBef>
              <a:spcAft>
                <a:spcPts val="0"/>
              </a:spcAft>
              <a:buSzPts val="1800"/>
              <a:buNone/>
            </a:pPr>
            <a:r>
              <a:rPr lang="en-GB" dirty="0"/>
              <a:t>Η παραπάνω δήλωση υποστηρίζεται από δηλώσεις της Επιτροπής της Σύμβασης των Ηνωμένων Εθνών για την εξάλειψη κάθε μορφής διακρίσεων κατά των γυναικών (CEDAW ή Σύμβαση για τα δικαιώματα των γυναικών). Οι διακρίσεις δεν αφορούν μόνο τις γυναίκες, αλλά και τις λεσβίες, τους αμφιφυλόφιλους, τα τρανς άτομα κ.λπ. </a:t>
            </a:r>
            <a:endParaRPr dirty="0"/>
          </a:p>
          <a:p>
            <a:pPr marL="228600" marR="0" lvl="0" indent="0" algn="just" rtl="0">
              <a:lnSpc>
                <a:spcPct val="150000"/>
              </a:lnSpc>
              <a:spcBef>
                <a:spcPts val="1000"/>
              </a:spcBef>
              <a:spcAft>
                <a:spcPts val="0"/>
              </a:spcAft>
              <a:buSzPts val="1800"/>
              <a:buNone/>
            </a:pPr>
            <a:r>
              <a:rPr lang="en-GB" dirty="0"/>
              <a:t>Η ποινικοποίηση της άμβλωσης, εκτός του ότι είναι άδικη για τα άτομα με μήτρα, συμβάλλει στην αύξηση του στίγματος της κοινωνίας απέναντι στα άτομα που ζητούν άμβλωση. Η αντίληψη ότι η άμβλωση είναι παράνομη ή αμαρτία τείνει να συμβάλλει στον στιγματισμό των ατόμων με μήτρα στις υπηρεσίες υγείας και μεταξύ των οικογενειών τους, των φίλων τους κ.λπ. Ως αποτέλεσμα, τα άτομα που ζητούν άμβλωση κινδυνεύουν να αντιμετωπίσουν διακρίσεις και παρενοχλήσεις.</a:t>
            </a:r>
            <a:endParaRPr dirty="0"/>
          </a:p>
          <a:p>
            <a:pPr marL="228600" marR="0" lvl="0" indent="0" algn="just" rtl="0">
              <a:lnSpc>
                <a:spcPct val="150000"/>
              </a:lnSpc>
              <a:spcBef>
                <a:spcPts val="1000"/>
              </a:spcBef>
              <a:spcAft>
                <a:spcPts val="0"/>
              </a:spcAft>
              <a:buSzPts val="1800"/>
              <a:buNone/>
            </a:pPr>
            <a:endParaRPr dirty="0"/>
          </a:p>
          <a:p>
            <a:pPr marL="457200" marR="0" lvl="0" indent="-228600" algn="just" rtl="0">
              <a:lnSpc>
                <a:spcPct val="90000"/>
              </a:lnSpc>
              <a:spcBef>
                <a:spcPts val="1000"/>
              </a:spcBef>
              <a:spcAft>
                <a:spcPts val="0"/>
              </a:spcAft>
              <a:buClr>
                <a:srgbClr val="000000"/>
              </a:buClr>
              <a:buSzPts val="1800"/>
              <a:buFont typeface="Arial"/>
              <a:buNone/>
            </a:pPr>
            <a:endParaRPr sz="1600" dirty="0"/>
          </a:p>
          <a:p>
            <a:pPr marL="457200" marR="0" lvl="0" indent="-228600" algn="just" rtl="0">
              <a:lnSpc>
                <a:spcPct val="90000"/>
              </a:lnSpc>
              <a:spcBef>
                <a:spcPts val="1000"/>
              </a:spcBef>
              <a:spcAft>
                <a:spcPts val="0"/>
              </a:spcAft>
              <a:buClr>
                <a:srgbClr val="000000"/>
              </a:buClr>
              <a:buSzPts val="1800"/>
              <a:buFont typeface="Arial"/>
              <a:buNone/>
            </a:pPr>
            <a:r>
              <a:rPr lang="en-GB" sz="1600" b="0" i="0" dirty="0">
                <a:solidFill>
                  <a:srgbClr val="000000"/>
                </a:solidFill>
                <a:latin typeface="Calibri"/>
                <a:ea typeface="Calibri"/>
                <a:cs typeface="Calibri"/>
                <a:sym typeface="Calibri"/>
              </a:rPr>
              <a:t>  </a:t>
            </a:r>
            <a:endParaRPr sz="1600" dirty="0"/>
          </a:p>
          <a:p>
            <a:pPr marL="457200" lvl="0" indent="-228600" algn="l" rtl="0">
              <a:lnSpc>
                <a:spcPct val="90000"/>
              </a:lnSpc>
              <a:spcBef>
                <a:spcPts val="1000"/>
              </a:spcBef>
              <a:spcAft>
                <a:spcPts val="0"/>
              </a:spcAft>
              <a:buSzPts val="1800"/>
              <a:buNone/>
            </a:pPr>
            <a:endParaRPr dirty="0"/>
          </a:p>
          <a:p>
            <a:pPr marL="457200" lvl="0" indent="-228600" algn="l" rtl="0">
              <a:lnSpc>
                <a:spcPct val="90000"/>
              </a:lnSpc>
              <a:spcBef>
                <a:spcPts val="1000"/>
              </a:spcBef>
              <a:spcAft>
                <a:spcPts val="0"/>
              </a:spcAft>
              <a:buSzPts val="1800"/>
              <a:buNone/>
            </a:pPr>
            <a:endParaRPr b="0" i="0" dirty="0">
              <a:solidFill>
                <a:srgbClr val="000000"/>
              </a:solidFill>
              <a:latin typeface="Oswald"/>
              <a:ea typeface="Oswald"/>
              <a:cs typeface="Oswald"/>
              <a:sym typeface="Oswald"/>
            </a:endParaRPr>
          </a:p>
          <a:p>
            <a:pPr marL="228600" lvl="0" indent="0" algn="just" rtl="0">
              <a:lnSpc>
                <a:spcPct val="90000"/>
              </a:lnSpc>
              <a:spcBef>
                <a:spcPts val="1000"/>
              </a:spcBef>
              <a:spcAft>
                <a:spcPts val="0"/>
              </a:spcAft>
              <a:buSzPts val="1800"/>
              <a:buNone/>
            </a:pPr>
            <a:endParaRPr b="1" i="0" dirty="0">
              <a:solidFill>
                <a:srgbClr val="262626"/>
              </a:solidFill>
              <a:latin typeface="Arial"/>
              <a:ea typeface="Arial"/>
              <a:cs typeface="Arial"/>
              <a:sym typeface="Arial"/>
            </a:endParaRPr>
          </a:p>
          <a:p>
            <a:pPr marL="457200" marR="0" lvl="0" indent="-228600" algn="just" rtl="0">
              <a:lnSpc>
                <a:spcPct val="90000"/>
              </a:lnSpc>
              <a:spcBef>
                <a:spcPts val="1000"/>
              </a:spcBef>
              <a:spcAft>
                <a:spcPts val="0"/>
              </a:spcAft>
              <a:buClr>
                <a:srgbClr val="000000"/>
              </a:buClr>
              <a:buSzPts val="1800"/>
              <a:buFont typeface="Arial"/>
              <a:buNone/>
            </a:pPr>
            <a:endParaRPr dirty="0"/>
          </a:p>
        </p:txBody>
      </p:sp>
      <p:sp>
        <p:nvSpPr>
          <p:cNvPr id="7" name="Google Shape;216;p39"/>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lvl="0"/>
            <a:r>
              <a:rPr lang="en-GB" b="1" dirty="0"/>
              <a:t> Μελέτη περίπτωσης 1 :Βασικά στοιχεία για την άμβλωση</a:t>
            </a:r>
            <a:endParaRPr b="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3"/>
          <p:cNvSpPr txBox="1">
            <a:spLocks noGrp="1"/>
          </p:cNvSpPr>
          <p:nvPr>
            <p:ph type="body" idx="2"/>
          </p:nvPr>
        </p:nvSpPr>
        <p:spPr>
          <a:xfrm>
            <a:off x="399370" y="1389788"/>
            <a:ext cx="11393400" cy="4603500"/>
          </a:xfrm>
          <a:prstGeom prst="rect">
            <a:avLst/>
          </a:prstGeom>
          <a:noFill/>
          <a:ln>
            <a:noFill/>
          </a:ln>
        </p:spPr>
        <p:txBody>
          <a:bodyPr spcFirstLastPara="1" wrap="square" lIns="0" tIns="0" rIns="0" bIns="0" anchor="t" anchorCtr="0">
            <a:noAutofit/>
          </a:bodyPr>
          <a:lstStyle/>
          <a:p>
            <a:pPr marL="514350" lvl="0" indent="-298450" algn="just" rtl="0">
              <a:lnSpc>
                <a:spcPct val="200000"/>
              </a:lnSpc>
              <a:spcBef>
                <a:spcPts val="1000"/>
              </a:spcBef>
              <a:spcAft>
                <a:spcPts val="0"/>
              </a:spcAft>
              <a:buSzPts val="2000"/>
              <a:buFont typeface="Arial"/>
              <a:buChar char="•"/>
            </a:pPr>
            <a:r>
              <a:rPr lang="en-GB" sz="2000" dirty="0"/>
              <a:t>Ποιος είναι ο νόμος για τις αμβλώσεις </a:t>
            </a:r>
            <a:r>
              <a:rPr lang="en-GB" sz="2000" dirty="0">
                <a:solidFill>
                  <a:schemeClr val="accent3"/>
                </a:solidFill>
              </a:rPr>
              <a:t>στην Κύπρο</a:t>
            </a:r>
            <a:r>
              <a:rPr lang="en-GB" sz="2000" dirty="0"/>
              <a:t>; (αν δεν γνωρίζετε μπορείτε να ψάξετε στο διαδίκτυο) </a:t>
            </a:r>
            <a:endParaRPr sz="2000" dirty="0"/>
          </a:p>
          <a:p>
            <a:pPr marL="514350" lvl="0" indent="-298450" algn="just" rtl="0">
              <a:lnSpc>
                <a:spcPct val="200000"/>
              </a:lnSpc>
              <a:spcBef>
                <a:spcPts val="1000"/>
              </a:spcBef>
              <a:spcAft>
                <a:spcPts val="0"/>
              </a:spcAft>
              <a:buSzPts val="2000"/>
              <a:buFont typeface="Arial"/>
              <a:buChar char="•"/>
            </a:pPr>
            <a:r>
              <a:rPr lang="en-GB" sz="2000" dirty="0"/>
              <a:t>Ήταν </a:t>
            </a:r>
            <a:r>
              <a:rPr lang="en-GB" sz="2000" b="1" dirty="0"/>
              <a:t>εύκολο </a:t>
            </a:r>
            <a:r>
              <a:rPr lang="en-GB" sz="2000" dirty="0"/>
              <a:t>να μάθετε για το</a:t>
            </a:r>
            <a:r>
              <a:rPr lang="el-GR" sz="2000" dirty="0"/>
              <a:t>ν</a:t>
            </a:r>
            <a:r>
              <a:rPr lang="en-GB" sz="2000" dirty="0"/>
              <a:t> νόμο περί αμβλώσεων; </a:t>
            </a:r>
            <a:endParaRPr sz="2000" dirty="0"/>
          </a:p>
          <a:p>
            <a:pPr marL="514350" lvl="0" indent="-298450" algn="just" rtl="0">
              <a:lnSpc>
                <a:spcPct val="200000"/>
              </a:lnSpc>
              <a:spcBef>
                <a:spcPts val="1000"/>
              </a:spcBef>
              <a:spcAft>
                <a:spcPts val="0"/>
              </a:spcAft>
              <a:buSzPts val="2000"/>
              <a:buFont typeface="Arial"/>
              <a:buChar char="•"/>
            </a:pPr>
            <a:r>
              <a:rPr lang="en-GB" sz="2000" dirty="0"/>
              <a:t>Είναι οι πληροφορίες </a:t>
            </a:r>
            <a:r>
              <a:rPr lang="en-GB" sz="2000" b="1" dirty="0"/>
              <a:t>προσβάσιμες</a:t>
            </a:r>
            <a:r>
              <a:rPr lang="en-GB" sz="2000" dirty="0"/>
              <a:t>; </a:t>
            </a:r>
            <a:endParaRPr sz="2000" dirty="0"/>
          </a:p>
          <a:p>
            <a:pPr marL="514350" lvl="0" indent="-298450" algn="just" rtl="0">
              <a:lnSpc>
                <a:spcPct val="200000"/>
              </a:lnSpc>
              <a:spcBef>
                <a:spcPts val="1000"/>
              </a:spcBef>
              <a:spcAft>
                <a:spcPts val="0"/>
              </a:spcAft>
              <a:buSzPts val="2000"/>
              <a:buFont typeface="Arial"/>
              <a:buChar char="•"/>
            </a:pPr>
            <a:r>
              <a:rPr lang="en-GB" sz="2000" dirty="0"/>
              <a:t>Πόσο </a:t>
            </a:r>
            <a:r>
              <a:rPr lang="en-GB" sz="2000" b="1" dirty="0"/>
              <a:t>κοστίζει</a:t>
            </a:r>
            <a:r>
              <a:rPr lang="en-GB" sz="2000" dirty="0"/>
              <a:t>; </a:t>
            </a:r>
            <a:endParaRPr sz="2000" dirty="0"/>
          </a:p>
          <a:p>
            <a:pPr marL="514350" lvl="0" indent="-298450" algn="just" rtl="0">
              <a:lnSpc>
                <a:spcPct val="200000"/>
              </a:lnSpc>
              <a:spcBef>
                <a:spcPts val="1000"/>
              </a:spcBef>
              <a:spcAft>
                <a:spcPts val="0"/>
              </a:spcAft>
              <a:buSzPts val="2000"/>
              <a:buFont typeface="Arial"/>
              <a:buChar char="•"/>
            </a:pPr>
            <a:r>
              <a:rPr lang="en-GB" sz="2000" b="1" dirty="0"/>
              <a:t>Ποιος </a:t>
            </a:r>
            <a:r>
              <a:rPr lang="en-GB" sz="2000" dirty="0"/>
              <a:t>μπορεί να έχει πρόσβαση σε αυτ</a:t>
            </a:r>
            <a:r>
              <a:rPr lang="el-GR" sz="2000" dirty="0"/>
              <a:t>ό</a:t>
            </a:r>
            <a:r>
              <a:rPr lang="en-GB" sz="2000" dirty="0"/>
              <a:t>; </a:t>
            </a:r>
            <a:endParaRPr sz="2000" dirty="0"/>
          </a:p>
          <a:p>
            <a:pPr marL="514350" lvl="0" indent="-298450" algn="just" rtl="0">
              <a:lnSpc>
                <a:spcPct val="200000"/>
              </a:lnSpc>
              <a:spcBef>
                <a:spcPts val="1000"/>
              </a:spcBef>
              <a:spcAft>
                <a:spcPts val="0"/>
              </a:spcAft>
              <a:buSzPts val="2000"/>
              <a:buFont typeface="Arial"/>
              <a:buChar char="•"/>
            </a:pPr>
            <a:r>
              <a:rPr lang="en-GB" sz="2000" dirty="0">
                <a:solidFill>
                  <a:schemeClr val="accent1"/>
                </a:solidFill>
              </a:rPr>
              <a:t>Πώς σας φαίνονται οι παρακάτω εικόνες; Συζητήστε το. </a:t>
            </a:r>
            <a:endParaRPr sz="2000" dirty="0">
              <a:solidFill>
                <a:schemeClr val="accent1"/>
              </a:solidFill>
            </a:endParaRPr>
          </a:p>
          <a:p>
            <a:pPr marL="514350" lvl="0" indent="-171450" algn="just" rtl="0">
              <a:lnSpc>
                <a:spcPct val="90000"/>
              </a:lnSpc>
              <a:spcBef>
                <a:spcPts val="1000"/>
              </a:spcBef>
              <a:spcAft>
                <a:spcPts val="0"/>
              </a:spcAft>
              <a:buSzPts val="1800"/>
              <a:buFont typeface="Calibri"/>
              <a:buNone/>
            </a:pPr>
            <a:endParaRPr dirty="0"/>
          </a:p>
        </p:txBody>
      </p:sp>
      <p:sp>
        <p:nvSpPr>
          <p:cNvPr id="236" name="Google Shape;236;p43"/>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1800"/>
              <a:buNone/>
            </a:pPr>
            <a:r>
              <a:rPr lang="en-GB" b="1" dirty="0"/>
              <a:t>Μελέτη περίπτωσης 1: Έρευνα για το κυπριακό πλαίσιο</a:t>
            </a:r>
            <a:endParaRPr b="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sz="7200" dirty="0"/>
              <a:t>Μελέτη περίπτωσης 2</a:t>
            </a:r>
          </a:p>
        </p:txBody>
      </p:sp>
    </p:spTree>
    <p:extLst>
      <p:ext uri="{BB962C8B-B14F-4D97-AF65-F5344CB8AC3E}">
        <p14:creationId xmlns:p14="http://schemas.microsoft.com/office/powerpoint/2010/main" val="4058028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6" name="Google Shape;256;p7"/>
          <p:cNvSpPr txBox="1">
            <a:spLocks noGrp="1"/>
          </p:cNvSpPr>
          <p:nvPr>
            <p:ph type="body" idx="2"/>
          </p:nvPr>
        </p:nvSpPr>
        <p:spPr>
          <a:xfrm>
            <a:off x="399370" y="2108428"/>
            <a:ext cx="6857100" cy="3469200"/>
          </a:xfrm>
          <a:prstGeom prst="rect">
            <a:avLst/>
          </a:prstGeom>
          <a:noFill/>
          <a:ln>
            <a:noFill/>
          </a:ln>
        </p:spPr>
        <p:txBody>
          <a:bodyPr spcFirstLastPara="1" wrap="square" lIns="0" tIns="0" rIns="0" bIns="0" anchor="t" anchorCtr="0">
            <a:noAutofit/>
          </a:bodyPr>
          <a:lstStyle/>
          <a:p>
            <a:pPr marL="457200" lvl="0" indent="-228600" algn="l" rtl="0">
              <a:lnSpc>
                <a:spcPct val="90000"/>
              </a:lnSpc>
              <a:spcBef>
                <a:spcPts val="1000"/>
              </a:spcBef>
              <a:spcAft>
                <a:spcPts val="0"/>
              </a:spcAft>
              <a:buSzPts val="1800"/>
              <a:buNone/>
            </a:pPr>
            <a:r>
              <a:rPr lang="en-GB" b="1" i="0" dirty="0">
                <a:solidFill>
                  <a:srgbClr val="187498"/>
                </a:solidFill>
                <a:latin typeface="Calibri" panose="020F0502020204030204" pitchFamily="34" charset="0"/>
                <a:ea typeface="Arial"/>
                <a:cs typeface="Calibri" panose="020F0502020204030204" pitchFamily="34" charset="0"/>
                <a:sym typeface="Arial"/>
              </a:rPr>
              <a:t> </a:t>
            </a:r>
            <a:endParaRPr b="1" i="0" dirty="0">
              <a:solidFill>
                <a:srgbClr val="262626"/>
              </a:solidFill>
              <a:latin typeface="Calibri" panose="020F0502020204030204" pitchFamily="34" charset="0"/>
              <a:ea typeface="Arial"/>
              <a:cs typeface="Calibri" panose="020F0502020204030204" pitchFamily="34" charset="0"/>
              <a:sym typeface="Arial"/>
            </a:endParaRPr>
          </a:p>
          <a:p>
            <a:pPr marL="271463" marR="0" lvl="0" indent="-4763" algn="just" rtl="0">
              <a:lnSpc>
                <a:spcPct val="90000"/>
              </a:lnSpc>
              <a:spcBef>
                <a:spcPts val="1000"/>
              </a:spcBef>
              <a:spcAft>
                <a:spcPts val="0"/>
              </a:spcAft>
              <a:buClr>
                <a:srgbClr val="000000"/>
              </a:buClr>
              <a:buSzPts val="1800"/>
              <a:buFont typeface="Arial"/>
              <a:buNone/>
            </a:pPr>
            <a:r>
              <a:rPr lang="en-GB" b="0" i="0" dirty="0">
                <a:solidFill>
                  <a:srgbClr val="000000"/>
                </a:solidFill>
                <a:latin typeface="Calibri" panose="020F0502020204030204" pitchFamily="34" charset="0"/>
                <a:cs typeface="Calibri" panose="020F0502020204030204" pitchFamily="34" charset="0"/>
                <a:sym typeface="Calibri"/>
              </a:rPr>
              <a:t>Οι </a:t>
            </a:r>
            <a:r>
              <a:rPr lang="en-GB" b="0" i="0" dirty="0" err="1">
                <a:solidFill>
                  <a:srgbClr val="000000"/>
                </a:solidFill>
                <a:latin typeface="Calibri" panose="020F0502020204030204" pitchFamily="34" charset="0"/>
                <a:cs typeface="Calibri" panose="020F0502020204030204" pitchFamily="34" charset="0"/>
                <a:sym typeface="Calibri"/>
              </a:rPr>
              <a:t>όροι</a:t>
            </a:r>
            <a:r>
              <a:rPr lang="en-GB" b="0" i="0" dirty="0">
                <a:solidFill>
                  <a:srgbClr val="000000"/>
                </a:solidFill>
                <a:latin typeface="Calibri" panose="020F0502020204030204" pitchFamily="34" charset="0"/>
                <a:cs typeface="Calibri" panose="020F0502020204030204" pitchFamily="34" charset="0"/>
                <a:sym typeface="Calibri"/>
              </a:rPr>
              <a:t> </a:t>
            </a:r>
            <a:r>
              <a:rPr lang="el-GR" b="0" i="0" dirty="0">
                <a:solidFill>
                  <a:srgbClr val="000000"/>
                </a:solidFill>
                <a:latin typeface="Calibri" panose="020F0502020204030204" pitchFamily="34" charset="0"/>
                <a:cs typeface="Calibri" panose="020F0502020204030204" pitchFamily="34" charset="0"/>
                <a:sym typeface="Calibri"/>
              </a:rPr>
              <a:t>«</a:t>
            </a:r>
            <a:r>
              <a:rPr lang="en-GB" b="0" i="0" dirty="0">
                <a:solidFill>
                  <a:srgbClr val="000000"/>
                </a:solidFill>
                <a:latin typeface="Calibri" panose="020F0502020204030204" pitchFamily="34" charset="0"/>
                <a:cs typeface="Calibri" panose="020F0502020204030204" pitchFamily="34" charset="0"/>
                <a:sym typeface="Calibri"/>
              </a:rPr>
              <a:t>π</a:t>
            </a:r>
            <a:r>
              <a:rPr lang="en-GB" b="0" i="0" dirty="0" err="1">
                <a:solidFill>
                  <a:srgbClr val="000000"/>
                </a:solidFill>
                <a:latin typeface="Calibri" panose="020F0502020204030204" pitchFamily="34" charset="0"/>
                <a:cs typeface="Calibri" panose="020F0502020204030204" pitchFamily="34" charset="0"/>
                <a:sym typeface="Calibri"/>
              </a:rPr>
              <a:t>ρόσφυγ</a:t>
            </a:r>
            <a:r>
              <a:rPr lang="en-GB" b="0" i="0" dirty="0">
                <a:solidFill>
                  <a:srgbClr val="000000"/>
                </a:solidFill>
                <a:latin typeface="Calibri" panose="020F0502020204030204" pitchFamily="34" charset="0"/>
                <a:cs typeface="Calibri" panose="020F0502020204030204" pitchFamily="34" charset="0"/>
                <a:sym typeface="Calibri"/>
              </a:rPr>
              <a:t>ας, αιτών άσυλο </a:t>
            </a:r>
            <a:r>
              <a:rPr lang="en-GB" dirty="0">
                <a:latin typeface="Calibri" panose="020F0502020204030204" pitchFamily="34" charset="0"/>
                <a:cs typeface="Calibri" panose="020F0502020204030204" pitchFamily="34" charset="0"/>
              </a:rPr>
              <a:t>και μετανάστης </a:t>
            </a:r>
            <a:r>
              <a:rPr lang="en-GB" b="0" i="0" dirty="0">
                <a:solidFill>
                  <a:srgbClr val="000000"/>
                </a:solidFill>
                <a:latin typeface="Calibri" panose="020F0502020204030204" pitchFamily="34" charset="0"/>
                <a:cs typeface="Calibri" panose="020F0502020204030204" pitchFamily="34" charset="0"/>
                <a:sym typeface="Calibri"/>
              </a:rPr>
              <a:t>χρησιμοποιούνται για να περιγράψουν ανθρώπους που βρίσκονται σε κίνηση, που έχουν εγκαταλείψει τις χώρες τους και έχουν διασχίσει τα σύνορα</a:t>
            </a:r>
            <a:r>
              <a:rPr lang="el-GR" dirty="0">
                <a:latin typeface="Calibri" panose="020F0502020204030204" pitchFamily="34" charset="0"/>
                <a:cs typeface="Calibri" panose="020F0502020204030204" pitchFamily="34" charset="0"/>
              </a:rPr>
              <a:t>»</a:t>
            </a:r>
            <a:r>
              <a:rPr lang="en-GB" b="0" i="0" dirty="0">
                <a:solidFill>
                  <a:srgbClr val="000000"/>
                </a:solidFill>
                <a:latin typeface="Calibri" panose="020F0502020204030204" pitchFamily="34" charset="0"/>
                <a:cs typeface="Calibri" panose="020F0502020204030204" pitchFamily="34" charset="0"/>
                <a:sym typeface="Calibri"/>
              </a:rPr>
              <a:t>.</a:t>
            </a:r>
          </a:p>
          <a:p>
            <a:pPr marL="271463" marR="0" lvl="0" indent="-4763" algn="just" rtl="0">
              <a:lnSpc>
                <a:spcPct val="90000"/>
              </a:lnSpc>
              <a:spcBef>
                <a:spcPts val="1000"/>
              </a:spcBef>
              <a:spcAft>
                <a:spcPts val="0"/>
              </a:spcAft>
              <a:buClr>
                <a:srgbClr val="000000"/>
              </a:buClr>
              <a:buSzPts val="1800"/>
              <a:buFont typeface="Arial"/>
              <a:buNone/>
            </a:pPr>
            <a:endParaRPr b="0" i="0" dirty="0">
              <a:solidFill>
                <a:srgbClr val="000000"/>
              </a:solidFill>
              <a:latin typeface="Calibri" panose="020F0502020204030204" pitchFamily="34" charset="0"/>
              <a:cs typeface="Calibri" panose="020F0502020204030204" pitchFamily="34" charset="0"/>
              <a:sym typeface="Calibri"/>
            </a:endParaRPr>
          </a:p>
          <a:p>
            <a:pPr marL="271463" marR="0" lvl="0" indent="-4763" algn="just" rtl="0">
              <a:lnSpc>
                <a:spcPct val="90000"/>
              </a:lnSpc>
              <a:spcBef>
                <a:spcPts val="1000"/>
              </a:spcBef>
              <a:spcAft>
                <a:spcPts val="0"/>
              </a:spcAft>
              <a:buClr>
                <a:srgbClr val="000000"/>
              </a:buClr>
              <a:buSzPts val="1800"/>
              <a:buFont typeface="Arial"/>
              <a:buNone/>
            </a:pPr>
            <a:r>
              <a:rPr lang="en-GB" b="0" i="0" dirty="0">
                <a:solidFill>
                  <a:srgbClr val="000000"/>
                </a:solidFill>
                <a:latin typeface="Calibri" panose="020F0502020204030204" pitchFamily="34" charset="0"/>
                <a:cs typeface="Calibri" panose="020F0502020204030204" pitchFamily="34" charset="0"/>
                <a:sym typeface="Calibri"/>
              </a:rPr>
              <a:t>Οι όροι </a:t>
            </a:r>
            <a:r>
              <a:rPr lang="en-GB" b="1" i="0" dirty="0">
                <a:solidFill>
                  <a:srgbClr val="000000"/>
                </a:solidFill>
                <a:latin typeface="Calibri" panose="020F0502020204030204" pitchFamily="34" charset="0"/>
                <a:cs typeface="Calibri" panose="020F0502020204030204" pitchFamily="34" charset="0"/>
              </a:rPr>
              <a:t>μετανάστης </a:t>
            </a:r>
            <a:r>
              <a:rPr lang="en-GB" b="0" i="0" dirty="0">
                <a:solidFill>
                  <a:srgbClr val="000000"/>
                </a:solidFill>
                <a:latin typeface="Calibri" panose="020F0502020204030204" pitchFamily="34" charset="0"/>
                <a:cs typeface="Calibri" panose="020F0502020204030204" pitchFamily="34" charset="0"/>
                <a:sym typeface="Calibri"/>
              </a:rPr>
              <a:t>και </a:t>
            </a:r>
            <a:r>
              <a:rPr lang="en-GB" b="1" i="0" dirty="0">
                <a:solidFill>
                  <a:srgbClr val="000000"/>
                </a:solidFill>
                <a:latin typeface="Calibri" panose="020F0502020204030204" pitchFamily="34" charset="0"/>
                <a:cs typeface="Calibri" panose="020F0502020204030204" pitchFamily="34" charset="0"/>
              </a:rPr>
              <a:t>πρόσφυγας </a:t>
            </a:r>
            <a:r>
              <a:rPr lang="en-GB" b="0" i="0" dirty="0">
                <a:solidFill>
                  <a:srgbClr val="000000"/>
                </a:solidFill>
                <a:latin typeface="Calibri" panose="020F0502020204030204" pitchFamily="34" charset="0"/>
                <a:cs typeface="Calibri" panose="020F0502020204030204" pitchFamily="34" charset="0"/>
                <a:sym typeface="Calibri"/>
              </a:rPr>
              <a:t>χρησιμοποιούνται συχνά εναλλακτικά, αλλά είναι σημαντικό να γίνεται διάκριση μεταξύ τους, καθώς υπάρχει νομική διαφορά.</a:t>
            </a:r>
          </a:p>
          <a:p>
            <a:pPr marL="271463" marR="0" lvl="0" indent="-4763" algn="just" rtl="0">
              <a:lnSpc>
                <a:spcPct val="90000"/>
              </a:lnSpc>
              <a:spcBef>
                <a:spcPts val="1000"/>
              </a:spcBef>
              <a:spcAft>
                <a:spcPts val="0"/>
              </a:spcAft>
              <a:buClr>
                <a:srgbClr val="000000"/>
              </a:buClr>
              <a:buSzPts val="1800"/>
              <a:buFont typeface="Arial"/>
              <a:buNone/>
            </a:pPr>
            <a:endParaRPr lang="en-GB" dirty="0">
              <a:latin typeface="Calibri" panose="020F0502020204030204" pitchFamily="34" charset="0"/>
              <a:cs typeface="Calibri" panose="020F0502020204030204" pitchFamily="34" charset="0"/>
            </a:endParaRPr>
          </a:p>
          <a:p>
            <a:pPr marL="271463" lvl="0" indent="-4763" algn="r"/>
            <a:r>
              <a:rPr lang="en-GB" sz="1600" i="1" dirty="0">
                <a:solidFill>
                  <a:srgbClr val="111111"/>
                </a:solidFill>
                <a:latin typeface="Calibri" panose="020F0502020204030204" pitchFamily="34" charset="0"/>
                <a:cs typeface="Calibri" panose="020F0502020204030204" pitchFamily="34" charset="0"/>
              </a:rPr>
              <a:t> (Διεθνής Αμνηστία, Πρόσφυγες, αιτούντες άσυλο και μετανάστες)</a:t>
            </a:r>
            <a:endParaRPr sz="1600" i="1" dirty="0">
              <a:latin typeface="Calibri" panose="020F0502020204030204" pitchFamily="34" charset="0"/>
              <a:cs typeface="Calibri" panose="020F0502020204030204" pitchFamily="34" charset="0"/>
            </a:endParaRPr>
          </a:p>
          <a:p>
            <a:pPr marL="457200" marR="0" lvl="0" indent="-228600" algn="just" rtl="0">
              <a:lnSpc>
                <a:spcPct val="90000"/>
              </a:lnSpc>
              <a:spcBef>
                <a:spcPts val="1000"/>
              </a:spcBef>
              <a:spcAft>
                <a:spcPts val="0"/>
              </a:spcAft>
              <a:buClr>
                <a:srgbClr val="000000"/>
              </a:buClr>
              <a:buSzPts val="1800"/>
              <a:buFont typeface="Arial"/>
              <a:buNone/>
            </a:pPr>
            <a:endParaRPr i="1" dirty="0">
              <a:latin typeface="Calibri" panose="020F0502020204030204" pitchFamily="34" charset="0"/>
              <a:cs typeface="Calibri" panose="020F0502020204030204" pitchFamily="34" charset="0"/>
              <a:sym typeface="Calibri"/>
            </a:endParaRPr>
          </a:p>
          <a:p>
            <a:pPr marL="0" lvl="0" indent="0" algn="just" rtl="0">
              <a:lnSpc>
                <a:spcPct val="90000"/>
              </a:lnSpc>
              <a:spcBef>
                <a:spcPts val="0"/>
              </a:spcBef>
              <a:spcAft>
                <a:spcPts val="0"/>
              </a:spcAft>
              <a:buClr>
                <a:srgbClr val="000000"/>
              </a:buClr>
              <a:buSzPts val="1800"/>
              <a:buNone/>
            </a:pPr>
            <a:endParaRPr dirty="0">
              <a:solidFill>
                <a:srgbClr val="000000"/>
              </a:solidFill>
              <a:latin typeface="Calibri" panose="020F0502020204030204" pitchFamily="34" charset="0"/>
              <a:cs typeface="Calibri" panose="020F0502020204030204" pitchFamily="34" charset="0"/>
            </a:endParaRPr>
          </a:p>
        </p:txBody>
      </p:sp>
      <p:sp>
        <p:nvSpPr>
          <p:cNvPr id="257" name="Google Shape;257;p7"/>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lvl="0">
              <a:buSzPts val="2800"/>
            </a:pPr>
            <a:r>
              <a:rPr lang="en-GB" b="1" dirty="0"/>
              <a:t>Μελέτη περίπτωσης 2: Πρόσφυγες, αιτούντες άσυλο και μετανάστες </a:t>
            </a:r>
            <a:endParaRPr b="1" dirty="0"/>
          </a:p>
        </p:txBody>
      </p:sp>
      <p:sp>
        <p:nvSpPr>
          <p:cNvPr id="258" name="Google Shape;258;p7"/>
          <p:cNvSpPr txBox="1"/>
          <p:nvPr/>
        </p:nvSpPr>
        <p:spPr>
          <a:xfrm>
            <a:off x="7728700" y="4928072"/>
            <a:ext cx="4155300" cy="1015800"/>
          </a:xfrm>
          <a:prstGeom prst="rect">
            <a:avLst/>
          </a:prstGeom>
          <a:noFill/>
          <a:ln>
            <a:noFill/>
          </a:ln>
        </p:spPr>
        <p:txBody>
          <a:bodyPr spcFirstLastPara="1" wrap="square" lIns="91425" tIns="45700" rIns="91425" bIns="45700" anchor="t" anchorCtr="0">
            <a:spAutoFit/>
          </a:bodyPr>
          <a:lstStyle/>
          <a:p>
            <a:pPr marL="457200" marR="0" lvl="0" indent="-228600" algn="l" rtl="0">
              <a:lnSpc>
                <a:spcPct val="100000"/>
              </a:lnSpc>
              <a:spcBef>
                <a:spcPts val="0"/>
              </a:spcBef>
              <a:spcAft>
                <a:spcPts val="0"/>
              </a:spcAft>
              <a:buClr>
                <a:srgbClr val="000000"/>
              </a:buClr>
              <a:buSzPts val="1400"/>
              <a:buFont typeface="Arial"/>
              <a:buNone/>
            </a:pPr>
            <a:r>
              <a:rPr lang="en-GB" sz="1000" b="1" i="0" u="none" strike="noStrike" cap="none" dirty="0">
                <a:solidFill>
                  <a:schemeClr val="dk1"/>
                </a:solidFill>
                <a:latin typeface="Arial"/>
                <a:ea typeface="Arial"/>
                <a:cs typeface="Arial"/>
                <a:sym typeface="Arial"/>
              </a:rPr>
              <a:t>      Πηγή εικόνας: </a:t>
            </a:r>
            <a:r>
              <a:rPr lang="en-GB" sz="1000" b="0" i="0" u="none" strike="noStrike" cap="none" dirty="0">
                <a:solidFill>
                  <a:schemeClr val="dk1"/>
                </a:solidFill>
                <a:latin typeface="Arial"/>
                <a:ea typeface="Arial"/>
                <a:cs typeface="Arial"/>
                <a:sym typeface="Arial"/>
              </a:rPr>
              <a:t>Τα σωσίβια έχουν γίνει ένα εντυπωσιακό σύμβολο της προσφυγικής κρίσης. Αυτό ήταν ένα από τα 2.500 αφαίρετα ή πεταμένα γιλέκα που σχημάτισαν ένα "νεκροταφείο σωσιβίων" στην πλατεία Κοινοβουλίου για να επιστήσουν την προσοχή στην κρίση το 2016 </a:t>
            </a:r>
            <a:r>
              <a:rPr lang="el-GR" sz="1000" b="0" i="0" u="none" strike="noStrike" cap="none" dirty="0">
                <a:solidFill>
                  <a:schemeClr val="dk1"/>
                </a:solidFill>
                <a:latin typeface="Arial"/>
                <a:ea typeface="Arial"/>
                <a:cs typeface="Arial"/>
                <a:sym typeface="Arial"/>
              </a:rPr>
              <a:t>. </a:t>
            </a:r>
            <a:r>
              <a:rPr lang="en-GB" sz="1000" b="0" i="0" u="none" strike="noStrike" cap="none" dirty="0" err="1">
                <a:solidFill>
                  <a:schemeClr val="dk1"/>
                </a:solidFill>
                <a:latin typeface="Arial"/>
                <a:ea typeface="Arial"/>
                <a:cs typeface="Arial"/>
                <a:sym typeface="Arial"/>
              </a:rPr>
              <a:t>Φωτογρ</a:t>
            </a:r>
            <a:r>
              <a:rPr lang="en-GB" sz="1000" b="0" i="0" u="none" strike="noStrike" cap="none" dirty="0">
                <a:solidFill>
                  <a:schemeClr val="dk1"/>
                </a:solidFill>
                <a:latin typeface="Arial"/>
                <a:ea typeface="Arial"/>
                <a:cs typeface="Arial"/>
                <a:sym typeface="Arial"/>
              </a:rPr>
              <a:t>αφία: Hugh Peterswald/Pacific Press/LightRocket/Getty [</a:t>
            </a:r>
            <a:endParaRPr sz="1000" b="0" i="0" u="none" strike="noStrike" cap="none" dirty="0">
              <a:solidFill>
                <a:schemeClr val="dk1"/>
              </a:solidFill>
              <a:latin typeface="Arial"/>
              <a:ea typeface="Arial"/>
              <a:cs typeface="Arial"/>
              <a:sym typeface="Arial"/>
            </a:endParaRPr>
          </a:p>
        </p:txBody>
      </p:sp>
      <p:pic>
        <p:nvPicPr>
          <p:cNvPr id="259" name="Google Shape;259;p7"/>
          <p:cNvPicPr preferRelativeResize="0"/>
          <p:nvPr/>
        </p:nvPicPr>
        <p:blipFill rotWithShape="1">
          <a:blip r:embed="rId3">
            <a:alphaModFix/>
          </a:blip>
          <a:srcRect/>
          <a:stretch/>
        </p:blipFill>
        <p:spPr>
          <a:xfrm>
            <a:off x="7490053" y="2108428"/>
            <a:ext cx="4701947" cy="281964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g25bab2fae2a_1_97" descr="What is internally displaced migration?&#10;What is the difference between an internally displaced person and a refugee?&#10;What is the difference between a refugee an asylum seeker and a migrant?&#10;Which country has the most internally displaced persons?&#10;What makes a person internally displaced?&#10;What causes Internal Displacement?&#10;What qualifies a migrant for asylum?&#10;Are migrants the same as refugees?&#10;What are the 6 types of refugees?&#10;What are the effects of Internal Displacement?&#10;Whose responsibility is it to protect and assist internally displaced persons?&#10;Why don t internally displaced persons leave their country?&#10;Which country is most welcoming to asylum seekers 2020?&#10;How much do asylum seekers get?&#10;Why do migrants come to the UK and not stay in France?&#10;How are internally displaced people protected?&#10;Are internally displaced persons protected by international law?&#10;What are the challenges faced by asylum seekers?&#10;Are asylum seekers stateless?&#10;What are the 3 types of refugees?&#10;Is seeking asylum legal?&#10;Why do asylum seekers migrate?&#10;What is the difference between immigrant and migrant?&#10;Why do asylum seekers leave their country?&#10;What happens to asylum seekers who are rejected?&#10;What happens to migrants when they are detained?&#10;Can an asylum seeker be deported?&#10;Who is considered a migrant?&#10;Do refugees migrate or immigrate?&#10;Which country has the highest number of asylum seekers?&#10;How long can an illegal immigrant be detained?&#10;How long are asylum seekers kept in detention?&#10;Where do asylum seekers go?&#10;Do asylum seekers get paid?&#10;Can you go back to your country after asylum?&#10;Can refugees go back to their home country?&#10;&#10;refugee,southern california,migrant,immigration,kcet,border" title="Difference between Refugee, Migrant, Asylum seeker, Internally displaced">
            <a:hlinkClick r:id="rId3"/>
          </p:cNvPr>
          <p:cNvPicPr preferRelativeResize="0"/>
          <p:nvPr/>
        </p:nvPicPr>
        <p:blipFill>
          <a:blip r:embed="rId4">
            <a:alphaModFix/>
          </a:blip>
          <a:stretch>
            <a:fillRect/>
          </a:stretch>
        </p:blipFill>
        <p:spPr>
          <a:xfrm>
            <a:off x="1352974" y="501989"/>
            <a:ext cx="9278475" cy="5219125"/>
          </a:xfrm>
          <a:prstGeom prst="rect">
            <a:avLst/>
          </a:prstGeom>
          <a:noFill/>
          <a:ln>
            <a:noFill/>
          </a:ln>
        </p:spPr>
      </p:pic>
      <p:sp>
        <p:nvSpPr>
          <p:cNvPr id="3" name="TextBox 2"/>
          <p:cNvSpPr txBox="1"/>
          <p:nvPr/>
        </p:nvSpPr>
        <p:spPr>
          <a:xfrm>
            <a:off x="2097011" y="5821598"/>
            <a:ext cx="7790400" cy="707886"/>
          </a:xfrm>
          <a:prstGeom prst="rect">
            <a:avLst/>
          </a:prstGeom>
          <a:noFill/>
        </p:spPr>
        <p:txBody>
          <a:bodyPr wrap="square" rtlCol="0">
            <a:spAutoFit/>
          </a:bodyPr>
          <a:lstStyle/>
          <a:p>
            <a:pPr algn="ctr"/>
            <a:r>
              <a:rPr lang="en-GB" sz="2000" b="1" dirty="0">
                <a:solidFill>
                  <a:schemeClr val="accent3"/>
                </a:solidFill>
                <a:latin typeface="Calibri" panose="020F0502020204030204" pitchFamily="34" charset="0"/>
                <a:cs typeface="Calibri" panose="020F0502020204030204" pitchFamily="34" charset="0"/>
              </a:rPr>
              <a:t>Παρακολουθήστε βίντεο σχετικά με τις διαφορές μεταξύ πρόσφυγα, μετανάστη, αιτούντ</a:t>
            </a:r>
            <a:r>
              <a:rPr lang="el-GR" sz="2000" b="1" dirty="0" err="1">
                <a:solidFill>
                  <a:schemeClr val="accent3"/>
                </a:solidFill>
                <a:latin typeface="Calibri" panose="020F0502020204030204" pitchFamily="34" charset="0"/>
                <a:cs typeface="Calibri" panose="020F0502020204030204" pitchFamily="34" charset="0"/>
              </a:rPr>
              <a:t>ος</a:t>
            </a:r>
            <a:r>
              <a:rPr lang="en-GB" sz="2000" b="1" dirty="0">
                <a:solidFill>
                  <a:schemeClr val="accent3"/>
                </a:solidFill>
                <a:latin typeface="Calibri" panose="020F0502020204030204" pitchFamily="34" charset="0"/>
                <a:cs typeface="Calibri" panose="020F0502020204030204" pitchFamily="34" charset="0"/>
              </a:rPr>
              <a:t> άσυλο και εσωτερικά εκτοπισμένου.</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fade">
                                      <p:cBhvr>
                                        <p:cTn id="7" dur="1000"/>
                                        <p:tgtEl>
                                          <p:spTgt spid="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27"/>
          <p:cNvSpPr txBox="1">
            <a:spLocks noGrp="1"/>
          </p:cNvSpPr>
          <p:nvPr>
            <p:ph type="body" idx="1"/>
          </p:nvPr>
        </p:nvSpPr>
        <p:spPr>
          <a:xfrm>
            <a:off x="399370" y="2140269"/>
            <a:ext cx="11393260" cy="4087811"/>
          </a:xfrm>
          <a:prstGeom prst="rect">
            <a:avLst/>
          </a:prstGeom>
          <a:noFill/>
          <a:ln>
            <a:noFill/>
          </a:ln>
        </p:spPr>
        <p:txBody>
          <a:bodyPr spcFirstLastPara="1" wrap="square" lIns="0" tIns="0" rIns="0" bIns="0" anchor="t" anchorCtr="0">
            <a:noAutofit/>
          </a:bodyPr>
          <a:lstStyle/>
          <a:p>
            <a:pPr marL="0" lvl="0" indent="0" algn="l" rtl="0">
              <a:lnSpc>
                <a:spcPct val="115000"/>
              </a:lnSpc>
              <a:spcBef>
                <a:spcPts val="1200"/>
              </a:spcBef>
              <a:spcAft>
                <a:spcPts val="0"/>
              </a:spcAft>
              <a:buSzPts val="1800"/>
              <a:buNone/>
            </a:pPr>
            <a:r>
              <a:rPr lang="en-GB" dirty="0"/>
              <a:t> Είναι ζωτικής σημασίας η χρήση της σωστής ορολογίας σε αυτό το </a:t>
            </a:r>
            <a:r>
              <a:rPr lang="el-GR" dirty="0"/>
              <a:t>μέρος</a:t>
            </a:r>
            <a:r>
              <a:rPr lang="en-GB" dirty="0"/>
              <a:t>. Τα </a:t>
            </a:r>
            <a:r>
              <a:rPr lang="en-GB" dirty="0" err="1"/>
              <a:t>έγχρωμα </a:t>
            </a:r>
            <a:r>
              <a:rPr lang="en-GB" dirty="0"/>
              <a:t>άτομα δεν αισθάνονται άνετα με τη χρήση ορισμένων λέξεων και φράσεων που παρουσιάζονται στις ακόλουθες διαφάνειες. Θεωρείται πλέον προσβλητική και ξεπερασμένη η χρήση λέξεων όπως </a:t>
            </a:r>
            <a:r>
              <a:rPr lang="el-GR" dirty="0"/>
              <a:t>«</a:t>
            </a:r>
            <a:r>
              <a:rPr lang="en-GB" dirty="0" err="1"/>
              <a:t>έγχρωμοι</a:t>
            </a:r>
            <a:r>
              <a:rPr lang="el-GR" dirty="0"/>
              <a:t>»</a:t>
            </a:r>
            <a:r>
              <a:rPr lang="en-GB" dirty="0"/>
              <a:t> και </a:t>
            </a:r>
            <a:r>
              <a:rPr lang="el-GR" dirty="0"/>
              <a:t>«</a:t>
            </a:r>
            <a:r>
              <a:rPr lang="en-GB" dirty="0" err="1"/>
              <a:t>νέγροι</a:t>
            </a:r>
            <a:r>
              <a:rPr lang="el-GR" dirty="0"/>
              <a:t>»</a:t>
            </a:r>
            <a:r>
              <a:rPr lang="en-GB" dirty="0"/>
              <a:t>. </a:t>
            </a:r>
            <a:endParaRPr dirty="0"/>
          </a:p>
          <a:p>
            <a:pPr marL="0" lvl="0" indent="0" algn="l" rtl="0">
              <a:lnSpc>
                <a:spcPct val="115000"/>
              </a:lnSpc>
              <a:spcBef>
                <a:spcPts val="1200"/>
              </a:spcBef>
              <a:spcAft>
                <a:spcPts val="0"/>
              </a:spcAft>
              <a:buSzPts val="1800"/>
              <a:buNone/>
            </a:pPr>
            <a:r>
              <a:rPr lang="en-GB" dirty="0"/>
              <a:t>Όταν αναφερόμαστε σε μη λευκούς, η σωστή ορολογία είναι: </a:t>
            </a:r>
            <a:endParaRPr dirty="0"/>
          </a:p>
          <a:p>
            <a:pPr marL="457200" lvl="0" indent="-298450" algn="l" rtl="0">
              <a:lnSpc>
                <a:spcPct val="115000"/>
              </a:lnSpc>
              <a:spcBef>
                <a:spcPts val="1200"/>
              </a:spcBef>
              <a:spcAft>
                <a:spcPts val="0"/>
              </a:spcAft>
              <a:buSzPts val="1100"/>
              <a:buChar char="●"/>
            </a:pPr>
            <a:r>
              <a:rPr lang="en-GB" dirty="0"/>
              <a:t>Μαύρος: αναφέρεται σε σκουρόχρωμους Αφροαμερικανούς, ανεξάρτητα από την εθνικότητά τους. </a:t>
            </a:r>
            <a:endParaRPr dirty="0"/>
          </a:p>
          <a:p>
            <a:pPr marL="457200" lvl="0" indent="-298450" algn="l" rtl="0">
              <a:lnSpc>
                <a:spcPct val="115000"/>
              </a:lnSpc>
              <a:spcBef>
                <a:spcPts val="0"/>
              </a:spcBef>
              <a:spcAft>
                <a:spcPts val="0"/>
              </a:spcAft>
              <a:buSzPts val="1100"/>
              <a:buChar char="●"/>
            </a:pPr>
            <a:r>
              <a:rPr lang="en-GB" dirty="0"/>
              <a:t>Αφροαμερικανός: αναφέρεται σε άτομα που έχουν γεννηθεί στις Ηνωμένες Πολιτείες και έχουν αφρικανική καταγωγή. Πολλοί άνθρωποι χρησιμοποιούν τους όρους εναλλακτικά.</a:t>
            </a:r>
            <a:endParaRPr dirty="0"/>
          </a:p>
          <a:p>
            <a:pPr marL="457200" lvl="0" indent="-298450" algn="l" rtl="0">
              <a:lnSpc>
                <a:spcPct val="115000"/>
              </a:lnSpc>
              <a:spcBef>
                <a:spcPts val="0"/>
              </a:spcBef>
              <a:spcAft>
                <a:spcPts val="0"/>
              </a:spcAft>
              <a:buSzPts val="1100"/>
              <a:buChar char="●"/>
            </a:pPr>
            <a:r>
              <a:rPr lang="en-GB" dirty="0"/>
              <a:t>Ο </a:t>
            </a:r>
            <a:r>
              <a:rPr lang="en-GB" dirty="0" err="1"/>
              <a:t>όρος</a:t>
            </a:r>
            <a:r>
              <a:rPr lang="en-GB" dirty="0"/>
              <a:t> </a:t>
            </a:r>
            <a:r>
              <a:rPr lang="el-GR" dirty="0"/>
              <a:t>«</a:t>
            </a:r>
            <a:r>
              <a:rPr lang="en-GB" dirty="0" err="1"/>
              <a:t>έγχρωμοι</a:t>
            </a:r>
            <a:r>
              <a:rPr lang="el-GR" dirty="0"/>
              <a:t>»</a:t>
            </a:r>
            <a:r>
              <a:rPr lang="en-GB" dirty="0"/>
              <a:t> προοριζόταν αρχικά να είναι συνώνυμο του </a:t>
            </a:r>
            <a:r>
              <a:rPr lang="el-GR" dirty="0"/>
              <a:t>«</a:t>
            </a:r>
            <a:r>
              <a:rPr lang="en-GB" dirty="0"/>
              <a:t>μα</a:t>
            </a:r>
            <a:r>
              <a:rPr lang="en-GB" dirty="0" err="1"/>
              <a:t>ύρου</a:t>
            </a:r>
            <a:r>
              <a:rPr lang="el-GR" dirty="0"/>
              <a:t>»</a:t>
            </a:r>
            <a:r>
              <a:rPr lang="en-GB" dirty="0"/>
              <a:t>, αλλά έχει επεκταθεί και στους Λατίνους, τους Ασιάτες, τους ιθαγενείς Αμερικανούς κ.λπ. </a:t>
            </a:r>
            <a:endParaRPr dirty="0"/>
          </a:p>
          <a:p>
            <a:pPr marL="514350" lvl="0" indent="-171450" algn="just" rtl="0">
              <a:lnSpc>
                <a:spcPct val="90000"/>
              </a:lnSpc>
              <a:spcBef>
                <a:spcPts val="1200"/>
              </a:spcBef>
              <a:spcAft>
                <a:spcPts val="0"/>
              </a:spcAft>
              <a:buSzPts val="1800"/>
              <a:buFont typeface="Calibri"/>
              <a:buNone/>
            </a:pPr>
            <a:endParaRPr dirty="0">
              <a:solidFill>
                <a:schemeClr val="dk1"/>
              </a:solidFill>
            </a:endParaRPr>
          </a:p>
          <a:p>
            <a:pPr marL="228600" lvl="0" indent="0" algn="just" rtl="0">
              <a:lnSpc>
                <a:spcPct val="90000"/>
              </a:lnSpc>
              <a:spcBef>
                <a:spcPts val="1000"/>
              </a:spcBef>
              <a:spcAft>
                <a:spcPts val="0"/>
              </a:spcAft>
              <a:buSzPts val="1800"/>
              <a:buNone/>
            </a:pPr>
            <a:endParaRPr dirty="0"/>
          </a:p>
        </p:txBody>
      </p:sp>
      <p:sp>
        <p:nvSpPr>
          <p:cNvPr id="79" name="Google Shape;79;p27"/>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1800"/>
              <a:buNone/>
            </a:pPr>
            <a:r>
              <a:rPr lang="en-GB" b="1" dirty="0"/>
              <a:t>Ορολογία </a:t>
            </a:r>
            <a:endParaRPr b="1" dirty="0"/>
          </a:p>
        </p:txBody>
      </p:sp>
      <p:sp>
        <p:nvSpPr>
          <p:cNvPr id="80" name="Google Shape;80;p27"/>
          <p:cNvSpPr txBox="1"/>
          <p:nvPr/>
        </p:nvSpPr>
        <p:spPr>
          <a:xfrm>
            <a:off x="399370" y="1513840"/>
            <a:ext cx="9486908"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dirty="0">
                <a:solidFill>
                  <a:schemeClr val="accent3"/>
                </a:solidFill>
                <a:latin typeface="Calibri"/>
                <a:ea typeface="Calibri"/>
                <a:cs typeface="Calibri"/>
                <a:sym typeface="Calibri"/>
              </a:rPr>
              <a:t>ΣΗΜΑΝΤΙΚ</a:t>
            </a:r>
            <a:r>
              <a:rPr lang="el-GR" sz="2400" b="1" i="0" u="none" strike="noStrike" cap="none" dirty="0">
                <a:solidFill>
                  <a:schemeClr val="accent3"/>
                </a:solidFill>
                <a:latin typeface="Calibri"/>
                <a:ea typeface="Calibri"/>
                <a:cs typeface="Calibri"/>
                <a:sym typeface="Calibri"/>
              </a:rPr>
              <a:t>ΕΣ</a:t>
            </a:r>
            <a:r>
              <a:rPr lang="en-GB" sz="2400" b="1" i="0" u="none" strike="noStrike" cap="none" dirty="0">
                <a:solidFill>
                  <a:schemeClr val="accent3"/>
                </a:solidFill>
                <a:latin typeface="Calibri"/>
                <a:ea typeface="Calibri"/>
                <a:cs typeface="Calibri"/>
                <a:sym typeface="Calibri"/>
              </a:rPr>
              <a:t> ΚΑΤΕΥΘΥΝΤ</a:t>
            </a:r>
            <a:r>
              <a:rPr lang="el-GR" sz="2400" b="1" i="0" u="none" strike="noStrike" cap="none" dirty="0">
                <a:solidFill>
                  <a:schemeClr val="accent3"/>
                </a:solidFill>
                <a:latin typeface="Calibri"/>
                <a:ea typeface="Calibri"/>
                <a:cs typeface="Calibri"/>
                <a:sym typeface="Calibri"/>
              </a:rPr>
              <a:t>Η</a:t>
            </a:r>
            <a:r>
              <a:rPr lang="en-GB" sz="2400" b="1" i="0" u="none" strike="noStrike" cap="none" dirty="0">
                <a:solidFill>
                  <a:schemeClr val="accent3"/>
                </a:solidFill>
                <a:latin typeface="Calibri"/>
                <a:ea typeface="Calibri"/>
                <a:cs typeface="Calibri"/>
                <a:sym typeface="Calibri"/>
              </a:rPr>
              <a:t>ΡΙΕΣ ΓΡΑΜΜ</a:t>
            </a:r>
            <a:r>
              <a:rPr lang="el-GR" sz="2400" b="1" i="0" u="none" strike="noStrike" cap="none" dirty="0">
                <a:solidFill>
                  <a:schemeClr val="accent3"/>
                </a:solidFill>
                <a:latin typeface="Calibri"/>
                <a:ea typeface="Calibri"/>
                <a:cs typeface="Calibri"/>
                <a:sym typeface="Calibri"/>
              </a:rPr>
              <a:t>ΕΣ</a:t>
            </a:r>
            <a:r>
              <a:rPr lang="en-GB" sz="2400" b="1" i="0" u="none" strike="noStrike" cap="none" dirty="0">
                <a:solidFill>
                  <a:schemeClr val="accent3"/>
                </a:solidFill>
                <a:latin typeface="Calibri"/>
                <a:ea typeface="Calibri"/>
                <a:cs typeface="Calibri"/>
                <a:sym typeface="Calibri"/>
              </a:rPr>
              <a:t> ΣΧΕΤΙΚ</a:t>
            </a:r>
            <a:r>
              <a:rPr lang="el-GR" sz="2400" b="1" i="0" u="none" strike="noStrike" cap="none" dirty="0">
                <a:solidFill>
                  <a:schemeClr val="accent3"/>
                </a:solidFill>
                <a:latin typeface="Calibri"/>
                <a:ea typeface="Calibri"/>
                <a:cs typeface="Calibri"/>
                <a:sym typeface="Calibri"/>
              </a:rPr>
              <a:t>Α </a:t>
            </a:r>
            <a:r>
              <a:rPr lang="en-GB" sz="2400" b="1" i="0" u="none" strike="noStrike" cap="none" dirty="0">
                <a:solidFill>
                  <a:schemeClr val="accent3"/>
                </a:solidFill>
                <a:latin typeface="Calibri"/>
                <a:ea typeface="Calibri"/>
                <a:cs typeface="Calibri"/>
                <a:sym typeface="Calibri"/>
              </a:rPr>
              <a:t>ΜΕ ΤΙΣ ΟΡΟΛΟΓ</a:t>
            </a:r>
            <a:r>
              <a:rPr lang="el-GR" sz="2400" b="1" i="0" u="none" strike="noStrike" cap="none" dirty="0">
                <a:solidFill>
                  <a:schemeClr val="accent3"/>
                </a:solidFill>
                <a:latin typeface="Calibri"/>
                <a:ea typeface="Calibri"/>
                <a:cs typeface="Calibri"/>
                <a:sym typeface="Calibri"/>
              </a:rPr>
              <a:t>Ι</a:t>
            </a:r>
            <a:r>
              <a:rPr lang="en-GB" sz="2400" b="1" i="0" u="none" strike="noStrike" cap="none" dirty="0">
                <a:solidFill>
                  <a:schemeClr val="accent3"/>
                </a:solidFill>
                <a:latin typeface="Calibri"/>
                <a:ea typeface="Calibri"/>
                <a:cs typeface="Calibri"/>
                <a:sym typeface="Calibri"/>
              </a:rPr>
              <a:t>ΕΣ</a:t>
            </a:r>
            <a:endParaRPr sz="2400" b="1" i="0" u="none" strike="noStrike" cap="none" dirty="0">
              <a:solidFill>
                <a:schemeClr val="accent3"/>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1" name="Google Shape;271;g242c3d9c8cc_0_52"/>
          <p:cNvSpPr txBox="1">
            <a:spLocks noGrp="1"/>
          </p:cNvSpPr>
          <p:nvPr>
            <p:ph type="body" idx="2"/>
          </p:nvPr>
        </p:nvSpPr>
        <p:spPr>
          <a:xfrm>
            <a:off x="399370" y="1539346"/>
            <a:ext cx="11091000" cy="4603500"/>
          </a:xfrm>
          <a:prstGeom prst="rect">
            <a:avLst/>
          </a:prstGeom>
          <a:noFill/>
          <a:ln>
            <a:noFill/>
          </a:ln>
        </p:spPr>
        <p:txBody>
          <a:bodyPr spcFirstLastPara="1" wrap="square" lIns="0" tIns="0" rIns="0" bIns="0" anchor="t" anchorCtr="0">
            <a:noAutofit/>
          </a:bodyPr>
          <a:lstStyle/>
          <a:p>
            <a:pPr marL="457200" lvl="0" indent="-228600" algn="just" rtl="0">
              <a:lnSpc>
                <a:spcPct val="90000"/>
              </a:lnSpc>
              <a:spcBef>
                <a:spcPts val="1000"/>
              </a:spcBef>
              <a:spcAft>
                <a:spcPts val="0"/>
              </a:spcAft>
              <a:buClr>
                <a:srgbClr val="000000"/>
              </a:buClr>
              <a:buSzPts val="1800"/>
              <a:buFont typeface="Arial"/>
              <a:buNone/>
            </a:pPr>
            <a:r>
              <a:rPr lang="en-GB" b="1" dirty="0">
                <a:solidFill>
                  <a:srgbClr val="262626"/>
                </a:solidFill>
              </a:rPr>
              <a:t>Ποιος είναι </a:t>
            </a:r>
            <a:r>
              <a:rPr lang="en-GB" b="1" dirty="0">
                <a:solidFill>
                  <a:srgbClr val="187498"/>
                </a:solidFill>
              </a:rPr>
              <a:t>πρόσφυγας</a:t>
            </a:r>
            <a:r>
              <a:rPr lang="en-GB" b="1" dirty="0">
                <a:solidFill>
                  <a:srgbClr val="262626"/>
                </a:solidFill>
              </a:rPr>
              <a:t>;</a:t>
            </a:r>
            <a:endParaRPr dirty="0"/>
          </a:p>
          <a:p>
            <a:pPr marL="457200" lvl="0" indent="-228600" algn="just" rtl="0">
              <a:lnSpc>
                <a:spcPct val="90000"/>
              </a:lnSpc>
              <a:spcBef>
                <a:spcPts val="1000"/>
              </a:spcBef>
              <a:spcAft>
                <a:spcPts val="0"/>
              </a:spcAft>
              <a:buClr>
                <a:srgbClr val="000000"/>
              </a:buClr>
              <a:buSzPts val="1800"/>
              <a:buFont typeface="Arial"/>
              <a:buNone/>
            </a:pPr>
            <a:r>
              <a:rPr lang="en-GB" dirty="0"/>
              <a:t>     Σύμφωνα με τη Διεθνή Αμνηστία </a:t>
            </a:r>
            <a:r>
              <a:rPr lang="el-GR" dirty="0"/>
              <a:t>«</a:t>
            </a:r>
            <a:r>
              <a:rPr lang="en-GB" dirty="0"/>
              <a:t>π</a:t>
            </a:r>
            <a:r>
              <a:rPr lang="en-GB" dirty="0" err="1"/>
              <a:t>ρόσφυγ</a:t>
            </a:r>
            <a:r>
              <a:rPr lang="en-GB" dirty="0"/>
              <a:t>ας είναι ένα άτομο που έχει εγκαταλείψει τη χώρα του</a:t>
            </a:r>
            <a:r>
              <a:rPr lang="el-GR" dirty="0"/>
              <a:t>,</a:t>
            </a:r>
            <a:r>
              <a:rPr lang="en-GB" dirty="0"/>
              <a:t> επειδή κινδυνεύει από σοβαρές παραβιάσεις των ανθρωπίνων δικαιωμάτων και διώξεις εκεί. Οι κίνδυνοι για την ασφάλεια και τη ζωή τους </a:t>
            </a:r>
            <a:r>
              <a:rPr lang="el-GR" dirty="0"/>
              <a:t>είναι </a:t>
            </a:r>
            <a:r>
              <a:rPr lang="en-GB" dirty="0" err="1"/>
              <a:t>τόσο</a:t>
            </a:r>
            <a:r>
              <a:rPr lang="en-GB" dirty="0"/>
              <a:t> μεγάλοι π</a:t>
            </a:r>
            <a:r>
              <a:rPr lang="en-GB" dirty="0" err="1"/>
              <a:t>ου</a:t>
            </a:r>
            <a:r>
              <a:rPr lang="en-GB" dirty="0"/>
              <a:t> </a:t>
            </a:r>
            <a:r>
              <a:rPr lang="el-GR" dirty="0"/>
              <a:t>νιώθουν ότι δεν έχουν </a:t>
            </a:r>
            <a:r>
              <a:rPr lang="en-GB" dirty="0" err="1"/>
              <a:t>άλλη</a:t>
            </a:r>
            <a:r>
              <a:rPr lang="en-GB" dirty="0"/>
              <a:t> επιλογή από το να φύγουν και να αναζητήσουν ασφάλεια εκτός της χώρας τους, επειδή η δική τους κυβέρνηση δεν μπορεί ή δεν θέλει να τους προστατεύσει από αυτούς τους κινδύνους. Οι πρόσφυγες έχουν δικαίωμα διεθνούς προστασίας</a:t>
            </a:r>
            <a:r>
              <a:rPr lang="en-GB" dirty="0">
                <a:solidFill>
                  <a:srgbClr val="111111"/>
                </a:solidFill>
              </a:rPr>
              <a:t>" </a:t>
            </a:r>
            <a:endParaRPr dirty="0">
              <a:solidFill>
                <a:srgbClr val="111111"/>
              </a:solidFill>
            </a:endParaRPr>
          </a:p>
          <a:p>
            <a:pPr marL="457200" lvl="0" indent="-228600" algn="just" rtl="0">
              <a:lnSpc>
                <a:spcPct val="90000"/>
              </a:lnSpc>
              <a:spcBef>
                <a:spcPts val="1000"/>
              </a:spcBef>
              <a:spcAft>
                <a:spcPts val="0"/>
              </a:spcAft>
              <a:buClr>
                <a:srgbClr val="000000"/>
              </a:buClr>
              <a:buSzPts val="1800"/>
              <a:buFont typeface="Arial"/>
              <a:buNone/>
            </a:pPr>
            <a:endParaRPr dirty="0">
              <a:solidFill>
                <a:srgbClr val="111111"/>
              </a:solidFill>
            </a:endParaRPr>
          </a:p>
          <a:p>
            <a:pPr marL="457200" lvl="0" indent="-228600" algn="just" rtl="0">
              <a:lnSpc>
                <a:spcPct val="90000"/>
              </a:lnSpc>
              <a:spcBef>
                <a:spcPts val="1000"/>
              </a:spcBef>
              <a:spcAft>
                <a:spcPts val="0"/>
              </a:spcAft>
              <a:buClr>
                <a:srgbClr val="000000"/>
              </a:buClr>
              <a:buSzPts val="1800"/>
              <a:buFont typeface="Arial"/>
              <a:buNone/>
            </a:pPr>
            <a:r>
              <a:rPr lang="en-GB" b="1" dirty="0">
                <a:solidFill>
                  <a:srgbClr val="262626"/>
                </a:solidFill>
              </a:rPr>
              <a:t>Ποιος είναι ο </a:t>
            </a:r>
            <a:r>
              <a:rPr lang="en-GB" b="1" dirty="0">
                <a:solidFill>
                  <a:srgbClr val="187498"/>
                </a:solidFill>
              </a:rPr>
              <a:t>αιτών άσυλο</a:t>
            </a:r>
            <a:r>
              <a:rPr lang="en-GB" b="1" dirty="0">
                <a:solidFill>
                  <a:srgbClr val="262626"/>
                </a:solidFill>
              </a:rPr>
              <a:t>;</a:t>
            </a:r>
            <a:endParaRPr dirty="0"/>
          </a:p>
          <a:p>
            <a:pPr marL="457200" lvl="0" indent="-228600" algn="just" rtl="0">
              <a:lnSpc>
                <a:spcPct val="90000"/>
              </a:lnSpc>
              <a:spcBef>
                <a:spcPts val="1000"/>
              </a:spcBef>
              <a:spcAft>
                <a:spcPts val="0"/>
              </a:spcAft>
              <a:buClr>
                <a:srgbClr val="000000"/>
              </a:buClr>
              <a:buSzPts val="1800"/>
              <a:buFont typeface="Arial"/>
              <a:buNone/>
            </a:pPr>
            <a:r>
              <a:rPr lang="en-GB" dirty="0"/>
              <a:t>   </a:t>
            </a:r>
            <a:r>
              <a:rPr lang="el-GR" dirty="0"/>
              <a:t>«</a:t>
            </a:r>
            <a:r>
              <a:rPr lang="en-GB" dirty="0"/>
              <a:t>Ο αιτών άσυλο είναι ένα άτομο που έχει εγκαταλείψει τη χώρα του και αναζητά προστασία από διώξεις και σοβαρές παραβιάσεις των ανθρωπίνων δικαιωμάτων σε άλλη χώρα, αλλά δεν έχει ακόμη αναγνωριστεί νομικά ως πρόσφυγας και περιμένει να λάβει απόφαση σχετικά με το αίτημά του για άσυλο. Η αναζήτηση ασύλου αποτελεί ανθρώπινο δικαίωμα. Αυτό σημαίνει ότι πρέπει να επιτρέπεται σε όλους να εισέρχονται σε άλλη χώρα για να ζητήσουν άσυλο</a:t>
            </a:r>
            <a:r>
              <a:rPr lang="el-GR" dirty="0"/>
              <a:t>». </a:t>
            </a:r>
            <a:endParaRPr dirty="0"/>
          </a:p>
          <a:p>
            <a:pPr marL="457200" lvl="0" indent="-228600" algn="just" rtl="0">
              <a:lnSpc>
                <a:spcPct val="90000"/>
              </a:lnSpc>
              <a:spcBef>
                <a:spcPts val="1000"/>
              </a:spcBef>
              <a:spcAft>
                <a:spcPts val="0"/>
              </a:spcAft>
              <a:buClr>
                <a:srgbClr val="000000"/>
              </a:buClr>
              <a:buSzPts val="1800"/>
              <a:buFont typeface="Arial"/>
              <a:buNone/>
            </a:pPr>
            <a:endParaRPr lang="en-GB" dirty="0"/>
          </a:p>
          <a:p>
            <a:pPr marL="457200" lvl="0" indent="-228600" algn="just" rtl="0">
              <a:lnSpc>
                <a:spcPct val="90000"/>
              </a:lnSpc>
              <a:spcBef>
                <a:spcPts val="1000"/>
              </a:spcBef>
              <a:spcAft>
                <a:spcPts val="0"/>
              </a:spcAft>
              <a:buClr>
                <a:srgbClr val="000000"/>
              </a:buClr>
              <a:buSzPts val="1800"/>
              <a:buFont typeface="Arial"/>
              <a:buNone/>
            </a:pPr>
            <a:endParaRPr dirty="0"/>
          </a:p>
          <a:p>
            <a:pPr marL="457200" lvl="0" indent="-228600" algn="r" rtl="0">
              <a:lnSpc>
                <a:spcPct val="90000"/>
              </a:lnSpc>
              <a:spcBef>
                <a:spcPts val="1000"/>
              </a:spcBef>
              <a:spcAft>
                <a:spcPts val="0"/>
              </a:spcAft>
              <a:buClr>
                <a:srgbClr val="000000"/>
              </a:buClr>
              <a:buSzPts val="1800"/>
              <a:buFont typeface="Arial"/>
              <a:buNone/>
            </a:pPr>
            <a:r>
              <a:rPr lang="en-GB" i="1" dirty="0">
                <a:solidFill>
                  <a:srgbClr val="111111"/>
                </a:solidFill>
              </a:rPr>
              <a:t>(Διεθνής Αμνηστία, Πρόσφυγες, αιτούντες άσυλο και μετανάστες)</a:t>
            </a:r>
            <a:endParaRPr i="1" dirty="0">
              <a:solidFill>
                <a:srgbClr val="111111"/>
              </a:solidFill>
            </a:endParaRPr>
          </a:p>
          <a:p>
            <a:pPr marL="457200" lvl="0" indent="-228600" algn="just" rtl="0">
              <a:lnSpc>
                <a:spcPct val="90000"/>
              </a:lnSpc>
              <a:spcBef>
                <a:spcPts val="1000"/>
              </a:spcBef>
              <a:spcAft>
                <a:spcPts val="0"/>
              </a:spcAft>
              <a:buClr>
                <a:srgbClr val="000000"/>
              </a:buClr>
              <a:buSzPts val="1800"/>
              <a:buFont typeface="Arial"/>
              <a:buNone/>
            </a:pPr>
            <a:endParaRPr dirty="0"/>
          </a:p>
          <a:p>
            <a:pPr marL="457200" lvl="0" indent="-228600" algn="just" rtl="0">
              <a:lnSpc>
                <a:spcPct val="90000"/>
              </a:lnSpc>
              <a:spcBef>
                <a:spcPts val="1000"/>
              </a:spcBef>
              <a:spcAft>
                <a:spcPts val="0"/>
              </a:spcAft>
              <a:buClr>
                <a:srgbClr val="000000"/>
              </a:buClr>
              <a:buSzPts val="1800"/>
              <a:buFont typeface="Arial"/>
              <a:buNone/>
            </a:pPr>
            <a:endParaRPr sz="1200" dirty="0"/>
          </a:p>
          <a:p>
            <a:pPr marL="457200" lvl="0" indent="-228600" algn="just" rtl="0">
              <a:lnSpc>
                <a:spcPct val="90000"/>
              </a:lnSpc>
              <a:spcBef>
                <a:spcPts val="1000"/>
              </a:spcBef>
              <a:spcAft>
                <a:spcPts val="0"/>
              </a:spcAft>
              <a:buClr>
                <a:srgbClr val="000000"/>
              </a:buClr>
              <a:buSzPts val="1800"/>
              <a:buFont typeface="Arial"/>
              <a:buNone/>
            </a:pPr>
            <a:endParaRPr sz="1100" dirty="0"/>
          </a:p>
          <a:p>
            <a:pPr marL="457200" lvl="0" indent="-228600" algn="just" rtl="0">
              <a:lnSpc>
                <a:spcPct val="90000"/>
              </a:lnSpc>
              <a:spcBef>
                <a:spcPts val="1000"/>
              </a:spcBef>
              <a:spcAft>
                <a:spcPts val="0"/>
              </a:spcAft>
              <a:buClr>
                <a:srgbClr val="000000"/>
              </a:buClr>
              <a:buSzPts val="1800"/>
              <a:buFont typeface="Arial"/>
              <a:buNone/>
            </a:pPr>
            <a:endParaRPr sz="1200" dirty="0"/>
          </a:p>
          <a:p>
            <a:pPr marL="457200" marR="0" lvl="0" indent="-228600" algn="just" rtl="0">
              <a:lnSpc>
                <a:spcPct val="90000"/>
              </a:lnSpc>
              <a:spcBef>
                <a:spcPts val="1000"/>
              </a:spcBef>
              <a:spcAft>
                <a:spcPts val="0"/>
              </a:spcAft>
              <a:buClr>
                <a:srgbClr val="000000"/>
              </a:buClr>
              <a:buSzPts val="1800"/>
              <a:buFont typeface="Arial"/>
              <a:buNone/>
            </a:pPr>
            <a:endParaRPr b="1" dirty="0">
              <a:solidFill>
                <a:srgbClr val="262626"/>
              </a:solidFill>
              <a:latin typeface="Arial"/>
              <a:ea typeface="Arial"/>
              <a:cs typeface="Arial"/>
              <a:sym typeface="Arial"/>
            </a:endParaRPr>
          </a:p>
          <a:p>
            <a:pPr marL="457200" marR="0" lvl="0" indent="-228600" algn="just" rtl="0">
              <a:lnSpc>
                <a:spcPct val="90000"/>
              </a:lnSpc>
              <a:spcBef>
                <a:spcPts val="1000"/>
              </a:spcBef>
              <a:spcAft>
                <a:spcPts val="0"/>
              </a:spcAft>
              <a:buClr>
                <a:srgbClr val="000000"/>
              </a:buClr>
              <a:buSzPts val="1800"/>
              <a:buFont typeface="Arial"/>
              <a:buNone/>
            </a:pPr>
            <a:endParaRPr dirty="0">
              <a:latin typeface="Calibri"/>
              <a:ea typeface="Calibri"/>
              <a:cs typeface="Calibri"/>
              <a:sym typeface="Calibri"/>
            </a:endParaRPr>
          </a:p>
          <a:p>
            <a:pPr marL="0" lvl="0" indent="0" algn="just" rtl="0">
              <a:lnSpc>
                <a:spcPct val="90000"/>
              </a:lnSpc>
              <a:spcBef>
                <a:spcPts val="0"/>
              </a:spcBef>
              <a:spcAft>
                <a:spcPts val="0"/>
              </a:spcAft>
              <a:buClr>
                <a:srgbClr val="000000"/>
              </a:buClr>
              <a:buSzPts val="1800"/>
              <a:buNone/>
            </a:pPr>
            <a:endParaRPr dirty="0">
              <a:solidFill>
                <a:srgbClr val="000000"/>
              </a:solidFill>
            </a:endParaRPr>
          </a:p>
        </p:txBody>
      </p:sp>
      <p:sp>
        <p:nvSpPr>
          <p:cNvPr id="7" name="Google Shape;257;p7"/>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lvl="0">
              <a:buSzPts val="2800"/>
            </a:pPr>
            <a:r>
              <a:rPr lang="en-GB" b="1" dirty="0"/>
              <a:t>Μελέτη περίπτωσης 2: Πρόσφυγες, αιτούντες άσυλο και μετανάστες </a:t>
            </a:r>
            <a:endParaRPr b="1"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6"/>
          <p:cNvSpPr txBox="1">
            <a:spLocks noGrp="1"/>
          </p:cNvSpPr>
          <p:nvPr>
            <p:ph type="body" idx="2"/>
          </p:nvPr>
        </p:nvSpPr>
        <p:spPr>
          <a:xfrm>
            <a:off x="633046" y="1387011"/>
            <a:ext cx="10862267" cy="4130212"/>
          </a:xfrm>
          <a:prstGeom prst="rect">
            <a:avLst/>
          </a:prstGeom>
          <a:noFill/>
          <a:ln>
            <a:noFill/>
          </a:ln>
        </p:spPr>
        <p:txBody>
          <a:bodyPr spcFirstLastPara="1" wrap="square" lIns="0" tIns="0" rIns="0" bIns="0" anchor="t" anchorCtr="0">
            <a:noAutofit/>
          </a:bodyPr>
          <a:lstStyle/>
          <a:p>
            <a:pPr marL="228600" marR="0" lvl="0" indent="0" algn="just" rtl="0">
              <a:lnSpc>
                <a:spcPct val="100000"/>
              </a:lnSpc>
              <a:spcBef>
                <a:spcPts val="1000"/>
              </a:spcBef>
              <a:spcAft>
                <a:spcPts val="0"/>
              </a:spcAft>
              <a:buSzPts val="1800"/>
              <a:buNone/>
            </a:pPr>
            <a:r>
              <a:rPr lang="en-GB" b="1" dirty="0">
                <a:solidFill>
                  <a:schemeClr val="dk1"/>
                </a:solidFill>
              </a:rPr>
              <a:t>Ποιος είναι </a:t>
            </a:r>
            <a:r>
              <a:rPr lang="en-GB" b="1" dirty="0">
                <a:solidFill>
                  <a:srgbClr val="187498"/>
                </a:solidFill>
              </a:rPr>
              <a:t>μετανάστης</a:t>
            </a:r>
            <a:r>
              <a:rPr lang="en-GB" b="1" dirty="0">
                <a:solidFill>
                  <a:schemeClr val="dk1"/>
                </a:solidFill>
              </a:rPr>
              <a:t>;</a:t>
            </a:r>
          </a:p>
          <a:p>
            <a:pPr marL="228600" marR="0" lvl="0" indent="0" algn="just" rtl="0">
              <a:lnSpc>
                <a:spcPct val="100000"/>
              </a:lnSpc>
              <a:spcBef>
                <a:spcPts val="1000"/>
              </a:spcBef>
              <a:spcAft>
                <a:spcPts val="0"/>
              </a:spcAft>
              <a:buSzPts val="1800"/>
              <a:buNone/>
            </a:pPr>
            <a:endParaRPr lang="en-GB" b="1" dirty="0">
              <a:solidFill>
                <a:schemeClr val="dk1"/>
              </a:solidFill>
            </a:endParaRPr>
          </a:p>
          <a:p>
            <a:pPr marL="228600" marR="0" lvl="0" indent="0" algn="just" rtl="0">
              <a:lnSpc>
                <a:spcPct val="100000"/>
              </a:lnSpc>
              <a:spcBef>
                <a:spcPts val="1000"/>
              </a:spcBef>
              <a:spcAft>
                <a:spcPts val="0"/>
              </a:spcAft>
              <a:buSzPts val="1800"/>
              <a:buNone/>
            </a:pPr>
            <a:r>
              <a:rPr lang="en-GB" dirty="0">
                <a:solidFill>
                  <a:schemeClr val="dk1"/>
                </a:solidFill>
              </a:rPr>
              <a:t>Ο όρος μετανάστης δεν έχει νομικό ορισμό διεθνώς. Σύμφωνα με τη Διεθνή Αμνηστία, μετανάστες είναι τα άτομα που </a:t>
            </a:r>
            <a:r>
              <a:rPr lang="en-GB" b="1" i="1" dirty="0">
                <a:solidFill>
                  <a:schemeClr val="dk1"/>
                </a:solidFill>
              </a:rPr>
              <a:t>δεν παραμένουν στη χώρα καταγωγής τους και δεν έχουν το καθεστώς των αιτούντων άσυλο ή των προσφύγων</a:t>
            </a:r>
            <a:r>
              <a:rPr lang="en-GB" dirty="0">
                <a:solidFill>
                  <a:schemeClr val="dk1"/>
                </a:solidFill>
              </a:rPr>
              <a:t>. </a:t>
            </a:r>
          </a:p>
          <a:p>
            <a:pPr marL="228600" marR="0" lvl="0" indent="0" algn="just" rtl="0">
              <a:lnSpc>
                <a:spcPct val="100000"/>
              </a:lnSpc>
              <a:spcBef>
                <a:spcPts val="1000"/>
              </a:spcBef>
              <a:spcAft>
                <a:spcPts val="0"/>
              </a:spcAft>
              <a:buSzPts val="1800"/>
              <a:buNone/>
            </a:pPr>
            <a:endParaRPr dirty="0">
              <a:solidFill>
                <a:schemeClr val="dk1"/>
              </a:solidFill>
            </a:endParaRPr>
          </a:p>
          <a:p>
            <a:pPr marL="228600" marR="0" lvl="0" indent="0" algn="just" rtl="0">
              <a:lnSpc>
                <a:spcPct val="100000"/>
              </a:lnSpc>
              <a:spcBef>
                <a:spcPts val="1000"/>
              </a:spcBef>
              <a:spcAft>
                <a:spcPts val="0"/>
              </a:spcAft>
              <a:buSzPts val="1800"/>
              <a:buNone/>
            </a:pPr>
            <a:r>
              <a:rPr lang="en-GB" dirty="0">
                <a:solidFill>
                  <a:schemeClr val="dk1"/>
                </a:solidFill>
              </a:rPr>
              <a:t>Πολλοί μετανάστες δεν μένουν στις χώρες τους</a:t>
            </a:r>
            <a:r>
              <a:rPr lang="el-GR" dirty="0">
                <a:solidFill>
                  <a:schemeClr val="dk1"/>
                </a:solidFill>
              </a:rPr>
              <a:t>,</a:t>
            </a:r>
            <a:r>
              <a:rPr lang="en-GB" dirty="0">
                <a:solidFill>
                  <a:schemeClr val="dk1"/>
                </a:solidFill>
              </a:rPr>
              <a:t> επειδή εργάζονται, σπουδάζουν ή </a:t>
            </a:r>
            <a:r>
              <a:rPr lang="el-GR" dirty="0">
                <a:solidFill>
                  <a:schemeClr val="dk1"/>
                </a:solidFill>
              </a:rPr>
              <a:t>πάνε να βρουν </a:t>
            </a:r>
            <a:r>
              <a:rPr lang="en-GB" dirty="0" err="1">
                <a:solidFill>
                  <a:schemeClr val="dk1"/>
                </a:solidFill>
              </a:rPr>
              <a:t>τις</a:t>
            </a:r>
            <a:r>
              <a:rPr lang="en-GB" dirty="0">
                <a:solidFill>
                  <a:schemeClr val="dk1"/>
                </a:solidFill>
              </a:rPr>
              <a:t> οικογένειές τους στο εξωτερικό. Άλλοι λόγοι είναι η φτώχεια, η πολιτική, η βία, η εγκληματικότητα, οι περιβαλλοντικές καταστροφές που οδηγούν τους ανθρώπους να θέλουν να εγκαταλείψουν τη χώρα καταγωγής τους. Ως αποτέλεσμα, πολλοί άνθρωποι δεν ταιριάζουν στον νομικό ορισμό του πρόσφυγα, οι οποίοι δεν παραμένουν στη χώρα τους λόγω του κινδύνου που μπορεί να αντιμετωπίσουν. Τα ανθρώπινα δικαιώματα των μεταναστών παραβιάζονται και δεν έχουν κανένα σεβασμό ή προστασία στις χώρες όπου διαμένουν πλέον.</a:t>
            </a:r>
            <a:endParaRPr dirty="0">
              <a:solidFill>
                <a:schemeClr val="dk1"/>
              </a:solidFill>
            </a:endParaRPr>
          </a:p>
          <a:p>
            <a:pPr marL="228600" marR="0" lvl="0" indent="0" algn="just" rtl="0">
              <a:lnSpc>
                <a:spcPct val="90000"/>
              </a:lnSpc>
              <a:spcBef>
                <a:spcPts val="1000"/>
              </a:spcBef>
              <a:spcAft>
                <a:spcPts val="0"/>
              </a:spcAft>
              <a:buClr>
                <a:srgbClr val="000000"/>
              </a:buClr>
              <a:buSzPts val="1800"/>
              <a:buFont typeface="Arial"/>
              <a:buNone/>
            </a:pPr>
            <a:endParaRPr dirty="0">
              <a:solidFill>
                <a:schemeClr val="dk1"/>
              </a:solidFill>
            </a:endParaRPr>
          </a:p>
          <a:p>
            <a:pPr marL="457200" marR="0" lvl="0" indent="-228600" algn="just" rtl="0">
              <a:lnSpc>
                <a:spcPct val="90000"/>
              </a:lnSpc>
              <a:spcBef>
                <a:spcPts val="1000"/>
              </a:spcBef>
              <a:spcAft>
                <a:spcPts val="0"/>
              </a:spcAft>
              <a:buClr>
                <a:srgbClr val="000000"/>
              </a:buClr>
              <a:buSzPts val="1800"/>
              <a:buFont typeface="Arial"/>
              <a:buNone/>
            </a:pPr>
            <a:endParaRPr dirty="0"/>
          </a:p>
          <a:p>
            <a:pPr marL="457200" marR="0" lvl="0" indent="-228600" algn="just" rtl="0">
              <a:lnSpc>
                <a:spcPct val="90000"/>
              </a:lnSpc>
              <a:spcBef>
                <a:spcPts val="1000"/>
              </a:spcBef>
              <a:spcAft>
                <a:spcPts val="0"/>
              </a:spcAft>
              <a:buClr>
                <a:srgbClr val="000000"/>
              </a:buClr>
              <a:buSzPts val="1800"/>
              <a:buFont typeface="Arial"/>
              <a:buNone/>
            </a:pPr>
            <a:endParaRPr dirty="0">
              <a:solidFill>
                <a:schemeClr val="dk1"/>
              </a:solidFill>
              <a:latin typeface="Calibri"/>
              <a:ea typeface="Calibri"/>
              <a:cs typeface="Calibri"/>
              <a:sym typeface="Calibri"/>
            </a:endParaRPr>
          </a:p>
          <a:p>
            <a:pPr marL="457200" marR="0" lvl="0" indent="-228600" algn="just" rtl="0">
              <a:lnSpc>
                <a:spcPct val="90000"/>
              </a:lnSpc>
              <a:spcBef>
                <a:spcPts val="1000"/>
              </a:spcBef>
              <a:spcAft>
                <a:spcPts val="0"/>
              </a:spcAft>
              <a:buClr>
                <a:srgbClr val="000000"/>
              </a:buClr>
              <a:buSzPts val="1800"/>
              <a:buFont typeface="Arial"/>
              <a:buNone/>
            </a:pPr>
            <a:endParaRPr dirty="0"/>
          </a:p>
          <a:p>
            <a:pPr marL="457200" marR="0" lvl="0" indent="-228600" algn="just" rtl="0">
              <a:lnSpc>
                <a:spcPct val="90000"/>
              </a:lnSpc>
              <a:spcBef>
                <a:spcPts val="1000"/>
              </a:spcBef>
              <a:spcAft>
                <a:spcPts val="0"/>
              </a:spcAft>
              <a:buClr>
                <a:srgbClr val="000000"/>
              </a:buClr>
              <a:buSzPts val="1800"/>
              <a:buFont typeface="Arial"/>
              <a:buNone/>
            </a:pPr>
            <a:endParaRPr dirty="0"/>
          </a:p>
        </p:txBody>
      </p:sp>
      <p:sp>
        <p:nvSpPr>
          <p:cNvPr id="4" name="Google Shape;257;p7"/>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lvl="0">
              <a:buSzPts val="2800"/>
            </a:pPr>
            <a:r>
              <a:rPr lang="en-GB" b="1" dirty="0"/>
              <a:t>Μελέτη περίπτωσης 2: Πρόσφυγες, αιτούντες άσυλο και μετανάστες </a:t>
            </a:r>
            <a:endParaRPr b="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7"/>
          <p:cNvSpPr txBox="1">
            <a:spLocks noGrp="1"/>
          </p:cNvSpPr>
          <p:nvPr>
            <p:ph type="body" idx="1"/>
          </p:nvPr>
        </p:nvSpPr>
        <p:spPr>
          <a:xfrm>
            <a:off x="471220" y="1295261"/>
            <a:ext cx="11249700" cy="4962900"/>
          </a:xfrm>
          <a:prstGeom prst="rect">
            <a:avLst/>
          </a:prstGeom>
          <a:noFill/>
          <a:ln>
            <a:noFill/>
          </a:ln>
        </p:spPr>
        <p:txBody>
          <a:bodyPr spcFirstLastPara="1" wrap="square" lIns="0" tIns="0" rIns="0" bIns="0" anchor="ctr" anchorCtr="0">
            <a:noAutofit/>
          </a:bodyPr>
          <a:lstStyle/>
          <a:p>
            <a:pPr marL="0" lvl="0" indent="0">
              <a:lnSpc>
                <a:spcPct val="115000"/>
              </a:lnSpc>
            </a:pPr>
            <a:r>
              <a:rPr lang="en-GB" sz="2000" b="1" dirty="0">
                <a:solidFill>
                  <a:srgbClr val="187498"/>
                </a:solidFill>
              </a:rPr>
              <a:t>Η λανθασμένη διχοτόμηση μεταξύ προσφύγων και οικονομικών μεταναστών </a:t>
            </a:r>
          </a:p>
          <a:p>
            <a:pPr marL="0" lvl="0" indent="0" algn="just" rtl="0">
              <a:lnSpc>
                <a:spcPct val="115000"/>
              </a:lnSpc>
              <a:spcBef>
                <a:spcPts val="1000"/>
              </a:spcBef>
              <a:spcAft>
                <a:spcPts val="0"/>
              </a:spcAft>
              <a:buSzPts val="1800"/>
              <a:buNone/>
            </a:pPr>
            <a:r>
              <a:rPr lang="en-GB" dirty="0">
                <a:solidFill>
                  <a:srgbClr val="0B0B0B"/>
                </a:solidFill>
              </a:rPr>
              <a:t>Ένα από τα μεγαλύτερα ζητήματα στις μέρες μας είναι η διχοτόμηση μεταξύ οικονομικών μεταναστών και προσφύγων. Σύμφωνα με το άρθρο της Anne </a:t>
            </a:r>
            <a:r>
              <a:rPr lang="en-GB" dirty="0" err="1">
                <a:solidFill>
                  <a:srgbClr val="0B0B0B"/>
                </a:solidFill>
              </a:rPr>
              <a:t>Althaus</a:t>
            </a:r>
            <a:r>
              <a:rPr lang="en-GB" dirty="0">
                <a:solidFill>
                  <a:srgbClr val="0B0B0B"/>
                </a:solidFill>
              </a:rPr>
              <a:t>, ο όρος οικονομικός μετανάστης δεν έχει κανένα νομικό ορισμό και δεν αναφέρεται στη μεταναστευτική νομοθεσία. Ο οικονομικός μετανάστης σημαίνει ότι ένα άτομο αποφασίζει ελεύθερα να μείνει σε μια άλλη χώρα (όχι στη χώρα καταγωγής του)</a:t>
            </a:r>
            <a:r>
              <a:rPr lang="el-GR" dirty="0">
                <a:solidFill>
                  <a:srgbClr val="0B0B0B"/>
                </a:solidFill>
              </a:rPr>
              <a:t>,</a:t>
            </a:r>
            <a:r>
              <a:rPr lang="en-GB" dirty="0">
                <a:solidFill>
                  <a:srgbClr val="0B0B0B"/>
                </a:solidFill>
              </a:rPr>
              <a:t> προκειμένου να βελτιώσει την οικονομική του κατάσταση. </a:t>
            </a:r>
            <a:endParaRPr dirty="0"/>
          </a:p>
          <a:p>
            <a:pPr marL="0" lvl="0" indent="0" algn="just" rtl="0">
              <a:lnSpc>
                <a:spcPct val="115000"/>
              </a:lnSpc>
              <a:spcBef>
                <a:spcPts val="1000"/>
              </a:spcBef>
              <a:spcAft>
                <a:spcPts val="0"/>
              </a:spcAft>
              <a:buSzPts val="1800"/>
              <a:buNone/>
            </a:pPr>
            <a:r>
              <a:rPr lang="en-GB" dirty="0">
                <a:solidFill>
                  <a:srgbClr val="0B0B0B"/>
                </a:solidFill>
              </a:rPr>
              <a:t>Από την άλλη πλευρά, </a:t>
            </a:r>
            <a:r>
              <a:rPr lang="en-GB" dirty="0"/>
              <a:t>ο όρος </a:t>
            </a:r>
            <a:r>
              <a:rPr lang="en-GB" i="0" dirty="0">
                <a:solidFill>
                  <a:srgbClr val="0B0B0B"/>
                </a:solidFill>
              </a:rPr>
              <a:t>μετανάστης εργαζόμενος χρησιμοποιείται στη Σύμβαση των Ηνωμένων Εθνών για την προστασία των δικαιωμάτων όλων των διακινούμενων εργαζομένων και των μελών της οικογένειάς τους για να </a:t>
            </a:r>
            <a:r>
              <a:rPr lang="en-GB" dirty="0">
                <a:solidFill>
                  <a:srgbClr val="0B0B0B"/>
                </a:solidFill>
              </a:rPr>
              <a:t>"</a:t>
            </a:r>
            <a:r>
              <a:rPr lang="en-GB" i="0" dirty="0">
                <a:solidFill>
                  <a:srgbClr val="0B0B0B"/>
                </a:solidFill>
              </a:rPr>
              <a:t>προσδιορίσει ένα πρόσωπο που ασκεί αμειβόμενη δραστηριότητα σε κράτος του οποίου δεν είναι υπήκοος</a:t>
            </a:r>
            <a:r>
              <a:rPr lang="en-GB" dirty="0">
                <a:solidFill>
                  <a:srgbClr val="0B0B0B"/>
                </a:solidFill>
              </a:rPr>
              <a:t> (</a:t>
            </a:r>
            <a:r>
              <a:rPr lang="en-GB" i="1" dirty="0">
                <a:solidFill>
                  <a:srgbClr val="0B0B0B"/>
                </a:solidFill>
              </a:rPr>
              <a:t>Althaus, 2016). </a:t>
            </a:r>
            <a:endParaRPr dirty="0">
              <a:solidFill>
                <a:srgbClr val="0B0B0B"/>
              </a:solidFill>
            </a:endParaRPr>
          </a:p>
          <a:p>
            <a:pPr marL="0" lvl="0" indent="0" algn="just" rtl="0">
              <a:lnSpc>
                <a:spcPct val="115000"/>
              </a:lnSpc>
              <a:spcBef>
                <a:spcPts val="1000"/>
              </a:spcBef>
              <a:spcAft>
                <a:spcPts val="0"/>
              </a:spcAft>
              <a:buSzPts val="1800"/>
              <a:buNone/>
            </a:pPr>
            <a:r>
              <a:rPr lang="en-GB" dirty="0">
                <a:solidFill>
                  <a:srgbClr val="0B0B0B"/>
                </a:solidFill>
              </a:rPr>
              <a:t>Επίσης, οι μετανάστες είναι </a:t>
            </a:r>
            <a:r>
              <a:rPr lang="el-GR" dirty="0">
                <a:solidFill>
                  <a:srgbClr val="0B0B0B"/>
                </a:solidFill>
              </a:rPr>
              <a:t>«</a:t>
            </a:r>
            <a:r>
              <a:rPr lang="en-GB" i="0" dirty="0" err="1">
                <a:solidFill>
                  <a:srgbClr val="0B0B0B"/>
                </a:solidFill>
              </a:rPr>
              <a:t>έν</a:t>
            </a:r>
            <a:r>
              <a:rPr lang="en-GB" i="0" dirty="0">
                <a:solidFill>
                  <a:srgbClr val="0B0B0B"/>
                </a:solidFill>
              </a:rPr>
              <a:t>ας ουδέτερος όρος που δηλώνει κάθε άτομο που μετακινείται ή έχει μετακινηθεί πέρα από ένα διεθνές σύνορο - ή εντός μιας χώρας, μακριά από τον τόπο διαμονής του. Συνεπώς, ένα άτομο μπορεί να είναι μετανάστης ανεξάρτητα από το νομικό του καθεστώς (τεκμηριωμένο ή μη) και από τον εκούσιο ή ακούσιο χαρακτήρα της μετακίνησης</a:t>
            </a:r>
            <a:r>
              <a:rPr lang="el-GR" dirty="0">
                <a:solidFill>
                  <a:srgbClr val="0B0B0B"/>
                </a:solidFill>
              </a:rPr>
              <a:t>»</a:t>
            </a:r>
            <a:r>
              <a:rPr lang="en-GB" dirty="0">
                <a:solidFill>
                  <a:srgbClr val="0B0B0B"/>
                </a:solidFill>
              </a:rPr>
              <a:t> (</a:t>
            </a:r>
            <a:r>
              <a:rPr lang="en-GB" i="1" dirty="0" err="1">
                <a:solidFill>
                  <a:srgbClr val="0B0B0B"/>
                </a:solidFill>
              </a:rPr>
              <a:t>Althaus</a:t>
            </a:r>
            <a:r>
              <a:rPr lang="en-GB" i="1" dirty="0">
                <a:solidFill>
                  <a:srgbClr val="0B0B0B"/>
                </a:solidFill>
              </a:rPr>
              <a:t>, 2016). </a:t>
            </a:r>
            <a:endParaRPr dirty="0"/>
          </a:p>
          <a:p>
            <a:pPr marL="457200" lvl="0" indent="-228600" algn="just" rtl="0">
              <a:lnSpc>
                <a:spcPct val="90000"/>
              </a:lnSpc>
              <a:spcBef>
                <a:spcPts val="1000"/>
              </a:spcBef>
              <a:spcAft>
                <a:spcPts val="0"/>
              </a:spcAft>
              <a:buSzPts val="1800"/>
              <a:buNone/>
            </a:pPr>
            <a:endParaRPr dirty="0"/>
          </a:p>
          <a:p>
            <a:pPr marL="457200" marR="0" lvl="0" indent="-228600" algn="just" rtl="0">
              <a:lnSpc>
                <a:spcPct val="90000"/>
              </a:lnSpc>
              <a:spcBef>
                <a:spcPts val="1000"/>
              </a:spcBef>
              <a:spcAft>
                <a:spcPts val="0"/>
              </a:spcAft>
              <a:buClr>
                <a:srgbClr val="000000"/>
              </a:buClr>
              <a:buSzPts val="1800"/>
              <a:buFont typeface="Arial"/>
              <a:buNone/>
            </a:pPr>
            <a:endParaRPr dirty="0"/>
          </a:p>
        </p:txBody>
      </p:sp>
      <p:sp>
        <p:nvSpPr>
          <p:cNvPr id="6" name="Google Shape;257;p7"/>
          <p:cNvSpPr txBox="1">
            <a:spLocks noGrp="1"/>
          </p:cNvSpPr>
          <p:nvPr>
            <p:ph type="title"/>
          </p:nvPr>
        </p:nvSpPr>
        <p:spPr>
          <a:prstGeom prst="rect">
            <a:avLst/>
          </a:prstGeom>
          <a:noFill/>
          <a:ln>
            <a:noFill/>
          </a:ln>
        </p:spPr>
        <p:txBody>
          <a:bodyPr spcFirstLastPara="1" wrap="square" lIns="0" tIns="0" rIns="0" bIns="0" anchor="ctr" anchorCtr="0">
            <a:noAutofit/>
          </a:bodyPr>
          <a:lstStyle/>
          <a:p>
            <a:pPr lvl="0">
              <a:buSzPts val="2800"/>
            </a:pPr>
            <a:r>
              <a:rPr lang="en-GB" b="1" dirty="0"/>
              <a:t>Μελέτη περίπτωσης 2: Πρόσφυγες, αιτούντες άσυλο και μετανάστες </a:t>
            </a:r>
            <a:endParaRPr b="1"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g25bab2fae2a_1_113" descr="Find more educational materials on http://www.unhcr.org/teaching-about-refugees.html" title="Refugee Rights">
            <a:hlinkClick r:id="rId3"/>
          </p:cNvPr>
          <p:cNvPicPr preferRelativeResize="0"/>
          <p:nvPr/>
        </p:nvPicPr>
        <p:blipFill>
          <a:blip r:embed="rId4">
            <a:alphaModFix/>
          </a:blip>
          <a:stretch>
            <a:fillRect/>
          </a:stretch>
        </p:blipFill>
        <p:spPr>
          <a:xfrm>
            <a:off x="1849500" y="967813"/>
            <a:ext cx="8750925" cy="4922375"/>
          </a:xfrm>
          <a:prstGeom prst="rect">
            <a:avLst/>
          </a:prstGeom>
          <a:noFill/>
          <a:ln>
            <a:noFill/>
          </a:ln>
        </p:spPr>
      </p:pic>
      <p:sp>
        <p:nvSpPr>
          <p:cNvPr id="3" name="TextBox 2"/>
          <p:cNvSpPr txBox="1"/>
          <p:nvPr/>
        </p:nvSpPr>
        <p:spPr>
          <a:xfrm>
            <a:off x="2329762" y="6032614"/>
            <a:ext cx="7790400" cy="400110"/>
          </a:xfrm>
          <a:prstGeom prst="rect">
            <a:avLst/>
          </a:prstGeom>
          <a:noFill/>
        </p:spPr>
        <p:txBody>
          <a:bodyPr wrap="square" rtlCol="0">
            <a:spAutoFit/>
          </a:bodyPr>
          <a:lstStyle/>
          <a:p>
            <a:pPr algn="ctr"/>
            <a:r>
              <a:rPr lang="en-GB" sz="2000" b="1" dirty="0">
                <a:solidFill>
                  <a:schemeClr val="accent3"/>
                </a:solidFill>
                <a:latin typeface="Calibri" panose="020F0502020204030204" pitchFamily="34" charset="0"/>
                <a:cs typeface="Calibri" panose="020F0502020204030204" pitchFamily="34" charset="0"/>
              </a:rPr>
              <a:t>Δείτε βίντεο για τα δικαιώματα των προσφύγων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fade">
                                      <p:cBhvr>
                                        <p:cTn id="7" dur="1000"/>
                                        <p:tgtEl>
                                          <p:spTgt spid="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25bab2fae2a_1_119"/>
          <p:cNvSpPr txBox="1">
            <a:spLocks noGrp="1"/>
          </p:cNvSpPr>
          <p:nvPr>
            <p:ph type="body" idx="1"/>
          </p:nvPr>
        </p:nvSpPr>
        <p:spPr>
          <a:xfrm>
            <a:off x="399370" y="1396720"/>
            <a:ext cx="11360700" cy="4826727"/>
          </a:xfrm>
          <a:prstGeom prst="rect">
            <a:avLst/>
          </a:prstGeom>
        </p:spPr>
        <p:txBody>
          <a:bodyPr spcFirstLastPara="1" wrap="square" lIns="91425" tIns="91425" rIns="91425" bIns="91425" anchor="ctr" anchorCtr="0">
            <a:noAutofit/>
          </a:bodyPr>
          <a:lstStyle/>
          <a:p>
            <a:pPr marL="0" lvl="0" indent="0" algn="just" rtl="0">
              <a:lnSpc>
                <a:spcPct val="100000"/>
              </a:lnSpc>
              <a:spcBef>
                <a:spcPts val="0"/>
              </a:spcBef>
              <a:spcAft>
                <a:spcPts val="0"/>
              </a:spcAft>
              <a:buClr>
                <a:schemeClr val="dk1"/>
              </a:buClr>
              <a:buSzPts val="1100"/>
              <a:buFont typeface="Arial"/>
              <a:buNone/>
            </a:pPr>
            <a:r>
              <a:rPr lang="en-GB" sz="1800" b="1" dirty="0">
                <a:solidFill>
                  <a:srgbClr val="187498"/>
                </a:solidFill>
                <a:latin typeface="Calibri"/>
                <a:ea typeface="Calibri"/>
                <a:cs typeface="Calibri"/>
                <a:sym typeface="Calibri"/>
              </a:rPr>
              <a:t>Ανθρώπινα δικαιώματα των προσφύγων:</a:t>
            </a:r>
          </a:p>
          <a:p>
            <a:pPr marL="0" lvl="0" indent="0" algn="just" rtl="0">
              <a:lnSpc>
                <a:spcPct val="100000"/>
              </a:lnSpc>
              <a:spcBef>
                <a:spcPts val="0"/>
              </a:spcBef>
              <a:spcAft>
                <a:spcPts val="0"/>
              </a:spcAft>
              <a:buClr>
                <a:schemeClr val="dk1"/>
              </a:buClr>
              <a:buSzPts val="1100"/>
              <a:buFont typeface="Arial"/>
              <a:buNone/>
            </a:pPr>
            <a:r>
              <a:rPr lang="en-GB" sz="1800" dirty="0">
                <a:solidFill>
                  <a:srgbClr val="3B3842"/>
                </a:solidFill>
                <a:latin typeface="Calibri"/>
                <a:ea typeface="Calibri"/>
                <a:cs typeface="Calibri"/>
                <a:sym typeface="Calibri"/>
              </a:rPr>
              <a:t>Τα ανθρώπινα δικαιώματα των προσφύγων αναφέρονται στα </a:t>
            </a:r>
            <a:r>
              <a:rPr lang="en-GB" sz="1800" i="1" dirty="0">
                <a:solidFill>
                  <a:srgbClr val="3B3842"/>
                </a:solidFill>
                <a:latin typeface="Calibri"/>
                <a:ea typeface="Calibri"/>
                <a:cs typeface="Calibri"/>
                <a:sym typeface="Calibri"/>
              </a:rPr>
              <a:t>θεμελιώδη δικαιώματα και την προστασία </a:t>
            </a:r>
            <a:r>
              <a:rPr lang="en-GB" sz="1800" dirty="0">
                <a:solidFill>
                  <a:srgbClr val="3B3842"/>
                </a:solidFill>
                <a:latin typeface="Calibri"/>
                <a:ea typeface="Calibri"/>
                <a:cs typeface="Calibri"/>
                <a:sym typeface="Calibri"/>
              </a:rPr>
              <a:t>που παρέχονται σε άτομα που έχουν αναγκαστεί να εγκαταλείψουν τις χώρες καταγωγής τους λόγω διώξεων, βίας, συγκρούσεων ή άλλων σοβαρών παραβιάσεων των ανθρωπίνων δικαιωμάτων. Η προστασία των ανθρωπίνων δικαιωμάτων των προσφύγων αποτελεί κρίσιμη πτυχή του διεθνούς δικαίου και ανθρωπιστική επιταγή.</a:t>
            </a:r>
            <a:endParaRPr sz="1800" dirty="0">
              <a:solidFill>
                <a:srgbClr val="3B3842"/>
              </a:solidFill>
              <a:latin typeface="Calibri"/>
              <a:ea typeface="Calibri"/>
              <a:cs typeface="Calibri"/>
              <a:sym typeface="Calibri"/>
            </a:endParaRPr>
          </a:p>
          <a:p>
            <a:pPr marL="0" lvl="0" indent="0" algn="just" rtl="0">
              <a:lnSpc>
                <a:spcPct val="100000"/>
              </a:lnSpc>
              <a:spcBef>
                <a:spcPts val="0"/>
              </a:spcBef>
              <a:spcAft>
                <a:spcPts val="0"/>
              </a:spcAft>
              <a:buClr>
                <a:schemeClr val="dk1"/>
              </a:buClr>
              <a:buSzPts val="1100"/>
              <a:buFont typeface="Arial"/>
              <a:buNone/>
            </a:pPr>
            <a:endParaRPr sz="1800" dirty="0">
              <a:solidFill>
                <a:srgbClr val="3B3842"/>
              </a:solidFill>
              <a:latin typeface="Calibri"/>
              <a:ea typeface="Calibri"/>
              <a:cs typeface="Calibri"/>
              <a:sym typeface="Calibri"/>
            </a:endParaRPr>
          </a:p>
          <a:p>
            <a:pPr marL="0" lvl="0" indent="0" algn="just" rtl="0">
              <a:lnSpc>
                <a:spcPct val="100000"/>
              </a:lnSpc>
              <a:spcBef>
                <a:spcPts val="0"/>
              </a:spcBef>
              <a:spcAft>
                <a:spcPts val="0"/>
              </a:spcAft>
              <a:buClr>
                <a:schemeClr val="dk1"/>
              </a:buClr>
              <a:buSzPts val="1100"/>
              <a:buFont typeface="Arial"/>
              <a:buNone/>
            </a:pPr>
            <a:r>
              <a:rPr lang="en-GB" sz="1800" b="1" dirty="0">
                <a:solidFill>
                  <a:srgbClr val="187498"/>
                </a:solidFill>
                <a:latin typeface="Calibri"/>
                <a:ea typeface="Calibri"/>
                <a:cs typeface="Calibri"/>
                <a:sym typeface="Calibri"/>
              </a:rPr>
              <a:t>Οι βασικές αρχές των ανθρωπίνων δικαιωμάτων που ισχύουν για τους πρόσφυγες περιλαμβάνουν:</a:t>
            </a:r>
            <a:endParaRPr sz="1800" b="1" dirty="0">
              <a:solidFill>
                <a:srgbClr val="187498"/>
              </a:solidFill>
              <a:latin typeface="Calibri"/>
              <a:ea typeface="Calibri"/>
              <a:cs typeface="Calibri"/>
              <a:sym typeface="Calibri"/>
            </a:endParaRPr>
          </a:p>
          <a:p>
            <a:pPr marL="0" lvl="0" indent="0" algn="just" rtl="0">
              <a:lnSpc>
                <a:spcPct val="100000"/>
              </a:lnSpc>
              <a:spcBef>
                <a:spcPts val="0"/>
              </a:spcBef>
              <a:spcAft>
                <a:spcPts val="0"/>
              </a:spcAft>
              <a:buClr>
                <a:schemeClr val="dk1"/>
              </a:buClr>
              <a:buSzPts val="1100"/>
              <a:buFont typeface="Arial"/>
              <a:buNone/>
            </a:pPr>
            <a:endParaRPr sz="1800" dirty="0">
              <a:solidFill>
                <a:srgbClr val="3B3842"/>
              </a:solidFill>
              <a:latin typeface="Calibri"/>
              <a:ea typeface="Calibri"/>
              <a:cs typeface="Calibri"/>
              <a:sym typeface="Calibri"/>
            </a:endParaRPr>
          </a:p>
          <a:p>
            <a:pPr marL="457200" lvl="0" indent="-355600" algn="just" rtl="0">
              <a:lnSpc>
                <a:spcPct val="100000"/>
              </a:lnSpc>
              <a:spcBef>
                <a:spcPts val="0"/>
              </a:spcBef>
              <a:spcAft>
                <a:spcPts val="0"/>
              </a:spcAft>
              <a:buClr>
                <a:srgbClr val="3B3842"/>
              </a:buClr>
              <a:buSzPts val="2000"/>
              <a:buFont typeface="Calibri"/>
              <a:buChar char="●"/>
            </a:pPr>
            <a:r>
              <a:rPr lang="en-GB" sz="1800" b="1" dirty="0" err="1">
                <a:solidFill>
                  <a:srgbClr val="3B3842"/>
                </a:solidFill>
                <a:latin typeface="Calibri"/>
                <a:ea typeface="Calibri"/>
                <a:cs typeface="Calibri"/>
                <a:sym typeface="Calibri"/>
              </a:rPr>
              <a:t>Μη</a:t>
            </a:r>
            <a:r>
              <a:rPr lang="en-GB" sz="1800" b="1" dirty="0">
                <a:solidFill>
                  <a:srgbClr val="3B3842"/>
                </a:solidFill>
                <a:latin typeface="Calibri"/>
                <a:ea typeface="Calibri"/>
                <a:cs typeface="Calibri"/>
                <a:sym typeface="Calibri"/>
              </a:rPr>
              <a:t> επαναπροώθηση: </a:t>
            </a:r>
            <a:r>
              <a:rPr lang="en-GB" sz="1800" dirty="0">
                <a:solidFill>
                  <a:srgbClr val="3B3842"/>
                </a:solidFill>
                <a:latin typeface="Calibri"/>
                <a:ea typeface="Calibri"/>
                <a:cs typeface="Calibri"/>
                <a:sym typeface="Calibri"/>
              </a:rPr>
              <a:t>Η αρχή αυτή, που κατοχυρώνεται στη Σύμβαση των Ηνωμένων Εθνών για το Καθεστώς των Προσφύγων του 1951 και στο Πρωτόκολλο του 1967, απαγορεύει την επιστροφή των προσφύγων σε χώρα όπου θα αντιμετώπιζαν διώξεις ή σοβαρή βλάβη. Εξασφαλίζει ότι τα άτομα που αναζητούν καταφύγιο δεν στέλνονται πίσω σε επικίνδυνες ή απειλητικές για τη ζωή τους καταστάσεις.</a:t>
            </a:r>
            <a:endParaRPr sz="1800" dirty="0">
              <a:solidFill>
                <a:srgbClr val="3B3842"/>
              </a:solidFill>
              <a:latin typeface="Calibri"/>
              <a:ea typeface="Calibri"/>
              <a:cs typeface="Calibri"/>
              <a:sym typeface="Calibri"/>
            </a:endParaRPr>
          </a:p>
          <a:p>
            <a:pPr marL="457200" lvl="0" indent="0" algn="just" rtl="0">
              <a:lnSpc>
                <a:spcPct val="100000"/>
              </a:lnSpc>
              <a:spcBef>
                <a:spcPts val="0"/>
              </a:spcBef>
              <a:spcAft>
                <a:spcPts val="0"/>
              </a:spcAft>
              <a:buNone/>
            </a:pPr>
            <a:endParaRPr sz="1800" dirty="0">
              <a:solidFill>
                <a:srgbClr val="3B3842"/>
              </a:solidFill>
              <a:latin typeface="Calibri"/>
              <a:ea typeface="Calibri"/>
              <a:cs typeface="Calibri"/>
              <a:sym typeface="Calibri"/>
            </a:endParaRPr>
          </a:p>
          <a:p>
            <a:pPr marL="457200" lvl="0" indent="-355600" algn="just" rtl="0">
              <a:lnSpc>
                <a:spcPct val="100000"/>
              </a:lnSpc>
              <a:spcBef>
                <a:spcPts val="0"/>
              </a:spcBef>
              <a:spcAft>
                <a:spcPts val="0"/>
              </a:spcAft>
              <a:buClr>
                <a:srgbClr val="3B3842"/>
              </a:buClr>
              <a:buSzPts val="2000"/>
              <a:buFont typeface="Calibri"/>
              <a:buChar char="●"/>
            </a:pPr>
            <a:r>
              <a:rPr lang="en-GB" sz="1800" b="1" dirty="0">
                <a:solidFill>
                  <a:srgbClr val="3B3842"/>
                </a:solidFill>
                <a:latin typeface="Calibri"/>
                <a:ea typeface="Calibri"/>
                <a:cs typeface="Calibri"/>
                <a:sym typeface="Calibri"/>
              </a:rPr>
              <a:t>Δικαίωμα αναζήτησης ασύλου: </a:t>
            </a:r>
            <a:r>
              <a:rPr lang="en-GB" sz="1800" dirty="0">
                <a:solidFill>
                  <a:srgbClr val="3B3842"/>
                </a:solidFill>
                <a:latin typeface="Calibri"/>
                <a:ea typeface="Calibri"/>
                <a:cs typeface="Calibri"/>
                <a:sym typeface="Calibri"/>
              </a:rPr>
              <a:t>Οι πρόσφυγες έχουν το δικαίωμα να ζητήσουν άσυλο σε άλλες χώρες και να ζητήσουν προστασία από διώξεις ή βλάβες. Οι αιτούντες άσυλο θα πρέπει να έχουν πρόσβαση σε δίκαιη και αποτελεσματική διαδικασία ασύλου για τον προσδιορισμό της επιλεξιμότητάς τους για το καθεστώς του πρόσφυγα.</a:t>
            </a:r>
            <a:endParaRPr sz="1800" dirty="0">
              <a:solidFill>
                <a:srgbClr val="3B3842"/>
              </a:solidFill>
              <a:latin typeface="Calibri"/>
              <a:ea typeface="Calibri"/>
              <a:cs typeface="Calibri"/>
              <a:sym typeface="Calibri"/>
            </a:endParaRPr>
          </a:p>
          <a:p>
            <a:pPr marL="457200" lvl="0" indent="0" algn="just" rtl="0">
              <a:lnSpc>
                <a:spcPct val="100000"/>
              </a:lnSpc>
              <a:spcBef>
                <a:spcPts val="0"/>
              </a:spcBef>
              <a:spcAft>
                <a:spcPts val="0"/>
              </a:spcAft>
              <a:buNone/>
            </a:pPr>
            <a:endParaRPr sz="2000" dirty="0">
              <a:solidFill>
                <a:srgbClr val="3B3842"/>
              </a:solidFill>
              <a:latin typeface="Calibri"/>
              <a:ea typeface="Calibri"/>
              <a:cs typeface="Calibri"/>
              <a:sym typeface="Calibri"/>
            </a:endParaRPr>
          </a:p>
          <a:p>
            <a:pPr marL="0" lvl="0" indent="0" algn="l" rtl="0">
              <a:spcBef>
                <a:spcPts val="0"/>
              </a:spcBef>
              <a:spcAft>
                <a:spcPts val="0"/>
              </a:spcAft>
              <a:buNone/>
            </a:pPr>
            <a:endParaRPr dirty="0"/>
          </a:p>
        </p:txBody>
      </p:sp>
      <p:sp>
        <p:nvSpPr>
          <p:cNvPr id="3" name="Google Shape;257;p7"/>
          <p:cNvSpPr txBox="1">
            <a:spLocks noGrp="1"/>
          </p:cNvSpPr>
          <p:nvPr>
            <p:ph type="title"/>
          </p:nvPr>
        </p:nvSpPr>
        <p:spPr>
          <a:xfrm>
            <a:off x="399370" y="174449"/>
            <a:ext cx="11393400" cy="675300"/>
          </a:xfrm>
          <a:prstGeom prst="rect">
            <a:avLst/>
          </a:prstGeom>
          <a:noFill/>
          <a:ln>
            <a:noFill/>
          </a:ln>
        </p:spPr>
        <p:txBody>
          <a:bodyPr spcFirstLastPara="1" wrap="square" lIns="0" tIns="0" rIns="0" bIns="0" anchor="ctr" anchorCtr="0">
            <a:noAutofit/>
          </a:bodyPr>
          <a:lstStyle/>
          <a:p>
            <a:pPr lvl="0">
              <a:buSzPts val="2800"/>
            </a:pPr>
            <a:r>
              <a:rPr lang="en-GB" b="1" dirty="0"/>
              <a:t>Μελέτη περίπτωσης 2: Ανθρώπινα δικαιώματα προσφύγων</a:t>
            </a:r>
            <a:endParaRPr b="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g25bab2fae2a_3_45"/>
          <p:cNvSpPr txBox="1">
            <a:spLocks noGrp="1"/>
          </p:cNvSpPr>
          <p:nvPr>
            <p:ph type="body" idx="1"/>
          </p:nvPr>
        </p:nvSpPr>
        <p:spPr>
          <a:xfrm>
            <a:off x="279470" y="2491786"/>
            <a:ext cx="11360700" cy="3822600"/>
          </a:xfrm>
          <a:prstGeom prst="rect">
            <a:avLst/>
          </a:prstGeom>
        </p:spPr>
        <p:txBody>
          <a:bodyPr spcFirstLastPara="1" wrap="square" lIns="91425" tIns="91425" rIns="91425" bIns="91425" anchor="ctr" anchorCtr="0">
            <a:noAutofit/>
          </a:bodyPr>
          <a:lstStyle/>
          <a:p>
            <a:pPr marL="457200" lvl="0" indent="-349250" algn="just" rtl="0">
              <a:spcBef>
                <a:spcPts val="0"/>
              </a:spcBef>
              <a:spcAft>
                <a:spcPts val="0"/>
              </a:spcAft>
              <a:buClr>
                <a:schemeClr val="dk1"/>
              </a:buClr>
              <a:buSzPts val="1900"/>
              <a:buFont typeface="Calibri"/>
              <a:buChar char="●"/>
            </a:pPr>
            <a:r>
              <a:rPr lang="en-GB" sz="1900" b="1" dirty="0">
                <a:solidFill>
                  <a:schemeClr val="dk1"/>
                </a:solidFill>
                <a:latin typeface="Calibri"/>
                <a:ea typeface="Calibri"/>
                <a:cs typeface="Calibri"/>
                <a:sym typeface="Calibri"/>
              </a:rPr>
              <a:t>Δικαίωμα στη ζωή και την ασφάλεια: </a:t>
            </a:r>
            <a:r>
              <a:rPr lang="en-GB" sz="1900" dirty="0">
                <a:solidFill>
                  <a:schemeClr val="dk1"/>
                </a:solidFill>
                <a:latin typeface="Calibri"/>
                <a:ea typeface="Calibri"/>
                <a:cs typeface="Calibri"/>
                <a:sym typeface="Calibri"/>
              </a:rPr>
              <a:t>Οι πρόσφυγες έχουν δικαίωμα στη ζωή, την ελευθερία και την ασφάλεια, όπως κατοχυρώνεται από την Οικουμενική Διακήρυξη των Ανθρωπίνων Δικαιωμάτων. Οι χώρες υποδοχής πρέπει να λαμβάνουν μέτρα για την προστασία των προσφύγων από τη βία, τις διακρίσεις και την αυθαίρετη κράτηση.</a:t>
            </a:r>
            <a:endParaRPr sz="1900" dirty="0">
              <a:solidFill>
                <a:schemeClr val="dk1"/>
              </a:solidFill>
              <a:latin typeface="Calibri"/>
              <a:ea typeface="Calibri"/>
              <a:cs typeface="Calibri"/>
              <a:sym typeface="Calibri"/>
            </a:endParaRPr>
          </a:p>
          <a:p>
            <a:pPr marL="457200" lvl="0" indent="0" algn="just" rtl="0">
              <a:spcBef>
                <a:spcPts val="0"/>
              </a:spcBef>
              <a:spcAft>
                <a:spcPts val="0"/>
              </a:spcAft>
              <a:buNone/>
            </a:pPr>
            <a:endParaRPr sz="1900" dirty="0">
              <a:solidFill>
                <a:schemeClr val="dk1"/>
              </a:solidFill>
              <a:latin typeface="Calibri"/>
              <a:ea typeface="Calibri"/>
              <a:cs typeface="Calibri"/>
              <a:sym typeface="Calibri"/>
            </a:endParaRPr>
          </a:p>
          <a:p>
            <a:pPr marL="457200" lvl="0" indent="-349250" algn="just" rtl="0">
              <a:spcBef>
                <a:spcPts val="0"/>
              </a:spcBef>
              <a:spcAft>
                <a:spcPts val="0"/>
              </a:spcAft>
              <a:buClr>
                <a:schemeClr val="dk1"/>
              </a:buClr>
              <a:buSzPts val="1900"/>
              <a:buFont typeface="Calibri"/>
              <a:buChar char="●"/>
            </a:pPr>
            <a:r>
              <a:rPr lang="en-GB" sz="1900" b="1" dirty="0">
                <a:solidFill>
                  <a:schemeClr val="dk1"/>
                </a:solidFill>
                <a:latin typeface="Calibri"/>
                <a:ea typeface="Calibri"/>
                <a:cs typeface="Calibri"/>
                <a:sym typeface="Calibri"/>
              </a:rPr>
              <a:t>Δικαίωμα ελεύθερης κυκλοφορίας: </a:t>
            </a:r>
            <a:r>
              <a:rPr lang="en-GB" sz="1900" dirty="0">
                <a:solidFill>
                  <a:schemeClr val="dk1"/>
                </a:solidFill>
                <a:latin typeface="Calibri"/>
                <a:ea typeface="Calibri"/>
                <a:cs typeface="Calibri"/>
                <a:sym typeface="Calibri"/>
              </a:rPr>
              <a:t>Οι πρόσφυγες δεν θα πρέπει να περιορίζονται παράνομα σε προσφυγικούς καταυλισμούς ή σε απαγορευμένες περιοχές και θα πρέπει να έχουν την ελευθερία να κινούνται εντός της επικράτειας της χώρας υποδοχής.</a:t>
            </a:r>
            <a:endParaRPr sz="1900" dirty="0">
              <a:solidFill>
                <a:schemeClr val="dk1"/>
              </a:solidFill>
              <a:latin typeface="Calibri"/>
              <a:ea typeface="Calibri"/>
              <a:cs typeface="Calibri"/>
              <a:sym typeface="Calibri"/>
            </a:endParaRPr>
          </a:p>
          <a:p>
            <a:pPr marL="107950" lvl="0" indent="0" algn="just" rtl="0">
              <a:spcBef>
                <a:spcPts val="0"/>
              </a:spcBef>
              <a:spcAft>
                <a:spcPts val="0"/>
              </a:spcAft>
              <a:buClr>
                <a:schemeClr val="dk1"/>
              </a:buClr>
              <a:buSzPts val="1900"/>
              <a:buNone/>
            </a:pPr>
            <a:endParaRPr sz="1900" dirty="0">
              <a:solidFill>
                <a:schemeClr val="dk1"/>
              </a:solidFill>
              <a:latin typeface="Calibri"/>
              <a:ea typeface="Calibri"/>
              <a:cs typeface="Calibri"/>
              <a:sym typeface="Calibri"/>
            </a:endParaRPr>
          </a:p>
          <a:p>
            <a:pPr marL="457200" lvl="0" indent="-349250" algn="just" rtl="0">
              <a:spcBef>
                <a:spcPts val="0"/>
              </a:spcBef>
              <a:spcAft>
                <a:spcPts val="0"/>
              </a:spcAft>
              <a:buClr>
                <a:schemeClr val="dk1"/>
              </a:buClr>
              <a:buSzPts val="1900"/>
              <a:buFont typeface="Calibri"/>
              <a:buChar char="●"/>
            </a:pPr>
            <a:r>
              <a:rPr lang="en-GB" sz="1900" b="1" dirty="0">
                <a:solidFill>
                  <a:schemeClr val="dk1"/>
                </a:solidFill>
                <a:latin typeface="Calibri"/>
                <a:ea typeface="Calibri"/>
                <a:cs typeface="Calibri"/>
                <a:sym typeface="Calibri"/>
              </a:rPr>
              <a:t>Δικαίωμα στην εργασία: </a:t>
            </a:r>
            <a:r>
              <a:rPr lang="el-GR" sz="1900" dirty="0">
                <a:solidFill>
                  <a:schemeClr val="dk1"/>
                </a:solidFill>
                <a:latin typeface="Calibri"/>
                <a:ea typeface="Calibri"/>
                <a:cs typeface="Calibri"/>
                <a:sym typeface="Calibri"/>
              </a:rPr>
              <a:t>Οι πρόσφυγες έχουν δικαίωμα να δουλέψουν και να κερδίζουν εισόδημα, α</a:t>
            </a:r>
            <a:r>
              <a:rPr lang="en-GB" sz="1900" dirty="0">
                <a:solidFill>
                  <a:schemeClr val="dk1"/>
                </a:solidFill>
                <a:latin typeface="Calibri"/>
                <a:ea typeface="Calibri"/>
                <a:cs typeface="Calibri"/>
                <a:sym typeface="Calibri"/>
              </a:rPr>
              <a:t>ν και θα μπορούσαν να ισχύουν ορισμένοι περιορισμοί για την αποφυγή της εκμετάλλευσης και την προστασία της τοπικής αγοράς εργασίας.</a:t>
            </a:r>
            <a:endParaRPr sz="1900" dirty="0">
              <a:solidFill>
                <a:schemeClr val="dk1"/>
              </a:solidFill>
              <a:latin typeface="Calibri"/>
              <a:ea typeface="Calibri"/>
              <a:cs typeface="Calibri"/>
              <a:sym typeface="Calibri"/>
            </a:endParaRPr>
          </a:p>
          <a:p>
            <a:pPr marL="457200" lvl="0" indent="0" algn="just" rtl="0">
              <a:spcBef>
                <a:spcPts val="0"/>
              </a:spcBef>
              <a:spcAft>
                <a:spcPts val="0"/>
              </a:spcAft>
              <a:buNone/>
            </a:pPr>
            <a:endParaRPr sz="1900" dirty="0">
              <a:solidFill>
                <a:schemeClr val="dk1"/>
              </a:solidFill>
              <a:latin typeface="Calibri"/>
              <a:ea typeface="Calibri"/>
              <a:cs typeface="Calibri"/>
              <a:sym typeface="Calibri"/>
            </a:endParaRPr>
          </a:p>
          <a:p>
            <a:pPr marL="457200" lvl="0" indent="-349250" algn="just" rtl="0">
              <a:spcBef>
                <a:spcPts val="0"/>
              </a:spcBef>
              <a:spcAft>
                <a:spcPts val="0"/>
              </a:spcAft>
              <a:buClr>
                <a:schemeClr val="dk1"/>
              </a:buClr>
              <a:buSzPts val="1900"/>
              <a:buFont typeface="Calibri"/>
              <a:buChar char="●"/>
            </a:pPr>
            <a:r>
              <a:rPr lang="en-GB" sz="1900" b="1" dirty="0">
                <a:solidFill>
                  <a:schemeClr val="dk1"/>
                </a:solidFill>
                <a:latin typeface="Calibri"/>
                <a:ea typeface="Calibri"/>
                <a:cs typeface="Calibri"/>
                <a:sym typeface="Calibri"/>
              </a:rPr>
              <a:t>Δικαίωμα στην οικογενειακή ενότητα: </a:t>
            </a:r>
            <a:r>
              <a:rPr lang="en-GB" sz="1900" dirty="0">
                <a:solidFill>
                  <a:schemeClr val="dk1"/>
                </a:solidFill>
                <a:latin typeface="Calibri"/>
                <a:ea typeface="Calibri"/>
                <a:cs typeface="Calibri"/>
                <a:sym typeface="Calibri"/>
              </a:rPr>
              <a:t>Οι πρόσφυγες θα πρέπει να μπορούν να επανενωθούν με τα μέλη της οικογένειάς τους, συμπεριλαμβανομένων των συζύγων και των παιδιών, στο πλαίσιο του δικαιώματός τους στην οικογενειακή ζωή και ενότητα.</a:t>
            </a:r>
            <a:endParaRPr sz="1900" dirty="0">
              <a:solidFill>
                <a:schemeClr val="dk1"/>
              </a:solidFill>
              <a:latin typeface="Calibri"/>
              <a:ea typeface="Calibri"/>
              <a:cs typeface="Calibri"/>
              <a:sym typeface="Calibri"/>
            </a:endParaRPr>
          </a:p>
          <a:p>
            <a:pPr marL="457200" lvl="0" indent="0" algn="just" rtl="0">
              <a:spcBef>
                <a:spcPts val="0"/>
              </a:spcBef>
              <a:spcAft>
                <a:spcPts val="0"/>
              </a:spcAft>
              <a:buNone/>
            </a:pPr>
            <a:endParaRPr sz="1900" dirty="0">
              <a:solidFill>
                <a:schemeClr val="dk1"/>
              </a:solidFill>
              <a:latin typeface="Calibri"/>
              <a:ea typeface="Calibri"/>
              <a:cs typeface="Calibri"/>
              <a:sym typeface="Calibri"/>
            </a:endParaRPr>
          </a:p>
          <a:p>
            <a:pPr marL="457200" lvl="0" indent="0" algn="just" rtl="0">
              <a:spcBef>
                <a:spcPts val="0"/>
              </a:spcBef>
              <a:spcAft>
                <a:spcPts val="0"/>
              </a:spcAft>
              <a:buNone/>
            </a:pPr>
            <a:endParaRPr sz="2000" dirty="0">
              <a:solidFill>
                <a:schemeClr val="dk1"/>
              </a:solidFill>
              <a:latin typeface="Calibri"/>
              <a:ea typeface="Calibri"/>
              <a:cs typeface="Calibri"/>
              <a:sym typeface="Calibri"/>
            </a:endParaRPr>
          </a:p>
          <a:p>
            <a:pPr marL="0" lvl="0" indent="0" algn="l" rtl="0">
              <a:spcBef>
                <a:spcPts val="0"/>
              </a:spcBef>
              <a:spcAft>
                <a:spcPts val="0"/>
              </a:spcAft>
              <a:buNone/>
            </a:pPr>
            <a:endParaRPr b="1" dirty="0"/>
          </a:p>
        </p:txBody>
      </p:sp>
      <p:sp>
        <p:nvSpPr>
          <p:cNvPr id="5" name="Google Shape;257;p7"/>
          <p:cNvSpPr txBox="1">
            <a:spLocks noGrp="1"/>
          </p:cNvSpPr>
          <p:nvPr>
            <p:ph type="title"/>
          </p:nvPr>
        </p:nvSpPr>
        <p:spPr>
          <a:xfrm>
            <a:off x="399370" y="174449"/>
            <a:ext cx="11393400" cy="675300"/>
          </a:xfrm>
          <a:prstGeom prst="rect">
            <a:avLst/>
          </a:prstGeom>
          <a:noFill/>
          <a:ln>
            <a:noFill/>
          </a:ln>
        </p:spPr>
        <p:txBody>
          <a:bodyPr spcFirstLastPara="1" wrap="square" lIns="0" tIns="0" rIns="0" bIns="0" anchor="ctr" anchorCtr="0">
            <a:noAutofit/>
          </a:bodyPr>
          <a:lstStyle/>
          <a:p>
            <a:pPr lvl="0">
              <a:buSzPts val="2800"/>
            </a:pPr>
            <a:r>
              <a:rPr lang="en-GB" b="1" dirty="0"/>
              <a:t>Μελέτη περίπτωσης 2: Ανθρώπινα δικαιώματα προσφύγων</a:t>
            </a:r>
            <a:endParaRPr b="1"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25bab2fae2a_3_51"/>
          <p:cNvSpPr txBox="1">
            <a:spLocks noGrp="1"/>
          </p:cNvSpPr>
          <p:nvPr>
            <p:ph type="body" idx="1"/>
          </p:nvPr>
        </p:nvSpPr>
        <p:spPr>
          <a:xfrm>
            <a:off x="415650" y="1846958"/>
            <a:ext cx="11360700" cy="4555200"/>
          </a:xfrm>
          <a:prstGeom prst="rect">
            <a:avLst/>
          </a:prstGeom>
        </p:spPr>
        <p:txBody>
          <a:bodyPr spcFirstLastPara="1" wrap="square" lIns="91425" tIns="91425" rIns="91425" bIns="91425" anchor="ctr" anchorCtr="0">
            <a:noAutofit/>
          </a:bodyPr>
          <a:lstStyle/>
          <a:p>
            <a:pPr marL="457200" lvl="0" indent="-355600" algn="just" rtl="0">
              <a:spcBef>
                <a:spcPts val="0"/>
              </a:spcBef>
              <a:spcAft>
                <a:spcPts val="0"/>
              </a:spcAft>
              <a:buClr>
                <a:schemeClr val="dk1"/>
              </a:buClr>
              <a:buSzPts val="2000"/>
              <a:buFont typeface="Calibri"/>
              <a:buChar char="●"/>
            </a:pPr>
            <a:r>
              <a:rPr lang="en-GB" sz="2000" b="1" dirty="0">
                <a:solidFill>
                  <a:schemeClr val="dk1"/>
                </a:solidFill>
                <a:latin typeface="Calibri"/>
                <a:ea typeface="Calibri"/>
                <a:cs typeface="Calibri"/>
                <a:sym typeface="Calibri"/>
              </a:rPr>
              <a:t>Δικαίωμα στην εκπαίδευση: </a:t>
            </a:r>
            <a:r>
              <a:rPr lang="en-GB" sz="2000" dirty="0">
                <a:solidFill>
                  <a:schemeClr val="dk1"/>
                </a:solidFill>
                <a:latin typeface="Calibri"/>
                <a:ea typeface="Calibri"/>
                <a:cs typeface="Calibri"/>
                <a:sym typeface="Calibri"/>
              </a:rPr>
              <a:t>Τα παιδιά πρόσφυγες έχουν δικαίωμα πρόσβασης στην εκπαίδευση και πρέπει να τους παρέχονται ευκαιρίες για σχολική εκπαίδευση.</a:t>
            </a:r>
            <a:endParaRPr sz="2000" dirty="0">
              <a:solidFill>
                <a:schemeClr val="dk1"/>
              </a:solidFill>
              <a:latin typeface="Calibri"/>
              <a:ea typeface="Calibri"/>
              <a:cs typeface="Calibri"/>
              <a:sym typeface="Calibri"/>
            </a:endParaRPr>
          </a:p>
          <a:p>
            <a:pPr marL="457200" lvl="0" indent="0" algn="just" rtl="0">
              <a:spcBef>
                <a:spcPts val="0"/>
              </a:spcBef>
              <a:spcAft>
                <a:spcPts val="0"/>
              </a:spcAft>
              <a:buNone/>
            </a:pPr>
            <a:endParaRPr sz="2000" dirty="0">
              <a:solidFill>
                <a:schemeClr val="dk1"/>
              </a:solidFill>
              <a:latin typeface="Calibri"/>
              <a:ea typeface="Calibri"/>
              <a:cs typeface="Calibri"/>
              <a:sym typeface="Calibri"/>
            </a:endParaRPr>
          </a:p>
          <a:p>
            <a:pPr marL="457200" lvl="0" indent="-355600" algn="just" rtl="0">
              <a:spcBef>
                <a:spcPts val="0"/>
              </a:spcBef>
              <a:spcAft>
                <a:spcPts val="0"/>
              </a:spcAft>
              <a:buClr>
                <a:schemeClr val="dk1"/>
              </a:buClr>
              <a:buSzPts val="2000"/>
              <a:buFont typeface="Calibri"/>
              <a:buChar char="●"/>
            </a:pPr>
            <a:r>
              <a:rPr lang="en-GB" sz="2000" b="1" dirty="0">
                <a:solidFill>
                  <a:schemeClr val="dk1"/>
                </a:solidFill>
                <a:latin typeface="Calibri"/>
                <a:ea typeface="Calibri"/>
                <a:cs typeface="Calibri"/>
                <a:sym typeface="Calibri"/>
              </a:rPr>
              <a:t>Ελευθερία της θρησκείας και της έκφρασης: </a:t>
            </a:r>
            <a:r>
              <a:rPr lang="en-GB" sz="2000" dirty="0">
                <a:solidFill>
                  <a:schemeClr val="dk1"/>
                </a:solidFill>
                <a:latin typeface="Calibri"/>
                <a:ea typeface="Calibri"/>
                <a:cs typeface="Calibri"/>
                <a:sym typeface="Calibri"/>
              </a:rPr>
              <a:t>Οι πρόσφυγες, όπως όλα τα άτομα, έχουν το δικαίωμα να ασκούν ελεύθερα τη θρησκεία τους και να εκφράζουν τις απόψεις τους χωρίς φόβο διώξεων.</a:t>
            </a:r>
            <a:endParaRPr sz="2000" dirty="0">
              <a:solidFill>
                <a:schemeClr val="dk1"/>
              </a:solidFill>
              <a:latin typeface="Calibri"/>
              <a:ea typeface="Calibri"/>
              <a:cs typeface="Calibri"/>
              <a:sym typeface="Calibri"/>
            </a:endParaRPr>
          </a:p>
          <a:p>
            <a:pPr marL="457200" lvl="0" indent="0" algn="just" rtl="0">
              <a:spcBef>
                <a:spcPts val="0"/>
              </a:spcBef>
              <a:spcAft>
                <a:spcPts val="0"/>
              </a:spcAft>
              <a:buNone/>
            </a:pPr>
            <a:endParaRPr sz="2000" dirty="0">
              <a:solidFill>
                <a:schemeClr val="dk1"/>
              </a:solidFill>
              <a:latin typeface="Calibri"/>
              <a:ea typeface="Calibri"/>
              <a:cs typeface="Calibri"/>
              <a:sym typeface="Calibri"/>
            </a:endParaRPr>
          </a:p>
          <a:p>
            <a:pPr marL="457200" lvl="0" indent="-355600" algn="just" rtl="0">
              <a:spcBef>
                <a:spcPts val="0"/>
              </a:spcBef>
              <a:spcAft>
                <a:spcPts val="0"/>
              </a:spcAft>
              <a:buClr>
                <a:schemeClr val="dk1"/>
              </a:buClr>
              <a:buSzPts val="2000"/>
              <a:buFont typeface="Calibri"/>
              <a:buChar char="●"/>
            </a:pPr>
            <a:r>
              <a:rPr lang="en-GB" sz="2000" b="1" dirty="0">
                <a:solidFill>
                  <a:schemeClr val="dk1"/>
                </a:solidFill>
                <a:latin typeface="Calibri"/>
                <a:ea typeface="Calibri"/>
                <a:cs typeface="Calibri"/>
                <a:sym typeface="Calibri"/>
              </a:rPr>
              <a:t>Προστασία για ευάλωτες ομάδες: </a:t>
            </a:r>
            <a:r>
              <a:rPr lang="en-GB" sz="2000" dirty="0">
                <a:solidFill>
                  <a:schemeClr val="dk1"/>
                </a:solidFill>
                <a:latin typeface="Calibri"/>
                <a:ea typeface="Calibri"/>
                <a:cs typeface="Calibri"/>
                <a:sym typeface="Calibri"/>
              </a:rPr>
              <a:t>Ιδιαίτερη προσοχή πρέπει να δοθεί στις ανάγκες και τα δικαιώματα των ευάλωτων ομάδων μεταξύ των προσφύγων, όπως τα παιδιά, οι γυναίκες, οι ηλικιωμένοι και τα άτομα με αναπηρία.</a:t>
            </a:r>
            <a:endParaRPr sz="2000" dirty="0">
              <a:solidFill>
                <a:schemeClr val="dk1"/>
              </a:solidFill>
              <a:latin typeface="Calibri"/>
              <a:ea typeface="Calibri"/>
              <a:cs typeface="Calibri"/>
              <a:sym typeface="Calibri"/>
            </a:endParaRPr>
          </a:p>
          <a:p>
            <a:pPr marL="0" lvl="0" indent="0" algn="l" rtl="0">
              <a:spcBef>
                <a:spcPts val="0"/>
              </a:spcBef>
              <a:spcAft>
                <a:spcPts val="0"/>
              </a:spcAft>
              <a:buNone/>
            </a:pPr>
            <a:endParaRPr sz="2000" dirty="0"/>
          </a:p>
          <a:p>
            <a:pPr marL="457200" lvl="0" indent="-355600" algn="just" rtl="0">
              <a:spcBef>
                <a:spcPts val="0"/>
              </a:spcBef>
              <a:spcAft>
                <a:spcPts val="0"/>
              </a:spcAft>
              <a:buClr>
                <a:schemeClr val="dk1"/>
              </a:buClr>
              <a:buSzPts val="2000"/>
              <a:buFont typeface="Calibri"/>
              <a:buChar char="●"/>
            </a:pPr>
            <a:r>
              <a:rPr lang="en-GB" sz="2000" b="1" dirty="0">
                <a:solidFill>
                  <a:schemeClr val="dk1"/>
                </a:solidFill>
                <a:latin typeface="Calibri"/>
                <a:ea typeface="Calibri"/>
                <a:cs typeface="Calibri"/>
                <a:sym typeface="Calibri"/>
              </a:rPr>
              <a:t>Πρόσβαση σε βασικές ανάγκες και υπηρεσίες: </a:t>
            </a:r>
            <a:r>
              <a:rPr lang="en-GB" sz="2000" dirty="0">
                <a:solidFill>
                  <a:schemeClr val="dk1"/>
                </a:solidFill>
                <a:latin typeface="Calibri"/>
                <a:ea typeface="Calibri"/>
                <a:cs typeface="Calibri"/>
                <a:sym typeface="Calibri"/>
              </a:rPr>
              <a:t>Οι πρόσφυγες έχουν δικαίωμα πρόσβασης σε τρόφιμα, στέγη, καθαρό νερό, εκπαίδευση, υγειονομική περίθαλψη και άλλες βασικές υπηρεσίες. Οι χώρες υποδοχής και η διεθνής κοινότητα έχουν την ευθύνη να διασφαλίσουν την τήρηση αυτών των δικαιωμάτων.</a:t>
            </a:r>
            <a:endParaRPr sz="2000" dirty="0">
              <a:solidFill>
                <a:schemeClr val="dk1"/>
              </a:solidFill>
              <a:latin typeface="Calibri"/>
              <a:ea typeface="Calibri"/>
              <a:cs typeface="Calibri"/>
              <a:sym typeface="Calibri"/>
            </a:endParaRPr>
          </a:p>
          <a:p>
            <a:pPr marL="457200" lvl="0" indent="0" algn="just" rtl="0">
              <a:spcBef>
                <a:spcPts val="0"/>
              </a:spcBef>
              <a:spcAft>
                <a:spcPts val="0"/>
              </a:spcAft>
              <a:buNone/>
            </a:pPr>
            <a:endParaRPr sz="2000" b="1" dirty="0">
              <a:solidFill>
                <a:schemeClr val="dk1"/>
              </a:solidFill>
              <a:latin typeface="Calibri"/>
              <a:ea typeface="Calibri"/>
              <a:cs typeface="Calibri"/>
              <a:sym typeface="Calibri"/>
            </a:endParaRPr>
          </a:p>
          <a:p>
            <a:pPr marL="457200" lvl="0" indent="0" algn="just" rtl="0">
              <a:spcBef>
                <a:spcPts val="0"/>
              </a:spcBef>
              <a:spcAft>
                <a:spcPts val="0"/>
              </a:spcAft>
              <a:buNone/>
            </a:pP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5" name="Google Shape;257;p7"/>
          <p:cNvSpPr txBox="1">
            <a:spLocks noGrp="1"/>
          </p:cNvSpPr>
          <p:nvPr>
            <p:ph type="title"/>
          </p:nvPr>
        </p:nvSpPr>
        <p:spPr>
          <a:xfrm>
            <a:off x="399370" y="174449"/>
            <a:ext cx="11393400" cy="675300"/>
          </a:xfrm>
          <a:prstGeom prst="rect">
            <a:avLst/>
          </a:prstGeom>
          <a:noFill/>
          <a:ln>
            <a:noFill/>
          </a:ln>
        </p:spPr>
        <p:txBody>
          <a:bodyPr spcFirstLastPara="1" wrap="square" lIns="0" tIns="0" rIns="0" bIns="0" anchor="ctr" anchorCtr="0">
            <a:noAutofit/>
          </a:bodyPr>
          <a:lstStyle/>
          <a:p>
            <a:pPr lvl="0">
              <a:buSzPts val="2800"/>
            </a:pPr>
            <a:r>
              <a:rPr lang="en-GB" b="1" dirty="0"/>
              <a:t>Μελέτη περίπτωσης 2: Ανθρώπινα δικαιώματα προσφύγων</a:t>
            </a:r>
            <a:endParaRPr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25bab2fae2a_1_125"/>
          <p:cNvSpPr txBox="1">
            <a:spLocks noGrp="1"/>
          </p:cNvSpPr>
          <p:nvPr>
            <p:ph type="title"/>
          </p:nvPr>
        </p:nvSpPr>
        <p:spPr>
          <a:xfrm>
            <a:off x="297315" y="1267802"/>
            <a:ext cx="11495315" cy="904863"/>
          </a:xfrm>
          <a:prstGeom prst="rect">
            <a:avLst/>
          </a:prstGeom>
        </p:spPr>
        <p:txBody>
          <a:bodyPr spcFirstLastPara="1" wrap="square" lIns="0" tIns="0" rIns="0" bIns="0" anchor="ctr" anchorCtr="0">
            <a:spAutoFit/>
          </a:bodyPr>
          <a:lstStyle/>
          <a:p>
            <a:pPr marL="0" lvl="0" indent="0" algn="ctr" rtl="0">
              <a:spcBef>
                <a:spcPts val="0"/>
              </a:spcBef>
              <a:spcAft>
                <a:spcPts val="0"/>
              </a:spcAft>
              <a:buClr>
                <a:schemeClr val="dk1"/>
              </a:buClr>
              <a:buSzPts val="990"/>
              <a:buFont typeface="Arial"/>
              <a:buNone/>
            </a:pPr>
            <a:r>
              <a:rPr lang="en-GB" sz="1600" dirty="0">
                <a:solidFill>
                  <a:srgbClr val="3B3842"/>
                </a:solidFill>
                <a:latin typeface="Calibri"/>
                <a:ea typeface="Calibri"/>
                <a:cs typeface="Calibri"/>
                <a:sym typeface="Calibri"/>
              </a:rPr>
              <a:t>Οι παραβιάσεις των ανθρωπίνων δικαιωμάτων των προσφύγων δεν περιορίζονται στις εμπειρίες τους μετά την άφιξή τους στη χώρα στην οποία αναζητούν καταφύγιο. Τα δικαιώματά τους μπορεί να παραβιάζονται σε διάφορα στάδια, από τις χώρες καταγωγής τους μέχρι το ταξίδι τους και κατά την άφιξή τους σε μια χώρα υποδοχής.</a:t>
            </a:r>
            <a:endParaRPr sz="1600" dirty="0">
              <a:solidFill>
                <a:srgbClr val="3B3842"/>
              </a:solidFill>
              <a:latin typeface="Calibri"/>
              <a:ea typeface="Calibri"/>
              <a:cs typeface="Calibri"/>
              <a:sym typeface="Calibri"/>
            </a:endParaRPr>
          </a:p>
          <a:p>
            <a:pPr marL="0" lvl="0" indent="0" algn="l" rtl="0">
              <a:spcBef>
                <a:spcPts val="0"/>
              </a:spcBef>
              <a:spcAft>
                <a:spcPts val="0"/>
              </a:spcAft>
              <a:buSzPts val="990"/>
              <a:buNone/>
            </a:pPr>
            <a:endParaRPr sz="1080" dirty="0">
              <a:solidFill>
                <a:srgbClr val="3B3842"/>
              </a:solidFill>
              <a:latin typeface="Calibri"/>
              <a:ea typeface="Calibri"/>
              <a:cs typeface="Calibri"/>
              <a:sym typeface="Calibri"/>
            </a:endParaRPr>
          </a:p>
        </p:txBody>
      </p:sp>
      <p:sp>
        <p:nvSpPr>
          <p:cNvPr id="331" name="Google Shape;331;g25bab2fae2a_1_125"/>
          <p:cNvSpPr txBox="1">
            <a:spLocks noGrp="1"/>
          </p:cNvSpPr>
          <p:nvPr>
            <p:ph type="body" idx="1"/>
          </p:nvPr>
        </p:nvSpPr>
        <p:spPr>
          <a:xfrm>
            <a:off x="297315" y="3086843"/>
            <a:ext cx="11729733" cy="3477055"/>
          </a:xfrm>
          <a:prstGeom prst="rect">
            <a:avLst/>
          </a:prstGeom>
        </p:spPr>
        <p:txBody>
          <a:bodyPr spcFirstLastPara="1" wrap="square" lIns="91425" tIns="91425" rIns="91425" bIns="91425" anchor="ctr" anchorCtr="0">
            <a:noAutofit/>
          </a:bodyPr>
          <a:lstStyle/>
          <a:p>
            <a:pPr marL="0" lvl="0" indent="0" algn="just" rtl="0">
              <a:lnSpc>
                <a:spcPct val="100000"/>
              </a:lnSpc>
              <a:spcBef>
                <a:spcPts val="0"/>
              </a:spcBef>
              <a:spcAft>
                <a:spcPts val="0"/>
              </a:spcAft>
              <a:buClr>
                <a:schemeClr val="dk1"/>
              </a:buClr>
              <a:buSzPts val="1100"/>
              <a:buFont typeface="Arial"/>
              <a:buNone/>
            </a:pPr>
            <a:r>
              <a:rPr lang="en-GB" sz="1800" b="1" dirty="0">
                <a:solidFill>
                  <a:srgbClr val="3B3842"/>
                </a:solidFill>
                <a:latin typeface="Calibri"/>
                <a:ea typeface="Calibri"/>
                <a:cs typeface="Calibri"/>
                <a:sym typeface="Calibri"/>
              </a:rPr>
              <a:t>Βία και κτηνωδία στις χώρες καταγωγής: </a:t>
            </a:r>
            <a:r>
              <a:rPr lang="en-GB" sz="1800" dirty="0">
                <a:solidFill>
                  <a:srgbClr val="3B3842"/>
                </a:solidFill>
                <a:latin typeface="Calibri"/>
                <a:ea typeface="Calibri"/>
                <a:cs typeface="Calibri"/>
                <a:sym typeface="Calibri"/>
              </a:rPr>
              <a:t>Πολλοί πρόσφυγες εγκαταλείπουν τις χώρες καταγωγής τους λόγω βίας, διώξεων και παραβιάσεων των ανθρωπίνων δικαιωμάτων. Αυτό μπορεί να περιλαμβάνει διακρίσεις, βασανιστήρια, σεξουαλική βία, καταναγκαστική </a:t>
            </a:r>
            <a:r>
              <a:rPr lang="en-GB" sz="1800" dirty="0" err="1">
                <a:solidFill>
                  <a:srgbClr val="3B3842"/>
                </a:solidFill>
                <a:latin typeface="Calibri"/>
                <a:ea typeface="Calibri"/>
                <a:cs typeface="Calibri"/>
                <a:sym typeface="Calibri"/>
              </a:rPr>
              <a:t>εργασία </a:t>
            </a:r>
            <a:r>
              <a:rPr lang="en-GB" sz="1800" dirty="0">
                <a:solidFill>
                  <a:srgbClr val="3B3842"/>
                </a:solidFill>
                <a:latin typeface="Calibri"/>
                <a:ea typeface="Calibri"/>
                <a:cs typeface="Calibri"/>
                <a:sym typeface="Calibri"/>
              </a:rPr>
              <a:t>και άλλες μορφές βαρβαρότητας που διαπράττονται από κυβερνητικές δυνάμεις, ένοπλες ομάδες ή άλλα άτομα.</a:t>
            </a:r>
            <a:endParaRPr sz="1800" dirty="0">
              <a:solidFill>
                <a:srgbClr val="3B3842"/>
              </a:solidFill>
              <a:latin typeface="Calibri"/>
              <a:ea typeface="Calibri"/>
              <a:cs typeface="Calibri"/>
              <a:sym typeface="Calibri"/>
            </a:endParaRPr>
          </a:p>
          <a:p>
            <a:pPr marL="0" lvl="0" indent="0" algn="just" rtl="0">
              <a:lnSpc>
                <a:spcPct val="100000"/>
              </a:lnSpc>
              <a:spcBef>
                <a:spcPts val="0"/>
              </a:spcBef>
              <a:spcAft>
                <a:spcPts val="0"/>
              </a:spcAft>
              <a:buClr>
                <a:schemeClr val="dk1"/>
              </a:buClr>
              <a:buSzPts val="1100"/>
              <a:buFont typeface="Arial"/>
              <a:buNone/>
            </a:pPr>
            <a:endParaRPr sz="1800" dirty="0">
              <a:solidFill>
                <a:srgbClr val="3B3842"/>
              </a:solidFill>
              <a:latin typeface="Calibri"/>
              <a:ea typeface="Calibri"/>
              <a:cs typeface="Calibri"/>
              <a:sym typeface="Calibri"/>
            </a:endParaRPr>
          </a:p>
          <a:p>
            <a:pPr marL="0" lvl="0" indent="0" algn="just" rtl="0">
              <a:lnSpc>
                <a:spcPct val="100000"/>
              </a:lnSpc>
              <a:spcBef>
                <a:spcPts val="0"/>
              </a:spcBef>
              <a:spcAft>
                <a:spcPts val="0"/>
              </a:spcAft>
              <a:buClr>
                <a:schemeClr val="dk1"/>
              </a:buClr>
              <a:buSzPts val="1100"/>
              <a:buFont typeface="Arial"/>
              <a:buNone/>
            </a:pPr>
            <a:r>
              <a:rPr lang="en-GB" sz="1800" b="1" dirty="0">
                <a:solidFill>
                  <a:srgbClr val="3B3842"/>
                </a:solidFill>
                <a:latin typeface="Calibri"/>
                <a:ea typeface="Calibri"/>
                <a:cs typeface="Calibri"/>
                <a:sym typeface="Calibri"/>
              </a:rPr>
              <a:t>Επικίνδυνα ταξίδια: </a:t>
            </a:r>
            <a:r>
              <a:rPr lang="en-GB" sz="1800" dirty="0">
                <a:solidFill>
                  <a:srgbClr val="3B3842"/>
                </a:solidFill>
                <a:latin typeface="Calibri"/>
                <a:ea typeface="Calibri"/>
                <a:cs typeface="Calibri"/>
                <a:sym typeface="Calibri"/>
              </a:rPr>
              <a:t>Κατά τη διάρκεια του ταξιδιού τους προς μια ασφαλέστερη χώρα, οι πρόσφυγες συχνά αντιμετωπίζουν επικίνδυνες συνθήκες, εκμετάλλευση και κακοποίηση. Οι διακινητές ανθρώπων και οι λαθρέμποροι εκμεταλλεύονται την ευάλωτη κατάστασή τους, υποβάλλοντάς τους σε εκβιασμούς, βία και μη ασφαλή μεταφορά.</a:t>
            </a:r>
          </a:p>
          <a:p>
            <a:pPr marL="0" lvl="0" indent="0" algn="just" rtl="0">
              <a:lnSpc>
                <a:spcPct val="100000"/>
              </a:lnSpc>
              <a:spcBef>
                <a:spcPts val="0"/>
              </a:spcBef>
              <a:spcAft>
                <a:spcPts val="0"/>
              </a:spcAft>
              <a:buClr>
                <a:schemeClr val="dk1"/>
              </a:buClr>
              <a:buSzPts val="1100"/>
              <a:buFont typeface="Arial"/>
              <a:buNone/>
            </a:pPr>
            <a:endParaRPr lang="en-GB" sz="1800" dirty="0">
              <a:solidFill>
                <a:srgbClr val="3B3842"/>
              </a:solidFill>
              <a:latin typeface="Calibri"/>
              <a:ea typeface="Calibri"/>
              <a:cs typeface="Calibri"/>
              <a:sym typeface="Calibri"/>
            </a:endParaRPr>
          </a:p>
          <a:p>
            <a:pPr marL="0" indent="0" algn="just">
              <a:buClr>
                <a:schemeClr val="dk1"/>
              </a:buClr>
              <a:buSzPts val="1100"/>
              <a:buNone/>
            </a:pPr>
            <a:r>
              <a:rPr lang="en-GB" sz="1800" b="1" dirty="0">
                <a:solidFill>
                  <a:schemeClr val="dk1"/>
                </a:solidFill>
                <a:latin typeface="Calibri"/>
                <a:ea typeface="Calibri"/>
                <a:cs typeface="Calibri"/>
                <a:sym typeface="Calibri"/>
              </a:rPr>
              <a:t>Έλλειψη πρόσβασης στην εκπαίδευση, την εργασία και την τεκμηρίωση: </a:t>
            </a:r>
            <a:r>
              <a:rPr lang="en-GB" sz="1800" dirty="0">
                <a:solidFill>
                  <a:schemeClr val="dk1"/>
                </a:solidFill>
                <a:latin typeface="Calibri"/>
                <a:ea typeface="Calibri"/>
                <a:cs typeface="Calibri"/>
                <a:sym typeface="Calibri"/>
              </a:rPr>
              <a:t>Μόλις οι πρόσφυγες φτάσουν σε μια χώρα υποδοχής, μπορεί να συναντήσουν εμπόδια που τους εμποδίζουν να έχουν πρόσβαση στην εκπαίδευση, στις ευκαιρίες απασχόλησης και στα απαραίτητα έγγραφα. Αυτοί οι περιορισμοί μπορεί να οδηγήσουν σε περιθωριοποίηση, φτώχεια και ευπάθεια στην εκμετάλλευση.</a:t>
            </a:r>
          </a:p>
          <a:p>
            <a:pPr marL="0" indent="0" algn="just">
              <a:buClr>
                <a:schemeClr val="dk1"/>
              </a:buClr>
              <a:buSzPts val="1100"/>
              <a:buNone/>
            </a:pPr>
            <a:endParaRPr lang="en-GB" sz="1800" dirty="0">
              <a:solidFill>
                <a:schemeClr val="dk1"/>
              </a:solidFill>
              <a:latin typeface="Calibri"/>
              <a:ea typeface="Calibri"/>
              <a:cs typeface="Calibri"/>
              <a:sym typeface="Calibri"/>
            </a:endParaRPr>
          </a:p>
          <a:p>
            <a:pPr marL="0" indent="0" algn="just">
              <a:buClr>
                <a:schemeClr val="dk1"/>
              </a:buClr>
              <a:buSzPts val="1100"/>
              <a:buNone/>
            </a:pPr>
            <a:r>
              <a:rPr lang="en-GB" sz="1800" b="1" dirty="0">
                <a:solidFill>
                  <a:schemeClr val="dk1"/>
                </a:solidFill>
                <a:latin typeface="Calibri"/>
                <a:ea typeface="Calibri"/>
                <a:cs typeface="Calibri"/>
                <a:sym typeface="Calibri"/>
              </a:rPr>
              <a:t>Κράτηση και απέλαση: </a:t>
            </a:r>
            <a:r>
              <a:rPr lang="en-GB" sz="1800" dirty="0">
                <a:solidFill>
                  <a:schemeClr val="dk1"/>
                </a:solidFill>
                <a:latin typeface="Calibri"/>
                <a:ea typeface="Calibri"/>
                <a:cs typeface="Calibri"/>
                <a:sym typeface="Calibri"/>
              </a:rPr>
              <a:t>Σε ορισμένες περιπτώσεις, οι πρόσφυγες μπορεί να κρατούνται ή να απελαύνονται χωρίς τις κατάλληλες νομικές διαδικασίες ή χωρίς να εξετάζονται επαρκώς οι περιστάσεις τους. Αυτό μπορεί να έχει ως αποτέλεσμα την παρατεταμένη κράτηση σε απάνθρωπες συνθήκες ή την επιστροφή σε χώρες όπου η ζωή τους μπορεί να κινδυνεύει.</a:t>
            </a:r>
          </a:p>
          <a:p>
            <a:pPr marL="0" indent="0" algn="just">
              <a:buClr>
                <a:schemeClr val="dk1"/>
              </a:buClr>
              <a:buSzPts val="1100"/>
              <a:buNone/>
            </a:pPr>
            <a:endParaRPr lang="en-GB" sz="1850" dirty="0">
              <a:solidFill>
                <a:schemeClr val="dk1"/>
              </a:solidFill>
              <a:latin typeface="Calibri"/>
              <a:ea typeface="Calibri"/>
              <a:cs typeface="Calibri"/>
              <a:sym typeface="Calibri"/>
            </a:endParaRPr>
          </a:p>
          <a:p>
            <a:pPr marL="0" lvl="0" indent="0" algn="just" rtl="0">
              <a:lnSpc>
                <a:spcPct val="100000"/>
              </a:lnSpc>
              <a:spcBef>
                <a:spcPts val="0"/>
              </a:spcBef>
              <a:spcAft>
                <a:spcPts val="0"/>
              </a:spcAft>
              <a:buClr>
                <a:schemeClr val="dk1"/>
              </a:buClr>
              <a:buSzPts val="1100"/>
              <a:buFont typeface="Arial"/>
              <a:buNone/>
            </a:pPr>
            <a:endParaRPr sz="1850" dirty="0">
              <a:solidFill>
                <a:srgbClr val="3B3842"/>
              </a:solidFill>
              <a:latin typeface="Calibri"/>
              <a:ea typeface="Calibri"/>
              <a:cs typeface="Calibri"/>
              <a:sym typeface="Calibri"/>
            </a:endParaRPr>
          </a:p>
          <a:p>
            <a:pPr marL="0" lvl="0" indent="0" algn="just" rtl="0">
              <a:lnSpc>
                <a:spcPct val="100000"/>
              </a:lnSpc>
              <a:spcBef>
                <a:spcPts val="0"/>
              </a:spcBef>
              <a:spcAft>
                <a:spcPts val="0"/>
              </a:spcAft>
              <a:buClr>
                <a:schemeClr val="dk1"/>
              </a:buClr>
              <a:buSzPts val="1100"/>
              <a:buFont typeface="Arial"/>
              <a:buNone/>
            </a:pPr>
            <a:endParaRPr sz="1850" dirty="0">
              <a:solidFill>
                <a:srgbClr val="3B3842"/>
              </a:solidFill>
              <a:latin typeface="Calibri"/>
              <a:ea typeface="Calibri"/>
              <a:cs typeface="Calibri"/>
              <a:sym typeface="Calibri"/>
            </a:endParaRPr>
          </a:p>
        </p:txBody>
      </p:sp>
      <p:sp>
        <p:nvSpPr>
          <p:cNvPr id="4" name="Google Shape;322;p49"/>
          <p:cNvSpPr txBox="1">
            <a:spLocks/>
          </p:cNvSpPr>
          <p:nvPr/>
        </p:nvSpPr>
        <p:spPr>
          <a:xfrm>
            <a:off x="399370" y="174449"/>
            <a:ext cx="11393260" cy="67544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Calibri"/>
              <a:buNone/>
              <a:defRPr sz="28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1800"/>
            </a:pPr>
            <a:r>
              <a:rPr lang="en-GB" b="1" dirty="0"/>
              <a:t>Μελέτη περίπτωσης 2: Παραβιάσεις των ανθρωπίνων δικαιωμάτων των προσφύγων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25bab2fae2a_3_63"/>
          <p:cNvSpPr txBox="1">
            <a:spLocks noGrp="1"/>
          </p:cNvSpPr>
          <p:nvPr>
            <p:ph type="body" idx="1"/>
          </p:nvPr>
        </p:nvSpPr>
        <p:spPr>
          <a:xfrm>
            <a:off x="297770" y="1612802"/>
            <a:ext cx="6638343" cy="45552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Clr>
                <a:schemeClr val="dk1"/>
              </a:buClr>
              <a:buSzPts val="1100"/>
              <a:buFont typeface="Arial"/>
              <a:buNone/>
            </a:pPr>
            <a:endParaRPr dirty="0">
              <a:solidFill>
                <a:schemeClr val="dk1"/>
              </a:solidFill>
              <a:latin typeface="Calibri" panose="020F0502020204030204" pitchFamily="34" charset="0"/>
              <a:ea typeface="Calibri"/>
              <a:cs typeface="Calibri" panose="020F0502020204030204" pitchFamily="34" charset="0"/>
              <a:sym typeface="Calibri"/>
            </a:endParaRPr>
          </a:p>
          <a:p>
            <a:pPr marL="0" lvl="0" indent="0" algn="just" rtl="0">
              <a:spcBef>
                <a:spcPts val="0"/>
              </a:spcBef>
              <a:spcAft>
                <a:spcPts val="0"/>
              </a:spcAft>
              <a:buNone/>
            </a:pPr>
            <a:r>
              <a:rPr lang="en-GB" sz="1800" b="1" dirty="0">
                <a:solidFill>
                  <a:schemeClr val="dk1"/>
                </a:solidFill>
                <a:latin typeface="Calibri" panose="020F0502020204030204" pitchFamily="34" charset="0"/>
                <a:ea typeface="Calibri"/>
                <a:cs typeface="Calibri" panose="020F0502020204030204" pitchFamily="34" charset="0"/>
                <a:sym typeface="Calibri"/>
              </a:rPr>
              <a:t>Ξενοφοβία και διακρίσεις:</a:t>
            </a:r>
            <a:r>
              <a:rPr lang="en-GB" sz="1800" dirty="0">
                <a:solidFill>
                  <a:schemeClr val="dk1"/>
                </a:solidFill>
                <a:latin typeface="Calibri" panose="020F0502020204030204" pitchFamily="34" charset="0"/>
                <a:ea typeface="Calibri"/>
                <a:cs typeface="Calibri" panose="020F0502020204030204" pitchFamily="34" charset="0"/>
                <a:sym typeface="Calibri"/>
              </a:rPr>
              <a:t> Οι πρόσφυγες αντιμετωπίζουν συχνά προκαταλήψεις, διακρίσεις και ξενοφοβία στις κοινότητες υποδοχής τους. Αυτό μπορεί να εκδηλώνεται με κοινωνικό αποκλεισμό, περιορισμένη πρόσβαση στην υγειονομική περίθαλψη και τη στέγαση, καθώς και με λεκτικές και σωματικές επιθέσεις</a:t>
            </a:r>
          </a:p>
          <a:p>
            <a:pPr marL="0" lvl="0" indent="0" algn="just" rtl="0">
              <a:spcBef>
                <a:spcPts val="0"/>
              </a:spcBef>
              <a:spcAft>
                <a:spcPts val="0"/>
              </a:spcAft>
              <a:buNone/>
            </a:pPr>
            <a:endParaRPr lang="en-GB" sz="1800" dirty="0">
              <a:solidFill>
                <a:schemeClr val="dk1"/>
              </a:solidFill>
              <a:latin typeface="Calibri" panose="020F0502020204030204" pitchFamily="34" charset="0"/>
              <a:cs typeface="Calibri" panose="020F0502020204030204" pitchFamily="34" charset="0"/>
              <a:sym typeface="Calibri"/>
            </a:endParaRPr>
          </a:p>
          <a:p>
            <a:pPr marL="0" indent="0" algn="just">
              <a:buNone/>
            </a:pPr>
            <a:r>
              <a:rPr lang="el-GR" sz="1800" b="1" dirty="0" err="1">
                <a:solidFill>
                  <a:schemeClr val="tx1"/>
                </a:solidFill>
                <a:latin typeface="Calibri" panose="020F0502020204030204" pitchFamily="34" charset="0"/>
                <a:ea typeface="Calibri"/>
                <a:cs typeface="Calibri" panose="020F0502020204030204" pitchFamily="34" charset="0"/>
                <a:sym typeface="Calibri"/>
              </a:rPr>
              <a:t>Επαναπροωθήσεις</a:t>
            </a:r>
            <a:r>
              <a:rPr lang="en-GB" sz="1800" b="1" dirty="0">
                <a:solidFill>
                  <a:schemeClr val="tx1"/>
                </a:solidFill>
                <a:latin typeface="Calibri" panose="020F0502020204030204" pitchFamily="34" charset="0"/>
                <a:ea typeface="Calibri"/>
                <a:cs typeface="Calibri" panose="020F0502020204030204" pitchFamily="34" charset="0"/>
                <a:sym typeface="Calibri"/>
              </a:rPr>
              <a:t>: </a:t>
            </a:r>
            <a:r>
              <a:rPr lang="en-GB" sz="1800" dirty="0">
                <a:solidFill>
                  <a:schemeClr val="tx1"/>
                </a:solidFill>
                <a:latin typeface="Calibri" panose="020F0502020204030204" pitchFamily="34" charset="0"/>
                <a:ea typeface="Calibri"/>
                <a:cs typeface="Calibri" panose="020F0502020204030204" pitchFamily="34" charset="0"/>
                <a:sym typeface="Calibri"/>
              </a:rPr>
              <a:t>Οι επαναπροωθήσεις συμβαίνουν όταν οι χώρες υποδοχής επιστρέφουν βίαια τους πρόσφυγες στις χώρες καταγωγής τους ή σε μια τρίτη χώρα χωρίς να αξιολογήσουν σωστά τις αιτήσεις ασύλου τους. Η πρακτική αυτή παραβιάζει το διεθνές δίκαιο για τους πρόσφυγες και τα ανθρώπινα δικαιώματα, καθώς στερεί από τα άτομα το δικαίωμα να αναζητήσουν προστασία και τα εκθέτει σε περαιτέρω βλάβη. </a:t>
            </a:r>
            <a:r>
              <a:rPr lang="en-GB" sz="1800" dirty="0">
                <a:solidFill>
                  <a:schemeClr val="tx1"/>
                </a:solidFill>
                <a:latin typeface="Calibri" panose="020F0502020204030204" pitchFamily="34" charset="0"/>
                <a:cs typeface="Calibri" panose="020F0502020204030204" pitchFamily="34" charset="0"/>
              </a:rPr>
              <a:t>Για παράδειγμα, η ελληνική κυβέρνηση έχει μειώσει τη μετανάστευση στα νησιά τα τελευταία χρόνια, αναγκάζοντας παράνομα ανθρώπους που έχουν φτάσει στην ελληνική γη (είτε από τη θάλασσα είτε από τη στεριά) να επιβιβαστούν σε βάρκες και να τους πετάξουν πίσω στη θάλασσα</a:t>
            </a:r>
            <a:r>
              <a:rPr lang="el-GR" sz="1800" dirty="0">
                <a:solidFill>
                  <a:schemeClr val="tx1"/>
                </a:solidFill>
                <a:latin typeface="Calibri" panose="020F0502020204030204" pitchFamily="34" charset="0"/>
                <a:cs typeface="Calibri" panose="020F0502020204030204" pitchFamily="34" charset="0"/>
              </a:rPr>
              <a:t>,</a:t>
            </a:r>
            <a:r>
              <a:rPr lang="en-GB" sz="1800" dirty="0">
                <a:solidFill>
                  <a:schemeClr val="tx1"/>
                </a:solidFill>
                <a:latin typeface="Calibri" panose="020F0502020204030204" pitchFamily="34" charset="0"/>
                <a:cs typeface="Calibri" panose="020F0502020204030204" pitchFamily="34" charset="0"/>
              </a:rPr>
              <a:t> προκειμένου να φύγουν από την Ελλάδα. </a:t>
            </a:r>
          </a:p>
          <a:p>
            <a:pPr marL="0" indent="0" algn="just">
              <a:buNone/>
            </a:pPr>
            <a:endParaRPr lang="en-GB" dirty="0">
              <a:solidFill>
                <a:srgbClr val="3B3842"/>
              </a:solidFill>
              <a:latin typeface="Calibri" panose="020F0502020204030204" pitchFamily="34" charset="0"/>
              <a:ea typeface="Calibri"/>
              <a:cs typeface="Calibri" panose="020F0502020204030204" pitchFamily="34" charset="0"/>
              <a:sym typeface="Calibri"/>
            </a:endParaRPr>
          </a:p>
          <a:p>
            <a:pPr marL="0" lvl="0" indent="0" algn="just"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3" name="Google Shape;322;p49"/>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1800"/>
              <a:buNone/>
            </a:pPr>
            <a:r>
              <a:rPr lang="en-GB" b="1" dirty="0"/>
              <a:t>Μελέτη περίπτωσης 2: Παραβιάσεις των ανθρωπίνων δικαιωμάτων των προσφύγων </a:t>
            </a:r>
            <a:endParaRPr b="1" dirty="0"/>
          </a:p>
        </p:txBody>
      </p:sp>
      <p:pic>
        <p:nvPicPr>
          <p:cNvPr id="4" name="Google Shape;345;g242c3d9c8cc_0_73"/>
          <p:cNvPicPr preferRelativeResize="0"/>
          <p:nvPr/>
        </p:nvPicPr>
        <p:blipFill rotWithShape="1">
          <a:blip r:embed="rId3">
            <a:alphaModFix/>
          </a:blip>
          <a:srcRect/>
          <a:stretch/>
        </p:blipFill>
        <p:spPr>
          <a:xfrm>
            <a:off x="7275066" y="725899"/>
            <a:ext cx="4794949" cy="580725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g242c3d9c8cc_0_84"/>
          <p:cNvSpPr txBox="1">
            <a:spLocks noGrp="1"/>
          </p:cNvSpPr>
          <p:nvPr>
            <p:ph type="body" idx="1"/>
          </p:nvPr>
        </p:nvSpPr>
        <p:spPr>
          <a:xfrm>
            <a:off x="399375" y="1449400"/>
            <a:ext cx="11259300" cy="4844100"/>
          </a:xfrm>
          <a:prstGeom prst="rect">
            <a:avLst/>
          </a:prstGeom>
          <a:noFill/>
          <a:ln>
            <a:noFill/>
          </a:ln>
        </p:spPr>
        <p:txBody>
          <a:bodyPr spcFirstLastPara="1" wrap="square" lIns="0" tIns="0" rIns="0" bIns="0" anchor="t" anchorCtr="0">
            <a:noAutofit/>
          </a:bodyPr>
          <a:lstStyle/>
          <a:p>
            <a:pPr marL="0" lvl="0" indent="0" algn="just" rtl="0">
              <a:lnSpc>
                <a:spcPct val="150000"/>
              </a:lnSpc>
              <a:spcBef>
                <a:spcPts val="1000"/>
              </a:spcBef>
              <a:spcAft>
                <a:spcPts val="0"/>
              </a:spcAft>
              <a:buSzPts val="1800"/>
              <a:buNone/>
            </a:pPr>
            <a:r>
              <a:rPr lang="en-GB" dirty="0">
                <a:solidFill>
                  <a:srgbClr val="111111"/>
                </a:solidFill>
              </a:rPr>
              <a:t>Το Μαρόκο λαμβάνει </a:t>
            </a:r>
            <a:r>
              <a:rPr lang="en-GB" b="1" dirty="0">
                <a:solidFill>
                  <a:srgbClr val="111111"/>
                </a:solidFill>
              </a:rPr>
              <a:t>χρηματοδότηση από την Ευρωπαϊκή Ένωση</a:t>
            </a:r>
            <a:r>
              <a:rPr lang="el-GR" b="1" dirty="0">
                <a:solidFill>
                  <a:srgbClr val="111111"/>
                </a:solidFill>
              </a:rPr>
              <a:t>,</a:t>
            </a:r>
            <a:r>
              <a:rPr lang="en-GB" b="1" dirty="0">
                <a:solidFill>
                  <a:srgbClr val="111111"/>
                </a:solidFill>
              </a:rPr>
              <a:t> </a:t>
            </a:r>
            <a:r>
              <a:rPr lang="en-GB" dirty="0">
                <a:solidFill>
                  <a:srgbClr val="111111"/>
                </a:solidFill>
              </a:rPr>
              <a:t>για να εμποδίσει τους μετανάστες να φτάσουν στην ΕΕ.  </a:t>
            </a:r>
            <a:r>
              <a:rPr lang="en-GB" dirty="0"/>
              <a:t>Σύμφωνα με την εκτελεστική διευθύντρια </a:t>
            </a:r>
            <a:r>
              <a:rPr lang="en-GB" dirty="0" err="1"/>
              <a:t>της Frontex </a:t>
            </a:r>
            <a:r>
              <a:rPr lang="en-GB" dirty="0" err="1">
                <a:solidFill>
                  <a:srgbClr val="282828"/>
                </a:solidFill>
                <a:highlight>
                  <a:srgbClr val="FFFFFF"/>
                </a:highlight>
              </a:rPr>
              <a:t>Aija Kalnaja</a:t>
            </a:r>
            <a:r>
              <a:rPr lang="en-GB" dirty="0">
                <a:solidFill>
                  <a:srgbClr val="282828"/>
                </a:solidFill>
                <a:highlight>
                  <a:srgbClr val="FFFFFF"/>
                </a:highlight>
              </a:rPr>
              <a:t>:</a:t>
            </a:r>
            <a:endParaRPr dirty="0">
              <a:solidFill>
                <a:srgbClr val="282828"/>
              </a:solidFill>
              <a:highlight>
                <a:srgbClr val="FFFFFF"/>
              </a:highlight>
            </a:endParaRPr>
          </a:p>
          <a:p>
            <a:pPr marL="0" lvl="0" indent="0" algn="just" rtl="0">
              <a:lnSpc>
                <a:spcPct val="150000"/>
              </a:lnSpc>
              <a:spcBef>
                <a:spcPts val="1000"/>
              </a:spcBef>
              <a:spcAft>
                <a:spcPts val="0"/>
              </a:spcAft>
              <a:buSzPts val="1800"/>
              <a:buNone/>
            </a:pPr>
            <a:r>
              <a:rPr lang="el-GR" dirty="0">
                <a:solidFill>
                  <a:srgbClr val="282828"/>
                </a:solidFill>
                <a:highlight>
                  <a:srgbClr val="FFFFFF"/>
                </a:highlight>
              </a:rPr>
              <a:t> «</a:t>
            </a:r>
            <a:r>
              <a:rPr lang="en-GB" dirty="0">
                <a:solidFill>
                  <a:srgbClr val="282828"/>
                </a:solidFill>
                <a:highlight>
                  <a:srgbClr val="FFFFFF"/>
                </a:highlight>
              </a:rPr>
              <a:t>Ο </a:t>
            </a:r>
            <a:r>
              <a:rPr lang="en-GB" dirty="0" err="1">
                <a:solidFill>
                  <a:srgbClr val="282828"/>
                </a:solidFill>
                <a:highlight>
                  <a:srgbClr val="FFFFFF"/>
                </a:highlight>
              </a:rPr>
              <a:t>Frontex</a:t>
            </a:r>
            <a:r>
              <a:rPr lang="en-GB" dirty="0">
                <a:solidFill>
                  <a:srgbClr val="282828"/>
                </a:solidFill>
                <a:highlight>
                  <a:srgbClr val="FFFFFF"/>
                </a:highlight>
              </a:rPr>
              <a:t> αναγνωρίζει τις τεράστιες προσπάθειες που καταβάλλουν οι μαροκινές αρχές για την αντιμετώπιση των προκλήσεων της λαθραίας διακίνησης μεταναστών, της εμπορίας ανθρώπων και άλλων τύπων διασυνοριακού εγκλήματος. Οι ενέργειες αυτές συμβάλλουν αναμφίβολα στην ασφάλεια της Ευρωπαϊκής Ένωσης. Δεσμευόμαστε να ενισχύσουμε περαιτέρω τη συνεργασία μας με το Μαρόκο ως αξιόπιστο εταίρο, ώστε να μπορέσουμε να αντιμετωπίσουμε από κοινού αυτές τις προκλήσεις</a:t>
            </a:r>
            <a:r>
              <a:rPr lang="el-GR" dirty="0">
                <a:solidFill>
                  <a:srgbClr val="282828"/>
                </a:solidFill>
                <a:highlight>
                  <a:srgbClr val="FFFFFF"/>
                </a:highlight>
              </a:rPr>
              <a:t>»</a:t>
            </a:r>
            <a:r>
              <a:rPr lang="en-GB" dirty="0">
                <a:solidFill>
                  <a:srgbClr val="282828"/>
                </a:solidFill>
                <a:highlight>
                  <a:srgbClr val="FFFFFF"/>
                </a:highlight>
              </a:rPr>
              <a:t>.</a:t>
            </a:r>
          </a:p>
          <a:p>
            <a:pPr marL="0" lvl="0" indent="0" algn="r" rtl="0">
              <a:lnSpc>
                <a:spcPct val="150000"/>
              </a:lnSpc>
              <a:spcBef>
                <a:spcPts val="1000"/>
              </a:spcBef>
              <a:spcAft>
                <a:spcPts val="0"/>
              </a:spcAft>
              <a:buSzPts val="1800"/>
              <a:buNone/>
            </a:pPr>
            <a:r>
              <a:rPr lang="en-GB" sz="1600" i="1" dirty="0" err="1">
                <a:solidFill>
                  <a:srgbClr val="282828"/>
                </a:solidFill>
                <a:highlight>
                  <a:srgbClr val="FFFFFF"/>
                </a:highlight>
              </a:rPr>
              <a:t> Frontex</a:t>
            </a:r>
            <a:r>
              <a:rPr lang="en-GB" sz="1600" i="1" dirty="0">
                <a:solidFill>
                  <a:srgbClr val="282828"/>
                </a:solidFill>
                <a:highlight>
                  <a:srgbClr val="FFFFFF"/>
                </a:highlight>
              </a:rPr>
              <a:t>, </a:t>
            </a:r>
            <a:r>
              <a:rPr lang="en-GB" sz="1600" i="1" dirty="0" err="1">
                <a:solidFill>
                  <a:srgbClr val="282828"/>
                </a:solidFill>
                <a:highlight>
                  <a:srgbClr val="FFFFFF"/>
                </a:highlight>
              </a:rPr>
              <a:t>Frontex </a:t>
            </a:r>
            <a:r>
              <a:rPr lang="en-GB" sz="1600" i="1" dirty="0">
                <a:solidFill>
                  <a:srgbClr val="282828"/>
                </a:solidFill>
                <a:highlight>
                  <a:srgbClr val="FFFFFF"/>
                </a:highlight>
              </a:rPr>
              <a:t>και Μαρόκο θα ενισχύσουν τη συνεργασία, 2022 </a:t>
            </a:r>
            <a:endParaRPr sz="1600" i="1" dirty="0">
              <a:solidFill>
                <a:srgbClr val="282828"/>
              </a:solidFill>
              <a:highlight>
                <a:srgbClr val="FFFFFF"/>
              </a:highlight>
            </a:endParaRPr>
          </a:p>
          <a:p>
            <a:pPr marL="0" lvl="0" indent="0" algn="just" rtl="0">
              <a:lnSpc>
                <a:spcPct val="150000"/>
              </a:lnSpc>
              <a:spcBef>
                <a:spcPts val="1000"/>
              </a:spcBef>
              <a:spcAft>
                <a:spcPts val="0"/>
              </a:spcAft>
              <a:buSzPts val="1800"/>
              <a:buNone/>
            </a:pPr>
            <a:r>
              <a:rPr lang="en-GB" dirty="0">
                <a:solidFill>
                  <a:srgbClr val="282828"/>
                </a:solidFill>
                <a:highlight>
                  <a:srgbClr val="FFFFFF"/>
                </a:highlight>
              </a:rPr>
              <a:t>Οι ενέργειες αυτές συμβάλλουν στη βία κατά των ανθρώπων από αφρικανικές χώρες που προσπαθούν να διαφύγουν από το Μαρόκο ή τις χώρες καταγωγής τους.</a:t>
            </a:r>
            <a:endParaRPr dirty="0">
              <a:solidFill>
                <a:srgbClr val="282828"/>
              </a:solidFill>
              <a:highlight>
                <a:srgbClr val="FFFFFF"/>
              </a:highlight>
            </a:endParaRPr>
          </a:p>
          <a:p>
            <a:pPr marL="0" lvl="0" indent="0" algn="just" rtl="0">
              <a:lnSpc>
                <a:spcPct val="150000"/>
              </a:lnSpc>
              <a:spcBef>
                <a:spcPts val="1000"/>
              </a:spcBef>
              <a:spcAft>
                <a:spcPts val="0"/>
              </a:spcAft>
              <a:buSzPts val="1800"/>
              <a:buNone/>
            </a:pPr>
            <a:endParaRPr dirty="0">
              <a:solidFill>
                <a:srgbClr val="282828"/>
              </a:solidFill>
              <a:highlight>
                <a:srgbClr val="FFFFFF"/>
              </a:highlight>
            </a:endParaRPr>
          </a:p>
          <a:p>
            <a:pPr marL="0" lvl="0" indent="0" algn="just" rtl="0">
              <a:lnSpc>
                <a:spcPct val="150000"/>
              </a:lnSpc>
              <a:spcBef>
                <a:spcPts val="1000"/>
              </a:spcBef>
              <a:spcAft>
                <a:spcPts val="0"/>
              </a:spcAft>
              <a:buSzPts val="1800"/>
              <a:buNone/>
            </a:pPr>
            <a:endParaRPr dirty="0">
              <a:solidFill>
                <a:srgbClr val="282828"/>
              </a:solidFill>
              <a:highlight>
                <a:srgbClr val="FFFFFF"/>
              </a:highlight>
            </a:endParaRPr>
          </a:p>
          <a:p>
            <a:pPr marL="0" lvl="0" indent="0" algn="just" rtl="0">
              <a:lnSpc>
                <a:spcPct val="150000"/>
              </a:lnSpc>
              <a:spcBef>
                <a:spcPts val="1000"/>
              </a:spcBef>
              <a:spcAft>
                <a:spcPts val="0"/>
              </a:spcAft>
              <a:buSzPts val="1800"/>
              <a:buNone/>
            </a:pPr>
            <a:endParaRPr dirty="0"/>
          </a:p>
          <a:p>
            <a:pPr marL="0" lvl="0" indent="0" algn="just" rtl="0">
              <a:lnSpc>
                <a:spcPct val="150000"/>
              </a:lnSpc>
              <a:spcBef>
                <a:spcPts val="1000"/>
              </a:spcBef>
              <a:spcAft>
                <a:spcPts val="0"/>
              </a:spcAft>
              <a:buSzPts val="1800"/>
              <a:buNone/>
            </a:pPr>
            <a:endParaRPr dirty="0"/>
          </a:p>
          <a:p>
            <a:pPr marL="0" lvl="0" indent="0" algn="just" rtl="0">
              <a:lnSpc>
                <a:spcPct val="150000"/>
              </a:lnSpc>
              <a:spcBef>
                <a:spcPts val="1000"/>
              </a:spcBef>
              <a:spcAft>
                <a:spcPts val="0"/>
              </a:spcAft>
              <a:buSzPts val="1800"/>
              <a:buNone/>
            </a:pPr>
            <a:endParaRPr dirty="0"/>
          </a:p>
          <a:p>
            <a:pPr marL="0" lvl="0" indent="0" algn="just" rtl="0">
              <a:lnSpc>
                <a:spcPct val="150000"/>
              </a:lnSpc>
              <a:spcBef>
                <a:spcPts val="1000"/>
              </a:spcBef>
              <a:spcAft>
                <a:spcPts val="0"/>
              </a:spcAft>
              <a:buSzPts val="1800"/>
              <a:buNone/>
            </a:pPr>
            <a:endParaRPr dirty="0"/>
          </a:p>
        </p:txBody>
      </p:sp>
      <p:sp>
        <p:nvSpPr>
          <p:cNvPr id="352" name="Google Shape;352;g242c3d9c8cc_0_84"/>
          <p:cNvSpPr txBox="1">
            <a:spLocks noGrp="1"/>
          </p:cNvSpPr>
          <p:nvPr>
            <p:ph type="title"/>
          </p:nvPr>
        </p:nvSpPr>
        <p:spPr>
          <a:xfrm>
            <a:off x="399370" y="174449"/>
            <a:ext cx="11393400" cy="675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800"/>
              <a:buNone/>
            </a:pPr>
            <a:r>
              <a:rPr lang="en-GB" b="1" dirty="0"/>
              <a:t>Μελέτη περίπτωσης 2: ΕΕ και Μαρόκο </a:t>
            </a:r>
            <a:endParaRPr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28"/>
          <p:cNvSpPr txBox="1">
            <a:spLocks noGrp="1"/>
          </p:cNvSpPr>
          <p:nvPr>
            <p:ph type="body" idx="1"/>
          </p:nvPr>
        </p:nvSpPr>
        <p:spPr>
          <a:xfrm>
            <a:off x="399370" y="1774509"/>
            <a:ext cx="11393260" cy="4087811"/>
          </a:xfrm>
          <a:prstGeom prst="rect">
            <a:avLst/>
          </a:prstGeom>
          <a:noFill/>
          <a:ln>
            <a:noFill/>
          </a:ln>
        </p:spPr>
        <p:txBody>
          <a:bodyPr spcFirstLastPara="1" wrap="square" lIns="0" tIns="0" rIns="0" bIns="0" anchor="t" anchorCtr="0">
            <a:noAutofit/>
          </a:bodyPr>
          <a:lstStyle/>
          <a:p>
            <a:pPr marL="457200" marR="0" lvl="0" indent="-228600" algn="just" rtl="0">
              <a:lnSpc>
                <a:spcPct val="150000"/>
              </a:lnSpc>
              <a:spcBef>
                <a:spcPts val="1000"/>
              </a:spcBef>
              <a:spcAft>
                <a:spcPts val="0"/>
              </a:spcAft>
              <a:buClr>
                <a:srgbClr val="000000"/>
              </a:buClr>
              <a:buSzPts val="1800"/>
              <a:buFont typeface="Arial"/>
              <a:buNone/>
            </a:pPr>
            <a:r>
              <a:rPr lang="en-GB" b="1" i="0" dirty="0">
                <a:solidFill>
                  <a:schemeClr val="dk1"/>
                </a:solidFill>
              </a:rPr>
              <a:t> </a:t>
            </a:r>
            <a:r>
              <a:rPr lang="el-GR" b="1" dirty="0">
                <a:solidFill>
                  <a:schemeClr val="dk1"/>
                </a:solidFill>
              </a:rPr>
              <a:t>ΛΟΑΤΚΙ</a:t>
            </a:r>
            <a:r>
              <a:rPr lang="en-GB" b="1" i="0" dirty="0">
                <a:solidFill>
                  <a:schemeClr val="dk1"/>
                </a:solidFill>
              </a:rPr>
              <a:t>+: </a:t>
            </a:r>
            <a:r>
              <a:rPr lang="en-GB" i="0" dirty="0" err="1">
                <a:solidFill>
                  <a:schemeClr val="dk1"/>
                </a:solidFill>
              </a:rPr>
              <a:t>Ακρωνύμιο</a:t>
            </a:r>
            <a:r>
              <a:rPr lang="en-GB" i="0" dirty="0">
                <a:solidFill>
                  <a:schemeClr val="dk1"/>
                </a:solidFill>
              </a:rPr>
              <a:t> </a:t>
            </a:r>
            <a:r>
              <a:rPr lang="en-GB" i="0" dirty="0" err="1">
                <a:solidFill>
                  <a:schemeClr val="dk1"/>
                </a:solidFill>
              </a:rPr>
              <a:t>των</a:t>
            </a:r>
            <a:r>
              <a:rPr lang="en-GB" i="0" dirty="0">
                <a:solidFill>
                  <a:schemeClr val="dk1"/>
                </a:solidFill>
              </a:rPr>
              <a:t> </a:t>
            </a:r>
            <a:r>
              <a:rPr lang="en-GB" i="0" dirty="0" err="1">
                <a:solidFill>
                  <a:schemeClr val="dk1"/>
                </a:solidFill>
              </a:rPr>
              <a:t>λέξεων</a:t>
            </a:r>
            <a:r>
              <a:rPr lang="el-GR" dirty="0">
                <a:solidFill>
                  <a:schemeClr val="dk1"/>
                </a:solidFill>
              </a:rPr>
              <a:t> «</a:t>
            </a:r>
            <a:r>
              <a:rPr lang="en-GB" i="0" dirty="0" err="1">
                <a:solidFill>
                  <a:schemeClr val="dk1"/>
                </a:solidFill>
              </a:rPr>
              <a:t>λεσ</a:t>
            </a:r>
            <a:r>
              <a:rPr lang="en-GB" i="0" dirty="0">
                <a:solidFill>
                  <a:schemeClr val="dk1"/>
                </a:solidFill>
              </a:rPr>
              <a:t>βίες, ομοφυλόφιλοι, αμφιφυλόφιλοι, τρανσέξουαλ</a:t>
            </a:r>
            <a:r>
              <a:rPr lang="el-GR" i="0" dirty="0">
                <a:solidFill>
                  <a:schemeClr val="dk1"/>
                </a:solidFill>
              </a:rPr>
              <a:t>,</a:t>
            </a:r>
            <a:r>
              <a:rPr lang="en-GB" i="0" dirty="0">
                <a:solidFill>
                  <a:schemeClr val="dk1"/>
                </a:solidFill>
              </a:rPr>
              <a:t> queer</a:t>
            </a:r>
            <a:r>
              <a:rPr lang="el-GR" i="0" dirty="0">
                <a:solidFill>
                  <a:schemeClr val="dk1"/>
                </a:solidFill>
              </a:rPr>
              <a:t> και </a:t>
            </a:r>
            <a:r>
              <a:rPr lang="el-GR" dirty="0" err="1">
                <a:solidFill>
                  <a:schemeClr val="dk1"/>
                </a:solidFill>
              </a:rPr>
              <a:t>ί</a:t>
            </a:r>
            <a:r>
              <a:rPr lang="el-GR" i="0" dirty="0" err="1">
                <a:solidFill>
                  <a:schemeClr val="dk1"/>
                </a:solidFill>
              </a:rPr>
              <a:t>ντερσεξ</a:t>
            </a:r>
            <a:r>
              <a:rPr lang="en-US" i="0" dirty="0">
                <a:solidFill>
                  <a:schemeClr val="dk1"/>
                </a:solidFill>
              </a:rPr>
              <a:t> (</a:t>
            </a:r>
            <a:r>
              <a:rPr lang="el-GR" i="0" dirty="0" err="1">
                <a:solidFill>
                  <a:schemeClr val="dk1"/>
                </a:solidFill>
              </a:rPr>
              <a:t>διαφυλικός</a:t>
            </a:r>
            <a:r>
              <a:rPr lang="el-GR" dirty="0">
                <a:solidFill>
                  <a:schemeClr val="dk1"/>
                </a:solidFill>
              </a:rPr>
              <a:t>)</a:t>
            </a:r>
            <a:r>
              <a:rPr lang="el-GR" i="0" dirty="0">
                <a:solidFill>
                  <a:schemeClr val="dk1"/>
                </a:solidFill>
              </a:rPr>
              <a:t>»</a:t>
            </a:r>
            <a:r>
              <a:rPr lang="en-GB" i="0" dirty="0">
                <a:solidFill>
                  <a:schemeClr val="dk1"/>
                </a:solidFill>
              </a:rPr>
              <a:t> με το σύμβολο "+" για την αναγνώριση των απεριόριστων σεξουαλικών προσανατολισμών και ταυτοτήτων φύλου που χρησιμοποιούνται από τα μέλη </a:t>
            </a:r>
            <a:r>
              <a:rPr lang="en-GB" dirty="0">
                <a:solidFill>
                  <a:schemeClr val="dk1"/>
                </a:solidFill>
              </a:rPr>
              <a:t>της </a:t>
            </a:r>
            <a:r>
              <a:rPr lang="en-GB" i="0" dirty="0">
                <a:solidFill>
                  <a:schemeClr val="dk1"/>
                </a:solidFill>
              </a:rPr>
              <a:t>κοινότητας</a:t>
            </a:r>
            <a:r>
              <a:rPr lang="en-GB" dirty="0">
                <a:solidFill>
                  <a:schemeClr val="dk1"/>
                </a:solidFill>
              </a:rPr>
              <a:t>. </a:t>
            </a:r>
            <a:r>
              <a:rPr lang="en-GB" i="0" dirty="0">
                <a:solidFill>
                  <a:srgbClr val="111111"/>
                </a:solidFill>
              </a:rPr>
              <a:t>(</a:t>
            </a:r>
            <a:r>
              <a:rPr lang="en-GB" dirty="0">
                <a:solidFill>
                  <a:srgbClr val="111111"/>
                </a:solidFill>
                <a:uFill>
                  <a:noFill/>
                </a:uFill>
                <a:hlinkClick r:id="rId3">
                  <a:extLst>
                    <a:ext uri="{A12FA001-AC4F-418D-AE19-62706E023703}">
                      <ahyp:hlinkClr xmlns:ahyp="http://schemas.microsoft.com/office/drawing/2018/hyperlinkcolor" val="tx"/>
                    </a:ext>
                  </a:extLst>
                </a:hlinkClick>
              </a:rPr>
              <a:t>Ίδρυμα HRC</a:t>
            </a:r>
            <a:r>
              <a:rPr lang="en-GB" dirty="0">
                <a:solidFill>
                  <a:srgbClr val="111111"/>
                </a:solidFill>
              </a:rPr>
              <a:t>. </a:t>
            </a:r>
            <a:r>
              <a:rPr lang="en-GB" dirty="0">
                <a:solidFill>
                  <a:srgbClr val="111111"/>
                </a:solidFill>
                <a:highlight>
                  <a:srgbClr val="FFFFFF"/>
                </a:highlight>
              </a:rPr>
              <a:t>Γλωσσάριο όρων</a:t>
            </a:r>
            <a:r>
              <a:rPr lang="en-GB" dirty="0"/>
              <a:t>)</a:t>
            </a:r>
            <a:endParaRPr dirty="0">
              <a:solidFill>
                <a:srgbClr val="111111"/>
              </a:solidFill>
            </a:endParaRPr>
          </a:p>
          <a:p>
            <a:pPr marL="457200" marR="0" lvl="0" indent="-228600" algn="just" rtl="0">
              <a:lnSpc>
                <a:spcPct val="150000"/>
              </a:lnSpc>
              <a:spcBef>
                <a:spcPts val="1000"/>
              </a:spcBef>
              <a:spcAft>
                <a:spcPts val="0"/>
              </a:spcAft>
              <a:buClr>
                <a:srgbClr val="000000"/>
              </a:buClr>
              <a:buSzPts val="1800"/>
              <a:buFont typeface="Arial"/>
              <a:buNone/>
            </a:pPr>
            <a:r>
              <a:rPr lang="en-GB" b="1" i="0" dirty="0">
                <a:solidFill>
                  <a:srgbClr val="111111"/>
                </a:solidFill>
              </a:rPr>
              <a:t>Φύλο που αποδίδεται κατά τη γέννηση</a:t>
            </a:r>
            <a:r>
              <a:rPr lang="en-GB" dirty="0">
                <a:solidFill>
                  <a:srgbClr val="111111"/>
                </a:solidFill>
              </a:rPr>
              <a:t>: </a:t>
            </a:r>
            <a:r>
              <a:rPr lang="en-GB" i="0" dirty="0">
                <a:solidFill>
                  <a:srgbClr val="111111"/>
                </a:solidFill>
              </a:rPr>
              <a:t>Το φύλο, αρσενικό, θηλυκό ή </a:t>
            </a:r>
            <a:r>
              <a:rPr lang="el-GR" dirty="0">
                <a:solidFill>
                  <a:srgbClr val="111111"/>
                </a:solidFill>
              </a:rPr>
              <a:t>διαφυλικό</a:t>
            </a:r>
            <a:r>
              <a:rPr lang="en-GB" i="0" dirty="0">
                <a:solidFill>
                  <a:srgbClr val="111111"/>
                </a:solidFill>
              </a:rPr>
              <a:t>, που χρησιμοποιεί ένας γιατρός ή μαία για να περιγράψει ένα παιδί κατά τη γέννηση με βάση την εξωτερική ανατομία του</a:t>
            </a:r>
            <a:r>
              <a:rPr lang="en-GB" dirty="0">
                <a:solidFill>
                  <a:srgbClr val="111111"/>
                </a:solidFill>
              </a:rPr>
              <a:t>. (</a:t>
            </a:r>
            <a:r>
              <a:rPr lang="en-GB" dirty="0">
                <a:solidFill>
                  <a:srgbClr val="111111"/>
                </a:solidFill>
                <a:uFill>
                  <a:noFill/>
                </a:uFill>
                <a:hlinkClick r:id="rId3">
                  <a:extLst>
                    <a:ext uri="{A12FA001-AC4F-418D-AE19-62706E023703}">
                      <ahyp:hlinkClr xmlns:ahyp="http://schemas.microsoft.com/office/drawing/2018/hyperlinkcolor" val="tx"/>
                    </a:ext>
                  </a:extLst>
                </a:hlinkClick>
              </a:rPr>
              <a:t>Ίδρυμα HRC</a:t>
            </a:r>
            <a:r>
              <a:rPr lang="en-GB" dirty="0">
                <a:solidFill>
                  <a:srgbClr val="111111"/>
                </a:solidFill>
              </a:rPr>
              <a:t>. </a:t>
            </a:r>
            <a:r>
              <a:rPr lang="en-GB" dirty="0">
                <a:solidFill>
                  <a:srgbClr val="111111"/>
                </a:solidFill>
                <a:highlight>
                  <a:srgbClr val="FFFFFF"/>
                </a:highlight>
              </a:rPr>
              <a:t>Γλωσσάριο όρων</a:t>
            </a:r>
            <a:r>
              <a:rPr lang="en-GB" dirty="0"/>
              <a:t>)</a:t>
            </a:r>
            <a:endParaRPr dirty="0">
              <a:solidFill>
                <a:srgbClr val="111111"/>
              </a:solidFill>
            </a:endParaRPr>
          </a:p>
          <a:p>
            <a:pPr marL="457200" marR="0" lvl="0" indent="-228600" algn="just" rtl="0">
              <a:lnSpc>
                <a:spcPct val="150000"/>
              </a:lnSpc>
              <a:spcBef>
                <a:spcPts val="1000"/>
              </a:spcBef>
              <a:spcAft>
                <a:spcPts val="0"/>
              </a:spcAft>
              <a:buClr>
                <a:srgbClr val="000000"/>
              </a:buClr>
              <a:buSzPts val="1800"/>
              <a:buFont typeface="Arial"/>
              <a:buNone/>
            </a:pPr>
            <a:r>
              <a:rPr lang="en-GB" b="1" i="0" dirty="0">
                <a:solidFill>
                  <a:srgbClr val="111111"/>
                </a:solidFill>
              </a:rPr>
              <a:t>Σεξουαλικός προσανατολισμός: </a:t>
            </a:r>
            <a:r>
              <a:rPr lang="en-GB" i="0" dirty="0">
                <a:solidFill>
                  <a:srgbClr val="111111"/>
                </a:solidFill>
              </a:rPr>
              <a:t>Μια έμφυτη ή αμετάβλητη μόνιμη συναισθηματική, ρομαντική ή σεξουαλική έλξη προς άλλους ανθρώπους. Σημείωση: ο σεξουαλικός προσανατολισμός ενός ατόμου είναι ανεξάρτητος από την ταυτότητα φύλου του</a:t>
            </a:r>
            <a:r>
              <a:rPr lang="en-GB" dirty="0">
                <a:solidFill>
                  <a:srgbClr val="111111"/>
                </a:solidFill>
              </a:rPr>
              <a:t>. (</a:t>
            </a:r>
            <a:r>
              <a:rPr lang="en-GB" dirty="0">
                <a:solidFill>
                  <a:srgbClr val="111111"/>
                </a:solidFill>
                <a:uFill>
                  <a:noFill/>
                </a:uFill>
                <a:hlinkClick r:id="rId3">
                  <a:extLst>
                    <a:ext uri="{A12FA001-AC4F-418D-AE19-62706E023703}">
                      <ahyp:hlinkClr xmlns:ahyp="http://schemas.microsoft.com/office/drawing/2018/hyperlinkcolor" val="tx"/>
                    </a:ext>
                  </a:extLst>
                </a:hlinkClick>
              </a:rPr>
              <a:t>Ίδρυμα HRC</a:t>
            </a:r>
            <a:r>
              <a:rPr lang="en-GB" dirty="0">
                <a:solidFill>
                  <a:srgbClr val="111111"/>
                </a:solidFill>
              </a:rPr>
              <a:t>. </a:t>
            </a:r>
            <a:r>
              <a:rPr lang="en-GB" dirty="0">
                <a:solidFill>
                  <a:srgbClr val="111111"/>
                </a:solidFill>
                <a:highlight>
                  <a:srgbClr val="FFFFFF"/>
                </a:highlight>
              </a:rPr>
              <a:t>Γλωσσάριο όρων</a:t>
            </a:r>
            <a:r>
              <a:rPr lang="en-GB" dirty="0"/>
              <a:t>)</a:t>
            </a:r>
            <a:endParaRPr dirty="0">
              <a:solidFill>
                <a:srgbClr val="111111"/>
              </a:solidFill>
            </a:endParaRPr>
          </a:p>
          <a:p>
            <a:pPr marL="457200" marR="0" lvl="0" indent="-228600" algn="just" rtl="0">
              <a:lnSpc>
                <a:spcPct val="150000"/>
              </a:lnSpc>
              <a:spcBef>
                <a:spcPts val="1000"/>
              </a:spcBef>
              <a:spcAft>
                <a:spcPts val="0"/>
              </a:spcAft>
              <a:buClr>
                <a:srgbClr val="000000"/>
              </a:buClr>
              <a:buSzPts val="1800"/>
              <a:buFont typeface="Arial"/>
              <a:buNone/>
            </a:pPr>
            <a:r>
              <a:rPr lang="en-GB" b="1" i="0" dirty="0">
                <a:solidFill>
                  <a:srgbClr val="111111"/>
                </a:solidFill>
              </a:rPr>
              <a:t>Άτομα με έμμηνο ρύση/Άτομα με μήτρα: </a:t>
            </a:r>
            <a:r>
              <a:rPr lang="en-GB" dirty="0">
                <a:solidFill>
                  <a:srgbClr val="111111"/>
                </a:solidFill>
              </a:rPr>
              <a:t>Αυτός ο όρος δεν περιλαμβάνει μόνο τις </a:t>
            </a:r>
            <a:r>
              <a:rPr lang="el-GR" dirty="0">
                <a:solidFill>
                  <a:srgbClr val="111111"/>
                </a:solidFill>
              </a:rPr>
              <a:t>μη </a:t>
            </a:r>
            <a:r>
              <a:rPr lang="el-GR" dirty="0" err="1">
                <a:solidFill>
                  <a:srgbClr val="111111"/>
                </a:solidFill>
              </a:rPr>
              <a:t>τρανς</a:t>
            </a:r>
            <a:r>
              <a:rPr lang="en-GB" dirty="0">
                <a:solidFill>
                  <a:srgbClr val="111111"/>
                </a:solidFill>
              </a:rPr>
              <a:t> γυναίκες, αλλά και τα τρανς και μη δυαδικά άτομα.  </a:t>
            </a:r>
            <a:endParaRPr dirty="0"/>
          </a:p>
          <a:p>
            <a:pPr marL="457200" marR="0" lvl="0" indent="-228600" algn="just" rtl="0">
              <a:lnSpc>
                <a:spcPct val="90000"/>
              </a:lnSpc>
              <a:spcBef>
                <a:spcPts val="1000"/>
              </a:spcBef>
              <a:spcAft>
                <a:spcPts val="0"/>
              </a:spcAft>
              <a:buClr>
                <a:srgbClr val="000000"/>
              </a:buClr>
              <a:buSzPts val="1800"/>
              <a:buFont typeface="Arial"/>
              <a:buNone/>
            </a:pPr>
            <a:endParaRPr dirty="0"/>
          </a:p>
          <a:p>
            <a:pPr marL="457200" marR="0" lvl="0" indent="-228600" algn="just" rtl="0">
              <a:lnSpc>
                <a:spcPct val="90000"/>
              </a:lnSpc>
              <a:spcBef>
                <a:spcPts val="1000"/>
              </a:spcBef>
              <a:spcAft>
                <a:spcPts val="0"/>
              </a:spcAft>
              <a:buClr>
                <a:srgbClr val="000000"/>
              </a:buClr>
              <a:buSzPts val="1800"/>
              <a:buFont typeface="Arial"/>
              <a:buNone/>
            </a:pPr>
            <a:endParaRPr dirty="0"/>
          </a:p>
          <a:p>
            <a:pPr marL="457200" marR="0" lvl="0" indent="-228600" algn="just" rtl="0">
              <a:lnSpc>
                <a:spcPct val="90000"/>
              </a:lnSpc>
              <a:spcBef>
                <a:spcPts val="1000"/>
              </a:spcBef>
              <a:spcAft>
                <a:spcPts val="0"/>
              </a:spcAft>
              <a:buClr>
                <a:srgbClr val="000000"/>
              </a:buClr>
              <a:buSzPts val="1800"/>
              <a:buFont typeface="Arial"/>
              <a:buNone/>
            </a:pPr>
            <a:endParaRPr dirty="0"/>
          </a:p>
        </p:txBody>
      </p:sp>
      <p:sp>
        <p:nvSpPr>
          <p:cNvPr id="86" name="Google Shape;86;p28"/>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1800"/>
              <a:buNone/>
            </a:pPr>
            <a:r>
              <a:rPr lang="en-GB" b="1" dirty="0"/>
              <a:t>Ορολογία </a:t>
            </a:r>
            <a:endParaRPr b="1" dirty="0"/>
          </a:p>
        </p:txBody>
      </p:sp>
      <p:sp>
        <p:nvSpPr>
          <p:cNvPr id="87" name="Google Shape;87;p28"/>
          <p:cNvSpPr txBox="1"/>
          <p:nvPr/>
        </p:nvSpPr>
        <p:spPr>
          <a:xfrm>
            <a:off x="399370" y="1513840"/>
            <a:ext cx="10014032" cy="830956"/>
          </a:xfrm>
          <a:prstGeom prst="rect">
            <a:avLst/>
          </a:prstGeom>
          <a:noFill/>
          <a:ln>
            <a:noFill/>
          </a:ln>
        </p:spPr>
        <p:txBody>
          <a:bodyPr spcFirstLastPara="1" wrap="square" lIns="91425" tIns="45700" rIns="91425" bIns="45700" anchor="t" anchorCtr="0">
            <a:spAutoFit/>
          </a:bodyPr>
          <a:lstStyle/>
          <a:p>
            <a:pPr>
              <a:buSzPts val="2400"/>
            </a:pPr>
            <a:r>
              <a:rPr lang="el-GR" sz="2400" b="1" dirty="0">
                <a:solidFill>
                  <a:schemeClr val="accent3"/>
                </a:solidFill>
                <a:latin typeface="Calibri"/>
                <a:ea typeface="Calibri"/>
                <a:cs typeface="Calibri"/>
                <a:sym typeface="Calibri"/>
              </a:rPr>
              <a:t>ΣΗΜΑΝΤΙΚΕΣ ΚΑΤΕΥΘΥΝΤΗΡΙΕΣ ΓΡΑΜΜΕΣ ΣΧΕΤΙΚΑ ΜΕ ΤΙΣ ΟΡΟΛΟΓΙΕΣ</a:t>
            </a:r>
          </a:p>
          <a:p>
            <a:pPr marL="0" marR="0" lvl="0" indent="0" algn="l" rtl="0">
              <a:lnSpc>
                <a:spcPct val="100000"/>
              </a:lnSpc>
              <a:spcBef>
                <a:spcPts val="0"/>
              </a:spcBef>
              <a:spcAft>
                <a:spcPts val="0"/>
              </a:spcAft>
              <a:buClr>
                <a:srgbClr val="000000"/>
              </a:buClr>
              <a:buSzPts val="2400"/>
              <a:buFont typeface="Arial"/>
              <a:buNone/>
            </a:pPr>
            <a:endParaRPr sz="2400" b="1" i="0" u="none" strike="noStrike" cap="none" dirty="0">
              <a:solidFill>
                <a:schemeClr val="accent3"/>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1"/>
          <p:cNvSpPr txBox="1">
            <a:spLocks noGrp="1"/>
          </p:cNvSpPr>
          <p:nvPr>
            <p:ph type="body" idx="2"/>
          </p:nvPr>
        </p:nvSpPr>
        <p:spPr>
          <a:xfrm>
            <a:off x="6285090" y="1715783"/>
            <a:ext cx="5410199" cy="2126752"/>
          </a:xfrm>
          <a:prstGeom prst="rect">
            <a:avLst/>
          </a:prstGeom>
          <a:noFill/>
          <a:ln>
            <a:noFill/>
          </a:ln>
        </p:spPr>
        <p:txBody>
          <a:bodyPr spcFirstLastPara="1" wrap="square" lIns="0" tIns="0" rIns="0" bIns="0" anchor="t" anchorCtr="0">
            <a:noAutofit/>
          </a:bodyPr>
          <a:lstStyle/>
          <a:p>
            <a:pPr marL="514350" lvl="0" indent="-285750" algn="just" rtl="0">
              <a:lnSpc>
                <a:spcPct val="150000"/>
              </a:lnSpc>
              <a:spcBef>
                <a:spcPts val="1000"/>
              </a:spcBef>
              <a:spcAft>
                <a:spcPts val="0"/>
              </a:spcAft>
              <a:buSzPts val="1800"/>
              <a:buFont typeface="Arial"/>
              <a:buChar char="•"/>
            </a:pPr>
            <a:r>
              <a:rPr lang="en-GB" dirty="0"/>
              <a:t>Πώς αντιμετωπίζονται τα ανθρώπινα δικαιώματα των προσφύγων στην Κύπρο από την κυβέρνηση και τα μέσα ενημέρωσης; </a:t>
            </a:r>
          </a:p>
          <a:p>
            <a:pPr marL="514350" lvl="0" indent="-285750" algn="just" rtl="0">
              <a:lnSpc>
                <a:spcPct val="150000"/>
              </a:lnSpc>
              <a:spcBef>
                <a:spcPts val="1000"/>
              </a:spcBef>
              <a:spcAft>
                <a:spcPts val="0"/>
              </a:spcAft>
              <a:buSzPts val="1800"/>
              <a:buFont typeface="Arial"/>
              <a:buChar char="•"/>
            </a:pPr>
            <a:r>
              <a:rPr lang="en-GB" dirty="0"/>
              <a:t>Πώς κάνει η Κύπρος διάκριση μεταξύ μεταναστών, προσφύγων, αιτούντων άσυλο και εκτοπισμένων;</a:t>
            </a:r>
            <a:endParaRPr dirty="0"/>
          </a:p>
          <a:p>
            <a:pPr marL="514350" lvl="0" indent="-285750" algn="just" rtl="0">
              <a:lnSpc>
                <a:spcPct val="150000"/>
              </a:lnSpc>
              <a:spcBef>
                <a:spcPts val="1000"/>
              </a:spcBef>
              <a:spcAft>
                <a:spcPts val="0"/>
              </a:spcAft>
              <a:buSzPts val="1800"/>
              <a:buFont typeface="Arial"/>
              <a:buChar char="•"/>
            </a:pPr>
            <a:r>
              <a:rPr lang="en-GB" dirty="0"/>
              <a:t>Ποιες παραβιάσεις των ανθρωπίνων δικαιωμάτων των προσφύγων σημειώθηκαν στο νησί; </a:t>
            </a:r>
          </a:p>
          <a:p>
            <a:pPr marL="514350" lvl="0" indent="-285750" algn="just" rtl="0">
              <a:lnSpc>
                <a:spcPct val="150000"/>
              </a:lnSpc>
              <a:spcBef>
                <a:spcPts val="1000"/>
              </a:spcBef>
              <a:spcAft>
                <a:spcPts val="0"/>
              </a:spcAft>
              <a:buSzPts val="1800"/>
              <a:buFont typeface="Arial"/>
              <a:buChar char="•"/>
            </a:pPr>
            <a:r>
              <a:rPr lang="en-GB" dirty="0"/>
              <a:t>Ήταν εύκολο να βρείτε πληροφορίες για το θέμα αυτό;</a:t>
            </a:r>
            <a:endParaRPr dirty="0"/>
          </a:p>
          <a:p>
            <a:pPr marL="514350" lvl="0" indent="-285750" algn="just" rtl="0">
              <a:lnSpc>
                <a:spcPct val="150000"/>
              </a:lnSpc>
              <a:spcBef>
                <a:spcPts val="1000"/>
              </a:spcBef>
              <a:spcAft>
                <a:spcPts val="0"/>
              </a:spcAft>
              <a:buSzPts val="1800"/>
              <a:buFont typeface="Arial"/>
              <a:buChar char="•"/>
            </a:pPr>
            <a:r>
              <a:rPr lang="en-GB" dirty="0">
                <a:solidFill>
                  <a:schemeClr val="accent1"/>
                </a:solidFill>
              </a:rPr>
              <a:t>Τι γνώμη έχετε για τις ακόλουθες διαφάνειες; </a:t>
            </a:r>
          </a:p>
          <a:p>
            <a:pPr marL="228600" lvl="0" indent="0" algn="just" rtl="0">
              <a:lnSpc>
                <a:spcPct val="150000"/>
              </a:lnSpc>
              <a:spcBef>
                <a:spcPts val="1000"/>
              </a:spcBef>
              <a:spcAft>
                <a:spcPts val="0"/>
              </a:spcAft>
              <a:buSzPts val="1800"/>
            </a:pPr>
            <a:endParaRPr lang="en-GB" dirty="0"/>
          </a:p>
        </p:txBody>
      </p:sp>
      <p:sp>
        <p:nvSpPr>
          <p:cNvPr id="359" name="Google Shape;359;p51"/>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1800"/>
              <a:buNone/>
            </a:pPr>
            <a:r>
              <a:rPr lang="en-GB" b="1" dirty="0"/>
              <a:t>Μπορείτε να απαντήσετε στις ακόλουθες ερωτήσεις; </a:t>
            </a:r>
            <a:endParaRPr b="1" dirty="0"/>
          </a:p>
        </p:txBody>
      </p:sp>
      <p:pic>
        <p:nvPicPr>
          <p:cNvPr id="360" name="Google Shape;360;p51"/>
          <p:cNvPicPr preferRelativeResize="0"/>
          <p:nvPr/>
        </p:nvPicPr>
        <p:blipFill rotWithShape="1">
          <a:blip r:embed="rId3">
            <a:alphaModFix/>
          </a:blip>
          <a:srcRect/>
          <a:stretch/>
        </p:blipFill>
        <p:spPr>
          <a:xfrm>
            <a:off x="435779" y="1864311"/>
            <a:ext cx="5482421" cy="356096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13"/>
          <p:cNvSpPr txBox="1">
            <a:spLocks noGrp="1"/>
          </p:cNvSpPr>
          <p:nvPr>
            <p:ph type="body" idx="2"/>
          </p:nvPr>
        </p:nvSpPr>
        <p:spPr>
          <a:xfrm>
            <a:off x="399230" y="2072829"/>
            <a:ext cx="6808825" cy="2878550"/>
          </a:xfrm>
          <a:prstGeom prst="rect">
            <a:avLst/>
          </a:prstGeom>
          <a:noFill/>
          <a:ln>
            <a:noFill/>
          </a:ln>
        </p:spPr>
        <p:txBody>
          <a:bodyPr spcFirstLastPara="1" wrap="square" lIns="0" tIns="0" rIns="0" bIns="0" anchor="t" anchorCtr="0">
            <a:noAutofit/>
          </a:bodyPr>
          <a:lstStyle/>
          <a:p>
            <a:pPr marL="0" lvl="0" indent="0" algn="just" rtl="0">
              <a:lnSpc>
                <a:spcPct val="90000"/>
              </a:lnSpc>
              <a:spcBef>
                <a:spcPts val="0"/>
              </a:spcBef>
              <a:spcAft>
                <a:spcPts val="0"/>
              </a:spcAft>
              <a:buClr>
                <a:srgbClr val="000000"/>
              </a:buClr>
              <a:buSzPts val="1800"/>
              <a:buNone/>
            </a:pPr>
            <a:r>
              <a:rPr lang="en-GB" b="1" dirty="0"/>
              <a:t>Οδηγίες:</a:t>
            </a:r>
          </a:p>
          <a:p>
            <a:pPr marL="0" lvl="0" indent="0" algn="just" rtl="0">
              <a:lnSpc>
                <a:spcPct val="90000"/>
              </a:lnSpc>
              <a:spcBef>
                <a:spcPts val="0"/>
              </a:spcBef>
              <a:spcAft>
                <a:spcPts val="0"/>
              </a:spcAft>
              <a:buClr>
                <a:srgbClr val="000000"/>
              </a:buClr>
              <a:buSzPts val="1800"/>
              <a:buNone/>
            </a:pPr>
            <a:r>
              <a:rPr lang="en-GB" dirty="0"/>
              <a:t> </a:t>
            </a:r>
            <a:endParaRPr dirty="0"/>
          </a:p>
          <a:p>
            <a:pPr marL="342900" lvl="0" indent="-342900" algn="just" rtl="0">
              <a:lnSpc>
                <a:spcPct val="90000"/>
              </a:lnSpc>
              <a:spcBef>
                <a:spcPts val="0"/>
              </a:spcBef>
              <a:spcAft>
                <a:spcPts val="0"/>
              </a:spcAft>
              <a:buClr>
                <a:srgbClr val="000000"/>
              </a:buClr>
              <a:buSzPts val="1800"/>
              <a:buFont typeface="Arial"/>
              <a:buAutoNum type="arabicPeriod"/>
            </a:pPr>
            <a:r>
              <a:rPr lang="en-GB" dirty="0"/>
              <a:t>Διαβάστε κάθε δήλωση και αξιολογήστε πόσο ακριβώς περιγράφει τη ζωή σας. Λάβετε υπόψη σας όλα τα μέλη της ζωής σας: φίλους, οικογένεια, συναδέλφους. </a:t>
            </a:r>
            <a:endParaRPr dirty="0"/>
          </a:p>
          <a:p>
            <a:pPr marL="342900" lvl="0" indent="-342900" algn="just" rtl="0">
              <a:lnSpc>
                <a:spcPct val="90000"/>
              </a:lnSpc>
              <a:spcBef>
                <a:spcPts val="0"/>
              </a:spcBef>
              <a:spcAft>
                <a:spcPts val="0"/>
              </a:spcAft>
              <a:buClr>
                <a:srgbClr val="000000"/>
              </a:buClr>
              <a:buSzPts val="1800"/>
              <a:buFont typeface="Arial"/>
              <a:buAutoNum type="arabicPeriod"/>
            </a:pPr>
            <a:r>
              <a:rPr lang="en-GB" dirty="0"/>
              <a:t>Προσθέστε τη βαθμολογία σας για να προσδιορίσετε τη συνολική αξιολόγηση. </a:t>
            </a:r>
            <a:endParaRPr dirty="0"/>
          </a:p>
          <a:p>
            <a:pPr marL="342900" lvl="0" indent="-228600" algn="just" rtl="0">
              <a:lnSpc>
                <a:spcPct val="90000"/>
              </a:lnSpc>
              <a:spcBef>
                <a:spcPts val="0"/>
              </a:spcBef>
              <a:spcAft>
                <a:spcPts val="0"/>
              </a:spcAft>
              <a:buClr>
                <a:srgbClr val="000000"/>
              </a:buClr>
              <a:buSzPts val="1800"/>
              <a:buFont typeface="Arial"/>
              <a:buNone/>
            </a:pPr>
            <a:endParaRPr dirty="0"/>
          </a:p>
          <a:p>
            <a:pPr marL="0" lvl="0" indent="0" algn="just" rtl="0">
              <a:lnSpc>
                <a:spcPct val="90000"/>
              </a:lnSpc>
              <a:spcBef>
                <a:spcPts val="0"/>
              </a:spcBef>
              <a:spcAft>
                <a:spcPts val="0"/>
              </a:spcAft>
              <a:buClr>
                <a:srgbClr val="000000"/>
              </a:buClr>
              <a:buSzPts val="1800"/>
            </a:pPr>
            <a:endParaRPr lang="en-GB" dirty="0"/>
          </a:p>
          <a:p>
            <a:pPr marL="0" lvl="0" indent="0" algn="just" rtl="0">
              <a:lnSpc>
                <a:spcPct val="90000"/>
              </a:lnSpc>
              <a:spcBef>
                <a:spcPts val="0"/>
              </a:spcBef>
              <a:spcAft>
                <a:spcPts val="0"/>
              </a:spcAft>
              <a:buClr>
                <a:srgbClr val="000000"/>
              </a:buClr>
              <a:buSzPts val="1800"/>
            </a:pPr>
            <a:r>
              <a:rPr lang="en-GB" i="1" dirty="0">
                <a:solidFill>
                  <a:srgbClr val="187498"/>
                </a:solidFill>
              </a:rPr>
              <a:t>ΚΛΙΜΑΚΑ ΑΞΙΟΛΟΓΗΣΗΣ: </a:t>
            </a:r>
          </a:p>
          <a:p>
            <a:pPr marL="0" lvl="0" indent="0" algn="just" rtl="0">
              <a:lnSpc>
                <a:spcPct val="90000"/>
              </a:lnSpc>
              <a:spcBef>
                <a:spcPts val="0"/>
              </a:spcBef>
              <a:spcAft>
                <a:spcPts val="0"/>
              </a:spcAft>
              <a:buClr>
                <a:srgbClr val="000000"/>
              </a:buClr>
              <a:buSzPts val="1800"/>
            </a:pPr>
            <a:r>
              <a:rPr lang="en-GB" dirty="0"/>
              <a:t>1= Ποτέ (Όχι/Λάθος), 2= Σπάνια, 3=Συχνά, 4= Πάντα (Ναι/Αλήθεια)</a:t>
            </a:r>
            <a:endParaRPr dirty="0"/>
          </a:p>
          <a:p>
            <a:pPr marL="342900" lvl="0" indent="-228600" algn="just" rtl="0">
              <a:lnSpc>
                <a:spcPct val="90000"/>
              </a:lnSpc>
              <a:spcBef>
                <a:spcPts val="0"/>
              </a:spcBef>
              <a:spcAft>
                <a:spcPts val="0"/>
              </a:spcAft>
              <a:buClr>
                <a:srgbClr val="000000"/>
              </a:buClr>
              <a:buSzPts val="1800"/>
              <a:buFont typeface="Arial"/>
              <a:buNone/>
            </a:pPr>
            <a:endParaRPr dirty="0"/>
          </a:p>
          <a:p>
            <a:pPr marL="342900" lvl="0" indent="-228600" algn="just" rtl="0">
              <a:lnSpc>
                <a:spcPct val="90000"/>
              </a:lnSpc>
              <a:spcBef>
                <a:spcPts val="0"/>
              </a:spcBef>
              <a:spcAft>
                <a:spcPts val="0"/>
              </a:spcAft>
              <a:buClr>
                <a:srgbClr val="000000"/>
              </a:buClr>
              <a:buSzPts val="1800"/>
              <a:buFont typeface="Arial"/>
              <a:buNone/>
            </a:pPr>
            <a:endParaRPr dirty="0"/>
          </a:p>
          <a:p>
            <a:pPr marL="342900" lvl="0" indent="-228600" algn="just" rtl="0">
              <a:lnSpc>
                <a:spcPct val="90000"/>
              </a:lnSpc>
              <a:spcBef>
                <a:spcPts val="0"/>
              </a:spcBef>
              <a:spcAft>
                <a:spcPts val="0"/>
              </a:spcAft>
              <a:buClr>
                <a:srgbClr val="000000"/>
              </a:buClr>
              <a:buSzPts val="1800"/>
              <a:buFont typeface="Arial"/>
              <a:buNone/>
            </a:pPr>
            <a:endParaRPr sz="2000" b="1" dirty="0"/>
          </a:p>
          <a:p>
            <a:pPr marL="0" lvl="0" indent="0" algn="just" rtl="0">
              <a:lnSpc>
                <a:spcPct val="90000"/>
              </a:lnSpc>
              <a:spcBef>
                <a:spcPts val="0"/>
              </a:spcBef>
              <a:spcAft>
                <a:spcPts val="0"/>
              </a:spcAft>
              <a:buClr>
                <a:srgbClr val="000000"/>
              </a:buClr>
              <a:buSzPts val="1800"/>
              <a:buNone/>
            </a:pPr>
            <a:endParaRPr dirty="0"/>
          </a:p>
          <a:p>
            <a:pPr marL="342900" lvl="0" indent="-228600" algn="just" rtl="0">
              <a:lnSpc>
                <a:spcPct val="90000"/>
              </a:lnSpc>
              <a:spcBef>
                <a:spcPts val="0"/>
              </a:spcBef>
              <a:spcAft>
                <a:spcPts val="0"/>
              </a:spcAft>
              <a:buClr>
                <a:srgbClr val="000000"/>
              </a:buClr>
              <a:buSzPts val="1800"/>
              <a:buFont typeface="Arial"/>
              <a:buNone/>
            </a:pPr>
            <a:endParaRPr dirty="0"/>
          </a:p>
          <a:p>
            <a:pPr marL="342900" lvl="0" indent="-228600" algn="just" rtl="0">
              <a:lnSpc>
                <a:spcPct val="90000"/>
              </a:lnSpc>
              <a:spcBef>
                <a:spcPts val="0"/>
              </a:spcBef>
              <a:spcAft>
                <a:spcPts val="0"/>
              </a:spcAft>
              <a:buClr>
                <a:srgbClr val="000000"/>
              </a:buClr>
              <a:buSzPts val="1800"/>
              <a:buFont typeface="Arial"/>
              <a:buNone/>
            </a:pPr>
            <a:endParaRPr dirty="0"/>
          </a:p>
          <a:p>
            <a:pPr marL="0" lvl="0" indent="0" algn="just" rtl="0">
              <a:lnSpc>
                <a:spcPct val="90000"/>
              </a:lnSpc>
              <a:spcBef>
                <a:spcPts val="0"/>
              </a:spcBef>
              <a:spcAft>
                <a:spcPts val="0"/>
              </a:spcAft>
              <a:buClr>
                <a:srgbClr val="000000"/>
              </a:buClr>
              <a:buSzPts val="1800"/>
              <a:buNone/>
            </a:pPr>
            <a:endParaRPr dirty="0">
              <a:solidFill>
                <a:srgbClr val="000000"/>
              </a:solidFill>
            </a:endParaRPr>
          </a:p>
        </p:txBody>
      </p:sp>
      <p:sp>
        <p:nvSpPr>
          <p:cNvPr id="407" name="Google Shape;407;p13"/>
          <p:cNvSpPr txBox="1">
            <a:spLocks noGrp="1"/>
          </p:cNvSpPr>
          <p:nvPr>
            <p:ph type="title"/>
          </p:nvPr>
        </p:nvSpPr>
        <p:spPr>
          <a:xfrm>
            <a:off x="399230" y="276307"/>
            <a:ext cx="11393400" cy="675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Font typeface="Calibri"/>
              <a:buNone/>
            </a:pPr>
            <a:r>
              <a:rPr lang="en-GB" b="1" dirty="0"/>
              <a:t>Κλίμακα προνομίων </a:t>
            </a:r>
            <a:endParaRPr b="1" dirty="0"/>
          </a:p>
        </p:txBody>
      </p:sp>
      <p:grpSp>
        <p:nvGrpSpPr>
          <p:cNvPr id="408" name="Google Shape;408;p13"/>
          <p:cNvGrpSpPr/>
          <p:nvPr/>
        </p:nvGrpSpPr>
        <p:grpSpPr>
          <a:xfrm>
            <a:off x="7805032" y="1824256"/>
            <a:ext cx="3710109" cy="3232500"/>
            <a:chOff x="1400370" y="0"/>
            <a:chExt cx="3710109" cy="3232500"/>
          </a:xfrm>
        </p:grpSpPr>
        <p:sp>
          <p:nvSpPr>
            <p:cNvPr id="409" name="Google Shape;409;p13"/>
            <p:cNvSpPr/>
            <p:nvPr/>
          </p:nvSpPr>
          <p:spPr>
            <a:xfrm>
              <a:off x="1400370" y="0"/>
              <a:ext cx="3232500" cy="3232500"/>
            </a:xfrm>
            <a:prstGeom prst="triangle">
              <a:avLst>
                <a:gd name="adj" fmla="val 50000"/>
              </a:avLst>
            </a:prstGeom>
            <a:solidFill>
              <a:srgbClr val="15749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13"/>
            <p:cNvSpPr/>
            <p:nvPr/>
          </p:nvSpPr>
          <p:spPr>
            <a:xfrm>
              <a:off x="3009307" y="354277"/>
              <a:ext cx="2101172" cy="1149078"/>
            </a:xfrm>
            <a:prstGeom prst="roundRect">
              <a:avLst>
                <a:gd name="adj" fmla="val 16667"/>
              </a:avLst>
            </a:prstGeom>
            <a:solidFill>
              <a:schemeClr val="lt1">
                <a:alpha val="89411"/>
              </a:schemeClr>
            </a:solidFill>
            <a:ln w="25400" cap="flat" cmpd="sng">
              <a:solidFill>
                <a:srgbClr val="15749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13"/>
            <p:cNvSpPr txBox="1"/>
            <p:nvPr/>
          </p:nvSpPr>
          <p:spPr>
            <a:xfrm>
              <a:off x="3065400" y="410370"/>
              <a:ext cx="1988986" cy="1036892"/>
            </a:xfrm>
            <a:prstGeom prst="rect">
              <a:avLst/>
            </a:prstGeom>
            <a:no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rgbClr val="000000"/>
                </a:buClr>
                <a:buSzPts val="2700"/>
                <a:buFont typeface="Arial"/>
                <a:buNone/>
              </a:pPr>
              <a:r>
                <a:rPr lang="en-GB" sz="2700" b="0" i="0" u="none" strike="noStrike" cap="none">
                  <a:solidFill>
                    <a:srgbClr val="000000"/>
                  </a:solidFill>
                  <a:latin typeface="Arial"/>
                  <a:ea typeface="Arial"/>
                  <a:cs typeface="Arial"/>
                  <a:sym typeface="Arial"/>
                </a:rPr>
                <a:t>Μέγιστο= 100</a:t>
              </a:r>
              <a:endParaRPr sz="2700" b="0" i="0" u="none" strike="noStrike" cap="none">
                <a:solidFill>
                  <a:srgbClr val="000000"/>
                </a:solidFill>
                <a:latin typeface="Arial"/>
                <a:ea typeface="Arial"/>
                <a:cs typeface="Arial"/>
                <a:sym typeface="Arial"/>
              </a:endParaRPr>
            </a:p>
          </p:txBody>
        </p:sp>
        <p:sp>
          <p:nvSpPr>
            <p:cNvPr id="412" name="Google Shape;412;p13"/>
            <p:cNvSpPr/>
            <p:nvPr/>
          </p:nvSpPr>
          <p:spPr>
            <a:xfrm>
              <a:off x="3009307" y="1677314"/>
              <a:ext cx="2101172" cy="1149078"/>
            </a:xfrm>
            <a:prstGeom prst="roundRect">
              <a:avLst>
                <a:gd name="adj" fmla="val 16667"/>
              </a:avLst>
            </a:prstGeom>
            <a:solidFill>
              <a:schemeClr val="lt1">
                <a:alpha val="89411"/>
              </a:schemeClr>
            </a:solidFill>
            <a:ln w="25400" cap="flat" cmpd="sng">
              <a:solidFill>
                <a:srgbClr val="33AE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13"/>
            <p:cNvSpPr txBox="1"/>
            <p:nvPr/>
          </p:nvSpPr>
          <p:spPr>
            <a:xfrm>
              <a:off x="3065400" y="1733407"/>
              <a:ext cx="1988986" cy="1036892"/>
            </a:xfrm>
            <a:prstGeom prst="rect">
              <a:avLst/>
            </a:prstGeom>
            <a:no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rgbClr val="000000"/>
                </a:buClr>
                <a:buSzPts val="2700"/>
                <a:buFont typeface="Arial"/>
                <a:buNone/>
              </a:pPr>
              <a:r>
                <a:rPr lang="en-GB" sz="2700" b="0" i="0" u="none" strike="noStrike" cap="none">
                  <a:solidFill>
                    <a:srgbClr val="000000"/>
                  </a:solidFill>
                  <a:latin typeface="Arial"/>
                  <a:ea typeface="Arial"/>
                  <a:cs typeface="Arial"/>
                  <a:sym typeface="Arial"/>
                </a:rPr>
                <a:t>Ελάχιστο= 25</a:t>
              </a:r>
              <a:endParaRPr sz="2700" b="0" i="0" u="none" strike="noStrike" cap="none">
                <a:solidFill>
                  <a:srgbClr val="000000"/>
                </a:solidFill>
                <a:latin typeface="Arial"/>
                <a:ea typeface="Arial"/>
                <a:cs typeface="Arial"/>
                <a:sym typeface="Arial"/>
              </a:endParaRPr>
            </a:p>
          </p:txBody>
        </p:sp>
      </p:grpSp>
      <p:sp>
        <p:nvSpPr>
          <p:cNvPr id="414" name="Google Shape;414;p13"/>
          <p:cNvSpPr txBox="1"/>
          <p:nvPr/>
        </p:nvSpPr>
        <p:spPr>
          <a:xfrm>
            <a:off x="238468" y="5536323"/>
            <a:ext cx="11554161" cy="932533"/>
          </a:xfrm>
          <a:prstGeom prst="rect">
            <a:avLst/>
          </a:prstGeom>
          <a:noFill/>
          <a:ln>
            <a:noFill/>
          </a:ln>
        </p:spPr>
        <p:txBody>
          <a:bodyPr spcFirstLastPara="1" wrap="square" lIns="91425" tIns="91425" rIns="91425" bIns="91425" anchor="t" anchorCtr="0">
            <a:spAutoFit/>
          </a:bodyPr>
          <a:lstStyle/>
          <a:p>
            <a:pPr marL="342900" marR="0" lvl="0" indent="-228600" algn="just" rtl="0">
              <a:lnSpc>
                <a:spcPct val="90000"/>
              </a:lnSpc>
              <a:spcBef>
                <a:spcPts val="0"/>
              </a:spcBef>
              <a:spcAft>
                <a:spcPts val="0"/>
              </a:spcAft>
              <a:buClr>
                <a:srgbClr val="000000"/>
              </a:buClr>
              <a:buSzPts val="2000"/>
              <a:buFont typeface="Arial"/>
              <a:buNone/>
            </a:pPr>
            <a:r>
              <a:rPr lang="en-GB" sz="1200" b="1" i="0" u="none" strike="noStrike" cap="none" dirty="0">
                <a:solidFill>
                  <a:srgbClr val="000000"/>
                </a:solidFill>
                <a:latin typeface="Calibri"/>
                <a:ea typeface="Calibri"/>
                <a:cs typeface="Calibri"/>
                <a:sym typeface="Calibri"/>
              </a:rPr>
              <a:t>Οι ακόλουθες δηλώσεις δημιουργούνται από: </a:t>
            </a:r>
            <a:endParaRPr sz="1200" b="1" i="0" u="none" strike="noStrike" cap="none" dirty="0">
              <a:solidFill>
                <a:srgbClr val="000000"/>
              </a:solidFill>
              <a:latin typeface="Calibri"/>
              <a:ea typeface="Calibri"/>
              <a:cs typeface="Calibri"/>
              <a:sym typeface="Calibri"/>
            </a:endParaRPr>
          </a:p>
          <a:p>
            <a:pPr marL="342900" marR="0" lvl="0" indent="-228600" algn="just" rtl="0">
              <a:lnSpc>
                <a:spcPct val="90000"/>
              </a:lnSpc>
              <a:spcBef>
                <a:spcPts val="0"/>
              </a:spcBef>
              <a:spcAft>
                <a:spcPts val="0"/>
              </a:spcAft>
              <a:buClr>
                <a:srgbClr val="000000"/>
              </a:buClr>
              <a:buSzPts val="2000"/>
              <a:buFont typeface="Arial"/>
              <a:buNone/>
            </a:pPr>
            <a:endParaRPr sz="2000" b="0" i="0" u="none" strike="noStrike" cap="none" dirty="0">
              <a:solidFill>
                <a:srgbClr val="000000"/>
              </a:solidFill>
              <a:latin typeface="Calibri"/>
              <a:ea typeface="Calibri"/>
              <a:cs typeface="Calibri"/>
              <a:sym typeface="Calibri"/>
            </a:endParaRPr>
          </a:p>
          <a:p>
            <a:pPr marL="114300" marR="0" lvl="0" indent="0" algn="just" rtl="0">
              <a:lnSpc>
                <a:spcPct val="90000"/>
              </a:lnSpc>
              <a:spcBef>
                <a:spcPts val="0"/>
              </a:spcBef>
              <a:spcAft>
                <a:spcPts val="0"/>
              </a:spcAft>
              <a:buClr>
                <a:srgbClr val="000000"/>
              </a:buClr>
              <a:buSzPts val="1700"/>
              <a:buFont typeface="Arial"/>
              <a:buNone/>
            </a:pPr>
            <a:r>
              <a:rPr lang="en-GB" sz="1100" b="0" i="0" u="none" strike="noStrike" cap="none" dirty="0">
                <a:solidFill>
                  <a:srgbClr val="000000"/>
                </a:solidFill>
                <a:latin typeface="Calibri"/>
                <a:ea typeface="Calibri"/>
                <a:cs typeface="Calibri"/>
                <a:sym typeface="Calibri"/>
              </a:rPr>
              <a:t>Δεκαετία των Ηνωμένων Εθνών για την Εκπαίδευση στα Ανθρώπινα Δικαιώματα (1995-2004) αριθ. 4, ABC: ΔΙΔΑΣΚΑΛΙΑ ΑΝΘΡΩΠΙΝΩΝ ΔΙΚΑΙΩΜΑΤΩΝ Πρακτικές δραστηριότητες για την πρωτοβάθμια και δευτεροβάθμια εκπαίδευση [Adapted from Social and Economic Justice: A Human Rights Perspective του David </a:t>
            </a:r>
            <a:r>
              <a:rPr lang="en-GB" sz="1100" b="0" i="0" u="none" strike="noStrike" cap="none" dirty="0" err="1">
                <a:solidFill>
                  <a:srgbClr val="000000"/>
                </a:solidFill>
                <a:latin typeface="Calibri"/>
                <a:ea typeface="Calibri"/>
                <a:cs typeface="Calibri"/>
                <a:sym typeface="Calibri"/>
              </a:rPr>
              <a:t>Shiman </a:t>
            </a:r>
            <a:r>
              <a:rPr lang="en-GB" sz="1100" b="0" i="0" u="none" strike="noStrike" cap="none" dirty="0">
                <a:solidFill>
                  <a:srgbClr val="000000"/>
                </a:solidFill>
                <a:latin typeface="Calibri"/>
                <a:ea typeface="Calibri"/>
                <a:cs typeface="Calibri"/>
                <a:sym typeface="Calibri"/>
              </a:rPr>
              <a:t>(University of Minnesota Human Rights Resource </a:t>
            </a:r>
            <a:r>
              <a:rPr lang="en-GB" sz="1100" b="0" i="0" u="none" strike="noStrike" cap="none" dirty="0" err="1">
                <a:solidFill>
                  <a:srgbClr val="000000"/>
                </a:solidFill>
                <a:latin typeface="Calibri"/>
                <a:ea typeface="Calibri"/>
                <a:cs typeface="Calibri"/>
                <a:sym typeface="Calibri"/>
              </a:rPr>
              <a:t>Center</a:t>
            </a:r>
            <a:r>
              <a:rPr lang="en-GB" sz="1100" b="0" i="0" u="none" strike="noStrike" cap="none" dirty="0">
                <a:solidFill>
                  <a:srgbClr val="000000"/>
                </a:solidFill>
                <a:latin typeface="Calibri"/>
                <a:ea typeface="Calibri"/>
                <a:cs typeface="Calibri"/>
                <a:sym typeface="Calibri"/>
              </a:rPr>
              <a:t>, 1999)]]</a:t>
            </a:r>
            <a:endParaRPr sz="11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7" name="Google Shape;407;p13"/>
          <p:cNvSpPr txBox="1">
            <a:spLocks noGrp="1"/>
          </p:cNvSpPr>
          <p:nvPr>
            <p:ph type="title"/>
          </p:nvPr>
        </p:nvSpPr>
        <p:spPr>
          <a:xfrm>
            <a:off x="399230" y="276307"/>
            <a:ext cx="11393400" cy="675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Font typeface="Calibri"/>
              <a:buNone/>
            </a:pPr>
            <a:r>
              <a:rPr lang="en-GB" b="1" dirty="0"/>
              <a:t>Κλίμακα προνομίων </a:t>
            </a:r>
            <a:endParaRPr b="1" dirty="0"/>
          </a:p>
        </p:txBody>
      </p:sp>
      <p:sp>
        <p:nvSpPr>
          <p:cNvPr id="2" name="Text Placeholder 1"/>
          <p:cNvSpPr>
            <a:spLocks noGrp="1"/>
          </p:cNvSpPr>
          <p:nvPr>
            <p:ph type="body" idx="2"/>
          </p:nvPr>
        </p:nvSpPr>
        <p:spPr>
          <a:xfrm>
            <a:off x="196174" y="1227763"/>
            <a:ext cx="11799511" cy="1583126"/>
          </a:xfrm>
        </p:spPr>
        <p:txBody>
          <a:bodyPr/>
          <a:lstStyle/>
          <a:p>
            <a:pPr lvl="0" indent="-317500">
              <a:lnSpc>
                <a:spcPct val="150000"/>
              </a:lnSpc>
              <a:buSzPts val="1400"/>
              <a:buAutoNum type="arabicPeriod"/>
            </a:pPr>
            <a:r>
              <a:rPr lang="en-GB" sz="1300" dirty="0"/>
              <a:t>Τα μέλη της κοινότητάς μου δεν υφίστανται διακρίσεις λόγω της φυλής, του φύλου, του οικογενειακού περιβάλλοντος, της αναπηρίας, της θρησκείας ή του τρόπου ζωής τους. (</a:t>
            </a:r>
            <a:r>
              <a:rPr lang="el-GR" sz="1300" dirty="0"/>
              <a:t>ΟΔΑΔ</a:t>
            </a:r>
            <a:r>
              <a:rPr lang="en-GB" sz="1300" dirty="0"/>
              <a:t> άρθρα 2, 16- </a:t>
            </a:r>
            <a:r>
              <a:rPr lang="el-GR" sz="1300" dirty="0"/>
              <a:t>ΚΔΠ </a:t>
            </a:r>
            <a:r>
              <a:rPr lang="en-GB" sz="1300" dirty="0" err="1"/>
              <a:t>άρθρ</a:t>
            </a:r>
            <a:r>
              <a:rPr lang="en-GB" sz="1300" dirty="0"/>
              <a:t>α 2, 23) </a:t>
            </a:r>
          </a:p>
          <a:p>
            <a:pPr lvl="0" indent="-317500">
              <a:lnSpc>
                <a:spcPct val="150000"/>
              </a:lnSpc>
              <a:spcBef>
                <a:spcPts val="0"/>
              </a:spcBef>
              <a:buSzPts val="1400"/>
              <a:buAutoNum type="arabicPeriod"/>
            </a:pPr>
            <a:r>
              <a:rPr lang="en-GB" sz="1300" dirty="0"/>
              <a:t>Το σπίτι μου, το σχολείο, η εργασία ή η τοπική κοινότητα είναι ένα μέρος όπου είμαι ασφαλής και προστατευμένος. </a:t>
            </a:r>
            <a:r>
              <a:rPr lang="el-GR" sz="1300" dirty="0"/>
              <a:t>(ΟΔΑΔ</a:t>
            </a:r>
            <a:r>
              <a:rPr lang="en-GB" sz="1300" dirty="0"/>
              <a:t> άρθρα 3, 5- CRC άρθρα 6, 37) </a:t>
            </a:r>
          </a:p>
          <a:p>
            <a:pPr lvl="0" indent="-317500">
              <a:lnSpc>
                <a:spcPct val="150000"/>
              </a:lnSpc>
              <a:spcBef>
                <a:spcPts val="0"/>
              </a:spcBef>
              <a:buSzPts val="1400"/>
              <a:buAutoNum type="arabicPeriod"/>
            </a:pPr>
            <a:r>
              <a:rPr lang="en-GB" sz="1300" dirty="0"/>
              <a:t> Όλοι οι φοιτητές/συναδέλφους λαμβάνουν ίσες πληροφορίες και ενθάρρυνση σχετικά με τις ακαδημαϊκές ευκαιρίες και τις ευκαιρίες σταδιοδρομίας. (</a:t>
            </a:r>
            <a:r>
              <a:rPr lang="el-GR" sz="1300" dirty="0"/>
              <a:t>ΟΔΑΔ</a:t>
            </a:r>
            <a:r>
              <a:rPr lang="en-GB" sz="1300" dirty="0"/>
              <a:t> άρθρα 2, 26- CRC άρθρα 2, 29) </a:t>
            </a:r>
          </a:p>
          <a:p>
            <a:pPr lvl="0" indent="-317500">
              <a:lnSpc>
                <a:spcPct val="150000"/>
              </a:lnSpc>
              <a:spcBef>
                <a:spcPts val="0"/>
              </a:spcBef>
              <a:buSzPts val="1400"/>
              <a:buAutoNum type="arabicPeriod"/>
            </a:pPr>
            <a:r>
              <a:rPr lang="en-GB" sz="1300" dirty="0"/>
              <a:t>Το σπίτι, το σχολείο, η εργασία ή η τοπική κοινότητα μου παρέχει ίση πρόσβαση, πόρους, δραστηριότητες και διαμονή για όλους. (</a:t>
            </a:r>
            <a:r>
              <a:rPr lang="el-GR" sz="1300" dirty="0"/>
              <a:t>ΟΔΑΔ</a:t>
            </a:r>
            <a:r>
              <a:rPr lang="en-GB" sz="1300" dirty="0"/>
              <a:t> άρθρα 2, 7- CRC άρθρα 2) </a:t>
            </a:r>
          </a:p>
          <a:p>
            <a:pPr lvl="0" indent="-317500">
              <a:lnSpc>
                <a:spcPct val="150000"/>
              </a:lnSpc>
              <a:spcBef>
                <a:spcPts val="0"/>
              </a:spcBef>
              <a:buSzPts val="1400"/>
              <a:buAutoNum type="arabicPeriod"/>
            </a:pPr>
            <a:r>
              <a:rPr lang="en-GB" sz="1300" dirty="0"/>
              <a:t>Τα μέλη της κοινότητάς μου θα αντιταχθούν σε ενέργειες, υλικά ή λόγια που εισάγουν διακρίσεις στο σχολείο (άρθρα 2, 3, 7, 28, 29 της </a:t>
            </a:r>
            <a:r>
              <a:rPr lang="el-GR" sz="1300" dirty="0"/>
              <a:t>ΟΔΑΔ</a:t>
            </a:r>
            <a:r>
              <a:rPr lang="en-GB" sz="1300" dirty="0"/>
              <a:t>- άρθρα 2, 3, 6, 30 της </a:t>
            </a:r>
            <a:r>
              <a:rPr lang="el-GR" sz="1300" dirty="0"/>
              <a:t>ΚΔΠ</a:t>
            </a:r>
            <a:r>
              <a:rPr lang="en-GB" sz="1300" dirty="0"/>
              <a:t>). </a:t>
            </a:r>
          </a:p>
          <a:p>
            <a:pPr lvl="0" indent="-317500">
              <a:lnSpc>
                <a:spcPct val="150000"/>
              </a:lnSpc>
              <a:spcBef>
                <a:spcPts val="0"/>
              </a:spcBef>
              <a:buSzPts val="1400"/>
              <a:buAutoNum type="arabicPeriod"/>
            </a:pPr>
            <a:r>
              <a:rPr lang="en-GB" sz="1300" dirty="0"/>
              <a:t>Όταν κάποιος παραβιάζει τα δικαιώματα ενός άλλου ατόμου, ο παραβάτης βοηθιέται να μάθει πώς να αλλάξει τη συμπεριφορά του. (</a:t>
            </a:r>
            <a:r>
              <a:rPr lang="el-GR" sz="1300" dirty="0"/>
              <a:t>ΟΔΑΔ</a:t>
            </a:r>
            <a:r>
              <a:rPr lang="en-GB" sz="1300" dirty="0"/>
              <a:t> άρθρο 26- </a:t>
            </a:r>
            <a:r>
              <a:rPr lang="el-GR" sz="1300" dirty="0"/>
              <a:t>ΚΔΠ</a:t>
            </a:r>
            <a:r>
              <a:rPr lang="en-GB" sz="1300" dirty="0"/>
              <a:t> άρθρα 28, 29) </a:t>
            </a:r>
          </a:p>
          <a:p>
            <a:pPr lvl="0" indent="-317500">
              <a:lnSpc>
                <a:spcPct val="150000"/>
              </a:lnSpc>
              <a:spcBef>
                <a:spcPts val="0"/>
              </a:spcBef>
              <a:buSzPts val="1400"/>
              <a:buAutoNum type="arabicPeriod"/>
            </a:pPr>
            <a:r>
              <a:rPr lang="en-GB" sz="1300" dirty="0"/>
              <a:t>Τα μέλη της κοινότητάς μου νοιάζονται για μένα και προσπαθούν να με βοηθήσουν όταν έχω ανάγκη. (</a:t>
            </a:r>
            <a:r>
              <a:rPr lang="el-GR" sz="1300" dirty="0"/>
              <a:t>ΟΔΑΔ</a:t>
            </a:r>
            <a:r>
              <a:rPr lang="en-GB" sz="1300" dirty="0"/>
              <a:t> άρθρα 3, 22, 26, 29- </a:t>
            </a:r>
            <a:r>
              <a:rPr lang="el-GR" sz="1300" dirty="0"/>
              <a:t>ΚΔΠ</a:t>
            </a:r>
            <a:r>
              <a:rPr lang="en-GB" sz="1300" dirty="0"/>
              <a:t> άρθρα 3, 6, 27, 28, 29, 31) </a:t>
            </a:r>
          </a:p>
          <a:p>
            <a:pPr lvl="0" indent="-317500">
              <a:lnSpc>
                <a:spcPct val="150000"/>
              </a:lnSpc>
              <a:spcBef>
                <a:spcPts val="0"/>
              </a:spcBef>
              <a:buSzPts val="1400"/>
              <a:buAutoNum type="arabicPeriod"/>
            </a:pPr>
            <a:r>
              <a:rPr lang="en-GB" sz="1300" dirty="0"/>
              <a:t>Όταν προκύπτουν συγκρούσεις, προσπαθούμε να τις επιλύουμε με μη βίαιους και συνεργατικούς τρόπους. (</a:t>
            </a:r>
            <a:r>
              <a:rPr lang="el-GR" sz="1300" dirty="0"/>
              <a:t>ΟΔΑΔ</a:t>
            </a:r>
            <a:r>
              <a:rPr lang="en-GB" sz="1300" dirty="0"/>
              <a:t> άρθρα 3, 28- </a:t>
            </a:r>
            <a:r>
              <a:rPr lang="el-GR" sz="1300" dirty="0"/>
              <a:t>ΚΔΠ</a:t>
            </a:r>
            <a:r>
              <a:rPr lang="en-GB" sz="1300" dirty="0"/>
              <a:t> άρθρα 3, 13, 19, 29, 37) </a:t>
            </a:r>
          </a:p>
          <a:p>
            <a:pPr lvl="0" indent="-317500">
              <a:lnSpc>
                <a:spcPct val="150000"/>
              </a:lnSpc>
              <a:spcBef>
                <a:spcPts val="0"/>
              </a:spcBef>
              <a:buSzPts val="1400"/>
              <a:buAutoNum type="arabicPeriod"/>
            </a:pPr>
            <a:r>
              <a:rPr lang="en-GB" sz="1300" dirty="0"/>
              <a:t>Η χώρα μου διαθέτει πολιτικές και διαδικασίες σχετικά με τις διακρίσεις και τις χρησιμοποιεί όταν συμβαίνουν περιστατικά. (</a:t>
            </a:r>
            <a:r>
              <a:rPr lang="el-GR" sz="1300" dirty="0"/>
              <a:t>ΟΔΑΔ </a:t>
            </a:r>
            <a:r>
              <a:rPr lang="en-GB" sz="1300" dirty="0" err="1"/>
              <a:t>άρθρ</a:t>
            </a:r>
            <a:r>
              <a:rPr lang="en-GB" sz="1300" dirty="0"/>
              <a:t>α 3, 7-</a:t>
            </a:r>
            <a:r>
              <a:rPr lang="el-GR" sz="1300" dirty="0"/>
              <a:t> ΚΔΠ</a:t>
            </a:r>
            <a:r>
              <a:rPr lang="en-GB" sz="1300" dirty="0"/>
              <a:t> άρθρα 3, 29) </a:t>
            </a:r>
          </a:p>
          <a:p>
            <a:pPr lvl="0" indent="-317500">
              <a:lnSpc>
                <a:spcPct val="150000"/>
              </a:lnSpc>
              <a:spcBef>
                <a:spcPts val="0"/>
              </a:spcBef>
              <a:buSzPts val="1400"/>
              <a:buAutoNum type="arabicPeriod"/>
            </a:pPr>
            <a:r>
              <a:rPr lang="en-GB" sz="1300" dirty="0"/>
              <a:t>Σε θέματα που σχετίζονται με την πειθαρχία, ο καθένας διασφαλίζεται δίκαιη και αμερόληπτη μεταχείριση κατά τον προσδιορισμό της ενοχής και την επιβολή της ποινής. (</a:t>
            </a:r>
            <a:r>
              <a:rPr lang="el-GR" sz="1300" dirty="0"/>
              <a:t>ΟΔΑΔ </a:t>
            </a:r>
            <a:r>
              <a:rPr lang="en-GB" sz="1300" dirty="0" err="1"/>
              <a:t>άρθρ</a:t>
            </a:r>
            <a:r>
              <a:rPr lang="en-GB" sz="1300" dirty="0"/>
              <a:t>α 6, 7, 8, 9, 10-</a:t>
            </a:r>
            <a:r>
              <a:rPr lang="el-GR" sz="1300" dirty="0"/>
              <a:t> ΚΔΠ</a:t>
            </a:r>
            <a:r>
              <a:rPr lang="en-GB" sz="1300" dirty="0"/>
              <a:t> άρθρα 28, 40)</a:t>
            </a:r>
          </a:p>
          <a:p>
            <a:pPr lvl="0" indent="-317500">
              <a:lnSpc>
                <a:spcPct val="150000"/>
              </a:lnSpc>
              <a:spcBef>
                <a:spcPts val="0"/>
              </a:spcBef>
              <a:buSzPts val="1400"/>
              <a:buAutoNum type="arabicPeriod"/>
            </a:pPr>
            <a:r>
              <a:rPr lang="en-GB" sz="1300" dirty="0"/>
              <a:t>Κανείς στο σπίτι, το σχολείο, την εργασία ή την τοπική κοινότητα δεν υφίσταται εξευτελιστική μεταχείριση ή τιμωρία. (</a:t>
            </a:r>
            <a:r>
              <a:rPr lang="el-GR" sz="1300" dirty="0"/>
              <a:t>ΟΔΑΔ </a:t>
            </a:r>
            <a:r>
              <a:rPr lang="en-GB" sz="1300" dirty="0" err="1"/>
              <a:t>άρθρο</a:t>
            </a:r>
            <a:r>
              <a:rPr lang="en-GB" sz="1300" dirty="0"/>
              <a:t> 5- </a:t>
            </a:r>
            <a:r>
              <a:rPr lang="el-GR" sz="1300" dirty="0"/>
              <a:t>ΚΔΠ</a:t>
            </a:r>
            <a:r>
              <a:rPr lang="en-GB" sz="1300" dirty="0"/>
              <a:t> άρθρα 13, 16,19, 28)</a:t>
            </a:r>
          </a:p>
          <a:p>
            <a:pPr lvl="0" indent="-317500">
              <a:lnSpc>
                <a:spcPct val="150000"/>
              </a:lnSpc>
              <a:spcBef>
                <a:spcPts val="0"/>
              </a:spcBef>
              <a:buSzPts val="1400"/>
              <a:buAutoNum type="arabicPeriod"/>
            </a:pPr>
            <a:r>
              <a:rPr lang="en-GB" sz="1300" dirty="0"/>
              <a:t>Ο προσωπικός μου χώρος και τα υπάρχοντά μου είναι σεβαστά. (</a:t>
            </a:r>
            <a:r>
              <a:rPr lang="el-GR" sz="1300" dirty="0"/>
              <a:t>ΟΔΑΔ</a:t>
            </a:r>
            <a:r>
              <a:rPr lang="en-GB" sz="1300" dirty="0"/>
              <a:t> άρθρα 12, 17- </a:t>
            </a:r>
            <a:r>
              <a:rPr lang="el-GR" sz="1300" dirty="0"/>
              <a:t>ΚΔΠ </a:t>
            </a:r>
            <a:r>
              <a:rPr lang="en-GB" sz="1300" dirty="0" err="1"/>
              <a:t>άρθρο</a:t>
            </a:r>
            <a:r>
              <a:rPr lang="en-GB" sz="1300" dirty="0"/>
              <a:t> 16)</a:t>
            </a:r>
          </a:p>
          <a:p>
            <a:pPr marL="571500" lvl="0"/>
            <a:endParaRPr lang="en-GB" sz="1300" dirty="0"/>
          </a:p>
          <a:p>
            <a:endParaRPr lang="en-GB" sz="1300" dirty="0"/>
          </a:p>
        </p:txBody>
      </p:sp>
    </p:spTree>
    <p:extLst>
      <p:ext uri="{BB962C8B-B14F-4D97-AF65-F5344CB8AC3E}">
        <p14:creationId xmlns:p14="http://schemas.microsoft.com/office/powerpoint/2010/main" val="12914547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7" name="Google Shape;407;p13"/>
          <p:cNvSpPr txBox="1">
            <a:spLocks noGrp="1"/>
          </p:cNvSpPr>
          <p:nvPr>
            <p:ph type="title"/>
          </p:nvPr>
        </p:nvSpPr>
        <p:spPr>
          <a:xfrm>
            <a:off x="399230" y="276307"/>
            <a:ext cx="11393400" cy="675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Font typeface="Calibri"/>
              <a:buNone/>
            </a:pPr>
            <a:r>
              <a:rPr lang="en-GB" b="1" dirty="0"/>
              <a:t>Κλίμακα προνομίων </a:t>
            </a:r>
            <a:endParaRPr b="1" dirty="0"/>
          </a:p>
        </p:txBody>
      </p:sp>
      <p:sp>
        <p:nvSpPr>
          <p:cNvPr id="2" name="Text Placeholder 1"/>
          <p:cNvSpPr>
            <a:spLocks noGrp="1"/>
          </p:cNvSpPr>
          <p:nvPr>
            <p:ph type="body" idx="2"/>
          </p:nvPr>
        </p:nvSpPr>
        <p:spPr>
          <a:xfrm>
            <a:off x="174781" y="1082764"/>
            <a:ext cx="11393400" cy="1583126"/>
          </a:xfrm>
        </p:spPr>
        <p:txBody>
          <a:bodyPr/>
          <a:lstStyle/>
          <a:p>
            <a:pPr lvl="0">
              <a:lnSpc>
                <a:spcPct val="150000"/>
              </a:lnSpc>
              <a:spcBef>
                <a:spcPts val="0"/>
              </a:spcBef>
              <a:buSzPts val="1400"/>
            </a:pPr>
            <a:r>
              <a:rPr lang="en-GB" sz="1400" dirty="0"/>
              <a:t>13. </a:t>
            </a:r>
            <a:r>
              <a:rPr lang="en-GB" sz="1300" dirty="0"/>
              <a:t>Η κοινότητά μου καλωσορίζει ανθρώπους με διαφορετικό υπόβαθρο και πολιτισμό, συμπεριλαμβανομένων των ανθρώπων που δεν έχουν γεννηθεί σε αυτή τη χώρα. (</a:t>
            </a:r>
            <a:r>
              <a:rPr lang="el-GR" sz="1300" dirty="0"/>
              <a:t>ΟΔΑΔ</a:t>
            </a:r>
            <a:r>
              <a:rPr lang="en-GB" sz="1300" dirty="0"/>
              <a:t> άρθρα 2, 6, 13, 14, 15- </a:t>
            </a:r>
            <a:r>
              <a:rPr lang="el-GR" sz="1300" dirty="0"/>
              <a:t>ΚΔΠ</a:t>
            </a:r>
            <a:r>
              <a:rPr lang="en-GB" sz="1300" dirty="0"/>
              <a:t> άρθρα 2, 29, 30, 31)</a:t>
            </a:r>
          </a:p>
          <a:p>
            <a:pPr lvl="0">
              <a:lnSpc>
                <a:spcPct val="150000"/>
              </a:lnSpc>
              <a:spcBef>
                <a:spcPts val="0"/>
              </a:spcBef>
              <a:buSzPts val="1400"/>
            </a:pPr>
            <a:r>
              <a:rPr lang="en-GB" sz="1300" dirty="0"/>
              <a:t>14. Έχω την ελευθερία να εκφράζω τις πεποιθήσεις και τις ιδέες μου χωρίς να φοβάμαι διακρίσεις. (</a:t>
            </a:r>
            <a:r>
              <a:rPr lang="el-GR" sz="1300" dirty="0"/>
              <a:t>ΟΔΑΔ</a:t>
            </a:r>
            <a:r>
              <a:rPr lang="en-GB" sz="1300" dirty="0"/>
              <a:t> άρθρο 19- </a:t>
            </a:r>
            <a:r>
              <a:rPr lang="el-GR" sz="1300" dirty="0"/>
              <a:t>ΚΔΠ</a:t>
            </a:r>
            <a:r>
              <a:rPr lang="en-GB" sz="1300" dirty="0"/>
              <a:t> άρθρα 13, 14) </a:t>
            </a:r>
          </a:p>
          <a:p>
            <a:pPr lvl="0"/>
            <a:r>
              <a:rPr lang="en-GB" sz="1300" dirty="0"/>
              <a:t>15. Τα μέλη της κοινότητάς μου μπορούν να παράγουν και να διαδίδουν δημοσιεύσεις χωρίς το φόβο λογοκρισίας ή τιμωρίας. (</a:t>
            </a:r>
            <a:r>
              <a:rPr lang="el-GR" sz="1300" dirty="0"/>
              <a:t>ΟΔΑΔ</a:t>
            </a:r>
            <a:r>
              <a:rPr lang="en-GB" sz="1300" dirty="0"/>
              <a:t> άρθρο 19- </a:t>
            </a:r>
            <a:r>
              <a:rPr lang="el-GR" sz="1300" dirty="0"/>
              <a:t>ΚΔΠ</a:t>
            </a:r>
            <a:r>
              <a:rPr lang="en-GB" sz="1300" dirty="0"/>
              <a:t> άρθρο 13) </a:t>
            </a:r>
          </a:p>
          <a:p>
            <a:pPr lvl="0"/>
            <a:r>
              <a:rPr lang="en-GB" sz="1300" dirty="0"/>
              <a:t>16. Οι ποικίλες προοπτικές (π.χ. φύλο, φυλή/εθνικότητα, ιδεολογία) εκπροσωπούνται στα μαθήματα, τα εγχειρίδια, τις συνελεύσεις, τις βιβλιοθήκες, τα σχολεία και τα μέσα ενημέρωσης. (</a:t>
            </a:r>
            <a:r>
              <a:rPr lang="el-GR" sz="1300" dirty="0"/>
              <a:t>ΟΔΑΔ</a:t>
            </a:r>
            <a:r>
              <a:rPr lang="en-GB" sz="1300" dirty="0"/>
              <a:t> άρθρα 2, 19, 27- </a:t>
            </a:r>
            <a:r>
              <a:rPr lang="el-GR" sz="1300" dirty="0"/>
              <a:t>ΚΔΠ</a:t>
            </a:r>
            <a:r>
              <a:rPr lang="en-GB" sz="1300" dirty="0"/>
              <a:t> άρθρα 17, 29, 30) </a:t>
            </a:r>
          </a:p>
          <a:p>
            <a:pPr lvl="0"/>
            <a:r>
              <a:rPr lang="en-GB" sz="1300" dirty="0"/>
              <a:t>17. Έχω την ευκαιρία να συμμετέχω σε πολιτιστικές δραστηριότητες και η πολιτιστική μου ταυτότητα, η γλώσσα και οι αξίες μου γίνονται σεβαστές. (</a:t>
            </a:r>
            <a:r>
              <a:rPr lang="el-GR" sz="1300" dirty="0"/>
              <a:t>ΟΔΑΔ</a:t>
            </a:r>
            <a:r>
              <a:rPr lang="en-GB" sz="1300" dirty="0"/>
              <a:t> άρθρα 19, 27, 28- </a:t>
            </a:r>
            <a:r>
              <a:rPr lang="el-GR" sz="1300" dirty="0"/>
              <a:t>ΚΔΠ</a:t>
            </a:r>
            <a:r>
              <a:rPr lang="en-GB" sz="1300" dirty="0"/>
              <a:t> άρθρα 29, 30, 31) </a:t>
            </a:r>
          </a:p>
          <a:p>
            <a:pPr lvl="0"/>
            <a:r>
              <a:rPr lang="en-GB" sz="1300" dirty="0"/>
              <a:t>18. Τα μέλη της κοινότητάς μου έχουν την ευκαιρία να συμμετέχουν στη δημοκρατική λήψη αποφάσεων για την ανάπτυξη πολιτικών και κανόνων των τοπικών κοινοτήτων. (</a:t>
            </a:r>
            <a:r>
              <a:rPr lang="el-GR" sz="1300" dirty="0"/>
              <a:t>ΟΔΑΔ</a:t>
            </a:r>
            <a:r>
              <a:rPr lang="en-GB" sz="1300" dirty="0"/>
              <a:t> άρθρα 20, 21, 23- </a:t>
            </a:r>
            <a:r>
              <a:rPr lang="el-GR" sz="1300" dirty="0"/>
              <a:t>ΚΔΠ</a:t>
            </a:r>
            <a:r>
              <a:rPr lang="en-GB" sz="1300" dirty="0"/>
              <a:t> άρθρα 13, 15) </a:t>
            </a:r>
          </a:p>
          <a:p>
            <a:pPr lvl="0"/>
            <a:r>
              <a:rPr lang="en-GB" sz="1300" dirty="0"/>
              <a:t>19. Τα μέλη της κοινότητάς μου έχουν το δικαίωμα να σχηματίζουν ενώσεις εντός της κοινότητας για να υπερασπίζονται τα δικαιώματά τους ή τα δικαιώματα των άλλων. (</a:t>
            </a:r>
            <a:r>
              <a:rPr lang="el-GR" sz="1300" dirty="0"/>
              <a:t>ΟΔΑΔ</a:t>
            </a:r>
            <a:r>
              <a:rPr lang="en-GB" sz="1300" dirty="0"/>
              <a:t> άρθρα 19, 20, 23- </a:t>
            </a:r>
            <a:r>
              <a:rPr lang="el-GR" sz="1300" dirty="0"/>
              <a:t>ΚΔΠ</a:t>
            </a:r>
            <a:r>
              <a:rPr lang="en-GB" sz="1300" dirty="0"/>
              <a:t> άρθρο 15) </a:t>
            </a:r>
          </a:p>
          <a:p>
            <a:pPr lvl="0"/>
            <a:r>
              <a:rPr lang="en-GB" sz="1300" dirty="0"/>
              <a:t>20. Τα μέλη της κοινότητάς μου ενθαρρύνουν το ένα το άλλο να μάθουν για κοινωνικά και παγκόσμια ζητήματα που σχετίζονται με τη δικαιοσύνη, την οικολογία, τη φτώχεια και την ειρήνη. (</a:t>
            </a:r>
            <a:r>
              <a:rPr lang="en-GB" sz="1300" dirty="0" err="1"/>
              <a:t>Προοίμιο</a:t>
            </a:r>
            <a:r>
              <a:rPr lang="en-GB" sz="1300" dirty="0"/>
              <a:t> </a:t>
            </a:r>
            <a:r>
              <a:rPr lang="el-GR" sz="1300" dirty="0"/>
              <a:t>ΟΔΑΔ</a:t>
            </a:r>
            <a:r>
              <a:rPr lang="en-GB" sz="1300" dirty="0"/>
              <a:t>, άρθρα 26, 29- άρθρο 29 </a:t>
            </a:r>
            <a:r>
              <a:rPr lang="el-GR" sz="1300" dirty="0"/>
              <a:t>ΚΔΠ</a:t>
            </a:r>
            <a:r>
              <a:rPr lang="en-GB" sz="1300" dirty="0"/>
              <a:t>) </a:t>
            </a:r>
          </a:p>
          <a:p>
            <a:pPr lvl="0"/>
            <a:r>
              <a:rPr lang="en-GB" sz="1300" dirty="0"/>
              <a:t>21. Τα μέλη της κοινότητάς μου ενθαρρύνουν το ένα το άλλο να οργανώνονται και να αναλαμβάνουν δράση για την αντιμετώπιση ζητημάτων που σχετίζονται με τη δικαιοσύνη, την οικολογία, τη φτώχεια και την ειρήνη.(</a:t>
            </a:r>
            <a:r>
              <a:rPr lang="el-GR" sz="1300" dirty="0"/>
              <a:t>ΟΔΑΔ</a:t>
            </a:r>
            <a:r>
              <a:rPr lang="en-GB" sz="1300" dirty="0"/>
              <a:t> Προοίμιο, άρθρα 20, 29- </a:t>
            </a:r>
            <a:r>
              <a:rPr lang="el-GR" sz="1300" dirty="0"/>
              <a:t>ΚΔΠ</a:t>
            </a:r>
            <a:r>
              <a:rPr lang="en-GB" sz="1300" dirty="0"/>
              <a:t> άρθρο 29) </a:t>
            </a:r>
          </a:p>
          <a:p>
            <a:pPr lvl="0"/>
            <a:r>
              <a:rPr lang="en-GB" sz="1300" dirty="0"/>
              <a:t>22. Τα μέλη της κοινότητάς μου έχουν τη δυνατότητα να αναπαύονται επαρκώς κατά τη διάρκεια της ημέρας και να εργάζονται λογικές ώρες υπό δίκαιες συνθήκες εργασίας. (</a:t>
            </a:r>
            <a:r>
              <a:rPr lang="el-GR" sz="1300" dirty="0"/>
              <a:t>ΟΔΑΔ</a:t>
            </a:r>
            <a:r>
              <a:rPr lang="en-GB" sz="1300" dirty="0"/>
              <a:t> άρθρα 23, 24- </a:t>
            </a:r>
            <a:r>
              <a:rPr lang="el-GR" sz="1300" dirty="0"/>
              <a:t>ΚΔΠ</a:t>
            </a:r>
            <a:r>
              <a:rPr lang="en-GB" sz="1300" dirty="0"/>
              <a:t> άρθρα 31, 32) </a:t>
            </a:r>
          </a:p>
          <a:p>
            <a:pPr lvl="0"/>
            <a:r>
              <a:rPr lang="en-GB" sz="1300" dirty="0"/>
              <a:t>23. Οι εργαζόμενοι στην κοινότητά μου αμείβονται αρκετά ώστε να έχουν ένα βιοτικό επίπεδο επαρκές για την υγεία και την ευημερία των ίδιων και των οικογενειών τους. (</a:t>
            </a:r>
            <a:r>
              <a:rPr lang="el-GR" sz="1300" dirty="0"/>
              <a:t>ΟΔΑΔ</a:t>
            </a:r>
            <a:r>
              <a:rPr lang="en-GB" sz="1300" dirty="0"/>
              <a:t> άρθρα 22, 25- </a:t>
            </a:r>
            <a:r>
              <a:rPr lang="el-GR" sz="1300" dirty="0"/>
              <a:t>ΚΔΠ</a:t>
            </a:r>
            <a:r>
              <a:rPr lang="en-GB" sz="1300" dirty="0"/>
              <a:t> άρθρο 27) </a:t>
            </a:r>
          </a:p>
          <a:p>
            <a:pPr lvl="0"/>
            <a:r>
              <a:rPr lang="en-GB" sz="1300" dirty="0"/>
              <a:t>24.  Αναλαμβάνω την ευθύνη στην κοινότητά μου να διασφαλίσω ότι οι άνθρωποι δεν κάνουν διακρίσεις εις βάρος άλλων. (</a:t>
            </a:r>
            <a:r>
              <a:rPr lang="el-GR" sz="1300" dirty="0"/>
              <a:t>ΟΔΑΔ</a:t>
            </a:r>
            <a:r>
              <a:rPr lang="en-GB" sz="1300" dirty="0"/>
              <a:t> άρθρα 1, 29- </a:t>
            </a:r>
            <a:r>
              <a:rPr lang="el-GR" sz="1300" dirty="0"/>
              <a:t>ΚΔΠ </a:t>
            </a:r>
            <a:r>
              <a:rPr lang="en-GB" sz="1300" dirty="0" err="1"/>
              <a:t>άρθρο</a:t>
            </a:r>
            <a:r>
              <a:rPr lang="en-GB" sz="1300" dirty="0"/>
              <a:t> 29)</a:t>
            </a:r>
          </a:p>
          <a:p>
            <a:endParaRPr lang="en-GB" sz="1300" dirty="0"/>
          </a:p>
        </p:txBody>
      </p:sp>
    </p:spTree>
    <p:extLst>
      <p:ext uri="{BB962C8B-B14F-4D97-AF65-F5344CB8AC3E}">
        <p14:creationId xmlns:p14="http://schemas.microsoft.com/office/powerpoint/2010/main" val="12344751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5"/>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1800"/>
              <a:buNone/>
            </a:pPr>
            <a:r>
              <a:rPr lang="en-GB" b="1" dirty="0"/>
              <a:t>Πρόσθετοι πόροι</a:t>
            </a:r>
            <a:endParaRPr b="1" dirty="0"/>
          </a:p>
        </p:txBody>
      </p:sp>
      <p:sp>
        <p:nvSpPr>
          <p:cNvPr id="431" name="Google Shape;431;p55"/>
          <p:cNvSpPr txBox="1">
            <a:spLocks noGrp="1"/>
          </p:cNvSpPr>
          <p:nvPr>
            <p:ph type="body" idx="2"/>
          </p:nvPr>
        </p:nvSpPr>
        <p:spPr>
          <a:xfrm>
            <a:off x="280966" y="1067293"/>
            <a:ext cx="11393400" cy="5309100"/>
          </a:xfrm>
          <a:prstGeom prst="rect">
            <a:avLst/>
          </a:prstGeom>
          <a:noFill/>
          <a:ln>
            <a:noFill/>
          </a:ln>
        </p:spPr>
        <p:txBody>
          <a:bodyPr spcFirstLastPara="1" wrap="square" lIns="0" tIns="0" rIns="0" bIns="0" anchor="t" anchorCtr="0">
            <a:noAutofit/>
          </a:bodyPr>
          <a:lstStyle/>
          <a:p>
            <a:pPr lvl="0" indent="-330200">
              <a:lnSpc>
                <a:spcPct val="150000"/>
              </a:lnSpc>
              <a:buSzPts val="1600"/>
              <a:buChar char="●"/>
            </a:pPr>
            <a:r>
              <a:rPr lang="en-GB" u="sng" dirty="0">
                <a:solidFill>
                  <a:schemeClr val="hlink"/>
                </a:solidFill>
                <a:hlinkClick r:id="rId3"/>
              </a:rPr>
              <a:t>Amnesty International- Sexual and reproductive rights</a:t>
            </a:r>
            <a:r>
              <a:rPr lang="en-GB" dirty="0"/>
              <a:t> </a:t>
            </a:r>
          </a:p>
          <a:p>
            <a:pPr lvl="0" indent="-330200">
              <a:lnSpc>
                <a:spcPct val="150000"/>
              </a:lnSpc>
              <a:spcBef>
                <a:spcPts val="0"/>
              </a:spcBef>
              <a:buSzPts val="1600"/>
              <a:buChar char="●"/>
            </a:pPr>
            <a:r>
              <a:rPr lang="en-GB" u="sng" dirty="0">
                <a:solidFill>
                  <a:schemeClr val="hlink"/>
                </a:solidFill>
                <a:hlinkClick r:id="rId4"/>
              </a:rPr>
              <a:t>Access abortion human rights</a:t>
            </a:r>
            <a:r>
              <a:rPr lang="en-GB" dirty="0"/>
              <a:t> </a:t>
            </a:r>
          </a:p>
          <a:p>
            <a:pPr lvl="0" indent="-330200">
              <a:lnSpc>
                <a:spcPct val="150000"/>
              </a:lnSpc>
              <a:spcBef>
                <a:spcPts val="0"/>
              </a:spcBef>
              <a:buSzPts val="1600"/>
              <a:buChar char="●"/>
            </a:pPr>
            <a:r>
              <a:rPr lang="en-GB" u="sng" dirty="0">
                <a:solidFill>
                  <a:schemeClr val="hlink"/>
                </a:solidFill>
                <a:hlinkClick r:id="rId5"/>
              </a:rPr>
              <a:t>Overturning of Roe v Wade abortion law a ‘huge blow to women’s human rights’ warns Bachelet</a:t>
            </a:r>
            <a:r>
              <a:rPr lang="en-GB" dirty="0"/>
              <a:t> </a:t>
            </a:r>
          </a:p>
          <a:p>
            <a:pPr lvl="0" indent="-330200">
              <a:lnSpc>
                <a:spcPct val="150000"/>
              </a:lnSpc>
              <a:spcBef>
                <a:spcPts val="0"/>
              </a:spcBef>
              <a:buSzPts val="1600"/>
              <a:buChar char="●"/>
            </a:pPr>
            <a:r>
              <a:rPr lang="en-GB" u="sng" dirty="0">
                <a:solidFill>
                  <a:schemeClr val="hlink"/>
                </a:solidFill>
                <a:hlinkClick r:id="rId6"/>
              </a:rPr>
              <a:t>INFORMATION SERIES ON SEXUAL AND REPRODUCTIVE HEALTH AND RIGHTS</a:t>
            </a:r>
            <a:r>
              <a:rPr lang="en-GB" dirty="0"/>
              <a:t> </a:t>
            </a:r>
          </a:p>
          <a:p>
            <a:pPr lvl="0" indent="-330200">
              <a:lnSpc>
                <a:spcPct val="150000"/>
              </a:lnSpc>
              <a:spcBef>
                <a:spcPts val="0"/>
              </a:spcBef>
              <a:buSzPts val="1600"/>
              <a:buChar char="●"/>
            </a:pPr>
            <a:r>
              <a:rPr lang="en-GB" u="sng" dirty="0">
                <a:solidFill>
                  <a:schemeClr val="hlink"/>
                </a:solidFill>
                <a:hlinkClick r:id="rId7"/>
              </a:rPr>
              <a:t>Safe and Legal Abortion is a Woman’s Human Right</a:t>
            </a:r>
            <a:r>
              <a:rPr lang="en-GB" dirty="0"/>
              <a:t> </a:t>
            </a:r>
          </a:p>
          <a:p>
            <a:pPr lvl="0" indent="-330200">
              <a:lnSpc>
                <a:spcPct val="150000"/>
              </a:lnSpc>
              <a:spcBef>
                <a:spcPts val="0"/>
              </a:spcBef>
              <a:buSzPts val="1600"/>
              <a:buChar char="●"/>
            </a:pPr>
            <a:r>
              <a:rPr lang="en-GB" u="sng" dirty="0">
                <a:solidFill>
                  <a:schemeClr val="hlink"/>
                </a:solidFill>
                <a:hlinkClick r:id="rId8"/>
              </a:rPr>
              <a:t>Dobbs v. Jackson Women’s Health Organization</a:t>
            </a:r>
            <a:r>
              <a:rPr lang="en-GB" dirty="0"/>
              <a:t> </a:t>
            </a:r>
          </a:p>
          <a:p>
            <a:pPr lvl="0" indent="-330200">
              <a:lnSpc>
                <a:spcPct val="150000"/>
              </a:lnSpc>
              <a:spcBef>
                <a:spcPts val="0"/>
              </a:spcBef>
              <a:buSzPts val="1600"/>
              <a:buChar char="●"/>
            </a:pPr>
            <a:r>
              <a:rPr lang="en-GB" u="sng" dirty="0">
                <a:solidFill>
                  <a:schemeClr val="hlink"/>
                </a:solidFill>
                <a:hlinkClick r:id="rId9"/>
              </a:rPr>
              <a:t>Thousands of refugees and migrants suffer extreme rights abuses on journeys to Africa’s Mediterranean coast</a:t>
            </a:r>
            <a:r>
              <a:rPr lang="en-GB" dirty="0"/>
              <a:t> </a:t>
            </a:r>
          </a:p>
          <a:p>
            <a:pPr lvl="0" indent="-330200">
              <a:lnSpc>
                <a:spcPct val="150000"/>
              </a:lnSpc>
              <a:spcBef>
                <a:spcPts val="0"/>
              </a:spcBef>
              <a:buSzPts val="1600"/>
              <a:buChar char="●"/>
            </a:pPr>
            <a:r>
              <a:rPr lang="en-GB" u="sng" dirty="0">
                <a:solidFill>
                  <a:schemeClr val="hlink"/>
                </a:solidFill>
                <a:hlinkClick r:id="rId10"/>
              </a:rPr>
              <a:t>Refugee Law</a:t>
            </a:r>
            <a:endParaRPr lang="en-GB" dirty="0"/>
          </a:p>
          <a:p>
            <a:pPr lvl="0" indent="-330200">
              <a:lnSpc>
                <a:spcPct val="150000"/>
              </a:lnSpc>
              <a:spcBef>
                <a:spcPts val="0"/>
              </a:spcBef>
              <a:buSzPts val="1600"/>
              <a:buChar char="●"/>
            </a:pPr>
            <a:r>
              <a:rPr lang="el-GR" u="sng" dirty="0">
                <a:solidFill>
                  <a:schemeClr val="hlink"/>
                </a:solidFill>
                <a:hlinkClick r:id="rId11"/>
              </a:rPr>
              <a:t>Δικαιώματα των προσφύγων</a:t>
            </a:r>
            <a:r>
              <a:rPr lang="el-GR" dirty="0"/>
              <a:t> </a:t>
            </a:r>
          </a:p>
          <a:p>
            <a:pPr lvl="0" indent="-330200">
              <a:lnSpc>
                <a:spcPct val="150000"/>
              </a:lnSpc>
              <a:spcBef>
                <a:spcPts val="0"/>
              </a:spcBef>
              <a:buSzPts val="1600"/>
              <a:buChar char="●"/>
            </a:pPr>
            <a:r>
              <a:rPr lang="el-GR" u="sng" dirty="0">
                <a:solidFill>
                  <a:schemeClr val="hlink"/>
                </a:solidFill>
                <a:hlinkClick r:id="rId12"/>
              </a:rPr>
              <a:t>Τα θεμελιώδη δικαιώματα των μεταναστών που διαμένουν παράτυπα στην Ευρωπαϊκή Ένωση</a:t>
            </a:r>
            <a:r>
              <a:rPr lang="el-GR" dirty="0"/>
              <a:t> </a:t>
            </a:r>
          </a:p>
          <a:p>
            <a:pPr lvl="0" indent="-330200">
              <a:lnSpc>
                <a:spcPct val="150000"/>
              </a:lnSpc>
              <a:spcBef>
                <a:spcPts val="0"/>
              </a:spcBef>
              <a:buSzPts val="1600"/>
              <a:buChar char="●"/>
            </a:pPr>
            <a:r>
              <a:rPr lang="el-GR" u="sng" dirty="0">
                <a:solidFill>
                  <a:schemeClr val="hlink"/>
                </a:solidFill>
                <a:hlinkClick r:id="rId13"/>
              </a:rPr>
              <a:t>Ποιος βοηθάει τους πρόσφυγες</a:t>
            </a:r>
            <a:endParaRPr lang="el-GR" dirty="0"/>
          </a:p>
          <a:p>
            <a:pPr lvl="0" indent="-330200">
              <a:lnSpc>
                <a:spcPct val="150000"/>
              </a:lnSpc>
              <a:spcBef>
                <a:spcPts val="0"/>
              </a:spcBef>
              <a:buSzPts val="1600"/>
              <a:buChar char="●"/>
            </a:pPr>
            <a:r>
              <a:rPr lang="en-GB" u="sng" dirty="0">
                <a:solidFill>
                  <a:schemeClr val="hlink"/>
                </a:solidFill>
                <a:hlinkClick r:id="rId14"/>
              </a:rPr>
              <a:t>Cyprus: New illegal immigration routes converge at divided island • FRANCE 24 English</a:t>
            </a:r>
            <a:r>
              <a:rPr lang="en-GB" dirty="0"/>
              <a:t> </a:t>
            </a:r>
          </a:p>
          <a:p>
            <a:pPr lvl="0" indent="-330200">
              <a:lnSpc>
                <a:spcPct val="150000"/>
              </a:lnSpc>
              <a:spcBef>
                <a:spcPts val="0"/>
              </a:spcBef>
              <a:buSzPts val="1600"/>
              <a:buChar char="●"/>
            </a:pPr>
            <a:r>
              <a:rPr lang="en-GB" u="sng" dirty="0">
                <a:solidFill>
                  <a:schemeClr val="hlink"/>
                </a:solidFill>
                <a:hlinkClick r:id="rId15"/>
              </a:rPr>
              <a:t>The history of secret education for girls in Afghanistan – and its use as a political symbol</a:t>
            </a:r>
            <a:r>
              <a:rPr lang="en-GB" dirty="0"/>
              <a:t> </a:t>
            </a:r>
          </a:p>
          <a:p>
            <a:pPr lvl="0" indent="-330200">
              <a:lnSpc>
                <a:spcPct val="150000"/>
              </a:lnSpc>
              <a:spcBef>
                <a:spcPts val="0"/>
              </a:spcBef>
              <a:buSzPts val="1600"/>
              <a:buChar char="●"/>
            </a:pPr>
            <a:r>
              <a:rPr lang="en-GB" u="sng" dirty="0">
                <a:solidFill>
                  <a:schemeClr val="hlink"/>
                </a:solidFill>
                <a:hlinkClick r:id="rId16"/>
              </a:rPr>
              <a:t>Afghanistan: Taliban ban women from universities amid condemnation</a:t>
            </a:r>
            <a:r>
              <a:rPr lang="en-GB" dirty="0"/>
              <a:t> </a:t>
            </a:r>
          </a:p>
          <a:p>
            <a:pPr marL="514350" lvl="0" indent="-171450" algn="just" rtl="0">
              <a:lnSpc>
                <a:spcPct val="90000"/>
              </a:lnSpc>
              <a:spcBef>
                <a:spcPts val="1000"/>
              </a:spcBef>
              <a:spcAft>
                <a:spcPts val="0"/>
              </a:spcAft>
              <a:buSzPts val="1800"/>
              <a:buFont typeface="Calibri"/>
              <a:buNone/>
            </a:pPr>
            <a:endParaRPr dirty="0"/>
          </a:p>
          <a:p>
            <a:pPr marL="514350" lvl="0" indent="-171450" algn="just" rtl="0">
              <a:lnSpc>
                <a:spcPct val="90000"/>
              </a:lnSpc>
              <a:spcBef>
                <a:spcPts val="1000"/>
              </a:spcBef>
              <a:spcAft>
                <a:spcPts val="0"/>
              </a:spcAft>
              <a:buSzPts val="1800"/>
              <a:buFont typeface="Calibri"/>
              <a:buNone/>
            </a:pPr>
            <a:endParaRPr dirty="0"/>
          </a:p>
          <a:p>
            <a:pPr marL="514350" lvl="0" indent="-171450" algn="just" rtl="0">
              <a:lnSpc>
                <a:spcPct val="90000"/>
              </a:lnSpc>
              <a:spcBef>
                <a:spcPts val="1000"/>
              </a:spcBef>
              <a:spcAft>
                <a:spcPts val="0"/>
              </a:spcAft>
              <a:buSzPts val="1800"/>
              <a:buFont typeface="Calibri"/>
              <a:buNone/>
            </a:pP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52"/>
          <p:cNvPicPr preferRelativeResize="0"/>
          <p:nvPr/>
        </p:nvPicPr>
        <p:blipFill rotWithShape="1">
          <a:blip r:embed="rId3">
            <a:alphaModFix/>
          </a:blip>
          <a:srcRect/>
          <a:stretch/>
        </p:blipFill>
        <p:spPr>
          <a:xfrm>
            <a:off x="0" y="3429000"/>
            <a:ext cx="6156960" cy="3099242"/>
          </a:xfrm>
          <a:prstGeom prst="rect">
            <a:avLst/>
          </a:prstGeom>
          <a:noFill/>
          <a:ln>
            <a:noFill/>
          </a:ln>
        </p:spPr>
      </p:pic>
      <p:pic>
        <p:nvPicPr>
          <p:cNvPr id="366" name="Google Shape;366;p52"/>
          <p:cNvPicPr preferRelativeResize="0"/>
          <p:nvPr/>
        </p:nvPicPr>
        <p:blipFill rotWithShape="1">
          <a:blip r:embed="rId4">
            <a:alphaModFix/>
          </a:blip>
          <a:srcRect t="7244"/>
          <a:stretch/>
        </p:blipFill>
        <p:spPr>
          <a:xfrm>
            <a:off x="5699760" y="0"/>
            <a:ext cx="6492240" cy="3602591"/>
          </a:xfrm>
          <a:prstGeom prst="rect">
            <a:avLst/>
          </a:prstGeom>
          <a:noFill/>
          <a:ln>
            <a:noFill/>
          </a:ln>
        </p:spPr>
      </p:pic>
      <p:pic>
        <p:nvPicPr>
          <p:cNvPr id="367" name="Google Shape;367;p52"/>
          <p:cNvPicPr preferRelativeResize="0"/>
          <p:nvPr/>
        </p:nvPicPr>
        <p:blipFill rotWithShape="1">
          <a:blip r:embed="rId5">
            <a:alphaModFix/>
          </a:blip>
          <a:srcRect/>
          <a:stretch/>
        </p:blipFill>
        <p:spPr>
          <a:xfrm>
            <a:off x="0" y="0"/>
            <a:ext cx="5699760" cy="3064766"/>
          </a:xfrm>
          <a:prstGeom prst="rect">
            <a:avLst/>
          </a:prstGeom>
          <a:noFill/>
          <a:ln>
            <a:noFill/>
          </a:ln>
        </p:spPr>
      </p:pic>
      <p:pic>
        <p:nvPicPr>
          <p:cNvPr id="368" name="Google Shape;368;p52"/>
          <p:cNvPicPr preferRelativeResize="0"/>
          <p:nvPr/>
        </p:nvPicPr>
        <p:blipFill rotWithShape="1">
          <a:blip r:embed="rId6">
            <a:alphaModFix/>
          </a:blip>
          <a:srcRect/>
          <a:stretch/>
        </p:blipFill>
        <p:spPr>
          <a:xfrm>
            <a:off x="5699760" y="3307280"/>
            <a:ext cx="6654800" cy="334268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372"/>
        <p:cNvGrpSpPr/>
        <p:nvPr/>
      </p:nvGrpSpPr>
      <p:grpSpPr>
        <a:xfrm>
          <a:off x="0" y="0"/>
          <a:ext cx="0" cy="0"/>
          <a:chOff x="0" y="0"/>
          <a:chExt cx="0" cy="0"/>
        </a:xfrm>
      </p:grpSpPr>
      <p:pic>
        <p:nvPicPr>
          <p:cNvPr id="373" name="Google Shape;373;p53"/>
          <p:cNvPicPr preferRelativeResize="0"/>
          <p:nvPr/>
        </p:nvPicPr>
        <p:blipFill rotWithShape="1">
          <a:blip r:embed="rId3">
            <a:alphaModFix/>
          </a:blip>
          <a:srcRect/>
          <a:stretch/>
        </p:blipFill>
        <p:spPr>
          <a:xfrm>
            <a:off x="682940" y="3106113"/>
            <a:ext cx="4441084" cy="3703955"/>
          </a:xfrm>
          <a:prstGeom prst="rect">
            <a:avLst/>
          </a:prstGeom>
          <a:noFill/>
          <a:ln>
            <a:noFill/>
          </a:ln>
        </p:spPr>
      </p:pic>
      <p:pic>
        <p:nvPicPr>
          <p:cNvPr id="374" name="Google Shape;374;p53"/>
          <p:cNvPicPr preferRelativeResize="0"/>
          <p:nvPr/>
        </p:nvPicPr>
        <p:blipFill rotWithShape="1">
          <a:blip r:embed="rId4">
            <a:alphaModFix/>
          </a:blip>
          <a:srcRect/>
          <a:stretch/>
        </p:blipFill>
        <p:spPr>
          <a:xfrm>
            <a:off x="3619746" y="0"/>
            <a:ext cx="5849374" cy="3592195"/>
          </a:xfrm>
          <a:prstGeom prst="rect">
            <a:avLst/>
          </a:prstGeom>
          <a:noFill/>
          <a:ln>
            <a:noFill/>
          </a:ln>
        </p:spPr>
      </p:pic>
      <p:pic>
        <p:nvPicPr>
          <p:cNvPr id="375" name="Google Shape;375;p53"/>
          <p:cNvPicPr preferRelativeResize="0"/>
          <p:nvPr/>
        </p:nvPicPr>
        <p:blipFill rotWithShape="1">
          <a:blip r:embed="rId5">
            <a:alphaModFix/>
          </a:blip>
          <a:srcRect/>
          <a:stretch/>
        </p:blipFill>
        <p:spPr>
          <a:xfrm>
            <a:off x="6096000" y="3159784"/>
            <a:ext cx="6104276" cy="359661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9"/>
          <p:cNvSpPr txBox="1">
            <a:spLocks noGrp="1"/>
          </p:cNvSpPr>
          <p:nvPr>
            <p:ph type="body" idx="1"/>
          </p:nvPr>
        </p:nvSpPr>
        <p:spPr>
          <a:xfrm>
            <a:off x="585649" y="1824100"/>
            <a:ext cx="4257655" cy="3966600"/>
          </a:xfrm>
          <a:prstGeom prst="rect">
            <a:avLst/>
          </a:prstGeom>
          <a:noFill/>
          <a:ln>
            <a:noFill/>
          </a:ln>
        </p:spPr>
        <p:txBody>
          <a:bodyPr spcFirstLastPara="1" wrap="square" lIns="0" tIns="0" rIns="0" bIns="0" anchor="t" anchorCtr="0">
            <a:noAutofit/>
          </a:bodyPr>
          <a:lstStyle/>
          <a:p>
            <a:pPr marL="228600" marR="0" lvl="0" indent="0" algn="just" rtl="0">
              <a:lnSpc>
                <a:spcPct val="90000"/>
              </a:lnSpc>
              <a:spcBef>
                <a:spcPts val="1000"/>
              </a:spcBef>
              <a:spcAft>
                <a:spcPts val="0"/>
              </a:spcAft>
              <a:buClr>
                <a:srgbClr val="000000"/>
              </a:buClr>
              <a:buSzPts val="1800"/>
              <a:buFont typeface="Arial"/>
              <a:buNone/>
            </a:pPr>
            <a:r>
              <a:rPr lang="en-GB" dirty="0">
                <a:solidFill>
                  <a:schemeClr val="dk1"/>
                </a:solidFill>
              </a:rPr>
              <a:t>Η παραβίαση των ανθρωπίνων δικαιωμάτων των μεταναστών/προσφύγων δεν </a:t>
            </a:r>
            <a:r>
              <a:rPr lang="el-GR" dirty="0">
                <a:solidFill>
                  <a:schemeClr val="dk1"/>
                </a:solidFill>
              </a:rPr>
              <a:t>αφορά </a:t>
            </a:r>
            <a:r>
              <a:rPr lang="en-GB" dirty="0" err="1">
                <a:solidFill>
                  <a:schemeClr val="dk1"/>
                </a:solidFill>
              </a:rPr>
              <a:t>μόνο</a:t>
            </a:r>
            <a:r>
              <a:rPr lang="en-GB" dirty="0">
                <a:solidFill>
                  <a:schemeClr val="dk1"/>
                </a:solidFill>
              </a:rPr>
              <a:t> </a:t>
            </a:r>
            <a:r>
              <a:rPr lang="el-GR" dirty="0">
                <a:solidFill>
                  <a:schemeClr val="dk1"/>
                </a:solidFill>
              </a:rPr>
              <a:t>όσα στερούνται </a:t>
            </a:r>
            <a:r>
              <a:rPr lang="en-GB" dirty="0" err="1">
                <a:solidFill>
                  <a:schemeClr val="dk1"/>
                </a:solidFill>
              </a:rPr>
              <a:t>μετά</a:t>
            </a:r>
            <a:r>
              <a:rPr lang="en-GB" dirty="0">
                <a:solidFill>
                  <a:schemeClr val="dk1"/>
                </a:solidFill>
              </a:rPr>
              <a:t> την άφιξή τους στη χώρα που θέλουν να ζήσουν, όπως η μη πρόσβαση στην εκπαίδευση, την εργασία, την ταυτότητα, τα ταξιδιωτικά έγγραφα. </a:t>
            </a:r>
            <a:endParaRPr dirty="0">
              <a:solidFill>
                <a:schemeClr val="dk1"/>
              </a:solidFill>
            </a:endParaRPr>
          </a:p>
          <a:p>
            <a:pPr marL="228600" marR="0" lvl="0" indent="0" algn="just" rtl="0">
              <a:lnSpc>
                <a:spcPct val="90000"/>
              </a:lnSpc>
              <a:spcBef>
                <a:spcPts val="1000"/>
              </a:spcBef>
              <a:spcAft>
                <a:spcPts val="0"/>
              </a:spcAft>
              <a:buClr>
                <a:srgbClr val="000000"/>
              </a:buClr>
              <a:buSzPts val="1800"/>
              <a:buFont typeface="Arial"/>
              <a:buNone/>
            </a:pPr>
            <a:endParaRPr dirty="0">
              <a:solidFill>
                <a:schemeClr val="dk1"/>
              </a:solidFill>
            </a:endParaRPr>
          </a:p>
          <a:p>
            <a:pPr marL="228600" marR="0" lvl="0" indent="0" algn="just" rtl="0">
              <a:lnSpc>
                <a:spcPct val="90000"/>
              </a:lnSpc>
              <a:spcBef>
                <a:spcPts val="1000"/>
              </a:spcBef>
              <a:spcAft>
                <a:spcPts val="0"/>
              </a:spcAft>
              <a:buClr>
                <a:srgbClr val="000000"/>
              </a:buClr>
              <a:buSzPts val="1800"/>
              <a:buFont typeface="Arial"/>
              <a:buNone/>
            </a:pPr>
            <a:r>
              <a:rPr lang="el-GR" dirty="0">
                <a:solidFill>
                  <a:schemeClr val="dk1"/>
                </a:solidFill>
              </a:rPr>
              <a:t>Κ</a:t>
            </a:r>
            <a:r>
              <a:rPr lang="en-GB" dirty="0">
                <a:solidFill>
                  <a:schemeClr val="dk1"/>
                </a:solidFill>
              </a:rPr>
              <a:t>αι πριν από την άφιξή τους </a:t>
            </a:r>
            <a:r>
              <a:rPr lang="en-GB" dirty="0" err="1">
                <a:solidFill>
                  <a:schemeClr val="dk1"/>
                </a:solidFill>
              </a:rPr>
              <a:t>στις</a:t>
            </a:r>
            <a:r>
              <a:rPr lang="en-GB" dirty="0">
                <a:solidFill>
                  <a:schemeClr val="dk1"/>
                </a:solidFill>
              </a:rPr>
              <a:t> </a:t>
            </a:r>
            <a:r>
              <a:rPr lang="en-GB" dirty="0" err="1">
                <a:solidFill>
                  <a:schemeClr val="dk1"/>
                </a:solidFill>
              </a:rPr>
              <a:t>χώρες</a:t>
            </a:r>
            <a:r>
              <a:rPr lang="el-GR" dirty="0">
                <a:solidFill>
                  <a:schemeClr val="dk1"/>
                </a:solidFill>
              </a:rPr>
              <a:t> βιώνουν </a:t>
            </a:r>
            <a:r>
              <a:rPr lang="en-GB" dirty="0">
                <a:solidFill>
                  <a:schemeClr val="dk1"/>
                </a:solidFill>
              </a:rPr>
              <a:t>βια</a:t>
            </a:r>
            <a:r>
              <a:rPr lang="en-GB" dirty="0" err="1">
                <a:solidFill>
                  <a:schemeClr val="dk1"/>
                </a:solidFill>
              </a:rPr>
              <a:t>ιότητ</a:t>
            </a:r>
            <a:r>
              <a:rPr lang="en-GB" dirty="0">
                <a:solidFill>
                  <a:schemeClr val="dk1"/>
                </a:solidFill>
              </a:rPr>
              <a:t>α και βία. Ένα από τα μεγαλύτερα προβλήματα που αντιμετωπίζουν είναι οι απωθήσεις. </a:t>
            </a:r>
            <a:endParaRPr dirty="0">
              <a:solidFill>
                <a:schemeClr val="dk1"/>
              </a:solidFill>
            </a:endParaRPr>
          </a:p>
          <a:p>
            <a:pPr marL="457200" marR="0" lvl="0" indent="-228600" algn="just" rtl="0">
              <a:lnSpc>
                <a:spcPct val="90000"/>
              </a:lnSpc>
              <a:spcBef>
                <a:spcPts val="1000"/>
              </a:spcBef>
              <a:spcAft>
                <a:spcPts val="0"/>
              </a:spcAft>
              <a:buClr>
                <a:srgbClr val="000000"/>
              </a:buClr>
              <a:buSzPts val="1800"/>
              <a:buFont typeface="Arial"/>
              <a:buNone/>
            </a:pPr>
            <a:endParaRPr b="0" i="0" dirty="0">
              <a:solidFill>
                <a:schemeClr val="dk1"/>
              </a:solidFill>
              <a:sym typeface="Calibri"/>
            </a:endParaRPr>
          </a:p>
          <a:p>
            <a:pPr marL="457200" marR="0" lvl="0" indent="-228600" algn="just" rtl="0">
              <a:lnSpc>
                <a:spcPct val="90000"/>
              </a:lnSpc>
              <a:spcBef>
                <a:spcPts val="1000"/>
              </a:spcBef>
              <a:spcAft>
                <a:spcPts val="0"/>
              </a:spcAft>
              <a:buClr>
                <a:srgbClr val="000000"/>
              </a:buClr>
              <a:buSzPts val="1800"/>
              <a:buFont typeface="Arial"/>
              <a:buNone/>
            </a:pPr>
            <a:endParaRPr dirty="0"/>
          </a:p>
        </p:txBody>
      </p:sp>
      <p:sp>
        <p:nvSpPr>
          <p:cNvPr id="322" name="Google Shape;322;p49"/>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1800"/>
              <a:buNone/>
            </a:pPr>
            <a:r>
              <a:rPr lang="en-GB" dirty="0"/>
              <a:t>Μελέτη περίπτωσης 2: Παραβιάσεις των ανθρωπίνων δικαιωμάτων των προσφύγων </a:t>
            </a:r>
            <a:endParaRPr dirty="0"/>
          </a:p>
        </p:txBody>
      </p:sp>
      <p:pic>
        <p:nvPicPr>
          <p:cNvPr id="323" name="Google Shape;323;p49"/>
          <p:cNvPicPr preferRelativeResize="0"/>
          <p:nvPr/>
        </p:nvPicPr>
        <p:blipFill rotWithShape="1">
          <a:blip r:embed="rId3">
            <a:alphaModFix/>
          </a:blip>
          <a:srcRect/>
          <a:stretch/>
        </p:blipFill>
        <p:spPr>
          <a:xfrm>
            <a:off x="5222100" y="1449400"/>
            <a:ext cx="6570527" cy="4379275"/>
          </a:xfrm>
          <a:prstGeom prst="rect">
            <a:avLst/>
          </a:prstGeom>
          <a:noFill/>
          <a:ln>
            <a:noFill/>
          </a:ln>
        </p:spPr>
      </p:pic>
      <p:sp>
        <p:nvSpPr>
          <p:cNvPr id="324" name="Google Shape;324;p49"/>
          <p:cNvSpPr txBox="1"/>
          <p:nvPr/>
        </p:nvSpPr>
        <p:spPr>
          <a:xfrm>
            <a:off x="5222100" y="5940125"/>
            <a:ext cx="65706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rgbClr val="888888"/>
                </a:solidFill>
                <a:latin typeface="Arial"/>
                <a:ea typeface="Arial"/>
                <a:cs typeface="Arial"/>
                <a:sym typeface="Arial"/>
              </a:rPr>
              <a:t>Διαδηλωτές κρατούν πινακίδες και πανό καθώς στέκονται δίπλα σε μια σωσίβια σχεδία κατά τη διάρκεια διαδήλωσης στο κέντρο της Αθήνας, Ελλάδα, στις 6 Φεβρουαρίου 2022. (Φωτογραφία AFP)</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9"/>
          <p:cNvSpPr txBox="1">
            <a:spLocks noGrp="1"/>
          </p:cNvSpPr>
          <p:nvPr>
            <p:ph type="body" idx="1"/>
          </p:nvPr>
        </p:nvSpPr>
        <p:spPr>
          <a:xfrm>
            <a:off x="399369" y="1231200"/>
            <a:ext cx="11393400" cy="500700"/>
          </a:xfrm>
          <a:prstGeom prst="rect">
            <a:avLst/>
          </a:prstGeom>
          <a:noFill/>
          <a:ln>
            <a:noFill/>
          </a:ln>
        </p:spPr>
        <p:txBody>
          <a:bodyPr spcFirstLastPara="1" wrap="square" lIns="0" tIns="0" rIns="0" bIns="0" anchor="ctr" anchorCtr="0">
            <a:noAutofit/>
          </a:bodyPr>
          <a:lstStyle/>
          <a:p>
            <a:pPr marL="0" lvl="0" indent="0" algn="just" rtl="0">
              <a:lnSpc>
                <a:spcPct val="90000"/>
              </a:lnSpc>
              <a:spcBef>
                <a:spcPts val="0"/>
              </a:spcBef>
              <a:spcAft>
                <a:spcPts val="0"/>
              </a:spcAft>
              <a:buClr>
                <a:schemeClr val="accent3"/>
              </a:buClr>
              <a:buSzPts val="2000"/>
              <a:buNone/>
            </a:pPr>
            <a:r>
              <a:rPr lang="en-GB" dirty="0"/>
              <a:t>ΑΦΗΣΤΕ ΤΗΝ ΝΑ ΜΑΘΕΙ </a:t>
            </a:r>
            <a:endParaRPr dirty="0"/>
          </a:p>
        </p:txBody>
      </p:sp>
      <p:sp>
        <p:nvSpPr>
          <p:cNvPr id="381" name="Google Shape;381;p9"/>
          <p:cNvSpPr txBox="1">
            <a:spLocks noGrp="1"/>
          </p:cNvSpPr>
          <p:nvPr>
            <p:ph type="body" idx="2"/>
          </p:nvPr>
        </p:nvSpPr>
        <p:spPr>
          <a:xfrm>
            <a:off x="399375" y="1669475"/>
            <a:ext cx="5574600" cy="4816500"/>
          </a:xfrm>
          <a:prstGeom prst="rect">
            <a:avLst/>
          </a:prstGeom>
          <a:noFill/>
          <a:ln>
            <a:noFill/>
          </a:ln>
        </p:spPr>
        <p:txBody>
          <a:bodyPr spcFirstLastPara="1" wrap="square" lIns="0" tIns="0" rIns="0" bIns="0" anchor="t" anchorCtr="0">
            <a:noAutofit/>
          </a:bodyPr>
          <a:lstStyle/>
          <a:p>
            <a:pPr marL="0" lvl="0" indent="0" algn="just" rtl="0">
              <a:lnSpc>
                <a:spcPct val="115000"/>
              </a:lnSpc>
              <a:spcBef>
                <a:spcPts val="1000"/>
              </a:spcBef>
              <a:spcAft>
                <a:spcPts val="0"/>
              </a:spcAft>
              <a:buSzPts val="1800"/>
              <a:buNone/>
            </a:pPr>
            <a:r>
              <a:rPr lang="en-GB" dirty="0">
                <a:solidFill>
                  <a:schemeClr val="dk1"/>
                </a:solidFill>
              </a:rPr>
              <a:t>Η </a:t>
            </a:r>
            <a:r>
              <a:rPr lang="en-GB" dirty="0" err="1">
                <a:solidFill>
                  <a:schemeClr val="dk1"/>
                </a:solidFill>
              </a:rPr>
              <a:t>μόνη</a:t>
            </a:r>
            <a:r>
              <a:rPr lang="en-GB" dirty="0">
                <a:solidFill>
                  <a:schemeClr val="dk1"/>
                </a:solidFill>
              </a:rPr>
              <a:t> </a:t>
            </a:r>
            <a:r>
              <a:rPr lang="en-GB" dirty="0" err="1">
                <a:solidFill>
                  <a:schemeClr val="dk1"/>
                </a:solidFill>
              </a:rPr>
              <a:t>χώρ</a:t>
            </a:r>
            <a:r>
              <a:rPr lang="en-GB" dirty="0">
                <a:solidFill>
                  <a:schemeClr val="dk1"/>
                </a:solidFill>
              </a:rPr>
              <a:t>α που δεν επιτρέπει στα κορίτσια να πηγαίνουν σχολείο είναι το Αφγανιστάν. </a:t>
            </a:r>
            <a:endParaRPr dirty="0">
              <a:solidFill>
                <a:schemeClr val="dk1"/>
              </a:solidFill>
            </a:endParaRPr>
          </a:p>
          <a:p>
            <a:pPr marL="0" lvl="0" indent="0" algn="just" rtl="0">
              <a:lnSpc>
                <a:spcPct val="115000"/>
              </a:lnSpc>
              <a:spcBef>
                <a:spcPts val="1000"/>
              </a:spcBef>
              <a:spcAft>
                <a:spcPts val="0"/>
              </a:spcAft>
              <a:buSzPts val="1800"/>
              <a:buNone/>
            </a:pPr>
            <a:r>
              <a:rPr lang="el-GR" dirty="0">
                <a:solidFill>
                  <a:schemeClr val="dk1"/>
                </a:solidFill>
              </a:rPr>
              <a:t> «</a:t>
            </a:r>
            <a:r>
              <a:rPr lang="en-GB" dirty="0" err="1">
                <a:solidFill>
                  <a:schemeClr val="dk1"/>
                </a:solidFill>
              </a:rPr>
              <a:t>Πριν</a:t>
            </a:r>
            <a:r>
              <a:rPr lang="en-GB" dirty="0">
                <a:solidFill>
                  <a:schemeClr val="dk1"/>
                </a:solidFill>
              </a:rPr>
              <a:t> </a:t>
            </a:r>
            <a:r>
              <a:rPr lang="en-GB" dirty="0" err="1">
                <a:solidFill>
                  <a:schemeClr val="dk1"/>
                </a:solidFill>
              </a:rPr>
              <a:t>οι</a:t>
            </a:r>
            <a:r>
              <a:rPr lang="en-GB" dirty="0">
                <a:solidFill>
                  <a:schemeClr val="dk1"/>
                </a:solidFill>
              </a:rPr>
              <a:t> Τα</a:t>
            </a:r>
            <a:r>
              <a:rPr lang="en-GB" dirty="0" err="1">
                <a:solidFill>
                  <a:schemeClr val="dk1"/>
                </a:solidFill>
              </a:rPr>
              <a:t>λιμ</a:t>
            </a:r>
            <a:r>
              <a:rPr lang="en-GB" dirty="0">
                <a:solidFill>
                  <a:schemeClr val="dk1"/>
                </a:solidFill>
              </a:rPr>
              <a:t>πάν αναλάβουν την εξουσία στο Αφγανιστάν, 3,7 εκατομμύρια παιδιά δεν πήγαιναν σχολείο - τα περισσότερα από αυτά κορίτσια. </a:t>
            </a:r>
            <a:r>
              <a:rPr lang="en-GB" dirty="0" err="1">
                <a:solidFill>
                  <a:schemeClr val="dk1"/>
                </a:solidFill>
              </a:rPr>
              <a:t>Έκτοτε</a:t>
            </a:r>
            <a:r>
              <a:rPr lang="en-GB" dirty="0">
                <a:solidFill>
                  <a:schemeClr val="dk1"/>
                </a:solidFill>
              </a:rPr>
              <a:t>, το κα</a:t>
            </a:r>
            <a:r>
              <a:rPr lang="en-GB" dirty="0" err="1">
                <a:solidFill>
                  <a:schemeClr val="dk1"/>
                </a:solidFill>
              </a:rPr>
              <a:t>θεστώς</a:t>
            </a:r>
            <a:r>
              <a:rPr lang="en-GB" dirty="0">
                <a:solidFill>
                  <a:schemeClr val="dk1"/>
                </a:solidFill>
              </a:rPr>
              <a:t> απα</a:t>
            </a:r>
            <a:r>
              <a:rPr lang="en-GB" dirty="0" err="1">
                <a:solidFill>
                  <a:schemeClr val="dk1"/>
                </a:solidFill>
              </a:rPr>
              <a:t>γόρευσε</a:t>
            </a:r>
            <a:r>
              <a:rPr lang="en-GB" dirty="0">
                <a:solidFill>
                  <a:schemeClr val="dk1"/>
                </a:solidFill>
              </a:rPr>
              <a:t> </a:t>
            </a:r>
            <a:r>
              <a:rPr lang="en-GB" dirty="0" err="1">
                <a:solidFill>
                  <a:schemeClr val="dk1"/>
                </a:solidFill>
              </a:rPr>
              <a:t>σε</a:t>
            </a:r>
            <a:r>
              <a:rPr lang="en-GB" dirty="0">
                <a:solidFill>
                  <a:schemeClr val="dk1"/>
                </a:solidFill>
              </a:rPr>
              <a:t> επιπ</a:t>
            </a:r>
            <a:r>
              <a:rPr lang="en-GB" dirty="0" err="1">
                <a:solidFill>
                  <a:schemeClr val="dk1"/>
                </a:solidFill>
              </a:rPr>
              <a:t>λέον</a:t>
            </a:r>
            <a:r>
              <a:rPr lang="en-GB" dirty="0">
                <a:solidFill>
                  <a:schemeClr val="dk1"/>
                </a:solidFill>
              </a:rPr>
              <a:t> </a:t>
            </a:r>
            <a:r>
              <a:rPr lang="en-GB" b="1" dirty="0">
                <a:solidFill>
                  <a:schemeClr val="dk1"/>
                </a:solidFill>
              </a:rPr>
              <a:t>1.254.473 </a:t>
            </a:r>
            <a:r>
              <a:rPr lang="en-GB" b="1" dirty="0" err="1">
                <a:solidFill>
                  <a:schemeClr val="dk1"/>
                </a:solidFill>
              </a:rPr>
              <a:t>κορίτσι</a:t>
            </a:r>
            <a:r>
              <a:rPr lang="en-GB" b="1" dirty="0">
                <a:solidFill>
                  <a:schemeClr val="dk1"/>
                </a:solidFill>
              </a:rPr>
              <a:t>α από το Αφγανιστάν </a:t>
            </a:r>
            <a:r>
              <a:rPr lang="en-GB" dirty="0">
                <a:solidFill>
                  <a:schemeClr val="dk1"/>
                </a:solidFill>
              </a:rPr>
              <a:t>να φοιτήσουν στη δευτεροβάθμια εκπαίδευση.</a:t>
            </a:r>
            <a:r>
              <a:rPr lang="el-GR" dirty="0">
                <a:solidFill>
                  <a:schemeClr val="dk1"/>
                </a:solidFill>
              </a:rPr>
              <a:t>»</a:t>
            </a:r>
            <a:r>
              <a:rPr lang="en-GB" dirty="0">
                <a:solidFill>
                  <a:schemeClr val="dk1"/>
                </a:solidFill>
              </a:rPr>
              <a:t> (Malala Fund, </a:t>
            </a:r>
            <a:r>
              <a:rPr lang="en-GB" dirty="0" err="1">
                <a:solidFill>
                  <a:schemeClr val="dk1"/>
                </a:solidFill>
              </a:rPr>
              <a:t>Αφγ</a:t>
            </a:r>
            <a:r>
              <a:rPr lang="en-GB" dirty="0">
                <a:solidFill>
                  <a:schemeClr val="dk1"/>
                </a:solidFill>
              </a:rPr>
              <a:t>ανιστάν)</a:t>
            </a:r>
            <a:endParaRPr dirty="0">
              <a:solidFill>
                <a:schemeClr val="dk1"/>
              </a:solidFill>
            </a:endParaRPr>
          </a:p>
          <a:p>
            <a:pPr marL="0" lvl="0" indent="0" algn="just" rtl="0">
              <a:lnSpc>
                <a:spcPct val="115000"/>
              </a:lnSpc>
              <a:spcBef>
                <a:spcPts val="1000"/>
              </a:spcBef>
              <a:spcAft>
                <a:spcPts val="0"/>
              </a:spcAft>
              <a:buSzPts val="1800"/>
              <a:buNone/>
            </a:pPr>
            <a:endParaRPr dirty="0">
              <a:solidFill>
                <a:schemeClr val="dk1"/>
              </a:solidFill>
            </a:endParaRPr>
          </a:p>
          <a:p>
            <a:pPr marL="0" lvl="0" indent="0" algn="just" rtl="0">
              <a:lnSpc>
                <a:spcPct val="115000"/>
              </a:lnSpc>
              <a:spcBef>
                <a:spcPts val="1000"/>
              </a:spcBef>
              <a:spcAft>
                <a:spcPts val="0"/>
              </a:spcAft>
              <a:buSzPts val="1800"/>
              <a:buNone/>
            </a:pPr>
            <a:r>
              <a:rPr lang="en-GB" dirty="0">
                <a:solidFill>
                  <a:schemeClr val="dk1"/>
                </a:solidFill>
              </a:rPr>
              <a:t>Επιπ</a:t>
            </a:r>
            <a:r>
              <a:rPr lang="en-GB" dirty="0" err="1">
                <a:solidFill>
                  <a:schemeClr val="dk1"/>
                </a:solidFill>
              </a:rPr>
              <a:t>λέον</a:t>
            </a:r>
            <a:r>
              <a:rPr lang="en-GB" dirty="0">
                <a:solidFill>
                  <a:schemeClr val="dk1"/>
                </a:solidFill>
              </a:rPr>
              <a:t>, απα</a:t>
            </a:r>
            <a:r>
              <a:rPr lang="en-GB" dirty="0" err="1">
                <a:solidFill>
                  <a:schemeClr val="dk1"/>
                </a:solidFill>
              </a:rPr>
              <a:t>γορεύτηκε</a:t>
            </a:r>
            <a:r>
              <a:rPr lang="en-GB" dirty="0">
                <a:solidFill>
                  <a:schemeClr val="dk1"/>
                </a:solidFill>
              </a:rPr>
              <a:t> </a:t>
            </a:r>
            <a:r>
              <a:rPr lang="en-GB" dirty="0" err="1">
                <a:solidFill>
                  <a:schemeClr val="dk1"/>
                </a:solidFill>
              </a:rPr>
              <a:t>στις</a:t>
            </a:r>
            <a:r>
              <a:rPr lang="en-GB" dirty="0">
                <a:solidFill>
                  <a:schemeClr val="dk1"/>
                </a:solidFill>
              </a:rPr>
              <a:t> </a:t>
            </a:r>
            <a:r>
              <a:rPr lang="en-GB" dirty="0" err="1">
                <a:solidFill>
                  <a:schemeClr val="dk1"/>
                </a:solidFill>
              </a:rPr>
              <a:t>γυν</a:t>
            </a:r>
            <a:r>
              <a:rPr lang="en-GB" dirty="0">
                <a:solidFill>
                  <a:schemeClr val="dk1"/>
                </a:solidFill>
              </a:rPr>
              <a:t>αίκες να φοιτούν σε πανεπιστήμια στο Αφγανιστάν.</a:t>
            </a:r>
            <a:endParaRPr dirty="0">
              <a:solidFill>
                <a:schemeClr val="dk1"/>
              </a:solidFill>
            </a:endParaRPr>
          </a:p>
          <a:p>
            <a:pPr marL="457200" lvl="0" indent="-228600" algn="just" rtl="0">
              <a:lnSpc>
                <a:spcPct val="115000"/>
              </a:lnSpc>
              <a:spcBef>
                <a:spcPts val="1000"/>
              </a:spcBef>
              <a:spcAft>
                <a:spcPts val="0"/>
              </a:spcAft>
              <a:buSzPts val="1800"/>
              <a:buNone/>
            </a:pPr>
            <a:endParaRPr b="1" dirty="0">
              <a:solidFill>
                <a:schemeClr val="dk1"/>
              </a:solidFill>
            </a:endParaRPr>
          </a:p>
        </p:txBody>
      </p:sp>
      <p:sp>
        <p:nvSpPr>
          <p:cNvPr id="382" name="Google Shape;382;p9"/>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Font typeface="Calibri"/>
              <a:buNone/>
            </a:pPr>
            <a:r>
              <a:rPr lang="en-GB"/>
              <a:t>Μελέτη περίπτωσης 3</a:t>
            </a:r>
            <a:endParaRPr/>
          </a:p>
        </p:txBody>
      </p:sp>
      <p:pic>
        <p:nvPicPr>
          <p:cNvPr id="383" name="Google Shape;383;p9"/>
          <p:cNvPicPr preferRelativeResize="0"/>
          <p:nvPr/>
        </p:nvPicPr>
        <p:blipFill rotWithShape="1">
          <a:blip r:embed="rId3">
            <a:alphaModFix/>
          </a:blip>
          <a:srcRect t="16740" b="17183"/>
          <a:stretch/>
        </p:blipFill>
        <p:spPr>
          <a:xfrm>
            <a:off x="6217922" y="2113280"/>
            <a:ext cx="5699623" cy="282448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387"/>
        <p:cNvGrpSpPr/>
        <p:nvPr/>
      </p:nvGrpSpPr>
      <p:grpSpPr>
        <a:xfrm>
          <a:off x="0" y="0"/>
          <a:ext cx="0" cy="0"/>
          <a:chOff x="0" y="0"/>
          <a:chExt cx="0" cy="0"/>
        </a:xfrm>
      </p:grpSpPr>
      <p:sp>
        <p:nvSpPr>
          <p:cNvPr id="388" name="Google Shape;388;p56"/>
          <p:cNvSpPr txBox="1">
            <a:spLocks noGrp="1"/>
          </p:cNvSpPr>
          <p:nvPr>
            <p:ph type="title"/>
          </p:nvPr>
        </p:nvSpPr>
        <p:spPr>
          <a:xfrm>
            <a:off x="399370" y="174449"/>
            <a:ext cx="732148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1800"/>
              <a:buNone/>
            </a:pPr>
            <a:r>
              <a:rPr lang="en-GB" sz="6000" b="1" dirty="0">
                <a:solidFill>
                  <a:srgbClr val="FBDADA"/>
                </a:solidFill>
              </a:rPr>
              <a:t> ΝΕΑ </a:t>
            </a:r>
            <a:endParaRPr sz="6000" b="1" dirty="0">
              <a:solidFill>
                <a:srgbClr val="FBDADA"/>
              </a:solidFill>
            </a:endParaRPr>
          </a:p>
        </p:txBody>
      </p:sp>
      <p:pic>
        <p:nvPicPr>
          <p:cNvPr id="389" name="Google Shape;389;p56"/>
          <p:cNvPicPr preferRelativeResize="0"/>
          <p:nvPr/>
        </p:nvPicPr>
        <p:blipFill rotWithShape="1">
          <a:blip r:embed="rId3">
            <a:alphaModFix/>
          </a:blip>
          <a:srcRect/>
          <a:stretch/>
        </p:blipFill>
        <p:spPr>
          <a:xfrm>
            <a:off x="6559885" y="1642818"/>
            <a:ext cx="5029635" cy="4165850"/>
          </a:xfrm>
          <a:prstGeom prst="rect">
            <a:avLst/>
          </a:prstGeom>
          <a:noFill/>
          <a:ln>
            <a:noFill/>
          </a:ln>
        </p:spPr>
      </p:pic>
      <p:pic>
        <p:nvPicPr>
          <p:cNvPr id="390" name="Google Shape;390;p56"/>
          <p:cNvPicPr preferRelativeResize="0"/>
          <p:nvPr/>
        </p:nvPicPr>
        <p:blipFill rotWithShape="1">
          <a:blip r:embed="rId4">
            <a:alphaModFix/>
          </a:blip>
          <a:srcRect l="22118"/>
          <a:stretch/>
        </p:blipFill>
        <p:spPr>
          <a:xfrm>
            <a:off x="541068" y="1164232"/>
            <a:ext cx="5270465" cy="4888491"/>
          </a:xfrm>
          <a:prstGeom prst="rect">
            <a:avLst/>
          </a:prstGeom>
          <a:noFill/>
          <a:ln>
            <a:noFill/>
          </a:ln>
        </p:spPr>
      </p:pic>
      <p:sp>
        <p:nvSpPr>
          <p:cNvPr id="391" name="Google Shape;391;p56"/>
          <p:cNvSpPr txBox="1"/>
          <p:nvPr/>
        </p:nvSpPr>
        <p:spPr>
          <a:xfrm>
            <a:off x="6692300" y="5808675"/>
            <a:ext cx="520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Πηγή: </a:t>
            </a:r>
            <a:r>
              <a:rPr lang="en-GB" u="sng">
                <a:solidFill>
                  <a:schemeClr val="hlink"/>
                </a:solidFill>
                <a:hlinkClick r:id="rId5"/>
              </a:rPr>
              <a:t>https:</a:t>
            </a:r>
            <a:r>
              <a:rPr lang="en-GB"/>
              <a:t>//www.bbc.com/news/world-asia-64045497 </a:t>
            </a:r>
            <a:endParaRPr/>
          </a:p>
        </p:txBody>
      </p:sp>
      <p:sp>
        <p:nvSpPr>
          <p:cNvPr id="392" name="Google Shape;392;p56"/>
          <p:cNvSpPr txBox="1"/>
          <p:nvPr/>
        </p:nvSpPr>
        <p:spPr>
          <a:xfrm>
            <a:off x="169250" y="6208875"/>
            <a:ext cx="75516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a:t>Πηγή</a:t>
            </a:r>
            <a:r>
              <a:rPr lang="en-GB" sz="1100" u="sng">
                <a:solidFill>
                  <a:schemeClr val="hlink"/>
                </a:solidFill>
                <a:hlinkClick r:id="rId6"/>
              </a:rPr>
              <a:t>:https://www.rferl.org/a/afghan-women-leave-dormitories-taliban-ban-education/32191136.html#:~:text=Αφγανικές%20γυναίκες%20φοιτήτριες%20αφήνουν%20την%20Καμπούλ,</a:t>
            </a:r>
            <a:r>
              <a:rPr lang="en-GB" sz="1100"/>
              <a:t>ανώτερη%20εκπαίδευση%20στη%20χώρα </a:t>
            </a:r>
            <a:endParaRPr sz="11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g241655fa36b_1_4"/>
          <p:cNvSpPr txBox="1">
            <a:spLocks noGrp="1"/>
          </p:cNvSpPr>
          <p:nvPr>
            <p:ph type="body" idx="1"/>
          </p:nvPr>
        </p:nvSpPr>
        <p:spPr>
          <a:xfrm>
            <a:off x="399370" y="1449389"/>
            <a:ext cx="11393400" cy="5096400"/>
          </a:xfrm>
          <a:prstGeom prst="rect">
            <a:avLst/>
          </a:prstGeom>
          <a:noFill/>
          <a:ln>
            <a:noFill/>
          </a:ln>
        </p:spPr>
        <p:txBody>
          <a:bodyPr spcFirstLastPara="1" wrap="square" lIns="0" tIns="0" rIns="0" bIns="0" anchor="t" anchorCtr="0">
            <a:noAutofit/>
          </a:bodyPr>
          <a:lstStyle/>
          <a:p>
            <a:pPr marL="457200" lvl="0" indent="-228600" algn="l" rtl="0">
              <a:lnSpc>
                <a:spcPct val="90000"/>
              </a:lnSpc>
              <a:spcBef>
                <a:spcPts val="1000"/>
              </a:spcBef>
              <a:spcAft>
                <a:spcPts val="0"/>
              </a:spcAft>
              <a:buClr>
                <a:srgbClr val="000000"/>
              </a:buClr>
              <a:buSzPts val="1800"/>
              <a:buFont typeface="Arial"/>
              <a:buNone/>
            </a:pPr>
            <a:r>
              <a:rPr lang="en-GB" b="1" dirty="0"/>
              <a:t>Οδηγίες: </a:t>
            </a:r>
            <a:endParaRPr dirty="0"/>
          </a:p>
          <a:p>
            <a:pPr marL="514350" lvl="0" indent="-285750" algn="l" rtl="0">
              <a:lnSpc>
                <a:spcPct val="150000"/>
              </a:lnSpc>
              <a:spcBef>
                <a:spcPts val="1000"/>
              </a:spcBef>
              <a:spcAft>
                <a:spcPts val="0"/>
              </a:spcAft>
              <a:buSzPts val="1800"/>
              <a:buFont typeface="Calibri"/>
              <a:buChar char="-"/>
            </a:pPr>
            <a:r>
              <a:rPr lang="en-GB" dirty="0" err="1"/>
              <a:t>Κάθε</a:t>
            </a:r>
            <a:r>
              <a:rPr lang="en-GB" dirty="0"/>
              <a:t> </a:t>
            </a:r>
            <a:r>
              <a:rPr lang="en-GB" dirty="0" err="1"/>
              <a:t>συμμετέχ</a:t>
            </a:r>
            <a:r>
              <a:rPr lang="el-GR" dirty="0" err="1"/>
              <a:t>οντας</a:t>
            </a:r>
            <a:r>
              <a:rPr lang="en-GB" dirty="0"/>
              <a:t> θα λάβει τα </a:t>
            </a:r>
            <a:r>
              <a:rPr lang="el-GR" dirty="0"/>
              <a:t>«</a:t>
            </a:r>
            <a:r>
              <a:rPr lang="en-GB" dirty="0" err="1"/>
              <a:t>Τετράγων</a:t>
            </a:r>
            <a:r>
              <a:rPr lang="en-GB" dirty="0"/>
              <a:t>α Ανθρωπίνων Δικαιωμάτων</a:t>
            </a:r>
            <a:r>
              <a:rPr lang="el-GR" dirty="0"/>
              <a:t>»</a:t>
            </a:r>
            <a:r>
              <a:rPr lang="en-GB" dirty="0"/>
              <a:t>, τα οποία είναι ένα πλέγμα δεκαέξι τετραγώνων με μια ερώτηση σε κάθε τετράγωνο. </a:t>
            </a:r>
            <a:endParaRPr dirty="0"/>
          </a:p>
          <a:p>
            <a:pPr marL="514350" lvl="0" indent="-285750" algn="l" rtl="0">
              <a:lnSpc>
                <a:spcPct val="150000"/>
              </a:lnSpc>
              <a:spcBef>
                <a:spcPts val="1000"/>
              </a:spcBef>
              <a:spcAft>
                <a:spcPts val="0"/>
              </a:spcAft>
              <a:buSzPts val="1800"/>
              <a:buFont typeface="Calibri"/>
              <a:buChar char="-"/>
            </a:pPr>
            <a:r>
              <a:rPr lang="el-GR" dirty="0"/>
              <a:t>Θα</a:t>
            </a:r>
            <a:r>
              <a:rPr lang="en-GB" dirty="0"/>
              <a:t> έχουν στη διάθεσή τους </a:t>
            </a:r>
            <a:r>
              <a:rPr lang="en-GB" b="1" dirty="0"/>
              <a:t>10-15 </a:t>
            </a:r>
            <a:r>
              <a:rPr lang="en-GB" b="1" dirty="0" err="1"/>
              <a:t>λε</a:t>
            </a:r>
            <a:r>
              <a:rPr lang="en-GB" b="1" dirty="0"/>
              <a:t>πτά</a:t>
            </a:r>
            <a:r>
              <a:rPr lang="el-GR" b="1" dirty="0"/>
              <a:t>,</a:t>
            </a:r>
            <a:r>
              <a:rPr lang="en-GB" b="1" dirty="0"/>
              <a:t> </a:t>
            </a:r>
            <a:r>
              <a:rPr lang="en-GB" dirty="0"/>
              <a:t>για να ολοκληρώσουν τη δραστηριότητα. Εν τω μεταξύ, θα πρέπει να ανακατευτούν και να βρουν διαφορετικά άτομα για να απαντήσουν σε μία από τις 16 ερωτήσεις τους. </a:t>
            </a:r>
            <a:endParaRPr dirty="0"/>
          </a:p>
          <a:p>
            <a:pPr marL="514350" lvl="0" indent="-285750" algn="l" rtl="0">
              <a:lnSpc>
                <a:spcPct val="150000"/>
              </a:lnSpc>
              <a:spcBef>
                <a:spcPts val="1000"/>
              </a:spcBef>
              <a:spcAft>
                <a:spcPts val="0"/>
              </a:spcAft>
              <a:buSzPts val="1800"/>
              <a:buFont typeface="Calibri"/>
              <a:buChar char="-"/>
            </a:pPr>
            <a:r>
              <a:rPr lang="en-GB" dirty="0"/>
              <a:t>Το όνομα κάθε ατόμου θα πρέπει να αναγράφεται δίπλα στην ερώτηση που απάντησε. </a:t>
            </a:r>
            <a:endParaRPr dirty="0"/>
          </a:p>
          <a:p>
            <a:pPr marL="514350" lvl="0" indent="-285750" algn="l" rtl="0">
              <a:lnSpc>
                <a:spcPct val="150000"/>
              </a:lnSpc>
              <a:spcBef>
                <a:spcPts val="1000"/>
              </a:spcBef>
              <a:spcAft>
                <a:spcPts val="0"/>
              </a:spcAft>
              <a:buSzPts val="1800"/>
              <a:buFont typeface="Calibri"/>
              <a:buChar char="-"/>
            </a:pPr>
            <a:r>
              <a:rPr lang="en-GB" dirty="0"/>
              <a:t>Οι συμμετέχοντες θα σχηματίσουν έναν κύκλο και θα απαντήσουν στις ακόλουθες ερωτήσεις: Ποιος έλαβε τις περισσότερες απαντήσεις/ποιες ερωτήσεις ήταν οι πιο δύσκολες/ποιες απαντήσεις πρέπει να μοιραστούν.</a:t>
            </a:r>
            <a:endParaRPr dirty="0"/>
          </a:p>
        </p:txBody>
      </p:sp>
      <p:sp>
        <p:nvSpPr>
          <p:cNvPr id="94" name="Google Shape;94;g241655fa36b_1_4"/>
          <p:cNvSpPr txBox="1">
            <a:spLocks noGrp="1"/>
          </p:cNvSpPr>
          <p:nvPr>
            <p:ph type="title"/>
          </p:nvPr>
        </p:nvSpPr>
        <p:spPr>
          <a:xfrm>
            <a:off x="399370" y="174449"/>
            <a:ext cx="11393400" cy="675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Font typeface="Calibri"/>
              <a:buNone/>
            </a:pPr>
            <a:r>
              <a:rPr lang="en-GB" b="1" dirty="0"/>
              <a:t>Δραστηριότητα: Ανθρώπινα Δικαιώματα</a:t>
            </a:r>
            <a:endParaRPr b="1"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57"/>
          <p:cNvPicPr preferRelativeResize="0"/>
          <p:nvPr/>
        </p:nvPicPr>
        <p:blipFill rotWithShape="1">
          <a:blip r:embed="rId3">
            <a:alphaModFix/>
          </a:blip>
          <a:srcRect/>
          <a:stretch/>
        </p:blipFill>
        <p:spPr>
          <a:xfrm>
            <a:off x="9687941" y="3181742"/>
            <a:ext cx="2435269" cy="3501809"/>
          </a:xfrm>
          <a:prstGeom prst="rect">
            <a:avLst/>
          </a:prstGeom>
          <a:noFill/>
          <a:ln>
            <a:noFill/>
          </a:ln>
        </p:spPr>
      </p:pic>
      <p:pic>
        <p:nvPicPr>
          <p:cNvPr id="399" name="Google Shape;399;p57"/>
          <p:cNvPicPr preferRelativeResize="0"/>
          <p:nvPr/>
        </p:nvPicPr>
        <p:blipFill rotWithShape="1">
          <a:blip r:embed="rId4">
            <a:alphaModFix/>
          </a:blip>
          <a:srcRect/>
          <a:stretch/>
        </p:blipFill>
        <p:spPr>
          <a:xfrm>
            <a:off x="6343496" y="1299175"/>
            <a:ext cx="3344445" cy="3362490"/>
          </a:xfrm>
          <a:prstGeom prst="rect">
            <a:avLst/>
          </a:prstGeom>
          <a:noFill/>
          <a:ln>
            <a:noFill/>
          </a:ln>
        </p:spPr>
      </p:pic>
      <p:pic>
        <p:nvPicPr>
          <p:cNvPr id="400" name="Google Shape;400;p57"/>
          <p:cNvPicPr preferRelativeResize="0"/>
          <p:nvPr/>
        </p:nvPicPr>
        <p:blipFill rotWithShape="1">
          <a:blip r:embed="rId5">
            <a:alphaModFix/>
          </a:blip>
          <a:srcRect/>
          <a:stretch/>
        </p:blipFill>
        <p:spPr>
          <a:xfrm>
            <a:off x="3589165" y="2827459"/>
            <a:ext cx="2702027" cy="3668411"/>
          </a:xfrm>
          <a:prstGeom prst="rect">
            <a:avLst/>
          </a:prstGeom>
          <a:noFill/>
          <a:ln>
            <a:noFill/>
          </a:ln>
        </p:spPr>
      </p:pic>
      <p:pic>
        <p:nvPicPr>
          <p:cNvPr id="401" name="Google Shape;401;p57"/>
          <p:cNvPicPr preferRelativeResize="0"/>
          <p:nvPr/>
        </p:nvPicPr>
        <p:blipFill rotWithShape="1">
          <a:blip r:embed="rId6">
            <a:alphaModFix/>
          </a:blip>
          <a:srcRect/>
          <a:stretch/>
        </p:blipFill>
        <p:spPr>
          <a:xfrm>
            <a:off x="264160" y="1482896"/>
            <a:ext cx="3272701" cy="327270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240"/>
        <p:cNvGrpSpPr/>
        <p:nvPr/>
      </p:nvGrpSpPr>
      <p:grpSpPr>
        <a:xfrm>
          <a:off x="0" y="0"/>
          <a:ext cx="0" cy="0"/>
          <a:chOff x="0" y="0"/>
          <a:chExt cx="0" cy="0"/>
        </a:xfrm>
      </p:grpSpPr>
      <p:sp>
        <p:nvSpPr>
          <p:cNvPr id="241" name="Google Shape;241;p44"/>
          <p:cNvSpPr txBox="1">
            <a:spLocks noGrp="1"/>
          </p:cNvSpPr>
          <p:nvPr>
            <p:ph type="body" idx="1"/>
          </p:nvPr>
        </p:nvSpPr>
        <p:spPr>
          <a:xfrm>
            <a:off x="326128" y="5946738"/>
            <a:ext cx="11393261" cy="500784"/>
          </a:xfrm>
          <a:prstGeom prst="rect">
            <a:avLst/>
          </a:prstGeom>
          <a:noFill/>
          <a:ln>
            <a:noFill/>
          </a:ln>
        </p:spPr>
        <p:txBody>
          <a:bodyPr spcFirstLastPara="1" wrap="square" lIns="0" tIns="0" rIns="0" bIns="0" anchor="ctr" anchorCtr="0">
            <a:noAutofit/>
          </a:bodyPr>
          <a:lstStyle/>
          <a:p>
            <a:pPr marL="457200" marR="0" lvl="0" indent="-228600" algn="just" rtl="0">
              <a:lnSpc>
                <a:spcPct val="90000"/>
              </a:lnSpc>
              <a:spcBef>
                <a:spcPts val="1000"/>
              </a:spcBef>
              <a:spcAft>
                <a:spcPts val="0"/>
              </a:spcAft>
              <a:buClr>
                <a:schemeClr val="accent3"/>
              </a:buClr>
              <a:buSzPts val="2000"/>
              <a:buFont typeface="Arial"/>
              <a:buNone/>
            </a:pPr>
            <a:r>
              <a:rPr lang="en-GB" dirty="0"/>
              <a:t>(Whole Woman's Health, </a:t>
            </a:r>
            <a:r>
              <a:rPr lang="en-GB" dirty="0" err="1"/>
              <a:t>Φάρμ</a:t>
            </a:r>
            <a:r>
              <a:rPr lang="en-GB" dirty="0"/>
              <a:t>ακα για την άμβλωση μέσω ταχυδρομείου)</a:t>
            </a:r>
            <a:endParaRPr dirty="0"/>
          </a:p>
          <a:p>
            <a:pPr marL="457200" marR="0" lvl="0" indent="-228600" algn="just" rtl="0">
              <a:lnSpc>
                <a:spcPct val="90000"/>
              </a:lnSpc>
              <a:spcBef>
                <a:spcPts val="1000"/>
              </a:spcBef>
              <a:spcAft>
                <a:spcPts val="0"/>
              </a:spcAft>
              <a:buClr>
                <a:schemeClr val="accent3"/>
              </a:buClr>
              <a:buSzPts val="2000"/>
              <a:buFont typeface="Arial"/>
              <a:buNone/>
            </a:pPr>
            <a:endParaRPr dirty="0"/>
          </a:p>
        </p:txBody>
      </p:sp>
      <p:pic>
        <p:nvPicPr>
          <p:cNvPr id="242" name="Google Shape;242;p44"/>
          <p:cNvPicPr preferRelativeResize="0"/>
          <p:nvPr/>
        </p:nvPicPr>
        <p:blipFill rotWithShape="1">
          <a:blip r:embed="rId3">
            <a:alphaModFix/>
          </a:blip>
          <a:srcRect/>
          <a:stretch/>
        </p:blipFill>
        <p:spPr>
          <a:xfrm>
            <a:off x="1219200" y="516082"/>
            <a:ext cx="9753600" cy="51054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247"/>
        <p:cNvGrpSpPr/>
        <p:nvPr/>
      </p:nvGrpSpPr>
      <p:grpSpPr>
        <a:xfrm>
          <a:off x="0" y="0"/>
          <a:ext cx="0" cy="0"/>
          <a:chOff x="0" y="0"/>
          <a:chExt cx="0" cy="0"/>
        </a:xfrm>
      </p:grpSpPr>
      <p:pic>
        <p:nvPicPr>
          <p:cNvPr id="248" name="Google Shape;248;p45"/>
          <p:cNvPicPr preferRelativeResize="0"/>
          <p:nvPr/>
        </p:nvPicPr>
        <p:blipFill rotWithShape="1">
          <a:blip r:embed="rId3">
            <a:alphaModFix/>
          </a:blip>
          <a:srcRect t="12224" r="1980"/>
          <a:stretch/>
        </p:blipFill>
        <p:spPr>
          <a:xfrm>
            <a:off x="553521" y="1971040"/>
            <a:ext cx="5054799" cy="4304146"/>
          </a:xfrm>
          <a:prstGeom prst="rect">
            <a:avLst/>
          </a:prstGeom>
          <a:noFill/>
          <a:ln>
            <a:noFill/>
          </a:ln>
        </p:spPr>
      </p:pic>
      <p:pic>
        <p:nvPicPr>
          <p:cNvPr id="249" name="Google Shape;249;p45"/>
          <p:cNvPicPr preferRelativeResize="0"/>
          <p:nvPr/>
        </p:nvPicPr>
        <p:blipFill rotWithShape="1">
          <a:blip r:embed="rId4">
            <a:alphaModFix/>
          </a:blip>
          <a:srcRect t="11934"/>
          <a:stretch/>
        </p:blipFill>
        <p:spPr>
          <a:xfrm>
            <a:off x="6359699" y="1971040"/>
            <a:ext cx="4887422" cy="4304146"/>
          </a:xfrm>
          <a:prstGeom prst="rect">
            <a:avLst/>
          </a:prstGeom>
          <a:noFill/>
          <a:ln>
            <a:noFill/>
          </a:ln>
        </p:spPr>
      </p:pic>
      <p:sp>
        <p:nvSpPr>
          <p:cNvPr id="250" name="Google Shape;250;p45"/>
          <p:cNvSpPr txBox="1">
            <a:spLocks noGrp="1"/>
          </p:cNvSpPr>
          <p:nvPr>
            <p:ph type="title"/>
          </p:nvPr>
        </p:nvSpPr>
        <p:spPr>
          <a:xfrm>
            <a:off x="798740" y="582814"/>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1800"/>
              <a:buNone/>
            </a:pPr>
            <a:r>
              <a:rPr lang="en-GB" b="1" dirty="0">
                <a:solidFill>
                  <a:schemeClr val="dk2"/>
                </a:solidFill>
              </a:rPr>
              <a:t>Λ</a:t>
            </a:r>
            <a:r>
              <a:rPr lang="el-GR" b="1" dirty="0">
                <a:solidFill>
                  <a:schemeClr val="dk2"/>
                </a:solidFill>
              </a:rPr>
              <a:t>Ο</a:t>
            </a:r>
            <a:r>
              <a:rPr lang="en-GB" b="1" dirty="0">
                <a:solidFill>
                  <a:schemeClr val="dk2"/>
                </a:solidFill>
              </a:rPr>
              <a:t>ΓΟΙ ΓΙΑ ΤΟΥΣ ΟΠΟ</a:t>
            </a:r>
            <a:r>
              <a:rPr lang="el-GR" b="1" dirty="0">
                <a:solidFill>
                  <a:schemeClr val="dk2"/>
                </a:solidFill>
              </a:rPr>
              <a:t>Ι</a:t>
            </a:r>
            <a:r>
              <a:rPr lang="en-GB" b="1" dirty="0">
                <a:solidFill>
                  <a:schemeClr val="dk2"/>
                </a:solidFill>
              </a:rPr>
              <a:t>ΟΥΣ ΟΙ </a:t>
            </a:r>
            <a:r>
              <a:rPr lang="el-GR" b="1" dirty="0">
                <a:solidFill>
                  <a:schemeClr val="dk2"/>
                </a:solidFill>
              </a:rPr>
              <a:t>Α</a:t>
            </a:r>
            <a:r>
              <a:rPr lang="en-GB" b="1" dirty="0">
                <a:solidFill>
                  <a:schemeClr val="dk2"/>
                </a:solidFill>
              </a:rPr>
              <a:t>ΝΘΡΩΠΟΙ ΜΕ Μ</a:t>
            </a:r>
            <a:r>
              <a:rPr lang="el-GR" b="1" dirty="0">
                <a:solidFill>
                  <a:schemeClr val="dk2"/>
                </a:solidFill>
              </a:rPr>
              <a:t>ΗΤ</a:t>
            </a:r>
            <a:r>
              <a:rPr lang="en-GB" b="1" dirty="0">
                <a:solidFill>
                  <a:schemeClr val="dk2"/>
                </a:solidFill>
              </a:rPr>
              <a:t>ΡΑ Κ</a:t>
            </a:r>
            <a:r>
              <a:rPr lang="el-GR" b="1" dirty="0">
                <a:solidFill>
                  <a:schemeClr val="dk2"/>
                </a:solidFill>
              </a:rPr>
              <a:t>Α</a:t>
            </a:r>
            <a:r>
              <a:rPr lang="en-GB" b="1" dirty="0">
                <a:solidFill>
                  <a:schemeClr val="dk2"/>
                </a:solidFill>
              </a:rPr>
              <a:t>ΝΟΥΝ ΕΚΤΡ</a:t>
            </a:r>
            <a:r>
              <a:rPr lang="el-GR" b="1" dirty="0">
                <a:solidFill>
                  <a:schemeClr val="dk2"/>
                </a:solidFill>
              </a:rPr>
              <a:t>Ω</a:t>
            </a:r>
            <a:r>
              <a:rPr lang="en-GB" b="1" dirty="0">
                <a:solidFill>
                  <a:schemeClr val="dk2"/>
                </a:solidFill>
              </a:rPr>
              <a:t>ΣΕΙΣ </a:t>
            </a:r>
            <a:endParaRPr b="1" dirty="0">
              <a:solidFill>
                <a:schemeClr val="dk2"/>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103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Font typeface="Calibri"/>
              <a:buNone/>
            </a:pPr>
            <a:r>
              <a:rPr lang="en-GB" b="1" dirty="0">
                <a:solidFill>
                  <a:schemeClr val="lt1"/>
                </a:solidFill>
              </a:rPr>
              <a:t>Δραστηριότητα: </a:t>
            </a:r>
            <a:r>
              <a:rPr lang="en-GB" b="1" i="0" dirty="0">
                <a:solidFill>
                  <a:schemeClr val="lt1"/>
                </a:solidFill>
              </a:rPr>
              <a:t>Ανθρώπινα Δικαιώματα </a:t>
            </a:r>
            <a:endParaRPr b="1" dirty="0">
              <a:solidFill>
                <a:schemeClr val="lt1"/>
              </a:solidFill>
            </a:endParaRPr>
          </a:p>
        </p:txBody>
      </p:sp>
      <p:graphicFrame>
        <p:nvGraphicFramePr>
          <p:cNvPr id="100" name="Google Shape;100;p2"/>
          <p:cNvGraphicFramePr/>
          <p:nvPr>
            <p:extLst>
              <p:ext uri="{D42A27DB-BD31-4B8C-83A1-F6EECF244321}">
                <p14:modId xmlns:p14="http://schemas.microsoft.com/office/powerpoint/2010/main" val="1681932809"/>
              </p:ext>
            </p:extLst>
          </p:nvPr>
        </p:nvGraphicFramePr>
        <p:xfrm>
          <a:off x="644779" y="1341955"/>
          <a:ext cx="10902441" cy="4754920"/>
        </p:xfrm>
        <a:graphic>
          <a:graphicData uri="http://schemas.openxmlformats.org/drawingml/2006/table">
            <a:tbl>
              <a:tblPr firstRow="1" bandRow="1">
                <a:noFill/>
                <a:tableStyleId>{C3CEF075-FF1B-43F5-AE30-D5122561485F}</a:tableStyleId>
              </a:tblPr>
              <a:tblGrid>
                <a:gridCol w="2741259">
                  <a:extLst>
                    <a:ext uri="{9D8B030D-6E8A-4147-A177-3AD203B41FA5}">
                      <a16:colId xmlns:a16="http://schemas.microsoft.com/office/drawing/2014/main" val="20000"/>
                    </a:ext>
                  </a:extLst>
                </a:gridCol>
                <a:gridCol w="2720394">
                  <a:extLst>
                    <a:ext uri="{9D8B030D-6E8A-4147-A177-3AD203B41FA5}">
                      <a16:colId xmlns:a16="http://schemas.microsoft.com/office/drawing/2014/main" val="20001"/>
                    </a:ext>
                  </a:extLst>
                </a:gridCol>
                <a:gridCol w="2720394">
                  <a:extLst>
                    <a:ext uri="{9D8B030D-6E8A-4147-A177-3AD203B41FA5}">
                      <a16:colId xmlns:a16="http://schemas.microsoft.com/office/drawing/2014/main" val="20002"/>
                    </a:ext>
                  </a:extLst>
                </a:gridCol>
                <a:gridCol w="2720394">
                  <a:extLst>
                    <a:ext uri="{9D8B030D-6E8A-4147-A177-3AD203B41FA5}">
                      <a16:colId xmlns:a16="http://schemas.microsoft.com/office/drawing/2014/main" val="20003"/>
                    </a:ext>
                  </a:extLst>
                </a:gridCol>
              </a:tblGrid>
              <a:tr h="663875">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Αναφέρετε ένα ανθρώπινο δικαίωμα.</a:t>
                      </a:r>
                      <a:endParaRPr sz="1800" u="none" strike="noStrike" cap="none">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800" b="0" i="0" u="none" strike="noStrike" cap="none" dirty="0" err="1">
                          <a:solidFill>
                            <a:schemeClr val="dk1"/>
                          </a:solidFill>
                          <a:latin typeface="Calibri"/>
                          <a:ea typeface="Calibri"/>
                          <a:cs typeface="Calibri"/>
                          <a:sym typeface="Calibri"/>
                        </a:rPr>
                        <a:t>Αν</a:t>
                      </a:r>
                      <a:r>
                        <a:rPr lang="en-GB" sz="1800" b="0" i="0" u="none" strike="noStrike" cap="none" dirty="0">
                          <a:solidFill>
                            <a:schemeClr val="dk1"/>
                          </a:solidFill>
                          <a:latin typeface="Calibri"/>
                          <a:ea typeface="Calibri"/>
                          <a:cs typeface="Calibri"/>
                          <a:sym typeface="Calibri"/>
                        </a:rPr>
                        <a:t>αφέρετε μια οργάνωση που εργάζεται για τα ανθρώπινα δικαιώματα.</a:t>
                      </a:r>
                      <a:endParaRPr sz="18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u="none" strike="noStrike" cap="none" dirty="0">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800" b="0" i="0" u="none" strike="noStrike" cap="none">
                          <a:solidFill>
                            <a:schemeClr val="dk1"/>
                          </a:solidFill>
                          <a:latin typeface="Calibri"/>
                          <a:ea typeface="Calibri"/>
                          <a:cs typeface="Calibri"/>
                          <a:sym typeface="Calibri"/>
                        </a:rPr>
                        <a:t>Ποιο είδος παραβίασης των δικαιωμάτων σας ενοχλεί περισσότερο;</a:t>
                      </a:r>
                      <a:endParaRPr sz="18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800" b="0" i="0" u="none" strike="noStrike" cap="none">
                          <a:solidFill>
                            <a:schemeClr val="dk1"/>
                          </a:solidFill>
                          <a:latin typeface="Calibri"/>
                          <a:ea typeface="Calibri"/>
                          <a:cs typeface="Calibri"/>
                          <a:sym typeface="Calibri"/>
                        </a:rPr>
                        <a:t>Αναφέρετε ένα έγγραφο που διακηρύσσει τα ανθρώπινα δικαιώματα.</a:t>
                      </a:r>
                      <a:endParaRPr sz="18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853550">
                <a:tc>
                  <a:txBody>
                    <a:bodyPr/>
                    <a:lstStyle/>
                    <a:p>
                      <a:pPr marL="0" marR="0" lvl="0" indent="0" algn="l" rtl="0">
                        <a:lnSpc>
                          <a:spcPct val="100000"/>
                        </a:lnSpc>
                        <a:spcBef>
                          <a:spcPts val="0"/>
                        </a:spcBef>
                        <a:spcAft>
                          <a:spcPts val="0"/>
                        </a:spcAft>
                        <a:buClr>
                          <a:srgbClr val="000000"/>
                        </a:buClr>
                        <a:buSzPts val="1200"/>
                        <a:buFont typeface="Arial"/>
                        <a:buNone/>
                      </a:pPr>
                      <a:r>
                        <a:rPr lang="en-GB" sz="1800" i="0" u="none" strike="noStrike" cap="none" dirty="0" err="1">
                          <a:solidFill>
                            <a:schemeClr val="dk1"/>
                          </a:solidFill>
                          <a:latin typeface="Calibri"/>
                          <a:ea typeface="Calibri"/>
                          <a:cs typeface="Calibri"/>
                          <a:sym typeface="Calibri"/>
                        </a:rPr>
                        <a:t>Αν</a:t>
                      </a:r>
                      <a:r>
                        <a:rPr lang="en-GB" sz="1800" i="0" u="none" strike="noStrike" cap="none" dirty="0">
                          <a:solidFill>
                            <a:schemeClr val="dk1"/>
                          </a:solidFill>
                          <a:latin typeface="Calibri"/>
                          <a:ea typeface="Calibri"/>
                          <a:cs typeface="Calibri"/>
                          <a:sym typeface="Calibri"/>
                        </a:rPr>
                        <a:t>αφέρετε μια χώρα όπου οι άνθρωποι στερούνται δικαιωμάτων λόγω της φυλής τους.</a:t>
                      </a:r>
                      <a:endParaRPr sz="18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u="none" strike="noStrike" cap="none" dirty="0">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800" i="0" u="none" strike="noStrike" cap="none" dirty="0">
                          <a:solidFill>
                            <a:schemeClr val="dk1"/>
                          </a:solidFill>
                          <a:latin typeface="Calibri"/>
                          <a:ea typeface="Calibri"/>
                          <a:cs typeface="Calibri"/>
                          <a:sym typeface="Calibri"/>
                        </a:rPr>
                        <a:t>Αναφέρετε ένα δικαίωμα που πρέπει να έχουν όλα τα παιδιά.</a:t>
                      </a:r>
                      <a:endParaRPr sz="18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u="none" strike="noStrike" cap="none" dirty="0">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800" i="0" u="none" strike="noStrike" cap="none">
                          <a:solidFill>
                            <a:schemeClr val="dk1"/>
                          </a:solidFill>
                          <a:latin typeface="Calibri"/>
                          <a:ea typeface="Calibri"/>
                          <a:cs typeface="Calibri"/>
                          <a:sym typeface="Calibri"/>
                        </a:rPr>
                        <a:t>Τραγουδίστρια που τραγουδά για τα δικαιώματα.</a:t>
                      </a:r>
                      <a:endParaRPr sz="18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800" i="0" u="none" strike="noStrike" cap="none">
                          <a:solidFill>
                            <a:schemeClr val="dk1"/>
                          </a:solidFill>
                          <a:latin typeface="Calibri"/>
                          <a:ea typeface="Calibri"/>
                          <a:cs typeface="Calibri"/>
                          <a:sym typeface="Calibri"/>
                        </a:rPr>
                        <a:t>Ταινία για τα ανθρώπινα δικαιώματα.</a:t>
                      </a:r>
                      <a:endParaRPr sz="18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753650">
                <a:tc>
                  <a:txBody>
                    <a:bodyPr/>
                    <a:lstStyle/>
                    <a:p>
                      <a:pPr marL="0" marR="0" lvl="0" indent="0" algn="l" rtl="0">
                        <a:lnSpc>
                          <a:spcPct val="100000"/>
                        </a:lnSpc>
                        <a:spcBef>
                          <a:spcPts val="0"/>
                        </a:spcBef>
                        <a:spcAft>
                          <a:spcPts val="0"/>
                        </a:spcAft>
                        <a:buClr>
                          <a:srgbClr val="000000"/>
                        </a:buClr>
                        <a:buSzPts val="1800"/>
                        <a:buFont typeface="Arial"/>
                        <a:buNone/>
                      </a:pPr>
                      <a:r>
                        <a:rPr lang="en-GB" sz="1800" i="0" u="none" strike="noStrike" cap="none" dirty="0" err="1">
                          <a:solidFill>
                            <a:schemeClr val="dk1"/>
                          </a:solidFill>
                          <a:latin typeface="Calibri"/>
                          <a:ea typeface="Calibri"/>
                          <a:cs typeface="Calibri"/>
                          <a:sym typeface="Calibri"/>
                        </a:rPr>
                        <a:t>Αν</a:t>
                      </a:r>
                      <a:r>
                        <a:rPr lang="en-GB" sz="1800" i="0" u="none" strike="noStrike" cap="none" dirty="0">
                          <a:solidFill>
                            <a:schemeClr val="dk1"/>
                          </a:solidFill>
                          <a:latin typeface="Calibri"/>
                          <a:ea typeface="Calibri"/>
                          <a:cs typeface="Calibri"/>
                          <a:sym typeface="Calibri"/>
                        </a:rPr>
                        <a:t>αφέρετε μια χώρα στην οποία η κατάσταση των ανθρωπίνων δικαιωμάτων βελτιώθηκε πρόσφατα.</a:t>
                      </a:r>
                      <a:endParaRPr sz="1800" u="none" strike="noStrike" cap="none" dirty="0">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dirty="0" err="1">
                          <a:solidFill>
                            <a:schemeClr val="dk1"/>
                          </a:solidFill>
                          <a:latin typeface="Calibri"/>
                          <a:ea typeface="Calibri"/>
                          <a:cs typeface="Calibri"/>
                          <a:sym typeface="Calibri"/>
                        </a:rPr>
                        <a:t>Αν</a:t>
                      </a:r>
                      <a:r>
                        <a:rPr lang="en-GB" sz="1800" u="none" strike="noStrike" cap="none" dirty="0">
                          <a:solidFill>
                            <a:schemeClr val="dk1"/>
                          </a:solidFill>
                          <a:latin typeface="Calibri"/>
                          <a:ea typeface="Calibri"/>
                          <a:cs typeface="Calibri"/>
                          <a:sym typeface="Calibri"/>
                        </a:rPr>
                        <a:t>αφέρετε ένα ανθρώπινο δικαίωμα που δεν έχει ακόμη επιτευχθεί από όλους στην Κύπρο. </a:t>
                      </a:r>
                      <a:endParaRPr sz="1800" u="none" strike="noStrike" cap="none" dirty="0">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dirty="0" err="1">
                          <a:solidFill>
                            <a:schemeClr val="dk1"/>
                          </a:solidFill>
                          <a:latin typeface="Calibri"/>
                          <a:ea typeface="Calibri"/>
                          <a:cs typeface="Calibri"/>
                          <a:sym typeface="Calibri"/>
                        </a:rPr>
                        <a:t>Βι</a:t>
                      </a:r>
                      <a:r>
                        <a:rPr lang="en-GB" sz="1800" u="none" strike="noStrike" cap="none" dirty="0">
                          <a:solidFill>
                            <a:schemeClr val="dk1"/>
                          </a:solidFill>
                          <a:latin typeface="Calibri"/>
                          <a:ea typeface="Calibri"/>
                          <a:cs typeface="Calibri"/>
                          <a:sym typeface="Calibri"/>
                        </a:rPr>
                        <a:t>βλίο για τα δικαιώματα. </a:t>
                      </a:r>
                      <a:endParaRPr sz="1800" u="none" strike="noStrike" cap="none" dirty="0">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dirty="0" err="1">
                          <a:solidFill>
                            <a:schemeClr val="dk1"/>
                          </a:solidFill>
                          <a:latin typeface="Calibri"/>
                          <a:ea typeface="Calibri"/>
                          <a:cs typeface="Calibri"/>
                          <a:sym typeface="Calibri"/>
                        </a:rPr>
                        <a:t>Πώς</a:t>
                      </a:r>
                      <a:r>
                        <a:rPr lang="en-GB" sz="1800" u="none" strike="noStrike" cap="none" dirty="0">
                          <a:solidFill>
                            <a:schemeClr val="dk1"/>
                          </a:solidFill>
                          <a:latin typeface="Calibri"/>
                          <a:ea typeface="Calibri"/>
                          <a:cs typeface="Calibri"/>
                          <a:sym typeface="Calibri"/>
                        </a:rPr>
                        <a:t> </a:t>
                      </a:r>
                      <a:r>
                        <a:rPr lang="en-GB" sz="1800" u="none" strike="noStrike" cap="none" dirty="0" err="1">
                          <a:solidFill>
                            <a:schemeClr val="dk1"/>
                          </a:solidFill>
                          <a:latin typeface="Calibri"/>
                          <a:ea typeface="Calibri"/>
                          <a:cs typeface="Calibri"/>
                          <a:sym typeface="Calibri"/>
                        </a:rPr>
                        <a:t>δι</a:t>
                      </a:r>
                      <a:r>
                        <a:rPr lang="en-GB" sz="1800" u="none" strike="noStrike" cap="none" dirty="0">
                          <a:solidFill>
                            <a:schemeClr val="dk1"/>
                          </a:solidFill>
                          <a:latin typeface="Calibri"/>
                          <a:ea typeface="Calibri"/>
                          <a:cs typeface="Calibri"/>
                          <a:sym typeface="Calibri"/>
                        </a:rPr>
                        <a:t>αμαρτύρεστε για τις παραβιάσεις των ανθρωπίνων δικαιωμάτων; </a:t>
                      </a:r>
                      <a:endParaRPr sz="1800" u="none" strike="noStrike" cap="none" dirty="0">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474200">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dirty="0" err="1">
                          <a:solidFill>
                            <a:schemeClr val="dk1"/>
                          </a:solidFill>
                          <a:latin typeface="Calibri"/>
                          <a:ea typeface="Calibri"/>
                          <a:cs typeface="Calibri"/>
                          <a:sym typeface="Calibri"/>
                        </a:rPr>
                        <a:t>Δικ</a:t>
                      </a:r>
                      <a:r>
                        <a:rPr lang="en-GB" sz="1800" u="none" strike="noStrike" cap="none" dirty="0">
                          <a:solidFill>
                            <a:schemeClr val="dk1"/>
                          </a:solidFill>
                          <a:latin typeface="Calibri"/>
                          <a:ea typeface="Calibri"/>
                          <a:cs typeface="Calibri"/>
                          <a:sym typeface="Calibri"/>
                        </a:rPr>
                        <a:t>αίωμα που μερικές φορές αρνούνται οι γυναίκες. </a:t>
                      </a:r>
                      <a:endParaRPr sz="1800" u="none" strike="noStrike" cap="none" dirty="0">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chemeClr val="dk1"/>
                          </a:solidFill>
                          <a:latin typeface="Calibri"/>
                          <a:ea typeface="Calibri"/>
                          <a:cs typeface="Calibri"/>
                          <a:sym typeface="Calibri"/>
                        </a:rPr>
                        <a:t>Δικαίωμά σας που είναι σεβαστό. </a:t>
                      </a:r>
                      <a:endParaRPr sz="18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dirty="0" err="1">
                          <a:solidFill>
                            <a:schemeClr val="dk1"/>
                          </a:solidFill>
                          <a:latin typeface="Calibri"/>
                          <a:ea typeface="Calibri"/>
                          <a:cs typeface="Calibri"/>
                          <a:sym typeface="Calibri"/>
                        </a:rPr>
                        <a:t>Ποιο</a:t>
                      </a:r>
                      <a:r>
                        <a:rPr lang="en-GB" sz="1800" u="none" strike="noStrike" cap="none" dirty="0">
                          <a:solidFill>
                            <a:schemeClr val="dk1"/>
                          </a:solidFill>
                          <a:latin typeface="Calibri"/>
                          <a:ea typeface="Calibri"/>
                          <a:cs typeface="Calibri"/>
                          <a:sym typeface="Calibri"/>
                        </a:rPr>
                        <a:t> </a:t>
                      </a:r>
                      <a:r>
                        <a:rPr lang="en-GB" sz="1800" u="none" strike="noStrike" cap="none" dirty="0" err="1">
                          <a:solidFill>
                            <a:schemeClr val="dk1"/>
                          </a:solidFill>
                          <a:latin typeface="Calibri"/>
                          <a:ea typeface="Calibri"/>
                          <a:cs typeface="Calibri"/>
                          <a:sym typeface="Calibri"/>
                        </a:rPr>
                        <a:t>είν</a:t>
                      </a:r>
                      <a:r>
                        <a:rPr lang="en-GB" sz="1800" u="none" strike="noStrike" cap="none" dirty="0">
                          <a:solidFill>
                            <a:schemeClr val="dk1"/>
                          </a:solidFill>
                          <a:latin typeface="Calibri"/>
                          <a:ea typeface="Calibri"/>
                          <a:cs typeface="Calibri"/>
                          <a:sym typeface="Calibri"/>
                        </a:rPr>
                        <a:t>αι το έγγραφο που διακηρύσσει τα ανθρώπινα δικαιώματα;</a:t>
                      </a:r>
                      <a:endParaRPr sz="1800" u="none" strike="noStrike" cap="none" dirty="0">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dirty="0">
                          <a:solidFill>
                            <a:schemeClr val="dk1"/>
                          </a:solidFill>
                          <a:latin typeface="Calibri"/>
                          <a:ea typeface="Calibri"/>
                          <a:cs typeface="Calibri"/>
                          <a:sym typeface="Calibri"/>
                        </a:rPr>
                        <a:t>Υπάρχει κάποιο δικαίωμα που έχετε εσείς και οι γονείς σας δεν είχαν ποτέ;</a:t>
                      </a:r>
                      <a:endParaRPr sz="1800" u="none" strike="noStrike" cap="none" dirty="0">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mt="38000"/>
          </a:blip>
          <a:stretch>
            <a:fillRect/>
          </a:stretch>
        </a:blipFill>
        <a:effectLst/>
      </p:bgPr>
    </p:bg>
    <p:spTree>
      <p:nvGrpSpPr>
        <p:cNvPr id="1" name="Shape 104"/>
        <p:cNvGrpSpPr/>
        <p:nvPr/>
      </p:nvGrpSpPr>
      <p:grpSpPr>
        <a:xfrm>
          <a:off x="0" y="0"/>
          <a:ext cx="0" cy="0"/>
          <a:chOff x="0" y="0"/>
          <a:chExt cx="0" cy="0"/>
        </a:xfrm>
      </p:grpSpPr>
      <p:sp>
        <p:nvSpPr>
          <p:cNvPr id="105" name="Google Shape;105;p3"/>
          <p:cNvSpPr txBox="1">
            <a:spLocks noGrp="1"/>
          </p:cNvSpPr>
          <p:nvPr>
            <p:ph type="body" idx="1"/>
          </p:nvPr>
        </p:nvSpPr>
        <p:spPr>
          <a:xfrm>
            <a:off x="2629150" y="5345050"/>
            <a:ext cx="7039800" cy="1174200"/>
          </a:xfrm>
          <a:prstGeom prst="rect">
            <a:avLst/>
          </a:prstGeom>
          <a:noFill/>
          <a:ln>
            <a:noFill/>
          </a:ln>
        </p:spPr>
        <p:txBody>
          <a:bodyPr spcFirstLastPara="1" wrap="square" lIns="0" tIns="0" rIns="0" bIns="0" anchor="t" anchorCtr="0">
            <a:noAutofit/>
          </a:bodyPr>
          <a:lstStyle/>
          <a:p>
            <a:pPr marL="0" lvl="0" indent="0" algn="just" rtl="0">
              <a:lnSpc>
                <a:spcPct val="115000"/>
              </a:lnSpc>
              <a:spcBef>
                <a:spcPts val="1200"/>
              </a:spcBef>
              <a:spcAft>
                <a:spcPts val="0"/>
              </a:spcAft>
              <a:buSzPts val="1800"/>
              <a:buNone/>
            </a:pPr>
            <a:r>
              <a:rPr lang="en-GB" dirty="0"/>
              <a:t>Τα α</a:t>
            </a:r>
            <a:r>
              <a:rPr lang="en-GB" dirty="0" err="1"/>
              <a:t>νθρώ</a:t>
            </a:r>
            <a:r>
              <a:rPr lang="en-GB" dirty="0"/>
              <a:t>πινα δικαιώματα είναι τα δικαιώματα όλων. </a:t>
            </a:r>
            <a:r>
              <a:rPr lang="en-GB" dirty="0" err="1"/>
              <a:t>Είν</a:t>
            </a:r>
            <a:r>
              <a:rPr lang="en-GB" dirty="0"/>
              <a:t>αι οικουμενικά και αυτό σημαίνει ότι δεν είναι κάτι που πρέπει να κερδηθεί</a:t>
            </a:r>
            <a:r>
              <a:rPr lang="el-GR" dirty="0"/>
              <a:t>. Α</a:t>
            </a:r>
            <a:r>
              <a:rPr lang="en-GB" dirty="0" err="1"/>
              <a:t>ντιθέτως</a:t>
            </a:r>
            <a:r>
              <a:rPr lang="el-GR" dirty="0"/>
              <a:t>,</a:t>
            </a:r>
            <a:r>
              <a:rPr lang="en-GB" dirty="0"/>
              <a:t> </a:t>
            </a:r>
            <a:r>
              <a:rPr lang="en-GB" dirty="0" err="1"/>
              <a:t>είν</a:t>
            </a:r>
            <a:r>
              <a:rPr lang="en-GB" dirty="0"/>
              <a:t>αι κληρονομικ</a:t>
            </a:r>
            <a:r>
              <a:rPr lang="el-GR" dirty="0"/>
              <a:t>ά</a:t>
            </a:r>
            <a:r>
              <a:rPr lang="en-GB" dirty="0"/>
              <a:t> </a:t>
            </a:r>
            <a:r>
              <a:rPr lang="en-GB" dirty="0" err="1"/>
              <a:t>δικ</a:t>
            </a:r>
            <a:r>
              <a:rPr lang="en-GB" dirty="0"/>
              <a:t>α</a:t>
            </a:r>
            <a:r>
              <a:rPr lang="el-GR" dirty="0" err="1"/>
              <a:t>ιώματα</a:t>
            </a:r>
            <a:r>
              <a:rPr lang="el-GR" dirty="0"/>
              <a:t> </a:t>
            </a:r>
            <a:r>
              <a:rPr lang="en-GB" dirty="0" err="1"/>
              <a:t>κάθε</a:t>
            </a:r>
            <a:r>
              <a:rPr lang="en-GB" dirty="0"/>
              <a:t> ανθρώπου. </a:t>
            </a:r>
            <a:endParaRPr dirty="0"/>
          </a:p>
          <a:p>
            <a:pPr marL="0" lvl="0" indent="0" algn="just" rtl="0">
              <a:lnSpc>
                <a:spcPct val="90000"/>
              </a:lnSpc>
              <a:spcBef>
                <a:spcPts val="1200"/>
              </a:spcBef>
              <a:spcAft>
                <a:spcPts val="0"/>
              </a:spcAft>
              <a:buClr>
                <a:schemeClr val="accent1"/>
              </a:buClr>
              <a:buSzPts val="1800"/>
              <a:buNone/>
            </a:pPr>
            <a:endParaRPr dirty="0"/>
          </a:p>
          <a:p>
            <a:pPr marL="0" lvl="0" indent="0" algn="just" rtl="0">
              <a:lnSpc>
                <a:spcPct val="90000"/>
              </a:lnSpc>
              <a:spcBef>
                <a:spcPts val="0"/>
              </a:spcBef>
              <a:spcAft>
                <a:spcPts val="0"/>
              </a:spcAft>
              <a:buClr>
                <a:schemeClr val="accent1"/>
              </a:buClr>
              <a:buSzPts val="1800"/>
              <a:buNone/>
            </a:pPr>
            <a:endParaRPr dirty="0">
              <a:solidFill>
                <a:srgbClr val="000000"/>
              </a:solidFill>
            </a:endParaRPr>
          </a:p>
          <a:p>
            <a:pPr marL="0" lvl="0" indent="0" algn="just" rtl="0">
              <a:lnSpc>
                <a:spcPct val="90000"/>
              </a:lnSpc>
              <a:spcBef>
                <a:spcPts val="0"/>
              </a:spcBef>
              <a:spcAft>
                <a:spcPts val="0"/>
              </a:spcAft>
              <a:buClr>
                <a:schemeClr val="accent1"/>
              </a:buClr>
              <a:buSzPts val="1800"/>
              <a:buNone/>
            </a:pPr>
            <a:endParaRPr dirty="0"/>
          </a:p>
        </p:txBody>
      </p:sp>
      <p:sp>
        <p:nvSpPr>
          <p:cNvPr id="106" name="Google Shape;106;p3"/>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Font typeface="Calibri"/>
              <a:buNone/>
            </a:pPr>
            <a:r>
              <a:rPr lang="en-GB" b="1" dirty="0"/>
              <a:t>Τι είναι τα ανθρώπινα δικαιώματα; </a:t>
            </a:r>
            <a:endParaRPr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
        <p:cNvGrpSpPr/>
        <p:nvPr/>
      </p:nvGrpSpPr>
      <p:grpSpPr>
        <a:xfrm>
          <a:off x="0" y="0"/>
          <a:ext cx="0" cy="0"/>
          <a:chOff x="0" y="0"/>
          <a:chExt cx="0" cy="0"/>
        </a:xfrm>
      </p:grpSpPr>
      <p:sp>
        <p:nvSpPr>
          <p:cNvPr id="111" name="Google Shape;111;p29"/>
          <p:cNvSpPr txBox="1">
            <a:spLocks noGrp="1"/>
          </p:cNvSpPr>
          <p:nvPr>
            <p:ph type="title"/>
          </p:nvPr>
        </p:nvSpPr>
        <p:spPr>
          <a:xfrm>
            <a:off x="399370" y="174449"/>
            <a:ext cx="11393400" cy="675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1800"/>
              <a:buNone/>
            </a:pPr>
            <a:r>
              <a:rPr lang="en-GB" dirty="0"/>
              <a:t>Τι είναι τα ανθρώπινα δικαιώματα: Δείτε το βίντεο</a:t>
            </a:r>
            <a:endParaRPr dirty="0"/>
          </a:p>
        </p:txBody>
      </p:sp>
      <p:pic>
        <p:nvPicPr>
          <p:cNvPr id="112" name="Google Shape;112;p29" descr="Human rights are the fundamental freedoms and protections that belong to every single one of us.&#10;&#10;All human beings are born with equal and inherent rights and fundamental freedoms. Human rights are based on dignity, equality and mutual respect – regardless of your nationality, your religion or your beliefs.&#10;&#10;Your rights are about being treated fairly and treating others fairly, and having the ability to make choices about your own life. These basic human rights are:&#10;&#10;Universal – They belong to all of us, everybody in the world.&#10;Inalienable –  They cannot be taken away from us.&#10;Indivisible and interdependent – Governments should not be able to pick and choose which are respected.&#10;&#10;Amnesty International’s handy booklet, ‘Understanding Human Rights’ will tell you everything you need to know about human rights, all in one place. Download your copy below:&#10;&#10;https://www.amnesty.org.au/how-it-works/what-are-human-rights/#humanrights&#10;&#10;#humanrights #amnestyinternational" title="What are Human Rights?">
            <a:hlinkClick r:id="rId3"/>
          </p:cNvPr>
          <p:cNvPicPr preferRelativeResize="0"/>
          <p:nvPr/>
        </p:nvPicPr>
        <p:blipFill>
          <a:blip r:embed="rId4">
            <a:alphaModFix/>
          </a:blip>
          <a:stretch>
            <a:fillRect/>
          </a:stretch>
        </p:blipFill>
        <p:spPr>
          <a:xfrm>
            <a:off x="1886075" y="1449400"/>
            <a:ext cx="8227550" cy="462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10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25bab2fae2a_1_0"/>
          <p:cNvSpPr txBox="1">
            <a:spLocks noGrp="1"/>
          </p:cNvSpPr>
          <p:nvPr>
            <p:ph type="body" idx="1"/>
          </p:nvPr>
        </p:nvSpPr>
        <p:spPr>
          <a:xfrm>
            <a:off x="415600" y="1536633"/>
            <a:ext cx="11360700" cy="4555200"/>
          </a:xfrm>
          <a:prstGeom prst="rect">
            <a:avLst/>
          </a:prstGeom>
          <a:noFill/>
          <a:ln>
            <a:noFill/>
          </a:ln>
        </p:spPr>
        <p:txBody>
          <a:bodyPr spcFirstLastPara="1" wrap="square" lIns="0" tIns="0" rIns="0" bIns="0" anchor="t" anchorCtr="0">
            <a:noAutofit/>
          </a:bodyPr>
          <a:lstStyle/>
          <a:p>
            <a:pPr marL="0" lvl="0" indent="0" algn="just" rtl="0">
              <a:lnSpc>
                <a:spcPct val="100000"/>
              </a:lnSpc>
              <a:spcBef>
                <a:spcPts val="0"/>
              </a:spcBef>
              <a:spcAft>
                <a:spcPts val="0"/>
              </a:spcAft>
              <a:buNone/>
            </a:pPr>
            <a:r>
              <a:rPr lang="en-GB" sz="2000" b="1" dirty="0">
                <a:solidFill>
                  <a:srgbClr val="3B3842"/>
                </a:solidFill>
                <a:latin typeface="Calibri"/>
                <a:ea typeface="Calibri"/>
                <a:cs typeface="Calibri"/>
                <a:sym typeface="Calibri"/>
              </a:rPr>
              <a:t>Τα α</a:t>
            </a:r>
            <a:r>
              <a:rPr lang="en-GB" sz="2000" b="1" dirty="0" err="1">
                <a:solidFill>
                  <a:srgbClr val="3B3842"/>
                </a:solidFill>
                <a:latin typeface="Calibri"/>
                <a:ea typeface="Calibri"/>
                <a:cs typeface="Calibri"/>
                <a:sym typeface="Calibri"/>
              </a:rPr>
              <a:t>νθρώ</a:t>
            </a:r>
            <a:r>
              <a:rPr lang="en-GB" sz="2000" b="1" dirty="0">
                <a:solidFill>
                  <a:srgbClr val="3B3842"/>
                </a:solidFill>
                <a:latin typeface="Calibri"/>
                <a:ea typeface="Calibri"/>
                <a:cs typeface="Calibri"/>
                <a:sym typeface="Calibri"/>
              </a:rPr>
              <a:t>πινα δικαιώματα </a:t>
            </a:r>
            <a:r>
              <a:rPr lang="en-GB" sz="2000" dirty="0">
                <a:solidFill>
                  <a:srgbClr val="3B3842"/>
                </a:solidFill>
                <a:latin typeface="Calibri"/>
                <a:ea typeface="Calibri"/>
                <a:cs typeface="Calibri"/>
                <a:sym typeface="Calibri"/>
              </a:rPr>
              <a:t>είναι εγγενή δικαιώματα και ελευθερίες που ανήκουν σε κάθε άτομο απλώς και μόνο επειδή είναι άνθρωπος. Τα </a:t>
            </a:r>
            <a:r>
              <a:rPr lang="en-GB" sz="2000" dirty="0" err="1">
                <a:solidFill>
                  <a:srgbClr val="3B3842"/>
                </a:solidFill>
                <a:latin typeface="Calibri"/>
                <a:ea typeface="Calibri"/>
                <a:cs typeface="Calibri"/>
                <a:sym typeface="Calibri"/>
              </a:rPr>
              <a:t>δικ</a:t>
            </a:r>
            <a:r>
              <a:rPr lang="en-GB" sz="2000" dirty="0">
                <a:solidFill>
                  <a:srgbClr val="3B3842"/>
                </a:solidFill>
                <a:latin typeface="Calibri"/>
                <a:ea typeface="Calibri"/>
                <a:cs typeface="Calibri"/>
                <a:sym typeface="Calibri"/>
              </a:rPr>
              <a:t>αιώματα αυτά είναι οικουμενικά και ισχύουν για όλους ανεξαρτήτως </a:t>
            </a:r>
            <a:r>
              <a:rPr lang="en-GB" sz="2000" i="1" dirty="0">
                <a:solidFill>
                  <a:srgbClr val="3B3842"/>
                </a:solidFill>
                <a:latin typeface="Calibri"/>
                <a:ea typeface="Calibri"/>
                <a:cs typeface="Calibri"/>
                <a:sym typeface="Calibri"/>
              </a:rPr>
              <a:t>εθνικότητας, φυλής, φύλου, θρησκείας ή οποιασδήποτε άλλης κατάστασης</a:t>
            </a:r>
            <a:r>
              <a:rPr lang="en-GB" sz="2000" dirty="0">
                <a:solidFill>
                  <a:srgbClr val="3B3842"/>
                </a:solidFill>
                <a:latin typeface="Calibri"/>
                <a:ea typeface="Calibri"/>
                <a:cs typeface="Calibri"/>
                <a:sym typeface="Calibri"/>
              </a:rPr>
              <a:t>. </a:t>
            </a:r>
            <a:r>
              <a:rPr lang="en-GB" sz="2000" dirty="0" err="1">
                <a:solidFill>
                  <a:srgbClr val="3B3842"/>
                </a:solidFill>
                <a:latin typeface="Calibri"/>
                <a:ea typeface="Calibri"/>
                <a:cs typeface="Calibri"/>
                <a:sym typeface="Calibri"/>
              </a:rPr>
              <a:t>Δεν</a:t>
            </a:r>
            <a:r>
              <a:rPr lang="en-GB" sz="2000" dirty="0">
                <a:solidFill>
                  <a:srgbClr val="3B3842"/>
                </a:solidFill>
                <a:latin typeface="Calibri"/>
                <a:ea typeface="Calibri"/>
                <a:cs typeface="Calibri"/>
                <a:sym typeface="Calibri"/>
              </a:rPr>
              <a:t> μπ</a:t>
            </a:r>
            <a:r>
              <a:rPr lang="en-GB" sz="2000" dirty="0" err="1">
                <a:solidFill>
                  <a:srgbClr val="3B3842"/>
                </a:solidFill>
                <a:latin typeface="Calibri"/>
                <a:ea typeface="Calibri"/>
                <a:cs typeface="Calibri"/>
                <a:sym typeface="Calibri"/>
              </a:rPr>
              <a:t>ορούν</a:t>
            </a:r>
            <a:r>
              <a:rPr lang="en-GB" sz="2000" dirty="0">
                <a:solidFill>
                  <a:srgbClr val="3B3842"/>
                </a:solidFill>
                <a:latin typeface="Calibri"/>
                <a:ea typeface="Calibri"/>
                <a:cs typeface="Calibri"/>
                <a:sym typeface="Calibri"/>
              </a:rPr>
              <a:t> να αφα</a:t>
            </a:r>
            <a:r>
              <a:rPr lang="en-GB" sz="2000" dirty="0" err="1">
                <a:solidFill>
                  <a:srgbClr val="3B3842"/>
                </a:solidFill>
                <a:latin typeface="Calibri"/>
                <a:ea typeface="Calibri"/>
                <a:cs typeface="Calibri"/>
                <a:sym typeface="Calibri"/>
              </a:rPr>
              <a:t>ιρεθούν</a:t>
            </a:r>
            <a:r>
              <a:rPr lang="en-GB" sz="2000" dirty="0">
                <a:solidFill>
                  <a:srgbClr val="3B3842"/>
                </a:solidFill>
                <a:latin typeface="Calibri"/>
                <a:ea typeface="Calibri"/>
                <a:cs typeface="Calibri"/>
                <a:sym typeface="Calibri"/>
              </a:rPr>
              <a:t> ή να παρα</a:t>
            </a:r>
            <a:r>
              <a:rPr lang="en-GB" sz="2000" dirty="0" err="1">
                <a:solidFill>
                  <a:srgbClr val="3B3842"/>
                </a:solidFill>
                <a:latin typeface="Calibri"/>
                <a:ea typeface="Calibri"/>
                <a:cs typeface="Calibri"/>
                <a:sym typeface="Calibri"/>
              </a:rPr>
              <a:t>χωρηθούν</a:t>
            </a:r>
            <a:r>
              <a:rPr lang="en-GB" sz="2000" dirty="0">
                <a:solidFill>
                  <a:srgbClr val="3B3842"/>
                </a:solidFill>
                <a:latin typeface="Calibri"/>
                <a:ea typeface="Calibri"/>
                <a:cs typeface="Calibri"/>
                <a:sym typeface="Calibri"/>
              </a:rPr>
              <a:t> από κα</a:t>
            </a:r>
            <a:r>
              <a:rPr lang="en-GB" sz="2000" dirty="0" err="1">
                <a:solidFill>
                  <a:srgbClr val="3B3842"/>
                </a:solidFill>
                <a:latin typeface="Calibri"/>
                <a:ea typeface="Calibri"/>
                <a:cs typeface="Calibri"/>
                <a:sym typeface="Calibri"/>
              </a:rPr>
              <a:t>μί</a:t>
            </a:r>
            <a:r>
              <a:rPr lang="en-GB" sz="2000" dirty="0">
                <a:solidFill>
                  <a:srgbClr val="3B3842"/>
                </a:solidFill>
                <a:latin typeface="Calibri"/>
                <a:ea typeface="Calibri"/>
                <a:cs typeface="Calibri"/>
                <a:sym typeface="Calibri"/>
              </a:rPr>
              <a:t>α αρχή και αποτελούν ουσιαστικό μέρος της ανθρώπινης αξιοπρέπειας και ύπαρξης.</a:t>
            </a:r>
            <a:endParaRPr sz="2000" dirty="0">
              <a:solidFill>
                <a:srgbClr val="3B3842"/>
              </a:solidFill>
              <a:latin typeface="Calibri"/>
              <a:ea typeface="Calibri"/>
              <a:cs typeface="Calibri"/>
              <a:sym typeface="Calibri"/>
            </a:endParaRPr>
          </a:p>
          <a:p>
            <a:pPr marL="0" lvl="0" indent="0" algn="just" rtl="0">
              <a:lnSpc>
                <a:spcPct val="100000"/>
              </a:lnSpc>
              <a:spcBef>
                <a:spcPts val="0"/>
              </a:spcBef>
              <a:spcAft>
                <a:spcPts val="0"/>
              </a:spcAft>
              <a:buNone/>
            </a:pPr>
            <a:endParaRPr sz="2000" dirty="0">
              <a:solidFill>
                <a:srgbClr val="3B3842"/>
              </a:solidFill>
              <a:latin typeface="Calibri"/>
              <a:ea typeface="Calibri"/>
              <a:cs typeface="Calibri"/>
              <a:sym typeface="Calibri"/>
            </a:endParaRPr>
          </a:p>
          <a:p>
            <a:pPr marL="0" lvl="0" indent="0" algn="just" rtl="0">
              <a:lnSpc>
                <a:spcPct val="100000"/>
              </a:lnSpc>
              <a:spcBef>
                <a:spcPts val="0"/>
              </a:spcBef>
              <a:spcAft>
                <a:spcPts val="0"/>
              </a:spcAft>
              <a:buNone/>
            </a:pPr>
            <a:r>
              <a:rPr lang="en-GB" sz="2000" dirty="0">
                <a:solidFill>
                  <a:srgbClr val="3B3842"/>
                </a:solidFill>
                <a:latin typeface="Calibri"/>
                <a:ea typeface="Calibri"/>
                <a:cs typeface="Calibri"/>
                <a:sym typeface="Calibri"/>
              </a:rPr>
              <a:t>Η </a:t>
            </a:r>
            <a:r>
              <a:rPr lang="en-GB" sz="2000" dirty="0" err="1">
                <a:solidFill>
                  <a:srgbClr val="3B3842"/>
                </a:solidFill>
                <a:latin typeface="Calibri"/>
                <a:ea typeface="Calibri"/>
                <a:cs typeface="Calibri"/>
                <a:sym typeface="Calibri"/>
              </a:rPr>
              <a:t>έννοι</a:t>
            </a:r>
            <a:r>
              <a:rPr lang="en-GB" sz="2000" dirty="0">
                <a:solidFill>
                  <a:srgbClr val="3B3842"/>
                </a:solidFill>
                <a:latin typeface="Calibri"/>
                <a:ea typeface="Calibri"/>
                <a:cs typeface="Calibri"/>
                <a:sym typeface="Calibri"/>
              </a:rPr>
              <a:t>α των ανθρωπίνων δικαιωμάτων βασίζεται στην ιδέα ότι όλα τα άτομα έχουν ορισμένα θεμελιώδη δικαιώματα λόγω της ανθρώπινης ιδιότητ</a:t>
            </a:r>
            <a:r>
              <a:rPr lang="el-GR" sz="2000" dirty="0">
                <a:solidFill>
                  <a:srgbClr val="3B3842"/>
                </a:solidFill>
                <a:latin typeface="Calibri"/>
                <a:ea typeface="Calibri"/>
                <a:cs typeface="Calibri"/>
                <a:sym typeface="Calibri"/>
              </a:rPr>
              <a:t>ά</a:t>
            </a:r>
            <a:r>
              <a:rPr lang="en-GB" sz="2000" dirty="0">
                <a:solidFill>
                  <a:srgbClr val="3B3842"/>
                </a:solidFill>
                <a:latin typeface="Calibri"/>
                <a:ea typeface="Calibri"/>
                <a:cs typeface="Calibri"/>
                <a:sym typeface="Calibri"/>
              </a:rPr>
              <a:t>ς τους, χωρίς να χρειάζεται να τα κερδίσουν ή να τα αξίζουν. Τα </a:t>
            </a:r>
            <a:r>
              <a:rPr lang="en-GB" sz="2000" dirty="0" err="1">
                <a:solidFill>
                  <a:srgbClr val="3B3842"/>
                </a:solidFill>
                <a:latin typeface="Calibri"/>
                <a:ea typeface="Calibri"/>
                <a:cs typeface="Calibri"/>
                <a:sym typeface="Calibri"/>
              </a:rPr>
              <a:t>δικ</a:t>
            </a:r>
            <a:r>
              <a:rPr lang="en-GB" sz="2000" dirty="0">
                <a:solidFill>
                  <a:srgbClr val="3B3842"/>
                </a:solidFill>
                <a:latin typeface="Calibri"/>
                <a:ea typeface="Calibri"/>
                <a:cs typeface="Calibri"/>
                <a:sym typeface="Calibri"/>
              </a:rPr>
              <a:t>αιώματα αυτά προστατεύονται από διεθνείς συνθήκες, διακηρύξεις και εθνικούς νόμους και συντάγματα σε διάφορες χώρες.</a:t>
            </a:r>
            <a:endParaRPr sz="2000" dirty="0">
              <a:solidFill>
                <a:srgbClr val="3B3842"/>
              </a:solidFill>
              <a:latin typeface="Calibri"/>
              <a:ea typeface="Calibri"/>
              <a:cs typeface="Calibri"/>
              <a:sym typeface="Calibri"/>
            </a:endParaRPr>
          </a:p>
          <a:p>
            <a:pPr marL="0" lvl="0" indent="0" algn="l" rtl="0">
              <a:lnSpc>
                <a:spcPct val="100000"/>
              </a:lnSpc>
              <a:spcBef>
                <a:spcPts val="0"/>
              </a:spcBef>
              <a:spcAft>
                <a:spcPts val="0"/>
              </a:spcAft>
              <a:buNone/>
            </a:pPr>
            <a:endParaRPr sz="1200" dirty="0">
              <a:solidFill>
                <a:srgbClr val="3B3842"/>
              </a:solidFill>
            </a:endParaRPr>
          </a:p>
          <a:p>
            <a:pPr marL="0" lvl="0" indent="0" algn="just" rtl="0">
              <a:lnSpc>
                <a:spcPct val="115000"/>
              </a:lnSpc>
              <a:spcBef>
                <a:spcPts val="1200"/>
              </a:spcBef>
              <a:spcAft>
                <a:spcPts val="0"/>
              </a:spcAft>
              <a:buSzPts val="1800"/>
              <a:buNone/>
            </a:pPr>
            <a:endParaRPr dirty="0"/>
          </a:p>
          <a:p>
            <a:pPr marL="0" lvl="0" indent="0" algn="just" rtl="0">
              <a:lnSpc>
                <a:spcPct val="90000"/>
              </a:lnSpc>
              <a:spcBef>
                <a:spcPts val="1200"/>
              </a:spcBef>
              <a:spcAft>
                <a:spcPts val="0"/>
              </a:spcAft>
              <a:buClr>
                <a:schemeClr val="accent1"/>
              </a:buClr>
              <a:buSzPts val="1800"/>
              <a:buNone/>
            </a:pPr>
            <a:endParaRPr dirty="0"/>
          </a:p>
          <a:p>
            <a:pPr marL="0" lvl="0" indent="0" algn="just" rtl="0">
              <a:lnSpc>
                <a:spcPct val="90000"/>
              </a:lnSpc>
              <a:spcBef>
                <a:spcPts val="0"/>
              </a:spcBef>
              <a:spcAft>
                <a:spcPts val="0"/>
              </a:spcAft>
              <a:buClr>
                <a:schemeClr val="accent1"/>
              </a:buClr>
              <a:buSzPts val="1800"/>
              <a:buNone/>
            </a:pPr>
            <a:endParaRPr dirty="0">
              <a:solidFill>
                <a:srgbClr val="000000"/>
              </a:solidFill>
            </a:endParaRPr>
          </a:p>
          <a:p>
            <a:pPr marL="0" lvl="0" indent="0" algn="just" rtl="0">
              <a:lnSpc>
                <a:spcPct val="90000"/>
              </a:lnSpc>
              <a:spcBef>
                <a:spcPts val="0"/>
              </a:spcBef>
              <a:spcAft>
                <a:spcPts val="0"/>
              </a:spcAft>
              <a:buClr>
                <a:schemeClr val="accent1"/>
              </a:buClr>
              <a:buSzPts val="1800"/>
              <a:buNone/>
            </a:pPr>
            <a:endParaRPr dirty="0"/>
          </a:p>
        </p:txBody>
      </p:sp>
      <p:sp>
        <p:nvSpPr>
          <p:cNvPr id="118" name="Google Shape;118;g25bab2fae2a_1_0"/>
          <p:cNvSpPr txBox="1">
            <a:spLocks noGrp="1"/>
          </p:cNvSpPr>
          <p:nvPr>
            <p:ph type="title"/>
          </p:nvPr>
        </p:nvSpPr>
        <p:spPr>
          <a:xfrm>
            <a:off x="415600" y="203575"/>
            <a:ext cx="11360700" cy="7635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Font typeface="Calibri"/>
              <a:buNone/>
            </a:pPr>
            <a:r>
              <a:rPr lang="en-GB" b="1" dirty="0"/>
              <a:t>Τι είναι τα ανθρώπινα δικαιώματα; </a:t>
            </a:r>
            <a:endParaRPr b="1" dirty="0"/>
          </a:p>
        </p:txBody>
      </p:sp>
    </p:spTree>
  </p:cSld>
  <p:clrMapOvr>
    <a:masterClrMapping/>
  </p:clrMapOvr>
</p:sld>
</file>

<file path=ppt/theme/theme1.xml><?xml version="1.0" encoding="utf-8"?>
<a:theme xmlns:a="http://schemas.openxmlformats.org/drawingml/2006/main" name="CARDET Course template">
  <a:themeElements>
    <a:clrScheme name="EMERGE">
      <a:dk1>
        <a:srgbClr val="3B3842"/>
      </a:dk1>
      <a:lt1>
        <a:srgbClr val="FFFFFF"/>
      </a:lt1>
      <a:dk2>
        <a:srgbClr val="333333"/>
      </a:dk2>
      <a:lt2>
        <a:srgbClr val="999999"/>
      </a:lt2>
      <a:accent1>
        <a:srgbClr val="EB5353"/>
      </a:accent1>
      <a:accent2>
        <a:srgbClr val="F9D923"/>
      </a:accent2>
      <a:accent3>
        <a:srgbClr val="187498"/>
      </a:accent3>
      <a:accent4>
        <a:srgbClr val="36AE7C"/>
      </a:accent4>
      <a:accent5>
        <a:srgbClr val="E0BB07"/>
      </a:accent5>
      <a:accent6>
        <a:srgbClr val="333333"/>
      </a:accent6>
      <a:hlink>
        <a:srgbClr val="0070C0"/>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ARDET Course template">
  <a:themeElements>
    <a:clrScheme name="EMERGE">
      <a:dk1>
        <a:srgbClr val="3B3842"/>
      </a:dk1>
      <a:lt1>
        <a:srgbClr val="FFFFFF"/>
      </a:lt1>
      <a:dk2>
        <a:srgbClr val="333333"/>
      </a:dk2>
      <a:lt2>
        <a:srgbClr val="999999"/>
      </a:lt2>
      <a:accent1>
        <a:srgbClr val="EB5353"/>
      </a:accent1>
      <a:accent2>
        <a:srgbClr val="F9D923"/>
      </a:accent2>
      <a:accent3>
        <a:srgbClr val="187498"/>
      </a:accent3>
      <a:accent4>
        <a:srgbClr val="36AE7C"/>
      </a:accent4>
      <a:accent5>
        <a:srgbClr val="E0BB07"/>
      </a:accent5>
      <a:accent6>
        <a:srgbClr val="333333"/>
      </a:accent6>
      <a:hlink>
        <a:srgbClr val="0070C0"/>
      </a:hlink>
      <a:folHlink>
        <a:srgbClr val="7030A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TotalTime>
  <Words>7314</Words>
  <Application>Microsoft Office PowerPoint</Application>
  <PresentationFormat>Widescreen</PresentationFormat>
  <Paragraphs>429</Paragraphs>
  <Slides>53</Slides>
  <Notes>50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53</vt:i4>
      </vt:variant>
    </vt:vector>
  </HeadingPairs>
  <TitlesOfParts>
    <vt:vector size="60" baseType="lpstr">
      <vt:lpstr>Oswald</vt:lpstr>
      <vt:lpstr>Calibri</vt:lpstr>
      <vt:lpstr>Wingdings</vt:lpstr>
      <vt:lpstr>Arial</vt:lpstr>
      <vt:lpstr>Georgia</vt:lpstr>
      <vt:lpstr>CARDET Course template</vt:lpstr>
      <vt:lpstr>2_CARDET Course template</vt:lpstr>
      <vt:lpstr>PowerPoint Presentation</vt:lpstr>
      <vt:lpstr>Ενότητα 2: Επισκόπηση</vt:lpstr>
      <vt:lpstr>Ορολογία </vt:lpstr>
      <vt:lpstr>Ορολογία </vt:lpstr>
      <vt:lpstr>Δραστηριότητα: Ανθρώπινα Δικαιώματα</vt:lpstr>
      <vt:lpstr>Δραστηριότητα: Ανθρώπινα Δικαιώματα </vt:lpstr>
      <vt:lpstr>Τι είναι τα ανθρώπινα δικαιώματα; </vt:lpstr>
      <vt:lpstr>Τι είναι τα ανθρώπινα δικαιώματα: Δείτε το βίντεο</vt:lpstr>
      <vt:lpstr>Τι είναι τα ανθρώπινα δικαιώματα; </vt:lpstr>
      <vt:lpstr>PowerPoint Presentation</vt:lpstr>
      <vt:lpstr>Δραστηριότητα: Δημιουργία μιας νέας χώρας </vt:lpstr>
      <vt:lpstr>Οικουμενική Διακήρυξη των Ανθρωπίνων Δικαιωμάτων </vt:lpstr>
      <vt:lpstr>Γιατί είναι σημαντικά τα ανθρώπινα δικαιώματα; </vt:lpstr>
      <vt:lpstr>Γιατί είναι σημαντικά τα ανθρώπινα δικαιώματα; </vt:lpstr>
      <vt:lpstr>Η Οικουμενική Διακήρυξη των Ανθρωπίνων Δικαιωμάτων διασφαλίζει τα δικαιώματα κάθε ανθρώπου σε όλο τον κόσμο. </vt:lpstr>
      <vt:lpstr>Η Οικουμενική Διακήρυξη των Ανθρωπίνων Δικαιωμάτων διασφαλίζει τα δικαιώματα κάθε ανθρώπου σε όλο τον κόσμο. </vt:lpstr>
      <vt:lpstr>Δραστηριότητα: Ας εξερευνήσουμε τις ακόλουθες μελέτες περιπτώσεων. </vt:lpstr>
      <vt:lpstr>Μελέτη περίπτωσης 1</vt:lpstr>
      <vt:lpstr>Μελέτη περίπτωσης 1: Άμβλωση </vt:lpstr>
      <vt:lpstr>PowerPoint Presentation</vt:lpstr>
      <vt:lpstr>Μελέτη περίπτωσης 1: Άμβλωση </vt:lpstr>
      <vt:lpstr>Μελέτη περίπτωσης 1: Άμβλωση </vt:lpstr>
      <vt:lpstr> Μελέτη περίπτωσης 1 :Βασικά στοιχεία για την άμβλωση</vt:lpstr>
      <vt:lpstr> Μελέτη περίπτωσης 1 :Βασικά στοιχεία για την άμβλωση</vt:lpstr>
      <vt:lpstr> Μελέτη περίπτωσης 1 :Βασικά στοιχεία για την άμβλωση</vt:lpstr>
      <vt:lpstr>Μελέτη περίπτωσης 1: Έρευνα για το κυπριακό πλαίσιο</vt:lpstr>
      <vt:lpstr>Μελέτη περίπτωσης 2</vt:lpstr>
      <vt:lpstr>Μελέτη περίπτωσης 2: Πρόσφυγες, αιτούντες άσυλο και μετανάστες </vt:lpstr>
      <vt:lpstr>PowerPoint Presentation</vt:lpstr>
      <vt:lpstr>Μελέτη περίπτωσης 2: Πρόσφυγες, αιτούντες άσυλο και μετανάστες </vt:lpstr>
      <vt:lpstr>Μελέτη περίπτωσης 2: Πρόσφυγες, αιτούντες άσυλο και μετανάστες </vt:lpstr>
      <vt:lpstr>Μελέτη περίπτωσης 2: Πρόσφυγες, αιτούντες άσυλο και μετανάστες </vt:lpstr>
      <vt:lpstr>PowerPoint Presentation</vt:lpstr>
      <vt:lpstr>Μελέτη περίπτωσης 2: Ανθρώπινα δικαιώματα προσφύγων</vt:lpstr>
      <vt:lpstr>Μελέτη περίπτωσης 2: Ανθρώπινα δικαιώματα προσφύγων</vt:lpstr>
      <vt:lpstr>Μελέτη περίπτωσης 2: Ανθρώπινα δικαιώματα προσφύγων</vt:lpstr>
      <vt:lpstr>Οι παραβιάσεις των ανθρωπίνων δικαιωμάτων των προσφύγων δεν περιορίζονται στις εμπειρίες τους μετά την άφιξή τους στη χώρα στην οποία αναζητούν καταφύγιο. Τα δικαιώματά τους μπορεί να παραβιάζονται σε διάφορα στάδια, από τις χώρες καταγωγής τους μέχρι το ταξίδι τους και κατά την άφιξή τους σε μια χώρα υποδοχής. </vt:lpstr>
      <vt:lpstr>Μελέτη περίπτωσης 2: Παραβιάσεις των ανθρωπίνων δικαιωμάτων των προσφύγων </vt:lpstr>
      <vt:lpstr>Μελέτη περίπτωσης 2: ΕΕ και Μαρόκο </vt:lpstr>
      <vt:lpstr>Μπορείτε να απαντήσετε στις ακόλουθες ερωτήσεις; </vt:lpstr>
      <vt:lpstr>Κλίμακα προνομίων </vt:lpstr>
      <vt:lpstr>Κλίμακα προνομίων </vt:lpstr>
      <vt:lpstr>Κλίμακα προνομίων </vt:lpstr>
      <vt:lpstr>Πρόσθετοι πόροι</vt:lpstr>
      <vt:lpstr>PowerPoint Presentation</vt:lpstr>
      <vt:lpstr>PowerPoint Presentation</vt:lpstr>
      <vt:lpstr>Μελέτη περίπτωσης 2: Παραβιάσεις των ανθρωπίνων δικαιωμάτων των προσφύγων </vt:lpstr>
      <vt:lpstr>Μελέτη περίπτωσης 3</vt:lpstr>
      <vt:lpstr> ΝΕΑ </vt:lpstr>
      <vt:lpstr>PowerPoint Presentation</vt:lpstr>
      <vt:lpstr>PowerPoint Presentation</vt:lpstr>
      <vt:lpstr>ΛΟΓΟΙ ΓΙΑ ΤΟΥΣ ΟΠΟΙΟΥΣ ΟΙ ΑΝΘΡΩΠΟΙ ΜΕ ΜΗΤΡΑ ΚΑΝΟΥΝ ΕΚΤΡΩΣΕΙΣ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2: Human Rights and Civil Rights  </dc:title>
  <dc:creator>2Fast4u</dc:creator>
  <cp:keywords>, docId:FB9D9DE0FF2E2FC409700C6334A04C1D</cp:keywords>
  <cp:lastModifiedBy>Foteini Sokratous</cp:lastModifiedBy>
  <cp:revision>34</cp:revision>
  <dcterms:created xsi:type="dcterms:W3CDTF">2014-07-11T09:12:14Z</dcterms:created>
  <dcterms:modified xsi:type="dcterms:W3CDTF">2024-03-01T14:13:00Z</dcterms:modified>
</cp:coreProperties>
</file>