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61" r:id="rId3"/>
  </p:sldMasterIdLst>
  <p:notesMasterIdLst>
    <p:notesMasterId r:id="rId47"/>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00" r:id="rId36"/>
    <p:sldId id="301" r:id="rId37"/>
    <p:sldId id="289" r:id="rId38"/>
    <p:sldId id="290" r:id="rId39"/>
    <p:sldId id="291" r:id="rId40"/>
    <p:sldId id="292" r:id="rId41"/>
    <p:sldId id="293" r:id="rId42"/>
    <p:sldId id="294" r:id="rId43"/>
    <p:sldId id="295" r:id="rId44"/>
    <p:sldId id="296" r:id="rId45"/>
    <p:sldId id="302" r:id="rId46"/>
  </p:sldIdLst>
  <p:sldSz cx="12192000" cy="6858000"/>
  <p:notesSz cx="6858000" cy="9144000"/>
  <p:embeddedFontLs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4ST9htLF0sQfY2EsJAUh3vyo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89" autoAdjust="0"/>
  </p:normalViewPr>
  <p:slideViewPr>
    <p:cSldViewPr snapToGrid="0">
      <p:cViewPr varScale="1">
        <p:scale>
          <a:sx n="103" d="100"/>
          <a:sy n="103" d="100"/>
        </p:scale>
        <p:origin x="8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759A3-EC1C-4857-9B01-95F11E74F8A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7C9AB2B-AB02-448E-A1D4-3BFC03297C7C}">
      <dgm:prSet phldrT="[Text]" custT="1"/>
      <dgm:spPr/>
      <dgm:t>
        <a:bodyPr/>
        <a:lstStyle/>
        <a:p>
          <a:r>
            <a:rPr lang="en-US" sz="2400" dirty="0">
              <a:latin typeface="Calibri" panose="020F0502020204030204" pitchFamily="34" charset="0"/>
              <a:cs typeface="Calibri" panose="020F0502020204030204" pitchFamily="34" charset="0"/>
            </a:rPr>
            <a:t>Σκωτία</a:t>
          </a:r>
        </a:p>
      </dgm:t>
    </dgm:pt>
    <dgm:pt modelId="{26ADC3BC-0A39-4857-90A0-20262561AF92}" type="parTrans" cxnId="{24EB183B-DAF9-469E-9AAE-082787686847}">
      <dgm:prSet/>
      <dgm:spPr/>
      <dgm:t>
        <a:bodyPr/>
        <a:lstStyle/>
        <a:p>
          <a:endParaRPr lang="en-US" sz="1050">
            <a:latin typeface="Calibri" panose="020F0502020204030204" pitchFamily="34" charset="0"/>
            <a:cs typeface="Calibri" panose="020F0502020204030204" pitchFamily="34" charset="0"/>
          </a:endParaRPr>
        </a:p>
      </dgm:t>
    </dgm:pt>
    <dgm:pt modelId="{ECE91637-8E19-4054-9B91-D806F1470D3B}" type="sibTrans" cxnId="{24EB183B-DAF9-469E-9AAE-082787686847}">
      <dgm:prSet/>
      <dgm:spPr/>
      <dgm:t>
        <a:bodyPr/>
        <a:lstStyle/>
        <a:p>
          <a:endParaRPr lang="en-US" sz="1050">
            <a:latin typeface="Calibri" panose="020F0502020204030204" pitchFamily="34" charset="0"/>
            <a:cs typeface="Calibri" panose="020F0502020204030204" pitchFamily="34" charset="0"/>
          </a:endParaRPr>
        </a:p>
      </dgm:t>
    </dgm:pt>
    <dgm:pt modelId="{F642A9D1-6449-4961-AF71-031057E1FFE1}">
      <dgm:prSet phldrT="[Text]" custT="1"/>
      <dgm:spPr/>
      <dgm:t>
        <a:bodyPr/>
        <a:lstStyle/>
        <a:p>
          <a:pPr rtl="0"/>
          <a:r>
            <a:rPr lang="en-GB" sz="1600" b="1" i="1" dirty="0">
              <a:latin typeface="Calibri" panose="020F0502020204030204" pitchFamily="34" charset="0"/>
              <a:cs typeface="Calibri" panose="020F0502020204030204" pitchFamily="34" charset="0"/>
            </a:rPr>
            <a:t>Στη Σκωτία, η ηλικία ψήφου για τις βουλευτικές εκλογές είναι τα 16 έτη. Με άλλα λόγια, οι άνθρωποι έχουν δικαίωμα ψήφου από την ηλικία των 16 ετών και άνω. </a:t>
          </a:r>
          <a:endParaRPr lang="en-US" sz="1600" dirty="0">
            <a:latin typeface="Calibri" panose="020F0502020204030204" pitchFamily="34" charset="0"/>
            <a:cs typeface="Calibri" panose="020F0502020204030204" pitchFamily="34" charset="0"/>
          </a:endParaRPr>
        </a:p>
      </dgm:t>
    </dgm:pt>
    <dgm:pt modelId="{531B60FC-E9FA-43E6-AF10-F7F859393E0A}" type="parTrans" cxnId="{EAFBE4C2-136A-4C67-A066-19128DEE4FF4}">
      <dgm:prSet/>
      <dgm:spPr/>
      <dgm:t>
        <a:bodyPr/>
        <a:lstStyle/>
        <a:p>
          <a:endParaRPr lang="en-US" sz="1050">
            <a:latin typeface="Calibri" panose="020F0502020204030204" pitchFamily="34" charset="0"/>
            <a:cs typeface="Calibri" panose="020F0502020204030204" pitchFamily="34" charset="0"/>
          </a:endParaRPr>
        </a:p>
      </dgm:t>
    </dgm:pt>
    <dgm:pt modelId="{C7C8D4B9-D249-41A8-8DCF-077EF0E16D56}" type="sibTrans" cxnId="{EAFBE4C2-136A-4C67-A066-19128DEE4FF4}">
      <dgm:prSet/>
      <dgm:spPr/>
      <dgm:t>
        <a:bodyPr/>
        <a:lstStyle/>
        <a:p>
          <a:endParaRPr lang="en-US" sz="1050">
            <a:latin typeface="Calibri" panose="020F0502020204030204" pitchFamily="34" charset="0"/>
            <a:cs typeface="Calibri" panose="020F0502020204030204" pitchFamily="34" charset="0"/>
          </a:endParaRPr>
        </a:p>
      </dgm:t>
    </dgm:pt>
    <dgm:pt modelId="{7D7D92E5-C7C9-4182-9BDF-A143DD3873A5}">
      <dgm:prSet phldrT="[Text]" custT="1"/>
      <dgm:spPr/>
      <dgm:t>
        <a:bodyPr/>
        <a:lstStyle/>
        <a:p>
          <a:r>
            <a:rPr lang="en-US" sz="2400" dirty="0">
              <a:latin typeface="Calibri" panose="020F0502020204030204" pitchFamily="34" charset="0"/>
              <a:cs typeface="Calibri" panose="020F0502020204030204" pitchFamily="34" charset="0"/>
            </a:rPr>
            <a:t>Κύπρος</a:t>
          </a:r>
        </a:p>
      </dgm:t>
    </dgm:pt>
    <dgm:pt modelId="{E41CA2F1-C95B-4957-9073-F6200E92A7F9}" type="parTrans" cxnId="{927924A9-4B88-401B-B172-2F19129F051B}">
      <dgm:prSet/>
      <dgm:spPr/>
      <dgm:t>
        <a:bodyPr/>
        <a:lstStyle/>
        <a:p>
          <a:endParaRPr lang="en-US" sz="1050">
            <a:latin typeface="Calibri" panose="020F0502020204030204" pitchFamily="34" charset="0"/>
            <a:cs typeface="Calibri" panose="020F0502020204030204" pitchFamily="34" charset="0"/>
          </a:endParaRPr>
        </a:p>
      </dgm:t>
    </dgm:pt>
    <dgm:pt modelId="{6B4C25C6-3AA1-4D82-B8EF-35FF20DC287C}" type="sibTrans" cxnId="{927924A9-4B88-401B-B172-2F19129F051B}">
      <dgm:prSet/>
      <dgm:spPr/>
      <dgm:t>
        <a:bodyPr/>
        <a:lstStyle/>
        <a:p>
          <a:endParaRPr lang="en-US" sz="1050">
            <a:latin typeface="Calibri" panose="020F0502020204030204" pitchFamily="34" charset="0"/>
            <a:cs typeface="Calibri" panose="020F0502020204030204" pitchFamily="34" charset="0"/>
          </a:endParaRPr>
        </a:p>
      </dgm:t>
    </dgm:pt>
    <dgm:pt modelId="{5C2E29FA-C8CD-4271-A7C0-1014BB4452E7}">
      <dgm:prSet phldrT="[Text]" custT="1"/>
      <dgm:spPr/>
      <dgm:t>
        <a:bodyPr/>
        <a:lstStyle/>
        <a:p>
          <a:pPr rtl="0"/>
          <a:r>
            <a:rPr lang="en-GB" sz="1600" b="1" i="1" dirty="0">
              <a:latin typeface="Calibri" panose="020F0502020204030204" pitchFamily="34" charset="0"/>
              <a:cs typeface="Calibri" panose="020F0502020204030204" pitchFamily="34" charset="0"/>
            </a:rPr>
            <a:t>Στην Κύπρο, στο παρελθόν, το δικαίωμα ψήφου ήταν υποχρεωτικό. Ωστόσο, τώρα το δικαίωμα ψήφου είναι προαιρετικό.</a:t>
          </a:r>
          <a:endParaRPr lang="en-US" sz="1600" dirty="0">
            <a:latin typeface="Calibri" panose="020F0502020204030204" pitchFamily="34" charset="0"/>
            <a:cs typeface="Calibri" panose="020F0502020204030204" pitchFamily="34" charset="0"/>
          </a:endParaRPr>
        </a:p>
      </dgm:t>
    </dgm:pt>
    <dgm:pt modelId="{23B06443-3AC9-4F39-88E8-08B3D0A0D46C}" type="parTrans" cxnId="{93E5EA89-7B56-4DA7-A8BB-AF13F2922327}">
      <dgm:prSet/>
      <dgm:spPr/>
      <dgm:t>
        <a:bodyPr/>
        <a:lstStyle/>
        <a:p>
          <a:endParaRPr lang="en-US" sz="1050">
            <a:latin typeface="Calibri" panose="020F0502020204030204" pitchFamily="34" charset="0"/>
            <a:cs typeface="Calibri" panose="020F0502020204030204" pitchFamily="34" charset="0"/>
          </a:endParaRPr>
        </a:p>
      </dgm:t>
    </dgm:pt>
    <dgm:pt modelId="{A9011725-5200-4DF7-8515-BD0898FBFDCA}" type="sibTrans" cxnId="{93E5EA89-7B56-4DA7-A8BB-AF13F2922327}">
      <dgm:prSet/>
      <dgm:spPr/>
      <dgm:t>
        <a:bodyPr/>
        <a:lstStyle/>
        <a:p>
          <a:endParaRPr lang="en-US" sz="1050">
            <a:latin typeface="Calibri" panose="020F0502020204030204" pitchFamily="34" charset="0"/>
            <a:cs typeface="Calibri" panose="020F0502020204030204" pitchFamily="34" charset="0"/>
          </a:endParaRPr>
        </a:p>
      </dgm:t>
    </dgm:pt>
    <dgm:pt modelId="{C95D029B-EBBA-45A7-82D4-33444FCDC6B7}" type="pres">
      <dgm:prSet presAssocID="{25F759A3-EC1C-4857-9B01-95F11E74F8A0}" presName="linear" presStyleCnt="0">
        <dgm:presLayoutVars>
          <dgm:animLvl val="lvl"/>
          <dgm:resizeHandles val="exact"/>
        </dgm:presLayoutVars>
      </dgm:prSet>
      <dgm:spPr/>
    </dgm:pt>
    <dgm:pt modelId="{24946F09-FF8C-4117-BF43-B9F61764EA01}" type="pres">
      <dgm:prSet presAssocID="{F7C9AB2B-AB02-448E-A1D4-3BFC03297C7C}" presName="parentText" presStyleLbl="node1" presStyleIdx="0" presStyleCnt="2">
        <dgm:presLayoutVars>
          <dgm:chMax val="0"/>
          <dgm:bulletEnabled val="1"/>
        </dgm:presLayoutVars>
      </dgm:prSet>
      <dgm:spPr/>
    </dgm:pt>
    <dgm:pt modelId="{C15E7DF0-9504-4F65-A036-B7E4AC8BCF4D}" type="pres">
      <dgm:prSet presAssocID="{F7C9AB2B-AB02-448E-A1D4-3BFC03297C7C}" presName="childText" presStyleLbl="revTx" presStyleIdx="0" presStyleCnt="2">
        <dgm:presLayoutVars>
          <dgm:bulletEnabled val="1"/>
        </dgm:presLayoutVars>
      </dgm:prSet>
      <dgm:spPr/>
    </dgm:pt>
    <dgm:pt modelId="{1419E13D-D5F5-4F7F-85A0-FF476617A5EF}" type="pres">
      <dgm:prSet presAssocID="{7D7D92E5-C7C9-4182-9BDF-A143DD3873A5}" presName="parentText" presStyleLbl="node1" presStyleIdx="1" presStyleCnt="2" custLinFactNeighborY="-3316">
        <dgm:presLayoutVars>
          <dgm:chMax val="0"/>
          <dgm:bulletEnabled val="1"/>
        </dgm:presLayoutVars>
      </dgm:prSet>
      <dgm:spPr/>
    </dgm:pt>
    <dgm:pt modelId="{5C763FEC-8812-4404-9FCD-6682AB6C5E7C}" type="pres">
      <dgm:prSet presAssocID="{7D7D92E5-C7C9-4182-9BDF-A143DD3873A5}" presName="childText" presStyleLbl="revTx" presStyleIdx="1" presStyleCnt="2">
        <dgm:presLayoutVars>
          <dgm:bulletEnabled val="1"/>
        </dgm:presLayoutVars>
      </dgm:prSet>
      <dgm:spPr/>
    </dgm:pt>
  </dgm:ptLst>
  <dgm:cxnLst>
    <dgm:cxn modelId="{39858318-DCB4-47FF-98FA-F298B1EE2AE9}" type="presOf" srcId="{F7C9AB2B-AB02-448E-A1D4-3BFC03297C7C}" destId="{24946F09-FF8C-4117-BF43-B9F61764EA01}" srcOrd="0" destOrd="0" presId="urn:microsoft.com/office/officeart/2005/8/layout/vList2"/>
    <dgm:cxn modelId="{24EB183B-DAF9-469E-9AAE-082787686847}" srcId="{25F759A3-EC1C-4857-9B01-95F11E74F8A0}" destId="{F7C9AB2B-AB02-448E-A1D4-3BFC03297C7C}" srcOrd="0" destOrd="0" parTransId="{26ADC3BC-0A39-4857-90A0-20262561AF92}" sibTransId="{ECE91637-8E19-4054-9B91-D806F1470D3B}"/>
    <dgm:cxn modelId="{14048167-1771-4272-8F2B-826A1C5EFF0C}" type="presOf" srcId="{F642A9D1-6449-4961-AF71-031057E1FFE1}" destId="{C15E7DF0-9504-4F65-A036-B7E4AC8BCF4D}" srcOrd="0" destOrd="0" presId="urn:microsoft.com/office/officeart/2005/8/layout/vList2"/>
    <dgm:cxn modelId="{93E5EA89-7B56-4DA7-A8BB-AF13F2922327}" srcId="{7D7D92E5-C7C9-4182-9BDF-A143DD3873A5}" destId="{5C2E29FA-C8CD-4271-A7C0-1014BB4452E7}" srcOrd="0" destOrd="0" parTransId="{23B06443-3AC9-4F39-88E8-08B3D0A0D46C}" sibTransId="{A9011725-5200-4DF7-8515-BD0898FBFDCA}"/>
    <dgm:cxn modelId="{BCFEAB99-2861-45D6-A7FD-2492F78EABCF}" type="presOf" srcId="{25F759A3-EC1C-4857-9B01-95F11E74F8A0}" destId="{C95D029B-EBBA-45A7-82D4-33444FCDC6B7}" srcOrd="0" destOrd="0" presId="urn:microsoft.com/office/officeart/2005/8/layout/vList2"/>
    <dgm:cxn modelId="{927924A9-4B88-401B-B172-2F19129F051B}" srcId="{25F759A3-EC1C-4857-9B01-95F11E74F8A0}" destId="{7D7D92E5-C7C9-4182-9BDF-A143DD3873A5}" srcOrd="1" destOrd="0" parTransId="{E41CA2F1-C95B-4957-9073-F6200E92A7F9}" sibTransId="{6B4C25C6-3AA1-4D82-B8EF-35FF20DC287C}"/>
    <dgm:cxn modelId="{596F95B2-3FEC-4F19-902B-4F63CF80C3E6}" type="presOf" srcId="{7D7D92E5-C7C9-4182-9BDF-A143DD3873A5}" destId="{1419E13D-D5F5-4F7F-85A0-FF476617A5EF}" srcOrd="0" destOrd="0" presId="urn:microsoft.com/office/officeart/2005/8/layout/vList2"/>
    <dgm:cxn modelId="{EAFBE4C2-136A-4C67-A066-19128DEE4FF4}" srcId="{F7C9AB2B-AB02-448E-A1D4-3BFC03297C7C}" destId="{F642A9D1-6449-4961-AF71-031057E1FFE1}" srcOrd="0" destOrd="0" parTransId="{531B60FC-E9FA-43E6-AF10-F7F859393E0A}" sibTransId="{C7C8D4B9-D249-41A8-8DCF-077EF0E16D56}"/>
    <dgm:cxn modelId="{8A027ACE-298B-4FC9-906A-9057B5DC5157}" type="presOf" srcId="{5C2E29FA-C8CD-4271-A7C0-1014BB4452E7}" destId="{5C763FEC-8812-4404-9FCD-6682AB6C5E7C}" srcOrd="0" destOrd="0" presId="urn:microsoft.com/office/officeart/2005/8/layout/vList2"/>
    <dgm:cxn modelId="{AE26D579-0668-4366-82D3-AFB67CAD8B69}" type="presParOf" srcId="{C95D029B-EBBA-45A7-82D4-33444FCDC6B7}" destId="{24946F09-FF8C-4117-BF43-B9F61764EA01}" srcOrd="0" destOrd="0" presId="urn:microsoft.com/office/officeart/2005/8/layout/vList2"/>
    <dgm:cxn modelId="{182DBD8B-ECCF-4D72-A4A0-AD60EE567691}" type="presParOf" srcId="{C95D029B-EBBA-45A7-82D4-33444FCDC6B7}" destId="{C15E7DF0-9504-4F65-A036-B7E4AC8BCF4D}" srcOrd="1" destOrd="0" presId="urn:microsoft.com/office/officeart/2005/8/layout/vList2"/>
    <dgm:cxn modelId="{A9AB83C0-399A-43F9-986E-F94E37F64DDB}" type="presParOf" srcId="{C95D029B-EBBA-45A7-82D4-33444FCDC6B7}" destId="{1419E13D-D5F5-4F7F-85A0-FF476617A5EF}" srcOrd="2" destOrd="0" presId="urn:microsoft.com/office/officeart/2005/8/layout/vList2"/>
    <dgm:cxn modelId="{EE22A7E4-AFCB-42AB-87EB-DFE6B8E73FE4}" type="presParOf" srcId="{C95D029B-EBBA-45A7-82D4-33444FCDC6B7}" destId="{5C763FEC-8812-4404-9FCD-6682AB6C5E7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6F09-FF8C-4117-BF43-B9F61764EA01}">
      <dsp:nvSpPr>
        <dsp:cNvPr id="0" name=""/>
        <dsp:cNvSpPr/>
      </dsp:nvSpPr>
      <dsp:spPr>
        <a:xfrm>
          <a:off x="0" y="416133"/>
          <a:ext cx="8128000"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Σκωτία</a:t>
          </a:r>
        </a:p>
      </dsp:txBody>
      <dsp:txXfrm>
        <a:off x="59399" y="475532"/>
        <a:ext cx="8009202" cy="1098002"/>
      </dsp:txXfrm>
    </dsp:sp>
    <dsp:sp modelId="{C15E7DF0-9504-4F65-A036-B7E4AC8BCF4D}">
      <dsp:nvSpPr>
        <dsp:cNvPr id="0" name=""/>
        <dsp:cNvSpPr/>
      </dsp:nvSpPr>
      <dsp:spPr>
        <a:xfrm>
          <a:off x="0" y="16329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b="1" i="1" kern="1200" dirty="0">
              <a:latin typeface="Calibri" panose="020F0502020204030204" pitchFamily="34" charset="0"/>
              <a:cs typeface="Calibri" panose="020F0502020204030204" pitchFamily="34" charset="0"/>
            </a:rPr>
            <a:t>Στη Σκωτία, η ηλικία ψήφου για τις βουλευτικές εκλογές είναι τα 16 έτη. Με άλλα λόγια, οι άνθρωποι έχουν δικαίωμα ψήφου από την ηλικία των 16 ετών και άνω. </a:t>
          </a:r>
          <a:endParaRPr lang="en-US" sz="1600" kern="1200" dirty="0">
            <a:latin typeface="Calibri" panose="020F0502020204030204" pitchFamily="34" charset="0"/>
            <a:cs typeface="Calibri" panose="020F0502020204030204" pitchFamily="34" charset="0"/>
          </a:endParaRPr>
        </a:p>
      </dsp:txBody>
      <dsp:txXfrm>
        <a:off x="0" y="1632933"/>
        <a:ext cx="8128000" cy="1076400"/>
      </dsp:txXfrm>
    </dsp:sp>
    <dsp:sp modelId="{1419E13D-D5F5-4F7F-85A0-FF476617A5EF}">
      <dsp:nvSpPr>
        <dsp:cNvPr id="0" name=""/>
        <dsp:cNvSpPr/>
      </dsp:nvSpPr>
      <dsp:spPr>
        <a:xfrm>
          <a:off x="0" y="2673640"/>
          <a:ext cx="8128000" cy="1216800"/>
        </a:xfrm>
        <a:prstGeom prst="roundRect">
          <a:avLst/>
        </a:prstGeom>
        <a:solidFill>
          <a:schemeClr val="accent3">
            <a:hueOff val="-2512408"/>
            <a:satOff val="-20103"/>
            <a:lumOff val="10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Κύπρος</a:t>
          </a:r>
        </a:p>
      </dsp:txBody>
      <dsp:txXfrm>
        <a:off x="59399" y="2733039"/>
        <a:ext cx="8009202" cy="1098002"/>
      </dsp:txXfrm>
    </dsp:sp>
    <dsp:sp modelId="{5C763FEC-8812-4404-9FCD-6682AB6C5E7C}">
      <dsp:nvSpPr>
        <dsp:cNvPr id="0" name=""/>
        <dsp:cNvSpPr/>
      </dsp:nvSpPr>
      <dsp:spPr>
        <a:xfrm>
          <a:off x="0" y="39261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b="1" i="1" kern="1200" dirty="0">
              <a:latin typeface="Calibri" panose="020F0502020204030204" pitchFamily="34" charset="0"/>
              <a:cs typeface="Calibri" panose="020F0502020204030204" pitchFamily="34" charset="0"/>
            </a:rPr>
            <a:t>Στην Κύπρο, στο παρελθόν, το δικαίωμα ψήφου ήταν υποχρεωτικό. Ωστόσο, τώρα το δικαίωμα ψήφου είναι προαιρετικό.</a:t>
          </a:r>
          <a:endParaRPr lang="en-US" sz="1600" kern="1200" dirty="0">
            <a:latin typeface="Calibri" panose="020F0502020204030204" pitchFamily="34" charset="0"/>
            <a:cs typeface="Calibri" panose="020F0502020204030204" pitchFamily="34" charset="0"/>
          </a:endParaRPr>
        </a:p>
      </dsp:txBody>
      <dsp:txXfrm>
        <a:off x="0" y="3926133"/>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ducation.nationalgeographic.org/resource/black-codes-and-jim-crow-laws" TargetMode="External"/><Relationship Id="rId4" Type="http://schemas.openxmlformats.org/officeDocument/2006/relationships/hyperlink" Target="https://floridahumanities.org/event/the-jim-crow-era-2/"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sightnews.com/opinion/columnists/why-emmett-tills-last-living-killer-deserves-to-be-locked-up/article_56246d2c-146b-11ed-ba69-579a8a07ee9f.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today.tamu.edu/2020/01/15/why-i-have-a-dream-remains-one-of-historys-greatest-speeches/" TargetMode="External"/><Relationship Id="rId4" Type="http://schemas.openxmlformats.org/officeDocument/2006/relationships/hyperlink" Target="https://www.nobelprize.org/prizes/peace/1964/king/biographica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istory.com/topics/black-history/malcolm-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ah.edu/diversity/news/15567-which-is-the-correct-terminology-black-african-american-or-people-of-colo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maahc.si.edu/explore/stories/black-panther-party-challenging-police-and-promoting-social-chang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britannica.com/biography/Fred-Hampt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lacklivesmatter.com/abou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n.wikipedia.org/wiki/Black_Lives_Matt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imdb.com/title/tt589502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lphahistory.com/northernireland/northern-ireland-civil-rights-movemen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irishcentral.com/opinion/others/northern-ireland-civil-rights-movement"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in.ulster.ac.uk/events/crights/nicra/nicra78.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rc.org/resources/glossary-of-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n.wikipedia.org/wiki/Women%27s_suffrage_in_the_United_Kingd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apapolyviou.com/2015/03/14/i-psifos-ton-ginekon-stin-kipr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apapolyviou.com/2015/03/14/i-psifos-ton-ginekon-stin-kipr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fr.org/article/changing-landscape-global-lgbtq-righ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fr.org/article/changing-landscape-global-lgbtq-right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ibrary.law.howard.edu/civilrightshistory/women/intersectionality#:~:text=The%20term%20intersectionality%20was%20first,complicate%20the%20various%20oppressions%20and"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researchguides.library.syr.edu/fys101/intersectionality"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wis.org/intersectionalit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topic/civil-righ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bb1256de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bb1256ded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5bb1256ded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err="1"/>
              <a:t>Πηγή</a:t>
            </a:r>
            <a:r>
              <a:rPr lang="en-GB" dirty="0"/>
              <a:t>: https://vga.maps.arcgis.com/apps/MapJournal/index.html?appid=9a16f431ccc84f11958e0983d3d1f8df#</a:t>
            </a:r>
            <a:r>
              <a:rPr lang="el-GR" dirty="0"/>
              <a:t> </a:t>
            </a:r>
            <a:r>
              <a:rPr lang="en-GB" dirty="0"/>
              <a:t> </a:t>
            </a:r>
            <a:endParaRPr dirty="0"/>
          </a:p>
          <a:p>
            <a:pPr marL="457200" marR="0" lvl="0" indent="-228600" algn="l" rtl="0">
              <a:lnSpc>
                <a:spcPct val="100000"/>
              </a:lnSpc>
              <a:spcBef>
                <a:spcPts val="0"/>
              </a:spcBef>
              <a:spcAft>
                <a:spcPts val="0"/>
              </a:spcAft>
              <a:buSzPts val="1400"/>
              <a:buNone/>
            </a:pPr>
            <a:endParaRPr dirty="0"/>
          </a:p>
        </p:txBody>
      </p:sp>
      <p:sp>
        <p:nvSpPr>
          <p:cNvPr id="118" name="Google Shape;11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r>
              <a:rPr lang="en-GB"/>
              <a:t>Πηγή: </a:t>
            </a:r>
            <a:r>
              <a:rPr lang="en-GB" u="sng">
                <a:solidFill>
                  <a:srgbClr val="0070C0"/>
                </a:solidFill>
                <a:hlinkClick r:id="rId3">
                  <a:extLst>
                    <a:ext uri="{A12FA001-AC4F-418D-AE19-62706E023703}">
                      <ahyp:hlinkClr xmlns:ahyp="http://schemas.microsoft.com/office/drawing/2018/hyperlinkcolor" val="tx"/>
                    </a:ext>
                  </a:extLst>
                </a:hlinkClick>
              </a:rPr>
              <a:t>https://vga.maps.arcgis.com/apps/MapJournal/index.html?appid=9a16f431ccc84f11958e0983d3d1f8df</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Πηγές εικόνων: </a:t>
            </a:r>
            <a:r>
              <a:rPr lang="en-GB" u="sng">
                <a:solidFill>
                  <a:schemeClr val="hlink"/>
                </a:solidFill>
                <a:hlinkClick r:id="rId4"/>
              </a:rPr>
              <a:t>https:</a:t>
            </a:r>
            <a:r>
              <a:rPr lang="en-GB"/>
              <a:t>//floridahumanities.org/event/the-jim-crow-era-2/ </a:t>
            </a:r>
            <a:r>
              <a:rPr lang="en-GB" u="sng">
                <a:solidFill>
                  <a:schemeClr val="hlink"/>
                </a:solidFill>
                <a:hlinkClick r:id="rId5"/>
              </a:rPr>
              <a:t>και </a:t>
            </a:r>
            <a:r>
              <a:rPr lang="en-GB"/>
              <a:t>https://education.nationalgeographic.org/resource/black-codes-and-jim-crow-laws </a:t>
            </a:r>
            <a:endParaRPr/>
          </a:p>
        </p:txBody>
      </p:sp>
      <p:sp>
        <p:nvSpPr>
          <p:cNvPr id="128" name="Google Shape;1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050"/>
              <a:t>Εικόνα: </a:t>
            </a:r>
            <a:r>
              <a:rPr lang="en-GB" sz="1050" u="sng">
                <a:solidFill>
                  <a:schemeClr val="hlink"/>
                </a:solidFill>
                <a:hlinkClick r:id="rId3"/>
              </a:rPr>
              <a:t>https:</a:t>
            </a:r>
            <a:r>
              <a:rPr lang="en-GB" sz="1050"/>
              <a:t>//www.insightnews.com/opinion/columnists/why-emmett-tills-last-living-killer-deserves-to-be-locked-up/article_56246d2c-146b-11ed-ba69-579a8a07ee9f.html </a:t>
            </a:r>
            <a:endParaRPr sz="1050"/>
          </a:p>
          <a:p>
            <a:pPr marL="0" lvl="0" indent="0" algn="l" rtl="0">
              <a:lnSpc>
                <a:spcPct val="100000"/>
              </a:lnSpc>
              <a:spcBef>
                <a:spcPts val="0"/>
              </a:spcBef>
              <a:spcAft>
                <a:spcPts val="0"/>
              </a:spcAft>
              <a:buSzPts val="1400"/>
              <a:buNone/>
            </a:pPr>
            <a:endParaRPr/>
          </a:p>
        </p:txBody>
      </p:sp>
      <p:sp>
        <p:nvSpPr>
          <p:cNvPr id="138" name="Google Shape;1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Arial"/>
              <a:buNone/>
            </a:pPr>
            <a:r>
              <a:rPr lang="en-GB" sz="1000"/>
              <a:t>Εικόνα: </a:t>
            </a:r>
            <a:r>
              <a:rPr lang="en-GB" sz="1000" u="sng">
                <a:hlinkClick r:id="rId3"/>
              </a:rPr>
              <a:t>https:</a:t>
            </a:r>
            <a:r>
              <a:rPr lang="en-GB" sz="1000"/>
              <a:t>//vga.maps.arcgis.com/apps/MapJournal/index.html?appid=9a16f431ccc84f11958e0983d3d1f8df#  </a:t>
            </a:r>
            <a:endParaRPr/>
          </a:p>
        </p:txBody>
      </p:sp>
      <p:sp>
        <p:nvSpPr>
          <p:cNvPr id="147" name="Google Shape;1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κειμένου: </a:t>
            </a:r>
            <a:r>
              <a:rPr lang="en-GB" u="sng">
                <a:solidFill>
                  <a:srgbClr val="0070C0"/>
                </a:solidFill>
                <a:hlinkClick r:id="rId3">
                  <a:extLst>
                    <a:ext uri="{A12FA001-AC4F-418D-AE19-62706E023703}">
                      <ahyp:hlinkClr xmlns:ahyp="http://schemas.microsoft.com/office/drawing/2018/hyperlinkcolor" val="tx"/>
                    </a:ext>
                  </a:extLst>
                </a:hlinkClick>
              </a:rPr>
              <a:t>https://vga.maps.arcgis.com/apps/MapJournal/index.html?appid=9a16f431ccc84f11958e0983d3d1f8df#</a:t>
            </a:r>
            <a:endParaRPr/>
          </a:p>
        </p:txBody>
      </p:sp>
      <p:sp>
        <p:nvSpPr>
          <p:cNvPr id="156" name="Google Shape;1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Clr>
                <a:schemeClr val="dk1"/>
              </a:buClr>
              <a:buSzPts val="1800"/>
              <a:buFont typeface="Arial"/>
              <a:buNone/>
            </a:pPr>
            <a:r>
              <a:rPr lang="en-GB" sz="900"/>
              <a:t>Πηγή: </a:t>
            </a:r>
            <a:r>
              <a:rPr lang="en-GB" sz="900" u="sng">
                <a:solidFill>
                  <a:srgbClr val="0070C0"/>
                </a:solidFill>
                <a:hlinkClick r:id="rId3">
                  <a:extLst>
                    <a:ext uri="{A12FA001-AC4F-418D-AE19-62706E023703}">
                      <ahyp:hlinkClr xmlns:ahyp="http://schemas.microsoft.com/office/drawing/2018/hyperlinkcolor" val="tx"/>
                    </a:ext>
                  </a:extLst>
                </a:hlinkClick>
              </a:rPr>
              <a:t>https:</a:t>
            </a:r>
            <a:r>
              <a:rPr lang="en-GB" sz="900"/>
              <a:t>//vga.maps.arcgis.com/apps/MapJournal/index.html?appid=9a16f431ccc84f11958e0983d3d1f8df#  </a:t>
            </a:r>
            <a:endParaRPr sz="900"/>
          </a:p>
          <a:p>
            <a:pPr marL="0" lvl="0" indent="0" algn="l" rtl="0">
              <a:lnSpc>
                <a:spcPct val="100000"/>
              </a:lnSpc>
              <a:spcBef>
                <a:spcPts val="0"/>
              </a:spcBef>
              <a:spcAft>
                <a:spcPts val="0"/>
              </a:spcAft>
              <a:buSzPts val="1400"/>
              <a:buNone/>
            </a:pPr>
            <a:endParaRPr/>
          </a:p>
        </p:txBody>
      </p:sp>
      <p:sp>
        <p:nvSpPr>
          <p:cNvPr id="165" name="Google Shape;16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Πηγή κειμένου: </a:t>
            </a:r>
            <a:r>
              <a:rPr lang="en-GB" u="sng">
                <a:solidFill>
                  <a:srgbClr val="0070C0"/>
                </a:solidFill>
                <a:hlinkClick r:id="rId3">
                  <a:extLst>
                    <a:ext uri="{A12FA001-AC4F-418D-AE19-62706E023703}">
                      <ahyp:hlinkClr xmlns:ahyp="http://schemas.microsoft.com/office/drawing/2018/hyperlinkcolor" val="tx"/>
                    </a:ext>
                  </a:extLst>
                </a:hlinkClick>
              </a:rPr>
              <a:t>https:</a:t>
            </a:r>
            <a:r>
              <a:rPr lang="en-GB"/>
              <a:t>//vga.maps.arcgis.com/apps/MapJournal/index.html?appid=9a16f431ccc84f11958e0983d3d1f8df# και </a:t>
            </a:r>
            <a:endParaRPr/>
          </a:p>
          <a:p>
            <a:pPr marL="228600" lvl="0" indent="0" algn="l" rtl="0">
              <a:lnSpc>
                <a:spcPct val="90000"/>
              </a:lnSpc>
              <a:spcBef>
                <a:spcPts val="1000"/>
              </a:spcBef>
              <a:spcAft>
                <a:spcPts val="0"/>
              </a:spcAft>
              <a:buClr>
                <a:schemeClr val="dk1"/>
              </a:buClr>
              <a:buSzPts val="1800"/>
              <a:buFont typeface="Arial"/>
              <a:buNone/>
            </a:pPr>
            <a:r>
              <a:rPr lang="en-GB" u="sng">
                <a:solidFill>
                  <a:srgbClr val="0070C0"/>
                </a:solidFill>
                <a:hlinkClick r:id="rId4">
                  <a:extLst>
                    <a:ext uri="{A12FA001-AC4F-418D-AE19-62706E023703}">
                      <ahyp:hlinkClr xmlns:ahyp="http://schemas.microsoft.com/office/drawing/2018/hyperlinkcolor" val="tx"/>
                    </a:ext>
                  </a:extLst>
                </a:hlinkClick>
              </a:rPr>
              <a:t>https://www.nobelprize.org/prizes/peace/1964/king/biographical/ </a:t>
            </a:r>
            <a:endParaRPr/>
          </a:p>
          <a:p>
            <a:pPr marL="457200" lvl="0" indent="-228600" algn="just" rtl="0">
              <a:lnSpc>
                <a:spcPct val="90000"/>
              </a:lnSpc>
              <a:spcBef>
                <a:spcPts val="1000"/>
              </a:spcBef>
              <a:spcAft>
                <a:spcPts val="0"/>
              </a:spcAft>
              <a:buClr>
                <a:schemeClr val="dk1"/>
              </a:buClr>
              <a:buSzPts val="1800"/>
              <a:buFont typeface="Arial"/>
              <a:buNone/>
            </a:pPr>
            <a:r>
              <a:rPr lang="en-GB"/>
              <a:t>Εικόνα: </a:t>
            </a:r>
            <a:r>
              <a:rPr lang="en-GB" u="sng">
                <a:solidFill>
                  <a:srgbClr val="0070C0"/>
                </a:solidFill>
                <a:hlinkClick r:id="rId5">
                  <a:extLst>
                    <a:ext uri="{A12FA001-AC4F-418D-AE19-62706E023703}">
                      <ahyp:hlinkClr xmlns:ahyp="http://schemas.microsoft.com/office/drawing/2018/hyperlinkcolor" val="tx"/>
                    </a:ext>
                  </a:extLst>
                </a:hlinkClick>
              </a:rPr>
              <a:t>https:</a:t>
            </a:r>
            <a:r>
              <a:rPr lang="en-GB"/>
              <a:t>//today.tamu.edu/2020/01/15/why-i-have-a-dream-remains-one-of-historys-greatest-speeches/ </a:t>
            </a:r>
            <a:endParaRPr/>
          </a:p>
          <a:p>
            <a:pPr marL="457200" marR="0" lvl="0" indent="-228600" algn="l" rtl="0">
              <a:lnSpc>
                <a:spcPct val="100000"/>
              </a:lnSpc>
              <a:spcBef>
                <a:spcPts val="0"/>
              </a:spcBef>
              <a:spcAft>
                <a:spcPts val="0"/>
              </a:spcAft>
              <a:buSzPts val="1400"/>
              <a:buNone/>
            </a:pPr>
            <a:endParaRPr/>
          </a:p>
        </p:txBody>
      </p:sp>
      <p:sp>
        <p:nvSpPr>
          <p:cNvPr id="175" name="Google Shape;17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κειμένου: </a:t>
            </a:r>
            <a:r>
              <a:rPr lang="en-GB" u="sng">
                <a:solidFill>
                  <a:srgbClr val="181818"/>
                </a:solidFill>
                <a:hlinkClick r:id="rId3">
                  <a:extLst>
                    <a:ext uri="{A12FA001-AC4F-418D-AE19-62706E023703}">
                      <ahyp:hlinkClr xmlns:ahyp="http://schemas.microsoft.com/office/drawing/2018/hyperlinkcolor" val="tx"/>
                    </a:ext>
                  </a:extLst>
                </a:hlinkClick>
              </a:rPr>
              <a:t>https:</a:t>
            </a:r>
            <a:r>
              <a:rPr lang="en-GB"/>
              <a:t>//www.history.com/topics/black-history/malcolm-x </a:t>
            </a:r>
            <a:endParaRPr/>
          </a:p>
          <a:p>
            <a:pPr marL="0" lvl="0" indent="0" algn="l" rtl="0">
              <a:lnSpc>
                <a:spcPct val="100000"/>
              </a:lnSpc>
              <a:spcBef>
                <a:spcPts val="0"/>
              </a:spcBef>
              <a:spcAft>
                <a:spcPts val="0"/>
              </a:spcAft>
              <a:buSzPts val="1400"/>
              <a:buNone/>
            </a:pPr>
            <a:endParaRPr/>
          </a:p>
          <a:p>
            <a:pPr marL="0" lvl="0" indent="0" algn="just" rtl="0">
              <a:lnSpc>
                <a:spcPct val="90000"/>
              </a:lnSpc>
              <a:spcBef>
                <a:spcPts val="1000"/>
              </a:spcBef>
              <a:spcAft>
                <a:spcPts val="0"/>
              </a:spcAft>
              <a:buClr>
                <a:schemeClr val="dk1"/>
              </a:buClr>
              <a:buSzPts val="1800"/>
              <a:buFont typeface="Arial"/>
              <a:buNone/>
            </a:pPr>
            <a:r>
              <a:rPr lang="en-GB"/>
              <a:t>Πηγή εικόνας: </a:t>
            </a:r>
            <a:r>
              <a:rPr lang="en-GB" u="sng">
                <a:solidFill>
                  <a:srgbClr val="0070C0"/>
                </a:solidFill>
                <a:hlinkClick r:id="rId3">
                  <a:extLst>
                    <a:ext uri="{A12FA001-AC4F-418D-AE19-62706E023703}">
                      <ahyp:hlinkClr xmlns:ahyp="http://schemas.microsoft.com/office/drawing/2018/hyperlinkcolor" val="tx"/>
                    </a:ext>
                  </a:extLst>
                </a:hlinkClick>
              </a:rPr>
              <a:t>https:</a:t>
            </a:r>
            <a:r>
              <a:rPr lang="en-GB"/>
              <a:t>//www.history.com/topics/black-history/malcolm-x </a:t>
            </a:r>
            <a:endParaRPr/>
          </a:p>
          <a:p>
            <a:pPr marL="0" lvl="0" indent="0" algn="l" rtl="0">
              <a:lnSpc>
                <a:spcPct val="100000"/>
              </a:lnSpc>
              <a:spcBef>
                <a:spcPts val="0"/>
              </a:spcBef>
              <a:spcAft>
                <a:spcPts val="0"/>
              </a:spcAft>
              <a:buSzPts val="1400"/>
              <a:buNone/>
            </a:pPr>
            <a:endParaRPr/>
          </a:p>
        </p:txBody>
      </p:sp>
      <p:sp>
        <p:nvSpPr>
          <p:cNvPr id="190" name="Google Shape;19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Clr>
                <a:schemeClr val="dk1"/>
              </a:buClr>
              <a:buSzPts val="1800"/>
              <a:buFont typeface="Arial"/>
              <a:buNone/>
            </a:pPr>
            <a:r>
              <a:rPr lang="en-GB" sz="1400">
                <a:solidFill>
                  <a:srgbClr val="29282A"/>
                </a:solidFill>
              </a:rPr>
              <a:t>(Πηγή: </a:t>
            </a:r>
            <a:r>
              <a:rPr lang="en-GB" sz="1400" u="sng">
                <a:solidFill>
                  <a:srgbClr val="29282A"/>
                </a:solidFill>
                <a:hlinkClick r:id="rId3">
                  <a:extLst>
                    <a:ext uri="{A12FA001-AC4F-418D-AE19-62706E023703}">
                      <ahyp:hlinkClr xmlns:ahyp="http://schemas.microsoft.com/office/drawing/2018/hyperlinkcolor" val="tx"/>
                    </a:ext>
                  </a:extLst>
                </a:hlinkClick>
              </a:rPr>
              <a:t>https://www.uah.edu/diversity/news/15567-which-is-the-correct-terminology-black-african-american-or-people-of-color </a:t>
            </a:r>
            <a:r>
              <a:rPr lang="en-GB" sz="1400">
                <a:solidFill>
                  <a:srgbClr val="29282A"/>
                </a:solidFill>
              </a:rPr>
              <a:t>)</a:t>
            </a:r>
            <a:endParaRPr sz="1400"/>
          </a:p>
          <a:p>
            <a:pPr marL="457200" marR="0" lvl="0" indent="-228600" algn="l" rtl="0">
              <a:lnSpc>
                <a:spcPct val="100000"/>
              </a:lnSpc>
              <a:spcBef>
                <a:spcPts val="0"/>
              </a:spcBef>
              <a:spcAft>
                <a:spcPts val="0"/>
              </a:spcAft>
              <a:buSzPts val="1400"/>
              <a:buNone/>
            </a:pPr>
            <a:endParaRPr/>
          </a:p>
        </p:txBody>
      </p:sp>
      <p:sp>
        <p:nvSpPr>
          <p:cNvPr id="56" name="Google Shape;5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SzPts val="1400"/>
              <a:buNone/>
            </a:pPr>
            <a:r>
              <a:rPr lang="en-GB" sz="1100"/>
              <a:t>Πηγή κειμένου: </a:t>
            </a:r>
            <a:r>
              <a:rPr lang="en-GB" sz="1100" u="sng">
                <a:solidFill>
                  <a:schemeClr val="hlink"/>
                </a:solidFill>
                <a:hlinkClick r:id="rId3"/>
              </a:rPr>
              <a:t>https:</a:t>
            </a:r>
            <a:r>
              <a:rPr lang="en-GB" sz="1100"/>
              <a:t>//nmaahc.si.edu/explore/stories/black-panther-party-challenging-police-and-promoting-social-change </a:t>
            </a:r>
            <a:endParaRPr sz="1100"/>
          </a:p>
          <a:p>
            <a:pPr marL="457200" lvl="0" indent="-228600" algn="just" rtl="0">
              <a:lnSpc>
                <a:spcPct val="90000"/>
              </a:lnSpc>
              <a:spcBef>
                <a:spcPts val="1000"/>
              </a:spcBef>
              <a:spcAft>
                <a:spcPts val="0"/>
              </a:spcAft>
              <a:buClr>
                <a:schemeClr val="dk1"/>
              </a:buClr>
              <a:buSzPts val="1800"/>
              <a:buFont typeface="Arial"/>
              <a:buNone/>
            </a:pPr>
            <a:r>
              <a:rPr lang="en-GB" sz="1100"/>
              <a:t>Πηγή εικόνας: </a:t>
            </a:r>
            <a:r>
              <a:rPr lang="en-GB" sz="1100" u="sng">
                <a:solidFill>
                  <a:srgbClr val="0070C0"/>
                </a:solidFill>
                <a:hlinkClick r:id="rId4">
                  <a:extLst>
                    <a:ext uri="{A12FA001-AC4F-418D-AE19-62706E023703}">
                      <ahyp:hlinkClr xmlns:ahyp="http://schemas.microsoft.com/office/drawing/2018/hyperlinkcolor" val="tx"/>
                    </a:ext>
                  </a:extLst>
                </a:hlinkClick>
              </a:rPr>
              <a:t>https://www.britannica.com/biography/Fred-Hampton</a:t>
            </a:r>
            <a:endParaRPr/>
          </a:p>
        </p:txBody>
      </p:sp>
      <p:sp>
        <p:nvSpPr>
          <p:cNvPr id="205" name="Google Shape;20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800"/>
              <a:buFont typeface="Arial"/>
              <a:buNone/>
            </a:pPr>
            <a:r>
              <a:rPr lang="en-GB">
                <a:solidFill>
                  <a:srgbClr val="333333"/>
                </a:solidFill>
              </a:rPr>
              <a:t>Πηγή κειμένου: </a:t>
            </a:r>
            <a:r>
              <a:rPr lang="en-GB" u="sng">
                <a:solidFill>
                  <a:srgbClr val="333333"/>
                </a:solidFill>
                <a:hlinkClick r:id="rId3">
                  <a:extLst>
                    <a:ext uri="{A12FA001-AC4F-418D-AE19-62706E023703}">
                      <ahyp:hlinkClr xmlns:ahyp="http://schemas.microsoft.com/office/drawing/2018/hyperlinkcolor" val="tx"/>
                    </a:ext>
                  </a:extLst>
                </a:hlinkClick>
              </a:rPr>
              <a:t>https:</a:t>
            </a:r>
            <a:r>
              <a:rPr lang="en-GB"/>
              <a:t>//blacklivesmatter.com/about/ </a:t>
            </a:r>
            <a:endParaRPr/>
          </a:p>
          <a:p>
            <a:pPr marL="0" lvl="0" indent="0" algn="l" rtl="0">
              <a:lnSpc>
                <a:spcPct val="100000"/>
              </a:lnSpc>
              <a:spcBef>
                <a:spcPts val="0"/>
              </a:spcBef>
              <a:spcAft>
                <a:spcPts val="0"/>
              </a:spcAft>
              <a:buClr>
                <a:schemeClr val="dk1"/>
              </a:buClr>
              <a:buSzPts val="1400"/>
              <a:buFont typeface="Arial"/>
              <a:buNone/>
            </a:pPr>
            <a:r>
              <a:rPr lang="en-GB"/>
              <a:t>Πηγή εικόνας: </a:t>
            </a:r>
            <a:r>
              <a:rPr lang="en-GB" u="sng">
                <a:solidFill>
                  <a:schemeClr val="hlink"/>
                </a:solidFill>
                <a:hlinkClick r:id="rId4"/>
              </a:rPr>
              <a:t>https:</a:t>
            </a:r>
            <a:r>
              <a:rPr lang="en-GB"/>
              <a:t>//en.wikipedia.org/wiki/Black_Lives_Matter </a:t>
            </a:r>
            <a:endParaRPr/>
          </a:p>
          <a:p>
            <a:pPr marL="0" lvl="0" indent="0" algn="l" rtl="0">
              <a:lnSpc>
                <a:spcPct val="100000"/>
              </a:lnSpc>
              <a:spcBef>
                <a:spcPts val="0"/>
              </a:spcBef>
              <a:spcAft>
                <a:spcPts val="0"/>
              </a:spcAft>
              <a:buSzPts val="1400"/>
              <a:buNone/>
            </a:pPr>
            <a:endParaRPr/>
          </a:p>
        </p:txBody>
      </p:sp>
      <p:sp>
        <p:nvSpPr>
          <p:cNvPr id="222" name="Google Shape;22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a:t>
            </a:r>
            <a:r>
              <a:rPr lang="en-GB" b="1" u="sng">
                <a:solidFill>
                  <a:schemeClr val="hlink"/>
                </a:solidFill>
                <a:hlinkClick r:id="rId3"/>
              </a:rPr>
              <a:t>https:</a:t>
            </a:r>
            <a:r>
              <a:rPr lang="en-GB" b="1"/>
              <a:t>//www.imdb.com/title/tt5895028/ </a:t>
            </a:r>
            <a:endParaRPr b="1"/>
          </a:p>
        </p:txBody>
      </p:sp>
      <p:sp>
        <p:nvSpPr>
          <p:cNvPr id="237" name="Google Shape;23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Πηγή κειμένου: </a:t>
            </a:r>
            <a:r>
              <a:rPr lang="en-GB" u="sng">
                <a:solidFill>
                  <a:schemeClr val="hlink"/>
                </a:solidFill>
                <a:hlinkClick r:id="rId3"/>
              </a:rPr>
              <a:t>https:</a:t>
            </a:r>
            <a:r>
              <a:rPr lang="en-GB"/>
              <a:t>//alphahistory.com/northernireland/northern-ireland-civil-rights-movement/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Πηγή εικόνας: </a:t>
            </a:r>
            <a:r>
              <a:rPr lang="en-GB" u="sng">
                <a:solidFill>
                  <a:schemeClr val="hlink"/>
                </a:solidFill>
                <a:hlinkClick r:id="rId4"/>
              </a:rPr>
              <a:t>https:</a:t>
            </a:r>
            <a:r>
              <a:rPr lang="en-GB"/>
              <a:t>//www.irishcentral.com/opinion/others/northern-ireland-civil-rights-movement </a:t>
            </a:r>
            <a:endParaRPr/>
          </a:p>
        </p:txBody>
      </p:sp>
      <p:sp>
        <p:nvSpPr>
          <p:cNvPr id="246" name="Google Shape;24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32c904588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432c904588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a:t>
            </a:r>
            <a:r>
              <a:rPr lang="en-GB" u="sng">
                <a:solidFill>
                  <a:schemeClr val="hlink"/>
                </a:solidFill>
                <a:hlinkClick r:id="rId3"/>
              </a:rPr>
              <a:t>https:</a:t>
            </a:r>
            <a:r>
              <a:rPr lang="en-GB"/>
              <a:t>//cain.ulster.ac.uk/events/crights/nicra/nicra78.htm </a:t>
            </a:r>
            <a:endParaRPr/>
          </a:p>
        </p:txBody>
      </p:sp>
      <p:sp>
        <p:nvSpPr>
          <p:cNvPr id="255" name="Google Shape;255;g2432c904588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32c90458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432c90458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Πηγή κειμένου: </a:t>
            </a:r>
            <a:r>
              <a:rPr lang="en-GB" u="sng">
                <a:solidFill>
                  <a:srgbClr val="0070C0"/>
                </a:solidFill>
                <a:hlinkClick r:id="rId3">
                  <a:extLst>
                    <a:ext uri="{A12FA001-AC4F-418D-AE19-62706E023703}">
                      <ahyp:hlinkClr xmlns:ahyp="http://schemas.microsoft.com/office/drawing/2018/hyperlinkcolor" val="tx"/>
                    </a:ext>
                  </a:extLst>
                </a:hlinkClick>
              </a:rPr>
              <a:t>https:</a:t>
            </a:r>
            <a:r>
              <a:rPr lang="en-GB"/>
              <a:t>//www.hrc.org/resources/glossary-of-terms </a:t>
            </a:r>
            <a:endParaRPr/>
          </a:p>
          <a:p>
            <a:pPr marL="457200" marR="0" lvl="0" indent="-228600" algn="l" rtl="0">
              <a:lnSpc>
                <a:spcPct val="100000"/>
              </a:lnSpc>
              <a:spcBef>
                <a:spcPts val="0"/>
              </a:spcBef>
              <a:spcAft>
                <a:spcPts val="0"/>
              </a:spcAft>
              <a:buSzPts val="1400"/>
              <a:buNone/>
            </a:pPr>
            <a:endParaRPr/>
          </a:p>
        </p:txBody>
      </p:sp>
      <p:sp>
        <p:nvSpPr>
          <p:cNvPr id="64" name="Google Shape;6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Font typeface="Arial"/>
              <a:buNone/>
            </a:pPr>
            <a:r>
              <a:rPr lang="en-GB" sz="1000"/>
              <a:t>      Πηγή εικόνας: </a:t>
            </a:r>
            <a:r>
              <a:rPr lang="en-GB" sz="1000" u="sng">
                <a:solidFill>
                  <a:srgbClr val="0070C0"/>
                </a:solidFill>
                <a:hlinkClick r:id="rId3">
                  <a:extLst>
                    <a:ext uri="{A12FA001-AC4F-418D-AE19-62706E023703}">
                      <ahyp:hlinkClr xmlns:ahyp="http://schemas.microsoft.com/office/drawing/2018/hyperlinkcolor" val="tx"/>
                    </a:ext>
                  </a:extLst>
                </a:hlinkClick>
              </a:rPr>
              <a:t>https:</a:t>
            </a:r>
            <a:r>
              <a:rPr lang="en-GB" sz="1000"/>
              <a:t>//en.wikipedia.org/wiki/Women%27s_suffrage_in_the_United_Kingdom </a:t>
            </a:r>
            <a:endParaRPr sz="1000"/>
          </a:p>
          <a:p>
            <a:pPr marL="0" lvl="0" indent="0" algn="l" rtl="0">
              <a:lnSpc>
                <a:spcPct val="100000"/>
              </a:lnSpc>
              <a:spcBef>
                <a:spcPts val="0"/>
              </a:spcBef>
              <a:spcAft>
                <a:spcPts val="0"/>
              </a:spcAft>
              <a:buSzPts val="1400"/>
              <a:buNone/>
            </a:pPr>
            <a:endParaRPr/>
          </a:p>
        </p:txBody>
      </p:sp>
      <p:sp>
        <p:nvSpPr>
          <p:cNvPr id="276" name="Google Shape;27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r>
              <a:rPr lang="en-GB"/>
              <a:t>Πηγή: </a:t>
            </a:r>
            <a:r>
              <a:rPr lang="en-GB" u="sng">
                <a:solidFill>
                  <a:srgbClr val="0070C0"/>
                </a:solidFill>
                <a:hlinkClick r:id="rId3">
                  <a:extLst>
                    <a:ext uri="{A12FA001-AC4F-418D-AE19-62706E023703}">
                      <ahyp:hlinkClr xmlns:ahyp="http://schemas.microsoft.com/office/drawing/2018/hyperlinkcolor" val="tx"/>
                    </a:ext>
                  </a:extLst>
                </a:hlinkClick>
              </a:rPr>
              <a:t>https:</a:t>
            </a:r>
            <a:r>
              <a:rPr lang="en-GB"/>
              <a:t>//papapolyviou.com/2015/03/14/i-psifos-ton-ginekon-stin-kipro/ </a:t>
            </a:r>
            <a:endParaRPr/>
          </a:p>
        </p:txBody>
      </p:sp>
      <p:sp>
        <p:nvSpPr>
          <p:cNvPr id="292" name="Google Shape;29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r>
              <a:rPr lang="en-GB"/>
              <a:t>Πηγή: </a:t>
            </a:r>
            <a:r>
              <a:rPr lang="en-GB" u="sng">
                <a:solidFill>
                  <a:srgbClr val="0070C0"/>
                </a:solidFill>
                <a:hlinkClick r:id="rId3">
                  <a:extLst>
                    <a:ext uri="{A12FA001-AC4F-418D-AE19-62706E023703}">
                      <ahyp:hlinkClr xmlns:ahyp="http://schemas.microsoft.com/office/drawing/2018/hyperlinkcolor" val="tx"/>
                    </a:ext>
                  </a:extLst>
                </a:hlinkClick>
              </a:rPr>
              <a:t>https:</a:t>
            </a:r>
            <a:r>
              <a:rPr lang="en-GB"/>
              <a:t>//papapolyviou.com/2015/03/14/i-psifos-ton-ginekon-stin-kipro/ </a:t>
            </a:r>
            <a:endParaRPr/>
          </a:p>
        </p:txBody>
      </p:sp>
      <p:sp>
        <p:nvSpPr>
          <p:cNvPr id="292" name="Google Shape;29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9739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t>Πηγή κειμένου: </a:t>
            </a:r>
            <a:r>
              <a:rPr lang="en-GB" u="sng">
                <a:solidFill>
                  <a:schemeClr val="hlink"/>
                </a:solidFill>
                <a:hlinkClick r:id="rId3"/>
              </a:rPr>
              <a:t>https:</a:t>
            </a:r>
            <a:r>
              <a:rPr lang="en-GB"/>
              <a:t>//www.cfr.org/article/changing-landscape-global-lgbtq-rights </a:t>
            </a:r>
            <a:endParaRPr/>
          </a:p>
          <a:p>
            <a:pPr marL="0" lvl="0" indent="0" algn="l" rtl="0">
              <a:lnSpc>
                <a:spcPct val="100000"/>
              </a:lnSpc>
              <a:spcBef>
                <a:spcPts val="0"/>
              </a:spcBef>
              <a:spcAft>
                <a:spcPts val="0"/>
              </a:spcAft>
              <a:buSzPts val="1400"/>
              <a:buNone/>
            </a:pPr>
            <a:endParaRPr/>
          </a:p>
        </p:txBody>
      </p:sp>
      <p:sp>
        <p:nvSpPr>
          <p:cNvPr id="305" name="Google Shape;30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κειμένου: </a:t>
            </a:r>
            <a:r>
              <a:rPr lang="en-GB" u="sng">
                <a:solidFill>
                  <a:schemeClr val="hlink"/>
                </a:solidFill>
                <a:hlinkClick r:id="rId3"/>
              </a:rPr>
              <a:t>https:</a:t>
            </a:r>
            <a:r>
              <a:rPr lang="en-GB"/>
              <a:t>//www.cfr.org/article/changing-landscape-global-lgbtq-rights </a:t>
            </a:r>
            <a:endParaRPr/>
          </a:p>
          <a:p>
            <a:pPr marL="0" lvl="0" indent="0" algn="l" rtl="0">
              <a:lnSpc>
                <a:spcPct val="100000"/>
              </a:lnSpc>
              <a:spcBef>
                <a:spcPts val="0"/>
              </a:spcBef>
              <a:spcAft>
                <a:spcPts val="0"/>
              </a:spcAft>
              <a:buSzPts val="1400"/>
              <a:buNone/>
            </a:pPr>
            <a:endParaRPr/>
          </a:p>
        </p:txBody>
      </p:sp>
      <p:sp>
        <p:nvSpPr>
          <p:cNvPr id="313" name="Google Shape;31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κειμένου</a:t>
            </a:r>
            <a:r>
              <a:rPr lang="en-GB" sz="1050" u="sng">
                <a:solidFill>
                  <a:srgbClr val="333333"/>
                </a:solidFill>
                <a:hlinkClick r:id="rId3">
                  <a:extLst>
                    <a:ext uri="{A12FA001-AC4F-418D-AE19-62706E023703}">
                      <ahyp:hlinkClr xmlns:ahyp="http://schemas.microsoft.com/office/drawing/2018/hyperlinkcolor" val="tx"/>
                    </a:ext>
                  </a:extLst>
                </a:hlinkClick>
              </a:rPr>
              <a:t>:https://library.law.howard.edu/civilrightshistory/women/intersectionality#:~:text=Ο%20όρος%20διατομεακότητα%20ήταν%20πρώτον,περιπλέκει%20τις%20διαφορετικές%20επιθέσεις%20και</a:t>
            </a:r>
            <a:endParaRPr/>
          </a:p>
          <a:p>
            <a:pPr marL="0" lvl="0" indent="0" algn="l" rtl="0">
              <a:lnSpc>
                <a:spcPct val="100000"/>
              </a:lnSpc>
              <a:spcBef>
                <a:spcPts val="0"/>
              </a:spcBef>
              <a:spcAft>
                <a:spcPts val="0"/>
              </a:spcAft>
              <a:buClr>
                <a:schemeClr val="dk1"/>
              </a:buClr>
              <a:buSzPts val="1400"/>
              <a:buFont typeface="Arial"/>
              <a:buNone/>
            </a:pPr>
            <a:r>
              <a:rPr lang="en-GB"/>
              <a:t>Πηγή εικόνας: </a:t>
            </a:r>
            <a:r>
              <a:rPr lang="en-GB" u="sng">
                <a:solidFill>
                  <a:schemeClr val="hlink"/>
                </a:solidFill>
                <a:hlinkClick r:id="rId4"/>
              </a:rPr>
              <a:t>https:</a:t>
            </a:r>
            <a:r>
              <a:rPr lang="en-GB"/>
              <a:t>//researchguides.library.syr.edu/fys101/intersectionality </a:t>
            </a:r>
            <a:endParaRPr/>
          </a:p>
          <a:p>
            <a:pPr marL="0" lvl="0" indent="0" algn="l" rtl="0">
              <a:lnSpc>
                <a:spcPct val="100000"/>
              </a:lnSpc>
              <a:spcBef>
                <a:spcPts val="0"/>
              </a:spcBef>
              <a:spcAft>
                <a:spcPts val="0"/>
              </a:spcAft>
              <a:buSzPts val="1400"/>
              <a:buNone/>
            </a:pPr>
            <a:endParaRPr/>
          </a:p>
        </p:txBody>
      </p:sp>
      <p:sp>
        <p:nvSpPr>
          <p:cNvPr id="321" name="Google Shape;32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a:t>
            </a:r>
            <a:r>
              <a:rPr lang="en-GB" u="sng">
                <a:solidFill>
                  <a:schemeClr val="hlink"/>
                </a:solidFill>
                <a:hlinkClick r:id="rId3"/>
              </a:rPr>
              <a:t>https:</a:t>
            </a:r>
            <a:r>
              <a:rPr lang="en-GB"/>
              <a:t>//awis.org/intersectionality/ </a:t>
            </a:r>
            <a:endParaRPr/>
          </a:p>
        </p:txBody>
      </p:sp>
      <p:sp>
        <p:nvSpPr>
          <p:cNvPr id="329" name="Google Shape;32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r>
              <a:rPr lang="en-GB"/>
              <a:t>Πηγή: </a:t>
            </a:r>
            <a:r>
              <a:rPr lang="en-GB" i="1" u="sng">
                <a:solidFill>
                  <a:srgbClr val="3B3842"/>
                </a:solidFill>
                <a:hlinkClick r:id="rId3">
                  <a:extLst>
                    <a:ext uri="{A12FA001-AC4F-418D-AE19-62706E023703}">
                      <ahyp:hlinkClr xmlns:ahyp="http://schemas.microsoft.com/office/drawing/2018/hyperlinkcolor" val="tx"/>
                    </a:ext>
                  </a:extLst>
                </a:hlinkClick>
              </a:rPr>
              <a:t>https:</a:t>
            </a:r>
            <a:r>
              <a:rPr lang="en-GB" i="1">
                <a:solidFill>
                  <a:srgbClr val="3B3842"/>
                </a:solidFill>
              </a:rPr>
              <a:t>//www.britannica.com/topic/civil-rights </a:t>
            </a:r>
            <a:endParaRPr/>
          </a:p>
        </p:txBody>
      </p:sp>
      <p:sp>
        <p:nvSpPr>
          <p:cNvPr id="79" name="Google Shape;7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bb1256d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bb1256d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25bb1256d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bb1256de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bb1256de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25bb1256de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bb1256de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bb1256de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5bb1256de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bb1256de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bb1256de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5bb1256ded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0"/>
        <p:cNvGrpSpPr/>
        <p:nvPr/>
      </p:nvGrpSpPr>
      <p:grpSpPr>
        <a:xfrm>
          <a:off x="0" y="0"/>
          <a:ext cx="0" cy="0"/>
          <a:chOff x="0" y="0"/>
          <a:chExt cx="0" cy="0"/>
        </a:xfrm>
      </p:grpSpPr>
      <p:sp>
        <p:nvSpPr>
          <p:cNvPr id="21" name="Google Shape;21;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75113061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16471320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17465049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6480399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25"/>
        <p:cNvGrpSpPr/>
        <p:nvPr/>
      </p:nvGrpSpPr>
      <p:grpSpPr>
        <a:xfrm>
          <a:off x="0" y="0"/>
          <a:ext cx="0" cy="0"/>
          <a:chOff x="0" y="0"/>
          <a:chExt cx="0" cy="0"/>
        </a:xfrm>
      </p:grpSpPr>
      <p:sp>
        <p:nvSpPr>
          <p:cNvPr id="26" name="Google Shape;26;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29" name="Google Shape;29;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0" name="Google Shape;30;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32658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6755691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3890697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1621769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393814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73954753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363157580"/>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881551904"/>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1827846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Q5HISnAjz7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VA6QFbDGfD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P4iY1TtS3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JxqgCl2vIA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uZlnZCpXfpQ"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hyperlink" Target="http://www.youtube.com/watch?v=qGZpDt6OYnI" TargetMode="Externa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tbicAmaXYt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tbicAmaXYtM" TargetMode="External"/><Relationship Id="rId3" Type="http://schemas.openxmlformats.org/officeDocument/2006/relationships/hyperlink" Target="https://www.youtube.com/watch?v=K6IXQbXPO3I" TargetMode="External"/><Relationship Id="rId7" Type="http://schemas.openxmlformats.org/officeDocument/2006/relationships/hyperlink" Target="https://www.nytimes.com/2020/01/23/podcasts/1619-podcast.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npr.org/sections/codeswitch/" TargetMode="External"/><Relationship Id="rId5" Type="http://schemas.openxmlformats.org/officeDocument/2006/relationships/hyperlink" Target="https://www.bcu.ac.uk/social-sciences/blog/blm-book-recommendations" TargetMode="External"/><Relationship Id="rId4" Type="http://schemas.openxmlformats.org/officeDocument/2006/relationships/hyperlink" Target="https://www.youtube.com/watch?v=bqqOQBalq5k" TargetMode="External"/><Relationship Id="rId9"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hrcfoundation.org/?_ga=2.181222126.83731356.1683622171-1049968857.167716133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XilHJc9IZvE"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9GDjT3Fw_6w"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hyperlink" Target="http://www.youtube.com/watch?v=ViDtnfQ9FHc" TargetMode="External"/><Relationship Id="rId4" Type="http://schemas.openxmlformats.org/officeDocument/2006/relationships/image" Target="../media/image29.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www.oprahdaily.com/entertainment/g35181270/civil-rights-leaders/?slide=26" TargetMode="External"/><Relationship Id="rId13" Type="http://schemas.openxmlformats.org/officeDocument/2006/relationships/hyperlink" Target="https://history.house.gov/Education/NHD/NHD-Womens-Suffrage/#:~:text=In%201920%2C%20after%20more%20than,Congress%20quickly%20secured%20its%20passage" TargetMode="External"/><Relationship Id="rId18" Type="http://schemas.openxmlformats.org/officeDocument/2006/relationships/hyperlink" Target="https://www.youtube.com/watch?v=akOe5-UsQ2o" TargetMode="External"/><Relationship Id="rId3" Type="http://schemas.openxmlformats.org/officeDocument/2006/relationships/hyperlink" Target="https://education.nationalgeographic.org/resource/black-codes-and-jim-crow-laws" TargetMode="External"/><Relationship Id="rId7" Type="http://schemas.openxmlformats.org/officeDocument/2006/relationships/hyperlink" Target="https://www.womenshistory.org/education-resources/biographies/ida-b-wells-barnett" TargetMode="External"/><Relationship Id="rId12" Type="http://schemas.openxmlformats.org/officeDocument/2006/relationships/hyperlink" Target="https://www.parliament.uk/about/living-heritage/transformingsociety/electionsvoting/womenvote/overview/startsuffragette-/" TargetMode="External"/><Relationship Id="rId17" Type="http://schemas.openxmlformats.org/officeDocument/2006/relationships/hyperlink" Target="https://blackfireuva.com/2016/08/28/remembering-armstead-robinson/" TargetMode="External"/><Relationship Id="rId2" Type="http://schemas.openxmlformats.org/officeDocument/2006/relationships/notesSlide" Target="../notesSlides/notesSlide41.xml"/><Relationship Id="rId16" Type="http://schemas.openxmlformats.org/officeDocument/2006/relationships/hyperlink" Target="https://fridaysforfuture.org/" TargetMode="External"/><Relationship Id="rId1" Type="http://schemas.openxmlformats.org/officeDocument/2006/relationships/slideLayout" Target="../slideLayouts/slideLayout1.xml"/><Relationship Id="rId6" Type="http://schemas.openxmlformats.org/officeDocument/2006/relationships/hyperlink" Target="https://www.nytimes.com/2020/02/06/nyregion/malcolm-x-assassination-case-reopened.html" TargetMode="External"/><Relationship Id="rId11" Type="http://schemas.openxmlformats.org/officeDocument/2006/relationships/hyperlink" Target="https://www.museumoflondon.org.uk/museum-london/explore/who-were-suffragettes" TargetMode="External"/><Relationship Id="rId5" Type="http://schemas.openxmlformats.org/officeDocument/2006/relationships/hyperlink" Target="https://www.youtube.com/watch?v=IyzEv7XM2bY" TargetMode="External"/><Relationship Id="rId15" Type="http://schemas.openxmlformats.org/officeDocument/2006/relationships/hyperlink" Target="https://www.youtube.com/watch?v=CuGTcXfyNAc" TargetMode="External"/><Relationship Id="rId10" Type="http://schemas.openxmlformats.org/officeDocument/2006/relationships/hyperlink" Target="https://blue-stocking.org.uk/2017/08/31/race-class-and-the-demographics-of-the-british-suffragette-movement/" TargetMode="External"/><Relationship Id="rId4" Type="http://schemas.openxmlformats.org/officeDocument/2006/relationships/hyperlink" Target="https://www.youtube.com/watch?v=2eWg17KSXEU" TargetMode="External"/><Relationship Id="rId9" Type="http://schemas.openxmlformats.org/officeDocument/2006/relationships/hyperlink" Target="https://www.marxists.org/history/usa/workers/black-panthers/" TargetMode="External"/><Relationship Id="rId14" Type="http://schemas.openxmlformats.org/officeDocument/2006/relationships/hyperlink" Target="https://researchguides.library.syr.edu/fys101/intersectionalit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7;p1">
            <a:extLst>
              <a:ext uri="{FF2B5EF4-FFF2-40B4-BE49-F238E27FC236}">
                <a16:creationId xmlns:a16="http://schemas.microsoft.com/office/drawing/2014/main" id="{DC40B425-1EEC-72A3-29AB-644641B81D67}"/>
              </a:ext>
            </a:extLst>
          </p:cNvPr>
          <p:cNvSpPr txBox="1">
            <a:spLocks/>
          </p:cNvSpPr>
          <p:nvPr/>
        </p:nvSpPr>
        <p:spPr>
          <a:xfrm>
            <a:off x="4838648" y="515257"/>
            <a:ext cx="7494436" cy="98914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600"/>
              <a:buFont typeface="Calibri"/>
              <a:buNone/>
              <a:defRPr sz="3600" b="1"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187498"/>
              </a:buClr>
              <a:buSzPts val="3600"/>
              <a:buFont typeface="Calibri"/>
              <a:buNone/>
              <a:tabLst/>
              <a:defRPr/>
            </a:pPr>
            <a:r>
              <a:rPr kumimoji="0" lang="el-GR" sz="2800" b="0" i="0" u="none" strike="noStrike" kern="0" cap="none" spc="0" normalizeH="0" baseline="0" noProof="0">
                <a:ln>
                  <a:noFill/>
                </a:ln>
                <a:solidFill>
                  <a:srgbClr val="187498"/>
                </a:solidFill>
                <a:effectLst/>
                <a:uLnTx/>
                <a:uFillTx/>
                <a:latin typeface="Calibri"/>
                <a:ea typeface="Calibri"/>
                <a:cs typeface="Calibri"/>
                <a:sym typeface="Calibri"/>
              </a:rPr>
              <a:t>Ενότητα 2</a:t>
            </a:r>
            <a:br>
              <a:rPr kumimoji="0" lang="el-GR" sz="3600" b="1" i="0" u="none" strike="noStrike" kern="0" cap="none" spc="0" normalizeH="0" baseline="0" noProof="0">
                <a:ln>
                  <a:noFill/>
                </a:ln>
                <a:solidFill>
                  <a:srgbClr val="187498"/>
                </a:solidFill>
                <a:effectLst/>
                <a:uLnTx/>
                <a:uFillTx/>
                <a:latin typeface="Calibri"/>
                <a:ea typeface="Calibri"/>
                <a:cs typeface="Calibri"/>
                <a:sym typeface="Calibri"/>
              </a:rPr>
            </a:br>
            <a:r>
              <a:rPr kumimoji="0" lang="el-GR" sz="3600" b="1" i="0" u="none" strike="noStrike" kern="0" cap="none" spc="0" normalizeH="0" baseline="0" noProof="0">
                <a:ln>
                  <a:noFill/>
                </a:ln>
                <a:solidFill>
                  <a:srgbClr val="187498"/>
                </a:solidFill>
                <a:effectLst/>
                <a:uLnTx/>
                <a:uFillTx/>
                <a:latin typeface="Calibri"/>
                <a:ea typeface="Calibri"/>
                <a:cs typeface="Calibri"/>
                <a:sym typeface="Calibri"/>
              </a:rPr>
              <a:t>Ανθρώπινα και πολιτικά δικαιώματα</a:t>
            </a:r>
            <a:endParaRPr kumimoji="0" lang="el-GR" sz="3600" b="1" i="0" u="none" strike="noStrike" kern="0" cap="none" spc="0" normalizeH="0" baseline="0" noProof="0" dirty="0">
              <a:ln>
                <a:noFill/>
              </a:ln>
              <a:solidFill>
                <a:srgbClr val="187498"/>
              </a:solidFill>
              <a:effectLst/>
              <a:uLnTx/>
              <a:uFillTx/>
              <a:latin typeface="Calibri"/>
              <a:ea typeface="Calibri"/>
              <a:cs typeface="Calibri"/>
              <a:sym typeface="Calibri"/>
            </a:endParaRPr>
          </a:p>
        </p:txBody>
      </p:sp>
      <p:sp>
        <p:nvSpPr>
          <p:cNvPr id="3" name="Google Shape;56;p1">
            <a:extLst>
              <a:ext uri="{FF2B5EF4-FFF2-40B4-BE49-F238E27FC236}">
                <a16:creationId xmlns:a16="http://schemas.microsoft.com/office/drawing/2014/main" id="{71E9E02D-271F-E5EB-4AD4-5CC854E6AA95}"/>
              </a:ext>
            </a:extLst>
          </p:cNvPr>
          <p:cNvSpPr/>
          <p:nvPr/>
        </p:nvSpPr>
        <p:spPr>
          <a:xfrm>
            <a:off x="4838648" y="1615129"/>
            <a:ext cx="6480629" cy="487680"/>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6" name="Google Shape;58;p1">
            <a:extLst>
              <a:ext uri="{FF2B5EF4-FFF2-40B4-BE49-F238E27FC236}">
                <a16:creationId xmlns:a16="http://schemas.microsoft.com/office/drawing/2014/main" id="{C9BAD9AB-2D48-401C-51B9-526FC662B39F}"/>
              </a:ext>
            </a:extLst>
          </p:cNvPr>
          <p:cNvSpPr txBox="1">
            <a:spLocks/>
          </p:cNvSpPr>
          <p:nvPr/>
        </p:nvSpPr>
        <p:spPr>
          <a:xfrm>
            <a:off x="5009088" y="1694412"/>
            <a:ext cx="5357224"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Υποεν</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ότητ</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α 2: Πολιτικά δικαιώματα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bb1256ded_0_32"/>
          <p:cNvSpPr txBox="1">
            <a:spLocks noGrp="1"/>
          </p:cNvSpPr>
          <p:nvPr>
            <p:ph type="body" idx="2"/>
          </p:nvPr>
        </p:nvSpPr>
        <p:spPr>
          <a:xfrm>
            <a:off x="399370" y="1217851"/>
            <a:ext cx="11550900" cy="5086200"/>
          </a:xfrm>
          <a:prstGeom prst="rect">
            <a:avLst/>
          </a:prstGeom>
        </p:spPr>
        <p:txBody>
          <a:bodyPr spcFirstLastPara="1" wrap="square" lIns="0" tIns="0" rIns="0" bIns="0" anchor="t" anchorCtr="0">
            <a:noAutofit/>
          </a:bodyPr>
          <a:lstStyle/>
          <a:p>
            <a:pPr marL="285750" lvl="0" indent="-285750" algn="just" rtl="0">
              <a:spcBef>
                <a:spcPts val="0"/>
              </a:spcBef>
              <a:spcAft>
                <a:spcPts val="0"/>
              </a:spcAft>
              <a:buFont typeface="Wingdings" panose="05000000000000000000" pitchFamily="2" charset="2"/>
              <a:buChar char="§"/>
            </a:pPr>
            <a:r>
              <a:rPr lang="en-GB" sz="1600" b="1" dirty="0">
                <a:solidFill>
                  <a:srgbClr val="187498"/>
                </a:solidFill>
              </a:rPr>
              <a:t>Κίνημα για τα δικαιώματα τ</a:t>
            </a:r>
            <a:r>
              <a:rPr lang="el-GR" sz="1600" b="1" dirty="0">
                <a:solidFill>
                  <a:srgbClr val="187498"/>
                </a:solidFill>
              </a:rPr>
              <a:t>ης κοινότητα ΛΟΑΤΚΙ</a:t>
            </a:r>
            <a:r>
              <a:rPr lang="en-GB" sz="1600" b="1" dirty="0">
                <a:solidFill>
                  <a:srgbClr val="187498"/>
                </a:solidFill>
              </a:rPr>
              <a:t>+: </a:t>
            </a:r>
            <a:r>
              <a:rPr lang="en-GB" sz="1600" dirty="0">
                <a:solidFill>
                  <a:srgbClr val="3B3842"/>
                </a:solidFill>
              </a:rPr>
              <a:t>Το κίνημα αυτό, που υποστηρίζει τα δικαιώματα και την αποδοχή των λεσβιών, των ομοφυλόφιλων, των αμφιφυλόφιλων, των τρανσέξουαλ και των queer ατόμων, πέτυχε ορόσημα όπως η αποποινικοποίηση της ομοφυλοφιλίας και η αναγνώριση του γάμου μεταξύ ομοφυλοφίλων σε πολλές χώρες.</a:t>
            </a:r>
            <a:endParaRPr sz="1600" dirty="0">
              <a:solidFill>
                <a:srgbClr val="3B3842"/>
              </a:solidFill>
            </a:endParaRPr>
          </a:p>
          <a:p>
            <a:pPr marL="0" lvl="0" indent="0" algn="just" rtl="0">
              <a:spcBef>
                <a:spcPts val="1200"/>
              </a:spcBef>
              <a:spcAft>
                <a:spcPts val="0"/>
              </a:spcAft>
              <a:buNone/>
            </a:pPr>
            <a:endParaRPr sz="1600"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sz="1600" b="1" dirty="0">
                <a:solidFill>
                  <a:srgbClr val="187498"/>
                </a:solidFill>
              </a:rPr>
              <a:t>Κίνημα για τα δικαιώματα των ατόμων με αναπηρία: </a:t>
            </a:r>
            <a:r>
              <a:rPr lang="en-GB" sz="1600" dirty="0">
                <a:solidFill>
                  <a:srgbClr val="3B3842"/>
                </a:solidFill>
              </a:rPr>
              <a:t>Αυτό το κίνημα εργάστηκε για την εξασφάλιση ίσων δικαιωμάτων και προσβασιμότητας για τα άτομα με αναπηρία, οδηγώντας σε σημαντική νομοθεσία</a:t>
            </a:r>
            <a:r>
              <a:rPr lang="el-GR" sz="1600" dirty="0">
                <a:solidFill>
                  <a:srgbClr val="3B3842"/>
                </a:solidFill>
              </a:rPr>
              <a:t>,</a:t>
            </a:r>
            <a:r>
              <a:rPr lang="en-GB" sz="1600" dirty="0">
                <a:solidFill>
                  <a:srgbClr val="3B3842"/>
                </a:solidFill>
              </a:rPr>
              <a:t> όπως ο νόμος για τους Αμερικανούς με αναπηρία (ADA) στις Ηνωμένες Πολιτείες.</a:t>
            </a:r>
            <a:endParaRPr sz="1600" dirty="0">
              <a:solidFill>
                <a:srgbClr val="3B3842"/>
              </a:solidFill>
            </a:endParaRPr>
          </a:p>
          <a:p>
            <a:pPr marL="0" lvl="0" indent="0" algn="just" rtl="0">
              <a:spcBef>
                <a:spcPts val="1200"/>
              </a:spcBef>
              <a:spcAft>
                <a:spcPts val="0"/>
              </a:spcAft>
              <a:buNone/>
            </a:pPr>
            <a:endParaRPr sz="1600"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sz="1600" b="1" dirty="0">
                <a:solidFill>
                  <a:srgbClr val="187498"/>
                </a:solidFill>
              </a:rPr>
              <a:t>Κινήματα για τα δικαιώματα των αυτοχθόνων: </a:t>
            </a:r>
            <a:r>
              <a:rPr lang="en-GB" sz="1600" dirty="0">
                <a:solidFill>
                  <a:srgbClr val="3B3842"/>
                </a:solidFill>
              </a:rPr>
              <a:t>Αυτά τα κινήματα επικεντρώθηκαν στην αντιμετώπιση των ιστορικών αδικιών που αντιμετώπισαν οι αυτόχθονες πληθυσμοί, υποστηρίζοντας τα δικαιώματα γης, την πολιτιστική διατήρηση και την αυτοδιάθεση.</a:t>
            </a:r>
          </a:p>
          <a:p>
            <a:pPr marL="0" lvl="0" indent="0" algn="just" rtl="0">
              <a:spcBef>
                <a:spcPts val="1200"/>
              </a:spcBef>
              <a:spcAft>
                <a:spcPts val="0"/>
              </a:spcAft>
            </a:pPr>
            <a:endParaRPr sz="1600"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sz="1600" b="1" dirty="0">
                <a:solidFill>
                  <a:srgbClr val="187498"/>
                </a:solidFill>
              </a:rPr>
              <a:t>Κίνημα κατά του Απαρτχάιντ: </a:t>
            </a:r>
            <a:r>
              <a:rPr lang="en-GB" sz="1600" dirty="0">
                <a:solidFill>
                  <a:srgbClr val="3B3842"/>
                </a:solidFill>
              </a:rPr>
              <a:t>Το κίνημα αυτό, που ξεκίνησε από τη Νότια Αφρική, είχε ως στόχο να καταργήσει το σύστημα φυλετικού διαχωρισμού και διακρίσεων του απαρτχάιντ, οδηγώντας στην εγκαθίδρυση μιας πολυφυλετικής δημοκρατίας.</a:t>
            </a:r>
            <a:endParaRPr sz="1600" dirty="0">
              <a:solidFill>
                <a:srgbClr val="3B3842"/>
              </a:solidFill>
            </a:endParaRPr>
          </a:p>
          <a:p>
            <a:pPr marL="0" lvl="0" indent="0" algn="just" rtl="0">
              <a:spcBef>
                <a:spcPts val="1200"/>
              </a:spcBef>
              <a:spcAft>
                <a:spcPts val="0"/>
              </a:spcAft>
              <a:buNone/>
            </a:pPr>
            <a:endParaRPr sz="1600"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sz="1600" b="1" dirty="0">
                <a:solidFill>
                  <a:srgbClr val="187498"/>
                </a:solidFill>
              </a:rPr>
              <a:t>Ισπανόφωνες και λατινοαμερικάνικες κινήσεις για τα πολιτικά δικαιώματα: </a:t>
            </a:r>
            <a:r>
              <a:rPr lang="en-GB" sz="1600" dirty="0">
                <a:solidFill>
                  <a:srgbClr val="3B3842"/>
                </a:solidFill>
              </a:rPr>
              <a:t>Οι υποστηρικτές στις Ηνωμένες Πολιτείες αγωνίστηκαν για τα δικαιώματα και την αναγνώριση των ισπανόφωνων και λατινοαμερικάνικων κοινοτήτων, αντιμετωπίζοντας ζητήματα που σχετίζονται με τη μετανάστευση, τα </a:t>
            </a:r>
            <a:r>
              <a:rPr lang="en-GB" sz="1600" dirty="0" err="1">
                <a:solidFill>
                  <a:srgbClr val="3B3842"/>
                </a:solidFill>
              </a:rPr>
              <a:t>εργασιακά </a:t>
            </a:r>
            <a:r>
              <a:rPr lang="en-GB" sz="1600" dirty="0">
                <a:solidFill>
                  <a:srgbClr val="3B3842"/>
                </a:solidFill>
              </a:rPr>
              <a:t>δικαιώματα και την εκπροσώπηση.</a:t>
            </a:r>
            <a:endParaRPr sz="1600" dirty="0">
              <a:solidFill>
                <a:srgbClr val="3B3842"/>
              </a:solidFill>
            </a:endParaRPr>
          </a:p>
          <a:p>
            <a:pPr marL="457200" lvl="0" indent="0" algn="l" rtl="0">
              <a:spcBef>
                <a:spcPts val="1200"/>
              </a:spcBef>
              <a:spcAft>
                <a:spcPts val="0"/>
              </a:spcAft>
              <a:buNone/>
            </a:pPr>
            <a:endParaRPr sz="1600" dirty="0">
              <a:solidFill>
                <a:srgbClr val="3B3842"/>
              </a:solidFill>
            </a:endParaRPr>
          </a:p>
          <a:p>
            <a:pPr marL="0" lvl="0" indent="0" algn="just" rtl="0">
              <a:spcBef>
                <a:spcPts val="1200"/>
              </a:spcBef>
              <a:spcAft>
                <a:spcPts val="0"/>
              </a:spcAft>
              <a:buNone/>
            </a:pPr>
            <a:endParaRPr sz="1600" dirty="0"/>
          </a:p>
          <a:p>
            <a:pPr marL="0" lvl="0" indent="0" algn="just" rtl="0">
              <a:spcBef>
                <a:spcPts val="1000"/>
              </a:spcBef>
              <a:spcAft>
                <a:spcPts val="0"/>
              </a:spcAft>
              <a:buNone/>
            </a:pPr>
            <a:endParaRPr sz="1600" dirty="0"/>
          </a:p>
        </p:txBody>
      </p:sp>
      <p:sp>
        <p:nvSpPr>
          <p:cNvPr id="3" name="Google Shape;108;g25bb1256ded_0_24"/>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dirty="0"/>
              <a:t>Κινήματα για τα πολιτικά δικαιώματα</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31"/>
          <p:cNvSpPr txBox="1">
            <a:spLocks noGrp="1"/>
          </p:cNvSpPr>
          <p:nvPr>
            <p:ph type="body" idx="2"/>
          </p:nvPr>
        </p:nvSpPr>
        <p:spPr>
          <a:xfrm>
            <a:off x="399370" y="1238382"/>
            <a:ext cx="5463000" cy="3477900"/>
          </a:xfrm>
          <a:prstGeom prst="rect">
            <a:avLst/>
          </a:prstGeom>
          <a:noFill/>
          <a:ln>
            <a:noFill/>
          </a:ln>
        </p:spPr>
        <p:txBody>
          <a:bodyPr spcFirstLastPara="1" wrap="square" lIns="0" tIns="0" rIns="0" bIns="0" anchor="t" anchorCtr="0">
            <a:noAutofit/>
          </a:bodyPr>
          <a:lstStyle/>
          <a:p>
            <a:pPr marL="228600" marR="0" lvl="0" algn="just" rtl="0">
              <a:lnSpc>
                <a:spcPct val="90000"/>
              </a:lnSpc>
              <a:spcBef>
                <a:spcPts val="1000"/>
              </a:spcBef>
              <a:spcAft>
                <a:spcPts val="0"/>
              </a:spcAft>
              <a:buClr>
                <a:srgbClr val="000000"/>
              </a:buClr>
              <a:buSzPts val="1800"/>
              <a:buFont typeface="Arial"/>
              <a:buNone/>
            </a:pPr>
            <a:r>
              <a:rPr lang="en-GB" b="1" i="0" dirty="0">
                <a:solidFill>
                  <a:srgbClr val="187498"/>
                </a:solidFill>
                <a:latin typeface="Calibri" panose="020F0502020204030204" pitchFamily="34" charset="0"/>
                <a:cs typeface="Calibri" panose="020F0502020204030204" pitchFamily="34" charset="0"/>
              </a:rPr>
              <a:t>Η αρχή:</a:t>
            </a:r>
            <a:endParaRPr dirty="0">
              <a:solidFill>
                <a:srgbClr val="187498"/>
              </a:solidFill>
              <a:latin typeface="Calibri" panose="020F0502020204030204" pitchFamily="34" charset="0"/>
              <a:cs typeface="Calibri" panose="020F0502020204030204" pitchFamily="34" charset="0"/>
            </a:endParaRPr>
          </a:p>
          <a:p>
            <a:pPr marL="0" marR="0" lvl="0" indent="0" algn="just" rtl="0">
              <a:lnSpc>
                <a:spcPct val="100000"/>
              </a:lnSpc>
              <a:spcBef>
                <a:spcPts val="1000"/>
              </a:spcBef>
              <a:spcAft>
                <a:spcPts val="0"/>
              </a:spcAft>
              <a:buClr>
                <a:srgbClr val="000000"/>
              </a:buClr>
              <a:buSzPts val="1800"/>
              <a:buFont typeface="Arial"/>
              <a:buNone/>
            </a:pPr>
            <a:r>
              <a:rPr lang="en-GB" i="0" dirty="0">
                <a:solidFill>
                  <a:srgbClr val="000000"/>
                </a:solidFill>
                <a:latin typeface="Calibri" panose="020F0502020204030204" pitchFamily="34" charset="0"/>
                <a:cs typeface="Calibri" panose="020F0502020204030204" pitchFamily="34" charset="0"/>
              </a:rPr>
              <a:t>Οι ιστορικοί αναφέρονται στην έναρξη του Κινήματος για τα Πολιτικά Δικαιώματα στις </a:t>
            </a:r>
            <a:r>
              <a:rPr lang="en-GB" b="1" i="0" dirty="0">
                <a:solidFill>
                  <a:srgbClr val="000000"/>
                </a:solidFill>
                <a:latin typeface="Calibri" panose="020F0502020204030204" pitchFamily="34" charset="0"/>
                <a:cs typeface="Calibri" panose="020F0502020204030204" pitchFamily="34" charset="0"/>
              </a:rPr>
              <a:t>δεκαετίες 50-60 στις </a:t>
            </a:r>
            <a:r>
              <a:rPr lang="en-GB" i="0" dirty="0">
                <a:solidFill>
                  <a:srgbClr val="000000"/>
                </a:solidFill>
                <a:latin typeface="Calibri" panose="020F0502020204030204" pitchFamily="34" charset="0"/>
                <a:cs typeface="Calibri" panose="020F0502020204030204" pitchFamily="34" charset="0"/>
              </a:rPr>
              <a:t>Ηνωμένες Πολιτείες. Ωστόσο, το πλαίσιο εκείνης της περιόδου ξεκίνησε 100 χρόνια πριν κατά τη διάρκεια του αμερικανικού εμφυλίου πολέμου και συγκεκριμένα με τη δουλεία. </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1000"/>
              </a:spcBef>
              <a:spcAft>
                <a:spcPts val="0"/>
              </a:spcAft>
              <a:buClr>
                <a:srgbClr val="000000"/>
              </a:buClr>
              <a:buSzPts val="1800"/>
              <a:buFont typeface="Arial"/>
              <a:buNone/>
            </a:pPr>
            <a:r>
              <a:rPr lang="en-GB" i="0" dirty="0">
                <a:solidFill>
                  <a:srgbClr val="000000"/>
                </a:solidFill>
                <a:latin typeface="Calibri" panose="020F0502020204030204" pitchFamily="34" charset="0"/>
                <a:cs typeface="Calibri" panose="020F0502020204030204" pitchFamily="34" charset="0"/>
              </a:rPr>
              <a:t>Ο Λίνκολν υπέγραψε το 1863 τη Διακήρυξη Χειραφέτησης, ένα εκτελεστικό διάταγμα που κήρυξε όλους τους σκλάβους στις Συνομόσπονδες Πολιτείες ελεύθερους. Αργότερα, ως αποτέλεσμα του εμφυλίου πολέμου, ψηφίστηκε η </a:t>
            </a:r>
            <a:r>
              <a:rPr lang="en-GB" b="1" i="0" dirty="0">
                <a:solidFill>
                  <a:srgbClr val="000000"/>
                </a:solidFill>
                <a:latin typeface="Calibri" panose="020F0502020204030204" pitchFamily="34" charset="0"/>
                <a:cs typeface="Calibri" panose="020F0502020204030204" pitchFamily="34" charset="0"/>
              </a:rPr>
              <a:t>13η τροπολογία. </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1000"/>
              </a:spcBef>
              <a:spcAft>
                <a:spcPts val="0"/>
              </a:spcAft>
              <a:buClr>
                <a:srgbClr val="000000"/>
              </a:buClr>
              <a:buSzPts val="1800"/>
              <a:buFont typeface="Arial"/>
              <a:buNone/>
            </a:pPr>
            <a:r>
              <a:rPr lang="en-GB" i="0" dirty="0">
                <a:solidFill>
                  <a:srgbClr val="000000"/>
                </a:solidFill>
                <a:latin typeface="Calibri" panose="020F0502020204030204" pitchFamily="34" charset="0"/>
                <a:cs typeface="Calibri" panose="020F0502020204030204" pitchFamily="34" charset="0"/>
              </a:rPr>
              <a:t>Το 1866, το Κογκρέσο ψήφισε την Πράξη περί Πολιτικών Δικαιωμάτων, η οποία παρείχε την ιθαγένεια σε όλους τους ανθρώπους που γεννήθηκαν στις Ηνωμένες Πολιτείες και προέβλεπε </a:t>
            </a:r>
            <a:r>
              <a:rPr lang="el-GR" i="1" dirty="0">
                <a:latin typeface="Calibri" panose="020F0502020204030204" pitchFamily="34" charset="0"/>
                <a:cs typeface="Calibri" panose="020F0502020204030204" pitchFamily="34" charset="0"/>
              </a:rPr>
              <a:t>«</a:t>
            </a:r>
            <a:r>
              <a:rPr lang="en-GB" i="1" dirty="0">
                <a:solidFill>
                  <a:srgbClr val="000000"/>
                </a:solidFill>
                <a:latin typeface="Calibri" panose="020F0502020204030204" pitchFamily="34" charset="0"/>
                <a:cs typeface="Calibri" panose="020F0502020204030204" pitchFamily="34" charset="0"/>
              </a:rPr>
              <a:t>π</a:t>
            </a:r>
            <a:r>
              <a:rPr lang="en-GB" i="1" dirty="0" err="1">
                <a:solidFill>
                  <a:srgbClr val="000000"/>
                </a:solidFill>
                <a:latin typeface="Calibri" panose="020F0502020204030204" pitchFamily="34" charset="0"/>
                <a:cs typeface="Calibri" panose="020F0502020204030204" pitchFamily="34" charset="0"/>
              </a:rPr>
              <a:t>λήρη</a:t>
            </a:r>
            <a:r>
              <a:rPr lang="en-GB" i="1" dirty="0">
                <a:solidFill>
                  <a:srgbClr val="000000"/>
                </a:solidFill>
                <a:latin typeface="Calibri" panose="020F0502020204030204" pitchFamily="34" charset="0"/>
                <a:cs typeface="Calibri" panose="020F0502020204030204" pitchFamily="34" charset="0"/>
              </a:rPr>
              <a:t> και ίσα οφέλη από όλους τους νόμους και τις διαδικασίες για την ασφάλεια του προσώπου και της περιουσίας</a:t>
            </a:r>
            <a:r>
              <a:rPr lang="el-GR" i="1" dirty="0">
                <a:latin typeface="Calibri" panose="020F0502020204030204" pitchFamily="34" charset="0"/>
                <a:cs typeface="Calibri" panose="020F0502020204030204" pitchFamily="34" charset="0"/>
              </a:rPr>
              <a:t>»</a:t>
            </a:r>
            <a:r>
              <a:rPr lang="en-GB" i="1" dirty="0">
                <a:solidFill>
                  <a:srgbClr val="00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 </a:t>
            </a:r>
          </a:p>
          <a:p>
            <a:pPr marL="0" marR="0" lvl="0" indent="0" algn="just" rtl="0">
              <a:lnSpc>
                <a:spcPct val="100000"/>
              </a:lnSpc>
              <a:spcBef>
                <a:spcPts val="1000"/>
              </a:spcBef>
              <a:spcAft>
                <a:spcPts val="0"/>
              </a:spcAft>
              <a:buClr>
                <a:srgbClr val="000000"/>
              </a:buClr>
              <a:buSzPts val="1800"/>
              <a:buFont typeface="Arial"/>
              <a:buNone/>
            </a:pPr>
            <a:endParaRPr lang="en-GB" dirty="0">
              <a:latin typeface="Calibri" panose="020F0502020204030204" pitchFamily="34" charset="0"/>
              <a:cs typeface="Calibri" panose="020F0502020204030204" pitchFamily="34" charset="0"/>
            </a:endParaRPr>
          </a:p>
          <a:p>
            <a:pPr marL="0" marR="0" lvl="0" indent="0" algn="r" rtl="0">
              <a:lnSpc>
                <a:spcPct val="90000"/>
              </a:lnSpc>
              <a:spcBef>
                <a:spcPts val="1000"/>
              </a:spcBef>
              <a:spcAft>
                <a:spcPts val="0"/>
              </a:spcAft>
              <a:buClr>
                <a:srgbClr val="000000"/>
              </a:buClr>
              <a:buSzPts val="1800"/>
              <a:buFont typeface="Arial"/>
              <a:buNone/>
            </a:pPr>
            <a:r>
              <a:rPr lang="en-GB" i="1" dirty="0">
                <a:solidFill>
                  <a:schemeClr val="bg2"/>
                </a:solidFill>
                <a:latin typeface="Calibri" panose="020F0502020204030204" pitchFamily="34" charset="0"/>
                <a:cs typeface="Calibri" panose="020F0502020204030204" pitchFamily="34" charset="0"/>
              </a:rPr>
              <a:t>(Virginia Geographic Alliance, A Story Map)</a:t>
            </a:r>
            <a:endParaRPr i="1" dirty="0">
              <a:solidFill>
                <a:schemeClr val="bg2"/>
              </a:solidFill>
              <a:latin typeface="Calibri" panose="020F0502020204030204" pitchFamily="34" charset="0"/>
              <a:ea typeface="Arial"/>
              <a:cs typeface="Calibri" panose="020F0502020204030204" pitchFamily="34" charset="0"/>
              <a:sym typeface="Arial"/>
            </a:endParaRPr>
          </a:p>
          <a:p>
            <a:pPr marL="0" marR="0" lvl="0" indent="0" algn="just" rtl="0">
              <a:lnSpc>
                <a:spcPct val="90000"/>
              </a:lnSpc>
              <a:spcBef>
                <a:spcPts val="1000"/>
              </a:spcBef>
              <a:spcAft>
                <a:spcPts val="0"/>
              </a:spcAft>
              <a:buClr>
                <a:srgbClr val="000000"/>
              </a:buClr>
              <a:buSzPts val="1800"/>
              <a:buFont typeface="Arial"/>
              <a:buNone/>
            </a:pPr>
            <a:endParaRPr sz="2000" i="1"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22" name="Google Shape;122;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Πολιτικών Δικαιωμάτων </a:t>
            </a:r>
            <a:endParaRPr b="1" dirty="0"/>
          </a:p>
        </p:txBody>
      </p:sp>
      <p:sp>
        <p:nvSpPr>
          <p:cNvPr id="123" name="Google Shape;123;p31"/>
          <p:cNvSpPr/>
          <p:nvPr/>
        </p:nvSpPr>
        <p:spPr>
          <a:xfrm>
            <a:off x="6239327" y="1422737"/>
            <a:ext cx="5463000" cy="498049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4" name="Google Shape;124;p31"/>
          <p:cNvSpPr txBox="1"/>
          <p:nvPr/>
        </p:nvSpPr>
        <p:spPr>
          <a:xfrm>
            <a:off x="6762825" y="2617676"/>
            <a:ext cx="4416000" cy="28007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Η 13η τροπολογία τερμάτισε επίσημα τη δουλεία και δήλωσε:</a:t>
            </a: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Calibri"/>
                <a:ea typeface="Calibri"/>
                <a:cs typeface="Calibri"/>
                <a:sym typeface="Calibri"/>
              </a:rPr>
              <a:t> </a:t>
            </a:r>
            <a:r>
              <a:rPr lang="el-GR" sz="1800" b="0" i="1" u="none" strike="noStrike" cap="none" dirty="0">
                <a:solidFill>
                  <a:srgbClr val="000000"/>
                </a:solidFill>
                <a:latin typeface="Calibri"/>
                <a:ea typeface="Calibri"/>
                <a:cs typeface="Calibri"/>
                <a:sym typeface="Calibri"/>
              </a:rPr>
              <a:t>«</a:t>
            </a:r>
            <a:r>
              <a:rPr lang="en-GB" sz="1800" b="0" i="1" u="none" strike="noStrike" cap="none" dirty="0" err="1">
                <a:solidFill>
                  <a:srgbClr val="000000"/>
                </a:solidFill>
                <a:latin typeface="Calibri"/>
                <a:ea typeface="Calibri"/>
                <a:cs typeface="Calibri"/>
                <a:sym typeface="Calibri"/>
              </a:rPr>
              <a:t>Ούτε</a:t>
            </a:r>
            <a:r>
              <a:rPr lang="en-GB" sz="1800" b="0" i="1" u="none" strike="noStrike" cap="none" dirty="0">
                <a:solidFill>
                  <a:srgbClr val="000000"/>
                </a:solidFill>
                <a:latin typeface="Calibri"/>
                <a:ea typeface="Calibri"/>
                <a:cs typeface="Calibri"/>
                <a:sym typeface="Calibri"/>
              </a:rPr>
              <a:t> δουλεία ούτε ακούσια δουλεία, παρά μόνο ως τιμωρία για έγκλημα για το οποίο ο ενδιαφερόμενος έχει καταδικαστεί δεόντως, θα υπάρχει εντός των Ηνωμένων Πολιτειών ή σε οποιοδήποτε μέρος που υπόκειται στη δικαιοδοσία τους.</a:t>
            </a:r>
            <a:r>
              <a:rPr lang="el-GR" sz="1800" b="0" i="1"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800"/>
              <a:buFont typeface="Arial"/>
              <a:buNone/>
            </a:pPr>
            <a:r>
              <a:rPr lang="en-GB" i="1" u="none" strike="noStrike" cap="none" dirty="0">
                <a:solidFill>
                  <a:schemeClr val="bg2"/>
                </a:solidFill>
                <a:latin typeface="Calibri"/>
                <a:ea typeface="Calibri"/>
                <a:cs typeface="Calibri"/>
                <a:sym typeface="Calibri"/>
              </a:rPr>
              <a:t> (Virginia Geographic Alliance, A Story Map)</a:t>
            </a:r>
            <a:endParaRPr sz="1100" i="1" u="none" strike="noStrike" cap="none" dirty="0">
              <a:solidFill>
                <a:schemeClr val="bg2"/>
              </a:solidFil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2"/>
          <p:cNvSpPr txBox="1">
            <a:spLocks noGrp="1"/>
          </p:cNvSpPr>
          <p:nvPr>
            <p:ph type="body" idx="1"/>
          </p:nvPr>
        </p:nvSpPr>
        <p:spPr>
          <a:xfrm>
            <a:off x="1474839" y="1945851"/>
            <a:ext cx="3251679"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Η εποχή </a:t>
            </a:r>
            <a:r>
              <a:rPr lang="en-GB" dirty="0" err="1"/>
              <a:t>του</a:t>
            </a:r>
            <a:r>
              <a:rPr lang="en-GB" dirty="0"/>
              <a:t> </a:t>
            </a:r>
            <a:r>
              <a:rPr lang="en-US" dirty="0"/>
              <a:t>Jim Crow</a:t>
            </a:r>
            <a:r>
              <a:rPr lang="en-GB" dirty="0"/>
              <a:t>: </a:t>
            </a:r>
            <a:endParaRPr dirty="0"/>
          </a:p>
        </p:txBody>
      </p:sp>
      <p:sp>
        <p:nvSpPr>
          <p:cNvPr id="131" name="Google Shape;131;p32"/>
          <p:cNvSpPr txBox="1">
            <a:spLocks noGrp="1"/>
          </p:cNvSpPr>
          <p:nvPr>
            <p:ph type="body" idx="2"/>
          </p:nvPr>
        </p:nvSpPr>
        <p:spPr>
          <a:xfrm>
            <a:off x="243840" y="2524035"/>
            <a:ext cx="5852160" cy="2362926"/>
          </a:xfrm>
          <a:prstGeom prst="rect">
            <a:avLst/>
          </a:prstGeom>
          <a:noFill/>
          <a:ln>
            <a:noFill/>
          </a:ln>
        </p:spPr>
        <p:txBody>
          <a:bodyPr spcFirstLastPara="1" wrap="square" lIns="0" tIns="0" rIns="0" bIns="0" anchor="t" anchorCtr="0">
            <a:noAutofit/>
          </a:bodyPr>
          <a:lstStyle/>
          <a:p>
            <a:pPr marL="228600" marR="0" lvl="0" indent="0" algn="just" rtl="0">
              <a:lnSpc>
                <a:spcPct val="90000"/>
              </a:lnSpc>
              <a:spcBef>
                <a:spcPts val="1000"/>
              </a:spcBef>
              <a:spcAft>
                <a:spcPts val="0"/>
              </a:spcAft>
              <a:buClr>
                <a:srgbClr val="000000"/>
              </a:buClr>
              <a:buSzPts val="1800"/>
              <a:buFont typeface="Arial"/>
              <a:buNone/>
            </a:pPr>
            <a:r>
              <a:rPr lang="en-GB" dirty="0">
                <a:solidFill>
                  <a:schemeClr val="dk1"/>
                </a:solidFill>
              </a:rPr>
              <a:t>Παρόλο που η </a:t>
            </a:r>
            <a:r>
              <a:rPr lang="el-GR" dirty="0">
                <a:solidFill>
                  <a:schemeClr val="dk1"/>
                </a:solidFill>
              </a:rPr>
              <a:t>13</a:t>
            </a:r>
            <a:r>
              <a:rPr lang="el-GR" baseline="30000" dirty="0">
                <a:solidFill>
                  <a:schemeClr val="dk1"/>
                </a:solidFill>
              </a:rPr>
              <a:t>η</a:t>
            </a:r>
            <a:r>
              <a:rPr lang="el-GR" dirty="0">
                <a:solidFill>
                  <a:schemeClr val="dk1"/>
                </a:solidFill>
              </a:rPr>
              <a:t> </a:t>
            </a:r>
            <a:r>
              <a:rPr lang="en-GB" dirty="0" err="1">
                <a:solidFill>
                  <a:schemeClr val="dk1"/>
                </a:solidFill>
              </a:rPr>
              <a:t>τρο</a:t>
            </a:r>
            <a:r>
              <a:rPr lang="en-GB" dirty="0">
                <a:solidFill>
                  <a:schemeClr val="dk1"/>
                </a:solidFill>
              </a:rPr>
              <a:t>πολογία πέρασε, οι Αφροαμερικανοί δεν βίωναν την ισότητα. Οι μαύροι δεν είχαν το δικαίωμα </a:t>
            </a:r>
            <a:r>
              <a:rPr lang="el-GR" b="1" dirty="0">
                <a:solidFill>
                  <a:schemeClr val="dk1"/>
                </a:solidFill>
              </a:rPr>
              <a:t>«</a:t>
            </a:r>
            <a:r>
              <a:rPr lang="en-GB" b="1" dirty="0" err="1">
                <a:solidFill>
                  <a:schemeClr val="dk1"/>
                </a:solidFill>
              </a:rPr>
              <a:t>ψήφου</a:t>
            </a:r>
            <a:r>
              <a:rPr lang="en-GB" b="1" dirty="0">
                <a:solidFill>
                  <a:schemeClr val="dk1"/>
                </a:solidFill>
              </a:rPr>
              <a:t>, </a:t>
            </a:r>
            <a:r>
              <a:rPr lang="en-GB" b="1" i="0" dirty="0">
                <a:solidFill>
                  <a:srgbClr val="000000"/>
                </a:solidFill>
              </a:rPr>
              <a:t>δίκαιων μισθών, εκπαίδευσης και πολλών άλλων ευκαιριών που απολάμβαναν οι λευκοί Αμερικανοί</a:t>
            </a:r>
            <a:r>
              <a:rPr lang="el-GR" b="1" dirty="0"/>
              <a:t>»</a:t>
            </a:r>
            <a:r>
              <a:rPr lang="en-GB" b="1" i="0" dirty="0">
                <a:solidFill>
                  <a:srgbClr val="000000"/>
                </a:solidFill>
              </a:rPr>
              <a:t>.</a:t>
            </a:r>
            <a:endParaRPr dirty="0"/>
          </a:p>
          <a:p>
            <a:pPr marL="457200" marR="0" lvl="0" indent="-228600" algn="just" rtl="0">
              <a:lnSpc>
                <a:spcPct val="90000"/>
              </a:lnSpc>
              <a:spcBef>
                <a:spcPts val="1000"/>
              </a:spcBef>
              <a:spcAft>
                <a:spcPts val="0"/>
              </a:spcAft>
              <a:buClr>
                <a:srgbClr val="000000"/>
              </a:buClr>
              <a:buSzPts val="1800"/>
              <a:buFont typeface="Arial"/>
              <a:buNone/>
            </a:pPr>
            <a:endParaRPr b="1" dirty="0"/>
          </a:p>
          <a:p>
            <a:pPr marL="228600" marR="0" lvl="0" indent="0" algn="just" rtl="0">
              <a:lnSpc>
                <a:spcPct val="90000"/>
              </a:lnSpc>
              <a:spcBef>
                <a:spcPts val="1000"/>
              </a:spcBef>
              <a:spcAft>
                <a:spcPts val="0"/>
              </a:spcAft>
              <a:buClr>
                <a:srgbClr val="000000"/>
              </a:buClr>
              <a:buSzPts val="1800"/>
              <a:buFont typeface="Arial"/>
              <a:buNone/>
            </a:pPr>
            <a:r>
              <a:rPr lang="en-GB" dirty="0">
                <a:solidFill>
                  <a:schemeClr val="dk1"/>
                </a:solidFill>
              </a:rPr>
              <a:t>Η άρνηση των δικαιωμάτων τους είναι γνωστή ως νόμοι του</a:t>
            </a:r>
            <a:r>
              <a:rPr lang="el-GR" dirty="0">
                <a:solidFill>
                  <a:schemeClr val="dk1"/>
                </a:solidFill>
              </a:rPr>
              <a:t> </a:t>
            </a:r>
            <a:r>
              <a:rPr lang="en-US" dirty="0">
                <a:solidFill>
                  <a:schemeClr val="dk1"/>
                </a:solidFill>
              </a:rPr>
              <a:t>Jim Crow</a:t>
            </a:r>
            <a:r>
              <a:rPr lang="en-GB" dirty="0">
                <a:solidFill>
                  <a:schemeClr val="dk1"/>
                </a:solidFill>
              </a:rPr>
              <a:t>, οι οπ</a:t>
            </a:r>
            <a:r>
              <a:rPr lang="en-GB" dirty="0" err="1">
                <a:solidFill>
                  <a:schemeClr val="dk1"/>
                </a:solidFill>
              </a:rPr>
              <a:t>οίοι</a:t>
            </a:r>
            <a:r>
              <a:rPr lang="en-GB" dirty="0">
                <a:solidFill>
                  <a:schemeClr val="dk1"/>
                </a:solidFill>
              </a:rPr>
              <a:t> </a:t>
            </a:r>
            <a:r>
              <a:rPr lang="el-GR" dirty="0">
                <a:solidFill>
                  <a:schemeClr val="dk1"/>
                </a:solidFill>
              </a:rPr>
              <a:t>«</a:t>
            </a:r>
            <a:r>
              <a:rPr lang="en-GB" i="0" dirty="0">
                <a:solidFill>
                  <a:srgbClr val="000000"/>
                </a:solidFill>
              </a:rPr>
              <a:t>επέβαλαν τον φυλετικό διαχωρισμό στα σχολεία, τα εστιατόρια, τα μέσα μαζικής μεταφοράς κ.λπ.</a:t>
            </a:r>
            <a:r>
              <a:rPr lang="el-GR" i="0" dirty="0">
                <a:solidFill>
                  <a:srgbClr val="000000"/>
                </a:solidFill>
              </a:rPr>
              <a:t>»</a:t>
            </a:r>
            <a:r>
              <a:rPr lang="en-GB" i="0" dirty="0">
                <a:solidFill>
                  <a:srgbClr val="000000"/>
                </a:solidFill>
              </a:rPr>
              <a:t> </a:t>
            </a:r>
            <a:r>
              <a:rPr lang="en-GB" dirty="0"/>
              <a:t> </a:t>
            </a:r>
          </a:p>
          <a:p>
            <a:pPr marL="228600" marR="0" lvl="0" indent="0" algn="just" rtl="0">
              <a:lnSpc>
                <a:spcPct val="90000"/>
              </a:lnSpc>
              <a:spcBef>
                <a:spcPts val="1000"/>
              </a:spcBef>
              <a:spcAft>
                <a:spcPts val="0"/>
              </a:spcAft>
              <a:buClr>
                <a:srgbClr val="000000"/>
              </a:buClr>
              <a:buSzPts val="1800"/>
              <a:buFont typeface="Arial"/>
              <a:buNone/>
            </a:pPr>
            <a:endParaRPr lang="en-GB" sz="2000" dirty="0"/>
          </a:p>
          <a:p>
            <a:pPr marL="228600" marR="0" lvl="0" indent="0" algn="r" rtl="0">
              <a:lnSpc>
                <a:spcPct val="90000"/>
              </a:lnSpc>
              <a:spcBef>
                <a:spcPts val="1000"/>
              </a:spcBef>
              <a:spcAft>
                <a:spcPts val="0"/>
              </a:spcAft>
              <a:buClr>
                <a:srgbClr val="000000"/>
              </a:buClr>
              <a:buSzPts val="1800"/>
              <a:buFont typeface="Arial"/>
              <a:buNone/>
            </a:pPr>
            <a:r>
              <a:rPr lang="en-GB" sz="1600" i="1" dirty="0">
                <a:solidFill>
                  <a:schemeClr val="bg2"/>
                </a:solidFill>
              </a:rPr>
              <a:t>(Virginia Geographic Alliance, A Story Map)</a:t>
            </a:r>
            <a:endParaRPr sz="1600" i="1" dirty="0">
              <a:solidFill>
                <a:schemeClr val="bg2"/>
              </a:solidFill>
            </a:endParaRPr>
          </a:p>
          <a:p>
            <a:pPr marL="457200" marR="0" lvl="0" indent="-228600" algn="just" rtl="0">
              <a:lnSpc>
                <a:spcPct val="90000"/>
              </a:lnSpc>
              <a:spcBef>
                <a:spcPts val="1000"/>
              </a:spcBef>
              <a:spcAft>
                <a:spcPts val="0"/>
              </a:spcAft>
              <a:buClr>
                <a:srgbClr val="000000"/>
              </a:buClr>
              <a:buSzPts val="1800"/>
              <a:buFont typeface="Arial"/>
              <a:buNone/>
            </a:pPr>
            <a:endParaRPr sz="2000" dirty="0"/>
          </a:p>
          <a:p>
            <a:pPr marL="228600" marR="0" lvl="0" indent="0" algn="just" rtl="0">
              <a:lnSpc>
                <a:spcPct val="90000"/>
              </a:lnSpc>
              <a:spcBef>
                <a:spcPts val="1000"/>
              </a:spcBef>
              <a:spcAft>
                <a:spcPts val="0"/>
              </a:spcAft>
              <a:buClr>
                <a:srgbClr val="000000"/>
              </a:buClr>
              <a:buSzPts val="1800"/>
              <a:buFont typeface="Arial"/>
              <a:buNone/>
            </a:pPr>
            <a:endParaRPr sz="2000" dirty="0"/>
          </a:p>
          <a:p>
            <a:pPr marL="457200" marR="0" lvl="0" indent="-228600" algn="just" rtl="0">
              <a:lnSpc>
                <a:spcPct val="90000"/>
              </a:lnSpc>
              <a:spcBef>
                <a:spcPts val="1000"/>
              </a:spcBef>
              <a:spcAft>
                <a:spcPts val="0"/>
              </a:spcAft>
              <a:buClr>
                <a:srgbClr val="000000"/>
              </a:buClr>
              <a:buSzPts val="1800"/>
              <a:buFont typeface="Arial"/>
              <a:buNone/>
            </a:pPr>
            <a:r>
              <a:rPr lang="en-GB" sz="1600" i="0" dirty="0">
                <a:solidFill>
                  <a:srgbClr val="000000"/>
                </a:solidFill>
                <a:latin typeface="Calibri"/>
                <a:ea typeface="Calibri"/>
                <a:cs typeface="Calibri"/>
                <a:sym typeface="Calibri"/>
              </a:rPr>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0" i="0" dirty="0">
                <a:solidFill>
                  <a:srgbClr val="000000"/>
                </a:solidFill>
                <a:latin typeface="Open Sans"/>
                <a:ea typeface="Open Sans"/>
                <a:cs typeface="Open Sans"/>
                <a:sym typeface="Open Sans"/>
              </a:rPr>
              <a:t> </a:t>
            </a:r>
            <a:endParaRPr b="1" i="0" dirty="0">
              <a:solidFill>
                <a:schemeClr val="dk1"/>
              </a:solidFill>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33" name="Google Shape;133;p32"/>
          <p:cNvPicPr preferRelativeResize="0"/>
          <p:nvPr/>
        </p:nvPicPr>
        <p:blipFill rotWithShape="1">
          <a:blip r:embed="rId3">
            <a:alphaModFix/>
          </a:blip>
          <a:srcRect/>
          <a:stretch/>
        </p:blipFill>
        <p:spPr>
          <a:xfrm>
            <a:off x="6507502" y="1151391"/>
            <a:ext cx="4084320" cy="2754542"/>
          </a:xfrm>
          <a:prstGeom prst="rect">
            <a:avLst/>
          </a:prstGeom>
          <a:noFill/>
          <a:ln>
            <a:noFill/>
          </a:ln>
        </p:spPr>
      </p:pic>
      <p:pic>
        <p:nvPicPr>
          <p:cNvPr id="134" name="Google Shape;134;p32"/>
          <p:cNvPicPr preferRelativeResize="0"/>
          <p:nvPr/>
        </p:nvPicPr>
        <p:blipFill rotWithShape="1">
          <a:blip r:embed="rId4">
            <a:alphaModFix/>
          </a:blip>
          <a:srcRect/>
          <a:stretch/>
        </p:blipFill>
        <p:spPr>
          <a:xfrm>
            <a:off x="6507502" y="4055032"/>
            <a:ext cx="4084320" cy="2476119"/>
          </a:xfrm>
          <a:prstGeom prst="rect">
            <a:avLst/>
          </a:prstGeom>
          <a:noFill/>
          <a:ln>
            <a:noFill/>
          </a:ln>
        </p:spPr>
      </p:pic>
      <p:sp>
        <p:nvSpPr>
          <p:cNvPr id="135" name="Google Shape;135;p32"/>
          <p:cNvSpPr txBox="1"/>
          <p:nvPr/>
        </p:nvSpPr>
        <p:spPr>
          <a:xfrm>
            <a:off x="6715760" y="6488668"/>
            <a:ext cx="5933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22;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Πολιτικών Δικαιωμάτων </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2371707" y="2075503"/>
            <a:ext cx="1889008"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Emmett Till </a:t>
            </a:r>
            <a:endParaRPr dirty="0"/>
          </a:p>
        </p:txBody>
      </p:sp>
      <p:sp>
        <p:nvSpPr>
          <p:cNvPr id="141" name="Google Shape;141;p34"/>
          <p:cNvSpPr txBox="1">
            <a:spLocks noGrp="1"/>
          </p:cNvSpPr>
          <p:nvPr>
            <p:ph type="body" idx="2"/>
          </p:nvPr>
        </p:nvSpPr>
        <p:spPr>
          <a:xfrm>
            <a:off x="577200" y="2542627"/>
            <a:ext cx="5518800" cy="1382400"/>
          </a:xfrm>
          <a:prstGeom prst="rect">
            <a:avLst/>
          </a:prstGeom>
          <a:noFill/>
          <a:ln>
            <a:noFill/>
          </a:ln>
        </p:spPr>
        <p:txBody>
          <a:bodyPr spcFirstLastPara="1" wrap="square" lIns="0" tIns="0" rIns="0" bIns="0" anchor="t" anchorCtr="0">
            <a:noAutofit/>
          </a:bodyPr>
          <a:lstStyle/>
          <a:p>
            <a:pPr marL="228600" lvl="0" indent="0" algn="just" rtl="0">
              <a:lnSpc>
                <a:spcPct val="150000"/>
              </a:lnSpc>
              <a:spcBef>
                <a:spcPts val="1000"/>
              </a:spcBef>
              <a:spcAft>
                <a:spcPts val="0"/>
              </a:spcAft>
              <a:buSzPts val="1800"/>
              <a:buNone/>
            </a:pPr>
            <a:r>
              <a:rPr lang="en-GB" b="1" i="0" dirty="0">
                <a:solidFill>
                  <a:srgbClr val="000000"/>
                </a:solidFill>
              </a:rPr>
              <a:t>Ο </a:t>
            </a:r>
            <a:r>
              <a:rPr lang="en-US" b="1" i="0" dirty="0">
                <a:solidFill>
                  <a:srgbClr val="000000"/>
                </a:solidFill>
              </a:rPr>
              <a:t>Emmett Till </a:t>
            </a:r>
            <a:r>
              <a:rPr lang="en-GB" i="0" dirty="0">
                <a:solidFill>
                  <a:srgbClr val="000000"/>
                </a:solidFill>
              </a:rPr>
              <a:t>απα</a:t>
            </a:r>
            <a:r>
              <a:rPr lang="en-GB" i="0" dirty="0" err="1">
                <a:solidFill>
                  <a:srgbClr val="000000"/>
                </a:solidFill>
              </a:rPr>
              <a:t>γάγετ</a:t>
            </a:r>
            <a:r>
              <a:rPr lang="en-GB" i="0" dirty="0">
                <a:solidFill>
                  <a:srgbClr val="000000"/>
                </a:solidFill>
              </a:rPr>
              <a:t>αι και δολοφονείται στο Μισισιπή. Ήταν 14 ετών. Δολοφονήθηκε από τον Roy </a:t>
            </a:r>
            <a:r>
              <a:rPr lang="en-GB" dirty="0"/>
              <a:t>Bryant και τον κουνιάδο του</a:t>
            </a:r>
            <a:r>
              <a:rPr lang="en-GB" i="0" dirty="0">
                <a:solidFill>
                  <a:srgbClr val="000000"/>
                </a:solidFill>
              </a:rPr>
              <a:t>, επειδή σύμφωνα με την Carolyn Bryant, ο Till πήγε στο κατάστημα των Bryant και της σφύριξε.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2" name="Google Shape;142;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για τα πολιτικά δικαιώματα (1955) </a:t>
            </a:r>
            <a:endParaRPr b="1" dirty="0"/>
          </a:p>
        </p:txBody>
      </p:sp>
      <p:pic>
        <p:nvPicPr>
          <p:cNvPr id="143" name="Google Shape;143;p34"/>
          <p:cNvPicPr preferRelativeResize="0"/>
          <p:nvPr/>
        </p:nvPicPr>
        <p:blipFill rotWithShape="1">
          <a:blip r:embed="rId3">
            <a:alphaModFix/>
          </a:blip>
          <a:srcRect/>
          <a:stretch/>
        </p:blipFill>
        <p:spPr>
          <a:xfrm>
            <a:off x="6899151" y="1539099"/>
            <a:ext cx="4077590" cy="4033107"/>
          </a:xfrm>
          <a:prstGeom prst="rect">
            <a:avLst/>
          </a:prstGeom>
          <a:noFill/>
          <a:ln>
            <a:noFill/>
          </a:ln>
        </p:spPr>
      </p:pic>
      <p:sp>
        <p:nvSpPr>
          <p:cNvPr id="144" name="Google Shape;144;p34"/>
          <p:cNvSpPr txBox="1"/>
          <p:nvPr/>
        </p:nvSpPr>
        <p:spPr>
          <a:xfrm>
            <a:off x="6441440" y="5617762"/>
            <a:ext cx="5750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5"/>
          <p:cNvSpPr txBox="1">
            <a:spLocks noGrp="1"/>
          </p:cNvSpPr>
          <p:nvPr>
            <p:ph type="body" idx="1"/>
          </p:nvPr>
        </p:nvSpPr>
        <p:spPr>
          <a:xfrm>
            <a:off x="2640407" y="2087455"/>
            <a:ext cx="2310972"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Rosa Parks </a:t>
            </a:r>
            <a:endParaRPr dirty="0"/>
          </a:p>
        </p:txBody>
      </p:sp>
      <p:sp>
        <p:nvSpPr>
          <p:cNvPr id="150" name="Google Shape;150;p35"/>
          <p:cNvSpPr txBox="1">
            <a:spLocks noGrp="1"/>
          </p:cNvSpPr>
          <p:nvPr>
            <p:ph type="body" idx="2"/>
          </p:nvPr>
        </p:nvSpPr>
        <p:spPr>
          <a:xfrm>
            <a:off x="876890" y="2594066"/>
            <a:ext cx="5518830" cy="2868929"/>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b="1" dirty="0"/>
              <a:t>Η </a:t>
            </a:r>
            <a:r>
              <a:rPr lang="en-US" b="1" dirty="0"/>
              <a:t>Rosa Parks</a:t>
            </a:r>
            <a:r>
              <a:rPr lang="en-GB" b="1" dirty="0"/>
              <a:t> </a:t>
            </a:r>
            <a:r>
              <a:rPr lang="en-GB" dirty="0" err="1"/>
              <a:t>συλλ</a:t>
            </a:r>
            <a:r>
              <a:rPr lang="en-GB" dirty="0"/>
              <a:t>αμβάνεται, αφού αρνήθηκε να εγκαταλείψει τη θέση της στο λευκό τμήμα του λεωφορείου στο Μοντγκόμερι της Αλαμπάμα. Η πράξη της αυτή πυροδότησε το μποϊκοτάζ των λεωφορείων του Μοντγκόμερι, το οποίο διήρκεσε το μεγαλύτερο μέρος του 1956, έως ότου το σύστημα των λεωφορείων αναγκάστηκε να ενσωματωθεί στις 20 Δεκεμβρίου 1956.</a:t>
            </a:r>
            <a:endParaRPr dirty="0"/>
          </a:p>
        </p:txBody>
      </p:sp>
      <p:sp>
        <p:nvSpPr>
          <p:cNvPr id="151" name="Google Shape;151;p3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για τα πολιτικά δικαιώματα (1956) </a:t>
            </a:r>
            <a:endParaRPr b="1" dirty="0"/>
          </a:p>
        </p:txBody>
      </p:sp>
      <p:pic>
        <p:nvPicPr>
          <p:cNvPr id="152" name="Google Shape;152;p35"/>
          <p:cNvPicPr preferRelativeResize="0"/>
          <p:nvPr/>
        </p:nvPicPr>
        <p:blipFill rotWithShape="1">
          <a:blip r:embed="rId3">
            <a:alphaModFix/>
          </a:blip>
          <a:srcRect/>
          <a:stretch/>
        </p:blipFill>
        <p:spPr>
          <a:xfrm>
            <a:off x="6924482" y="1920730"/>
            <a:ext cx="4390628" cy="3468596"/>
          </a:xfrm>
          <a:prstGeom prst="rect">
            <a:avLst/>
          </a:prstGeom>
          <a:noFill/>
          <a:ln>
            <a:noFill/>
          </a:ln>
        </p:spPr>
      </p:pic>
      <p:sp>
        <p:nvSpPr>
          <p:cNvPr id="153" name="Google Shape;153;p35"/>
          <p:cNvSpPr txBox="1"/>
          <p:nvPr/>
        </p:nvSpPr>
        <p:spPr>
          <a:xfrm>
            <a:off x="6096000" y="5462995"/>
            <a:ext cx="674116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 </a:t>
            </a: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6"/>
          <p:cNvSpPr txBox="1">
            <a:spLocks noGrp="1"/>
          </p:cNvSpPr>
          <p:nvPr>
            <p:ph type="body" idx="1"/>
          </p:nvPr>
        </p:nvSpPr>
        <p:spPr>
          <a:xfrm>
            <a:off x="2389721" y="1648190"/>
            <a:ext cx="2978691" cy="506611"/>
          </a:xfrm>
          <a:prstGeom prst="rect">
            <a:avLst/>
          </a:prstGeom>
          <a:noFill/>
          <a:ln>
            <a:noFill/>
          </a:ln>
        </p:spPr>
        <p:txBody>
          <a:bodyPr spcFirstLastPara="1" wrap="square" lIns="0" tIns="0" rIns="0" bIns="0" anchor="ctr" anchorCtr="0">
            <a:noAutofit/>
          </a:bodyPr>
          <a:lstStyle/>
          <a:p>
            <a:pPr marL="457200" marR="0" lvl="0" indent="-228600" algn="l" rtl="0">
              <a:lnSpc>
                <a:spcPct val="90000"/>
              </a:lnSpc>
              <a:spcBef>
                <a:spcPts val="1000"/>
              </a:spcBef>
              <a:spcAft>
                <a:spcPts val="0"/>
              </a:spcAft>
              <a:buClr>
                <a:schemeClr val="accent3"/>
              </a:buClr>
              <a:buSzPts val="2000"/>
              <a:buFont typeface="Arial"/>
              <a:buNone/>
            </a:pPr>
            <a:r>
              <a:rPr lang="el-GR" dirty="0"/>
              <a:t>Καθιστικές διαμαρτυρίες </a:t>
            </a:r>
            <a:endParaRPr dirty="0"/>
          </a:p>
        </p:txBody>
      </p:sp>
      <p:sp>
        <p:nvSpPr>
          <p:cNvPr id="159" name="Google Shape;159;p36"/>
          <p:cNvSpPr txBox="1">
            <a:spLocks noGrp="1"/>
          </p:cNvSpPr>
          <p:nvPr>
            <p:ph type="body" idx="2"/>
          </p:nvPr>
        </p:nvSpPr>
        <p:spPr>
          <a:xfrm>
            <a:off x="841656" y="2154801"/>
            <a:ext cx="5518830" cy="2789646"/>
          </a:xfrm>
          <a:prstGeom prst="rect">
            <a:avLst/>
          </a:prstGeom>
          <a:noFill/>
          <a:ln>
            <a:noFill/>
          </a:ln>
        </p:spPr>
        <p:txBody>
          <a:bodyPr spcFirstLastPara="1" wrap="square" lIns="0" tIns="0" rIns="0" bIns="0" anchor="t" anchorCtr="0">
            <a:noAutofit/>
          </a:bodyPr>
          <a:lstStyle/>
          <a:p>
            <a:pPr marL="228600" lvl="0" indent="0" algn="just" rtl="0">
              <a:lnSpc>
                <a:spcPct val="150000"/>
              </a:lnSpc>
              <a:spcBef>
                <a:spcPts val="1000"/>
              </a:spcBef>
              <a:spcAft>
                <a:spcPts val="0"/>
              </a:spcAft>
              <a:buSzPts val="1800"/>
              <a:buNone/>
            </a:pPr>
            <a:r>
              <a:rPr lang="en-GB" sz="1800" b="0" i="0" dirty="0">
                <a:solidFill>
                  <a:srgbClr val="000000"/>
                </a:solidFill>
                <a:latin typeface="Calibri"/>
                <a:ea typeface="Calibri"/>
                <a:cs typeface="Calibri"/>
                <a:sym typeface="Calibri"/>
              </a:rPr>
              <a:t>Τέσσερις μαύροι φοιτητές στη Βόρεια Καρολίνα οργανώνουν καθιστική διαμαρτυρία σε έναν πάγκο φαγητού της Woolworth, ενθαρρύνοντας την ειρηνική διαμαρτυρία για τον άδικο νόμο. </a:t>
            </a:r>
            <a:endParaRPr dirty="0"/>
          </a:p>
          <a:p>
            <a:pPr marL="228600" lvl="0" indent="0" algn="just" rtl="0">
              <a:lnSpc>
                <a:spcPct val="150000"/>
              </a:lnSpc>
              <a:spcBef>
                <a:spcPts val="1000"/>
              </a:spcBef>
              <a:spcAft>
                <a:spcPts val="0"/>
              </a:spcAft>
              <a:buSzPts val="1800"/>
              <a:buNone/>
            </a:pPr>
            <a:r>
              <a:rPr lang="en-GB" sz="1800" b="0" i="0" dirty="0">
                <a:solidFill>
                  <a:srgbClr val="000000"/>
                </a:solidFill>
                <a:latin typeface="Calibri"/>
                <a:ea typeface="Calibri"/>
                <a:cs typeface="Calibri"/>
                <a:sym typeface="Calibri"/>
              </a:rPr>
              <a:t>Οι καθιστικές διαμαρτυρίες στη Βόρεια Καρολίνα πυροδοτούν άλλες καθιστικές διαμαρτυρίες σε όλη τη χώρα, οδηγώντας σε ένα κίνημα σε 65 πόλεις σε όλη τη χώρα. Δείτε το παρακάτω βίντεο για να μάθετε για τη στρατηγική και το</a:t>
            </a:r>
            <a:r>
              <a:rPr lang="el-GR" sz="1800" b="0" i="0" dirty="0">
                <a:solidFill>
                  <a:srgbClr val="000000"/>
                </a:solidFill>
                <a:latin typeface="Calibri"/>
                <a:ea typeface="Calibri"/>
                <a:cs typeface="Calibri"/>
                <a:sym typeface="Calibri"/>
              </a:rPr>
              <a:t>ν</a:t>
            </a:r>
            <a:r>
              <a:rPr lang="en-GB" sz="1800" b="0" i="0" dirty="0">
                <a:solidFill>
                  <a:srgbClr val="000000"/>
                </a:solidFill>
                <a:latin typeface="Calibri"/>
                <a:ea typeface="Calibri"/>
                <a:cs typeface="Calibri"/>
                <a:sym typeface="Calibri"/>
              </a:rPr>
              <a:t> σκοπό αυτών των καθιστικών διαμαρτυριών.</a:t>
            </a:r>
            <a:endParaRPr dirty="0"/>
          </a:p>
          <a:p>
            <a:pPr marL="228600" lvl="0" indent="0" algn="just" rtl="0">
              <a:lnSpc>
                <a:spcPct val="90000"/>
              </a:lnSpc>
              <a:spcBef>
                <a:spcPts val="1000"/>
              </a:spcBef>
              <a:spcAft>
                <a:spcPts val="0"/>
              </a:spcAft>
              <a:buSzPts val="1800"/>
              <a:buNone/>
            </a:pPr>
            <a:r>
              <a:rPr lang="en-GB" sz="900" dirty="0"/>
              <a:t> </a:t>
            </a:r>
            <a:endParaRPr sz="900" dirty="0"/>
          </a:p>
          <a:p>
            <a:pPr marL="228600" lvl="0" indent="0" algn="just" rtl="0">
              <a:lnSpc>
                <a:spcPct val="90000"/>
              </a:lnSpc>
              <a:spcBef>
                <a:spcPts val="1000"/>
              </a:spcBef>
              <a:spcAft>
                <a:spcPts val="0"/>
              </a:spcAft>
              <a:buSzPts val="1800"/>
              <a:buNone/>
            </a:pPr>
            <a:r>
              <a:rPr lang="en-GB" sz="900" b="0" i="0" dirty="0">
                <a:solidFill>
                  <a:srgbClr val="000000"/>
                </a:solidFill>
                <a:latin typeface="Calibri"/>
                <a:ea typeface="Calibri"/>
                <a:cs typeface="Calibri"/>
                <a:sym typeface="Calibri"/>
              </a:rPr>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0" name="Google Shape;160;p36"/>
          <p:cNvSpPr txBox="1">
            <a:spLocks noGrp="1"/>
          </p:cNvSpPr>
          <p:nvPr>
            <p:ph type="body" idx="3"/>
          </p:nvPr>
        </p:nvSpPr>
        <p:spPr>
          <a:xfrm>
            <a:off x="6822450" y="5044634"/>
            <a:ext cx="4892040" cy="447041"/>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400" b="1" i="0" dirty="0">
                <a:solidFill>
                  <a:srgbClr val="0F0F0F"/>
                </a:solidFill>
                <a:latin typeface="Calibri"/>
                <a:ea typeface="Calibri"/>
                <a:cs typeface="Calibri"/>
                <a:sym typeface="Calibri"/>
              </a:rPr>
              <a:t>  JOHN LEWIS - GET IN THE WAY | The Nashville Sit-Ins | PBS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1" name="Google Shape;161;p3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για τα Πολιτικά Δικαιώματα (1960)</a:t>
            </a:r>
            <a:endParaRPr b="1" dirty="0"/>
          </a:p>
        </p:txBody>
      </p:sp>
      <p:pic>
        <p:nvPicPr>
          <p:cNvPr id="162" name="Google Shape;162;p36" descr="Official Site: http://to.pbs.org/2k3NthW | #JohnLewisPBS&#10;With fellow students in 1961, Lewis began a nonviolent sit in campaign at Nashville lunch counters where African Americans had long been refused service.&#10;&#10;Thumbnail image credit: Getty, Bettmann / Contributor &#10;&#10;Subscribe to the PBS channel for more clips: https://www.youtube.com/user/PBS/feat&#10;&#10;Enjoy full episodes of your favorite PBS programs at pbs.org/video.&#10;&#10;Like PBS on Facebook: https://www.facebook.com/pbs/&#10;Follow PBS on Twitter: https://twitter.com/PBS&#10;Follow PBS on Instagram: https://www.instagram.com/PBS&#10;Official website: http://www.pbs.org/&#10;Get PBS merchandise: http://www.shoppbs.org/home/index.jsp&#10;&#10;JOHN LEWIS - GET IN THE WAY Premieres Friday, February 10, 2017, 10:30-11:30 p.m. ET" title="JOHN LEWIS - GET IN THE WAY | The Nashville Sit-Ins | PBS">
            <a:hlinkClick r:id="rId3"/>
          </p:cNvPr>
          <p:cNvPicPr preferRelativeResize="0"/>
          <p:nvPr/>
        </p:nvPicPr>
        <p:blipFill>
          <a:blip r:embed="rId4">
            <a:alphaModFix/>
          </a:blip>
          <a:stretch>
            <a:fillRect/>
          </a:stretch>
        </p:blipFill>
        <p:spPr>
          <a:xfrm>
            <a:off x="6822450" y="2402000"/>
            <a:ext cx="4500600" cy="253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body" idx="1"/>
          </p:nvPr>
        </p:nvSpPr>
        <p:spPr>
          <a:xfrm>
            <a:off x="2601550" y="2420047"/>
            <a:ext cx="202887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Medgar Evers</a:t>
            </a:r>
            <a:endParaRPr dirty="0"/>
          </a:p>
        </p:txBody>
      </p:sp>
      <p:sp>
        <p:nvSpPr>
          <p:cNvPr id="168" name="Google Shape;168;p37"/>
          <p:cNvSpPr txBox="1">
            <a:spLocks noGrp="1"/>
          </p:cNvSpPr>
          <p:nvPr>
            <p:ph type="body" idx="2"/>
          </p:nvPr>
        </p:nvSpPr>
        <p:spPr>
          <a:xfrm>
            <a:off x="856570" y="3063435"/>
            <a:ext cx="5518830" cy="1219731"/>
          </a:xfrm>
          <a:prstGeom prst="rect">
            <a:avLst/>
          </a:prstGeom>
          <a:noFill/>
          <a:ln>
            <a:noFill/>
          </a:ln>
        </p:spPr>
        <p:txBody>
          <a:bodyPr spcFirstLastPara="1" wrap="square" lIns="0" tIns="0" rIns="0" bIns="0" anchor="t" anchorCtr="0">
            <a:noAutofit/>
          </a:bodyPr>
          <a:lstStyle/>
          <a:p>
            <a:pPr marL="228600" lvl="0" indent="0">
              <a:lnSpc>
                <a:spcPct val="150000"/>
              </a:lnSpc>
            </a:pPr>
            <a:r>
              <a:rPr lang="en-GB" b="1" i="0" dirty="0">
                <a:solidFill>
                  <a:schemeClr val="dk1"/>
                </a:solidFill>
                <a:latin typeface="Calibri"/>
                <a:ea typeface="Calibri"/>
                <a:cs typeface="Calibri"/>
                <a:sym typeface="Calibri"/>
              </a:rPr>
              <a:t>Ο</a:t>
            </a:r>
            <a:r>
              <a:rPr lang="el-GR" b="1" i="0" dirty="0">
                <a:solidFill>
                  <a:schemeClr val="dk1"/>
                </a:solidFill>
                <a:latin typeface="Calibri"/>
                <a:ea typeface="Calibri"/>
                <a:cs typeface="Calibri"/>
                <a:sym typeface="Calibri"/>
              </a:rPr>
              <a:t> </a:t>
            </a:r>
            <a:r>
              <a:rPr lang="en-GB" b="1" dirty="0">
                <a:solidFill>
                  <a:schemeClr val="dk1"/>
                </a:solidFill>
              </a:rPr>
              <a:t>Medgar Evers, </a:t>
            </a:r>
            <a:r>
              <a:rPr lang="en-GB" b="0" i="0" dirty="0">
                <a:solidFill>
                  <a:schemeClr val="dk1"/>
                </a:solidFill>
                <a:latin typeface="Calibri"/>
                <a:ea typeface="Calibri"/>
                <a:cs typeface="Calibri"/>
                <a:sym typeface="Calibri"/>
              </a:rPr>
              <a:t>γραμματέας της </a:t>
            </a:r>
            <a:r>
              <a:rPr lang="en-GB" b="0" i="1" dirty="0">
                <a:solidFill>
                  <a:schemeClr val="dk1"/>
                </a:solidFill>
                <a:latin typeface="Calibri"/>
                <a:ea typeface="Calibri"/>
                <a:cs typeface="Calibri"/>
                <a:sym typeface="Calibri"/>
              </a:rPr>
              <a:t>Εθνικής Ένωσης για την Προώθηση των Έγχρωμων </a:t>
            </a:r>
            <a:r>
              <a:rPr lang="en-GB" b="0" i="0" dirty="0">
                <a:solidFill>
                  <a:schemeClr val="dk1"/>
                </a:solidFill>
                <a:latin typeface="Calibri"/>
                <a:ea typeface="Calibri"/>
                <a:cs typeface="Calibri"/>
                <a:sym typeface="Calibri"/>
              </a:rPr>
              <a:t>(NAACP), δολοφονείται στο σπίτι του στο Τζάκσον του Μισισιπή. </a:t>
            </a:r>
            <a:endParaRPr sz="2000" dirty="0"/>
          </a:p>
          <a:p>
            <a:pPr marL="228600" lvl="0" indent="0" algn="just" rtl="0">
              <a:lnSpc>
                <a:spcPct val="90000"/>
              </a:lnSpc>
              <a:spcBef>
                <a:spcPts val="1000"/>
              </a:spcBef>
              <a:spcAft>
                <a:spcPts val="0"/>
              </a:spcAft>
              <a:buSzPts val="1800"/>
              <a:buNone/>
            </a:pPr>
            <a:r>
              <a:rPr lang="en-GB" sz="900" b="0" i="0" dirty="0">
                <a:solidFill>
                  <a:srgbClr val="000000"/>
                </a:solidFill>
                <a:latin typeface="Calibri"/>
                <a:ea typeface="Calibri"/>
                <a:cs typeface="Calibri"/>
                <a:sym typeface="Calibri"/>
              </a:rPr>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9" name="Google Shape;169;p37"/>
          <p:cNvSpPr txBox="1">
            <a:spLocks noGrp="1"/>
          </p:cNvSpPr>
          <p:nvPr>
            <p:ph type="body" idx="3"/>
          </p:nvPr>
        </p:nvSpPr>
        <p:spPr>
          <a:xfrm>
            <a:off x="7299960" y="5061280"/>
            <a:ext cx="4892040" cy="447041"/>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1000"/>
              </a:spcBef>
              <a:spcAft>
                <a:spcPts val="0"/>
              </a:spcAft>
              <a:buSzPts val="1800"/>
              <a:buNone/>
            </a:pPr>
            <a:r>
              <a:rPr lang="en-GB" sz="1100" b="1" i="0" dirty="0">
                <a:solidFill>
                  <a:srgbClr val="0F0F0F"/>
                </a:solidFill>
                <a:latin typeface="Calibri" panose="020F0502020204030204" pitchFamily="34" charset="0"/>
                <a:ea typeface="Arial"/>
                <a:cs typeface="Calibri" panose="020F0502020204030204" pitchFamily="34" charset="0"/>
                <a:sym typeface="Arial"/>
              </a:rPr>
              <a:t>Medgar Evers - Ακτιβιστής για τα πολιτικά δικαιώματα | Mini Bio | BIO</a:t>
            </a:r>
            <a:endParaRPr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70" name="Google Shape;170;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για τα Πολιτικά Δικαιώματα (1963)</a:t>
            </a:r>
            <a:endParaRPr b="1" dirty="0"/>
          </a:p>
        </p:txBody>
      </p:sp>
      <p:pic>
        <p:nvPicPr>
          <p:cNvPr id="171" name="Google Shape;171;p37" descr="Civil rights activist Medgar Evers was born on July 2, 1925, in Decatur, Mississippi. In 1954, he became the first state field secretary of the NAACP in Mississippi. As such, he organized voter-registration efforts and economic boycotts, and investigated crimes perpetrated against blacks. Evers was assassinated outside of his Mississippi home in 1963, and after years of on-again, off-again legal proceedings, his killer was sent to prison in 1994. In 2017, President Barack Obama designated Evers's home a national historic landmark. #Biography Subscribe for more Biography: http://aetv.us/2AsWMPH  Delve deeper into Biography on our site: http://www.biography.com  Follow Biography for more surprising stories from fascinating lives: Facebook - https://www.facebook.com/Biography  Instagram - https://www.instagram.com/biography  Twitter - https://twitter.com/biography   Biography.com captures the most gripping, surprising, and fascinating stories about famous people: The biggest break. The defining opportunity. The most shattering failure. The unexpected connection. The decision that changed everything. With over 7,000 biographies and daily features that highlight newsworthy and compelling points-of-view, we are the digital source for true stories about people that matter.  Medgar Evers - Civil Rights Activist | Mini Bio | BIO https://www.youtube.com/user/BiographyChannel" title="Medgar Evers - Civil Rights Activist | Mini Bio | BIO">
            <a:hlinkClick r:id="rId3"/>
          </p:cNvPr>
          <p:cNvPicPr preferRelativeResize="0"/>
          <p:nvPr/>
        </p:nvPicPr>
        <p:blipFill>
          <a:blip r:embed="rId4">
            <a:alphaModFix/>
          </a:blip>
          <a:stretch>
            <a:fillRect/>
          </a:stretch>
        </p:blipFill>
        <p:spPr>
          <a:xfrm>
            <a:off x="6832250" y="2362751"/>
            <a:ext cx="4659725" cy="2621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9"/>
          <p:cNvSpPr txBox="1">
            <a:spLocks noGrp="1"/>
          </p:cNvSpPr>
          <p:nvPr>
            <p:ph type="body" idx="1"/>
          </p:nvPr>
        </p:nvSpPr>
        <p:spPr>
          <a:xfrm>
            <a:off x="2092639" y="1998965"/>
            <a:ext cx="2949530" cy="506611"/>
          </a:xfrm>
          <a:prstGeom prst="rect">
            <a:avLst/>
          </a:prstGeom>
          <a:noFill/>
          <a:ln>
            <a:noFill/>
          </a:ln>
        </p:spPr>
        <p:txBody>
          <a:bodyPr spcFirstLastPara="1" wrap="square" lIns="0" tIns="0" rIns="0" bIns="0" anchor="ctr" anchorCtr="0">
            <a:noAutofit/>
          </a:bodyPr>
          <a:lstStyle/>
          <a:p>
            <a:r>
              <a:rPr lang="en-GB" dirty="0"/>
              <a:t>Martin Luther King, Jr. </a:t>
            </a:r>
          </a:p>
          <a:p>
            <a:pPr marL="457200" marR="0" lvl="0" indent="-228600" algn="just" rtl="0">
              <a:lnSpc>
                <a:spcPct val="90000"/>
              </a:lnSpc>
              <a:spcBef>
                <a:spcPts val="1000"/>
              </a:spcBef>
              <a:spcAft>
                <a:spcPts val="0"/>
              </a:spcAft>
              <a:buClr>
                <a:schemeClr val="accent3"/>
              </a:buClr>
              <a:buSzPts val="2000"/>
              <a:buFont typeface="Arial"/>
              <a:buNone/>
            </a:pPr>
            <a:endParaRPr dirty="0"/>
          </a:p>
        </p:txBody>
      </p:sp>
      <p:sp>
        <p:nvSpPr>
          <p:cNvPr id="178" name="Google Shape;178;p39"/>
          <p:cNvSpPr txBox="1">
            <a:spLocks noGrp="1"/>
          </p:cNvSpPr>
          <p:nvPr>
            <p:ph type="body" idx="2"/>
          </p:nvPr>
        </p:nvSpPr>
        <p:spPr>
          <a:xfrm>
            <a:off x="399370" y="2566160"/>
            <a:ext cx="6336069" cy="1867264"/>
          </a:xfrm>
          <a:prstGeom prst="rect">
            <a:avLst/>
          </a:prstGeom>
          <a:noFill/>
          <a:ln>
            <a:noFill/>
          </a:ln>
        </p:spPr>
        <p:txBody>
          <a:bodyPr spcFirstLastPara="1" wrap="square" lIns="0" tIns="0" rIns="0" bIns="0" anchor="t" anchorCtr="0">
            <a:noAutofit/>
          </a:bodyPr>
          <a:lstStyle/>
          <a:p>
            <a:pPr marL="228600" indent="0"/>
            <a:r>
              <a:rPr lang="en-GB" dirty="0"/>
              <a:t>Ο Martin Luther King, Jr. </a:t>
            </a:r>
            <a:r>
              <a:rPr lang="en-GB" b="0" i="0" dirty="0" err="1">
                <a:solidFill>
                  <a:srgbClr val="1D1C21"/>
                </a:solidFill>
                <a:latin typeface="Calibri"/>
                <a:ea typeface="Calibri"/>
                <a:cs typeface="Calibri"/>
                <a:sym typeface="Calibri"/>
              </a:rPr>
              <a:t>δολοφονείτ</a:t>
            </a:r>
            <a:r>
              <a:rPr lang="en-GB" b="0" i="0" dirty="0">
                <a:solidFill>
                  <a:srgbClr val="1D1C21"/>
                </a:solidFill>
                <a:latin typeface="Calibri"/>
                <a:ea typeface="Calibri"/>
                <a:cs typeface="Calibri"/>
                <a:sym typeface="Calibri"/>
              </a:rPr>
              <a:t>αι από ελεύθερο σκοπευτή ενώ βρισκόταν στο μπαλκόνι του δωματίου του ξενοδοχείου του στο Μέμφις</a:t>
            </a:r>
            <a:r>
              <a:rPr lang="el-GR" dirty="0">
                <a:solidFill>
                  <a:srgbClr val="1D1C21"/>
                </a:solidFill>
              </a:rPr>
              <a:t> του </a:t>
            </a:r>
            <a:r>
              <a:rPr lang="el-GR" dirty="0" err="1">
                <a:solidFill>
                  <a:srgbClr val="1D1C21"/>
                </a:solidFill>
              </a:rPr>
              <a:t>Τενεσί</a:t>
            </a:r>
            <a:r>
              <a:rPr lang="en-GB" b="0" i="0" dirty="0">
                <a:solidFill>
                  <a:srgbClr val="1D1C21"/>
                </a:solidFill>
                <a:latin typeface="Calibri"/>
                <a:ea typeface="Calibri"/>
                <a:cs typeface="Calibri"/>
                <a:sym typeface="Calibri"/>
              </a:rPr>
              <a:t>. Ο </a:t>
            </a:r>
            <a:r>
              <a:rPr lang="en-GB" dirty="0"/>
              <a:t>Martin Luther King, Jr </a:t>
            </a:r>
            <a:r>
              <a:rPr lang="en-GB" b="0" i="0" dirty="0" err="1">
                <a:solidFill>
                  <a:srgbClr val="1D1C21"/>
                </a:solidFill>
                <a:latin typeface="Calibri"/>
                <a:ea typeface="Calibri"/>
                <a:cs typeface="Calibri"/>
                <a:sym typeface="Calibri"/>
              </a:rPr>
              <a:t>ήτ</a:t>
            </a:r>
            <a:r>
              <a:rPr lang="en-GB" b="0" i="0" dirty="0">
                <a:solidFill>
                  <a:srgbClr val="1D1C21"/>
                </a:solidFill>
                <a:latin typeface="Calibri"/>
                <a:ea typeface="Calibri"/>
                <a:cs typeface="Calibri"/>
                <a:sym typeface="Calibri"/>
              </a:rPr>
              <a:t>αν το πιο ευρέως αναγνωρισμένο είδωλο του κινήματος και γνωστός υποστηρικτής της ειρηνικής διαμαρτυρίας.</a:t>
            </a:r>
            <a:endParaRPr dirty="0"/>
          </a:p>
          <a:p>
            <a:pPr marL="228600" lvl="0" indent="0" algn="just" rtl="0">
              <a:lnSpc>
                <a:spcPct val="90000"/>
              </a:lnSpc>
              <a:spcBef>
                <a:spcPts val="1000"/>
              </a:spcBef>
              <a:spcAft>
                <a:spcPts val="0"/>
              </a:spcAft>
              <a:buSzPts val="1800"/>
              <a:buNone/>
            </a:pPr>
            <a:endParaRPr dirty="0">
              <a:solidFill>
                <a:srgbClr val="1D1C21"/>
              </a:solidFill>
              <a:latin typeface="Calibri"/>
              <a:ea typeface="Calibri"/>
              <a:cs typeface="Calibri"/>
              <a:sym typeface="Calibri"/>
            </a:endParaRPr>
          </a:p>
          <a:p>
            <a:pPr marL="228600" lvl="0" indent="0" algn="just" rtl="0">
              <a:lnSpc>
                <a:spcPct val="90000"/>
              </a:lnSpc>
              <a:spcBef>
                <a:spcPts val="1000"/>
              </a:spcBef>
              <a:spcAft>
                <a:spcPts val="0"/>
              </a:spcAft>
              <a:buSzPts val="1800"/>
              <a:buNone/>
            </a:pPr>
            <a:r>
              <a:rPr lang="el-GR" dirty="0">
                <a:solidFill>
                  <a:srgbClr val="1D1C21"/>
                </a:solidFill>
              </a:rPr>
              <a:t>Δ</a:t>
            </a:r>
            <a:r>
              <a:rPr lang="en-GB" dirty="0" err="1">
                <a:solidFill>
                  <a:srgbClr val="1D1C21"/>
                </a:solidFill>
                <a:latin typeface="Calibri"/>
                <a:ea typeface="Calibri"/>
                <a:cs typeface="Calibri"/>
                <a:sym typeface="Calibri"/>
              </a:rPr>
              <a:t>ολοφονήθηκε</a:t>
            </a:r>
            <a:r>
              <a:rPr lang="en-GB" dirty="0">
                <a:solidFill>
                  <a:srgbClr val="1D1C21"/>
                </a:solidFill>
                <a:latin typeface="Calibri"/>
                <a:ea typeface="Calibri"/>
                <a:cs typeface="Calibri"/>
                <a:sym typeface="Calibri"/>
              </a:rPr>
              <a:t> το </a:t>
            </a:r>
            <a:r>
              <a:rPr lang="en-GB" b="0" i="0" dirty="0">
                <a:solidFill>
                  <a:srgbClr val="1D1C21"/>
                </a:solidFill>
                <a:latin typeface="Calibri"/>
                <a:ea typeface="Calibri"/>
                <a:cs typeface="Calibri"/>
                <a:sym typeface="Calibri"/>
              </a:rPr>
              <a:t>βράδυ της 4ης Απριλίου 1968, ενώ βρισκόταν στο μπαλκόνι του δωματίου του ξενοδοχείου του στο Μέμφις του Τενεσί, όπου επρόκειτο να ηγηθεί </a:t>
            </a:r>
            <a:r>
              <a:rPr lang="en-GB" dirty="0">
                <a:solidFill>
                  <a:srgbClr val="1D1C21"/>
                </a:solidFill>
              </a:rPr>
              <a:t>πορείας </a:t>
            </a:r>
            <a:r>
              <a:rPr lang="en-GB" b="0" i="0" dirty="0">
                <a:solidFill>
                  <a:srgbClr val="1D1C21"/>
                </a:solidFill>
                <a:latin typeface="Calibri"/>
                <a:ea typeface="Calibri"/>
                <a:cs typeface="Calibri"/>
                <a:sym typeface="Calibri"/>
              </a:rPr>
              <a:t>διαμαρτυρίας. </a:t>
            </a:r>
            <a:endParaRPr dirty="0"/>
          </a:p>
          <a:p>
            <a:pPr marL="228600" lvl="0" indent="0" algn="l" rtl="0">
              <a:lnSpc>
                <a:spcPct val="90000"/>
              </a:lnSpc>
              <a:spcBef>
                <a:spcPts val="1000"/>
              </a:spcBef>
              <a:spcAft>
                <a:spcPts val="0"/>
              </a:spcAft>
              <a:buSzPts val="1800"/>
              <a:buNone/>
            </a:pPr>
            <a:endParaRPr sz="1000" dirty="0"/>
          </a:p>
        </p:txBody>
      </p:sp>
      <p:sp>
        <p:nvSpPr>
          <p:cNvPr id="179" name="Google Shape;179;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για τα Πολιτικά Δικαιώματα (1968)</a:t>
            </a:r>
            <a:endParaRPr b="1" dirty="0"/>
          </a:p>
        </p:txBody>
      </p:sp>
      <p:pic>
        <p:nvPicPr>
          <p:cNvPr id="180" name="Google Shape;180;p39"/>
          <p:cNvPicPr preferRelativeResize="0"/>
          <p:nvPr/>
        </p:nvPicPr>
        <p:blipFill rotWithShape="1">
          <a:blip r:embed="rId3">
            <a:alphaModFix/>
          </a:blip>
          <a:srcRect/>
          <a:stretch/>
        </p:blipFill>
        <p:spPr>
          <a:xfrm>
            <a:off x="7111360" y="2252271"/>
            <a:ext cx="4142790" cy="35710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0"/>
          <p:cNvSpPr txBox="1">
            <a:spLocks noGrp="1"/>
          </p:cNvSpPr>
          <p:nvPr>
            <p:ph type="body" idx="2"/>
          </p:nvPr>
        </p:nvSpPr>
        <p:spPr>
          <a:xfrm>
            <a:off x="1928558" y="5663018"/>
            <a:ext cx="7799700" cy="603300"/>
          </a:xfrm>
          <a:prstGeom prst="rect">
            <a:avLst/>
          </a:prstGeom>
          <a:noFill/>
          <a:ln>
            <a:noFill/>
          </a:ln>
        </p:spPr>
        <p:txBody>
          <a:bodyPr spcFirstLastPara="1" wrap="square" lIns="0" tIns="0" rIns="0" bIns="0" anchor="t" anchorCtr="0">
            <a:noAutofit/>
          </a:bodyPr>
          <a:lstStyle/>
          <a:p>
            <a:pPr lvl="0" algn="ctr"/>
            <a:r>
              <a:rPr lang="en-GB" b="1" i="0" dirty="0">
                <a:solidFill>
                  <a:srgbClr val="0F0F0F"/>
                </a:solidFill>
                <a:latin typeface="Calibri" panose="020F0502020204030204" pitchFamily="34" charset="0"/>
                <a:ea typeface="Arial"/>
                <a:cs typeface="Calibri" panose="020F0502020204030204" pitchFamily="34" charset="0"/>
                <a:sym typeface="Arial"/>
              </a:rPr>
              <a:t>      </a:t>
            </a:r>
            <a:r>
              <a:rPr lang="el-GR" b="1" i="0" dirty="0">
                <a:solidFill>
                  <a:srgbClr val="0F0F0F"/>
                </a:solidFill>
                <a:latin typeface="Calibri" panose="020F0502020204030204" pitchFamily="34" charset="0"/>
                <a:ea typeface="Arial"/>
                <a:cs typeface="Calibri" panose="020F0502020204030204" pitchFamily="34" charset="0"/>
                <a:sym typeface="Arial"/>
              </a:rPr>
              <a:t>«</a:t>
            </a:r>
            <a:r>
              <a:rPr lang="en-GB" b="1" i="0" dirty="0" err="1">
                <a:solidFill>
                  <a:srgbClr val="0F0F0F"/>
                </a:solidFill>
                <a:latin typeface="Calibri" panose="020F0502020204030204" pitchFamily="34" charset="0"/>
                <a:ea typeface="Arial"/>
                <a:cs typeface="Calibri" panose="020F0502020204030204" pitchFamily="34" charset="0"/>
                <a:sym typeface="Arial"/>
              </a:rPr>
              <a:t>Έχω</a:t>
            </a:r>
            <a:r>
              <a:rPr lang="en-GB" b="1" i="0" dirty="0">
                <a:solidFill>
                  <a:srgbClr val="0F0F0F"/>
                </a:solidFill>
                <a:latin typeface="Calibri" panose="020F0502020204030204" pitchFamily="34" charset="0"/>
                <a:ea typeface="Arial"/>
                <a:cs typeface="Calibri" panose="020F0502020204030204" pitchFamily="34" charset="0"/>
                <a:sym typeface="Arial"/>
              </a:rPr>
              <a:t> </a:t>
            </a:r>
            <a:r>
              <a:rPr lang="en-GB" b="1" i="0" dirty="0" err="1">
                <a:solidFill>
                  <a:srgbClr val="0F0F0F"/>
                </a:solidFill>
                <a:latin typeface="Calibri" panose="020F0502020204030204" pitchFamily="34" charset="0"/>
                <a:ea typeface="Arial"/>
                <a:cs typeface="Calibri" panose="020F0502020204030204" pitchFamily="34" charset="0"/>
                <a:sym typeface="Arial"/>
              </a:rPr>
              <a:t>έν</a:t>
            </a:r>
            <a:r>
              <a:rPr lang="en-GB" b="1" i="0" dirty="0">
                <a:solidFill>
                  <a:srgbClr val="0F0F0F"/>
                </a:solidFill>
                <a:latin typeface="Calibri" panose="020F0502020204030204" pitchFamily="34" charset="0"/>
                <a:ea typeface="Arial"/>
                <a:cs typeface="Calibri" panose="020F0502020204030204" pitchFamily="34" charset="0"/>
                <a:sym typeface="Arial"/>
              </a:rPr>
              <a:t>α όνειρο</a:t>
            </a:r>
            <a:r>
              <a:rPr lang="el-GR" b="1" i="0" dirty="0">
                <a:solidFill>
                  <a:srgbClr val="0F0F0F"/>
                </a:solidFill>
                <a:latin typeface="Calibri" panose="020F0502020204030204" pitchFamily="34" charset="0"/>
                <a:ea typeface="Arial"/>
                <a:cs typeface="Calibri" panose="020F0502020204030204" pitchFamily="34" charset="0"/>
                <a:sym typeface="Arial"/>
              </a:rPr>
              <a:t>»</a:t>
            </a:r>
            <a:r>
              <a:rPr lang="el-GR" b="1" dirty="0">
                <a:solidFill>
                  <a:srgbClr val="0F0F0F"/>
                </a:solidFill>
                <a:latin typeface="Calibri" panose="020F0502020204030204" pitchFamily="34" charset="0"/>
                <a:ea typeface="Arial"/>
                <a:cs typeface="Calibri" panose="020F0502020204030204" pitchFamily="34" charset="0"/>
                <a:sym typeface="Arial"/>
              </a:rPr>
              <a:t>. Ο</a:t>
            </a:r>
            <a:r>
              <a:rPr lang="en-GB" b="1" i="0" dirty="0" err="1">
                <a:solidFill>
                  <a:srgbClr val="0F0F0F"/>
                </a:solidFill>
                <a:latin typeface="Calibri" panose="020F0502020204030204" pitchFamily="34" charset="0"/>
                <a:ea typeface="Arial"/>
                <a:cs typeface="Calibri" panose="020F0502020204030204" pitchFamily="34" charset="0"/>
                <a:sym typeface="Arial"/>
              </a:rPr>
              <a:t>μιλί</a:t>
            </a:r>
            <a:r>
              <a:rPr lang="en-GB" b="1" i="0" dirty="0">
                <a:solidFill>
                  <a:srgbClr val="0F0F0F"/>
                </a:solidFill>
                <a:latin typeface="Calibri" panose="020F0502020204030204" pitchFamily="34" charset="0"/>
                <a:ea typeface="Arial"/>
                <a:cs typeface="Calibri" panose="020F0502020204030204" pitchFamily="34" charset="0"/>
                <a:sym typeface="Arial"/>
              </a:rPr>
              <a:t>α του </a:t>
            </a:r>
            <a:r>
              <a:rPr lang="en-GB" b="1" dirty="0">
                <a:solidFill>
                  <a:srgbClr val="0F0F0F"/>
                </a:solidFill>
                <a:latin typeface="Calibri" panose="020F0502020204030204" pitchFamily="34" charset="0"/>
                <a:ea typeface="Arial"/>
                <a:cs typeface="Calibri" panose="020F0502020204030204" pitchFamily="34" charset="0"/>
              </a:rPr>
              <a:t>Martin Luther King, Jr </a:t>
            </a:r>
            <a:r>
              <a:rPr lang="en-GB" b="1" i="0" dirty="0">
                <a:solidFill>
                  <a:srgbClr val="0F0F0F"/>
                </a:solidFill>
                <a:latin typeface="Calibri" panose="020F0502020204030204" pitchFamily="34" charset="0"/>
                <a:ea typeface="Arial"/>
                <a:cs typeface="Calibri" panose="020F0502020204030204" pitchFamily="34" charset="0"/>
                <a:sym typeface="Arial"/>
              </a:rPr>
              <a:t>HD (με υπότιτλους)</a:t>
            </a:r>
            <a:endParaRPr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86" name="Google Shape;186;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Ακούστε την </a:t>
            </a:r>
            <a:r>
              <a:rPr lang="en-GB" b="1" dirty="0" err="1"/>
              <a:t>ομιλί</a:t>
            </a:r>
            <a:r>
              <a:rPr lang="en-GB" b="1" dirty="0"/>
              <a:t>α του</a:t>
            </a:r>
            <a:r>
              <a:rPr lang="en-GB" dirty="0"/>
              <a:t> </a:t>
            </a:r>
            <a:r>
              <a:rPr lang="en-GB" b="1" dirty="0"/>
              <a:t>Martin Luther King, Jr</a:t>
            </a:r>
            <a:endParaRPr b="1" dirty="0"/>
          </a:p>
        </p:txBody>
      </p:sp>
      <p:pic>
        <p:nvPicPr>
          <p:cNvPr id="187" name="Google Shape;187;p40" descr="I Have a Dream&quot; is a public speech that was delivered by American civil rights activist Martin Luther King Jr. during the March on Washington for Jobs and Freedom on August 28, 1963, in which he called for civil and economic rights and an end to racism in the United States. Delivered to over 250,000 civil rights supporters from the steps of the Lincoln Memorial in Washington, D.C., the speech was a defining moment of the civil rights movement and among the most iconic speeches in American history.&#10;&#10;Under the applicable copyright laws, the speech will remain under copyright in the United States until 70 years after King's death, through 2038.&#10;&#10;Sorry for audio-video sync problem&#10;If needed full video with proper sync and no subtitle &#10;Get here 👉 http://gestyy.com/w7NO7J" title="I Have a Dream speech by Martin Luther King .Jr HD (subtitled)">
            <a:hlinkClick r:id="rId3"/>
          </p:cNvPr>
          <p:cNvPicPr preferRelativeResize="0"/>
          <p:nvPr/>
        </p:nvPicPr>
        <p:blipFill>
          <a:blip r:embed="rId4">
            <a:alphaModFix/>
          </a:blip>
          <a:stretch>
            <a:fillRect/>
          </a:stretch>
        </p:blipFill>
        <p:spPr>
          <a:xfrm>
            <a:off x="2597285" y="1391055"/>
            <a:ext cx="6609790" cy="40324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1"/>
          <p:cNvSpPr txBox="1">
            <a:spLocks noGrp="1"/>
          </p:cNvSpPr>
          <p:nvPr>
            <p:ph type="body" idx="1"/>
          </p:nvPr>
        </p:nvSpPr>
        <p:spPr>
          <a:xfrm>
            <a:off x="2806296" y="1929516"/>
            <a:ext cx="174381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Malcolm X</a:t>
            </a:r>
            <a:endParaRPr dirty="0"/>
          </a:p>
        </p:txBody>
      </p:sp>
      <p:sp>
        <p:nvSpPr>
          <p:cNvPr id="193" name="Google Shape;193;p41"/>
          <p:cNvSpPr txBox="1">
            <a:spLocks noGrp="1"/>
          </p:cNvSpPr>
          <p:nvPr>
            <p:ph type="body" idx="2"/>
          </p:nvPr>
        </p:nvSpPr>
        <p:spPr>
          <a:xfrm>
            <a:off x="787939" y="2538334"/>
            <a:ext cx="5894761" cy="3074700"/>
          </a:xfrm>
          <a:prstGeom prst="rect">
            <a:avLst/>
          </a:prstGeom>
          <a:noFill/>
          <a:ln>
            <a:noFill/>
          </a:ln>
        </p:spPr>
        <p:txBody>
          <a:bodyPr spcFirstLastPara="1" wrap="square" lIns="0" tIns="0" rIns="0" bIns="0" anchor="t" anchorCtr="0">
            <a:noAutofit/>
          </a:bodyPr>
          <a:lstStyle/>
          <a:p>
            <a:pPr marL="0" lvl="0" indent="0" algn="l"/>
            <a:r>
              <a:rPr lang="en-GB" b="0" i="0" dirty="0">
                <a:solidFill>
                  <a:srgbClr val="181818"/>
                </a:solidFill>
                <a:sym typeface="Calibri"/>
              </a:rPr>
              <a:t>Ο </a:t>
            </a:r>
            <a:r>
              <a:rPr lang="en-GB" dirty="0"/>
              <a:t>Ma</a:t>
            </a:r>
            <a:r>
              <a:rPr lang="en-US" dirty="0" err="1"/>
              <a:t>lcom</a:t>
            </a:r>
            <a:r>
              <a:rPr lang="en-US" dirty="0"/>
              <a:t> X</a:t>
            </a:r>
            <a:r>
              <a:rPr lang="en-GB" dirty="0">
                <a:solidFill>
                  <a:srgbClr val="181818"/>
                </a:solidFill>
              </a:rPr>
              <a:t> </a:t>
            </a:r>
            <a:r>
              <a:rPr lang="el-GR" dirty="0">
                <a:solidFill>
                  <a:srgbClr val="181818"/>
                </a:solidFill>
              </a:rPr>
              <a:t>«</a:t>
            </a:r>
            <a:r>
              <a:rPr lang="en-GB" b="0" i="0" dirty="0" err="1">
                <a:solidFill>
                  <a:srgbClr val="181818"/>
                </a:solidFill>
                <a:sym typeface="Calibri"/>
              </a:rPr>
              <a:t>ήτ</a:t>
            </a:r>
            <a:r>
              <a:rPr lang="en-GB" b="0" i="0" dirty="0">
                <a:solidFill>
                  <a:srgbClr val="181818"/>
                </a:solidFill>
                <a:sym typeface="Calibri"/>
              </a:rPr>
              <a:t>αν ιερέας, ηγέτης του κινήματος για τα πολιτικά δικαιώματα και υποστηρικτής του μαύρου εθνικισμού. Προέτρεπε τους συμπατριώτες του μαύρους Αμερικανούς να προστατευτούν από την επίθεση των λευκών </a:t>
            </a:r>
            <a:r>
              <a:rPr lang="el-GR" dirty="0">
                <a:solidFill>
                  <a:srgbClr val="181818"/>
                </a:solidFill>
              </a:rPr>
              <a:t>«</a:t>
            </a:r>
            <a:r>
              <a:rPr lang="en-GB" b="0" i="0" dirty="0">
                <a:solidFill>
                  <a:srgbClr val="181818"/>
                </a:solidFill>
                <a:sym typeface="Calibri"/>
              </a:rPr>
              <a:t>με κάθε ανα</a:t>
            </a:r>
            <a:r>
              <a:rPr lang="en-GB" b="0" i="0" dirty="0" err="1">
                <a:solidFill>
                  <a:srgbClr val="181818"/>
                </a:solidFill>
                <a:sym typeface="Calibri"/>
              </a:rPr>
              <a:t>γκ</a:t>
            </a:r>
            <a:r>
              <a:rPr lang="en-GB" b="0" i="0" dirty="0">
                <a:solidFill>
                  <a:srgbClr val="181818"/>
                </a:solidFill>
                <a:sym typeface="Calibri"/>
              </a:rPr>
              <a:t>αίο μέσο</a:t>
            </a:r>
            <a:r>
              <a:rPr lang="el-GR" dirty="0">
                <a:solidFill>
                  <a:srgbClr val="181818"/>
                </a:solidFill>
              </a:rPr>
              <a:t>».</a:t>
            </a:r>
            <a:endParaRPr lang="en-GB" b="0" i="0" dirty="0">
              <a:solidFill>
                <a:srgbClr val="181818"/>
              </a:solidFill>
              <a:sym typeface="Calibri"/>
            </a:endParaRPr>
          </a:p>
          <a:p>
            <a:pPr marL="0" marR="0" lvl="0" indent="0" algn="r" rtl="0">
              <a:lnSpc>
                <a:spcPct val="90000"/>
              </a:lnSpc>
              <a:spcBef>
                <a:spcPts val="1000"/>
              </a:spcBef>
              <a:spcAft>
                <a:spcPts val="0"/>
              </a:spcAft>
              <a:buClr>
                <a:srgbClr val="000000"/>
              </a:buClr>
              <a:buSzPts val="1800"/>
              <a:buFont typeface="Arial"/>
              <a:buNone/>
            </a:pPr>
            <a:r>
              <a:rPr lang="en-GB" i="1" dirty="0">
                <a:solidFill>
                  <a:srgbClr val="181818"/>
                </a:solidFill>
              </a:rPr>
              <a:t> (</a:t>
            </a:r>
            <a:r>
              <a:rPr lang="en-GB" i="1" dirty="0" err="1">
                <a:solidFill>
                  <a:srgbClr val="181818"/>
                </a:solidFill>
              </a:rPr>
              <a:t>Ιστορί</a:t>
            </a:r>
            <a:r>
              <a:rPr lang="en-GB" i="1" dirty="0">
                <a:solidFill>
                  <a:srgbClr val="181818"/>
                </a:solidFill>
              </a:rPr>
              <a:t>α,</a:t>
            </a:r>
            <a:r>
              <a:rPr lang="en-US" i="1" dirty="0">
                <a:solidFill>
                  <a:srgbClr val="181818"/>
                </a:solidFill>
              </a:rPr>
              <a:t> Malcom X</a:t>
            </a:r>
            <a:r>
              <a:rPr lang="en-GB" i="1" dirty="0">
                <a:solidFill>
                  <a:srgbClr val="181818"/>
                </a:solidFill>
              </a:rPr>
              <a:t>)</a:t>
            </a:r>
          </a:p>
          <a:p>
            <a:pPr marL="0" marR="0" lvl="0" indent="0" algn="just" rtl="0">
              <a:lnSpc>
                <a:spcPct val="90000"/>
              </a:lnSpc>
              <a:spcBef>
                <a:spcPts val="1000"/>
              </a:spcBef>
              <a:spcAft>
                <a:spcPts val="0"/>
              </a:spcAft>
              <a:buClr>
                <a:srgbClr val="000000"/>
              </a:buClr>
              <a:buSzPts val="1800"/>
              <a:buFont typeface="Arial"/>
              <a:buNone/>
            </a:pPr>
            <a:endParaRPr sz="2000" dirty="0"/>
          </a:p>
          <a:p>
            <a:pPr marL="0" marR="0" lvl="0" indent="0" algn="just" rtl="0">
              <a:lnSpc>
                <a:spcPct val="90000"/>
              </a:lnSpc>
              <a:spcBef>
                <a:spcPts val="1000"/>
              </a:spcBef>
              <a:spcAft>
                <a:spcPts val="0"/>
              </a:spcAft>
              <a:buClr>
                <a:srgbClr val="000000"/>
              </a:buClr>
              <a:buSzPts val="1800"/>
              <a:buFont typeface="Arial"/>
              <a:buNone/>
            </a:pPr>
            <a:r>
              <a:rPr lang="en-GB" b="0" i="0" dirty="0">
                <a:solidFill>
                  <a:srgbClr val="181818"/>
                </a:solidFill>
                <a:sym typeface="Calibri"/>
              </a:rPr>
              <a:t>Ο Malcom X </a:t>
            </a:r>
            <a:r>
              <a:rPr lang="en-GB" b="0" i="0" dirty="0" err="1">
                <a:solidFill>
                  <a:srgbClr val="181818"/>
                </a:solidFill>
                <a:sym typeface="Calibri"/>
              </a:rPr>
              <a:t>δολοφονήθηκε</a:t>
            </a:r>
            <a:r>
              <a:rPr lang="en-GB" b="0" i="0" dirty="0">
                <a:solidFill>
                  <a:srgbClr val="181818"/>
                </a:solidFill>
                <a:sym typeface="Calibri"/>
              </a:rPr>
              <a:t> στις 21 </a:t>
            </a:r>
            <a:r>
              <a:rPr lang="en-GB" b="0" i="0" dirty="0" err="1">
                <a:solidFill>
                  <a:srgbClr val="181818"/>
                </a:solidFill>
                <a:sym typeface="Calibri"/>
              </a:rPr>
              <a:t>Φε</a:t>
            </a:r>
            <a:r>
              <a:rPr lang="en-GB" b="0" i="0" dirty="0">
                <a:solidFill>
                  <a:srgbClr val="181818"/>
                </a:solidFill>
                <a:sym typeface="Calibri"/>
              </a:rPr>
              <a:t>βρουαρίου 1965 σε μια συγκέντρωση της Οργάνωσης Αφροαμερικανικής Ενότητας στην αίθουσα χορού Audubon της </a:t>
            </a:r>
            <a:r>
              <a:rPr lang="en-GB" b="0" i="0" dirty="0">
                <a:solidFill>
                  <a:schemeClr val="dk1"/>
                </a:solidFill>
                <a:sym typeface="Calibri"/>
              </a:rPr>
              <a:t>Νέας Υόρκης.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sz="1400" dirty="0">
                <a:solidFill>
                  <a:srgbClr val="181818"/>
                </a:solidFill>
                <a:latin typeface="Calibri"/>
                <a:ea typeface="Calibri"/>
                <a:cs typeface="Calibri"/>
                <a:sym typeface="Calibri"/>
              </a:rPr>
              <a:t>         </a:t>
            </a:r>
            <a:endParaRPr sz="1400" dirty="0">
              <a:latin typeface="Calibri"/>
              <a:ea typeface="Calibri"/>
              <a:cs typeface="Calibri"/>
              <a:sym typeface="Calibri"/>
            </a:endParaRPr>
          </a:p>
        </p:txBody>
      </p:sp>
      <p:sp>
        <p:nvSpPr>
          <p:cNvPr id="194" name="Google Shape;194;p4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Πολιτικών Δικαιωμάτων </a:t>
            </a:r>
            <a:endParaRPr b="1" dirty="0"/>
          </a:p>
        </p:txBody>
      </p:sp>
      <p:pic>
        <p:nvPicPr>
          <p:cNvPr id="195" name="Google Shape;195;p41"/>
          <p:cNvPicPr preferRelativeResize="0"/>
          <p:nvPr/>
        </p:nvPicPr>
        <p:blipFill rotWithShape="1">
          <a:blip r:embed="rId3">
            <a:alphaModFix/>
          </a:blip>
          <a:srcRect/>
          <a:stretch/>
        </p:blipFill>
        <p:spPr>
          <a:xfrm>
            <a:off x="7006077" y="2182822"/>
            <a:ext cx="4099560" cy="30746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7"/>
          <p:cNvSpPr txBox="1">
            <a:spLocks noGrp="1"/>
          </p:cNvSpPr>
          <p:nvPr>
            <p:ph type="body" idx="1"/>
          </p:nvPr>
        </p:nvSpPr>
        <p:spPr>
          <a:xfrm>
            <a:off x="399370" y="2603481"/>
            <a:ext cx="1139326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ΣΗΜΑΝΤΙΚ</a:t>
            </a:r>
            <a:r>
              <a:rPr lang="el-GR" dirty="0"/>
              <a:t>ΕΣ ΚΑΤΕΥΘΥΝΤΗΡΙΕΣ ΓΡΑΜΜΕΣ ΣΧΕΤΙΚΑ ΜΕ ΤΙΣ ΟΡΟΛΟΓΙΕΣ </a:t>
            </a:r>
            <a:endParaRPr dirty="0"/>
          </a:p>
        </p:txBody>
      </p:sp>
      <p:sp>
        <p:nvSpPr>
          <p:cNvPr id="59" name="Google Shape;59;p27"/>
          <p:cNvSpPr txBox="1">
            <a:spLocks noGrp="1"/>
          </p:cNvSpPr>
          <p:nvPr>
            <p:ph type="body" idx="2"/>
          </p:nvPr>
        </p:nvSpPr>
        <p:spPr>
          <a:xfrm>
            <a:off x="599330" y="3110092"/>
            <a:ext cx="11193300" cy="3573341"/>
          </a:xfrm>
          <a:prstGeom prst="rect">
            <a:avLst/>
          </a:prstGeom>
          <a:noFill/>
          <a:ln>
            <a:noFill/>
          </a:ln>
        </p:spPr>
        <p:txBody>
          <a:bodyPr spcFirstLastPara="1" wrap="square" lIns="0" tIns="0" rIns="0" bIns="0" anchor="t" anchorCtr="0">
            <a:noAutofit/>
          </a:bodyPr>
          <a:lstStyle/>
          <a:p>
            <a:pPr marL="0" lvl="0" indent="0" algn="l">
              <a:lnSpc>
                <a:spcPct val="115000"/>
              </a:lnSpc>
              <a:spcBef>
                <a:spcPts val="1200"/>
              </a:spcBef>
            </a:pPr>
            <a:r>
              <a:rPr lang="en-GB" dirty="0"/>
              <a:t> Είναι ζωτικής σημασίας η χρήση της σωστής ορολογίας σε αυτό το</a:t>
            </a:r>
            <a:r>
              <a:rPr lang="el-GR" dirty="0"/>
              <a:t> μέρος</a:t>
            </a:r>
            <a:r>
              <a:rPr lang="en-GB" dirty="0"/>
              <a:t>. </a:t>
            </a:r>
            <a:r>
              <a:rPr lang="el-GR" dirty="0"/>
              <a:t>Τα έγχρωμα άτομα δεν αισθάνονται άνετα με τη χρήση ορισμένων λέξεων και φράσεων που παρουσιάζονται στις ακόλουθες διαφάνειες. Θεωρείται πλέον προσβλητική και ξεπερασμένη η χρήση λέξεων όπως «έγχρωμοι» και «νέγροι». </a:t>
            </a:r>
          </a:p>
          <a:p>
            <a:pPr marL="0" lvl="0" indent="0" algn="l">
              <a:lnSpc>
                <a:spcPct val="115000"/>
              </a:lnSpc>
              <a:spcBef>
                <a:spcPts val="1200"/>
              </a:spcBef>
            </a:pPr>
            <a:r>
              <a:rPr lang="el-GR" dirty="0"/>
              <a:t>Όταν αναφερόμαστε σε μη λευκούς, η σωστή ορολογία είναι: </a:t>
            </a:r>
          </a:p>
          <a:p>
            <a:pPr lvl="0" indent="-298450" algn="l">
              <a:lnSpc>
                <a:spcPct val="115000"/>
              </a:lnSpc>
              <a:spcBef>
                <a:spcPts val="1200"/>
              </a:spcBef>
              <a:buSzPts val="1100"/>
              <a:buChar char="●"/>
            </a:pPr>
            <a:r>
              <a:rPr lang="el-GR" dirty="0"/>
              <a:t>Μαύρος: αναφέρεται σε σκουρόχρωμους </a:t>
            </a:r>
            <a:r>
              <a:rPr lang="el-GR" dirty="0" err="1"/>
              <a:t>Αφροαμερικανούς</a:t>
            </a:r>
            <a:r>
              <a:rPr lang="el-GR" dirty="0"/>
              <a:t>, ανεξάρτητα από την εθνικότητά τους. </a:t>
            </a:r>
          </a:p>
          <a:p>
            <a:pPr lvl="0" indent="-298450" algn="l">
              <a:lnSpc>
                <a:spcPct val="115000"/>
              </a:lnSpc>
              <a:spcBef>
                <a:spcPts val="0"/>
              </a:spcBef>
              <a:buSzPts val="1100"/>
              <a:buChar char="●"/>
            </a:pPr>
            <a:r>
              <a:rPr lang="el-GR" dirty="0" err="1"/>
              <a:t>Αφροαμερικανός</a:t>
            </a:r>
            <a:r>
              <a:rPr lang="el-GR" dirty="0"/>
              <a:t>: αναφέρεται σε άτομα που έχουν γεννηθεί στις Ηνωμένες Πολιτείες και έχουν αφρικανική καταγωγή. Πολλοί άνθρωποι χρησιμοποιούν τους όρους εναλλακτικά.</a:t>
            </a:r>
          </a:p>
          <a:p>
            <a:pPr lvl="0" indent="-298450" algn="l">
              <a:lnSpc>
                <a:spcPct val="115000"/>
              </a:lnSpc>
              <a:spcBef>
                <a:spcPts val="0"/>
              </a:spcBef>
              <a:buSzPts val="1100"/>
              <a:buChar char="●"/>
            </a:pPr>
            <a:r>
              <a:rPr lang="el-GR" dirty="0"/>
              <a:t>Ο όρος «έγχρωμοι» προοριζόταν αρχικά να είναι συνώνυμο του «μαύρου», αλλά έχει επεκταθεί και στους Λατίνους, τους Ασιάτες, τους ιθαγενείς Αμερικανούς κ.λπ. </a:t>
            </a:r>
          </a:p>
          <a:p>
            <a:pPr marL="0" lvl="0" indent="0" algn="l" rtl="0">
              <a:lnSpc>
                <a:spcPct val="115000"/>
              </a:lnSpc>
              <a:spcBef>
                <a:spcPts val="1200"/>
              </a:spcBef>
              <a:spcAft>
                <a:spcPts val="0"/>
              </a:spcAft>
              <a:buSzPts val="1800"/>
              <a:buNone/>
            </a:pPr>
            <a:endParaRPr dirty="0">
              <a:solidFill>
                <a:srgbClr val="29282A"/>
              </a:solidFill>
              <a:latin typeface="Avenir"/>
              <a:ea typeface="Avenir"/>
              <a:cs typeface="Avenir"/>
              <a:sym typeface="Avenir"/>
            </a:endParaRPr>
          </a:p>
          <a:p>
            <a:pPr marL="228600" lvl="0" indent="0" algn="just" rtl="0">
              <a:lnSpc>
                <a:spcPct val="90000"/>
              </a:lnSpc>
              <a:spcBef>
                <a:spcPts val="1000"/>
              </a:spcBef>
              <a:spcAft>
                <a:spcPts val="0"/>
              </a:spcAft>
              <a:buSzPts val="1800"/>
              <a:buNone/>
            </a:pPr>
            <a:endParaRPr sz="1400" dirty="0">
              <a:latin typeface="Calibri"/>
              <a:ea typeface="Calibri"/>
              <a:cs typeface="Calibri"/>
              <a:sym typeface="Calibri"/>
            </a:endParaRPr>
          </a:p>
        </p:txBody>
      </p:sp>
      <p:sp>
        <p:nvSpPr>
          <p:cNvPr id="60" name="Google Shape;60;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err="1"/>
              <a:t>Υποε</a:t>
            </a:r>
            <a:r>
              <a:rPr lang="en-GB" b="1" dirty="0" err="1"/>
              <a:t>νότητ</a:t>
            </a:r>
            <a:r>
              <a:rPr lang="en-GB" b="1" dirty="0"/>
              <a:t>α 2: Μαθησιακοί στόχοι &amp; ορολογία </a:t>
            </a:r>
            <a:endParaRPr b="1" dirty="0"/>
          </a:p>
        </p:txBody>
      </p:sp>
      <p:sp>
        <p:nvSpPr>
          <p:cNvPr id="2" name="Rectangle 1"/>
          <p:cNvSpPr/>
          <p:nvPr/>
        </p:nvSpPr>
        <p:spPr>
          <a:xfrm>
            <a:off x="399370" y="1477821"/>
            <a:ext cx="9659030" cy="1015663"/>
          </a:xfrm>
          <a:prstGeom prst="rect">
            <a:avLst/>
          </a:prstGeom>
        </p:spPr>
        <p:txBody>
          <a:bodyPr wrap="square">
            <a:spAutoFit/>
          </a:bodyPr>
          <a:lstStyle/>
          <a:p>
            <a:pPr marL="101600" lvl="0" algn="just">
              <a:buClr>
                <a:srgbClr val="3B3842"/>
              </a:buClr>
              <a:buSzPts val="2000"/>
            </a:pPr>
            <a:r>
              <a:rPr lang="el-GR" sz="2000" b="1" u="sng" dirty="0" err="1">
                <a:solidFill>
                  <a:srgbClr val="187498"/>
                </a:solidFill>
                <a:latin typeface="Calibri" panose="020F0502020204030204" pitchFamily="34" charset="0"/>
                <a:cs typeface="Calibri" panose="020F0502020204030204" pitchFamily="34" charset="0"/>
              </a:rPr>
              <a:t>Υποε</a:t>
            </a:r>
            <a:r>
              <a:rPr lang="en-GB" sz="2000" b="1" u="sng" dirty="0" err="1">
                <a:solidFill>
                  <a:srgbClr val="187498"/>
                </a:solidFill>
                <a:latin typeface="Calibri" panose="020F0502020204030204" pitchFamily="34" charset="0"/>
                <a:cs typeface="Calibri" panose="020F0502020204030204" pitchFamily="34" charset="0"/>
              </a:rPr>
              <a:t>νότητ</a:t>
            </a:r>
            <a:r>
              <a:rPr lang="en-GB" sz="2000" b="1" u="sng" dirty="0">
                <a:solidFill>
                  <a:srgbClr val="187498"/>
                </a:solidFill>
                <a:latin typeface="Calibri" panose="020F0502020204030204" pitchFamily="34" charset="0"/>
                <a:cs typeface="Calibri" panose="020F0502020204030204" pitchFamily="34" charset="0"/>
              </a:rPr>
              <a:t>α 2 </a:t>
            </a:r>
            <a:r>
              <a:rPr lang="el-GR" sz="2000" b="1" u="sng" dirty="0">
                <a:solidFill>
                  <a:srgbClr val="187498"/>
                </a:solidFill>
                <a:latin typeface="Calibri" panose="020F0502020204030204" pitchFamily="34" charset="0"/>
                <a:cs typeface="Calibri" panose="020F0502020204030204" pitchFamily="34" charset="0"/>
              </a:rPr>
              <a:t>- </a:t>
            </a:r>
            <a:r>
              <a:rPr lang="en-GB" sz="2000" b="1" u="sng" dirty="0">
                <a:solidFill>
                  <a:srgbClr val="187498"/>
                </a:solidFill>
                <a:latin typeface="Calibri" panose="020F0502020204030204" pitchFamily="34" charset="0"/>
                <a:cs typeface="Calibri" panose="020F0502020204030204" pitchFamily="34" charset="0"/>
              </a:rPr>
              <a:t>Μα</a:t>
            </a:r>
            <a:r>
              <a:rPr lang="en-GB" sz="2000" b="1" u="sng" dirty="0" err="1">
                <a:solidFill>
                  <a:srgbClr val="187498"/>
                </a:solidFill>
                <a:latin typeface="Calibri" panose="020F0502020204030204" pitchFamily="34" charset="0"/>
                <a:cs typeface="Calibri" panose="020F0502020204030204" pitchFamily="34" charset="0"/>
              </a:rPr>
              <a:t>θησι</a:t>
            </a:r>
            <a:r>
              <a:rPr lang="en-GB" sz="2000" b="1" u="sng" dirty="0">
                <a:solidFill>
                  <a:srgbClr val="187498"/>
                </a:solidFill>
                <a:latin typeface="Calibri" panose="020F0502020204030204" pitchFamily="34" charset="0"/>
                <a:cs typeface="Calibri" panose="020F0502020204030204" pitchFamily="34" charset="0"/>
              </a:rPr>
              <a:t>ακοί στόχοι</a:t>
            </a:r>
          </a:p>
          <a:p>
            <a:pPr marL="444500" lvl="0" indent="-342900" algn="just">
              <a:buClr>
                <a:srgbClr val="3B3842"/>
              </a:buClr>
              <a:buSzPts val="2000"/>
              <a:buAutoNum type="arabicPeriod"/>
            </a:pPr>
            <a:r>
              <a:rPr lang="el-GR" sz="2000" dirty="0">
                <a:solidFill>
                  <a:srgbClr val="3B3842"/>
                </a:solidFill>
                <a:latin typeface="Calibri" panose="020F0502020204030204" pitchFamily="34" charset="0"/>
                <a:cs typeface="Calibri" panose="020F0502020204030204" pitchFamily="34" charset="0"/>
              </a:rPr>
              <a:t>Κατανόηση του </a:t>
            </a:r>
            <a:r>
              <a:rPr lang="en-GB" sz="2000" dirty="0">
                <a:solidFill>
                  <a:srgbClr val="3B3842"/>
                </a:solidFill>
                <a:latin typeface="Calibri" panose="020F0502020204030204" pitchFamily="34" charset="0"/>
                <a:cs typeface="Calibri" panose="020F0502020204030204" pitchFamily="34" charset="0"/>
              </a:rPr>
              <a:t>π</a:t>
            </a:r>
            <a:r>
              <a:rPr lang="en-GB" sz="2000" dirty="0" err="1">
                <a:solidFill>
                  <a:srgbClr val="3B3842"/>
                </a:solidFill>
                <a:latin typeface="Calibri" panose="020F0502020204030204" pitchFamily="34" charset="0"/>
                <a:cs typeface="Calibri" panose="020F0502020204030204" pitchFamily="34" charset="0"/>
              </a:rPr>
              <a:t>οι</a:t>
            </a:r>
            <a:r>
              <a:rPr lang="en-GB" sz="2000" dirty="0">
                <a:solidFill>
                  <a:srgbClr val="3B3842"/>
                </a:solidFill>
                <a:latin typeface="Calibri" panose="020F0502020204030204" pitchFamily="34" charset="0"/>
                <a:cs typeface="Calibri" panose="020F0502020204030204" pitchFamily="34" charset="0"/>
              </a:rPr>
              <a:t>α είναι τα πολιτικά δικαιώματα</a:t>
            </a:r>
          </a:p>
          <a:p>
            <a:pPr marL="444500" lvl="0" indent="-342900" algn="just">
              <a:buClr>
                <a:srgbClr val="3B3842"/>
              </a:buClr>
              <a:buSzPts val="2000"/>
              <a:buAutoNum type="arabicPeriod"/>
            </a:pPr>
            <a:r>
              <a:rPr lang="en-GB" sz="2000" dirty="0">
                <a:solidFill>
                  <a:srgbClr val="3B3842"/>
                </a:solidFill>
                <a:latin typeface="Calibri" panose="020F0502020204030204" pitchFamily="34" charset="0"/>
                <a:cs typeface="Calibri" panose="020F0502020204030204" pitchFamily="34" charset="0"/>
              </a:rPr>
              <a:t>Προσδιορισμός των κινημάτων για τα πολιτικά δικαιώματα</a:t>
            </a:r>
            <a:endParaRPr lang="en-GB" sz="2400" dirty="0">
              <a:solidFill>
                <a:srgbClr val="3B3842"/>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Ακούστε την ομιλία του Malcolm X </a:t>
            </a:r>
            <a:endParaRPr b="1" dirty="0"/>
          </a:p>
        </p:txBody>
      </p:sp>
      <p:sp>
        <p:nvSpPr>
          <p:cNvPr id="201" name="Google Shape;201;p42"/>
          <p:cNvSpPr txBox="1"/>
          <p:nvPr/>
        </p:nvSpPr>
        <p:spPr>
          <a:xfrm>
            <a:off x="2613500" y="5691727"/>
            <a:ext cx="6286800" cy="675300"/>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sz="1800" b="1" i="0" u="none" strike="noStrike" cap="none" dirty="0">
                <a:solidFill>
                  <a:srgbClr val="0F0F0F"/>
                </a:solidFill>
                <a:latin typeface="Calibri" panose="020F0502020204030204" pitchFamily="34" charset="0"/>
                <a:cs typeface="Calibri" panose="020F0502020204030204" pitchFamily="34" charset="0"/>
                <a:sym typeface="Arial"/>
              </a:rPr>
              <a:t>Η πύρινη ομιλία του Malcolm X για την αστυνομική βία</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28600" algn="just" rtl="0">
              <a:lnSpc>
                <a:spcPct val="90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02" name="Google Shape;202;p42" title="Malcolm X’s Fiery Speech Addressing Police Brutality (1962) (Colorized, HD)">
            <a:hlinkClick r:id="rId3"/>
          </p:cNvPr>
          <p:cNvPicPr preferRelativeResize="0"/>
          <p:nvPr/>
        </p:nvPicPr>
        <p:blipFill>
          <a:blip r:embed="rId4">
            <a:alphaModFix/>
          </a:blip>
          <a:stretch>
            <a:fillRect/>
          </a:stretch>
        </p:blipFill>
        <p:spPr>
          <a:xfrm>
            <a:off x="2337628" y="1653702"/>
            <a:ext cx="6838545" cy="39095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3"/>
          <p:cNvSpPr txBox="1">
            <a:spLocks noGrp="1"/>
          </p:cNvSpPr>
          <p:nvPr>
            <p:ph type="body" idx="1"/>
          </p:nvPr>
        </p:nvSpPr>
        <p:spPr>
          <a:xfrm>
            <a:off x="1740310" y="2612544"/>
            <a:ext cx="3304559"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Κόμμα Μαύρων Πανθήρων </a:t>
            </a:r>
            <a:endParaRPr dirty="0"/>
          </a:p>
        </p:txBody>
      </p:sp>
      <p:sp>
        <p:nvSpPr>
          <p:cNvPr id="208" name="Google Shape;208;p43"/>
          <p:cNvSpPr txBox="1">
            <a:spLocks noGrp="1"/>
          </p:cNvSpPr>
          <p:nvPr>
            <p:ph type="body" idx="2"/>
          </p:nvPr>
        </p:nvSpPr>
        <p:spPr>
          <a:xfrm>
            <a:off x="875489" y="2865850"/>
            <a:ext cx="5836596" cy="23832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endParaRPr dirty="0"/>
          </a:p>
          <a:p>
            <a:pPr marL="0" lvl="0" indent="0">
              <a:lnSpc>
                <a:spcPct val="150000"/>
              </a:lnSpc>
            </a:pPr>
            <a:r>
              <a:rPr lang="en-GB" dirty="0">
                <a:latin typeface="Calibri"/>
                <a:ea typeface="Calibri"/>
                <a:cs typeface="Calibri"/>
                <a:sym typeface="Calibri"/>
              </a:rPr>
              <a:t>Στο Σικάγο ο ηγέτης του </a:t>
            </a:r>
            <a:r>
              <a:rPr lang="en-GB" dirty="0" err="1">
                <a:latin typeface="Calibri"/>
                <a:ea typeface="Calibri"/>
                <a:cs typeface="Calibri"/>
                <a:sym typeface="Calibri"/>
              </a:rPr>
              <a:t>κόμμ</a:t>
            </a:r>
            <a:r>
              <a:rPr lang="en-GB" dirty="0">
                <a:latin typeface="Calibri"/>
                <a:ea typeface="Calibri"/>
                <a:cs typeface="Calibri"/>
                <a:sym typeface="Calibri"/>
              </a:rPr>
              <a:t>ατος</a:t>
            </a:r>
            <a:r>
              <a:rPr lang="en-GB" dirty="0"/>
              <a:t>, Fred Hampton, </a:t>
            </a:r>
            <a:r>
              <a:rPr lang="en-GB" dirty="0">
                <a:latin typeface="Calibri"/>
                <a:ea typeface="Calibri"/>
                <a:cs typeface="Calibri"/>
                <a:sym typeface="Calibri"/>
              </a:rPr>
              <a:t>δολοφονήθηκε από το FBI το 1969 στο σπίτι του, ενώ κοιμόταν.  </a:t>
            </a:r>
            <a:endParaRPr dirty="0">
              <a:latin typeface="Calibri"/>
              <a:ea typeface="Calibri"/>
              <a:cs typeface="Calibri"/>
              <a:sym typeface="Calibri"/>
            </a:endParaRPr>
          </a:p>
        </p:txBody>
      </p:sp>
      <p:sp>
        <p:nvSpPr>
          <p:cNvPr id="209" name="Google Shape;209;p4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Πολιτικών Δικαιωμάτων </a:t>
            </a:r>
            <a:endParaRPr b="1" dirty="0"/>
          </a:p>
        </p:txBody>
      </p:sp>
      <p:pic>
        <p:nvPicPr>
          <p:cNvPr id="210" name="Google Shape;210;p43"/>
          <p:cNvPicPr preferRelativeResize="0"/>
          <p:nvPr/>
        </p:nvPicPr>
        <p:blipFill rotWithShape="1">
          <a:blip r:embed="rId3">
            <a:alphaModFix/>
          </a:blip>
          <a:srcRect/>
          <a:stretch/>
        </p:blipFill>
        <p:spPr>
          <a:xfrm>
            <a:off x="7255493" y="2565475"/>
            <a:ext cx="4230333" cy="2823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Παρακολουθήστε το παρακάτω βίντεο από το Κόμμα των Μαύρων Πανθήρων</a:t>
            </a:r>
            <a:endParaRPr b="1" dirty="0"/>
          </a:p>
        </p:txBody>
      </p:sp>
      <p:sp>
        <p:nvSpPr>
          <p:cNvPr id="216" name="Google Shape;216;p44"/>
          <p:cNvSpPr txBox="1"/>
          <p:nvPr/>
        </p:nvSpPr>
        <p:spPr>
          <a:xfrm>
            <a:off x="1829240" y="4920181"/>
            <a:ext cx="2950916" cy="6753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800" b="1" i="0" u="none" strike="noStrike" cap="none" dirty="0">
                <a:solidFill>
                  <a:srgbClr val="0F0F0F"/>
                </a:solidFill>
                <a:latin typeface="Calibri" panose="020F0502020204030204" pitchFamily="34" charset="0"/>
                <a:cs typeface="Calibri" panose="020F0502020204030204" pitchFamily="34" charset="0"/>
                <a:sym typeface="Arial"/>
              </a:rPr>
              <a:t>Μαύρος Πάνθηρας</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28600" algn="just" rtl="0">
              <a:lnSpc>
                <a:spcPct val="90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17" name="Google Shape;217;p44"/>
          <p:cNvSpPr txBox="1"/>
          <p:nvPr/>
        </p:nvSpPr>
        <p:spPr>
          <a:xfrm>
            <a:off x="6245916" y="4996939"/>
            <a:ext cx="60960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F0F0F"/>
                </a:solidFill>
                <a:latin typeface="Calibri" panose="020F0502020204030204" pitchFamily="34" charset="0"/>
                <a:cs typeface="Calibri" panose="020F0502020204030204" pitchFamily="34" charset="0"/>
                <a:sym typeface="Arial"/>
              </a:rPr>
              <a:t>Οι Μαύροι Πάνθηρες αναβιώνουν | Op-Docs | The New York Times</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18" name="Google Shape;218;p44" descr="The Black Panthers, originally named the Black Panther Party for Self Defense, was founded in 1966 in Oakland, California, by Huey Newton and Bobby Seale. The group was a revolutionary black nationalist and socialist organization with the goal of protecting African Americans from police abuses." title="Black Panthers">
            <a:hlinkClick r:id="rId3"/>
          </p:cNvPr>
          <p:cNvPicPr preferRelativeResize="0"/>
          <p:nvPr/>
        </p:nvPicPr>
        <p:blipFill>
          <a:blip r:embed="rId4">
            <a:alphaModFix/>
          </a:blip>
          <a:stretch>
            <a:fillRect/>
          </a:stretch>
        </p:blipFill>
        <p:spPr>
          <a:xfrm>
            <a:off x="472275" y="2023476"/>
            <a:ext cx="4997425" cy="2811050"/>
          </a:xfrm>
          <a:prstGeom prst="rect">
            <a:avLst/>
          </a:prstGeom>
          <a:noFill/>
          <a:ln>
            <a:noFill/>
          </a:ln>
        </p:spPr>
      </p:pic>
      <p:pic>
        <p:nvPicPr>
          <p:cNvPr id="219" name="Google Shape;219;p44" descr="This short documentary explores what we can learn from the Black Panther party in confronting police violence 50 years later.&#10;&#10;This is part of a series of videos produced by Independent filmmakers, who are supported in part by the nonprofit Sundance Institute.&#10;&#10;Produced by: Stanley Nelson and Laurens Grant&#10;&#10;Read the story here: http://nyti.ms/1BMFR57&#10;&#10;Subscribe to the Times Video newsletter for free and get a handpicked selection of the best videos from The New York Times every week: http://bit.ly/timesvideonewsletter&#10;&#10;Subscribe on YouTube: http://bit.ly/U8Ys7n&#10;&#10;Watch more videos at: http://nytimes.com/video&#10;&#10;---------------------------------------------------------------&#10;&#10;Want more from The New York Times?&#10;&#10;Twitter: https://twitter.com/nytvideo&#10;&#10;Facebook: https://www.facebook.com/nytimes&#10;&#10;Google+: https://plus.google.com/+nytimes/&#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Black Panthers Revisited | Op-Docs | The New York Times&#10;http://www.youtube.com/user/TheNewYorkTimes" title="Black Panthers Revisited | Op-Docs | The New York Times">
            <a:hlinkClick r:id="rId5"/>
          </p:cNvPr>
          <p:cNvPicPr preferRelativeResize="0"/>
          <p:nvPr/>
        </p:nvPicPr>
        <p:blipFill>
          <a:blip r:embed="rId6">
            <a:alphaModFix/>
          </a:blip>
          <a:stretch>
            <a:fillRect/>
          </a:stretch>
        </p:blipFill>
        <p:spPr>
          <a:xfrm>
            <a:off x="6795203" y="2023476"/>
            <a:ext cx="4997427" cy="2811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5"/>
          <p:cNvSpPr txBox="1">
            <a:spLocks noGrp="1"/>
          </p:cNvSpPr>
          <p:nvPr>
            <p:ph type="body" idx="1"/>
          </p:nvPr>
        </p:nvSpPr>
        <p:spPr>
          <a:xfrm>
            <a:off x="2411050" y="2156552"/>
            <a:ext cx="2734882"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Black Lives Matter </a:t>
            </a:r>
            <a:endParaRPr dirty="0"/>
          </a:p>
        </p:txBody>
      </p:sp>
      <p:sp>
        <p:nvSpPr>
          <p:cNvPr id="225" name="Google Shape;225;p45"/>
          <p:cNvSpPr txBox="1">
            <a:spLocks noGrp="1"/>
          </p:cNvSpPr>
          <p:nvPr>
            <p:ph type="body" idx="2"/>
          </p:nvPr>
        </p:nvSpPr>
        <p:spPr>
          <a:xfrm>
            <a:off x="782541" y="2784507"/>
            <a:ext cx="5991900" cy="31674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l-GR" dirty="0">
                <a:solidFill>
                  <a:srgbClr val="333333"/>
                </a:solidFill>
              </a:rPr>
              <a:t>«</a:t>
            </a:r>
            <a:r>
              <a:rPr lang="en-GB" b="0" i="0" dirty="0">
                <a:solidFill>
                  <a:srgbClr val="333333"/>
                </a:solidFill>
                <a:sym typeface="Calibri"/>
              </a:rPr>
              <a:t>Το #</a:t>
            </a:r>
            <a:r>
              <a:rPr lang="en-GB" b="0" i="0" dirty="0" err="1">
                <a:solidFill>
                  <a:srgbClr val="333333"/>
                </a:solidFill>
                <a:sym typeface="Calibri"/>
              </a:rPr>
              <a:t>BlackLivesMatter</a:t>
            </a:r>
            <a:r>
              <a:rPr lang="en-GB" b="0" i="0" dirty="0">
                <a:solidFill>
                  <a:srgbClr val="333333"/>
                </a:solidFill>
                <a:sym typeface="Calibri"/>
              </a:rPr>
              <a:t> ιδρύθηκε το 2013 ως απάντηση στην αθώωση του δολοφόνου του Trayvon Martin</a:t>
            </a:r>
            <a:r>
              <a:rPr lang="en-GB" dirty="0">
                <a:solidFill>
                  <a:srgbClr val="333333"/>
                </a:solidFill>
              </a:rPr>
              <a:t>.</a:t>
            </a:r>
            <a:r>
              <a:rPr lang="el-GR" dirty="0">
                <a:solidFill>
                  <a:srgbClr val="333333"/>
                </a:solidFill>
              </a:rPr>
              <a:t>»</a:t>
            </a:r>
            <a:r>
              <a:rPr lang="en-GB" dirty="0">
                <a:solidFill>
                  <a:srgbClr val="333333"/>
                </a:solidFill>
              </a:rPr>
              <a:t> </a:t>
            </a:r>
            <a:endParaRPr dirty="0">
              <a:solidFill>
                <a:srgbClr val="333333"/>
              </a:solidFill>
            </a:endParaRPr>
          </a:p>
          <a:p>
            <a:pPr marL="457200" marR="0" lvl="0" indent="-228600" algn="r" rtl="0">
              <a:lnSpc>
                <a:spcPct val="90000"/>
              </a:lnSpc>
              <a:spcBef>
                <a:spcPts val="1000"/>
              </a:spcBef>
              <a:spcAft>
                <a:spcPts val="0"/>
              </a:spcAft>
              <a:buClr>
                <a:srgbClr val="000000"/>
              </a:buClr>
              <a:buSzPts val="1800"/>
              <a:buFont typeface="Arial"/>
              <a:buNone/>
            </a:pPr>
            <a:r>
              <a:rPr lang="en-GB" sz="1600" i="1" dirty="0">
                <a:solidFill>
                  <a:srgbClr val="333333"/>
                </a:solidFill>
              </a:rPr>
              <a:t>(Black Lives Matter, About</a:t>
            </a:r>
            <a:r>
              <a:rPr lang="en-GB" sz="1600" b="0" i="1" dirty="0">
                <a:solidFill>
                  <a:srgbClr val="333333"/>
                </a:solidFill>
                <a:sym typeface="Calibri"/>
              </a:rPr>
              <a:t>) </a:t>
            </a:r>
            <a:endParaRPr sz="1600" i="1" dirty="0"/>
          </a:p>
          <a:p>
            <a:pPr marL="0" marR="0" lvl="0" indent="0" algn="just" rtl="0">
              <a:lnSpc>
                <a:spcPct val="90000"/>
              </a:lnSpc>
              <a:spcBef>
                <a:spcPts val="1000"/>
              </a:spcBef>
              <a:spcAft>
                <a:spcPts val="0"/>
              </a:spcAft>
              <a:buClr>
                <a:srgbClr val="000000"/>
              </a:buClr>
              <a:buSzPts val="1800"/>
              <a:buFont typeface="Arial"/>
              <a:buNone/>
            </a:pPr>
            <a:endParaRPr lang="en-GB" dirty="0">
              <a:solidFill>
                <a:srgbClr val="333333"/>
              </a:solidFill>
              <a:sym typeface="Calibri"/>
            </a:endParaRPr>
          </a:p>
          <a:p>
            <a:pPr marL="0" lvl="0" indent="0"/>
            <a:r>
              <a:rPr lang="en-GB" dirty="0">
                <a:solidFill>
                  <a:srgbClr val="333333"/>
                </a:solidFill>
                <a:sym typeface="Calibri"/>
              </a:rPr>
              <a:t>Το κίνημα έγινε πρωτοσέλιδο σε εθνικό επίπεδο το 2020 με το</a:t>
            </a:r>
            <a:r>
              <a:rPr lang="el-GR" dirty="0">
                <a:solidFill>
                  <a:srgbClr val="333333"/>
                </a:solidFill>
                <a:sym typeface="Calibri"/>
              </a:rPr>
              <a:t>ν</a:t>
            </a:r>
            <a:r>
              <a:rPr lang="en-GB" dirty="0">
                <a:solidFill>
                  <a:srgbClr val="333333"/>
                </a:solidFill>
                <a:sym typeface="Calibri"/>
              </a:rPr>
              <a:t> θάνατο του </a:t>
            </a:r>
            <a:r>
              <a:rPr lang="en-GB" dirty="0">
                <a:solidFill>
                  <a:srgbClr val="333333"/>
                </a:solidFill>
              </a:rPr>
              <a:t>George Floyd και </a:t>
            </a:r>
            <a:r>
              <a:rPr lang="en-GB" dirty="0">
                <a:solidFill>
                  <a:srgbClr val="333333"/>
                </a:solidFill>
                <a:sym typeface="Calibri"/>
              </a:rPr>
              <a:t>όλες τις διαδηλώσεις όχι μόνο στις ΗΠΑ αλλά και σε όλο τον κόσμο. </a:t>
            </a:r>
            <a:endParaRPr dirty="0">
              <a:sym typeface="Calibri"/>
            </a:endParaRPr>
          </a:p>
        </p:txBody>
      </p:sp>
      <p:sp>
        <p:nvSpPr>
          <p:cNvPr id="226" name="Google Shape;226;p4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Αμερικανικό Κίνημα Πολιτικών Δικαιωμάτων</a:t>
            </a:r>
            <a:endParaRPr b="1" dirty="0"/>
          </a:p>
        </p:txBody>
      </p:sp>
      <p:pic>
        <p:nvPicPr>
          <p:cNvPr id="227" name="Google Shape;227;p45"/>
          <p:cNvPicPr preferRelativeResize="0"/>
          <p:nvPr/>
        </p:nvPicPr>
        <p:blipFill rotWithShape="1">
          <a:blip r:embed="rId3">
            <a:alphaModFix/>
          </a:blip>
          <a:srcRect/>
          <a:stretch/>
        </p:blipFill>
        <p:spPr>
          <a:xfrm>
            <a:off x="7310120" y="1708727"/>
            <a:ext cx="4389120" cy="43891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6"/>
          <p:cNvSpPr txBox="1">
            <a:spLocks noGrp="1"/>
          </p:cNvSpPr>
          <p:nvPr>
            <p:ph type="body" idx="2"/>
          </p:nvPr>
        </p:nvSpPr>
        <p:spPr>
          <a:xfrm>
            <a:off x="874497" y="5552122"/>
            <a:ext cx="11030630" cy="675444"/>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b="1" i="0" dirty="0">
                <a:solidFill>
                  <a:srgbClr val="0F0F0F"/>
                </a:solidFill>
                <a:latin typeface="Calibri" panose="020F0502020204030204" pitchFamily="34" charset="0"/>
                <a:ea typeface="Arial"/>
                <a:cs typeface="Calibri" panose="020F0502020204030204" pitchFamily="34" charset="0"/>
                <a:sym typeface="Arial"/>
              </a:rPr>
              <a:t>Μια συνέντευξη με τους ιδρυτές του Black Lives Matter | Alicia Garza, </a:t>
            </a:r>
            <a:r>
              <a:rPr lang="en-GB" b="1" i="0" dirty="0" err="1">
                <a:solidFill>
                  <a:srgbClr val="0F0F0F"/>
                </a:solidFill>
                <a:latin typeface="Calibri" panose="020F0502020204030204" pitchFamily="34" charset="0"/>
                <a:ea typeface="Arial"/>
                <a:cs typeface="Calibri" panose="020F0502020204030204" pitchFamily="34" charset="0"/>
                <a:sym typeface="Arial"/>
              </a:rPr>
              <a:t>Patrisse Cullors</a:t>
            </a:r>
            <a:r>
              <a:rPr lang="en-GB" b="1" i="0" dirty="0">
                <a:solidFill>
                  <a:srgbClr val="0F0F0F"/>
                </a:solidFill>
                <a:latin typeface="Calibri" panose="020F0502020204030204" pitchFamily="34" charset="0"/>
                <a:ea typeface="Arial"/>
                <a:cs typeface="Calibri" panose="020F0502020204030204" pitchFamily="34" charset="0"/>
                <a:sym typeface="Arial"/>
              </a:rPr>
              <a:t>, Opal </a:t>
            </a:r>
            <a:r>
              <a:rPr lang="en-GB" b="1" i="0" dirty="0" err="1">
                <a:solidFill>
                  <a:srgbClr val="0F0F0F"/>
                </a:solidFill>
                <a:latin typeface="Calibri" panose="020F0502020204030204" pitchFamily="34" charset="0"/>
                <a:ea typeface="Arial"/>
                <a:cs typeface="Calibri" panose="020F0502020204030204" pitchFamily="34" charset="0"/>
                <a:sym typeface="Arial"/>
              </a:rPr>
              <a:t>Tometi</a:t>
            </a:r>
            <a:endParaRPr b="1"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33" name="Google Shape;233;p4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Ακούστε τη συνέντευξη των ιδρυτών του Black Lives Matter </a:t>
            </a:r>
            <a:endParaRPr b="1" dirty="0"/>
          </a:p>
        </p:txBody>
      </p:sp>
      <p:pic>
        <p:nvPicPr>
          <p:cNvPr id="234" name="Google Shape;234;p46" descr="Born out of a social media post, the Black Lives Matter movement has sparked discussion about race and inequality across the world. In this spirited conversation with Mia Birdsong, the movement's three founders share what they've learned about leadership and what provides them with hope and inspiration in the face of painful realities. Their advice on how to participate in ensuring freedom for everybody: join something, start something and &quot;sharpen each other, so that we all can rise.&quot;&#10;&#10;Visit http://TED.com to get our entire library of TED Talks, transcripts, translations, personalized talk recommendations and more.&#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10;&#10;Become a TED Member: http://ted.com/membership&#10;Follow TED on Twitter: http://twitter.com/TEDTalks&#10;Like TED on Facebook: http://facebook.com/TED&#10;Subscribe to our channel: http://youtube.com/TED&#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 title="An interview with the founders of Black Lives Matter | Alicia Garza, Patrisse Cullors, Opal Tometi">
            <a:hlinkClick r:id="rId3"/>
          </p:cNvPr>
          <p:cNvPicPr preferRelativeResize="0"/>
          <p:nvPr/>
        </p:nvPicPr>
        <p:blipFill>
          <a:blip r:embed="rId4">
            <a:alphaModFix/>
          </a:blip>
          <a:stretch>
            <a:fillRect/>
          </a:stretch>
        </p:blipFill>
        <p:spPr>
          <a:xfrm>
            <a:off x="3341350" y="1948233"/>
            <a:ext cx="6096925" cy="3429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47"/>
          <p:cNvSpPr txBox="1">
            <a:spLocks noGrp="1"/>
          </p:cNvSpPr>
          <p:nvPr>
            <p:ph type="body" idx="3"/>
          </p:nvPr>
        </p:nvSpPr>
        <p:spPr>
          <a:xfrm>
            <a:off x="3129280" y="2046514"/>
            <a:ext cx="8663351" cy="4551135"/>
          </a:xfrm>
          <a:prstGeom prst="rect">
            <a:avLst/>
          </a:prstGeom>
          <a:noFill/>
          <a:ln>
            <a:noFill/>
          </a:ln>
        </p:spPr>
        <p:txBody>
          <a:bodyPr spcFirstLastPara="1" wrap="square" lIns="0" tIns="0" rIns="0" bIns="0" anchor="t" anchorCtr="0">
            <a:noAutofit/>
          </a:bodyPr>
          <a:lstStyle/>
          <a:p>
            <a:pPr marL="558800" lvl="0" indent="-342900" algn="l">
              <a:buSzPts val="2000"/>
              <a:buFont typeface="Wingdings" panose="05000000000000000000" pitchFamily="2" charset="2"/>
              <a:buChar char="§"/>
            </a:pPr>
            <a:r>
              <a:rPr lang="en-GB" dirty="0"/>
              <a:t>13</a:t>
            </a:r>
            <a:r>
              <a:rPr lang="en-GB" baseline="30000" dirty="0"/>
              <a:t>th</a:t>
            </a:r>
            <a:r>
              <a:rPr lang="en-GB" dirty="0"/>
              <a:t> (2016) Documentary: </a:t>
            </a:r>
            <a:r>
              <a:rPr lang="en-GB" u="sng" dirty="0">
                <a:solidFill>
                  <a:schemeClr val="hlink"/>
                </a:solidFill>
                <a:hlinkClick r:id="rId3"/>
              </a:rPr>
              <a:t>https://www.youtube.com/watch?v=K6IXQbXPO3I</a:t>
            </a:r>
            <a:endParaRPr lang="en-GB" dirty="0"/>
          </a:p>
          <a:p>
            <a:pPr marL="558800" lvl="0" indent="-342900" algn="l">
              <a:buSzPts val="2000"/>
              <a:buFont typeface="Wingdings" panose="05000000000000000000" pitchFamily="2" charset="2"/>
              <a:buChar char="§"/>
            </a:pPr>
            <a:r>
              <a:rPr lang="en-GB" dirty="0"/>
              <a:t>Who Killed Malcolm X? Documentary: </a:t>
            </a:r>
            <a:r>
              <a:rPr lang="en-GB" u="sng" dirty="0">
                <a:solidFill>
                  <a:schemeClr val="hlink"/>
                </a:solidFill>
                <a:hlinkClick r:id="rId4"/>
              </a:rPr>
              <a:t>https://www.youtube.com/watch?v=bqqOQBalq5k</a:t>
            </a:r>
            <a:r>
              <a:rPr lang="en-GB" dirty="0"/>
              <a:t> </a:t>
            </a:r>
          </a:p>
          <a:p>
            <a:pPr marL="558800" lvl="0" indent="-342900" algn="l">
              <a:buSzPts val="2000"/>
              <a:buFont typeface="Wingdings" panose="05000000000000000000" pitchFamily="2" charset="2"/>
              <a:buChar char="§"/>
            </a:pPr>
            <a:r>
              <a:rPr lang="en-GB" dirty="0">
                <a:solidFill>
                  <a:srgbClr val="333333"/>
                </a:solidFill>
              </a:rPr>
              <a:t>12 Years a Slave (2013) Movie </a:t>
            </a:r>
            <a:endParaRPr lang="en-GB" dirty="0"/>
          </a:p>
          <a:p>
            <a:pPr marL="558800" lvl="0" indent="-342900" algn="l">
              <a:buSzPts val="2000"/>
              <a:buFont typeface="Wingdings" panose="05000000000000000000" pitchFamily="2" charset="2"/>
              <a:buChar char="§"/>
            </a:pPr>
            <a:r>
              <a:rPr lang="en-GB" dirty="0">
                <a:solidFill>
                  <a:srgbClr val="202124"/>
                </a:solidFill>
              </a:rPr>
              <a:t>Time: The </a:t>
            </a:r>
            <a:r>
              <a:rPr lang="en-GB" dirty="0" err="1">
                <a:solidFill>
                  <a:srgbClr val="202124"/>
                </a:solidFill>
              </a:rPr>
              <a:t>Kalief</a:t>
            </a:r>
            <a:r>
              <a:rPr lang="en-GB" dirty="0">
                <a:solidFill>
                  <a:srgbClr val="202124"/>
                </a:solidFill>
              </a:rPr>
              <a:t> Browder Story</a:t>
            </a:r>
            <a:r>
              <a:rPr lang="en-GB" dirty="0">
                <a:solidFill>
                  <a:srgbClr val="333333"/>
                </a:solidFill>
              </a:rPr>
              <a:t> (2017)</a:t>
            </a:r>
          </a:p>
          <a:p>
            <a:pPr marL="558800" lvl="0" indent="-342900" algn="l">
              <a:buSzPts val="2000"/>
              <a:buFont typeface="Wingdings" panose="05000000000000000000" pitchFamily="2" charset="2"/>
              <a:buChar char="§"/>
            </a:pPr>
            <a:r>
              <a:rPr lang="en-GB" dirty="0"/>
              <a:t> </a:t>
            </a:r>
            <a:r>
              <a:rPr lang="en-GB" dirty="0">
                <a:solidFill>
                  <a:srgbClr val="202124"/>
                </a:solidFill>
              </a:rPr>
              <a:t>Trial 4 (2020)</a:t>
            </a:r>
            <a:endParaRPr lang="en-GB" dirty="0"/>
          </a:p>
          <a:p>
            <a:pPr marL="558800" lvl="0" indent="-342900" algn="l">
              <a:buSzPts val="2000"/>
              <a:buFont typeface="Wingdings" panose="05000000000000000000" pitchFamily="2" charset="2"/>
              <a:buChar char="§"/>
            </a:pPr>
            <a:r>
              <a:rPr lang="el-GR" dirty="0"/>
              <a:t>Βιβλία</a:t>
            </a:r>
            <a:r>
              <a:rPr lang="en-GB" dirty="0"/>
              <a:t>: </a:t>
            </a:r>
            <a:r>
              <a:rPr lang="en-GB" u="sng" dirty="0">
                <a:solidFill>
                  <a:schemeClr val="hlink"/>
                </a:solidFill>
                <a:hlinkClick r:id="rId5"/>
              </a:rPr>
              <a:t>https://www.bcu.ac.uk/social-sciences/blog/blm-book-recommendations</a:t>
            </a:r>
            <a:r>
              <a:rPr lang="en-GB" dirty="0"/>
              <a:t> </a:t>
            </a:r>
          </a:p>
          <a:p>
            <a:pPr marL="558800" lvl="0" indent="-342900" algn="l">
              <a:buSzPts val="2000"/>
              <a:buFont typeface="Wingdings" panose="05000000000000000000" pitchFamily="2" charset="2"/>
              <a:buChar char="§"/>
            </a:pPr>
            <a:r>
              <a:rPr lang="en-GB" dirty="0"/>
              <a:t>Podcasts: </a:t>
            </a:r>
            <a:r>
              <a:rPr lang="en-GB" u="sng" dirty="0">
                <a:solidFill>
                  <a:schemeClr val="hlink"/>
                </a:solidFill>
                <a:hlinkClick r:id="rId6"/>
              </a:rPr>
              <a:t>https://www.npr.org/sections/codeswitch/</a:t>
            </a:r>
            <a:r>
              <a:rPr lang="en-GB" dirty="0"/>
              <a:t> , </a:t>
            </a:r>
            <a:r>
              <a:rPr lang="en-GB" u="sng" dirty="0">
                <a:solidFill>
                  <a:schemeClr val="hlink"/>
                </a:solidFill>
                <a:hlinkClick r:id="rId7"/>
              </a:rPr>
              <a:t>https://www.nytimes.com/2020/01/23/podcasts/1619-podcast.html</a:t>
            </a:r>
            <a:r>
              <a:rPr lang="en-GB" dirty="0"/>
              <a:t> , </a:t>
            </a:r>
          </a:p>
          <a:p>
            <a:pPr marL="558800" lvl="0" indent="-342900" algn="l">
              <a:buSzPts val="2000"/>
              <a:buFont typeface="Wingdings" panose="05000000000000000000" pitchFamily="2" charset="2"/>
              <a:buChar char="§"/>
            </a:pPr>
            <a:r>
              <a:rPr lang="en-GB" dirty="0"/>
              <a:t>Black Lives Matter: </a:t>
            </a:r>
            <a:r>
              <a:rPr lang="en-GB" u="sng" dirty="0">
                <a:solidFill>
                  <a:schemeClr val="hlink"/>
                </a:solidFill>
                <a:hlinkClick r:id="rId8"/>
              </a:rPr>
              <a:t>https://www.youtube.com/watch?v=tbicAmaXYtM</a:t>
            </a:r>
            <a:r>
              <a:rPr lang="en-GB" dirty="0"/>
              <a:t> </a:t>
            </a:r>
          </a:p>
          <a:p>
            <a:pPr marL="514350" lvl="0" indent="-171450" algn="just" rtl="0">
              <a:lnSpc>
                <a:spcPct val="90000"/>
              </a:lnSpc>
              <a:spcBef>
                <a:spcPts val="1000"/>
              </a:spcBef>
              <a:spcAft>
                <a:spcPts val="0"/>
              </a:spcAft>
              <a:buSzPts val="1800"/>
              <a:buFont typeface="Arial"/>
              <a:buNone/>
            </a:pPr>
            <a:endParaRPr dirty="0"/>
          </a:p>
        </p:txBody>
      </p:sp>
      <p:sp>
        <p:nvSpPr>
          <p:cNvPr id="241" name="Google Shape;241;p4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Θέλετε να μάθετε περισσότερα; </a:t>
            </a:r>
            <a:endParaRPr b="1" dirty="0"/>
          </a:p>
        </p:txBody>
      </p:sp>
      <p:pic>
        <p:nvPicPr>
          <p:cNvPr id="242" name="Google Shape;242;p47"/>
          <p:cNvPicPr preferRelativeResize="0"/>
          <p:nvPr/>
        </p:nvPicPr>
        <p:blipFill rotWithShape="1">
          <a:blip r:embed="rId9">
            <a:alphaModFix/>
          </a:blip>
          <a:srcRect/>
          <a:stretch/>
        </p:blipFill>
        <p:spPr>
          <a:xfrm>
            <a:off x="749565" y="2477228"/>
            <a:ext cx="2108200" cy="3162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48"/>
          <p:cNvSpPr txBox="1">
            <a:spLocks noGrp="1"/>
          </p:cNvSpPr>
          <p:nvPr>
            <p:ph type="body" idx="2"/>
          </p:nvPr>
        </p:nvSpPr>
        <p:spPr>
          <a:xfrm>
            <a:off x="399370" y="1387986"/>
            <a:ext cx="6261000" cy="35583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b="0" i="0" dirty="0">
                <a:solidFill>
                  <a:srgbClr val="1D1C21"/>
                </a:solidFill>
                <a:sym typeface="Calibri"/>
              </a:rPr>
              <a:t>Τα γεγονότα του κινήματος για τα πολιτικά δικαιώματα στις Ηνωμένες Πολιτείες ενέπνευσαν το κίνημα για τα πολιτικά δικαιώματα στη </a:t>
            </a:r>
            <a:r>
              <a:rPr lang="en-GB" b="1" i="0" dirty="0">
                <a:solidFill>
                  <a:srgbClr val="1D1C21"/>
                </a:solidFill>
              </a:rPr>
              <a:t>Βόρεια</a:t>
            </a:r>
            <a:r>
              <a:rPr lang="en-GB" b="1" i="0" dirty="0">
                <a:solidFill>
                  <a:srgbClr val="1D1C21"/>
                </a:solidFill>
                <a:sym typeface="Calibri"/>
              </a:rPr>
              <a:t> Ιρλανδία τη </a:t>
            </a:r>
            <a:r>
              <a:rPr lang="en-GB" b="1" dirty="0">
                <a:solidFill>
                  <a:srgbClr val="1D1C21"/>
                </a:solidFill>
              </a:rPr>
              <a:t>δεκαετία του 1960.</a:t>
            </a:r>
            <a:r>
              <a:rPr lang="en-GB" dirty="0">
                <a:solidFill>
                  <a:srgbClr val="1D1C21"/>
                </a:solidFill>
                <a:sym typeface="Calibri"/>
              </a:rPr>
              <a:t> Το κίνημα στη Βόρεια Ιρλανδία είχε ως στόχο να τερματίσει τις θεσμικές διακρίσεις εις βάρος των καθολικών στο Ούλστερ. </a:t>
            </a:r>
          </a:p>
          <a:p>
            <a:pPr marL="0" marR="0" lvl="0" indent="0" algn="just" rtl="0">
              <a:lnSpc>
                <a:spcPct val="90000"/>
              </a:lnSpc>
              <a:spcBef>
                <a:spcPts val="1000"/>
              </a:spcBef>
              <a:spcAft>
                <a:spcPts val="0"/>
              </a:spcAft>
              <a:buClr>
                <a:srgbClr val="000000"/>
              </a:buClr>
              <a:buSzPts val="1800"/>
              <a:buFont typeface="Arial"/>
              <a:buNone/>
            </a:pPr>
            <a:endParaRPr dirty="0"/>
          </a:p>
          <a:p>
            <a:pPr marL="0" marR="0" lvl="0" indent="0" algn="just" rtl="0">
              <a:lnSpc>
                <a:spcPct val="90000"/>
              </a:lnSpc>
              <a:spcBef>
                <a:spcPts val="1000"/>
              </a:spcBef>
              <a:spcAft>
                <a:spcPts val="0"/>
              </a:spcAft>
              <a:buClr>
                <a:srgbClr val="000000"/>
              </a:buClr>
              <a:buSzPts val="1800"/>
              <a:buFont typeface="Arial"/>
              <a:buNone/>
            </a:pPr>
            <a:r>
              <a:rPr lang="en-GB" dirty="0">
                <a:solidFill>
                  <a:srgbClr val="1D1C21"/>
                </a:solidFill>
                <a:sym typeface="Calibri"/>
              </a:rPr>
              <a:t>Οι Καθολικοί αντιμετώπιζαν διακρίσεις στους </a:t>
            </a:r>
            <a:r>
              <a:rPr lang="en-GB" b="1" dirty="0">
                <a:solidFill>
                  <a:srgbClr val="1D1C21"/>
                </a:solidFill>
              </a:rPr>
              <a:t>χώρους εργασίας, στις πολιτικές πρόσληψης και στις συνθήκες εργασίας</a:t>
            </a:r>
            <a:r>
              <a:rPr lang="el-GR" dirty="0">
                <a:solidFill>
                  <a:srgbClr val="1D1C21"/>
                </a:solidFill>
              </a:rPr>
              <a:t>, </a:t>
            </a:r>
            <a:r>
              <a:rPr lang="en-GB" dirty="0">
                <a:solidFill>
                  <a:srgbClr val="1D1C21"/>
                </a:solidFill>
                <a:sym typeface="Calibri"/>
              </a:rPr>
              <a:t>α</a:t>
            </a:r>
            <a:r>
              <a:rPr lang="en-GB" dirty="0" err="1">
                <a:solidFill>
                  <a:srgbClr val="1D1C21"/>
                </a:solidFill>
                <a:sym typeface="Calibri"/>
              </a:rPr>
              <a:t>κόμη</a:t>
            </a:r>
            <a:r>
              <a:rPr lang="en-GB" dirty="0">
                <a:solidFill>
                  <a:srgbClr val="1D1C21"/>
                </a:solidFill>
                <a:sym typeface="Calibri"/>
              </a:rPr>
              <a:t> και </a:t>
            </a:r>
            <a:r>
              <a:rPr lang="en-GB" b="1" i="1" dirty="0">
                <a:solidFill>
                  <a:srgbClr val="1D1C21"/>
                </a:solidFill>
              </a:rPr>
              <a:t>στη στέγαση και η κατανομή των κατοικιών από την κυβέρνηση γινόταν με διακρίσεις εις βάρος τους. </a:t>
            </a:r>
          </a:p>
          <a:p>
            <a:pPr marL="0" marR="0" lvl="0" indent="0" algn="just" rtl="0">
              <a:lnSpc>
                <a:spcPct val="90000"/>
              </a:lnSpc>
              <a:spcBef>
                <a:spcPts val="1000"/>
              </a:spcBef>
              <a:spcAft>
                <a:spcPts val="0"/>
              </a:spcAft>
              <a:buClr>
                <a:srgbClr val="000000"/>
              </a:buClr>
              <a:buSzPts val="1800"/>
              <a:buFont typeface="Arial"/>
              <a:buNone/>
            </a:pPr>
            <a:endParaRPr b="1" i="1" dirty="0"/>
          </a:p>
          <a:p>
            <a:pPr marL="0" lvl="0" indent="0" algn="just" rtl="0">
              <a:lnSpc>
                <a:spcPct val="90000"/>
              </a:lnSpc>
              <a:spcBef>
                <a:spcPts val="1000"/>
              </a:spcBef>
              <a:spcAft>
                <a:spcPts val="0"/>
              </a:spcAft>
              <a:buSzPts val="1800"/>
              <a:buNone/>
            </a:pPr>
            <a:r>
              <a:rPr lang="en-GB" dirty="0">
                <a:solidFill>
                  <a:srgbClr val="1D1C21"/>
                </a:solidFill>
                <a:sym typeface="Calibri"/>
              </a:rPr>
              <a:t>Επιπλέον, τα περισσότερα σχολεία ήταν προτεσταντικά και τα καθολικά παιδιά φοιτούσαν σε σχολεία που χρηματοδοτούνταν από την καθολική εκκλησία. Λόγω του διαχωρισμού, οι περισσότεροι </a:t>
            </a:r>
            <a:r>
              <a:rPr lang="en-GB" b="1" dirty="0">
                <a:solidFill>
                  <a:srgbClr val="1D1C21"/>
                </a:solidFill>
              </a:rPr>
              <a:t>Προτεστάντες και Καθολικοί δεν αναμείχθηκαν ποτέ. </a:t>
            </a:r>
            <a:r>
              <a:rPr lang="en-GB" dirty="0">
                <a:solidFill>
                  <a:srgbClr val="1D1C21"/>
                </a:solidFill>
                <a:sym typeface="Calibri"/>
              </a:rPr>
              <a:t>Δεν συναναστρέφονταν ποτέ μεταξύ τους, δεν παντρεύονταν κ.λπ.</a:t>
            </a:r>
            <a:endParaRPr dirty="0"/>
          </a:p>
          <a:p>
            <a:pPr marL="457200" marR="0" lvl="0" indent="-228600" algn="just" rtl="0">
              <a:lnSpc>
                <a:spcPct val="90000"/>
              </a:lnSpc>
              <a:spcBef>
                <a:spcPts val="1000"/>
              </a:spcBef>
              <a:spcAft>
                <a:spcPts val="0"/>
              </a:spcAft>
              <a:buClr>
                <a:srgbClr val="000000"/>
              </a:buClr>
              <a:buSzPts val="1800"/>
              <a:buFont typeface="Arial"/>
              <a:buNone/>
            </a:pPr>
            <a:endParaRPr sz="1100" b="0" i="0" dirty="0">
              <a:solidFill>
                <a:srgbClr val="2B2B2B"/>
              </a:solidFill>
              <a:latin typeface="Calibri"/>
              <a:ea typeface="Calibri"/>
              <a:cs typeface="Calibri"/>
              <a:sym typeface="Calibri"/>
            </a:endParaRPr>
          </a:p>
        </p:txBody>
      </p:sp>
      <p:sp>
        <p:nvSpPr>
          <p:cNvPr id="250" name="Google Shape;250;p4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Πολιτικό κίνημα της Βόρειας Ιρλανδίας </a:t>
            </a:r>
          </a:p>
        </p:txBody>
      </p:sp>
      <p:pic>
        <p:nvPicPr>
          <p:cNvPr id="251" name="Google Shape;251;p48"/>
          <p:cNvPicPr preferRelativeResize="0"/>
          <p:nvPr/>
        </p:nvPicPr>
        <p:blipFill rotWithShape="1">
          <a:blip r:embed="rId3">
            <a:alphaModFix/>
          </a:blip>
          <a:srcRect/>
          <a:stretch/>
        </p:blipFill>
        <p:spPr>
          <a:xfrm>
            <a:off x="6901075" y="2118165"/>
            <a:ext cx="5138526" cy="32115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432c904588_0_3"/>
          <p:cNvSpPr txBox="1">
            <a:spLocks noGrp="1"/>
          </p:cNvSpPr>
          <p:nvPr>
            <p:ph type="body" idx="2"/>
          </p:nvPr>
        </p:nvSpPr>
        <p:spPr>
          <a:xfrm>
            <a:off x="248650" y="1824629"/>
            <a:ext cx="7347900" cy="26712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000"/>
              </a:spcBef>
              <a:spcAft>
                <a:spcPts val="0"/>
              </a:spcAft>
              <a:buSzPts val="1800"/>
              <a:buNone/>
            </a:pPr>
            <a:r>
              <a:rPr lang="en-GB" dirty="0">
                <a:solidFill>
                  <a:srgbClr val="1D1C21"/>
                </a:solidFill>
              </a:rPr>
              <a:t>Οι αντι-καθολικές διακρίσεις υπήρχαν και στην πολιτική. Οι ενωτικοί αύξησαν την ισχύ τους στη Βόρεια Ιρλανδία και </a:t>
            </a:r>
            <a:r>
              <a:rPr lang="en-GB" b="1" dirty="0">
                <a:solidFill>
                  <a:srgbClr val="1D1C21"/>
                </a:solidFill>
              </a:rPr>
              <a:t>χειραγωγούσαν τις εκλογές τους </a:t>
            </a:r>
            <a:r>
              <a:rPr lang="en-GB" dirty="0">
                <a:solidFill>
                  <a:srgbClr val="1D1C21"/>
                </a:solidFill>
              </a:rPr>
              <a:t>και μείωσαν τη δύναμη που είχαν οι καθολικοί πολιτικοί. Η νομοθεσία των συνδικαλιστών παραποιούσε επίσης το δικαίωμα ψήφου και απέκλειε τους Καθολικούς.</a:t>
            </a:r>
          </a:p>
          <a:p>
            <a:pPr marL="0" lvl="0" indent="0" algn="just" rtl="0">
              <a:lnSpc>
                <a:spcPct val="90000"/>
              </a:lnSpc>
              <a:spcBef>
                <a:spcPts val="1000"/>
              </a:spcBef>
              <a:spcAft>
                <a:spcPts val="0"/>
              </a:spcAft>
              <a:buSzPts val="1800"/>
              <a:buNone/>
            </a:pPr>
            <a:endParaRPr dirty="0"/>
          </a:p>
          <a:p>
            <a:pPr marL="0" lvl="0" indent="0" algn="just" rtl="0">
              <a:lnSpc>
                <a:spcPct val="90000"/>
              </a:lnSpc>
              <a:spcBef>
                <a:spcPts val="1000"/>
              </a:spcBef>
              <a:spcAft>
                <a:spcPts val="0"/>
              </a:spcAft>
              <a:buSzPts val="1800"/>
              <a:buNone/>
            </a:pPr>
            <a:r>
              <a:rPr lang="en-GB" dirty="0">
                <a:solidFill>
                  <a:srgbClr val="1D1C21"/>
                </a:solidFill>
              </a:rPr>
              <a:t>Σε δημοτικό επίπεδο, </a:t>
            </a:r>
            <a:r>
              <a:rPr lang="en-GB" b="1" dirty="0">
                <a:solidFill>
                  <a:srgbClr val="1D1C21"/>
                </a:solidFill>
              </a:rPr>
              <a:t>δικαίωμα ψήφου είχαν μόνο τα άτομα που ήταν ιδιοκτήτες ακινήτων</a:t>
            </a:r>
            <a:r>
              <a:rPr lang="en-GB" dirty="0">
                <a:solidFill>
                  <a:srgbClr val="1D1C21"/>
                </a:solidFill>
              </a:rPr>
              <a:t>. Επίσης, οι ιδιοκτήτες ακινήτων που πλήρωναν ονομαστικά, μπορούσαν να ψηφίσουν στις εκλογές του τοπικού συμβουλίου. </a:t>
            </a:r>
            <a:r>
              <a:rPr lang="en-GB" b="1" i="1" dirty="0">
                <a:solidFill>
                  <a:srgbClr val="1D1C21"/>
                </a:solidFill>
              </a:rPr>
              <a:t>Οι ιδιοκτήτες είχαν μέχρι έξι ψήφους και οι ενοικιαστές (δημόσιας ή ενοικιαζόμενης κατοικίας) δεν είχαν δικαίωμα ψήφου καθόλου. </a:t>
            </a:r>
          </a:p>
          <a:p>
            <a:pPr marL="0" lvl="0" indent="0" algn="just" rtl="0">
              <a:lnSpc>
                <a:spcPct val="90000"/>
              </a:lnSpc>
              <a:spcBef>
                <a:spcPts val="1000"/>
              </a:spcBef>
              <a:spcAft>
                <a:spcPts val="0"/>
              </a:spcAft>
              <a:buSzPts val="1800"/>
              <a:buNone/>
            </a:pPr>
            <a:endParaRPr b="1" i="1" dirty="0"/>
          </a:p>
          <a:p>
            <a:pPr marL="0" lvl="0" indent="0"/>
            <a:r>
              <a:rPr lang="en-GB" dirty="0">
                <a:solidFill>
                  <a:srgbClr val="1D1C21"/>
                </a:solidFill>
              </a:rPr>
              <a:t>Το 1963, ο O’Neill </a:t>
            </a:r>
            <a:r>
              <a:rPr lang="en-GB" dirty="0" err="1">
                <a:solidFill>
                  <a:srgbClr val="1D1C21"/>
                </a:solidFill>
              </a:rPr>
              <a:t>εκλέγετ</a:t>
            </a:r>
            <a:r>
              <a:rPr lang="en-GB" dirty="0">
                <a:solidFill>
                  <a:srgbClr val="1D1C21"/>
                </a:solidFill>
              </a:rPr>
              <a:t>αι πρωθυπουργός και βελτιώνει τις σχέσεις με τη Δημοκρατία της Ιρλανδίας</a:t>
            </a:r>
            <a:r>
              <a:rPr lang="el-GR" dirty="0">
                <a:solidFill>
                  <a:srgbClr val="1D1C21"/>
                </a:solidFill>
              </a:rPr>
              <a:t>, προχωρώντας </a:t>
            </a:r>
            <a:r>
              <a:rPr lang="en-GB" dirty="0" err="1">
                <a:solidFill>
                  <a:srgbClr val="1D1C21"/>
                </a:solidFill>
              </a:rPr>
              <a:t>σε</a:t>
            </a:r>
            <a:r>
              <a:rPr lang="en-GB" dirty="0">
                <a:solidFill>
                  <a:srgbClr val="1D1C21"/>
                </a:solidFill>
              </a:rPr>
              <a:t> συμφιλίωση με τους καθολικούς της Βόρειας Ιρλανδίας. </a:t>
            </a:r>
            <a:endParaRPr dirty="0"/>
          </a:p>
          <a:p>
            <a:pPr marL="457200" lvl="0" indent="-228600" algn="just" rtl="0">
              <a:lnSpc>
                <a:spcPct val="90000"/>
              </a:lnSpc>
              <a:spcBef>
                <a:spcPts val="1000"/>
              </a:spcBef>
              <a:spcAft>
                <a:spcPts val="0"/>
              </a:spcAft>
              <a:buSzPts val="1800"/>
              <a:buNone/>
            </a:pPr>
            <a:r>
              <a:rPr lang="en-GB" dirty="0">
                <a:solidFill>
                  <a:srgbClr val="1D1C21"/>
                </a:solidFill>
              </a:rPr>
              <a:t>    </a:t>
            </a:r>
            <a:endParaRPr dirty="0"/>
          </a:p>
        </p:txBody>
      </p:sp>
      <p:pic>
        <p:nvPicPr>
          <p:cNvPr id="258" name="Google Shape;258;g2432c904588_0_3"/>
          <p:cNvPicPr preferRelativeResize="0"/>
          <p:nvPr/>
        </p:nvPicPr>
        <p:blipFill rotWithShape="1">
          <a:blip r:embed="rId3">
            <a:alphaModFix/>
          </a:blip>
          <a:srcRect/>
          <a:stretch/>
        </p:blipFill>
        <p:spPr>
          <a:xfrm>
            <a:off x="7824366" y="2110159"/>
            <a:ext cx="4040525" cy="3137350"/>
          </a:xfrm>
          <a:prstGeom prst="rect">
            <a:avLst/>
          </a:prstGeom>
          <a:noFill/>
          <a:ln>
            <a:noFill/>
          </a:ln>
        </p:spPr>
      </p:pic>
      <p:sp>
        <p:nvSpPr>
          <p:cNvPr id="5" name="Google Shape;250;p4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Πολιτικό κίνημα της Βόρειας Ιρλανδίας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49"/>
          <p:cNvSpPr txBox="1">
            <a:spLocks noGrp="1"/>
          </p:cNvSpPr>
          <p:nvPr>
            <p:ph type="body" idx="2"/>
          </p:nvPr>
        </p:nvSpPr>
        <p:spPr>
          <a:xfrm>
            <a:off x="500507" y="1315589"/>
            <a:ext cx="10801500" cy="26610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b="0" i="0" dirty="0">
                <a:solidFill>
                  <a:srgbClr val="1A1A1A"/>
                </a:solidFill>
                <a:latin typeface="Calibri"/>
                <a:ea typeface="Calibri"/>
                <a:cs typeface="Calibri"/>
                <a:sym typeface="Calibri"/>
              </a:rPr>
              <a:t>Στη Νότια Αφρική το κίνημα για τα πολιτικά δικαιώματα είχε ως στόχο το τέλος του συστήματος φυλετικού διαχωρισμού, γνωστού ως απαρτχάιντ. </a:t>
            </a:r>
            <a:endParaRPr dirty="0"/>
          </a:p>
          <a:p>
            <a:pPr marL="0" marR="0" lvl="0" indent="0" algn="just" rtl="0">
              <a:lnSpc>
                <a:spcPct val="150000"/>
              </a:lnSpc>
              <a:spcBef>
                <a:spcPts val="1000"/>
              </a:spcBef>
              <a:spcAft>
                <a:spcPts val="0"/>
              </a:spcAft>
              <a:buClr>
                <a:srgbClr val="000000"/>
              </a:buClr>
              <a:buSzPts val="1800"/>
              <a:buFont typeface="Arial"/>
              <a:buNone/>
            </a:pPr>
            <a:r>
              <a:rPr lang="en-GB" b="0" i="0" dirty="0">
                <a:solidFill>
                  <a:srgbClr val="1A1A1A"/>
                </a:solidFill>
                <a:latin typeface="Calibri"/>
                <a:ea typeface="Calibri"/>
                <a:cs typeface="Calibri"/>
                <a:sym typeface="Calibri"/>
              </a:rPr>
              <a:t>Το Απαρτχάιντ </a:t>
            </a:r>
            <a:r>
              <a:rPr lang="en-GB" dirty="0">
                <a:solidFill>
                  <a:srgbClr val="1A1A1A"/>
                </a:solidFill>
                <a:latin typeface="Calibri"/>
                <a:ea typeface="Calibri"/>
                <a:cs typeface="Calibri"/>
                <a:sym typeface="Calibri"/>
              </a:rPr>
              <a:t>ήταν ένα σύστημα νομοθεσίας που διαχώριζε τους μη λευκούς πολίτες της Νότιας Αφρικής και ξεκίνησε το 1948 με την κατάκτηση της εξουσίας από το Εθνικό Κόμμα. </a:t>
            </a:r>
            <a:endParaRPr dirty="0"/>
          </a:p>
          <a:p>
            <a:pPr marL="0" marR="0" lvl="0" indent="0" algn="just" rtl="0">
              <a:lnSpc>
                <a:spcPct val="150000"/>
              </a:lnSpc>
              <a:spcBef>
                <a:spcPts val="1000"/>
              </a:spcBef>
              <a:spcAft>
                <a:spcPts val="0"/>
              </a:spcAft>
              <a:buClr>
                <a:srgbClr val="000000"/>
              </a:buClr>
              <a:buSzPts val="1800"/>
              <a:buFont typeface="Arial"/>
              <a:buNone/>
            </a:pPr>
            <a:r>
              <a:rPr lang="en-GB" dirty="0">
                <a:solidFill>
                  <a:srgbClr val="1A1A1A"/>
                </a:solidFill>
                <a:latin typeface="Calibri"/>
                <a:ea typeface="Calibri"/>
                <a:cs typeface="Calibri"/>
                <a:sym typeface="Calibri"/>
              </a:rPr>
              <a:t>Στο σύστημα του απαρτχάιντ, οι μη λευκοί Νοτιοαφρικανοί που αποτελούσαν την πλειοψηφία του πληθυσμού αναγκάστηκαν να: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solidFill>
                  <a:srgbClr val="1A1A1A"/>
                </a:solidFill>
                <a:latin typeface="Calibri"/>
                <a:ea typeface="Calibri"/>
                <a:cs typeface="Calibri"/>
                <a:sym typeface="Calibri"/>
              </a:rPr>
              <a:t>Ζουν σε χωριστές περιοχές από τον λευκό πληθυσμό.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solidFill>
                  <a:srgbClr val="1A1A1A"/>
                </a:solidFill>
                <a:latin typeface="Calibri"/>
                <a:ea typeface="Calibri"/>
                <a:cs typeface="Calibri"/>
                <a:sym typeface="Calibri"/>
              </a:rPr>
              <a:t>Χ</a:t>
            </a:r>
            <a:r>
              <a:rPr lang="el-GR" dirty="0" err="1">
                <a:solidFill>
                  <a:srgbClr val="1A1A1A"/>
                </a:solidFill>
                <a:latin typeface="Calibri"/>
                <a:ea typeface="Calibri"/>
                <a:cs typeface="Calibri"/>
                <a:sym typeface="Calibri"/>
              </a:rPr>
              <a:t>ρησιμοποιο</a:t>
            </a:r>
            <a:r>
              <a:rPr lang="el-GR" dirty="0" err="1">
                <a:solidFill>
                  <a:srgbClr val="1A1A1A"/>
                </a:solidFill>
              </a:rPr>
              <a:t>ύν</a:t>
            </a:r>
            <a:r>
              <a:rPr lang="el-GR" dirty="0">
                <a:solidFill>
                  <a:srgbClr val="1A1A1A"/>
                </a:solidFill>
              </a:rPr>
              <a:t> διαχωρισμένες δημόσιες εγκαταστάσεις</a:t>
            </a:r>
            <a:r>
              <a:rPr lang="en-GB" dirty="0">
                <a:solidFill>
                  <a:srgbClr val="1A1A1A"/>
                </a:solidFill>
                <a:latin typeface="Calibri"/>
                <a:ea typeface="Calibri"/>
                <a:cs typeface="Calibri"/>
                <a:sym typeface="Calibri"/>
              </a:rPr>
              <a:t>. </a:t>
            </a:r>
            <a:endParaRPr dirty="0"/>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266" name="Google Shape;266;p4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Κίνημα Πολιτικών Δικαιωμάτων της Νότιας Αφρικής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g2432c904588_0_14"/>
          <p:cNvSpPr txBox="1">
            <a:spLocks noGrp="1"/>
          </p:cNvSpPr>
          <p:nvPr>
            <p:ph type="body" idx="2"/>
          </p:nvPr>
        </p:nvSpPr>
        <p:spPr>
          <a:xfrm>
            <a:off x="768293" y="1293223"/>
            <a:ext cx="10289512" cy="24996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1000"/>
              </a:spcBef>
              <a:spcAft>
                <a:spcPts val="0"/>
              </a:spcAft>
              <a:buSzPts val="1800"/>
              <a:buNone/>
            </a:pPr>
            <a:r>
              <a:rPr lang="en-GB" dirty="0">
                <a:solidFill>
                  <a:srgbClr val="1A1A1A"/>
                </a:solidFill>
              </a:rPr>
              <a:t>Η αντίσταση στο απαρτχάιντ ξεκίνησε τη δεκαετία του '40 και μέχρι τη δεκαετία του '60 οι περισσότεροι ηγέτες του κινήματος αντίστασης φυλακίστηκαν. Το </a:t>
            </a:r>
            <a:r>
              <a:rPr lang="en-GB" dirty="0" err="1">
                <a:solidFill>
                  <a:srgbClr val="1A1A1A"/>
                </a:solidFill>
              </a:rPr>
              <a:t>κίνημ</a:t>
            </a:r>
            <a:r>
              <a:rPr lang="en-GB" dirty="0">
                <a:solidFill>
                  <a:srgbClr val="1A1A1A"/>
                </a:solidFill>
              </a:rPr>
              <a:t>α περιλάμβανε το κόμμα του </a:t>
            </a:r>
            <a:r>
              <a:rPr lang="en-GB" dirty="0">
                <a:solidFill>
                  <a:srgbClr val="202124"/>
                </a:solidFill>
              </a:rPr>
              <a:t>Αφρικανικού Εθνικού Κογκρέσου </a:t>
            </a:r>
            <a:r>
              <a:rPr lang="en-GB" dirty="0">
                <a:solidFill>
                  <a:srgbClr val="1A1A1A"/>
                </a:solidFill>
              </a:rPr>
              <a:t>(ANC).  </a:t>
            </a:r>
          </a:p>
          <a:p>
            <a:pPr marL="0" lvl="0" indent="0" algn="just" rtl="0">
              <a:lnSpc>
                <a:spcPct val="150000"/>
              </a:lnSpc>
              <a:spcBef>
                <a:spcPts val="1000"/>
              </a:spcBef>
              <a:spcAft>
                <a:spcPts val="0"/>
              </a:spcAft>
              <a:buSzPts val="1800"/>
              <a:buNone/>
            </a:pPr>
            <a:endParaRPr dirty="0"/>
          </a:p>
          <a:p>
            <a:pPr marL="0" lvl="0" indent="0" algn="just" rtl="0">
              <a:lnSpc>
                <a:spcPct val="150000"/>
              </a:lnSpc>
              <a:spcBef>
                <a:spcPts val="1000"/>
              </a:spcBef>
              <a:spcAft>
                <a:spcPts val="0"/>
              </a:spcAft>
              <a:buSzPts val="1800"/>
              <a:buNone/>
            </a:pPr>
            <a:r>
              <a:rPr lang="en-GB" dirty="0">
                <a:solidFill>
                  <a:srgbClr val="1A1A1A"/>
                </a:solidFill>
              </a:rPr>
              <a:t>Το 1990, ο Νέλσον Μαντέλα (ο οποίος ήταν ο ιδρυτής του </a:t>
            </a:r>
            <a:r>
              <a:rPr lang="en-GB" dirty="0" err="1">
                <a:solidFill>
                  <a:srgbClr val="181818"/>
                </a:solidFill>
              </a:rPr>
              <a:t>Umkhonto </a:t>
            </a:r>
            <a:r>
              <a:rPr lang="en-GB" dirty="0">
                <a:solidFill>
                  <a:srgbClr val="181818"/>
                </a:solidFill>
              </a:rPr>
              <a:t>we </a:t>
            </a:r>
            <a:r>
              <a:rPr lang="en-GB" dirty="0" err="1">
                <a:solidFill>
                  <a:srgbClr val="181818"/>
                </a:solidFill>
              </a:rPr>
              <a:t>Sizwe </a:t>
            </a:r>
            <a:r>
              <a:rPr lang="en-GB" dirty="0">
                <a:solidFill>
                  <a:srgbClr val="181818"/>
                </a:solidFill>
              </a:rPr>
              <a:t>("Λόγχη του Έθνους"), της στρατιωτικής πτέρυγας του ANC) </a:t>
            </a:r>
            <a:r>
              <a:rPr lang="en-GB" dirty="0">
                <a:solidFill>
                  <a:srgbClr val="1A1A1A"/>
                </a:solidFill>
              </a:rPr>
              <a:t>αποφυλακίστηκε.  Το 1994, ο Μαντέλα έγινε ο πρώτος μαύρος πρόεδρος της Νότιας Αφρικής. </a:t>
            </a:r>
            <a:endParaRPr dirty="0"/>
          </a:p>
        </p:txBody>
      </p:sp>
      <p:sp>
        <p:nvSpPr>
          <p:cNvPr id="6" name="Google Shape;266;p4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Κίνημα Πολιτικών Δικαιωμάτων της Νότιας Αφρικής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8"/>
          <p:cNvSpPr txBox="1">
            <a:spLocks noGrp="1"/>
          </p:cNvSpPr>
          <p:nvPr>
            <p:ph type="body" idx="1"/>
          </p:nvPr>
        </p:nvSpPr>
        <p:spPr>
          <a:xfrm>
            <a:off x="399370" y="1442626"/>
            <a:ext cx="11393260" cy="506611"/>
          </a:xfrm>
          <a:prstGeom prst="rect">
            <a:avLst/>
          </a:prstGeom>
          <a:noFill/>
          <a:ln>
            <a:noFill/>
          </a:ln>
        </p:spPr>
        <p:txBody>
          <a:bodyPr spcFirstLastPara="1" wrap="square" lIns="0" tIns="0" rIns="0" bIns="0" anchor="ctr" anchorCtr="0">
            <a:noAutofit/>
          </a:bodyPr>
          <a:lstStyle/>
          <a:p>
            <a:endParaRPr lang="el-GR" dirty="0"/>
          </a:p>
          <a:p>
            <a:r>
              <a:rPr lang="el-GR" dirty="0"/>
              <a:t>ΣΗΜΑΝΤΙΚΕΣ ΚΑΤΕΥΘΥΝΤΗΡΙΕΣ ΓΡΑΜΜΕΣ ΣΧΕΤΙΚΑ ΜΕ ΤΙΣ ΟΡΟΛΟΓΙΕΣ</a:t>
            </a:r>
          </a:p>
          <a:p>
            <a:pPr marL="457200" marR="0" lvl="0" indent="-228600" algn="just" rtl="0">
              <a:lnSpc>
                <a:spcPct val="90000"/>
              </a:lnSpc>
              <a:spcBef>
                <a:spcPts val="1000"/>
              </a:spcBef>
              <a:spcAft>
                <a:spcPts val="0"/>
              </a:spcAft>
              <a:buClr>
                <a:schemeClr val="accent3"/>
              </a:buClr>
              <a:buSzPts val="2000"/>
              <a:buFont typeface="Arial"/>
              <a:buNone/>
            </a:pPr>
            <a:endParaRPr dirty="0"/>
          </a:p>
          <a:p>
            <a:pPr marL="457200" marR="0" lvl="0" indent="-228600" algn="just" rtl="0">
              <a:lnSpc>
                <a:spcPct val="90000"/>
              </a:lnSpc>
              <a:spcBef>
                <a:spcPts val="1000"/>
              </a:spcBef>
              <a:spcAft>
                <a:spcPts val="0"/>
              </a:spcAft>
              <a:buClr>
                <a:schemeClr val="accent3"/>
              </a:buClr>
              <a:buSzPts val="2000"/>
              <a:buFont typeface="Arial"/>
              <a:buNone/>
            </a:pPr>
            <a:endParaRPr dirty="0"/>
          </a:p>
        </p:txBody>
      </p:sp>
      <p:sp>
        <p:nvSpPr>
          <p:cNvPr id="67" name="Google Shape;67;p28"/>
          <p:cNvSpPr txBox="1">
            <a:spLocks noGrp="1"/>
          </p:cNvSpPr>
          <p:nvPr>
            <p:ph type="body" idx="2"/>
          </p:nvPr>
        </p:nvSpPr>
        <p:spPr>
          <a:xfrm>
            <a:off x="399370" y="1806641"/>
            <a:ext cx="11393260" cy="4551135"/>
          </a:xfrm>
          <a:prstGeom prst="rect">
            <a:avLst/>
          </a:prstGeom>
          <a:noFill/>
          <a:ln>
            <a:noFill/>
          </a:ln>
        </p:spPr>
        <p:txBody>
          <a:bodyPr spcFirstLastPara="1" wrap="square" lIns="0" tIns="0" rIns="0" bIns="0" anchor="t" anchorCtr="0">
            <a:noAutofit/>
          </a:bodyPr>
          <a:lstStyle/>
          <a:p>
            <a:pPr lvl="0">
              <a:lnSpc>
                <a:spcPct val="150000"/>
              </a:lnSpc>
            </a:pPr>
            <a:r>
              <a:rPr lang="el-GR" b="1" dirty="0">
                <a:solidFill>
                  <a:schemeClr val="dk1"/>
                </a:solidFill>
              </a:rPr>
              <a:t>ΛΟΑΤΚΙ+: </a:t>
            </a:r>
            <a:r>
              <a:rPr lang="el-GR" dirty="0">
                <a:solidFill>
                  <a:schemeClr val="dk1"/>
                </a:solidFill>
              </a:rPr>
              <a:t>Ακρωνύμιο των λέξεων «λεσβίες, ομοφυλόφιλοι, αμφιφυλόφιλοι, </a:t>
            </a:r>
            <a:r>
              <a:rPr lang="el-GR" dirty="0" err="1">
                <a:solidFill>
                  <a:schemeClr val="dk1"/>
                </a:solidFill>
              </a:rPr>
              <a:t>τρανσέξουαλ</a:t>
            </a:r>
            <a:r>
              <a:rPr lang="el-GR" dirty="0">
                <a:solidFill>
                  <a:schemeClr val="dk1"/>
                </a:solidFill>
              </a:rPr>
              <a:t>, </a:t>
            </a:r>
            <a:r>
              <a:rPr lang="el-GR" dirty="0" err="1">
                <a:solidFill>
                  <a:schemeClr val="dk1"/>
                </a:solidFill>
              </a:rPr>
              <a:t>queer</a:t>
            </a:r>
            <a:r>
              <a:rPr lang="el-GR" dirty="0">
                <a:solidFill>
                  <a:schemeClr val="dk1"/>
                </a:solidFill>
              </a:rPr>
              <a:t> και </a:t>
            </a:r>
            <a:r>
              <a:rPr lang="el-GR" dirty="0" err="1">
                <a:solidFill>
                  <a:schemeClr val="dk1"/>
                </a:solidFill>
              </a:rPr>
              <a:t>ίντερσεξ</a:t>
            </a:r>
            <a:r>
              <a:rPr lang="el-GR" dirty="0">
                <a:solidFill>
                  <a:schemeClr val="dk1"/>
                </a:solidFill>
              </a:rPr>
              <a:t> (</a:t>
            </a:r>
            <a:r>
              <a:rPr lang="el-GR" dirty="0" err="1">
                <a:solidFill>
                  <a:schemeClr val="dk1"/>
                </a:solidFill>
              </a:rPr>
              <a:t>διαφυλικός</a:t>
            </a:r>
            <a:r>
              <a:rPr lang="el-GR" dirty="0">
                <a:solidFill>
                  <a:schemeClr val="dk1"/>
                </a:solidFill>
              </a:rPr>
              <a:t>)» με το σύμβολο "+" για την αναγνώριση των απεριόριστων σεξουαλικών προσανατολισμών και ταυτοτήτων φύλου που χρησιμοποιούνται από τα μέλη της κοινότητας. </a:t>
            </a:r>
            <a:r>
              <a:rPr lang="el-GR" dirty="0">
                <a:solidFill>
                  <a:srgbClr val="111111"/>
                </a:solidFill>
              </a:rPr>
              <a:t>(</a:t>
            </a:r>
            <a:r>
              <a:rPr lang="el-GR" dirty="0">
                <a:solidFill>
                  <a:srgbClr val="111111"/>
                </a:solidFill>
                <a:uFill>
                  <a:noFill/>
                </a:uFill>
                <a:hlinkClick r:id="rId3">
                  <a:extLst>
                    <a:ext uri="{A12FA001-AC4F-418D-AE19-62706E023703}">
                      <ahyp:hlinkClr xmlns:ahyp="http://schemas.microsoft.com/office/drawing/2018/hyperlinkcolor" val="tx"/>
                    </a:ext>
                  </a:extLst>
                </a:hlinkClick>
              </a:rPr>
              <a:t>Ίδρυμα HRC</a:t>
            </a:r>
            <a:r>
              <a:rPr lang="el-GR" dirty="0">
                <a:solidFill>
                  <a:srgbClr val="111111"/>
                </a:solidFill>
              </a:rPr>
              <a:t>. </a:t>
            </a:r>
            <a:r>
              <a:rPr lang="el-GR" dirty="0">
                <a:solidFill>
                  <a:srgbClr val="111111"/>
                </a:solidFill>
                <a:highlight>
                  <a:srgbClr val="FFFFFF"/>
                </a:highlight>
              </a:rPr>
              <a:t>Γλωσσάριο όρων</a:t>
            </a:r>
            <a:r>
              <a:rPr lang="el-GR" dirty="0"/>
              <a:t>)</a:t>
            </a:r>
            <a:endParaRPr lang="el-GR" dirty="0">
              <a:solidFill>
                <a:srgbClr val="111111"/>
              </a:solidFill>
            </a:endParaRPr>
          </a:p>
          <a:p>
            <a:pPr lvl="0">
              <a:lnSpc>
                <a:spcPct val="150000"/>
              </a:lnSpc>
            </a:pPr>
            <a:r>
              <a:rPr lang="el-GR" b="1" dirty="0">
                <a:solidFill>
                  <a:srgbClr val="111111"/>
                </a:solidFill>
              </a:rPr>
              <a:t>Φύλο που αποδίδεται κατά τη γέννηση</a:t>
            </a:r>
            <a:r>
              <a:rPr lang="el-GR" dirty="0">
                <a:solidFill>
                  <a:srgbClr val="111111"/>
                </a:solidFill>
              </a:rPr>
              <a:t>: Το φύλο, αρσενικό, θηλυκό ή διαφυλικό, που χρησιμοποιεί ένας γιατρός ή μαία για να περιγράψει ένα παιδί κατά τη γέννηση με βάση την εξωτερική ανατομία του. (</a:t>
            </a:r>
            <a:r>
              <a:rPr lang="el-GR" dirty="0">
                <a:solidFill>
                  <a:srgbClr val="111111"/>
                </a:solidFill>
                <a:uFill>
                  <a:noFill/>
                </a:uFill>
                <a:hlinkClick r:id="rId3">
                  <a:extLst>
                    <a:ext uri="{A12FA001-AC4F-418D-AE19-62706E023703}">
                      <ahyp:hlinkClr xmlns:ahyp="http://schemas.microsoft.com/office/drawing/2018/hyperlinkcolor" val="tx"/>
                    </a:ext>
                  </a:extLst>
                </a:hlinkClick>
              </a:rPr>
              <a:t>Ίδρυμα HRC</a:t>
            </a:r>
            <a:r>
              <a:rPr lang="el-GR" dirty="0">
                <a:solidFill>
                  <a:srgbClr val="111111"/>
                </a:solidFill>
              </a:rPr>
              <a:t>. </a:t>
            </a:r>
            <a:r>
              <a:rPr lang="el-GR" dirty="0">
                <a:solidFill>
                  <a:srgbClr val="111111"/>
                </a:solidFill>
                <a:highlight>
                  <a:srgbClr val="FFFFFF"/>
                </a:highlight>
              </a:rPr>
              <a:t>Γλωσσάριο όρων</a:t>
            </a:r>
            <a:r>
              <a:rPr lang="el-GR" dirty="0"/>
              <a:t>)</a:t>
            </a:r>
            <a:endParaRPr lang="el-GR" dirty="0">
              <a:solidFill>
                <a:srgbClr val="111111"/>
              </a:solidFill>
            </a:endParaRPr>
          </a:p>
          <a:p>
            <a:pPr lvl="0">
              <a:lnSpc>
                <a:spcPct val="150000"/>
              </a:lnSpc>
            </a:pPr>
            <a:r>
              <a:rPr lang="el-GR" b="1" dirty="0">
                <a:solidFill>
                  <a:srgbClr val="111111"/>
                </a:solidFill>
              </a:rPr>
              <a:t>Σεξουαλικός προσανατολισμός: </a:t>
            </a:r>
            <a:r>
              <a:rPr lang="el-GR" dirty="0">
                <a:solidFill>
                  <a:srgbClr val="111111"/>
                </a:solidFill>
              </a:rPr>
              <a:t>Μια έμφυτη ή αμετάβλητη μόνιμη συναισθηματική, ρομαντική ή σεξουαλική έλξη προς άλλους ανθρώπους. Σημείωση: ο σεξουαλικός προσανατολισμός ενός ατόμου είναι ανεξάρτητος από την ταυτότητα φύλου του. (</a:t>
            </a:r>
            <a:r>
              <a:rPr lang="el-GR" dirty="0">
                <a:solidFill>
                  <a:srgbClr val="111111"/>
                </a:solidFill>
                <a:uFill>
                  <a:noFill/>
                </a:uFill>
                <a:hlinkClick r:id="rId3">
                  <a:extLst>
                    <a:ext uri="{A12FA001-AC4F-418D-AE19-62706E023703}">
                      <ahyp:hlinkClr xmlns:ahyp="http://schemas.microsoft.com/office/drawing/2018/hyperlinkcolor" val="tx"/>
                    </a:ext>
                  </a:extLst>
                </a:hlinkClick>
              </a:rPr>
              <a:t>Ίδρυμα HRC</a:t>
            </a:r>
            <a:r>
              <a:rPr lang="el-GR" dirty="0">
                <a:solidFill>
                  <a:srgbClr val="111111"/>
                </a:solidFill>
              </a:rPr>
              <a:t>. </a:t>
            </a:r>
            <a:r>
              <a:rPr lang="el-GR" dirty="0">
                <a:solidFill>
                  <a:srgbClr val="111111"/>
                </a:solidFill>
                <a:highlight>
                  <a:srgbClr val="FFFFFF"/>
                </a:highlight>
              </a:rPr>
              <a:t>Γλωσσάριο όρων</a:t>
            </a:r>
            <a:r>
              <a:rPr lang="el-GR" dirty="0"/>
              <a:t>)</a:t>
            </a:r>
            <a:endParaRPr lang="el-GR" dirty="0">
              <a:solidFill>
                <a:srgbClr val="111111"/>
              </a:solidFill>
            </a:endParaRPr>
          </a:p>
          <a:p>
            <a:pPr lvl="0">
              <a:lnSpc>
                <a:spcPct val="150000"/>
              </a:lnSpc>
            </a:pPr>
            <a:r>
              <a:rPr lang="el-GR" b="1" dirty="0">
                <a:solidFill>
                  <a:srgbClr val="111111"/>
                </a:solidFill>
              </a:rPr>
              <a:t>Άτομα με έμμηνο ρύση/Άτομα με μήτρα: </a:t>
            </a:r>
            <a:r>
              <a:rPr lang="el-GR" dirty="0">
                <a:solidFill>
                  <a:srgbClr val="111111"/>
                </a:solidFill>
              </a:rPr>
              <a:t>Αυτός ο όρος δεν περιλαμβάνει μόνο τις μη </a:t>
            </a:r>
            <a:r>
              <a:rPr lang="el-GR" dirty="0" err="1">
                <a:solidFill>
                  <a:srgbClr val="111111"/>
                </a:solidFill>
              </a:rPr>
              <a:t>τρανς</a:t>
            </a:r>
            <a:r>
              <a:rPr lang="el-GR" dirty="0">
                <a:solidFill>
                  <a:srgbClr val="111111"/>
                </a:solidFill>
              </a:rPr>
              <a:t> γυναίκες, αλλά και τα </a:t>
            </a:r>
            <a:r>
              <a:rPr lang="el-GR" dirty="0" err="1">
                <a:solidFill>
                  <a:srgbClr val="111111"/>
                </a:solidFill>
              </a:rPr>
              <a:t>τρανς</a:t>
            </a:r>
            <a:r>
              <a:rPr lang="el-GR" dirty="0">
                <a:solidFill>
                  <a:srgbClr val="111111"/>
                </a:solidFill>
              </a:rPr>
              <a:t> και μη δυαδικά άτομα.  </a:t>
            </a:r>
            <a:endParaRPr lang="el-GR" dirty="0"/>
          </a:p>
          <a:p>
            <a:pPr marL="457200" marR="0" lvl="0" indent="-228600" algn="just" rtl="0">
              <a:lnSpc>
                <a:spcPct val="90000"/>
              </a:lnSpc>
              <a:spcBef>
                <a:spcPts val="1000"/>
              </a:spcBef>
              <a:spcAft>
                <a:spcPts val="0"/>
              </a:spcAft>
              <a:buClr>
                <a:srgbClr val="000000"/>
              </a:buClr>
              <a:buSzPts val="1800"/>
              <a:buFont typeface="Arial"/>
              <a:buNone/>
            </a:pPr>
            <a:endParaRPr b="1" dirty="0">
              <a:solidFill>
                <a:schemeClr val="dk1"/>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8" name="Google Shape;60;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err="1"/>
              <a:t>Υποε</a:t>
            </a:r>
            <a:r>
              <a:rPr lang="en-GB" b="1" dirty="0" err="1"/>
              <a:t>νότητ</a:t>
            </a:r>
            <a:r>
              <a:rPr lang="en-GB" b="1" dirty="0"/>
              <a:t>α 2: Μαθησιακοί στόχοι &amp; ορολογία </a:t>
            </a:r>
            <a:endParaRP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50"/>
          <p:cNvSpPr txBox="1">
            <a:spLocks noGrp="1"/>
          </p:cNvSpPr>
          <p:nvPr>
            <p:ph type="body" idx="2"/>
          </p:nvPr>
        </p:nvSpPr>
        <p:spPr>
          <a:xfrm>
            <a:off x="633046" y="1674736"/>
            <a:ext cx="7053943" cy="45510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SzPts val="1800"/>
              <a:buNone/>
            </a:pPr>
            <a:r>
              <a:rPr lang="en-GB" dirty="0">
                <a:solidFill>
                  <a:schemeClr val="dk2"/>
                </a:solidFill>
              </a:rPr>
              <a:t>Μια ουσιαστική πτυχή του κινήματος των πολιτικών δικαιωμάτων για το δικαίωμα ψήφου ήταν αυτή των γυναικών στον δυτικό κόσμο. </a:t>
            </a:r>
            <a:endParaRPr dirty="0">
              <a:solidFill>
                <a:schemeClr val="dk2"/>
              </a:solidFill>
            </a:endParaRPr>
          </a:p>
          <a:p>
            <a:pPr marL="0" marR="0" lvl="0" indent="0" algn="just" rtl="0">
              <a:lnSpc>
                <a:spcPct val="90000"/>
              </a:lnSpc>
              <a:spcBef>
                <a:spcPts val="1000"/>
              </a:spcBef>
              <a:spcAft>
                <a:spcPts val="0"/>
              </a:spcAft>
              <a:buSzPts val="1800"/>
              <a:buNone/>
            </a:pPr>
            <a:r>
              <a:rPr lang="en-GB" dirty="0">
                <a:solidFill>
                  <a:schemeClr val="dk2"/>
                </a:solidFill>
              </a:rPr>
              <a:t>Η Emmeline Pankhurst και οι κόρες της ξεκίνησαν το κίνημα των σουφραζετών στο Μάντσεστερ του Ηνωμένου Βασιλείου το 1903. Ίδρυσαν την </a:t>
            </a:r>
            <a:r>
              <a:rPr lang="en-GB" b="1" dirty="0">
                <a:solidFill>
                  <a:schemeClr val="dk2"/>
                </a:solidFill>
              </a:rPr>
              <a:t>Κοινωνική και Πολιτική Ένωση Γυναικών (WSPU) </a:t>
            </a:r>
            <a:r>
              <a:rPr lang="en-GB" dirty="0">
                <a:solidFill>
                  <a:schemeClr val="dk2"/>
                </a:solidFill>
              </a:rPr>
              <a:t>το 1903.</a:t>
            </a:r>
            <a:endParaRPr dirty="0">
              <a:solidFill>
                <a:schemeClr val="dk2"/>
              </a:solidFill>
            </a:endParaRPr>
          </a:p>
          <a:p>
            <a:pPr marL="0" marR="0" lvl="0" indent="0" algn="just" rtl="0">
              <a:lnSpc>
                <a:spcPct val="90000"/>
              </a:lnSpc>
              <a:spcBef>
                <a:spcPts val="1000"/>
              </a:spcBef>
              <a:spcAft>
                <a:spcPts val="0"/>
              </a:spcAft>
              <a:buSzPts val="1800"/>
              <a:buNone/>
            </a:pPr>
            <a:r>
              <a:rPr lang="en-GB" dirty="0">
                <a:solidFill>
                  <a:schemeClr val="dk2"/>
                </a:solidFill>
              </a:rPr>
              <a:t>Οι σουφραζέτες συνελήφθησαν από την αστυνομία στις διάφορες συγκεντρώσεις που οργάνωσαν. Μετά από χρόνια ταπείνωσης από τα μέσα μαζικής ενημέρωσης, τους άνδρες και την κυβέρνηση για τον αγώνα τους για το δικαίωμα ψήφου, οι γυναίκες έλαβαν για πρώτη φορά δικαίωμα ψήφου στο Ηνωμένο Βασίλειο το 1918. </a:t>
            </a:r>
            <a:endParaRPr dirty="0">
              <a:solidFill>
                <a:schemeClr val="dk2"/>
              </a:solidFill>
            </a:endParaRPr>
          </a:p>
          <a:p>
            <a:pPr marL="0" marR="0" lvl="0" indent="0" algn="just" rtl="0">
              <a:lnSpc>
                <a:spcPct val="90000"/>
              </a:lnSpc>
              <a:spcBef>
                <a:spcPts val="1000"/>
              </a:spcBef>
              <a:spcAft>
                <a:spcPts val="0"/>
              </a:spcAft>
              <a:buSzPts val="1800"/>
              <a:buNone/>
            </a:pPr>
            <a:r>
              <a:rPr lang="en-GB" dirty="0">
                <a:solidFill>
                  <a:schemeClr val="dk2"/>
                </a:solidFill>
              </a:rPr>
              <a:t>Ωστόσο, μόνο λευκές γυναίκες συμμετείχαν στα κινήματα της σουφραζέτας. Πολλοί από τους ηγέτες του κινήματος ήταν γυναίκες της μεσαίας τάξης, αλλά πολλές γυναίκες της εργατικής τάξης συμμετείχαν στο κίνημα.</a:t>
            </a:r>
            <a:endParaRPr dirty="0">
              <a:solidFill>
                <a:schemeClr val="dk2"/>
              </a:solidFill>
            </a:endParaRPr>
          </a:p>
          <a:p>
            <a:pPr marL="0" marR="0" lvl="0" indent="0" algn="just" rtl="0">
              <a:lnSpc>
                <a:spcPct val="90000"/>
              </a:lnSpc>
              <a:spcBef>
                <a:spcPts val="1000"/>
              </a:spcBef>
              <a:spcAft>
                <a:spcPts val="0"/>
              </a:spcAft>
              <a:buClr>
                <a:srgbClr val="000000"/>
              </a:buClr>
              <a:buSzPts val="1800"/>
              <a:buFont typeface="Arial"/>
              <a:buNone/>
            </a:pPr>
            <a:endParaRPr dirty="0">
              <a:solidFill>
                <a:schemeClr val="dk2"/>
              </a:solidFill>
            </a:endParaRPr>
          </a:p>
        </p:txBody>
      </p:sp>
      <p:sp>
        <p:nvSpPr>
          <p:cNvPr id="280" name="Google Shape;280;p5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457200" lvl="0" indent="-228600" algn="just">
              <a:lnSpc>
                <a:spcPct val="90000"/>
              </a:lnSpc>
              <a:spcBef>
                <a:spcPts val="1000"/>
              </a:spcBef>
              <a:buClr>
                <a:schemeClr val="accent3"/>
              </a:buClr>
              <a:buSzPts val="2000"/>
            </a:pPr>
            <a:r>
              <a:rPr lang="en-GB" b="1" dirty="0"/>
              <a:t>Ψηφίστε για τις γυναίκες </a:t>
            </a:r>
          </a:p>
        </p:txBody>
      </p:sp>
      <p:pic>
        <p:nvPicPr>
          <p:cNvPr id="281" name="Google Shape;281;p50"/>
          <p:cNvPicPr preferRelativeResize="0"/>
          <p:nvPr/>
        </p:nvPicPr>
        <p:blipFill rotWithShape="1">
          <a:blip r:embed="rId3">
            <a:alphaModFix/>
          </a:blip>
          <a:srcRect/>
          <a:stretch/>
        </p:blipFill>
        <p:spPr>
          <a:xfrm>
            <a:off x="8121603" y="1285800"/>
            <a:ext cx="3495402" cy="5179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2"/>
          <p:cNvSpPr txBox="1">
            <a:spLocks noGrp="1"/>
          </p:cNvSpPr>
          <p:nvPr>
            <p:ph type="body" idx="3"/>
          </p:nvPr>
        </p:nvSpPr>
        <p:spPr>
          <a:xfrm>
            <a:off x="1804577" y="5873821"/>
            <a:ext cx="8730220" cy="675300"/>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r>
              <a:rPr lang="en-GB" b="1" i="0" dirty="0">
                <a:solidFill>
                  <a:srgbClr val="0F0F0F"/>
                </a:solidFill>
                <a:latin typeface="Calibri" panose="020F0502020204030204" pitchFamily="34" charset="0"/>
                <a:ea typeface="Arial"/>
                <a:cs typeface="Calibri" panose="020F0502020204030204" pitchFamily="34" charset="0"/>
                <a:sym typeface="Arial"/>
              </a:rPr>
              <a:t>Ομιλία της Sojourner Truth το 1851, </a:t>
            </a:r>
            <a:r>
              <a:rPr lang="el-GR" b="1" i="0" dirty="0">
                <a:solidFill>
                  <a:srgbClr val="0F0F0F"/>
                </a:solidFill>
                <a:latin typeface="Calibri" panose="020F0502020204030204" pitchFamily="34" charset="0"/>
                <a:ea typeface="Arial"/>
                <a:cs typeface="Calibri" panose="020F0502020204030204" pitchFamily="34" charset="0"/>
                <a:sym typeface="Arial"/>
              </a:rPr>
              <a:t>«</a:t>
            </a:r>
            <a:r>
              <a:rPr lang="en-GB" b="1" i="0" dirty="0" err="1">
                <a:solidFill>
                  <a:srgbClr val="0F0F0F"/>
                </a:solidFill>
                <a:latin typeface="Calibri" panose="020F0502020204030204" pitchFamily="34" charset="0"/>
                <a:ea typeface="Arial"/>
                <a:cs typeface="Calibri" panose="020F0502020204030204" pitchFamily="34" charset="0"/>
                <a:sym typeface="Arial"/>
              </a:rPr>
              <a:t>Δεν</a:t>
            </a:r>
            <a:r>
              <a:rPr lang="en-GB" b="1" i="0" dirty="0">
                <a:solidFill>
                  <a:srgbClr val="0F0F0F"/>
                </a:solidFill>
                <a:latin typeface="Calibri" panose="020F0502020204030204" pitchFamily="34" charset="0"/>
                <a:ea typeface="Arial"/>
                <a:cs typeface="Calibri" panose="020F0502020204030204" pitchFamily="34" charset="0"/>
                <a:sym typeface="Arial"/>
              </a:rPr>
              <a:t> </a:t>
            </a:r>
            <a:r>
              <a:rPr lang="en-GB" b="1" i="0" dirty="0" err="1">
                <a:solidFill>
                  <a:srgbClr val="0F0F0F"/>
                </a:solidFill>
                <a:latin typeface="Calibri" panose="020F0502020204030204" pitchFamily="34" charset="0"/>
                <a:ea typeface="Arial"/>
                <a:cs typeface="Calibri" panose="020F0502020204030204" pitchFamily="34" charset="0"/>
                <a:sym typeface="Arial"/>
              </a:rPr>
              <a:t>είμ</a:t>
            </a:r>
            <a:r>
              <a:rPr lang="en-GB" b="1" i="0" dirty="0">
                <a:solidFill>
                  <a:srgbClr val="0F0F0F"/>
                </a:solidFill>
                <a:latin typeface="Calibri" panose="020F0502020204030204" pitchFamily="34" charset="0"/>
                <a:ea typeface="Arial"/>
                <a:cs typeface="Calibri" panose="020F0502020204030204" pitchFamily="34" charset="0"/>
                <a:sym typeface="Arial"/>
              </a:rPr>
              <a:t>αι γυναίκα</a:t>
            </a:r>
            <a:r>
              <a:rPr lang="el-GR" b="1" i="0" dirty="0">
                <a:solidFill>
                  <a:srgbClr val="0F0F0F"/>
                </a:solidFill>
                <a:latin typeface="Calibri" panose="020F0502020204030204" pitchFamily="34" charset="0"/>
                <a:ea typeface="Arial"/>
                <a:cs typeface="Calibri" panose="020F0502020204030204" pitchFamily="34" charset="0"/>
                <a:sym typeface="Arial"/>
              </a:rPr>
              <a:t>»</a:t>
            </a:r>
            <a:endParaRPr dirty="0">
              <a:latin typeface="Calibri" panose="020F0502020204030204" pitchFamily="34" charset="0"/>
              <a:cs typeface="Calibri" panose="020F0502020204030204" pitchFamily="34" charset="0"/>
            </a:endParaRPr>
          </a:p>
          <a:p>
            <a:pPr marL="457200" marR="0" lvl="0" indent="-228600" algn="ctr" rtl="0">
              <a:lnSpc>
                <a:spcPct val="90000"/>
              </a:lnSpc>
              <a:spcBef>
                <a:spcPts val="1000"/>
              </a:spcBef>
              <a:spcAft>
                <a:spcPts val="0"/>
              </a:spcAft>
              <a:buClr>
                <a:srgbClr val="000000"/>
              </a:buClr>
              <a:buSzPts val="1800"/>
              <a:buFont typeface="Arial"/>
              <a:buNone/>
            </a:pPr>
            <a:br>
              <a:rPr lang="en-GB" dirty="0"/>
            </a:br>
            <a:endParaRPr dirty="0"/>
          </a:p>
        </p:txBody>
      </p:sp>
      <p:sp>
        <p:nvSpPr>
          <p:cNvPr id="287" name="Google Shape;287;p5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Παρακολουθήστε την ισχυρή ομιλία της Sojourner Truth</a:t>
            </a:r>
            <a:endParaRPr b="1" dirty="0"/>
          </a:p>
        </p:txBody>
      </p:sp>
      <p:sp>
        <p:nvSpPr>
          <p:cNvPr id="288" name="Google Shape;288;p52"/>
          <p:cNvSpPr txBox="1"/>
          <p:nvPr/>
        </p:nvSpPr>
        <p:spPr>
          <a:xfrm>
            <a:off x="2332595" y="4935575"/>
            <a:ext cx="7777423" cy="1060773"/>
          </a:xfrm>
          <a:prstGeom prst="rect">
            <a:avLst/>
          </a:prstGeom>
          <a:noFill/>
          <a:ln>
            <a:noFill/>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Το 1950, κατά τη διάρκεια του συνεδρίου για τα δικαιώματα των γυναικών στο Άκρον του Οχάιο, η Sojourner Truth, πρώην σκλάβα, εκφωνεί την αξέχαστη πλέον ομιλία της, </a:t>
            </a:r>
            <a:r>
              <a:rPr lang="el-GR" sz="1800" b="0" i="0" u="none" strike="noStrike" cap="none" dirty="0">
                <a:solidFill>
                  <a:srgbClr val="000000"/>
                </a:solidFill>
                <a:latin typeface="Calibri"/>
                <a:ea typeface="Calibri"/>
                <a:cs typeface="Calibri"/>
                <a:sym typeface="Calibri"/>
              </a:rPr>
              <a:t>«</a:t>
            </a:r>
            <a:r>
              <a:rPr lang="en-GB" sz="1800" b="0" i="0" u="none" strike="noStrike" cap="none" dirty="0" err="1">
                <a:solidFill>
                  <a:srgbClr val="000000"/>
                </a:solidFill>
                <a:latin typeface="Calibri"/>
                <a:ea typeface="Calibri"/>
                <a:cs typeface="Calibri"/>
                <a:sym typeface="Calibri"/>
              </a:rPr>
              <a:t>Δεν</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είμ</a:t>
            </a:r>
            <a:r>
              <a:rPr lang="en-GB" sz="1800" b="0" i="0" u="none" strike="noStrike" cap="none" dirty="0">
                <a:solidFill>
                  <a:srgbClr val="000000"/>
                </a:solidFill>
                <a:latin typeface="Calibri"/>
                <a:ea typeface="Calibri"/>
                <a:cs typeface="Calibri"/>
                <a:sym typeface="Calibri"/>
              </a:rPr>
              <a:t>αι γυναίκα;</a:t>
            </a:r>
            <a:r>
              <a:rPr lang="el-GR" sz="1800" b="0" i="0" u="none" strike="noStrike" cap="none" dirty="0">
                <a:solidFill>
                  <a:srgbClr val="000000"/>
                </a:solidFill>
                <a:latin typeface="Calibri"/>
                <a:ea typeface="Calibri"/>
                <a:cs typeface="Calibri"/>
                <a:sym typeface="Calibri"/>
              </a:rPr>
              <a:t>»</a:t>
            </a:r>
            <a:r>
              <a:rPr lang="en-GB"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p:txBody>
      </p:sp>
      <p:pic>
        <p:nvPicPr>
          <p:cNvPr id="289" name="Google Shape;289;p52" descr="Sojourner Truth Speech of 1851 performed at Kansas State University's 8th Diversity Summit  April 1, 2011.  Performed by Pat Theriault" title="Sojourner Truth Speech of 1851, &quot;Ain't I a Woman&quot;">
            <a:hlinkClick r:id="rId3"/>
          </p:cNvPr>
          <p:cNvPicPr preferRelativeResize="0"/>
          <p:nvPr/>
        </p:nvPicPr>
        <p:blipFill>
          <a:blip r:embed="rId4">
            <a:alphaModFix/>
          </a:blip>
          <a:stretch>
            <a:fillRect/>
          </a:stretch>
        </p:blipFill>
        <p:spPr>
          <a:xfrm>
            <a:off x="2923844" y="1311265"/>
            <a:ext cx="6344311" cy="3568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53"/>
          <p:cNvSpPr txBox="1">
            <a:spLocks noGrp="1"/>
          </p:cNvSpPr>
          <p:nvPr>
            <p:ph type="body" idx="2"/>
          </p:nvPr>
        </p:nvSpPr>
        <p:spPr>
          <a:xfrm>
            <a:off x="399370" y="1062945"/>
            <a:ext cx="11203500" cy="4079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dirty="0"/>
              <a:t>	</a:t>
            </a:r>
            <a:r>
              <a:rPr lang="en-GB" sz="1600" dirty="0"/>
              <a:t>Οι γυναίκες στην Κύπρο είχαν δικαίωμα ψήφου από τη Βρετανική Αυτοκρατορία το 1918. Ωστόσο, σύμφωνα με τον Πέτρο Παπαπολυβίου, ψήφισαν για πρώτη φορά το 1905 κατά τη διάρκεια του περίπλοκου Αρχιεπισκοπικού ζητήματος (1900-1910)</a:t>
            </a:r>
            <a:r>
              <a:rPr lang="el-GR" sz="1600" dirty="0"/>
              <a:t>.</a:t>
            </a:r>
            <a:r>
              <a:rPr lang="en-GB" sz="1600" dirty="0"/>
              <a:t> </a:t>
            </a:r>
            <a:r>
              <a:rPr lang="el-GR" sz="1600" dirty="0"/>
              <a:t>Ένα από τα </a:t>
            </a:r>
            <a:r>
              <a:rPr lang="en-GB" sz="1600" dirty="0"/>
              <a:t>π</a:t>
            </a:r>
            <a:r>
              <a:rPr lang="en-GB" sz="1600" dirty="0" err="1"/>
              <a:t>ιο</a:t>
            </a:r>
            <a:r>
              <a:rPr lang="en-GB" sz="1600" dirty="0"/>
              <a:t> περίπλοκα παράπλευρα ζητήματα που προέκυψαν ήταν η εκλογή της Εκπαιδευτικής Επιτροπής Λευκωσίας. </a:t>
            </a:r>
            <a:endParaRPr sz="1600" dirty="0"/>
          </a:p>
          <a:p>
            <a:pPr marL="0" marR="0" lvl="0" indent="0" algn="just" rtl="0">
              <a:lnSpc>
                <a:spcPct val="150000"/>
              </a:lnSpc>
              <a:spcBef>
                <a:spcPts val="1000"/>
              </a:spcBef>
              <a:spcAft>
                <a:spcPts val="0"/>
              </a:spcAft>
              <a:buClr>
                <a:srgbClr val="000000"/>
              </a:buClr>
              <a:buSzPts val="1800"/>
              <a:buFont typeface="Arial"/>
              <a:buNone/>
            </a:pPr>
            <a:r>
              <a:rPr lang="en-GB" sz="1600" dirty="0"/>
              <a:t>	</a:t>
            </a:r>
            <a:r>
              <a:rPr lang="el-GR" sz="1600" dirty="0"/>
              <a:t>«</a:t>
            </a:r>
            <a:r>
              <a:rPr lang="en-GB" sz="1600" dirty="0" err="1"/>
              <a:t>Ελλείψει</a:t>
            </a:r>
            <a:r>
              <a:rPr lang="en-GB" sz="1600" dirty="0"/>
              <a:t> </a:t>
            </a:r>
            <a:r>
              <a:rPr lang="en-GB" sz="1600" dirty="0" err="1"/>
              <a:t>Αρχιε</a:t>
            </a:r>
            <a:r>
              <a:rPr lang="en-GB" sz="1600" dirty="0"/>
              <a:t>πισκόπου, οι δύο παρατάξεις (Κυθιανών και Κυρηναίων) ενεπλάκησαν σε μια μακρά και δαπανηρή δικαστική διαμάχη, διεκδικώντας τον έλεγχο των εκπαιδευτικών ιδρυμάτων της πρωτεύουσας και τη νομική εκπροσώπηση της Ορθόδοξης Αρχιεπισκοπής. </a:t>
            </a:r>
            <a:endParaRPr sz="1600" dirty="0"/>
          </a:p>
          <a:p>
            <a:pPr marL="0" marR="0" lvl="0" indent="0" algn="just" rtl="0">
              <a:lnSpc>
                <a:spcPct val="150000"/>
              </a:lnSpc>
              <a:spcBef>
                <a:spcPts val="1000"/>
              </a:spcBef>
              <a:spcAft>
                <a:spcPts val="0"/>
              </a:spcAft>
              <a:buClr>
                <a:srgbClr val="000000"/>
              </a:buClr>
              <a:buSzPts val="1800"/>
              <a:buFont typeface="Arial"/>
              <a:buNone/>
            </a:pPr>
            <a:r>
              <a:rPr lang="en-GB" sz="1600" dirty="0"/>
              <a:t>	Σύμφωνα με τον εκπαιδευτικό νόμο του Απριλίου 1905, το δικαίωμα ψήφου δόθηκε σε </a:t>
            </a:r>
            <a:r>
              <a:rPr lang="el-GR" sz="1600" dirty="0"/>
              <a:t>«</a:t>
            </a:r>
            <a:r>
              <a:rPr lang="en-GB" sz="1600" dirty="0" err="1"/>
              <a:t>όλους</a:t>
            </a:r>
            <a:r>
              <a:rPr lang="en-GB" sz="1600" dirty="0"/>
              <a:t> </a:t>
            </a:r>
            <a:r>
              <a:rPr lang="en-GB" sz="1600" dirty="0" err="1"/>
              <a:t>τους</a:t>
            </a:r>
            <a:r>
              <a:rPr lang="en-GB" sz="1600" dirty="0"/>
              <a:t> </a:t>
            </a:r>
            <a:r>
              <a:rPr lang="en-GB" sz="1600" dirty="0" err="1"/>
              <a:t>φορολογούμενους</a:t>
            </a:r>
            <a:r>
              <a:rPr lang="el-GR" sz="1600" dirty="0"/>
              <a:t>»</a:t>
            </a:r>
            <a:r>
              <a:rPr lang="en-GB" sz="1600" dirty="0"/>
              <a:t>, δηλαδή σε όσους πλήρωναν φόρους επιχειρήσεων ή ακίνητης περιουσίας, ενώ μέχρι τότε όλοι οι άνδρες κάτοικοι ψήφιζαν στις εκπαιδευτικές εκλογές. Όπως ανέφερε έντρομος συντάκτης εφημερίδας της Λευκωσίας, </a:t>
            </a:r>
            <a:r>
              <a:rPr lang="el-GR" sz="1600" dirty="0"/>
              <a:t>«</a:t>
            </a:r>
            <a:r>
              <a:rPr lang="en-GB" sz="1600" dirty="0" err="1"/>
              <a:t>έτσι</a:t>
            </a:r>
            <a:r>
              <a:rPr lang="en-GB" sz="1600" dirty="0"/>
              <a:t> ώστε όσοι δεν έχουν κατάστημα ή δεν πληρώνουν φόρο ακίνητης περιουσίας (και στην πρωτεύουσα είναι η πλειοψηφία, γιατί οι περιουσίες τους είναι εγγεγραμμένες στις κυρίες τους) να μην έχουν δικαίωμα ψήφου</a:t>
            </a:r>
            <a:r>
              <a:rPr lang="el-GR" sz="1600" dirty="0"/>
              <a:t>»</a:t>
            </a:r>
            <a:r>
              <a:rPr lang="en-GB" sz="1600" dirty="0"/>
              <a:t>. (</a:t>
            </a:r>
            <a:r>
              <a:rPr lang="en-GB" sz="1600" dirty="0" err="1"/>
              <a:t>Παπαπολυβίου</a:t>
            </a:r>
            <a:r>
              <a:rPr lang="en-GB" sz="1600" dirty="0"/>
              <a:t>, 2015)</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p:txBody>
      </p:sp>
      <p:sp>
        <p:nvSpPr>
          <p:cNvPr id="296" name="Google Shape;296;p5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Δικαίωμα ψήφου των γυναικών στην Κύπρο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53"/>
          <p:cNvSpPr txBox="1">
            <a:spLocks noGrp="1"/>
          </p:cNvSpPr>
          <p:nvPr>
            <p:ph type="body" idx="2"/>
          </p:nvPr>
        </p:nvSpPr>
        <p:spPr>
          <a:xfrm>
            <a:off x="399370" y="984665"/>
            <a:ext cx="11203500" cy="4079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dirty="0"/>
              <a:t>	Ο νέος νόμος έδωσε σε περισσότερες από 900 γυναίκες στη Λευκωσία το δικαίωμα ψήφου, οδηγώντας σε μια πρωτοποριακή φεμινιστική κατάκτηση. Παρά τα κακόβουλα σχόλια, οι φορολογούμενες γυναίκες της Λευκωσίας κλήθηκαν να ψηφίσουν στις εκλογές της 5/18 Ιουνίου 1905 για την ανάδειξη Επιτροπής Παιδείας. Τελικά, οι εκλογές κατέληξαν σε φιάσκο, καθώς και οι δύο παρατάξεις θεώρησαν ότι είχαν κερδίσει και η υπόθεση πήρε το</a:t>
            </a:r>
            <a:r>
              <a:rPr lang="el-GR" dirty="0"/>
              <a:t>ν</a:t>
            </a:r>
            <a:r>
              <a:rPr lang="en-GB" dirty="0"/>
              <a:t> δρόμο της δικαιοσύνης. Την επόμενη μέρα, μια πρωτοφανής διαδήλωση ανδρών και γυναικών πραγματοποίησε πορεία προς την Κομισιόν.  </a:t>
            </a:r>
            <a:endParaRPr dirty="0"/>
          </a:p>
          <a:p>
            <a:pPr marL="0" marR="0" lvl="0" indent="0" algn="just" rtl="0">
              <a:lnSpc>
                <a:spcPct val="150000"/>
              </a:lnSpc>
              <a:spcBef>
                <a:spcPts val="1000"/>
              </a:spcBef>
              <a:spcAft>
                <a:spcPts val="0"/>
              </a:spcAft>
              <a:buClr>
                <a:srgbClr val="000000"/>
              </a:buClr>
              <a:buSzPts val="1800"/>
              <a:buFont typeface="Arial"/>
              <a:buNone/>
            </a:pPr>
            <a:r>
              <a:rPr lang="en-GB" dirty="0"/>
              <a:t>	</a:t>
            </a:r>
            <a:r>
              <a:rPr lang="el-GR" dirty="0"/>
              <a:t>«</a:t>
            </a:r>
            <a:r>
              <a:rPr lang="en-GB" dirty="0" err="1"/>
              <a:t>Οι</a:t>
            </a:r>
            <a:r>
              <a:rPr lang="en-GB" dirty="0"/>
              <a:t> κυρίες, που αριθμούσαν χίλιες ή περισσότερες, ήταν επικεφαλής, και οι άνδρες βάδιζαν σιωπηλά και με απόλυτη τάξη. (...) Τα αλεξίπτωτα των γυναικών, οι σωλήνες με τα πλατιά πόδια και οι διάφορες </a:t>
            </a:r>
            <a:r>
              <a:rPr lang="en-GB" dirty="0" err="1"/>
              <a:t>αμφίβιες κινήσεις τους </a:t>
            </a:r>
            <a:r>
              <a:rPr lang="en-GB" dirty="0"/>
              <a:t>προσέθεταν στην επίδειξη. Η ειρηνική και σεμνή αυτή συγκέντρωση των γυναικών και των ανδρών της πρωτεύουσας του νησιού μας είναι βέβαιο ότι θα αφήσει ανεξίτηλο το στίγμα της στα πολιτικά χρονικά του νησιού, αφού πρόκειται για την πρώτη συγκέντρωση ανδρών και γυναικών, οι τελευταίες εκ των οποίων συμμετείχαν ενεργά στην πολιτική για πρώτη φορά και με αμερικανικό τρόπο. Λίγους μήνες αργότερα, η Βουλή αποκατέστησε την ανδρική μοναρχία και όλα πέρασαν ομαλά στην ιστορία.</a:t>
            </a:r>
            <a:r>
              <a:rPr lang="el-GR" dirty="0"/>
              <a:t>»</a:t>
            </a:r>
            <a:r>
              <a:rPr lang="en-GB" dirty="0"/>
              <a:t> (Παπαπ</a:t>
            </a:r>
            <a:r>
              <a:rPr lang="en-GB" dirty="0" err="1"/>
              <a:t>ολυ</a:t>
            </a:r>
            <a:r>
              <a:rPr lang="en-GB" dirty="0"/>
              <a:t>βίου, 2015)</a:t>
            </a:r>
            <a:endParaRPr dirty="0"/>
          </a:p>
          <a:p>
            <a:pPr marL="457200" marR="0" lvl="0" indent="-228600" algn="just" rtl="0">
              <a:lnSpc>
                <a:spcPct val="90000"/>
              </a:lnSpc>
              <a:spcBef>
                <a:spcPts val="1000"/>
              </a:spcBef>
              <a:spcAft>
                <a:spcPts val="0"/>
              </a:spcAft>
              <a:buClr>
                <a:srgbClr val="000000"/>
              </a:buClr>
              <a:buSzPts val="1800"/>
              <a:buFont typeface="Arial"/>
              <a:buNone/>
            </a:pPr>
            <a:endParaRPr sz="1400" dirty="0"/>
          </a:p>
        </p:txBody>
      </p:sp>
      <p:sp>
        <p:nvSpPr>
          <p:cNvPr id="296" name="Google Shape;296;p5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Δικαίωμα ψήφου των γυναικών στην Κύπρο </a:t>
            </a:r>
            <a:endParaRPr b="1" dirty="0"/>
          </a:p>
        </p:txBody>
      </p:sp>
    </p:spTree>
    <p:extLst>
      <p:ext uri="{BB962C8B-B14F-4D97-AF65-F5344CB8AC3E}">
        <p14:creationId xmlns:p14="http://schemas.microsoft.com/office/powerpoint/2010/main" val="227378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9370" y="1368273"/>
            <a:ext cx="11393260" cy="5096388"/>
          </a:xfrm>
        </p:spPr>
        <p:txBody>
          <a:bodyPr/>
          <a:lstStyle/>
          <a:p>
            <a:pPr>
              <a:lnSpc>
                <a:spcPct val="150000"/>
              </a:lnSpc>
            </a:pPr>
            <a:r>
              <a:rPr lang="en-GB" sz="2400" b="1" dirty="0">
                <a:solidFill>
                  <a:srgbClr val="187498"/>
                </a:solidFill>
              </a:rPr>
              <a:t>Συζητήστε σε μικρές ομάδες: </a:t>
            </a:r>
          </a:p>
          <a:p>
            <a:pPr marL="514350" indent="-285750">
              <a:lnSpc>
                <a:spcPct val="150000"/>
              </a:lnSpc>
              <a:buFont typeface="Wingdings" panose="05000000000000000000" pitchFamily="2" charset="2"/>
              <a:buChar char="§"/>
            </a:pPr>
            <a:r>
              <a:rPr lang="en-GB" sz="2400" dirty="0" err="1"/>
              <a:t>Τι</a:t>
            </a:r>
            <a:r>
              <a:rPr lang="el-GR" sz="2400" dirty="0"/>
              <a:t> σας άρεσε απ’ όσα ακούσατε</a:t>
            </a:r>
            <a:r>
              <a:rPr lang="en-GB" sz="2400" dirty="0"/>
              <a:t>;</a:t>
            </a:r>
          </a:p>
          <a:p>
            <a:pPr marL="514350" indent="-285750">
              <a:lnSpc>
                <a:spcPct val="150000"/>
              </a:lnSpc>
              <a:buFont typeface="Wingdings" panose="05000000000000000000" pitchFamily="2" charset="2"/>
              <a:buChar char="§"/>
            </a:pPr>
            <a:r>
              <a:rPr lang="en-GB" sz="2400" dirty="0"/>
              <a:t>Μήπως το υλικό αμφισβήτησε τυχόν προκαταλήψεις που είχατε προηγουμένως για θέματα πολιτικών δικαιωμάτων ή περιθωριοποιημένων κοινοτήτων;</a:t>
            </a:r>
          </a:p>
          <a:p>
            <a:pPr marL="514350" indent="-285750">
              <a:lnSpc>
                <a:spcPct val="150000"/>
              </a:lnSpc>
              <a:buFont typeface="Wingdings" panose="05000000000000000000" pitchFamily="2" charset="2"/>
              <a:buChar char="§"/>
            </a:pPr>
            <a:r>
              <a:rPr lang="en-GB" sz="2400" dirty="0"/>
              <a:t>Με ποιους τρόπους βλέπετε παραλληλισμούς μεταξύ των παλαιότερων κινημάτων για τα πολιτικά δικαιώματα και των σημερινών κοινωνικών ζητημάτων;</a:t>
            </a:r>
          </a:p>
        </p:txBody>
      </p:sp>
      <p:sp>
        <p:nvSpPr>
          <p:cNvPr id="3" name="Title 2"/>
          <p:cNvSpPr>
            <a:spLocks noGrp="1"/>
          </p:cNvSpPr>
          <p:nvPr>
            <p:ph type="title"/>
          </p:nvPr>
        </p:nvSpPr>
        <p:spPr/>
        <p:txBody>
          <a:bodyPr/>
          <a:lstStyle/>
          <a:p>
            <a:r>
              <a:rPr lang="en-GB" b="1" dirty="0"/>
              <a:t>Συζήτηση</a:t>
            </a:r>
          </a:p>
        </p:txBody>
      </p:sp>
    </p:spTree>
    <p:extLst>
      <p:ext uri="{BB962C8B-B14F-4D97-AF65-F5344CB8AC3E}">
        <p14:creationId xmlns:p14="http://schemas.microsoft.com/office/powerpoint/2010/main" val="215104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5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Δραστηριότητα: Διαπραγμάτευση</a:t>
            </a:r>
            <a:endParaRPr b="1" dirty="0"/>
          </a:p>
        </p:txBody>
      </p:sp>
      <p:graphicFrame>
        <p:nvGraphicFramePr>
          <p:cNvPr id="2" name="Diagram 1"/>
          <p:cNvGraphicFramePr/>
          <p:nvPr>
            <p:extLst>
              <p:ext uri="{D42A27DB-BD31-4B8C-83A1-F6EECF244321}">
                <p14:modId xmlns:p14="http://schemas.microsoft.com/office/powerpoint/2010/main" val="1923489961"/>
              </p:ext>
            </p:extLst>
          </p:nvPr>
        </p:nvGraphicFramePr>
        <p:xfrm>
          <a:off x="2032000" y="11700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5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err="1"/>
              <a:t>Δικ</a:t>
            </a:r>
            <a:r>
              <a:rPr lang="en-GB" b="1" dirty="0"/>
              <a:t>αιώματα</a:t>
            </a:r>
            <a:r>
              <a:rPr lang="el-GR" b="1" dirty="0"/>
              <a:t> ΛΟΑΤΚΙ+</a:t>
            </a:r>
            <a:r>
              <a:rPr lang="en-GB" b="1" dirty="0"/>
              <a:t> </a:t>
            </a:r>
            <a:endParaRPr b="1" dirty="0"/>
          </a:p>
        </p:txBody>
      </p:sp>
      <p:pic>
        <p:nvPicPr>
          <p:cNvPr id="309" name="Google Shape;309;p55"/>
          <p:cNvPicPr preferRelativeResize="0"/>
          <p:nvPr/>
        </p:nvPicPr>
        <p:blipFill rotWithShape="1">
          <a:blip r:embed="rId3">
            <a:alphaModFix/>
          </a:blip>
          <a:srcRect/>
          <a:stretch/>
        </p:blipFill>
        <p:spPr>
          <a:xfrm>
            <a:off x="2164060" y="1386278"/>
            <a:ext cx="5311600" cy="4580017"/>
          </a:xfrm>
          <a:prstGeom prst="rect">
            <a:avLst/>
          </a:prstGeom>
          <a:noFill/>
          <a:ln>
            <a:noFill/>
          </a:ln>
        </p:spPr>
      </p:pic>
      <p:sp>
        <p:nvSpPr>
          <p:cNvPr id="310" name="Google Shape;310;p55"/>
          <p:cNvSpPr txBox="1"/>
          <p:nvPr/>
        </p:nvSpPr>
        <p:spPr>
          <a:xfrm>
            <a:off x="5451950" y="6341906"/>
            <a:ext cx="6599700" cy="566984"/>
          </a:xfrm>
          <a:prstGeom prst="rect">
            <a:avLst/>
          </a:prstGeom>
          <a:noFill/>
          <a:ln>
            <a:noFill/>
          </a:ln>
        </p:spPr>
        <p:txBody>
          <a:bodyPr spcFirstLastPara="1" wrap="square" lIns="91425" tIns="91425" rIns="91425" bIns="91425" anchor="t" anchorCtr="0">
            <a:spAutoFit/>
          </a:bodyPr>
          <a:lstStyle/>
          <a:p>
            <a:pPr marL="0" marR="0" lvl="0" indent="0" algn="r" rtl="0">
              <a:lnSpc>
                <a:spcPct val="112000"/>
              </a:lnSpc>
              <a:spcBef>
                <a:spcPts val="0"/>
              </a:spcBef>
              <a:spcAft>
                <a:spcPts val="1100"/>
              </a:spcAft>
              <a:buClr>
                <a:srgbClr val="000000"/>
              </a:buClr>
              <a:buSzPts val="1400"/>
              <a:buFont typeface="Arial"/>
              <a:buNone/>
            </a:pPr>
            <a:r>
              <a:rPr lang="en-GB" sz="1400" b="0" i="1" u="none" strike="noStrike" cap="none" dirty="0">
                <a:solidFill>
                  <a:srgbClr val="412C26"/>
                </a:solidFill>
                <a:latin typeface="Calibri"/>
                <a:ea typeface="Calibri"/>
                <a:cs typeface="Calibri"/>
                <a:sym typeface="Calibri"/>
              </a:rPr>
              <a:t>(The Changing Landscape of Global LGBTQ+ Rights, 2021)</a:t>
            </a:r>
            <a:endParaRPr sz="1400" b="0" i="1" u="none" strike="noStrike" cap="none" dirty="0">
              <a:solidFill>
                <a:srgbClr val="412C26"/>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err="1"/>
              <a:t>Δικ</a:t>
            </a:r>
            <a:r>
              <a:rPr lang="en-GB" b="1" dirty="0"/>
              <a:t>αιώματα </a:t>
            </a:r>
            <a:r>
              <a:rPr lang="el-GR" b="1" dirty="0"/>
              <a:t>ΛΟΑΤΚΙ+</a:t>
            </a:r>
            <a:endParaRPr b="1" dirty="0"/>
          </a:p>
        </p:txBody>
      </p:sp>
      <p:pic>
        <p:nvPicPr>
          <p:cNvPr id="316" name="Google Shape;316;p56"/>
          <p:cNvPicPr preferRelativeResize="0"/>
          <p:nvPr/>
        </p:nvPicPr>
        <p:blipFill rotWithShape="1">
          <a:blip r:embed="rId3">
            <a:alphaModFix/>
          </a:blip>
          <a:srcRect/>
          <a:stretch/>
        </p:blipFill>
        <p:spPr>
          <a:xfrm>
            <a:off x="2168612" y="1172458"/>
            <a:ext cx="5302495" cy="5495703"/>
          </a:xfrm>
          <a:prstGeom prst="rect">
            <a:avLst/>
          </a:prstGeom>
          <a:noFill/>
          <a:ln>
            <a:noFill/>
          </a:ln>
        </p:spPr>
      </p:pic>
      <p:sp>
        <p:nvSpPr>
          <p:cNvPr id="317" name="Google Shape;317;p56"/>
          <p:cNvSpPr txBox="1"/>
          <p:nvPr/>
        </p:nvSpPr>
        <p:spPr>
          <a:xfrm>
            <a:off x="162559" y="6529662"/>
            <a:ext cx="746760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18" name="Google Shape;318;p56"/>
          <p:cNvSpPr txBox="1"/>
          <p:nvPr/>
        </p:nvSpPr>
        <p:spPr>
          <a:xfrm>
            <a:off x="7799297" y="6384669"/>
            <a:ext cx="5422200" cy="566984"/>
          </a:xfrm>
          <a:prstGeom prst="rect">
            <a:avLst/>
          </a:prstGeom>
          <a:noFill/>
          <a:ln>
            <a:noFill/>
          </a:ln>
        </p:spPr>
        <p:txBody>
          <a:bodyPr spcFirstLastPara="1" wrap="square" lIns="91425" tIns="91425" rIns="91425" bIns="91425" anchor="t" anchorCtr="0">
            <a:spAutoFit/>
          </a:bodyPr>
          <a:lstStyle/>
          <a:p>
            <a:pPr marL="0" marR="0" lvl="0" indent="0" algn="l" rtl="0">
              <a:lnSpc>
                <a:spcPct val="112000"/>
              </a:lnSpc>
              <a:spcBef>
                <a:spcPts val="0"/>
              </a:spcBef>
              <a:spcAft>
                <a:spcPts val="1100"/>
              </a:spcAft>
              <a:buClr>
                <a:srgbClr val="000000"/>
              </a:buClr>
              <a:buSzPts val="1400"/>
              <a:buFont typeface="Arial"/>
              <a:buNone/>
            </a:pPr>
            <a:r>
              <a:rPr lang="en-GB" sz="1400" b="0" i="1" u="none" strike="noStrike" cap="none" dirty="0">
                <a:solidFill>
                  <a:srgbClr val="412C26"/>
                </a:solidFill>
                <a:latin typeface="Calibri"/>
                <a:ea typeface="Calibri"/>
                <a:cs typeface="Calibri"/>
                <a:sym typeface="Calibri"/>
              </a:rPr>
              <a:t>(The Changing Landscape of Global LGBTQ+ Rights, 2021)</a:t>
            </a:r>
            <a:endParaRPr sz="1400" b="0" i="1" u="none" strike="noStrike" cap="none" dirty="0">
              <a:solidFill>
                <a:srgbClr val="412C26"/>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57"/>
          <p:cNvSpPr txBox="1">
            <a:spLocks noGrp="1"/>
          </p:cNvSpPr>
          <p:nvPr>
            <p:ph type="body" idx="2"/>
          </p:nvPr>
        </p:nvSpPr>
        <p:spPr>
          <a:xfrm>
            <a:off x="1366576" y="5362968"/>
            <a:ext cx="9445450" cy="13062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i="0" dirty="0">
                <a:solidFill>
                  <a:srgbClr val="333333"/>
                </a:solidFill>
              </a:rPr>
              <a:t>Ο </a:t>
            </a:r>
            <a:r>
              <a:rPr lang="en-GB" i="0" dirty="0" err="1">
                <a:solidFill>
                  <a:srgbClr val="333333"/>
                </a:solidFill>
              </a:rPr>
              <a:t>όρος</a:t>
            </a:r>
            <a:r>
              <a:rPr lang="en-GB" i="0" dirty="0">
                <a:solidFill>
                  <a:srgbClr val="333333"/>
                </a:solidFill>
              </a:rPr>
              <a:t> </a:t>
            </a:r>
            <a:r>
              <a:rPr lang="en-GB" i="1" dirty="0" err="1">
                <a:solidFill>
                  <a:srgbClr val="333333"/>
                </a:solidFill>
              </a:rPr>
              <a:t>δι</a:t>
            </a:r>
            <a:r>
              <a:rPr lang="en-GB" i="1" dirty="0">
                <a:solidFill>
                  <a:srgbClr val="333333"/>
                </a:solidFill>
              </a:rPr>
              <a:t>α</a:t>
            </a:r>
            <a:r>
              <a:rPr lang="el-GR" i="1" dirty="0" err="1">
                <a:solidFill>
                  <a:srgbClr val="333333"/>
                </a:solidFill>
              </a:rPr>
              <a:t>θεματικότητα</a:t>
            </a:r>
            <a:r>
              <a:rPr lang="en-GB" i="1" dirty="0">
                <a:solidFill>
                  <a:srgbClr val="333333"/>
                </a:solidFill>
              </a:rPr>
              <a:t> </a:t>
            </a:r>
            <a:r>
              <a:rPr lang="en-GB" i="0" dirty="0">
                <a:solidFill>
                  <a:srgbClr val="333333"/>
                </a:solidFill>
              </a:rPr>
              <a:t>εισήχθη για πρώτη φορά το 1989 από τη θεωρητικό της κριτικής φυλής Kimberlé Crenshaw, η οποία παρείχε ένα πλαίσιο που πρέπει να εφαρμόζεται σε όλες τις καταστάσεις που αντιμετωπίζουν οι γυναίκες, αναγνωρίζοντας ότι όλες οι πτυχές της ταυτότητας εμπλουτίζουν τις βιωμένες εμπειρίες των γυναικών και επιτείνουν και περιπλέκουν τις διάφορες καταπιέσεις και την περιθωριοποίηση που αντιμετωπίζουν οι γυναίκες. </a:t>
            </a:r>
            <a:endParaRPr dirty="0">
              <a:solidFill>
                <a:srgbClr val="333333"/>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solidFill>
                <a:srgbClr val="333333"/>
              </a:solidFill>
            </a:endParaRPr>
          </a:p>
          <a:p>
            <a:pPr marL="457200" marR="0" lvl="0" indent="-228600" algn="just" rtl="0">
              <a:lnSpc>
                <a:spcPct val="90000"/>
              </a:lnSpc>
              <a:spcBef>
                <a:spcPts val="1000"/>
              </a:spcBef>
              <a:spcAft>
                <a:spcPts val="0"/>
              </a:spcAft>
              <a:buClr>
                <a:srgbClr val="000000"/>
              </a:buClr>
              <a:buSzPts val="1800"/>
              <a:buFont typeface="Arial"/>
              <a:buNone/>
            </a:pPr>
            <a:endParaRPr sz="1050" dirty="0">
              <a:latin typeface="Calibri"/>
              <a:ea typeface="Calibri"/>
              <a:cs typeface="Calibri"/>
              <a:sym typeface="Calibri"/>
            </a:endParaRPr>
          </a:p>
        </p:txBody>
      </p:sp>
      <p:pic>
        <p:nvPicPr>
          <p:cNvPr id="325" name="Google Shape;325;p57"/>
          <p:cNvPicPr preferRelativeResize="0"/>
          <p:nvPr/>
        </p:nvPicPr>
        <p:blipFill rotWithShape="1">
          <a:blip r:embed="rId3">
            <a:alphaModFix/>
          </a:blip>
          <a:srcRect l="17332" r="19954"/>
          <a:stretch/>
        </p:blipFill>
        <p:spPr>
          <a:xfrm>
            <a:off x="2910868" y="1157894"/>
            <a:ext cx="5588000" cy="3968750"/>
          </a:xfrm>
          <a:prstGeom prst="rect">
            <a:avLst/>
          </a:prstGeom>
          <a:noFill/>
          <a:ln>
            <a:noFill/>
          </a:ln>
        </p:spPr>
      </p:pic>
      <p:sp>
        <p:nvSpPr>
          <p:cNvPr id="326" name="Google Shape;326;p57"/>
          <p:cNvSpPr txBox="1"/>
          <p:nvPr/>
        </p:nvSpPr>
        <p:spPr>
          <a:xfrm>
            <a:off x="6685280" y="5820746"/>
            <a:ext cx="6096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6" name="Google Shape;315;p5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Διαθεματικότητα</a:t>
            </a:r>
            <a:endParaRPr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30"/>
        <p:cNvGrpSpPr/>
        <p:nvPr/>
      </p:nvGrpSpPr>
      <p:grpSpPr>
        <a:xfrm>
          <a:off x="0" y="0"/>
          <a:ext cx="0" cy="0"/>
          <a:chOff x="0" y="0"/>
          <a:chExt cx="0" cy="0"/>
        </a:xfrm>
      </p:grpSpPr>
      <p:pic>
        <p:nvPicPr>
          <p:cNvPr id="331" name="Google Shape;331;p58"/>
          <p:cNvPicPr preferRelativeResize="0"/>
          <p:nvPr/>
        </p:nvPicPr>
        <p:blipFill rotWithShape="1">
          <a:blip r:embed="rId3">
            <a:alphaModFix/>
          </a:blip>
          <a:srcRect/>
          <a:stretch/>
        </p:blipFill>
        <p:spPr>
          <a:xfrm>
            <a:off x="1639222" y="0"/>
            <a:ext cx="8746644" cy="65615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5" name="Google Shape;75;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Δραστηριότητα παγοθραύστη </a:t>
            </a:r>
            <a:endParaRPr b="1" dirty="0"/>
          </a:p>
        </p:txBody>
      </p:sp>
      <p:sp>
        <p:nvSpPr>
          <p:cNvPr id="2" name="Text Placeholder 1"/>
          <p:cNvSpPr>
            <a:spLocks noGrp="1"/>
          </p:cNvSpPr>
          <p:nvPr>
            <p:ph type="body" idx="1"/>
          </p:nvPr>
        </p:nvSpPr>
        <p:spPr>
          <a:xfrm>
            <a:off x="532374" y="1737825"/>
            <a:ext cx="11393260" cy="506611"/>
          </a:xfrm>
        </p:spPr>
        <p:txBody>
          <a:bodyPr/>
          <a:lstStyle/>
          <a:p>
            <a:r>
              <a:rPr lang="en-GB" sz="2800" dirty="0"/>
              <a:t>Στην ίδια βάρκα</a:t>
            </a:r>
          </a:p>
        </p:txBody>
      </p:sp>
      <p:sp>
        <p:nvSpPr>
          <p:cNvPr id="4" name="TextBox 3"/>
          <p:cNvSpPr txBox="1"/>
          <p:nvPr/>
        </p:nvSpPr>
        <p:spPr>
          <a:xfrm>
            <a:off x="665018" y="2244436"/>
            <a:ext cx="10833076" cy="3046988"/>
          </a:xfrm>
          <a:prstGeom prst="rect">
            <a:avLst/>
          </a:prstGeom>
          <a:noFill/>
        </p:spPr>
        <p:txBody>
          <a:bodyPr wrap="square" rtlCol="0">
            <a:spAutoFit/>
          </a:bodyPr>
          <a:lstStyle/>
          <a:p>
            <a:pPr marL="342900" indent="-342900">
              <a:lnSpc>
                <a:spcPct val="200000"/>
              </a:lnSpc>
              <a:buAutoNum type="arabicPeriod"/>
            </a:pPr>
            <a:r>
              <a:rPr lang="en-GB" sz="2400" dirty="0">
                <a:latin typeface="Calibri" panose="020F0502020204030204" pitchFamily="34" charset="0"/>
                <a:cs typeface="Calibri" panose="020F0502020204030204" pitchFamily="34" charset="0"/>
              </a:rPr>
              <a:t>Σηκωθείτε και βρείτε χώρο στο δωμάτιο</a:t>
            </a:r>
          </a:p>
          <a:p>
            <a:pPr marL="342900" indent="-342900">
              <a:lnSpc>
                <a:spcPct val="200000"/>
              </a:lnSpc>
              <a:buAutoNum type="arabicPeriod"/>
            </a:pPr>
            <a:r>
              <a:rPr lang="en-GB" sz="2400" dirty="0">
                <a:latin typeface="Calibri" panose="020F0502020204030204" pitchFamily="34" charset="0"/>
                <a:cs typeface="Calibri" panose="020F0502020204030204" pitchFamily="34" charset="0"/>
              </a:rPr>
              <a:t>Ακούστε τις κατηγορίες που ανακοινώνονται και χωριστείτε σε ομάδες ανάλογα.</a:t>
            </a:r>
          </a:p>
          <a:p>
            <a:pPr marL="714375" lvl="5" indent="-342900">
              <a:lnSpc>
                <a:spcPct val="200000"/>
              </a:lnSpc>
              <a:buFont typeface="Wingdings" panose="05000000000000000000" pitchFamily="2" charset="2"/>
              <a:buChar char="§"/>
            </a:pPr>
            <a:r>
              <a:rPr lang="en-GB" sz="2400" dirty="0">
                <a:latin typeface="Calibri" panose="020F0502020204030204" pitchFamily="34" charset="0"/>
                <a:cs typeface="Calibri" panose="020F0502020204030204" pitchFamily="34" charset="0"/>
              </a:rPr>
              <a:t>Μπορείτε να μιλήσετε με </a:t>
            </a:r>
            <a:r>
              <a:rPr lang="en-GB" sz="2400" dirty="0" err="1">
                <a:latin typeface="Calibri" panose="020F0502020204030204" pitchFamily="34" charset="0"/>
                <a:cs typeface="Calibri" panose="020F0502020204030204" pitchFamily="34" charset="0"/>
              </a:rPr>
              <a:t>άλλους</a:t>
            </a:r>
            <a:r>
              <a:rPr lang="en-GB"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συμμετέχοντες, </a:t>
            </a:r>
            <a:r>
              <a:rPr lang="en-GB" sz="2400" dirty="0" err="1">
                <a:latin typeface="Calibri" panose="020F0502020204030204" pitchFamily="34" charset="0"/>
                <a:cs typeface="Calibri" panose="020F0502020204030204" pitchFamily="34" charset="0"/>
              </a:rPr>
              <a:t>γι</a:t>
            </a:r>
            <a:r>
              <a:rPr lang="en-GB" sz="2400" dirty="0">
                <a:latin typeface="Calibri" panose="020F0502020204030204" pitchFamily="34" charset="0"/>
                <a:cs typeface="Calibri" panose="020F0502020204030204" pitchFamily="34" charset="0"/>
              </a:rPr>
              <a:t>α να εντοπίσετε τις ομάδες.</a:t>
            </a:r>
          </a:p>
          <a:p>
            <a:pPr marL="342900" indent="-342900">
              <a:lnSpc>
                <a:spcPct val="200000"/>
              </a:lnSpc>
              <a:buAutoNum type="arabicPeriod"/>
            </a:pPr>
            <a:r>
              <a:rPr lang="en-GB" sz="2400" dirty="0">
                <a:latin typeface="Calibri" panose="020F0502020204030204" pitchFamily="34" charset="0"/>
                <a:cs typeface="Calibri" panose="020F0502020204030204" pitchFamily="34" charset="0"/>
              </a:rPr>
              <a:t>Σκεφτείτε τη δραστηριότητα</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9"/>
          <p:cNvSpPr txBox="1"/>
          <p:nvPr/>
        </p:nvSpPr>
        <p:spPr>
          <a:xfrm>
            <a:off x="1267258" y="5175386"/>
            <a:ext cx="396004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F0F0F"/>
                </a:solidFill>
                <a:latin typeface="Calibri" panose="020F0502020204030204" pitchFamily="34" charset="0"/>
                <a:cs typeface="Calibri" panose="020F0502020204030204" pitchFamily="34" charset="0"/>
                <a:sym typeface="Arial"/>
              </a:rPr>
              <a:t>Η Angela Davis για τον δια</a:t>
            </a:r>
            <a:r>
              <a:rPr lang="el-GR" sz="1400" b="1" i="0" u="none" strike="noStrike" cap="none" dirty="0">
                <a:solidFill>
                  <a:srgbClr val="0F0F0F"/>
                </a:solidFill>
                <a:latin typeface="Calibri" panose="020F0502020204030204" pitchFamily="34" charset="0"/>
                <a:cs typeface="Calibri" panose="020F0502020204030204" pitchFamily="34" charset="0"/>
                <a:sym typeface="Arial"/>
              </a:rPr>
              <a:t>θεματικό</a:t>
            </a:r>
            <a:r>
              <a:rPr lang="en-GB" sz="1400" b="1" i="0" u="none" strike="noStrike" cap="none" dirty="0">
                <a:solidFill>
                  <a:srgbClr val="0F0F0F"/>
                </a:solidFill>
                <a:latin typeface="Calibri" panose="020F0502020204030204" pitchFamily="34" charset="0"/>
                <a:cs typeface="Calibri" panose="020F0502020204030204" pitchFamily="34" charset="0"/>
                <a:sym typeface="Arial"/>
              </a:rPr>
              <a:t> φεμινισμό</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37" name="Google Shape;337;p59"/>
          <p:cNvSpPr txBox="1"/>
          <p:nvPr/>
        </p:nvSpPr>
        <p:spPr>
          <a:xfrm>
            <a:off x="6730233" y="5185192"/>
            <a:ext cx="448078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err="1">
                <a:solidFill>
                  <a:srgbClr val="0F0F0F"/>
                </a:solidFill>
                <a:latin typeface="Calibri" panose="020F0502020204030204" pitchFamily="34" charset="0"/>
                <a:cs typeface="Calibri" panose="020F0502020204030204" pitchFamily="34" charset="0"/>
                <a:sym typeface="Arial"/>
              </a:rPr>
              <a:t>Kimberlé</a:t>
            </a:r>
            <a:r>
              <a:rPr lang="en-GB" sz="1400" b="1" i="0" u="none" strike="noStrike" cap="none" dirty="0">
                <a:solidFill>
                  <a:srgbClr val="0F0F0F"/>
                </a:solidFill>
                <a:latin typeface="Calibri" panose="020F0502020204030204" pitchFamily="34" charset="0"/>
                <a:cs typeface="Calibri" panose="020F0502020204030204" pitchFamily="34" charset="0"/>
                <a:sym typeface="Arial"/>
              </a:rPr>
              <a:t> Crenshaw: Τι </a:t>
            </a:r>
            <a:r>
              <a:rPr lang="en-GB" sz="1400" b="1" i="0" u="none" strike="noStrike" cap="none" dirty="0" err="1">
                <a:solidFill>
                  <a:srgbClr val="0F0F0F"/>
                </a:solidFill>
                <a:latin typeface="Calibri" panose="020F0502020204030204" pitchFamily="34" charset="0"/>
                <a:cs typeface="Calibri" panose="020F0502020204030204" pitchFamily="34" charset="0"/>
                <a:sym typeface="Arial"/>
              </a:rPr>
              <a:t>είν</a:t>
            </a:r>
            <a:r>
              <a:rPr lang="en-GB" sz="1400" b="1" i="0" u="none" strike="noStrike" cap="none" dirty="0">
                <a:solidFill>
                  <a:srgbClr val="0F0F0F"/>
                </a:solidFill>
                <a:latin typeface="Calibri" panose="020F0502020204030204" pitchFamily="34" charset="0"/>
                <a:cs typeface="Calibri" panose="020F0502020204030204" pitchFamily="34" charset="0"/>
                <a:sym typeface="Arial"/>
              </a:rPr>
              <a:t>αι η</a:t>
            </a:r>
            <a:r>
              <a:rPr lang="el-GR" sz="1400" b="1" i="0" u="none" strike="noStrike" cap="none" dirty="0">
                <a:solidFill>
                  <a:srgbClr val="0F0F0F"/>
                </a:solidFill>
                <a:latin typeface="Calibri" panose="020F0502020204030204" pitchFamily="34" charset="0"/>
                <a:cs typeface="Calibri" panose="020F0502020204030204" pitchFamily="34" charset="0"/>
                <a:sym typeface="Arial"/>
              </a:rPr>
              <a:t> διαθεματικότητα</a:t>
            </a:r>
            <a:r>
              <a:rPr lang="en-GB" sz="1400" b="1" i="0" u="none" strike="noStrike" cap="none" dirty="0">
                <a:solidFill>
                  <a:srgbClr val="0F0F0F"/>
                </a:solidFill>
                <a:latin typeface="Calibri" panose="020F0502020204030204" pitchFamily="34" charset="0"/>
                <a:cs typeface="Calibri" panose="020F0502020204030204" pitchFamily="34" charset="0"/>
                <a:sym typeface="Arial"/>
              </a:rPr>
              <a: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38" name="Google Shape;338;p59" descr="Full Lecture Here : https://youtu.be/sNIgsic3k0k" title="Angela Davis on Intersectional Feminism">
            <a:hlinkClick r:id="rId3"/>
          </p:cNvPr>
          <p:cNvPicPr preferRelativeResize="0"/>
          <p:nvPr/>
        </p:nvPicPr>
        <p:blipFill>
          <a:blip r:embed="rId4">
            <a:alphaModFix/>
          </a:blip>
          <a:stretch>
            <a:fillRect/>
          </a:stretch>
        </p:blipFill>
        <p:spPr>
          <a:xfrm>
            <a:off x="597100" y="2084038"/>
            <a:ext cx="4782100" cy="2689925"/>
          </a:xfrm>
          <a:prstGeom prst="rect">
            <a:avLst/>
          </a:prstGeom>
          <a:noFill/>
          <a:ln>
            <a:noFill/>
          </a:ln>
        </p:spPr>
      </p:pic>
      <p:pic>
        <p:nvPicPr>
          <p:cNvPr id="339" name="Google Shape;339;p59" descr="Kimberlé Crenshaw, a 2017 NAIS People of Color Conference speaker, civil rights advocate, and professor at UCLA School of Law and Columbia Law School, talks about intersectional theory, the study of how overlapping or intersecting social identities—and particularly minority identities—relate to systems and structures of discrimination." title="Kimberlé Crenshaw: What is Intersectionality?">
            <a:hlinkClick r:id="rId5"/>
          </p:cNvPr>
          <p:cNvPicPr preferRelativeResize="0"/>
          <p:nvPr/>
        </p:nvPicPr>
        <p:blipFill>
          <a:blip r:embed="rId6">
            <a:alphaModFix/>
          </a:blip>
          <a:stretch>
            <a:fillRect/>
          </a:stretch>
        </p:blipFill>
        <p:spPr>
          <a:xfrm>
            <a:off x="6579150" y="2168525"/>
            <a:ext cx="4631866" cy="2605425"/>
          </a:xfrm>
          <a:prstGeom prst="rect">
            <a:avLst/>
          </a:prstGeom>
          <a:noFill/>
          <a:ln>
            <a:noFill/>
          </a:ln>
        </p:spPr>
      </p:pic>
      <p:sp>
        <p:nvSpPr>
          <p:cNvPr id="6" name="Google Shape;315;p5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Διαθεματικότητα</a:t>
            </a:r>
            <a:endParaRPr b="1" dirty="0"/>
          </a:p>
        </p:txBody>
      </p:sp>
      <p:cxnSp>
        <p:nvCxnSpPr>
          <p:cNvPr id="3" name="Straight Connector 2"/>
          <p:cNvCxnSpPr/>
          <p:nvPr/>
        </p:nvCxnSpPr>
        <p:spPr>
          <a:xfrm>
            <a:off x="5958673" y="1547446"/>
            <a:ext cx="40193" cy="4350936"/>
          </a:xfrm>
          <a:prstGeom prst="line">
            <a:avLst/>
          </a:prstGeom>
          <a:ln>
            <a:solidFill>
              <a:srgbClr val="18749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fade">
                                      <p:cBhvr>
                                        <p:cTn id="12"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3"/>
          <p:cNvSpPr txBox="1">
            <a:spLocks noGrp="1"/>
          </p:cNvSpPr>
          <p:nvPr>
            <p:ph type="body" idx="2"/>
          </p:nvPr>
        </p:nvSpPr>
        <p:spPr>
          <a:xfrm>
            <a:off x="399370" y="1281084"/>
            <a:ext cx="11264310" cy="5086465"/>
          </a:xfrm>
          <a:prstGeom prst="rect">
            <a:avLst/>
          </a:prstGeom>
          <a:noFill/>
          <a:ln>
            <a:noFill/>
          </a:ln>
        </p:spPr>
        <p:txBody>
          <a:bodyPr spcFirstLastPara="1" wrap="square" lIns="0" tIns="0" rIns="0" bIns="0" anchor="t" anchorCtr="0">
            <a:noAutofit/>
          </a:bodyPr>
          <a:lstStyle/>
          <a:p>
            <a:pPr marL="552450" lvl="0" indent="-285750" algn="l" rtl="0">
              <a:lnSpc>
                <a:spcPct val="200000"/>
              </a:lnSpc>
              <a:spcBef>
                <a:spcPts val="1000"/>
              </a:spcBef>
              <a:spcAft>
                <a:spcPts val="0"/>
              </a:spcAft>
              <a:buSzPts val="1800"/>
              <a:buFont typeface="Wingdings" panose="05000000000000000000" pitchFamily="2" charset="2"/>
              <a:buChar char="§"/>
            </a:pPr>
            <a:r>
              <a:rPr lang="en-GB" dirty="0"/>
              <a:t>Όλοι θα πρέπει να αφιερώσουν 5 λεπτά για να σκεφτούν επιχειρήματα σχετικά με τα πολιτικά δικαιώματα και τις σχετικές πολιτικές. </a:t>
            </a:r>
          </a:p>
          <a:p>
            <a:pPr marL="1009650" lvl="1" indent="-285750">
              <a:lnSpc>
                <a:spcPct val="200000"/>
              </a:lnSpc>
              <a:buFont typeface="Wingdings" panose="05000000000000000000" pitchFamily="2" charset="2"/>
              <a:buChar char="§"/>
            </a:pPr>
            <a:r>
              <a:rPr lang="en-GB" sz="1800" dirty="0"/>
              <a:t>Οι υποψήφιοι θα πρέπει να έχουν κατά νου ότι η ομάδα των ψηφοφόρων στην οποία θα παρουσιάσουν τα επιχειρήματά τους δεν ενδιαφέρεται για τη διαδικασία της ψηφοφορίας και έχει λανθασμένες αντιλήψεις για τους πολιτικούς. </a:t>
            </a:r>
          </a:p>
          <a:p>
            <a:pPr marL="552450" lvl="0" indent="-285750" algn="l">
              <a:lnSpc>
                <a:spcPct val="200000"/>
              </a:lnSpc>
              <a:buFont typeface="Wingdings" panose="05000000000000000000" pitchFamily="2" charset="2"/>
              <a:buChar char="§"/>
            </a:pPr>
            <a:r>
              <a:rPr lang="en-GB" dirty="0"/>
              <a:t>Χωριστείτε σε ομάδες των 4. Όλοι οι υποψήφιοι θα μιλήσουν μεταξύ τους και ως ομάδα θα εκλέξουν τον πρόεδρο. </a:t>
            </a:r>
            <a:r>
              <a:rPr lang="en-GB" dirty="0" err="1"/>
              <a:t>Οι</a:t>
            </a:r>
            <a:r>
              <a:rPr lang="en-GB" dirty="0"/>
              <a:t> </a:t>
            </a:r>
            <a:r>
              <a:rPr lang="el-GR" dirty="0"/>
              <a:t>συμμετέχοντες δ</a:t>
            </a:r>
            <a:r>
              <a:rPr lang="en-GB" dirty="0" err="1"/>
              <a:t>εν</a:t>
            </a:r>
            <a:r>
              <a:rPr lang="en-GB" dirty="0"/>
              <a:t> μπορούν να ψηφίσουν τον εαυτό τους σε αυτή τη διαδικασία. Μόλις μια ομάδα εκλέξει, θα ενταχθούν σε μια άλλη ομάδα και θα επαναλάβουν τη διαδικασία τώρα με δύο υποψηφίους. </a:t>
            </a:r>
          </a:p>
          <a:p>
            <a:pPr marL="552450" lvl="0" indent="-285750" algn="l">
              <a:lnSpc>
                <a:spcPct val="200000"/>
              </a:lnSpc>
              <a:buFont typeface="Wingdings" panose="05000000000000000000" pitchFamily="2" charset="2"/>
              <a:buChar char="§"/>
            </a:pPr>
            <a:r>
              <a:rPr lang="en-GB" dirty="0"/>
              <a:t>Συνεχίστε να επαναλαμβάνετε τη διαδικασία μέχρι να εκλεγεί ένας υποψήφιος. </a:t>
            </a:r>
          </a:p>
          <a:p>
            <a:pPr marL="514350" lvl="0" indent="-171450" algn="just" rtl="0">
              <a:lnSpc>
                <a:spcPct val="200000"/>
              </a:lnSpc>
              <a:spcBef>
                <a:spcPts val="1000"/>
              </a:spcBef>
              <a:spcAft>
                <a:spcPts val="0"/>
              </a:spcAft>
              <a:buSzPts val="1800"/>
              <a:buFont typeface="Calibri"/>
              <a:buNone/>
            </a:pPr>
            <a:endParaRPr sz="1400" dirty="0"/>
          </a:p>
          <a:p>
            <a:pPr marL="514350" lvl="0" indent="-171450" algn="just" rtl="0">
              <a:lnSpc>
                <a:spcPct val="200000"/>
              </a:lnSpc>
              <a:spcBef>
                <a:spcPts val="1000"/>
              </a:spcBef>
              <a:spcAft>
                <a:spcPts val="0"/>
              </a:spcAft>
              <a:buSzPts val="1800"/>
              <a:buFont typeface="Calibri"/>
              <a:buNone/>
            </a:pPr>
            <a:endParaRPr sz="1400" dirty="0"/>
          </a:p>
          <a:p>
            <a:pPr marL="514350" lvl="0" indent="-171450" algn="just" rtl="0">
              <a:lnSpc>
                <a:spcPct val="200000"/>
              </a:lnSpc>
              <a:spcBef>
                <a:spcPts val="1000"/>
              </a:spcBef>
              <a:spcAft>
                <a:spcPts val="0"/>
              </a:spcAft>
              <a:buSzPts val="1800"/>
              <a:buFont typeface="Calibri"/>
              <a:buNone/>
            </a:pPr>
            <a:endParaRPr sz="1400" dirty="0"/>
          </a:p>
          <a:p>
            <a:pPr marL="514350" lvl="0" indent="-171450" algn="just" rtl="0">
              <a:lnSpc>
                <a:spcPct val="200000"/>
              </a:lnSpc>
              <a:spcBef>
                <a:spcPts val="1000"/>
              </a:spcBef>
              <a:spcAft>
                <a:spcPts val="0"/>
              </a:spcAft>
              <a:buSzPts val="1800"/>
              <a:buFont typeface="Calibri"/>
              <a:buNone/>
            </a:pPr>
            <a:endParaRPr sz="1400" dirty="0"/>
          </a:p>
          <a:p>
            <a:pPr marL="228600" lvl="0" indent="0" algn="just" rtl="0">
              <a:lnSpc>
                <a:spcPct val="90000"/>
              </a:lnSpc>
              <a:spcBef>
                <a:spcPts val="1000"/>
              </a:spcBef>
              <a:spcAft>
                <a:spcPts val="0"/>
              </a:spcAft>
              <a:buSzPts val="1800"/>
              <a:buNone/>
            </a:pPr>
            <a:endParaRPr sz="1400" dirty="0"/>
          </a:p>
        </p:txBody>
      </p:sp>
      <p:sp>
        <p:nvSpPr>
          <p:cNvPr id="345" name="Google Shape;345;p6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Δραστηριότητα: Πρόεδρος για μια μέρα</a:t>
            </a:r>
            <a:endParaRPr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2"/>
          <p:cNvSpPr txBox="1">
            <a:spLocks noGrp="1"/>
          </p:cNvSpPr>
          <p:nvPr>
            <p:ph type="body" idx="2"/>
          </p:nvPr>
        </p:nvSpPr>
        <p:spPr>
          <a:xfrm>
            <a:off x="399370" y="1411056"/>
            <a:ext cx="11518310" cy="5272495"/>
          </a:xfrm>
          <a:prstGeom prst="rect">
            <a:avLst/>
          </a:prstGeom>
          <a:noFill/>
          <a:ln>
            <a:noFill/>
          </a:ln>
        </p:spPr>
        <p:txBody>
          <a:bodyPr spcFirstLastPara="1" wrap="square" lIns="0" tIns="0" rIns="0" bIns="0" anchor="t" anchorCtr="0">
            <a:noAutofit/>
          </a:bodyPr>
          <a:lstStyle/>
          <a:p>
            <a:pPr marL="514350" lvl="0" indent="-260350">
              <a:buSzPts val="1400"/>
              <a:buFont typeface="Arial"/>
              <a:buChar char="•"/>
            </a:pPr>
            <a:r>
              <a:rPr lang="en-GB" sz="1400" u="sng" dirty="0">
                <a:solidFill>
                  <a:schemeClr val="hlink"/>
                </a:solidFill>
                <a:hlinkClick r:id="rId3"/>
              </a:rPr>
              <a:t>Black codes and Jim crow laws</a:t>
            </a:r>
            <a:endParaRPr lang="en-GB" sz="1400" dirty="0"/>
          </a:p>
          <a:p>
            <a:pPr marL="514350" lvl="0" indent="-260350">
              <a:buSzPts val="1400"/>
              <a:buFont typeface="Arial"/>
              <a:buChar char="•"/>
            </a:pPr>
            <a:r>
              <a:rPr lang="en-GB" sz="1400" u="sng" dirty="0">
                <a:solidFill>
                  <a:schemeClr val="hlink"/>
                </a:solidFill>
                <a:hlinkClick r:id="rId4"/>
              </a:rPr>
              <a:t>The Assassination of Medgar Evers - A Hero Silenced - Extra History</a:t>
            </a:r>
            <a:r>
              <a:rPr lang="en-GB" sz="1400" dirty="0"/>
              <a:t> </a:t>
            </a:r>
          </a:p>
          <a:p>
            <a:pPr marL="514350" lvl="0" indent="-260350">
              <a:buSzPts val="1400"/>
              <a:buFont typeface="Arial"/>
              <a:buChar char="•"/>
            </a:pPr>
            <a:r>
              <a:rPr lang="en-GB" sz="1400" u="sng" dirty="0">
                <a:solidFill>
                  <a:schemeClr val="hlink"/>
                </a:solidFill>
                <a:hlinkClick r:id="rId5"/>
              </a:rPr>
              <a:t>Malcolm X’s Daughter Ilyasah Shabazz on Her Father’s Legacy &amp; the New Series “Who Killed Malcolm X?”</a:t>
            </a:r>
            <a:r>
              <a:rPr lang="en-GB" sz="1400" dirty="0"/>
              <a:t> </a:t>
            </a:r>
          </a:p>
          <a:p>
            <a:pPr marL="514350" lvl="0" indent="-260350">
              <a:buSzPts val="1400"/>
              <a:buFont typeface="Arial"/>
              <a:buChar char="•"/>
            </a:pPr>
            <a:r>
              <a:rPr lang="en-GB" sz="1400" u="sng" dirty="0">
                <a:solidFill>
                  <a:schemeClr val="hlink"/>
                </a:solidFill>
                <a:hlinkClick r:id="rId6"/>
              </a:rPr>
              <a:t>Malcolm X assassination: Case reopened</a:t>
            </a:r>
            <a:r>
              <a:rPr lang="en-GB" sz="1400" dirty="0"/>
              <a:t> </a:t>
            </a:r>
          </a:p>
          <a:p>
            <a:pPr marL="514350" lvl="0" indent="-260350">
              <a:buSzPts val="1400"/>
              <a:buFont typeface="Arial"/>
              <a:buChar char="•"/>
            </a:pPr>
            <a:r>
              <a:rPr lang="en-GB" sz="1400" u="sng" dirty="0">
                <a:solidFill>
                  <a:schemeClr val="hlink"/>
                </a:solidFill>
                <a:hlinkClick r:id="rId7"/>
              </a:rPr>
              <a:t>Ida b Wells</a:t>
            </a:r>
            <a:r>
              <a:rPr lang="en-GB" sz="1400" dirty="0"/>
              <a:t> </a:t>
            </a:r>
          </a:p>
          <a:p>
            <a:pPr marL="514350" lvl="0" indent="-260350">
              <a:buSzPts val="1400"/>
              <a:buFont typeface="Arial"/>
              <a:buChar char="•"/>
            </a:pPr>
            <a:r>
              <a:rPr lang="en-GB" sz="1400" u="sng" dirty="0">
                <a:solidFill>
                  <a:schemeClr val="hlink"/>
                </a:solidFill>
                <a:hlinkClick r:id="rId8"/>
              </a:rPr>
              <a:t>Civil Rights Leader</a:t>
            </a:r>
            <a:r>
              <a:rPr lang="en-GB" sz="1400" dirty="0"/>
              <a:t> </a:t>
            </a:r>
          </a:p>
          <a:p>
            <a:pPr marL="514350" lvl="0" indent="-260350">
              <a:buSzPts val="1400"/>
              <a:buFont typeface="Arial"/>
              <a:buChar char="•"/>
            </a:pPr>
            <a:r>
              <a:rPr lang="en-GB" sz="1400" u="sng" dirty="0">
                <a:solidFill>
                  <a:schemeClr val="hlink"/>
                </a:solidFill>
                <a:hlinkClick r:id="rId9"/>
              </a:rPr>
              <a:t>Black Panthers</a:t>
            </a:r>
            <a:r>
              <a:rPr lang="en-GB" sz="1400" dirty="0"/>
              <a:t> </a:t>
            </a:r>
          </a:p>
          <a:p>
            <a:pPr marL="514350" lvl="0" indent="-260350">
              <a:buSzPts val="1400"/>
              <a:buFont typeface="Arial"/>
              <a:buChar char="•"/>
            </a:pPr>
            <a:r>
              <a:rPr lang="en-GB" sz="1400" u="sng" dirty="0">
                <a:solidFill>
                  <a:schemeClr val="hlink"/>
                </a:solidFill>
                <a:hlinkClick r:id="rId10"/>
              </a:rPr>
              <a:t>Race, Class, and the Demographics of the British Suffragette Movement</a:t>
            </a:r>
            <a:r>
              <a:rPr lang="en-GB" sz="1400" dirty="0"/>
              <a:t> </a:t>
            </a:r>
          </a:p>
          <a:p>
            <a:pPr marL="514350" lvl="0" indent="-260350">
              <a:buSzPts val="1400"/>
              <a:buFont typeface="Arial"/>
              <a:buChar char="•"/>
            </a:pPr>
            <a:r>
              <a:rPr lang="en-GB" sz="1400" u="sng" dirty="0">
                <a:solidFill>
                  <a:schemeClr val="hlink"/>
                </a:solidFill>
                <a:hlinkClick r:id="rId11"/>
              </a:rPr>
              <a:t>Who were the Suffragettes?</a:t>
            </a:r>
            <a:r>
              <a:rPr lang="en-GB" sz="1400" dirty="0"/>
              <a:t> </a:t>
            </a:r>
          </a:p>
          <a:p>
            <a:pPr marL="514350" lvl="0" indent="-260350">
              <a:buSzPts val="1400"/>
              <a:buFont typeface="Arial"/>
              <a:buChar char="•"/>
            </a:pPr>
            <a:r>
              <a:rPr lang="en-GB" sz="1400" u="sng" dirty="0">
                <a:solidFill>
                  <a:schemeClr val="hlink"/>
                </a:solidFill>
                <a:hlinkClick r:id="rId12"/>
              </a:rPr>
              <a:t>Start of the suffragette movement</a:t>
            </a:r>
            <a:endParaRPr lang="en-GB" sz="1400" dirty="0"/>
          </a:p>
          <a:p>
            <a:pPr marL="514350" lvl="0" indent="-260350">
              <a:buSzPts val="1400"/>
              <a:buFont typeface="Arial"/>
              <a:buChar char="•"/>
            </a:pPr>
            <a:r>
              <a:rPr lang="en-GB" sz="1400" u="sng" dirty="0">
                <a:solidFill>
                  <a:schemeClr val="hlink"/>
                </a:solidFill>
                <a:hlinkClick r:id="rId13"/>
              </a:rPr>
              <a:t>Women's Suffrage</a:t>
            </a:r>
            <a:r>
              <a:rPr lang="en-GB" sz="1400" dirty="0"/>
              <a:t>. </a:t>
            </a:r>
          </a:p>
          <a:p>
            <a:pPr marL="514350" lvl="0" indent="-260350">
              <a:buSzPts val="1400"/>
              <a:buFont typeface="Arial"/>
              <a:buChar char="•"/>
            </a:pPr>
            <a:r>
              <a:rPr lang="en-GB" sz="1400" u="sng" dirty="0">
                <a:solidFill>
                  <a:schemeClr val="hlink"/>
                </a:solidFill>
                <a:hlinkClick r:id="rId14"/>
              </a:rPr>
              <a:t>FYS 101: Intersectionality</a:t>
            </a:r>
            <a:r>
              <a:rPr lang="en-GB" sz="1400" dirty="0"/>
              <a:t> </a:t>
            </a:r>
          </a:p>
          <a:p>
            <a:pPr marL="514350" lvl="0" indent="-260350">
              <a:buSzPts val="1400"/>
              <a:buFont typeface="Arial"/>
              <a:buChar char="•"/>
            </a:pPr>
            <a:r>
              <a:rPr lang="en-GB" sz="1400" u="sng" dirty="0" err="1">
                <a:solidFill>
                  <a:schemeClr val="hlink"/>
                </a:solidFill>
                <a:hlinkClick r:id="rId15"/>
              </a:rPr>
              <a:t>Matcha</a:t>
            </a:r>
            <a:r>
              <a:rPr lang="en-GB" sz="1400" u="sng" dirty="0">
                <a:solidFill>
                  <a:schemeClr val="hlink"/>
                </a:solidFill>
                <a:hlinkClick r:id="rId15"/>
              </a:rPr>
              <a:t> </a:t>
            </a:r>
            <a:r>
              <a:rPr lang="en-GB" sz="1400" u="sng" dirty="0" err="1">
                <a:solidFill>
                  <a:schemeClr val="hlink"/>
                </a:solidFill>
                <a:hlinkClick r:id="rId15"/>
              </a:rPr>
              <a:t>Phorn</a:t>
            </a:r>
            <a:r>
              <a:rPr lang="en-GB" sz="1400" u="sng" dirty="0">
                <a:solidFill>
                  <a:schemeClr val="hlink"/>
                </a:solidFill>
                <a:hlinkClick r:id="rId15"/>
              </a:rPr>
              <a:t>-in, defender of indigenous people and LGBTIQ community</a:t>
            </a:r>
            <a:endParaRPr lang="en-GB" sz="1400" dirty="0"/>
          </a:p>
          <a:p>
            <a:pPr marL="514350" lvl="0" indent="-260350">
              <a:buSzPts val="1400"/>
              <a:buFont typeface="Arial"/>
              <a:buChar char="•"/>
            </a:pPr>
            <a:r>
              <a:rPr lang="en-GB" sz="1400" u="sng" dirty="0">
                <a:solidFill>
                  <a:schemeClr val="hlink"/>
                </a:solidFill>
                <a:hlinkClick r:id="rId16"/>
              </a:rPr>
              <a:t>Fridays for future</a:t>
            </a:r>
            <a:endParaRPr lang="en-GB" sz="1400" dirty="0"/>
          </a:p>
          <a:p>
            <a:pPr marL="514350" lvl="0" indent="-260350">
              <a:buSzPts val="1400"/>
              <a:buFont typeface="Arial"/>
              <a:buChar char="•"/>
            </a:pPr>
            <a:r>
              <a:rPr lang="en-GB" sz="1400" u="sng" dirty="0">
                <a:solidFill>
                  <a:schemeClr val="hlink"/>
                </a:solidFill>
                <a:hlinkClick r:id="rId17"/>
              </a:rPr>
              <a:t>Remembering Armstead Robinson</a:t>
            </a:r>
            <a:r>
              <a:rPr lang="en-GB" sz="1400" dirty="0"/>
              <a:t> </a:t>
            </a:r>
          </a:p>
          <a:p>
            <a:pPr marL="514350" lvl="0" indent="-260350">
              <a:buSzPts val="1400"/>
              <a:buFont typeface="Arial"/>
              <a:buChar char="•"/>
            </a:pPr>
            <a:r>
              <a:rPr lang="en-GB" sz="1400" u="sng" dirty="0">
                <a:solidFill>
                  <a:schemeClr val="hlink"/>
                </a:solidFill>
                <a:hlinkClick r:id="rId18"/>
              </a:rPr>
              <a:t>The urgency of intersectionality | </a:t>
            </a:r>
            <a:r>
              <a:rPr lang="en-GB" sz="1400" u="sng" dirty="0" err="1">
                <a:solidFill>
                  <a:schemeClr val="hlink"/>
                </a:solidFill>
                <a:hlinkClick r:id="rId18"/>
              </a:rPr>
              <a:t>Kimberlé</a:t>
            </a:r>
            <a:r>
              <a:rPr lang="en-GB" sz="1400" u="sng">
                <a:solidFill>
                  <a:schemeClr val="hlink"/>
                </a:solidFill>
                <a:hlinkClick r:id="rId18"/>
              </a:rPr>
              <a:t> Crenshaw</a:t>
            </a:r>
            <a:r>
              <a:rPr lang="en-GB" sz="1400"/>
              <a:t> </a:t>
            </a:r>
          </a:p>
          <a:p>
            <a:pPr marL="514350" lvl="0" indent="-171450" algn="just" rtl="0">
              <a:lnSpc>
                <a:spcPct val="90000"/>
              </a:lnSpc>
              <a:spcBef>
                <a:spcPts val="1000"/>
              </a:spcBef>
              <a:spcAft>
                <a:spcPts val="0"/>
              </a:spcAft>
              <a:buSzPts val="1800"/>
              <a:buFont typeface="Arial"/>
              <a:buNone/>
            </a:pPr>
            <a:endParaRPr sz="1400" dirty="0"/>
          </a:p>
          <a:p>
            <a:pPr marL="514350" lvl="0" indent="-171450" algn="just" rtl="0">
              <a:lnSpc>
                <a:spcPct val="90000"/>
              </a:lnSpc>
              <a:spcBef>
                <a:spcPts val="1000"/>
              </a:spcBef>
              <a:spcAft>
                <a:spcPts val="0"/>
              </a:spcAft>
              <a:buSzPts val="1800"/>
              <a:buFont typeface="Arial"/>
              <a:buNone/>
            </a:pPr>
            <a:endParaRPr sz="1400" dirty="0"/>
          </a:p>
        </p:txBody>
      </p:sp>
      <p:sp>
        <p:nvSpPr>
          <p:cNvPr id="351" name="Google Shape;351;p6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Επιπλέον πηγές </a:t>
            </a:r>
            <a:r>
              <a:rPr lang="en-GB" b="1" dirty="0"/>
              <a:t>: </a:t>
            </a:r>
            <a:endParaRPr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0"/>
          <p:cNvSpPr txBox="1">
            <a:spLocks noGrp="1"/>
          </p:cNvSpPr>
          <p:nvPr>
            <p:ph type="body" idx="2"/>
          </p:nvPr>
        </p:nvSpPr>
        <p:spPr>
          <a:xfrm>
            <a:off x="399370" y="1300480"/>
            <a:ext cx="11234911" cy="5297169"/>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b="1" dirty="0">
                <a:solidFill>
                  <a:srgbClr val="187498"/>
                </a:solidFill>
                <a:latin typeface="Calibri"/>
                <a:ea typeface="Calibri"/>
                <a:cs typeface="Calibri"/>
                <a:sym typeface="Calibri"/>
              </a:rPr>
              <a:t>Τα πολιτικά δικαιώματα είναι: </a:t>
            </a:r>
            <a:endParaRPr b="1" dirty="0">
              <a:solidFill>
                <a:srgbClr val="187498"/>
              </a:solidFill>
              <a:latin typeface="Calibri"/>
              <a:ea typeface="Calibri"/>
              <a:cs typeface="Calibri"/>
              <a:sym typeface="Calibri"/>
            </a:endParaRPr>
          </a:p>
          <a:p>
            <a:pPr marL="228600" lvl="0" indent="0" algn="just" rtl="0">
              <a:lnSpc>
                <a:spcPct val="115000"/>
              </a:lnSpc>
              <a:spcBef>
                <a:spcPts val="1600"/>
              </a:spcBef>
              <a:spcAft>
                <a:spcPts val="0"/>
              </a:spcAft>
              <a:buSzPts val="1800"/>
              <a:buNone/>
            </a:pPr>
            <a:r>
              <a:rPr lang="el-GR" dirty="0">
                <a:solidFill>
                  <a:srgbClr val="3B3842"/>
                </a:solidFill>
              </a:rPr>
              <a:t> «</a:t>
            </a:r>
            <a:r>
              <a:rPr lang="en-GB" dirty="0">
                <a:solidFill>
                  <a:srgbClr val="3B3842"/>
                </a:solidFill>
                <a:sym typeface="Calibri"/>
              </a:rPr>
              <a:t>Βα</a:t>
            </a:r>
            <a:r>
              <a:rPr lang="en-GB" dirty="0" err="1">
                <a:solidFill>
                  <a:srgbClr val="3B3842"/>
                </a:solidFill>
                <a:sym typeface="Calibri"/>
              </a:rPr>
              <a:t>σικό</a:t>
            </a:r>
            <a:r>
              <a:rPr lang="en-GB" dirty="0">
                <a:solidFill>
                  <a:srgbClr val="3B3842"/>
                </a:solidFill>
                <a:sym typeface="Calibri"/>
              </a:rPr>
              <a:t> συστατικό της δημοκρατίας. Είναι εγγυήσεις ίσων κοινωνικών ευκαιριών και προστασίας από το</a:t>
            </a:r>
            <a:r>
              <a:rPr lang="el-GR" dirty="0">
                <a:solidFill>
                  <a:srgbClr val="3B3842"/>
                </a:solidFill>
              </a:rPr>
              <a:t>ν</a:t>
            </a:r>
            <a:r>
              <a:rPr lang="en-GB" dirty="0">
                <a:solidFill>
                  <a:srgbClr val="3B3842"/>
                </a:solidFill>
                <a:sym typeface="Calibri"/>
              </a:rPr>
              <a:t> νόμο, ανεξάρτητα από τη φυλή, τη θρησκεία ή άλλα χαρακτηριστικά. Παραδείγματα είναι τα δικαιώματα ψήφου, δίκαιης δίκης, κρατικών υπηρεσιών και δημόσιας εκπαίδευσης. Σε αντίθεση με τις πολιτικές ελευθερίες, οι οποίες είναι ελευθερίες που εξασφαλίζονται με την επιβολή περιορισμών στην κυβέρνηση, τα πολιτικά δικαιώματα εξασφαλίζονται με θετική κυβερνητική δράση, συχνά με τη μορφή νομοθεσίας</a:t>
            </a:r>
            <a:r>
              <a:rPr lang="el-GR" dirty="0">
                <a:solidFill>
                  <a:srgbClr val="3B3842"/>
                </a:solidFill>
                <a:sym typeface="Calibri"/>
              </a:rPr>
              <a:t>»</a:t>
            </a:r>
            <a:r>
              <a:rPr lang="en-GB" dirty="0">
                <a:solidFill>
                  <a:srgbClr val="3B3842"/>
                </a:solidFill>
                <a:sym typeface="Calibri"/>
              </a:rPr>
              <a:t>. </a:t>
            </a:r>
            <a:endParaRPr lang="en-GB" dirty="0">
              <a:solidFill>
                <a:srgbClr val="3B3842"/>
              </a:solidFill>
            </a:endParaRPr>
          </a:p>
          <a:p>
            <a:pPr marL="228600" lvl="0" indent="0" algn="r" rtl="0">
              <a:lnSpc>
                <a:spcPct val="115000"/>
              </a:lnSpc>
              <a:spcBef>
                <a:spcPts val="1600"/>
              </a:spcBef>
              <a:spcAft>
                <a:spcPts val="0"/>
              </a:spcAft>
              <a:buSzPts val="1800"/>
              <a:buNone/>
            </a:pPr>
            <a:r>
              <a:rPr lang="en-GB" sz="1600" i="1" dirty="0">
                <a:solidFill>
                  <a:srgbClr val="3B3842"/>
                </a:solidFill>
                <a:sym typeface="Calibri"/>
              </a:rPr>
              <a:t>(</a:t>
            </a:r>
            <a:r>
              <a:rPr lang="en-GB" sz="1600" i="1" dirty="0">
                <a:solidFill>
                  <a:srgbClr val="3B3842"/>
                </a:solidFill>
              </a:rPr>
              <a:t>Britannica</a:t>
            </a:r>
            <a:r>
              <a:rPr lang="en-GB" sz="1600" i="1" dirty="0">
                <a:solidFill>
                  <a:srgbClr val="3B3842"/>
                </a:solidFill>
                <a:sym typeface="Calibri"/>
              </a:rPr>
              <a:t>, 2023)</a:t>
            </a:r>
            <a:endParaRPr sz="1600" i="1" dirty="0">
              <a:solidFill>
                <a:srgbClr val="3B3842"/>
              </a:solidFill>
              <a:sym typeface="Calibri"/>
            </a:endParaRPr>
          </a:p>
          <a:p>
            <a:pPr marL="457200" lvl="0" indent="-228600" algn="just" rtl="0">
              <a:lnSpc>
                <a:spcPct val="90000"/>
              </a:lnSpc>
              <a:spcBef>
                <a:spcPts val="1600"/>
              </a:spcBef>
              <a:spcAft>
                <a:spcPts val="0"/>
              </a:spcAft>
              <a:buSzPts val="1800"/>
              <a:buNone/>
            </a:pPr>
            <a:r>
              <a:rPr lang="en-GB" b="1" dirty="0">
                <a:solidFill>
                  <a:srgbClr val="187498"/>
                </a:solidFill>
                <a:latin typeface="Calibri"/>
                <a:ea typeface="Calibri"/>
                <a:cs typeface="Calibri"/>
                <a:sym typeface="Calibri"/>
              </a:rPr>
              <a:t>Τα πολιτικά δικαιώματα περιλαμβάνουν:</a:t>
            </a:r>
            <a:endParaRPr b="1" dirty="0">
              <a:solidFill>
                <a:srgbClr val="187498"/>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το δικαίωμα ψήφου,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δίκαιη δίκη,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κυβερνητική υπηρεσία,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δημόσια εκπαίδευση και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τη χρήση των δημόσιων εγκαταστάσεων. </a:t>
            </a:r>
            <a:endParaRPr sz="1800" dirty="0">
              <a:solidFill>
                <a:srgbClr val="3B3842"/>
              </a:solidFill>
              <a:latin typeface="Calibri"/>
              <a:ea typeface="Calibri"/>
              <a:cs typeface="Calibri"/>
              <a:sym typeface="Calibri"/>
            </a:endParaRPr>
          </a:p>
          <a:p>
            <a:pPr marL="457200" marR="0" lvl="0" indent="-228600" algn="just" rtl="0">
              <a:lnSpc>
                <a:spcPct val="90000"/>
              </a:lnSpc>
              <a:spcBef>
                <a:spcPts val="1600"/>
              </a:spcBef>
              <a:spcAft>
                <a:spcPts val="0"/>
              </a:spcAft>
              <a:buClr>
                <a:srgbClr val="000000"/>
              </a:buClr>
              <a:buSzPts val="1800"/>
              <a:buFont typeface="Arial"/>
              <a:buNone/>
            </a:pPr>
            <a:endParaRPr dirty="0"/>
          </a:p>
        </p:txBody>
      </p:sp>
      <p:sp>
        <p:nvSpPr>
          <p:cNvPr id="82" name="Google Shape;82;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Τι είναι τα πολιτικά δικαιώματα; </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5bb1256ded_0_0"/>
          <p:cNvSpPr txBox="1">
            <a:spLocks noGrp="1"/>
          </p:cNvSpPr>
          <p:nvPr>
            <p:ph type="body" idx="2"/>
          </p:nvPr>
        </p:nvSpPr>
        <p:spPr>
          <a:xfrm>
            <a:off x="399370" y="1130115"/>
            <a:ext cx="11271600" cy="4551000"/>
          </a:xfrm>
          <a:prstGeom prst="rect">
            <a:avLst/>
          </a:prstGeom>
        </p:spPr>
        <p:txBody>
          <a:bodyPr spcFirstLastPara="1" wrap="square" lIns="0" tIns="0" rIns="0" bIns="0" anchor="t" anchorCtr="0">
            <a:noAutofit/>
          </a:bodyPr>
          <a:lstStyle/>
          <a:p>
            <a:pPr marL="457200" lvl="0" indent="-330200" algn="just" rtl="0">
              <a:lnSpc>
                <a:spcPct val="115000"/>
              </a:lnSpc>
              <a:spcBef>
                <a:spcPts val="1000"/>
              </a:spcBef>
              <a:spcAft>
                <a:spcPts val="0"/>
              </a:spcAft>
              <a:buClr>
                <a:srgbClr val="3B3842"/>
              </a:buClr>
              <a:buSzPts val="1600"/>
              <a:buFont typeface="Wingdings" panose="05000000000000000000" pitchFamily="2" charset="2"/>
              <a:buChar char="§"/>
            </a:pPr>
            <a:r>
              <a:rPr lang="en-GB" sz="1600" b="1" dirty="0">
                <a:solidFill>
                  <a:srgbClr val="3B3842"/>
                </a:solidFill>
              </a:rPr>
              <a:t>Συμμετοχική δημοκρατία: </a:t>
            </a:r>
            <a:r>
              <a:rPr lang="en-GB" sz="1600" dirty="0">
                <a:solidFill>
                  <a:srgbClr val="3B3842"/>
                </a:solidFill>
              </a:rPr>
              <a:t>Αυτό εξασφαλίζει ότι όλοι οι πολίτες μπορούν να συμμετέχουν στην πολιτική διαδικασία και να ακουστεί η φωνή τους, ανεξάρτητα από τη φυλή, το φύλο, τη θρησκεία ή άλλα ατομικά χαρακτηριστικά τους.</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Δίκαιες νομικές διαδικασίες:</a:t>
            </a:r>
            <a:r>
              <a:rPr lang="en-GB" sz="1600" dirty="0">
                <a:solidFill>
                  <a:srgbClr val="3B3842"/>
                </a:solidFill>
              </a:rPr>
              <a:t> Αυτό περιλαμβάνει το δικαίωμα σε δικηγόρο, τη διασφάλιση της δίκαιης διαδικασίας και τις εγγυήσεις κατά της αναγκαστικής αυτοενοχοποίησης, διασφαλίζοντας ότι η δικαιοσύνη απονέμεται χωρίς προκαταλήψεις ή διακρίσεις.</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Πρόσβαση σε κρατική βοήθεια:</a:t>
            </a:r>
            <a:r>
              <a:rPr lang="en-GB" sz="1600" dirty="0">
                <a:solidFill>
                  <a:srgbClr val="3B3842"/>
                </a:solidFill>
              </a:rPr>
              <a:t> Τα πολιτικά δικαιώματα σημαίνουν επίσης την υποχρέωση της κυβέρνησης να παρέχει ισότιμη πρόσβαση σε ζωτικές υπηρεσίες, παροχές και ενισχύσεις, όπως η υγειονομική περίθαλψη και η κοινωνική ασφάλιση, σε όλα τα άτομα, ανεξάρτητα από τα προσωπικά τους χαρακτηριστικά ή την κοινωνικοοικονομική τους κατάσταση.</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Καθολική δημόσια εκπαίδευση:</a:t>
            </a:r>
            <a:r>
              <a:rPr lang="en-GB" sz="1600" dirty="0">
                <a:solidFill>
                  <a:srgbClr val="3B3842"/>
                </a:solidFill>
              </a:rPr>
              <a:t> Τα πολιτικά δικαιώματα εγγυώνται την πρόσβαση στα δημόσια εκπαιδευτικά ιδρύματα, προωθώντας ίσες ευκαιρίες μάθησης και ανάπτυξης για όλους τους μαθητές, ανεξάρτητα από το υπόβαθρό τους.</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l-GR" sz="1600" b="1" dirty="0">
                <a:solidFill>
                  <a:srgbClr val="3B3842"/>
                </a:solidFill>
              </a:rPr>
              <a:t>Χρήση δ</a:t>
            </a:r>
            <a:r>
              <a:rPr lang="en-GB" sz="1600" b="1" dirty="0" err="1">
                <a:solidFill>
                  <a:srgbClr val="3B3842"/>
                </a:solidFill>
              </a:rPr>
              <a:t>ημ</a:t>
            </a:r>
            <a:r>
              <a:rPr lang="el-GR" sz="1600" b="1" dirty="0">
                <a:solidFill>
                  <a:srgbClr val="3B3842"/>
                </a:solidFill>
              </a:rPr>
              <a:t>οσίων </a:t>
            </a:r>
            <a:r>
              <a:rPr lang="en-GB" sz="1600" b="1" dirty="0">
                <a:solidFill>
                  <a:srgbClr val="3B3842"/>
                </a:solidFill>
              </a:rPr>
              <a:t>α</a:t>
            </a:r>
            <a:r>
              <a:rPr lang="en-GB" sz="1600" b="1" dirty="0" err="1">
                <a:solidFill>
                  <a:srgbClr val="3B3842"/>
                </a:solidFill>
              </a:rPr>
              <a:t>νέσε</a:t>
            </a:r>
            <a:r>
              <a:rPr lang="el-GR" sz="1600" b="1" dirty="0">
                <a:solidFill>
                  <a:srgbClr val="3B3842"/>
                </a:solidFill>
              </a:rPr>
              <a:t>ων</a:t>
            </a:r>
            <a:r>
              <a:rPr lang="en-GB" sz="1600" b="1" dirty="0">
                <a:solidFill>
                  <a:srgbClr val="3B3842"/>
                </a:solidFill>
              </a:rPr>
              <a:t>: </a:t>
            </a:r>
            <a:r>
              <a:rPr lang="en-GB" sz="1600" dirty="0">
                <a:solidFill>
                  <a:srgbClr val="3B3842"/>
                </a:solidFill>
              </a:rPr>
              <a:t>Τα πολιτικά δικαιώματα διασφαλίζουν ότι οι δημόσιες εγκαταστάσεις, τα πάρκα, οι βιβλιοθήκες και οι υπηρεσίες είναι προσβάσιμ</a:t>
            </a:r>
            <a:r>
              <a:rPr lang="el-GR" sz="1600" dirty="0">
                <a:solidFill>
                  <a:srgbClr val="3B3842"/>
                </a:solidFill>
              </a:rPr>
              <a:t>α</a:t>
            </a:r>
            <a:r>
              <a:rPr lang="en-GB" sz="1600" dirty="0">
                <a:solidFill>
                  <a:srgbClr val="3B3842"/>
                </a:solidFill>
              </a:rPr>
              <a:t> σε όλους, ενισχύοντας την αίσθηση της κοινότητας και της κοινής ιδιοκτησίας χωρίς καμία μορφή προκατάληψης ή διάκρισης.</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err="1">
                <a:solidFill>
                  <a:srgbClr val="3B3842"/>
                </a:solidFill>
              </a:rPr>
              <a:t>Ισότητ</a:t>
            </a:r>
            <a:r>
              <a:rPr lang="en-GB" sz="1600" b="1" dirty="0">
                <a:solidFill>
                  <a:srgbClr val="3B3842"/>
                </a:solidFill>
              </a:rPr>
              <a:t>α στο</a:t>
            </a:r>
            <a:r>
              <a:rPr lang="el-GR" sz="1600" b="1" dirty="0">
                <a:solidFill>
                  <a:srgbClr val="3B3842"/>
                </a:solidFill>
              </a:rPr>
              <a:t>ν</a:t>
            </a:r>
            <a:r>
              <a:rPr lang="en-GB" sz="1600" b="1" dirty="0">
                <a:solidFill>
                  <a:srgbClr val="3B3842"/>
                </a:solidFill>
              </a:rPr>
              <a:t> χώρο εργασίας:</a:t>
            </a:r>
            <a:r>
              <a:rPr lang="en-GB" sz="1600" dirty="0">
                <a:solidFill>
                  <a:srgbClr val="3B3842"/>
                </a:solidFill>
              </a:rPr>
              <a:t> Τα εργασιακά δικαιώματα βάσει της αστικής νομοθεσίας προστατεύουν τους εργαζόμενους από τις διακρίσεις, δημιουργώντας δίκαιους όρους ανταγωνισμού στις διαδικασίες πρόσληψης, στις προαγωγές και στη γενική μεταχείριση στο</a:t>
            </a:r>
            <a:r>
              <a:rPr lang="el-GR" sz="1600" dirty="0">
                <a:solidFill>
                  <a:srgbClr val="3B3842"/>
                </a:solidFill>
              </a:rPr>
              <a:t>ν</a:t>
            </a:r>
            <a:r>
              <a:rPr lang="en-GB" sz="1600" dirty="0">
                <a:solidFill>
                  <a:srgbClr val="3B3842"/>
                </a:solidFill>
              </a:rPr>
              <a:t> χώρο εργασίας, προωθώντας έτσι την ποικιλομορφία και τη συμμετοχικότητα.</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Δίκαιες πρακτικές στέγασης:</a:t>
            </a:r>
            <a:r>
              <a:rPr lang="en-GB" sz="1600" dirty="0">
                <a:solidFill>
                  <a:srgbClr val="3B3842"/>
                </a:solidFill>
              </a:rPr>
              <a:t> διασφαλίζ</a:t>
            </a:r>
            <a:r>
              <a:rPr lang="el-GR" sz="1600" dirty="0" err="1">
                <a:solidFill>
                  <a:srgbClr val="3B3842"/>
                </a:solidFill>
              </a:rPr>
              <a:t>εται</a:t>
            </a:r>
            <a:r>
              <a:rPr lang="en-GB" sz="1600" dirty="0">
                <a:solidFill>
                  <a:srgbClr val="3B3842"/>
                </a:solidFill>
              </a:rPr>
              <a:t> ότι τα άτομα και οι οικογένειες μπορούν να εξασφαλίσουν ασφαλή και οικονομικά προσιτή στέγαση χωρίς να αντιμετωπίζουν διακρίσεις λόγω φυλής, θρησκείας, φύλου ή άλλων παραγόντων.</a:t>
            </a:r>
            <a:endParaRPr sz="1600" dirty="0">
              <a:solidFill>
                <a:srgbClr val="3B3842"/>
              </a:solidFill>
            </a:endParaRPr>
          </a:p>
          <a:p>
            <a:pPr marL="0" lvl="0" indent="0" algn="just" rtl="0">
              <a:spcBef>
                <a:spcPts val="1000"/>
              </a:spcBef>
              <a:spcAft>
                <a:spcPts val="0"/>
              </a:spcAft>
              <a:buNone/>
            </a:pPr>
            <a:endParaRPr sz="1200" dirty="0">
              <a:solidFill>
                <a:srgbClr val="3B3842"/>
              </a:solidFill>
            </a:endParaRPr>
          </a:p>
          <a:p>
            <a:pPr marL="0" lvl="0" indent="0" algn="just" rtl="0">
              <a:spcBef>
                <a:spcPts val="1000"/>
              </a:spcBef>
              <a:spcAft>
                <a:spcPts val="0"/>
              </a:spcAft>
              <a:buNone/>
            </a:pPr>
            <a:endParaRPr dirty="0"/>
          </a:p>
        </p:txBody>
      </p:sp>
      <p:sp>
        <p:nvSpPr>
          <p:cNvPr id="89" name="Google Shape;89;g25bb1256ded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a:latin typeface="Calibri" panose="020F0502020204030204" pitchFamily="34" charset="0"/>
                <a:ea typeface="Arial"/>
                <a:cs typeface="Calibri" panose="020F0502020204030204" pitchFamily="34" charset="0"/>
                <a:sym typeface="Arial"/>
              </a:rPr>
              <a:t>Παραδείγματα πολιτικών δικαιωμάτων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200" b="1" dirty="0">
              <a:solidFill>
                <a:srgbClr val="3B384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5bb1256ded_0_8"/>
          <p:cNvSpPr txBox="1">
            <a:spLocks noGrp="1"/>
          </p:cNvSpPr>
          <p:nvPr>
            <p:ph type="body" idx="2"/>
          </p:nvPr>
        </p:nvSpPr>
        <p:spPr>
          <a:xfrm>
            <a:off x="399370" y="1111043"/>
            <a:ext cx="11442300" cy="5272500"/>
          </a:xfrm>
          <a:prstGeom prst="rect">
            <a:avLst/>
          </a:prstGeom>
        </p:spPr>
        <p:txBody>
          <a:bodyPr spcFirstLastPara="1" wrap="square" lIns="0" tIns="0" rIns="0" bIns="0" anchor="t" anchorCtr="0">
            <a:noAutofit/>
          </a:bodyPr>
          <a:lstStyle/>
          <a:p>
            <a:pPr marL="457200" lvl="0" indent="-342900" algn="just" rtl="0">
              <a:lnSpc>
                <a:spcPct val="150000"/>
              </a:lnSpc>
              <a:spcBef>
                <a:spcPts val="1000"/>
              </a:spcBef>
              <a:spcAft>
                <a:spcPts val="0"/>
              </a:spcAft>
              <a:buClr>
                <a:srgbClr val="3B3842"/>
              </a:buClr>
              <a:buSzPts val="1800"/>
              <a:buFont typeface="Wingdings" panose="05000000000000000000" pitchFamily="2" charset="2"/>
              <a:buChar char="§"/>
            </a:pPr>
            <a:r>
              <a:rPr lang="en-GB" sz="1300" b="1" dirty="0">
                <a:solidFill>
                  <a:srgbClr val="3B3842"/>
                </a:solidFill>
              </a:rPr>
              <a:t>Μη διάκριση:</a:t>
            </a:r>
            <a:r>
              <a:rPr lang="en-GB" sz="1300" dirty="0">
                <a:solidFill>
                  <a:srgbClr val="3B3842"/>
                </a:solidFill>
              </a:rPr>
              <a:t> Τα πολιτικά δικαιώματα παρέχουν εγγυήσεις κατά της μεροληπτικής μεταχείρισης στη δημόσια ζωή, καθιστώντας χώρους όπως τα ξενοδοχεία, τα μέσα μαζικής μεταφοράς και οι υπηρεσίες πιο </a:t>
            </a:r>
            <a:r>
              <a:rPr lang="el-GR" sz="1300" dirty="0">
                <a:solidFill>
                  <a:srgbClr val="3B3842"/>
                </a:solidFill>
              </a:rPr>
              <a:t>συμπεριληπτικούς</a:t>
            </a:r>
            <a:r>
              <a:rPr lang="en-GB" sz="1300" dirty="0">
                <a:solidFill>
                  <a:srgbClr val="3B3842"/>
                </a:solidFill>
              </a:rPr>
              <a:t> και εξασφαλίζοντας ότι όλοι μπορούν να συμμετέχουν πλήρως και ελεύθερα στην κοινωνία.</a:t>
            </a:r>
            <a:endParaRPr sz="13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300" b="1" dirty="0">
                <a:solidFill>
                  <a:srgbClr val="3B3842"/>
                </a:solidFill>
              </a:rPr>
              <a:t>Ελευθερία του γάμου:</a:t>
            </a:r>
            <a:r>
              <a:rPr lang="en-GB" sz="1300" dirty="0">
                <a:solidFill>
                  <a:srgbClr val="3B3842"/>
                </a:solidFill>
              </a:rPr>
              <a:t> Το δικαίωμα επιλογής συντρόφου και δημιουργίας οικογένειας είναι μια προσωπική απόφαση που προστατεύεται από τα πολιτικά δικαιώματα, παρέχοντας στα άτομα την ελευθερία να παντρεύονται χωρίς να υφίστανται διακρίσεις με βάση τη φυλή, τη θρησκεία ή το φύλο τους.</a:t>
            </a:r>
            <a:endParaRPr sz="13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300" b="1" dirty="0">
                <a:solidFill>
                  <a:srgbClr val="3B3842"/>
                </a:solidFill>
              </a:rPr>
              <a:t>Ελεύθερος λόγος και έκφραση: </a:t>
            </a:r>
            <a:r>
              <a:rPr lang="en-GB" sz="1300" dirty="0">
                <a:solidFill>
                  <a:srgbClr val="3B3842"/>
                </a:solidFill>
              </a:rPr>
              <a:t>Η ελευθερία του λόγου, ζωτικός πυλώνας μιας δημοκρατικής κοινωνίας, προστατεύεται από τα πολιτικά δικαιώματα, δίνοντας τη δυνατότητα στα άτομα να μοιράζονται ανοιχτά τις ιδέες και τις απόψεις τους, προωθώντας μια κουλτούρα διαλόγου, συζήτησης και κατανόησης.</a:t>
            </a:r>
            <a:endParaRPr sz="13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300" b="1" dirty="0">
                <a:solidFill>
                  <a:srgbClr val="3B3842"/>
                </a:solidFill>
              </a:rPr>
              <a:t>Ειρηνική συνάθροιση και διαμαρτυρία: </a:t>
            </a:r>
            <a:r>
              <a:rPr lang="en-GB" sz="1300" dirty="0">
                <a:solidFill>
                  <a:srgbClr val="3B3842"/>
                </a:solidFill>
              </a:rPr>
              <a:t>Τα πολιτικά δικαιώματα παρέχουν το προνόμιο της ειρηνικής συνάθροισης και διαμαρτυρίας, ένα κρίσιμο εργαλείο για τους πολίτες να εκφράζουν τις ανησυχίες τους, να ζητούν επανόρθωση και να συμβάλλουν στην κοινωνική αλλαγή χωρίς το</a:t>
            </a:r>
            <a:r>
              <a:rPr lang="el-GR" sz="1300" dirty="0">
                <a:solidFill>
                  <a:srgbClr val="3B3842"/>
                </a:solidFill>
              </a:rPr>
              <a:t>ν</a:t>
            </a:r>
            <a:r>
              <a:rPr lang="en-GB" sz="1300" dirty="0">
                <a:solidFill>
                  <a:srgbClr val="3B3842"/>
                </a:solidFill>
              </a:rPr>
              <a:t> φόβο αδικαιολόγητης κυβερνητικής παρέμβασης.</a:t>
            </a:r>
            <a:endParaRPr sz="13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300" b="1" dirty="0">
                <a:solidFill>
                  <a:srgbClr val="3B3842"/>
                </a:solidFill>
              </a:rPr>
              <a:t>Προσωπικό απόρρητο:</a:t>
            </a:r>
            <a:r>
              <a:rPr lang="en-GB" sz="1300" dirty="0">
                <a:solidFill>
                  <a:srgbClr val="3B3842"/>
                </a:solidFill>
              </a:rPr>
              <a:t> Τα πολιτικά δικαιώματα προστατεύουν την ιδιωτική ζωή, απαγορεύοντας την αδικαιολόγητη επέμβαση στη ζωή των ανθρώπων και διαφυλάσσοντας την αξιοπρέπεια και την ελευθερία των ατόμων, επιτρέποντάς τους να διατηρούν τις προσωπικές τους υποθέσεις ιδιωτικές.</a:t>
            </a:r>
            <a:endParaRPr sz="13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300" b="1" dirty="0">
                <a:solidFill>
                  <a:srgbClr val="3B3842"/>
                </a:solidFill>
              </a:rPr>
              <a:t>Ίση προστασία του νόμου:</a:t>
            </a:r>
            <a:r>
              <a:rPr lang="en-GB" sz="1300" dirty="0">
                <a:solidFill>
                  <a:srgbClr val="3B3842"/>
                </a:solidFill>
              </a:rPr>
              <a:t> Η αρχή της ίσης προστασίας από το</a:t>
            </a:r>
            <a:r>
              <a:rPr lang="el-GR" sz="1300" dirty="0">
                <a:solidFill>
                  <a:srgbClr val="3B3842"/>
                </a:solidFill>
              </a:rPr>
              <a:t>ν</a:t>
            </a:r>
            <a:r>
              <a:rPr lang="en-GB" sz="1300" dirty="0">
                <a:solidFill>
                  <a:srgbClr val="3B3842"/>
                </a:solidFill>
              </a:rPr>
              <a:t> νόμο, που κατοχυρώνεται στα πολιτικά δικαιώματα, διασφαλίζει τη δίκαιη και ίση μεταχείριση όλων των ατόμων, ανεξάρτητα από τα προσωπικά τους χαρακτηριστικά, ενισχύοντας έτσι τη δικαιοσύνη και την ισονομία στην κοινωνία.</a:t>
            </a:r>
            <a:endParaRPr sz="13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300" b="1" dirty="0">
                <a:solidFill>
                  <a:srgbClr val="3B3842"/>
                </a:solidFill>
              </a:rPr>
              <a:t>Φυλετική ισότητα: </a:t>
            </a:r>
            <a:r>
              <a:rPr lang="en-GB" sz="1300" dirty="0">
                <a:solidFill>
                  <a:srgbClr val="3B3842"/>
                </a:solidFill>
              </a:rPr>
              <a:t>Ο αγώνας για τα πολιτικά δικαιώματα ήταν στενά συνδεδεμένος με τη φυλετική ισότητα, παρέχοντας εγγυήσεις κατά του φυλετικού διαχωρισμού και των διακρίσεων και προωθώντας την κοινωνική συνοχή και τον αμοιβαίο σεβασμό μεταξύ όλων των φυλετικών και εθνοτικών ομάδων.</a:t>
            </a:r>
            <a:endParaRPr sz="1300" dirty="0">
              <a:solidFill>
                <a:srgbClr val="3B3842"/>
              </a:solidFill>
            </a:endParaRPr>
          </a:p>
          <a:p>
            <a:pPr marL="0" lvl="0" indent="0" algn="just" rtl="0">
              <a:lnSpc>
                <a:spcPct val="150000"/>
              </a:lnSpc>
              <a:spcBef>
                <a:spcPts val="1000"/>
              </a:spcBef>
              <a:spcAft>
                <a:spcPts val="0"/>
              </a:spcAft>
              <a:buNone/>
            </a:pPr>
            <a:endParaRPr sz="1600" dirty="0">
              <a:solidFill>
                <a:srgbClr val="3B3842"/>
              </a:solidFill>
            </a:endParaRPr>
          </a:p>
          <a:p>
            <a:pPr marL="0" lvl="0" indent="0" algn="just" rtl="0">
              <a:lnSpc>
                <a:spcPct val="150000"/>
              </a:lnSpc>
              <a:spcBef>
                <a:spcPts val="0"/>
              </a:spcBef>
              <a:spcAft>
                <a:spcPts val="0"/>
              </a:spcAft>
              <a:buNone/>
            </a:pPr>
            <a:endParaRPr sz="1600" dirty="0">
              <a:solidFill>
                <a:srgbClr val="3B3842"/>
              </a:solidFill>
            </a:endParaRPr>
          </a:p>
          <a:p>
            <a:pPr marL="0" lvl="0" indent="0" algn="just" rtl="0">
              <a:lnSpc>
                <a:spcPct val="150000"/>
              </a:lnSpc>
              <a:spcBef>
                <a:spcPts val="1000"/>
              </a:spcBef>
              <a:spcAft>
                <a:spcPts val="0"/>
              </a:spcAft>
              <a:buNone/>
            </a:pPr>
            <a:endParaRPr sz="1600" dirty="0"/>
          </a:p>
          <a:p>
            <a:pPr marL="0" lvl="0" indent="0" algn="just" rtl="0">
              <a:lnSpc>
                <a:spcPct val="150000"/>
              </a:lnSpc>
              <a:spcBef>
                <a:spcPts val="1000"/>
              </a:spcBef>
              <a:spcAft>
                <a:spcPts val="0"/>
              </a:spcAft>
              <a:buNone/>
            </a:pPr>
            <a:endParaRPr sz="1600" dirty="0"/>
          </a:p>
        </p:txBody>
      </p:sp>
      <p:sp>
        <p:nvSpPr>
          <p:cNvPr id="3" name="Google Shape;89;g25bb1256ded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a:latin typeface="Calibri" panose="020F0502020204030204" pitchFamily="34" charset="0"/>
                <a:ea typeface="Arial"/>
                <a:cs typeface="Calibri" panose="020F0502020204030204" pitchFamily="34" charset="0"/>
                <a:sym typeface="Arial"/>
              </a:rPr>
              <a:t>Παραδείγματα πολιτικών δικαιωμάτων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200" b="1" dirty="0">
              <a:solidFill>
                <a:srgbClr val="3B384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5bb1256ded_0_16"/>
          <p:cNvSpPr txBox="1">
            <a:spLocks noGrp="1"/>
          </p:cNvSpPr>
          <p:nvPr>
            <p:ph type="body" idx="2"/>
          </p:nvPr>
        </p:nvSpPr>
        <p:spPr>
          <a:xfrm>
            <a:off x="367120" y="1150265"/>
            <a:ext cx="11457900" cy="3296216"/>
          </a:xfrm>
          <a:prstGeom prst="rect">
            <a:avLst/>
          </a:prstGeom>
        </p:spPr>
        <p:txBody>
          <a:bodyPr spcFirstLastPara="1" wrap="square" lIns="0" tIns="0" rIns="0" bIns="0" anchor="t" anchorCtr="0">
            <a:noAutofit/>
          </a:bodyPr>
          <a:lstStyle/>
          <a:p>
            <a:pPr marL="457200" lvl="0" indent="-355600" algn="just" rtl="0">
              <a:lnSpc>
                <a:spcPct val="150000"/>
              </a:lnSpc>
              <a:spcBef>
                <a:spcPts val="1000"/>
              </a:spcBef>
              <a:spcAft>
                <a:spcPts val="0"/>
              </a:spcAft>
              <a:buClr>
                <a:srgbClr val="3B3842"/>
              </a:buClr>
              <a:buSzPts val="2000"/>
              <a:buFont typeface="Wingdings" panose="05000000000000000000" pitchFamily="2" charset="2"/>
              <a:buChar char="§"/>
            </a:pPr>
            <a:r>
              <a:rPr lang="en-GB" sz="1600" b="1" dirty="0">
                <a:solidFill>
                  <a:srgbClr val="3B3842"/>
                </a:solidFill>
              </a:rPr>
              <a:t>Ισότητα των φύλων: </a:t>
            </a:r>
            <a:r>
              <a:rPr lang="en-GB" sz="1600" dirty="0">
                <a:solidFill>
                  <a:srgbClr val="3B3842"/>
                </a:solidFill>
              </a:rPr>
              <a:t>Η νομοθεσία για τα πολιτικά δικαιώματα ανοίγει το</a:t>
            </a:r>
            <a:r>
              <a:rPr lang="el-GR" sz="1600" dirty="0">
                <a:solidFill>
                  <a:srgbClr val="3B3842"/>
                </a:solidFill>
              </a:rPr>
              <a:t>ν</a:t>
            </a:r>
            <a:r>
              <a:rPr lang="en-GB" sz="1600" dirty="0">
                <a:solidFill>
                  <a:srgbClr val="3B3842"/>
                </a:solidFill>
              </a:rPr>
              <a:t> δρόμο για την ισότητα των φύλων, καταργώντας έτσι τα εμπόδια στην πρόοδο και εξασφαλίζοντας ότι όλοι μπορούν να συμβάλουν στην πρόοδο της κοινωνίας.</a:t>
            </a:r>
            <a:endParaRPr sz="1600" dirty="0">
              <a:solidFill>
                <a:srgbClr val="3B3842"/>
              </a:solidFill>
            </a:endParaRPr>
          </a:p>
          <a:p>
            <a:pPr marL="457200" lvl="0" indent="-355600" algn="just" rtl="0">
              <a:lnSpc>
                <a:spcPct val="150000"/>
              </a:lnSpc>
              <a:spcBef>
                <a:spcPts val="0"/>
              </a:spcBef>
              <a:spcAft>
                <a:spcPts val="0"/>
              </a:spcAft>
              <a:buClr>
                <a:srgbClr val="3B3842"/>
              </a:buClr>
              <a:buSzPts val="2000"/>
              <a:buFont typeface="Wingdings" panose="05000000000000000000" pitchFamily="2" charset="2"/>
              <a:buChar char="§"/>
            </a:pPr>
            <a:r>
              <a:rPr lang="en-GB" sz="1600" b="1" dirty="0" err="1">
                <a:solidFill>
                  <a:srgbClr val="3B3842"/>
                </a:solidFill>
              </a:rPr>
              <a:t>Προστ</a:t>
            </a:r>
            <a:r>
              <a:rPr lang="en-GB" sz="1600" b="1" dirty="0">
                <a:solidFill>
                  <a:srgbClr val="3B3842"/>
                </a:solidFill>
              </a:rPr>
              <a:t>ασία </a:t>
            </a:r>
            <a:r>
              <a:rPr lang="el-GR" sz="1600" b="1" dirty="0">
                <a:solidFill>
                  <a:srgbClr val="3B3842"/>
                </a:solidFill>
              </a:rPr>
              <a:t>της κοινότητα ΛΟΑΤΚΙ</a:t>
            </a:r>
            <a:r>
              <a:rPr lang="en-GB" sz="1600" b="1" dirty="0">
                <a:solidFill>
                  <a:srgbClr val="3B3842"/>
                </a:solidFill>
              </a:rPr>
              <a:t>+:</a:t>
            </a:r>
            <a:r>
              <a:rPr lang="en-GB" sz="1600" dirty="0">
                <a:solidFill>
                  <a:srgbClr val="3B3842"/>
                </a:solidFill>
              </a:rPr>
              <a:t> Τα πολιτικά δικαιώματα για τα ΛΟΑΤΚΙ+ άτομα τα προστατεύουν από τις διακρίσεις με βάση τον σεξουαλικό προσανατολισμό ή την ταυτότητα φύλου τους, προάγοντας την αποδοχή και προωθώντας μια κοινωνία που εκτιμά όλα τα μέλη της ισότιμα.</a:t>
            </a:r>
            <a:endParaRPr sz="1600" dirty="0">
              <a:solidFill>
                <a:srgbClr val="3B3842"/>
              </a:solidFill>
            </a:endParaRPr>
          </a:p>
          <a:p>
            <a:pPr marL="457200" lvl="0" indent="-355600" algn="just" rtl="0">
              <a:lnSpc>
                <a:spcPct val="150000"/>
              </a:lnSpc>
              <a:spcBef>
                <a:spcPts val="0"/>
              </a:spcBef>
              <a:spcAft>
                <a:spcPts val="0"/>
              </a:spcAft>
              <a:buClr>
                <a:srgbClr val="3B3842"/>
              </a:buClr>
              <a:buSzPts val="2000"/>
              <a:buFont typeface="Wingdings" panose="05000000000000000000" pitchFamily="2" charset="2"/>
              <a:buChar char="§"/>
            </a:pPr>
            <a:r>
              <a:rPr lang="en-GB" sz="1600" b="1" dirty="0">
                <a:solidFill>
                  <a:srgbClr val="3B3842"/>
                </a:solidFill>
              </a:rPr>
              <a:t>Δικαιώματα για τα άτομα με αναπηρία: </a:t>
            </a:r>
            <a:r>
              <a:rPr lang="en-GB" sz="1600" dirty="0">
                <a:solidFill>
                  <a:srgbClr val="3B3842"/>
                </a:solidFill>
              </a:rPr>
              <a:t>Τα πολιτικά δικαιώματα διασφαλίζουν ότι τα άτομα με αναπηρία έχουν ίση πρόσβαση και ίσες ευκαιρίες στην κοινωνία, προωθώντας μια κοινότητα χωρίς αποκλεισμούς που εκτιμά τη διαφορετικότητα και προσαρμόζεται στις ανάγκες όλων των μελών της.</a:t>
            </a:r>
            <a:endParaRPr sz="1600" dirty="0">
              <a:solidFill>
                <a:srgbClr val="3B3842"/>
              </a:solidFill>
            </a:endParaRPr>
          </a:p>
          <a:p>
            <a:pPr marL="457200" lvl="0" indent="-355600" algn="just" rtl="0">
              <a:lnSpc>
                <a:spcPct val="150000"/>
              </a:lnSpc>
              <a:spcBef>
                <a:spcPts val="0"/>
              </a:spcBef>
              <a:spcAft>
                <a:spcPts val="0"/>
              </a:spcAft>
              <a:buClr>
                <a:srgbClr val="3B3842"/>
              </a:buClr>
              <a:buSzPts val="2000"/>
              <a:buFont typeface="Wingdings" panose="05000000000000000000" pitchFamily="2" charset="2"/>
              <a:buChar char="§"/>
            </a:pPr>
            <a:r>
              <a:rPr lang="en-GB" sz="1600" b="1" dirty="0">
                <a:solidFill>
                  <a:srgbClr val="3B3842"/>
                </a:solidFill>
              </a:rPr>
              <a:t>Δικαιώματα μεταναστών και προσφύγων: </a:t>
            </a:r>
            <a:r>
              <a:rPr lang="en-GB" sz="1600" dirty="0">
                <a:solidFill>
                  <a:srgbClr val="3B3842"/>
                </a:solidFill>
              </a:rPr>
              <a:t>Τα πολιτικά δικαιώματα υποστηρίζουν την προστασία και τη δέουσα διαδικασία για τους μετανάστες και τους πρόσφυγες, διασφαλίζοντας ότι αντιμετωπίζονται με αξιοπρέπεια και δικαιοσύνη και αναγνωρίζοντας τη συμβολή τους στον κοινωνικό και πολιτιστικό ιστό.</a:t>
            </a:r>
            <a:endParaRPr sz="1600" dirty="0">
              <a:solidFill>
                <a:srgbClr val="3B3842"/>
              </a:solidFill>
            </a:endParaRPr>
          </a:p>
          <a:p>
            <a:pPr marL="0" lvl="0" indent="0" algn="just" rtl="0">
              <a:spcBef>
                <a:spcPts val="0"/>
              </a:spcBef>
              <a:spcAft>
                <a:spcPts val="0"/>
              </a:spcAft>
              <a:buNone/>
            </a:pPr>
            <a:endParaRPr sz="1200" dirty="0">
              <a:solidFill>
                <a:srgbClr val="3B3842"/>
              </a:solidFill>
            </a:endParaRPr>
          </a:p>
          <a:p>
            <a:pPr marL="0" lvl="0" indent="0" algn="just" rtl="0">
              <a:spcBef>
                <a:spcPts val="0"/>
              </a:spcBef>
              <a:spcAft>
                <a:spcPts val="0"/>
              </a:spcAft>
              <a:buNone/>
            </a:pPr>
            <a:endParaRPr sz="1200" dirty="0">
              <a:solidFill>
                <a:srgbClr val="3B3842"/>
              </a:solidFill>
            </a:endParaRPr>
          </a:p>
        </p:txBody>
      </p:sp>
      <p:sp>
        <p:nvSpPr>
          <p:cNvPr id="3" name="Google Shape;89;g25bb1256ded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a:latin typeface="Calibri" panose="020F0502020204030204" pitchFamily="34" charset="0"/>
                <a:ea typeface="Arial"/>
                <a:cs typeface="Calibri" panose="020F0502020204030204" pitchFamily="34" charset="0"/>
                <a:sym typeface="Arial"/>
              </a:rPr>
              <a:t>Παραδείγματα πολιτικών δικαιωμάτων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200" b="1" dirty="0">
              <a:solidFill>
                <a:srgbClr val="3B3842"/>
              </a:solidFill>
            </a:endParaRPr>
          </a:p>
        </p:txBody>
      </p:sp>
      <p:sp>
        <p:nvSpPr>
          <p:cNvPr id="2" name="Rectangle 1"/>
          <p:cNvSpPr/>
          <p:nvPr/>
        </p:nvSpPr>
        <p:spPr>
          <a:xfrm>
            <a:off x="1196503" y="5387381"/>
            <a:ext cx="9980578" cy="1200329"/>
          </a:xfrm>
          <a:prstGeom prst="rect">
            <a:avLst/>
          </a:prstGeom>
          <a:ln>
            <a:solidFill>
              <a:srgbClr val="187498"/>
            </a:solidFill>
          </a:ln>
        </p:spPr>
        <p:txBody>
          <a:bodyPr wrap="square">
            <a:spAutoFit/>
          </a:bodyPr>
          <a:lstStyle/>
          <a:p>
            <a:pPr lvl="0" algn="ctr"/>
            <a:r>
              <a:rPr lang="en-GB" sz="1800" dirty="0">
                <a:solidFill>
                  <a:srgbClr val="3B3842"/>
                </a:solidFill>
                <a:latin typeface="Calibri" panose="020F0502020204030204" pitchFamily="34" charset="0"/>
                <a:cs typeface="Calibri" panose="020F0502020204030204" pitchFamily="34" charset="0"/>
              </a:rPr>
              <a:t>Είναι σημαντικό να σημειωθεί ότι τα πολιτικά δικαιώματα μπορεί να διαφέρουν από χώρα σε χώρα με βάση τα </a:t>
            </a:r>
            <a:r>
              <a:rPr lang="en-GB" sz="1800" b="1" dirty="0">
                <a:solidFill>
                  <a:srgbClr val="3B3842"/>
                </a:solidFill>
                <a:latin typeface="Calibri" panose="020F0502020204030204" pitchFamily="34" charset="0"/>
                <a:cs typeface="Calibri" panose="020F0502020204030204" pitchFamily="34" charset="0"/>
              </a:rPr>
              <a:t>νομικά συστήματα </a:t>
            </a:r>
            <a:r>
              <a:rPr lang="en-GB" sz="1800" dirty="0">
                <a:solidFill>
                  <a:srgbClr val="3B3842"/>
                </a:solidFill>
                <a:latin typeface="Calibri" panose="020F0502020204030204" pitchFamily="34" charset="0"/>
                <a:cs typeface="Calibri" panose="020F0502020204030204" pitchFamily="34" charset="0"/>
              </a:rPr>
              <a:t>και τα </a:t>
            </a:r>
            <a:r>
              <a:rPr lang="en-GB" sz="1800" b="1" dirty="0">
                <a:solidFill>
                  <a:srgbClr val="3B3842"/>
                </a:solidFill>
                <a:latin typeface="Calibri" panose="020F0502020204030204" pitchFamily="34" charset="0"/>
                <a:cs typeface="Calibri" panose="020F0502020204030204" pitchFamily="34" charset="0"/>
              </a:rPr>
              <a:t>πολιτιστικά πρότυπα</a:t>
            </a:r>
            <a:r>
              <a:rPr lang="en-GB" sz="1800" dirty="0">
                <a:solidFill>
                  <a:srgbClr val="3B3842"/>
                </a:solidFill>
                <a:latin typeface="Calibri" panose="020F0502020204030204" pitchFamily="34" charset="0"/>
                <a:cs typeface="Calibri" panose="020F0502020204030204" pitchFamily="34" charset="0"/>
              </a:rPr>
              <a:t>. Σε ορισμένες περιπτώσεις, ορισμένα δικαιώματα μπορεί να προστατεύονται από συντάγματα ή ειδικούς νόμους, ενώ σε άλλες περιπτώσεις μπορεί να προστατεύονται από διεθνείς συμφωνίες και συμβάσεις.</a:t>
            </a:r>
            <a:endParaRPr lang="en-GB" sz="18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bb1256ded_0_24"/>
          <p:cNvSpPr txBox="1">
            <a:spLocks noGrp="1"/>
          </p:cNvSpPr>
          <p:nvPr>
            <p:ph type="body" idx="2"/>
          </p:nvPr>
        </p:nvSpPr>
        <p:spPr>
          <a:xfrm>
            <a:off x="344604" y="1026625"/>
            <a:ext cx="11393400" cy="4551000"/>
          </a:xfrm>
          <a:prstGeom prst="rect">
            <a:avLst/>
          </a:prstGeom>
        </p:spPr>
        <p:txBody>
          <a:bodyPr spcFirstLastPara="1" wrap="square" lIns="0" tIns="0" rIns="0" bIns="0" anchor="t" anchorCtr="0">
            <a:noAutofit/>
          </a:bodyPr>
          <a:lstStyle/>
          <a:p>
            <a:pPr marL="0" lvl="0" indent="0" algn="just" rtl="0">
              <a:spcBef>
                <a:spcPts val="1200"/>
              </a:spcBef>
              <a:spcAft>
                <a:spcPts val="0"/>
              </a:spcAft>
              <a:buNone/>
            </a:pPr>
            <a:r>
              <a:rPr lang="en-GB" dirty="0">
                <a:solidFill>
                  <a:srgbClr val="3B3842"/>
                </a:solidFill>
              </a:rPr>
              <a:t>Τα κινήματα πολιτικών δικαιωμάτων αναφέρονται σε κοινωνικές και πολιτικές προσπάθειες που προσπαθούν να εξασφαλίσουν ίσα δικαιώματα και ευκαιρίες για περιθωριοποιημένες ή καταπιεσμένες ομάδες σε μια κοινωνία. Τα κινήματα αυτά αντιμετωπίζουν ζητήματα που σχετίζονται με τη φυλή, την εθνικότητα, το φύλο, τον σεξουαλικό προσανατολισμό, την αναπηρία και άλλες μορφές διακρίσεων. Κατά τη διάρκεια της ιστορίας, τα κινήματα για τα πολιτικά δικαιώματα διαδραμάτισαν καθοριστικό ρόλο στην αμφισβήτηση άδικων νόμων, πρακτικών και κοινωνικών προτύπων, με αποτέλεσμα σημαντικές αλλαγές σε πολλές χώρες. Ορισμένα εξέχοντα παραδείγματα κινημάτων για τα πολιτικά δικαιώματα περιλαμβάνουν:</a:t>
            </a:r>
            <a:endParaRPr dirty="0">
              <a:solidFill>
                <a:srgbClr val="3B3842"/>
              </a:solidFill>
            </a:endParaRPr>
          </a:p>
          <a:p>
            <a:pPr marL="0" lvl="0" indent="0" algn="just" rtl="0">
              <a:spcBef>
                <a:spcPts val="1200"/>
              </a:spcBef>
              <a:spcAft>
                <a:spcPts val="0"/>
              </a:spcAft>
              <a:buNone/>
            </a:pPr>
            <a:endParaRPr dirty="0"/>
          </a:p>
          <a:p>
            <a:pPr marL="457200" lvl="0" indent="-342900" algn="just" rtl="0">
              <a:spcBef>
                <a:spcPts val="0"/>
              </a:spcBef>
              <a:spcAft>
                <a:spcPts val="0"/>
              </a:spcAft>
              <a:buClr>
                <a:srgbClr val="3B3842"/>
              </a:buClr>
              <a:buSzPts val="1800"/>
              <a:buFont typeface="Wingdings" panose="05000000000000000000" pitchFamily="2" charset="2"/>
              <a:buChar char="§"/>
            </a:pPr>
            <a:r>
              <a:rPr lang="en-GB" b="1" dirty="0">
                <a:solidFill>
                  <a:srgbClr val="187498"/>
                </a:solidFill>
              </a:rPr>
              <a:t>Το αμερικανικό κίνημα για τα πολιτικά δικαιώματα: </a:t>
            </a:r>
            <a:r>
              <a:rPr lang="en-GB" dirty="0">
                <a:solidFill>
                  <a:srgbClr val="3B3842"/>
                </a:solidFill>
              </a:rPr>
              <a:t>Οι ρίζες του ανάγονται στην εποχή του Αμερικανικού Εμφυλίου Πολέμου και της κατάργησης της δουλείας. Βασικά ορόσημα είναι η Διακήρυξη Χειραφέτησης το 1863 και η ψήφιση της 13ης Τροποποίησης, η οποία κατήργησε τη δουλεία.</a:t>
            </a:r>
            <a:endParaRPr dirty="0">
              <a:solidFill>
                <a:srgbClr val="3B3842"/>
              </a:solidFill>
            </a:endParaRPr>
          </a:p>
          <a:p>
            <a:pPr marL="457200" lvl="0" indent="0" algn="just" rtl="0">
              <a:spcBef>
                <a:spcPts val="1200"/>
              </a:spcBef>
              <a:spcAft>
                <a:spcPts val="0"/>
              </a:spcAft>
              <a:buNone/>
            </a:pPr>
            <a:endParaRPr dirty="0">
              <a:solidFill>
                <a:srgbClr val="3B3842"/>
              </a:solidFill>
            </a:endParaRPr>
          </a:p>
          <a:p>
            <a:pPr indent="-342900">
              <a:spcBef>
                <a:spcPts val="1200"/>
              </a:spcBef>
              <a:buClr>
                <a:srgbClr val="3B3842"/>
              </a:buClr>
              <a:buFont typeface="Wingdings" panose="05000000000000000000" pitchFamily="2" charset="2"/>
              <a:buChar char="§"/>
            </a:pPr>
            <a:r>
              <a:rPr lang="en-GB" b="1" dirty="0">
                <a:solidFill>
                  <a:srgbClr val="187498"/>
                </a:solidFill>
              </a:rPr>
              <a:t>Αφροαμερικανικό Κίνημα για τα Πολιτικά Δικαιώματα: </a:t>
            </a:r>
            <a:r>
              <a:rPr lang="el-GR" dirty="0">
                <a:solidFill>
                  <a:srgbClr val="3B3842"/>
                </a:solidFill>
              </a:rPr>
              <a:t>Με εστίαση στον ρατσισμό και τη διάκριση εναντίον των </a:t>
            </a:r>
            <a:r>
              <a:rPr lang="el-GR" dirty="0" err="1">
                <a:solidFill>
                  <a:srgbClr val="3B3842"/>
                </a:solidFill>
              </a:rPr>
              <a:t>Αφροαμερικανών</a:t>
            </a:r>
            <a:r>
              <a:rPr lang="el-GR" dirty="0">
                <a:solidFill>
                  <a:srgbClr val="3B3842"/>
                </a:solidFill>
              </a:rPr>
              <a:t>, αυτό το κίνημα περιλάμβανε κομβικά γεγονότα όπως το μποϊκοτάζ των λεωφορείων του Μοντγκόμερι και την ηγεσία του </a:t>
            </a:r>
            <a:r>
              <a:rPr lang="en-GB" dirty="0"/>
              <a:t>Martin Luther King, Jr.</a:t>
            </a:r>
            <a:r>
              <a:rPr lang="el-GR" dirty="0">
                <a:solidFill>
                  <a:srgbClr val="3B3842"/>
                </a:solidFill>
              </a:rPr>
              <a:t>, </a:t>
            </a:r>
            <a:r>
              <a:rPr lang="en-GB" dirty="0">
                <a:solidFill>
                  <a:srgbClr val="3B3842"/>
                </a:solidFill>
              </a:rPr>
              <a:t>με αποκορύφωμα την εμβληματική ομιλία του </a:t>
            </a:r>
            <a:r>
              <a:rPr lang="el-GR" dirty="0">
                <a:solidFill>
                  <a:srgbClr val="3B3842"/>
                </a:solidFill>
              </a:rPr>
              <a:t>«</a:t>
            </a:r>
            <a:r>
              <a:rPr lang="en-GB" dirty="0" err="1">
                <a:solidFill>
                  <a:srgbClr val="3B3842"/>
                </a:solidFill>
              </a:rPr>
              <a:t>Έχω</a:t>
            </a:r>
            <a:r>
              <a:rPr lang="en-GB" dirty="0">
                <a:solidFill>
                  <a:srgbClr val="3B3842"/>
                </a:solidFill>
              </a:rPr>
              <a:t> </a:t>
            </a:r>
            <a:r>
              <a:rPr lang="en-GB" dirty="0" err="1">
                <a:solidFill>
                  <a:srgbClr val="3B3842"/>
                </a:solidFill>
              </a:rPr>
              <a:t>έν</a:t>
            </a:r>
            <a:r>
              <a:rPr lang="en-GB" dirty="0">
                <a:solidFill>
                  <a:srgbClr val="3B3842"/>
                </a:solidFill>
              </a:rPr>
              <a:t>α όνειρο</a:t>
            </a:r>
            <a:r>
              <a:rPr lang="el-GR" dirty="0">
                <a:solidFill>
                  <a:srgbClr val="3B3842"/>
                </a:solidFill>
              </a:rPr>
              <a:t>»</a:t>
            </a:r>
            <a:r>
              <a:rPr lang="en-GB" dirty="0">
                <a:solidFill>
                  <a:srgbClr val="3B3842"/>
                </a:solidFill>
              </a:rPr>
              <a:t> κατά τη διάρκεια της Πορείας στην Ουάσιγκτον.</a:t>
            </a:r>
            <a:endParaRPr dirty="0">
              <a:solidFill>
                <a:srgbClr val="3B3842"/>
              </a:solidFill>
            </a:endParaRPr>
          </a:p>
          <a:p>
            <a:pPr marL="457200" lvl="0" indent="0" algn="just" rtl="0">
              <a:spcBef>
                <a:spcPts val="1200"/>
              </a:spcBef>
              <a:spcAft>
                <a:spcPts val="0"/>
              </a:spcAft>
              <a:buNone/>
            </a:pPr>
            <a:endParaRPr dirty="0">
              <a:solidFill>
                <a:srgbClr val="3B3842"/>
              </a:solidFill>
            </a:endParaRPr>
          </a:p>
          <a:p>
            <a:pPr marL="457200" lvl="0" indent="-342900" algn="just" rtl="0">
              <a:spcBef>
                <a:spcPts val="1200"/>
              </a:spcBef>
              <a:spcAft>
                <a:spcPts val="0"/>
              </a:spcAft>
              <a:buClr>
                <a:srgbClr val="3B3842"/>
              </a:buClr>
              <a:buSzPts val="1800"/>
              <a:buFont typeface="Wingdings" panose="05000000000000000000" pitchFamily="2" charset="2"/>
              <a:buChar char="§"/>
            </a:pPr>
            <a:r>
              <a:rPr lang="en-GB" b="1" dirty="0">
                <a:solidFill>
                  <a:srgbClr val="187498"/>
                </a:solidFill>
              </a:rPr>
              <a:t>Ψηφίστε για τις γυναίκες: </a:t>
            </a:r>
            <a:r>
              <a:rPr lang="en-GB" dirty="0">
                <a:solidFill>
                  <a:srgbClr val="3B3842"/>
                </a:solidFill>
              </a:rPr>
              <a:t>Με επικεφαλής προσωπικότητες</a:t>
            </a:r>
            <a:r>
              <a:rPr lang="el-GR" dirty="0">
                <a:solidFill>
                  <a:srgbClr val="3B3842"/>
                </a:solidFill>
              </a:rPr>
              <a:t>,</a:t>
            </a:r>
            <a:r>
              <a:rPr lang="en-GB" dirty="0">
                <a:solidFill>
                  <a:srgbClr val="3B3842"/>
                </a:solidFill>
              </a:rPr>
              <a:t> όπως η Emmeline Pankhurst και η Κοινωνική και Πολιτική Ένωση Γυναικών (WSPU) στο Ηνωμένο Βασίλειο, τα οποία τελικά οδήγησαν στο να αποκτήσουν οι γυναίκες το δικαίωμα ψήφου το 1918.</a:t>
            </a:r>
            <a:endParaRPr dirty="0">
              <a:solidFill>
                <a:srgbClr val="3B3842"/>
              </a:solidFill>
            </a:endParaRPr>
          </a:p>
          <a:p>
            <a:pPr marL="457200" lvl="0" indent="0" algn="l" rtl="0">
              <a:spcBef>
                <a:spcPts val="1200"/>
              </a:spcBef>
              <a:spcAft>
                <a:spcPts val="0"/>
              </a:spcAft>
              <a:buNone/>
            </a:pPr>
            <a:endParaRPr dirty="0">
              <a:solidFill>
                <a:srgbClr val="3B3842"/>
              </a:solidFill>
            </a:endParaRPr>
          </a:p>
          <a:p>
            <a:pPr marL="0" lvl="0" indent="0" algn="just" rtl="0">
              <a:spcBef>
                <a:spcPts val="1200"/>
              </a:spcBef>
              <a:spcAft>
                <a:spcPts val="0"/>
              </a:spcAft>
              <a:buNone/>
            </a:pPr>
            <a:endParaRPr dirty="0"/>
          </a:p>
        </p:txBody>
      </p:sp>
      <p:sp>
        <p:nvSpPr>
          <p:cNvPr id="108" name="Google Shape;108;g25bb1256ded_0_24"/>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dirty="0"/>
              <a:t>Κινήματα για τα πολιτικά δικαιώματα</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4955</Words>
  <Application>Microsoft Office PowerPoint</Application>
  <PresentationFormat>Widescreen</PresentationFormat>
  <Paragraphs>290</Paragraphs>
  <Slides>43</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Avenir</vt:lpstr>
      <vt:lpstr>Calibri</vt:lpstr>
      <vt:lpstr>Wingdings</vt:lpstr>
      <vt:lpstr>Arial</vt:lpstr>
      <vt:lpstr>Open Sans</vt:lpstr>
      <vt:lpstr>CARDET Course template</vt:lpstr>
      <vt:lpstr>1_CARDET Course template</vt:lpstr>
      <vt:lpstr>2_CARDET Course template</vt:lpstr>
      <vt:lpstr>PowerPoint Presentation</vt:lpstr>
      <vt:lpstr>Υποενότητα 2: Μαθησιακοί στόχοι &amp; ορολογία </vt:lpstr>
      <vt:lpstr>Υποενότητα 2: Μαθησιακοί στόχοι &amp; ορολογία </vt:lpstr>
      <vt:lpstr>Δραστηριότητα παγοθραύστη </vt:lpstr>
      <vt:lpstr>Τι είναι τα πολιτικά δικαιώματα; </vt:lpstr>
      <vt:lpstr>Παραδείγματα πολιτικών δικαιωμάτων  </vt:lpstr>
      <vt:lpstr>Παραδείγματα πολιτικών δικαιωμάτων  </vt:lpstr>
      <vt:lpstr>Παραδείγματα πολιτικών δικαιωμάτων  </vt:lpstr>
      <vt:lpstr>Κινήματα για τα πολιτικά δικαιώματα</vt:lpstr>
      <vt:lpstr>Κινήματα για τα πολιτικά δικαιώματα</vt:lpstr>
      <vt:lpstr>Αμερικανικό Κίνημα Πολιτικών Δικαιωμάτων </vt:lpstr>
      <vt:lpstr>Αμερικανικό Κίνημα Πολιτικών Δικαιωμάτων </vt:lpstr>
      <vt:lpstr>Αμερικανικό κίνημα για τα πολιτικά δικαιώματα (1955) </vt:lpstr>
      <vt:lpstr>Αμερικανικό κίνημα για τα πολιτικά δικαιώματα (1956) </vt:lpstr>
      <vt:lpstr>Αμερικανικό Κίνημα για τα Πολιτικά Δικαιώματα (1960)</vt:lpstr>
      <vt:lpstr>Αμερικανικό Κίνημα για τα Πολιτικά Δικαιώματα (1963)</vt:lpstr>
      <vt:lpstr>Αμερικανικό Κίνημα για τα Πολιτικά Δικαιώματα (1968)</vt:lpstr>
      <vt:lpstr>Ακούστε την ομιλία του Martin Luther King, Jr</vt:lpstr>
      <vt:lpstr>Αμερικανικό Κίνημα Πολιτικών Δικαιωμάτων </vt:lpstr>
      <vt:lpstr>Ακούστε την ομιλία του Malcolm X </vt:lpstr>
      <vt:lpstr>Αμερικανικό Κίνημα Πολιτικών Δικαιωμάτων </vt:lpstr>
      <vt:lpstr>Παρακολουθήστε το παρακάτω βίντεο από το Κόμμα των Μαύρων Πανθήρων</vt:lpstr>
      <vt:lpstr>Αμερικανικό Κίνημα Πολιτικών Δικαιωμάτων</vt:lpstr>
      <vt:lpstr>Ακούστε τη συνέντευξη των ιδρυτών του Black Lives Matter </vt:lpstr>
      <vt:lpstr>Θέλετε να μάθετε περισσότερα; </vt:lpstr>
      <vt:lpstr>Πολιτικό κίνημα της Βόρειας Ιρλανδίας </vt:lpstr>
      <vt:lpstr>Πολιτικό κίνημα της Βόρειας Ιρλανδίας </vt:lpstr>
      <vt:lpstr>Κίνημα Πολιτικών Δικαιωμάτων της Νότιας Αφρικής </vt:lpstr>
      <vt:lpstr>Κίνημα Πολιτικών Δικαιωμάτων της Νότιας Αφρικής </vt:lpstr>
      <vt:lpstr>Ψηφίστε για τις γυναίκες </vt:lpstr>
      <vt:lpstr>Παρακολουθήστε την ισχυρή ομιλία της Sojourner Truth</vt:lpstr>
      <vt:lpstr>Δικαίωμα ψήφου των γυναικών στην Κύπρο </vt:lpstr>
      <vt:lpstr>Δικαίωμα ψήφου των γυναικών στην Κύπρο </vt:lpstr>
      <vt:lpstr>Συζήτηση</vt:lpstr>
      <vt:lpstr>Δραστηριότητα: Διαπραγμάτευση</vt:lpstr>
      <vt:lpstr>Δικαιώματα ΛΟΑΤΚΙ+ </vt:lpstr>
      <vt:lpstr>Δικαιώματα ΛΟΑΤΚΙ+</vt:lpstr>
      <vt:lpstr>Διαθεματικότητα</vt:lpstr>
      <vt:lpstr>PowerPoint Presentation</vt:lpstr>
      <vt:lpstr>Διαθεματικότητα</vt:lpstr>
      <vt:lpstr>Δραστηριότητα: Πρόεδρος για μια μέρα</vt:lpstr>
      <vt:lpstr>Επιπλέον πηγές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Human Rights and Civil Rights</dc:title>
  <dc:creator>2Fast4u</dc:creator>
  <cp:keywords>, docId:BC62B99388E1ED42C0B1CA63A7DF66AE</cp:keywords>
  <cp:lastModifiedBy>Foteini Sokratous</cp:lastModifiedBy>
  <cp:revision>27</cp:revision>
  <dcterms:created xsi:type="dcterms:W3CDTF">2014-07-11T09:12:14Z</dcterms:created>
  <dcterms:modified xsi:type="dcterms:W3CDTF">2024-03-01T14:17:22Z</dcterms:modified>
</cp:coreProperties>
</file>