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4" r:id="rId2"/>
  </p:sldMasterIdLst>
  <p:notesMasterIdLst>
    <p:notesMasterId r:id="rId25"/>
  </p:notesMasterIdLst>
  <p:sldIdLst>
    <p:sldId id="256" r:id="rId3"/>
    <p:sldId id="257" r:id="rId4"/>
    <p:sldId id="259" r:id="rId5"/>
    <p:sldId id="260" r:id="rId6"/>
    <p:sldId id="261" r:id="rId7"/>
    <p:sldId id="262" r:id="rId8"/>
    <p:sldId id="263" r:id="rId9"/>
    <p:sldId id="264" r:id="rId10"/>
    <p:sldId id="272" r:id="rId11"/>
    <p:sldId id="273" r:id="rId12"/>
    <p:sldId id="274" r:id="rId13"/>
    <p:sldId id="275" r:id="rId14"/>
    <p:sldId id="276" r:id="rId15"/>
    <p:sldId id="265" r:id="rId16"/>
    <p:sldId id="266" r:id="rId17"/>
    <p:sldId id="267" r:id="rId18"/>
    <p:sldId id="268" r:id="rId19"/>
    <p:sldId id="269" r:id="rId20"/>
    <p:sldId id="270" r:id="rId21"/>
    <p:sldId id="271" r:id="rId22"/>
    <p:sldId id="277" r:id="rId23"/>
    <p:sldId id="278" r:id="rId24"/>
  </p:sldIdLst>
  <p:sldSz cx="12192000" cy="6858000"/>
  <p:notesSz cx="6858000" cy="9144000"/>
  <p:embeddedFontLst>
    <p:embeddedFont>
      <p:font typeface="Roboto" panose="02000000000000000000" pitchFamily="2"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5" roundtripDataSignature="AMtx7mhTdu7GINwRtcjLhLu3dywmeL9qo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5680" autoAdjust="0"/>
  </p:normalViewPr>
  <p:slideViewPr>
    <p:cSldViewPr snapToGrid="0">
      <p:cViewPr varScale="1">
        <p:scale>
          <a:sx n="63" d="100"/>
          <a:sy n="63" d="100"/>
        </p:scale>
        <p:origin x="239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3.fntdata"/><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2.fntdata"/><Relationship Id="rId35"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un.org/en/civil-society/page/about-us#:~:text=Task%2Doriented%20and%20driven%20by,participation%20at%20the%20community%20level"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enicbcmed.eu/spain-ppi4med-looking-innovation-procurement-expert-its-capacitation-programme-based-ppi4med-model"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pixabay.com/?utm_source=link-attribution&amp;amp;utm_medium=referral&amp;amp;utm_campaign=image&amp;amp;utm_content=1294991"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CF91B0-25AB-4DFA-B184-293DD156034C}"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77821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Πηγή εικόνας:</a:t>
            </a:r>
            <a:endParaRPr/>
          </a:p>
          <a:p>
            <a:pPr marL="0" lvl="0" indent="0" algn="l" rtl="0">
              <a:lnSpc>
                <a:spcPct val="100000"/>
              </a:lnSpc>
              <a:spcBef>
                <a:spcPts val="0"/>
              </a:spcBef>
              <a:spcAft>
                <a:spcPts val="0"/>
              </a:spcAft>
              <a:buSzPts val="1400"/>
              <a:buNone/>
            </a:pPr>
            <a:r>
              <a:rPr lang="en-US"/>
              <a:t>https://www.google.com/url?sa=i&amp;url=https%3A%2F%2Fblog.ipleaders.in%2Flegal-aspect-ngos-foreign-contribution-regulation-act-2010%2F&amp;psig=AOvVaw0PaWXienkEsP98j0QsdSjv&amp;ust=1689937392357000&amp;source=images&amp;cd=vfe&amp;opi=89978449&amp;ved=0CBEQjRxqFwoTCJjz3cORnYADFQAAAAAdAAAAAAABAD</a:t>
            </a:r>
            <a:endParaRPr/>
          </a:p>
        </p:txBody>
      </p:sp>
      <p:sp>
        <p:nvSpPr>
          <p:cNvPr id="194" name="Google Shape;19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Πηγή εικόνας:</a:t>
            </a:r>
            <a:endParaRPr/>
          </a:p>
          <a:p>
            <a:pPr marL="0" lvl="0" indent="0" algn="l" rtl="0">
              <a:lnSpc>
                <a:spcPct val="100000"/>
              </a:lnSpc>
              <a:spcBef>
                <a:spcPts val="0"/>
              </a:spcBef>
              <a:spcAft>
                <a:spcPts val="0"/>
              </a:spcAft>
              <a:buSzPts val="1400"/>
              <a:buNone/>
            </a:pPr>
            <a:r>
              <a:rPr lang="en-US"/>
              <a:t>https://cihrs.org/egypt-legal-commentary-on-regulations-of-ngo-law-n-149-for-2019-on-civic-associations/?lang=en</a:t>
            </a:r>
            <a:endParaRPr/>
          </a:p>
        </p:txBody>
      </p:sp>
      <p:sp>
        <p:nvSpPr>
          <p:cNvPr id="202" name="Google Shape;20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Πηγή εικόνας:</a:t>
            </a:r>
            <a:endParaRPr/>
          </a:p>
          <a:p>
            <a:pPr marL="0" lvl="0" indent="0" algn="l" rtl="0">
              <a:lnSpc>
                <a:spcPct val="100000"/>
              </a:lnSpc>
              <a:spcBef>
                <a:spcPts val="0"/>
              </a:spcBef>
              <a:spcAft>
                <a:spcPts val="0"/>
              </a:spcAft>
              <a:buSzPts val="1400"/>
              <a:buNone/>
            </a:pPr>
            <a:r>
              <a:rPr lang="en-US"/>
              <a:t>https://www.dw.com/en/russia-bans-us-national-endowment-for-democracy-as-undesirable/a-18615167</a:t>
            </a:r>
            <a:endParaRPr/>
          </a:p>
        </p:txBody>
      </p:sp>
      <p:sp>
        <p:nvSpPr>
          <p:cNvPr id="210" name="Google Shape;21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Πηγή εικόνας:</a:t>
            </a:r>
            <a:endParaRPr/>
          </a:p>
          <a:p>
            <a:pPr marL="0" lvl="0" indent="0" algn="l" rtl="0">
              <a:lnSpc>
                <a:spcPct val="100000"/>
              </a:lnSpc>
              <a:spcBef>
                <a:spcPts val="0"/>
              </a:spcBef>
              <a:spcAft>
                <a:spcPts val="0"/>
              </a:spcAft>
              <a:buSzPts val="1400"/>
              <a:buNone/>
            </a:pPr>
            <a:r>
              <a:rPr lang="en-US"/>
              <a:t>https://msmagazine.com/2022/03/14/global-gag-rule-abortion-reproductive-rights-appropriations-bill-birth-control/</a:t>
            </a:r>
            <a:endParaRPr/>
          </a:p>
        </p:txBody>
      </p:sp>
      <p:sp>
        <p:nvSpPr>
          <p:cNvPr id="218" name="Google Shape;21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25ba87e51f1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25ba87e51f1_0_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Πηγή εικόνας: https://www.freepik.com/free-vector/multiracial-enraged-raised-fists_9884789.htm#query=equality&amp;position=0&amp;from_view=search&amp;track=sph</a:t>
            </a:r>
            <a:endParaRPr dirty="0"/>
          </a:p>
        </p:txBody>
      </p:sp>
      <p:sp>
        <p:nvSpPr>
          <p:cNvPr id="119" name="Google Shape;119;g25ba87e51f1_0_1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25dfa7c0c7e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25dfa7c0c7e_0_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g25dfa7c0c7e_0_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800" dirty="0" err="1"/>
              <a:t>Πηγή</a:t>
            </a:r>
            <a:r>
              <a:rPr lang="en-US" sz="800" dirty="0"/>
              <a:t>: Από το π</a:t>
            </a:r>
            <a:r>
              <a:rPr lang="en-US" sz="800" dirty="0" err="1"/>
              <a:t>εριθώριο</a:t>
            </a:r>
            <a:r>
              <a:rPr lang="en-US" sz="800" dirty="0"/>
              <a:t> </a:t>
            </a:r>
            <a:r>
              <a:rPr lang="en-US" sz="800" dirty="0" err="1"/>
              <a:t>στο</a:t>
            </a:r>
            <a:r>
              <a:rPr lang="en-US" sz="800" dirty="0"/>
              <a:t> </a:t>
            </a:r>
            <a:r>
              <a:rPr lang="en-US" sz="800" dirty="0" err="1"/>
              <a:t>κύριο</a:t>
            </a:r>
            <a:r>
              <a:rPr lang="en-US" sz="800" dirty="0"/>
              <a:t> </a:t>
            </a:r>
            <a:r>
              <a:rPr lang="en-US" sz="800" dirty="0" err="1"/>
              <a:t>ρεύμ</a:t>
            </a:r>
            <a:r>
              <a:rPr lang="en-US" sz="800" dirty="0"/>
              <a:t>α: Φιλανθρωπία και κοινωνικά κινήματα για την προώθηση της πολυμορφίας, της ισότητας και της ένταξης στην κοινωνία, 2020, σελ. 3-5.</a:t>
            </a:r>
            <a:endParaRPr sz="800" dirty="0"/>
          </a:p>
        </p:txBody>
      </p:sp>
      <p:sp>
        <p:nvSpPr>
          <p:cNvPr id="152" name="Google Shape;152;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0" name="Google Shape;16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25dfa7c0c7e_0_49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6" name="Google Shape;166;g25dfa7c0c7e_0_4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5ba87e51f1_0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25ba87e51f1_0_2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g25ba87e51f1_0_2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242c1740c7d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 name="Google Shape;60;g242c1740c7d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25ba87e51f1_0_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25ba87e51f1_0_3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g25ba87e51f1_0_3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25ba87e51f1_0_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25ba87e51f1_0_4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just" rtl="0">
              <a:lnSpc>
                <a:spcPct val="150000"/>
              </a:lnSpc>
              <a:spcBef>
                <a:spcPts val="0"/>
              </a:spcBef>
              <a:spcAft>
                <a:spcPts val="0"/>
              </a:spcAft>
              <a:buNone/>
            </a:pPr>
            <a:r>
              <a:rPr lang="en-US" sz="1000" b="1" dirty="0"/>
              <a:t>Σημειώσεις:</a:t>
            </a:r>
            <a:endParaRPr sz="1000" b="1" dirty="0"/>
          </a:p>
          <a:p>
            <a:pPr marL="457200" lvl="0" indent="-292100" algn="just" rtl="0">
              <a:lnSpc>
                <a:spcPct val="150000"/>
              </a:lnSpc>
              <a:spcBef>
                <a:spcPts val="1200"/>
              </a:spcBef>
              <a:spcAft>
                <a:spcPts val="0"/>
              </a:spcAft>
              <a:buClr>
                <a:schemeClr val="dk1"/>
              </a:buClr>
              <a:buSzPts val="1000"/>
              <a:buAutoNum type="arabicPeriod"/>
            </a:pPr>
            <a:r>
              <a:rPr lang="en-US" sz="1000" b="1" dirty="0"/>
              <a:t>Ζητήματα αξιοπιστίας και εμπιστοσύνης:</a:t>
            </a:r>
            <a:r>
              <a:rPr lang="en-US" sz="1000" dirty="0"/>
              <a:t> Οι ΟΚ</a:t>
            </a:r>
            <a:r>
              <a:rPr lang="el-GR" sz="1000" dirty="0"/>
              <a:t>τ</a:t>
            </a:r>
            <a:r>
              <a:rPr lang="en-US" sz="1000" dirty="0"/>
              <a:t>Π μπορεί να δυσκολεύονται να εδραιώσουν την αξιοπιστία και να κερδίσουν την εμπιστοσύνη των κοινοτήτων στις οποίες στοχεύουν να βοηθήσουν. Αυτό μπορεί να οφείλεται στην έλλειψη διαφάνειας, σε προηγούμενα σκάνδαλα ή στην αντίληψη ότι είναι υπερβολικά ευθυγραμμισμένες με πολιτικές ή οικονομικές δυνάμεις.</a:t>
            </a:r>
            <a:endParaRPr sz="1000" dirty="0"/>
          </a:p>
          <a:p>
            <a:pPr marL="457200" lvl="0" indent="-292100" algn="just" rtl="0">
              <a:lnSpc>
                <a:spcPct val="150000"/>
              </a:lnSpc>
              <a:spcBef>
                <a:spcPts val="0"/>
              </a:spcBef>
              <a:spcAft>
                <a:spcPts val="0"/>
              </a:spcAft>
              <a:buClr>
                <a:schemeClr val="dk1"/>
              </a:buClr>
              <a:buSzPts val="1000"/>
              <a:buAutoNum type="arabicPeriod"/>
            </a:pPr>
            <a:r>
              <a:rPr lang="en-US" sz="1000" b="1" dirty="0"/>
              <a:t>Επιχειρησιακή ικανότητα:</a:t>
            </a:r>
            <a:r>
              <a:rPr lang="en-US" sz="1000" dirty="0"/>
              <a:t> Οι ΟΚ</a:t>
            </a:r>
            <a:r>
              <a:rPr lang="el-GR" sz="1000" dirty="0"/>
              <a:t>τ</a:t>
            </a:r>
            <a:r>
              <a:rPr lang="en-US" sz="1000" dirty="0"/>
              <a:t>Π συχνά δεν διαθέτουν την επιχειρησιακή ικανότητα που απαιτείται για την αποτελεσματική εκτέλεση του έργου τους. Αυτό μπορεί να περιλαμβάνει ανεπαρκές εξειδικευμένο προσωπικό, έλλειψη οργανωτικών δομών ή έλλειμμα τεχνολογικών πόρων.</a:t>
            </a:r>
            <a:endParaRPr sz="1000" dirty="0"/>
          </a:p>
          <a:p>
            <a:pPr marL="457200" lvl="0" indent="-292100" algn="just" rtl="0">
              <a:lnSpc>
                <a:spcPct val="150000"/>
              </a:lnSpc>
              <a:spcBef>
                <a:spcPts val="0"/>
              </a:spcBef>
              <a:spcAft>
                <a:spcPts val="0"/>
              </a:spcAft>
              <a:buClr>
                <a:schemeClr val="dk1"/>
              </a:buClr>
              <a:buSzPts val="1000"/>
              <a:buAutoNum type="arabicPeriod"/>
            </a:pPr>
            <a:r>
              <a:rPr lang="en-US" sz="1000" b="1" dirty="0"/>
              <a:t>Περιορισμένη συνεργασία:</a:t>
            </a:r>
            <a:r>
              <a:rPr lang="en-US" sz="1000" dirty="0"/>
              <a:t> Ο ανταγωνιστικός χαρακτήρας του τομέα των ΟΚ</a:t>
            </a:r>
            <a:r>
              <a:rPr lang="el-GR" sz="1000" dirty="0"/>
              <a:t>τ</a:t>
            </a:r>
            <a:r>
              <a:rPr lang="en-US" sz="1000" dirty="0"/>
              <a:t>Π μπορεί να περιορίσει τη συνεργασία και τις συλλογικές πρωτοβουλίες. Αυτό μπορεί να οδηγήσει σε επαναλαμβανόμενες προσπάθειες, αναποτελεσματικότητα και αδυναμία αποτελεσματικής αντιμετώπισης ζητημάτων μεγάλης κλίμακας.</a:t>
            </a:r>
            <a:endParaRPr sz="1000" dirty="0"/>
          </a:p>
          <a:p>
            <a:pPr marL="457200" lvl="0" indent="-292100" algn="just" rtl="0">
              <a:lnSpc>
                <a:spcPct val="150000"/>
              </a:lnSpc>
              <a:spcBef>
                <a:spcPts val="0"/>
              </a:spcBef>
              <a:spcAft>
                <a:spcPts val="0"/>
              </a:spcAft>
              <a:buClr>
                <a:schemeClr val="dk1"/>
              </a:buClr>
              <a:buSzPts val="1000"/>
              <a:buAutoNum type="arabicPeriod"/>
            </a:pPr>
            <a:r>
              <a:rPr lang="en-US" sz="1000" b="1" dirty="0"/>
              <a:t>Προβλήματα στην αξιολόγηση επιπτώσεων:</a:t>
            </a:r>
            <a:r>
              <a:rPr lang="en-US" sz="1000" dirty="0"/>
              <a:t> Οι ΟΚ</a:t>
            </a:r>
            <a:r>
              <a:rPr lang="el-GR" sz="1000" dirty="0"/>
              <a:t>τ</a:t>
            </a:r>
            <a:r>
              <a:rPr lang="en-US" sz="1000" dirty="0"/>
              <a:t>Π συχνά αντιμετωπίζουν προκλήσεις στην αξιολόγηση και την προβολή του αντίκτυπού τους. Η δυσκολία αυτή μπορεί να εμποδίσει την ικανότητά τους να προσελκύσουν χρηματοδότηση και μπορεί επίσης να βλάψει τη φήμη τους.</a:t>
            </a:r>
            <a:endParaRPr sz="1000" dirty="0"/>
          </a:p>
          <a:p>
            <a:pPr marL="457200" lvl="0" indent="-292100" algn="just" rtl="0">
              <a:lnSpc>
                <a:spcPct val="150000"/>
              </a:lnSpc>
              <a:spcBef>
                <a:spcPts val="0"/>
              </a:spcBef>
              <a:spcAft>
                <a:spcPts val="0"/>
              </a:spcAft>
              <a:buClr>
                <a:schemeClr val="dk1"/>
              </a:buClr>
              <a:buSzPts val="1000"/>
              <a:buAutoNum type="arabicPeriod"/>
            </a:pPr>
            <a:r>
              <a:rPr lang="en-US" sz="1000" b="1" dirty="0"/>
              <a:t>Μεταβαλλόμενα πολιτικά και οικονομικά πλαίσια:</a:t>
            </a:r>
            <a:r>
              <a:rPr lang="en-US" sz="1000" dirty="0"/>
              <a:t> Οι αλλαγές στην κυβέρνηση, οι οικονομικές υφέσεις ή οι κοινωνικές αλλαγές μπορούν να επηρεάσουν σημαντικά τις ΟΚ</a:t>
            </a:r>
            <a:r>
              <a:rPr lang="el-GR" sz="1000"/>
              <a:t>τ</a:t>
            </a:r>
            <a:r>
              <a:rPr lang="en-US" sz="1000"/>
              <a:t>Π </a:t>
            </a:r>
            <a:r>
              <a:rPr lang="en-US" sz="1000" dirty="0"/>
              <a:t>και τις κοινότητες που βοηθούν. Αυτές οι εξωτερικές μεταβλητές μπορούν να διαταράξουν τις ροές χρηματοδότησης, τα προγράμματα και τους στρατηγικούς στόχους.</a:t>
            </a:r>
            <a:endParaRPr sz="200" dirty="0"/>
          </a:p>
        </p:txBody>
      </p:sp>
      <p:sp>
        <p:nvSpPr>
          <p:cNvPr id="227" name="Google Shape;227;g25ba87e51f1_0_4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21</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Πηγή κειμένου: </a:t>
            </a:r>
            <a:r>
              <a:rPr lang="en-US" u="sng">
                <a:solidFill>
                  <a:schemeClr val="hlink"/>
                </a:solidFill>
                <a:hlinkClick r:id="rId3"/>
              </a:rPr>
              <a:t>https://www.un.org/en/civil-society/page/about-us#:~:text=Task%2Doriented%20and%20driven%20by,participation%20at%20the%20community%20level</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Πηγή εικόνας: </a:t>
            </a:r>
            <a:r>
              <a:rPr lang="en-US" u="sng">
                <a:solidFill>
                  <a:schemeClr val="hlink"/>
                </a:solidFill>
                <a:hlinkClick r:id="rId4"/>
              </a:rPr>
              <a:t>https:</a:t>
            </a:r>
            <a:r>
              <a:rPr lang="en-US"/>
              <a:t>//www.enicbcmed.eu/spain-ppi4med-looking-innovation-procurement-expert-its-capacitation-programme-based-ppi4med-model </a:t>
            </a:r>
            <a:endParaRPr/>
          </a:p>
        </p:txBody>
      </p:sp>
      <p:sp>
        <p:nvSpPr>
          <p:cNvPr id="74" name="Google Shape;7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25ba87e51f1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25ba87e51f1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Πηγή εικόνας: https://www.freepik.com/free-vector/company-newcomers-personnel-staff_12084777.htm#query=civil%20society%20organizations&amp;position=32&amp;from_view=search&amp;track=country_rows_v2</a:t>
            </a:r>
            <a:endParaRPr/>
          </a:p>
        </p:txBody>
      </p:sp>
      <p:sp>
        <p:nvSpPr>
          <p:cNvPr id="84" name="Google Shape;84;g25ba87e51f1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25ba87e51f1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25ba87e51f1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 name="Google Shape;92;g25ba87e51f1_0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25ba87e51f1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25ba87e51f1_0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g25ba87e51f1_0_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Πηγή κειμένου: https://www.cafonline.org/about-us/blog-home/giving-thought/why-civil-society-matters#:~:text=Civil%20society%20plays%20a%20vital,systems%20and%20thus%20improve%20society</a:t>
            </a:r>
            <a:endParaRPr/>
          </a:p>
        </p:txBody>
      </p:sp>
      <p:sp>
        <p:nvSpPr>
          <p:cNvPr id="105" name="Google Shape;10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Πηγή εικόνας: &gt;OpenClipart-Vectors&lt;/a&gt; από &lt;a href=</a:t>
            </a:r>
            <a:r>
              <a:rPr lang="en-US" u="sng">
                <a:solidFill>
                  <a:schemeClr val="hlink"/>
                </a:solidFill>
                <a:hlinkClick r:id="rId3"/>
              </a:rPr>
              <a:t>"https://pixabay.com//?utm_source=link-attribution&amp;amp;utm_medium=referral&amp;</a:t>
            </a:r>
            <a:r>
              <a:rPr lang="en-US"/>
              <a:t>amp;</a:t>
            </a:r>
            <a:r>
              <a:rPr lang="en-US" u="sng">
                <a:solidFill>
                  <a:schemeClr val="hlink"/>
                </a:solidFill>
                <a:hlinkClick r:id="rId3"/>
              </a:rPr>
              <a:t>utm_campaign=image&amp;</a:t>
            </a:r>
            <a:r>
              <a:rPr lang="en-US"/>
              <a:t>amp;</a:t>
            </a:r>
            <a:r>
              <a:rPr lang="en-US" u="sng">
                <a:solidFill>
                  <a:schemeClr val="hlink"/>
                </a:solidFill>
                <a:hlinkClick r:id="rId3"/>
              </a:rPr>
              <a:t>utm_campaign=image&amp;amp;utm_content=1294991</a:t>
            </a:r>
            <a:r>
              <a:rPr lang="en-US"/>
              <a:t>"&gt;Pixabay&lt;/a&gt;. </a:t>
            </a:r>
            <a:endParaRPr/>
          </a:p>
        </p:txBody>
      </p:sp>
      <p:sp>
        <p:nvSpPr>
          <p:cNvPr id="111" name="Google Shape;11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err="1"/>
              <a:t>Πηγή</a:t>
            </a:r>
            <a:r>
              <a:rPr lang="en-US" dirty="0"/>
              <a:t> </a:t>
            </a:r>
            <a:r>
              <a:rPr lang="en-US" dirty="0" err="1"/>
              <a:t>εικόν</a:t>
            </a:r>
            <a:r>
              <a:rPr lang="en-US" dirty="0"/>
              <a:t>ας:</a:t>
            </a:r>
            <a:endParaRPr dirty="0"/>
          </a:p>
          <a:p>
            <a:pPr marL="0" lvl="0" indent="0" algn="l" rtl="0">
              <a:lnSpc>
                <a:spcPct val="100000"/>
              </a:lnSpc>
              <a:spcBef>
                <a:spcPts val="0"/>
              </a:spcBef>
              <a:spcAft>
                <a:spcPts val="0"/>
              </a:spcAft>
              <a:buSzPts val="1400"/>
              <a:buNone/>
            </a:pPr>
            <a:r>
              <a:rPr lang="en-US" dirty="0"/>
              <a:t>https://www.amnesty.org/en/latest/news/2020/03/uganda-constitutional-court-nullifies-law-used-to-prohibit-protests/</a:t>
            </a:r>
            <a:endParaRPr dirty="0"/>
          </a:p>
        </p:txBody>
      </p:sp>
      <p:sp>
        <p:nvSpPr>
          <p:cNvPr id="186" name="Google Shape;18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ubtitle Content - 2col">
  <p:cSld name="Title Subtitle Content - 2col">
    <p:spTree>
      <p:nvGrpSpPr>
        <p:cNvPr id="1" name="Shape 20"/>
        <p:cNvGrpSpPr/>
        <p:nvPr/>
      </p:nvGrpSpPr>
      <p:grpSpPr>
        <a:xfrm>
          <a:off x="0" y="0"/>
          <a:ext cx="0" cy="0"/>
          <a:chOff x="0" y="0"/>
          <a:chExt cx="0" cy="0"/>
        </a:xfrm>
      </p:grpSpPr>
      <p:sp>
        <p:nvSpPr>
          <p:cNvPr id="21" name="Google Shape;21;p16"/>
          <p:cNvSpPr txBox="1">
            <a:spLocks noGrp="1"/>
          </p:cNvSpPr>
          <p:nvPr>
            <p:ph type="body" idx="1"/>
          </p:nvPr>
        </p:nvSpPr>
        <p:spPr>
          <a:xfrm>
            <a:off x="399369" y="1258817"/>
            <a:ext cx="11393261" cy="500784"/>
          </a:xfrm>
          <a:prstGeom prst="rect">
            <a:avLst/>
          </a:prstGeom>
          <a:noFill/>
          <a:ln>
            <a:noFill/>
          </a:ln>
        </p:spPr>
        <p:txBody>
          <a:bodyPr spcFirstLastPara="1" wrap="square" lIns="0" tIns="0" rIns="0" bIns="0" anchor="ctr" anchorCtr="0">
            <a:noAutofit/>
          </a:bodyPr>
          <a:lstStyle>
            <a:lvl1pPr marL="457200" marR="0" lvl="0" indent="-228600" algn="just" rtl="0">
              <a:lnSpc>
                <a:spcPct val="90000"/>
              </a:lnSpc>
              <a:spcBef>
                <a:spcPts val="1000"/>
              </a:spcBef>
              <a:spcAft>
                <a:spcPts val="0"/>
              </a:spcAft>
              <a:buClr>
                <a:schemeClr val="accent3"/>
              </a:buClr>
              <a:buSzPts val="2000"/>
              <a:buFont typeface="Arial"/>
              <a:buNone/>
              <a:defRPr sz="2000" b="1" i="0" u="none" strike="noStrike" cap="none">
                <a:solidFill>
                  <a:schemeClr val="accent3"/>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 name="Google Shape;22;p16"/>
          <p:cNvSpPr txBox="1">
            <a:spLocks noGrp="1"/>
          </p:cNvSpPr>
          <p:nvPr>
            <p:ph type="body" idx="2"/>
          </p:nvPr>
        </p:nvSpPr>
        <p:spPr>
          <a:xfrm>
            <a:off x="399370" y="1994263"/>
            <a:ext cx="11393260" cy="4603389"/>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 name="Google Shape;23;p16"/>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cSld name="1_Title Slide">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6CC0E5B-551A-C200-D982-1775550B4D55}"/>
              </a:ext>
            </a:extLst>
          </p:cNvPr>
          <p:cNvPicPr>
            <a:picLocks noChangeAspect="1"/>
          </p:cNvPicPr>
          <p:nvPr userDrawn="1"/>
        </p:nvPicPr>
        <p:blipFill>
          <a:blip r:embed="rId2"/>
          <a:stretch>
            <a:fillRect/>
          </a:stretch>
        </p:blipFill>
        <p:spPr>
          <a:xfrm>
            <a:off x="659935" y="3025833"/>
            <a:ext cx="10595497" cy="2709804"/>
          </a:xfrm>
          <a:prstGeom prst="rect">
            <a:avLst/>
          </a:prstGeom>
        </p:spPr>
      </p:pic>
      <p:sp>
        <p:nvSpPr>
          <p:cNvPr id="2" name="Title 1"/>
          <p:cNvSpPr>
            <a:spLocks noGrp="1"/>
          </p:cNvSpPr>
          <p:nvPr>
            <p:ph type="ctrTitle"/>
          </p:nvPr>
        </p:nvSpPr>
        <p:spPr>
          <a:xfrm>
            <a:off x="5886994" y="447930"/>
            <a:ext cx="6010271" cy="875935"/>
          </a:xfrm>
          <a:prstGeom prst="rect">
            <a:avLst/>
          </a:prstGeom>
          <a:noFill/>
        </p:spPr>
        <p:txBody>
          <a:bodyPr anchor="t">
            <a:normAutofit/>
          </a:bodyPr>
          <a:lstStyle>
            <a:lvl1pPr algn="l">
              <a:defRPr sz="3600" b="1">
                <a:solidFill>
                  <a:schemeClr val="accent3"/>
                </a:solidFill>
                <a:latin typeface="+mn-lt"/>
                <a:ea typeface="Roboto Slab" pitchFamily="2" charset="0"/>
              </a:defRPr>
            </a:lvl1pPr>
          </a:lstStyle>
          <a:p>
            <a:endParaRPr lang="el-GR" dirty="0"/>
          </a:p>
        </p:txBody>
      </p:sp>
      <p:sp>
        <p:nvSpPr>
          <p:cNvPr id="3" name="Subtitle 2"/>
          <p:cNvSpPr>
            <a:spLocks noGrp="1"/>
          </p:cNvSpPr>
          <p:nvPr>
            <p:ph type="subTitle" idx="1"/>
          </p:nvPr>
        </p:nvSpPr>
        <p:spPr>
          <a:xfrm>
            <a:off x="5886994" y="1532311"/>
            <a:ext cx="6010271" cy="632981"/>
          </a:xfrm>
          <a:prstGeom prst="rect">
            <a:avLst/>
          </a:prstGeom>
          <a:noFill/>
        </p:spPr>
        <p:txBody>
          <a:bodyPr lIns="0" tIns="0" rIns="0" bIns="0"/>
          <a:lstStyle>
            <a:lvl1pPr marL="0" indent="0" algn="l">
              <a:buNone/>
              <a:defRPr sz="2400" b="1" baseline="0">
                <a:solidFill>
                  <a:schemeClr val="accent1"/>
                </a:solidFill>
                <a:latin typeface="+mn-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endParaRPr lang="en-US" dirty="0"/>
          </a:p>
        </p:txBody>
      </p:sp>
      <p:pic>
        <p:nvPicPr>
          <p:cNvPr id="6" name="Picture 5">
            <a:extLst>
              <a:ext uri="{FF2B5EF4-FFF2-40B4-BE49-F238E27FC236}">
                <a16:creationId xmlns:a16="http://schemas.microsoft.com/office/drawing/2014/main" id="{B54964F8-121F-57B2-47D8-F86F3B4D4F0E}"/>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59936" y="1885953"/>
            <a:ext cx="2404998" cy="1862868"/>
          </a:xfrm>
          <a:prstGeom prst="rect">
            <a:avLst/>
          </a:prstGeom>
          <a:noFill/>
          <a:ln>
            <a:noFill/>
          </a:ln>
        </p:spPr>
      </p:pic>
      <p:pic>
        <p:nvPicPr>
          <p:cNvPr id="8" name="Picture 7">
            <a:extLst>
              <a:ext uri="{FF2B5EF4-FFF2-40B4-BE49-F238E27FC236}">
                <a16:creationId xmlns:a16="http://schemas.microsoft.com/office/drawing/2014/main" id="{5C45349E-CFF6-BAE9-0277-9AFEC2E63CB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13524" y="2095617"/>
            <a:ext cx="3650673" cy="3650673"/>
          </a:xfrm>
          <a:prstGeom prst="rect">
            <a:avLst/>
          </a:prstGeom>
        </p:spPr>
      </p:pic>
      <p:pic>
        <p:nvPicPr>
          <p:cNvPr id="9" name="Picture 8">
            <a:extLst>
              <a:ext uri="{FF2B5EF4-FFF2-40B4-BE49-F238E27FC236}">
                <a16:creationId xmlns:a16="http://schemas.microsoft.com/office/drawing/2014/main" id="{57EF2A2C-4A0F-40E6-66B7-87D38D7ADA20}"/>
              </a:ext>
            </a:extLst>
          </p:cNvPr>
          <p:cNvPicPr>
            <a:picLocks noChangeAspect="1"/>
          </p:cNvPicPr>
          <p:nvPr userDrawn="1"/>
        </p:nvPicPr>
        <p:blipFill>
          <a:blip r:embed="rId5"/>
          <a:stretch>
            <a:fillRect/>
          </a:stretch>
        </p:blipFill>
        <p:spPr>
          <a:xfrm>
            <a:off x="661070" y="424087"/>
            <a:ext cx="2408472" cy="844530"/>
          </a:xfrm>
          <a:prstGeom prst="rect">
            <a:avLst/>
          </a:prstGeom>
        </p:spPr>
      </p:pic>
      <p:sp>
        <p:nvSpPr>
          <p:cNvPr id="10" name="TextBox 9">
            <a:extLst>
              <a:ext uri="{FF2B5EF4-FFF2-40B4-BE49-F238E27FC236}">
                <a16:creationId xmlns:a16="http://schemas.microsoft.com/office/drawing/2014/main" id="{F0D85085-CAD9-93F9-66BA-FA273A8D5A08}"/>
              </a:ext>
            </a:extLst>
          </p:cNvPr>
          <p:cNvSpPr txBox="1"/>
          <p:nvPr userDrawn="1"/>
        </p:nvSpPr>
        <p:spPr>
          <a:xfrm>
            <a:off x="659935" y="5929501"/>
            <a:ext cx="11011135" cy="846386"/>
          </a:xfrm>
          <a:prstGeom prst="rect">
            <a:avLst/>
          </a:prstGeom>
          <a:noFill/>
        </p:spPr>
        <p:txBody>
          <a:bodyPr wrap="square" rtlCol="0">
            <a:spAutoFit/>
          </a:bodyPr>
          <a:lstStyle/>
          <a:p>
            <a:r>
              <a:rPr lang="en-US" sz="1400" b="0" i="0" kern="1200" dirty="0">
                <a:solidFill>
                  <a:schemeClr val="tx2"/>
                </a:solidFill>
                <a:effectLst/>
                <a:latin typeface="+mn-lt"/>
                <a:ea typeface="+mn-ea"/>
                <a:cs typeface="+mn-cs"/>
              </a:rPr>
              <a:t>The EMERGE: </a:t>
            </a:r>
            <a:r>
              <a:rPr lang="en-US" sz="1400" b="0" i="0" kern="1200" dirty="0" err="1">
                <a:solidFill>
                  <a:schemeClr val="tx2"/>
                </a:solidFill>
                <a:effectLst/>
                <a:latin typeface="+mn-lt"/>
                <a:ea typeface="+mn-ea"/>
                <a:cs typeface="+mn-cs"/>
              </a:rPr>
              <a:t>EMpowERinG</a:t>
            </a:r>
            <a:r>
              <a:rPr lang="en-US" sz="1400" b="0" i="0" kern="1200" dirty="0">
                <a:solidFill>
                  <a:schemeClr val="tx2"/>
                </a:solidFill>
                <a:effectLst/>
                <a:latin typeface="+mn-lt"/>
                <a:ea typeface="+mn-ea"/>
                <a:cs typeface="+mn-cs"/>
              </a:rPr>
              <a:t> civic Engagement and participation project benefits from a grant under the Active Citizens Fund Cyprus </a:t>
            </a:r>
            <a:r>
              <a:rPr lang="en-US" sz="1400" b="0" i="0" kern="1200" dirty="0" err="1">
                <a:solidFill>
                  <a:schemeClr val="tx2"/>
                </a:solidFill>
                <a:effectLst/>
                <a:latin typeface="+mn-lt"/>
                <a:ea typeface="+mn-ea"/>
                <a:cs typeface="+mn-cs"/>
              </a:rPr>
              <a:t>programme,funded</a:t>
            </a:r>
            <a:r>
              <a:rPr lang="en-US" sz="1400" b="0" i="0" kern="1200" dirty="0">
                <a:solidFill>
                  <a:schemeClr val="tx2"/>
                </a:solidFill>
                <a:effectLst/>
                <a:latin typeface="+mn-lt"/>
                <a:ea typeface="+mn-ea"/>
                <a:cs typeface="+mn-cs"/>
              </a:rPr>
              <a:t> by Iceland, Liechtenstein and Norway, through the EEA and Norway Grants 2014-2021. [Project Number: 29_ACF CY_CARDET]</a:t>
            </a:r>
          </a:p>
          <a:p>
            <a:br>
              <a:rPr lang="en-US" sz="1050" dirty="0">
                <a:solidFill>
                  <a:schemeClr val="bg2"/>
                </a:solidFill>
              </a:rPr>
            </a:br>
            <a:endParaRPr lang="en-US" sz="1050" kern="1200" dirty="0">
              <a:solidFill>
                <a:schemeClr val="bg2"/>
              </a:solidFill>
              <a:effectLst/>
              <a:latin typeface="+mn-lt"/>
              <a:ea typeface="+mn-ea"/>
              <a:cs typeface="+mn-cs"/>
            </a:endParaRPr>
          </a:p>
        </p:txBody>
      </p:sp>
    </p:spTree>
    <p:extLst>
      <p:ext uri="{BB962C8B-B14F-4D97-AF65-F5344CB8AC3E}">
        <p14:creationId xmlns:p14="http://schemas.microsoft.com/office/powerpoint/2010/main" val="1777065159"/>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ctrTitle" hasCustomPrompt="1"/>
          </p:nvPr>
        </p:nvSpPr>
        <p:spPr>
          <a:xfrm>
            <a:off x="2188573" y="3188147"/>
            <a:ext cx="7832271" cy="1600197"/>
          </a:xfrm>
          <a:prstGeom prst="rect">
            <a:avLst/>
          </a:prstGeom>
        </p:spPr>
        <p:txBody>
          <a:bodyPr anchor="ctr">
            <a:normAutofit/>
          </a:bodyPr>
          <a:lstStyle>
            <a:lvl1pPr algn="ctr">
              <a:defRPr sz="3200">
                <a:solidFill>
                  <a:schemeClr val="accent1"/>
                </a:solidFill>
                <a:latin typeface="+mn-lt"/>
                <a:ea typeface="Roboto Slab" pitchFamily="2" charset="0"/>
              </a:defRPr>
            </a:lvl1pPr>
          </a:lstStyle>
          <a:p>
            <a:r>
              <a:rPr lang="en-US" dirty="0"/>
              <a:t>End Slide</a:t>
            </a:r>
            <a:endParaRPr lang="el-GR" dirty="0"/>
          </a:p>
        </p:txBody>
      </p:sp>
      <p:pic>
        <p:nvPicPr>
          <p:cNvPr id="3" name="Picture 2">
            <a:extLst>
              <a:ext uri="{FF2B5EF4-FFF2-40B4-BE49-F238E27FC236}">
                <a16:creationId xmlns:a16="http://schemas.microsoft.com/office/drawing/2014/main" id="{E5B27FFA-DC85-8789-F6B0-63E931A21F4E}"/>
              </a:ext>
            </a:extLst>
          </p:cNvPr>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04572" y="228542"/>
            <a:ext cx="3382856" cy="2620299"/>
          </a:xfrm>
          <a:prstGeom prst="rect">
            <a:avLst/>
          </a:prstGeom>
          <a:noFill/>
          <a:ln>
            <a:noFill/>
          </a:ln>
        </p:spPr>
      </p:pic>
      <p:sp>
        <p:nvSpPr>
          <p:cNvPr id="12" name="TextBox 11">
            <a:extLst>
              <a:ext uri="{FF2B5EF4-FFF2-40B4-BE49-F238E27FC236}">
                <a16:creationId xmlns:a16="http://schemas.microsoft.com/office/drawing/2014/main" id="{F0D85085-CAD9-93F9-66BA-FA273A8D5A08}"/>
              </a:ext>
            </a:extLst>
          </p:cNvPr>
          <p:cNvSpPr txBox="1"/>
          <p:nvPr userDrawn="1"/>
        </p:nvSpPr>
        <p:spPr>
          <a:xfrm>
            <a:off x="3538330" y="5780782"/>
            <a:ext cx="8132740" cy="1077218"/>
          </a:xfrm>
          <a:prstGeom prst="rect">
            <a:avLst/>
          </a:prstGeom>
          <a:noFill/>
        </p:spPr>
        <p:txBody>
          <a:bodyPr wrap="square" rtlCol="0">
            <a:spAutoFit/>
          </a:bodyPr>
          <a:lstStyle/>
          <a:p>
            <a:r>
              <a:rPr lang="en-US" sz="1400" b="0" i="0" kern="1200" dirty="0">
                <a:solidFill>
                  <a:schemeClr val="bg2"/>
                </a:solidFill>
                <a:effectLst/>
                <a:latin typeface="+mn-lt"/>
                <a:ea typeface="+mn-ea"/>
                <a:cs typeface="+mn-cs"/>
              </a:rPr>
              <a:t>The EMERGE: </a:t>
            </a:r>
            <a:r>
              <a:rPr lang="en-US" sz="1400" b="0" i="0" kern="1200" dirty="0" err="1">
                <a:solidFill>
                  <a:schemeClr val="bg2"/>
                </a:solidFill>
                <a:effectLst/>
                <a:latin typeface="+mn-lt"/>
                <a:ea typeface="+mn-ea"/>
                <a:cs typeface="+mn-cs"/>
              </a:rPr>
              <a:t>EMpowERinG</a:t>
            </a:r>
            <a:r>
              <a:rPr lang="en-US" sz="1400" b="0" i="0" kern="1200" dirty="0">
                <a:solidFill>
                  <a:schemeClr val="bg2"/>
                </a:solidFill>
                <a:effectLst/>
                <a:latin typeface="+mn-lt"/>
                <a:ea typeface="+mn-ea"/>
                <a:cs typeface="+mn-cs"/>
              </a:rPr>
              <a:t> civic Engagement and participation project benefits from a grant under the Active Citizens Fund Cyprus </a:t>
            </a:r>
            <a:r>
              <a:rPr lang="en-US" sz="1400" b="0" i="0" kern="1200" dirty="0" err="1">
                <a:solidFill>
                  <a:schemeClr val="bg2"/>
                </a:solidFill>
                <a:effectLst/>
                <a:latin typeface="+mn-lt"/>
                <a:ea typeface="+mn-ea"/>
                <a:cs typeface="+mn-cs"/>
              </a:rPr>
              <a:t>programme,funded</a:t>
            </a:r>
            <a:r>
              <a:rPr lang="en-US" sz="1400" b="0" i="0" kern="1200" dirty="0">
                <a:solidFill>
                  <a:schemeClr val="bg2"/>
                </a:solidFill>
                <a:effectLst/>
                <a:latin typeface="+mn-lt"/>
                <a:ea typeface="+mn-ea"/>
                <a:cs typeface="+mn-cs"/>
              </a:rPr>
              <a:t> by Iceland, Liechtenstein and Norway, through the EEA and Norway Grants 2014-2021. [Project Number: 29_ACF CY_CARDET]</a:t>
            </a:r>
          </a:p>
          <a:p>
            <a:br>
              <a:rPr lang="en-US" sz="1050" dirty="0">
                <a:solidFill>
                  <a:schemeClr val="bg2"/>
                </a:solidFill>
              </a:rPr>
            </a:br>
            <a:endParaRPr lang="en-US" sz="1050" kern="1200" dirty="0">
              <a:solidFill>
                <a:schemeClr val="bg2"/>
              </a:solidFill>
              <a:effectLst/>
              <a:latin typeface="+mn-lt"/>
              <a:ea typeface="+mn-ea"/>
              <a:cs typeface="+mn-cs"/>
            </a:endParaRPr>
          </a:p>
        </p:txBody>
      </p:sp>
      <p:pic>
        <p:nvPicPr>
          <p:cNvPr id="14" name="Picture 13">
            <a:extLst>
              <a:ext uri="{FF2B5EF4-FFF2-40B4-BE49-F238E27FC236}">
                <a16:creationId xmlns:a16="http://schemas.microsoft.com/office/drawing/2014/main" id="{FADB2553-1790-7930-0462-00B75671622A}"/>
              </a:ext>
            </a:extLst>
          </p:cNvPr>
          <p:cNvPicPr>
            <a:picLocks noChangeAspect="1"/>
          </p:cNvPicPr>
          <p:nvPr userDrawn="1"/>
        </p:nvPicPr>
        <p:blipFill>
          <a:blip r:embed="rId3">
            <a:clrChange>
              <a:clrFrom>
                <a:srgbClr val="FFFFFF"/>
              </a:clrFrom>
              <a:clrTo>
                <a:srgbClr val="FFFFFF">
                  <a:alpha val="0"/>
                </a:srgbClr>
              </a:clrTo>
            </a:clrChange>
          </a:blip>
          <a:stretch>
            <a:fillRect/>
          </a:stretch>
        </p:blipFill>
        <p:spPr>
          <a:xfrm>
            <a:off x="659936" y="5592418"/>
            <a:ext cx="2516506" cy="882412"/>
          </a:xfrm>
          <a:prstGeom prst="rect">
            <a:avLst/>
          </a:prstGeom>
        </p:spPr>
      </p:pic>
    </p:spTree>
    <p:extLst>
      <p:ext uri="{BB962C8B-B14F-4D97-AF65-F5344CB8AC3E}">
        <p14:creationId xmlns:p14="http://schemas.microsoft.com/office/powerpoint/2010/main" val="317494141"/>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Text - 1col">
  <p:cSld name="Title Text - 1col">
    <p:spTree>
      <p:nvGrpSpPr>
        <p:cNvPr id="1" name="Shape 24"/>
        <p:cNvGrpSpPr/>
        <p:nvPr/>
      </p:nvGrpSpPr>
      <p:grpSpPr>
        <a:xfrm>
          <a:off x="0" y="0"/>
          <a:ext cx="0" cy="0"/>
          <a:chOff x="0" y="0"/>
          <a:chExt cx="0" cy="0"/>
        </a:xfrm>
      </p:grpSpPr>
      <p:sp>
        <p:nvSpPr>
          <p:cNvPr id="25" name="Google Shape;25;p17"/>
          <p:cNvSpPr txBox="1">
            <a:spLocks noGrp="1"/>
          </p:cNvSpPr>
          <p:nvPr>
            <p:ph type="body" idx="1"/>
          </p:nvPr>
        </p:nvSpPr>
        <p:spPr>
          <a:xfrm>
            <a:off x="399370" y="1449389"/>
            <a:ext cx="11393260" cy="5096388"/>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 name="Google Shape;26;p17"/>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Content - 2col">
  <p:cSld name="Title Content - 2col">
    <p:spTree>
      <p:nvGrpSpPr>
        <p:cNvPr id="1" name="Shape 27"/>
        <p:cNvGrpSpPr/>
        <p:nvPr/>
      </p:nvGrpSpPr>
      <p:grpSpPr>
        <a:xfrm>
          <a:off x="0" y="0"/>
          <a:ext cx="0" cy="0"/>
          <a:chOff x="0" y="0"/>
          <a:chExt cx="0" cy="0"/>
        </a:xfrm>
      </p:grpSpPr>
      <p:sp>
        <p:nvSpPr>
          <p:cNvPr id="28" name="Google Shape;28;p18"/>
          <p:cNvSpPr txBox="1">
            <a:spLocks noGrp="1"/>
          </p:cNvSpPr>
          <p:nvPr>
            <p:ph type="body" idx="1"/>
          </p:nvPr>
        </p:nvSpPr>
        <p:spPr>
          <a:xfrm>
            <a:off x="399370" y="1332411"/>
            <a:ext cx="5518830" cy="5265240"/>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 name="Google Shape;29;p18"/>
          <p:cNvSpPr txBox="1">
            <a:spLocks noGrp="1"/>
          </p:cNvSpPr>
          <p:nvPr>
            <p:ph type="body" idx="2"/>
          </p:nvPr>
        </p:nvSpPr>
        <p:spPr>
          <a:xfrm>
            <a:off x="6273801" y="1332411"/>
            <a:ext cx="5518830" cy="5265240"/>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 name="Google Shape;30;p18"/>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ubtitle Text - 1col">
  <p:cSld name="Title Subtitle Text - 1col">
    <p:spTree>
      <p:nvGrpSpPr>
        <p:cNvPr id="1" name="Shape 31"/>
        <p:cNvGrpSpPr/>
        <p:nvPr/>
      </p:nvGrpSpPr>
      <p:grpSpPr>
        <a:xfrm>
          <a:off x="0" y="0"/>
          <a:ext cx="0" cy="0"/>
          <a:chOff x="0" y="0"/>
          <a:chExt cx="0" cy="0"/>
        </a:xfrm>
      </p:grpSpPr>
      <p:sp>
        <p:nvSpPr>
          <p:cNvPr id="32" name="Google Shape;32;p19"/>
          <p:cNvSpPr txBox="1">
            <a:spLocks noGrp="1"/>
          </p:cNvSpPr>
          <p:nvPr>
            <p:ph type="body" idx="1"/>
          </p:nvPr>
        </p:nvSpPr>
        <p:spPr>
          <a:xfrm>
            <a:off x="399370" y="1285794"/>
            <a:ext cx="11393260" cy="506611"/>
          </a:xfrm>
          <a:prstGeom prst="rect">
            <a:avLst/>
          </a:prstGeom>
          <a:noFill/>
          <a:ln>
            <a:noFill/>
          </a:ln>
        </p:spPr>
        <p:txBody>
          <a:bodyPr spcFirstLastPara="1" wrap="square" lIns="0" tIns="0" rIns="0" bIns="0" anchor="ctr" anchorCtr="0">
            <a:noAutofit/>
          </a:bodyPr>
          <a:lstStyle>
            <a:lvl1pPr marL="457200" marR="0" lvl="0" indent="-228600" algn="just" rtl="0">
              <a:lnSpc>
                <a:spcPct val="90000"/>
              </a:lnSpc>
              <a:spcBef>
                <a:spcPts val="1000"/>
              </a:spcBef>
              <a:spcAft>
                <a:spcPts val="0"/>
              </a:spcAft>
              <a:buClr>
                <a:schemeClr val="accent3"/>
              </a:buClr>
              <a:buSzPts val="2000"/>
              <a:buFont typeface="Arial"/>
              <a:buNone/>
              <a:defRPr sz="2000" b="1" i="0" u="none" strike="noStrike" cap="none">
                <a:solidFill>
                  <a:schemeClr val="accent3"/>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Google Shape;33;p19"/>
          <p:cNvSpPr txBox="1">
            <a:spLocks noGrp="1"/>
          </p:cNvSpPr>
          <p:nvPr>
            <p:ph type="body" idx="2"/>
          </p:nvPr>
        </p:nvSpPr>
        <p:spPr>
          <a:xfrm>
            <a:off x="399370" y="2046514"/>
            <a:ext cx="5518830" cy="4551135"/>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 name="Google Shape;34;p19"/>
          <p:cNvSpPr txBox="1">
            <a:spLocks noGrp="1"/>
          </p:cNvSpPr>
          <p:nvPr>
            <p:ph type="body" idx="3"/>
          </p:nvPr>
        </p:nvSpPr>
        <p:spPr>
          <a:xfrm>
            <a:off x="6273801" y="2046514"/>
            <a:ext cx="5518830" cy="4551135"/>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 name="Google Shape;35;p19"/>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rgbClr val="FEF7D1"/>
        </a:solidFill>
        <a:effectLst/>
      </p:bgPr>
    </p:bg>
    <p:spTree>
      <p:nvGrpSpPr>
        <p:cNvPr id="1" name="Shape 36"/>
        <p:cNvGrpSpPr/>
        <p:nvPr/>
      </p:nvGrpSpPr>
      <p:grpSpPr>
        <a:xfrm>
          <a:off x="0" y="0"/>
          <a:ext cx="0" cy="0"/>
          <a:chOff x="0" y="0"/>
          <a:chExt cx="0" cy="0"/>
        </a:xfrm>
      </p:grpSpPr>
      <p:sp>
        <p:nvSpPr>
          <p:cNvPr id="37" name="Google Shape;37;p21"/>
          <p:cNvSpPr/>
          <p:nvPr/>
        </p:nvSpPr>
        <p:spPr>
          <a:xfrm>
            <a:off x="0" y="0"/>
            <a:ext cx="12192000" cy="6858000"/>
          </a:xfrm>
          <a:prstGeom prst="rect">
            <a:avLst/>
          </a:prstGeom>
          <a:solidFill>
            <a:srgbClr val="D2F1E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 name="Google Shape;38;p21"/>
          <p:cNvSpPr txBox="1">
            <a:spLocks noGrp="1"/>
          </p:cNvSpPr>
          <p:nvPr>
            <p:ph type="ctrTitle"/>
          </p:nvPr>
        </p:nvSpPr>
        <p:spPr>
          <a:xfrm>
            <a:off x="2188573" y="3188147"/>
            <a:ext cx="7832271" cy="1600197"/>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Clr>
                <a:schemeClr val="accent1"/>
              </a:buClr>
              <a:buSzPts val="3200"/>
              <a:buFont typeface="Calibri"/>
              <a:buNone/>
              <a:defRPr sz="32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9" name="Google Shape;39;p21"/>
          <p:cNvPicPr preferRelativeResize="0"/>
          <p:nvPr/>
        </p:nvPicPr>
        <p:blipFill rotWithShape="1">
          <a:blip r:embed="rId2">
            <a:alphaModFix/>
          </a:blip>
          <a:srcRect/>
          <a:stretch/>
        </p:blipFill>
        <p:spPr>
          <a:xfrm>
            <a:off x="4404572" y="228542"/>
            <a:ext cx="3382856" cy="2620299"/>
          </a:xfrm>
          <a:prstGeom prst="rect">
            <a:avLst/>
          </a:prstGeom>
          <a:noFill/>
          <a:ln>
            <a:noFill/>
          </a:ln>
        </p:spPr>
      </p:pic>
      <p:sp>
        <p:nvSpPr>
          <p:cNvPr id="40" name="Google Shape;40;p21"/>
          <p:cNvSpPr txBox="1"/>
          <p:nvPr/>
        </p:nvSpPr>
        <p:spPr>
          <a:xfrm>
            <a:off x="3538330" y="5780782"/>
            <a:ext cx="8132740"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2"/>
                </a:solidFill>
                <a:latin typeface="Calibri"/>
                <a:ea typeface="Calibri"/>
                <a:cs typeface="Calibri"/>
                <a:sym typeface="Calibri"/>
              </a:rPr>
              <a:t>The EMERGE: EMpowERinG civic Engagement and participation project benefits from a grant under the Active Citizens Fund Cyprus programme,funded by Iceland, Liechtenstein and Norway, through the EEA and Norway Grants 2014-2021. [Project Number: 29_ACF CY_CARDET]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br>
              <a:rPr lang="en-US" sz="1050" b="0" i="0" u="none" strike="noStrike" cap="none">
                <a:solidFill>
                  <a:schemeClr val="dk2"/>
                </a:solidFill>
                <a:latin typeface="Calibri"/>
                <a:ea typeface="Calibri"/>
                <a:cs typeface="Calibri"/>
                <a:sym typeface="Calibri"/>
              </a:rPr>
            </a:br>
            <a:endParaRPr sz="1050" b="0" i="0" u="none" strike="noStrike" cap="none">
              <a:solidFill>
                <a:schemeClr val="dk2"/>
              </a:solidFill>
              <a:latin typeface="Calibri"/>
              <a:ea typeface="Calibri"/>
              <a:cs typeface="Calibri"/>
              <a:sym typeface="Calibri"/>
            </a:endParaRPr>
          </a:p>
        </p:txBody>
      </p:sp>
      <p:pic>
        <p:nvPicPr>
          <p:cNvPr id="41" name="Google Shape;41;p21"/>
          <p:cNvPicPr preferRelativeResize="0"/>
          <p:nvPr/>
        </p:nvPicPr>
        <p:blipFill rotWithShape="1">
          <a:blip r:embed="rId3">
            <a:alphaModFix/>
          </a:blip>
          <a:srcRect/>
          <a:stretch/>
        </p:blipFill>
        <p:spPr>
          <a:xfrm>
            <a:off x="659936" y="5592418"/>
            <a:ext cx="2516506" cy="882412"/>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Text - 1col">
    <p:spTree>
      <p:nvGrpSpPr>
        <p:cNvPr id="1" name=""/>
        <p:cNvGrpSpPr/>
        <p:nvPr/>
      </p:nvGrpSpPr>
      <p:grpSpPr>
        <a:xfrm>
          <a:off x="0" y="0"/>
          <a:ext cx="0" cy="0"/>
          <a:chOff x="0" y="0"/>
          <a:chExt cx="0" cy="0"/>
        </a:xfrm>
      </p:grpSpPr>
      <p:sp>
        <p:nvSpPr>
          <p:cNvPr id="5" name="Content Placeholder 3"/>
          <p:cNvSpPr>
            <a:spLocks noGrp="1"/>
          </p:cNvSpPr>
          <p:nvPr>
            <p:ph sz="quarter" idx="12" hasCustomPrompt="1"/>
          </p:nvPr>
        </p:nvSpPr>
        <p:spPr>
          <a:xfrm>
            <a:off x="399370" y="1449389"/>
            <a:ext cx="11393260" cy="5096388"/>
          </a:xfrm>
          <a:prstGeom prst="rect">
            <a:avLst/>
          </a:prstGeom>
        </p:spPr>
        <p:txBody>
          <a:bodyPr lIns="0" tIns="0" rIns="0" bIns="0"/>
          <a:lstStyle>
            <a:lvl1pPr>
              <a:defRPr sz="1800">
                <a:solidFill>
                  <a:srgbClr val="000000"/>
                </a:solidFill>
                <a:latin typeface="+mj-lt"/>
              </a:defRPr>
            </a:lvl1pPr>
            <a:lvl2pPr>
              <a:defRPr sz="2200"/>
            </a:lvl2pPr>
            <a:lvl3pPr>
              <a:defRPr sz="2200"/>
            </a:lvl3pPr>
            <a:lvl4pPr>
              <a:defRPr sz="2200"/>
            </a:lvl4pPr>
            <a:lvl5pPr>
              <a:defRPr sz="2200"/>
            </a:lvl5pPr>
          </a:lstStyle>
          <a:p>
            <a:pPr lvl="0"/>
            <a:r>
              <a:rPr lang="en-US" dirty="0"/>
              <a:t>Content goes here (text / image / diagram / video). Make sure all media/graphics fit the column width, for better display results. </a:t>
            </a:r>
          </a:p>
        </p:txBody>
      </p:sp>
      <p:sp>
        <p:nvSpPr>
          <p:cNvPr id="2" name="Title 1"/>
          <p:cNvSpPr>
            <a:spLocks noGrp="1"/>
          </p:cNvSpPr>
          <p:nvPr>
            <p:ph type="title"/>
          </p:nvPr>
        </p:nvSpPr>
        <p:spPr/>
        <p:txBody>
          <a:bodyPr/>
          <a:lstStyle/>
          <a:p>
            <a:r>
              <a:rPr lang="en-US"/>
              <a:t>Click to edit Master title style</a:t>
            </a:r>
            <a:endParaRPr lang="el-GR"/>
          </a:p>
        </p:txBody>
      </p:sp>
    </p:spTree>
    <p:extLst>
      <p:ext uri="{BB962C8B-B14F-4D97-AF65-F5344CB8AC3E}">
        <p14:creationId xmlns:p14="http://schemas.microsoft.com/office/powerpoint/2010/main" val="921295945"/>
      </p:ext>
    </p:extLst>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title Content - 2col">
    <p:spTree>
      <p:nvGrpSpPr>
        <p:cNvPr id="1" name=""/>
        <p:cNvGrpSpPr/>
        <p:nvPr/>
      </p:nvGrpSpPr>
      <p:grpSpPr>
        <a:xfrm>
          <a:off x="0" y="0"/>
          <a:ext cx="0" cy="0"/>
          <a:chOff x="0" y="0"/>
          <a:chExt cx="0" cy="0"/>
        </a:xfrm>
      </p:grpSpPr>
      <p:sp>
        <p:nvSpPr>
          <p:cNvPr id="6" name="Text Placeholder 9"/>
          <p:cNvSpPr>
            <a:spLocks noGrp="1"/>
          </p:cNvSpPr>
          <p:nvPr>
            <p:ph type="body" sz="quarter" idx="10" hasCustomPrompt="1"/>
          </p:nvPr>
        </p:nvSpPr>
        <p:spPr>
          <a:xfrm>
            <a:off x="399369" y="1258817"/>
            <a:ext cx="11393261" cy="500784"/>
          </a:xfrm>
          <a:prstGeom prst="rect">
            <a:avLst/>
          </a:prstGeom>
          <a:noFill/>
        </p:spPr>
        <p:txBody>
          <a:bodyPr lIns="0" tIns="0" rIns="0" bIns="0" anchor="ctr" anchorCtr="0"/>
          <a:lstStyle>
            <a:lvl1pPr>
              <a:defRPr sz="2000" b="1" baseline="0">
                <a:solidFill>
                  <a:schemeClr val="accent3"/>
                </a:solidFill>
                <a:latin typeface="+mn-lt"/>
              </a:defRPr>
            </a:lvl1pPr>
          </a:lstStyle>
          <a:p>
            <a:pPr lvl="0"/>
            <a:r>
              <a:rPr lang="en-US" dirty="0"/>
              <a:t>Subtitle title goes here</a:t>
            </a:r>
            <a:endParaRPr lang="el-GR" dirty="0"/>
          </a:p>
        </p:txBody>
      </p:sp>
      <p:sp>
        <p:nvSpPr>
          <p:cNvPr id="8" name="Content Placeholder 3"/>
          <p:cNvSpPr>
            <a:spLocks noGrp="1"/>
          </p:cNvSpPr>
          <p:nvPr>
            <p:ph sz="quarter" idx="12" hasCustomPrompt="1"/>
          </p:nvPr>
        </p:nvSpPr>
        <p:spPr>
          <a:xfrm>
            <a:off x="399370" y="1994263"/>
            <a:ext cx="11393260" cy="4603389"/>
          </a:xfrm>
          <a:prstGeom prst="rect">
            <a:avLst/>
          </a:prstGeom>
        </p:spPr>
        <p:txBody>
          <a:bodyPr lIns="0" tIns="0" rIns="0" bIns="0"/>
          <a:lstStyle>
            <a:lvl1pPr>
              <a:defRPr sz="1800">
                <a:solidFill>
                  <a:srgbClr val="000000"/>
                </a:solidFill>
                <a:latin typeface="+mj-lt"/>
              </a:defRPr>
            </a:lvl1pPr>
            <a:lvl2pPr>
              <a:defRPr sz="2200"/>
            </a:lvl2pPr>
            <a:lvl3pPr>
              <a:defRPr sz="2200"/>
            </a:lvl3pPr>
            <a:lvl4pPr>
              <a:defRPr sz="2200"/>
            </a:lvl4pPr>
            <a:lvl5pPr>
              <a:defRPr sz="2200"/>
            </a:lvl5pPr>
          </a:lstStyle>
          <a:p>
            <a:pPr lvl="0"/>
            <a:r>
              <a:rPr lang="en-US" dirty="0"/>
              <a:t>Content goes here (text / image / diagram / video). Make sure all media/graphics fit the column width, for better display results. </a:t>
            </a:r>
          </a:p>
        </p:txBody>
      </p:sp>
      <p:sp>
        <p:nvSpPr>
          <p:cNvPr id="2" name="Title 1"/>
          <p:cNvSpPr>
            <a:spLocks noGrp="1"/>
          </p:cNvSpPr>
          <p:nvPr>
            <p:ph type="title"/>
          </p:nvPr>
        </p:nvSpPr>
        <p:spPr/>
        <p:txBody>
          <a:bodyPr/>
          <a:lstStyle/>
          <a:p>
            <a:r>
              <a:rPr lang="en-US"/>
              <a:t>Click to edit Master title style</a:t>
            </a:r>
            <a:endParaRPr lang="el-GR"/>
          </a:p>
        </p:txBody>
      </p:sp>
    </p:spTree>
    <p:extLst>
      <p:ext uri="{BB962C8B-B14F-4D97-AF65-F5344CB8AC3E}">
        <p14:creationId xmlns:p14="http://schemas.microsoft.com/office/powerpoint/2010/main" val="3401086476"/>
      </p:ext>
    </p:extLst>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Content - 2col">
    <p:spTree>
      <p:nvGrpSpPr>
        <p:cNvPr id="1" name=""/>
        <p:cNvGrpSpPr/>
        <p:nvPr/>
      </p:nvGrpSpPr>
      <p:grpSpPr>
        <a:xfrm>
          <a:off x="0" y="0"/>
          <a:ext cx="0" cy="0"/>
          <a:chOff x="0" y="0"/>
          <a:chExt cx="0" cy="0"/>
        </a:xfrm>
      </p:grpSpPr>
      <p:sp>
        <p:nvSpPr>
          <p:cNvPr id="5" name="Content Placeholder 3"/>
          <p:cNvSpPr>
            <a:spLocks noGrp="1"/>
          </p:cNvSpPr>
          <p:nvPr>
            <p:ph sz="quarter" idx="11" hasCustomPrompt="1"/>
          </p:nvPr>
        </p:nvSpPr>
        <p:spPr>
          <a:xfrm>
            <a:off x="399370" y="1332411"/>
            <a:ext cx="5518830" cy="5265240"/>
          </a:xfrm>
          <a:prstGeom prst="rect">
            <a:avLst/>
          </a:prstGeom>
        </p:spPr>
        <p:txBody>
          <a:bodyPr lIns="0" tIns="0" rIns="0" bIns="0"/>
          <a:lstStyle>
            <a:lvl1pPr>
              <a:defRPr sz="1800">
                <a:solidFill>
                  <a:srgbClr val="000000"/>
                </a:solidFill>
                <a:latin typeface="+mj-lt"/>
              </a:defRPr>
            </a:lvl1pPr>
            <a:lvl2pPr>
              <a:defRPr sz="2200"/>
            </a:lvl2pPr>
            <a:lvl3pPr>
              <a:defRPr sz="2200"/>
            </a:lvl3pPr>
            <a:lvl4pPr>
              <a:defRPr sz="2200"/>
            </a:lvl4pPr>
            <a:lvl5pPr>
              <a:defRPr sz="2200"/>
            </a:lvl5pPr>
          </a:lstStyle>
          <a:p>
            <a:pPr lvl="0"/>
            <a:r>
              <a:rPr lang="en-US" dirty="0"/>
              <a:t>Content goes here (text / image / diagram / video). Make sure all media/graphics fit the column width, for better display results. </a:t>
            </a:r>
          </a:p>
        </p:txBody>
      </p:sp>
      <p:sp>
        <p:nvSpPr>
          <p:cNvPr id="6" name="Content Placeholder 3"/>
          <p:cNvSpPr>
            <a:spLocks noGrp="1"/>
          </p:cNvSpPr>
          <p:nvPr>
            <p:ph sz="quarter" idx="12" hasCustomPrompt="1"/>
          </p:nvPr>
        </p:nvSpPr>
        <p:spPr>
          <a:xfrm>
            <a:off x="6273801" y="1332411"/>
            <a:ext cx="5518830" cy="5265240"/>
          </a:xfrm>
          <a:prstGeom prst="rect">
            <a:avLst/>
          </a:prstGeom>
        </p:spPr>
        <p:txBody>
          <a:bodyPr lIns="0" tIns="0" rIns="0" bIns="0"/>
          <a:lstStyle>
            <a:lvl1pPr>
              <a:defRPr sz="1800">
                <a:solidFill>
                  <a:srgbClr val="000000"/>
                </a:solidFill>
                <a:latin typeface="+mj-lt"/>
              </a:defRPr>
            </a:lvl1pPr>
            <a:lvl2pPr>
              <a:defRPr sz="2200"/>
            </a:lvl2pPr>
            <a:lvl3pPr>
              <a:defRPr sz="2200"/>
            </a:lvl3pPr>
            <a:lvl4pPr>
              <a:defRPr sz="2200"/>
            </a:lvl4pPr>
            <a:lvl5pPr>
              <a:defRPr sz="2200"/>
            </a:lvl5pPr>
          </a:lstStyle>
          <a:p>
            <a:pPr lvl="0"/>
            <a:r>
              <a:rPr lang="en-US" dirty="0"/>
              <a:t>Content goes here (text / image / diagram / video). Make sure all media/graphics fit the column width, for better display results. </a:t>
            </a:r>
          </a:p>
        </p:txBody>
      </p:sp>
      <p:sp>
        <p:nvSpPr>
          <p:cNvPr id="2" name="Title 1"/>
          <p:cNvSpPr>
            <a:spLocks noGrp="1"/>
          </p:cNvSpPr>
          <p:nvPr>
            <p:ph type="title"/>
          </p:nvPr>
        </p:nvSpPr>
        <p:spPr/>
        <p:txBody>
          <a:bodyPr/>
          <a:lstStyle/>
          <a:p>
            <a:r>
              <a:rPr lang="en-US"/>
              <a:t>Click to edit Master title style</a:t>
            </a:r>
            <a:endParaRPr lang="el-GR"/>
          </a:p>
        </p:txBody>
      </p:sp>
    </p:spTree>
    <p:extLst>
      <p:ext uri="{BB962C8B-B14F-4D97-AF65-F5344CB8AC3E}">
        <p14:creationId xmlns:p14="http://schemas.microsoft.com/office/powerpoint/2010/main" val="1261164680"/>
      </p:ext>
    </p:extLst>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title Text - 1col">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399370" y="1285794"/>
            <a:ext cx="11393260" cy="506611"/>
          </a:xfrm>
          <a:prstGeom prst="rect">
            <a:avLst/>
          </a:prstGeom>
          <a:noFill/>
        </p:spPr>
        <p:txBody>
          <a:bodyPr lIns="0" tIns="0" rIns="0" bIns="0" anchor="ctr" anchorCtr="0"/>
          <a:lstStyle>
            <a:lvl1pPr marL="0" marR="0" indent="0" algn="just" defTabSz="914377" rtl="0" eaLnBrk="1" fontAlgn="auto" latinLnBrk="0" hangingPunct="1">
              <a:lnSpc>
                <a:spcPct val="90000"/>
              </a:lnSpc>
              <a:spcBef>
                <a:spcPts val="1000"/>
              </a:spcBef>
              <a:spcAft>
                <a:spcPts val="0"/>
              </a:spcAft>
              <a:buClrTx/>
              <a:buSzTx/>
              <a:buFont typeface="Arial" panose="020B0604020202020204" pitchFamily="34" charset="0"/>
              <a:buNone/>
              <a:tabLst/>
              <a:defRPr sz="2000" b="1" baseline="0">
                <a:solidFill>
                  <a:schemeClr val="accent3"/>
                </a:solidFill>
                <a:latin typeface="+mn-lt"/>
              </a:defRPr>
            </a:lvl1pPr>
          </a:lstStyle>
          <a:p>
            <a:pPr marL="0" marR="0" lvl="0" indent="0" algn="just"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l-GR" dirty="0"/>
          </a:p>
        </p:txBody>
      </p:sp>
      <p:sp>
        <p:nvSpPr>
          <p:cNvPr id="9" name="Content Placeholder 3"/>
          <p:cNvSpPr>
            <a:spLocks noGrp="1"/>
          </p:cNvSpPr>
          <p:nvPr>
            <p:ph sz="quarter" idx="11" hasCustomPrompt="1"/>
          </p:nvPr>
        </p:nvSpPr>
        <p:spPr>
          <a:xfrm>
            <a:off x="399370" y="2046514"/>
            <a:ext cx="5518830" cy="4551135"/>
          </a:xfrm>
          <a:prstGeom prst="rect">
            <a:avLst/>
          </a:prstGeom>
        </p:spPr>
        <p:txBody>
          <a:bodyPr lIns="0" tIns="0" rIns="0" bIns="0"/>
          <a:lstStyle>
            <a:lvl1pPr>
              <a:defRPr sz="1800">
                <a:solidFill>
                  <a:srgbClr val="000000"/>
                </a:solidFill>
                <a:latin typeface="+mj-lt"/>
              </a:defRPr>
            </a:lvl1pPr>
            <a:lvl2pPr>
              <a:defRPr sz="2200"/>
            </a:lvl2pPr>
            <a:lvl3pPr>
              <a:defRPr sz="2200"/>
            </a:lvl3pPr>
            <a:lvl4pPr>
              <a:defRPr sz="2200"/>
            </a:lvl4pPr>
            <a:lvl5pPr>
              <a:defRPr sz="2200"/>
            </a:lvl5pPr>
          </a:lstStyle>
          <a:p>
            <a:pPr lvl="0"/>
            <a:r>
              <a:rPr lang="en-US" dirty="0"/>
              <a:t>Content goes here (text / image / diagram / video). Make sure all media/graphics fit the column width, for better display results. </a:t>
            </a:r>
          </a:p>
        </p:txBody>
      </p:sp>
      <p:sp>
        <p:nvSpPr>
          <p:cNvPr id="11" name="Content Placeholder 3"/>
          <p:cNvSpPr>
            <a:spLocks noGrp="1"/>
          </p:cNvSpPr>
          <p:nvPr>
            <p:ph sz="quarter" idx="12" hasCustomPrompt="1"/>
          </p:nvPr>
        </p:nvSpPr>
        <p:spPr>
          <a:xfrm>
            <a:off x="6273801" y="2046514"/>
            <a:ext cx="5518830" cy="4551135"/>
          </a:xfrm>
          <a:prstGeom prst="rect">
            <a:avLst/>
          </a:prstGeom>
        </p:spPr>
        <p:txBody>
          <a:bodyPr lIns="0" tIns="0" rIns="0" bIns="0"/>
          <a:lstStyle>
            <a:lvl1pPr>
              <a:defRPr sz="1800">
                <a:solidFill>
                  <a:srgbClr val="000000"/>
                </a:solidFill>
                <a:latin typeface="+mj-lt"/>
              </a:defRPr>
            </a:lvl1pPr>
            <a:lvl2pPr>
              <a:defRPr sz="2200"/>
            </a:lvl2pPr>
            <a:lvl3pPr>
              <a:defRPr sz="2200"/>
            </a:lvl3pPr>
            <a:lvl4pPr>
              <a:defRPr sz="2200"/>
            </a:lvl4pPr>
            <a:lvl5pPr>
              <a:defRPr sz="2200"/>
            </a:lvl5pPr>
          </a:lstStyle>
          <a:p>
            <a:pPr lvl="0"/>
            <a:r>
              <a:rPr lang="en-US" dirty="0"/>
              <a:t>Content goes here (text / image / diagram / video). Make sure all media/graphics fit the column width, for better display results. </a:t>
            </a:r>
          </a:p>
        </p:txBody>
      </p:sp>
      <p:sp>
        <p:nvSpPr>
          <p:cNvPr id="2" name="Title 1"/>
          <p:cNvSpPr>
            <a:spLocks noGrp="1"/>
          </p:cNvSpPr>
          <p:nvPr>
            <p:ph type="title"/>
          </p:nvPr>
        </p:nvSpPr>
        <p:spPr/>
        <p:txBody>
          <a:bodyPr/>
          <a:lstStyle/>
          <a:p>
            <a:r>
              <a:rPr lang="en-US"/>
              <a:t>Click to edit Master title style</a:t>
            </a:r>
            <a:endParaRPr lang="el-GR"/>
          </a:p>
        </p:txBody>
      </p:sp>
    </p:spTree>
    <p:extLst>
      <p:ext uri="{BB962C8B-B14F-4D97-AF65-F5344CB8AC3E}">
        <p14:creationId xmlns:p14="http://schemas.microsoft.com/office/powerpoint/2010/main" val="410299612"/>
      </p:ext>
    </p:extLst>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4"/>
          <p:cNvSpPr/>
          <p:nvPr/>
        </p:nvSpPr>
        <p:spPr>
          <a:xfrm>
            <a:off x="0" y="1"/>
            <a:ext cx="12192000" cy="1071154"/>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11;p14"/>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chemeClr val="lt1"/>
              </a:buClr>
              <a:buSzPts val="2800"/>
              <a:buFont typeface="Calibri"/>
              <a:buNone/>
              <a:defRPr sz="28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p:cNvSpPr/>
          <p:nvPr userDrawn="1"/>
        </p:nvSpPr>
        <p:spPr>
          <a:xfrm>
            <a:off x="0" y="1"/>
            <a:ext cx="12192000" cy="107115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Title Placeholder 7"/>
          <p:cNvSpPr>
            <a:spLocks noGrp="1"/>
          </p:cNvSpPr>
          <p:nvPr>
            <p:ph type="title"/>
          </p:nvPr>
        </p:nvSpPr>
        <p:spPr>
          <a:xfrm>
            <a:off x="399370" y="174449"/>
            <a:ext cx="11393260" cy="675444"/>
          </a:xfrm>
          <a:prstGeom prst="rect">
            <a:avLst/>
          </a:prstGeom>
        </p:spPr>
        <p:txBody>
          <a:bodyPr vert="horz" lIns="0" tIns="0" rIns="0" bIns="0" rtlCol="0" anchor="ctr">
            <a:noAutofit/>
          </a:bodyPr>
          <a:lstStyle/>
          <a:p>
            <a:endParaRPr lang="el-GR" dirty="0"/>
          </a:p>
        </p:txBody>
      </p:sp>
    </p:spTree>
    <p:extLst>
      <p:ext uri="{BB962C8B-B14F-4D97-AF65-F5344CB8AC3E}">
        <p14:creationId xmlns:p14="http://schemas.microsoft.com/office/powerpoint/2010/main" val="332751803"/>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Lst>
  <p:txStyles>
    <p:titleStyle>
      <a:lvl1pPr algn="l" defTabSz="914377" rtl="0" eaLnBrk="1" latinLnBrk="0" hangingPunct="1">
        <a:lnSpc>
          <a:spcPct val="100000"/>
        </a:lnSpc>
        <a:spcBef>
          <a:spcPct val="0"/>
        </a:spcBef>
        <a:buNone/>
        <a:defRPr sz="2800" kern="1200">
          <a:solidFill>
            <a:schemeClr val="bg1"/>
          </a:solidFill>
          <a:latin typeface="+mn-lt"/>
          <a:ea typeface="Roboto Slab" pitchFamily="2" charset="0"/>
          <a:cs typeface="+mj-cs"/>
        </a:defRPr>
      </a:lvl1pPr>
    </p:titleStyle>
    <p:bodyStyle>
      <a:lvl1pPr marL="0" indent="0" algn="just" defTabSz="914377" rtl="0" eaLnBrk="1" latinLnBrk="0" hangingPunct="1">
        <a:lnSpc>
          <a:spcPct val="90000"/>
        </a:lnSpc>
        <a:spcBef>
          <a:spcPts val="1000"/>
        </a:spcBef>
        <a:buFont typeface="Arial" panose="020B0604020202020204" pitchFamily="34" charset="0"/>
        <a:buNone/>
        <a:defRPr sz="2200" kern="1200">
          <a:solidFill>
            <a:schemeClr val="bg2"/>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175760" y="752730"/>
            <a:ext cx="7812945" cy="875935"/>
          </a:xfrm>
        </p:spPr>
        <p:txBody>
          <a:bodyPr>
            <a:normAutofit fontScale="90000"/>
          </a:bodyPr>
          <a:lstStyle/>
          <a:p>
            <a:r>
              <a:rPr lang="en-GB" sz="2800" b="0" dirty="0" err="1"/>
              <a:t>Ενότητ</a:t>
            </a:r>
            <a:r>
              <a:rPr lang="en-GB" sz="2800" b="0" dirty="0"/>
              <a:t>α 3</a:t>
            </a:r>
            <a:br>
              <a:rPr lang="en-GB" dirty="0"/>
            </a:br>
            <a:r>
              <a:rPr lang="en-GB" sz="3100" dirty="0"/>
              <a:t>ΟΚ</a:t>
            </a:r>
            <a:r>
              <a:rPr lang="el-GR" sz="3100" dirty="0"/>
              <a:t>τ</a:t>
            </a:r>
            <a:r>
              <a:rPr lang="en-GB" sz="3100" dirty="0"/>
              <a:t>Π </a:t>
            </a:r>
            <a:r>
              <a:rPr lang="el-GR" sz="3100" dirty="0"/>
              <a:t>και</a:t>
            </a:r>
            <a:r>
              <a:rPr lang="en-GB" sz="3100" dirty="0"/>
              <a:t> ΜΜΕ - Βα</a:t>
            </a:r>
            <a:r>
              <a:rPr lang="en-GB" sz="3100" dirty="0" err="1"/>
              <a:t>σικά</a:t>
            </a:r>
            <a:r>
              <a:rPr lang="en-GB" sz="3100" dirty="0"/>
              <a:t> </a:t>
            </a:r>
            <a:r>
              <a:rPr lang="en-GB" sz="3100" dirty="0" err="1"/>
              <a:t>συστ</a:t>
            </a:r>
            <a:r>
              <a:rPr lang="en-GB" sz="3100" dirty="0"/>
              <a:t>ατικά της δημοκρατίας</a:t>
            </a:r>
            <a:endParaRPr lang="el-GR" dirty="0"/>
          </a:p>
        </p:txBody>
      </p:sp>
      <p:sp>
        <p:nvSpPr>
          <p:cNvPr id="2" name="Google Shape;56;p1">
            <a:extLst>
              <a:ext uri="{FF2B5EF4-FFF2-40B4-BE49-F238E27FC236}">
                <a16:creationId xmlns:a16="http://schemas.microsoft.com/office/drawing/2014/main" id="{7C461C3A-EEFC-1E9F-5591-53A92B0FEA01}"/>
              </a:ext>
            </a:extLst>
          </p:cNvPr>
          <p:cNvSpPr/>
          <p:nvPr/>
        </p:nvSpPr>
        <p:spPr>
          <a:xfrm>
            <a:off x="4175761" y="1628665"/>
            <a:ext cx="4861560" cy="487680"/>
          </a:xfrm>
          <a:prstGeom prst="rect">
            <a:avLst/>
          </a:prstGeom>
          <a:solidFill>
            <a:srgbClr val="EB5353"/>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endParaRPr>
          </a:p>
        </p:txBody>
      </p:sp>
      <p:sp>
        <p:nvSpPr>
          <p:cNvPr id="3" name="Google Shape;58;p1">
            <a:extLst>
              <a:ext uri="{FF2B5EF4-FFF2-40B4-BE49-F238E27FC236}">
                <a16:creationId xmlns:a16="http://schemas.microsoft.com/office/drawing/2014/main" id="{DA7781B2-021F-54C0-A9F5-68650E55DF5F}"/>
              </a:ext>
            </a:extLst>
          </p:cNvPr>
          <p:cNvSpPr txBox="1">
            <a:spLocks/>
          </p:cNvSpPr>
          <p:nvPr/>
        </p:nvSpPr>
        <p:spPr>
          <a:xfrm>
            <a:off x="4339970" y="1733330"/>
            <a:ext cx="5357224" cy="32911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1000"/>
              </a:spcBef>
              <a:spcAft>
                <a:spcPts val="0"/>
              </a:spcAft>
              <a:buClr>
                <a:schemeClr val="accent1"/>
              </a:buClr>
              <a:buSzPts val="2400"/>
              <a:buFont typeface="Arial"/>
              <a:buNone/>
              <a:defRPr sz="2400" b="1" i="0" u="none" strike="noStrike" cap="none">
                <a:solidFill>
                  <a:schemeClr val="accent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90000"/>
              </a:lnSpc>
              <a:spcBef>
                <a:spcPts val="0"/>
              </a:spcBef>
              <a:spcAft>
                <a:spcPts val="0"/>
              </a:spcAft>
              <a:buClr>
                <a:srgbClr val="EB5353"/>
              </a:buClr>
              <a:buSzPts val="2400"/>
              <a:buFont typeface="Arial"/>
              <a:buNone/>
              <a:tabLst/>
              <a:defRPr/>
            </a:pPr>
            <a:r>
              <a:rPr kumimoji="0" lang="el-GR" sz="2200" b="1" i="0" u="none" strike="noStrike" kern="0" cap="none" spc="0" normalizeH="0" baseline="0" noProof="0" dirty="0" err="1">
                <a:ln>
                  <a:noFill/>
                </a:ln>
                <a:solidFill>
                  <a:srgbClr val="FFFFFF"/>
                </a:solidFill>
                <a:effectLst/>
                <a:uLnTx/>
                <a:uFillTx/>
                <a:latin typeface="Calibri"/>
                <a:ea typeface="Calibri"/>
                <a:cs typeface="Calibri"/>
                <a:sym typeface="Calibri"/>
              </a:rPr>
              <a:t>Υποενότητα</a:t>
            </a:r>
            <a:r>
              <a:rPr kumimoji="0" lang="el-GR" sz="2200" b="1" i="0" u="none" strike="noStrike" kern="0" cap="none" spc="0" normalizeH="0" baseline="0" noProof="0" dirty="0">
                <a:ln>
                  <a:noFill/>
                </a:ln>
                <a:solidFill>
                  <a:srgbClr val="FFFFFF"/>
                </a:solidFill>
                <a:effectLst/>
                <a:uLnTx/>
                <a:uFillTx/>
                <a:latin typeface="Calibri"/>
                <a:ea typeface="Calibri"/>
                <a:cs typeface="Calibri"/>
                <a:sym typeface="Calibri"/>
              </a:rPr>
              <a:t> 1: </a:t>
            </a:r>
            <a:r>
              <a:rPr kumimoji="0" lang="el-GR" sz="2200" b="1" i="0" u="none" strike="noStrike" kern="0" cap="none" spc="0" normalizeH="0" baseline="0" noProof="0" dirty="0" err="1">
                <a:ln>
                  <a:noFill/>
                </a:ln>
                <a:solidFill>
                  <a:srgbClr val="FFFFFF"/>
                </a:solidFill>
                <a:effectLst/>
                <a:uLnTx/>
                <a:uFillTx/>
                <a:latin typeface="Calibri"/>
                <a:ea typeface="Calibri"/>
                <a:cs typeface="Calibri"/>
                <a:sym typeface="Calibri"/>
              </a:rPr>
              <a:t>ΟΚτΠ</a:t>
            </a:r>
            <a:r>
              <a:rPr kumimoji="0" lang="el-GR" sz="2200" b="1" i="0" u="none" strike="noStrike" kern="0" cap="none" spc="0" normalizeH="0" baseline="0" noProof="0" dirty="0">
                <a:ln>
                  <a:noFill/>
                </a:ln>
                <a:solidFill>
                  <a:srgbClr val="FFFFFF"/>
                </a:solidFill>
                <a:effectLst/>
                <a:uLnTx/>
                <a:uFillTx/>
                <a:latin typeface="Calibri"/>
                <a:ea typeface="Calibri"/>
                <a:cs typeface="Calibri"/>
                <a:sym typeface="Calibri"/>
              </a:rPr>
              <a:t> </a:t>
            </a:r>
          </a:p>
        </p:txBody>
      </p:sp>
    </p:spTree>
    <p:extLst>
      <p:ext uri="{BB962C8B-B14F-4D97-AF65-F5344CB8AC3E}">
        <p14:creationId xmlns:p14="http://schemas.microsoft.com/office/powerpoint/2010/main" val="120343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7"/>
          <p:cNvSpPr txBox="1">
            <a:spLocks noGrp="1"/>
          </p:cNvSpPr>
          <p:nvPr>
            <p:ph type="body" idx="1"/>
          </p:nvPr>
        </p:nvSpPr>
        <p:spPr>
          <a:xfrm>
            <a:off x="399369" y="1258817"/>
            <a:ext cx="11393261" cy="500784"/>
          </a:xfrm>
          <a:prstGeom prst="rect">
            <a:avLst/>
          </a:prstGeom>
          <a:noFill/>
          <a:ln>
            <a:noFill/>
          </a:ln>
        </p:spPr>
        <p:txBody>
          <a:bodyPr spcFirstLastPara="1" wrap="square" lIns="0" tIns="0" rIns="0" bIns="0" anchor="ctr" anchorCtr="0">
            <a:noAutofit/>
          </a:bodyPr>
          <a:lstStyle/>
          <a:p>
            <a:pPr marL="0" lvl="0" indent="0" algn="just" rtl="0">
              <a:lnSpc>
                <a:spcPct val="90000"/>
              </a:lnSpc>
              <a:spcBef>
                <a:spcPts val="0"/>
              </a:spcBef>
              <a:spcAft>
                <a:spcPts val="0"/>
              </a:spcAft>
              <a:buClr>
                <a:schemeClr val="accent3"/>
              </a:buClr>
              <a:buSzPts val="2000"/>
              <a:buNone/>
            </a:pPr>
            <a:r>
              <a:rPr lang="en-US"/>
              <a:t>Ινδία (2010)</a:t>
            </a:r>
            <a:endParaRPr/>
          </a:p>
        </p:txBody>
      </p:sp>
      <p:sp>
        <p:nvSpPr>
          <p:cNvPr id="197" name="Google Shape;197;p7"/>
          <p:cNvSpPr txBox="1">
            <a:spLocks noGrp="1"/>
          </p:cNvSpPr>
          <p:nvPr>
            <p:ph type="body" idx="2"/>
          </p:nvPr>
        </p:nvSpPr>
        <p:spPr>
          <a:xfrm>
            <a:off x="399370" y="1994263"/>
            <a:ext cx="11393260" cy="4603389"/>
          </a:xfrm>
          <a:prstGeom prst="rect">
            <a:avLst/>
          </a:prstGeom>
          <a:noFill/>
          <a:ln>
            <a:noFill/>
          </a:ln>
        </p:spPr>
        <p:txBody>
          <a:bodyPr spcFirstLastPara="1" wrap="square" lIns="0" tIns="0" rIns="0" bIns="0" anchor="t" anchorCtr="0">
            <a:noAutofit/>
          </a:bodyPr>
          <a:lstStyle/>
          <a:p>
            <a:pPr marL="0" lvl="0" indent="0" algn="just" rtl="0">
              <a:lnSpc>
                <a:spcPct val="150000"/>
              </a:lnSpc>
              <a:spcBef>
                <a:spcPts val="0"/>
              </a:spcBef>
              <a:spcAft>
                <a:spcPts val="0"/>
              </a:spcAft>
              <a:buClr>
                <a:srgbClr val="000000"/>
              </a:buClr>
              <a:buSzPts val="1800"/>
              <a:buNone/>
            </a:pPr>
            <a:r>
              <a:rPr lang="en-US" dirty="0"/>
              <a:t>Ο νόμος του 2010 για τη ρύθμιση των ξένων συνεισφορών στην Ινδία είχε ως στόχο να περιορίσει τους ξένους οργανισμούς (και τις εγχώριες ΟΚ</a:t>
            </a:r>
            <a:r>
              <a:rPr lang="el-GR" dirty="0"/>
              <a:t>τ</a:t>
            </a:r>
            <a:r>
              <a:rPr lang="en-US" dirty="0"/>
              <a:t>Π που χρηματοδοτούν) από το να συμμετέχουν σε δραστηριότητες που θα μπορούσαν να θεωρηθούν </a:t>
            </a:r>
            <a:r>
              <a:rPr lang="el-GR" dirty="0"/>
              <a:t>«</a:t>
            </a:r>
            <a:r>
              <a:rPr lang="en-US" dirty="0"/>
              <a:t>α</a:t>
            </a:r>
            <a:r>
              <a:rPr lang="en-US" dirty="0" err="1"/>
              <a:t>ντεθνικές</a:t>
            </a:r>
            <a:r>
              <a:rPr lang="el-GR" dirty="0"/>
              <a:t>»</a:t>
            </a:r>
            <a:r>
              <a:rPr lang="en-US" dirty="0"/>
              <a:t> ή </a:t>
            </a:r>
            <a:r>
              <a:rPr lang="el-GR" dirty="0"/>
              <a:t>«</a:t>
            </a:r>
            <a:r>
              <a:rPr lang="en-US" dirty="0"/>
              <a:t>α</a:t>
            </a:r>
            <a:r>
              <a:rPr lang="en-US" dirty="0" err="1"/>
              <a:t>ντι</a:t>
            </a:r>
            <a:r>
              <a:rPr lang="en-US" dirty="0"/>
              <a:t>αναπτυξιακές</a:t>
            </a:r>
            <a:r>
              <a:rPr lang="el-GR" dirty="0"/>
              <a:t>»</a:t>
            </a:r>
            <a:r>
              <a:rPr lang="en-US" dirty="0"/>
              <a:t>.</a:t>
            </a:r>
            <a:endParaRPr dirty="0"/>
          </a:p>
          <a:p>
            <a:pPr marL="0" lvl="0" indent="0" algn="l" rtl="0">
              <a:lnSpc>
                <a:spcPct val="115000"/>
              </a:lnSpc>
              <a:spcBef>
                <a:spcPts val="1200"/>
              </a:spcBef>
              <a:spcAft>
                <a:spcPts val="0"/>
              </a:spcAft>
              <a:buSzPts val="1800"/>
              <a:buNone/>
            </a:pPr>
            <a:r>
              <a:rPr lang="en-US" i="1" dirty="0"/>
              <a:t>(Charities Aid Foundation, 2017)</a:t>
            </a:r>
            <a:endParaRPr i="1" dirty="0"/>
          </a:p>
          <a:p>
            <a:pPr marL="0" lvl="0" indent="0" algn="just" rtl="0">
              <a:lnSpc>
                <a:spcPct val="150000"/>
              </a:lnSpc>
              <a:spcBef>
                <a:spcPts val="1200"/>
              </a:spcBef>
              <a:spcAft>
                <a:spcPts val="0"/>
              </a:spcAft>
              <a:buClr>
                <a:srgbClr val="000000"/>
              </a:buClr>
              <a:buSzPts val="1800"/>
              <a:buNone/>
            </a:pPr>
            <a:endParaRPr dirty="0"/>
          </a:p>
          <a:p>
            <a:pPr marL="0" lvl="0" indent="0" algn="just" rtl="0">
              <a:lnSpc>
                <a:spcPct val="150000"/>
              </a:lnSpc>
              <a:spcBef>
                <a:spcPts val="1000"/>
              </a:spcBef>
              <a:spcAft>
                <a:spcPts val="0"/>
              </a:spcAft>
              <a:buClr>
                <a:srgbClr val="000000"/>
              </a:buClr>
              <a:buSzPts val="1800"/>
              <a:buNone/>
            </a:pPr>
            <a:endParaRPr dirty="0"/>
          </a:p>
        </p:txBody>
      </p:sp>
      <p:sp>
        <p:nvSpPr>
          <p:cNvPr id="198" name="Google Shape;198;p7"/>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Font typeface="Calibri"/>
              <a:buNone/>
            </a:pPr>
            <a:r>
              <a:rPr lang="en-US" b="1" dirty="0"/>
              <a:t>Πα</a:t>
            </a:r>
            <a:r>
              <a:rPr lang="en-US" b="1" dirty="0" err="1"/>
              <a:t>γκόσμιες</a:t>
            </a:r>
            <a:r>
              <a:rPr lang="en-US" b="1" dirty="0"/>
              <a:t> </a:t>
            </a:r>
            <a:r>
              <a:rPr lang="en-US" b="1" dirty="0" err="1"/>
              <a:t>μελέτες</a:t>
            </a:r>
            <a:r>
              <a:rPr lang="en-US" b="1" dirty="0"/>
              <a:t> π</a:t>
            </a:r>
            <a:r>
              <a:rPr lang="en-US" b="1" dirty="0" err="1"/>
              <a:t>ερι</a:t>
            </a:r>
            <a:r>
              <a:rPr lang="en-US" b="1" dirty="0"/>
              <a:t>πτώσεων ΟΚ</a:t>
            </a:r>
            <a:r>
              <a:rPr lang="el-GR" b="1" dirty="0"/>
              <a:t>τ</a:t>
            </a:r>
            <a:r>
              <a:rPr lang="en-US" b="1" dirty="0"/>
              <a:t>Π </a:t>
            </a:r>
            <a:endParaRPr b="1" dirty="0"/>
          </a:p>
        </p:txBody>
      </p:sp>
      <p:pic>
        <p:nvPicPr>
          <p:cNvPr id="199" name="Google Shape;199;p7"/>
          <p:cNvPicPr preferRelativeResize="0"/>
          <p:nvPr/>
        </p:nvPicPr>
        <p:blipFill>
          <a:blip r:embed="rId3">
            <a:alphaModFix/>
          </a:blip>
          <a:stretch>
            <a:fillRect/>
          </a:stretch>
        </p:blipFill>
        <p:spPr>
          <a:xfrm>
            <a:off x="6308563" y="3104950"/>
            <a:ext cx="4562475" cy="28003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8"/>
          <p:cNvSpPr txBox="1">
            <a:spLocks noGrp="1"/>
          </p:cNvSpPr>
          <p:nvPr>
            <p:ph type="body" idx="1"/>
          </p:nvPr>
        </p:nvSpPr>
        <p:spPr>
          <a:xfrm>
            <a:off x="399369" y="1258817"/>
            <a:ext cx="11393261" cy="500784"/>
          </a:xfrm>
          <a:prstGeom prst="rect">
            <a:avLst/>
          </a:prstGeom>
          <a:noFill/>
          <a:ln>
            <a:noFill/>
          </a:ln>
        </p:spPr>
        <p:txBody>
          <a:bodyPr spcFirstLastPara="1" wrap="square" lIns="0" tIns="0" rIns="0" bIns="0" anchor="ctr" anchorCtr="0">
            <a:noAutofit/>
          </a:bodyPr>
          <a:lstStyle/>
          <a:p>
            <a:pPr marL="0" lvl="0" indent="0" algn="just" rtl="0">
              <a:lnSpc>
                <a:spcPct val="90000"/>
              </a:lnSpc>
              <a:spcBef>
                <a:spcPts val="0"/>
              </a:spcBef>
              <a:spcAft>
                <a:spcPts val="0"/>
              </a:spcAft>
              <a:buClr>
                <a:schemeClr val="accent3"/>
              </a:buClr>
              <a:buSzPts val="2000"/>
              <a:buNone/>
            </a:pPr>
            <a:r>
              <a:rPr lang="en-US"/>
              <a:t>Αίγυπτος (2016)</a:t>
            </a:r>
            <a:endParaRPr/>
          </a:p>
        </p:txBody>
      </p:sp>
      <p:sp>
        <p:nvSpPr>
          <p:cNvPr id="205" name="Google Shape;205;p8"/>
          <p:cNvSpPr txBox="1">
            <a:spLocks noGrp="1"/>
          </p:cNvSpPr>
          <p:nvPr>
            <p:ph type="body" idx="2"/>
          </p:nvPr>
        </p:nvSpPr>
        <p:spPr>
          <a:xfrm>
            <a:off x="399370" y="1994263"/>
            <a:ext cx="11393260" cy="4603389"/>
          </a:xfrm>
          <a:prstGeom prst="rect">
            <a:avLst/>
          </a:prstGeom>
          <a:noFill/>
          <a:ln>
            <a:noFill/>
          </a:ln>
        </p:spPr>
        <p:txBody>
          <a:bodyPr spcFirstLastPara="1" wrap="square" lIns="0" tIns="0" rIns="0" bIns="0" anchor="t" anchorCtr="0">
            <a:noAutofit/>
          </a:bodyPr>
          <a:lstStyle/>
          <a:p>
            <a:pPr marL="0" lvl="0" indent="0" algn="just" rtl="0">
              <a:lnSpc>
                <a:spcPct val="150000"/>
              </a:lnSpc>
              <a:spcBef>
                <a:spcPts val="0"/>
              </a:spcBef>
              <a:spcAft>
                <a:spcPts val="0"/>
              </a:spcAft>
              <a:buClr>
                <a:srgbClr val="000000"/>
              </a:buClr>
              <a:buSzPts val="1800"/>
              <a:buNone/>
            </a:pPr>
            <a:r>
              <a:rPr lang="en-US" dirty="0"/>
              <a:t>Κατά τη διάρκεια του 2016, το κοινοβούλιο της Αιγύπτου ενέκρινε ένα περιοριστικό νομοσχέδιο για τις ενώσεις πολιτών, το οποίο παρέχει την εξουσία να κλείνει κάθε ΟΚ</a:t>
            </a:r>
            <a:r>
              <a:rPr lang="el-GR" dirty="0"/>
              <a:t>τ</a:t>
            </a:r>
            <a:r>
              <a:rPr lang="en-US" dirty="0"/>
              <a:t>Π που θεωρείται ότι δεν λειτουργεί σύμφωνα με το σχέδιο της κυβέρνησης.</a:t>
            </a:r>
            <a:endParaRPr dirty="0"/>
          </a:p>
          <a:p>
            <a:pPr marL="0" lvl="0" indent="0" algn="just" rtl="0">
              <a:lnSpc>
                <a:spcPct val="150000"/>
              </a:lnSpc>
              <a:spcBef>
                <a:spcPts val="1000"/>
              </a:spcBef>
              <a:spcAft>
                <a:spcPts val="0"/>
              </a:spcAft>
              <a:buClr>
                <a:srgbClr val="000000"/>
              </a:buClr>
              <a:buSzPts val="1800"/>
              <a:buNone/>
            </a:pPr>
            <a:endParaRPr dirty="0"/>
          </a:p>
          <a:p>
            <a:pPr marL="0" lvl="0" indent="0" algn="l" rtl="0">
              <a:lnSpc>
                <a:spcPct val="115000"/>
              </a:lnSpc>
              <a:spcBef>
                <a:spcPts val="1200"/>
              </a:spcBef>
              <a:spcAft>
                <a:spcPts val="0"/>
              </a:spcAft>
              <a:buSzPts val="1800"/>
              <a:buNone/>
            </a:pPr>
            <a:r>
              <a:rPr lang="en-US" i="1" dirty="0"/>
              <a:t>(Charities Aid Foundation, 2017)</a:t>
            </a:r>
            <a:endParaRPr i="1" dirty="0"/>
          </a:p>
          <a:p>
            <a:pPr marL="0" lvl="0" indent="0" algn="just" rtl="0">
              <a:lnSpc>
                <a:spcPct val="150000"/>
              </a:lnSpc>
              <a:spcBef>
                <a:spcPts val="1200"/>
              </a:spcBef>
              <a:spcAft>
                <a:spcPts val="0"/>
              </a:spcAft>
              <a:buClr>
                <a:srgbClr val="000000"/>
              </a:buClr>
              <a:buSzPts val="1800"/>
              <a:buNone/>
            </a:pPr>
            <a:endParaRPr dirty="0"/>
          </a:p>
          <a:p>
            <a:pPr marL="0" lvl="0" indent="0" algn="just" rtl="0">
              <a:lnSpc>
                <a:spcPct val="150000"/>
              </a:lnSpc>
              <a:spcBef>
                <a:spcPts val="1000"/>
              </a:spcBef>
              <a:spcAft>
                <a:spcPts val="0"/>
              </a:spcAft>
              <a:buClr>
                <a:srgbClr val="000000"/>
              </a:buClr>
              <a:buSzPts val="1800"/>
              <a:buNone/>
            </a:pPr>
            <a:endParaRPr dirty="0"/>
          </a:p>
        </p:txBody>
      </p:sp>
      <p:sp>
        <p:nvSpPr>
          <p:cNvPr id="206" name="Google Shape;206;p8"/>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Font typeface="Calibri"/>
              <a:buNone/>
            </a:pPr>
            <a:r>
              <a:rPr lang="en-US" b="1" dirty="0"/>
              <a:t>Πα</a:t>
            </a:r>
            <a:r>
              <a:rPr lang="en-US" b="1" dirty="0" err="1"/>
              <a:t>γκόσμιες</a:t>
            </a:r>
            <a:r>
              <a:rPr lang="en-US" b="1" dirty="0"/>
              <a:t> </a:t>
            </a:r>
            <a:r>
              <a:rPr lang="en-US" b="1" dirty="0" err="1"/>
              <a:t>μελέτες</a:t>
            </a:r>
            <a:r>
              <a:rPr lang="en-US" b="1" dirty="0"/>
              <a:t> π</a:t>
            </a:r>
            <a:r>
              <a:rPr lang="en-US" b="1" dirty="0" err="1"/>
              <a:t>ερι</a:t>
            </a:r>
            <a:r>
              <a:rPr lang="en-US" b="1" dirty="0"/>
              <a:t>πτώσεων ΟΚ</a:t>
            </a:r>
            <a:r>
              <a:rPr lang="el-GR" b="1" dirty="0"/>
              <a:t>τ</a:t>
            </a:r>
            <a:r>
              <a:rPr lang="en-US" b="1" dirty="0"/>
              <a:t>Π </a:t>
            </a:r>
            <a:endParaRPr b="1" dirty="0"/>
          </a:p>
        </p:txBody>
      </p:sp>
      <p:pic>
        <p:nvPicPr>
          <p:cNvPr id="207" name="Google Shape;207;p8"/>
          <p:cNvPicPr preferRelativeResize="0"/>
          <p:nvPr/>
        </p:nvPicPr>
        <p:blipFill>
          <a:blip r:embed="rId3">
            <a:alphaModFix/>
          </a:blip>
          <a:stretch>
            <a:fillRect/>
          </a:stretch>
        </p:blipFill>
        <p:spPr>
          <a:xfrm>
            <a:off x="3803700" y="3093371"/>
            <a:ext cx="7988924" cy="30795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9"/>
          <p:cNvSpPr txBox="1">
            <a:spLocks noGrp="1"/>
          </p:cNvSpPr>
          <p:nvPr>
            <p:ph type="body" idx="1"/>
          </p:nvPr>
        </p:nvSpPr>
        <p:spPr>
          <a:xfrm>
            <a:off x="399369" y="1258817"/>
            <a:ext cx="11393261" cy="500784"/>
          </a:xfrm>
          <a:prstGeom prst="rect">
            <a:avLst/>
          </a:prstGeom>
          <a:noFill/>
          <a:ln>
            <a:noFill/>
          </a:ln>
        </p:spPr>
        <p:txBody>
          <a:bodyPr spcFirstLastPara="1" wrap="square" lIns="0" tIns="0" rIns="0" bIns="0" anchor="ctr" anchorCtr="0">
            <a:noAutofit/>
          </a:bodyPr>
          <a:lstStyle/>
          <a:p>
            <a:pPr marL="0" lvl="0" indent="0" algn="just" rtl="0">
              <a:lnSpc>
                <a:spcPct val="90000"/>
              </a:lnSpc>
              <a:spcBef>
                <a:spcPts val="0"/>
              </a:spcBef>
              <a:spcAft>
                <a:spcPts val="0"/>
              </a:spcAft>
              <a:buClr>
                <a:schemeClr val="accent3"/>
              </a:buClr>
              <a:buSzPts val="2000"/>
              <a:buNone/>
            </a:pPr>
            <a:r>
              <a:rPr lang="en-US"/>
              <a:t>Ρωσία (2012)</a:t>
            </a:r>
            <a:endParaRPr/>
          </a:p>
        </p:txBody>
      </p:sp>
      <p:sp>
        <p:nvSpPr>
          <p:cNvPr id="213" name="Google Shape;213;p9"/>
          <p:cNvSpPr txBox="1">
            <a:spLocks noGrp="1"/>
          </p:cNvSpPr>
          <p:nvPr>
            <p:ph type="body" idx="2"/>
          </p:nvPr>
        </p:nvSpPr>
        <p:spPr>
          <a:xfrm>
            <a:off x="399370" y="1994263"/>
            <a:ext cx="11393260" cy="4603389"/>
          </a:xfrm>
          <a:prstGeom prst="rect">
            <a:avLst/>
          </a:prstGeom>
          <a:noFill/>
          <a:ln>
            <a:noFill/>
          </a:ln>
        </p:spPr>
        <p:txBody>
          <a:bodyPr spcFirstLastPara="1" wrap="square" lIns="0" tIns="0" rIns="0" bIns="0" anchor="t" anchorCtr="0">
            <a:noAutofit/>
          </a:bodyPr>
          <a:lstStyle/>
          <a:p>
            <a:pPr marL="0" lvl="0" indent="0" algn="just" rtl="0">
              <a:lnSpc>
                <a:spcPct val="150000"/>
              </a:lnSpc>
              <a:spcBef>
                <a:spcPts val="0"/>
              </a:spcBef>
              <a:spcAft>
                <a:spcPts val="0"/>
              </a:spcAft>
              <a:buClr>
                <a:srgbClr val="000000"/>
              </a:buClr>
              <a:buSzPts val="1800"/>
              <a:buNone/>
            </a:pPr>
            <a:r>
              <a:rPr lang="en-US" dirty="0"/>
              <a:t>Η Ρωσία ψήφισε νόμο το 2012 με σκοπό να σταματήσει το έργο </a:t>
            </a:r>
            <a:r>
              <a:rPr lang="en-GB" dirty="0"/>
              <a:t>οργανώσεων </a:t>
            </a:r>
            <a:r>
              <a:rPr lang="en-US" dirty="0"/>
              <a:t>που ενεργούν ως ξένοι πράκτορες. Αυτό περιλαμβάνει κάθε </a:t>
            </a:r>
            <a:r>
              <a:rPr lang="en-US" dirty="0" err="1"/>
              <a:t>οργάνωση </a:t>
            </a:r>
            <a:r>
              <a:rPr lang="en-US" dirty="0"/>
              <a:t>στη Ρωσία που λαμβάνει χρήματα από ξένες πηγές. Επιπλέον, εάν διαπιστωθεί ότι μια </a:t>
            </a:r>
            <a:r>
              <a:rPr lang="en-US" dirty="0" err="1"/>
              <a:t>οργάνωση διεξάγει </a:t>
            </a:r>
            <a:r>
              <a:rPr lang="en-US" dirty="0"/>
              <a:t>οτιδήποτε θεωρείται ότι συνιστά πολιτική δραστηριότητα, η </a:t>
            </a:r>
            <a:r>
              <a:rPr lang="en-US" dirty="0" err="1"/>
              <a:t>οργάνωση αυτή </a:t>
            </a:r>
            <a:r>
              <a:rPr lang="en-US" dirty="0"/>
              <a:t>θα χαρακτηριστεί ως ξένος πράκτορας. </a:t>
            </a:r>
            <a:endParaRPr dirty="0"/>
          </a:p>
          <a:p>
            <a:pPr marL="0" lvl="0" indent="0" algn="just" rtl="0">
              <a:lnSpc>
                <a:spcPct val="150000"/>
              </a:lnSpc>
              <a:spcBef>
                <a:spcPts val="1000"/>
              </a:spcBef>
              <a:spcAft>
                <a:spcPts val="0"/>
              </a:spcAft>
              <a:buClr>
                <a:srgbClr val="000000"/>
              </a:buClr>
              <a:buSzPts val="1800"/>
              <a:buNone/>
            </a:pPr>
            <a:endParaRPr dirty="0"/>
          </a:p>
          <a:p>
            <a:pPr marL="0" lvl="0" indent="0" algn="l" rtl="0">
              <a:lnSpc>
                <a:spcPct val="115000"/>
              </a:lnSpc>
              <a:spcBef>
                <a:spcPts val="1200"/>
              </a:spcBef>
              <a:spcAft>
                <a:spcPts val="0"/>
              </a:spcAft>
              <a:buSzPts val="1800"/>
              <a:buNone/>
            </a:pPr>
            <a:r>
              <a:rPr lang="en-US" i="1" dirty="0"/>
              <a:t>(Charities Aid Foundation, 2017)</a:t>
            </a:r>
            <a:endParaRPr i="1" dirty="0"/>
          </a:p>
          <a:p>
            <a:pPr marL="0" lvl="0" indent="0" algn="just" rtl="0">
              <a:lnSpc>
                <a:spcPct val="150000"/>
              </a:lnSpc>
              <a:spcBef>
                <a:spcPts val="1200"/>
              </a:spcBef>
              <a:spcAft>
                <a:spcPts val="0"/>
              </a:spcAft>
              <a:buClr>
                <a:srgbClr val="000000"/>
              </a:buClr>
              <a:buSzPts val="1800"/>
              <a:buNone/>
            </a:pPr>
            <a:endParaRPr dirty="0"/>
          </a:p>
          <a:p>
            <a:pPr marL="0" lvl="0" indent="0" algn="just" rtl="0">
              <a:lnSpc>
                <a:spcPct val="150000"/>
              </a:lnSpc>
              <a:spcBef>
                <a:spcPts val="1000"/>
              </a:spcBef>
              <a:spcAft>
                <a:spcPts val="0"/>
              </a:spcAft>
              <a:buClr>
                <a:srgbClr val="000000"/>
              </a:buClr>
              <a:buSzPts val="1800"/>
              <a:buNone/>
            </a:pPr>
            <a:endParaRPr dirty="0"/>
          </a:p>
        </p:txBody>
      </p:sp>
      <p:sp>
        <p:nvSpPr>
          <p:cNvPr id="214" name="Google Shape;214;p9"/>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Font typeface="Calibri"/>
              <a:buNone/>
            </a:pPr>
            <a:r>
              <a:rPr lang="en-US" b="1" dirty="0"/>
              <a:t>Πα</a:t>
            </a:r>
            <a:r>
              <a:rPr lang="en-US" b="1" dirty="0" err="1"/>
              <a:t>γκόσμιες</a:t>
            </a:r>
            <a:r>
              <a:rPr lang="en-US" b="1" dirty="0"/>
              <a:t> </a:t>
            </a:r>
            <a:r>
              <a:rPr lang="en-US" b="1" dirty="0" err="1"/>
              <a:t>μελέτες</a:t>
            </a:r>
            <a:r>
              <a:rPr lang="en-US" b="1" dirty="0"/>
              <a:t> π</a:t>
            </a:r>
            <a:r>
              <a:rPr lang="en-US" b="1" dirty="0" err="1"/>
              <a:t>ερι</a:t>
            </a:r>
            <a:r>
              <a:rPr lang="en-US" b="1" dirty="0"/>
              <a:t>πτώσεων ΟΚ</a:t>
            </a:r>
            <a:r>
              <a:rPr lang="el-GR" b="1" dirty="0"/>
              <a:t>τ</a:t>
            </a:r>
            <a:r>
              <a:rPr lang="en-US" b="1" dirty="0"/>
              <a:t>Π </a:t>
            </a:r>
            <a:endParaRPr b="1" dirty="0"/>
          </a:p>
        </p:txBody>
      </p:sp>
      <p:pic>
        <p:nvPicPr>
          <p:cNvPr id="215" name="Google Shape;215;p9"/>
          <p:cNvPicPr preferRelativeResize="0"/>
          <p:nvPr/>
        </p:nvPicPr>
        <p:blipFill>
          <a:blip r:embed="rId3">
            <a:alphaModFix/>
          </a:blip>
          <a:stretch>
            <a:fillRect/>
          </a:stretch>
        </p:blipFill>
        <p:spPr>
          <a:xfrm>
            <a:off x="5983014" y="3342290"/>
            <a:ext cx="5809609" cy="319086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0"/>
          <p:cNvSpPr txBox="1">
            <a:spLocks noGrp="1"/>
          </p:cNvSpPr>
          <p:nvPr>
            <p:ph type="body" idx="1"/>
          </p:nvPr>
        </p:nvSpPr>
        <p:spPr>
          <a:xfrm>
            <a:off x="399369" y="1258817"/>
            <a:ext cx="11393261" cy="500784"/>
          </a:xfrm>
          <a:prstGeom prst="rect">
            <a:avLst/>
          </a:prstGeom>
          <a:noFill/>
          <a:ln>
            <a:noFill/>
          </a:ln>
        </p:spPr>
        <p:txBody>
          <a:bodyPr spcFirstLastPara="1" wrap="square" lIns="0" tIns="0" rIns="0" bIns="0" anchor="ctr" anchorCtr="0">
            <a:noAutofit/>
          </a:bodyPr>
          <a:lstStyle/>
          <a:p>
            <a:pPr marL="0" lvl="0" indent="0" algn="just" rtl="0">
              <a:lnSpc>
                <a:spcPct val="90000"/>
              </a:lnSpc>
              <a:spcBef>
                <a:spcPts val="0"/>
              </a:spcBef>
              <a:spcAft>
                <a:spcPts val="0"/>
              </a:spcAft>
              <a:buClr>
                <a:schemeClr val="accent3"/>
              </a:buClr>
              <a:buSzPts val="2000"/>
              <a:buNone/>
            </a:pPr>
            <a:r>
              <a:rPr lang="en-US"/>
              <a:t>Ηνωμένες Πολιτείες </a:t>
            </a:r>
            <a:endParaRPr/>
          </a:p>
        </p:txBody>
      </p:sp>
      <p:sp>
        <p:nvSpPr>
          <p:cNvPr id="221" name="Google Shape;221;p10"/>
          <p:cNvSpPr txBox="1">
            <a:spLocks noGrp="1"/>
          </p:cNvSpPr>
          <p:nvPr>
            <p:ph type="body" idx="2"/>
          </p:nvPr>
        </p:nvSpPr>
        <p:spPr>
          <a:xfrm>
            <a:off x="399370" y="1994263"/>
            <a:ext cx="11393260" cy="4603389"/>
          </a:xfrm>
          <a:prstGeom prst="rect">
            <a:avLst/>
          </a:prstGeom>
          <a:noFill/>
          <a:ln>
            <a:noFill/>
          </a:ln>
        </p:spPr>
        <p:txBody>
          <a:bodyPr spcFirstLastPara="1" wrap="square" lIns="0" tIns="0" rIns="0" bIns="0" anchor="t" anchorCtr="0">
            <a:noAutofit/>
          </a:bodyPr>
          <a:lstStyle/>
          <a:p>
            <a:pPr marL="0" lvl="0" indent="0" algn="just" rtl="0">
              <a:lnSpc>
                <a:spcPct val="150000"/>
              </a:lnSpc>
              <a:spcBef>
                <a:spcPts val="0"/>
              </a:spcBef>
              <a:spcAft>
                <a:spcPts val="0"/>
              </a:spcAft>
              <a:buClr>
                <a:srgbClr val="000000"/>
              </a:buClr>
              <a:buSzPts val="1800"/>
              <a:buNone/>
            </a:pPr>
            <a:r>
              <a:rPr lang="en-US" dirty="0"/>
              <a:t>Στις ΗΠΑ, το 2017, ο Τραμπ υπέγραψε εκτελεστική πράξη με την οποία επανέρχεται ο λεγόμενος </a:t>
            </a:r>
            <a:r>
              <a:rPr lang="el-GR" dirty="0"/>
              <a:t>«</a:t>
            </a:r>
            <a:r>
              <a:rPr lang="en-US" dirty="0"/>
              <a:t>πα</a:t>
            </a:r>
            <a:r>
              <a:rPr lang="en-US" dirty="0" err="1"/>
              <a:t>γκόσμιος</a:t>
            </a:r>
            <a:r>
              <a:rPr lang="en-US" dirty="0"/>
              <a:t> κα</a:t>
            </a:r>
            <a:r>
              <a:rPr lang="en-US" dirty="0" err="1"/>
              <a:t>νόν</a:t>
            </a:r>
            <a:r>
              <a:rPr lang="en-US" dirty="0"/>
              <a:t>ας φίμωσης</a:t>
            </a:r>
            <a:r>
              <a:rPr lang="el-GR" dirty="0"/>
              <a:t>»</a:t>
            </a:r>
            <a:r>
              <a:rPr lang="en-US" dirty="0"/>
              <a:t>, ο οποίος απαγορεύει στις </a:t>
            </a:r>
            <a:r>
              <a:rPr lang="en-US" dirty="0" err="1"/>
              <a:t>διεθνείς</a:t>
            </a:r>
            <a:r>
              <a:rPr lang="en-US" dirty="0"/>
              <a:t> ΟΚ</a:t>
            </a:r>
            <a:r>
              <a:rPr lang="el-GR" dirty="0"/>
              <a:t>τ</a:t>
            </a:r>
            <a:r>
              <a:rPr lang="en-US" dirty="0"/>
              <a:t>Π που διενεργούν ή προωθούν αμβλώσεις να λαμβάνουν χρηματοδότηση από την κυβέρνηση των ΗΠΑ.</a:t>
            </a:r>
            <a:endParaRPr dirty="0"/>
          </a:p>
          <a:p>
            <a:pPr marL="0" lvl="0" indent="0" algn="just" rtl="0">
              <a:lnSpc>
                <a:spcPct val="150000"/>
              </a:lnSpc>
              <a:spcBef>
                <a:spcPts val="1000"/>
              </a:spcBef>
              <a:spcAft>
                <a:spcPts val="0"/>
              </a:spcAft>
              <a:buClr>
                <a:srgbClr val="000000"/>
              </a:buClr>
              <a:buSzPts val="1800"/>
              <a:buNone/>
            </a:pPr>
            <a:endParaRPr dirty="0"/>
          </a:p>
          <a:p>
            <a:pPr marL="0" lvl="0" indent="0" algn="l" rtl="0">
              <a:lnSpc>
                <a:spcPct val="115000"/>
              </a:lnSpc>
              <a:spcBef>
                <a:spcPts val="1200"/>
              </a:spcBef>
              <a:spcAft>
                <a:spcPts val="0"/>
              </a:spcAft>
              <a:buSzPts val="1800"/>
              <a:buNone/>
            </a:pPr>
            <a:r>
              <a:rPr lang="en-US" i="1" dirty="0"/>
              <a:t>(Charities Aid Foundation, 2017)</a:t>
            </a:r>
            <a:endParaRPr i="1" dirty="0"/>
          </a:p>
          <a:p>
            <a:pPr marL="0" lvl="0" indent="0" algn="just" rtl="0">
              <a:lnSpc>
                <a:spcPct val="150000"/>
              </a:lnSpc>
              <a:spcBef>
                <a:spcPts val="1200"/>
              </a:spcBef>
              <a:spcAft>
                <a:spcPts val="0"/>
              </a:spcAft>
              <a:buClr>
                <a:srgbClr val="000000"/>
              </a:buClr>
              <a:buSzPts val="1800"/>
              <a:buNone/>
            </a:pPr>
            <a:endParaRPr dirty="0"/>
          </a:p>
        </p:txBody>
      </p:sp>
      <p:sp>
        <p:nvSpPr>
          <p:cNvPr id="222" name="Google Shape;222;p10"/>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Font typeface="Calibri"/>
              <a:buNone/>
            </a:pPr>
            <a:r>
              <a:rPr lang="en-US" b="1"/>
              <a:t>Παγκόσμιες μελέτες περιπτώσεων ΟΚΠ </a:t>
            </a:r>
            <a:endParaRPr b="1"/>
          </a:p>
        </p:txBody>
      </p:sp>
      <p:pic>
        <p:nvPicPr>
          <p:cNvPr id="223" name="Google Shape;223;p10"/>
          <p:cNvPicPr preferRelativeResize="0"/>
          <p:nvPr/>
        </p:nvPicPr>
        <p:blipFill>
          <a:blip r:embed="rId3">
            <a:alphaModFix/>
          </a:blip>
          <a:stretch>
            <a:fillRect/>
          </a:stretch>
        </p:blipFill>
        <p:spPr>
          <a:xfrm>
            <a:off x="6592150" y="2935725"/>
            <a:ext cx="5200476" cy="34737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g25ba87e51f1_0_18"/>
          <p:cNvSpPr txBox="1">
            <a:spLocks noGrp="1"/>
          </p:cNvSpPr>
          <p:nvPr>
            <p:ph type="body" idx="2"/>
          </p:nvPr>
        </p:nvSpPr>
        <p:spPr>
          <a:xfrm>
            <a:off x="399375" y="1526750"/>
            <a:ext cx="11318100" cy="5070900"/>
          </a:xfrm>
          <a:prstGeom prst="rect">
            <a:avLst/>
          </a:prstGeom>
        </p:spPr>
        <p:txBody>
          <a:bodyPr spcFirstLastPara="1" wrap="square" lIns="0" tIns="0" rIns="0" bIns="0" anchor="t" anchorCtr="0">
            <a:noAutofit/>
          </a:bodyPr>
          <a:lstStyle/>
          <a:p>
            <a:pPr marL="0" lvl="0" indent="0" algn="just" rtl="0">
              <a:spcBef>
                <a:spcPts val="0"/>
              </a:spcBef>
              <a:spcAft>
                <a:spcPts val="0"/>
              </a:spcAft>
              <a:buNone/>
            </a:pPr>
            <a:r>
              <a:rPr lang="el-GR" sz="2000" dirty="0"/>
              <a:t>«</a:t>
            </a:r>
            <a:r>
              <a:rPr lang="en-US" sz="2000" dirty="0"/>
              <a:t>Η κοινωνία των πολιτών διαδραματίζει ζωτικό ρόλο σε κάθε υγιή δημοκρατία. Προσφέρει έναν χώρο στον οποίο οι άνθρωποι μπορούν να συναντηθούν</a:t>
            </a:r>
            <a:r>
              <a:rPr lang="el-GR" sz="2000" dirty="0"/>
              <a:t>,</a:t>
            </a:r>
            <a:r>
              <a:rPr lang="en-US" sz="2000" dirty="0"/>
              <a:t> για να μοιραστούν συμφέροντα και κοινούς στόχους- και ένα μέσο για να αμφισβητήσουν τις αδυναμίες των σημερινών συστημάτων και να βελτιώσουν έτσι την κοινωνία.</a:t>
            </a:r>
            <a:r>
              <a:rPr lang="el-GR" sz="2000" dirty="0"/>
              <a:t>»</a:t>
            </a:r>
            <a:r>
              <a:rPr lang="en-US" sz="2000" dirty="0"/>
              <a:t>  </a:t>
            </a:r>
          </a:p>
          <a:p>
            <a:pPr marL="0" lvl="0" indent="0" algn="r" rtl="0">
              <a:spcBef>
                <a:spcPts val="0"/>
              </a:spcBef>
              <a:spcAft>
                <a:spcPts val="0"/>
              </a:spcAft>
              <a:buNone/>
            </a:pPr>
            <a:r>
              <a:rPr lang="en-US" i="1" dirty="0"/>
              <a:t>(Γιατί η κοινωνία των πολιτών έχει σημασία., Giving Thought) </a:t>
            </a:r>
            <a:endParaRPr i="1" dirty="0"/>
          </a:p>
          <a:p>
            <a:pPr marL="0" lvl="0" indent="0" algn="just" rtl="0">
              <a:lnSpc>
                <a:spcPct val="100000"/>
              </a:lnSpc>
              <a:spcBef>
                <a:spcPts val="0"/>
              </a:spcBef>
              <a:spcAft>
                <a:spcPts val="0"/>
              </a:spcAft>
              <a:buNone/>
            </a:pPr>
            <a:endParaRPr dirty="0"/>
          </a:p>
          <a:p>
            <a:pPr marL="0" lvl="0" indent="0" algn="l" rtl="0">
              <a:lnSpc>
                <a:spcPct val="100000"/>
              </a:lnSpc>
              <a:spcBef>
                <a:spcPts val="0"/>
              </a:spcBef>
              <a:spcAft>
                <a:spcPts val="0"/>
              </a:spcAft>
              <a:buNone/>
            </a:pPr>
            <a:endParaRPr dirty="0">
              <a:solidFill>
                <a:srgbClr val="0000FF"/>
              </a:solidFill>
            </a:endParaRPr>
          </a:p>
          <a:p>
            <a:pPr marL="0" lvl="0" indent="0" algn="l" rtl="0">
              <a:lnSpc>
                <a:spcPct val="100000"/>
              </a:lnSpc>
              <a:spcBef>
                <a:spcPts val="0"/>
              </a:spcBef>
              <a:spcAft>
                <a:spcPts val="0"/>
              </a:spcAft>
              <a:buNone/>
            </a:pPr>
            <a:r>
              <a:rPr lang="en-US" dirty="0" err="1"/>
              <a:t>Οι</a:t>
            </a:r>
            <a:r>
              <a:rPr lang="en-US" dirty="0"/>
              <a:t> ΟΚ</a:t>
            </a:r>
            <a:r>
              <a:rPr lang="el-GR" dirty="0"/>
              <a:t>τ</a:t>
            </a:r>
            <a:r>
              <a:rPr lang="en-US" dirty="0"/>
              <a:t>Π προσπαθούν να κάνουν τον κόσμο πιο </a:t>
            </a:r>
            <a:r>
              <a:rPr lang="en-US" b="1" dirty="0">
                <a:solidFill>
                  <a:schemeClr val="accent3"/>
                </a:solidFill>
              </a:rPr>
              <a:t>ποικιλόμορφο και ισότιμο</a:t>
            </a:r>
            <a:r>
              <a:rPr lang="en-US" b="1" dirty="0"/>
              <a:t>. </a:t>
            </a:r>
            <a:endParaRPr b="1" dirty="0"/>
          </a:p>
          <a:p>
            <a:pPr marL="0" lvl="0" indent="0" algn="l" rtl="0">
              <a:lnSpc>
                <a:spcPct val="100000"/>
              </a:lnSpc>
              <a:spcBef>
                <a:spcPts val="0"/>
              </a:spcBef>
              <a:spcAft>
                <a:spcPts val="0"/>
              </a:spcAft>
              <a:buNone/>
            </a:pPr>
            <a:endParaRPr dirty="0"/>
          </a:p>
          <a:p>
            <a:pPr marL="457200" lvl="0" indent="-342900" algn="l" rtl="0">
              <a:lnSpc>
                <a:spcPct val="200000"/>
              </a:lnSpc>
              <a:spcBef>
                <a:spcPts val="0"/>
              </a:spcBef>
              <a:spcAft>
                <a:spcPts val="0"/>
              </a:spcAft>
              <a:buSzPts val="1800"/>
              <a:buChar char="•"/>
            </a:pPr>
            <a:r>
              <a:rPr lang="el-GR" dirty="0"/>
              <a:t>Υπεράσπιση μη προνομιούχων ατόμων</a:t>
            </a:r>
          </a:p>
          <a:p>
            <a:pPr marL="457200" lvl="0" indent="-342900" algn="l" rtl="0">
              <a:lnSpc>
                <a:spcPct val="200000"/>
              </a:lnSpc>
              <a:spcBef>
                <a:spcPts val="0"/>
              </a:spcBef>
              <a:spcAft>
                <a:spcPts val="0"/>
              </a:spcAft>
              <a:buSzPts val="1800"/>
              <a:buChar char="•"/>
            </a:pPr>
            <a:r>
              <a:rPr lang="en-US" dirty="0"/>
              <a:t>Κατα</a:t>
            </a:r>
            <a:r>
              <a:rPr lang="en-US" dirty="0" err="1"/>
              <a:t>γγελί</a:t>
            </a:r>
            <a:r>
              <a:rPr lang="en-US" dirty="0"/>
              <a:t>α και αντιμετώπιση της διαφθοράς</a:t>
            </a:r>
            <a:endParaRPr dirty="0"/>
          </a:p>
          <a:p>
            <a:pPr marL="457200" lvl="0" indent="-342900" algn="l" rtl="0">
              <a:lnSpc>
                <a:spcPct val="200000"/>
              </a:lnSpc>
              <a:spcBef>
                <a:spcPts val="0"/>
              </a:spcBef>
              <a:spcAft>
                <a:spcPts val="0"/>
              </a:spcAft>
              <a:buSzPts val="1800"/>
              <a:buChar char="•"/>
            </a:pPr>
            <a:r>
              <a:rPr lang="en-US" dirty="0"/>
              <a:t>Επιρροή στην ανάπτυξη πολιτικών</a:t>
            </a:r>
            <a:endParaRPr dirty="0"/>
          </a:p>
          <a:p>
            <a:pPr marL="457200" lvl="0" indent="-342900" algn="l" rtl="0">
              <a:lnSpc>
                <a:spcPct val="200000"/>
              </a:lnSpc>
              <a:spcBef>
                <a:spcPts val="0"/>
              </a:spcBef>
              <a:spcAft>
                <a:spcPts val="0"/>
              </a:spcAft>
              <a:buSzPts val="1800"/>
              <a:buChar char="•"/>
            </a:pPr>
            <a:r>
              <a:rPr lang="el-GR" dirty="0"/>
              <a:t>Προσπάθεια</a:t>
            </a:r>
            <a:r>
              <a:rPr lang="en-US" dirty="0"/>
              <a:t> να γίνουν οι υπηρεσίες πιο αποτελεσματικές </a:t>
            </a:r>
            <a:endParaRPr dirty="0"/>
          </a:p>
          <a:p>
            <a:pPr marL="0" lvl="0" indent="0" algn="l" rtl="0">
              <a:lnSpc>
                <a:spcPct val="100000"/>
              </a:lnSpc>
              <a:spcBef>
                <a:spcPts val="0"/>
              </a:spcBef>
              <a:spcAft>
                <a:spcPts val="0"/>
              </a:spcAft>
              <a:buNone/>
            </a:pPr>
            <a:endParaRPr sz="1600" dirty="0">
              <a:solidFill>
                <a:srgbClr val="0000FF"/>
              </a:solidFill>
            </a:endParaRPr>
          </a:p>
          <a:p>
            <a:pPr marL="0" lvl="0" indent="0" algn="just" rtl="0">
              <a:spcBef>
                <a:spcPts val="1000"/>
              </a:spcBef>
              <a:spcAft>
                <a:spcPts val="0"/>
              </a:spcAft>
              <a:buNone/>
            </a:pPr>
            <a:endParaRPr dirty="0"/>
          </a:p>
        </p:txBody>
      </p:sp>
      <p:sp>
        <p:nvSpPr>
          <p:cNvPr id="122" name="Google Shape;122;g25ba87e51f1_0_18"/>
          <p:cNvSpPr txBox="1">
            <a:spLocks noGrp="1"/>
          </p:cNvSpPr>
          <p:nvPr>
            <p:ph type="title"/>
          </p:nvPr>
        </p:nvSpPr>
        <p:spPr>
          <a:xfrm>
            <a:off x="399370" y="174449"/>
            <a:ext cx="11393400" cy="675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b="1" dirty="0">
                <a:latin typeface="Calibri" panose="020F0502020204030204" pitchFamily="34" charset="0"/>
                <a:ea typeface="Arial"/>
                <a:cs typeface="Calibri" panose="020F0502020204030204" pitchFamily="34" charset="0"/>
                <a:sym typeface="Arial"/>
              </a:rPr>
              <a:t>Οργανώσεις της κοινωνίας των πολιτών και δημοκρατία </a:t>
            </a:r>
            <a:endParaRPr dirty="0">
              <a:latin typeface="Calibri" panose="020F0502020204030204" pitchFamily="34" charset="0"/>
              <a:ea typeface="Arial"/>
              <a:cs typeface="Calibri" panose="020F0502020204030204" pitchFamily="34" charset="0"/>
              <a:sym typeface="Arial"/>
            </a:endParaRPr>
          </a:p>
        </p:txBody>
      </p:sp>
      <p:pic>
        <p:nvPicPr>
          <p:cNvPr id="123" name="Google Shape;123;g25ba87e51f1_0_18"/>
          <p:cNvPicPr preferRelativeResize="0"/>
          <p:nvPr/>
        </p:nvPicPr>
        <p:blipFill>
          <a:blip r:embed="rId3">
            <a:alphaModFix/>
          </a:blip>
          <a:stretch>
            <a:fillRect/>
          </a:stretch>
        </p:blipFill>
        <p:spPr>
          <a:xfrm>
            <a:off x="7898524" y="3484179"/>
            <a:ext cx="3984576" cy="302009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g25dfa7c0c7e_0_4"/>
          <p:cNvSpPr txBox="1">
            <a:spLocks noGrp="1"/>
          </p:cNvSpPr>
          <p:nvPr>
            <p:ph type="body" idx="2"/>
          </p:nvPr>
        </p:nvSpPr>
        <p:spPr>
          <a:xfrm>
            <a:off x="399375" y="1526750"/>
            <a:ext cx="11318100" cy="5070900"/>
          </a:xfrm>
          <a:prstGeom prst="rect">
            <a:avLst/>
          </a:prstGeom>
        </p:spPr>
        <p:txBody>
          <a:bodyPr spcFirstLastPara="1" wrap="square" lIns="0" tIns="0" rIns="0" bIns="0" anchor="t" anchorCtr="0">
            <a:noAutofit/>
          </a:bodyPr>
          <a:lstStyle/>
          <a:p>
            <a:pPr marL="0" lvl="0" indent="0" algn="just" rtl="0">
              <a:lnSpc>
                <a:spcPct val="100000"/>
              </a:lnSpc>
              <a:spcBef>
                <a:spcPts val="0"/>
              </a:spcBef>
              <a:spcAft>
                <a:spcPts val="0"/>
              </a:spcAft>
              <a:buNone/>
            </a:pPr>
            <a:r>
              <a:rPr lang="en-US" dirty="0"/>
              <a:t>Οι επαγγελματίες των ΟΚ</a:t>
            </a:r>
            <a:r>
              <a:rPr lang="el-GR" dirty="0"/>
              <a:t>τ</a:t>
            </a:r>
            <a:r>
              <a:rPr lang="en-US" dirty="0"/>
              <a:t>Π διαδραματίζουν σημαντικό ρόλο στην προώθηση και την προστασία των δημοκρατικών αξιών. Αυτό επιτυγχάνεται μέσω μιας σειράς συγκεκριμένων δραστηριοτήτων:</a:t>
            </a:r>
            <a:endParaRPr dirty="0"/>
          </a:p>
          <a:p>
            <a:pPr marL="0" lvl="0" indent="0" algn="just" rtl="0">
              <a:lnSpc>
                <a:spcPct val="100000"/>
              </a:lnSpc>
              <a:spcBef>
                <a:spcPts val="0"/>
              </a:spcBef>
              <a:spcAft>
                <a:spcPts val="0"/>
              </a:spcAft>
              <a:buNone/>
            </a:pPr>
            <a:endParaRPr sz="1600" dirty="0"/>
          </a:p>
          <a:p>
            <a:pPr marL="0" lvl="0" indent="0" algn="just" rtl="0">
              <a:spcBef>
                <a:spcPts val="1000"/>
              </a:spcBef>
              <a:spcAft>
                <a:spcPts val="0"/>
              </a:spcAft>
              <a:buNone/>
            </a:pPr>
            <a:endParaRPr dirty="0"/>
          </a:p>
        </p:txBody>
      </p:sp>
      <p:grpSp>
        <p:nvGrpSpPr>
          <p:cNvPr id="131" name="Google Shape;131;g25dfa7c0c7e_0_4"/>
          <p:cNvGrpSpPr/>
          <p:nvPr/>
        </p:nvGrpSpPr>
        <p:grpSpPr>
          <a:xfrm>
            <a:off x="3750056" y="2005970"/>
            <a:ext cx="4233494" cy="4233494"/>
            <a:chOff x="2820225" y="891450"/>
            <a:chExt cx="3175200" cy="3175200"/>
          </a:xfrm>
        </p:grpSpPr>
        <p:sp>
          <p:nvSpPr>
            <p:cNvPr id="132" name="Google Shape;132;g25dfa7c0c7e_0_4"/>
            <p:cNvSpPr/>
            <p:nvPr/>
          </p:nvSpPr>
          <p:spPr>
            <a:xfrm rot="10800000">
              <a:off x="2820225" y="891450"/>
              <a:ext cx="3175200" cy="3175200"/>
            </a:xfrm>
            <a:prstGeom prst="blockArc">
              <a:avLst>
                <a:gd name="adj1" fmla="val 5399801"/>
                <a:gd name="adj2" fmla="val 3012680"/>
                <a:gd name="adj3" fmla="val 6939"/>
              </a:avLst>
            </a:prstGeom>
            <a:solidFill>
              <a:srgbClr val="65F0A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33" name="Google Shape;133;g25dfa7c0c7e_0_4"/>
            <p:cNvSpPr/>
            <p:nvPr/>
          </p:nvSpPr>
          <p:spPr>
            <a:xfrm rot="10800000">
              <a:off x="3175023" y="1179900"/>
              <a:ext cx="450600" cy="450600"/>
            </a:xfrm>
            <a:prstGeom prst="rtTriangle">
              <a:avLst/>
            </a:prstGeom>
            <a:solidFill>
              <a:srgbClr val="65F0A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134" name="Google Shape;134;g25dfa7c0c7e_0_4"/>
          <p:cNvGrpSpPr/>
          <p:nvPr/>
        </p:nvGrpSpPr>
        <p:grpSpPr>
          <a:xfrm>
            <a:off x="5170247" y="2168517"/>
            <a:ext cx="1908469" cy="1958886"/>
            <a:chOff x="3798074" y="775532"/>
            <a:chExt cx="1431387" cy="1469201"/>
          </a:xfrm>
        </p:grpSpPr>
        <p:sp>
          <p:nvSpPr>
            <p:cNvPr id="135" name="Google Shape;135;g25dfa7c0c7e_0_4"/>
            <p:cNvSpPr/>
            <p:nvPr/>
          </p:nvSpPr>
          <p:spPr>
            <a:xfrm>
              <a:off x="3798074" y="1060532"/>
              <a:ext cx="1431387" cy="1184201"/>
            </a:xfrm>
            <a:prstGeom prst="rect">
              <a:avLst/>
            </a:prstGeom>
            <a:solidFill>
              <a:srgbClr val="0B7140"/>
            </a:solid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l-GR" sz="1100" dirty="0">
                  <a:solidFill>
                    <a:srgbClr val="FFFFFF"/>
                  </a:solidFill>
                  <a:latin typeface="Roboto"/>
                  <a:ea typeface="Roboto"/>
                  <a:cs typeface="Roboto"/>
                  <a:sym typeface="Roboto"/>
                </a:rPr>
                <a:t>Παρακολούθηση του τρόπου </a:t>
              </a:r>
              <a:r>
                <a:rPr lang="en-US" sz="1100" dirty="0">
                  <a:solidFill>
                    <a:srgbClr val="FFFFFF"/>
                  </a:solidFill>
                  <a:latin typeface="Roboto"/>
                  <a:ea typeface="Roboto"/>
                  <a:cs typeface="Roboto"/>
                  <a:sym typeface="Roboto"/>
                </a:rPr>
                <a:t>με τον οποίο οι κρατικοί αξιωματούχοι πρέπει να χρησιμοποιούν την εξουσία τους</a:t>
              </a:r>
              <a:r>
                <a:rPr lang="el-GR" sz="1100" dirty="0">
                  <a:solidFill>
                    <a:srgbClr val="FFFFFF"/>
                  </a:solidFill>
                  <a:latin typeface="Roboto"/>
                  <a:ea typeface="Roboto"/>
                  <a:cs typeface="Roboto"/>
                  <a:sym typeface="Roboto"/>
                </a:rPr>
                <a:t>. Παρακολούθηση </a:t>
              </a:r>
              <a:r>
                <a:rPr lang="en-US" sz="1100" dirty="0">
                  <a:solidFill>
                    <a:srgbClr val="FFFFFF"/>
                  </a:solidFill>
                  <a:latin typeface="Roboto"/>
                  <a:ea typeface="Roboto"/>
                  <a:cs typeface="Roboto"/>
                  <a:sym typeface="Roboto"/>
                </a:rPr>
                <a:t>κα</a:t>
              </a:r>
              <a:r>
                <a:rPr lang="en-US" sz="1100" dirty="0" err="1">
                  <a:solidFill>
                    <a:srgbClr val="FFFFFF"/>
                  </a:solidFill>
                  <a:latin typeface="Roboto"/>
                  <a:ea typeface="Roboto"/>
                  <a:cs typeface="Roboto"/>
                  <a:sym typeface="Roboto"/>
                </a:rPr>
                <a:t>τάχρηση</a:t>
              </a:r>
              <a:r>
                <a:rPr lang="el-GR" sz="1100" dirty="0">
                  <a:solidFill>
                    <a:srgbClr val="FFFFFF"/>
                  </a:solidFill>
                  <a:latin typeface="Roboto"/>
                  <a:ea typeface="Roboto"/>
                  <a:cs typeface="Roboto"/>
                  <a:sym typeface="Roboto"/>
                </a:rPr>
                <a:t>ς της </a:t>
              </a:r>
              <a:r>
                <a:rPr lang="en-US" sz="1100" dirty="0">
                  <a:solidFill>
                    <a:srgbClr val="FFFFFF"/>
                  </a:solidFill>
                  <a:latin typeface="Roboto"/>
                  <a:ea typeface="Roboto"/>
                  <a:cs typeface="Roboto"/>
                  <a:sym typeface="Roboto"/>
                </a:rPr>
                <a:t> εξουσίας.</a:t>
              </a:r>
              <a:endParaRPr sz="1900" dirty="0">
                <a:solidFill>
                  <a:srgbClr val="FFFFFF"/>
                </a:solidFill>
              </a:endParaRPr>
            </a:p>
          </p:txBody>
        </p:sp>
        <p:sp>
          <p:nvSpPr>
            <p:cNvPr id="136" name="Google Shape;136;g25dfa7c0c7e_0_4"/>
            <p:cNvSpPr/>
            <p:nvPr/>
          </p:nvSpPr>
          <p:spPr>
            <a:xfrm>
              <a:off x="3798075" y="775532"/>
              <a:ext cx="1332300" cy="285000"/>
            </a:xfrm>
            <a:prstGeom prst="round1Rect">
              <a:avLst>
                <a:gd name="adj" fmla="val 50000"/>
              </a:avLst>
            </a:prstGeom>
            <a:solidFill>
              <a:srgbClr val="08563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100">
                <a:solidFill>
                  <a:srgbClr val="FFFFFF"/>
                </a:solidFill>
              </a:endParaRPr>
            </a:p>
          </p:txBody>
        </p:sp>
      </p:grpSp>
      <p:grpSp>
        <p:nvGrpSpPr>
          <p:cNvPr id="137" name="Google Shape;137;g25dfa7c0c7e_0_4"/>
          <p:cNvGrpSpPr/>
          <p:nvPr/>
        </p:nvGrpSpPr>
        <p:grpSpPr>
          <a:xfrm>
            <a:off x="2789770" y="3087001"/>
            <a:ext cx="1776356" cy="1280047"/>
            <a:chOff x="2389575" y="2071477"/>
            <a:chExt cx="1332300" cy="960059"/>
          </a:xfrm>
        </p:grpSpPr>
        <p:sp>
          <p:nvSpPr>
            <p:cNvPr id="138" name="Google Shape;138;g25dfa7c0c7e_0_4"/>
            <p:cNvSpPr/>
            <p:nvPr/>
          </p:nvSpPr>
          <p:spPr>
            <a:xfrm>
              <a:off x="2389575" y="2356477"/>
              <a:ext cx="1332300" cy="675059"/>
            </a:xfrm>
            <a:prstGeom prst="rect">
              <a:avLst/>
            </a:prstGeom>
            <a:solidFill>
              <a:srgbClr val="0B7140"/>
            </a:solid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1100" dirty="0">
                  <a:solidFill>
                    <a:srgbClr val="FFFFFF"/>
                  </a:solidFill>
                  <a:latin typeface="Roboto"/>
                  <a:ea typeface="Roboto"/>
                  <a:cs typeface="Roboto"/>
                  <a:sym typeface="Roboto"/>
                </a:rPr>
                <a:t>Εργα</a:t>
              </a:r>
              <a:r>
                <a:rPr lang="en-US" sz="1100" dirty="0" err="1">
                  <a:solidFill>
                    <a:srgbClr val="FFFFFF"/>
                  </a:solidFill>
                  <a:latin typeface="Roboto"/>
                  <a:ea typeface="Roboto"/>
                  <a:cs typeface="Roboto"/>
                  <a:sym typeface="Roboto"/>
                </a:rPr>
                <a:t>σί</a:t>
              </a:r>
              <a:r>
                <a:rPr lang="en-US" sz="1100" dirty="0">
                  <a:solidFill>
                    <a:srgbClr val="FFFFFF"/>
                  </a:solidFill>
                  <a:latin typeface="Roboto"/>
                  <a:ea typeface="Roboto"/>
                  <a:cs typeface="Roboto"/>
                  <a:sym typeface="Roboto"/>
                </a:rPr>
                <a:t>α για την ανάπτυξη των αξιών της δημοκρατικής ζωής. </a:t>
              </a:r>
              <a:endParaRPr sz="1900" dirty="0">
                <a:solidFill>
                  <a:srgbClr val="FFFFFF"/>
                </a:solidFill>
              </a:endParaRPr>
            </a:p>
          </p:txBody>
        </p:sp>
        <p:sp>
          <p:nvSpPr>
            <p:cNvPr id="139" name="Google Shape;139;g25dfa7c0c7e_0_4"/>
            <p:cNvSpPr/>
            <p:nvPr/>
          </p:nvSpPr>
          <p:spPr>
            <a:xfrm>
              <a:off x="2389575" y="2071477"/>
              <a:ext cx="1332300" cy="285000"/>
            </a:xfrm>
            <a:prstGeom prst="round1Rect">
              <a:avLst>
                <a:gd name="adj" fmla="val 50000"/>
              </a:avLst>
            </a:prstGeom>
            <a:solidFill>
              <a:srgbClr val="08563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100">
                <a:solidFill>
                  <a:srgbClr val="FFFFFF"/>
                </a:solidFill>
              </a:endParaRPr>
            </a:p>
          </p:txBody>
        </p:sp>
      </p:grpSp>
      <p:grpSp>
        <p:nvGrpSpPr>
          <p:cNvPr id="140" name="Google Shape;140;g25dfa7c0c7e_0_4"/>
          <p:cNvGrpSpPr/>
          <p:nvPr/>
        </p:nvGrpSpPr>
        <p:grpSpPr>
          <a:xfrm>
            <a:off x="6328242" y="5068566"/>
            <a:ext cx="1776356" cy="1219586"/>
            <a:chOff x="4731075" y="3367165"/>
            <a:chExt cx="1332300" cy="914713"/>
          </a:xfrm>
        </p:grpSpPr>
        <p:sp>
          <p:nvSpPr>
            <p:cNvPr id="141" name="Google Shape;141;g25dfa7c0c7e_0_4"/>
            <p:cNvSpPr/>
            <p:nvPr/>
          </p:nvSpPr>
          <p:spPr>
            <a:xfrm>
              <a:off x="4731075" y="3652177"/>
              <a:ext cx="1332300" cy="629700"/>
            </a:xfrm>
            <a:prstGeom prst="rect">
              <a:avLst/>
            </a:prstGeom>
            <a:solidFill>
              <a:srgbClr val="0B7140"/>
            </a:solid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l-GR" sz="1100" dirty="0">
                  <a:solidFill>
                    <a:srgbClr val="FFFFFF"/>
                  </a:solidFill>
                  <a:latin typeface="Roboto"/>
                  <a:ea typeface="Roboto"/>
                  <a:cs typeface="Roboto"/>
                  <a:sym typeface="Roboto"/>
                </a:rPr>
                <a:t>Αποκάλυψη της </a:t>
              </a:r>
              <a:r>
                <a:rPr lang="en-US" sz="1100" dirty="0" err="1">
                  <a:solidFill>
                    <a:srgbClr val="FFFFFF"/>
                  </a:solidFill>
                  <a:latin typeface="Roboto"/>
                  <a:ea typeface="Roboto"/>
                  <a:cs typeface="Roboto"/>
                  <a:sym typeface="Roboto"/>
                </a:rPr>
                <a:t>δι</a:t>
              </a:r>
              <a:r>
                <a:rPr lang="en-US" sz="1100" dirty="0">
                  <a:solidFill>
                    <a:srgbClr val="FFFFFF"/>
                  </a:solidFill>
                  <a:latin typeface="Roboto"/>
                  <a:ea typeface="Roboto"/>
                  <a:cs typeface="Roboto"/>
                  <a:sym typeface="Roboto"/>
                </a:rPr>
                <a:t>αφθορά</a:t>
              </a:r>
              <a:r>
                <a:rPr lang="el-GR" sz="1100" dirty="0">
                  <a:solidFill>
                    <a:srgbClr val="FFFFFF"/>
                  </a:solidFill>
                  <a:latin typeface="Roboto"/>
                  <a:ea typeface="Roboto"/>
                  <a:cs typeface="Roboto"/>
                  <a:sym typeface="Roboto"/>
                </a:rPr>
                <a:t>ς</a:t>
              </a:r>
              <a:r>
                <a:rPr lang="en-US" sz="1100" dirty="0">
                  <a:solidFill>
                    <a:srgbClr val="FFFFFF"/>
                  </a:solidFill>
                  <a:latin typeface="Roboto"/>
                  <a:ea typeface="Roboto"/>
                  <a:cs typeface="Roboto"/>
                  <a:sym typeface="Roboto"/>
                </a:rPr>
                <a:t>.</a:t>
              </a:r>
              <a:endParaRPr sz="1900" dirty="0">
                <a:solidFill>
                  <a:srgbClr val="FFFFFF"/>
                </a:solidFill>
              </a:endParaRPr>
            </a:p>
          </p:txBody>
        </p:sp>
        <p:sp>
          <p:nvSpPr>
            <p:cNvPr id="142" name="Google Shape;142;g25dfa7c0c7e_0_4"/>
            <p:cNvSpPr/>
            <p:nvPr/>
          </p:nvSpPr>
          <p:spPr>
            <a:xfrm>
              <a:off x="4731075" y="3367165"/>
              <a:ext cx="1332300" cy="285000"/>
            </a:xfrm>
            <a:prstGeom prst="round1Rect">
              <a:avLst>
                <a:gd name="adj" fmla="val 50000"/>
              </a:avLst>
            </a:prstGeom>
            <a:solidFill>
              <a:srgbClr val="08563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100">
                <a:solidFill>
                  <a:srgbClr val="FFFFFF"/>
                </a:solidFill>
              </a:endParaRPr>
            </a:p>
          </p:txBody>
        </p:sp>
      </p:grpSp>
      <p:grpSp>
        <p:nvGrpSpPr>
          <p:cNvPr id="143" name="Google Shape;143;g25dfa7c0c7e_0_4"/>
          <p:cNvGrpSpPr/>
          <p:nvPr/>
        </p:nvGrpSpPr>
        <p:grpSpPr>
          <a:xfrm>
            <a:off x="3533726" y="4966983"/>
            <a:ext cx="1776356" cy="1219570"/>
            <a:chOff x="2734175" y="3367177"/>
            <a:chExt cx="1332300" cy="914700"/>
          </a:xfrm>
        </p:grpSpPr>
        <p:sp>
          <p:nvSpPr>
            <p:cNvPr id="144" name="Google Shape;144;g25dfa7c0c7e_0_4"/>
            <p:cNvSpPr/>
            <p:nvPr/>
          </p:nvSpPr>
          <p:spPr>
            <a:xfrm>
              <a:off x="2734175" y="3652177"/>
              <a:ext cx="1332300" cy="629700"/>
            </a:xfrm>
            <a:prstGeom prst="rect">
              <a:avLst/>
            </a:prstGeom>
            <a:solidFill>
              <a:srgbClr val="0B7140"/>
            </a:solid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1100" dirty="0" err="1">
                  <a:solidFill>
                    <a:srgbClr val="FFFFFF"/>
                  </a:solidFill>
                  <a:latin typeface="Roboto"/>
                  <a:ea typeface="Roboto"/>
                  <a:cs typeface="Roboto"/>
                  <a:sym typeface="Roboto"/>
                </a:rPr>
                <a:t>Προώθηση</a:t>
              </a:r>
              <a:r>
                <a:rPr lang="en-US" sz="1100" dirty="0">
                  <a:solidFill>
                    <a:srgbClr val="FFFFFF"/>
                  </a:solidFill>
                  <a:latin typeface="Roboto"/>
                  <a:ea typeface="Roboto"/>
                  <a:cs typeface="Roboto"/>
                  <a:sym typeface="Roboto"/>
                </a:rPr>
                <a:t> </a:t>
              </a:r>
              <a:r>
                <a:rPr lang="en-US" sz="1100" dirty="0" err="1">
                  <a:solidFill>
                    <a:srgbClr val="FFFFFF"/>
                  </a:solidFill>
                  <a:latin typeface="Roboto"/>
                  <a:ea typeface="Roboto"/>
                  <a:cs typeface="Roboto"/>
                  <a:sym typeface="Roboto"/>
                </a:rPr>
                <a:t>της</a:t>
              </a:r>
              <a:r>
                <a:rPr lang="en-US" sz="1100" dirty="0">
                  <a:solidFill>
                    <a:srgbClr val="FFFFFF"/>
                  </a:solidFill>
                  <a:latin typeface="Roboto"/>
                  <a:ea typeface="Roboto"/>
                  <a:cs typeface="Roboto"/>
                  <a:sym typeface="Roboto"/>
                </a:rPr>
                <a:t> π</a:t>
              </a:r>
              <a:r>
                <a:rPr lang="en-US" sz="1100" dirty="0" err="1">
                  <a:solidFill>
                    <a:srgbClr val="FFFFFF"/>
                  </a:solidFill>
                  <a:latin typeface="Roboto"/>
                  <a:ea typeface="Roboto"/>
                  <a:cs typeface="Roboto"/>
                  <a:sym typeface="Roboto"/>
                </a:rPr>
                <a:t>ολιτικής</a:t>
              </a:r>
              <a:r>
                <a:rPr lang="en-US" sz="1100" dirty="0">
                  <a:solidFill>
                    <a:srgbClr val="FFFFFF"/>
                  </a:solidFill>
                  <a:latin typeface="Roboto"/>
                  <a:ea typeface="Roboto"/>
                  <a:cs typeface="Roboto"/>
                  <a:sym typeface="Roboto"/>
                </a:rPr>
                <a:t> </a:t>
              </a:r>
              <a:r>
                <a:rPr lang="en-US" sz="1100" dirty="0" err="1">
                  <a:solidFill>
                    <a:srgbClr val="FFFFFF"/>
                  </a:solidFill>
                  <a:latin typeface="Roboto"/>
                  <a:ea typeface="Roboto"/>
                  <a:cs typeface="Roboto"/>
                  <a:sym typeface="Roboto"/>
                </a:rPr>
                <a:t>συμμετοχής</a:t>
              </a:r>
              <a:r>
                <a:rPr lang="en-US" sz="1100" dirty="0">
                  <a:solidFill>
                    <a:srgbClr val="FFFFFF"/>
                  </a:solidFill>
                  <a:latin typeface="Roboto"/>
                  <a:ea typeface="Roboto"/>
                  <a:cs typeface="Roboto"/>
                  <a:sym typeface="Roboto"/>
                </a:rPr>
                <a:t> </a:t>
              </a:r>
              <a:r>
                <a:rPr lang="en-US" sz="1100" dirty="0" err="1">
                  <a:solidFill>
                    <a:srgbClr val="FFFFFF"/>
                  </a:solidFill>
                  <a:latin typeface="Roboto"/>
                  <a:ea typeface="Roboto"/>
                  <a:cs typeface="Roboto"/>
                  <a:sym typeface="Roboto"/>
                </a:rPr>
                <a:t>μέσω</a:t>
              </a:r>
              <a:r>
                <a:rPr lang="en-US" sz="1100" dirty="0">
                  <a:solidFill>
                    <a:srgbClr val="FFFFFF"/>
                  </a:solidFill>
                  <a:latin typeface="Roboto"/>
                  <a:ea typeface="Roboto"/>
                  <a:cs typeface="Roboto"/>
                  <a:sym typeface="Roboto"/>
                </a:rPr>
                <a:t> </a:t>
              </a:r>
              <a:r>
                <a:rPr lang="en-US" sz="1100" dirty="0" err="1">
                  <a:solidFill>
                    <a:srgbClr val="FFFFFF"/>
                  </a:solidFill>
                  <a:latin typeface="Roboto"/>
                  <a:ea typeface="Roboto"/>
                  <a:cs typeface="Roboto"/>
                  <a:sym typeface="Roboto"/>
                </a:rPr>
                <a:t>της</a:t>
              </a:r>
              <a:r>
                <a:rPr lang="en-US" sz="1100" dirty="0">
                  <a:solidFill>
                    <a:srgbClr val="FFFFFF"/>
                  </a:solidFill>
                  <a:latin typeface="Roboto"/>
                  <a:ea typeface="Roboto"/>
                  <a:cs typeface="Roboto"/>
                  <a:sym typeface="Roboto"/>
                </a:rPr>
                <a:t> </a:t>
              </a:r>
              <a:r>
                <a:rPr lang="en-US" sz="1100" dirty="0" err="1">
                  <a:solidFill>
                    <a:srgbClr val="FFFFFF"/>
                  </a:solidFill>
                  <a:latin typeface="Roboto"/>
                  <a:ea typeface="Roboto"/>
                  <a:cs typeface="Roboto"/>
                  <a:sym typeface="Roboto"/>
                </a:rPr>
                <a:t>εκ</a:t>
              </a:r>
              <a:r>
                <a:rPr lang="en-US" sz="1100" dirty="0">
                  <a:solidFill>
                    <a:srgbClr val="FFFFFF"/>
                  </a:solidFill>
                  <a:latin typeface="Roboto"/>
                  <a:ea typeface="Roboto"/>
                  <a:cs typeface="Roboto"/>
                  <a:sym typeface="Roboto"/>
                </a:rPr>
                <a:t>παίδευσης των ανθρώπων.</a:t>
              </a:r>
              <a:endParaRPr sz="1900" dirty="0">
                <a:solidFill>
                  <a:srgbClr val="FFFFFF"/>
                </a:solidFill>
              </a:endParaRPr>
            </a:p>
          </p:txBody>
        </p:sp>
        <p:sp>
          <p:nvSpPr>
            <p:cNvPr id="145" name="Google Shape;145;g25dfa7c0c7e_0_4"/>
            <p:cNvSpPr/>
            <p:nvPr/>
          </p:nvSpPr>
          <p:spPr>
            <a:xfrm>
              <a:off x="2734175" y="3367177"/>
              <a:ext cx="1332300" cy="285000"/>
            </a:xfrm>
            <a:prstGeom prst="round1Rect">
              <a:avLst>
                <a:gd name="adj" fmla="val 50000"/>
              </a:avLst>
            </a:prstGeom>
            <a:solidFill>
              <a:srgbClr val="08563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100">
                <a:solidFill>
                  <a:srgbClr val="FFFFFF"/>
                </a:solidFill>
              </a:endParaRPr>
            </a:p>
          </p:txBody>
        </p:sp>
      </p:grpSp>
      <p:grpSp>
        <p:nvGrpSpPr>
          <p:cNvPr id="146" name="Google Shape;146;g25dfa7c0c7e_0_4"/>
          <p:cNvGrpSpPr/>
          <p:nvPr/>
        </p:nvGrpSpPr>
        <p:grpSpPr>
          <a:xfrm>
            <a:off x="7297526" y="3595026"/>
            <a:ext cx="1776356" cy="1219570"/>
            <a:chOff x="5206575" y="2071477"/>
            <a:chExt cx="1332300" cy="914700"/>
          </a:xfrm>
        </p:grpSpPr>
        <p:sp>
          <p:nvSpPr>
            <p:cNvPr id="147" name="Google Shape;147;g25dfa7c0c7e_0_4"/>
            <p:cNvSpPr/>
            <p:nvPr/>
          </p:nvSpPr>
          <p:spPr>
            <a:xfrm>
              <a:off x="5206575" y="2356477"/>
              <a:ext cx="1332300" cy="629700"/>
            </a:xfrm>
            <a:prstGeom prst="rect">
              <a:avLst/>
            </a:prstGeom>
            <a:solidFill>
              <a:srgbClr val="0B7140"/>
            </a:solid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1100" dirty="0">
                  <a:solidFill>
                    <a:srgbClr val="FFFFFF"/>
                  </a:solidFill>
                  <a:latin typeface="Roboto"/>
                  <a:ea typeface="Roboto"/>
                  <a:cs typeface="Roboto"/>
                  <a:sym typeface="Roboto"/>
                </a:rPr>
                <a:t>Πα</a:t>
              </a:r>
              <a:r>
                <a:rPr lang="en-US" sz="1100" dirty="0" err="1">
                  <a:solidFill>
                    <a:srgbClr val="FFFFFF"/>
                  </a:solidFill>
                  <a:latin typeface="Roboto"/>
                  <a:ea typeface="Roboto"/>
                  <a:cs typeface="Roboto"/>
                  <a:sym typeface="Roboto"/>
                </a:rPr>
                <a:t>ροχή</a:t>
              </a:r>
              <a:r>
                <a:rPr lang="en-US" sz="1100" dirty="0">
                  <a:solidFill>
                    <a:srgbClr val="FFFFFF"/>
                  </a:solidFill>
                  <a:latin typeface="Roboto"/>
                  <a:ea typeface="Roboto"/>
                  <a:cs typeface="Roboto"/>
                  <a:sym typeface="Roboto"/>
                </a:rPr>
                <a:t> π</a:t>
              </a:r>
              <a:r>
                <a:rPr lang="en-US" sz="1100" dirty="0" err="1">
                  <a:solidFill>
                    <a:srgbClr val="FFFFFF"/>
                  </a:solidFill>
                  <a:latin typeface="Roboto"/>
                  <a:ea typeface="Roboto"/>
                  <a:cs typeface="Roboto"/>
                  <a:sym typeface="Roboto"/>
                </a:rPr>
                <a:t>ρόσ</a:t>
              </a:r>
              <a:r>
                <a:rPr lang="en-US" sz="1100" dirty="0">
                  <a:solidFill>
                    <a:srgbClr val="FFFFFF"/>
                  </a:solidFill>
                  <a:latin typeface="Roboto"/>
                  <a:ea typeface="Roboto"/>
                  <a:cs typeface="Roboto"/>
                  <a:sym typeface="Roboto"/>
                </a:rPr>
                <a:t>βασης στην πληροφόρηση και νόμοι περί ελευθερίας της πληροφόρησης.</a:t>
              </a:r>
              <a:endParaRPr sz="1900" dirty="0">
                <a:solidFill>
                  <a:srgbClr val="FFFFFF"/>
                </a:solidFill>
              </a:endParaRPr>
            </a:p>
          </p:txBody>
        </p:sp>
        <p:sp>
          <p:nvSpPr>
            <p:cNvPr id="148" name="Google Shape;148;g25dfa7c0c7e_0_4"/>
            <p:cNvSpPr/>
            <p:nvPr/>
          </p:nvSpPr>
          <p:spPr>
            <a:xfrm>
              <a:off x="5206575" y="2071477"/>
              <a:ext cx="1332300" cy="285000"/>
            </a:xfrm>
            <a:prstGeom prst="round1Rect">
              <a:avLst>
                <a:gd name="adj" fmla="val 50000"/>
              </a:avLst>
            </a:prstGeom>
            <a:solidFill>
              <a:srgbClr val="08563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100">
                <a:solidFill>
                  <a:srgbClr val="FFFFFF"/>
                </a:solidFill>
              </a:endParaRPr>
            </a:p>
          </p:txBody>
        </p:sp>
      </p:grpSp>
      <p:sp>
        <p:nvSpPr>
          <p:cNvPr id="24" name="Google Shape;122;g25ba87e51f1_0_18"/>
          <p:cNvSpPr txBox="1">
            <a:spLocks noGrp="1"/>
          </p:cNvSpPr>
          <p:nvPr>
            <p:ph type="title"/>
          </p:nvPr>
        </p:nvSpPr>
        <p:spPr>
          <a:xfrm>
            <a:off x="399370" y="174449"/>
            <a:ext cx="11393400" cy="675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b="1" dirty="0">
                <a:latin typeface="Calibri" panose="020F0502020204030204" pitchFamily="34" charset="0"/>
                <a:ea typeface="Arial"/>
                <a:cs typeface="Calibri" panose="020F0502020204030204" pitchFamily="34" charset="0"/>
                <a:sym typeface="Arial"/>
              </a:rPr>
              <a:t>Οργανώσεις της κοινωνίας των πολιτών και δημοκρατία </a:t>
            </a:r>
            <a:endParaRPr dirty="0">
              <a:latin typeface="Calibri" panose="020F0502020204030204" pitchFamily="34" charset="0"/>
              <a:ea typeface="Arial"/>
              <a:cs typeface="Calibri" panose="020F0502020204030204" pitchFamily="34" charset="0"/>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3"/>
        <p:cNvGrpSpPr/>
        <p:nvPr/>
      </p:nvGrpSpPr>
      <p:grpSpPr>
        <a:xfrm>
          <a:off x="0" y="0"/>
          <a:ext cx="0" cy="0"/>
          <a:chOff x="0" y="0"/>
          <a:chExt cx="0" cy="0"/>
        </a:xfrm>
      </p:grpSpPr>
      <p:sp>
        <p:nvSpPr>
          <p:cNvPr id="154" name="Google Shape;154;p11"/>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5" name="Google Shape;155;p11"/>
          <p:cNvSpPr txBox="1">
            <a:spLocks noGrp="1"/>
          </p:cNvSpPr>
          <p:nvPr>
            <p:ph type="title"/>
          </p:nvPr>
        </p:nvSpPr>
        <p:spPr>
          <a:xfrm>
            <a:off x="5829300" y="-220845"/>
            <a:ext cx="7021828" cy="180730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100"/>
              <a:buFont typeface="Calibri"/>
              <a:buNone/>
            </a:pPr>
            <a:r>
              <a:rPr lang="en-US" b="1" dirty="0">
                <a:solidFill>
                  <a:schemeClr val="dk1"/>
                </a:solidFill>
                <a:latin typeface="Calibri"/>
                <a:ea typeface="Calibri"/>
                <a:cs typeface="Calibri"/>
                <a:sym typeface="Calibri"/>
              </a:rPr>
              <a:t>Πώς συμβάλλουν στη δημοκρατία &amp; </a:t>
            </a:r>
            <a:br>
              <a:rPr lang="en-US" b="1" dirty="0">
                <a:solidFill>
                  <a:schemeClr val="dk1"/>
                </a:solidFill>
                <a:latin typeface="Calibri"/>
                <a:ea typeface="Calibri"/>
                <a:cs typeface="Calibri"/>
                <a:sym typeface="Calibri"/>
              </a:rPr>
            </a:br>
            <a:r>
              <a:rPr lang="el-GR" b="1" dirty="0">
                <a:solidFill>
                  <a:schemeClr val="dk1"/>
                </a:solidFill>
                <a:latin typeface="Calibri"/>
                <a:ea typeface="Calibri"/>
                <a:cs typeface="Calibri"/>
                <a:sym typeface="Calibri"/>
              </a:rPr>
              <a:t>κ</a:t>
            </a:r>
            <a:r>
              <a:rPr lang="en-US" b="1" dirty="0" err="1">
                <a:solidFill>
                  <a:schemeClr val="dk1"/>
                </a:solidFill>
                <a:latin typeface="Calibri"/>
                <a:ea typeface="Calibri"/>
                <a:cs typeface="Calibri"/>
                <a:sym typeface="Calibri"/>
              </a:rPr>
              <a:t>οινωνί</a:t>
            </a:r>
            <a:r>
              <a:rPr lang="en-US" b="1" dirty="0">
                <a:solidFill>
                  <a:schemeClr val="dk1"/>
                </a:solidFill>
                <a:latin typeface="Calibri"/>
                <a:ea typeface="Calibri"/>
                <a:cs typeface="Calibri"/>
                <a:sym typeface="Calibri"/>
              </a:rPr>
              <a:t>α</a:t>
            </a:r>
            <a:endParaRPr dirty="0">
              <a:solidFill>
                <a:schemeClr val="dk1"/>
              </a:solidFill>
              <a:latin typeface="Calibri"/>
              <a:ea typeface="Calibri"/>
              <a:cs typeface="Calibri"/>
              <a:sym typeface="Calibri"/>
            </a:endParaRPr>
          </a:p>
        </p:txBody>
      </p:sp>
      <p:pic>
        <p:nvPicPr>
          <p:cNvPr id="156" name="Google Shape;156;p11" descr="Colorful overlapping people icons"/>
          <p:cNvPicPr preferRelativeResize="0"/>
          <p:nvPr/>
        </p:nvPicPr>
        <p:blipFill rotWithShape="1">
          <a:blip r:embed="rId3">
            <a:alphaModFix/>
          </a:blip>
          <a:srcRect l="26979" r="13487" b="-1"/>
          <a:stretch/>
        </p:blipFill>
        <p:spPr>
          <a:xfrm>
            <a:off x="20" y="10"/>
            <a:ext cx="6116549" cy="6857990"/>
          </a:xfrm>
          <a:custGeom>
            <a:avLst/>
            <a:gdLst/>
            <a:ahLst/>
            <a:cxnLst/>
            <a:rect l="l" t="t" r="r" b="b"/>
            <a:pathLst>
              <a:path w="6116569" h="6879321" extrusionOk="0">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ln>
            <a:noFill/>
          </a:ln>
        </p:spPr>
      </p:pic>
      <p:sp>
        <p:nvSpPr>
          <p:cNvPr id="157" name="Google Shape;157;p11"/>
          <p:cNvSpPr txBox="1">
            <a:spLocks noGrp="1"/>
          </p:cNvSpPr>
          <p:nvPr>
            <p:ph type="body" idx="2"/>
          </p:nvPr>
        </p:nvSpPr>
        <p:spPr>
          <a:xfrm>
            <a:off x="5788196" y="1140985"/>
            <a:ext cx="6157653" cy="4780982"/>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Clr>
                <a:schemeClr val="dk1"/>
              </a:buClr>
              <a:buSzPts val="1600"/>
              <a:buNone/>
            </a:pPr>
            <a:r>
              <a:rPr lang="en-US" sz="1600" dirty="0">
                <a:solidFill>
                  <a:schemeClr val="dk1"/>
                </a:solidFill>
              </a:rPr>
              <a:t>Πολλές μειονοτικές ομάδες δυσκολεύονται να αισθανθούν ότι ακούγονται λόγω της έλλειψης εκπροσώπησης στις δημόσιες συζητήσεις. Επιπλέον, στα αυστηρά δημοκρατικά συστήματα, οι μειονοτικές ομάδες εκπροσωπούνται λιγότερο. </a:t>
            </a:r>
            <a:r>
              <a:rPr lang="en-US" sz="1600" dirty="0" err="1">
                <a:solidFill>
                  <a:schemeClr val="dk1"/>
                </a:solidFill>
              </a:rPr>
              <a:t>Οι</a:t>
            </a:r>
            <a:r>
              <a:rPr lang="en-US" sz="1600" dirty="0">
                <a:solidFill>
                  <a:schemeClr val="dk1"/>
                </a:solidFill>
              </a:rPr>
              <a:t> ΟΚ</a:t>
            </a:r>
            <a:r>
              <a:rPr lang="el-GR" sz="1600" dirty="0">
                <a:solidFill>
                  <a:schemeClr val="dk1"/>
                </a:solidFill>
              </a:rPr>
              <a:t>τ</a:t>
            </a:r>
            <a:r>
              <a:rPr lang="en-US" sz="1600" dirty="0">
                <a:solidFill>
                  <a:schemeClr val="dk1"/>
                </a:solidFill>
              </a:rPr>
              <a:t>Π συμβάλλουν στην προβολή αυτών των ομάδων και παρέχουν τα απαραίτητα μέσα</a:t>
            </a:r>
            <a:r>
              <a:rPr lang="el-GR" sz="1600" dirty="0">
                <a:solidFill>
                  <a:schemeClr val="dk1"/>
                </a:solidFill>
              </a:rPr>
              <a:t>,</a:t>
            </a:r>
            <a:r>
              <a:rPr lang="en-US" sz="1600" dirty="0">
                <a:solidFill>
                  <a:schemeClr val="dk1"/>
                </a:solidFill>
              </a:rPr>
              <a:t> ώστε οι άνθρωποι να ενδυναμωθούν και να έχουν επιρροή στις δημόσιες συζητήσεις. Για τις ΟΚ</a:t>
            </a:r>
            <a:r>
              <a:rPr lang="el-GR" sz="1600" dirty="0">
                <a:solidFill>
                  <a:schemeClr val="dk1"/>
                </a:solidFill>
              </a:rPr>
              <a:t>τ</a:t>
            </a:r>
            <a:r>
              <a:rPr lang="en-US" sz="1600" dirty="0">
                <a:solidFill>
                  <a:schemeClr val="dk1"/>
                </a:solidFill>
              </a:rPr>
              <a:t>Π η υποστήριξη ορισμένων αντιδημοφιλών αιτημάτων είναι αμφιλεγόμενη και επικίνδυνη.</a:t>
            </a:r>
            <a:endParaRPr sz="1600" dirty="0">
              <a:solidFill>
                <a:schemeClr val="dk1"/>
              </a:solidFill>
              <a:sym typeface="Calibri"/>
            </a:endParaRPr>
          </a:p>
          <a:p>
            <a:pPr marL="0" lvl="0" indent="0" algn="just" rtl="0">
              <a:lnSpc>
                <a:spcPct val="150000"/>
              </a:lnSpc>
              <a:spcBef>
                <a:spcPts val="1000"/>
              </a:spcBef>
              <a:spcAft>
                <a:spcPts val="0"/>
              </a:spcAft>
              <a:buClr>
                <a:schemeClr val="dk1"/>
              </a:buClr>
              <a:buSzPts val="1600"/>
              <a:buNone/>
            </a:pPr>
            <a:r>
              <a:rPr lang="el-GR" sz="1600" dirty="0">
                <a:solidFill>
                  <a:schemeClr val="dk1"/>
                </a:solidFill>
                <a:sym typeface="Calibri"/>
              </a:rPr>
              <a:t>Ο </a:t>
            </a:r>
            <a:r>
              <a:rPr lang="en-US" sz="1600" dirty="0">
                <a:solidFill>
                  <a:schemeClr val="dk1"/>
                </a:solidFill>
                <a:sym typeface="Calibri"/>
              </a:rPr>
              <a:t>R. J. Morris (2020) δήλωσε ότι οργανώσεις όπως αυτή μπορούν να διαδραματίσουν ζωτικό ρόλο, διότι δίνουν στις ομάδες αυτές ένα μέσο</a:t>
            </a:r>
            <a:r>
              <a:rPr lang="el-GR" sz="1600" dirty="0">
                <a:solidFill>
                  <a:schemeClr val="dk1"/>
                </a:solidFill>
                <a:sym typeface="Calibri"/>
              </a:rPr>
              <a:t>,</a:t>
            </a:r>
            <a:r>
              <a:rPr lang="en-US" sz="1600" dirty="0">
                <a:solidFill>
                  <a:schemeClr val="dk1"/>
                </a:solidFill>
                <a:sym typeface="Calibri"/>
              </a:rPr>
              <a:t> για να βρουν και να διεκδικήσουν την κοινή τους ταυτότητα. Ένα παράδειγμα είναι οι γυναίκες που μπορεί να χρησιμοποιούν τις κοινωνίες των πολιτών σε δύσκολες στιγμές</a:t>
            </a:r>
            <a:r>
              <a:rPr lang="el-GR" sz="1600" dirty="0">
                <a:solidFill>
                  <a:schemeClr val="dk1"/>
                </a:solidFill>
                <a:sym typeface="Calibri"/>
              </a:rPr>
              <a:t>,</a:t>
            </a:r>
            <a:r>
              <a:rPr lang="en-US" sz="1600" dirty="0">
                <a:solidFill>
                  <a:schemeClr val="dk1"/>
                </a:solidFill>
                <a:sym typeface="Calibri"/>
              </a:rPr>
              <a:t> για να στηρίξουν η μία την άλλη ή για να δράσουν κοινωνικά. </a:t>
            </a:r>
            <a:endParaRPr sz="16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2"/>
          <p:cNvSpPr txBox="1">
            <a:spLocks noGrp="1"/>
          </p:cNvSpPr>
          <p:nvPr>
            <p:ph type="body" idx="1"/>
          </p:nvPr>
        </p:nvSpPr>
        <p:spPr>
          <a:xfrm>
            <a:off x="320542" y="1031746"/>
            <a:ext cx="11582424" cy="5096388"/>
          </a:xfrm>
          <a:prstGeom prst="rect">
            <a:avLst/>
          </a:prstGeom>
          <a:noFill/>
          <a:ln>
            <a:noFill/>
          </a:ln>
        </p:spPr>
        <p:txBody>
          <a:bodyPr spcFirstLastPara="1" wrap="square" lIns="0" tIns="0" rIns="0" bIns="0" anchor="t" anchorCtr="0">
            <a:noAutofit/>
          </a:bodyPr>
          <a:lstStyle/>
          <a:p>
            <a:pPr marL="457200" lvl="0" indent="-342900" algn="just" rtl="0">
              <a:lnSpc>
                <a:spcPct val="150000"/>
              </a:lnSpc>
              <a:spcBef>
                <a:spcPts val="0"/>
              </a:spcBef>
              <a:spcAft>
                <a:spcPts val="0"/>
              </a:spcAft>
              <a:buSzPts val="1800"/>
              <a:buFont typeface="Wingdings" panose="05000000000000000000" pitchFamily="2" charset="2"/>
              <a:buChar char="§"/>
            </a:pPr>
            <a:r>
              <a:rPr lang="en-US" sz="1600" b="1" dirty="0"/>
              <a:t>Προώθηση της πολιτικής δέσμευσης: </a:t>
            </a:r>
            <a:r>
              <a:rPr lang="en-US" sz="1600" dirty="0" err="1"/>
              <a:t>Οι</a:t>
            </a:r>
            <a:r>
              <a:rPr lang="en-US" sz="1600" dirty="0"/>
              <a:t> ΟΚ</a:t>
            </a:r>
            <a:r>
              <a:rPr lang="el-GR" sz="1600" dirty="0"/>
              <a:t>τ</a:t>
            </a:r>
            <a:r>
              <a:rPr lang="en-US" sz="1600" dirty="0"/>
              <a:t>Π παρέχουν στους πολίτες </a:t>
            </a:r>
            <a:r>
              <a:rPr lang="en-US" sz="1600" dirty="0" err="1"/>
              <a:t>μι</a:t>
            </a:r>
            <a:r>
              <a:rPr lang="en-US" sz="1600" dirty="0"/>
              <a:t>α πλατφόρμα</a:t>
            </a:r>
            <a:r>
              <a:rPr lang="el-GR" sz="1600" dirty="0"/>
              <a:t>,</a:t>
            </a:r>
            <a:r>
              <a:rPr lang="en-US" sz="1600" dirty="0"/>
              <a:t> για να συμμετάσχουν σε πολιτικές και πολιτειακές δραστηριότητες. Ενθαρρύνοντας τους πολίτες να συμμετέχουν σε δημόσιες συζητήσεις</a:t>
            </a:r>
            <a:r>
              <a:rPr lang="el-GR" sz="1600" dirty="0"/>
              <a:t> </a:t>
            </a:r>
            <a:r>
              <a:rPr lang="en-US" sz="1600" dirty="0"/>
              <a:t>και διαδικασίες λήψης αποφάσεων, οι ΟΚ</a:t>
            </a:r>
            <a:r>
              <a:rPr lang="el-GR" sz="1600" dirty="0"/>
              <a:t>τ</a:t>
            </a:r>
            <a:r>
              <a:rPr lang="en-US" sz="1600" dirty="0"/>
              <a:t>Π συμβάλλουν στη δημιουργία ενημερωμένων και ενεργών πολιτών. Αυτή η ενεργός συμμετοχή είναι θεμελιώδης για τη δημοκρατική διαδικασία, καθώς διασφαλίζει ότι οι διαφορετικές φωνές και προοπτικές ακούγονται και λαμβάνονται υπόψη στη διακυβέρνηση.</a:t>
            </a:r>
            <a:endParaRPr sz="1600" dirty="0"/>
          </a:p>
          <a:p>
            <a:pPr marL="742950" lvl="0" indent="-285750" algn="just" rtl="0">
              <a:lnSpc>
                <a:spcPct val="150000"/>
              </a:lnSpc>
              <a:spcBef>
                <a:spcPts val="0"/>
              </a:spcBef>
              <a:spcAft>
                <a:spcPts val="0"/>
              </a:spcAft>
              <a:buFont typeface="Wingdings" panose="05000000000000000000" pitchFamily="2" charset="2"/>
              <a:buChar char="§"/>
            </a:pPr>
            <a:endParaRPr sz="1600" dirty="0"/>
          </a:p>
          <a:p>
            <a:pPr marL="457200" lvl="0" indent="-342900" algn="just" rtl="0">
              <a:lnSpc>
                <a:spcPct val="150000"/>
              </a:lnSpc>
              <a:spcBef>
                <a:spcPts val="0"/>
              </a:spcBef>
              <a:spcAft>
                <a:spcPts val="0"/>
              </a:spcAft>
              <a:buSzPts val="1800"/>
              <a:buFont typeface="Wingdings" panose="05000000000000000000" pitchFamily="2" charset="2"/>
              <a:buChar char="§"/>
            </a:pPr>
            <a:r>
              <a:rPr lang="en-US" sz="1600" b="1" dirty="0"/>
              <a:t>Προάσπιση των ανθρωπίνων δικαιωμάτων και της κοινωνικής δικαιοσύνης: </a:t>
            </a:r>
            <a:r>
              <a:rPr lang="en-US" sz="1600" dirty="0"/>
              <a:t>Οι ΟΚ</a:t>
            </a:r>
            <a:r>
              <a:rPr lang="el-GR" sz="1600" dirty="0"/>
              <a:t>τ</a:t>
            </a:r>
            <a:r>
              <a:rPr lang="en-US" sz="1600" dirty="0"/>
              <a:t>Π συχνά υπερασπίζονται τα ανθρώπινα δικαιώματα και υποστηρίζουν θέματα κοινωνικής δικαιοσύνης. Ενεργούν ως παρατηρητές, παρακολουθώντας τις κυβερνητικές δράσεις και καθιστώντας τους δημόσιους λειτουργούς υπόλογους για τυχόν κατάχρηση εξουσίας ή παραβιάσεις των ανθρωπίνων δικαιωμάτων. </a:t>
            </a:r>
            <a:r>
              <a:rPr lang="en-US" sz="1600" dirty="0" err="1"/>
              <a:t>Οι</a:t>
            </a:r>
            <a:r>
              <a:rPr lang="en-US" sz="1600" dirty="0"/>
              <a:t> ΟΚ</a:t>
            </a:r>
            <a:r>
              <a:rPr lang="el-GR" sz="1600" dirty="0"/>
              <a:t>τ</a:t>
            </a:r>
            <a:r>
              <a:rPr lang="en-US" sz="1600" dirty="0"/>
              <a:t>Π διαδραματίζουν κρίσιμο ρόλο στη διασφάλιση της προστασίας και του σεβασμού των δικαιωμάτων των περιθωριοποιημένων και ευάλωτων ομάδων.</a:t>
            </a:r>
            <a:endParaRPr sz="1600" dirty="0"/>
          </a:p>
          <a:p>
            <a:pPr marL="742950" lvl="0" indent="-285750" algn="just" rtl="0">
              <a:lnSpc>
                <a:spcPct val="150000"/>
              </a:lnSpc>
              <a:spcBef>
                <a:spcPts val="0"/>
              </a:spcBef>
              <a:spcAft>
                <a:spcPts val="0"/>
              </a:spcAft>
              <a:buFont typeface="Wingdings" panose="05000000000000000000" pitchFamily="2" charset="2"/>
              <a:buChar char="§"/>
            </a:pPr>
            <a:endParaRPr sz="1600" dirty="0"/>
          </a:p>
          <a:p>
            <a:pPr marL="457200" lvl="0" indent="-342900" algn="just" rtl="0">
              <a:lnSpc>
                <a:spcPct val="150000"/>
              </a:lnSpc>
              <a:spcBef>
                <a:spcPts val="0"/>
              </a:spcBef>
              <a:spcAft>
                <a:spcPts val="0"/>
              </a:spcAft>
              <a:buSzPts val="1800"/>
              <a:buFont typeface="Wingdings" panose="05000000000000000000" pitchFamily="2" charset="2"/>
              <a:buChar char="§"/>
            </a:pPr>
            <a:r>
              <a:rPr lang="en-US" sz="1600" b="1" dirty="0"/>
              <a:t>Ενίσχυση της κυβερνητικής λογοδοσίας: </a:t>
            </a:r>
            <a:r>
              <a:rPr lang="en-US" sz="1600" dirty="0"/>
              <a:t>Με τον έλεγχο των κυβερνητικών πολιτικών και δράσεων, οι ΟΚ</a:t>
            </a:r>
            <a:r>
              <a:rPr lang="el-GR" sz="1600" dirty="0"/>
              <a:t>τ</a:t>
            </a:r>
            <a:r>
              <a:rPr lang="en-US" sz="1600" dirty="0"/>
              <a:t>Π συμβάλλουν στη λογοδοσία των κυβερνητικών αξιωματούχων. Η ανεξάρτητη παρακολούθηση των δημόσιων θεσμών τους διασφαλίζει ότι όσοι βρίσκονται στην εξουσία είναι υπεύθυνοι για τις αποφάσεις και τις ενέργειές τους, μειώνοντας έτσι τη διαφθορά και προωθώντας τη χρηστή διακυβέρνηση.</a:t>
            </a:r>
            <a:endParaRPr sz="1600" dirty="0"/>
          </a:p>
          <a:p>
            <a:pPr marL="742950" lvl="0" indent="-285750" algn="just" rtl="0">
              <a:lnSpc>
                <a:spcPct val="100000"/>
              </a:lnSpc>
              <a:spcBef>
                <a:spcPts val="0"/>
              </a:spcBef>
              <a:spcAft>
                <a:spcPts val="0"/>
              </a:spcAft>
              <a:buFont typeface="Wingdings" panose="05000000000000000000" pitchFamily="2" charset="2"/>
              <a:buChar char="§"/>
            </a:pPr>
            <a:endParaRPr sz="1600" dirty="0"/>
          </a:p>
          <a:p>
            <a:pPr marL="742950" lvl="0" indent="-285750" algn="just" rtl="0">
              <a:lnSpc>
                <a:spcPct val="90000"/>
              </a:lnSpc>
              <a:spcBef>
                <a:spcPts val="1000"/>
              </a:spcBef>
              <a:spcAft>
                <a:spcPts val="0"/>
              </a:spcAft>
              <a:buFont typeface="Wingdings" panose="05000000000000000000" pitchFamily="2" charset="2"/>
              <a:buChar char="§"/>
            </a:pPr>
            <a:endParaRPr sz="1600" dirty="0"/>
          </a:p>
          <a:p>
            <a:pPr marL="342900" lvl="0" indent="-342900" algn="just" rtl="0">
              <a:lnSpc>
                <a:spcPct val="90000"/>
              </a:lnSpc>
              <a:spcBef>
                <a:spcPts val="1000"/>
              </a:spcBef>
              <a:spcAft>
                <a:spcPts val="0"/>
              </a:spcAft>
              <a:buClr>
                <a:srgbClr val="000000"/>
              </a:buClr>
              <a:buSzPts val="2000"/>
              <a:buFont typeface="Wingdings" panose="05000000000000000000" pitchFamily="2" charset="2"/>
              <a:buChar char="§"/>
            </a:pPr>
            <a:endParaRPr sz="1600" b="0" i="0" dirty="0">
              <a:solidFill>
                <a:srgbClr val="2E2D29"/>
              </a:solidFill>
              <a:sym typeface="Calibri"/>
            </a:endParaRPr>
          </a:p>
          <a:p>
            <a:pPr marL="400050" lvl="0" indent="-285750" algn="just" rtl="0">
              <a:lnSpc>
                <a:spcPct val="90000"/>
              </a:lnSpc>
              <a:spcBef>
                <a:spcPts val="1000"/>
              </a:spcBef>
              <a:spcAft>
                <a:spcPts val="0"/>
              </a:spcAft>
              <a:buClr>
                <a:srgbClr val="000000"/>
              </a:buClr>
              <a:buSzPts val="1800"/>
              <a:buFont typeface="Wingdings" panose="05000000000000000000" pitchFamily="2" charset="2"/>
              <a:buChar char="§"/>
            </a:pPr>
            <a:endParaRPr sz="1600" dirty="0">
              <a:solidFill>
                <a:srgbClr val="2E2D29"/>
              </a:solidFill>
              <a:latin typeface="Arial"/>
              <a:ea typeface="Arial"/>
              <a:cs typeface="Arial"/>
              <a:sym typeface="Arial"/>
            </a:endParaRPr>
          </a:p>
          <a:p>
            <a:pPr marL="400050" lvl="0" indent="-285750" algn="just" rtl="0">
              <a:lnSpc>
                <a:spcPct val="90000"/>
              </a:lnSpc>
              <a:spcBef>
                <a:spcPts val="1000"/>
              </a:spcBef>
              <a:spcAft>
                <a:spcPts val="0"/>
              </a:spcAft>
              <a:buClr>
                <a:srgbClr val="000000"/>
              </a:buClr>
              <a:buSzPts val="1800"/>
              <a:buFont typeface="Wingdings" panose="05000000000000000000" pitchFamily="2" charset="2"/>
              <a:buChar char="§"/>
            </a:pPr>
            <a:endParaRPr sz="1600" dirty="0"/>
          </a:p>
        </p:txBody>
      </p:sp>
      <p:sp>
        <p:nvSpPr>
          <p:cNvPr id="163" name="Google Shape;163;p12"/>
          <p:cNvSpPr txBox="1">
            <a:spLocks noGrp="1"/>
          </p:cNvSpPr>
          <p:nvPr>
            <p:ph type="title"/>
          </p:nvPr>
        </p:nvSpPr>
        <p:spPr>
          <a:xfrm>
            <a:off x="399370" y="293000"/>
            <a:ext cx="11393400" cy="430887"/>
          </a:xfrm>
          <a:prstGeom prst="rect">
            <a:avLst/>
          </a:prstGeom>
          <a:noFill/>
          <a:ln>
            <a:noFill/>
          </a:ln>
        </p:spPr>
        <p:txBody>
          <a:bodyPr spcFirstLastPara="1" wrap="square" lIns="0" tIns="0" rIns="0" bIns="0" anchor="ctr" anchorCtr="0">
            <a:spAutoFit/>
          </a:bodyPr>
          <a:lstStyle/>
          <a:p>
            <a:pPr lvl="0"/>
            <a:r>
              <a:rPr lang="en-US" b="1" dirty="0">
                <a:latin typeface="Calibri" panose="020F0502020204030204" pitchFamily="34" charset="0"/>
                <a:ea typeface="Arial"/>
                <a:cs typeface="Calibri" panose="020F0502020204030204" pitchFamily="34" charset="0"/>
                <a:sym typeface="Arial"/>
              </a:rPr>
              <a:t>Βασικοί τρόποι με τους οποίους οι ΟΚ</a:t>
            </a:r>
            <a:r>
              <a:rPr lang="el-GR" b="1" dirty="0">
                <a:latin typeface="Calibri" panose="020F0502020204030204" pitchFamily="34" charset="0"/>
                <a:ea typeface="Arial"/>
                <a:cs typeface="Calibri" panose="020F0502020204030204" pitchFamily="34" charset="0"/>
                <a:sym typeface="Arial"/>
              </a:rPr>
              <a:t>τ</a:t>
            </a:r>
            <a:r>
              <a:rPr lang="en-US" b="1" dirty="0">
                <a:latin typeface="Calibri" panose="020F0502020204030204" pitchFamily="34" charset="0"/>
                <a:ea typeface="Arial"/>
                <a:cs typeface="Calibri" panose="020F0502020204030204" pitchFamily="34" charset="0"/>
                <a:sym typeface="Arial"/>
              </a:rPr>
              <a:t>Π συμβάλλουν στη δημοκρατία</a:t>
            </a:r>
            <a:endParaRPr b="1" dirty="0">
              <a:latin typeface="Calibri" panose="020F0502020204030204" pitchFamily="34" charset="0"/>
              <a:ea typeface="Arial"/>
              <a:cs typeface="Calibri" panose="020F0502020204030204" pitchFamily="34" charset="0"/>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g25dfa7c0c7e_0_493"/>
          <p:cNvSpPr txBox="1">
            <a:spLocks noGrp="1"/>
          </p:cNvSpPr>
          <p:nvPr>
            <p:ph type="body" idx="1"/>
          </p:nvPr>
        </p:nvSpPr>
        <p:spPr>
          <a:xfrm>
            <a:off x="399370" y="1110430"/>
            <a:ext cx="11393400" cy="5096400"/>
          </a:xfrm>
          <a:prstGeom prst="rect">
            <a:avLst/>
          </a:prstGeom>
          <a:noFill/>
          <a:ln>
            <a:noFill/>
          </a:ln>
        </p:spPr>
        <p:txBody>
          <a:bodyPr spcFirstLastPara="1" wrap="square" lIns="0" tIns="0" rIns="0" bIns="0" anchor="t" anchorCtr="0">
            <a:noAutofit/>
          </a:bodyPr>
          <a:lstStyle/>
          <a:p>
            <a:pPr marL="0" lvl="0" indent="0" algn="just" rtl="0">
              <a:lnSpc>
                <a:spcPct val="150000"/>
              </a:lnSpc>
              <a:spcBef>
                <a:spcPts val="0"/>
              </a:spcBef>
              <a:spcAft>
                <a:spcPts val="0"/>
              </a:spcAft>
              <a:buNone/>
            </a:pPr>
            <a:endParaRPr dirty="0"/>
          </a:p>
          <a:p>
            <a:pPr marL="457200" lvl="0" indent="-342900" algn="just" rtl="0">
              <a:lnSpc>
                <a:spcPct val="150000"/>
              </a:lnSpc>
              <a:spcBef>
                <a:spcPts val="0"/>
              </a:spcBef>
              <a:spcAft>
                <a:spcPts val="0"/>
              </a:spcAft>
              <a:buSzPts val="1800"/>
              <a:buFont typeface="Wingdings" panose="05000000000000000000" pitchFamily="2" charset="2"/>
              <a:buChar char="§"/>
            </a:pPr>
            <a:r>
              <a:rPr lang="en-US" b="1" dirty="0"/>
              <a:t>Παροχή βασικών υπηρεσιών: </a:t>
            </a:r>
            <a:r>
              <a:rPr lang="en-US" dirty="0"/>
              <a:t>Σε πολλές περιπτώσεις, οι ΟΚ</a:t>
            </a:r>
            <a:r>
              <a:rPr lang="el-GR" dirty="0"/>
              <a:t>τ</a:t>
            </a:r>
            <a:r>
              <a:rPr lang="en-US" dirty="0"/>
              <a:t>Π καλύπτουν κενά στην παροχή δημόσιων υπηρεσιών, ιδίως σε περιοχές όπου τα κυβερνητικά όργανα μπορεί να μην μπορούν να προσεγγίσουν ή να είναι αναποτελεσματικά. Εκτελούν διάφορα προγράμματα και πρωτοβουλίες για την αντιμετώπιση κοινωνικών και αναπτυξιακών ζητημάτων, συμπληρώνοντας τις προσπάθειες των κυβερνήσεων και συμβάλλοντας στη βελτίωση της συνολικής ποιότητας ζωής των πολιτών.</a:t>
            </a:r>
            <a:endParaRPr dirty="0"/>
          </a:p>
          <a:p>
            <a:pPr marL="742950" lvl="0" indent="-285750" algn="just" rtl="0">
              <a:lnSpc>
                <a:spcPct val="150000"/>
              </a:lnSpc>
              <a:spcBef>
                <a:spcPts val="0"/>
              </a:spcBef>
              <a:spcAft>
                <a:spcPts val="0"/>
              </a:spcAft>
              <a:buFont typeface="Wingdings" panose="05000000000000000000" pitchFamily="2" charset="2"/>
              <a:buChar char="§"/>
            </a:pPr>
            <a:endParaRPr dirty="0"/>
          </a:p>
          <a:p>
            <a:pPr marL="457200" lvl="0" indent="-342900" algn="just" rtl="0">
              <a:lnSpc>
                <a:spcPct val="150000"/>
              </a:lnSpc>
              <a:spcBef>
                <a:spcPts val="0"/>
              </a:spcBef>
              <a:spcAft>
                <a:spcPts val="0"/>
              </a:spcAft>
              <a:buSzPts val="1800"/>
              <a:buFont typeface="Wingdings" panose="05000000000000000000" pitchFamily="2" charset="2"/>
              <a:buChar char="§"/>
            </a:pPr>
            <a:r>
              <a:rPr lang="en-US" b="1" dirty="0"/>
              <a:t>Προώθηση του διαλόγου και της διαμεσολάβησης: </a:t>
            </a:r>
            <a:r>
              <a:rPr lang="en-US" dirty="0"/>
              <a:t>Συχνά οι ΟΚ</a:t>
            </a:r>
            <a:r>
              <a:rPr lang="el-GR" dirty="0"/>
              <a:t>τ</a:t>
            </a:r>
            <a:r>
              <a:rPr lang="en-US" dirty="0"/>
              <a:t>Π ενεργούν ως διαμεσολαβητές μεταξύ διαφορετικών τμημάτων της κοινωνίας, γεφυρώνοντας τα χάσματα και διευκολύνοντας το</a:t>
            </a:r>
            <a:r>
              <a:rPr lang="el-GR" dirty="0"/>
              <a:t>ν</a:t>
            </a:r>
            <a:r>
              <a:rPr lang="en-US" dirty="0"/>
              <a:t> διάλογο μεταξύ διαφορετικών ομάδων. Ο ρόλος αυτός είναι ιδιαίτερα κρίσιμος σε χώρες ή περιοχές που αντιμετωπίζουν εθνοτικές, θρησκευτικές ή πολιτισμικές εντάσεις, καθώς οι ΟΚ</a:t>
            </a:r>
            <a:r>
              <a:rPr lang="el-GR" dirty="0"/>
              <a:t>τ</a:t>
            </a:r>
            <a:r>
              <a:rPr lang="en-US" dirty="0"/>
              <a:t>Π μπορούν να συμβάλουν στην προώθηση της ειρηνικής συνύπαρξης και της επίλυσης των συγκρούσεων μέσω του διαλόγου.</a:t>
            </a:r>
            <a:endParaRPr dirty="0"/>
          </a:p>
          <a:p>
            <a:pPr marL="457200" lvl="0" indent="0" algn="just" rtl="0">
              <a:lnSpc>
                <a:spcPct val="90000"/>
              </a:lnSpc>
              <a:spcBef>
                <a:spcPts val="1000"/>
              </a:spcBef>
              <a:spcAft>
                <a:spcPts val="0"/>
              </a:spcAft>
              <a:buNone/>
            </a:pPr>
            <a:endParaRPr dirty="0"/>
          </a:p>
          <a:p>
            <a:pPr marL="0" lvl="0" indent="0" algn="just" rtl="0">
              <a:lnSpc>
                <a:spcPct val="90000"/>
              </a:lnSpc>
              <a:spcBef>
                <a:spcPts val="1000"/>
              </a:spcBef>
              <a:spcAft>
                <a:spcPts val="0"/>
              </a:spcAft>
              <a:buClr>
                <a:srgbClr val="000000"/>
              </a:buClr>
              <a:buSzPts val="2000"/>
              <a:buNone/>
            </a:pPr>
            <a:endParaRPr sz="2000" b="0" i="0" dirty="0">
              <a:solidFill>
                <a:srgbClr val="2E2D29"/>
              </a:solidFill>
              <a:latin typeface="Calibri"/>
              <a:ea typeface="Calibri"/>
              <a:cs typeface="Calibri"/>
              <a:sym typeface="Calibri"/>
            </a:endParaRPr>
          </a:p>
          <a:p>
            <a:pPr marL="285750" lvl="0" indent="-171450" algn="just" rtl="0">
              <a:lnSpc>
                <a:spcPct val="90000"/>
              </a:lnSpc>
              <a:spcBef>
                <a:spcPts val="1000"/>
              </a:spcBef>
              <a:spcAft>
                <a:spcPts val="0"/>
              </a:spcAft>
              <a:buClr>
                <a:srgbClr val="000000"/>
              </a:buClr>
              <a:buSzPts val="1800"/>
              <a:buFont typeface="Arial"/>
              <a:buNone/>
            </a:pPr>
            <a:endParaRPr dirty="0">
              <a:solidFill>
                <a:srgbClr val="2E2D29"/>
              </a:solidFill>
              <a:latin typeface="Arial"/>
              <a:ea typeface="Arial"/>
              <a:cs typeface="Arial"/>
              <a:sym typeface="Arial"/>
            </a:endParaRPr>
          </a:p>
          <a:p>
            <a:pPr marL="285750" lvl="0" indent="-171450" algn="just" rtl="0">
              <a:lnSpc>
                <a:spcPct val="90000"/>
              </a:lnSpc>
              <a:spcBef>
                <a:spcPts val="1000"/>
              </a:spcBef>
              <a:spcAft>
                <a:spcPts val="0"/>
              </a:spcAft>
              <a:buClr>
                <a:srgbClr val="000000"/>
              </a:buClr>
              <a:buSzPts val="1800"/>
              <a:buFont typeface="Arial"/>
              <a:buNone/>
            </a:pPr>
            <a:endParaRPr dirty="0"/>
          </a:p>
        </p:txBody>
      </p:sp>
      <p:sp>
        <p:nvSpPr>
          <p:cNvPr id="5" name="Google Shape;163;p12"/>
          <p:cNvSpPr txBox="1">
            <a:spLocks noGrp="1"/>
          </p:cNvSpPr>
          <p:nvPr>
            <p:ph type="title"/>
          </p:nvPr>
        </p:nvSpPr>
        <p:spPr>
          <a:xfrm>
            <a:off x="399370" y="293000"/>
            <a:ext cx="11393400" cy="430887"/>
          </a:xfrm>
          <a:prstGeom prst="rect">
            <a:avLst/>
          </a:prstGeom>
          <a:noFill/>
          <a:ln>
            <a:noFill/>
          </a:ln>
        </p:spPr>
        <p:txBody>
          <a:bodyPr spcFirstLastPara="1" wrap="square" lIns="0" tIns="0" rIns="0" bIns="0" anchor="ctr" anchorCtr="0">
            <a:spAutoFit/>
          </a:bodyPr>
          <a:lstStyle/>
          <a:p>
            <a:pPr marL="0" lvl="0" indent="0" algn="l" rtl="0">
              <a:spcBef>
                <a:spcPts val="0"/>
              </a:spcBef>
              <a:spcAft>
                <a:spcPts val="0"/>
              </a:spcAft>
              <a:buNone/>
            </a:pPr>
            <a:r>
              <a:rPr lang="en-US" b="1" dirty="0">
                <a:latin typeface="Calibri" panose="020F0502020204030204" pitchFamily="34" charset="0"/>
                <a:ea typeface="Arial"/>
                <a:cs typeface="Calibri" panose="020F0502020204030204" pitchFamily="34" charset="0"/>
                <a:sym typeface="Arial"/>
              </a:rPr>
              <a:t>Βασικοί τρόποι με τους οποίους οι ΟΚ</a:t>
            </a:r>
            <a:r>
              <a:rPr lang="el-GR" b="1" dirty="0">
                <a:latin typeface="Calibri" panose="020F0502020204030204" pitchFamily="34" charset="0"/>
                <a:ea typeface="Arial"/>
                <a:cs typeface="Calibri" panose="020F0502020204030204" pitchFamily="34" charset="0"/>
                <a:sym typeface="Arial"/>
              </a:rPr>
              <a:t>τ</a:t>
            </a:r>
            <a:r>
              <a:rPr lang="en-US" b="1" dirty="0">
                <a:latin typeface="Calibri" panose="020F0502020204030204" pitchFamily="34" charset="0"/>
                <a:ea typeface="Arial"/>
                <a:cs typeface="Calibri" panose="020F0502020204030204" pitchFamily="34" charset="0"/>
                <a:sym typeface="Arial"/>
              </a:rPr>
              <a:t>Π συμβάλλουν στη δημοκρατία</a:t>
            </a:r>
            <a:endParaRPr b="1" dirty="0">
              <a:latin typeface="Calibri" panose="020F0502020204030204" pitchFamily="34" charset="0"/>
              <a:ea typeface="Arial"/>
              <a:cs typeface="Calibri" panose="020F0502020204030204" pitchFamily="34" charset="0"/>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g25ba87e51f1_0_26"/>
          <p:cNvSpPr txBox="1">
            <a:spLocks noGrp="1"/>
          </p:cNvSpPr>
          <p:nvPr>
            <p:ph type="body" idx="1"/>
          </p:nvPr>
        </p:nvSpPr>
        <p:spPr>
          <a:xfrm>
            <a:off x="399370" y="1134079"/>
            <a:ext cx="11590306" cy="5096400"/>
          </a:xfrm>
          <a:prstGeom prst="rect">
            <a:avLst/>
          </a:prstGeom>
        </p:spPr>
        <p:txBody>
          <a:bodyPr spcFirstLastPara="1" wrap="square" lIns="0" tIns="0" rIns="0" bIns="0" anchor="t" anchorCtr="0">
            <a:noAutofit/>
          </a:bodyPr>
          <a:lstStyle/>
          <a:p>
            <a:pPr marL="457200" lvl="0" indent="-342900" algn="just" rtl="0">
              <a:lnSpc>
                <a:spcPct val="150000"/>
              </a:lnSpc>
              <a:spcBef>
                <a:spcPts val="0"/>
              </a:spcBef>
              <a:spcAft>
                <a:spcPts val="0"/>
              </a:spcAft>
              <a:buSzPts val="1800"/>
              <a:buChar char="●"/>
            </a:pPr>
            <a:r>
              <a:rPr lang="en-US" b="1" dirty="0"/>
              <a:t>Παρακολούθηση εκλογών και εκλογικών διαδικασιών: </a:t>
            </a:r>
            <a:r>
              <a:rPr lang="en-US" dirty="0"/>
              <a:t>Οι ΟΚ</a:t>
            </a:r>
            <a:r>
              <a:rPr lang="el-GR" dirty="0"/>
              <a:t>τ</a:t>
            </a:r>
            <a:r>
              <a:rPr lang="en-US" dirty="0"/>
              <a:t>Π συμβάλλουν στις ελεύθερες και δίκαιες εκλογές</a:t>
            </a:r>
            <a:r>
              <a:rPr lang="el-GR" dirty="0"/>
              <a:t>,</a:t>
            </a:r>
            <a:r>
              <a:rPr lang="en-US" dirty="0"/>
              <a:t> παρατηρώντας και παρακολουθώντας τις εκλογικές διαδικασίες. Συμβάλλουν στον εντοπισμό τυχόν παρατυπιών ή αποκλίσεων, διασφαλίζοντας την ακεραιότητα του εκλογικού συστήματος και οικοδομώντας την εμπιστοσύνη στους δημοκρατικούς θεσμούς.</a:t>
            </a:r>
            <a:endParaRPr dirty="0"/>
          </a:p>
          <a:p>
            <a:pPr marL="914400" lvl="0" indent="0" algn="just" rtl="0">
              <a:lnSpc>
                <a:spcPct val="150000"/>
              </a:lnSpc>
              <a:spcBef>
                <a:spcPts val="0"/>
              </a:spcBef>
              <a:spcAft>
                <a:spcPts val="0"/>
              </a:spcAft>
              <a:buNone/>
            </a:pPr>
            <a:endParaRPr dirty="0"/>
          </a:p>
          <a:p>
            <a:pPr marL="457200" lvl="0" indent="-342900" algn="just" rtl="0">
              <a:lnSpc>
                <a:spcPct val="150000"/>
              </a:lnSpc>
              <a:spcBef>
                <a:spcPts val="0"/>
              </a:spcBef>
              <a:spcAft>
                <a:spcPts val="0"/>
              </a:spcAft>
              <a:buSzPts val="1800"/>
              <a:buChar char="●"/>
            </a:pPr>
            <a:r>
              <a:rPr lang="en-US" b="1" dirty="0"/>
              <a:t>Ενθάρρυνση της πολιτικής συνηγορίας και της μεταρρύθμισης: </a:t>
            </a:r>
            <a:r>
              <a:rPr lang="en-US" dirty="0"/>
              <a:t>Οι ΟΚ</a:t>
            </a:r>
            <a:r>
              <a:rPr lang="el-GR" dirty="0"/>
              <a:t>τ</a:t>
            </a:r>
            <a:r>
              <a:rPr lang="en-US" dirty="0"/>
              <a:t>Π ασχολούνται με την ανάλυση πολιτικής και τη συνηγορία, πιέζοντας για μεταρρυθμίσεις και βελτιώσεις σε διάφορους τομείς δημόσιου ενδιαφέροντος. Η έρευνά τους και οι τεκμηριωμένες συστάσεις τους μπορούν να επηρεάσουν τις κυβερνητικές πολιτικές και να οδηγήσουν σε πιο αποτελεσματική και δίκαιη λήψη αποφάσεων.</a:t>
            </a:r>
            <a:endParaRPr dirty="0"/>
          </a:p>
          <a:p>
            <a:pPr marL="914400" lvl="0" indent="0" algn="just" rtl="0">
              <a:lnSpc>
                <a:spcPct val="150000"/>
              </a:lnSpc>
              <a:spcBef>
                <a:spcPts val="0"/>
              </a:spcBef>
              <a:spcAft>
                <a:spcPts val="0"/>
              </a:spcAft>
              <a:buNone/>
            </a:pPr>
            <a:endParaRPr dirty="0"/>
          </a:p>
          <a:p>
            <a:pPr marL="457200" lvl="0" indent="-342900" algn="just" rtl="0">
              <a:lnSpc>
                <a:spcPct val="150000"/>
              </a:lnSpc>
              <a:spcBef>
                <a:spcPts val="0"/>
              </a:spcBef>
              <a:spcAft>
                <a:spcPts val="0"/>
              </a:spcAft>
              <a:buSzPts val="1800"/>
              <a:buChar char="●"/>
            </a:pPr>
            <a:r>
              <a:rPr lang="en-US" b="1" dirty="0"/>
              <a:t>Ανάπτυξη ικανοτήτων και ενδυνάμωση: </a:t>
            </a:r>
            <a:r>
              <a:rPr lang="en-US" dirty="0"/>
              <a:t>Οι ΟΚ</a:t>
            </a:r>
            <a:r>
              <a:rPr lang="el-GR" dirty="0"/>
              <a:t>τ</a:t>
            </a:r>
            <a:r>
              <a:rPr lang="en-US" dirty="0"/>
              <a:t>Π εργάζονται για την ενδυνάμωση των πολιτών</a:t>
            </a:r>
            <a:r>
              <a:rPr lang="el-GR" dirty="0"/>
              <a:t>,</a:t>
            </a:r>
            <a:r>
              <a:rPr lang="en-US" dirty="0"/>
              <a:t> παρέχοντας προγράμματα εκπαίδευσης, κατάρτισης και ευαισθητοποίησης. Αυξάνοντας τις γνώσεις και τις δεξιότητες των ατόμων, οι ΟΚ</a:t>
            </a:r>
            <a:r>
              <a:rPr lang="el-GR" dirty="0"/>
              <a:t>τ</a:t>
            </a:r>
            <a:r>
              <a:rPr lang="en-US" dirty="0"/>
              <a:t>Π τους δίνουν τη δυνατότητα να συμμετέχουν ενεργά στις δημοκρατικές διαδικασίες και να αναλαμβάνουν ηγετικούς ρόλους στις κοινότητές τους.</a:t>
            </a:r>
            <a:endParaRPr sz="2400" dirty="0"/>
          </a:p>
        </p:txBody>
      </p:sp>
      <p:sp>
        <p:nvSpPr>
          <p:cNvPr id="5" name="Google Shape;163;p12"/>
          <p:cNvSpPr txBox="1">
            <a:spLocks noGrp="1"/>
          </p:cNvSpPr>
          <p:nvPr>
            <p:ph type="title"/>
          </p:nvPr>
        </p:nvSpPr>
        <p:spPr>
          <a:xfrm>
            <a:off x="399370" y="293000"/>
            <a:ext cx="11393400" cy="430887"/>
          </a:xfrm>
          <a:prstGeom prst="rect">
            <a:avLst/>
          </a:prstGeom>
          <a:noFill/>
          <a:ln>
            <a:noFill/>
          </a:ln>
        </p:spPr>
        <p:txBody>
          <a:bodyPr spcFirstLastPara="1" wrap="square" lIns="0" tIns="0" rIns="0" bIns="0" anchor="ctr" anchorCtr="0">
            <a:spAutoFit/>
          </a:bodyPr>
          <a:lstStyle/>
          <a:p>
            <a:pPr marL="0" lvl="0" indent="0" algn="l" rtl="0">
              <a:spcBef>
                <a:spcPts val="0"/>
              </a:spcBef>
              <a:spcAft>
                <a:spcPts val="0"/>
              </a:spcAft>
              <a:buNone/>
            </a:pPr>
            <a:r>
              <a:rPr lang="en-US" b="1" dirty="0">
                <a:latin typeface="Calibri" panose="020F0502020204030204" pitchFamily="34" charset="0"/>
                <a:ea typeface="Arial"/>
                <a:cs typeface="Calibri" panose="020F0502020204030204" pitchFamily="34" charset="0"/>
                <a:sym typeface="Arial"/>
              </a:rPr>
              <a:t>Βασικοί τρόποι με τους οποίους οι ΟΚ</a:t>
            </a:r>
            <a:r>
              <a:rPr lang="el-GR" b="1" dirty="0">
                <a:latin typeface="Calibri" panose="020F0502020204030204" pitchFamily="34" charset="0"/>
                <a:ea typeface="Arial"/>
                <a:cs typeface="Calibri" panose="020F0502020204030204" pitchFamily="34" charset="0"/>
                <a:sym typeface="Arial"/>
              </a:rPr>
              <a:t>τ</a:t>
            </a:r>
            <a:r>
              <a:rPr lang="en-US" b="1" dirty="0">
                <a:latin typeface="Calibri" panose="020F0502020204030204" pitchFamily="34" charset="0"/>
                <a:ea typeface="Arial"/>
                <a:cs typeface="Calibri" panose="020F0502020204030204" pitchFamily="34" charset="0"/>
                <a:sym typeface="Arial"/>
              </a:rPr>
              <a:t>Π συμβάλλουν στη δημοκρατία</a:t>
            </a:r>
            <a:endParaRPr b="1" dirty="0">
              <a:latin typeface="Calibri" panose="020F0502020204030204" pitchFamily="34" charset="0"/>
              <a:ea typeface="Arial"/>
              <a:cs typeface="Calibri" panose="020F0502020204030204" pitchFamily="34" charset="0"/>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1"/>
        <p:cNvGrpSpPr/>
        <p:nvPr/>
      </p:nvGrpSpPr>
      <p:grpSpPr>
        <a:xfrm>
          <a:off x="0" y="0"/>
          <a:ext cx="0" cy="0"/>
          <a:chOff x="0" y="0"/>
          <a:chExt cx="0" cy="0"/>
        </a:xfrm>
      </p:grpSpPr>
      <p:sp>
        <p:nvSpPr>
          <p:cNvPr id="62" name="Google Shape;62;g242c1740c7d_0_0"/>
          <p:cNvSpPr txBox="1">
            <a:spLocks noGrp="1"/>
          </p:cNvSpPr>
          <p:nvPr>
            <p:ph type="title"/>
          </p:nvPr>
        </p:nvSpPr>
        <p:spPr>
          <a:xfrm>
            <a:off x="960100" y="978102"/>
            <a:ext cx="10588500" cy="10626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Calibri"/>
              <a:buNone/>
            </a:pPr>
            <a:r>
              <a:rPr lang="en-US">
                <a:solidFill>
                  <a:schemeClr val="dk1"/>
                </a:solidFill>
                <a:latin typeface="Calibri"/>
                <a:ea typeface="Calibri"/>
                <a:cs typeface="Calibri"/>
                <a:sym typeface="Calibri"/>
              </a:rPr>
              <a:t> </a:t>
            </a:r>
            <a:endParaRPr/>
          </a:p>
        </p:txBody>
      </p:sp>
      <p:sp>
        <p:nvSpPr>
          <p:cNvPr id="63" name="Google Shape;63;g242c1740c7d_0_0"/>
          <p:cNvSpPr txBox="1">
            <a:spLocks noGrp="1"/>
          </p:cNvSpPr>
          <p:nvPr>
            <p:ph type="body" idx="2"/>
          </p:nvPr>
        </p:nvSpPr>
        <p:spPr>
          <a:xfrm>
            <a:off x="581397" y="1432372"/>
            <a:ext cx="10656300" cy="4465800"/>
          </a:xfrm>
          <a:prstGeom prst="rect">
            <a:avLst/>
          </a:prstGeom>
          <a:noFill/>
          <a:ln>
            <a:noFill/>
          </a:ln>
        </p:spPr>
        <p:txBody>
          <a:bodyPr spcFirstLastPara="1" wrap="square" lIns="91425" tIns="45700" rIns="91425" bIns="45700" anchor="t" anchorCtr="0">
            <a:normAutofit/>
          </a:bodyPr>
          <a:lstStyle/>
          <a:p>
            <a:pPr marL="0" lvl="0" indent="0" algn="just" rtl="0">
              <a:lnSpc>
                <a:spcPct val="115000"/>
              </a:lnSpc>
              <a:spcBef>
                <a:spcPts val="0"/>
              </a:spcBef>
              <a:spcAft>
                <a:spcPts val="0"/>
              </a:spcAft>
              <a:buSzPts val="1800"/>
              <a:buNone/>
            </a:pPr>
            <a:r>
              <a:rPr lang="en-US" sz="2000" dirty="0"/>
              <a:t>Η </a:t>
            </a:r>
            <a:r>
              <a:rPr lang="en-US" sz="2000" b="1" dirty="0"/>
              <a:t>ενότητα </a:t>
            </a:r>
            <a:r>
              <a:rPr lang="en-US" sz="2000" dirty="0"/>
              <a:t>αποτελείται από τις παρακάτω </a:t>
            </a:r>
            <a:r>
              <a:rPr lang="el-GR" sz="2000" dirty="0" err="1"/>
              <a:t>υπο</a:t>
            </a:r>
            <a:r>
              <a:rPr lang="en-US" sz="2000" dirty="0" err="1"/>
              <a:t>ενότητες</a:t>
            </a:r>
            <a:r>
              <a:rPr lang="en-US" sz="2000" dirty="0"/>
              <a:t>:</a:t>
            </a:r>
            <a:endParaRPr sz="2000" dirty="0"/>
          </a:p>
          <a:p>
            <a:pPr marL="457200" lvl="0" indent="-355600" algn="just" rtl="0">
              <a:lnSpc>
                <a:spcPct val="150000"/>
              </a:lnSpc>
              <a:spcBef>
                <a:spcPts val="600"/>
              </a:spcBef>
              <a:spcAft>
                <a:spcPts val="0"/>
              </a:spcAft>
              <a:buSzPts val="2000"/>
              <a:buFont typeface="Wingdings" panose="05000000000000000000" pitchFamily="2" charset="2"/>
              <a:buChar char="§"/>
            </a:pPr>
            <a:r>
              <a:rPr lang="el-GR" sz="2000" b="1" dirty="0" err="1"/>
              <a:t>Υποε</a:t>
            </a:r>
            <a:r>
              <a:rPr lang="en-US" sz="2000" b="1" dirty="0" err="1"/>
              <a:t>νότητ</a:t>
            </a:r>
            <a:r>
              <a:rPr lang="en-US" sz="2000" b="1" dirty="0"/>
              <a:t>α 1: </a:t>
            </a:r>
            <a:r>
              <a:rPr lang="en-US" sz="2000" dirty="0"/>
              <a:t>Ο</a:t>
            </a:r>
            <a:r>
              <a:rPr lang="el-GR" sz="2000" dirty="0" err="1"/>
              <a:t>ΚτΠ</a:t>
            </a:r>
            <a:endParaRPr lang="en-US" sz="2000" dirty="0"/>
          </a:p>
          <a:p>
            <a:pPr lvl="1" indent="-355600" algn="just">
              <a:lnSpc>
                <a:spcPct val="150000"/>
              </a:lnSpc>
              <a:spcBef>
                <a:spcPts val="600"/>
              </a:spcBef>
              <a:buSzPts val="2000"/>
              <a:buFont typeface="Wingdings" panose="05000000000000000000" pitchFamily="2" charset="2"/>
              <a:buChar char="§"/>
            </a:pPr>
            <a:r>
              <a:rPr lang="en-GB" sz="2000" dirty="0">
                <a:solidFill>
                  <a:schemeClr val="tx1"/>
                </a:solidFill>
              </a:rPr>
              <a:t>Προσδιορισμός του ρόλου </a:t>
            </a:r>
            <a:r>
              <a:rPr lang="en-GB" sz="2000" dirty="0" err="1">
                <a:solidFill>
                  <a:schemeClr val="tx1"/>
                </a:solidFill>
              </a:rPr>
              <a:t>των</a:t>
            </a:r>
            <a:r>
              <a:rPr lang="en-GB" sz="2000" dirty="0">
                <a:solidFill>
                  <a:schemeClr val="tx1"/>
                </a:solidFill>
              </a:rPr>
              <a:t> ΟΚ</a:t>
            </a:r>
            <a:r>
              <a:rPr lang="el-GR" sz="2000" dirty="0">
                <a:solidFill>
                  <a:schemeClr val="tx1"/>
                </a:solidFill>
              </a:rPr>
              <a:t>τ</a:t>
            </a:r>
            <a:r>
              <a:rPr lang="en-GB" sz="2000" dirty="0">
                <a:solidFill>
                  <a:schemeClr val="tx1"/>
                </a:solidFill>
              </a:rPr>
              <a:t>Π στη δημοκρατία</a:t>
            </a:r>
            <a:endParaRPr sz="2000" dirty="0">
              <a:solidFill>
                <a:schemeClr val="tx1"/>
              </a:solidFill>
            </a:endParaRPr>
          </a:p>
          <a:p>
            <a:pPr marL="457200" lvl="0" indent="-355600" algn="just" rtl="0">
              <a:lnSpc>
                <a:spcPct val="150000"/>
              </a:lnSpc>
              <a:spcBef>
                <a:spcPts val="0"/>
              </a:spcBef>
              <a:spcAft>
                <a:spcPts val="0"/>
              </a:spcAft>
              <a:buSzPts val="2000"/>
              <a:buFont typeface="Wingdings" panose="05000000000000000000" pitchFamily="2" charset="2"/>
              <a:buChar char="§"/>
            </a:pPr>
            <a:r>
              <a:rPr lang="el-GR" sz="2000" b="1" dirty="0" err="1"/>
              <a:t>Υποε</a:t>
            </a:r>
            <a:r>
              <a:rPr lang="en-US" sz="2000" b="1" dirty="0" err="1"/>
              <a:t>νότητ</a:t>
            </a:r>
            <a:r>
              <a:rPr lang="en-US" sz="2000" b="1" dirty="0"/>
              <a:t>α 2: </a:t>
            </a:r>
            <a:r>
              <a:rPr lang="en-US" sz="2000" dirty="0"/>
              <a:t>Μέσα Μαζικής Ενημέρωσης </a:t>
            </a:r>
            <a:endParaRPr sz="2000" dirty="0"/>
          </a:p>
          <a:p>
            <a:pPr marL="0" lvl="0" indent="0" algn="just" rtl="0">
              <a:lnSpc>
                <a:spcPct val="115000"/>
              </a:lnSpc>
              <a:spcBef>
                <a:spcPts val="600"/>
              </a:spcBef>
              <a:spcAft>
                <a:spcPts val="0"/>
              </a:spcAft>
              <a:buSzPts val="1800"/>
              <a:buNone/>
            </a:pPr>
            <a:endParaRPr sz="2000" dirty="0"/>
          </a:p>
          <a:p>
            <a:pPr marL="0" lvl="0" indent="0" algn="l" rtl="0">
              <a:lnSpc>
                <a:spcPct val="115000"/>
              </a:lnSpc>
              <a:spcBef>
                <a:spcPts val="0"/>
              </a:spcBef>
              <a:spcAft>
                <a:spcPts val="0"/>
              </a:spcAft>
              <a:buSzPts val="1800"/>
              <a:buNone/>
            </a:pPr>
            <a:r>
              <a:rPr lang="en-US" sz="2000" dirty="0"/>
              <a:t>Με την ολοκλήρωση αυτής της ενότητας, θα πρέπει να είστε σε θέση να: </a:t>
            </a:r>
            <a:endParaRPr sz="2000" dirty="0"/>
          </a:p>
          <a:p>
            <a:pPr marL="0" lvl="0" indent="0" algn="l" rtl="0">
              <a:lnSpc>
                <a:spcPct val="115000"/>
              </a:lnSpc>
              <a:spcBef>
                <a:spcPts val="0"/>
              </a:spcBef>
              <a:spcAft>
                <a:spcPts val="0"/>
              </a:spcAft>
              <a:buSzPts val="1800"/>
              <a:buNone/>
            </a:pPr>
            <a:endParaRPr dirty="0"/>
          </a:p>
          <a:p>
            <a:pPr marL="457200" lvl="0" indent="-355600" algn="just" rtl="0">
              <a:lnSpc>
                <a:spcPct val="100000"/>
              </a:lnSpc>
              <a:spcBef>
                <a:spcPts val="0"/>
              </a:spcBef>
              <a:spcAft>
                <a:spcPts val="0"/>
              </a:spcAft>
              <a:buSzPts val="2000"/>
              <a:buFont typeface="Wingdings" panose="05000000000000000000" pitchFamily="2" charset="2"/>
              <a:buChar char="§"/>
            </a:pPr>
            <a:r>
              <a:rPr lang="el-GR" sz="2000" dirty="0"/>
              <a:t>Προσδιορίζετε και να κατανοείτε τη φύση </a:t>
            </a:r>
            <a:r>
              <a:rPr lang="en-US" sz="2000" dirty="0" err="1"/>
              <a:t>των</a:t>
            </a:r>
            <a:r>
              <a:rPr lang="en-US" sz="2000" dirty="0"/>
              <a:t> ΟΚ</a:t>
            </a:r>
            <a:r>
              <a:rPr lang="el-GR" sz="2000" dirty="0"/>
              <a:t>τ</a:t>
            </a:r>
            <a:r>
              <a:rPr lang="en-US" sz="2000" dirty="0"/>
              <a:t>Π (χαρακτηριστικά, προκλήσεις).</a:t>
            </a:r>
            <a:endParaRPr sz="2000" dirty="0"/>
          </a:p>
          <a:p>
            <a:pPr marL="457200" lvl="0" indent="-355600" algn="just" rtl="0">
              <a:lnSpc>
                <a:spcPct val="100000"/>
              </a:lnSpc>
              <a:spcBef>
                <a:spcPts val="0"/>
              </a:spcBef>
              <a:spcAft>
                <a:spcPts val="0"/>
              </a:spcAft>
              <a:buSzPts val="2000"/>
              <a:buFont typeface="Wingdings" panose="05000000000000000000" pitchFamily="2" charset="2"/>
              <a:buChar char="§"/>
            </a:pPr>
            <a:r>
              <a:rPr lang="en-US" sz="2000" dirty="0" err="1"/>
              <a:t>Αν</a:t>
            </a:r>
            <a:r>
              <a:rPr lang="en-US" sz="2000" dirty="0"/>
              <a:t>αγνωρίζ</a:t>
            </a:r>
            <a:r>
              <a:rPr lang="el-GR" sz="2000" dirty="0" err="1"/>
              <a:t>ετε</a:t>
            </a:r>
            <a:r>
              <a:rPr lang="en-US" sz="2000" dirty="0"/>
              <a:t> και </a:t>
            </a:r>
            <a:r>
              <a:rPr lang="el-GR" sz="2000" dirty="0"/>
              <a:t>να </a:t>
            </a:r>
            <a:r>
              <a:rPr lang="en-US" sz="2000" dirty="0" err="1"/>
              <a:t>εκτιμ</a:t>
            </a:r>
            <a:r>
              <a:rPr lang="el-GR" sz="2000" dirty="0" err="1"/>
              <a:t>άτε</a:t>
            </a:r>
            <a:r>
              <a:rPr lang="en-US" sz="2000" dirty="0"/>
              <a:t> τη σημασία των ΟΚ</a:t>
            </a:r>
            <a:r>
              <a:rPr lang="el-GR" sz="2000" dirty="0"/>
              <a:t>τ</a:t>
            </a:r>
            <a:r>
              <a:rPr lang="en-US" sz="2000" dirty="0"/>
              <a:t>Π σε ένα δημοκρατικό πλαίσιο.</a:t>
            </a:r>
            <a:endParaRPr sz="2000" dirty="0"/>
          </a:p>
          <a:p>
            <a:pPr marL="457200" lvl="0" indent="-355600" algn="just" rtl="0">
              <a:lnSpc>
                <a:spcPct val="100000"/>
              </a:lnSpc>
              <a:spcBef>
                <a:spcPts val="0"/>
              </a:spcBef>
              <a:spcAft>
                <a:spcPts val="0"/>
              </a:spcAft>
              <a:buSzPts val="2000"/>
              <a:buFont typeface="Wingdings" panose="05000000000000000000" pitchFamily="2" charset="2"/>
              <a:buChar char="§"/>
            </a:pPr>
            <a:r>
              <a:rPr lang="el-GR" sz="2000" dirty="0"/>
              <a:t>Κατανοείτε και να ορίζετε </a:t>
            </a:r>
            <a:r>
              <a:rPr lang="en-US" sz="2000" dirty="0"/>
              <a:t>το</a:t>
            </a:r>
            <a:r>
              <a:rPr lang="el-GR" sz="2000" dirty="0"/>
              <a:t>ν</a:t>
            </a:r>
            <a:r>
              <a:rPr lang="en-US" sz="2000" dirty="0"/>
              <a:t> ρόλο και τη συμβολή των μέσων ενημέρωσης σε μια δημοκρατική κοινωνία.</a:t>
            </a:r>
            <a:endParaRPr sz="2000" dirty="0"/>
          </a:p>
          <a:p>
            <a:pPr marL="457200" lvl="0" indent="0" algn="just" rtl="0">
              <a:lnSpc>
                <a:spcPct val="100000"/>
              </a:lnSpc>
              <a:spcBef>
                <a:spcPts val="0"/>
              </a:spcBef>
              <a:spcAft>
                <a:spcPts val="0"/>
              </a:spcAft>
              <a:buNone/>
            </a:pPr>
            <a:endParaRPr sz="1200" dirty="0"/>
          </a:p>
        </p:txBody>
      </p:sp>
      <p:sp>
        <p:nvSpPr>
          <p:cNvPr id="64" name="Google Shape;64;g242c1740c7d_0_0"/>
          <p:cNvSpPr txBox="1"/>
          <p:nvPr/>
        </p:nvSpPr>
        <p:spPr>
          <a:xfrm>
            <a:off x="581400" y="264275"/>
            <a:ext cx="5829900" cy="615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a:solidFill>
                  <a:schemeClr val="lt1"/>
                </a:solidFill>
                <a:latin typeface="Calibri"/>
                <a:ea typeface="Calibri"/>
                <a:cs typeface="Calibri"/>
                <a:sym typeface="Calibri"/>
              </a:rPr>
              <a:t>Ενότητα 3 - Επισκόπηση</a:t>
            </a:r>
            <a:endParaRPr sz="2800" b="1" i="0" u="none" strike="noStrike" cap="none" dirty="0">
              <a:solidFill>
                <a:schemeClr val="lt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g25ba87e51f1_0_32"/>
          <p:cNvSpPr txBox="1">
            <a:spLocks noGrp="1"/>
          </p:cNvSpPr>
          <p:nvPr>
            <p:ph type="body" idx="1"/>
          </p:nvPr>
        </p:nvSpPr>
        <p:spPr>
          <a:xfrm>
            <a:off x="399370" y="1102547"/>
            <a:ext cx="11393400" cy="5096400"/>
          </a:xfrm>
          <a:prstGeom prst="rect">
            <a:avLst/>
          </a:prstGeom>
        </p:spPr>
        <p:txBody>
          <a:bodyPr spcFirstLastPara="1" wrap="square" lIns="0" tIns="0" rIns="0" bIns="0" anchor="t" anchorCtr="0">
            <a:noAutofit/>
          </a:bodyPr>
          <a:lstStyle/>
          <a:p>
            <a:pPr marL="0" lvl="0" indent="0" algn="just" rtl="0">
              <a:lnSpc>
                <a:spcPct val="100000"/>
              </a:lnSpc>
              <a:spcBef>
                <a:spcPts val="1200"/>
              </a:spcBef>
              <a:spcAft>
                <a:spcPts val="0"/>
              </a:spcAft>
              <a:buNone/>
            </a:pPr>
            <a:r>
              <a:rPr lang="en-US" dirty="0"/>
              <a:t>Οι οργανώσεις της κοινωνίας των πολιτών έχουν ουσιαστική σημασία για τη διαμόρφωση της δημοκρατικής διακυβέρνησης μέσω της προώθησης της συμμετοχής των πολιτών, της υπεράσπισης της κοινωνικής δικαιοσύνης, της παροχής βασικών υπηρεσιών και της λογοδοσίας των κυβερνητικών φορέων. </a:t>
            </a:r>
            <a:r>
              <a:rPr lang="el-GR" dirty="0"/>
              <a:t>Βέβαια, α</a:t>
            </a:r>
            <a:r>
              <a:rPr lang="en-US" dirty="0" err="1"/>
              <a:t>ντιμετω</a:t>
            </a:r>
            <a:r>
              <a:rPr lang="en-US" dirty="0"/>
              <a:t>πίζουν πολυάριθμα εμπόδια στην αποτελεσματική εκτέλεση αυτών των ρόλων:</a:t>
            </a:r>
            <a:endParaRPr dirty="0"/>
          </a:p>
          <a:p>
            <a:pPr marL="457200" lvl="0" indent="-342900" algn="just" rtl="0">
              <a:lnSpc>
                <a:spcPct val="100000"/>
              </a:lnSpc>
              <a:spcBef>
                <a:spcPts val="1200"/>
              </a:spcBef>
              <a:spcAft>
                <a:spcPts val="0"/>
              </a:spcAft>
              <a:buSzPts val="1800"/>
              <a:buFont typeface="Calibri"/>
              <a:buAutoNum type="arabicPeriod"/>
            </a:pPr>
            <a:r>
              <a:rPr lang="en-US" b="1" dirty="0"/>
              <a:t>Οικονομικοί περιορισμοί:</a:t>
            </a:r>
            <a:r>
              <a:rPr lang="en-US" dirty="0"/>
              <a:t> </a:t>
            </a:r>
            <a:r>
              <a:rPr lang="en-US" dirty="0" err="1"/>
              <a:t>έλλειψη</a:t>
            </a:r>
            <a:r>
              <a:rPr lang="en-US" dirty="0"/>
              <a:t> υποστήριξης από </a:t>
            </a:r>
            <a:r>
              <a:rPr lang="en-US" dirty="0" err="1"/>
              <a:t>τους</a:t>
            </a:r>
            <a:r>
              <a:rPr lang="el-GR" dirty="0"/>
              <a:t> χορηγούς </a:t>
            </a:r>
            <a:r>
              <a:rPr lang="en-US" dirty="0"/>
              <a:t>, α</a:t>
            </a:r>
            <a:r>
              <a:rPr lang="en-US" dirty="0" err="1"/>
              <a:t>ντ</a:t>
            </a:r>
            <a:r>
              <a:rPr lang="en-US" dirty="0"/>
              <a:t>αγωνισμός μεταξύ των ΟΚ</a:t>
            </a:r>
            <a:r>
              <a:rPr lang="el-GR" dirty="0"/>
              <a:t>τ</a:t>
            </a:r>
            <a:r>
              <a:rPr lang="en-US" dirty="0"/>
              <a:t>Π ή οι αυστηροί όροι που συνδέονται με τις πηγές χρηματοδότησης.</a:t>
            </a:r>
            <a:endParaRPr dirty="0"/>
          </a:p>
          <a:p>
            <a:pPr lvl="0" indent="-342900" algn="just" rtl="0">
              <a:lnSpc>
                <a:spcPct val="100000"/>
              </a:lnSpc>
              <a:spcBef>
                <a:spcPts val="1200"/>
              </a:spcBef>
              <a:spcAft>
                <a:spcPts val="0"/>
              </a:spcAft>
              <a:buSzPts val="1800"/>
              <a:buFont typeface="+mj-lt"/>
              <a:buAutoNum type="arabicPeriod"/>
            </a:pPr>
            <a:r>
              <a:rPr lang="en-US" b="1" dirty="0" err="1"/>
              <a:t>Ρυθμιστικοί</a:t>
            </a:r>
            <a:r>
              <a:rPr lang="en-US" b="1" dirty="0"/>
              <a:t> περιορισμοί:</a:t>
            </a:r>
            <a:r>
              <a:rPr lang="en-US" dirty="0"/>
              <a:t> </a:t>
            </a:r>
            <a:r>
              <a:rPr lang="el-GR" dirty="0"/>
              <a:t>π</a:t>
            </a:r>
            <a:r>
              <a:rPr lang="en-US" dirty="0" err="1"/>
              <a:t>ολλές</a:t>
            </a:r>
            <a:r>
              <a:rPr lang="en-US" dirty="0"/>
              <a:t> κυβερνήσεις επιβάλλουν αυστηρούς κανονισμούς που παρεμποδίζουν τις δραστηριότητες των ΟΚ</a:t>
            </a:r>
            <a:r>
              <a:rPr lang="el-GR" dirty="0"/>
              <a:t>τ</a:t>
            </a:r>
            <a:r>
              <a:rPr lang="en-US" dirty="0"/>
              <a:t>Π. Αυτό θα μπορούσε να περιλαμβάνει νόμους που περιορίζουν τους οικονομικούς τους πόρους, εμποδίζουν την ελευθερία του συνέρχεσθαι ή της έκφρασης ή χειραγωγούνται για να παρενοχλήσουν ή να εκφοβίσουν τα μέλη των ΟΚ</a:t>
            </a:r>
            <a:r>
              <a:rPr lang="el-GR" dirty="0"/>
              <a:t>τ</a:t>
            </a:r>
            <a:r>
              <a:rPr lang="en-US" dirty="0"/>
              <a:t>Π.</a:t>
            </a:r>
            <a:endParaRPr dirty="0"/>
          </a:p>
          <a:p>
            <a:pPr marL="457200" lvl="0" indent="-342900" algn="just" rtl="0">
              <a:lnSpc>
                <a:spcPct val="100000"/>
              </a:lnSpc>
              <a:spcBef>
                <a:spcPts val="1200"/>
              </a:spcBef>
              <a:spcAft>
                <a:spcPts val="0"/>
              </a:spcAft>
              <a:buSzPts val="1800"/>
              <a:buFont typeface="Calibri"/>
              <a:buAutoNum type="arabicPeriod" startAt="3"/>
            </a:pPr>
            <a:r>
              <a:rPr lang="en-US" b="1" dirty="0"/>
              <a:t>Πολιτική πίεση: </a:t>
            </a:r>
            <a:r>
              <a:rPr lang="en-US" dirty="0"/>
              <a:t>Σε ορισμένες περιοχές, </a:t>
            </a:r>
            <a:r>
              <a:rPr lang="en-US" dirty="0" err="1"/>
              <a:t>οι</a:t>
            </a:r>
            <a:r>
              <a:rPr lang="en-US" dirty="0"/>
              <a:t> ΟΚ</a:t>
            </a:r>
            <a:r>
              <a:rPr lang="el-GR" dirty="0"/>
              <a:t>τ</a:t>
            </a:r>
            <a:r>
              <a:rPr lang="en-US" dirty="0"/>
              <a:t>Π μπορεί να υποστούν πολιτικό εξαναγκασμό, εκφοβισμό ή ακόμη και βίαιες απειλές. Οι συνθήκες αυτές μπορούν να περιορίσουν τις δραστηριότητές τους και να θέσουν σε κίνδυνο το προσωπικό και τους εθελοντές τους.</a:t>
            </a:r>
            <a:endParaRPr b="1" dirty="0"/>
          </a:p>
          <a:p>
            <a:pPr marL="0" lvl="0" indent="0" algn="just" rtl="0">
              <a:spcBef>
                <a:spcPts val="1200"/>
              </a:spcBef>
              <a:spcAft>
                <a:spcPts val="0"/>
              </a:spcAft>
              <a:buNone/>
            </a:pPr>
            <a:endParaRPr dirty="0"/>
          </a:p>
        </p:txBody>
      </p:sp>
      <p:sp>
        <p:nvSpPr>
          <p:cNvPr id="183" name="Google Shape;183;g25ba87e51f1_0_32"/>
          <p:cNvSpPr txBox="1">
            <a:spLocks noGrp="1"/>
          </p:cNvSpPr>
          <p:nvPr>
            <p:ph type="title"/>
          </p:nvPr>
        </p:nvSpPr>
        <p:spPr>
          <a:xfrm>
            <a:off x="399370" y="174449"/>
            <a:ext cx="11393400" cy="675300"/>
          </a:xfrm>
          <a:prstGeom prst="rect">
            <a:avLst/>
          </a:prstGeom>
        </p:spPr>
        <p:txBody>
          <a:bodyPr spcFirstLastPara="1" wrap="square" lIns="0" tIns="0" rIns="0" bIns="0" anchor="ctr" anchorCtr="0">
            <a:noAutofit/>
          </a:bodyPr>
          <a:lstStyle/>
          <a:p>
            <a:pPr marL="0" lvl="0" indent="0" algn="l" rtl="0">
              <a:spcBef>
                <a:spcPts val="1200"/>
              </a:spcBef>
              <a:spcAft>
                <a:spcPts val="0"/>
              </a:spcAft>
              <a:buNone/>
            </a:pPr>
            <a:r>
              <a:rPr lang="en-US" sz="2900" b="1" dirty="0">
                <a:latin typeface="Calibri" panose="020F0502020204030204" pitchFamily="34" charset="0"/>
                <a:ea typeface="Arial"/>
                <a:cs typeface="Calibri" panose="020F0502020204030204" pitchFamily="34" charset="0"/>
                <a:sym typeface="Arial"/>
              </a:rPr>
              <a:t>Οργανώσεις της </a:t>
            </a:r>
            <a:r>
              <a:rPr lang="el-GR" sz="2900" b="1" dirty="0">
                <a:latin typeface="Calibri" panose="020F0502020204030204" pitchFamily="34" charset="0"/>
                <a:ea typeface="Arial"/>
                <a:cs typeface="Calibri" panose="020F0502020204030204" pitchFamily="34" charset="0"/>
                <a:sym typeface="Arial"/>
              </a:rPr>
              <a:t>Κ</a:t>
            </a:r>
            <a:r>
              <a:rPr lang="en-US" sz="2900" b="1" dirty="0" err="1">
                <a:latin typeface="Calibri" panose="020F0502020204030204" pitchFamily="34" charset="0"/>
                <a:ea typeface="Arial"/>
                <a:cs typeface="Calibri" panose="020F0502020204030204" pitchFamily="34" charset="0"/>
                <a:sym typeface="Arial"/>
              </a:rPr>
              <a:t>οινωνί</a:t>
            </a:r>
            <a:r>
              <a:rPr lang="en-US" sz="2900" b="1" dirty="0">
                <a:latin typeface="Calibri" panose="020F0502020204030204" pitchFamily="34" charset="0"/>
                <a:ea typeface="Arial"/>
                <a:cs typeface="Calibri" panose="020F0502020204030204" pitchFamily="34" charset="0"/>
                <a:sym typeface="Arial"/>
              </a:rPr>
              <a:t>ας των </a:t>
            </a:r>
            <a:r>
              <a:rPr lang="el-GR" sz="2900" b="1" dirty="0">
                <a:latin typeface="Calibri" panose="020F0502020204030204" pitchFamily="34" charset="0"/>
                <a:ea typeface="Arial"/>
                <a:cs typeface="Calibri" panose="020F0502020204030204" pitchFamily="34" charset="0"/>
                <a:sym typeface="Arial"/>
              </a:rPr>
              <a:t>Π</a:t>
            </a:r>
            <a:r>
              <a:rPr lang="en-US" sz="2900" b="1" dirty="0" err="1">
                <a:latin typeface="Calibri" panose="020F0502020204030204" pitchFamily="34" charset="0"/>
                <a:ea typeface="Arial"/>
                <a:cs typeface="Calibri" panose="020F0502020204030204" pitchFamily="34" charset="0"/>
                <a:sym typeface="Arial"/>
              </a:rPr>
              <a:t>ολιτών</a:t>
            </a:r>
            <a:r>
              <a:rPr lang="en-US" sz="2900" b="1" dirty="0">
                <a:latin typeface="Calibri" panose="020F0502020204030204" pitchFamily="34" charset="0"/>
                <a:ea typeface="Arial"/>
                <a:cs typeface="Calibri" panose="020F0502020204030204" pitchFamily="34" charset="0"/>
                <a:sym typeface="Arial"/>
              </a:rPr>
              <a:t> </a:t>
            </a:r>
            <a:r>
              <a:rPr lang="el-GR" sz="2900" b="1" dirty="0">
                <a:latin typeface="Calibri" panose="020F0502020204030204" pitchFamily="34" charset="0"/>
                <a:ea typeface="Arial"/>
                <a:cs typeface="Calibri" panose="020F0502020204030204" pitchFamily="34" charset="0"/>
                <a:sym typeface="Arial"/>
              </a:rPr>
              <a:t>- </a:t>
            </a:r>
            <a:r>
              <a:rPr lang="en-US" sz="2900" b="1" dirty="0" err="1">
                <a:latin typeface="Calibri" panose="020F0502020204030204" pitchFamily="34" charset="0"/>
                <a:ea typeface="Arial"/>
                <a:cs typeface="Calibri" panose="020F0502020204030204" pitchFamily="34" charset="0"/>
                <a:sym typeface="Arial"/>
              </a:rPr>
              <a:t>Προκλήσεις</a:t>
            </a:r>
            <a:r>
              <a:rPr lang="en-US" sz="2900" b="1" dirty="0">
                <a:latin typeface="Calibri" panose="020F0502020204030204" pitchFamily="34" charset="0"/>
                <a:ea typeface="Arial"/>
                <a:cs typeface="Calibri" panose="020F0502020204030204" pitchFamily="34" charset="0"/>
                <a:sym typeface="Arial"/>
              </a:rPr>
              <a:t> </a:t>
            </a:r>
            <a:endParaRPr sz="2900" b="1" dirty="0">
              <a:latin typeface="Calibri" panose="020F0502020204030204" pitchFamily="34" charset="0"/>
              <a:ea typeface="Arial"/>
              <a:cs typeface="Calibri" panose="020F0502020204030204" pitchFamily="34" charset="0"/>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grpSp>
        <p:nvGrpSpPr>
          <p:cNvPr id="230" name="Google Shape;230;g25ba87e51f1_0_44"/>
          <p:cNvGrpSpPr/>
          <p:nvPr/>
        </p:nvGrpSpPr>
        <p:grpSpPr>
          <a:xfrm>
            <a:off x="3760206" y="1874370"/>
            <a:ext cx="4233494" cy="4233494"/>
            <a:chOff x="2820225" y="891450"/>
            <a:chExt cx="3175200" cy="3175200"/>
          </a:xfrm>
        </p:grpSpPr>
        <p:sp>
          <p:nvSpPr>
            <p:cNvPr id="231" name="Google Shape;231;g25ba87e51f1_0_44"/>
            <p:cNvSpPr/>
            <p:nvPr/>
          </p:nvSpPr>
          <p:spPr>
            <a:xfrm rot="10800000">
              <a:off x="2820225" y="891450"/>
              <a:ext cx="3175200" cy="3175200"/>
            </a:xfrm>
            <a:prstGeom prst="blockArc">
              <a:avLst>
                <a:gd name="adj1" fmla="val 5399801"/>
                <a:gd name="adj2" fmla="val 3012680"/>
                <a:gd name="adj3" fmla="val 6939"/>
              </a:avLst>
            </a:prstGeom>
            <a:solidFill>
              <a:srgbClr val="83E3D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32" name="Google Shape;232;g25ba87e51f1_0_44"/>
            <p:cNvSpPr/>
            <p:nvPr/>
          </p:nvSpPr>
          <p:spPr>
            <a:xfrm rot="10800000">
              <a:off x="3175023" y="1179900"/>
              <a:ext cx="450600" cy="450600"/>
            </a:xfrm>
            <a:prstGeom prst="rtTriangle">
              <a:avLst/>
            </a:prstGeom>
            <a:solidFill>
              <a:srgbClr val="83E3D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233" name="Google Shape;233;g25ba87e51f1_0_44"/>
          <p:cNvGrpSpPr/>
          <p:nvPr/>
        </p:nvGrpSpPr>
        <p:grpSpPr>
          <a:xfrm>
            <a:off x="5216373" y="1567417"/>
            <a:ext cx="1776356" cy="1219570"/>
            <a:chOff x="3798075" y="775532"/>
            <a:chExt cx="1332300" cy="914700"/>
          </a:xfrm>
        </p:grpSpPr>
        <p:sp>
          <p:nvSpPr>
            <p:cNvPr id="234" name="Google Shape;234;g25ba87e51f1_0_44"/>
            <p:cNvSpPr/>
            <p:nvPr/>
          </p:nvSpPr>
          <p:spPr>
            <a:xfrm>
              <a:off x="3798075" y="1060532"/>
              <a:ext cx="1332300" cy="629700"/>
            </a:xfrm>
            <a:prstGeom prst="rect">
              <a:avLst/>
            </a:prstGeom>
            <a:solidFill>
              <a:srgbClr val="1B786E"/>
            </a:solid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1100" dirty="0" err="1">
                  <a:solidFill>
                    <a:srgbClr val="FFFFFF"/>
                  </a:solidFill>
                  <a:latin typeface="Roboto"/>
                  <a:ea typeface="Roboto"/>
                  <a:cs typeface="Roboto"/>
                  <a:sym typeface="Roboto"/>
                </a:rPr>
                <a:t>Προ</a:t>
              </a:r>
              <a:r>
                <a:rPr lang="en-US" sz="1100" dirty="0">
                  <a:solidFill>
                    <a:srgbClr val="FFFFFF"/>
                  </a:solidFill>
                  <a:latin typeface="Roboto"/>
                  <a:ea typeface="Roboto"/>
                  <a:cs typeface="Roboto"/>
                  <a:sym typeface="Roboto"/>
                </a:rPr>
                <a:t>βλήματα στην αξιολόγηση του αντικτύπου</a:t>
              </a:r>
              <a:endParaRPr sz="1900" dirty="0">
                <a:solidFill>
                  <a:srgbClr val="FFFFFF"/>
                </a:solidFill>
              </a:endParaRPr>
            </a:p>
          </p:txBody>
        </p:sp>
        <p:sp>
          <p:nvSpPr>
            <p:cNvPr id="235" name="Google Shape;235;g25ba87e51f1_0_44"/>
            <p:cNvSpPr/>
            <p:nvPr/>
          </p:nvSpPr>
          <p:spPr>
            <a:xfrm>
              <a:off x="3798075" y="775532"/>
              <a:ext cx="1332300" cy="285000"/>
            </a:xfrm>
            <a:prstGeom prst="round1Rect">
              <a:avLst>
                <a:gd name="adj" fmla="val 50000"/>
              </a:avLst>
            </a:prstGeom>
            <a:solidFill>
              <a:srgbClr val="155B5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100">
                <a:solidFill>
                  <a:srgbClr val="FFFFFF"/>
                </a:solidFill>
              </a:endParaRPr>
            </a:p>
          </p:txBody>
        </p:sp>
      </p:grpSp>
      <p:grpSp>
        <p:nvGrpSpPr>
          <p:cNvPr id="236" name="Google Shape;236;g25ba87e51f1_0_44"/>
          <p:cNvGrpSpPr/>
          <p:nvPr/>
        </p:nvGrpSpPr>
        <p:grpSpPr>
          <a:xfrm>
            <a:off x="3186020" y="2990501"/>
            <a:ext cx="1776356" cy="1219570"/>
            <a:chOff x="2389575" y="2071477"/>
            <a:chExt cx="1332300" cy="914700"/>
          </a:xfrm>
        </p:grpSpPr>
        <p:sp>
          <p:nvSpPr>
            <p:cNvPr id="237" name="Google Shape;237;g25ba87e51f1_0_44"/>
            <p:cNvSpPr/>
            <p:nvPr/>
          </p:nvSpPr>
          <p:spPr>
            <a:xfrm>
              <a:off x="2389575" y="2356477"/>
              <a:ext cx="1332300" cy="629700"/>
            </a:xfrm>
            <a:prstGeom prst="rect">
              <a:avLst/>
            </a:prstGeom>
            <a:solidFill>
              <a:srgbClr val="1B786E"/>
            </a:solid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1100" dirty="0" err="1">
                  <a:solidFill>
                    <a:srgbClr val="FFFFFF"/>
                  </a:solidFill>
                  <a:latin typeface="Roboto"/>
                  <a:ea typeface="Roboto"/>
                  <a:cs typeface="Roboto"/>
                  <a:sym typeface="Roboto"/>
                </a:rPr>
                <a:t>Μετ</a:t>
              </a:r>
              <a:r>
                <a:rPr lang="en-US" sz="1100" dirty="0">
                  <a:solidFill>
                    <a:srgbClr val="FFFFFF"/>
                  </a:solidFill>
                  <a:latin typeface="Roboto"/>
                  <a:ea typeface="Roboto"/>
                  <a:cs typeface="Roboto"/>
                  <a:sym typeface="Roboto"/>
                </a:rPr>
                <a:t>αβαλλόμενα πολιτικά και οικονομικά πλαίσια</a:t>
              </a:r>
              <a:endParaRPr sz="1900" dirty="0">
                <a:solidFill>
                  <a:srgbClr val="FFFFFF"/>
                </a:solidFill>
              </a:endParaRPr>
            </a:p>
          </p:txBody>
        </p:sp>
        <p:sp>
          <p:nvSpPr>
            <p:cNvPr id="238" name="Google Shape;238;g25ba87e51f1_0_44"/>
            <p:cNvSpPr/>
            <p:nvPr/>
          </p:nvSpPr>
          <p:spPr>
            <a:xfrm>
              <a:off x="2389575" y="2071477"/>
              <a:ext cx="1332300" cy="285000"/>
            </a:xfrm>
            <a:prstGeom prst="round1Rect">
              <a:avLst>
                <a:gd name="adj" fmla="val 50000"/>
              </a:avLst>
            </a:prstGeom>
            <a:solidFill>
              <a:srgbClr val="155B5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100">
                <a:solidFill>
                  <a:srgbClr val="FFFFFF"/>
                </a:solidFill>
              </a:endParaRPr>
            </a:p>
          </p:txBody>
        </p:sp>
      </p:grpSp>
      <p:grpSp>
        <p:nvGrpSpPr>
          <p:cNvPr id="239" name="Google Shape;239;g25ba87e51f1_0_44"/>
          <p:cNvGrpSpPr/>
          <p:nvPr/>
        </p:nvGrpSpPr>
        <p:grpSpPr>
          <a:xfrm>
            <a:off x="6307942" y="4870791"/>
            <a:ext cx="1776356" cy="1219236"/>
            <a:chOff x="4731075" y="3367427"/>
            <a:chExt cx="1332300" cy="914450"/>
          </a:xfrm>
        </p:grpSpPr>
        <p:sp>
          <p:nvSpPr>
            <p:cNvPr id="240" name="Google Shape;240;g25ba87e51f1_0_44"/>
            <p:cNvSpPr/>
            <p:nvPr/>
          </p:nvSpPr>
          <p:spPr>
            <a:xfrm>
              <a:off x="4731075" y="3652177"/>
              <a:ext cx="1332300" cy="629700"/>
            </a:xfrm>
            <a:prstGeom prst="rect">
              <a:avLst/>
            </a:prstGeom>
            <a:solidFill>
              <a:srgbClr val="1B786E"/>
            </a:solid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1100" dirty="0">
                  <a:solidFill>
                    <a:srgbClr val="FFFFFF"/>
                  </a:solidFill>
                  <a:latin typeface="Roboto"/>
                  <a:ea typeface="Roboto"/>
                  <a:cs typeface="Roboto"/>
                  <a:sym typeface="Roboto"/>
                </a:rPr>
                <a:t>Επ</a:t>
              </a:r>
              <a:r>
                <a:rPr lang="en-US" sz="1100" dirty="0" err="1">
                  <a:solidFill>
                    <a:srgbClr val="FFFFFF"/>
                  </a:solidFill>
                  <a:latin typeface="Roboto"/>
                  <a:ea typeface="Roboto"/>
                  <a:cs typeface="Roboto"/>
                  <a:sym typeface="Roboto"/>
                </a:rPr>
                <a:t>ιχειρησι</a:t>
              </a:r>
              <a:r>
                <a:rPr lang="en-US" sz="1100" dirty="0">
                  <a:solidFill>
                    <a:srgbClr val="FFFFFF"/>
                  </a:solidFill>
                  <a:latin typeface="Roboto"/>
                  <a:ea typeface="Roboto"/>
                  <a:cs typeface="Roboto"/>
                  <a:sym typeface="Roboto"/>
                </a:rPr>
                <a:t>ακή ικανότητα</a:t>
              </a:r>
              <a:endParaRPr sz="1900" dirty="0">
                <a:solidFill>
                  <a:srgbClr val="FFFFFF"/>
                </a:solidFill>
              </a:endParaRPr>
            </a:p>
          </p:txBody>
        </p:sp>
        <p:sp>
          <p:nvSpPr>
            <p:cNvPr id="241" name="Google Shape;241;g25ba87e51f1_0_44"/>
            <p:cNvSpPr/>
            <p:nvPr/>
          </p:nvSpPr>
          <p:spPr>
            <a:xfrm>
              <a:off x="4731075" y="3367427"/>
              <a:ext cx="1332300" cy="285000"/>
            </a:xfrm>
            <a:prstGeom prst="round1Rect">
              <a:avLst>
                <a:gd name="adj" fmla="val 50000"/>
              </a:avLst>
            </a:prstGeom>
            <a:solidFill>
              <a:srgbClr val="155B5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100">
                <a:solidFill>
                  <a:srgbClr val="FFFFFF"/>
                </a:solidFill>
              </a:endParaRPr>
            </a:p>
          </p:txBody>
        </p:sp>
      </p:grpSp>
      <p:grpSp>
        <p:nvGrpSpPr>
          <p:cNvPr id="242" name="Google Shape;242;g25ba87e51f1_0_44"/>
          <p:cNvGrpSpPr/>
          <p:nvPr/>
        </p:nvGrpSpPr>
        <p:grpSpPr>
          <a:xfrm>
            <a:off x="3645476" y="4794258"/>
            <a:ext cx="1776356" cy="1219570"/>
            <a:chOff x="2734175" y="3367177"/>
            <a:chExt cx="1332300" cy="914700"/>
          </a:xfrm>
        </p:grpSpPr>
        <p:sp>
          <p:nvSpPr>
            <p:cNvPr id="243" name="Google Shape;243;g25ba87e51f1_0_44"/>
            <p:cNvSpPr/>
            <p:nvPr/>
          </p:nvSpPr>
          <p:spPr>
            <a:xfrm>
              <a:off x="2734175" y="3652177"/>
              <a:ext cx="1332300" cy="629700"/>
            </a:xfrm>
            <a:prstGeom prst="rect">
              <a:avLst/>
            </a:prstGeom>
            <a:solidFill>
              <a:srgbClr val="1B786E"/>
            </a:solid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1100" dirty="0" err="1">
                  <a:solidFill>
                    <a:srgbClr val="FFFFFF"/>
                  </a:solidFill>
                  <a:latin typeface="Roboto"/>
                  <a:ea typeface="Roboto"/>
                  <a:cs typeface="Roboto"/>
                  <a:sym typeface="Roboto"/>
                </a:rPr>
                <a:t>Ζητήμ</a:t>
              </a:r>
              <a:r>
                <a:rPr lang="en-US" sz="1100" dirty="0">
                  <a:solidFill>
                    <a:srgbClr val="FFFFFF"/>
                  </a:solidFill>
                  <a:latin typeface="Roboto"/>
                  <a:ea typeface="Roboto"/>
                  <a:cs typeface="Roboto"/>
                  <a:sym typeface="Roboto"/>
                </a:rPr>
                <a:t>ατα αξιοπιστίας και εμπιστοσύνης</a:t>
              </a:r>
              <a:endParaRPr sz="1900" dirty="0">
                <a:solidFill>
                  <a:srgbClr val="FFFFFF"/>
                </a:solidFill>
              </a:endParaRPr>
            </a:p>
          </p:txBody>
        </p:sp>
        <p:sp>
          <p:nvSpPr>
            <p:cNvPr id="244" name="Google Shape;244;g25ba87e51f1_0_44"/>
            <p:cNvSpPr/>
            <p:nvPr/>
          </p:nvSpPr>
          <p:spPr>
            <a:xfrm>
              <a:off x="2734175" y="3367177"/>
              <a:ext cx="1332300" cy="285000"/>
            </a:xfrm>
            <a:prstGeom prst="round1Rect">
              <a:avLst>
                <a:gd name="adj" fmla="val 50000"/>
              </a:avLst>
            </a:prstGeom>
            <a:solidFill>
              <a:srgbClr val="155B5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100">
                <a:solidFill>
                  <a:srgbClr val="FFFFFF"/>
                </a:solidFill>
              </a:endParaRPr>
            </a:p>
          </p:txBody>
        </p:sp>
      </p:grpSp>
      <p:grpSp>
        <p:nvGrpSpPr>
          <p:cNvPr id="245" name="Google Shape;245;g25ba87e51f1_0_44"/>
          <p:cNvGrpSpPr/>
          <p:nvPr/>
        </p:nvGrpSpPr>
        <p:grpSpPr>
          <a:xfrm>
            <a:off x="6941926" y="3142901"/>
            <a:ext cx="1776356" cy="1219570"/>
            <a:chOff x="5206575" y="2071477"/>
            <a:chExt cx="1332300" cy="914700"/>
          </a:xfrm>
        </p:grpSpPr>
        <p:sp>
          <p:nvSpPr>
            <p:cNvPr id="246" name="Google Shape;246;g25ba87e51f1_0_44"/>
            <p:cNvSpPr/>
            <p:nvPr/>
          </p:nvSpPr>
          <p:spPr>
            <a:xfrm>
              <a:off x="5206575" y="2356477"/>
              <a:ext cx="1332300" cy="629700"/>
            </a:xfrm>
            <a:prstGeom prst="rect">
              <a:avLst/>
            </a:prstGeom>
            <a:solidFill>
              <a:srgbClr val="1B786E"/>
            </a:solid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1100">
                  <a:solidFill>
                    <a:srgbClr val="FFFFFF"/>
                  </a:solidFill>
                  <a:latin typeface="Roboto"/>
                  <a:ea typeface="Roboto"/>
                  <a:cs typeface="Roboto"/>
                  <a:sym typeface="Roboto"/>
                </a:rPr>
                <a:t>Περιορισμένη συνεργασία</a:t>
              </a:r>
              <a:endParaRPr sz="1900">
                <a:solidFill>
                  <a:srgbClr val="FFFFFF"/>
                </a:solidFill>
              </a:endParaRPr>
            </a:p>
          </p:txBody>
        </p:sp>
        <p:sp>
          <p:nvSpPr>
            <p:cNvPr id="247" name="Google Shape;247;g25ba87e51f1_0_44"/>
            <p:cNvSpPr/>
            <p:nvPr/>
          </p:nvSpPr>
          <p:spPr>
            <a:xfrm>
              <a:off x="5206575" y="2071477"/>
              <a:ext cx="1332300" cy="285000"/>
            </a:xfrm>
            <a:prstGeom prst="round1Rect">
              <a:avLst>
                <a:gd name="adj" fmla="val 50000"/>
              </a:avLst>
            </a:prstGeom>
            <a:solidFill>
              <a:srgbClr val="155B5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100">
                <a:solidFill>
                  <a:srgbClr val="FFFFFF"/>
                </a:solidFill>
              </a:endParaRPr>
            </a:p>
          </p:txBody>
        </p:sp>
      </p:grpSp>
      <p:sp>
        <p:nvSpPr>
          <p:cNvPr id="23" name="Google Shape;183;g25ba87e51f1_0_32"/>
          <p:cNvSpPr txBox="1">
            <a:spLocks noGrp="1"/>
          </p:cNvSpPr>
          <p:nvPr>
            <p:ph type="title"/>
          </p:nvPr>
        </p:nvSpPr>
        <p:spPr>
          <a:xfrm>
            <a:off x="399370" y="174449"/>
            <a:ext cx="11393400" cy="675300"/>
          </a:xfrm>
          <a:prstGeom prst="rect">
            <a:avLst/>
          </a:prstGeom>
        </p:spPr>
        <p:txBody>
          <a:bodyPr spcFirstLastPara="1" wrap="square" lIns="0" tIns="0" rIns="0" bIns="0" anchor="ctr" anchorCtr="0">
            <a:noAutofit/>
          </a:bodyPr>
          <a:lstStyle/>
          <a:p>
            <a:pPr marL="0" lvl="0" indent="0" algn="l" rtl="0">
              <a:spcBef>
                <a:spcPts val="1200"/>
              </a:spcBef>
              <a:spcAft>
                <a:spcPts val="0"/>
              </a:spcAft>
              <a:buNone/>
            </a:pPr>
            <a:r>
              <a:rPr lang="en-US" sz="2900" b="1" dirty="0">
                <a:latin typeface="Calibri" panose="020F0502020204030204" pitchFamily="34" charset="0"/>
                <a:ea typeface="Arial"/>
                <a:cs typeface="Calibri" panose="020F0502020204030204" pitchFamily="34" charset="0"/>
                <a:sym typeface="Arial"/>
              </a:rPr>
              <a:t>Οργανώσεις της </a:t>
            </a:r>
            <a:r>
              <a:rPr lang="el-GR" sz="2900" b="1" dirty="0">
                <a:latin typeface="Calibri" panose="020F0502020204030204" pitchFamily="34" charset="0"/>
                <a:ea typeface="Arial"/>
                <a:cs typeface="Calibri" panose="020F0502020204030204" pitchFamily="34" charset="0"/>
                <a:sym typeface="Arial"/>
              </a:rPr>
              <a:t>Κ</a:t>
            </a:r>
            <a:r>
              <a:rPr lang="en-US" sz="2900" b="1" dirty="0" err="1">
                <a:latin typeface="Calibri" panose="020F0502020204030204" pitchFamily="34" charset="0"/>
                <a:ea typeface="Arial"/>
                <a:cs typeface="Calibri" panose="020F0502020204030204" pitchFamily="34" charset="0"/>
                <a:sym typeface="Arial"/>
              </a:rPr>
              <a:t>οινωνί</a:t>
            </a:r>
            <a:r>
              <a:rPr lang="en-US" sz="2900" b="1" dirty="0">
                <a:latin typeface="Calibri" panose="020F0502020204030204" pitchFamily="34" charset="0"/>
                <a:ea typeface="Arial"/>
                <a:cs typeface="Calibri" panose="020F0502020204030204" pitchFamily="34" charset="0"/>
                <a:sym typeface="Arial"/>
              </a:rPr>
              <a:t>ας των </a:t>
            </a:r>
            <a:r>
              <a:rPr lang="el-GR" sz="2900" b="1" dirty="0">
                <a:latin typeface="Calibri" panose="020F0502020204030204" pitchFamily="34" charset="0"/>
                <a:ea typeface="Arial"/>
                <a:cs typeface="Calibri" panose="020F0502020204030204" pitchFamily="34" charset="0"/>
                <a:sym typeface="Arial"/>
              </a:rPr>
              <a:t>Π</a:t>
            </a:r>
            <a:r>
              <a:rPr lang="en-US" sz="2900" b="1" dirty="0" err="1">
                <a:latin typeface="Calibri" panose="020F0502020204030204" pitchFamily="34" charset="0"/>
                <a:ea typeface="Arial"/>
                <a:cs typeface="Calibri" panose="020F0502020204030204" pitchFamily="34" charset="0"/>
                <a:sym typeface="Arial"/>
              </a:rPr>
              <a:t>ολιτών</a:t>
            </a:r>
            <a:r>
              <a:rPr lang="en-US" sz="2900" b="1" dirty="0">
                <a:latin typeface="Calibri" panose="020F0502020204030204" pitchFamily="34" charset="0"/>
                <a:ea typeface="Arial"/>
                <a:cs typeface="Calibri" panose="020F0502020204030204" pitchFamily="34" charset="0"/>
                <a:sym typeface="Arial"/>
              </a:rPr>
              <a:t> </a:t>
            </a:r>
            <a:r>
              <a:rPr lang="el-GR" sz="2900" b="1" dirty="0">
                <a:latin typeface="Calibri" panose="020F0502020204030204" pitchFamily="34" charset="0"/>
                <a:ea typeface="Arial"/>
                <a:cs typeface="Calibri" panose="020F0502020204030204" pitchFamily="34" charset="0"/>
                <a:sym typeface="Arial"/>
              </a:rPr>
              <a:t>- </a:t>
            </a:r>
            <a:r>
              <a:rPr lang="en-US" sz="2900" b="1" dirty="0" err="1">
                <a:latin typeface="Calibri" panose="020F0502020204030204" pitchFamily="34" charset="0"/>
                <a:ea typeface="Arial"/>
                <a:cs typeface="Calibri" panose="020F0502020204030204" pitchFamily="34" charset="0"/>
                <a:sym typeface="Arial"/>
              </a:rPr>
              <a:t>Προκλήσεις</a:t>
            </a:r>
            <a:r>
              <a:rPr lang="en-US" sz="2900" b="1" dirty="0">
                <a:latin typeface="Calibri" panose="020F0502020204030204" pitchFamily="34" charset="0"/>
                <a:ea typeface="Arial"/>
                <a:cs typeface="Calibri" panose="020F0502020204030204" pitchFamily="34" charset="0"/>
                <a:sym typeface="Arial"/>
              </a:rPr>
              <a:t> </a:t>
            </a:r>
            <a:endParaRPr sz="2900" b="1" dirty="0">
              <a:latin typeface="Calibri" panose="020F0502020204030204" pitchFamily="34" charset="0"/>
              <a:ea typeface="Arial"/>
              <a:cs typeface="Calibri" panose="020F0502020204030204" pitchFamily="34" charset="0"/>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4103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5"/>
        <p:cNvGrpSpPr/>
        <p:nvPr/>
      </p:nvGrpSpPr>
      <p:grpSpPr>
        <a:xfrm>
          <a:off x="0" y="0"/>
          <a:ext cx="0" cy="0"/>
          <a:chOff x="0" y="0"/>
          <a:chExt cx="0" cy="0"/>
        </a:xfrm>
      </p:grpSpPr>
      <p:pic>
        <p:nvPicPr>
          <p:cNvPr id="76" name="Google Shape;76;p3" descr="A picture containing text, person, computer, indoor&#10;&#10;Description automatically generated"/>
          <p:cNvPicPr preferRelativeResize="0"/>
          <p:nvPr/>
        </p:nvPicPr>
        <p:blipFill rotWithShape="1">
          <a:blip r:embed="rId3">
            <a:alphaModFix/>
          </a:blip>
          <a:srcRect t="2020" b="13708"/>
          <a:stretch/>
        </p:blipFill>
        <p:spPr>
          <a:xfrm>
            <a:off x="0" y="10"/>
            <a:ext cx="12192000" cy="6857990"/>
          </a:xfrm>
          <a:prstGeom prst="rect">
            <a:avLst/>
          </a:prstGeom>
          <a:noFill/>
          <a:ln>
            <a:noFill/>
          </a:ln>
          <a:effectLst>
            <a:outerShdw blurRad="50800" dist="50800" dir="5400000" algn="ctr" rotWithShape="0">
              <a:srgbClr val="000000">
                <a:alpha val="66000"/>
              </a:srgbClr>
            </a:outerShdw>
          </a:effectLst>
        </p:spPr>
      </p:pic>
      <p:sp>
        <p:nvSpPr>
          <p:cNvPr id="77" name="Google Shape;77;p3"/>
          <p:cNvSpPr/>
          <p:nvPr/>
        </p:nvSpPr>
        <p:spPr>
          <a:xfrm flipH="1">
            <a:off x="0" y="635150"/>
            <a:ext cx="6970250" cy="6222849"/>
          </a:xfrm>
          <a:custGeom>
            <a:avLst/>
            <a:gdLst/>
            <a:ahLst/>
            <a:cxnLst/>
            <a:rect l="l" t="t" r="r" b="b"/>
            <a:pathLst>
              <a:path w="1333" h="1298" extrusionOk="0">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lt1">
              <a:alpha val="74509"/>
            </a:schemeClr>
          </a:solid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dk1"/>
              </a:buClr>
              <a:buSzPts val="1600"/>
              <a:buFont typeface="Arial"/>
              <a:buNone/>
            </a:pPr>
            <a:endParaRPr sz="1600" b="0" i="0" u="none" strike="noStrike" cap="none">
              <a:solidFill>
                <a:schemeClr val="dk1"/>
              </a:solidFill>
              <a:latin typeface="Calibri"/>
              <a:ea typeface="Calibri"/>
              <a:cs typeface="Calibri"/>
              <a:sym typeface="Calibri"/>
            </a:endParaRPr>
          </a:p>
        </p:txBody>
      </p:sp>
      <p:sp>
        <p:nvSpPr>
          <p:cNvPr id="78" name="Google Shape;78;p3"/>
          <p:cNvSpPr txBox="1">
            <a:spLocks noGrp="1"/>
          </p:cNvSpPr>
          <p:nvPr>
            <p:ph type="title"/>
          </p:nvPr>
        </p:nvSpPr>
        <p:spPr>
          <a:xfrm>
            <a:off x="1296026" y="1592049"/>
            <a:ext cx="4204200" cy="13428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600"/>
              <a:buFont typeface="Calibri"/>
              <a:buNone/>
            </a:pPr>
            <a:r>
              <a:rPr lang="en-US" b="1" dirty="0">
                <a:solidFill>
                  <a:schemeClr val="dk1"/>
                </a:solidFill>
                <a:latin typeface="Calibri"/>
                <a:ea typeface="Calibri"/>
                <a:cs typeface="Calibri"/>
                <a:sym typeface="Calibri"/>
              </a:rPr>
              <a:t>Ορισμός </a:t>
            </a:r>
            <a:r>
              <a:rPr lang="en-US" b="1" dirty="0" err="1">
                <a:solidFill>
                  <a:schemeClr val="dk1"/>
                </a:solidFill>
                <a:latin typeface="Calibri"/>
                <a:ea typeface="Calibri"/>
                <a:cs typeface="Calibri"/>
                <a:sym typeface="Calibri"/>
              </a:rPr>
              <a:t>των</a:t>
            </a:r>
            <a:r>
              <a:rPr lang="en-US" b="1" dirty="0">
                <a:solidFill>
                  <a:schemeClr val="dk1"/>
                </a:solidFill>
                <a:latin typeface="Calibri"/>
                <a:ea typeface="Calibri"/>
                <a:cs typeface="Calibri"/>
                <a:sym typeface="Calibri"/>
              </a:rPr>
              <a:t> ΟΚ</a:t>
            </a:r>
            <a:r>
              <a:rPr lang="el-GR" b="1" dirty="0">
                <a:solidFill>
                  <a:schemeClr val="dk1"/>
                </a:solidFill>
                <a:latin typeface="Calibri"/>
                <a:ea typeface="Calibri"/>
                <a:cs typeface="Calibri"/>
                <a:sym typeface="Calibri"/>
              </a:rPr>
              <a:t>τ</a:t>
            </a:r>
            <a:r>
              <a:rPr lang="en-US" b="1" dirty="0">
                <a:solidFill>
                  <a:schemeClr val="dk1"/>
                </a:solidFill>
                <a:latin typeface="Calibri"/>
                <a:ea typeface="Calibri"/>
                <a:cs typeface="Calibri"/>
                <a:sym typeface="Calibri"/>
              </a:rPr>
              <a:t>Π</a:t>
            </a:r>
            <a:br>
              <a:rPr lang="en-US" b="1" dirty="0">
                <a:solidFill>
                  <a:schemeClr val="dk1"/>
                </a:solidFill>
                <a:latin typeface="Calibri"/>
                <a:ea typeface="Calibri"/>
                <a:cs typeface="Calibri"/>
                <a:sym typeface="Calibri"/>
              </a:rPr>
            </a:br>
            <a:endParaRPr dirty="0">
              <a:solidFill>
                <a:schemeClr val="dk1"/>
              </a:solidFill>
              <a:latin typeface="Calibri"/>
              <a:ea typeface="Calibri"/>
              <a:cs typeface="Calibri"/>
              <a:sym typeface="Calibri"/>
            </a:endParaRPr>
          </a:p>
        </p:txBody>
      </p:sp>
      <p:cxnSp>
        <p:nvCxnSpPr>
          <p:cNvPr id="79" name="Google Shape;79;p3"/>
          <p:cNvCxnSpPr/>
          <p:nvPr/>
        </p:nvCxnSpPr>
        <p:spPr>
          <a:xfrm>
            <a:off x="2930426" y="2707464"/>
            <a:ext cx="935400" cy="0"/>
          </a:xfrm>
          <a:prstGeom prst="straightConnector1">
            <a:avLst/>
          </a:prstGeom>
          <a:noFill/>
          <a:ln w="25400" cap="sq" cmpd="sng">
            <a:solidFill>
              <a:srgbClr val="575161"/>
            </a:solidFill>
            <a:prstDash val="solid"/>
            <a:bevel/>
            <a:headEnd type="none" w="sm" len="sm"/>
            <a:tailEnd type="none" w="sm" len="sm"/>
          </a:ln>
        </p:spPr>
      </p:cxnSp>
      <p:sp>
        <p:nvSpPr>
          <p:cNvPr id="80" name="Google Shape;80;p3"/>
          <p:cNvSpPr txBox="1">
            <a:spLocks noGrp="1"/>
          </p:cNvSpPr>
          <p:nvPr>
            <p:ph type="body" idx="1"/>
          </p:nvPr>
        </p:nvSpPr>
        <p:spPr>
          <a:xfrm>
            <a:off x="515000" y="2934850"/>
            <a:ext cx="5894100" cy="3435600"/>
          </a:xfrm>
          <a:prstGeom prst="rect">
            <a:avLst/>
          </a:prstGeom>
          <a:noFill/>
          <a:ln>
            <a:noFill/>
          </a:ln>
        </p:spPr>
        <p:txBody>
          <a:bodyPr spcFirstLastPara="1" wrap="square" lIns="91425" tIns="45700" rIns="91425" bIns="45700" anchor="ctr" anchorCtr="0">
            <a:noAutofit/>
          </a:bodyPr>
          <a:lstStyle/>
          <a:p>
            <a:pPr marL="457200" lvl="0" indent="-311943" algn="just" rtl="0">
              <a:lnSpc>
                <a:spcPct val="200000"/>
              </a:lnSpc>
              <a:spcBef>
                <a:spcPts val="0"/>
              </a:spcBef>
              <a:spcAft>
                <a:spcPts val="0"/>
              </a:spcAft>
              <a:buClr>
                <a:schemeClr val="dk1"/>
              </a:buClr>
              <a:buSzPct val="100000"/>
              <a:buFont typeface="Calibri"/>
              <a:buChar char="●"/>
            </a:pPr>
            <a:r>
              <a:rPr lang="en-US" sz="1400" b="0" i="0" dirty="0" err="1">
                <a:solidFill>
                  <a:schemeClr val="dk1"/>
                </a:solidFill>
                <a:sym typeface="Calibri"/>
              </a:rPr>
              <a:t>Μι</a:t>
            </a:r>
            <a:r>
              <a:rPr lang="en-US" sz="1400" b="0" i="0" dirty="0">
                <a:solidFill>
                  <a:schemeClr val="dk1"/>
                </a:solidFill>
                <a:sym typeface="Calibri"/>
              </a:rPr>
              <a:t>α </a:t>
            </a:r>
            <a:r>
              <a:rPr lang="el-GR" sz="1400" b="1" dirty="0">
                <a:solidFill>
                  <a:schemeClr val="dk1"/>
                </a:solidFill>
              </a:rPr>
              <a:t>Ο</a:t>
            </a:r>
            <a:r>
              <a:rPr lang="en-US" sz="1400" b="1" i="0" dirty="0" err="1">
                <a:solidFill>
                  <a:schemeClr val="dk1"/>
                </a:solidFill>
                <a:sym typeface="Calibri"/>
              </a:rPr>
              <a:t>ργάνωση</a:t>
            </a:r>
            <a:r>
              <a:rPr lang="en-US" sz="1400" b="1" i="0" dirty="0">
                <a:solidFill>
                  <a:schemeClr val="dk1"/>
                </a:solidFill>
                <a:sym typeface="Calibri"/>
              </a:rPr>
              <a:t> </a:t>
            </a:r>
            <a:r>
              <a:rPr lang="en-US" sz="1400" b="1" i="0" dirty="0" err="1">
                <a:solidFill>
                  <a:schemeClr val="dk1"/>
                </a:solidFill>
                <a:sym typeface="Calibri"/>
              </a:rPr>
              <a:t>της</a:t>
            </a:r>
            <a:r>
              <a:rPr lang="en-US" sz="1400" b="1" i="0" dirty="0">
                <a:solidFill>
                  <a:schemeClr val="dk1"/>
                </a:solidFill>
                <a:sym typeface="Calibri"/>
              </a:rPr>
              <a:t> </a:t>
            </a:r>
            <a:r>
              <a:rPr lang="el-GR" sz="1400" b="1" i="0" dirty="0">
                <a:solidFill>
                  <a:schemeClr val="dk1"/>
                </a:solidFill>
                <a:sym typeface="Calibri"/>
              </a:rPr>
              <a:t>Κ</a:t>
            </a:r>
            <a:r>
              <a:rPr lang="en-US" sz="1400" b="1" i="0" dirty="0" err="1">
                <a:solidFill>
                  <a:schemeClr val="dk1"/>
                </a:solidFill>
                <a:sym typeface="Calibri"/>
              </a:rPr>
              <a:t>οινωνί</a:t>
            </a:r>
            <a:r>
              <a:rPr lang="en-US" sz="1400" b="1" i="0" dirty="0">
                <a:solidFill>
                  <a:schemeClr val="dk1"/>
                </a:solidFill>
                <a:sym typeface="Calibri"/>
              </a:rPr>
              <a:t>ας των </a:t>
            </a:r>
            <a:r>
              <a:rPr lang="el-GR" sz="1400" b="1" i="0" dirty="0">
                <a:solidFill>
                  <a:schemeClr val="dk1"/>
                </a:solidFill>
                <a:sym typeface="Calibri"/>
              </a:rPr>
              <a:t>Π</a:t>
            </a:r>
            <a:r>
              <a:rPr lang="en-US" sz="1400" b="1" i="0" dirty="0" err="1">
                <a:solidFill>
                  <a:schemeClr val="dk1"/>
                </a:solidFill>
                <a:sym typeface="Calibri"/>
              </a:rPr>
              <a:t>ολιτών</a:t>
            </a:r>
            <a:r>
              <a:rPr lang="en-US" sz="1400" b="1" i="0" dirty="0">
                <a:solidFill>
                  <a:schemeClr val="dk1"/>
                </a:solidFill>
                <a:sym typeface="Calibri"/>
              </a:rPr>
              <a:t> (ΟΚ</a:t>
            </a:r>
            <a:r>
              <a:rPr lang="el-GR" sz="1400" b="1" i="0" dirty="0">
                <a:solidFill>
                  <a:schemeClr val="dk1"/>
                </a:solidFill>
                <a:sym typeface="Calibri"/>
              </a:rPr>
              <a:t>τ</a:t>
            </a:r>
            <a:r>
              <a:rPr lang="en-US" sz="1400" b="1" i="0" dirty="0">
                <a:solidFill>
                  <a:schemeClr val="dk1"/>
                </a:solidFill>
                <a:sym typeface="Calibri"/>
              </a:rPr>
              <a:t>Π) </a:t>
            </a:r>
            <a:r>
              <a:rPr lang="en-US" sz="1400" b="0" i="0" dirty="0">
                <a:solidFill>
                  <a:schemeClr val="dk1"/>
                </a:solidFill>
                <a:sym typeface="Calibri"/>
              </a:rPr>
              <a:t>ή </a:t>
            </a:r>
            <a:r>
              <a:rPr lang="el-GR" sz="1400" b="1" dirty="0">
                <a:solidFill>
                  <a:schemeClr val="dk1"/>
                </a:solidFill>
              </a:rPr>
              <a:t>Μ</a:t>
            </a:r>
            <a:r>
              <a:rPr lang="en-US" sz="1400" b="1" i="0" dirty="0">
                <a:solidFill>
                  <a:schemeClr val="dk1"/>
                </a:solidFill>
                <a:sym typeface="Calibri"/>
              </a:rPr>
              <a:t>η </a:t>
            </a:r>
            <a:r>
              <a:rPr lang="el-GR" sz="1400" b="1" dirty="0">
                <a:solidFill>
                  <a:schemeClr val="dk1"/>
                </a:solidFill>
              </a:rPr>
              <a:t>Κ</a:t>
            </a:r>
            <a:r>
              <a:rPr lang="en-US" sz="1400" b="1" i="0" dirty="0">
                <a:solidFill>
                  <a:schemeClr val="dk1"/>
                </a:solidFill>
                <a:sym typeface="Calibri"/>
              </a:rPr>
              <a:t>υβ</a:t>
            </a:r>
            <a:r>
              <a:rPr lang="en-US" sz="1400" b="1" i="0" dirty="0" err="1">
                <a:solidFill>
                  <a:schemeClr val="dk1"/>
                </a:solidFill>
                <a:sym typeface="Calibri"/>
              </a:rPr>
              <a:t>ερνητική</a:t>
            </a:r>
            <a:r>
              <a:rPr lang="en-US" sz="1400" b="1" i="0" dirty="0">
                <a:solidFill>
                  <a:schemeClr val="dk1"/>
                </a:solidFill>
                <a:sym typeface="Calibri"/>
              </a:rPr>
              <a:t> </a:t>
            </a:r>
            <a:r>
              <a:rPr lang="el-GR" sz="1400" b="1" dirty="0">
                <a:solidFill>
                  <a:schemeClr val="dk1"/>
                </a:solidFill>
              </a:rPr>
              <a:t>Ο</a:t>
            </a:r>
            <a:r>
              <a:rPr lang="en-US" sz="1400" b="1" i="0" dirty="0" err="1">
                <a:solidFill>
                  <a:schemeClr val="dk1"/>
                </a:solidFill>
                <a:sym typeface="Calibri"/>
              </a:rPr>
              <a:t>ργάνωση</a:t>
            </a:r>
            <a:r>
              <a:rPr lang="en-US" sz="1400" b="1" i="0" dirty="0">
                <a:solidFill>
                  <a:schemeClr val="dk1"/>
                </a:solidFill>
                <a:sym typeface="Calibri"/>
              </a:rPr>
              <a:t> (ΜΚΟ) </a:t>
            </a:r>
            <a:r>
              <a:rPr lang="el-GR" sz="1400" dirty="0">
                <a:solidFill>
                  <a:schemeClr val="dk1"/>
                </a:solidFill>
              </a:rPr>
              <a:t>«</a:t>
            </a:r>
            <a:r>
              <a:rPr lang="en-US" sz="1400" b="0" i="0" dirty="0" err="1">
                <a:solidFill>
                  <a:schemeClr val="dk1"/>
                </a:solidFill>
                <a:sym typeface="Calibri"/>
              </a:rPr>
              <a:t>είν</a:t>
            </a:r>
            <a:r>
              <a:rPr lang="en-US" sz="1400" b="0" i="0" dirty="0">
                <a:solidFill>
                  <a:schemeClr val="dk1"/>
                </a:solidFill>
                <a:sym typeface="Calibri"/>
              </a:rPr>
              <a:t>αι κάθε μη κερδοσκοπική, εθελοντική ομάδα πολιτών που οργανώνεται σε τοπικό, εθνικό ή διεθνές επίπεδο</a:t>
            </a:r>
            <a:r>
              <a:rPr lang="en-US" sz="1400" dirty="0">
                <a:solidFill>
                  <a:schemeClr val="dk1"/>
                </a:solidFill>
              </a:rPr>
              <a:t>.</a:t>
            </a:r>
            <a:r>
              <a:rPr lang="el-GR" sz="1400" dirty="0">
                <a:solidFill>
                  <a:schemeClr val="dk1"/>
                </a:solidFill>
              </a:rPr>
              <a:t>»</a:t>
            </a:r>
            <a:r>
              <a:rPr lang="en-US" sz="1400" dirty="0">
                <a:solidFill>
                  <a:schemeClr val="dk1"/>
                </a:solidFill>
              </a:rPr>
              <a:t> (</a:t>
            </a:r>
            <a:r>
              <a:rPr lang="en-US" sz="1400" dirty="0" err="1">
                <a:solidFill>
                  <a:schemeClr val="dk1"/>
                </a:solidFill>
              </a:rPr>
              <a:t>Ηνωμέν</a:t>
            </a:r>
            <a:r>
              <a:rPr lang="en-US" sz="1400" dirty="0">
                <a:solidFill>
                  <a:schemeClr val="dk1"/>
                </a:solidFill>
              </a:rPr>
              <a:t>α Έθνη, Κοινωνία των Πολιτών. Σχετικά με </a:t>
            </a:r>
            <a:r>
              <a:rPr lang="en-US" sz="1400" dirty="0" err="1">
                <a:solidFill>
                  <a:schemeClr val="dk1"/>
                </a:solidFill>
              </a:rPr>
              <a:t>εμάς</a:t>
            </a:r>
            <a:r>
              <a:rPr lang="en-US" sz="1400" dirty="0">
                <a:solidFill>
                  <a:schemeClr val="dk1"/>
                </a:solidFill>
              </a:rPr>
              <a:t>)</a:t>
            </a:r>
            <a:endParaRPr sz="1400" dirty="0">
              <a:solidFill>
                <a:schemeClr val="dk1"/>
              </a:solidFill>
            </a:endParaRPr>
          </a:p>
          <a:p>
            <a:pPr marL="457200" lvl="0" indent="-311943" algn="just" rtl="0">
              <a:lnSpc>
                <a:spcPct val="200000"/>
              </a:lnSpc>
              <a:spcBef>
                <a:spcPts val="0"/>
              </a:spcBef>
              <a:spcAft>
                <a:spcPts val="0"/>
              </a:spcAft>
              <a:buClr>
                <a:schemeClr val="dk1"/>
              </a:buClr>
              <a:buSzPct val="100000"/>
              <a:buFont typeface="Calibri"/>
              <a:buChar char="●"/>
            </a:pPr>
            <a:r>
              <a:rPr lang="en-US" sz="1400" dirty="0" err="1">
                <a:solidFill>
                  <a:schemeClr val="dk1"/>
                </a:solidFill>
              </a:rPr>
              <a:t>Οι</a:t>
            </a:r>
            <a:r>
              <a:rPr lang="en-US" sz="1400" dirty="0">
                <a:solidFill>
                  <a:schemeClr val="dk1"/>
                </a:solidFill>
              </a:rPr>
              <a:t> ΟΚ</a:t>
            </a:r>
            <a:r>
              <a:rPr lang="el-GR" sz="1400" dirty="0">
                <a:solidFill>
                  <a:schemeClr val="dk1"/>
                </a:solidFill>
              </a:rPr>
              <a:t>τ</a:t>
            </a:r>
            <a:r>
              <a:rPr lang="en-US" sz="1400" dirty="0">
                <a:solidFill>
                  <a:schemeClr val="dk1"/>
                </a:solidFill>
              </a:rPr>
              <a:t>Π μπορούν να χαρακτηριστούν ως </a:t>
            </a:r>
            <a:r>
              <a:rPr lang="en-GB" sz="1400" dirty="0">
                <a:solidFill>
                  <a:schemeClr val="dk1"/>
                </a:solidFill>
              </a:rPr>
              <a:t>οργανώσεις </a:t>
            </a:r>
            <a:r>
              <a:rPr lang="en-US" sz="1400" dirty="0">
                <a:solidFill>
                  <a:schemeClr val="dk1"/>
                </a:solidFill>
              </a:rPr>
              <a:t>προσανατολισμένες σε καθήκοντα και ως </a:t>
            </a:r>
            <a:r>
              <a:rPr lang="en-GB" sz="1400" dirty="0">
                <a:solidFill>
                  <a:schemeClr val="dk1"/>
                </a:solidFill>
              </a:rPr>
              <a:t>οργανώσεις </a:t>
            </a:r>
            <a:r>
              <a:rPr lang="en-US" sz="1400" dirty="0">
                <a:solidFill>
                  <a:schemeClr val="dk1"/>
                </a:solidFill>
              </a:rPr>
              <a:t>που προωθούν μια ποικιλία υπηρεσιών, όπως η ανάδειξη των ανησυχιών των πολιτών στις κυβερνήσεις, η παρακολούθηση των πολιτικών και η προώθηση της πολιτικής συμμετοχής σε κοινοτικό επίπεδο.</a:t>
            </a:r>
            <a:endParaRPr sz="1400" dirty="0">
              <a:solidFill>
                <a:schemeClr val="dk1"/>
              </a:solidFill>
              <a:sym typeface="Calibri"/>
            </a:endParaRPr>
          </a:p>
          <a:p>
            <a:pPr marL="0" lvl="0" indent="0" algn="l" rtl="0">
              <a:lnSpc>
                <a:spcPct val="90000"/>
              </a:lnSpc>
              <a:spcBef>
                <a:spcPts val="1000"/>
              </a:spcBef>
              <a:spcAft>
                <a:spcPts val="0"/>
              </a:spcAft>
              <a:buClr>
                <a:schemeClr val="accent1"/>
              </a:buClr>
              <a:buSzPct val="100000"/>
              <a:buNone/>
            </a:pPr>
            <a:endParaRPr sz="1100" dirty="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g25ba87e51f1_0_0"/>
          <p:cNvSpPr txBox="1">
            <a:spLocks noGrp="1"/>
          </p:cNvSpPr>
          <p:nvPr>
            <p:ph type="body" idx="1"/>
          </p:nvPr>
        </p:nvSpPr>
        <p:spPr>
          <a:xfrm>
            <a:off x="265366" y="1252331"/>
            <a:ext cx="7562400" cy="5072100"/>
          </a:xfrm>
          <a:prstGeom prst="rect">
            <a:avLst/>
          </a:prstGeom>
        </p:spPr>
        <p:txBody>
          <a:bodyPr spcFirstLastPara="1" wrap="square" lIns="0" tIns="0" rIns="0" bIns="0" anchor="t" anchorCtr="0">
            <a:noAutofit/>
          </a:bodyPr>
          <a:lstStyle/>
          <a:p>
            <a:pPr marL="0" lvl="0" indent="0" algn="just" rtl="0">
              <a:lnSpc>
                <a:spcPct val="100000"/>
              </a:lnSpc>
              <a:spcBef>
                <a:spcPts val="0"/>
              </a:spcBef>
              <a:spcAft>
                <a:spcPts val="0"/>
              </a:spcAft>
              <a:buNone/>
            </a:pPr>
            <a:r>
              <a:rPr lang="en-US" sz="2000" dirty="0"/>
              <a:t>Οργάνωση </a:t>
            </a:r>
            <a:r>
              <a:rPr lang="en-US" sz="2000" dirty="0" err="1"/>
              <a:t>της</a:t>
            </a:r>
            <a:r>
              <a:rPr lang="en-US" sz="2000" dirty="0"/>
              <a:t> </a:t>
            </a:r>
            <a:r>
              <a:rPr lang="el-GR" sz="2000" dirty="0"/>
              <a:t>Κ</a:t>
            </a:r>
            <a:r>
              <a:rPr lang="en-US" sz="2000" dirty="0" err="1"/>
              <a:t>οινωνί</a:t>
            </a:r>
            <a:r>
              <a:rPr lang="en-US" sz="2000" dirty="0"/>
              <a:t>ας των </a:t>
            </a:r>
            <a:r>
              <a:rPr lang="el-GR" sz="2000" dirty="0"/>
              <a:t>Π</a:t>
            </a:r>
            <a:r>
              <a:rPr lang="en-US" sz="2000" dirty="0" err="1"/>
              <a:t>ολιτών</a:t>
            </a:r>
            <a:r>
              <a:rPr lang="en-US" sz="2000" dirty="0"/>
              <a:t> (ΟΚ</a:t>
            </a:r>
            <a:r>
              <a:rPr lang="el-GR" sz="2000" dirty="0"/>
              <a:t>τ</a:t>
            </a:r>
            <a:r>
              <a:rPr lang="en-US" sz="2000" dirty="0"/>
              <a:t>Π) είναι κάθε μη κερδοσκοπική, εθελοντική ομάδα πολιτών που οργανώνεται σε τοπικό, εθνικό ή διεθνές επίπεδο.  </a:t>
            </a:r>
            <a:endParaRPr sz="2000" dirty="0"/>
          </a:p>
          <a:p>
            <a:pPr marL="0" lvl="0" indent="0" algn="just" rtl="0">
              <a:lnSpc>
                <a:spcPct val="100000"/>
              </a:lnSpc>
              <a:spcBef>
                <a:spcPts val="0"/>
              </a:spcBef>
              <a:spcAft>
                <a:spcPts val="0"/>
              </a:spcAft>
              <a:buNone/>
            </a:pPr>
            <a:endParaRPr lang="en-US" sz="2000" dirty="0">
              <a:solidFill>
                <a:srgbClr val="0000FF"/>
              </a:solidFill>
            </a:endParaRPr>
          </a:p>
          <a:p>
            <a:pPr marL="0" lvl="0" indent="0" algn="just" rtl="0">
              <a:lnSpc>
                <a:spcPct val="100000"/>
              </a:lnSpc>
              <a:spcBef>
                <a:spcPts val="0"/>
              </a:spcBef>
              <a:spcAft>
                <a:spcPts val="0"/>
              </a:spcAft>
              <a:buNone/>
            </a:pPr>
            <a:endParaRPr sz="2000" dirty="0">
              <a:solidFill>
                <a:srgbClr val="0000FF"/>
              </a:solidFill>
            </a:endParaRPr>
          </a:p>
          <a:p>
            <a:pPr marL="0" lvl="0" indent="0" algn="just" rtl="0">
              <a:lnSpc>
                <a:spcPct val="100000"/>
              </a:lnSpc>
              <a:spcBef>
                <a:spcPts val="0"/>
              </a:spcBef>
              <a:spcAft>
                <a:spcPts val="0"/>
              </a:spcAft>
              <a:buNone/>
            </a:pPr>
            <a:r>
              <a:rPr lang="en-US" sz="2000" dirty="0" err="1"/>
              <a:t>Οι</a:t>
            </a:r>
            <a:r>
              <a:rPr lang="en-US" sz="2000" dirty="0"/>
              <a:t> </a:t>
            </a:r>
            <a:r>
              <a:rPr lang="el-GR" sz="2000" dirty="0"/>
              <a:t>Ο</a:t>
            </a:r>
            <a:r>
              <a:rPr lang="en-US" sz="2000" dirty="0" err="1"/>
              <a:t>ργ</a:t>
            </a:r>
            <a:r>
              <a:rPr lang="en-US" sz="2000" dirty="0"/>
              <a:t>ανώσεις της </a:t>
            </a:r>
            <a:r>
              <a:rPr lang="el-GR" sz="2000" dirty="0"/>
              <a:t>Κ</a:t>
            </a:r>
            <a:r>
              <a:rPr lang="en-US" sz="2000" dirty="0" err="1"/>
              <a:t>οινωνί</a:t>
            </a:r>
            <a:r>
              <a:rPr lang="en-US" sz="2000" dirty="0"/>
              <a:t>ας των </a:t>
            </a:r>
            <a:r>
              <a:rPr lang="el-GR" sz="2000" dirty="0" err="1"/>
              <a:t>Πο</a:t>
            </a:r>
            <a:r>
              <a:rPr lang="en-US" sz="2000" dirty="0" err="1"/>
              <a:t>λιτών</a:t>
            </a:r>
            <a:r>
              <a:rPr lang="en-US" sz="2000" dirty="0"/>
              <a:t> διαδραματίζουν κρίσιμο ρόλο στην προάσπιση και προώθηση θετικών αλλαγών στην κοινωνία, καθώς και στην παροχή υπηρεσιών και υποστήριξης σε κοινότητες που έχουν ανάγκη. </a:t>
            </a:r>
            <a:r>
              <a:rPr lang="en-US" sz="2000" dirty="0" err="1"/>
              <a:t>Οι</a:t>
            </a:r>
            <a:r>
              <a:rPr lang="en-US" sz="2000" dirty="0"/>
              <a:t> ΟΚ</a:t>
            </a:r>
            <a:r>
              <a:rPr lang="el-GR" sz="2000" dirty="0"/>
              <a:t>τ</a:t>
            </a:r>
            <a:r>
              <a:rPr lang="en-US" sz="2000" dirty="0"/>
              <a:t>Π λειτουργούν εκτός κυβερνητικού ελέγχου και δεν έχουν ως κίνητρο το κέρδος.</a:t>
            </a:r>
            <a:endParaRPr sz="2000" dirty="0"/>
          </a:p>
          <a:p>
            <a:pPr marL="0" lvl="0" indent="0" algn="just" rtl="0">
              <a:lnSpc>
                <a:spcPct val="100000"/>
              </a:lnSpc>
              <a:spcBef>
                <a:spcPts val="0"/>
              </a:spcBef>
              <a:spcAft>
                <a:spcPts val="0"/>
              </a:spcAft>
              <a:buNone/>
            </a:pPr>
            <a:endParaRPr lang="en-US" sz="2000" dirty="0"/>
          </a:p>
          <a:p>
            <a:pPr marL="0" lvl="0" indent="0" algn="just" rtl="0">
              <a:lnSpc>
                <a:spcPct val="100000"/>
              </a:lnSpc>
              <a:spcBef>
                <a:spcPts val="0"/>
              </a:spcBef>
              <a:spcAft>
                <a:spcPts val="0"/>
              </a:spcAft>
              <a:buNone/>
            </a:pPr>
            <a:endParaRPr sz="2000" dirty="0"/>
          </a:p>
          <a:p>
            <a:pPr marL="0" lvl="0" indent="0" algn="just" rtl="0">
              <a:lnSpc>
                <a:spcPct val="100000"/>
              </a:lnSpc>
              <a:spcBef>
                <a:spcPts val="0"/>
              </a:spcBef>
              <a:spcAft>
                <a:spcPts val="0"/>
              </a:spcAft>
              <a:buNone/>
            </a:pPr>
            <a:r>
              <a:rPr lang="en-US" sz="2000" dirty="0" err="1"/>
              <a:t>Οι</a:t>
            </a:r>
            <a:r>
              <a:rPr lang="en-US" sz="2000" dirty="0"/>
              <a:t> ΟΚ</a:t>
            </a:r>
            <a:r>
              <a:rPr lang="el-GR" sz="2000" dirty="0"/>
              <a:t>τ</a:t>
            </a:r>
            <a:r>
              <a:rPr lang="en-US" sz="2000" dirty="0"/>
              <a:t>Π είναι προσανατολισμένες στα καθήκοντά τους και καθοδηγούνται από ανθρώπους με κοινά συμφέροντα, εκτελούν ποικίλες υπηρεσίες και ανθρωπιστικές λειτουργίες, μεταφέρουν τις ανησυχίες των πολιτών στις κυβερνήσεις, παρακολουθούν τις πολιτικές και ενθαρρύνουν την πολιτική συμμετοχή σε κοινοτικό επίπεδο.</a:t>
            </a:r>
            <a:endParaRPr sz="2000" dirty="0"/>
          </a:p>
          <a:p>
            <a:pPr marL="0" lvl="0" indent="0" algn="just" rtl="0">
              <a:spcBef>
                <a:spcPts val="1000"/>
              </a:spcBef>
              <a:spcAft>
                <a:spcPts val="0"/>
              </a:spcAft>
              <a:buNone/>
            </a:pPr>
            <a:endParaRPr dirty="0"/>
          </a:p>
        </p:txBody>
      </p:sp>
      <p:sp>
        <p:nvSpPr>
          <p:cNvPr id="87" name="Google Shape;87;g25ba87e51f1_0_0"/>
          <p:cNvSpPr txBox="1">
            <a:spLocks noGrp="1"/>
          </p:cNvSpPr>
          <p:nvPr>
            <p:ph type="title"/>
          </p:nvPr>
        </p:nvSpPr>
        <p:spPr>
          <a:xfrm>
            <a:off x="399370" y="174449"/>
            <a:ext cx="11393400" cy="675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b="1" dirty="0"/>
              <a:t>ΟΚ</a:t>
            </a:r>
            <a:r>
              <a:rPr lang="el-GR" b="1" dirty="0"/>
              <a:t>τ</a:t>
            </a:r>
            <a:r>
              <a:rPr lang="en-US" b="1" dirty="0"/>
              <a:t>Π</a:t>
            </a:r>
            <a:endParaRPr b="1" dirty="0"/>
          </a:p>
        </p:txBody>
      </p:sp>
      <p:pic>
        <p:nvPicPr>
          <p:cNvPr id="88" name="Google Shape;88;g25ba87e51f1_0_0"/>
          <p:cNvPicPr preferRelativeResize="0"/>
          <p:nvPr/>
        </p:nvPicPr>
        <p:blipFill>
          <a:blip r:embed="rId3">
            <a:alphaModFix/>
          </a:blip>
          <a:stretch>
            <a:fillRect/>
          </a:stretch>
        </p:blipFill>
        <p:spPr>
          <a:xfrm>
            <a:off x="8041773" y="3905199"/>
            <a:ext cx="3925427" cy="261631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g25ba87e51f1_0_6"/>
          <p:cNvSpPr txBox="1">
            <a:spLocks noGrp="1"/>
          </p:cNvSpPr>
          <p:nvPr>
            <p:ph type="body" idx="1"/>
          </p:nvPr>
        </p:nvSpPr>
        <p:spPr>
          <a:xfrm>
            <a:off x="399370" y="1341613"/>
            <a:ext cx="11393400" cy="3739200"/>
          </a:xfrm>
          <a:prstGeom prst="rect">
            <a:avLst/>
          </a:prstGeom>
        </p:spPr>
        <p:txBody>
          <a:bodyPr spcFirstLastPara="1" wrap="square" lIns="0" tIns="0" rIns="0" bIns="0" anchor="t" anchorCtr="0">
            <a:noAutofit/>
          </a:bodyPr>
          <a:lstStyle/>
          <a:p>
            <a:pPr marL="457200" lvl="0" indent="-355600" algn="just" rtl="0">
              <a:lnSpc>
                <a:spcPct val="100000"/>
              </a:lnSpc>
              <a:spcBef>
                <a:spcPts val="0"/>
              </a:spcBef>
              <a:spcAft>
                <a:spcPts val="0"/>
              </a:spcAft>
              <a:buSzPts val="2000"/>
              <a:buFont typeface="Calibri"/>
              <a:buAutoNum type="arabicPeriod"/>
            </a:pPr>
            <a:r>
              <a:rPr lang="en-US" sz="2000" b="1" dirty="0"/>
              <a:t>Αποστολή και σκοπός</a:t>
            </a:r>
            <a:r>
              <a:rPr lang="en-US" sz="2000" dirty="0"/>
              <a:t>: Οι ΟΚ</a:t>
            </a:r>
            <a:r>
              <a:rPr lang="el-GR" sz="2000" dirty="0"/>
              <a:t>τ</a:t>
            </a:r>
            <a:r>
              <a:rPr lang="en-US" sz="2000" dirty="0"/>
              <a:t>Π ιδρύονται με συγκεκριμένη αποστολή ή στόχο που επικεντρώνεται στην αντιμετώπιση κοινωνικών, πολιτιστικών, περιβαλλοντικών ή οικονομικών ζητημάτων. Αυτός ο σκοπός καθοδηγεί τις δράσεις και τις πρωτοβουλίες τους.</a:t>
            </a:r>
            <a:endParaRPr sz="2000" dirty="0"/>
          </a:p>
          <a:p>
            <a:pPr marL="101600" lvl="0" indent="0" algn="just" rtl="0">
              <a:lnSpc>
                <a:spcPct val="100000"/>
              </a:lnSpc>
              <a:spcBef>
                <a:spcPts val="1200"/>
              </a:spcBef>
              <a:spcAft>
                <a:spcPts val="0"/>
              </a:spcAft>
              <a:buSzPts val="2000"/>
            </a:pPr>
            <a:r>
              <a:rPr lang="en-US" sz="2000" b="1" dirty="0"/>
              <a:t>2.  Μη κερδοσκοπικός χαρακτήρας: </a:t>
            </a:r>
            <a:r>
              <a:rPr lang="en-US" sz="2000" dirty="0"/>
              <a:t>Οι ΟΚ</a:t>
            </a:r>
            <a:r>
              <a:rPr lang="el-GR" sz="2000" dirty="0"/>
              <a:t>τ</a:t>
            </a:r>
            <a:r>
              <a:rPr lang="en-US" sz="2000" dirty="0"/>
              <a:t>Π είναι μη κερδοσκοπικές οντότητες, που σημαίνει ότι δεν αποσκοπούν στην παραγωγή κερδών για ιδιώτες ή μετόχους. Τυχόν πλεονάζοντα κεφάλαια επανεπενδύονται στα προγράμματα και τις δραστηριότητές τους.</a:t>
            </a:r>
          </a:p>
          <a:p>
            <a:pPr marL="101600" lvl="0" indent="0" algn="just" rtl="0">
              <a:lnSpc>
                <a:spcPct val="100000"/>
              </a:lnSpc>
              <a:spcBef>
                <a:spcPts val="1200"/>
              </a:spcBef>
              <a:spcAft>
                <a:spcPts val="0"/>
              </a:spcAft>
              <a:buSzPts val="2000"/>
            </a:pPr>
            <a:r>
              <a:rPr lang="en-US" sz="2000" b="1" dirty="0"/>
              <a:t>3.  Ανεξαρτησία: </a:t>
            </a:r>
            <a:r>
              <a:rPr lang="en-US" sz="2000" dirty="0"/>
              <a:t>Οι ΟΚ</a:t>
            </a:r>
            <a:r>
              <a:rPr lang="el-GR" sz="2000" dirty="0"/>
              <a:t>τ</a:t>
            </a:r>
            <a:r>
              <a:rPr lang="en-US" sz="2000" dirty="0"/>
              <a:t>Π λειτουργούν ανεξάρτητα από τον κυβερνητικό έλεγχο και δεν συνδέονται άμεσα με πολιτικά κόμματα ή κυβερνητικές υπηρεσίες. Αυτή η ανεξαρτησία τους επιτρέπει να παραμένουν αμερόληπτοι και να υπερασπίζονται θέματα που ενδέχεται να μην ευθυγραμμίζονται με την ατζέντα της κυβέρνησης.</a:t>
            </a:r>
            <a:endParaRPr sz="2000" dirty="0"/>
          </a:p>
          <a:p>
            <a:pPr marL="101600" lvl="0" indent="0" algn="just" rtl="0">
              <a:lnSpc>
                <a:spcPct val="100000"/>
              </a:lnSpc>
              <a:spcBef>
                <a:spcPts val="1200"/>
              </a:spcBef>
              <a:spcAft>
                <a:spcPts val="0"/>
              </a:spcAft>
              <a:buSzPts val="2000"/>
            </a:pPr>
            <a:r>
              <a:rPr lang="en-US" sz="2000" b="1" dirty="0"/>
              <a:t>4.  Προάσπιση και ευαισθητοποίηση: </a:t>
            </a:r>
            <a:r>
              <a:rPr lang="en-US" sz="2000" dirty="0"/>
              <a:t>Οι ΟΚ</a:t>
            </a:r>
            <a:r>
              <a:rPr lang="el-GR" sz="2000" dirty="0"/>
              <a:t>τ</a:t>
            </a:r>
            <a:r>
              <a:rPr lang="en-US" sz="2000" dirty="0"/>
              <a:t>Π συμμετέχουν ενεργά σε εργασίες συνηγορίας για να επηρεάσουν τη δημόσια πολιτική και να ευαισθητοποιήσουν για </a:t>
            </a:r>
            <a:r>
              <a:rPr lang="el-GR" sz="2000" dirty="0"/>
              <a:t>επείγοντα</a:t>
            </a:r>
            <a:r>
              <a:rPr lang="en-US" sz="2000" dirty="0"/>
              <a:t> ζητήματα. Προσπαθούν να κινητοποιήσουν την υποστήριξη του κοινού και να προωθήσουν αλλαγές πολιτικής που ευθυγραμμίζονται με την αποστολή τους.</a:t>
            </a:r>
            <a:endParaRPr sz="2000" dirty="0"/>
          </a:p>
          <a:p>
            <a:pPr marL="0" lvl="0" indent="0" algn="just" rtl="0">
              <a:lnSpc>
                <a:spcPct val="100000"/>
              </a:lnSpc>
              <a:spcBef>
                <a:spcPts val="1200"/>
              </a:spcBef>
              <a:spcAft>
                <a:spcPts val="1200"/>
              </a:spcAft>
              <a:buNone/>
            </a:pPr>
            <a:endParaRPr sz="2600" dirty="0"/>
          </a:p>
        </p:txBody>
      </p:sp>
      <p:sp>
        <p:nvSpPr>
          <p:cNvPr id="95" name="Google Shape;95;g25ba87e51f1_0_6"/>
          <p:cNvSpPr txBox="1">
            <a:spLocks noGrp="1"/>
          </p:cNvSpPr>
          <p:nvPr>
            <p:ph type="title"/>
          </p:nvPr>
        </p:nvSpPr>
        <p:spPr>
          <a:xfrm>
            <a:off x="399370" y="174449"/>
            <a:ext cx="11393400" cy="675300"/>
          </a:xfrm>
          <a:prstGeom prst="rect">
            <a:avLst/>
          </a:prstGeom>
        </p:spPr>
        <p:txBody>
          <a:bodyPr spcFirstLastPara="1" wrap="square" lIns="0" tIns="0" rIns="0" bIns="0" anchor="ctr" anchorCtr="0">
            <a:noAutofit/>
          </a:bodyPr>
          <a:lstStyle/>
          <a:p>
            <a:pPr marL="0" lvl="0" indent="0" algn="l" rtl="0">
              <a:spcBef>
                <a:spcPts val="1200"/>
              </a:spcBef>
              <a:spcAft>
                <a:spcPts val="1200"/>
              </a:spcAft>
              <a:buNone/>
            </a:pPr>
            <a:r>
              <a:rPr lang="en-US" b="1" dirty="0">
                <a:latin typeface="Calibri" panose="020F0502020204030204" pitchFamily="34" charset="0"/>
                <a:ea typeface="Arial"/>
                <a:cs typeface="Calibri" panose="020F0502020204030204" pitchFamily="34" charset="0"/>
                <a:sym typeface="Arial"/>
              </a:rPr>
              <a:t>Χαρα</a:t>
            </a:r>
            <a:r>
              <a:rPr lang="en-US" b="1" dirty="0" err="1">
                <a:latin typeface="Calibri" panose="020F0502020204030204" pitchFamily="34" charset="0"/>
                <a:ea typeface="Arial"/>
                <a:cs typeface="Calibri" panose="020F0502020204030204" pitchFamily="34" charset="0"/>
                <a:sym typeface="Arial"/>
              </a:rPr>
              <a:t>κτηριστικά</a:t>
            </a:r>
            <a:r>
              <a:rPr lang="en-US" b="1" dirty="0">
                <a:latin typeface="Calibri" panose="020F0502020204030204" pitchFamily="34" charset="0"/>
                <a:ea typeface="Arial"/>
                <a:cs typeface="Calibri" panose="020F0502020204030204" pitchFamily="34" charset="0"/>
                <a:sym typeface="Arial"/>
              </a:rPr>
              <a:t> </a:t>
            </a:r>
            <a:r>
              <a:rPr lang="en-US" b="1" dirty="0" err="1">
                <a:latin typeface="Calibri" panose="020F0502020204030204" pitchFamily="34" charset="0"/>
                <a:ea typeface="Arial"/>
                <a:cs typeface="Calibri" panose="020F0502020204030204" pitchFamily="34" charset="0"/>
                <a:sym typeface="Arial"/>
              </a:rPr>
              <a:t>των</a:t>
            </a:r>
            <a:r>
              <a:rPr lang="el-GR" b="1" dirty="0">
                <a:latin typeface="Calibri" panose="020F0502020204030204" pitchFamily="34" charset="0"/>
                <a:ea typeface="Arial"/>
                <a:cs typeface="Calibri" panose="020F0502020204030204" pitchFamily="34" charset="0"/>
                <a:sym typeface="Arial"/>
              </a:rPr>
              <a:t> </a:t>
            </a:r>
            <a:r>
              <a:rPr lang="el-GR" b="1" dirty="0" err="1">
                <a:latin typeface="Calibri" panose="020F0502020204030204" pitchFamily="34" charset="0"/>
                <a:ea typeface="Arial"/>
                <a:cs typeface="Calibri" panose="020F0502020204030204" pitchFamily="34" charset="0"/>
                <a:sym typeface="Arial"/>
              </a:rPr>
              <a:t>ΟΚτΠ</a:t>
            </a:r>
            <a:endParaRPr b="1" dirty="0">
              <a:latin typeface="Calibri" panose="020F0502020204030204" pitchFamily="34" charset="0"/>
              <a:ea typeface="Arial"/>
              <a:cs typeface="Calibri" panose="020F0502020204030204" pitchFamily="34" charset="0"/>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g25ba87e51f1_0_12"/>
          <p:cNvSpPr txBox="1">
            <a:spLocks noGrp="1"/>
          </p:cNvSpPr>
          <p:nvPr>
            <p:ph type="body" idx="1"/>
          </p:nvPr>
        </p:nvSpPr>
        <p:spPr>
          <a:xfrm>
            <a:off x="399370" y="1449389"/>
            <a:ext cx="11393400" cy="5096400"/>
          </a:xfrm>
          <a:prstGeom prst="rect">
            <a:avLst/>
          </a:prstGeom>
        </p:spPr>
        <p:txBody>
          <a:bodyPr spcFirstLastPara="1" wrap="square" lIns="0" tIns="0" rIns="0" bIns="0" anchor="t" anchorCtr="0">
            <a:noAutofit/>
          </a:bodyPr>
          <a:lstStyle/>
          <a:p>
            <a:pPr marL="0" lvl="0" indent="0" algn="just" rtl="0">
              <a:lnSpc>
                <a:spcPct val="100000"/>
              </a:lnSpc>
              <a:spcBef>
                <a:spcPts val="0"/>
              </a:spcBef>
              <a:spcAft>
                <a:spcPts val="0"/>
              </a:spcAft>
              <a:buNone/>
            </a:pPr>
            <a:r>
              <a:rPr lang="en-US" sz="2000" b="1" dirty="0"/>
              <a:t>5. Υπηρεσίες και υποστήριξη: </a:t>
            </a:r>
            <a:r>
              <a:rPr lang="en-US" sz="2000" dirty="0" err="1"/>
              <a:t>Πολλές</a:t>
            </a:r>
            <a:r>
              <a:rPr lang="en-US" sz="2000" dirty="0"/>
              <a:t> ΟΚ</a:t>
            </a:r>
            <a:r>
              <a:rPr lang="el-GR" sz="2000" dirty="0"/>
              <a:t>τ</a:t>
            </a:r>
            <a:r>
              <a:rPr lang="en-US" sz="2000" dirty="0"/>
              <a:t>Π παρέχουν άμεσες υπηρεσίες και υποστήριξη σε κοινότητες που έχουν ανάγκη, από την υγειονομική περίθαλψη και την εκπαίδευση έως την ανθρωπιστική βοήθεια και την κοινοτική ανάπτυξη.</a:t>
            </a:r>
            <a:endParaRPr lang="el-GR" sz="2000" dirty="0"/>
          </a:p>
          <a:p>
            <a:pPr marL="0" lvl="0" indent="0" algn="just" rtl="0">
              <a:lnSpc>
                <a:spcPct val="100000"/>
              </a:lnSpc>
              <a:spcBef>
                <a:spcPts val="0"/>
              </a:spcBef>
              <a:spcAft>
                <a:spcPts val="0"/>
              </a:spcAft>
              <a:buNone/>
            </a:pPr>
            <a:endParaRPr sz="2000" dirty="0"/>
          </a:p>
          <a:p>
            <a:pPr marL="0" lvl="0" indent="0" algn="just" rtl="0">
              <a:lnSpc>
                <a:spcPct val="100000"/>
              </a:lnSpc>
              <a:spcBef>
                <a:spcPts val="1200"/>
              </a:spcBef>
              <a:spcAft>
                <a:spcPts val="0"/>
              </a:spcAft>
              <a:buNone/>
            </a:pPr>
            <a:r>
              <a:rPr lang="en-US" sz="2000" b="1" dirty="0"/>
              <a:t>6. Βασικές και εθελοντικές προσπάθειες: </a:t>
            </a:r>
            <a:r>
              <a:rPr lang="en-US" sz="2000" dirty="0"/>
              <a:t>Οι ΟΚ</a:t>
            </a:r>
            <a:r>
              <a:rPr lang="el-GR" sz="2000" dirty="0"/>
              <a:t>τ</a:t>
            </a:r>
            <a:r>
              <a:rPr lang="en-US" sz="2000" dirty="0"/>
              <a:t>Π συχνά βασίζονται σε </a:t>
            </a:r>
            <a:r>
              <a:rPr lang="el-GR" sz="2000" dirty="0"/>
              <a:t>κοινοτικές </a:t>
            </a:r>
            <a:r>
              <a:rPr lang="en-US" sz="2000" dirty="0"/>
              <a:t>π</a:t>
            </a:r>
            <a:r>
              <a:rPr lang="en-US" sz="2000" dirty="0" err="1"/>
              <a:t>ροσ</a:t>
            </a:r>
            <a:r>
              <a:rPr lang="en-US" sz="2000" dirty="0"/>
              <a:t>πάθειες και στην αφοσίωση εθελοντών που είναι παθιασμένοι με τον σκοπό τους. Για την επίτευξη των στόχων τους συγκεντρώνουν υποστήριξη από άτομα, κοινότητες και επιχειρήσεις.</a:t>
            </a:r>
            <a:endParaRPr lang="el-GR" sz="2000" dirty="0"/>
          </a:p>
          <a:p>
            <a:pPr marL="0" lvl="0" indent="0" algn="just" rtl="0">
              <a:lnSpc>
                <a:spcPct val="100000"/>
              </a:lnSpc>
              <a:spcBef>
                <a:spcPts val="1200"/>
              </a:spcBef>
              <a:spcAft>
                <a:spcPts val="0"/>
              </a:spcAft>
              <a:buNone/>
            </a:pPr>
            <a:endParaRPr sz="2000" dirty="0"/>
          </a:p>
          <a:p>
            <a:pPr marL="0" lvl="0" indent="0" algn="just" rtl="0">
              <a:lnSpc>
                <a:spcPct val="100000"/>
              </a:lnSpc>
              <a:spcBef>
                <a:spcPts val="1200"/>
              </a:spcBef>
              <a:spcAft>
                <a:spcPts val="0"/>
              </a:spcAft>
              <a:buNone/>
            </a:pPr>
            <a:r>
              <a:rPr lang="en-US" sz="2000" b="1" dirty="0"/>
              <a:t>7. Διαφάνεια και λογοδοσία: </a:t>
            </a:r>
            <a:r>
              <a:rPr lang="en-US" sz="2000" dirty="0"/>
              <a:t>Οι ΟΚ</a:t>
            </a:r>
            <a:r>
              <a:rPr lang="el-GR" sz="2000" dirty="0"/>
              <a:t>τ</a:t>
            </a:r>
            <a:r>
              <a:rPr lang="en-US" sz="2000" dirty="0"/>
              <a:t>Π διατηρούν την αξιοπιστία και την εμπιστοσύνη </a:t>
            </a:r>
            <a:r>
              <a:rPr lang="el-GR" sz="2000" dirty="0"/>
              <a:t>τους </a:t>
            </a:r>
            <a:r>
              <a:rPr lang="en-US" sz="2000" dirty="0"/>
              <a:t>με το να λειτουργούν με διαφάνεια, παρέχοντας πληροφορίες σχετικά με τις πηγές χρηματοδότησης, τις δαπάνες και τις συνολικές λειτουργίες τους. Είναι υπόλογοι απέναντι στα ενδιαφερόμενα μέρη τους, συμπεριλαμβανομένων των δωρητών και των κοινοτήτων που εξυπηρετούν.</a:t>
            </a:r>
            <a:endParaRPr sz="2000" dirty="0"/>
          </a:p>
          <a:p>
            <a:pPr marL="0" lvl="0" indent="0" algn="just" rtl="0">
              <a:lnSpc>
                <a:spcPct val="100000"/>
              </a:lnSpc>
              <a:spcBef>
                <a:spcPts val="1200"/>
              </a:spcBef>
              <a:spcAft>
                <a:spcPts val="0"/>
              </a:spcAft>
              <a:buNone/>
            </a:pPr>
            <a:endParaRPr sz="2000" dirty="0"/>
          </a:p>
          <a:p>
            <a:pPr marL="0" lvl="0" indent="0" algn="just" rtl="0">
              <a:spcBef>
                <a:spcPts val="1200"/>
              </a:spcBef>
              <a:spcAft>
                <a:spcPts val="0"/>
              </a:spcAft>
              <a:buNone/>
            </a:pPr>
            <a:endParaRPr dirty="0"/>
          </a:p>
        </p:txBody>
      </p:sp>
      <p:sp>
        <p:nvSpPr>
          <p:cNvPr id="6" name="Google Shape;95;g25ba87e51f1_0_6"/>
          <p:cNvSpPr txBox="1">
            <a:spLocks noGrp="1"/>
          </p:cNvSpPr>
          <p:nvPr>
            <p:ph type="title"/>
          </p:nvPr>
        </p:nvSpPr>
        <p:spPr>
          <a:xfrm>
            <a:off x="399370" y="174449"/>
            <a:ext cx="11393400" cy="675300"/>
          </a:xfrm>
          <a:prstGeom prst="rect">
            <a:avLst/>
          </a:prstGeom>
        </p:spPr>
        <p:txBody>
          <a:bodyPr spcFirstLastPara="1" wrap="square" lIns="0" tIns="0" rIns="0" bIns="0" anchor="ctr" anchorCtr="0">
            <a:noAutofit/>
          </a:bodyPr>
          <a:lstStyle/>
          <a:p>
            <a:pPr marL="0" lvl="0" indent="0" algn="l" rtl="0">
              <a:spcBef>
                <a:spcPts val="1200"/>
              </a:spcBef>
              <a:spcAft>
                <a:spcPts val="1200"/>
              </a:spcAft>
              <a:buNone/>
            </a:pPr>
            <a:r>
              <a:rPr lang="en-US" b="1" dirty="0">
                <a:latin typeface="Calibri" panose="020F0502020204030204" pitchFamily="34" charset="0"/>
                <a:ea typeface="Arial"/>
                <a:cs typeface="Calibri" panose="020F0502020204030204" pitchFamily="34" charset="0"/>
                <a:sym typeface="Arial"/>
              </a:rPr>
              <a:t>Χαρα</a:t>
            </a:r>
            <a:r>
              <a:rPr lang="en-US" b="1" dirty="0" err="1">
                <a:latin typeface="Calibri" panose="020F0502020204030204" pitchFamily="34" charset="0"/>
                <a:ea typeface="Arial"/>
                <a:cs typeface="Calibri" panose="020F0502020204030204" pitchFamily="34" charset="0"/>
                <a:sym typeface="Arial"/>
              </a:rPr>
              <a:t>κτηριστικά</a:t>
            </a:r>
            <a:r>
              <a:rPr lang="en-US" b="1" dirty="0">
                <a:latin typeface="Calibri" panose="020F0502020204030204" pitchFamily="34" charset="0"/>
                <a:ea typeface="Arial"/>
                <a:cs typeface="Calibri" panose="020F0502020204030204" pitchFamily="34" charset="0"/>
                <a:sym typeface="Arial"/>
              </a:rPr>
              <a:t> </a:t>
            </a:r>
            <a:r>
              <a:rPr lang="en-US" b="1" dirty="0" err="1">
                <a:latin typeface="Calibri" panose="020F0502020204030204" pitchFamily="34" charset="0"/>
                <a:ea typeface="Arial"/>
                <a:cs typeface="Calibri" panose="020F0502020204030204" pitchFamily="34" charset="0"/>
                <a:sym typeface="Arial"/>
              </a:rPr>
              <a:t>των</a:t>
            </a:r>
            <a:r>
              <a:rPr lang="el-GR" b="1" dirty="0">
                <a:latin typeface="Calibri" panose="020F0502020204030204" pitchFamily="34" charset="0"/>
                <a:ea typeface="Arial"/>
                <a:cs typeface="Calibri" panose="020F0502020204030204" pitchFamily="34" charset="0"/>
                <a:sym typeface="Arial"/>
              </a:rPr>
              <a:t> </a:t>
            </a:r>
            <a:r>
              <a:rPr lang="el-GR" b="1" dirty="0" err="1">
                <a:latin typeface="Calibri" panose="020F0502020204030204" pitchFamily="34" charset="0"/>
                <a:ea typeface="Arial"/>
                <a:cs typeface="Calibri" panose="020F0502020204030204" pitchFamily="34" charset="0"/>
                <a:sym typeface="Arial"/>
              </a:rPr>
              <a:t>ΟΚτΠ</a:t>
            </a:r>
            <a:endParaRPr b="1" dirty="0">
              <a:latin typeface="Calibri" panose="020F0502020204030204" pitchFamily="34" charset="0"/>
              <a:ea typeface="Arial"/>
              <a:cs typeface="Calibri" panose="020F0502020204030204" pitchFamily="34" charset="0"/>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4"/>
          <p:cNvSpPr txBox="1">
            <a:spLocks noGrp="1"/>
          </p:cNvSpPr>
          <p:nvPr>
            <p:ph type="body" idx="1"/>
          </p:nvPr>
        </p:nvSpPr>
        <p:spPr>
          <a:xfrm>
            <a:off x="399378" y="1393375"/>
            <a:ext cx="11028600" cy="4998300"/>
          </a:xfrm>
          <a:prstGeom prst="rect">
            <a:avLst/>
          </a:prstGeom>
          <a:noFill/>
          <a:ln>
            <a:noFill/>
          </a:ln>
        </p:spPr>
        <p:txBody>
          <a:bodyPr spcFirstLastPara="1" wrap="square" lIns="0" tIns="0" rIns="0" bIns="0" anchor="t" anchorCtr="0">
            <a:noAutofit/>
          </a:bodyPr>
          <a:lstStyle/>
          <a:p>
            <a:pPr marL="0" lvl="0" indent="0" algn="just" rtl="0">
              <a:lnSpc>
                <a:spcPct val="90000"/>
              </a:lnSpc>
              <a:spcBef>
                <a:spcPts val="0"/>
              </a:spcBef>
              <a:spcAft>
                <a:spcPts val="0"/>
              </a:spcAft>
              <a:buClr>
                <a:srgbClr val="1D1C21"/>
              </a:buClr>
              <a:buSzPts val="1600"/>
              <a:buNone/>
            </a:pPr>
            <a:r>
              <a:rPr lang="el-GR" sz="2400" dirty="0">
                <a:solidFill>
                  <a:srgbClr val="1D1C21"/>
                </a:solidFill>
              </a:rPr>
              <a:t>«</a:t>
            </a:r>
            <a:r>
              <a:rPr lang="en-US" sz="2400" dirty="0">
                <a:solidFill>
                  <a:srgbClr val="1D1C21"/>
                </a:solidFill>
                <a:sym typeface="Calibri"/>
              </a:rPr>
              <a:t>Η </a:t>
            </a:r>
            <a:r>
              <a:rPr lang="en-US" sz="2400" b="0" dirty="0">
                <a:solidFill>
                  <a:srgbClr val="1D1C21"/>
                </a:solidFill>
                <a:sym typeface="Calibri"/>
              </a:rPr>
              <a:t>κοινωνία των πολιτών διαδραματίζει </a:t>
            </a:r>
            <a:r>
              <a:rPr lang="en-US" sz="2400" b="1" dirty="0">
                <a:solidFill>
                  <a:schemeClr val="accent3"/>
                </a:solidFill>
              </a:rPr>
              <a:t>ζωτικό </a:t>
            </a:r>
            <a:r>
              <a:rPr lang="en-US" sz="2400" b="0" dirty="0">
                <a:solidFill>
                  <a:srgbClr val="1D1C21"/>
                </a:solidFill>
                <a:sym typeface="Calibri"/>
              </a:rPr>
              <a:t>ρόλο σε κάθε υγιή δημοκρατία. Προσφέρει έναν χώρο στον οποίο οι άνθρωποι μπορούν να συναντηθούν για να μοιραστούν συμφέροντα και κοινούς στόχους- και ένα μέσο για να αμφισβητήσουν τις αδυναμίες των σημερινών συστημάτων και να βελτιώσουν έτσι την κοινωνία.</a:t>
            </a:r>
            <a:r>
              <a:rPr lang="el-GR" sz="2400" b="0" dirty="0">
                <a:solidFill>
                  <a:srgbClr val="1D1C21"/>
                </a:solidFill>
                <a:sym typeface="Calibri"/>
              </a:rPr>
              <a:t>»</a:t>
            </a:r>
            <a:endParaRPr sz="2400" b="0" dirty="0">
              <a:solidFill>
                <a:srgbClr val="1D1C21"/>
              </a:solidFill>
              <a:sym typeface="Calibri"/>
            </a:endParaRPr>
          </a:p>
          <a:p>
            <a:pPr marL="0" lvl="0" indent="0" algn="just" rtl="0">
              <a:lnSpc>
                <a:spcPct val="90000"/>
              </a:lnSpc>
              <a:spcBef>
                <a:spcPts val="0"/>
              </a:spcBef>
              <a:spcAft>
                <a:spcPts val="0"/>
              </a:spcAft>
              <a:buClr>
                <a:srgbClr val="1D1C21"/>
              </a:buClr>
              <a:buSzPts val="1600"/>
              <a:buNone/>
            </a:pPr>
            <a:endParaRPr sz="2000" dirty="0">
              <a:solidFill>
                <a:srgbClr val="1D1C21"/>
              </a:solidFill>
            </a:endParaRPr>
          </a:p>
          <a:p>
            <a:pPr marL="0" lvl="0" indent="0" algn="r" rtl="0">
              <a:lnSpc>
                <a:spcPct val="90000"/>
              </a:lnSpc>
              <a:spcBef>
                <a:spcPts val="0"/>
              </a:spcBef>
              <a:spcAft>
                <a:spcPts val="0"/>
              </a:spcAft>
              <a:buClr>
                <a:srgbClr val="1D1C21"/>
              </a:buClr>
              <a:buSzPts val="1600"/>
              <a:buNone/>
            </a:pPr>
            <a:r>
              <a:rPr lang="en-US" sz="2000" b="0" i="1" dirty="0">
                <a:solidFill>
                  <a:srgbClr val="1D1C21"/>
                </a:solidFill>
                <a:sym typeface="Calibri"/>
              </a:rPr>
              <a:t> (Γιατί η κοινωνία των πολιτών έχει σημασία., Giving Thought) </a:t>
            </a:r>
            <a:endParaRPr sz="2000" i="1" dirty="0"/>
          </a:p>
          <a:p>
            <a:pPr marL="0" lvl="0" indent="0" algn="just" rtl="0">
              <a:lnSpc>
                <a:spcPct val="90000"/>
              </a:lnSpc>
              <a:spcBef>
                <a:spcPts val="1000"/>
              </a:spcBef>
              <a:spcAft>
                <a:spcPts val="0"/>
              </a:spcAft>
              <a:buClr>
                <a:srgbClr val="000000"/>
              </a:buClr>
              <a:buSzPts val="1600"/>
              <a:buNone/>
            </a:pPr>
            <a:endParaRPr sz="2000" dirty="0">
              <a:solidFill>
                <a:srgbClr val="1D1C21"/>
              </a:solidFill>
              <a:sym typeface="Calibri"/>
            </a:endParaRPr>
          </a:p>
          <a:p>
            <a:pPr marL="0" lvl="0" indent="0" algn="just" rtl="0">
              <a:lnSpc>
                <a:spcPct val="150000"/>
              </a:lnSpc>
              <a:spcBef>
                <a:spcPts val="1000"/>
              </a:spcBef>
              <a:spcAft>
                <a:spcPts val="0"/>
              </a:spcAft>
              <a:buClr>
                <a:srgbClr val="1D1C21"/>
              </a:buClr>
              <a:buSzPts val="1600"/>
              <a:buNone/>
            </a:pPr>
            <a:r>
              <a:rPr lang="en-US" sz="2000" dirty="0" err="1">
                <a:solidFill>
                  <a:srgbClr val="1D1C21"/>
                </a:solidFill>
                <a:sym typeface="Calibri"/>
              </a:rPr>
              <a:t>Οι</a:t>
            </a:r>
            <a:r>
              <a:rPr lang="en-US" sz="2000" dirty="0">
                <a:solidFill>
                  <a:srgbClr val="1D1C21"/>
                </a:solidFill>
                <a:sym typeface="Calibri"/>
              </a:rPr>
              <a:t> ΟΚ</a:t>
            </a:r>
            <a:r>
              <a:rPr lang="el-GR" sz="2000" dirty="0">
                <a:solidFill>
                  <a:srgbClr val="1D1C21"/>
                </a:solidFill>
              </a:rPr>
              <a:t>τ</a:t>
            </a:r>
            <a:r>
              <a:rPr lang="en-US" sz="2000" dirty="0">
                <a:solidFill>
                  <a:srgbClr val="1D1C21"/>
                </a:solidFill>
                <a:sym typeface="Calibri"/>
              </a:rPr>
              <a:t>Π βρίσκονται στην πρώτη γραμμή και προσπαθούν να κάνουν τον κόσμο πιο ποικιλόμορφο και ισότιμο. Οι δράσεις τους δίνουν φωνή στις </a:t>
            </a:r>
            <a:r>
              <a:rPr lang="en-GB" sz="2000" dirty="0">
                <a:solidFill>
                  <a:srgbClr val="1D1C21"/>
                </a:solidFill>
                <a:sym typeface="Calibri"/>
              </a:rPr>
              <a:t>περιθωριοποιημένες </a:t>
            </a:r>
            <a:r>
              <a:rPr lang="en-US" sz="2000" dirty="0">
                <a:solidFill>
                  <a:srgbClr val="1D1C21"/>
                </a:solidFill>
                <a:sym typeface="Calibri"/>
              </a:rPr>
              <a:t>ομάδες. </a:t>
            </a:r>
            <a:endParaRPr sz="2000" dirty="0"/>
          </a:p>
          <a:p>
            <a:pPr marL="342900" lvl="0" indent="-342900" algn="l" rtl="0">
              <a:lnSpc>
                <a:spcPct val="90000"/>
              </a:lnSpc>
              <a:spcBef>
                <a:spcPts val="1000"/>
              </a:spcBef>
              <a:spcAft>
                <a:spcPts val="0"/>
              </a:spcAft>
              <a:buClr>
                <a:srgbClr val="000000"/>
              </a:buClr>
              <a:buSzPts val="1800"/>
              <a:buFont typeface="Wingdings" panose="05000000000000000000" pitchFamily="2" charset="2"/>
              <a:buChar char="§"/>
            </a:pPr>
            <a:r>
              <a:rPr lang="en-US" sz="2000" dirty="0"/>
              <a:t>Υπεράσπιση των </a:t>
            </a:r>
            <a:r>
              <a:rPr lang="el-GR" sz="2000" dirty="0"/>
              <a:t>μη προνομιούχων </a:t>
            </a:r>
            <a:r>
              <a:rPr lang="en-US" sz="2000" dirty="0"/>
              <a:t>α</a:t>
            </a:r>
            <a:r>
              <a:rPr lang="en-US" sz="2000" dirty="0" err="1"/>
              <a:t>τόμων</a:t>
            </a:r>
            <a:endParaRPr sz="2000" dirty="0">
              <a:solidFill>
                <a:srgbClr val="1D1C21"/>
              </a:solidFill>
              <a:sym typeface="Calibri"/>
            </a:endParaRPr>
          </a:p>
          <a:p>
            <a:pPr marL="342900" lvl="0" indent="-342900" algn="l" rtl="0">
              <a:lnSpc>
                <a:spcPct val="90000"/>
              </a:lnSpc>
              <a:spcBef>
                <a:spcPts val="1000"/>
              </a:spcBef>
              <a:spcAft>
                <a:spcPts val="0"/>
              </a:spcAft>
              <a:buClr>
                <a:srgbClr val="000000"/>
              </a:buClr>
              <a:buSzPts val="1800"/>
              <a:buFont typeface="Wingdings" panose="05000000000000000000" pitchFamily="2" charset="2"/>
              <a:buChar char="§"/>
            </a:pPr>
            <a:r>
              <a:rPr lang="el-GR" sz="2000" dirty="0"/>
              <a:t>Παροχή </a:t>
            </a:r>
            <a:r>
              <a:rPr lang="en-US" sz="2000" dirty="0" err="1"/>
              <a:t>στους</a:t>
            </a:r>
            <a:r>
              <a:rPr lang="en-US" sz="2000" dirty="0"/>
              <a:t> α</a:t>
            </a:r>
            <a:r>
              <a:rPr lang="en-US" sz="2000" dirty="0" err="1"/>
              <a:t>νθρώ</a:t>
            </a:r>
            <a:r>
              <a:rPr lang="en-US" sz="2000" dirty="0"/>
              <a:t>πους </a:t>
            </a:r>
            <a:r>
              <a:rPr lang="el-GR" sz="2000" dirty="0"/>
              <a:t>ενός</a:t>
            </a:r>
            <a:r>
              <a:rPr lang="en-US" sz="2000" dirty="0"/>
              <a:t> </a:t>
            </a:r>
            <a:r>
              <a:rPr lang="en-US" sz="2000" dirty="0" err="1"/>
              <a:t>μηχ</a:t>
            </a:r>
            <a:r>
              <a:rPr lang="en-US" sz="2000" dirty="0"/>
              <a:t>ανισμ</a:t>
            </a:r>
            <a:r>
              <a:rPr lang="el-GR" sz="2000" dirty="0" err="1"/>
              <a:t>ού</a:t>
            </a:r>
            <a:r>
              <a:rPr lang="en-US" sz="2000" dirty="0"/>
              <a:t> αλλαγής</a:t>
            </a:r>
            <a:endParaRPr sz="2000" dirty="0">
              <a:solidFill>
                <a:srgbClr val="1D1C21"/>
              </a:solidFill>
              <a:sym typeface="Calibri"/>
            </a:endParaRPr>
          </a:p>
          <a:p>
            <a:pPr marL="342900" lvl="0" indent="-342900" algn="l" rtl="0">
              <a:lnSpc>
                <a:spcPct val="90000"/>
              </a:lnSpc>
              <a:spcBef>
                <a:spcPts val="1000"/>
              </a:spcBef>
              <a:spcAft>
                <a:spcPts val="0"/>
              </a:spcAft>
              <a:buClr>
                <a:srgbClr val="000000"/>
              </a:buClr>
              <a:buSzPts val="1800"/>
              <a:buFont typeface="Wingdings" panose="05000000000000000000" pitchFamily="2" charset="2"/>
              <a:buChar char="§"/>
            </a:pPr>
            <a:r>
              <a:rPr lang="en-US" sz="2000" dirty="0"/>
              <a:t>Καταγγελίες και αντιμετώπιση της διαφθοράς</a:t>
            </a:r>
            <a:endParaRPr sz="2000" dirty="0">
              <a:solidFill>
                <a:srgbClr val="1D1C21"/>
              </a:solidFill>
              <a:sym typeface="Calibri"/>
            </a:endParaRPr>
          </a:p>
          <a:p>
            <a:pPr marL="342900" lvl="0" indent="-342900" algn="l" rtl="0">
              <a:lnSpc>
                <a:spcPct val="90000"/>
              </a:lnSpc>
              <a:spcBef>
                <a:spcPts val="1000"/>
              </a:spcBef>
              <a:spcAft>
                <a:spcPts val="0"/>
              </a:spcAft>
              <a:buClr>
                <a:srgbClr val="000000"/>
              </a:buClr>
              <a:buSzPts val="1800"/>
              <a:buFont typeface="Wingdings" panose="05000000000000000000" pitchFamily="2" charset="2"/>
              <a:buChar char="§"/>
            </a:pPr>
            <a:r>
              <a:rPr lang="en-US" sz="2000" dirty="0"/>
              <a:t>Ανάπτυξη καλύτερης πολιτικής</a:t>
            </a:r>
            <a:endParaRPr sz="2000" dirty="0">
              <a:solidFill>
                <a:srgbClr val="1D1C21"/>
              </a:solidFill>
              <a:sym typeface="Calibri"/>
            </a:endParaRPr>
          </a:p>
          <a:p>
            <a:pPr marL="342900" lvl="0" indent="-342900" algn="l" rtl="0">
              <a:lnSpc>
                <a:spcPct val="90000"/>
              </a:lnSpc>
              <a:spcBef>
                <a:spcPts val="1000"/>
              </a:spcBef>
              <a:spcAft>
                <a:spcPts val="0"/>
              </a:spcAft>
              <a:buClr>
                <a:srgbClr val="000000"/>
              </a:buClr>
              <a:buSzPts val="1400"/>
              <a:buFont typeface="Wingdings" panose="05000000000000000000" pitchFamily="2" charset="2"/>
              <a:buChar char="§"/>
            </a:pPr>
            <a:r>
              <a:rPr lang="el-GR" sz="2000" dirty="0">
                <a:sym typeface="Calibri"/>
              </a:rPr>
              <a:t>Προσπάθεια για αποτελεσματικότερες υπηρεσίες </a:t>
            </a:r>
            <a:br>
              <a:rPr lang="en-US" sz="2000" dirty="0">
                <a:sym typeface="Calibri"/>
              </a:rPr>
            </a:br>
            <a:endParaRPr sz="2000" dirty="0">
              <a:solidFill>
                <a:srgbClr val="444444"/>
              </a:solidFill>
              <a:sym typeface="Calibri"/>
            </a:endParaRPr>
          </a:p>
        </p:txBody>
      </p:sp>
      <p:sp>
        <p:nvSpPr>
          <p:cNvPr id="108" name="Google Shape;108;p4"/>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Font typeface="Calibri"/>
              <a:buNone/>
            </a:pPr>
            <a:r>
              <a:rPr lang="en-US" sz="2800" b="1" dirty="0">
                <a:latin typeface="Calibri"/>
                <a:ea typeface="Calibri"/>
                <a:cs typeface="Calibri"/>
                <a:sym typeface="Calibri"/>
              </a:rPr>
              <a:t>Γιατί είναι σημαντικ</a:t>
            </a:r>
            <a:r>
              <a:rPr lang="el-GR" sz="2800" b="1" dirty="0" err="1">
                <a:latin typeface="Calibri"/>
                <a:ea typeface="Calibri"/>
                <a:cs typeface="Calibri"/>
                <a:sym typeface="Calibri"/>
              </a:rPr>
              <a:t>ές</a:t>
            </a:r>
            <a:r>
              <a:rPr lang="el-GR" sz="2800" b="1" dirty="0">
                <a:latin typeface="Calibri"/>
                <a:ea typeface="Calibri"/>
                <a:cs typeface="Calibri"/>
                <a:sym typeface="Calibri"/>
              </a:rPr>
              <a:t> οι </a:t>
            </a:r>
            <a:r>
              <a:rPr lang="el-GR" sz="2800" b="1" dirty="0" err="1">
                <a:latin typeface="Calibri"/>
                <a:ea typeface="Calibri"/>
                <a:cs typeface="Calibri"/>
                <a:sym typeface="Calibri"/>
              </a:rPr>
              <a:t>ΟΚτΠ</a:t>
            </a:r>
            <a:r>
              <a:rPr lang="en-US" sz="2800" b="1" dirty="0">
                <a:latin typeface="Calibri"/>
                <a:ea typeface="Calibri"/>
                <a:cs typeface="Calibri"/>
                <a:sym typeface="Calibri"/>
              </a:rPr>
              <a:t>; </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5"/>
          <p:cNvSpPr txBox="1">
            <a:spLocks noGrp="1"/>
          </p:cNvSpPr>
          <p:nvPr>
            <p:ph type="body" idx="1"/>
          </p:nvPr>
        </p:nvSpPr>
        <p:spPr>
          <a:xfrm>
            <a:off x="948010" y="1332411"/>
            <a:ext cx="9825286" cy="1972851"/>
          </a:xfrm>
          <a:prstGeom prst="rect">
            <a:avLst/>
          </a:prstGeom>
          <a:noFill/>
          <a:ln>
            <a:noFill/>
          </a:ln>
        </p:spPr>
        <p:txBody>
          <a:bodyPr spcFirstLastPara="1" wrap="square" lIns="0" tIns="0" rIns="0" bIns="0" anchor="t" anchorCtr="0">
            <a:noAutofit/>
          </a:bodyPr>
          <a:lstStyle/>
          <a:p>
            <a:pPr lvl="0" indent="-457200" algn="just" rtl="0">
              <a:lnSpc>
                <a:spcPct val="90000"/>
              </a:lnSpc>
              <a:spcBef>
                <a:spcPts val="1000"/>
              </a:spcBef>
              <a:spcAft>
                <a:spcPts val="0"/>
              </a:spcAft>
              <a:buClr>
                <a:srgbClr val="000000"/>
              </a:buClr>
              <a:buSzPts val="1800"/>
              <a:buFont typeface="+mj-lt"/>
              <a:buAutoNum type="arabicPeriod"/>
            </a:pPr>
            <a:r>
              <a:rPr lang="en-US" sz="2000" dirty="0"/>
              <a:t>Χωριστείτε σε </a:t>
            </a:r>
            <a:r>
              <a:rPr lang="en-US" sz="2000" dirty="0" err="1"/>
              <a:t>μικρές</a:t>
            </a:r>
            <a:r>
              <a:rPr lang="en-US" sz="2000" dirty="0"/>
              <a:t> </a:t>
            </a:r>
            <a:r>
              <a:rPr lang="en-US" sz="2000" dirty="0" err="1"/>
              <a:t>ομάδες</a:t>
            </a:r>
            <a:r>
              <a:rPr lang="el-GR" sz="2000" dirty="0"/>
              <a:t> και αναθέστε χώρες σε κάθε ομάδα</a:t>
            </a:r>
            <a:r>
              <a:rPr lang="en-US" sz="2000" dirty="0"/>
              <a:t>. </a:t>
            </a:r>
          </a:p>
          <a:p>
            <a:pPr lvl="0" indent="-457200" algn="just" rtl="0">
              <a:lnSpc>
                <a:spcPct val="90000"/>
              </a:lnSpc>
              <a:spcBef>
                <a:spcPts val="1000"/>
              </a:spcBef>
              <a:spcAft>
                <a:spcPts val="0"/>
              </a:spcAft>
              <a:buClr>
                <a:srgbClr val="000000"/>
              </a:buClr>
              <a:buSzPts val="1800"/>
              <a:buFont typeface="+mj-lt"/>
              <a:buAutoNum type="arabicPeriod"/>
            </a:pPr>
            <a:r>
              <a:rPr lang="en-US" sz="2000" dirty="0"/>
              <a:t>Συζητήστε στην ομάδα σας: Τι αντίκτυπο μπορεί να έχουν αυτές οι πολιτικές για τις ΟΚ</a:t>
            </a:r>
            <a:r>
              <a:rPr lang="el-GR" sz="2000" dirty="0"/>
              <a:t>τ</a:t>
            </a:r>
            <a:r>
              <a:rPr lang="en-US" sz="2000" dirty="0"/>
              <a:t>Π και την κοινωνία γενικότερα;</a:t>
            </a:r>
          </a:p>
          <a:p>
            <a:pPr lvl="0" indent="-457200" algn="just" rtl="0">
              <a:lnSpc>
                <a:spcPct val="90000"/>
              </a:lnSpc>
              <a:spcBef>
                <a:spcPts val="1000"/>
              </a:spcBef>
              <a:spcAft>
                <a:spcPts val="0"/>
              </a:spcAft>
              <a:buClr>
                <a:srgbClr val="000000"/>
              </a:buClr>
              <a:buSzPts val="1800"/>
              <a:buFont typeface="+mj-lt"/>
              <a:buAutoNum type="arabicPeriod"/>
            </a:pPr>
            <a:r>
              <a:rPr lang="en-US" sz="2000" dirty="0" err="1"/>
              <a:t>Συζητήστε</a:t>
            </a:r>
            <a:r>
              <a:rPr lang="el-GR" sz="2000" dirty="0"/>
              <a:t> στην ολομέλεια</a:t>
            </a:r>
            <a:r>
              <a:rPr lang="en-US" sz="2000" dirty="0"/>
              <a:t>.</a:t>
            </a:r>
            <a:endParaRPr sz="2000" dirty="0"/>
          </a:p>
          <a:p>
            <a:pPr marL="342900" lvl="0" indent="-342900" algn="just" rtl="0">
              <a:lnSpc>
                <a:spcPct val="90000"/>
              </a:lnSpc>
              <a:spcBef>
                <a:spcPts val="1000"/>
              </a:spcBef>
              <a:spcAft>
                <a:spcPts val="0"/>
              </a:spcAft>
              <a:buClr>
                <a:srgbClr val="000000"/>
              </a:buClr>
              <a:buSzPts val="1800"/>
              <a:buFont typeface="Wingdings" panose="05000000000000000000" pitchFamily="2" charset="2"/>
              <a:buChar char="§"/>
            </a:pPr>
            <a:endParaRPr sz="2000" dirty="0"/>
          </a:p>
        </p:txBody>
      </p:sp>
      <p:sp>
        <p:nvSpPr>
          <p:cNvPr id="114" name="Google Shape;114;p5"/>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Font typeface="Calibri"/>
              <a:buNone/>
            </a:pPr>
            <a:r>
              <a:rPr lang="en-US" b="1" dirty="0"/>
              <a:t>Δραστηριότητα: </a:t>
            </a:r>
            <a:r>
              <a:rPr lang="el-GR" b="1" dirty="0"/>
              <a:t>Εθνικές Μ</a:t>
            </a:r>
            <a:r>
              <a:rPr lang="en-US" b="1" dirty="0" err="1"/>
              <a:t>ελέτες</a:t>
            </a:r>
            <a:r>
              <a:rPr lang="en-US" b="1" dirty="0"/>
              <a:t> </a:t>
            </a:r>
            <a:r>
              <a:rPr lang="el-GR" b="1" dirty="0"/>
              <a:t>Π</a:t>
            </a:r>
            <a:r>
              <a:rPr lang="en-US" b="1" dirty="0" err="1"/>
              <a:t>ερί</a:t>
            </a:r>
            <a:r>
              <a:rPr lang="en-US" b="1" dirty="0"/>
              <a:t>πτωσης</a:t>
            </a:r>
            <a:endParaRPr b="1" dirty="0"/>
          </a:p>
        </p:txBody>
      </p:sp>
      <p:pic>
        <p:nvPicPr>
          <p:cNvPr id="115" name="Google Shape;115;p5"/>
          <p:cNvPicPr preferRelativeResize="0"/>
          <p:nvPr/>
        </p:nvPicPr>
        <p:blipFill rotWithShape="1">
          <a:blip r:embed="rId3">
            <a:alphaModFix/>
          </a:blip>
          <a:srcRect/>
          <a:stretch/>
        </p:blipFill>
        <p:spPr>
          <a:xfrm>
            <a:off x="3283600" y="3305262"/>
            <a:ext cx="6495875" cy="324793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6"/>
          <p:cNvSpPr txBox="1">
            <a:spLocks noGrp="1"/>
          </p:cNvSpPr>
          <p:nvPr>
            <p:ph type="body" idx="1"/>
          </p:nvPr>
        </p:nvSpPr>
        <p:spPr>
          <a:xfrm>
            <a:off x="399369" y="1258817"/>
            <a:ext cx="11393261" cy="500784"/>
          </a:xfrm>
          <a:prstGeom prst="rect">
            <a:avLst/>
          </a:prstGeom>
          <a:noFill/>
          <a:ln>
            <a:noFill/>
          </a:ln>
        </p:spPr>
        <p:txBody>
          <a:bodyPr spcFirstLastPara="1" wrap="square" lIns="0" tIns="0" rIns="0" bIns="0" anchor="ctr" anchorCtr="0">
            <a:noAutofit/>
          </a:bodyPr>
          <a:lstStyle/>
          <a:p>
            <a:pPr marL="0" lvl="0" indent="0" algn="just" rtl="0">
              <a:lnSpc>
                <a:spcPct val="90000"/>
              </a:lnSpc>
              <a:spcBef>
                <a:spcPts val="0"/>
              </a:spcBef>
              <a:spcAft>
                <a:spcPts val="0"/>
              </a:spcAft>
              <a:buClr>
                <a:schemeClr val="accent3"/>
              </a:buClr>
              <a:buSzPts val="2000"/>
              <a:buNone/>
            </a:pPr>
            <a:r>
              <a:rPr lang="en-US" dirty="0" err="1"/>
              <a:t>Ουγκάντ</a:t>
            </a:r>
            <a:r>
              <a:rPr lang="en-US" dirty="0"/>
              <a:t>α (2013)</a:t>
            </a:r>
            <a:endParaRPr dirty="0"/>
          </a:p>
        </p:txBody>
      </p:sp>
      <p:sp>
        <p:nvSpPr>
          <p:cNvPr id="189" name="Google Shape;189;p6"/>
          <p:cNvSpPr txBox="1">
            <a:spLocks noGrp="1"/>
          </p:cNvSpPr>
          <p:nvPr>
            <p:ph type="body" idx="2"/>
          </p:nvPr>
        </p:nvSpPr>
        <p:spPr>
          <a:xfrm>
            <a:off x="399370" y="1994263"/>
            <a:ext cx="11393260" cy="4603389"/>
          </a:xfrm>
          <a:prstGeom prst="rect">
            <a:avLst/>
          </a:prstGeom>
          <a:noFill/>
          <a:ln>
            <a:noFill/>
          </a:ln>
        </p:spPr>
        <p:txBody>
          <a:bodyPr spcFirstLastPara="1" wrap="square" lIns="0" tIns="0" rIns="0" bIns="0" anchor="t" anchorCtr="0">
            <a:noAutofit/>
          </a:bodyPr>
          <a:lstStyle/>
          <a:p>
            <a:pPr marL="0" lvl="0" indent="0" algn="just" rtl="0">
              <a:lnSpc>
                <a:spcPct val="150000"/>
              </a:lnSpc>
              <a:spcBef>
                <a:spcPts val="0"/>
              </a:spcBef>
              <a:spcAft>
                <a:spcPts val="0"/>
              </a:spcAft>
              <a:buClr>
                <a:srgbClr val="000000"/>
              </a:buClr>
              <a:buSzPts val="1800"/>
              <a:buNone/>
            </a:pPr>
            <a:r>
              <a:rPr lang="en-US" dirty="0"/>
              <a:t>Το 2013, ο πρόεδρος της Ουγκάντα έδωσε την έγκρισή του στον νόμο για τη διαχείριση της δημόσιας τάξης, ο οποίος δίνει στην αστυνομία την εξουσία να απαγορεύει τις δημόσιες συγκεντρώσεις και να αποφασίζει για τους κατάλληλους χώρους διεξαγωγής δημόσιων συγκεντρώσεων. Η ελευθερία της κοινωνίας των πολιτών έχει περιοριστεί περαιτέρω με τον </a:t>
            </a:r>
            <a:r>
              <a:rPr lang="en-US" b="1" dirty="0"/>
              <a:t>νόμο περί μη κυβερνητικών οργανώσεων του 2016</a:t>
            </a:r>
            <a:r>
              <a:rPr lang="en-US" dirty="0"/>
              <a:t>, ο οποίος απαιτεί από τις οργανώσεις να ζητούν άδεια από τις τοπικές και περιφερειακές αρχές πριν από την ανάληψη οποιασδήποτε δραστηριότητας. </a:t>
            </a:r>
            <a:endParaRPr dirty="0"/>
          </a:p>
          <a:p>
            <a:pPr marL="0" lvl="0" indent="0" algn="l" rtl="0">
              <a:lnSpc>
                <a:spcPct val="115000"/>
              </a:lnSpc>
              <a:spcBef>
                <a:spcPts val="1200"/>
              </a:spcBef>
              <a:spcAft>
                <a:spcPts val="1200"/>
              </a:spcAft>
              <a:buSzPts val="1800"/>
              <a:buNone/>
            </a:pPr>
            <a:r>
              <a:rPr lang="en-US" dirty="0"/>
              <a:t>(</a:t>
            </a:r>
            <a:r>
              <a:rPr lang="en-US" i="1" dirty="0"/>
              <a:t>Charities Aid Foundation, 2017)</a:t>
            </a:r>
            <a:endParaRPr i="1" dirty="0"/>
          </a:p>
        </p:txBody>
      </p:sp>
      <p:sp>
        <p:nvSpPr>
          <p:cNvPr id="190" name="Google Shape;190;p6"/>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Font typeface="Calibri"/>
              <a:buNone/>
            </a:pPr>
            <a:r>
              <a:rPr lang="en-US" b="1" dirty="0"/>
              <a:t>Πα</a:t>
            </a:r>
            <a:r>
              <a:rPr lang="en-US" b="1" dirty="0" err="1"/>
              <a:t>γκόσμιες</a:t>
            </a:r>
            <a:r>
              <a:rPr lang="en-US" b="1" dirty="0"/>
              <a:t> </a:t>
            </a:r>
            <a:r>
              <a:rPr lang="en-US" b="1" dirty="0" err="1"/>
              <a:t>μελέτες</a:t>
            </a:r>
            <a:r>
              <a:rPr lang="en-US" b="1" dirty="0"/>
              <a:t> π</a:t>
            </a:r>
            <a:r>
              <a:rPr lang="en-US" b="1" dirty="0" err="1"/>
              <a:t>ερι</a:t>
            </a:r>
            <a:r>
              <a:rPr lang="en-US" b="1" dirty="0"/>
              <a:t>πτώσεων ΟΚ</a:t>
            </a:r>
            <a:r>
              <a:rPr lang="el-GR" b="1" dirty="0"/>
              <a:t>τ</a:t>
            </a:r>
            <a:r>
              <a:rPr lang="en-US" b="1" dirty="0"/>
              <a:t>Π </a:t>
            </a:r>
            <a:endParaRPr b="1" dirty="0"/>
          </a:p>
        </p:txBody>
      </p:sp>
      <p:pic>
        <p:nvPicPr>
          <p:cNvPr id="191" name="Google Shape;191;p6"/>
          <p:cNvPicPr preferRelativeResize="0"/>
          <p:nvPr/>
        </p:nvPicPr>
        <p:blipFill>
          <a:blip r:embed="rId3">
            <a:alphaModFix/>
          </a:blip>
          <a:stretch>
            <a:fillRect/>
          </a:stretch>
        </p:blipFill>
        <p:spPr>
          <a:xfrm>
            <a:off x="6526924" y="4201510"/>
            <a:ext cx="5265699" cy="2200516"/>
          </a:xfrm>
          <a:prstGeom prst="rect">
            <a:avLst/>
          </a:prstGeom>
          <a:noFill/>
          <a:ln>
            <a:noFill/>
          </a:ln>
        </p:spPr>
      </p:pic>
    </p:spTree>
  </p:cSld>
  <p:clrMapOvr>
    <a:masterClrMapping/>
  </p:clrMapOvr>
</p:sld>
</file>

<file path=ppt/theme/theme1.xml><?xml version="1.0" encoding="utf-8"?>
<a:theme xmlns:a="http://schemas.openxmlformats.org/drawingml/2006/main" name="CARDET Course template">
  <a:themeElements>
    <a:clrScheme name="EMERGE">
      <a:dk1>
        <a:srgbClr val="3B3842"/>
      </a:dk1>
      <a:lt1>
        <a:srgbClr val="FFFFFF"/>
      </a:lt1>
      <a:dk2>
        <a:srgbClr val="333333"/>
      </a:dk2>
      <a:lt2>
        <a:srgbClr val="999999"/>
      </a:lt2>
      <a:accent1>
        <a:srgbClr val="EB5353"/>
      </a:accent1>
      <a:accent2>
        <a:srgbClr val="F9D923"/>
      </a:accent2>
      <a:accent3>
        <a:srgbClr val="187498"/>
      </a:accent3>
      <a:accent4>
        <a:srgbClr val="36AE7C"/>
      </a:accent4>
      <a:accent5>
        <a:srgbClr val="E0BB07"/>
      </a:accent5>
      <a:accent6>
        <a:srgbClr val="333333"/>
      </a:accent6>
      <a:hlink>
        <a:srgbClr val="0070C0"/>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ARDET Course template">
  <a:themeElements>
    <a:clrScheme name="EMERGE">
      <a:dk1>
        <a:srgbClr val="3B3842"/>
      </a:dk1>
      <a:lt1>
        <a:srgbClr val="FFFFFF"/>
      </a:lt1>
      <a:dk2>
        <a:srgbClr val="333333"/>
      </a:dk2>
      <a:lt2>
        <a:srgbClr val="999999"/>
      </a:lt2>
      <a:accent1>
        <a:srgbClr val="EB5353"/>
      </a:accent1>
      <a:accent2>
        <a:srgbClr val="F9D923"/>
      </a:accent2>
      <a:accent3>
        <a:srgbClr val="187498"/>
      </a:accent3>
      <a:accent4>
        <a:srgbClr val="36AE7C"/>
      </a:accent4>
      <a:accent5>
        <a:srgbClr val="E0BB07"/>
      </a:accent5>
      <a:accent6>
        <a:srgbClr val="333333"/>
      </a:accent6>
      <a:hlink>
        <a:srgbClr val="0070C0"/>
      </a:hlink>
      <a:folHlink>
        <a:srgbClr val="7030A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428</TotalTime>
  <Words>2908</Words>
  <Application>Microsoft Office PowerPoint</Application>
  <PresentationFormat>Widescreen</PresentationFormat>
  <Paragraphs>162</Paragraphs>
  <Slides>22</Slides>
  <Notes>21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22</vt:i4>
      </vt:variant>
    </vt:vector>
  </HeadingPairs>
  <TitlesOfParts>
    <vt:vector size="28" baseType="lpstr">
      <vt:lpstr>Roboto</vt:lpstr>
      <vt:lpstr>Calibri</vt:lpstr>
      <vt:lpstr>Wingdings</vt:lpstr>
      <vt:lpstr>Arial</vt:lpstr>
      <vt:lpstr>CARDET Course template</vt:lpstr>
      <vt:lpstr>2_CARDET Course template</vt:lpstr>
      <vt:lpstr>Ενότητα 3 ΟΚτΠ και ΜΜΕ - Βασικά συστατικά της δημοκρατίας</vt:lpstr>
      <vt:lpstr> </vt:lpstr>
      <vt:lpstr>Ορισμός των ΟΚτΠ </vt:lpstr>
      <vt:lpstr>ΟΚτΠ</vt:lpstr>
      <vt:lpstr>Χαρακτηριστικά των ΟΚτΠ</vt:lpstr>
      <vt:lpstr>Χαρακτηριστικά των ΟΚτΠ</vt:lpstr>
      <vt:lpstr>Γιατί είναι σημαντικές οι ΟΚτΠ; </vt:lpstr>
      <vt:lpstr>Δραστηριότητα: Εθνικές Μελέτες Περίπτωσης</vt:lpstr>
      <vt:lpstr>Παγκόσμιες μελέτες περιπτώσεων ΟΚτΠ </vt:lpstr>
      <vt:lpstr>Παγκόσμιες μελέτες περιπτώσεων ΟΚτΠ </vt:lpstr>
      <vt:lpstr>Παγκόσμιες μελέτες περιπτώσεων ΟΚτΠ </vt:lpstr>
      <vt:lpstr>Παγκόσμιες μελέτες περιπτώσεων ΟΚτΠ </vt:lpstr>
      <vt:lpstr>Παγκόσμιες μελέτες περιπτώσεων ΟΚΠ </vt:lpstr>
      <vt:lpstr>Οργανώσεις της κοινωνίας των πολιτών και δημοκρατία </vt:lpstr>
      <vt:lpstr>Οργανώσεις της κοινωνίας των πολιτών και δημοκρατία </vt:lpstr>
      <vt:lpstr>Πώς συμβάλλουν στη δημοκρατία &amp;  κοινωνία</vt:lpstr>
      <vt:lpstr>Βασικοί τρόποι με τους οποίους οι ΟΚτΠ συμβάλλουν στη δημοκρατία</vt:lpstr>
      <vt:lpstr>Βασικοί τρόποι με τους οποίους οι ΟΚτΠ συμβάλλουν στη δημοκρατία</vt:lpstr>
      <vt:lpstr>Βασικοί τρόποι με τους οποίους οι ΟΚτΠ συμβάλλουν στη δημοκρατία</vt:lpstr>
      <vt:lpstr>Οργανώσεις της Κοινωνίας των Πολιτών - Προκλήσεις </vt:lpstr>
      <vt:lpstr>Οργανώσεις της Κοινωνίας των Πολιτών - Προκλήσεις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3 CSOs &amp; Media - Essential Components of a Democracy</dc:title>
  <dc:creator>2Fast4u</dc:creator>
  <cp:keywords>, docId:DD9CCD992924CE308F4E64A75C9FE910</cp:keywords>
  <cp:lastModifiedBy>Foteini Sokratous</cp:lastModifiedBy>
  <cp:revision>14</cp:revision>
  <dcterms:created xsi:type="dcterms:W3CDTF">2014-07-11T09:12:14Z</dcterms:created>
  <dcterms:modified xsi:type="dcterms:W3CDTF">2024-03-04T08:57:45Z</dcterms:modified>
</cp:coreProperties>
</file>