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uYpbZpyh0pVDuJJgSEPDR8k8a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Khekin" initials="SK" lastIdx="1" clrIdx="0">
    <p:extLst>
      <p:ext uri="{19B8F6BF-5375-455C-9EA6-DF929625EA0E}">
        <p15:presenceInfo xmlns:p15="http://schemas.microsoft.com/office/powerpoint/2012/main" userId="Simone Khek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87090A-87F8-4958-BAB7-42497D90AF4C}">
  <a:tblStyle styleId="{8E87090A-87F8-4958-BAB7-42497D90AF4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EF5A91E-9889-41AA-960A-B96CB393CB1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7F1E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7F1EC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38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sites/default/files/institutional-document/32629/files/cso-staff-guid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diverse-crowd-people-different-ages-races_7732608.htm#query=community%20people&amp;position=0&amp;from_view=keyword&amp;track=ai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sites/default/files/institutional-document/32629/files/cso-staff-guid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social-team-helping-charity-sharing-hope_9176829.htm#query=help%20earth&amp;position=0&amp;from_view=keyword&amp;track=ais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close-up-students-writing-reading-exam-answer-sheets-exercises-classroom-school-with-stress_5316950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usiness-solution-concept-illustration_23849307.htm#query=module&amp;position=4&amp;from_view=search&amp;track=sp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youth-empowerment-abstract-concept-vector-illustration-children-young-people-take-charge-take-action-improve-life-quality-democracy-building-youth-activism-involvement-abstract-metaphor_11668194.htm#query=community%20impact&amp;position=0&amp;from_view=keyword&amp;track=ai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rson-covering-emotions-searching-identity_8271071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N/legal-content/glossary/civil-society-organisation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photo/charity-foodbank-volunteer-group_15574040.htm#query=Civil%20Society%20Organizations&amp;position=24&amp;from_view=search&amp;track=ai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charity-foodbank-volunteer-group_15574040.htm#query=Civil%20Society%20Organizations&amp;position=24&amp;from_view=search&amp;track=ai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sites/default/files/institutional-document/32629/files/cso-staff-guide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businessmen-with-magnifier-looking-business-process-flow-chart-business-rules-regulation-main-company-policy-it-business-analysis-concept-illustration_11668541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91B0-25AB-4DFA-B184-293DD156034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8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b="1" dirty="0" err="1"/>
              <a:t>Αν</a:t>
            </a:r>
            <a:r>
              <a:rPr lang="en-GB" b="1" dirty="0"/>
              <a:t>αφορά:</a:t>
            </a:r>
            <a:r>
              <a:rPr lang="el-GR" b="1" baseline="0" dirty="0"/>
              <a:t> </a:t>
            </a:r>
            <a:r>
              <a:rPr lang="en-GB" b="1" dirty="0"/>
              <a:t>:</a:t>
            </a:r>
            <a:r>
              <a:rPr lang="en-GB" dirty="0"/>
              <a:t> Asian Development Bank, 2019. </a:t>
            </a:r>
            <a:r>
              <a:rPr lang="en-GB" i="1" dirty="0"/>
              <a:t>Civil Society Organization, Sourcebook, A Staff Guide To Cooperation With Civil Society Organizations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https://www.adb.org/sites/default/files/institutional-document/32629/files/cso-staff-guide.pdf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https://www.freepik.com/free-vector/diverse-crowd-people-different-ages-races_7732608.htm#query=community%20people&amp;position=0&amp;from_view=keyword&amp;track=ais</a:t>
            </a: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b="1" dirty="0" err="1"/>
              <a:t>Αν</a:t>
            </a:r>
            <a:r>
              <a:rPr lang="en-GB" b="1" dirty="0"/>
              <a:t>αφορά:</a:t>
            </a:r>
            <a:r>
              <a:rPr lang="en-GB" dirty="0"/>
              <a:t> Asian Development Bank, 2019. </a:t>
            </a:r>
            <a:r>
              <a:rPr lang="en-GB" i="1" dirty="0"/>
              <a:t>Civil Society Organization, Sourcebook, A Staff Guide To Cooperation With Civil Society Organizations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https://www.adb.org/sites/default/files/institutional-document/32629/files/cso-staff-guide.pdf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https://www.freepik.com/free-vector/social-team-helping-charity-sharing-hope_9176829.htm#query=help%20earth&amp;position=0&amp;from_view=keyword&amp;track=ais</a:t>
            </a:r>
            <a:endParaRPr dirty="0"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0f1764eb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https://www.freepik.com/premium-photo/close-up-students-writing-reading-exam-answer-sheets-exercises-classroom-school-with-stress_5316950.htm</a:t>
            </a:r>
            <a:endParaRPr dirty="0"/>
          </a:p>
        </p:txBody>
      </p:sp>
      <p:sp>
        <p:nvSpPr>
          <p:cNvPr id="147" name="Google Shape;147;g210f1764e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2b387c8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https://wordwall.net/resource/38035766/emergeicebreakerrandom-questions</a:t>
            </a:r>
            <a:endParaRPr dirty="0"/>
          </a:p>
        </p:txBody>
      </p:sp>
      <p:sp>
        <p:nvSpPr>
          <p:cNvPr id="67" name="Google Shape;67;g242b387c8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453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https://www.freepik.com/free-vector/business-solution-concept-illustration_23849307.htm#query=module&amp;position=4&amp;from_view=search&amp;track=sph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2b387c8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242b387c8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youth-empowerment-abstract-concept-vector-illustration-children-young-people-take-charge-take-action-improve-life-quality-democracy-building-youth-activism-involvement-abstract-metaphor_11668194.htm#query=community%20impact&amp;position=0&amp;from_view=keyword&amp;track=ais</a:t>
            </a: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https://www.freepik.com/free-vector/person-covering-emotions-searching-identity_8271071.htm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Αναφορά: </a:t>
            </a:r>
            <a:r>
              <a:rPr lang="en-GB" dirty="0"/>
              <a:t>EUR-Lex - </a:t>
            </a:r>
            <a:r>
              <a:rPr lang="en-GB" i="1" dirty="0"/>
              <a:t>European Union Area 5.1 - Civil society organizations - ETF Open Space 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https://eur-lex.europa.eu/EN/legal-content/glossary/civil-society-organisation.html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Πηγή εικόνας: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https://www.freepik.com/free-photo/charity-foodbank-volunteer-group_15574040.htm#query=Civil%20Society%20Organizations&amp;position=24&amp;from_view=search&amp;track=ais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dirty="0"/>
              <a:t>Όλες </a:t>
            </a:r>
            <a:r>
              <a:rPr lang="en-GB" sz="1200" dirty="0" err="1"/>
              <a:t>οι</a:t>
            </a:r>
            <a:r>
              <a:rPr lang="en-GB" sz="1200" dirty="0"/>
              <a:t> ΟΚ</a:t>
            </a:r>
            <a:r>
              <a:rPr lang="el-GR" sz="1200" dirty="0"/>
              <a:t>τ</a:t>
            </a:r>
            <a:r>
              <a:rPr lang="en-GB" sz="1200" dirty="0"/>
              <a:t>Π μοιράζονται ένα κοινό χαρακτηριστικό: δεν έχουν σημαντική κυβερνητικά ελεγχόμενη εκπροσώπηση ή συμμετοχή.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Πηγή εικόνας: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https://www.freepik.com/free-photo/charity-foodbank-volunteer-group_15574040.htm#query=Civil%20Society%20Organizations&amp;position=24&amp;from_view=search&amp;track=ais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b="1" dirty="0" err="1"/>
              <a:t>Αν</a:t>
            </a:r>
            <a:r>
              <a:rPr lang="en-GB" b="1" dirty="0"/>
              <a:t>αφορά:</a:t>
            </a:r>
            <a:r>
              <a:rPr lang="en-GB" dirty="0"/>
              <a:t> Asian Development Bank, 2019. </a:t>
            </a:r>
            <a:r>
              <a:rPr lang="en-GB" i="1" dirty="0"/>
              <a:t>Civil Society Organization, Sourcebook, A Staff Guide To Cooperation With Civil Society Organizations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https://www.adb.org/sites/default/files/institutional-document/32629/files/cso-staff-guide.pdf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https://www.freepik.com/free-vector/businessmen-with-magnifier-looking-business-process-flow-chart-business-rules-regulation-main-company-policy-it-business-analysis-concept-illustration_11668541.htm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C0E5B-551A-C200-D982-1775550B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935" y="3025833"/>
            <a:ext cx="10595497" cy="270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994" y="447930"/>
            <a:ext cx="6010271" cy="87593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3"/>
                </a:solidFill>
                <a:latin typeface="+mn-lt"/>
                <a:ea typeface="Roboto Slab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994" y="1532311"/>
            <a:ext cx="6010271" cy="63298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64F8-121F-57B2-47D8-F86F3B4D4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" y="1885953"/>
            <a:ext cx="2404998" cy="18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5349E-CFF6-BAE9-0277-9AFEC2E63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2095617"/>
            <a:ext cx="3650673" cy="365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F2A2C-4A0F-40E6-66B7-87D38D7AD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070" y="424087"/>
            <a:ext cx="2408472" cy="84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659935" y="5929501"/>
            <a:ext cx="110111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472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End Slide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27FFA-DC85-8789-F6B0-63E931A2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3538330" y="5780782"/>
            <a:ext cx="813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B2553-1790-7930-0462-00B756716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36" y="5592418"/>
            <a:ext cx="2516506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9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915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55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marR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3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574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035766/emergeicebreakerrandom-ques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820GJyBEz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35928" y="447930"/>
            <a:ext cx="6361337" cy="875935"/>
          </a:xfrm>
        </p:spPr>
        <p:txBody>
          <a:bodyPr>
            <a:normAutofit fontScale="90000"/>
          </a:bodyPr>
          <a:lstStyle/>
          <a:p>
            <a:r>
              <a:rPr lang="el-GR" dirty="0"/>
              <a:t>Ενότητα 1</a:t>
            </a:r>
            <a:r>
              <a:rPr lang="en-GB" dirty="0"/>
              <a:t> </a:t>
            </a:r>
            <a:br>
              <a:rPr lang="en-GB" dirty="0"/>
            </a:br>
            <a:r>
              <a:rPr lang="el-GR" dirty="0"/>
              <a:t>Βασικές αρχές των </a:t>
            </a:r>
            <a:r>
              <a:rPr lang="el-GR" dirty="0" err="1"/>
              <a:t>ΟΚτΠ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Google Shape;56;p1">
            <a:extLst>
              <a:ext uri="{FF2B5EF4-FFF2-40B4-BE49-F238E27FC236}">
                <a16:creationId xmlns:a16="http://schemas.microsoft.com/office/drawing/2014/main" id="{427AEFD6-CBE9-7F13-B65D-7011A5720985}"/>
              </a:ext>
            </a:extLst>
          </p:cNvPr>
          <p:cNvSpPr/>
          <p:nvPr/>
        </p:nvSpPr>
        <p:spPr>
          <a:xfrm>
            <a:off x="5535928" y="1482661"/>
            <a:ext cx="6480629" cy="732279"/>
          </a:xfrm>
          <a:prstGeom prst="rect">
            <a:avLst/>
          </a:prstGeom>
          <a:solidFill>
            <a:srgbClr val="EB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5A11D-F598-120D-3F8D-BCECB1829955}"/>
              </a:ext>
            </a:extLst>
          </p:cNvPr>
          <p:cNvSpPr txBox="1"/>
          <p:nvPr/>
        </p:nvSpPr>
        <p:spPr>
          <a:xfrm>
            <a:off x="5535928" y="1562859"/>
            <a:ext cx="6480628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353"/>
              </a:buClr>
              <a:buSzPts val="2400"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Υποε</a:t>
            </a:r>
            <a:r>
              <a:rPr kumimoji="0" lang="en-GB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νότητ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 1: Εισαγωγή: Κατηγορίες 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και Τύποι </a:t>
            </a:r>
            <a:r>
              <a:rPr kumimoji="0" lang="el-GR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ΟΚτΠ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4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l="2867" t="8057" r="3059" b="4957"/>
          <a:stretch/>
        </p:blipFill>
        <p:spPr>
          <a:xfrm>
            <a:off x="5286375" y="3945760"/>
            <a:ext cx="6696076" cy="29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399370" y="144181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Κατάλογος των διαφόρων τύπων ΟΚ</a:t>
            </a:r>
            <a:r>
              <a:rPr lang="el-GR" sz="2400" dirty="0"/>
              <a:t>τ</a:t>
            </a:r>
            <a:r>
              <a:rPr lang="en-GB" sz="2400" dirty="0"/>
              <a:t>Π: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 err="1"/>
              <a:t>Μη</a:t>
            </a:r>
            <a:r>
              <a:rPr lang="en-GB" sz="2400" dirty="0"/>
              <a:t> </a:t>
            </a:r>
            <a:r>
              <a:rPr lang="el-GR" sz="2400" dirty="0"/>
              <a:t>Κ</a:t>
            </a:r>
            <a:r>
              <a:rPr lang="en-GB" sz="2400" dirty="0"/>
              <a:t>υβ</a:t>
            </a:r>
            <a:r>
              <a:rPr lang="en-GB" sz="2400" dirty="0" err="1"/>
              <a:t>ερνητικές</a:t>
            </a:r>
            <a:r>
              <a:rPr lang="en-GB" sz="2400" dirty="0"/>
              <a:t> </a:t>
            </a:r>
            <a:r>
              <a:rPr lang="el-GR" sz="2400" dirty="0"/>
              <a:t>Ο</a:t>
            </a:r>
            <a:r>
              <a:rPr lang="en-GB" sz="2400" dirty="0" err="1"/>
              <a:t>ργ</a:t>
            </a:r>
            <a:r>
              <a:rPr lang="en-GB" sz="2400" dirty="0"/>
              <a:t>ανώσεις (ΜΚΟ)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Επαγγελματικές ενώσεις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l-GR" sz="2400" dirty="0"/>
              <a:t>Ιδρύματα </a:t>
            </a:r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 err="1"/>
              <a:t>Ανεξάρτητ</a:t>
            </a:r>
            <a:r>
              <a:rPr lang="en-GB" sz="2400" dirty="0"/>
              <a:t>α ερευνητικά ινστιτούτα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Κοινοτικές </a:t>
            </a:r>
            <a:r>
              <a:rPr lang="en-GB" sz="2400" dirty="0" err="1"/>
              <a:t>οργ</a:t>
            </a:r>
            <a:r>
              <a:rPr lang="en-GB" sz="2400" dirty="0"/>
              <a:t>ανώσεις </a:t>
            </a:r>
            <a:endParaRPr lang="el-GR"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l-GR" sz="2400" dirty="0"/>
              <a:t>Θρησκευτικές ο</a:t>
            </a:r>
            <a:r>
              <a:rPr lang="en-GB" sz="2400" dirty="0" err="1"/>
              <a:t>ργ</a:t>
            </a:r>
            <a:r>
              <a:rPr lang="en-GB" sz="2400" dirty="0"/>
              <a:t>ανώσει</a:t>
            </a:r>
            <a:r>
              <a:rPr lang="el-GR" sz="2400" dirty="0"/>
              <a:t>ς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Λαϊκές οργανώσεις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Κοινωνικά κινήματα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l-GR" sz="2400" dirty="0"/>
              <a:t>Εργασιακά ή εμπορικά συ</a:t>
            </a:r>
            <a:r>
              <a:rPr lang="en-GB" sz="2400" dirty="0" err="1"/>
              <a:t>νδικάτ</a:t>
            </a:r>
            <a:r>
              <a:rPr lang="en-GB" sz="2400" dirty="0"/>
              <a:t>α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 err="1"/>
              <a:t>Τύ</a:t>
            </a:r>
            <a:r>
              <a:rPr lang="en-GB" b="1" dirty="0"/>
              <a:t>ποι ΟΚ</a:t>
            </a:r>
            <a:r>
              <a:rPr lang="el-GR" b="1" dirty="0"/>
              <a:t>τ</a:t>
            </a:r>
            <a:r>
              <a:rPr lang="en-GB" b="1" dirty="0"/>
              <a:t>Π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err="1"/>
              <a:t>Τύ</a:t>
            </a:r>
            <a:r>
              <a:rPr lang="en-GB" b="1" dirty="0"/>
              <a:t>ποι ΟΚ</a:t>
            </a:r>
            <a:r>
              <a:rPr lang="el-GR" b="1" dirty="0"/>
              <a:t>τ</a:t>
            </a:r>
            <a:r>
              <a:rPr lang="en-GB" b="1" dirty="0"/>
              <a:t>Π (συνέχεια)</a:t>
            </a:r>
            <a:endParaRPr b="1" dirty="0"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l="5086" r="2111" b="3873"/>
          <a:stretch/>
        </p:blipFill>
        <p:spPr>
          <a:xfrm>
            <a:off x="7399176" y="3620278"/>
            <a:ext cx="4792824" cy="3237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5"/>
          <p:cNvGraphicFramePr/>
          <p:nvPr>
            <p:extLst>
              <p:ext uri="{D42A27DB-BD31-4B8C-83A1-F6EECF244321}">
                <p14:modId xmlns:p14="http://schemas.microsoft.com/office/powerpoint/2010/main" val="3722978813"/>
              </p:ext>
            </p:extLst>
          </p:nvPr>
        </p:nvGraphicFramePr>
        <p:xfrm>
          <a:off x="1917375" y="1519287"/>
          <a:ext cx="8357250" cy="2585210"/>
        </p:xfrm>
        <a:graphic>
          <a:graphicData uri="http://schemas.openxmlformats.org/drawingml/2006/table">
            <a:tbl>
              <a:tblPr firstRow="1" firstCol="1" bandRow="1">
                <a:noFill/>
                <a:tableStyleId>{3EF5A91E-9889-41AA-960A-B96CB393CB18}</a:tableStyleId>
              </a:tblPr>
              <a:tblGrid>
                <a:gridCol w="395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Προσανατολισμός</a:t>
                      </a:r>
                      <a:endParaRPr sz="2000" b="1" u="none" strike="noStrike" cap="none" dirty="0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Επίπεδο εργασιών</a:t>
                      </a:r>
                      <a:endParaRPr sz="2000" u="none" strike="noStrike" cap="none" dirty="0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87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Φιλ</a:t>
                      </a:r>
                      <a:r>
                        <a:rPr lang="en-GB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ανθρωπικό</a:t>
                      </a:r>
                      <a:r>
                        <a:rPr lang="el-GR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ς</a:t>
                      </a:r>
                      <a:r>
                        <a:rPr lang="en-GB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Κοινοτικ</a:t>
                      </a:r>
                      <a:r>
                        <a:rPr lang="el-GR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ό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02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Υπ</a:t>
                      </a:r>
                      <a:r>
                        <a:rPr lang="en-GB" sz="18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ηρεσ</a:t>
                      </a:r>
                      <a:r>
                        <a:rPr lang="el-GR" sz="18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ιακός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l-GR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Σε</a:t>
                      </a:r>
                      <a:r>
                        <a:rPr lang="el-GR" sz="18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επίπ</a:t>
                      </a: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εδο</a:t>
                      </a: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πόλης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217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Συμμετοχικ</a:t>
                      </a:r>
                      <a:r>
                        <a:rPr lang="el-GR" sz="18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ός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Εθνικ</a:t>
                      </a:r>
                      <a:r>
                        <a:rPr lang="el-GR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ό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04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Ενδυν</a:t>
                      </a:r>
                      <a:r>
                        <a:rPr lang="el-GR" sz="18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αμωτικός</a:t>
                      </a:r>
                      <a:endParaRPr sz="1800" b="0" u="none" strike="noStrike" cap="none" dirty="0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Διεθν</a:t>
                      </a:r>
                      <a:r>
                        <a:rPr lang="el-GR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ές</a:t>
                      </a:r>
                      <a:endParaRPr sz="1800" u="none" strike="noStrike" cap="none" dirty="0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0f1764eb5_0_0"/>
          <p:cNvSpPr txBox="1">
            <a:spLocks noGrp="1"/>
          </p:cNvSpPr>
          <p:nvPr>
            <p:ph type="body" idx="2"/>
          </p:nvPr>
        </p:nvSpPr>
        <p:spPr>
          <a:xfrm>
            <a:off x="399369" y="1483360"/>
            <a:ext cx="11573891" cy="5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sz="2400" dirty="0"/>
              <a:t>Προσδιορίστε και απαριθμήστε </a:t>
            </a:r>
            <a:r>
              <a:rPr lang="en-GB" sz="2400" dirty="0" err="1"/>
              <a:t>τρεις</a:t>
            </a:r>
            <a:r>
              <a:rPr lang="en-GB" sz="2400" dirty="0"/>
              <a:t> ΟΚ</a:t>
            </a:r>
            <a:r>
              <a:rPr lang="el-GR" sz="2400" dirty="0"/>
              <a:t>τ</a:t>
            </a:r>
            <a:r>
              <a:rPr lang="en-GB" sz="2400" dirty="0"/>
              <a:t>Π στην Κύπρο και ταξινομήστε τις σύμφωνα με:</a:t>
            </a:r>
            <a:endParaRPr dirty="0"/>
          </a:p>
          <a:p>
            <a:pPr marL="88582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400" dirty="0"/>
              <a:t>την κατηγορία τους (επιχειρησιακή ή υποστηρικτική). </a:t>
            </a:r>
            <a:endParaRPr sz="2400" dirty="0"/>
          </a:p>
          <a:p>
            <a:pPr marL="88582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400" dirty="0"/>
              <a:t>τον τύπο τους (είτε με βάση τον προσανατολισμό</a:t>
            </a:r>
            <a:r>
              <a:rPr lang="el-GR" sz="2400" dirty="0"/>
              <a:t>,</a:t>
            </a:r>
            <a:r>
              <a:rPr lang="en-GB" sz="2400" dirty="0"/>
              <a:t> είτε με βάση το επίπεδο εργασιών). </a:t>
            </a:r>
            <a:endParaRPr sz="2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2925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sz="2400" dirty="0"/>
              <a:t>Συζητήστε με την ομάδα σας τις ταξινομήσεις σας στις δύο προηγούμενες ερωτήσεις και αναλύστε το γιατί.</a:t>
            </a:r>
            <a:endParaRPr sz="3200" b="1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50" name="Google Shape;150;g210f1764eb5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Δραστηριότητα 2: Έρευνα και</a:t>
            </a:r>
            <a:r>
              <a:rPr lang="el-GR" b="1" dirty="0"/>
              <a:t> ανταλλαγή ιδεών</a:t>
            </a:r>
            <a:endParaRPr b="1" dirty="0"/>
          </a:p>
        </p:txBody>
      </p:sp>
      <p:pic>
        <p:nvPicPr>
          <p:cNvPr id="151" name="Google Shape;151;g210f1764eb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6579" y="4528969"/>
            <a:ext cx="2585421" cy="232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020" t="8020" r="9356" b="3274"/>
          <a:stretch/>
        </p:blipFill>
        <p:spPr>
          <a:xfrm>
            <a:off x="3423684" y="1339702"/>
            <a:ext cx="5794744" cy="5390707"/>
          </a:xfrm>
          <a:prstGeom prst="rect">
            <a:avLst/>
          </a:prstGeom>
        </p:spPr>
      </p:pic>
      <p:sp>
        <p:nvSpPr>
          <p:cNvPr id="70" name="Google Shape;70;g242b387c8f1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l-GR" b="1" dirty="0"/>
              <a:t>Δραστηριότητα εξοικείωσης </a:t>
            </a:r>
            <a:endParaRPr b="1" dirty="0"/>
          </a:p>
        </p:txBody>
      </p:sp>
      <p:sp>
        <p:nvSpPr>
          <p:cNvPr id="3" name="Right Arrow 2"/>
          <p:cNvSpPr/>
          <p:nvPr/>
        </p:nvSpPr>
        <p:spPr>
          <a:xfrm rot="12018355">
            <a:off x="9218428" y="4284921"/>
            <a:ext cx="1190847" cy="733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78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 amt="9000"/>
          </a:blip>
          <a:srcRect t="5865" b="973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49411"/>
              </a:schemeClr>
            </a:outerShdw>
          </a:effectLst>
        </p:spPr>
      </p:pic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0592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dirty="0"/>
              <a:t>Η </a:t>
            </a:r>
            <a:r>
              <a:rPr lang="en-GB" sz="1600" b="1" dirty="0" err="1"/>
              <a:t>ενότητ</a:t>
            </a:r>
            <a:r>
              <a:rPr lang="en-GB" sz="1600" b="1" dirty="0"/>
              <a:t>α </a:t>
            </a:r>
            <a:r>
              <a:rPr lang="el-GR" sz="1600" b="1" dirty="0"/>
              <a:t>1 </a:t>
            </a:r>
            <a:r>
              <a:rPr lang="en-GB" sz="1600" dirty="0"/>
              <a:t>απ</a:t>
            </a:r>
            <a:r>
              <a:rPr lang="en-GB" sz="1600" dirty="0" err="1"/>
              <a:t>οτελείτ</a:t>
            </a:r>
            <a:r>
              <a:rPr lang="en-GB" sz="1600" dirty="0"/>
              <a:t>αι από τις παρακάτω </a:t>
            </a:r>
            <a:r>
              <a:rPr lang="el-GR" sz="1600" dirty="0" err="1"/>
              <a:t>υπο</a:t>
            </a:r>
            <a:r>
              <a:rPr lang="en-GB" sz="1600" dirty="0" err="1"/>
              <a:t>ενότητες</a:t>
            </a:r>
            <a:r>
              <a:rPr lang="en-GB" sz="1600" dirty="0"/>
              <a:t>:</a:t>
            </a:r>
            <a:endParaRPr sz="1600" dirty="0"/>
          </a:p>
          <a:p>
            <a:pPr marL="457200" lvl="0" indent="-355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l-GR" sz="1600" b="1" dirty="0" err="1"/>
              <a:t>Υποε</a:t>
            </a:r>
            <a:r>
              <a:rPr lang="en-GB" sz="1600" b="1" dirty="0" err="1"/>
              <a:t>νότητ</a:t>
            </a:r>
            <a:r>
              <a:rPr lang="en-GB" sz="1600" b="1" dirty="0"/>
              <a:t>α 1: </a:t>
            </a:r>
            <a:r>
              <a:rPr lang="en-GB" sz="1600" dirty="0"/>
              <a:t>Εισαγωγή: Κατηγορίες </a:t>
            </a:r>
            <a:r>
              <a:rPr lang="el-GR" sz="1600" dirty="0"/>
              <a:t>και</a:t>
            </a:r>
            <a:r>
              <a:rPr lang="en-GB" sz="1600" dirty="0"/>
              <a:t> </a:t>
            </a:r>
            <a:r>
              <a:rPr lang="el-GR" sz="1600" dirty="0"/>
              <a:t>τ</a:t>
            </a:r>
            <a:r>
              <a:rPr lang="en-GB" sz="1600" dirty="0"/>
              <a:t>ύπ</a:t>
            </a:r>
            <a:r>
              <a:rPr lang="en-GB" sz="1600" dirty="0" err="1"/>
              <a:t>οι</a:t>
            </a:r>
            <a:r>
              <a:rPr lang="en-GB" sz="1600" dirty="0"/>
              <a:t> Ο</a:t>
            </a:r>
            <a:r>
              <a:rPr lang="el-GR" sz="1600" dirty="0" err="1"/>
              <a:t>ΚτΠ</a:t>
            </a:r>
            <a:endParaRPr sz="1600" dirty="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l-GR" sz="1600" b="1" dirty="0" err="1"/>
              <a:t>Υποε</a:t>
            </a:r>
            <a:r>
              <a:rPr lang="en-GB" sz="1600" b="1" dirty="0" err="1"/>
              <a:t>νότητ</a:t>
            </a:r>
            <a:r>
              <a:rPr lang="en-GB" sz="1600" b="1" dirty="0"/>
              <a:t>α 2: </a:t>
            </a:r>
            <a:r>
              <a:rPr lang="en-GB" sz="1600" dirty="0"/>
              <a:t>Όραμα, αποστολή, σκοπός, αξίες και λειτουργίες</a:t>
            </a:r>
            <a:endParaRPr sz="1600" dirty="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l-GR" sz="1600" b="1" dirty="0" err="1"/>
              <a:t>Υποε</a:t>
            </a:r>
            <a:r>
              <a:rPr lang="en-GB" sz="1600" b="1" dirty="0" err="1"/>
              <a:t>νότητ</a:t>
            </a:r>
            <a:r>
              <a:rPr lang="en-GB" sz="1600" b="1" dirty="0"/>
              <a:t>α 3: </a:t>
            </a:r>
            <a:r>
              <a:rPr lang="en-GB" sz="1600" dirty="0"/>
              <a:t>Οι θεμελιώδεις αρχές</a:t>
            </a:r>
            <a:r>
              <a:rPr lang="el-GR" sz="1600" dirty="0"/>
              <a:t> των </a:t>
            </a:r>
            <a:r>
              <a:rPr lang="el-GR" sz="1600" dirty="0" err="1"/>
              <a:t>ΟΚτΠ</a:t>
            </a: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dirty="0"/>
              <a:t>Με την ολοκλήρωση αυτής της ενότητας, οι συμμετέχοντες θα πρέπει να είναι σε θέση να: </a:t>
            </a:r>
            <a:endParaRPr sz="1600" dirty="0"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l-GR" sz="1600" dirty="0"/>
              <a:t>Ορίζουν τον όρο </a:t>
            </a:r>
            <a:r>
              <a:rPr lang="en-GB" sz="1600" dirty="0" err="1"/>
              <a:t>Οργάνωση</a:t>
            </a:r>
            <a:r>
              <a:rPr lang="en-GB" sz="1600" dirty="0"/>
              <a:t> της Κοινωνίας των Πολιτών (ΟΚ</a:t>
            </a:r>
            <a:r>
              <a:rPr lang="el-GR" sz="1600" dirty="0"/>
              <a:t>τ</a:t>
            </a:r>
            <a:r>
              <a:rPr lang="en-GB" sz="1600" dirty="0"/>
              <a:t>Π) και </a:t>
            </a:r>
            <a:r>
              <a:rPr lang="el-GR" sz="1600" dirty="0"/>
              <a:t>να διακρίνουν τις διάφορες κατηγορίες </a:t>
            </a:r>
            <a:r>
              <a:rPr lang="en-GB" sz="1600" dirty="0"/>
              <a:t>και </a:t>
            </a:r>
            <a:r>
              <a:rPr lang="en-GB" sz="1600" dirty="0" err="1"/>
              <a:t>τύ</a:t>
            </a:r>
            <a:r>
              <a:rPr lang="en-GB" sz="1600" dirty="0"/>
              <a:t>π</a:t>
            </a:r>
            <a:r>
              <a:rPr lang="el-GR" sz="1600" dirty="0" err="1"/>
              <a:t>ους</a:t>
            </a:r>
            <a:r>
              <a:rPr lang="en-GB" sz="1600" dirty="0"/>
              <a:t> (με βάση τη δραστηριότητά τους, τον προσανατολισμό τους ή τα επίπεδα λειτουργίας τους).</a:t>
            </a:r>
            <a:endParaRPr sz="16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l-GR" sz="1600" dirty="0"/>
              <a:t>Σ</a:t>
            </a:r>
            <a:r>
              <a:rPr lang="en-GB" sz="1600" dirty="0" err="1"/>
              <a:t>υντά</a:t>
            </a:r>
            <a:r>
              <a:rPr lang="el-GR" sz="1600" dirty="0" err="1"/>
              <a:t>σσ</a:t>
            </a:r>
            <a:r>
              <a:rPr lang="en-GB" sz="1600" dirty="0" err="1"/>
              <a:t>ουν</a:t>
            </a:r>
            <a:r>
              <a:rPr lang="en-GB" sz="1600" dirty="0"/>
              <a:t> </a:t>
            </a:r>
            <a:r>
              <a:rPr lang="el-GR" sz="1600" dirty="0"/>
              <a:t>το </a:t>
            </a:r>
            <a:r>
              <a:rPr lang="en-GB" sz="1600" dirty="0" err="1"/>
              <a:t>όρ</a:t>
            </a:r>
            <a:r>
              <a:rPr lang="en-GB" sz="1600" dirty="0"/>
              <a:t>αμα, </a:t>
            </a:r>
            <a:r>
              <a:rPr lang="el-GR" sz="1600" dirty="0"/>
              <a:t>την </a:t>
            </a:r>
            <a:r>
              <a:rPr lang="en-GB" sz="1600" dirty="0"/>
              <a:t>απ</a:t>
            </a:r>
            <a:r>
              <a:rPr lang="en-GB" sz="1600" dirty="0" err="1"/>
              <a:t>οστολή</a:t>
            </a:r>
            <a:r>
              <a:rPr lang="en-GB" sz="1600" dirty="0"/>
              <a:t>, </a:t>
            </a:r>
            <a:r>
              <a:rPr lang="el-GR" sz="1600" dirty="0"/>
              <a:t>τον </a:t>
            </a:r>
            <a:r>
              <a:rPr lang="en-GB" sz="1600" dirty="0" err="1"/>
              <a:t>σκο</a:t>
            </a:r>
            <a:r>
              <a:rPr lang="en-GB" sz="1600" dirty="0"/>
              <a:t>πό και </a:t>
            </a:r>
            <a:r>
              <a:rPr lang="el-GR" sz="1600" dirty="0"/>
              <a:t>τις </a:t>
            </a:r>
            <a:r>
              <a:rPr lang="en-GB" sz="1600" dirty="0"/>
              <a:t>α</a:t>
            </a:r>
            <a:r>
              <a:rPr lang="en-GB" sz="1600" dirty="0" err="1"/>
              <a:t>ξίες</a:t>
            </a:r>
            <a:r>
              <a:rPr lang="en-GB" sz="1600" dirty="0"/>
              <a:t> για τη μη κερδοσκοπική τους ιδέα, προσδιορίζοντας παράλληλα τις λειτουργίες και τις πραγματικές δραστηριότητές της.</a:t>
            </a:r>
            <a:endParaRPr sz="16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GB" sz="1600" dirty="0" err="1"/>
              <a:t>Περιγρά</a:t>
            </a:r>
            <a:r>
              <a:rPr lang="el-GR" sz="1600" dirty="0" err="1"/>
              <a:t>φουν</a:t>
            </a:r>
            <a:r>
              <a:rPr lang="el-GR" sz="1600" dirty="0"/>
              <a:t> </a:t>
            </a:r>
            <a:r>
              <a:rPr lang="en-GB" sz="1600" dirty="0" err="1"/>
              <a:t>τις</a:t>
            </a:r>
            <a:r>
              <a:rPr lang="en-GB" sz="1600" dirty="0"/>
              <a:t> ελάχιστες θεμελιώδεις αρχές που πρέπει να εφαρμόζουν οι μη κερδοσκοπικές επιχειρήσεις τους και </a:t>
            </a:r>
            <a:r>
              <a:rPr lang="el-GR" sz="1600" dirty="0"/>
              <a:t>να </a:t>
            </a:r>
            <a:r>
              <a:rPr lang="en-GB" sz="1600" dirty="0"/>
              <a:t>π</a:t>
            </a:r>
            <a:r>
              <a:rPr lang="en-GB" sz="1600" dirty="0" err="1"/>
              <a:t>ροσδιορί</a:t>
            </a:r>
            <a:r>
              <a:rPr lang="el-GR" sz="1600" dirty="0"/>
              <a:t>ζουν</a:t>
            </a:r>
            <a:r>
              <a:rPr lang="en-GB" sz="1600" dirty="0"/>
              <a:t> τις μεθόδους τήρησης των αρχών αυτών.</a:t>
            </a:r>
            <a:endParaRPr sz="1600"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Ενότητα 1 - Επισκόπηση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2b387c8f1_0_0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0592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Η </a:t>
            </a:r>
            <a:r>
              <a:rPr lang="el-GR" sz="2000" dirty="0" err="1"/>
              <a:t>υπο</a:t>
            </a:r>
            <a:r>
              <a:rPr lang="en-GB" sz="2000" dirty="0" err="1"/>
              <a:t>ενότητ</a:t>
            </a:r>
            <a:r>
              <a:rPr lang="en-GB" sz="2000" dirty="0"/>
              <a:t>α 1 έχει ως στόχο να συμβάλει στις γνώσεις των εκπαιδευομένων γύρω από τις κοινές ορολογίες για τις ΟΚ</a:t>
            </a:r>
            <a:r>
              <a:rPr lang="el-GR" sz="2000" dirty="0"/>
              <a:t>τ</a:t>
            </a:r>
            <a:r>
              <a:rPr lang="en-GB" sz="2000" dirty="0"/>
              <a:t>Π, τις διάφορες κατηγορίες και τύπους.</a:t>
            </a:r>
            <a:endParaRPr sz="2000" dirty="0"/>
          </a:p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Με την ολοκλήρωση αυτής </a:t>
            </a:r>
            <a:r>
              <a:rPr lang="en-GB" sz="2000" dirty="0" err="1"/>
              <a:t>της</a:t>
            </a:r>
            <a:r>
              <a:rPr lang="en-GB" sz="2000" dirty="0"/>
              <a:t> </a:t>
            </a:r>
            <a:r>
              <a:rPr lang="el-GR" sz="2000" dirty="0" err="1"/>
              <a:t>υποε</a:t>
            </a:r>
            <a:r>
              <a:rPr lang="en-GB" sz="2000" dirty="0" err="1"/>
              <a:t>νότητ</a:t>
            </a:r>
            <a:r>
              <a:rPr lang="en-GB" sz="2000" dirty="0"/>
              <a:t>ας, οι συμμετέχοντες θα πρέπει να είναι σε θέση να:</a:t>
            </a:r>
            <a:endParaRPr sz="2000" dirty="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-GR" sz="2000" dirty="0"/>
              <a:t>Ορίζουν τον όρο «Ο</a:t>
            </a:r>
            <a:r>
              <a:rPr lang="en-GB" sz="2000" dirty="0" err="1"/>
              <a:t>ργ</a:t>
            </a:r>
            <a:r>
              <a:rPr lang="en-GB" sz="2000" dirty="0"/>
              <a:t>ανώσεις της </a:t>
            </a:r>
            <a:r>
              <a:rPr lang="el-GR" sz="2000" dirty="0"/>
              <a:t>Κ</a:t>
            </a:r>
            <a:r>
              <a:rPr lang="en-GB" sz="2000" dirty="0" err="1"/>
              <a:t>οινωνί</a:t>
            </a:r>
            <a:r>
              <a:rPr lang="en-GB" sz="2000" dirty="0"/>
              <a:t>ας των </a:t>
            </a:r>
            <a:r>
              <a:rPr lang="el-GR" sz="2000" dirty="0"/>
              <a:t>Π</a:t>
            </a:r>
            <a:r>
              <a:rPr lang="en-GB" sz="2000" dirty="0" err="1"/>
              <a:t>ολιτών</a:t>
            </a:r>
            <a:r>
              <a:rPr lang="el-GR" sz="2000" dirty="0"/>
              <a:t>»</a:t>
            </a:r>
            <a:r>
              <a:rPr lang="en-GB" sz="2000" dirty="0"/>
              <a:t> (ΟΚ</a:t>
            </a:r>
            <a:r>
              <a:rPr lang="el-GR" sz="2000" dirty="0"/>
              <a:t>τ</a:t>
            </a:r>
            <a:r>
              <a:rPr lang="en-GB" sz="2000" dirty="0"/>
              <a:t>Π).</a:t>
            </a:r>
            <a:endParaRPr sz="2000" dirty="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-GR" sz="2000" dirty="0"/>
              <a:t>Διακρίνουν τις διάφορες κατηγορίες και τύπους </a:t>
            </a:r>
            <a:r>
              <a:rPr lang="en-GB" sz="2000" dirty="0"/>
              <a:t>ΟΚ</a:t>
            </a:r>
            <a:r>
              <a:rPr lang="el-GR" sz="2000" dirty="0"/>
              <a:t>τ</a:t>
            </a:r>
            <a:r>
              <a:rPr lang="en-GB" sz="2000" dirty="0"/>
              <a:t>Π (με βάση τη δραστηριότητά τους, τον προσανατολισμό τους ή τα επίπεδα λειτουργίας τους).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70" name="Google Shape;70;g242b387c8f1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1 - Μαθησιακοί στόχοι</a:t>
            </a:r>
            <a:endParaRPr b="1" dirty="0"/>
          </a:p>
        </p:txBody>
      </p:sp>
      <p:grpSp>
        <p:nvGrpSpPr>
          <p:cNvPr id="71" name="Google Shape;71;g242b387c8f1_0_0"/>
          <p:cNvGrpSpPr/>
          <p:nvPr/>
        </p:nvGrpSpPr>
        <p:grpSpPr>
          <a:xfrm>
            <a:off x="9708096" y="3807281"/>
            <a:ext cx="2398264" cy="2584636"/>
            <a:chOff x="16745404" y="2287703"/>
            <a:chExt cx="5880980" cy="9651366"/>
          </a:xfrm>
        </p:grpSpPr>
        <p:sp>
          <p:nvSpPr>
            <p:cNvPr id="72" name="Google Shape;72;g242b387c8f1_0_0"/>
            <p:cNvSpPr/>
            <p:nvPr/>
          </p:nvSpPr>
          <p:spPr>
            <a:xfrm>
              <a:off x="16745404" y="10730600"/>
              <a:ext cx="5880980" cy="1208469"/>
            </a:xfrm>
            <a:custGeom>
              <a:avLst/>
              <a:gdLst/>
              <a:ahLst/>
              <a:cxnLst/>
              <a:rect l="l" t="t" r="r" b="b"/>
              <a:pathLst>
                <a:path w="6137" h="969" extrusionOk="0">
                  <a:moveTo>
                    <a:pt x="3068" y="0"/>
                  </a:moveTo>
                  <a:lnTo>
                    <a:pt x="3068" y="0"/>
                  </a:lnTo>
                  <a:cubicBezTo>
                    <a:pt x="1374" y="0"/>
                    <a:pt x="0" y="217"/>
                    <a:pt x="0" y="484"/>
                  </a:cubicBezTo>
                  <a:cubicBezTo>
                    <a:pt x="0" y="751"/>
                    <a:pt x="1374" y="968"/>
                    <a:pt x="3068" y="968"/>
                  </a:cubicBezTo>
                  <a:cubicBezTo>
                    <a:pt x="4762" y="968"/>
                    <a:pt x="6136" y="751"/>
                    <a:pt x="6136" y="484"/>
                  </a:cubicBezTo>
                  <a:cubicBezTo>
                    <a:pt x="6136" y="217"/>
                    <a:pt x="4762" y="0"/>
                    <a:pt x="306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" name="Google Shape;73;g242b387c8f1_0_0"/>
            <p:cNvSpPr/>
            <p:nvPr/>
          </p:nvSpPr>
          <p:spPr>
            <a:xfrm>
              <a:off x="17563127" y="7133631"/>
              <a:ext cx="4129873" cy="4455532"/>
            </a:xfrm>
            <a:custGeom>
              <a:avLst/>
              <a:gdLst/>
              <a:ahLst/>
              <a:cxnLst/>
              <a:rect l="l" t="t" r="r" b="b"/>
              <a:pathLst>
                <a:path w="4129873" h="4455532" extrusionOk="0">
                  <a:moveTo>
                    <a:pt x="1667002" y="1007"/>
                  </a:moveTo>
                  <a:cubicBezTo>
                    <a:pt x="1719354" y="-6471"/>
                    <a:pt x="1767964" y="28429"/>
                    <a:pt x="1776690" y="80780"/>
                  </a:cubicBezTo>
                  <a:lnTo>
                    <a:pt x="1801936" y="240089"/>
                  </a:lnTo>
                  <a:lnTo>
                    <a:pt x="1878910" y="64941"/>
                  </a:lnTo>
                  <a:lnTo>
                    <a:pt x="4118778" y="4315875"/>
                  </a:lnTo>
                  <a:cubicBezTo>
                    <a:pt x="4143708" y="4361972"/>
                    <a:pt x="4125010" y="4419283"/>
                    <a:pt x="4078892" y="4444200"/>
                  </a:cubicBezTo>
                  <a:cubicBezTo>
                    <a:pt x="4031528" y="4469118"/>
                    <a:pt x="3974190" y="4451676"/>
                    <a:pt x="3949262" y="4404332"/>
                  </a:cubicBezTo>
                  <a:lnTo>
                    <a:pt x="1895114" y="502244"/>
                  </a:lnTo>
                  <a:lnTo>
                    <a:pt x="1857164" y="588574"/>
                  </a:lnTo>
                  <a:lnTo>
                    <a:pt x="2367504" y="3808876"/>
                  </a:lnTo>
                  <a:cubicBezTo>
                    <a:pt x="2374982" y="3861226"/>
                    <a:pt x="2340082" y="3909837"/>
                    <a:pt x="2287732" y="3917316"/>
                  </a:cubicBezTo>
                  <a:cubicBezTo>
                    <a:pt x="2282746" y="3919808"/>
                    <a:pt x="2277760" y="3919808"/>
                    <a:pt x="2274020" y="3919808"/>
                  </a:cubicBezTo>
                  <a:cubicBezTo>
                    <a:pt x="2226656" y="3919808"/>
                    <a:pt x="2186770" y="3886155"/>
                    <a:pt x="2179290" y="3840036"/>
                  </a:cubicBezTo>
                  <a:lnTo>
                    <a:pt x="1715308" y="911268"/>
                  </a:lnTo>
                  <a:lnTo>
                    <a:pt x="182492" y="4398103"/>
                  </a:lnTo>
                  <a:cubicBezTo>
                    <a:pt x="166288" y="4432988"/>
                    <a:pt x="131388" y="4455414"/>
                    <a:pt x="95242" y="4455414"/>
                  </a:cubicBezTo>
                  <a:cubicBezTo>
                    <a:pt x="81530" y="4455414"/>
                    <a:pt x="69066" y="4452922"/>
                    <a:pt x="57848" y="4446692"/>
                  </a:cubicBezTo>
                  <a:cubicBezTo>
                    <a:pt x="9236" y="4425512"/>
                    <a:pt x="-13200" y="4369448"/>
                    <a:pt x="7990" y="4322104"/>
                  </a:cubicBezTo>
                  <a:lnTo>
                    <a:pt x="1660104" y="562819"/>
                  </a:lnTo>
                  <a:lnTo>
                    <a:pt x="1588478" y="110694"/>
                  </a:lnTo>
                  <a:cubicBezTo>
                    <a:pt x="1579752" y="58344"/>
                    <a:pt x="1615898" y="9732"/>
                    <a:pt x="1667002" y="10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" name="Google Shape;74;g242b387c8f1_0_0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" name="Google Shape;75;g242b387c8f1_0_0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" name="Google Shape;76;g242b387c8f1_0_0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" name="Google Shape;77;g242b387c8f1_0_0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1902654" y="3138546"/>
                  </a:moveTo>
                  <a:cubicBezTo>
                    <a:pt x="1921482" y="3135130"/>
                    <a:pt x="1939134" y="3136339"/>
                    <a:pt x="1955272" y="3142577"/>
                  </a:cubicBezTo>
                  <a:cubicBezTo>
                    <a:pt x="2083140" y="3193728"/>
                    <a:pt x="2065760" y="3546795"/>
                    <a:pt x="1915546" y="3933547"/>
                  </a:cubicBezTo>
                  <a:cubicBezTo>
                    <a:pt x="1764090" y="4320299"/>
                    <a:pt x="1539390" y="4591026"/>
                    <a:pt x="1410282" y="4542370"/>
                  </a:cubicBezTo>
                  <a:cubicBezTo>
                    <a:pt x="1282412" y="4492466"/>
                    <a:pt x="1299794" y="4138151"/>
                    <a:pt x="1450008" y="3751399"/>
                  </a:cubicBezTo>
                  <a:cubicBezTo>
                    <a:pt x="1581446" y="3412991"/>
                    <a:pt x="1770860" y="3162460"/>
                    <a:pt x="1902654" y="3138546"/>
                  </a:cubicBezTo>
                  <a:close/>
                  <a:moveTo>
                    <a:pt x="2274142" y="2349268"/>
                  </a:moveTo>
                  <a:cubicBezTo>
                    <a:pt x="1988210" y="2326185"/>
                    <a:pt x="1538052" y="2888018"/>
                    <a:pt x="1234542" y="3666500"/>
                  </a:cubicBezTo>
                  <a:cubicBezTo>
                    <a:pt x="910796" y="4495637"/>
                    <a:pt x="875932" y="5256301"/>
                    <a:pt x="1156096" y="5365857"/>
                  </a:cubicBezTo>
                  <a:cubicBezTo>
                    <a:pt x="1437504" y="5475412"/>
                    <a:pt x="1928102" y="4891531"/>
                    <a:pt x="2251846" y="4062394"/>
                  </a:cubicBezTo>
                  <a:cubicBezTo>
                    <a:pt x="2575590" y="3233258"/>
                    <a:pt x="2610454" y="2471348"/>
                    <a:pt x="2329046" y="2361793"/>
                  </a:cubicBezTo>
                  <a:cubicBezTo>
                    <a:pt x="2311536" y="2354946"/>
                    <a:pt x="2293204" y="2350807"/>
                    <a:pt x="2274142" y="2349268"/>
                  </a:cubicBezTo>
                  <a:close/>
                  <a:moveTo>
                    <a:pt x="2643620" y="1571381"/>
                  </a:moveTo>
                  <a:cubicBezTo>
                    <a:pt x="2673744" y="1574109"/>
                    <a:pt x="2702766" y="1580841"/>
                    <a:pt x="2730544" y="1591744"/>
                  </a:cubicBezTo>
                  <a:cubicBezTo>
                    <a:pt x="3176230" y="1764952"/>
                    <a:pt x="3132658" y="2938780"/>
                    <a:pt x="2635930" y="4214788"/>
                  </a:cubicBezTo>
                  <a:cubicBezTo>
                    <a:pt x="2139204" y="5488303"/>
                    <a:pt x="1374816" y="6381758"/>
                    <a:pt x="930376" y="6208550"/>
                  </a:cubicBezTo>
                  <a:cubicBezTo>
                    <a:pt x="485936" y="6034096"/>
                    <a:pt x="528264" y="4860268"/>
                    <a:pt x="1026236" y="3585507"/>
                  </a:cubicBezTo>
                  <a:cubicBezTo>
                    <a:pt x="1491916" y="2390417"/>
                    <a:pt x="2191752" y="1530462"/>
                    <a:pt x="2643620" y="1571381"/>
                  </a:cubicBezTo>
                  <a:close/>
                  <a:moveTo>
                    <a:pt x="3008834" y="792302"/>
                  </a:moveTo>
                  <a:cubicBezTo>
                    <a:pt x="2390894" y="734620"/>
                    <a:pt x="1440288" y="1891820"/>
                    <a:pt x="812434" y="3503360"/>
                  </a:cubicBezTo>
                  <a:cubicBezTo>
                    <a:pt x="141478" y="5221091"/>
                    <a:pt x="90440" y="6808029"/>
                    <a:pt x="699156" y="7044700"/>
                  </a:cubicBezTo>
                  <a:cubicBezTo>
                    <a:pt x="1307870" y="7282617"/>
                    <a:pt x="2344802" y="6081825"/>
                    <a:pt x="3014512" y="4362848"/>
                  </a:cubicBezTo>
                  <a:cubicBezTo>
                    <a:pt x="3685468" y="2645118"/>
                    <a:pt x="3736506" y="1058179"/>
                    <a:pt x="3127792" y="820263"/>
                  </a:cubicBezTo>
                  <a:cubicBezTo>
                    <a:pt x="3089748" y="805393"/>
                    <a:pt x="3050030" y="796148"/>
                    <a:pt x="3008834" y="792302"/>
                  </a:cubicBezTo>
                  <a:close/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8" name="Google Shape;78;g242b387c8f1_0_0"/>
          <p:cNvGrpSpPr/>
          <p:nvPr/>
        </p:nvGrpSpPr>
        <p:grpSpPr>
          <a:xfrm>
            <a:off x="0" y="4479466"/>
            <a:ext cx="10003085" cy="2380198"/>
            <a:chOff x="1589" y="3237976"/>
            <a:chExt cx="9431534" cy="3620623"/>
          </a:xfrm>
        </p:grpSpPr>
        <p:sp>
          <p:nvSpPr>
            <p:cNvPr id="79" name="Google Shape;79;g242b387c8f1_0_0"/>
            <p:cNvSpPr/>
            <p:nvPr/>
          </p:nvSpPr>
          <p:spPr>
            <a:xfrm>
              <a:off x="1589" y="3359020"/>
              <a:ext cx="9431534" cy="3499579"/>
            </a:xfrm>
            <a:custGeom>
              <a:avLst/>
              <a:gdLst/>
              <a:ahLst/>
              <a:cxnLst/>
              <a:rect l="l" t="t" r="r" b="b"/>
              <a:pathLst>
                <a:path w="18050782" h="7105744" extrusionOk="0">
                  <a:moveTo>
                    <a:pt x="12181796" y="642"/>
                  </a:moveTo>
                  <a:cubicBezTo>
                    <a:pt x="13992649" y="-13151"/>
                    <a:pt x="15950719" y="194797"/>
                    <a:pt x="18050782" y="694387"/>
                  </a:cubicBezTo>
                  <a:cubicBezTo>
                    <a:pt x="8945850" y="694387"/>
                    <a:pt x="3668818" y="4774154"/>
                    <a:pt x="1336036" y="7105744"/>
                  </a:cubicBezTo>
                  <a:lnTo>
                    <a:pt x="0" y="7105744"/>
                  </a:lnTo>
                  <a:lnTo>
                    <a:pt x="0" y="4224580"/>
                  </a:lnTo>
                  <a:cubicBezTo>
                    <a:pt x="2641624" y="2079088"/>
                    <a:pt x="6749236" y="42024"/>
                    <a:pt x="12181796" y="642"/>
                  </a:cubicBezTo>
                  <a:close/>
                </a:path>
              </a:pathLst>
            </a:cu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80" name="Google Shape;80;g242b387c8f1_0_0"/>
            <p:cNvGrpSpPr/>
            <p:nvPr/>
          </p:nvGrpSpPr>
          <p:grpSpPr>
            <a:xfrm>
              <a:off x="974410" y="4615726"/>
              <a:ext cx="1692281" cy="965770"/>
              <a:chOff x="2856328" y="9274944"/>
              <a:chExt cx="2098303" cy="1197483"/>
            </a:xfrm>
          </p:grpSpPr>
          <p:sp>
            <p:nvSpPr>
              <p:cNvPr id="81" name="Google Shape;81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180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" name="Google Shape;82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" name="Google Shape;83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4" name="Google Shape;84;g242b387c8f1_0_0"/>
            <p:cNvGrpSpPr/>
            <p:nvPr/>
          </p:nvGrpSpPr>
          <p:grpSpPr>
            <a:xfrm rot="444922">
              <a:off x="3096245" y="3828406"/>
              <a:ext cx="1325039" cy="756188"/>
              <a:chOff x="2856328" y="9274944"/>
              <a:chExt cx="2098303" cy="1197483"/>
            </a:xfrm>
          </p:grpSpPr>
          <p:sp>
            <p:nvSpPr>
              <p:cNvPr id="85" name="Google Shape;85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09F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" name="Google Shape;86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" name="Google Shape;87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8" name="Google Shape;88;g242b387c8f1_0_0"/>
            <p:cNvGrpSpPr/>
            <p:nvPr/>
          </p:nvGrpSpPr>
          <p:grpSpPr>
            <a:xfrm rot="924895">
              <a:off x="4989995" y="3470521"/>
              <a:ext cx="1049123" cy="598725"/>
              <a:chOff x="2856328" y="9274944"/>
              <a:chExt cx="2098303" cy="1197483"/>
            </a:xfrm>
          </p:grpSpPr>
          <p:sp>
            <p:nvSpPr>
              <p:cNvPr id="89" name="Google Shape;89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2FAA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" name="Google Shape;90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" name="Google Shape;91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2" name="Google Shape;92;g242b387c8f1_0_0"/>
            <p:cNvGrpSpPr/>
            <p:nvPr/>
          </p:nvGrpSpPr>
          <p:grpSpPr>
            <a:xfrm rot="1658566">
              <a:off x="6718554" y="3395168"/>
              <a:ext cx="788293" cy="449872"/>
              <a:chOff x="2856328" y="9274944"/>
              <a:chExt cx="2098303" cy="1197483"/>
            </a:xfrm>
          </p:grpSpPr>
          <p:sp>
            <p:nvSpPr>
              <p:cNvPr id="93" name="Google Shape;93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F6B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4" name="Google Shape;94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5" name="Google Shape;95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r="10737" b="10592"/>
          <a:stretch/>
        </p:blipFill>
        <p:spPr>
          <a:xfrm>
            <a:off x="7934324" y="2708094"/>
            <a:ext cx="4038601" cy="404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399370" y="1587137"/>
            <a:ext cx="11393400" cy="4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Παρακολουθήστε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αυτό το βίντεο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και συζητήστε τα παρακάτω: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957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Τι είναι μια </a:t>
            </a: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ργάνωση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Κ</a:t>
            </a: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οινωνί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ας των </a:t>
            </a: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ολιτών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 dirty="0"/>
          </a:p>
          <a:p>
            <a:pPr marL="457200" lvl="0" indent="-40957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Ποιοι </a:t>
            </a: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τύ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ποι ΟΚ</a:t>
            </a: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 αναφέρθηκαν;</a:t>
            </a:r>
            <a:endParaRPr sz="2400" dirty="0"/>
          </a:p>
          <a:p>
            <a:pPr marL="457200" lvl="0" indent="-40957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Ποια συγκεκριμένα παραδείγματα ΟΚ</a:t>
            </a: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 δόθηκαν;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Ορισμός </a:t>
            </a:r>
            <a:r>
              <a:rPr lang="en-GB" b="1" dirty="0" err="1"/>
              <a:t>μι</a:t>
            </a:r>
            <a:r>
              <a:rPr lang="en-GB" b="1" dirty="0"/>
              <a:t>ας </a:t>
            </a:r>
            <a:r>
              <a:rPr lang="el-GR" b="1" dirty="0"/>
              <a:t>Ο</a:t>
            </a:r>
            <a:r>
              <a:rPr lang="en-GB" b="1" dirty="0" err="1"/>
              <a:t>ργάνωσης</a:t>
            </a:r>
            <a:r>
              <a:rPr lang="en-GB" b="1" dirty="0"/>
              <a:t> </a:t>
            </a:r>
            <a:r>
              <a:rPr lang="en-GB" b="1" dirty="0" err="1"/>
              <a:t>της</a:t>
            </a:r>
            <a:r>
              <a:rPr lang="en-GB" b="1" dirty="0"/>
              <a:t> </a:t>
            </a:r>
            <a:r>
              <a:rPr lang="el-GR" b="1" dirty="0"/>
              <a:t>Κ</a:t>
            </a:r>
            <a:r>
              <a:rPr lang="en-GB" b="1" dirty="0" err="1"/>
              <a:t>οινωνί</a:t>
            </a:r>
            <a:r>
              <a:rPr lang="en-GB" b="1" dirty="0"/>
              <a:t>ας των </a:t>
            </a:r>
            <a:r>
              <a:rPr lang="el-GR" b="1" dirty="0"/>
              <a:t>Π</a:t>
            </a:r>
            <a:r>
              <a:rPr lang="en-GB" b="1" dirty="0" err="1"/>
              <a:t>ολιτών</a:t>
            </a:r>
            <a:r>
              <a:rPr lang="en-GB" b="1" dirty="0"/>
              <a:t> (ΟΚ</a:t>
            </a:r>
            <a:r>
              <a:rPr lang="el-GR" b="1" dirty="0"/>
              <a:t>τ</a:t>
            </a:r>
            <a:r>
              <a:rPr lang="en-GB" b="1" dirty="0"/>
              <a:t>Π)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body" idx="2"/>
          </p:nvPr>
        </p:nvSpPr>
        <p:spPr>
          <a:xfrm>
            <a:off x="399375" y="1483356"/>
            <a:ext cx="10973400" cy="1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Σενάριο: </a:t>
            </a:r>
            <a:r>
              <a:rPr lang="el-GR" sz="2400" dirty="0"/>
              <a:t>θα εκτελεστεί από </a:t>
            </a:r>
            <a:r>
              <a:rPr lang="en-GB" sz="2400" b="1" dirty="0" err="1"/>
              <a:t>δύο</a:t>
            </a:r>
            <a:r>
              <a:rPr lang="en-GB" sz="2400" b="1" dirty="0"/>
              <a:t> </a:t>
            </a:r>
            <a:r>
              <a:rPr lang="en-GB" sz="2400" b="1" dirty="0" err="1"/>
              <a:t>συμμετέχοντες</a:t>
            </a:r>
            <a:endParaRPr sz="2400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b="1" dirty="0"/>
              <a:t>Ανοιχτός διάλογος </a:t>
            </a:r>
            <a:r>
              <a:rPr lang="en-GB" sz="2400" dirty="0"/>
              <a:t>για τις υπόλοιπες ομάδες</a:t>
            </a:r>
            <a:endParaRPr sz="2400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Ερωτήσεις και σχόλια</a:t>
            </a:r>
            <a:endParaRPr sz="2400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Δραστηριότητα 1: Παιχνίδι ρόλων</a:t>
            </a:r>
            <a:endParaRPr b="1" dirty="0"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2650" y="3785856"/>
            <a:ext cx="4609341" cy="307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 amt="11000"/>
          </a:blip>
          <a:srcRect l="4759" t="8019" r="4750" b="156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Ορισμός </a:t>
            </a:r>
            <a:r>
              <a:rPr lang="en-GB" b="1" dirty="0" err="1"/>
              <a:t>μι</a:t>
            </a:r>
            <a:r>
              <a:rPr lang="en-GB" b="1" dirty="0"/>
              <a:t>ας </a:t>
            </a:r>
            <a:r>
              <a:rPr lang="el-GR" b="1" dirty="0"/>
              <a:t>Ο</a:t>
            </a:r>
            <a:r>
              <a:rPr lang="en-GB" b="1" dirty="0" err="1"/>
              <a:t>ργάνωσης</a:t>
            </a:r>
            <a:r>
              <a:rPr lang="en-GB" b="1" dirty="0"/>
              <a:t> </a:t>
            </a:r>
            <a:r>
              <a:rPr lang="en-GB" b="1" dirty="0" err="1"/>
              <a:t>της</a:t>
            </a:r>
            <a:r>
              <a:rPr lang="en-GB" b="1" dirty="0"/>
              <a:t> </a:t>
            </a:r>
            <a:r>
              <a:rPr lang="el-GR" b="1" dirty="0"/>
              <a:t>Κ</a:t>
            </a:r>
            <a:r>
              <a:rPr lang="en-GB" b="1" dirty="0" err="1"/>
              <a:t>οινωνί</a:t>
            </a:r>
            <a:r>
              <a:rPr lang="en-GB" b="1" dirty="0"/>
              <a:t>ας των </a:t>
            </a:r>
            <a:r>
              <a:rPr lang="el-GR" b="1" dirty="0"/>
              <a:t>Π</a:t>
            </a:r>
            <a:r>
              <a:rPr lang="en-GB" b="1" dirty="0" err="1"/>
              <a:t>ολιτών</a:t>
            </a:r>
            <a:r>
              <a:rPr lang="en-GB" b="1" dirty="0"/>
              <a:t> (ΟΚ</a:t>
            </a:r>
            <a:r>
              <a:rPr lang="el-GR" b="1" dirty="0"/>
              <a:t>τ</a:t>
            </a:r>
            <a:r>
              <a:rPr lang="en-GB" b="1" dirty="0"/>
              <a:t>Π) (συνέχεια)</a:t>
            </a:r>
            <a:endParaRPr b="1"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1329570" y="2734516"/>
            <a:ext cx="9981279" cy="1847316"/>
          </a:xfrm>
          <a:prstGeom prst="rect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00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204641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00" dirty="0">
              <a:solidFill>
                <a:schemeClr val="dk1"/>
              </a:solidFill>
            </a:endParaRPr>
          </a:p>
          <a:p>
            <a:pPr marL="85725" marR="204641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2000" dirty="0">
                <a:solidFill>
                  <a:schemeClr val="dk1"/>
                </a:solidFill>
              </a:rPr>
              <a:t> «</a:t>
            </a:r>
            <a:r>
              <a:rPr lang="en-GB" sz="2000" i="1" dirty="0" err="1">
                <a:solidFill>
                  <a:schemeClr val="dk1"/>
                </a:solidFill>
              </a:rPr>
              <a:t>Μι</a:t>
            </a:r>
            <a:r>
              <a:rPr lang="en-GB" sz="2000" i="1" dirty="0">
                <a:solidFill>
                  <a:schemeClr val="dk1"/>
                </a:solidFill>
              </a:rPr>
              <a:t>α </a:t>
            </a:r>
            <a:r>
              <a:rPr lang="el-GR" sz="2000" i="1" dirty="0">
                <a:solidFill>
                  <a:schemeClr val="dk1"/>
                </a:solidFill>
              </a:rPr>
              <a:t>Ο</a:t>
            </a:r>
            <a:r>
              <a:rPr lang="en-GB" sz="2000" i="1" dirty="0" err="1">
                <a:solidFill>
                  <a:schemeClr val="dk1"/>
                </a:solidFill>
              </a:rPr>
              <a:t>ργάνωση</a:t>
            </a:r>
            <a:r>
              <a:rPr lang="en-GB" sz="2000" i="1" dirty="0">
                <a:solidFill>
                  <a:schemeClr val="dk1"/>
                </a:solidFill>
              </a:rPr>
              <a:t> </a:t>
            </a:r>
            <a:r>
              <a:rPr lang="en-GB" sz="2000" i="1" dirty="0" err="1">
                <a:solidFill>
                  <a:schemeClr val="dk1"/>
                </a:solidFill>
              </a:rPr>
              <a:t>της</a:t>
            </a:r>
            <a:r>
              <a:rPr lang="en-GB" sz="2000" i="1" dirty="0">
                <a:solidFill>
                  <a:schemeClr val="dk1"/>
                </a:solidFill>
              </a:rPr>
              <a:t> </a:t>
            </a:r>
            <a:r>
              <a:rPr lang="el-GR" sz="2000" i="1" dirty="0">
                <a:solidFill>
                  <a:schemeClr val="dk1"/>
                </a:solidFill>
              </a:rPr>
              <a:t>Κ</a:t>
            </a:r>
            <a:r>
              <a:rPr lang="en-GB" sz="2000" i="1" dirty="0" err="1">
                <a:solidFill>
                  <a:schemeClr val="dk1"/>
                </a:solidFill>
              </a:rPr>
              <a:t>οινωνί</a:t>
            </a:r>
            <a:r>
              <a:rPr lang="en-GB" sz="2000" i="1" dirty="0">
                <a:solidFill>
                  <a:schemeClr val="dk1"/>
                </a:solidFill>
              </a:rPr>
              <a:t>ας των </a:t>
            </a:r>
            <a:r>
              <a:rPr lang="el-GR" sz="2000" i="1" dirty="0" err="1">
                <a:solidFill>
                  <a:schemeClr val="dk1"/>
                </a:solidFill>
              </a:rPr>
              <a:t>Πο</a:t>
            </a:r>
            <a:r>
              <a:rPr lang="en-GB" sz="2000" i="1" dirty="0" err="1">
                <a:solidFill>
                  <a:schemeClr val="dk1"/>
                </a:solidFill>
              </a:rPr>
              <a:t>λιτών</a:t>
            </a:r>
            <a:r>
              <a:rPr lang="en-GB" sz="2000" i="1" dirty="0">
                <a:solidFill>
                  <a:schemeClr val="dk1"/>
                </a:solidFill>
              </a:rPr>
              <a:t> είναι μια </a:t>
            </a:r>
            <a:r>
              <a:rPr lang="en-GB" sz="2000" b="1" i="1" dirty="0">
                <a:solidFill>
                  <a:schemeClr val="dk1"/>
                </a:solidFill>
              </a:rPr>
              <a:t>οργανωτική δομή </a:t>
            </a:r>
            <a:r>
              <a:rPr lang="en-GB" sz="2000" i="1" dirty="0">
                <a:solidFill>
                  <a:schemeClr val="dk1"/>
                </a:solidFill>
              </a:rPr>
              <a:t>της οποίας τα μέλη </a:t>
            </a:r>
            <a:r>
              <a:rPr lang="en-GB" sz="2000" b="1" i="1" dirty="0">
                <a:solidFill>
                  <a:schemeClr val="dk1"/>
                </a:solidFill>
              </a:rPr>
              <a:t>υπηρετούν το γενικό συμφέρον </a:t>
            </a:r>
            <a:r>
              <a:rPr lang="en-GB" sz="2000" i="1" dirty="0">
                <a:solidFill>
                  <a:schemeClr val="dk1"/>
                </a:solidFill>
              </a:rPr>
              <a:t>μέσω μιας </a:t>
            </a:r>
            <a:r>
              <a:rPr lang="en-GB" sz="2000" b="1" i="1" dirty="0">
                <a:solidFill>
                  <a:schemeClr val="dk1"/>
                </a:solidFill>
              </a:rPr>
              <a:t>δημοκρατικής διαδικασίας </a:t>
            </a:r>
            <a:r>
              <a:rPr lang="en-GB" sz="2000" i="1" dirty="0">
                <a:solidFill>
                  <a:schemeClr val="dk1"/>
                </a:solidFill>
              </a:rPr>
              <a:t>και η οποία διαδραματίζει </a:t>
            </a:r>
            <a:r>
              <a:rPr lang="en-GB" sz="2000" b="1" i="1" dirty="0">
                <a:solidFill>
                  <a:schemeClr val="dk1"/>
                </a:solidFill>
              </a:rPr>
              <a:t>ρόλο διαμεσολαβητή μεταξύ των δημόσιων αρχών και των πολιτών</a:t>
            </a:r>
            <a:r>
              <a:rPr lang="el-GR" sz="2000" i="1" dirty="0">
                <a:solidFill>
                  <a:schemeClr val="dk1"/>
                </a:solidFill>
              </a:rPr>
              <a:t>»</a:t>
            </a:r>
            <a:r>
              <a:rPr lang="en-GB" sz="2000" dirty="0">
                <a:solidFill>
                  <a:schemeClr val="dk1"/>
                </a:solidFill>
              </a:rPr>
              <a:t>.</a:t>
            </a:r>
            <a:endParaRPr sz="2000" dirty="0"/>
          </a:p>
          <a:p>
            <a:pPr marL="85725" marR="204641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dirty="0" err="1">
                <a:solidFill>
                  <a:schemeClr val="dk1"/>
                </a:solidFill>
              </a:rPr>
              <a:t>Γλωσσάριο</a:t>
            </a:r>
            <a:r>
              <a:rPr lang="en-GB" sz="2000" dirty="0">
                <a:solidFill>
                  <a:schemeClr val="dk1"/>
                </a:solidFill>
              </a:rPr>
              <a:t>, </a:t>
            </a:r>
            <a:r>
              <a:rPr lang="en-GB" sz="2000" dirty="0" err="1">
                <a:solidFill>
                  <a:schemeClr val="dk1"/>
                </a:solidFill>
              </a:rPr>
              <a:t>Ευρω</a:t>
            </a:r>
            <a:r>
              <a:rPr lang="en-GB" sz="2000" dirty="0">
                <a:solidFill>
                  <a:schemeClr val="dk1"/>
                </a:solidFill>
              </a:rPr>
              <a:t>παϊκή Ένωση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 amt="7000"/>
          </a:blip>
          <a:srcRect l="4759" t="8019" r="4750" b="15672"/>
          <a:stretch/>
        </p:blipFill>
        <p:spPr>
          <a:xfrm>
            <a:off x="0" y="6966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399370" y="1568087"/>
            <a:ext cx="10554382" cy="38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8175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 err="1"/>
              <a:t>Οι</a:t>
            </a:r>
            <a:r>
              <a:rPr lang="en-GB" sz="2400" dirty="0"/>
              <a:t> </a:t>
            </a:r>
            <a:r>
              <a:rPr lang="el-GR" sz="2400" dirty="0"/>
              <a:t>Ο</a:t>
            </a:r>
            <a:r>
              <a:rPr lang="en-GB" sz="2400" dirty="0" err="1"/>
              <a:t>ργ</a:t>
            </a:r>
            <a:r>
              <a:rPr lang="en-GB" sz="2400" dirty="0"/>
              <a:t>ανώσεις της </a:t>
            </a:r>
            <a:r>
              <a:rPr lang="el-GR" sz="2400" dirty="0"/>
              <a:t>Κ</a:t>
            </a:r>
            <a:r>
              <a:rPr lang="en-GB" sz="2400" dirty="0" err="1"/>
              <a:t>οινωνί</a:t>
            </a:r>
            <a:r>
              <a:rPr lang="en-GB" sz="2400" dirty="0"/>
              <a:t>ας των </a:t>
            </a:r>
            <a:r>
              <a:rPr lang="el-GR" sz="2400" dirty="0"/>
              <a:t>Π</a:t>
            </a:r>
            <a:r>
              <a:rPr lang="en-GB" sz="2400" dirty="0" err="1"/>
              <a:t>ολιτών</a:t>
            </a:r>
            <a:r>
              <a:rPr lang="en-GB" sz="2400" dirty="0"/>
              <a:t> (ΟΚ</a:t>
            </a:r>
            <a:r>
              <a:rPr lang="el-GR" sz="2400" dirty="0"/>
              <a:t>τ</a:t>
            </a:r>
            <a:r>
              <a:rPr lang="en-GB" sz="2400" dirty="0"/>
              <a:t>Π) είναι </a:t>
            </a:r>
            <a:r>
              <a:rPr lang="en-GB" sz="2400" b="1" dirty="0"/>
              <a:t>εθελοντικές οργανώσεις </a:t>
            </a:r>
            <a:r>
              <a:rPr lang="en-GB" sz="2400" dirty="0"/>
              <a:t>και </a:t>
            </a:r>
            <a:r>
              <a:rPr lang="en-GB" sz="2400" b="1" dirty="0"/>
              <a:t>διαφέρουν </a:t>
            </a:r>
            <a:r>
              <a:rPr lang="en-GB" sz="2400" dirty="0"/>
              <a:t>από τους </a:t>
            </a:r>
            <a:r>
              <a:rPr lang="en-GB" sz="2400" b="1" dirty="0"/>
              <a:t>κυβερνητικούς </a:t>
            </a:r>
            <a:r>
              <a:rPr lang="en-GB" sz="2400" dirty="0"/>
              <a:t>και εμπορικούς </a:t>
            </a:r>
            <a:r>
              <a:rPr lang="en-GB" sz="2400" b="1" dirty="0"/>
              <a:t>κερδοσκοπικούς φορείς</a:t>
            </a:r>
            <a:r>
              <a:rPr lang="en-GB" sz="2400" dirty="0"/>
              <a:t>. </a:t>
            </a:r>
            <a:endParaRPr sz="2400" dirty="0"/>
          </a:p>
          <a:p>
            <a:pPr marL="638175" lvl="0" indent="-495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Η κατεύθυνση και η διακυβέρνηση των ΟΚ</a:t>
            </a:r>
            <a:r>
              <a:rPr lang="el-GR" sz="2400" dirty="0"/>
              <a:t>τ</a:t>
            </a:r>
            <a:r>
              <a:rPr lang="en-GB" sz="2400" dirty="0"/>
              <a:t>Π αποφασίζεται από τα </a:t>
            </a:r>
            <a:r>
              <a:rPr lang="en-GB" sz="2400" b="1" dirty="0"/>
              <a:t>μέλη της εκλογικής τους περιφέρειας </a:t>
            </a:r>
            <a:r>
              <a:rPr lang="en-GB" sz="2400" dirty="0"/>
              <a:t>ή τους </a:t>
            </a:r>
            <a:r>
              <a:rPr lang="en-GB" sz="2400" b="1" dirty="0"/>
              <a:t>πολίτες</a:t>
            </a:r>
            <a:r>
              <a:rPr lang="en-GB" sz="2400" dirty="0"/>
              <a:t>.</a:t>
            </a:r>
            <a:endParaRPr sz="2400" dirty="0"/>
          </a:p>
          <a:p>
            <a:pPr marL="638175" lvl="0" indent="-495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 err="1"/>
              <a:t>Οι</a:t>
            </a:r>
            <a:r>
              <a:rPr lang="en-GB" sz="2400" dirty="0"/>
              <a:t> ΟΚ</a:t>
            </a:r>
            <a:r>
              <a:rPr lang="el-GR" sz="2400" dirty="0"/>
              <a:t>τ</a:t>
            </a:r>
            <a:r>
              <a:rPr lang="en-GB" sz="2400" dirty="0"/>
              <a:t>Π δημιουργούνται με βάση διάφορες εκτιμήσεις, όπως </a:t>
            </a:r>
            <a:r>
              <a:rPr lang="en-GB" sz="2400" b="1" dirty="0"/>
              <a:t>φιλανθρωπικές</a:t>
            </a:r>
            <a:r>
              <a:rPr lang="en-GB" sz="2400" dirty="0"/>
              <a:t>, </a:t>
            </a:r>
            <a:r>
              <a:rPr lang="en-GB" sz="2400" b="1" dirty="0"/>
              <a:t>πολιτιστικές</a:t>
            </a:r>
            <a:r>
              <a:rPr lang="en-GB" sz="2400" dirty="0"/>
              <a:t>, </a:t>
            </a:r>
            <a:r>
              <a:rPr lang="en-GB" sz="2400" b="1" dirty="0"/>
              <a:t>επιστημονικές</a:t>
            </a:r>
            <a:r>
              <a:rPr lang="en-GB" sz="2400" dirty="0"/>
              <a:t>, ηθικές, </a:t>
            </a:r>
            <a:r>
              <a:rPr lang="en-GB" sz="2400" b="1" dirty="0"/>
              <a:t>θρησκευτικές </a:t>
            </a:r>
            <a:r>
              <a:rPr lang="en-GB" sz="2400" dirty="0"/>
              <a:t>ή </a:t>
            </a:r>
            <a:r>
              <a:rPr lang="en-GB" sz="2400" b="1" dirty="0"/>
              <a:t>άλλες</a:t>
            </a:r>
            <a:r>
              <a:rPr lang="en-GB" sz="2400" dirty="0"/>
              <a:t>.</a:t>
            </a:r>
            <a:endParaRPr sz="2400" dirty="0"/>
          </a:p>
          <a:p>
            <a:pPr marL="638175" lvl="0" indent="-49530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Λειτουργούν σε </a:t>
            </a:r>
            <a:r>
              <a:rPr lang="en-GB" sz="2400" b="1" dirty="0"/>
              <a:t>τοπικό</a:t>
            </a:r>
            <a:r>
              <a:rPr lang="en-GB" sz="2400" dirty="0"/>
              <a:t>, </a:t>
            </a:r>
            <a:r>
              <a:rPr lang="en-GB" sz="2400" b="1" dirty="0"/>
              <a:t>εθνικό </a:t>
            </a:r>
            <a:r>
              <a:rPr lang="en-GB" sz="2400" dirty="0"/>
              <a:t>ή </a:t>
            </a:r>
            <a:r>
              <a:rPr lang="en-GB" sz="2400" b="1" dirty="0"/>
              <a:t>διεθνές </a:t>
            </a:r>
            <a:r>
              <a:rPr lang="en-GB" sz="2400" dirty="0"/>
              <a:t>επίπεδο.</a:t>
            </a:r>
            <a:endParaRPr sz="2400" dirty="0"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Ορισμός </a:t>
            </a:r>
            <a:r>
              <a:rPr lang="en-GB" b="1" dirty="0" err="1"/>
              <a:t>μι</a:t>
            </a:r>
            <a:r>
              <a:rPr lang="en-GB" b="1" dirty="0"/>
              <a:t>ας </a:t>
            </a:r>
            <a:r>
              <a:rPr lang="el-GR" b="1" dirty="0"/>
              <a:t>Ο</a:t>
            </a:r>
            <a:r>
              <a:rPr lang="en-GB" b="1" dirty="0" err="1"/>
              <a:t>ργάνωσης</a:t>
            </a:r>
            <a:r>
              <a:rPr lang="en-GB" b="1" dirty="0"/>
              <a:t> </a:t>
            </a:r>
            <a:r>
              <a:rPr lang="en-GB" b="1" dirty="0" err="1"/>
              <a:t>της</a:t>
            </a:r>
            <a:r>
              <a:rPr lang="en-GB" b="1" dirty="0"/>
              <a:t> </a:t>
            </a:r>
            <a:r>
              <a:rPr lang="el-GR" b="1" dirty="0"/>
              <a:t>Κ</a:t>
            </a:r>
            <a:r>
              <a:rPr lang="en-GB" b="1" dirty="0" err="1"/>
              <a:t>οινωνί</a:t>
            </a:r>
            <a:r>
              <a:rPr lang="en-GB" b="1" dirty="0"/>
              <a:t>ας των </a:t>
            </a:r>
            <a:r>
              <a:rPr lang="el-GR" b="1" dirty="0"/>
              <a:t>Π</a:t>
            </a:r>
            <a:r>
              <a:rPr lang="en-GB" b="1" dirty="0" err="1"/>
              <a:t>ολιτών</a:t>
            </a:r>
            <a:r>
              <a:rPr lang="en-GB" b="1" dirty="0"/>
              <a:t> (ΟΚ</a:t>
            </a:r>
            <a:r>
              <a:rPr lang="el-GR" b="1" dirty="0"/>
              <a:t>τ</a:t>
            </a:r>
            <a:r>
              <a:rPr lang="en-GB" b="1" dirty="0"/>
              <a:t>Π) (συνέχεια)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 r="5843" b="7095"/>
          <a:stretch/>
        </p:blipFill>
        <p:spPr>
          <a:xfrm>
            <a:off x="8416213" y="4236099"/>
            <a:ext cx="3775788" cy="2500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27"/>
          <p:cNvGraphicFramePr/>
          <p:nvPr>
            <p:extLst>
              <p:ext uri="{D42A27DB-BD31-4B8C-83A1-F6EECF244321}">
                <p14:modId xmlns:p14="http://schemas.microsoft.com/office/powerpoint/2010/main" val="2168920764"/>
              </p:ext>
            </p:extLst>
          </p:nvPr>
        </p:nvGraphicFramePr>
        <p:xfrm>
          <a:off x="899373" y="1457192"/>
          <a:ext cx="7998125" cy="3604155"/>
        </p:xfrm>
        <a:graphic>
          <a:graphicData uri="http://schemas.openxmlformats.org/drawingml/2006/table">
            <a:tbl>
              <a:tblPr firstRow="1" firstCol="1" bandRow="1">
                <a:noFill/>
                <a:tableStyleId>{8E87090A-87F8-4958-BAB7-42497D90AF4C}</a:tableStyleId>
              </a:tblPr>
              <a:tblGrid>
                <a:gridCol w="368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Επ</a:t>
                      </a:r>
                      <a:r>
                        <a:rPr lang="en-GB" sz="20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ιχειρησι</a:t>
                      </a: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ακές ΟΚ</a:t>
                      </a:r>
                      <a:r>
                        <a:rPr lang="el-GR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τ</a:t>
                      </a: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</a:t>
                      </a:r>
                      <a:endParaRPr sz="20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Υποστηρικτικές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ΟΚ</a:t>
                      </a:r>
                      <a:r>
                        <a:rPr lang="el-GR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τ</a:t>
                      </a: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</a:t>
                      </a:r>
                      <a:r>
                        <a:rPr lang="el-GR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(Συν</a:t>
                      </a:r>
                      <a:r>
                        <a:rPr lang="el-GR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ηγορίας)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Έργ</a:t>
                      </a:r>
                      <a:r>
                        <a:rPr lang="en-GB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 που σχετίζονται με την ανάπτυξη. 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l-GR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Αναλαμβάνουν</a:t>
                      </a:r>
                      <a:r>
                        <a:rPr lang="el-GR" sz="1600" b="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έν</a:t>
                      </a:r>
                      <a:r>
                        <a:rPr lang="en-GB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 ευρύ φάσμα δραστηριοτήτων 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Κα</a:t>
                      </a:r>
                      <a:r>
                        <a:rPr lang="en-GB" sz="1600" b="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λύ</a:t>
                      </a:r>
                      <a:r>
                        <a:rPr lang="en-GB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πτουν διαφορετικές γεωγραφικές περιοχές, δηλαδή κοινοτικό, τοπικό, περιφερειακό, εθνικό, περιφερειακό και διεθνές επίπεδο.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E5F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Εκ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προσωπούν συγκεκριμένα θέματα, απόψεις, ανησυχίες ή συμφέροντα. 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l-G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Υποστηρίζουν</a:t>
                      </a:r>
                      <a:r>
                        <a:rPr lang="el-GR" sz="16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αλλαγές 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ολιτικής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που αφορούν ένα συγκεκριμένο σκοπό 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l-G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Επηρεάζουν</a:t>
                      </a:r>
                      <a:r>
                        <a:rPr lang="el-GR" sz="16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τις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α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ντίστοιχες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π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ολιτικές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πρα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κτικές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και 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τις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απ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όψεις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των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δι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αφόρων φορέων.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Εκδηλώσεις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ευ</a:t>
                      </a: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αισθητοποίησης, εκστρατείες, διαδηλώσεις και συγκεντρώσεις για την αντιμετώπιση προβλημάτων, την άσκηση πίεσης και την επιρροή στην αλλαγή πολιτικής.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E5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Κα</a:t>
            </a:r>
            <a:r>
              <a:rPr lang="en-GB" b="1" dirty="0" err="1"/>
              <a:t>τηγορίες</a:t>
            </a:r>
            <a:r>
              <a:rPr lang="en-GB" b="1" dirty="0"/>
              <a:t> ΟΚ</a:t>
            </a:r>
            <a:r>
              <a:rPr lang="el-GR" b="1" dirty="0"/>
              <a:t>τ</a:t>
            </a:r>
            <a:r>
              <a:rPr lang="en-GB" b="1" dirty="0"/>
              <a:t>Π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1231</Words>
  <Application>Microsoft Office PowerPoint</Application>
  <PresentationFormat>Widescreen</PresentationFormat>
  <Paragraphs>96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Noto Sans Symbols</vt:lpstr>
      <vt:lpstr>Poppins</vt:lpstr>
      <vt:lpstr>Calibri</vt:lpstr>
      <vt:lpstr>Wingdings</vt:lpstr>
      <vt:lpstr>CARDET Course template</vt:lpstr>
      <vt:lpstr>2_CARDET Course template</vt:lpstr>
      <vt:lpstr>Ενότητα 1  Βασικές αρχές των ΟΚτΠ</vt:lpstr>
      <vt:lpstr>Δραστηριότητα εξοικείωσης </vt:lpstr>
      <vt:lpstr>Ενότητα 1 - Επισκόπηση</vt:lpstr>
      <vt:lpstr>Υποενότητα 1 - Μαθησιακοί στόχοι</vt:lpstr>
      <vt:lpstr>Ορισμός μιας Οργάνωσης της Κοινωνίας των Πολιτών (ΟΚτΠ)</vt:lpstr>
      <vt:lpstr>Δραστηριότητα 1: Παιχνίδι ρόλων</vt:lpstr>
      <vt:lpstr>Ορισμός μιας Οργάνωσης της Κοινωνίας των Πολιτών (ΟΚτΠ) (συνέχεια)</vt:lpstr>
      <vt:lpstr>Ορισμός μιας Οργάνωσης της Κοινωνίας των Πολιτών (ΟΚτΠ) (συνέχεια)</vt:lpstr>
      <vt:lpstr>Κατηγορίες ΟΚτΠ</vt:lpstr>
      <vt:lpstr>Τύποι ΟΚτΠ</vt:lpstr>
      <vt:lpstr>Τύποι ΟΚτΠ (συνέχεια)</vt:lpstr>
      <vt:lpstr>Δραστηριότητα 2: Έρευνα και ανταλλαγή ιδεών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CSOs Fundamentals</dc:title>
  <dc:creator>2Fast4u</dc:creator>
  <cp:keywords>, docId:ADC5F3BF42E5EA114CEEBC6F23AE613B</cp:keywords>
  <cp:lastModifiedBy>Foteini Sokratous</cp:lastModifiedBy>
  <cp:revision>12</cp:revision>
  <dcterms:created xsi:type="dcterms:W3CDTF">2014-07-11T09:12:14Z</dcterms:created>
  <dcterms:modified xsi:type="dcterms:W3CDTF">2024-03-08T13:43:38Z</dcterms:modified>
</cp:coreProperties>
</file>