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8"/>
  </p:notesMasterIdLst>
  <p:sldIdLst>
    <p:sldId id="256" r:id="rId3"/>
    <p:sldId id="281" r:id="rId4"/>
    <p:sldId id="258" r:id="rId5"/>
    <p:sldId id="259" r:id="rId6"/>
    <p:sldId id="260" r:id="rId7"/>
    <p:sldId id="261" r:id="rId8"/>
    <p:sldId id="262" r:id="rId9"/>
    <p:sldId id="283" r:id="rId10"/>
    <p:sldId id="282"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4" r:id="rId27"/>
  </p:sldIdLst>
  <p:sldSz cx="12192000" cy="6858000"/>
  <p:notesSz cx="6858000" cy="9144000"/>
  <p:embeddedFontLs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o6oTNsF6lLp5OQ004gr/3y5M0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57" autoAdjust="0"/>
  </p:normalViewPr>
  <p:slideViewPr>
    <p:cSldViewPr snapToGrid="0">
      <p:cViewPr varScale="1">
        <p:scale>
          <a:sx n="93" d="100"/>
          <a:sy n="93" d="100"/>
        </p:scale>
        <p:origin x="12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freedomhouse.org/report/freedom-and-media/2019/media-freedom-downward-spira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reedomhouse.org/report/freedom-and-media/2019/media-freedom-downward-spira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reedomhouse.org/report/freedom-and-media/2019/media-freedom-downward-spira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reedomhouse.org/report/freedom-and-media/2019/media-freedom-downward-spira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rodigygame.com/main-en/blog/teaching-media-literac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llinsdictionary.com/dictionary/english/medi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utm_source=link-attribution&amp;amp;utm_medium=referral&amp;amp;utm_campaign=image&amp;amp;utm_content=185366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ba291bc7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5ba291bc7f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g25ba291bc7f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ba291bc7f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ba291bc7f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ba291bc7f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5ba291bc7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5ba291bc7f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g25ba291bc7f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Πηγή εικόνας:</a:t>
            </a:r>
            <a:endParaRPr/>
          </a:p>
          <a:p>
            <a:pPr marL="0" lvl="0" indent="0" algn="l" rtl="0">
              <a:lnSpc>
                <a:spcPct val="100000"/>
              </a:lnSpc>
              <a:spcBef>
                <a:spcPts val="0"/>
              </a:spcBef>
              <a:spcAft>
                <a:spcPts val="0"/>
              </a:spcAft>
              <a:buSzPts val="1400"/>
              <a:buNone/>
            </a:pPr>
            <a:r>
              <a:rPr lang="en-US"/>
              <a:t>https://www.wsj.com/articles/the-aclu-retreats-from-free-expression-1529533065</a:t>
            </a:r>
            <a:endParaRPr/>
          </a:p>
        </p:txBody>
      </p:sp>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Πηγή κειμένου: (2016, July 25). Ο </a:t>
            </a:r>
            <a:r>
              <a:rPr lang="en-US" sz="1100" i="1">
                <a:latin typeface="Arial"/>
                <a:ea typeface="Arial"/>
                <a:cs typeface="Arial"/>
                <a:sym typeface="Arial"/>
              </a:rPr>
              <a:t>ρόλος των μέσων ενημέρωσης στη δημοκρατία</a:t>
            </a:r>
            <a:r>
              <a:rPr lang="en-US" sz="1100">
                <a:latin typeface="Arial"/>
                <a:ea typeface="Arial"/>
                <a:cs typeface="Arial"/>
                <a:sym typeface="Arial"/>
              </a:rPr>
              <a:t>. Legal Desire Media and Insights. https://legaldesire.com/role-of-media-in-democracy/. </a:t>
            </a:r>
            <a:endParaRPr sz="1100">
              <a:latin typeface="Arial"/>
              <a:ea typeface="Arial"/>
              <a:cs typeface="Arial"/>
              <a:sym typeface="Arial"/>
            </a:endParaRPr>
          </a:p>
          <a:p>
            <a:pPr marL="35560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Πηγή εικόνας: https://tribune.com.pk/story/492101/media-accountability-sc-to-form-two-member-commission</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137" name="Google Shape;1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Επιπλέον πληροφορίες: Η κατανόηση του γεγονότος ότι όλες οι </a:t>
            </a:r>
            <a:r>
              <a:rPr lang="en-US" dirty="0" err="1"/>
              <a:t>ιστορίες</a:t>
            </a:r>
            <a:r>
              <a:rPr lang="en-US" dirty="0"/>
              <a:t> </a:t>
            </a:r>
            <a:r>
              <a:rPr lang="el-GR" dirty="0"/>
              <a:t>γίνονται</a:t>
            </a:r>
            <a:r>
              <a:rPr lang="el-GR" baseline="0" dirty="0"/>
              <a:t> αντικείμενο αφήγησης</a:t>
            </a:r>
            <a:r>
              <a:rPr lang="en-US" dirty="0"/>
              <a:t> από την οπτική γωνία κάποιου και φέρουν πάντα μαζί τους ένα σύνολο αξιών και απόψεων σημαίνει εγγενώς ότι δεν εκπροσωπούνται άλλες αξίες. Το να μπορούμε να αναγνωρίζουμε και να κατονομάζουμε τις προοπτικές που λείπουν είναι μια κρίσιμη δεξιότητα της δημοκρατίας.</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Πηγή εικόνας: </a:t>
            </a:r>
            <a:endParaRPr dirty="0"/>
          </a:p>
          <a:p>
            <a:pPr marL="0" lvl="0" indent="0" algn="l" rtl="0">
              <a:lnSpc>
                <a:spcPct val="100000"/>
              </a:lnSpc>
              <a:spcBef>
                <a:spcPts val="0"/>
              </a:spcBef>
              <a:spcAft>
                <a:spcPts val="0"/>
              </a:spcAft>
              <a:buSzPts val="1400"/>
              <a:buNone/>
            </a:pPr>
            <a:r>
              <a:rPr lang="en-US" dirty="0"/>
              <a:t>https://www.ringcentral.com/us/en/blog/in-person-team-building/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Πηγή κειμένου: </a:t>
            </a:r>
            <a:r>
              <a:rPr lang="en-US" sz="1100" dirty="0" err="1">
                <a:latin typeface="Arial"/>
                <a:ea typeface="Arial"/>
                <a:cs typeface="Arial"/>
                <a:sym typeface="Arial"/>
              </a:rPr>
              <a:t>Thoman</a:t>
            </a:r>
            <a:r>
              <a:rPr lang="en-US" sz="1100" dirty="0">
                <a:latin typeface="Arial"/>
                <a:ea typeface="Arial"/>
                <a:cs typeface="Arial"/>
                <a:sym typeface="Arial"/>
              </a:rPr>
              <a:t>, E. (2007). </a:t>
            </a:r>
            <a:r>
              <a:rPr lang="en-US" sz="1100" i="1" dirty="0">
                <a:latin typeface="Arial"/>
                <a:ea typeface="Arial"/>
                <a:cs typeface="Arial"/>
                <a:sym typeface="Arial"/>
              </a:rPr>
              <a:t>Διδασκαλία της δημοκρατίας: Μ.Μ.Ε: Ένας οδηγός για τους εκπαιδευτικούς της παιδείας στα μέσα ενημέρωσης για τα διλήμματα + τις αποφάσεις ...</a:t>
            </a:r>
            <a:r>
              <a:rPr lang="en-US" sz="1100" dirty="0">
                <a:latin typeface="Arial"/>
                <a:ea typeface="Arial"/>
                <a:cs typeface="Arial"/>
                <a:sym typeface="Arial"/>
              </a:rPr>
              <a:t> Εθνικό Κέντρο για τη διατήρηση της δημοκρατίας.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45" name="Google Shape;1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5aa20c1e3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5aa20c1e34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Πηγή κειμένου: </a:t>
            </a:r>
            <a:r>
              <a:rPr lang="en-US" sz="1100" dirty="0" err="1">
                <a:latin typeface="Arial"/>
                <a:ea typeface="Arial"/>
                <a:cs typeface="Arial"/>
                <a:sym typeface="Arial"/>
              </a:rPr>
              <a:t>Thoman</a:t>
            </a:r>
            <a:r>
              <a:rPr lang="en-US" sz="1100" dirty="0">
                <a:latin typeface="Arial"/>
                <a:ea typeface="Arial"/>
                <a:cs typeface="Arial"/>
                <a:sym typeface="Arial"/>
              </a:rPr>
              <a:t>, E. (2007). </a:t>
            </a:r>
            <a:r>
              <a:rPr lang="en-US" sz="1100" i="1" dirty="0">
                <a:latin typeface="Arial"/>
                <a:ea typeface="Arial"/>
                <a:cs typeface="Arial"/>
                <a:sym typeface="Arial"/>
              </a:rPr>
              <a:t>Διδασκαλία της δημοκρατίας: Μ.Μ.Ε: Ένας οδηγός για τους εκπαιδευτικούς της παιδείας στα μέσα ενημέρωσης για τα διλήμματα + τις αποφάσεις ...</a:t>
            </a:r>
            <a:r>
              <a:rPr lang="en-US" sz="1100" dirty="0">
                <a:latin typeface="Arial"/>
                <a:ea typeface="Arial"/>
                <a:cs typeface="Arial"/>
                <a:sym typeface="Arial"/>
              </a:rPr>
              <a:t> Εθνικό Κέντρο για τη διατήρηση της δημοκρατίας. </a:t>
            </a:r>
            <a:endParaRPr sz="1100" dirty="0">
              <a:latin typeface="Arial"/>
              <a:ea typeface="Arial"/>
              <a:cs typeface="Arial"/>
              <a:sym typeface="Arial"/>
            </a:endParaRPr>
          </a:p>
          <a:p>
            <a:pPr marL="0" lvl="0" indent="0" algn="l" rtl="0">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US" dirty="0"/>
              <a:t>Πηγή εικόνας: </a:t>
            </a:r>
            <a:endParaRPr dirty="0"/>
          </a:p>
          <a:p>
            <a:pPr marL="0" lvl="0" indent="0" algn="l" rtl="0">
              <a:spcBef>
                <a:spcPts val="0"/>
              </a:spcBef>
              <a:spcAft>
                <a:spcPts val="0"/>
              </a:spcAft>
              <a:buSzPts val="1400"/>
              <a:buNone/>
            </a:pPr>
            <a:r>
              <a:rPr lang="en-US" dirty="0"/>
              <a:t>https://www.ringcentral.com/us/en/blog/in-person-team-building/</a:t>
            </a:r>
            <a:endParaRPr dirty="0"/>
          </a:p>
        </p:txBody>
      </p:sp>
      <p:sp>
        <p:nvSpPr>
          <p:cNvPr id="154" name="Google Shape;154;g25aa20c1e34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Πηγή: http://democraticoversight.ge/en/topics/security-sector-oversight/role-of-civil-society-media </a:t>
            </a:r>
            <a:endParaRPr/>
          </a:p>
        </p:txBody>
      </p:sp>
      <p:sp>
        <p:nvSpPr>
          <p:cNvPr id="185" name="Google Shape;1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Πηγή εικόνας:</a:t>
            </a:r>
            <a:endParaRPr/>
          </a:p>
          <a:p>
            <a:pPr marL="0" lvl="0" indent="0" algn="l" rtl="0">
              <a:lnSpc>
                <a:spcPct val="100000"/>
              </a:lnSpc>
              <a:spcBef>
                <a:spcPts val="0"/>
              </a:spcBef>
              <a:spcAft>
                <a:spcPts val="0"/>
              </a:spcAft>
              <a:buSzPts val="1400"/>
              <a:buNone/>
            </a:pPr>
            <a:r>
              <a:rPr lang="en-US"/>
              <a:t>https://www.epde.org/en/news/details/censorship-and-manipulation-how-the-media-affected-the-outcome-of-the-election-in-russia.html</a:t>
            </a:r>
            <a:endParaRPr/>
          </a:p>
        </p:txBody>
      </p:sp>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42c1740c7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g242c1740c7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40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Πηγή εικόνας και κειμένου: </a:t>
            </a:r>
            <a:r>
              <a:rPr lang="en-US" u="sng">
                <a:solidFill>
                  <a:schemeClr val="hlink"/>
                </a:solidFill>
                <a:hlinkClick r:id="rId3"/>
              </a:rPr>
              <a:t>https:</a:t>
            </a:r>
            <a:r>
              <a:rPr lang="en-US"/>
              <a:t>//freedomhouse.org/report/freedom-and-media/2019/media-freedom-downward-spiral </a:t>
            </a:r>
            <a:endParaRPr/>
          </a:p>
          <a:p>
            <a:pPr marL="0" lvl="0" indent="0" algn="l" rtl="0">
              <a:lnSpc>
                <a:spcPct val="100000"/>
              </a:lnSpc>
              <a:spcBef>
                <a:spcPts val="0"/>
              </a:spcBef>
              <a:spcAft>
                <a:spcPts val="0"/>
              </a:spcAft>
              <a:buSzPts val="1400"/>
              <a:buNone/>
            </a:pPr>
            <a:endParaRPr/>
          </a:p>
        </p:txBody>
      </p:sp>
      <p:sp>
        <p:nvSpPr>
          <p:cNvPr id="198" name="Google Shape;1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Πηγή εικόνας και κειμένου: </a:t>
            </a:r>
            <a:r>
              <a:rPr lang="en-US" u="sng">
                <a:solidFill>
                  <a:schemeClr val="hlink"/>
                </a:solidFill>
                <a:hlinkClick r:id="rId3"/>
              </a:rPr>
              <a:t>https:</a:t>
            </a:r>
            <a:r>
              <a:rPr lang="en-US"/>
              <a:t>//freedomhouse.org/report/freedom-and-media/2019/media-freedom-downward-spiral </a:t>
            </a:r>
            <a:endParaRPr/>
          </a:p>
          <a:p>
            <a:pPr marL="0" lvl="0" indent="0" algn="l" rtl="0">
              <a:lnSpc>
                <a:spcPct val="100000"/>
              </a:lnSpc>
              <a:spcBef>
                <a:spcPts val="0"/>
              </a:spcBef>
              <a:spcAft>
                <a:spcPts val="0"/>
              </a:spcAft>
              <a:buSzPts val="1400"/>
              <a:buNone/>
            </a:pPr>
            <a:endParaRPr/>
          </a:p>
        </p:txBody>
      </p:sp>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Πηγή εικόνας: </a:t>
            </a:r>
            <a:r>
              <a:rPr lang="en-US" u="sng">
                <a:solidFill>
                  <a:schemeClr val="hlink"/>
                </a:solidFill>
                <a:hlinkClick r:id="rId3"/>
              </a:rPr>
              <a:t>https:</a:t>
            </a:r>
            <a:r>
              <a:rPr lang="en-US"/>
              <a:t>//freedomhouse.org/report/freedom-and-media/2019/media-freedom-downward-spiral </a:t>
            </a:r>
            <a:endParaRPr/>
          </a:p>
          <a:p>
            <a:pPr marL="0" lvl="0" indent="0" algn="l" rtl="0">
              <a:lnSpc>
                <a:spcPct val="100000"/>
              </a:lnSpc>
              <a:spcBef>
                <a:spcPts val="0"/>
              </a:spcBef>
              <a:spcAft>
                <a:spcPts val="0"/>
              </a:spcAft>
              <a:buSzPts val="1400"/>
              <a:buNone/>
            </a:pPr>
            <a:endParaRPr/>
          </a:p>
        </p:txBody>
      </p:sp>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Πηγή εικόνας: </a:t>
            </a:r>
            <a:r>
              <a:rPr lang="en-US" u="sng">
                <a:solidFill>
                  <a:schemeClr val="hlink"/>
                </a:solidFill>
                <a:hlinkClick r:id="rId3"/>
              </a:rPr>
              <a:t>https:</a:t>
            </a:r>
            <a:r>
              <a:rPr lang="en-US"/>
              <a:t>//freedomhouse.org/report/freedom-and-media/2019/media-freedom-downward-spiral </a:t>
            </a:r>
            <a:endParaRPr/>
          </a:p>
          <a:p>
            <a:pPr marL="0" lvl="0" indent="0" algn="l" rtl="0">
              <a:lnSpc>
                <a:spcPct val="100000"/>
              </a:lnSpc>
              <a:spcBef>
                <a:spcPts val="0"/>
              </a:spcBef>
              <a:spcAft>
                <a:spcPts val="0"/>
              </a:spcAft>
              <a:buSzPts val="1400"/>
              <a:buNone/>
            </a:pPr>
            <a:endParaRPr/>
          </a:p>
        </p:txBody>
      </p:sp>
      <p:sp>
        <p:nvSpPr>
          <p:cNvPr id="218" name="Google Shape;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Λείπει η πίστωση της φωτογραφίας;</a:t>
            </a:r>
            <a:endParaRPr dirty="0"/>
          </a:p>
        </p:txBody>
      </p:sp>
      <p:sp>
        <p:nvSpPr>
          <p:cNvPr id="223" name="Google Shape;2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Επιπλέον πληροφορίες: </a:t>
            </a:r>
            <a:r>
              <a:rPr lang="en-US" b="0" i="0" dirty="0">
                <a:solidFill>
                  <a:schemeClr val="dk1"/>
                </a:solidFill>
                <a:latin typeface="Calibri"/>
                <a:ea typeface="Calibri"/>
                <a:cs typeface="Calibri"/>
                <a:sym typeface="Calibri"/>
              </a:rPr>
              <a:t>Αυτό σας επιτρέπει να κάνετε μια συζήτηση για το πώς οι </a:t>
            </a:r>
            <a:r>
              <a:rPr lang="el-GR" b="0" i="0" dirty="0">
                <a:solidFill>
                  <a:schemeClr val="dk1"/>
                </a:solidFill>
                <a:latin typeface="Calibri"/>
                <a:ea typeface="Calibri"/>
                <a:cs typeface="Calibri"/>
                <a:sym typeface="Calibri"/>
              </a:rPr>
              <a:t>συμμετέχοντες</a:t>
            </a:r>
            <a:r>
              <a:rPr lang="el-GR" b="0" i="0" baseline="0" dirty="0">
                <a:solidFill>
                  <a:schemeClr val="dk1"/>
                </a:solidFill>
                <a:latin typeface="Calibri"/>
                <a:ea typeface="Calibri"/>
                <a:cs typeface="Calibri"/>
                <a:sym typeface="Calibri"/>
              </a:rPr>
              <a:t> </a:t>
            </a:r>
            <a:r>
              <a:rPr lang="en-US" b="0" i="0" dirty="0">
                <a:solidFill>
                  <a:schemeClr val="dk1"/>
                </a:solidFill>
                <a:latin typeface="Calibri"/>
                <a:ea typeface="Calibri"/>
                <a:cs typeface="Calibri"/>
                <a:sym typeface="Calibri"/>
              </a:rPr>
              <a:t>θα μπορούσαν να βελτιώσουν το κλιπ</a:t>
            </a:r>
            <a:r>
              <a:rPr lang="el-GR" b="0" i="0" dirty="0">
                <a:solidFill>
                  <a:schemeClr val="dk1"/>
                </a:solidFill>
                <a:latin typeface="Calibri"/>
                <a:ea typeface="Calibri"/>
                <a:cs typeface="Calibri"/>
                <a:sym typeface="Calibri"/>
              </a:rPr>
              <a:t>,</a:t>
            </a:r>
            <a:r>
              <a:rPr lang="en-US" b="0" i="0" dirty="0">
                <a:solidFill>
                  <a:schemeClr val="dk1"/>
                </a:solidFill>
                <a:latin typeface="Calibri"/>
                <a:ea typeface="Calibri"/>
                <a:cs typeface="Calibri"/>
                <a:sym typeface="Calibri"/>
              </a:rPr>
              <a:t> για να επικοινωνήσουν καλύτερα τα σημεία του. Στη συνέχεια, </a:t>
            </a:r>
            <a:r>
              <a:rPr lang="el-GR" b="0" i="0" dirty="0">
                <a:solidFill>
                  <a:schemeClr val="dk1"/>
                </a:solidFill>
                <a:latin typeface="Calibri"/>
                <a:ea typeface="Calibri"/>
                <a:cs typeface="Calibri"/>
                <a:sym typeface="Calibri"/>
              </a:rPr>
              <a:t>χωρίστε</a:t>
            </a:r>
            <a:r>
              <a:rPr lang="el-GR" b="0" i="0" baseline="0" dirty="0">
                <a:solidFill>
                  <a:schemeClr val="dk1"/>
                </a:solidFill>
                <a:latin typeface="Calibri"/>
                <a:ea typeface="Calibri"/>
                <a:cs typeface="Calibri"/>
                <a:sym typeface="Calibri"/>
              </a:rPr>
              <a:t> </a:t>
            </a:r>
            <a:r>
              <a:rPr lang="en-US" b="0" i="0" dirty="0" err="1">
                <a:solidFill>
                  <a:schemeClr val="dk1"/>
                </a:solidFill>
                <a:latin typeface="Calibri"/>
                <a:ea typeface="Calibri"/>
                <a:cs typeface="Calibri"/>
                <a:sym typeface="Calibri"/>
              </a:rPr>
              <a:t>τους</a:t>
            </a:r>
            <a:r>
              <a:rPr lang="en-US" b="0" i="0" dirty="0">
                <a:solidFill>
                  <a:schemeClr val="dk1"/>
                </a:solidFill>
                <a:latin typeface="Calibri"/>
                <a:ea typeface="Calibri"/>
                <a:cs typeface="Calibri"/>
                <a:sym typeface="Calibri"/>
              </a:rPr>
              <a:t> σε ομάδες, θα πρέπει να γράψουν πέντε τρόπους με τους οποίους θα άλλαζαν το κλιπ. </a:t>
            </a:r>
            <a:r>
              <a:rPr lang="el-GR" b="0" i="0" dirty="0">
                <a:solidFill>
                  <a:schemeClr val="dk1"/>
                </a:solidFill>
                <a:latin typeface="Calibri"/>
                <a:ea typeface="Calibri"/>
                <a:cs typeface="Calibri"/>
                <a:sym typeface="Calibri"/>
              </a:rPr>
              <a:t>Μπορούν</a:t>
            </a:r>
            <a:r>
              <a:rPr lang="el-GR" b="0" i="0" baseline="0" dirty="0">
                <a:solidFill>
                  <a:schemeClr val="dk1"/>
                </a:solidFill>
                <a:latin typeface="Calibri"/>
                <a:ea typeface="Calibri"/>
                <a:cs typeface="Calibri"/>
                <a:sym typeface="Calibri"/>
              </a:rPr>
              <a:t> </a:t>
            </a:r>
            <a:r>
              <a:rPr lang="en-US" b="0" i="0" dirty="0">
                <a:solidFill>
                  <a:schemeClr val="dk1"/>
                </a:solidFill>
                <a:latin typeface="Calibri"/>
                <a:ea typeface="Calibri"/>
                <a:cs typeface="Calibri"/>
                <a:sym typeface="Calibri"/>
              </a:rPr>
              <a:t>να σχεδιάσουν το storyboard του ανανεωμένου ειδησεογραφικού άρθρου.</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Πηγή κειμένου: </a:t>
            </a:r>
            <a:r>
              <a:rPr lang="en-US" u="sng" dirty="0">
                <a:solidFill>
                  <a:srgbClr val="3B3842"/>
                </a:solidFill>
                <a:hlinkClick r:id="rId3">
                  <a:extLst>
                    <a:ext uri="{A12FA001-AC4F-418D-AE19-62706E023703}">
                      <ahyp:hlinkClr xmlns:ahyp="http://schemas.microsoft.com/office/drawing/2018/hyperlinkcolor" val="tx"/>
                    </a:ext>
                  </a:extLst>
                </a:hlinkClick>
              </a:rPr>
              <a:t>https:</a:t>
            </a:r>
            <a:r>
              <a:rPr lang="en-US" dirty="0">
                <a:solidFill>
                  <a:srgbClr val="3B3842"/>
                </a:solidFill>
              </a:rPr>
              <a:t>//www.prodigygame.com/main-en/blog/teaching-media-literacy/ </a:t>
            </a:r>
            <a:endParaRPr dirty="0">
              <a:solidFill>
                <a:srgbClr val="3B3842"/>
              </a:solidFill>
            </a:endParaRPr>
          </a:p>
          <a:p>
            <a:pPr marL="0" lvl="0" indent="0" algn="l" rtl="0">
              <a:lnSpc>
                <a:spcPct val="90000"/>
              </a:lnSpc>
              <a:spcBef>
                <a:spcPts val="1000"/>
              </a:spcBef>
              <a:spcAft>
                <a:spcPts val="0"/>
              </a:spcAft>
              <a:buClr>
                <a:schemeClr val="dk1"/>
              </a:buClr>
              <a:buSzPts val="1700"/>
              <a:buFont typeface="Arial"/>
              <a:buNone/>
            </a:pPr>
            <a:endParaRPr dirty="0">
              <a:solidFill>
                <a:srgbClr val="3B3842"/>
              </a:solidFill>
            </a:endParaRPr>
          </a:p>
          <a:p>
            <a:pPr marL="0" lvl="0" indent="0" algn="l" rtl="0">
              <a:lnSpc>
                <a:spcPct val="100000"/>
              </a:lnSpc>
              <a:spcBef>
                <a:spcPts val="0"/>
              </a:spcBef>
              <a:spcAft>
                <a:spcPts val="0"/>
              </a:spcAft>
              <a:buSzPts val="1400"/>
              <a:buNone/>
            </a:pPr>
            <a:r>
              <a:rPr lang="en-US" dirty="0"/>
              <a:t>Πηγή εικόνας: </a:t>
            </a:r>
            <a:r>
              <a:rPr lang="en-US" dirty="0" err="1"/>
              <a:t>&gt;methodshop&lt;/a&gt; </a:t>
            </a:r>
            <a:r>
              <a:rPr lang="en-US" dirty="0"/>
              <a:t>από &lt;a href=</a:t>
            </a:r>
            <a:r>
              <a:rPr lang="en-US" dirty="0" err="1"/>
              <a:t>"https://pixabay.com//?utm_source=link-attribution&amp;amp;</a:t>
            </a:r>
            <a:r>
              <a:rPr lang="en-US" dirty="0"/>
              <a:t>utm_medium=referral&amp;</a:t>
            </a:r>
            <a:r>
              <a:rPr lang="en-US" dirty="0" err="1"/>
              <a:t>amp;</a:t>
            </a:r>
            <a:r>
              <a:rPr lang="en-US" dirty="0"/>
              <a:t>utm_campaign=image&amp;</a:t>
            </a:r>
            <a:r>
              <a:rPr lang="en-US" dirty="0" err="1"/>
              <a:t>amp;utm_content=2964103</a:t>
            </a:r>
            <a:r>
              <a:rPr lang="en-US" dirty="0"/>
              <a:t>"&gt;Pixabay&lt;/a&gt;.</a:t>
            </a:r>
            <a:endParaRPr dirty="0"/>
          </a:p>
        </p:txBody>
      </p:sp>
      <p:sp>
        <p:nvSpPr>
          <p:cNvPr id="68" name="Google Shape;6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400"/>
              <a:buNone/>
            </a:pPr>
            <a:r>
              <a:rPr lang="en-US" sz="1400">
                <a:solidFill>
                  <a:srgbClr val="3B3842"/>
                </a:solidFill>
              </a:rPr>
              <a:t>Πηγή: </a:t>
            </a:r>
            <a:r>
              <a:rPr lang="en-US" sz="1400" u="sng">
                <a:solidFill>
                  <a:srgbClr val="3B3842"/>
                </a:solidFill>
                <a:hlinkClick r:id="rId3">
                  <a:extLst>
                    <a:ext uri="{A12FA001-AC4F-418D-AE19-62706E023703}">
                      <ahyp:hlinkClr xmlns:ahyp="http://schemas.microsoft.com/office/drawing/2018/hyperlinkcolor" val="tx"/>
                    </a:ext>
                  </a:extLst>
                </a:hlinkClick>
              </a:rPr>
              <a:t>https:</a:t>
            </a:r>
            <a:r>
              <a:rPr lang="en-US" sz="1400">
                <a:solidFill>
                  <a:srgbClr val="3B3842"/>
                </a:solidFill>
              </a:rPr>
              <a:t>//www.collinsdictionary.com/dictionary/english/media </a:t>
            </a:r>
            <a:endParaRPr/>
          </a:p>
        </p:txBody>
      </p:sp>
      <p:sp>
        <p:nvSpPr>
          <p:cNvPr id="81" name="Google Shape;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55600" lvl="0" indent="0" algn="l" rtl="0">
              <a:lnSpc>
                <a:spcPct val="115000"/>
              </a:lnSpc>
              <a:spcBef>
                <a:spcPts val="1200"/>
              </a:spcBef>
              <a:spcAft>
                <a:spcPts val="0"/>
              </a:spcAft>
              <a:buSzPts val="1400"/>
              <a:buNone/>
            </a:pPr>
            <a:r>
              <a:rPr lang="en-US" sz="1100">
                <a:latin typeface="Arial"/>
                <a:ea typeface="Arial"/>
                <a:cs typeface="Arial"/>
                <a:sym typeface="Arial"/>
              </a:rPr>
              <a:t>Πηγή κειμένου: (2016, July 25). Ο </a:t>
            </a:r>
            <a:r>
              <a:rPr lang="en-US" sz="1100" i="1">
                <a:latin typeface="Arial"/>
                <a:ea typeface="Arial"/>
                <a:cs typeface="Arial"/>
                <a:sym typeface="Arial"/>
              </a:rPr>
              <a:t>ρόλος των μέσων ενημέρωσης στη δημοκρατία</a:t>
            </a:r>
            <a:r>
              <a:rPr lang="en-US" sz="1100">
                <a:latin typeface="Arial"/>
                <a:ea typeface="Arial"/>
                <a:cs typeface="Arial"/>
                <a:sym typeface="Arial"/>
              </a:rPr>
              <a:t>. Legal Desire Media and Insights. https://legaldesire.com/role-of-media-in-democracy/. </a:t>
            </a:r>
            <a:endParaRPr sz="1100">
              <a:latin typeface="Arial"/>
              <a:ea typeface="Arial"/>
              <a:cs typeface="Arial"/>
              <a:sym typeface="Arial"/>
            </a:endParaRPr>
          </a:p>
          <a:p>
            <a:pPr marL="355600" lvl="0" indent="0" algn="l" rtl="0">
              <a:lnSpc>
                <a:spcPct val="115000"/>
              </a:lnSpc>
              <a:spcBef>
                <a:spcPts val="1200"/>
              </a:spcBef>
              <a:spcAft>
                <a:spcPts val="0"/>
              </a:spcAft>
              <a:buSzPts val="1400"/>
              <a:buNone/>
            </a:pPr>
            <a:r>
              <a:rPr lang="en-US" sz="1100">
                <a:latin typeface="Arial"/>
                <a:ea typeface="Arial"/>
                <a:cs typeface="Arial"/>
                <a:sym typeface="Arial"/>
              </a:rPr>
              <a:t>Πηγή εικόνας: &gt;Pexels&lt;/a&gt; από &lt;a href=</a:t>
            </a:r>
            <a:r>
              <a:rPr lang="en-US" sz="1100" u="sng">
                <a:solidFill>
                  <a:schemeClr val="hlink"/>
                </a:solidFill>
                <a:latin typeface="Arial"/>
                <a:ea typeface="Arial"/>
                <a:cs typeface="Arial"/>
                <a:sym typeface="Arial"/>
                <a:hlinkClick r:id="rId3"/>
              </a:rPr>
              <a:t>"https://pixabay.com//?utm_source=link-attribution&amp;amp;utm_medium=referral&amp;</a:t>
            </a:r>
            <a:r>
              <a:rPr lang="en-US" sz="1100">
                <a:latin typeface="Arial"/>
                <a:ea typeface="Arial"/>
                <a:cs typeface="Arial"/>
                <a:sym typeface="Arial"/>
              </a:rPr>
              <a:t>amp;</a:t>
            </a:r>
            <a:r>
              <a:rPr lang="en-US" sz="1100" u="sng">
                <a:solidFill>
                  <a:schemeClr val="hlink"/>
                </a:solidFill>
                <a:latin typeface="Arial"/>
                <a:ea typeface="Arial"/>
                <a:cs typeface="Arial"/>
                <a:sym typeface="Arial"/>
                <a:hlinkClick r:id="rId3"/>
              </a:rPr>
              <a:t>utm_campaign=image&amp;</a:t>
            </a:r>
            <a:r>
              <a:rPr lang="en-US" sz="1100">
                <a:latin typeface="Arial"/>
                <a:ea typeface="Arial"/>
                <a:cs typeface="Arial"/>
                <a:sym typeface="Arial"/>
              </a:rPr>
              <a:t>amp;</a:t>
            </a:r>
            <a:r>
              <a:rPr lang="en-US" sz="1100" u="sng">
                <a:solidFill>
                  <a:schemeClr val="hlink"/>
                </a:solidFill>
                <a:latin typeface="Arial"/>
                <a:ea typeface="Arial"/>
                <a:cs typeface="Arial"/>
                <a:sym typeface="Arial"/>
                <a:hlinkClick r:id="rId3"/>
              </a:rPr>
              <a:t>utm_content=1853667</a:t>
            </a:r>
            <a:r>
              <a:rPr lang="en-US" sz="1100">
                <a:latin typeface="Arial"/>
                <a:ea typeface="Arial"/>
                <a:cs typeface="Arial"/>
                <a:sym typeface="Arial"/>
              </a:rPr>
              <a:t>"&gt;Pixabay&lt;/a&gt;. </a:t>
            </a:r>
            <a:endParaRPr sz="1100">
              <a:latin typeface="Arial"/>
              <a:ea typeface="Arial"/>
              <a:cs typeface="Arial"/>
              <a:sym typeface="Arial"/>
            </a:endParaRPr>
          </a:p>
          <a:p>
            <a:pPr marL="355600" lvl="0" indent="0" algn="l" rtl="0">
              <a:lnSpc>
                <a:spcPct val="115000"/>
              </a:lnSpc>
              <a:spcBef>
                <a:spcPts val="120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88" name="Google Shape;8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ba291bc7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5ba291bc7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5ba291bc7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ba291bc7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5ba291bc7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5ba291bc7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365524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ba291bc7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5ba291bc7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5ba291bc7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98825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0"/>
        <p:cNvGrpSpPr/>
        <p:nvPr/>
      </p:nvGrpSpPr>
      <p:grpSpPr>
        <a:xfrm>
          <a:off x="0" y="0"/>
          <a:ext cx="0" cy="0"/>
          <a:chOff x="0" y="0"/>
          <a:chExt cx="0" cy="0"/>
        </a:xfrm>
      </p:grpSpPr>
      <p:sp>
        <p:nvSpPr>
          <p:cNvPr id="21" name="Google Shape;21;p21"/>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1"/>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327462083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8330014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4"/>
        <p:cNvGrpSpPr/>
        <p:nvPr/>
      </p:nvGrpSpPr>
      <p:grpSpPr>
        <a:xfrm>
          <a:off x="0" y="0"/>
          <a:ext cx="0" cy="0"/>
          <a:chOff x="0" y="0"/>
          <a:chExt cx="0" cy="0"/>
        </a:xfrm>
      </p:grpSpPr>
      <p:sp>
        <p:nvSpPr>
          <p:cNvPr id="25" name="Google Shape;25;p22"/>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2"/>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8"/>
        <p:cNvGrpSpPr/>
        <p:nvPr/>
      </p:nvGrpSpPr>
      <p:grpSpPr>
        <a:xfrm>
          <a:off x="0" y="0"/>
          <a:ext cx="0" cy="0"/>
          <a:chOff x="0" y="0"/>
          <a:chExt cx="0" cy="0"/>
        </a:xfrm>
      </p:grpSpPr>
      <p:sp>
        <p:nvSpPr>
          <p:cNvPr id="29" name="Google Shape;29;p23"/>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3"/>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3"/>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2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3"/>
        <p:cNvGrpSpPr/>
        <p:nvPr/>
      </p:nvGrpSpPr>
      <p:grpSpPr>
        <a:xfrm>
          <a:off x="0" y="0"/>
          <a:ext cx="0" cy="0"/>
          <a:chOff x="0" y="0"/>
          <a:chExt cx="0" cy="0"/>
        </a:xfrm>
      </p:grpSpPr>
      <p:sp>
        <p:nvSpPr>
          <p:cNvPr id="34" name="Google Shape;34;p24"/>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6"/>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6"/>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6"/>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6"/>
          <p:cNvSpPr txBox="1"/>
          <p:nvPr/>
        </p:nvSpPr>
        <p:spPr>
          <a:xfrm>
            <a:off x="3538330" y="5780782"/>
            <a:ext cx="813274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The EMERGE: EMpowERinG civic Engagement and participation project benefits from a grant under the Active Citizens Fund Cyprus programme,funded by Iceland, Liechtenstein and Norway, through the EEA and Norway Grants 2014-2021. [Project Number: 29_ACF CY_CARDET]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br>
              <a:rPr lang="en-US" sz="1050" b="0" i="0" u="none" strike="noStrike" cap="none">
                <a:solidFill>
                  <a:schemeClr val="dk2"/>
                </a:solidFill>
                <a:latin typeface="Calibri"/>
                <a:ea typeface="Calibri"/>
                <a:cs typeface="Calibri"/>
                <a:sym typeface="Calibri"/>
              </a:rPr>
            </a:br>
            <a:endParaRPr sz="1050" b="0" i="0" u="none" strike="noStrike" cap="none">
              <a:solidFill>
                <a:schemeClr val="dk2"/>
              </a:solidFill>
              <a:latin typeface="Calibri"/>
              <a:ea typeface="Calibri"/>
              <a:cs typeface="Calibri"/>
              <a:sym typeface="Calibri"/>
            </a:endParaRPr>
          </a:p>
        </p:txBody>
      </p:sp>
      <p:pic>
        <p:nvPicPr>
          <p:cNvPr id="41" name="Google Shape;41;p26"/>
          <p:cNvPicPr preferRelativeResize="0"/>
          <p:nvPr/>
        </p:nvPicPr>
        <p:blipFill rotWithShape="1">
          <a:blip r:embed="rId3">
            <a:alphaModFix/>
          </a:blip>
          <a:srcRect/>
          <a:stretch/>
        </p:blipFill>
        <p:spPr>
          <a:xfrm>
            <a:off x="659936" y="5592418"/>
            <a:ext cx="2516506" cy="88241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785369596"/>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95394863"/>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585721495"/>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455609503"/>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229108376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6;p1">
            <a:extLst>
              <a:ext uri="{FF2B5EF4-FFF2-40B4-BE49-F238E27FC236}">
                <a16:creationId xmlns:a16="http://schemas.microsoft.com/office/drawing/2014/main" id="{61C723BB-D58C-8790-FD93-B14510117012}"/>
              </a:ext>
            </a:extLst>
          </p:cNvPr>
          <p:cNvSpPr/>
          <p:nvPr/>
        </p:nvSpPr>
        <p:spPr>
          <a:xfrm>
            <a:off x="4405770" y="1424946"/>
            <a:ext cx="6480629" cy="487680"/>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2" name="Google Shape;57;p1">
            <a:extLst>
              <a:ext uri="{FF2B5EF4-FFF2-40B4-BE49-F238E27FC236}">
                <a16:creationId xmlns:a16="http://schemas.microsoft.com/office/drawing/2014/main" id="{21A11C75-F32D-1299-1BD9-3DDC555C7EF9}"/>
              </a:ext>
            </a:extLst>
          </p:cNvPr>
          <p:cNvSpPr txBox="1">
            <a:spLocks/>
          </p:cNvSpPr>
          <p:nvPr/>
        </p:nvSpPr>
        <p:spPr>
          <a:xfrm>
            <a:off x="4405770" y="758921"/>
            <a:ext cx="8087605" cy="989148"/>
          </a:xfrm>
          <a:prstGeom prst="rect">
            <a:avLst/>
          </a:prstGeom>
          <a:noFill/>
          <a:ln>
            <a:noFill/>
          </a:ln>
        </p:spPr>
        <p:txBody>
          <a:bodyPr spcFirstLastPara="1" wrap="square" lIns="0" tIns="0" rIns="0" bIns="0" anchor="t" anchorCtr="0">
            <a:normAutofit fontScale="7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600"/>
              <a:buFont typeface="Calibri"/>
              <a:buNone/>
              <a:defRPr sz="3600" b="1"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187498"/>
              </a:buClr>
              <a:buSzPts val="3600"/>
              <a:buFont typeface="Calibri"/>
              <a:buNone/>
              <a:tabLst/>
              <a:defRPr/>
            </a:pPr>
            <a:r>
              <a:rPr kumimoji="0" lang="el-GR" sz="2800" b="0" i="0" u="none" strike="noStrike" kern="0" cap="none" spc="0" normalizeH="0" baseline="0" noProof="0">
                <a:ln>
                  <a:noFill/>
                </a:ln>
                <a:solidFill>
                  <a:srgbClr val="187498"/>
                </a:solidFill>
                <a:effectLst/>
                <a:uLnTx/>
                <a:uFillTx/>
                <a:latin typeface="Calibri"/>
                <a:ea typeface="Calibri"/>
                <a:cs typeface="Calibri"/>
                <a:sym typeface="Calibri"/>
              </a:rPr>
              <a:t>Ενότητα 3</a:t>
            </a:r>
            <a:br>
              <a:rPr kumimoji="0" lang="el-GR" sz="3600" b="1" i="0" u="none" strike="noStrike" kern="0" cap="none" spc="0" normalizeH="0" baseline="0" noProof="0">
                <a:ln>
                  <a:noFill/>
                </a:ln>
                <a:solidFill>
                  <a:srgbClr val="187498"/>
                </a:solidFill>
                <a:effectLst/>
                <a:uLnTx/>
                <a:uFillTx/>
                <a:latin typeface="Calibri"/>
                <a:ea typeface="Calibri"/>
                <a:cs typeface="Calibri"/>
                <a:sym typeface="Calibri"/>
              </a:rPr>
            </a:br>
            <a:r>
              <a:rPr kumimoji="0" lang="el-GR" sz="3600" b="1" i="0" u="none" strike="noStrike" kern="0" cap="none" spc="0" normalizeH="0" baseline="0" noProof="0">
                <a:ln>
                  <a:noFill/>
                </a:ln>
                <a:solidFill>
                  <a:srgbClr val="187498"/>
                </a:solidFill>
                <a:effectLst/>
                <a:uLnTx/>
                <a:uFillTx/>
                <a:latin typeface="Calibri"/>
                <a:ea typeface="Calibri"/>
                <a:cs typeface="Calibri"/>
                <a:sym typeface="Calibri"/>
              </a:rPr>
              <a:t>ΟΚτΠ και ΜΜΕ - Βασικά συστατικά της δημοκρατίας</a:t>
            </a:r>
            <a:endParaRPr kumimoji="0" lang="el-GR" sz="3600" b="1" i="0" u="none" strike="noStrike" kern="0" cap="none" spc="0" normalizeH="0" baseline="0" noProof="0" dirty="0">
              <a:ln>
                <a:noFill/>
              </a:ln>
              <a:solidFill>
                <a:srgbClr val="187498"/>
              </a:solidFill>
              <a:effectLst/>
              <a:uLnTx/>
              <a:uFillTx/>
              <a:latin typeface="Calibri"/>
              <a:ea typeface="Calibri"/>
              <a:cs typeface="Calibri"/>
              <a:sym typeface="Calibri"/>
            </a:endParaRPr>
          </a:p>
        </p:txBody>
      </p:sp>
      <p:sp>
        <p:nvSpPr>
          <p:cNvPr id="3" name="Google Shape;58;p1">
            <a:extLst>
              <a:ext uri="{FF2B5EF4-FFF2-40B4-BE49-F238E27FC236}">
                <a16:creationId xmlns:a16="http://schemas.microsoft.com/office/drawing/2014/main" id="{9C0B8C38-7E66-B841-E659-1586C885E7D5}"/>
              </a:ext>
            </a:extLst>
          </p:cNvPr>
          <p:cNvSpPr txBox="1">
            <a:spLocks noGrp="1"/>
          </p:cNvSpPr>
          <p:nvPr>
            <p:ph type="subTitle" idx="1"/>
          </p:nvPr>
        </p:nvSpPr>
        <p:spPr>
          <a:xfrm>
            <a:off x="4528501" y="1501234"/>
            <a:ext cx="5357224" cy="329114"/>
          </a:xfrm>
          <a:prstGeom prst="rect">
            <a:avLst/>
          </a:prstGeom>
          <a:noFill/>
          <a:ln>
            <a:noFill/>
          </a:ln>
        </p:spPr>
        <p:txBody>
          <a:bodyPr spcFirstLastPara="1" wrap="square" lIns="0" tIns="0" rIns="0" bIns="0" anchor="t" anchorCtr="0">
            <a:noAutofit/>
          </a:bodyPr>
          <a:lstStyle/>
          <a:p>
            <a:pPr lvl="0">
              <a:spcBef>
                <a:spcPts val="0"/>
              </a:spcBef>
            </a:pPr>
            <a:r>
              <a:rPr lang="el-GR" sz="2200" dirty="0" err="1">
                <a:solidFill>
                  <a:schemeClr val="lt1"/>
                </a:solidFill>
              </a:rPr>
              <a:t>Υποε</a:t>
            </a:r>
            <a:r>
              <a:rPr lang="en-GB" sz="2200" dirty="0" err="1">
                <a:solidFill>
                  <a:schemeClr val="lt1"/>
                </a:solidFill>
              </a:rPr>
              <a:t>νότητ</a:t>
            </a:r>
            <a:r>
              <a:rPr lang="en-GB" sz="2200" dirty="0">
                <a:solidFill>
                  <a:schemeClr val="lt1"/>
                </a:solidFill>
              </a:rPr>
              <a:t>α 2: Μέσα Μαζικής Ενημέρωσης </a:t>
            </a: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5ba291bc7f_0_6"/>
          <p:cNvSpPr txBox="1">
            <a:spLocks noGrp="1"/>
          </p:cNvSpPr>
          <p:nvPr>
            <p:ph type="body" idx="1"/>
          </p:nvPr>
        </p:nvSpPr>
        <p:spPr>
          <a:xfrm>
            <a:off x="399370" y="1166757"/>
            <a:ext cx="11393400" cy="5096400"/>
          </a:xfrm>
          <a:prstGeom prst="rect">
            <a:avLst/>
          </a:prstGeom>
        </p:spPr>
        <p:txBody>
          <a:bodyPr spcFirstLastPara="1" wrap="square" lIns="0" tIns="0" rIns="0" bIns="0" anchor="t" anchorCtr="0">
            <a:noAutofit/>
          </a:bodyPr>
          <a:lstStyle/>
          <a:p>
            <a:pPr marL="457200" lvl="0" indent="0" algn="just" rtl="0">
              <a:lnSpc>
                <a:spcPct val="100000"/>
              </a:lnSpc>
              <a:spcBef>
                <a:spcPts val="0"/>
              </a:spcBef>
              <a:spcAft>
                <a:spcPts val="0"/>
              </a:spcAft>
              <a:buNone/>
            </a:pPr>
            <a:endParaRPr dirty="0"/>
          </a:p>
          <a:p>
            <a:pPr marL="114300" lvl="0" indent="0">
              <a:lnSpc>
                <a:spcPct val="100000"/>
              </a:lnSpc>
              <a:spcBef>
                <a:spcPts val="0"/>
              </a:spcBef>
            </a:pPr>
            <a:r>
              <a:rPr lang="en-GB" sz="2000" b="1" dirty="0">
                <a:solidFill>
                  <a:schemeClr val="accent3"/>
                </a:solidFill>
              </a:rPr>
              <a:t>Πολυφωνία των μέσων ενημέρωσης: </a:t>
            </a:r>
            <a:r>
              <a:rPr lang="en-GB" sz="2000" dirty="0"/>
              <a:t>Μια ακμάζουσα δημοκρατική κοινωνία εξαρτάται από τον πλουραλισμό των μέσων ενημέρωσης, εξασφαλίζοντας ένα ευρύ φάσμα μέσων ενημέρωσης με διαφορετική ιδιοκτησία, εκδοτικές θέσεις και περιεχόμενο. Αυτό αποτρέπει τη συγκέντρωση της εξουσίας των μέσων ενημέρωσης στα χέρια λίγων εκλεκτών και εξασφαλίζει ευρύτερη εκπροσώπηση των φωνών και των απόψεων.</a:t>
            </a:r>
          </a:p>
          <a:p>
            <a:pPr lvl="0" indent="0">
              <a:lnSpc>
                <a:spcPct val="100000"/>
              </a:lnSpc>
              <a:spcBef>
                <a:spcPts val="0"/>
              </a:spcBef>
            </a:pPr>
            <a:endParaRPr lang="en-GB" sz="2000" dirty="0"/>
          </a:p>
          <a:p>
            <a:pPr marL="114300" lvl="0" indent="0">
              <a:lnSpc>
                <a:spcPct val="100000"/>
              </a:lnSpc>
              <a:spcBef>
                <a:spcPts val="0"/>
              </a:spcBef>
            </a:pPr>
            <a:r>
              <a:rPr lang="en-GB" sz="2000" b="1" dirty="0">
                <a:solidFill>
                  <a:schemeClr val="accent3"/>
                </a:solidFill>
              </a:rPr>
              <a:t>Πρόσβαση σε πληροφορίες: </a:t>
            </a:r>
            <a:r>
              <a:rPr lang="en-GB" sz="2000" dirty="0"/>
              <a:t>Τα μέσα ενημέρωσης θα πρέπει να προσπαθούν να διασφαλίζουν ότι όλοι οι πολίτες έχουν πρόσβαση στην πληροφόρηση, ανεξάρτητα από το υπόβαθρο, τον τόπο διαμονής ή την κοινωνικοοικονομική τους κατάσταση. Η συμμετοχικότητα στην πρόσβαση στα μέσα ενημέρωσης είναι απαραίτητη για την καλλιέργεια ενός αφοσιωμένου και καλά ενημερωμένου πολίτη.</a:t>
            </a:r>
          </a:p>
          <a:p>
            <a:pPr lvl="0" indent="0">
              <a:lnSpc>
                <a:spcPct val="100000"/>
              </a:lnSpc>
              <a:spcBef>
                <a:spcPts val="0"/>
              </a:spcBef>
            </a:pPr>
            <a:endParaRPr lang="en-GB" sz="2000" dirty="0"/>
          </a:p>
          <a:p>
            <a:pPr marL="114300" lvl="0" indent="0">
              <a:lnSpc>
                <a:spcPct val="100000"/>
              </a:lnSpc>
              <a:spcBef>
                <a:spcPts val="0"/>
              </a:spcBef>
            </a:pPr>
            <a:r>
              <a:rPr lang="en-GB" sz="2000" b="1" dirty="0">
                <a:solidFill>
                  <a:schemeClr val="accent3"/>
                </a:solidFill>
              </a:rPr>
              <a:t>Παιδεία στα μέσα ενημέρωσης: </a:t>
            </a:r>
            <a:r>
              <a:rPr lang="en-GB" sz="2000" dirty="0"/>
              <a:t>Σε μια δημοκρατική κοινωνία, η παιδεία στα μέσα ενημέρωσης έχει σημαντική σημασία. Οι πολίτες χρειάζονται την ικανότητα να αξιολογούν κριτικά τις πληροφορίες που συναντούν, να διακρίνουν την παραπληροφόρηση από την ακριβή πληροφόρηση και να κατανοούν τις προκαταλήψεις των μέσων ενημέρωσης. Αυτό ενδυναμώνει τα άτομα να είναι διακριτικοί καταναλωτές πληροφοριών και ενεργοί συμμετέχοντες στις δημοκρατικές διαδικασίες.</a:t>
            </a:r>
          </a:p>
          <a:p>
            <a:pPr marL="114300" lvl="0" indent="0" algn="just" rtl="0">
              <a:lnSpc>
                <a:spcPct val="100000"/>
              </a:lnSpc>
              <a:spcBef>
                <a:spcPts val="0"/>
              </a:spcBef>
              <a:spcAft>
                <a:spcPts val="0"/>
              </a:spcAft>
              <a:buSzPts val="1800"/>
            </a:pPr>
            <a:endParaRPr dirty="0"/>
          </a:p>
          <a:p>
            <a:pPr marL="457200" lvl="0" indent="0" algn="just" rtl="0">
              <a:lnSpc>
                <a:spcPct val="100000"/>
              </a:lnSpc>
              <a:spcBef>
                <a:spcPts val="0"/>
              </a:spcBef>
              <a:spcAft>
                <a:spcPts val="0"/>
              </a:spcAft>
              <a:buNone/>
            </a:pPr>
            <a:endParaRPr dirty="0"/>
          </a:p>
        </p:txBody>
      </p:sp>
      <p:sp>
        <p:nvSpPr>
          <p:cNvPr id="5" name="Google Shape;99;g25ba291bc7f_0_0"/>
          <p:cNvSpPr txBox="1">
            <a:spLocks noGrp="1"/>
          </p:cNvSpPr>
          <p:nvPr>
            <p:ph type="title"/>
          </p:nvPr>
        </p:nvSpPr>
        <p:spPr>
          <a:xfrm>
            <a:off x="399370" y="250649"/>
            <a:ext cx="11393400" cy="6753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Μέσα ενημέρωσης και δημοκρατία </a:t>
            </a:r>
            <a:endParaRPr b="1"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5ba291bc7f_0_18"/>
          <p:cNvSpPr txBox="1">
            <a:spLocks noGrp="1"/>
          </p:cNvSpPr>
          <p:nvPr>
            <p:ph type="body" idx="1"/>
          </p:nvPr>
        </p:nvSpPr>
        <p:spPr>
          <a:xfrm>
            <a:off x="314130" y="1170419"/>
            <a:ext cx="11393400" cy="5096400"/>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endParaRPr sz="1300" dirty="0">
              <a:solidFill>
                <a:srgbClr val="3B3842"/>
              </a:solidFill>
            </a:endParaRPr>
          </a:p>
          <a:p>
            <a:pPr marL="0" lvl="0" indent="0" algn="just" rtl="0">
              <a:lnSpc>
                <a:spcPct val="100000"/>
              </a:lnSpc>
              <a:spcBef>
                <a:spcPts val="0"/>
              </a:spcBef>
              <a:spcAft>
                <a:spcPts val="0"/>
              </a:spcAft>
              <a:buNone/>
            </a:pPr>
            <a:r>
              <a:rPr lang="en-US" sz="2000" dirty="0"/>
              <a:t>Η θεμελιώδης σχέση μεταξύ των μέσων ενημέρωσης και της δημοκρατίας δεν μπορεί να υπερτονιστεί, καθώς τα </a:t>
            </a:r>
            <a:r>
              <a:rPr lang="en-US" sz="2000" b="1" dirty="0">
                <a:solidFill>
                  <a:schemeClr val="accent3"/>
                </a:solidFill>
              </a:rPr>
              <a:t>ελεύθερα και ανεξάρτητα μέσα ενημέρωσης αποτελούν βασικό πυλώνα κάθε δημοκρατικής κοινωνίας</a:t>
            </a:r>
            <a:r>
              <a:rPr lang="en-US" sz="2000" dirty="0"/>
              <a:t>. Προσφέρουν στους πολίτες κρίσιμες πληροφορίες σχετικά με τη λειτουργία της κυβέρνησής τους, καθιστούν δυνατή τη δημόσια συζήτηση και λειτουργούν ως παρατηρητήριο της εξουσίας. Όμως, αυτή η περίπλοκη σχέση αντιμετωπίζει πολλές προκλήσεις στον σύγχρονο κόσμο, όπως</a:t>
            </a:r>
            <a:r>
              <a:rPr lang="el-GR" sz="2000" dirty="0"/>
              <a:t>:</a:t>
            </a:r>
            <a:endParaRPr sz="2000" dirty="0"/>
          </a:p>
          <a:p>
            <a:pPr marL="0" lvl="0" indent="0" algn="just" rtl="0">
              <a:lnSpc>
                <a:spcPct val="100000"/>
              </a:lnSpc>
              <a:spcBef>
                <a:spcPts val="0"/>
              </a:spcBef>
              <a:spcAft>
                <a:spcPts val="0"/>
              </a:spcAft>
              <a:buNone/>
            </a:pPr>
            <a:endParaRPr sz="2000" dirty="0"/>
          </a:p>
          <a:p>
            <a:pPr marL="457200" lvl="1" indent="0" algn="just">
              <a:lnSpc>
                <a:spcPct val="100000"/>
              </a:lnSpc>
              <a:spcBef>
                <a:spcPts val="0"/>
              </a:spcBef>
              <a:buNone/>
            </a:pPr>
            <a:r>
              <a:rPr lang="en-US" sz="1800" b="1" dirty="0">
                <a:solidFill>
                  <a:schemeClr val="accent3"/>
                </a:solidFill>
              </a:rPr>
              <a:t>Κυριαρχία της ιδιοκτησίας των μέσων ενημέρωσης: </a:t>
            </a:r>
            <a:r>
              <a:rPr lang="en-US" sz="1800" dirty="0"/>
              <a:t>Το ζήτημα των μέσων ενημέρωσης που διοικούνται από περιορισμένο αριθμό οντοτήτων ή ατόμων είναι διαδεδομένο σε πολλά έθνη. Μια τέτοια μονοπώληση της ιδιοκτησίας των μέσων ενημέρωσης μπορεί να περιορίσει το εύρος των απόψεων και των πληροφοριών που διατίθενται στον πληθυσμό. Επιπλέον, οι ιδιοκτήτες των μέσων ενημέρωσης ενδέχεται να εκμεταλλευτούν τις πλατφόρμες τους</a:t>
            </a:r>
            <a:r>
              <a:rPr lang="el-GR" sz="1800" dirty="0"/>
              <a:t>,</a:t>
            </a:r>
            <a:r>
              <a:rPr lang="en-US" sz="1800" dirty="0"/>
              <a:t> για να προωθήσουν τα δικά τους πολιτικά ή οικονομικά οφέλη, οδηγώντας σε προκατειλημμένες αναφορές.</a:t>
            </a:r>
            <a:endParaRPr sz="1800" dirty="0"/>
          </a:p>
          <a:p>
            <a:pPr marL="0" lvl="0" indent="0" algn="just" rtl="0">
              <a:lnSpc>
                <a:spcPct val="100000"/>
              </a:lnSpc>
              <a:spcBef>
                <a:spcPts val="0"/>
              </a:spcBef>
              <a:spcAft>
                <a:spcPts val="0"/>
              </a:spcAft>
              <a:buNone/>
            </a:pPr>
            <a:endParaRPr dirty="0"/>
          </a:p>
          <a:p>
            <a:pPr marL="457200" lvl="1" indent="0" algn="just">
              <a:lnSpc>
                <a:spcPct val="100000"/>
              </a:lnSpc>
              <a:spcBef>
                <a:spcPts val="0"/>
              </a:spcBef>
              <a:buNone/>
            </a:pPr>
            <a:r>
              <a:rPr lang="en-US" sz="1800" b="1" dirty="0">
                <a:solidFill>
                  <a:schemeClr val="accent3"/>
                </a:solidFill>
              </a:rPr>
              <a:t>Πιέσεις στη δημοσιογραφική ανεξαρτησία: </a:t>
            </a:r>
            <a:r>
              <a:rPr lang="en-US" sz="1800" dirty="0"/>
              <a:t>Οι δημοσιογράφοι σε διάφορα μέρη του κόσμου αντιμετωπίζουν απειλές και παρενοχλήσεις, καθιστώντας τη δουλειά τους δύσκολη. Κυβερνήσεις και μη κρατικές οντότητες ενδέχεται να χρησιμοποιούν νόμιμα και παράνομα μέσα για τον έλεγχο ή την καταστολή των μέσων ενημέρωσης.</a:t>
            </a:r>
            <a:endParaRPr sz="1800" dirty="0"/>
          </a:p>
          <a:p>
            <a:pPr marL="0" lvl="0" indent="0" algn="l" rtl="0">
              <a:lnSpc>
                <a:spcPct val="100000"/>
              </a:lnSpc>
              <a:spcBef>
                <a:spcPts val="0"/>
              </a:spcBef>
              <a:spcAft>
                <a:spcPts val="0"/>
              </a:spcAft>
              <a:buNone/>
            </a:pPr>
            <a:endParaRPr dirty="0"/>
          </a:p>
          <a:p>
            <a:pPr marL="0" lvl="0" indent="0" algn="just" rtl="0">
              <a:spcBef>
                <a:spcPts val="1000"/>
              </a:spcBef>
              <a:spcAft>
                <a:spcPts val="0"/>
              </a:spcAft>
              <a:buNone/>
            </a:pPr>
            <a:endParaRPr dirty="0"/>
          </a:p>
        </p:txBody>
      </p:sp>
      <p:sp>
        <p:nvSpPr>
          <p:cNvPr id="120" name="Google Shape;120;g25ba291bc7f_0_18"/>
          <p:cNvSpPr txBox="1">
            <a:spLocks noGrp="1"/>
          </p:cNvSpPr>
          <p:nvPr>
            <p:ph type="title"/>
          </p:nvPr>
        </p:nvSpPr>
        <p:spPr>
          <a:xfrm>
            <a:off x="399375" y="319275"/>
            <a:ext cx="11393400" cy="646500"/>
          </a:xfrm>
          <a:prstGeom prst="rect">
            <a:avLst/>
          </a:prstGeom>
        </p:spPr>
        <p:txBody>
          <a:bodyPr spcFirstLastPara="1" wrap="square" lIns="0" tIns="0" rIns="0" bIns="0" anchor="ctr" anchorCtr="0">
            <a:spAutoFit/>
          </a:bodyPr>
          <a:lstStyle/>
          <a:p>
            <a:pPr marL="0" lvl="0" indent="0" algn="just"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Προκλήσεις για τη σχέση μέσων ενημέρωσης και δημοκρατίας </a:t>
            </a:r>
            <a:endParaRPr b="1"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sz="1300" b="1" dirty="0">
              <a:solidFill>
                <a:srgbClr val="3B384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5ba291bc7f_0_24"/>
          <p:cNvSpPr txBox="1">
            <a:spLocks noGrp="1"/>
          </p:cNvSpPr>
          <p:nvPr>
            <p:ph type="body" idx="1"/>
          </p:nvPr>
        </p:nvSpPr>
        <p:spPr>
          <a:xfrm>
            <a:off x="399375" y="1111526"/>
            <a:ext cx="11393400" cy="3937258"/>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r>
              <a:rPr lang="en-US" b="1" dirty="0">
                <a:solidFill>
                  <a:schemeClr val="accent3"/>
                </a:solidFill>
              </a:rPr>
              <a:t>Μεροληψία των μέσων ενημέρωσης: </a:t>
            </a:r>
            <a:r>
              <a:rPr lang="en-US" dirty="0"/>
              <a:t>Η μεροληψία των μέσων ενημέρωσης, είτε πραγματική είτε αντιληπτή, μπορεί να διαβρώσει την εμπιστοσύνη στους δημοσιογραφικούς θεσμούς. Όταν οι άνθρωποι πιστεύουν ότι τα μέσα ενημέρωσης ευνοούν μια συγκεκριμένη πολιτική ιδεολογία ή ομάδα συμφερόντων, μπορεί να μην λαμβάνουν υπόψη τους πληροφορίες από αυτές τις πηγές, επιδεινώνοντας περαιτέρω την πόλωση και υπονομεύοντας το</a:t>
            </a:r>
            <a:r>
              <a:rPr lang="el-GR" dirty="0"/>
              <a:t>ν</a:t>
            </a:r>
            <a:r>
              <a:rPr lang="en-US" dirty="0"/>
              <a:t> ρόλο των μέσων ενημέρωσης ως αμερόληπτου παρατηρητή.</a:t>
            </a:r>
            <a:endParaRPr dirty="0"/>
          </a:p>
          <a:p>
            <a:pPr marL="0" lvl="0" indent="0" algn="just" rtl="0">
              <a:lnSpc>
                <a:spcPct val="100000"/>
              </a:lnSpc>
              <a:spcBef>
                <a:spcPts val="0"/>
              </a:spcBef>
              <a:spcAft>
                <a:spcPts val="0"/>
              </a:spcAft>
              <a:buNone/>
            </a:pPr>
            <a:endParaRPr dirty="0"/>
          </a:p>
          <a:p>
            <a:pPr marL="0" lvl="0" indent="0" algn="just" rtl="0">
              <a:lnSpc>
                <a:spcPct val="100000"/>
              </a:lnSpc>
              <a:spcBef>
                <a:spcPts val="0"/>
              </a:spcBef>
              <a:spcAft>
                <a:spcPts val="0"/>
              </a:spcAft>
              <a:buNone/>
            </a:pPr>
            <a:r>
              <a:rPr lang="en-US" b="1" dirty="0">
                <a:solidFill>
                  <a:schemeClr val="accent3"/>
                </a:solidFill>
              </a:rPr>
              <a:t>Χειραγώγηση και προπαγάνδα: </a:t>
            </a:r>
            <a:r>
              <a:rPr lang="en-US" dirty="0"/>
              <a:t>Σε ορισμένες περιπτώσεις, τα μέσα ενημέρωσης μπορούν να χρησιμοποιηθούν ως εργαλείο προπαγάνδας και χειραγώγησης από κυβερνήσεις ή ισχυρές οντότητες. Όταν τα μέσα ενημέρωσης δεν είναι ελεύθερα από κυβερνητικό έλεγχο ή αθέμιτη επιρροή, μπορούν να διαδίδουν μεροληπτικές πληροφορίες που υπονομεύουν τη δημοκρατική διαδικασία.</a:t>
            </a:r>
            <a:endParaRPr dirty="0"/>
          </a:p>
          <a:p>
            <a:pPr marL="0" lvl="0" indent="0" algn="just" rtl="0">
              <a:lnSpc>
                <a:spcPct val="100000"/>
              </a:lnSpc>
              <a:spcBef>
                <a:spcPts val="0"/>
              </a:spcBef>
              <a:spcAft>
                <a:spcPts val="0"/>
              </a:spcAft>
              <a:buNone/>
            </a:pPr>
            <a:endParaRPr dirty="0"/>
          </a:p>
          <a:p>
            <a:pPr marL="0" lvl="0" indent="0" algn="just" rtl="0">
              <a:lnSpc>
                <a:spcPct val="100000"/>
              </a:lnSpc>
              <a:spcBef>
                <a:spcPts val="0"/>
              </a:spcBef>
              <a:spcAft>
                <a:spcPts val="0"/>
              </a:spcAft>
              <a:buNone/>
            </a:pPr>
            <a:r>
              <a:rPr lang="en-US" b="1" dirty="0">
                <a:solidFill>
                  <a:schemeClr val="accent3"/>
                </a:solidFill>
              </a:rPr>
              <a:t>Περιορισμένη πρόσβαση των μέσων ενημέρωσης: </a:t>
            </a:r>
            <a:r>
              <a:rPr lang="en-US" dirty="0"/>
              <a:t>Σε ορισμένες περιοχές ή αυταρχικά καθεστώτα, η ελευθερία των μέσων ενημέρωσης μπορεί να είναι περιορισμένη και οι δημοσιογράφοι μπορεί να αντιμετωπίζουν λογοκρισία ή ακόμη και σωματικές απειλές. Αυτή η έλλειψη πρόσβασης σε αμερόληπτες πληροφορίες μπορεί να εμποδίσει την ικανότητα των πολιτών να λαμβάνουν τεκμηριωμένες αποφάσεις και να συμμετέχουν πλήρως στη δημοκρατική διαδικασία.</a:t>
            </a:r>
          </a:p>
          <a:p>
            <a:pPr marL="0" lvl="0" indent="0" algn="just" rtl="0">
              <a:spcBef>
                <a:spcPts val="1000"/>
              </a:spcBef>
              <a:spcAft>
                <a:spcPts val="0"/>
              </a:spcAft>
              <a:buNone/>
            </a:pPr>
            <a:endParaRPr dirty="0"/>
          </a:p>
        </p:txBody>
      </p:sp>
      <p:sp>
        <p:nvSpPr>
          <p:cNvPr id="127" name="Google Shape;127;g25ba291bc7f_0_24"/>
          <p:cNvSpPr txBox="1">
            <a:spLocks noGrp="1"/>
          </p:cNvSpPr>
          <p:nvPr>
            <p:ph type="title"/>
          </p:nvPr>
        </p:nvSpPr>
        <p:spPr>
          <a:xfrm>
            <a:off x="399375" y="329600"/>
            <a:ext cx="11393400" cy="646500"/>
          </a:xfrm>
          <a:prstGeom prst="rect">
            <a:avLst/>
          </a:prstGeom>
        </p:spPr>
        <p:txBody>
          <a:bodyPr spcFirstLastPara="1" wrap="square" lIns="0" tIns="0" rIns="0" bIns="0" anchor="ctr" anchorCtr="0">
            <a:spAutoFit/>
          </a:bodyPr>
          <a:lstStyle/>
          <a:p>
            <a:pPr marL="0" lvl="0" indent="0" algn="just"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Προκλήσεις για τη σχέση μέσων ενημέρωσης και δημοκρατίας </a:t>
            </a:r>
            <a:endParaRPr b="1"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sz="1300" b="1" dirty="0">
              <a:solidFill>
                <a:srgbClr val="3B3842"/>
              </a:solidFill>
            </a:endParaRPr>
          </a:p>
        </p:txBody>
      </p:sp>
      <p:sp>
        <p:nvSpPr>
          <p:cNvPr id="2" name="Rectangle 1"/>
          <p:cNvSpPr/>
          <p:nvPr/>
        </p:nvSpPr>
        <p:spPr>
          <a:xfrm>
            <a:off x="399375" y="5486400"/>
            <a:ext cx="11393400" cy="111390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dirty="0">
                <a:solidFill>
                  <a:schemeClr val="tx1"/>
                </a:solidFill>
                <a:latin typeface="Calibri" panose="020F0502020204030204" pitchFamily="34" charset="0"/>
                <a:cs typeface="Calibri" panose="020F0502020204030204" pitchFamily="34" charset="0"/>
              </a:rPr>
              <a:t>Οι οργανισμοί μέσων ενημέρωσης αντιμετωπίζουν συχνά οικονομικές προκλήσεις λόγω των μεταβαλλόμενων επιχειρηματικών μοντέλων και της μείωσης των διαφημιστικών εσόδων. Οι πιέσεις αυτές μπορεί να οδηγήσουν σε μέτρα περικοπής δαπανών που μπορεί να θέσουν σε κίνδυνο την ποιότητα και το βάθος της ενημέρωσης, μειώνοντας την ικανότητα των μέσων ενημέρωσης να λειτουργούν ως αποτελεσματικό παρατηρητήριο και να ενημερώνουν επαρκώς το κοινό.</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body" idx="1"/>
          </p:nvPr>
        </p:nvSpPr>
        <p:spPr>
          <a:xfrm>
            <a:off x="399370" y="1649047"/>
            <a:ext cx="6241654" cy="3580645"/>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333333"/>
              </a:buClr>
              <a:buSzPts val="1800"/>
              <a:buNone/>
            </a:pPr>
            <a:r>
              <a:rPr lang="en-US" sz="2000" i="0" dirty="0">
                <a:solidFill>
                  <a:srgbClr val="333333"/>
                </a:solidFill>
              </a:rPr>
              <a:t>Η ελευθερία της έκφρασης είναι </a:t>
            </a:r>
            <a:r>
              <a:rPr lang="en-US" sz="2000" b="1" i="0" dirty="0">
                <a:solidFill>
                  <a:srgbClr val="333333"/>
                </a:solidFill>
              </a:rPr>
              <a:t>απαραίτητη για τη δημοκρατία, </a:t>
            </a:r>
            <a:r>
              <a:rPr lang="en-US" sz="2000" i="0" dirty="0">
                <a:solidFill>
                  <a:srgbClr val="333333"/>
                </a:solidFill>
              </a:rPr>
              <a:t>η οποία αναγνωρίζει ότι οι άνθρωποι έχουν το δικαίωμα να εκλέγουν την κυβέρνηση της επιλογής τους. </a:t>
            </a:r>
            <a:r>
              <a:rPr lang="en-US" sz="2000" dirty="0">
                <a:solidFill>
                  <a:srgbClr val="333333"/>
                </a:solidFill>
              </a:rPr>
              <a:t>Για να λειτουργεί σωστά η δημοκρατία, όλοι οι πολίτες πρέπει να είναι καλά εκπαιδευμένοι σχετικά με τις διαδικασίες και </a:t>
            </a:r>
            <a:r>
              <a:rPr lang="en-US" sz="2000" i="0" dirty="0">
                <a:solidFill>
                  <a:srgbClr val="333333"/>
                </a:solidFill>
              </a:rPr>
              <a:t>να έχουν την ελευθερία να συμμετέχουν ελεύθερα στο</a:t>
            </a:r>
            <a:r>
              <a:rPr lang="el-GR" sz="2000" i="0" dirty="0">
                <a:solidFill>
                  <a:srgbClr val="333333"/>
                </a:solidFill>
              </a:rPr>
              <a:t>ν</a:t>
            </a:r>
            <a:r>
              <a:rPr lang="en-US" sz="2000" i="0" dirty="0">
                <a:solidFill>
                  <a:srgbClr val="333333"/>
                </a:solidFill>
              </a:rPr>
              <a:t> δημόσιο διάλογο. </a:t>
            </a:r>
            <a:r>
              <a:rPr lang="en-US" sz="2000" dirty="0">
                <a:solidFill>
                  <a:srgbClr val="333333"/>
                </a:solidFill>
              </a:rPr>
              <a:t>Τα μέσα ενημέρωσης έχουν σημαντικό ρόλο σε αυτό, καθώς μπορεί να χάσουν το δικαίωμα στην ελευθερία του λόγου και της έκφρασης. </a:t>
            </a:r>
            <a:endParaRPr sz="2000" i="0" dirty="0">
              <a:solidFill>
                <a:srgbClr val="333333"/>
              </a:solidFill>
            </a:endParaRPr>
          </a:p>
        </p:txBody>
      </p:sp>
      <p:sp>
        <p:nvSpPr>
          <p:cNvPr id="133" name="Google Shape;133;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0"/>
              </a:spcAft>
              <a:buClr>
                <a:schemeClr val="lt1"/>
              </a:buClr>
              <a:buSzPts val="2000"/>
              <a:buFont typeface="Calibri"/>
              <a:buNone/>
            </a:pPr>
            <a:r>
              <a:rPr lang="en-US" b="1" i="0" dirty="0"/>
              <a:t>Η ελευθερία της έκφρασης είναι ζωτικής σημασίας για τη δημοκρατία</a:t>
            </a:r>
            <a:endParaRPr b="0" i="0" dirty="0"/>
          </a:p>
        </p:txBody>
      </p:sp>
      <p:pic>
        <p:nvPicPr>
          <p:cNvPr id="134" name="Google Shape;134;p7"/>
          <p:cNvPicPr preferRelativeResize="0"/>
          <p:nvPr/>
        </p:nvPicPr>
        <p:blipFill>
          <a:blip r:embed="rId3">
            <a:alphaModFix/>
          </a:blip>
          <a:stretch>
            <a:fillRect/>
          </a:stretch>
        </p:blipFill>
        <p:spPr>
          <a:xfrm>
            <a:off x="7067650" y="2005505"/>
            <a:ext cx="4638975" cy="3065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body" idx="1"/>
          </p:nvPr>
        </p:nvSpPr>
        <p:spPr>
          <a:xfrm>
            <a:off x="399370" y="1240973"/>
            <a:ext cx="7698494" cy="54078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rgbClr val="333333"/>
              </a:buClr>
              <a:buSzPts val="1800"/>
              <a:buNone/>
            </a:pPr>
            <a:r>
              <a:rPr lang="en-US" sz="1700" dirty="0">
                <a:solidFill>
                  <a:srgbClr val="333333"/>
                </a:solidFill>
              </a:rPr>
              <a:t>Το κοινό θα πρέπει να μπορεί </a:t>
            </a:r>
            <a:r>
              <a:rPr lang="en-US" sz="1700" b="1" dirty="0">
                <a:solidFill>
                  <a:srgbClr val="333333"/>
                </a:solidFill>
              </a:rPr>
              <a:t>να θέτει τα μέσα ενημέρωσης προ των ευθυνών τους </a:t>
            </a:r>
            <a:r>
              <a:rPr lang="en-US" sz="1700" dirty="0">
                <a:solidFill>
                  <a:srgbClr val="333333"/>
                </a:solidFill>
              </a:rPr>
              <a:t>και να τηρούνται τα ηθικά και επαγγελματικά πρότυπα. Σε αυτό το περιβάλλον τα μέσα ενημέρωσης μπορούν να έχουν εποικοδομητικό ρόλο στη δημοκρατία. </a:t>
            </a:r>
            <a:endParaRPr sz="1700" dirty="0">
              <a:solidFill>
                <a:srgbClr val="333333"/>
              </a:solidFill>
            </a:endParaRPr>
          </a:p>
          <a:p>
            <a:pPr marL="0" marR="0" lvl="0" indent="0" algn="just" rtl="0">
              <a:lnSpc>
                <a:spcPct val="150000"/>
              </a:lnSpc>
              <a:spcBef>
                <a:spcPts val="0"/>
              </a:spcBef>
              <a:spcAft>
                <a:spcPts val="0"/>
              </a:spcAft>
              <a:buClr>
                <a:srgbClr val="333333"/>
              </a:buClr>
              <a:buSzPts val="1800"/>
              <a:buFont typeface="Arial"/>
              <a:buNone/>
            </a:pPr>
            <a:endParaRPr sz="1700" dirty="0">
              <a:solidFill>
                <a:srgbClr val="333333"/>
              </a:solidFill>
            </a:endParaRPr>
          </a:p>
          <a:p>
            <a:pPr marL="0" marR="0" lvl="0" indent="0" algn="just" rtl="0">
              <a:lnSpc>
                <a:spcPct val="150000"/>
              </a:lnSpc>
              <a:spcBef>
                <a:spcPts val="0"/>
              </a:spcBef>
              <a:spcAft>
                <a:spcPts val="0"/>
              </a:spcAft>
              <a:buClr>
                <a:srgbClr val="333333"/>
              </a:buClr>
              <a:buSzPts val="1800"/>
              <a:buNone/>
            </a:pPr>
            <a:r>
              <a:rPr lang="en-GB" sz="1700" dirty="0">
                <a:solidFill>
                  <a:srgbClr val="333333"/>
                </a:solidFill>
              </a:rPr>
              <a:t> </a:t>
            </a:r>
            <a:r>
              <a:rPr lang="el-GR" sz="1700" dirty="0">
                <a:solidFill>
                  <a:srgbClr val="333333"/>
                </a:solidFill>
              </a:rPr>
              <a:t>«</a:t>
            </a:r>
            <a:r>
              <a:rPr lang="en-US" sz="1700" dirty="0">
                <a:solidFill>
                  <a:srgbClr val="333333"/>
                </a:solidFill>
              </a:rPr>
              <a:t>Η ανεξαρτησία των μέσων ενημέρωσης είναι εγγυημένη</a:t>
            </a:r>
            <a:r>
              <a:rPr lang="el-GR" sz="1700" dirty="0">
                <a:solidFill>
                  <a:srgbClr val="333333"/>
                </a:solidFill>
              </a:rPr>
              <a:t>,</a:t>
            </a:r>
            <a:r>
              <a:rPr lang="en-US" sz="1700" dirty="0">
                <a:solidFill>
                  <a:srgbClr val="333333"/>
                </a:solidFill>
              </a:rPr>
              <a:t> εάν οι οργανισμοί μέσων ενημέρωσης είναι οικονομικά βιώσιμοι, ελεύθεροι από την παρέμβαση των ιδιοκτητών μέσων ενημέρωσης και του κράτους και λειτουργούν σε ανταγωνιστικό περιβάλλον. Τα μέσα ενημέρωσης θα πρέπει επίσης να είναι προσβάσιμα σε όσο το δυνατόν ευρύτερο τμήμα της κοινωνίας. Οι προσπάθειες για τη βοήθεια των μέσων ενημέρωσης θα πρέπει να κατευθύνονται προς: την προστασία των δικαιωμάτων του Τύπου, την ενίσχυση της λογοδοσίας των μέσων ενημέρωσης, την ανάπτυξη της ικανότητας των μέσων ενημέρωσης και τον εκδημοκρατισμό της πρόσβασης στα μέσα ενημέρωσης.</a:t>
            </a:r>
            <a:r>
              <a:rPr lang="el-GR" sz="1700" dirty="0">
                <a:solidFill>
                  <a:srgbClr val="333333"/>
                </a:solidFill>
              </a:rPr>
              <a:t>»</a:t>
            </a:r>
            <a:r>
              <a:rPr lang="en-US" sz="1700" dirty="0">
                <a:solidFill>
                  <a:srgbClr val="333333"/>
                </a:solidFill>
              </a:rPr>
              <a:t> </a:t>
            </a:r>
            <a:r>
              <a:rPr lang="en-US" sz="1700" i="1" dirty="0">
                <a:solidFill>
                  <a:srgbClr val="333333"/>
                </a:solidFill>
              </a:rPr>
              <a:t>(Kumar, 2016)</a:t>
            </a:r>
            <a:endParaRPr sz="1700" i="1" dirty="0">
              <a:solidFill>
                <a:srgbClr val="333333"/>
              </a:solidFill>
            </a:endParaRPr>
          </a:p>
          <a:p>
            <a:pPr marL="0" marR="0" lvl="0" indent="0" algn="just" rtl="0">
              <a:lnSpc>
                <a:spcPct val="150000"/>
              </a:lnSpc>
              <a:spcBef>
                <a:spcPts val="0"/>
              </a:spcBef>
              <a:spcAft>
                <a:spcPts val="0"/>
              </a:spcAft>
              <a:buClr>
                <a:srgbClr val="333333"/>
              </a:buClr>
              <a:buSzPts val="1800"/>
              <a:buNone/>
            </a:pPr>
            <a:endParaRPr sz="1700" dirty="0">
              <a:solidFill>
                <a:srgbClr val="333333"/>
              </a:solidFill>
            </a:endParaRPr>
          </a:p>
        </p:txBody>
      </p:sp>
      <p:sp>
        <p:nvSpPr>
          <p:cNvPr id="140" name="Google Shape;140;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0"/>
              </a:spcAft>
              <a:buClr>
                <a:schemeClr val="lt1"/>
              </a:buClr>
              <a:buSzPts val="1800"/>
              <a:buFont typeface="Calibri"/>
              <a:buNone/>
            </a:pPr>
            <a:r>
              <a:rPr lang="en-US" b="1" i="0" dirty="0"/>
              <a:t>Μέσα ενημέρωσης και κοινωνία</a:t>
            </a:r>
            <a:endParaRPr b="0" i="0" dirty="0"/>
          </a:p>
        </p:txBody>
      </p:sp>
      <p:pic>
        <p:nvPicPr>
          <p:cNvPr id="141" name="Google Shape;141;p8"/>
          <p:cNvPicPr preferRelativeResize="0"/>
          <p:nvPr/>
        </p:nvPicPr>
        <p:blipFill>
          <a:blip r:embed="rId3">
            <a:alphaModFix/>
          </a:blip>
          <a:stretch>
            <a:fillRect/>
          </a:stretch>
        </p:blipFill>
        <p:spPr>
          <a:xfrm>
            <a:off x="8787539" y="2378990"/>
            <a:ext cx="3183442" cy="32002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body" idx="1"/>
          </p:nvPr>
        </p:nvSpPr>
        <p:spPr>
          <a:xfrm>
            <a:off x="399370" y="1431987"/>
            <a:ext cx="11529900" cy="1185900"/>
          </a:xfrm>
          <a:prstGeom prst="rect">
            <a:avLst/>
          </a:prstGeom>
          <a:noFill/>
          <a:ln>
            <a:noFill/>
          </a:ln>
        </p:spPr>
        <p:txBody>
          <a:bodyPr spcFirstLastPara="1" wrap="square" lIns="0" tIns="0" rIns="0" bIns="0" anchor="ctr" anchorCtr="0">
            <a:noAutofit/>
          </a:bodyPr>
          <a:lstStyle/>
          <a:p>
            <a:pPr marL="0" lvl="0" indent="0" algn="just" rtl="0">
              <a:lnSpc>
                <a:spcPct val="150000"/>
              </a:lnSpc>
              <a:spcBef>
                <a:spcPts val="0"/>
              </a:spcBef>
              <a:spcAft>
                <a:spcPts val="0"/>
              </a:spcAft>
              <a:buClr>
                <a:schemeClr val="accent3"/>
              </a:buClr>
              <a:buSzPts val="1600"/>
              <a:buNone/>
            </a:pPr>
            <a:r>
              <a:rPr lang="en-US" sz="1800" b="0" dirty="0">
                <a:solidFill>
                  <a:schemeClr val="dk2"/>
                </a:solidFill>
              </a:rPr>
              <a:t>Τα μηνύματα των μέσων ενημέρωσης είναι σαν τα κρεμμύδια. Είτε περιέχουν λέξεις, είτε εικόνες, είτε ήχο, είτε και τα </a:t>
            </a:r>
            <a:r>
              <a:rPr lang="en-US" sz="1800" b="0" dirty="0" err="1">
                <a:solidFill>
                  <a:schemeClr val="dk2"/>
                </a:solidFill>
              </a:rPr>
              <a:t>τρί</a:t>
            </a:r>
            <a:r>
              <a:rPr lang="en-US" sz="1800" b="0" dirty="0">
                <a:solidFill>
                  <a:schemeClr val="dk2"/>
                </a:solidFill>
              </a:rPr>
              <a:t>α μαζί</a:t>
            </a:r>
            <a:r>
              <a:rPr lang="el-GR" sz="1800" b="0" dirty="0">
                <a:solidFill>
                  <a:schemeClr val="dk2"/>
                </a:solidFill>
              </a:rPr>
              <a:t>,</a:t>
            </a:r>
            <a:r>
              <a:rPr lang="en-US" sz="1800" b="0" dirty="0">
                <a:solidFill>
                  <a:schemeClr val="dk2"/>
                </a:solidFill>
              </a:rPr>
              <a:t> σε μια εμπειρία πολυμέσων</a:t>
            </a:r>
            <a:r>
              <a:rPr lang="el-GR" sz="1800" b="0" dirty="0">
                <a:solidFill>
                  <a:schemeClr val="dk2"/>
                </a:solidFill>
              </a:rPr>
              <a:t> </a:t>
            </a:r>
            <a:r>
              <a:rPr lang="en-US" sz="1800" b="0" dirty="0" err="1">
                <a:solidFill>
                  <a:schemeClr val="dk2"/>
                </a:solidFill>
              </a:rPr>
              <a:t>κάθε</a:t>
            </a:r>
            <a:r>
              <a:rPr lang="en-US" sz="1800" b="0" dirty="0">
                <a:solidFill>
                  <a:schemeClr val="dk2"/>
                </a:solidFill>
              </a:rPr>
              <a:t> μήνυμα αποτελείται από πολλά στρώματα ιδεών, στάσεων και απόψεων που μπορεί να είναι είτε εμφανή είτε διακριτικά</a:t>
            </a:r>
            <a:r>
              <a:rPr lang="el-GR" sz="1800" b="0" dirty="0">
                <a:solidFill>
                  <a:schemeClr val="dk2"/>
                </a:solidFill>
              </a:rPr>
              <a:t>,</a:t>
            </a:r>
            <a:r>
              <a:rPr lang="en-US" sz="1800" b="0" dirty="0">
                <a:solidFill>
                  <a:schemeClr val="dk2"/>
                </a:solidFill>
              </a:rPr>
              <a:t> είτε υποστηρικτικά είτε επιζήμια για τον καθένα μας.  						</a:t>
            </a:r>
            <a:r>
              <a:rPr lang="en-US" sz="1800" b="0" i="1" dirty="0">
                <a:solidFill>
                  <a:schemeClr val="dk2"/>
                </a:solidFill>
              </a:rPr>
              <a:t>(Share &amp; </a:t>
            </a:r>
            <a:r>
              <a:rPr lang="en-US" sz="1800" b="0" i="1" dirty="0" err="1">
                <a:solidFill>
                  <a:schemeClr val="dk2"/>
                </a:solidFill>
              </a:rPr>
              <a:t>Thoman</a:t>
            </a:r>
            <a:r>
              <a:rPr lang="en-US" sz="1800" b="0" i="1" dirty="0">
                <a:solidFill>
                  <a:schemeClr val="dk2"/>
                </a:solidFill>
              </a:rPr>
              <a:t>, 2007)</a:t>
            </a:r>
            <a:endParaRPr i="1" dirty="0">
              <a:solidFill>
                <a:srgbClr val="333333"/>
              </a:solidFill>
              <a:highlight>
                <a:srgbClr val="F8F8FB"/>
              </a:highlight>
            </a:endParaRPr>
          </a:p>
          <a:p>
            <a:pPr marL="0" lvl="0" indent="0" algn="just" rtl="0">
              <a:lnSpc>
                <a:spcPct val="90000"/>
              </a:lnSpc>
              <a:spcBef>
                <a:spcPts val="1000"/>
              </a:spcBef>
              <a:spcAft>
                <a:spcPts val="0"/>
              </a:spcAft>
              <a:buClr>
                <a:schemeClr val="accent3"/>
              </a:buClr>
              <a:buSzPts val="2000"/>
              <a:buNone/>
            </a:pPr>
            <a:endParaRPr sz="2400" dirty="0"/>
          </a:p>
        </p:txBody>
      </p:sp>
      <p:sp>
        <p:nvSpPr>
          <p:cNvPr id="148" name="Google Shape;148;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Δραστηριότητα: Η δική μας παράσταση </a:t>
            </a:r>
            <a:endParaRPr b="1" dirty="0"/>
          </a:p>
        </p:txBody>
      </p:sp>
      <p:sp>
        <p:nvSpPr>
          <p:cNvPr id="149" name="Google Shape;149;p9"/>
          <p:cNvSpPr txBox="1"/>
          <p:nvPr/>
        </p:nvSpPr>
        <p:spPr>
          <a:xfrm>
            <a:off x="875654" y="2925840"/>
            <a:ext cx="5301003" cy="3660940"/>
          </a:xfrm>
          <a:prstGeom prst="rect">
            <a:avLst/>
          </a:prstGeom>
          <a:solidFill>
            <a:schemeClr val="accent1">
              <a:lumMod val="20000"/>
              <a:lumOff val="80000"/>
            </a:schemeClr>
          </a:solidFill>
          <a:ln>
            <a:solidFill>
              <a:schemeClr val="accent1">
                <a:lumMod val="20000"/>
                <a:lumOff val="80000"/>
              </a:schemeClr>
            </a:solid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2"/>
              </a:buClr>
              <a:buSzPts val="1800"/>
              <a:buFont typeface="Arial"/>
              <a:buNone/>
            </a:pPr>
            <a:r>
              <a:rPr lang="en-US" sz="1800" dirty="0">
                <a:solidFill>
                  <a:schemeClr val="dk2"/>
                </a:solidFill>
                <a:latin typeface="Calibri"/>
                <a:ea typeface="Calibri"/>
                <a:cs typeface="Calibri"/>
                <a:sym typeface="Calibri"/>
              </a:rPr>
              <a:t>Οι συμμετέχοντες θα χωριστούν σε μικρές ομάδες και θα πρέπει να δημιουργήσουν ένα προϊόν πολυμέσων από διαφορετικές οπτικές γωνίες. Η δυνατότητα να πάρουν το ίδιο γεγονός ή θέμα και να παρουσιάσουν διαφορετικούς τρόπους αναπαράστασής του μπορεί να βοηθήσει να δείξουν την προκατάληψη και τις ενσωματωμένες αξίες που υπάρχουν πάντα στα μηνύματα των μέσων ενημέρωσης.</a:t>
            </a:r>
            <a:endParaRPr sz="1600" dirty="0"/>
          </a:p>
        </p:txBody>
      </p:sp>
      <p:pic>
        <p:nvPicPr>
          <p:cNvPr id="150" name="Google Shape;150;p9"/>
          <p:cNvPicPr preferRelativeResize="0"/>
          <p:nvPr/>
        </p:nvPicPr>
        <p:blipFill>
          <a:blip r:embed="rId3">
            <a:alphaModFix/>
          </a:blip>
          <a:stretch>
            <a:fillRect/>
          </a:stretch>
        </p:blipFill>
        <p:spPr>
          <a:xfrm>
            <a:off x="6506613" y="2617887"/>
            <a:ext cx="5092701" cy="3867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5aa20c1e34_0_5"/>
          <p:cNvSpPr txBox="1">
            <a:spLocks noGrp="1"/>
          </p:cNvSpPr>
          <p:nvPr>
            <p:ph type="body" idx="2"/>
          </p:nvPr>
        </p:nvSpPr>
        <p:spPr>
          <a:xfrm>
            <a:off x="399374" y="1359175"/>
            <a:ext cx="7552640" cy="5498700"/>
          </a:xfrm>
          <a:prstGeom prst="rect">
            <a:avLst/>
          </a:prstGeom>
          <a:noFill/>
          <a:ln>
            <a:noFill/>
          </a:ln>
        </p:spPr>
        <p:txBody>
          <a:bodyPr spcFirstLastPara="1" wrap="square" lIns="0" tIns="0" rIns="0" bIns="0" anchor="t" anchorCtr="0">
            <a:noAutofit/>
          </a:bodyPr>
          <a:lstStyle/>
          <a:p>
            <a:pPr marR="0" lvl="0" indent="-457200" algn="l" rtl="0">
              <a:lnSpc>
                <a:spcPct val="150000"/>
              </a:lnSpc>
              <a:spcBef>
                <a:spcPts val="0"/>
              </a:spcBef>
              <a:spcAft>
                <a:spcPts val="0"/>
              </a:spcAft>
              <a:buClr>
                <a:srgbClr val="333333"/>
              </a:buClr>
              <a:buSzPts val="1800"/>
              <a:buFont typeface="+mj-lt"/>
              <a:buAutoNum type="arabicPeriod"/>
            </a:pPr>
            <a:r>
              <a:rPr lang="en-GB" dirty="0">
                <a:solidFill>
                  <a:srgbClr val="333333"/>
                </a:solidFill>
              </a:rPr>
              <a:t>Επιστρέψτε στις αρχικές σας ομάδες από την προηγούμενη δραστηριότητα ειδήσεων και σχηματίστε ζευγάρια με μια άλλη ομάδα. </a:t>
            </a:r>
          </a:p>
          <a:p>
            <a:pPr marR="0" lvl="0" indent="-457200" algn="l" rtl="0">
              <a:lnSpc>
                <a:spcPct val="150000"/>
              </a:lnSpc>
              <a:spcBef>
                <a:spcPts val="0"/>
              </a:spcBef>
              <a:spcAft>
                <a:spcPts val="0"/>
              </a:spcAft>
              <a:buClr>
                <a:srgbClr val="333333"/>
              </a:buClr>
              <a:buSzPts val="1800"/>
              <a:buFont typeface="+mj-lt"/>
              <a:buAutoNum type="arabicPeriod"/>
            </a:pPr>
            <a:r>
              <a:rPr lang="en-GB" dirty="0">
                <a:solidFill>
                  <a:srgbClr val="333333"/>
                </a:solidFill>
              </a:rPr>
              <a:t>Αποφασίστε μεταξύ σας ποια από τις δύο ειδήσεις θα διερευνήσετε περαιτέρω</a:t>
            </a:r>
            <a:r>
              <a:rPr lang="el-GR" dirty="0">
                <a:solidFill>
                  <a:srgbClr val="333333"/>
                </a:solidFill>
              </a:rPr>
              <a:t>. Η μια ομάδα θα είναι η</a:t>
            </a:r>
            <a:r>
              <a:rPr lang="en-GB" dirty="0">
                <a:solidFill>
                  <a:srgbClr val="333333"/>
                </a:solidFill>
              </a:rPr>
              <a:t> </a:t>
            </a:r>
            <a:r>
              <a:rPr lang="el-GR" dirty="0">
                <a:solidFill>
                  <a:srgbClr val="333333"/>
                </a:solidFill>
              </a:rPr>
              <a:t>«</a:t>
            </a:r>
            <a:r>
              <a:rPr lang="en-GB" dirty="0" err="1">
                <a:solidFill>
                  <a:srgbClr val="333333"/>
                </a:solidFill>
              </a:rPr>
              <a:t>συντηρητική</a:t>
            </a:r>
            <a:r>
              <a:rPr lang="el-GR" dirty="0">
                <a:solidFill>
                  <a:srgbClr val="333333"/>
                </a:solidFill>
              </a:rPr>
              <a:t>»</a:t>
            </a:r>
            <a:r>
              <a:rPr lang="en-GB" dirty="0">
                <a:solidFill>
                  <a:srgbClr val="333333"/>
                </a:solidFill>
              </a:rPr>
              <a:t> και </a:t>
            </a:r>
            <a:r>
              <a:rPr lang="el-GR" dirty="0">
                <a:solidFill>
                  <a:srgbClr val="333333"/>
                </a:solidFill>
              </a:rPr>
              <a:t>η άλλη η</a:t>
            </a:r>
            <a:r>
              <a:rPr lang="en-GB" dirty="0">
                <a:solidFill>
                  <a:srgbClr val="333333"/>
                </a:solidFill>
              </a:rPr>
              <a:t> </a:t>
            </a:r>
            <a:r>
              <a:rPr lang="el-GR" dirty="0">
                <a:solidFill>
                  <a:srgbClr val="333333"/>
                </a:solidFill>
              </a:rPr>
              <a:t>«</a:t>
            </a:r>
            <a:r>
              <a:rPr lang="en-GB" dirty="0" err="1">
                <a:solidFill>
                  <a:srgbClr val="333333"/>
                </a:solidFill>
              </a:rPr>
              <a:t>φιλελεύθερη</a:t>
            </a:r>
            <a:r>
              <a:rPr lang="el-GR" dirty="0">
                <a:solidFill>
                  <a:srgbClr val="333333"/>
                </a:solidFill>
              </a:rPr>
              <a:t>»</a:t>
            </a:r>
            <a:r>
              <a:rPr lang="en-GB" dirty="0">
                <a:solidFill>
                  <a:srgbClr val="333333"/>
                </a:solidFill>
              </a:rPr>
              <a:t>. Αυτές οι προοπτικές θα πρέπει να σας καθοδηγήσουν στις δημιουργικές σας επιλογές</a:t>
            </a:r>
            <a:r>
              <a:rPr lang="el-GR" dirty="0">
                <a:solidFill>
                  <a:srgbClr val="333333"/>
                </a:solidFill>
              </a:rPr>
              <a:t>,</a:t>
            </a:r>
            <a:r>
              <a:rPr lang="en-GB" dirty="0">
                <a:solidFill>
                  <a:srgbClr val="333333"/>
                </a:solidFill>
              </a:rPr>
              <a:t> όταν αποφασίσετε για την ανάπτυξη του περιεχομένου σας. </a:t>
            </a:r>
          </a:p>
          <a:p>
            <a:pPr marR="0" lvl="0" indent="-457200" algn="l" rtl="0">
              <a:lnSpc>
                <a:spcPct val="150000"/>
              </a:lnSpc>
              <a:spcBef>
                <a:spcPts val="0"/>
              </a:spcBef>
              <a:spcAft>
                <a:spcPts val="0"/>
              </a:spcAft>
              <a:buClr>
                <a:srgbClr val="333333"/>
              </a:buClr>
              <a:buSzPts val="1800"/>
              <a:buFont typeface="+mj-lt"/>
              <a:buAutoNum type="arabicPeriod"/>
            </a:pPr>
            <a:r>
              <a:rPr lang="en-GB" dirty="0">
                <a:solidFill>
                  <a:srgbClr val="333333"/>
                </a:solidFill>
              </a:rPr>
              <a:t>Αναπτύξτε ένα σύντομο podcast ή ένα άρθρο με την είδηση που σας έχει ανατεθεί, χρησιμοποιώντας την προοπτική που σας έχει ανατεθεί. [30 λεπτά]</a:t>
            </a:r>
          </a:p>
          <a:p>
            <a:pPr marR="0" lvl="0" indent="-457200" algn="l" rtl="0">
              <a:lnSpc>
                <a:spcPct val="150000"/>
              </a:lnSpc>
              <a:spcBef>
                <a:spcPts val="0"/>
              </a:spcBef>
              <a:spcAft>
                <a:spcPts val="0"/>
              </a:spcAft>
              <a:buClr>
                <a:srgbClr val="333333"/>
              </a:buClr>
              <a:buSzPts val="1800"/>
              <a:buFont typeface="+mj-lt"/>
              <a:buAutoNum type="arabicPeriod"/>
            </a:pPr>
            <a:r>
              <a:rPr lang="en-GB" dirty="0">
                <a:solidFill>
                  <a:srgbClr val="333333"/>
                </a:solidFill>
              </a:rPr>
              <a:t>Στη συνέχεια, όλες οι ομάδες θα παρουσιάσουν </a:t>
            </a:r>
            <a:r>
              <a:rPr lang="el-GR" dirty="0">
                <a:solidFill>
                  <a:srgbClr val="333333"/>
                </a:solidFill>
              </a:rPr>
              <a:t>στην ολομέλεια </a:t>
            </a:r>
            <a:r>
              <a:rPr lang="en-GB" dirty="0">
                <a:solidFill>
                  <a:srgbClr val="333333"/>
                </a:solidFill>
              </a:rPr>
              <a:t>το έργο τους και θα συζητήσουν τις παρατηρήσεις τους. </a:t>
            </a:r>
          </a:p>
          <a:p>
            <a:pPr marL="285750" marR="0" lvl="0" indent="-285750" algn="l" rtl="0">
              <a:lnSpc>
                <a:spcPct val="150000"/>
              </a:lnSpc>
              <a:spcBef>
                <a:spcPts val="0"/>
              </a:spcBef>
              <a:spcAft>
                <a:spcPts val="0"/>
              </a:spcAft>
              <a:buClr>
                <a:srgbClr val="333333"/>
              </a:buClr>
              <a:buSzPts val="1800"/>
              <a:buFont typeface="Arial" panose="020B0604020202020204" pitchFamily="34" charset="0"/>
              <a:buChar char="•"/>
            </a:pPr>
            <a:endParaRPr lang="en-GB" dirty="0">
              <a:solidFill>
                <a:srgbClr val="333333"/>
              </a:solidFill>
            </a:endParaRPr>
          </a:p>
          <a:p>
            <a:pPr marL="0" marR="0" lvl="0" indent="0" algn="l" rtl="0">
              <a:lnSpc>
                <a:spcPct val="150000"/>
              </a:lnSpc>
              <a:spcBef>
                <a:spcPts val="0"/>
              </a:spcBef>
              <a:spcAft>
                <a:spcPts val="0"/>
              </a:spcAft>
              <a:buClr>
                <a:srgbClr val="333333"/>
              </a:buClr>
              <a:buSzPts val="1800"/>
              <a:buFont typeface="Arial"/>
              <a:buNone/>
            </a:pPr>
            <a:endParaRPr dirty="0"/>
          </a:p>
        </p:txBody>
      </p:sp>
      <p:sp>
        <p:nvSpPr>
          <p:cNvPr id="157" name="Google Shape;157;g25aa20c1e34_0_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Δρα</a:t>
            </a:r>
            <a:r>
              <a:rPr lang="en-US" b="1" dirty="0" err="1"/>
              <a:t>στηριότητ</a:t>
            </a:r>
            <a:r>
              <a:rPr lang="en-US" b="1" dirty="0"/>
              <a:t>α: Η δική μας παράσταση </a:t>
            </a:r>
            <a:endParaRPr b="1" dirty="0"/>
          </a:p>
        </p:txBody>
      </p:sp>
      <p:pic>
        <p:nvPicPr>
          <p:cNvPr id="158" name="Google Shape;158;g25aa20c1e34_0_5"/>
          <p:cNvPicPr preferRelativeResize="0"/>
          <p:nvPr/>
        </p:nvPicPr>
        <p:blipFill>
          <a:blip r:embed="rId3">
            <a:alphaModFix/>
          </a:blip>
          <a:stretch>
            <a:fillRect/>
          </a:stretch>
        </p:blipFill>
        <p:spPr>
          <a:xfrm>
            <a:off x="8319407" y="1975475"/>
            <a:ext cx="3473366" cy="33606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Καθοδηγητικές ερωτήσεις </a:t>
            </a:r>
            <a:endParaRPr b="1" dirty="0"/>
          </a:p>
        </p:txBody>
      </p:sp>
      <p:grpSp>
        <p:nvGrpSpPr>
          <p:cNvPr id="164" name="Google Shape;164;p10"/>
          <p:cNvGrpSpPr/>
          <p:nvPr/>
        </p:nvGrpSpPr>
        <p:grpSpPr>
          <a:xfrm>
            <a:off x="3760206" y="1188570"/>
            <a:ext cx="4233494" cy="4233494"/>
            <a:chOff x="2820225" y="891450"/>
            <a:chExt cx="3175200" cy="3175200"/>
          </a:xfrm>
        </p:grpSpPr>
        <p:sp>
          <p:nvSpPr>
            <p:cNvPr id="165" name="Google Shape;165;p10"/>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p10"/>
            <p:cNvSpPr/>
            <p:nvPr/>
          </p:nvSpPr>
          <p:spPr>
            <a:xfrm rot="10800000">
              <a:off x="3175023" y="1179900"/>
              <a:ext cx="450600" cy="450600"/>
            </a:xfrm>
            <a:prstGeom prst="rtTriangle">
              <a:avLst/>
            </a:prstGeom>
            <a:solidFill>
              <a:srgbClr val="83E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7" name="Google Shape;167;p10"/>
          <p:cNvGrpSpPr/>
          <p:nvPr/>
        </p:nvGrpSpPr>
        <p:grpSpPr>
          <a:xfrm>
            <a:off x="4843603" y="1138666"/>
            <a:ext cx="2066697" cy="1435025"/>
            <a:chOff x="3798075" y="775532"/>
            <a:chExt cx="1332300" cy="914700"/>
          </a:xfrm>
        </p:grpSpPr>
        <p:sp>
          <p:nvSpPr>
            <p:cNvPr id="168" name="Google Shape;168;p10"/>
            <p:cNvSpPr/>
            <p:nvPr/>
          </p:nvSpPr>
          <p:spPr>
            <a:xfrm>
              <a:off x="3798075" y="1060532"/>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en-US" sz="1100">
                  <a:solidFill>
                    <a:srgbClr val="FFFFFF"/>
                  </a:solidFill>
                  <a:latin typeface="Roboto"/>
                  <a:ea typeface="Roboto"/>
                  <a:cs typeface="Roboto"/>
                  <a:sym typeface="Roboto"/>
                </a:rPr>
                <a:t>Ποιες ερωτήσεις σας έρχονται στο μυαλό καθώς παρακολουθείτε, διαβάζετε και ακούτε; </a:t>
              </a:r>
              <a:endParaRPr sz="1100">
                <a:solidFill>
                  <a:srgbClr val="FFFFFF"/>
                </a:solidFill>
                <a:latin typeface="Roboto"/>
                <a:ea typeface="Roboto"/>
                <a:cs typeface="Roboto"/>
                <a:sym typeface="Roboto"/>
              </a:endParaRPr>
            </a:p>
            <a:p>
              <a:pPr marL="0" marR="0" lvl="0" indent="0" algn="l" rtl="0">
                <a:lnSpc>
                  <a:spcPct val="100000"/>
                </a:lnSpc>
                <a:spcBef>
                  <a:spcPts val="0"/>
                </a:spcBef>
                <a:spcAft>
                  <a:spcPts val="0"/>
                </a:spcAft>
                <a:buNone/>
              </a:pPr>
              <a:endParaRPr sz="1100">
                <a:solidFill>
                  <a:srgbClr val="FFFFFF"/>
                </a:solidFill>
                <a:latin typeface="Roboto"/>
                <a:ea typeface="Roboto"/>
                <a:cs typeface="Roboto"/>
                <a:sym typeface="Roboto"/>
              </a:endParaRPr>
            </a:p>
          </p:txBody>
        </p:sp>
        <p:sp>
          <p:nvSpPr>
            <p:cNvPr id="169" name="Google Shape;169;p10"/>
            <p:cNvSpPr/>
            <p:nvPr/>
          </p:nvSpPr>
          <p:spPr>
            <a:xfrm>
              <a:off x="3798075" y="775532"/>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70" name="Google Shape;170;p10"/>
          <p:cNvGrpSpPr/>
          <p:nvPr/>
        </p:nvGrpSpPr>
        <p:grpSpPr>
          <a:xfrm>
            <a:off x="2776160" y="2802708"/>
            <a:ext cx="2152647" cy="1458064"/>
            <a:chOff x="2389575" y="2071477"/>
            <a:chExt cx="1332300" cy="914700"/>
          </a:xfrm>
        </p:grpSpPr>
        <p:sp>
          <p:nvSpPr>
            <p:cNvPr id="171" name="Google Shape;171;p10"/>
            <p:cNvSpPr/>
            <p:nvPr/>
          </p:nvSpPr>
          <p:spPr>
            <a:xfrm>
              <a:off x="2389575" y="2356477"/>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en-US" sz="1100">
                  <a:solidFill>
                    <a:srgbClr val="FFFFFF"/>
                  </a:solidFill>
                  <a:latin typeface="Roboto"/>
                  <a:ea typeface="Roboto"/>
                  <a:cs typeface="Roboto"/>
                  <a:sym typeface="Roboto"/>
                </a:rPr>
                <a:t>Πώς θα ήταν η ιστορία αν ο πρωταγωνιστής ήταν διαφορετικού φύλου;</a:t>
              </a:r>
              <a:endParaRPr sz="1100">
                <a:solidFill>
                  <a:srgbClr val="FFFFFF"/>
                </a:solidFill>
                <a:latin typeface="Roboto"/>
                <a:ea typeface="Roboto"/>
                <a:cs typeface="Roboto"/>
                <a:sym typeface="Roboto"/>
              </a:endParaRPr>
            </a:p>
            <a:p>
              <a:pPr marL="0" marR="0" lvl="0" indent="0" algn="l" rtl="0">
                <a:lnSpc>
                  <a:spcPct val="100000"/>
                </a:lnSpc>
                <a:spcBef>
                  <a:spcPts val="0"/>
                </a:spcBef>
                <a:spcAft>
                  <a:spcPts val="0"/>
                </a:spcAft>
                <a:buNone/>
              </a:pPr>
              <a:endParaRPr sz="1100">
                <a:solidFill>
                  <a:srgbClr val="FFFFFF"/>
                </a:solidFill>
                <a:latin typeface="Roboto"/>
                <a:ea typeface="Roboto"/>
                <a:cs typeface="Roboto"/>
                <a:sym typeface="Roboto"/>
              </a:endParaRPr>
            </a:p>
          </p:txBody>
        </p:sp>
        <p:sp>
          <p:nvSpPr>
            <p:cNvPr id="172" name="Google Shape;172;p10"/>
            <p:cNvSpPr/>
            <p:nvPr/>
          </p:nvSpPr>
          <p:spPr>
            <a:xfrm>
              <a:off x="2389575" y="207147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73" name="Google Shape;173;p10"/>
          <p:cNvGrpSpPr/>
          <p:nvPr/>
        </p:nvGrpSpPr>
        <p:grpSpPr>
          <a:xfrm>
            <a:off x="6307943" y="4489790"/>
            <a:ext cx="2237236" cy="1561039"/>
            <a:chOff x="4731075" y="3367427"/>
            <a:chExt cx="1394405" cy="1058452"/>
          </a:xfrm>
        </p:grpSpPr>
        <p:sp>
          <p:nvSpPr>
            <p:cNvPr id="174" name="Google Shape;174;p10"/>
            <p:cNvSpPr/>
            <p:nvPr/>
          </p:nvSpPr>
          <p:spPr>
            <a:xfrm>
              <a:off x="4731080" y="3652179"/>
              <a:ext cx="1394400" cy="773700"/>
            </a:xfrm>
            <a:prstGeom prst="rect">
              <a:avLst/>
            </a:prstGeom>
            <a:solidFill>
              <a:srgbClr val="1B786E"/>
            </a:solidFill>
            <a:ln>
              <a:noFill/>
            </a:ln>
          </p:spPr>
          <p:txBody>
            <a:bodyPr spcFirstLastPara="1" wrap="square" lIns="121900" tIns="121900" rIns="121900" bIns="121900" anchor="t" anchorCtr="0">
              <a:noAutofit/>
            </a:bodyPr>
            <a:lstStyle/>
            <a:p>
              <a:pPr marL="0" lvl="0" indent="0" algn="just" rtl="0">
                <a:lnSpc>
                  <a:spcPct val="150000"/>
                </a:lnSpc>
                <a:spcBef>
                  <a:spcPts val="0"/>
                </a:spcBef>
                <a:spcAft>
                  <a:spcPts val="0"/>
                </a:spcAft>
                <a:buNone/>
              </a:pPr>
              <a:r>
                <a:rPr lang="en-US" sz="1100" dirty="0">
                  <a:solidFill>
                    <a:srgbClr val="FFFFFF"/>
                  </a:solidFill>
                  <a:latin typeface="Roboto"/>
                  <a:ea typeface="Roboto"/>
                  <a:cs typeface="Roboto"/>
                  <a:sym typeface="Roboto"/>
                </a:rPr>
                <a:t>Ποια άποψη για τον κόσμο υποθέτουν οι δημιουργοί αυτού του κειμένου ότι έχει ο αναγνώστης ή ο θεατής; </a:t>
              </a:r>
              <a:endParaRPr sz="1100" dirty="0">
                <a:solidFill>
                  <a:srgbClr val="FFFFFF"/>
                </a:solidFill>
                <a:latin typeface="Roboto"/>
                <a:ea typeface="Roboto"/>
                <a:cs typeface="Roboto"/>
                <a:sym typeface="Roboto"/>
              </a:endParaRPr>
            </a:p>
            <a:p>
              <a:pPr marL="0" lvl="0" indent="0" algn="l" rtl="0">
                <a:spcBef>
                  <a:spcPts val="0"/>
                </a:spcBef>
                <a:spcAft>
                  <a:spcPts val="0"/>
                </a:spcAft>
                <a:buNone/>
              </a:pPr>
              <a:endParaRPr sz="1100" dirty="0">
                <a:solidFill>
                  <a:srgbClr val="FFFFFF"/>
                </a:solidFill>
                <a:latin typeface="Roboto"/>
                <a:ea typeface="Roboto"/>
                <a:cs typeface="Roboto"/>
                <a:sym typeface="Roboto"/>
              </a:endParaRPr>
            </a:p>
          </p:txBody>
        </p:sp>
        <p:sp>
          <p:nvSpPr>
            <p:cNvPr id="175" name="Google Shape;175;p10"/>
            <p:cNvSpPr/>
            <p:nvPr/>
          </p:nvSpPr>
          <p:spPr>
            <a:xfrm>
              <a:off x="4731075" y="336742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76" name="Google Shape;176;p10"/>
          <p:cNvGrpSpPr/>
          <p:nvPr/>
        </p:nvGrpSpPr>
        <p:grpSpPr>
          <a:xfrm>
            <a:off x="3208712" y="4526505"/>
            <a:ext cx="2128455" cy="1687081"/>
            <a:chOff x="2734166" y="3367177"/>
            <a:chExt cx="1332309" cy="1058528"/>
          </a:xfrm>
        </p:grpSpPr>
        <p:sp>
          <p:nvSpPr>
            <p:cNvPr id="177" name="Google Shape;177;p10"/>
            <p:cNvSpPr/>
            <p:nvPr/>
          </p:nvSpPr>
          <p:spPr>
            <a:xfrm>
              <a:off x="2734166" y="3652185"/>
              <a:ext cx="1332300" cy="773520"/>
            </a:xfrm>
            <a:prstGeom prst="rect">
              <a:avLst/>
            </a:prstGeom>
            <a:solidFill>
              <a:srgbClr val="1B786E"/>
            </a:solidFill>
            <a:ln>
              <a:noFill/>
            </a:ln>
          </p:spPr>
          <p:txBody>
            <a:bodyPr spcFirstLastPara="1" wrap="square" lIns="121900" tIns="121900" rIns="121900" bIns="121900" anchor="t" anchorCtr="0">
              <a:noAutofit/>
            </a:bodyPr>
            <a:lstStyle/>
            <a:p>
              <a:pPr marL="0" lvl="0" indent="0" algn="just" rtl="0">
                <a:lnSpc>
                  <a:spcPct val="150000"/>
                </a:lnSpc>
                <a:spcBef>
                  <a:spcPts val="0"/>
                </a:spcBef>
                <a:spcAft>
                  <a:spcPts val="0"/>
                </a:spcAft>
                <a:buNone/>
              </a:pPr>
              <a:r>
                <a:rPr lang="en-US" sz="1100" dirty="0">
                  <a:solidFill>
                    <a:srgbClr val="FFFFFF"/>
                  </a:solidFill>
                  <a:latin typeface="Roboto"/>
                  <a:ea typeface="Roboto"/>
                  <a:cs typeface="Roboto"/>
                  <a:sym typeface="Roboto"/>
                </a:rPr>
                <a:t>Ποιες ιδέες ή προοπτικές παραλείπονται; Πώς μπορείτε να βρείτε αυτά που λείπουν;</a:t>
              </a:r>
              <a:endParaRPr sz="2000" dirty="0">
                <a:latin typeface="Calibri"/>
                <a:ea typeface="Calibri"/>
                <a:cs typeface="Calibri"/>
                <a:sym typeface="Calibri"/>
              </a:endParaRPr>
            </a:p>
            <a:p>
              <a:pPr marL="0" lvl="0" indent="0" algn="l" rtl="0">
                <a:spcBef>
                  <a:spcPts val="0"/>
                </a:spcBef>
                <a:spcAft>
                  <a:spcPts val="0"/>
                </a:spcAft>
                <a:buNone/>
              </a:pPr>
              <a:endParaRPr sz="1100" dirty="0">
                <a:solidFill>
                  <a:srgbClr val="FFFFFF"/>
                </a:solidFill>
                <a:latin typeface="Roboto"/>
                <a:ea typeface="Roboto"/>
                <a:cs typeface="Roboto"/>
                <a:sym typeface="Roboto"/>
              </a:endParaRPr>
            </a:p>
          </p:txBody>
        </p:sp>
        <p:sp>
          <p:nvSpPr>
            <p:cNvPr id="178" name="Google Shape;178;p10"/>
            <p:cNvSpPr/>
            <p:nvPr/>
          </p:nvSpPr>
          <p:spPr>
            <a:xfrm>
              <a:off x="2734175" y="336717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79" name="Google Shape;179;p10"/>
          <p:cNvGrpSpPr/>
          <p:nvPr/>
        </p:nvGrpSpPr>
        <p:grpSpPr>
          <a:xfrm>
            <a:off x="6926951" y="2816271"/>
            <a:ext cx="2050794" cy="1435025"/>
            <a:chOff x="5206575" y="2071477"/>
            <a:chExt cx="1332300" cy="914700"/>
          </a:xfrm>
        </p:grpSpPr>
        <p:sp>
          <p:nvSpPr>
            <p:cNvPr id="180" name="Google Shape;180;p10"/>
            <p:cNvSpPr/>
            <p:nvPr/>
          </p:nvSpPr>
          <p:spPr>
            <a:xfrm>
              <a:off x="5206575" y="2356477"/>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en-US" sz="1100">
                  <a:solidFill>
                    <a:srgbClr val="FFFFFF"/>
                  </a:solidFill>
                  <a:latin typeface="Roboto"/>
                  <a:ea typeface="Roboto"/>
                  <a:cs typeface="Roboto"/>
                  <a:sym typeface="Roboto"/>
                </a:rPr>
                <a:t>Ποιες κρίσεις ή δηλώσεις γίνονται σχετικά με το πώς πρέπει να φέρεστε στους άλλους ανθρώπους; </a:t>
              </a:r>
              <a:endParaRPr sz="1100">
                <a:solidFill>
                  <a:srgbClr val="FFFFFF"/>
                </a:solidFill>
                <a:latin typeface="Roboto"/>
                <a:ea typeface="Roboto"/>
                <a:cs typeface="Roboto"/>
                <a:sym typeface="Roboto"/>
              </a:endParaRPr>
            </a:p>
            <a:p>
              <a:pPr marL="0" lvl="0" indent="0" algn="l" rtl="0">
                <a:spcBef>
                  <a:spcPts val="0"/>
                </a:spcBef>
                <a:spcAft>
                  <a:spcPts val="0"/>
                </a:spcAft>
                <a:buNone/>
              </a:pPr>
              <a:endParaRPr sz="1100">
                <a:solidFill>
                  <a:srgbClr val="FFFFFF"/>
                </a:solidFill>
                <a:latin typeface="Roboto"/>
                <a:ea typeface="Roboto"/>
                <a:cs typeface="Roboto"/>
                <a:sym typeface="Roboto"/>
              </a:endParaRPr>
            </a:p>
          </p:txBody>
        </p:sp>
        <p:sp>
          <p:nvSpPr>
            <p:cNvPr id="181" name="Google Shape;181;p10"/>
            <p:cNvSpPr/>
            <p:nvPr/>
          </p:nvSpPr>
          <p:spPr>
            <a:xfrm>
              <a:off x="5206575" y="207147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body" idx="2"/>
          </p:nvPr>
        </p:nvSpPr>
        <p:spPr>
          <a:xfrm>
            <a:off x="399370" y="1466222"/>
            <a:ext cx="10986668" cy="4551135"/>
          </a:xfrm>
          <a:prstGeom prst="rect">
            <a:avLst/>
          </a:prstGeom>
          <a:noFill/>
          <a:ln>
            <a:noFill/>
          </a:ln>
        </p:spPr>
        <p:txBody>
          <a:bodyPr spcFirstLastPara="1" wrap="square" lIns="0" tIns="0" rIns="0" bIns="0" anchor="t" anchorCtr="0">
            <a:noAutofit/>
          </a:bodyPr>
          <a:lstStyle/>
          <a:p>
            <a:pPr marL="285750" lvl="0" indent="-285750" algn="just" rtl="0">
              <a:lnSpc>
                <a:spcPct val="150000"/>
              </a:lnSpc>
              <a:spcBef>
                <a:spcPts val="0"/>
              </a:spcBef>
              <a:spcAft>
                <a:spcPts val="0"/>
              </a:spcAft>
              <a:buClr>
                <a:srgbClr val="333333"/>
              </a:buClr>
              <a:buSzPts val="1800"/>
              <a:buFont typeface="Wingdings" panose="05000000000000000000" pitchFamily="2" charset="2"/>
              <a:buChar char="§"/>
            </a:pPr>
            <a:r>
              <a:rPr lang="en-US" sz="1900" dirty="0">
                <a:solidFill>
                  <a:srgbClr val="333333"/>
                </a:solidFill>
                <a:sym typeface="Calibri"/>
              </a:rPr>
              <a:t>Οι κοινωνίες των πολιτών, </a:t>
            </a:r>
            <a:r>
              <a:rPr lang="en-US" sz="1900" b="0" i="0" dirty="0">
                <a:solidFill>
                  <a:srgbClr val="333333"/>
                </a:solidFill>
                <a:sym typeface="Calibri"/>
              </a:rPr>
              <a:t>μέσω της έρευνας, των εκστρατειών, της ευαισθητοποίησης, της κατάρτισης, της παρακολούθησης, της νομικής βοήθειας και της ανάλυσης του προϋπολογισμού, μπορούν να ενημερώνουν ενεργά το κοινό ή να προσελκύουν τη διεθνή προσοχή σε εθνικά ή διεθνή ζητήματα. Επιπλέον, μέσω </a:t>
            </a:r>
            <a:r>
              <a:rPr lang="en-US" sz="1900" b="0" i="0" dirty="0" err="1">
                <a:solidFill>
                  <a:srgbClr val="333333"/>
                </a:solidFill>
                <a:sym typeface="Calibri"/>
              </a:rPr>
              <a:t>των</a:t>
            </a:r>
            <a:r>
              <a:rPr lang="en-US" sz="1900" b="0" i="0" dirty="0">
                <a:solidFill>
                  <a:srgbClr val="333333"/>
                </a:solidFill>
                <a:sym typeface="Calibri"/>
              </a:rPr>
              <a:t> ΟΚ</a:t>
            </a:r>
            <a:r>
              <a:rPr lang="el-GR" sz="1900" b="0" i="0" dirty="0">
                <a:solidFill>
                  <a:srgbClr val="333333"/>
                </a:solidFill>
                <a:sym typeface="Calibri"/>
              </a:rPr>
              <a:t>τ</a:t>
            </a:r>
            <a:r>
              <a:rPr lang="en-US" sz="1900" b="0" i="0" dirty="0">
                <a:solidFill>
                  <a:srgbClr val="333333"/>
                </a:solidFill>
                <a:sym typeface="Calibri"/>
              </a:rPr>
              <a:t>Π πολλές περιθωριοποιημένες ομάδες μπορούν να ακουστούν. </a:t>
            </a:r>
            <a:endParaRPr sz="1900" dirty="0"/>
          </a:p>
          <a:p>
            <a:pPr marL="285750" lvl="0" indent="-285750" algn="just" rtl="0">
              <a:lnSpc>
                <a:spcPct val="150000"/>
              </a:lnSpc>
              <a:spcBef>
                <a:spcPts val="1000"/>
              </a:spcBef>
              <a:spcAft>
                <a:spcPts val="0"/>
              </a:spcAft>
              <a:buClr>
                <a:srgbClr val="333333"/>
              </a:buClr>
              <a:buSzPts val="1800"/>
              <a:buFont typeface="Wingdings" panose="05000000000000000000" pitchFamily="2" charset="2"/>
              <a:buChar char="§"/>
            </a:pPr>
            <a:r>
              <a:rPr lang="en-US" sz="1900" b="0" i="0" dirty="0">
                <a:solidFill>
                  <a:srgbClr val="333333"/>
                </a:solidFill>
                <a:sym typeface="Calibri"/>
              </a:rPr>
              <a:t>Η ευαισθητοποίηση των ΟΚ</a:t>
            </a:r>
            <a:r>
              <a:rPr lang="el-GR" sz="1900" b="0" i="0" dirty="0">
                <a:solidFill>
                  <a:srgbClr val="333333"/>
                </a:solidFill>
                <a:sym typeface="Calibri"/>
              </a:rPr>
              <a:t>τ</a:t>
            </a:r>
            <a:r>
              <a:rPr lang="en-US" sz="1900" b="0" i="0" dirty="0">
                <a:solidFill>
                  <a:srgbClr val="333333"/>
                </a:solidFill>
                <a:sym typeface="Calibri"/>
              </a:rPr>
              <a:t>Π είναι σημαντική και χρησιμοποιείται ως εργαλείο για την ενημέρωση του κοινού σχετικά με τα δικαιώματά του ή τα σύνθετα ζητήματα. </a:t>
            </a:r>
            <a:endParaRPr sz="1900" dirty="0"/>
          </a:p>
          <a:p>
            <a:pPr marL="285750" lvl="0" indent="-285750" algn="just" rtl="0">
              <a:lnSpc>
                <a:spcPct val="150000"/>
              </a:lnSpc>
              <a:spcBef>
                <a:spcPts val="1000"/>
              </a:spcBef>
              <a:spcAft>
                <a:spcPts val="0"/>
              </a:spcAft>
              <a:buClr>
                <a:srgbClr val="333333"/>
              </a:buClr>
              <a:buSzPts val="1800"/>
              <a:buFont typeface="Wingdings" panose="05000000000000000000" pitchFamily="2" charset="2"/>
              <a:buChar char="§"/>
            </a:pPr>
            <a:r>
              <a:rPr lang="en-US" sz="1900" b="0" i="0" dirty="0">
                <a:solidFill>
                  <a:srgbClr val="333333"/>
                </a:solidFill>
                <a:sym typeface="Calibri"/>
              </a:rPr>
              <a:t>Η κοινωνία των πολιτών και τα μέσα μαζικής ενημέρωσης συνεργάζονται πολύ καλύτερα</a:t>
            </a:r>
            <a:r>
              <a:rPr lang="el-GR" sz="1900" b="0" i="0" dirty="0">
                <a:solidFill>
                  <a:srgbClr val="333333"/>
                </a:solidFill>
                <a:sym typeface="Calibri"/>
              </a:rPr>
              <a:t>,</a:t>
            </a:r>
            <a:r>
              <a:rPr lang="en-US" sz="1900" b="0" i="0" dirty="0">
                <a:solidFill>
                  <a:srgbClr val="333333"/>
                </a:solidFill>
                <a:sym typeface="Calibri"/>
              </a:rPr>
              <a:t> όταν πρόκειται για τη διάδοση της ευαισθητοποίησης. Επιπλέον, οι κοινωνίες των πολιτών προσφέρουν εκπαίδευση και εμπειρογνωμοσύνη, ενώ τα μέσα ενημέρωσης διαφωτίζουν </a:t>
            </a:r>
            <a:r>
              <a:rPr lang="en-US" sz="1900" dirty="0">
                <a:solidFill>
                  <a:srgbClr val="333333"/>
                </a:solidFill>
                <a:sym typeface="Calibri"/>
              </a:rPr>
              <a:t>το κοινό </a:t>
            </a:r>
            <a:r>
              <a:rPr lang="en-US" sz="1900" b="0" i="0" dirty="0">
                <a:solidFill>
                  <a:srgbClr val="333333"/>
                </a:solidFill>
                <a:sym typeface="Calibri"/>
              </a:rPr>
              <a:t>για θέματα που το αφορούν και το επηρεάζουν και εργάζονται για </a:t>
            </a:r>
            <a:r>
              <a:rPr lang="el-GR" sz="1900" b="0" i="0" dirty="0">
                <a:solidFill>
                  <a:srgbClr val="333333"/>
                </a:solidFill>
                <a:sym typeface="Calibri"/>
              </a:rPr>
              <a:t>να κατανοήσει το κοινό τη σημασία </a:t>
            </a:r>
            <a:r>
              <a:rPr lang="en-US" sz="1900" b="0" i="0" dirty="0" err="1">
                <a:solidFill>
                  <a:srgbClr val="333333"/>
                </a:solidFill>
                <a:sym typeface="Calibri"/>
              </a:rPr>
              <a:t>της</a:t>
            </a:r>
            <a:r>
              <a:rPr lang="en-US" sz="1900" b="0" i="0" dirty="0">
                <a:solidFill>
                  <a:srgbClr val="333333"/>
                </a:solidFill>
                <a:sym typeface="Calibri"/>
              </a:rPr>
              <a:t> δημοκρατικής διακυβέρνησης και εποπτείας του τομέα της ασφάλειας. </a:t>
            </a:r>
            <a:endParaRPr sz="1900" dirty="0">
              <a:sym typeface="Calibri"/>
            </a:endParaRPr>
          </a:p>
        </p:txBody>
      </p:sp>
      <p:sp>
        <p:nvSpPr>
          <p:cNvPr id="188" name="Google Shape;188;p1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Arial"/>
              <a:buNone/>
            </a:pPr>
            <a:endParaRPr b="1" dirty="0"/>
          </a:p>
          <a:p>
            <a:pPr marL="0" lvl="0" indent="0" algn="l" rtl="0">
              <a:lnSpc>
                <a:spcPct val="100000"/>
              </a:lnSpc>
              <a:spcBef>
                <a:spcPts val="0"/>
              </a:spcBef>
              <a:spcAft>
                <a:spcPts val="0"/>
              </a:spcAft>
              <a:buClr>
                <a:schemeClr val="lt1"/>
              </a:buClr>
              <a:buSzPts val="2800"/>
              <a:buFont typeface="Arial"/>
              <a:buNone/>
            </a:pPr>
            <a:r>
              <a:rPr lang="en-US" b="1" i="0" dirty="0"/>
              <a:t>Ο ρόλος της κοινωνίας των πολιτών και των μέσων ενημέρωσης</a:t>
            </a:r>
            <a:br>
              <a:rPr lang="en-US" b="1" i="0" dirty="0"/>
            </a:b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body" idx="2"/>
          </p:nvPr>
        </p:nvSpPr>
        <p:spPr>
          <a:xfrm>
            <a:off x="399364" y="1221921"/>
            <a:ext cx="11393260" cy="4551135"/>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Clr>
                <a:srgbClr val="333333"/>
              </a:buClr>
              <a:buSzPts val="1800"/>
              <a:buNone/>
            </a:pPr>
            <a:r>
              <a:rPr lang="en-US" sz="2000" i="0" dirty="0">
                <a:solidFill>
                  <a:srgbClr val="333333"/>
                </a:solidFill>
              </a:rPr>
              <a:t>Τα μέσα ενημέρωσης έχουν τη δυνατότητα να ασκούν πίεση στις δημόσιες αρχές, γεγονός που τους δίνει τη δυνατότητα να θέτουν σημαντικά θέματα στην ημερήσια διάταξη μιας κυβέρνησης. </a:t>
            </a:r>
            <a:r>
              <a:rPr lang="en-US" sz="2000" dirty="0">
                <a:solidFill>
                  <a:srgbClr val="333333"/>
                </a:solidFill>
              </a:rPr>
              <a:t>Η κοινωνία των πολιτών και τα μέσα ενημέρωσης μπορούν να συμβάλουν στη δημοκρατική διακυβέρνηση του τομέα της ασφάλειας και στη λογοδοσία, παρακολουθώντας και επιβλέποντας τους ακόλουθους τομείς:</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Συμμόρφωση του τομέα της ασφάλειας με νόμους και κανονισμούς</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Σεβασμός των συνταγματικών και ανθρωπίνων δικαιωμάτων</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Τήρηση των δεσμεύσεων που έχουν αναληφθεί μέσω διεθνών ή διμερών υποχρεώσεων από συνθήκες και δηλώσεων πολιτικής</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Δημόσιες δαπάνες</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Διαφθορά</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Διαδικασίες πολιτικής</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Αποτελεσματικότητα των πολιτικών και των δράσεων</a:t>
            </a:r>
            <a:endParaRPr sz="2000" dirty="0"/>
          </a:p>
          <a:p>
            <a:pPr marL="0" lvl="0" indent="0" algn="l" rtl="0">
              <a:lnSpc>
                <a:spcPct val="90000"/>
              </a:lnSpc>
              <a:spcBef>
                <a:spcPts val="1000"/>
              </a:spcBef>
              <a:spcAft>
                <a:spcPts val="0"/>
              </a:spcAft>
              <a:buClr>
                <a:srgbClr val="000000"/>
              </a:buClr>
              <a:buSzPts val="1800"/>
              <a:buFont typeface="Arial"/>
              <a:buNone/>
            </a:pPr>
            <a:endParaRPr dirty="0">
              <a:solidFill>
                <a:srgbClr val="333333"/>
              </a:solidFill>
              <a:latin typeface="Arial"/>
              <a:ea typeface="Arial"/>
              <a:cs typeface="Arial"/>
              <a:sym typeface="Arial"/>
            </a:endParaRPr>
          </a:p>
          <a:p>
            <a:pPr marL="0" lvl="0" indent="0" algn="just" rtl="0">
              <a:lnSpc>
                <a:spcPct val="90000"/>
              </a:lnSpc>
              <a:spcBef>
                <a:spcPts val="1000"/>
              </a:spcBef>
              <a:spcAft>
                <a:spcPts val="0"/>
              </a:spcAft>
              <a:buClr>
                <a:srgbClr val="000000"/>
              </a:buClr>
              <a:buSzPts val="1800"/>
              <a:buNone/>
            </a:pPr>
            <a:endParaRPr dirty="0">
              <a:solidFill>
                <a:srgbClr val="333333"/>
              </a:solidFill>
              <a:latin typeface="Arial"/>
              <a:ea typeface="Arial"/>
              <a:cs typeface="Arial"/>
              <a:sym typeface="Arial"/>
            </a:endParaRPr>
          </a:p>
          <a:p>
            <a:pPr marL="0" lvl="0" indent="0" algn="just" rtl="0">
              <a:lnSpc>
                <a:spcPct val="90000"/>
              </a:lnSpc>
              <a:spcBef>
                <a:spcPts val="1000"/>
              </a:spcBef>
              <a:spcAft>
                <a:spcPts val="0"/>
              </a:spcAft>
              <a:buClr>
                <a:srgbClr val="000000"/>
              </a:buClr>
              <a:buSzPts val="1800"/>
              <a:buNone/>
            </a:pPr>
            <a:endParaRPr dirty="0"/>
          </a:p>
        </p:txBody>
      </p:sp>
      <p:sp>
        <p:nvSpPr>
          <p:cNvPr id="194" name="Google Shape;194;p1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2800"/>
              <a:buFont typeface="Arial"/>
              <a:buNone/>
            </a:pPr>
            <a:endParaRPr b="1" dirty="0"/>
          </a:p>
          <a:p>
            <a:pPr marL="0" marR="0" lvl="0" indent="0" algn="l" rtl="0">
              <a:lnSpc>
                <a:spcPct val="100000"/>
              </a:lnSpc>
              <a:spcBef>
                <a:spcPts val="0"/>
              </a:spcBef>
              <a:spcAft>
                <a:spcPts val="0"/>
              </a:spcAft>
              <a:buClr>
                <a:schemeClr val="lt1"/>
              </a:buClr>
              <a:buSzPts val="2800"/>
              <a:buFont typeface="Arial"/>
              <a:buNone/>
            </a:pPr>
            <a:r>
              <a:rPr lang="en-US" b="1" dirty="0"/>
              <a:t>Ο ρόλος της κοινωνίας των πολιτών και των μέσων ενημέρωσης</a:t>
            </a:r>
            <a:br>
              <a:rPr lang="en-US" b="1" dirty="0"/>
            </a:br>
            <a:endParaRPr b="1" dirty="0"/>
          </a:p>
        </p:txBody>
      </p:sp>
      <p:pic>
        <p:nvPicPr>
          <p:cNvPr id="195" name="Google Shape;195;p12"/>
          <p:cNvPicPr preferRelativeResize="0"/>
          <p:nvPr/>
        </p:nvPicPr>
        <p:blipFill>
          <a:blip r:embed="rId3">
            <a:alphaModFix/>
          </a:blip>
          <a:stretch>
            <a:fillRect/>
          </a:stretch>
        </p:blipFill>
        <p:spPr>
          <a:xfrm>
            <a:off x="8041821" y="4528964"/>
            <a:ext cx="3750803" cy="21059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242c1740c7d_0_0"/>
          <p:cNvSpPr txBox="1">
            <a:spLocks noGrp="1"/>
          </p:cNvSpPr>
          <p:nvPr>
            <p:ph type="title"/>
          </p:nvPr>
        </p:nvSpPr>
        <p:spPr>
          <a:xfrm>
            <a:off x="960100" y="978102"/>
            <a:ext cx="10588500" cy="1062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 </a:t>
            </a:r>
            <a:endParaRPr/>
          </a:p>
        </p:txBody>
      </p:sp>
      <p:sp>
        <p:nvSpPr>
          <p:cNvPr id="63" name="Google Shape;63;g242c1740c7d_0_0"/>
          <p:cNvSpPr txBox="1">
            <a:spLocks noGrp="1"/>
          </p:cNvSpPr>
          <p:nvPr>
            <p:ph type="body" idx="2"/>
          </p:nvPr>
        </p:nvSpPr>
        <p:spPr>
          <a:xfrm>
            <a:off x="581397" y="1432372"/>
            <a:ext cx="10656300" cy="446580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15000"/>
              </a:lnSpc>
              <a:spcBef>
                <a:spcPts val="0"/>
              </a:spcBef>
              <a:spcAft>
                <a:spcPts val="0"/>
              </a:spcAft>
              <a:buSzPts val="1800"/>
              <a:buNone/>
            </a:pPr>
            <a:r>
              <a:rPr lang="en-US" sz="2000" dirty="0"/>
              <a:t>Η </a:t>
            </a:r>
            <a:r>
              <a:rPr lang="en-US" sz="2000" b="1" dirty="0"/>
              <a:t>ενότητα </a:t>
            </a:r>
            <a:r>
              <a:rPr lang="en-US" sz="2000" dirty="0"/>
              <a:t>αποτελείται από τις παρακάτω </a:t>
            </a:r>
            <a:r>
              <a:rPr lang="el-GR" sz="2000" dirty="0" err="1"/>
              <a:t>υπο</a:t>
            </a:r>
            <a:r>
              <a:rPr lang="en-US" sz="2000" dirty="0" err="1"/>
              <a:t>ενότητες</a:t>
            </a:r>
            <a:r>
              <a:rPr lang="en-US" sz="2000" dirty="0"/>
              <a:t>:</a:t>
            </a:r>
            <a:endParaRPr sz="2000" dirty="0"/>
          </a:p>
          <a:p>
            <a:pPr marL="457200" lvl="0" indent="-355600" algn="just" rtl="0">
              <a:lnSpc>
                <a:spcPct val="150000"/>
              </a:lnSpc>
              <a:spcBef>
                <a:spcPts val="600"/>
              </a:spcBef>
              <a:spcAft>
                <a:spcPts val="0"/>
              </a:spcAft>
              <a:buSzPts val="2000"/>
              <a:buFont typeface="Wingdings" panose="05000000000000000000" pitchFamily="2" charset="2"/>
              <a:buChar char="§"/>
            </a:pPr>
            <a:r>
              <a:rPr lang="el-GR" sz="2000" b="1" dirty="0" err="1"/>
              <a:t>Υποε</a:t>
            </a:r>
            <a:r>
              <a:rPr lang="en-US" sz="2000" b="1" dirty="0" err="1"/>
              <a:t>νότητ</a:t>
            </a:r>
            <a:r>
              <a:rPr lang="en-US" sz="2000" b="1" dirty="0"/>
              <a:t>α 1: </a:t>
            </a:r>
            <a:r>
              <a:rPr lang="en-US" sz="2000" dirty="0"/>
              <a:t>Ο</a:t>
            </a:r>
            <a:r>
              <a:rPr lang="el-GR" sz="2000" dirty="0" err="1"/>
              <a:t>ΚτΠ</a:t>
            </a:r>
            <a:endParaRPr lang="en-US" sz="2000" dirty="0"/>
          </a:p>
          <a:p>
            <a:pPr lvl="1" indent="-355600" algn="just">
              <a:lnSpc>
                <a:spcPct val="150000"/>
              </a:lnSpc>
              <a:spcBef>
                <a:spcPts val="600"/>
              </a:spcBef>
              <a:buSzPts val="2000"/>
              <a:buFont typeface="Wingdings" panose="05000000000000000000" pitchFamily="2" charset="2"/>
              <a:buChar char="§"/>
            </a:pPr>
            <a:r>
              <a:rPr lang="el-GR" sz="2000" dirty="0">
                <a:solidFill>
                  <a:schemeClr val="tx1"/>
                </a:solidFill>
              </a:rPr>
              <a:t>Προσδιορισμός του ρόλου των </a:t>
            </a:r>
            <a:r>
              <a:rPr lang="en-GB" sz="2000" dirty="0">
                <a:solidFill>
                  <a:schemeClr val="tx1"/>
                </a:solidFill>
              </a:rPr>
              <a:t>ΟΚ</a:t>
            </a:r>
            <a:r>
              <a:rPr lang="el-GR" sz="2000" dirty="0">
                <a:solidFill>
                  <a:schemeClr val="tx1"/>
                </a:solidFill>
              </a:rPr>
              <a:t>τ</a:t>
            </a:r>
            <a:r>
              <a:rPr lang="en-GB" sz="2000" dirty="0">
                <a:solidFill>
                  <a:schemeClr val="tx1"/>
                </a:solidFill>
              </a:rPr>
              <a:t>Π στη δημοκρατία</a:t>
            </a:r>
            <a:endParaRPr sz="2000" dirty="0">
              <a:solidFill>
                <a:schemeClr val="tx1"/>
              </a:solidFill>
            </a:endParaRPr>
          </a:p>
          <a:p>
            <a:pPr marL="457200" lvl="0" indent="-355600" algn="just" rtl="0">
              <a:lnSpc>
                <a:spcPct val="150000"/>
              </a:lnSpc>
              <a:spcBef>
                <a:spcPts val="0"/>
              </a:spcBef>
              <a:spcAft>
                <a:spcPts val="0"/>
              </a:spcAft>
              <a:buSzPts val="2000"/>
              <a:buFont typeface="Wingdings" panose="05000000000000000000" pitchFamily="2" charset="2"/>
              <a:buChar char="§"/>
            </a:pPr>
            <a:r>
              <a:rPr lang="el-GR" sz="2000" b="1" dirty="0" err="1"/>
              <a:t>Υποε</a:t>
            </a:r>
            <a:r>
              <a:rPr lang="en-US" sz="2000" b="1" dirty="0" err="1"/>
              <a:t>νότητ</a:t>
            </a:r>
            <a:r>
              <a:rPr lang="en-US" sz="2000" b="1" dirty="0"/>
              <a:t>α 2: </a:t>
            </a:r>
            <a:r>
              <a:rPr lang="en-US" sz="2000" dirty="0"/>
              <a:t>Μέσα Μαζικής Ενημέρωσης </a:t>
            </a:r>
          </a:p>
          <a:p>
            <a:pPr lvl="1" indent="-355600" algn="just">
              <a:lnSpc>
                <a:spcPct val="150000"/>
              </a:lnSpc>
              <a:spcBef>
                <a:spcPts val="0"/>
              </a:spcBef>
              <a:buSzPts val="2000"/>
              <a:buFont typeface="Wingdings" panose="05000000000000000000" pitchFamily="2" charset="2"/>
              <a:buChar char="§"/>
            </a:pPr>
            <a:r>
              <a:rPr lang="el-GR" sz="2000" dirty="0"/>
              <a:t>Κατανόηση της σημασίας </a:t>
            </a:r>
            <a:r>
              <a:rPr lang="en-GB" sz="2000" dirty="0" err="1"/>
              <a:t>των</a:t>
            </a:r>
            <a:r>
              <a:rPr lang="en-GB" sz="2000" dirty="0"/>
              <a:t> μέσων ενημέρωσης στις δημοκρατικές χώρες </a:t>
            </a:r>
            <a:endParaRPr sz="2000" dirty="0"/>
          </a:p>
          <a:p>
            <a:pPr marL="0" lvl="0" indent="0" algn="just" rtl="0">
              <a:lnSpc>
                <a:spcPct val="115000"/>
              </a:lnSpc>
              <a:spcBef>
                <a:spcPts val="600"/>
              </a:spcBef>
              <a:spcAft>
                <a:spcPts val="0"/>
              </a:spcAft>
              <a:buSzPts val="1800"/>
              <a:buNone/>
            </a:pPr>
            <a:endParaRPr sz="2000" dirty="0"/>
          </a:p>
          <a:p>
            <a:pPr marL="0" lvl="0" indent="0" algn="l" rtl="0">
              <a:lnSpc>
                <a:spcPct val="115000"/>
              </a:lnSpc>
              <a:spcBef>
                <a:spcPts val="0"/>
              </a:spcBef>
              <a:spcAft>
                <a:spcPts val="0"/>
              </a:spcAft>
              <a:buSzPts val="1800"/>
              <a:buNone/>
            </a:pPr>
            <a:r>
              <a:rPr lang="en-US" sz="2000" dirty="0"/>
              <a:t>Με την ολοκλήρωση αυτής της ενότητας, θα πρέπει να είστε σε θέση: </a:t>
            </a:r>
            <a:endParaRPr sz="2000" dirty="0"/>
          </a:p>
          <a:p>
            <a:pPr marL="0" lvl="0" indent="0" algn="l" rtl="0">
              <a:lnSpc>
                <a:spcPct val="115000"/>
              </a:lnSpc>
              <a:spcBef>
                <a:spcPts val="0"/>
              </a:spcBef>
              <a:spcAft>
                <a:spcPts val="0"/>
              </a:spcAft>
              <a:buSzPts val="1800"/>
              <a:buNone/>
            </a:pPr>
            <a:endParaRPr dirty="0"/>
          </a:p>
          <a:p>
            <a:pPr marL="457200" lvl="0" indent="-355600" algn="just" rtl="0">
              <a:lnSpc>
                <a:spcPct val="100000"/>
              </a:lnSpc>
              <a:spcBef>
                <a:spcPts val="0"/>
              </a:spcBef>
              <a:spcAft>
                <a:spcPts val="0"/>
              </a:spcAft>
              <a:buSzPts val="2000"/>
              <a:buFont typeface="Wingdings" panose="05000000000000000000" pitchFamily="2" charset="2"/>
              <a:buChar char="§"/>
            </a:pPr>
            <a:r>
              <a:rPr lang="el-GR" sz="2000" dirty="0"/>
              <a:t>Να προσδιορίζετε και να κατανοείτε τη φύση </a:t>
            </a:r>
            <a:r>
              <a:rPr lang="en-US" sz="2000" dirty="0" err="1"/>
              <a:t>των</a:t>
            </a:r>
            <a:r>
              <a:rPr lang="en-US" sz="2000" dirty="0"/>
              <a:t> ΟΚ</a:t>
            </a:r>
            <a:r>
              <a:rPr lang="el-GR" sz="2000" dirty="0"/>
              <a:t>τ</a:t>
            </a:r>
            <a:r>
              <a:rPr lang="en-US" sz="2000" dirty="0"/>
              <a:t>Π (χαρακτηριστικά, προκλήσεις).</a:t>
            </a:r>
            <a:endParaRPr sz="2000" dirty="0"/>
          </a:p>
          <a:p>
            <a:pPr marL="457200" lvl="0" indent="-355600" algn="just" rtl="0">
              <a:lnSpc>
                <a:spcPct val="100000"/>
              </a:lnSpc>
              <a:spcBef>
                <a:spcPts val="0"/>
              </a:spcBef>
              <a:spcAft>
                <a:spcPts val="0"/>
              </a:spcAft>
              <a:buSzPts val="2000"/>
              <a:buFont typeface="Wingdings" panose="05000000000000000000" pitchFamily="2" charset="2"/>
              <a:buChar char="§"/>
            </a:pPr>
            <a:r>
              <a:rPr lang="el-GR" sz="2000" dirty="0"/>
              <a:t>Να αναγνωρίζετε και να εκτιμάτε τη σημασία </a:t>
            </a:r>
            <a:r>
              <a:rPr lang="en-US" sz="2000" dirty="0" err="1"/>
              <a:t>των</a:t>
            </a:r>
            <a:r>
              <a:rPr lang="en-US" sz="2000" dirty="0"/>
              <a:t> ΟΚ</a:t>
            </a:r>
            <a:r>
              <a:rPr lang="el-GR" sz="2000" dirty="0"/>
              <a:t>τ</a:t>
            </a:r>
            <a:r>
              <a:rPr lang="en-US" sz="2000" dirty="0"/>
              <a:t>Π σε ένα δημοκρατικό πλαίσιο.</a:t>
            </a:r>
            <a:endParaRPr sz="2000" dirty="0"/>
          </a:p>
          <a:p>
            <a:pPr marL="457200" lvl="0" indent="-355600" algn="just" rtl="0">
              <a:lnSpc>
                <a:spcPct val="100000"/>
              </a:lnSpc>
              <a:spcBef>
                <a:spcPts val="0"/>
              </a:spcBef>
              <a:spcAft>
                <a:spcPts val="0"/>
              </a:spcAft>
              <a:buSzPts val="2000"/>
              <a:buFont typeface="Wingdings" panose="05000000000000000000" pitchFamily="2" charset="2"/>
              <a:buChar char="§"/>
            </a:pPr>
            <a:r>
              <a:rPr lang="en-US" sz="2000" dirty="0"/>
              <a:t>Να κατα</a:t>
            </a:r>
            <a:r>
              <a:rPr lang="en-US" sz="2000" dirty="0" err="1"/>
              <a:t>νο</a:t>
            </a:r>
            <a:r>
              <a:rPr lang="el-GR" sz="2000" dirty="0"/>
              <a:t>είτε</a:t>
            </a:r>
            <a:r>
              <a:rPr lang="en-US" sz="2000" dirty="0"/>
              <a:t> και να </a:t>
            </a:r>
            <a:r>
              <a:rPr lang="en-US" sz="2000" dirty="0" err="1"/>
              <a:t>ορίζ</a:t>
            </a:r>
            <a:r>
              <a:rPr lang="el-GR" sz="2000" dirty="0" err="1"/>
              <a:t>ετε</a:t>
            </a:r>
            <a:r>
              <a:rPr lang="en-US" sz="2000" dirty="0"/>
              <a:t> το</a:t>
            </a:r>
            <a:r>
              <a:rPr lang="el-GR" sz="2000" dirty="0"/>
              <a:t>ν</a:t>
            </a:r>
            <a:r>
              <a:rPr lang="en-US" sz="2000" dirty="0"/>
              <a:t> ρόλο και τη συμβολή των μέσων ενημέρωσης σε μια δημοκρατική κοινωνία.</a:t>
            </a:r>
            <a:endParaRPr sz="2000" dirty="0"/>
          </a:p>
          <a:p>
            <a:pPr marL="457200" lvl="0" indent="0" algn="just" rtl="0">
              <a:lnSpc>
                <a:spcPct val="100000"/>
              </a:lnSpc>
              <a:spcBef>
                <a:spcPts val="0"/>
              </a:spcBef>
              <a:spcAft>
                <a:spcPts val="0"/>
              </a:spcAft>
              <a:buNone/>
            </a:pPr>
            <a:endParaRPr sz="1200" dirty="0"/>
          </a:p>
        </p:txBody>
      </p:sp>
      <p:sp>
        <p:nvSpPr>
          <p:cNvPr id="64" name="Google Shape;64;g242c1740c7d_0_0"/>
          <p:cNvSpPr txBox="1"/>
          <p:nvPr/>
        </p:nvSpPr>
        <p:spPr>
          <a:xfrm>
            <a:off x="581400" y="264275"/>
            <a:ext cx="5829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Calibri"/>
                <a:ea typeface="Calibri"/>
                <a:cs typeface="Calibri"/>
                <a:sym typeface="Calibri"/>
              </a:rPr>
              <a:t>Ενότητα 3 - Επισκόπηση</a:t>
            </a:r>
            <a:endParaRPr sz="2800" b="1"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5468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3" descr="Map&#10;&#10;Description automatically generated"/>
          <p:cNvPicPr preferRelativeResize="0">
            <a:picLocks noGrp="1"/>
          </p:cNvPicPr>
          <p:nvPr>
            <p:ph type="body" idx="2"/>
          </p:nvPr>
        </p:nvPicPr>
        <p:blipFill rotWithShape="1">
          <a:blip r:embed="rId3">
            <a:alphaModFix/>
          </a:blip>
          <a:srcRect/>
          <a:stretch/>
        </p:blipFill>
        <p:spPr>
          <a:xfrm>
            <a:off x="162658" y="1582727"/>
            <a:ext cx="6756888" cy="4629719"/>
          </a:xfrm>
          <a:prstGeom prst="rect">
            <a:avLst/>
          </a:prstGeom>
          <a:noFill/>
          <a:ln>
            <a:noFill/>
          </a:ln>
        </p:spPr>
      </p:pic>
      <p:sp>
        <p:nvSpPr>
          <p:cNvPr id="201" name="Google Shape;201;p13"/>
          <p:cNvSpPr txBox="1">
            <a:spLocks noGrp="1"/>
          </p:cNvSpPr>
          <p:nvPr>
            <p:ph type="body" idx="3"/>
          </p:nvPr>
        </p:nvSpPr>
        <p:spPr>
          <a:xfrm>
            <a:off x="7517330" y="1661446"/>
            <a:ext cx="4275300" cy="45510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000000"/>
              </a:buClr>
              <a:buSzPts val="1600"/>
              <a:buNone/>
            </a:pPr>
            <a:r>
              <a:rPr lang="en-US" sz="2000" dirty="0">
                <a:solidFill>
                  <a:srgbClr val="36404C"/>
                </a:solidFill>
              </a:rPr>
              <a:t>Κατά τη διάρκεια της πανδημίας COVID-19, η δημοκρατία σε όλο τον κόσμο άλλαξε. Πολλές χώρες είχαν αρνητικές επιπτώσεις και όσο πιο αδύναμη είναι η δημοκρατία, τόσο αυξάνεται και το θέμα των ανθρωπίνων δικαιωμάτων. </a:t>
            </a:r>
            <a:endParaRPr sz="2000" dirty="0">
              <a:solidFill>
                <a:srgbClr val="36404C"/>
              </a:solidFill>
            </a:endParaRPr>
          </a:p>
          <a:p>
            <a:pPr marL="0" lvl="0" indent="0" algn="just" rtl="0">
              <a:lnSpc>
                <a:spcPct val="90000"/>
              </a:lnSpc>
              <a:spcBef>
                <a:spcPts val="1000"/>
              </a:spcBef>
              <a:spcAft>
                <a:spcPts val="0"/>
              </a:spcAft>
              <a:buClr>
                <a:srgbClr val="000000"/>
              </a:buClr>
              <a:buSzPts val="1600"/>
              <a:buNone/>
            </a:pPr>
            <a:r>
              <a:rPr lang="en-US" sz="2000" dirty="0">
                <a:solidFill>
                  <a:srgbClr val="36404C"/>
                </a:solidFill>
              </a:rPr>
              <a:t>Στο σχήμα, εμφανίζονται οι 80 χώρες στις οποίες η δημοκρατία αποδυναμώθηκε. Στην περίπτωση της Αιγύπτου: </a:t>
            </a:r>
            <a:endParaRPr sz="2000" dirty="0">
              <a:solidFill>
                <a:srgbClr val="36404C"/>
              </a:solidFill>
            </a:endParaRPr>
          </a:p>
          <a:p>
            <a:pPr marL="0" lvl="0" indent="0" rtl="0">
              <a:lnSpc>
                <a:spcPct val="90000"/>
              </a:lnSpc>
              <a:spcBef>
                <a:spcPts val="1000"/>
              </a:spcBef>
              <a:spcAft>
                <a:spcPts val="0"/>
              </a:spcAft>
              <a:buClr>
                <a:srgbClr val="000000"/>
              </a:buClr>
              <a:buSzPts val="1600"/>
              <a:buNone/>
            </a:pPr>
            <a:r>
              <a:rPr lang="en-US" sz="2000" dirty="0">
                <a:solidFill>
                  <a:srgbClr val="36404C"/>
                </a:solidFill>
              </a:rPr>
              <a:t>Οι εργαζόμενοι στον τομέα της υγείας που τόλμησαν να εκφράσουν τις ανησυχίες τους δέχθηκαν επιθέσεις από τα μέσα ενημέρωσης και συνελήφθησαν.</a:t>
            </a:r>
            <a:endParaRPr dirty="0">
              <a:latin typeface="Calibri"/>
              <a:ea typeface="Calibri"/>
              <a:cs typeface="Calibri"/>
              <a:sym typeface="Calibri"/>
            </a:endParaRPr>
          </a:p>
          <a:p>
            <a:pPr marL="0" indent="0" algn="r">
              <a:buSzPts val="1600"/>
            </a:pPr>
            <a:r>
              <a:rPr lang="en-US" i="1" dirty="0">
                <a:solidFill>
                  <a:srgbClr val="36404C"/>
                </a:solidFill>
              </a:rPr>
              <a:t> (</a:t>
            </a:r>
            <a:r>
              <a:rPr lang="en-US" i="1" dirty="0" err="1">
                <a:solidFill>
                  <a:srgbClr val="36404C"/>
                </a:solidFill>
              </a:rPr>
              <a:t>Repucci</a:t>
            </a:r>
            <a:r>
              <a:rPr lang="en-US" i="1" dirty="0">
                <a:solidFill>
                  <a:srgbClr val="36404C"/>
                </a:solidFill>
              </a:rPr>
              <a:t>, 2019)</a:t>
            </a:r>
            <a:endParaRPr lang="en-US" i="1" dirty="0"/>
          </a:p>
          <a:p>
            <a:pPr marL="0" lvl="0" indent="0" algn="just" rtl="0">
              <a:lnSpc>
                <a:spcPct val="90000"/>
              </a:lnSpc>
              <a:spcBef>
                <a:spcPts val="1000"/>
              </a:spcBef>
              <a:spcAft>
                <a:spcPts val="0"/>
              </a:spcAft>
              <a:buClr>
                <a:srgbClr val="000000"/>
              </a:buClr>
              <a:buSzPts val="1600"/>
              <a:buNone/>
            </a:pPr>
            <a:endParaRPr dirty="0">
              <a:latin typeface="Calibri"/>
              <a:ea typeface="Calibri"/>
              <a:cs typeface="Calibri"/>
              <a:sym typeface="Calibri"/>
            </a:endParaRPr>
          </a:p>
          <a:p>
            <a:pPr marL="0" lvl="0" indent="0" algn="just" rtl="0">
              <a:lnSpc>
                <a:spcPct val="90000"/>
              </a:lnSpc>
              <a:spcBef>
                <a:spcPts val="1000"/>
              </a:spcBef>
              <a:spcAft>
                <a:spcPts val="0"/>
              </a:spcAft>
              <a:buClr>
                <a:srgbClr val="36404C"/>
              </a:buClr>
              <a:buSzPts val="1600"/>
              <a:buNone/>
            </a:pPr>
            <a:endParaRPr b="0" i="0" dirty="0">
              <a:solidFill>
                <a:srgbClr val="36404C"/>
              </a:solidFill>
              <a:latin typeface="Calibri"/>
              <a:ea typeface="Calibri"/>
              <a:cs typeface="Calibri"/>
              <a:sym typeface="Calibri"/>
            </a:endParaRPr>
          </a:p>
          <a:p>
            <a:pPr marL="0" lvl="0" indent="0" algn="just" rtl="0">
              <a:lnSpc>
                <a:spcPct val="90000"/>
              </a:lnSpc>
              <a:spcBef>
                <a:spcPts val="1000"/>
              </a:spcBef>
              <a:spcAft>
                <a:spcPts val="0"/>
              </a:spcAft>
              <a:buClr>
                <a:srgbClr val="000000"/>
              </a:buClr>
              <a:buSzPts val="1800"/>
              <a:buNone/>
            </a:pPr>
            <a:endParaRPr sz="2000" dirty="0"/>
          </a:p>
        </p:txBody>
      </p:sp>
      <p:sp>
        <p:nvSpPr>
          <p:cNvPr id="202" name="Google Shape;202;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Arial"/>
              <a:buNone/>
            </a:pPr>
            <a:r>
              <a:rPr lang="en-US" b="1" i="0" dirty="0"/>
              <a:t>Μέσα ενημέρωσης και δημοκρατία στην πανδημία COVID-19 </a:t>
            </a:r>
            <a:endParaRP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4" descr="Map&#10;&#10;Description automatically generated"/>
          <p:cNvPicPr preferRelativeResize="0">
            <a:picLocks noGrp="1"/>
          </p:cNvPicPr>
          <p:nvPr>
            <p:ph type="body" idx="2"/>
          </p:nvPr>
        </p:nvPicPr>
        <p:blipFill rotWithShape="1">
          <a:blip r:embed="rId3">
            <a:alphaModFix/>
          </a:blip>
          <a:srcRect/>
          <a:stretch/>
        </p:blipFill>
        <p:spPr>
          <a:xfrm>
            <a:off x="223522" y="1346871"/>
            <a:ext cx="6511385" cy="5010116"/>
          </a:xfrm>
          <a:prstGeom prst="rect">
            <a:avLst/>
          </a:prstGeom>
          <a:noFill/>
          <a:ln>
            <a:noFill/>
          </a:ln>
        </p:spPr>
      </p:pic>
      <p:sp>
        <p:nvSpPr>
          <p:cNvPr id="208" name="Google Shape;208;p14"/>
          <p:cNvSpPr txBox="1">
            <a:spLocks noGrp="1"/>
          </p:cNvSpPr>
          <p:nvPr>
            <p:ph type="body" idx="3"/>
          </p:nvPr>
        </p:nvSpPr>
        <p:spPr>
          <a:xfrm>
            <a:off x="6923941" y="1502883"/>
            <a:ext cx="4925839" cy="4551135"/>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36404C"/>
              </a:buClr>
              <a:buSzPts val="1600"/>
              <a:buNone/>
            </a:pPr>
            <a:r>
              <a:rPr lang="en-US" b="0" dirty="0">
                <a:solidFill>
                  <a:srgbClr val="36404C"/>
                </a:solidFill>
                <a:latin typeface="Calibri"/>
                <a:ea typeface="Calibri"/>
                <a:cs typeface="Calibri"/>
                <a:sym typeface="Calibri"/>
              </a:rPr>
              <a:t>Κατά τα προηγούμενα δέκα χρόνια, η ελευθερία των μέσων ενημέρωσης </a:t>
            </a:r>
            <a:r>
              <a:rPr lang="en-US" b="1" dirty="0">
                <a:solidFill>
                  <a:srgbClr val="36404C"/>
                </a:solidFill>
                <a:latin typeface="Calibri"/>
                <a:ea typeface="Calibri"/>
                <a:cs typeface="Calibri"/>
                <a:sym typeface="Calibri"/>
              </a:rPr>
              <a:t>μειώθηκε παγκοσμίως. </a:t>
            </a:r>
            <a:r>
              <a:rPr lang="en-US" b="0" dirty="0">
                <a:solidFill>
                  <a:srgbClr val="36404C"/>
                </a:solidFill>
                <a:latin typeface="Calibri"/>
                <a:ea typeface="Calibri"/>
                <a:cs typeface="Calibri"/>
                <a:sym typeface="Calibri"/>
              </a:rPr>
              <a:t>Λαϊκιστές πολιτικοί επέβ</a:t>
            </a:r>
            <a:r>
              <a:rPr lang="en-US" b="0" dirty="0" err="1">
                <a:solidFill>
                  <a:srgbClr val="36404C"/>
                </a:solidFill>
                <a:latin typeface="Calibri"/>
                <a:ea typeface="Calibri"/>
                <a:cs typeface="Calibri"/>
                <a:sym typeface="Calibri"/>
              </a:rPr>
              <a:t>λεψ</a:t>
            </a:r>
            <a:r>
              <a:rPr lang="en-US" b="0" dirty="0">
                <a:solidFill>
                  <a:srgbClr val="36404C"/>
                </a:solidFill>
                <a:latin typeface="Calibri"/>
                <a:ea typeface="Calibri"/>
                <a:cs typeface="Calibri"/>
                <a:sym typeface="Calibri"/>
              </a:rPr>
              <a:t>αν συστηματικές προσπάθειες καταστολής της ανεξαρτησίας του τομέα των μέσων ενημέρωσης σε ορισμένες από τις ισχυρότερες δημοκρατίες του κόσμου.</a:t>
            </a:r>
            <a:endParaRPr b="0" dirty="0">
              <a:solidFill>
                <a:srgbClr val="36404C"/>
              </a:solidFill>
              <a:latin typeface="Calibri"/>
              <a:ea typeface="Calibri"/>
              <a:cs typeface="Calibri"/>
              <a:sym typeface="Calibri"/>
            </a:endParaRPr>
          </a:p>
          <a:p>
            <a:pPr marL="0" lvl="0" indent="0" algn="just" rtl="0">
              <a:lnSpc>
                <a:spcPct val="150000"/>
              </a:lnSpc>
              <a:spcBef>
                <a:spcPts val="1000"/>
              </a:spcBef>
              <a:spcAft>
                <a:spcPts val="0"/>
              </a:spcAft>
              <a:buClr>
                <a:srgbClr val="36404C"/>
              </a:buClr>
              <a:buSzPts val="1600"/>
              <a:buNone/>
            </a:pPr>
            <a:r>
              <a:rPr lang="en-US" dirty="0">
                <a:solidFill>
                  <a:srgbClr val="36404C"/>
                </a:solidFill>
                <a:latin typeface="Calibri"/>
                <a:ea typeface="Calibri"/>
                <a:cs typeface="Calibri"/>
                <a:sym typeface="Calibri"/>
              </a:rPr>
              <a:t>Αυτή η επιρροή αποτελεί κίνδυνο για τις δημοκρατίες σε όλο τον κόσμο. Ωστόσο, ο Τύπος μπορεί να διεκδικήσει την ελευθερία του ακόμη και μετά από μακρές </a:t>
            </a:r>
            <a:r>
              <a:rPr lang="en-US" b="0" dirty="0">
                <a:solidFill>
                  <a:srgbClr val="36404C"/>
                </a:solidFill>
                <a:latin typeface="Calibri"/>
                <a:ea typeface="Calibri"/>
                <a:cs typeface="Calibri"/>
                <a:sym typeface="Calibri"/>
              </a:rPr>
              <a:t>περιόδους καταπίεσης. </a:t>
            </a:r>
          </a:p>
          <a:p>
            <a:pPr marL="0" indent="0" algn="r">
              <a:lnSpc>
                <a:spcPct val="150000"/>
              </a:lnSpc>
              <a:buClr>
                <a:srgbClr val="36404C"/>
              </a:buClr>
              <a:buSzPts val="1600"/>
            </a:pPr>
            <a:r>
              <a:rPr lang="en-US" i="1" dirty="0"/>
              <a:t>(</a:t>
            </a:r>
            <a:r>
              <a:rPr lang="en-US" i="1" dirty="0" err="1">
                <a:highlight>
                  <a:srgbClr val="FFFFFF"/>
                </a:highlight>
              </a:rPr>
              <a:t>Repucci</a:t>
            </a:r>
            <a:r>
              <a:rPr lang="en-US" i="1" dirty="0">
                <a:highlight>
                  <a:srgbClr val="FFFFFF"/>
                </a:highlight>
              </a:rPr>
              <a:t>, 2019)</a:t>
            </a:r>
            <a:endParaRPr lang="en-US" i="1" dirty="0">
              <a:solidFill>
                <a:srgbClr val="36404C"/>
              </a:solidFill>
            </a:endParaRPr>
          </a:p>
          <a:p>
            <a:pPr marL="0" lvl="0" indent="0" algn="just" rtl="0">
              <a:lnSpc>
                <a:spcPct val="150000"/>
              </a:lnSpc>
              <a:spcBef>
                <a:spcPts val="1000"/>
              </a:spcBef>
              <a:spcAft>
                <a:spcPts val="0"/>
              </a:spcAft>
              <a:buClr>
                <a:srgbClr val="36404C"/>
              </a:buClr>
              <a:buSzPts val="1600"/>
              <a:buNone/>
            </a:pPr>
            <a:endParaRPr dirty="0"/>
          </a:p>
        </p:txBody>
      </p:sp>
      <p:sp>
        <p:nvSpPr>
          <p:cNvPr id="209" name="Google Shape;209;p1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Ελευθερία των μέσων ενημέρωσης </a:t>
            </a:r>
            <a:endParaRP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5" descr="Diagram&#10;&#10;Description automatically generated"/>
          <p:cNvPicPr preferRelativeResize="0">
            <a:picLocks noGrp="1"/>
          </p:cNvPicPr>
          <p:nvPr>
            <p:ph type="body" idx="2"/>
          </p:nvPr>
        </p:nvPicPr>
        <p:blipFill rotWithShape="1">
          <a:blip r:embed="rId3">
            <a:alphaModFix/>
          </a:blip>
          <a:srcRect/>
          <a:stretch/>
        </p:blipFill>
        <p:spPr>
          <a:xfrm>
            <a:off x="1263534" y="1205345"/>
            <a:ext cx="9908771" cy="5652655"/>
          </a:xfrm>
          <a:prstGeom prst="rect">
            <a:avLst/>
          </a:prstGeom>
          <a:noFill/>
          <a:ln>
            <a:noFill/>
          </a:ln>
        </p:spPr>
      </p:pic>
      <p:sp>
        <p:nvSpPr>
          <p:cNvPr id="215" name="Google Shape;215;p1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a:t>Δημοσιογράφοι &gt; Κυβέρνηση </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19"/>
        <p:cNvGrpSpPr/>
        <p:nvPr/>
      </p:nvGrpSpPr>
      <p:grpSpPr>
        <a:xfrm>
          <a:off x="0" y="0"/>
          <a:ext cx="0" cy="0"/>
          <a:chOff x="0" y="0"/>
          <a:chExt cx="0" cy="0"/>
        </a:xfrm>
      </p:grpSpPr>
      <p:pic>
        <p:nvPicPr>
          <p:cNvPr id="220" name="Google Shape;220;p16" descr="A picture containing qr code&#10;&#10;Description automatically generated"/>
          <p:cNvPicPr preferRelativeResize="0">
            <a:picLocks noGrp="1"/>
          </p:cNvPicPr>
          <p:nvPr>
            <p:ph type="body" idx="2"/>
          </p:nvPr>
        </p:nvPicPr>
        <p:blipFill rotWithShape="1">
          <a:blip r:embed="rId3">
            <a:alphaModFix/>
          </a:blip>
          <a:srcRect/>
          <a:stretch/>
        </p:blipFill>
        <p:spPr>
          <a:xfrm>
            <a:off x="1147156" y="0"/>
            <a:ext cx="9626139"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573239" y="236276"/>
            <a:ext cx="10588500" cy="62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Δρα</a:t>
            </a:r>
            <a:r>
              <a:rPr lang="en-US" b="1" dirty="0" err="1"/>
              <a:t>στηριότητ</a:t>
            </a:r>
            <a:r>
              <a:rPr lang="en-US" b="1" dirty="0"/>
              <a:t>α: </a:t>
            </a:r>
            <a:r>
              <a:rPr lang="el-GR" b="1" dirty="0"/>
              <a:t>Μέσα ενημέρωσης και δημοκρατία </a:t>
            </a:r>
            <a:endParaRPr b="1" dirty="0"/>
          </a:p>
        </p:txBody>
      </p:sp>
      <p:pic>
        <p:nvPicPr>
          <p:cNvPr id="226" name="Google Shape;226;p17" descr="Group outline"/>
          <p:cNvPicPr preferRelativeResize="0"/>
          <p:nvPr/>
        </p:nvPicPr>
        <p:blipFill rotWithShape="1">
          <a:blip r:embed="rId3">
            <a:alphaModFix/>
          </a:blip>
          <a:srcRect/>
          <a:stretch/>
        </p:blipFill>
        <p:spPr>
          <a:xfrm>
            <a:off x="780356" y="2168529"/>
            <a:ext cx="2928114" cy="2928114"/>
          </a:xfrm>
          <a:prstGeom prst="rect">
            <a:avLst/>
          </a:prstGeom>
          <a:noFill/>
          <a:ln>
            <a:noFill/>
          </a:ln>
        </p:spPr>
      </p:pic>
      <p:sp>
        <p:nvSpPr>
          <p:cNvPr id="227" name="Google Shape;227;p17"/>
          <p:cNvSpPr txBox="1">
            <a:spLocks noGrp="1"/>
          </p:cNvSpPr>
          <p:nvPr>
            <p:ph type="body" idx="2"/>
          </p:nvPr>
        </p:nvSpPr>
        <p:spPr>
          <a:xfrm>
            <a:off x="4199425" y="2031273"/>
            <a:ext cx="7491000" cy="4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b="1" dirty="0">
                <a:solidFill>
                  <a:schemeClr val="dk1"/>
                </a:solidFill>
                <a:latin typeface="Calibri"/>
                <a:ea typeface="Calibri"/>
                <a:cs typeface="Calibri"/>
                <a:sym typeface="Calibri"/>
              </a:rPr>
              <a:t>Βήμα 1: </a:t>
            </a:r>
            <a:r>
              <a:rPr lang="en-US" dirty="0">
                <a:solidFill>
                  <a:schemeClr val="dk1"/>
                </a:solidFill>
              </a:rPr>
              <a:t>Χωριστείτε </a:t>
            </a:r>
            <a:r>
              <a:rPr lang="en-US" dirty="0">
                <a:solidFill>
                  <a:schemeClr val="dk1"/>
                </a:solidFill>
                <a:latin typeface="Calibri"/>
                <a:ea typeface="Calibri"/>
                <a:cs typeface="Calibri"/>
                <a:sym typeface="Calibri"/>
              </a:rPr>
              <a:t>σε μικρές ομάδες. </a:t>
            </a:r>
            <a:endParaRPr dirty="0"/>
          </a:p>
          <a:p>
            <a:pPr marL="0" lvl="0" indent="0" algn="l" rtl="0">
              <a:lnSpc>
                <a:spcPct val="90000"/>
              </a:lnSpc>
              <a:spcBef>
                <a:spcPts val="1000"/>
              </a:spcBef>
              <a:spcAft>
                <a:spcPts val="0"/>
              </a:spcAft>
              <a:buSzPts val="1800"/>
              <a:buNone/>
            </a:pPr>
            <a:endParaRPr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SzPts val="1800"/>
              <a:buNone/>
            </a:pPr>
            <a:r>
              <a:rPr lang="en-US" b="1" dirty="0">
                <a:solidFill>
                  <a:schemeClr val="dk1"/>
                </a:solidFill>
                <a:latin typeface="Calibri"/>
                <a:ea typeface="Calibri"/>
                <a:cs typeface="Calibri"/>
                <a:sym typeface="Calibri"/>
              </a:rPr>
              <a:t>Βήμα 2: </a:t>
            </a:r>
            <a:r>
              <a:rPr lang="en-US" dirty="0">
                <a:solidFill>
                  <a:schemeClr val="dk1"/>
                </a:solidFill>
                <a:latin typeface="Calibri"/>
                <a:ea typeface="Calibri"/>
                <a:cs typeface="Calibri"/>
                <a:sym typeface="Calibri"/>
              </a:rPr>
              <a:t>Σκεφτείτε ως ομάδα και επιλέξτε ένα θέμα στο οποίο πιστεύετε ότι τα μέσα ενημέρωσης έπαιξαν ρόλο στην επίδραση της δημοκρατίας (στην Κύπρο ή παγκοσμίως). </a:t>
            </a:r>
            <a:endParaRPr dirty="0"/>
          </a:p>
          <a:p>
            <a:pPr marL="0" lvl="0" indent="0" algn="l" rtl="0">
              <a:lnSpc>
                <a:spcPct val="90000"/>
              </a:lnSpc>
              <a:spcBef>
                <a:spcPts val="1000"/>
              </a:spcBef>
              <a:spcAft>
                <a:spcPts val="0"/>
              </a:spcAft>
              <a:buSzPts val="1800"/>
              <a:buNone/>
            </a:pPr>
            <a:endParaRPr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SzPts val="1800"/>
              <a:buNone/>
            </a:pPr>
            <a:r>
              <a:rPr lang="en-US" b="1" dirty="0">
                <a:solidFill>
                  <a:schemeClr val="dk1"/>
                </a:solidFill>
                <a:latin typeface="Calibri"/>
                <a:ea typeface="Calibri"/>
                <a:cs typeface="Calibri"/>
                <a:sym typeface="Calibri"/>
              </a:rPr>
              <a:t>Βήμα 3: </a:t>
            </a:r>
            <a:r>
              <a:rPr lang="en-US" dirty="0">
                <a:solidFill>
                  <a:schemeClr val="dk1"/>
                </a:solidFill>
                <a:latin typeface="Calibri"/>
                <a:ea typeface="Calibri"/>
                <a:cs typeface="Calibri"/>
                <a:sym typeface="Calibri"/>
              </a:rPr>
              <a:t>Απαντήστε στις ακόλουθες ερωτήσεις: Γιατί; Πώς; Ποιος; Ποιες είναι οι συνέπειες;  </a:t>
            </a:r>
            <a:endParaRPr dirty="0"/>
          </a:p>
          <a:p>
            <a:pPr marL="0" lvl="0" indent="0" algn="l" rtl="0">
              <a:lnSpc>
                <a:spcPct val="90000"/>
              </a:lnSpc>
              <a:spcBef>
                <a:spcPts val="1000"/>
              </a:spcBef>
              <a:spcAft>
                <a:spcPts val="0"/>
              </a:spcAft>
              <a:buSzPts val="1800"/>
              <a:buNone/>
            </a:pPr>
            <a:endParaRPr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SzPts val="1800"/>
              <a:buNone/>
            </a:pPr>
            <a:r>
              <a:rPr lang="en-US" b="1" dirty="0">
                <a:solidFill>
                  <a:schemeClr val="dk1"/>
                </a:solidFill>
                <a:latin typeface="Calibri"/>
                <a:ea typeface="Calibri"/>
                <a:cs typeface="Calibri"/>
                <a:sym typeface="Calibri"/>
              </a:rPr>
              <a:t>Βήμα 4: </a:t>
            </a:r>
            <a:r>
              <a:rPr lang="en-US" dirty="0">
                <a:solidFill>
                  <a:schemeClr val="dk1"/>
                </a:solidFill>
                <a:latin typeface="Calibri"/>
                <a:ea typeface="Calibri"/>
                <a:cs typeface="Calibri"/>
                <a:sym typeface="Calibri"/>
              </a:rPr>
              <a:t>Παρουσιάστε το θέμα και συζητήστε.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3"/>
          <p:cNvSpPr txBox="1">
            <a:spLocks noGrp="1"/>
          </p:cNvSpPr>
          <p:nvPr>
            <p:ph type="body" idx="1"/>
          </p:nvPr>
        </p:nvSpPr>
        <p:spPr>
          <a:xfrm>
            <a:off x="340650" y="1528125"/>
            <a:ext cx="5565000" cy="5047800"/>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150000"/>
              </a:lnSpc>
              <a:spcBef>
                <a:spcPts val="0"/>
              </a:spcBef>
              <a:spcAft>
                <a:spcPts val="0"/>
              </a:spcAft>
              <a:buClr>
                <a:schemeClr val="dk1"/>
              </a:buClr>
              <a:buSzPts val="425"/>
              <a:buNone/>
            </a:pPr>
            <a:r>
              <a:rPr lang="en-US" sz="2000" dirty="0">
                <a:solidFill>
                  <a:srgbClr val="333333"/>
                </a:solidFill>
              </a:rPr>
              <a:t>Οι συμμετέχοντες θα αξιολογήσουν κριτικά και θα βελτιώσουν μια είδηση με αυτή τη δραστηριότητα.</a:t>
            </a:r>
          </a:p>
          <a:p>
            <a:pPr lvl="0" indent="-457200" algn="just" rtl="0">
              <a:lnSpc>
                <a:spcPct val="150000"/>
              </a:lnSpc>
              <a:spcBef>
                <a:spcPts val="0"/>
              </a:spcBef>
              <a:spcAft>
                <a:spcPts val="0"/>
              </a:spcAft>
              <a:buClr>
                <a:schemeClr val="dk1"/>
              </a:buClr>
              <a:buSzPts val="425"/>
              <a:buFont typeface="+mj-lt"/>
              <a:buAutoNum type="arabicPeriod"/>
            </a:pPr>
            <a:r>
              <a:rPr lang="en-US" sz="2000" dirty="0">
                <a:solidFill>
                  <a:srgbClr val="333333"/>
                </a:solidFill>
              </a:rPr>
              <a:t>Χωριστείτε σε ομάδες και εντοπίστε ένα σύντομο ειδησεογραφικό απόσπασμα για οποιοδήποτε θέμα στα τηλέφωνα και τους φορητούς υπολογιστές σας. </a:t>
            </a:r>
          </a:p>
          <a:p>
            <a:pPr lvl="0" indent="-457200" algn="just" rtl="0">
              <a:lnSpc>
                <a:spcPct val="150000"/>
              </a:lnSpc>
              <a:spcBef>
                <a:spcPts val="0"/>
              </a:spcBef>
              <a:spcAft>
                <a:spcPts val="0"/>
              </a:spcAft>
              <a:buClr>
                <a:schemeClr val="dk1"/>
              </a:buClr>
              <a:buSzPts val="425"/>
              <a:buFont typeface="+mj-lt"/>
              <a:buAutoNum type="arabicPeriod"/>
            </a:pPr>
            <a:r>
              <a:rPr lang="en-US" sz="2000" dirty="0">
                <a:solidFill>
                  <a:srgbClr val="333333"/>
                </a:solidFill>
              </a:rPr>
              <a:t>Συζητήστε το π</a:t>
            </a:r>
            <a:r>
              <a:rPr lang="en-US" sz="2000" dirty="0" err="1">
                <a:solidFill>
                  <a:srgbClr val="333333"/>
                </a:solidFill>
              </a:rPr>
              <a:t>εριεχόμενο</a:t>
            </a:r>
            <a:r>
              <a:rPr lang="el-GR" sz="2000" dirty="0">
                <a:solidFill>
                  <a:srgbClr val="333333"/>
                </a:solidFill>
              </a:rPr>
              <a:t>,</a:t>
            </a:r>
            <a:r>
              <a:rPr lang="en-US" sz="2000" dirty="0">
                <a:solidFill>
                  <a:srgbClr val="333333"/>
                </a:solidFill>
              </a:rPr>
              <a:t> χρησιμοποιώντας τις κατευθυντήριες ερωτήσεις. </a:t>
            </a:r>
          </a:p>
          <a:p>
            <a:pPr lvl="0" indent="-457200" algn="just" rtl="0">
              <a:lnSpc>
                <a:spcPct val="150000"/>
              </a:lnSpc>
              <a:spcBef>
                <a:spcPts val="0"/>
              </a:spcBef>
              <a:spcAft>
                <a:spcPts val="0"/>
              </a:spcAft>
              <a:buClr>
                <a:schemeClr val="dk1"/>
              </a:buClr>
              <a:buSzPts val="425"/>
              <a:buFont typeface="+mj-lt"/>
              <a:buAutoNum type="arabicPeriod"/>
            </a:pPr>
            <a:r>
              <a:rPr lang="en-US" sz="2000" dirty="0">
                <a:solidFill>
                  <a:srgbClr val="333333"/>
                </a:solidFill>
              </a:rPr>
              <a:t>Πώς θα βελτιώνατε το κλιπ; Βρείτε 2 άλλους τρόπους επικοινωνίας της ειδησεογραφικής ιστορίας. </a:t>
            </a:r>
          </a:p>
          <a:p>
            <a:pPr lvl="0" indent="-457200" algn="just" rtl="0">
              <a:lnSpc>
                <a:spcPct val="150000"/>
              </a:lnSpc>
              <a:spcBef>
                <a:spcPts val="0"/>
              </a:spcBef>
              <a:spcAft>
                <a:spcPts val="0"/>
              </a:spcAft>
              <a:buClr>
                <a:schemeClr val="dk1"/>
              </a:buClr>
              <a:buSzPts val="425"/>
              <a:buFont typeface="+mj-lt"/>
              <a:buAutoNum type="arabicPeriod"/>
            </a:pPr>
            <a:r>
              <a:rPr lang="en-US" sz="2000" dirty="0">
                <a:solidFill>
                  <a:srgbClr val="333333"/>
                </a:solidFill>
              </a:rPr>
              <a:t>Παρόν</a:t>
            </a:r>
            <a:endParaRPr sz="2000" dirty="0">
              <a:solidFill>
                <a:srgbClr val="333333"/>
              </a:solidFill>
            </a:endParaRPr>
          </a:p>
          <a:p>
            <a:pPr marL="0" lvl="0" indent="0" algn="just" rtl="0">
              <a:lnSpc>
                <a:spcPct val="150000"/>
              </a:lnSpc>
              <a:spcBef>
                <a:spcPts val="1000"/>
              </a:spcBef>
              <a:spcAft>
                <a:spcPts val="0"/>
              </a:spcAft>
              <a:buClr>
                <a:schemeClr val="dk1"/>
              </a:buClr>
              <a:buSzPts val="425"/>
              <a:buNone/>
            </a:pPr>
            <a:endParaRPr sz="7200" dirty="0">
              <a:solidFill>
                <a:srgbClr val="333333"/>
              </a:solidFill>
            </a:endParaRPr>
          </a:p>
          <a:p>
            <a:pPr marL="0" lvl="0" indent="0" algn="l" rtl="0">
              <a:lnSpc>
                <a:spcPct val="90000"/>
              </a:lnSpc>
              <a:spcBef>
                <a:spcPts val="1000"/>
              </a:spcBef>
              <a:spcAft>
                <a:spcPts val="0"/>
              </a:spcAft>
              <a:buClr>
                <a:srgbClr val="000000"/>
              </a:buClr>
              <a:buSzPct val="85000"/>
              <a:buNone/>
            </a:pPr>
            <a:endParaRPr sz="2000" dirty="0">
              <a:solidFill>
                <a:srgbClr val="333333"/>
              </a:solidFill>
            </a:endParaRPr>
          </a:p>
        </p:txBody>
      </p:sp>
      <p:pic>
        <p:nvPicPr>
          <p:cNvPr id="71" name="Google Shape;71;p3"/>
          <p:cNvPicPr preferRelativeResize="0"/>
          <p:nvPr/>
        </p:nvPicPr>
        <p:blipFill rotWithShape="1">
          <a:blip r:embed="rId3">
            <a:alphaModFix/>
          </a:blip>
          <a:srcRect/>
          <a:stretch/>
        </p:blipFill>
        <p:spPr>
          <a:xfrm>
            <a:off x="6080232" y="1980709"/>
            <a:ext cx="6111768" cy="3749824"/>
          </a:xfrm>
          <a:prstGeom prst="rect">
            <a:avLst/>
          </a:prstGeom>
          <a:noFill/>
          <a:ln>
            <a:noFill/>
          </a:ln>
        </p:spPr>
      </p:pic>
      <p:sp>
        <p:nvSpPr>
          <p:cNvPr id="72" name="Google Shape;72;p3"/>
          <p:cNvSpPr txBox="1"/>
          <p:nvPr/>
        </p:nvSpPr>
        <p:spPr>
          <a:xfrm>
            <a:off x="286775" y="242325"/>
            <a:ext cx="7966072" cy="572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4400"/>
              <a:buFont typeface="Calibri"/>
              <a:buNone/>
            </a:pPr>
            <a:r>
              <a:rPr lang="en-US" sz="2800" b="1" dirty="0">
                <a:solidFill>
                  <a:schemeClr val="lt1"/>
                </a:solidFill>
                <a:latin typeface="Calibri"/>
                <a:ea typeface="Calibri"/>
                <a:cs typeface="Calibri"/>
                <a:sym typeface="Calibri"/>
              </a:rPr>
              <a:t>Δρα</a:t>
            </a:r>
            <a:r>
              <a:rPr lang="en-US" sz="2800" b="1" dirty="0" err="1">
                <a:solidFill>
                  <a:schemeClr val="lt1"/>
                </a:solidFill>
                <a:latin typeface="Calibri"/>
                <a:ea typeface="Calibri"/>
                <a:cs typeface="Calibri"/>
                <a:sym typeface="Calibri"/>
              </a:rPr>
              <a:t>στηριότητ</a:t>
            </a:r>
            <a:r>
              <a:rPr lang="en-US" sz="2800" b="1" dirty="0">
                <a:solidFill>
                  <a:schemeClr val="lt1"/>
                </a:solidFill>
                <a:latin typeface="Calibri"/>
                <a:ea typeface="Calibri"/>
                <a:cs typeface="Calibri"/>
                <a:sym typeface="Calibri"/>
              </a:rPr>
              <a:t>α: Νέα για τον επανασχεδιασμό</a:t>
            </a:r>
            <a:endParaRPr sz="2800"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txBox="1">
            <a:spLocks noGrp="1"/>
          </p:cNvSpPr>
          <p:nvPr>
            <p:ph type="body" idx="1"/>
          </p:nvPr>
        </p:nvSpPr>
        <p:spPr>
          <a:xfrm>
            <a:off x="399370" y="1177428"/>
            <a:ext cx="11136138" cy="5265240"/>
          </a:xfrm>
          <a:prstGeom prst="rect">
            <a:avLst/>
          </a:prstGeom>
          <a:noFill/>
          <a:ln>
            <a:noFill/>
          </a:ln>
        </p:spPr>
        <p:txBody>
          <a:bodyPr spcFirstLastPara="1" wrap="square" lIns="0" tIns="0" rIns="0" bIns="0" anchor="t" anchorCtr="0">
            <a:noAutofit/>
          </a:bodyPr>
          <a:lstStyle/>
          <a:p>
            <a:pPr marL="342900" lvl="0" indent="-342900" algn="just" rtl="0">
              <a:lnSpc>
                <a:spcPct val="90000"/>
              </a:lnSpc>
              <a:spcBef>
                <a:spcPts val="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Τι αισθανθήκατε καθώς παρακολουθούσατε το ειδησεογραφικό απόσπασμα; </a:t>
            </a:r>
            <a:endParaRPr dirty="0"/>
          </a:p>
          <a:p>
            <a:pPr marL="342900" lvl="0" indent="-342900" algn="just" rtl="0">
              <a:lnSpc>
                <a:spcPct val="90000"/>
              </a:lnSpc>
              <a:spcBef>
                <a:spcPts val="100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Τι νομίζετε ότι θέλει να νιώσετε ο δημιουργός του ειδησεογραφικού αποσπάσματος; </a:t>
            </a:r>
            <a:endParaRPr dirty="0">
              <a:solidFill>
                <a:schemeClr val="dk1"/>
              </a:solidFill>
              <a:latin typeface="Calibri"/>
              <a:ea typeface="Calibri"/>
              <a:cs typeface="Calibri"/>
              <a:sym typeface="Calibri"/>
            </a:endParaRPr>
          </a:p>
          <a:p>
            <a:pPr marL="914388" lvl="1" indent="-469898" algn="l" rtl="0">
              <a:lnSpc>
                <a:spcPct val="90000"/>
              </a:lnSpc>
              <a:spcBef>
                <a:spcPts val="500"/>
              </a:spcBef>
              <a:spcAft>
                <a:spcPts val="0"/>
              </a:spcAft>
              <a:buClr>
                <a:schemeClr val="dk1"/>
              </a:buClr>
              <a:buSzPts val="1800"/>
              <a:buFont typeface="Calibri"/>
              <a:buAutoNum type="alphaUcPeriod"/>
            </a:pPr>
            <a:r>
              <a:rPr lang="en-US" sz="1800" dirty="0"/>
              <a:t>Τι σας κάνει να υποθέτετε κάτι τέτοιο; </a:t>
            </a:r>
            <a:endParaRPr sz="1800" dirty="0"/>
          </a:p>
          <a:p>
            <a:pPr marL="914388" lvl="1" indent="-469898" algn="l" rtl="0">
              <a:lnSpc>
                <a:spcPct val="90000"/>
              </a:lnSpc>
              <a:spcBef>
                <a:spcPts val="500"/>
              </a:spcBef>
              <a:spcAft>
                <a:spcPts val="0"/>
              </a:spcAft>
              <a:buClr>
                <a:schemeClr val="dk1"/>
              </a:buClr>
              <a:buSzPts val="1800"/>
              <a:buFont typeface="Calibri"/>
              <a:buAutoNum type="alphaUcPeriod"/>
            </a:pPr>
            <a:r>
              <a:rPr lang="en-US" sz="1800" dirty="0"/>
              <a:t>Έχετε βιώσει ποτέ κάτι τέτοιο; </a:t>
            </a:r>
            <a:endParaRPr sz="1800" dirty="0"/>
          </a:p>
          <a:p>
            <a:pPr marL="444490" lvl="1" indent="0" algn="l" rtl="0">
              <a:lnSpc>
                <a:spcPct val="90000"/>
              </a:lnSpc>
              <a:spcBef>
                <a:spcPts val="500"/>
              </a:spcBef>
              <a:spcAft>
                <a:spcPts val="0"/>
              </a:spcAft>
              <a:buClr>
                <a:schemeClr val="dk1"/>
              </a:buClr>
              <a:buSzPts val="1800"/>
              <a:buNone/>
            </a:pPr>
            <a:r>
              <a:rPr lang="el-GR" sz="1800" dirty="0"/>
              <a:t>Γ.      </a:t>
            </a:r>
            <a:r>
              <a:rPr lang="en-US" sz="1800" dirty="0" err="1"/>
              <a:t>Πόσο</a:t>
            </a:r>
            <a:r>
              <a:rPr lang="en-US" sz="1800" dirty="0"/>
              <a:t> κοντά βρίσκεται σε αυτό που έχετε βιώσει στην πραγματική ζωή; </a:t>
            </a:r>
            <a:endParaRPr sz="1800" dirty="0"/>
          </a:p>
          <a:p>
            <a:pPr marL="342900" lvl="0" indent="-342900" algn="just" rtl="0">
              <a:lnSpc>
                <a:spcPct val="90000"/>
              </a:lnSpc>
              <a:spcBef>
                <a:spcPts val="100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Τι μάθατε από αυτό το απόσπασμα; </a:t>
            </a:r>
            <a:endParaRPr dirty="0"/>
          </a:p>
          <a:p>
            <a:pPr marL="342900" lvl="0" indent="-342900" algn="just" rtl="0">
              <a:lnSpc>
                <a:spcPct val="90000"/>
              </a:lnSpc>
              <a:spcBef>
                <a:spcPts val="100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Τι μάθατε για τον εαυτό σας</a:t>
            </a:r>
            <a:r>
              <a:rPr lang="el-GR" dirty="0">
                <a:solidFill>
                  <a:schemeClr val="dk1"/>
                </a:solidFill>
                <a:latin typeface="Calibri"/>
                <a:ea typeface="Calibri"/>
                <a:cs typeface="Calibri"/>
                <a:sym typeface="Calibri"/>
              </a:rPr>
              <a:t>,</a:t>
            </a:r>
            <a:r>
              <a:rPr lang="en-US" dirty="0">
                <a:solidFill>
                  <a:schemeClr val="dk1"/>
                </a:solidFill>
                <a:latin typeface="Calibri"/>
                <a:ea typeface="Calibri"/>
                <a:cs typeface="Calibri"/>
                <a:sym typeface="Calibri"/>
              </a:rPr>
              <a:t> παρακολουθώντας το ειδησεογραφικό απόσπασμα; </a:t>
            </a:r>
            <a:endParaRPr dirty="0"/>
          </a:p>
          <a:p>
            <a:pPr marL="342900" lvl="0" indent="-342900" algn="just" rtl="0">
              <a:lnSpc>
                <a:spcPct val="90000"/>
              </a:lnSpc>
              <a:spcBef>
                <a:spcPts val="100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Τι μάθατε από την αντίδραση των άλλων ανθρώπων και την εμπειρία τους; </a:t>
            </a:r>
            <a:endParaRPr dirty="0"/>
          </a:p>
          <a:p>
            <a:pPr marL="1142983" lvl="1" indent="-469900" algn="l" rtl="0">
              <a:lnSpc>
                <a:spcPct val="90000"/>
              </a:lnSpc>
              <a:spcBef>
                <a:spcPts val="500"/>
              </a:spcBef>
              <a:spcAft>
                <a:spcPts val="0"/>
              </a:spcAft>
              <a:buClr>
                <a:schemeClr val="dk1"/>
              </a:buClr>
              <a:buSzPts val="1800"/>
              <a:buFont typeface="Calibri"/>
              <a:buAutoNum type="alphaUcPeriod"/>
            </a:pPr>
            <a:r>
              <a:rPr lang="en-US" sz="1800" dirty="0"/>
              <a:t>Πόσες άλλες ερμηνείες θα μπορούσαν να υπάρξουν; </a:t>
            </a:r>
            <a:endParaRPr sz="1800" dirty="0"/>
          </a:p>
          <a:p>
            <a:pPr marL="1142983" lvl="1" indent="-469900" algn="l" rtl="0">
              <a:lnSpc>
                <a:spcPct val="90000"/>
              </a:lnSpc>
              <a:spcBef>
                <a:spcPts val="500"/>
              </a:spcBef>
              <a:spcAft>
                <a:spcPts val="0"/>
              </a:spcAft>
              <a:buClr>
                <a:schemeClr val="dk1"/>
              </a:buClr>
              <a:buSzPts val="1800"/>
              <a:buFont typeface="Calibri"/>
              <a:buAutoNum type="alphaUcPeriod"/>
            </a:pPr>
            <a:r>
              <a:rPr lang="en-US" sz="1800" dirty="0"/>
              <a:t>Πώς θα μπορούσαμε να μάθουμε γι' αυτούς; </a:t>
            </a:r>
            <a:endParaRPr sz="1800" dirty="0"/>
          </a:p>
          <a:p>
            <a:pPr marL="673083" lvl="1" indent="0" algn="l" rtl="0">
              <a:lnSpc>
                <a:spcPct val="90000"/>
              </a:lnSpc>
              <a:spcBef>
                <a:spcPts val="500"/>
              </a:spcBef>
              <a:spcAft>
                <a:spcPts val="0"/>
              </a:spcAft>
              <a:buClr>
                <a:schemeClr val="dk1"/>
              </a:buClr>
              <a:buSzPts val="1800"/>
              <a:buNone/>
            </a:pPr>
            <a:r>
              <a:rPr lang="el-GR" sz="1800" dirty="0"/>
              <a:t>Γ.      </a:t>
            </a:r>
            <a:r>
              <a:rPr lang="en-US" sz="1800" dirty="0" err="1"/>
              <a:t>Πώς</a:t>
            </a:r>
            <a:r>
              <a:rPr lang="en-US" sz="1800" dirty="0"/>
              <a:t> μπορείτε να εξηγήσετε τις διαφορετικές απαντήσεις; </a:t>
            </a:r>
            <a:endParaRPr sz="1800" dirty="0"/>
          </a:p>
          <a:p>
            <a:pPr marL="673083" lvl="1" indent="0" algn="l" rtl="0">
              <a:lnSpc>
                <a:spcPct val="90000"/>
              </a:lnSpc>
              <a:spcBef>
                <a:spcPts val="500"/>
              </a:spcBef>
              <a:spcAft>
                <a:spcPts val="0"/>
              </a:spcAft>
              <a:buClr>
                <a:schemeClr val="dk1"/>
              </a:buClr>
              <a:buSzPts val="1800"/>
              <a:buNone/>
            </a:pPr>
            <a:r>
              <a:rPr lang="el-GR" sz="1800" dirty="0"/>
              <a:t>Δ.     </a:t>
            </a:r>
            <a:r>
              <a:rPr lang="en-US" sz="1800" dirty="0" err="1"/>
              <a:t>Είν</a:t>
            </a:r>
            <a:r>
              <a:rPr lang="en-US" sz="1800" dirty="0"/>
              <a:t>αι άλλες απόψεις εξίσου έγκυρες με τις δικές μου; </a:t>
            </a:r>
            <a:endParaRPr sz="1800" dirty="0"/>
          </a:p>
          <a:p>
            <a:pPr marL="342900" lvl="0" indent="-342900" algn="just" rtl="0">
              <a:lnSpc>
                <a:spcPct val="90000"/>
              </a:lnSpc>
              <a:spcBef>
                <a:spcPts val="100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Πώς αισθάνεστε για την εικόνα/το βίντεο; </a:t>
            </a:r>
            <a:endParaRPr dirty="0"/>
          </a:p>
          <a:p>
            <a:pPr marL="1028683" lvl="1" indent="-355600" algn="l" rtl="0">
              <a:lnSpc>
                <a:spcPct val="90000"/>
              </a:lnSpc>
              <a:spcBef>
                <a:spcPts val="500"/>
              </a:spcBef>
              <a:spcAft>
                <a:spcPts val="0"/>
              </a:spcAft>
              <a:buClr>
                <a:schemeClr val="dk1"/>
              </a:buClr>
              <a:buSzPts val="1800"/>
              <a:buFont typeface="Calibri"/>
              <a:buAutoNum type="alphaUcPeriod"/>
            </a:pPr>
            <a:r>
              <a:rPr lang="en-US" sz="1800" dirty="0"/>
              <a:t>Τι επιπλέον πληροφορίες σας δίνει; </a:t>
            </a:r>
            <a:endParaRPr sz="1800" dirty="0"/>
          </a:p>
          <a:p>
            <a:pPr marL="342900" lvl="0" indent="-342900" algn="just" rtl="0">
              <a:lnSpc>
                <a:spcPct val="90000"/>
              </a:lnSpc>
              <a:spcBef>
                <a:spcPts val="100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Ποιες προηγούμενες εμπειρίες σας από τα μέσα ενημέρωσης έχουν επηρεάσει την κατανόηση αυτού του μηνύματος των μέσων ενημέρωσης; </a:t>
            </a:r>
            <a:endParaRPr dirty="0"/>
          </a:p>
          <a:p>
            <a:pPr marL="1028683" lvl="1" indent="-355600" algn="l" rtl="0">
              <a:lnSpc>
                <a:spcPct val="90000"/>
              </a:lnSpc>
              <a:spcBef>
                <a:spcPts val="500"/>
              </a:spcBef>
              <a:spcAft>
                <a:spcPts val="0"/>
              </a:spcAft>
              <a:buClr>
                <a:schemeClr val="dk1"/>
              </a:buClr>
              <a:buSzPts val="1800"/>
              <a:buFont typeface="Calibri"/>
              <a:buAutoNum type="alphaUcPeriod"/>
            </a:pPr>
            <a:r>
              <a:rPr lang="en-US" sz="1800" dirty="0"/>
              <a:t>Πώς θα μπορούσε αυτό το μήνυμα να κατανοηθεί διαφορετικά από κάποιον με τον οποίο διαφωνώ;</a:t>
            </a:r>
            <a:endParaRPr sz="1800" dirty="0"/>
          </a:p>
        </p:txBody>
      </p:sp>
      <p:sp>
        <p:nvSpPr>
          <p:cNvPr id="78" name="Google Shape;78;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Καθοδηγητικές ερωτήσεις</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body" idx="2"/>
          </p:nvPr>
        </p:nvSpPr>
        <p:spPr>
          <a:xfrm>
            <a:off x="551652" y="2409089"/>
            <a:ext cx="7446300" cy="15354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chemeClr val="dk1"/>
              </a:buClr>
              <a:buSzPts val="1800"/>
              <a:buNone/>
            </a:pPr>
            <a:r>
              <a:rPr lang="en-US" sz="2800" dirty="0">
                <a:solidFill>
                  <a:schemeClr val="dk1"/>
                </a:solidFill>
                <a:latin typeface="Calibri"/>
                <a:ea typeface="Calibri"/>
                <a:cs typeface="Calibri"/>
                <a:sym typeface="Calibri"/>
              </a:rPr>
              <a:t>Μέσα μαζικής ενημέρωσης είναι </a:t>
            </a:r>
            <a:r>
              <a:rPr lang="el-GR" sz="2800" i="1" dirty="0">
                <a:solidFill>
                  <a:schemeClr val="dk1"/>
                </a:solidFill>
              </a:rPr>
              <a:t>«</a:t>
            </a:r>
            <a:r>
              <a:rPr lang="en-US" sz="2800" b="0" i="1" dirty="0">
                <a:solidFill>
                  <a:schemeClr val="dk1"/>
                </a:solidFill>
                <a:latin typeface="Calibri"/>
                <a:ea typeface="Calibri"/>
                <a:cs typeface="Calibri"/>
                <a:sym typeface="Calibri"/>
              </a:rPr>
              <a:t>τα μέσα </a:t>
            </a:r>
            <a:r>
              <a:rPr lang="en-US" sz="2800" b="0" i="1" strike="noStrike" dirty="0">
                <a:solidFill>
                  <a:schemeClr val="dk1"/>
                </a:solidFill>
                <a:latin typeface="Calibri"/>
                <a:ea typeface="Calibri"/>
                <a:cs typeface="Calibri"/>
                <a:sym typeface="Calibri"/>
              </a:rPr>
              <a:t>επικοινωνίας </a:t>
            </a:r>
            <a:r>
              <a:rPr lang="en-US" sz="2800" b="0" i="1" dirty="0">
                <a:solidFill>
                  <a:schemeClr val="dk1"/>
                </a:solidFill>
                <a:latin typeface="Calibri"/>
                <a:ea typeface="Calibri"/>
                <a:cs typeface="Calibri"/>
                <a:sym typeface="Calibri"/>
              </a:rPr>
              <a:t>που </a:t>
            </a:r>
            <a:r>
              <a:rPr lang="en-US" sz="2800" b="0" i="1" strike="noStrike" dirty="0">
                <a:solidFill>
                  <a:schemeClr val="dk1"/>
                </a:solidFill>
                <a:latin typeface="Calibri"/>
                <a:ea typeface="Calibri"/>
                <a:cs typeface="Calibri"/>
                <a:sym typeface="Calibri"/>
              </a:rPr>
              <a:t>απευθύνονται σε </a:t>
            </a:r>
            <a:r>
              <a:rPr lang="en-US" sz="2800" b="0" i="1" dirty="0">
                <a:solidFill>
                  <a:schemeClr val="dk1"/>
                </a:solidFill>
                <a:latin typeface="Calibri"/>
                <a:ea typeface="Calibri"/>
                <a:cs typeface="Calibri"/>
                <a:sym typeface="Calibri"/>
              </a:rPr>
              <a:t>μεγάλο </a:t>
            </a:r>
            <a:r>
              <a:rPr lang="en-US" sz="2800" b="0" i="1" strike="noStrike" dirty="0">
                <a:solidFill>
                  <a:schemeClr val="dk1"/>
                </a:solidFill>
                <a:latin typeface="Calibri"/>
                <a:ea typeface="Calibri"/>
                <a:cs typeface="Calibri"/>
                <a:sym typeface="Calibri"/>
              </a:rPr>
              <a:t>αριθμό </a:t>
            </a:r>
            <a:r>
              <a:rPr lang="en-US" sz="2800" b="0" i="1" dirty="0">
                <a:solidFill>
                  <a:schemeClr val="dk1"/>
                </a:solidFill>
                <a:latin typeface="Calibri"/>
                <a:ea typeface="Calibri"/>
                <a:cs typeface="Calibri"/>
                <a:sym typeface="Calibri"/>
              </a:rPr>
              <a:t>ανθρώπων, όπως η τηλεόραση, οι </a:t>
            </a:r>
            <a:r>
              <a:rPr lang="en-US" sz="2800" b="0" i="1" strike="noStrike" dirty="0">
                <a:solidFill>
                  <a:schemeClr val="dk1"/>
                </a:solidFill>
                <a:latin typeface="Calibri"/>
                <a:ea typeface="Calibri"/>
                <a:cs typeface="Calibri"/>
                <a:sym typeface="Calibri"/>
              </a:rPr>
              <a:t>εφημερίδες </a:t>
            </a:r>
            <a:r>
              <a:rPr lang="en-US" sz="2800" b="0" i="1" dirty="0">
                <a:solidFill>
                  <a:schemeClr val="dk1"/>
                </a:solidFill>
                <a:latin typeface="Calibri"/>
                <a:ea typeface="Calibri"/>
                <a:cs typeface="Calibri"/>
                <a:sym typeface="Calibri"/>
              </a:rPr>
              <a:t>και το ραδιόφωνο.</a:t>
            </a:r>
            <a:r>
              <a:rPr lang="el-GR" sz="2800" b="0" i="1" dirty="0">
                <a:solidFill>
                  <a:schemeClr val="dk1"/>
                </a:solidFill>
                <a:latin typeface="Calibri"/>
                <a:ea typeface="Calibri"/>
                <a:cs typeface="Calibri"/>
                <a:sym typeface="Calibri"/>
              </a:rPr>
              <a:t>»</a:t>
            </a:r>
            <a:r>
              <a:rPr lang="en-US" sz="2800" b="0" i="1" dirty="0">
                <a:solidFill>
                  <a:schemeClr val="dk1"/>
                </a:solidFill>
                <a:latin typeface="Calibri"/>
                <a:ea typeface="Calibri"/>
                <a:cs typeface="Calibri"/>
                <a:sym typeface="Calibri"/>
              </a:rPr>
              <a:t> </a:t>
            </a:r>
            <a:endParaRPr sz="2800" b="0" i="1" dirty="0">
              <a:solidFill>
                <a:schemeClr val="dk1"/>
              </a:solidFill>
              <a:latin typeface="Calibri"/>
              <a:ea typeface="Calibri"/>
              <a:cs typeface="Calibri"/>
              <a:sym typeface="Calibri"/>
            </a:endParaRPr>
          </a:p>
          <a:p>
            <a:pPr marL="0" lvl="0" indent="0" algn="ctr" rtl="0">
              <a:lnSpc>
                <a:spcPct val="150000"/>
              </a:lnSpc>
              <a:spcBef>
                <a:spcPts val="0"/>
              </a:spcBef>
              <a:spcAft>
                <a:spcPts val="0"/>
              </a:spcAft>
              <a:buClr>
                <a:schemeClr val="dk1"/>
              </a:buClr>
              <a:buSzPts val="1800"/>
              <a:buNone/>
            </a:pPr>
            <a:endParaRPr lang="en-US" sz="1600" i="1" dirty="0">
              <a:solidFill>
                <a:srgbClr val="333333"/>
              </a:solidFill>
            </a:endParaRPr>
          </a:p>
          <a:p>
            <a:pPr marL="0" lvl="0" indent="0" algn="ctr" rtl="0">
              <a:lnSpc>
                <a:spcPct val="150000"/>
              </a:lnSpc>
              <a:spcBef>
                <a:spcPts val="0"/>
              </a:spcBef>
              <a:spcAft>
                <a:spcPts val="0"/>
              </a:spcAft>
              <a:buClr>
                <a:schemeClr val="dk1"/>
              </a:buClr>
              <a:buSzPts val="1800"/>
              <a:buNone/>
            </a:pPr>
            <a:r>
              <a:rPr lang="en-US" sz="1600" i="1" dirty="0">
                <a:solidFill>
                  <a:srgbClr val="333333"/>
                </a:solidFill>
              </a:rPr>
              <a:t>(</a:t>
            </a:r>
            <a:r>
              <a:rPr lang="en-US" sz="1600" i="1" dirty="0">
                <a:solidFill>
                  <a:srgbClr val="333333"/>
                </a:solidFill>
                <a:highlight>
                  <a:srgbClr val="FFFFFF"/>
                </a:highlight>
              </a:rPr>
              <a:t>Collins COBUILD Advanced Learner's Dictionary. Copyright © HarperCollins Publishers)</a:t>
            </a:r>
            <a:endParaRPr sz="1600" b="1" i="1" dirty="0">
              <a:solidFill>
                <a:srgbClr val="333333"/>
              </a:solidFill>
            </a:endParaRPr>
          </a:p>
          <a:p>
            <a:pPr marL="0" lvl="0" indent="0" algn="just" rtl="0">
              <a:lnSpc>
                <a:spcPct val="90000"/>
              </a:lnSpc>
              <a:spcBef>
                <a:spcPts val="1000"/>
              </a:spcBef>
              <a:spcAft>
                <a:spcPts val="0"/>
              </a:spcAft>
              <a:buClr>
                <a:schemeClr val="dk1"/>
              </a:buClr>
              <a:buSzPts val="1400"/>
              <a:buNone/>
            </a:pPr>
            <a:endParaRPr dirty="0">
              <a:solidFill>
                <a:schemeClr val="dk1"/>
              </a:solidFill>
              <a:latin typeface="Calibri"/>
              <a:ea typeface="Calibri"/>
              <a:cs typeface="Calibri"/>
              <a:sym typeface="Calibri"/>
            </a:endParaRPr>
          </a:p>
        </p:txBody>
      </p:sp>
      <p:sp>
        <p:nvSpPr>
          <p:cNvPr id="84" name="Google Shape;84;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Ορισμός μέσων ενημέρωσης </a:t>
            </a:r>
            <a:endParaRPr b="1" dirty="0"/>
          </a:p>
        </p:txBody>
      </p:sp>
      <p:pic>
        <p:nvPicPr>
          <p:cNvPr id="85" name="Google Shape;85;p5" descr="Influencer outline"/>
          <p:cNvPicPr preferRelativeResize="0"/>
          <p:nvPr/>
        </p:nvPicPr>
        <p:blipFill rotWithShape="1">
          <a:blip r:embed="rId3">
            <a:alphaModFix/>
          </a:blip>
          <a:srcRect/>
          <a:stretch/>
        </p:blipFill>
        <p:spPr>
          <a:xfrm>
            <a:off x="7997952" y="1892808"/>
            <a:ext cx="3346938" cy="33469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6"/>
          <p:cNvSpPr txBox="1">
            <a:spLocks noGrp="1"/>
          </p:cNvSpPr>
          <p:nvPr>
            <p:ph type="title"/>
          </p:nvPr>
        </p:nvSpPr>
        <p:spPr>
          <a:xfrm>
            <a:off x="378125" y="292500"/>
            <a:ext cx="10318500" cy="528600"/>
          </a:xfrm>
          <a:prstGeom prst="rect">
            <a:avLst/>
          </a:prstGeom>
          <a:noFill/>
          <a:ln>
            <a:noFill/>
          </a:ln>
        </p:spPr>
        <p:txBody>
          <a:bodyPr spcFirstLastPara="1" wrap="square" lIns="91425" tIns="45700" rIns="91425" bIns="45700" anchor="b" anchorCtr="0">
            <a:noAutofit/>
          </a:bodyPr>
          <a:lstStyle/>
          <a:p>
            <a:pPr marL="0" marR="0" lvl="0" indent="0" algn="just" rtl="0">
              <a:lnSpc>
                <a:spcPct val="100000"/>
              </a:lnSpc>
              <a:spcBef>
                <a:spcPts val="0"/>
              </a:spcBef>
              <a:spcAft>
                <a:spcPts val="0"/>
              </a:spcAft>
              <a:buClr>
                <a:schemeClr val="lt1"/>
              </a:buClr>
              <a:buSzPts val="2000"/>
              <a:buFont typeface="Calibri"/>
              <a:buNone/>
            </a:pPr>
            <a:r>
              <a:rPr lang="en-US" b="1" dirty="0"/>
              <a:t>Ο ρόλος και η συμβολή των μέσων ενημέρωσης στη </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δημοκρατία</a:t>
            </a:r>
            <a:endParaRPr dirty="0">
              <a:latin typeface="Calibri"/>
              <a:ea typeface="Calibri"/>
              <a:cs typeface="Calibri"/>
              <a:sym typeface="Calibri"/>
            </a:endParaRPr>
          </a:p>
        </p:txBody>
      </p:sp>
      <p:sp>
        <p:nvSpPr>
          <p:cNvPr id="91" name="Google Shape;91;p6"/>
          <p:cNvSpPr txBox="1">
            <a:spLocks noGrp="1"/>
          </p:cNvSpPr>
          <p:nvPr>
            <p:ph type="body" idx="1"/>
          </p:nvPr>
        </p:nvSpPr>
        <p:spPr>
          <a:xfrm>
            <a:off x="5345646" y="1154572"/>
            <a:ext cx="6267798" cy="42078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333333"/>
              </a:buClr>
              <a:buSzPct val="44782"/>
              <a:buFont typeface="Arial"/>
              <a:buNone/>
            </a:pPr>
            <a:r>
              <a:rPr lang="en-US" sz="1600" b="1" dirty="0">
                <a:solidFill>
                  <a:schemeClr val="accent3"/>
                </a:solidFill>
              </a:rPr>
              <a:t>Μέσα ενημέρωσης: Ο τέταρτος πυλώνας της δημοκρατίας</a:t>
            </a:r>
            <a:endParaRPr sz="1600" b="1" dirty="0">
              <a:solidFill>
                <a:schemeClr val="accent3"/>
              </a:solidFill>
            </a:endParaRPr>
          </a:p>
          <a:p>
            <a:pPr marL="0" marR="0" lvl="0" indent="0" algn="just" rtl="0">
              <a:lnSpc>
                <a:spcPct val="150000"/>
              </a:lnSpc>
              <a:spcBef>
                <a:spcPts val="0"/>
              </a:spcBef>
              <a:spcAft>
                <a:spcPts val="0"/>
              </a:spcAft>
              <a:buClr>
                <a:srgbClr val="333333"/>
              </a:buClr>
              <a:buSzPct val="44782"/>
              <a:buFont typeface="Arial"/>
              <a:buNone/>
            </a:pPr>
            <a:r>
              <a:rPr lang="el-GR" sz="1600" dirty="0">
                <a:solidFill>
                  <a:srgbClr val="333333"/>
                </a:solidFill>
              </a:rPr>
              <a:t> «</a:t>
            </a:r>
            <a:r>
              <a:rPr lang="en-US" sz="1600" dirty="0">
                <a:solidFill>
                  <a:srgbClr val="333333"/>
                </a:solidFill>
              </a:rPr>
              <a:t>Τα μέσα ενημέρωσης παρέχουν τις πολιτικές πληροφορίες στις οποίες οι ψηφοφόροι βασίζουν τις αποφάσεις τους. Εντοπίζουν τα προβλήματα της κοινωνίας μας και χρησιμεύουν ως μέσο διαβούλευσης.</a:t>
            </a:r>
            <a:r>
              <a:rPr lang="el-GR" sz="1600" dirty="0">
                <a:solidFill>
                  <a:srgbClr val="333333"/>
                </a:solidFill>
              </a:rPr>
              <a:t>»</a:t>
            </a:r>
            <a:r>
              <a:rPr lang="en-US" sz="1600" dirty="0">
                <a:solidFill>
                  <a:srgbClr val="333333"/>
                </a:solidFill>
              </a:rPr>
              <a:t> </a:t>
            </a:r>
            <a:r>
              <a:rPr lang="en-US" sz="1600" i="1" dirty="0">
                <a:solidFill>
                  <a:srgbClr val="333333"/>
                </a:solidFill>
              </a:rPr>
              <a:t>(Kumar, 2016)</a:t>
            </a:r>
            <a:endParaRPr sz="1600" i="1" dirty="0">
              <a:solidFill>
                <a:srgbClr val="333333"/>
              </a:solidFill>
            </a:endParaRPr>
          </a:p>
          <a:p>
            <a:pPr marL="0" marR="0" lvl="0" indent="0" algn="just" rtl="0">
              <a:lnSpc>
                <a:spcPct val="150000"/>
              </a:lnSpc>
              <a:spcBef>
                <a:spcPts val="0"/>
              </a:spcBef>
              <a:spcAft>
                <a:spcPts val="0"/>
              </a:spcAft>
              <a:buClr>
                <a:srgbClr val="333333"/>
              </a:buClr>
              <a:buSzPct val="44782"/>
              <a:buFont typeface="Arial"/>
              <a:buNone/>
            </a:pPr>
            <a:endParaRPr sz="1600" dirty="0">
              <a:solidFill>
                <a:srgbClr val="333333"/>
              </a:solidFill>
            </a:endParaRPr>
          </a:p>
          <a:p>
            <a:pPr marL="0" marR="0" lvl="0" indent="0" algn="just" rtl="0">
              <a:lnSpc>
                <a:spcPct val="150000"/>
              </a:lnSpc>
              <a:spcBef>
                <a:spcPts val="0"/>
              </a:spcBef>
              <a:spcAft>
                <a:spcPts val="0"/>
              </a:spcAft>
              <a:buClr>
                <a:srgbClr val="333333"/>
              </a:buClr>
              <a:buSzPct val="44782"/>
              <a:buFont typeface="Arial"/>
              <a:buNone/>
            </a:pPr>
            <a:r>
              <a:rPr lang="en-US" sz="1600" dirty="0">
                <a:solidFill>
                  <a:srgbClr val="333333"/>
                </a:solidFill>
              </a:rPr>
              <a:t>Τα μέσα μαζικής ενημέρωσης είναι </a:t>
            </a:r>
            <a:r>
              <a:rPr lang="en-US" sz="1600" b="1" dirty="0">
                <a:solidFill>
                  <a:srgbClr val="333333"/>
                </a:solidFill>
              </a:rPr>
              <a:t>ζωτικής σημασίας για τη δημιουργία μιας δημοκρατικής κουλτούρας </a:t>
            </a:r>
            <a:r>
              <a:rPr lang="en-US" sz="1600" dirty="0">
                <a:solidFill>
                  <a:srgbClr val="333333"/>
                </a:solidFill>
              </a:rPr>
              <a:t>που εκτείνεται πέρα από το πολιτικό σύστημα και εμπεδώνεται στη συνείδηση του κοινού με την πάροδο του χρόνου. </a:t>
            </a:r>
            <a:endParaRPr sz="1600" dirty="0">
              <a:solidFill>
                <a:srgbClr val="333333"/>
              </a:solidFill>
            </a:endParaRPr>
          </a:p>
          <a:p>
            <a:pPr marL="0" marR="0" lvl="0" indent="0" algn="just" rtl="0">
              <a:lnSpc>
                <a:spcPct val="150000"/>
              </a:lnSpc>
              <a:spcBef>
                <a:spcPts val="0"/>
              </a:spcBef>
              <a:spcAft>
                <a:spcPts val="0"/>
              </a:spcAft>
              <a:buClr>
                <a:srgbClr val="333333"/>
              </a:buClr>
              <a:buSzPct val="44782"/>
              <a:buFont typeface="Arial"/>
              <a:buNone/>
            </a:pPr>
            <a:endParaRPr sz="1600" dirty="0">
              <a:solidFill>
                <a:srgbClr val="333333"/>
              </a:solidFill>
            </a:endParaRPr>
          </a:p>
          <a:p>
            <a:pPr marL="0" marR="0" lvl="0" indent="0" algn="just" rtl="0">
              <a:lnSpc>
                <a:spcPct val="150000"/>
              </a:lnSpc>
              <a:spcBef>
                <a:spcPts val="0"/>
              </a:spcBef>
              <a:spcAft>
                <a:spcPts val="0"/>
              </a:spcAft>
              <a:buClr>
                <a:srgbClr val="333333"/>
              </a:buClr>
              <a:buSzPct val="44782"/>
              <a:buFont typeface="Arial"/>
              <a:buNone/>
            </a:pPr>
            <a:r>
              <a:rPr lang="el-GR" sz="1600" dirty="0">
                <a:solidFill>
                  <a:srgbClr val="333333"/>
                </a:solidFill>
              </a:rPr>
              <a:t> «</a:t>
            </a:r>
            <a:r>
              <a:rPr lang="en-US" sz="1600" dirty="0">
                <a:solidFill>
                  <a:srgbClr val="333333"/>
                </a:solidFill>
              </a:rPr>
              <a:t>Τα ελεύθερα, αντικειμενικά και εξειδικευμένα μέσα ενημέρωσης αποτελούν βασικό συστατικό στοιχείο κάθε δημοκρατικής κοινωνίας. Η δημοκρατία δεν έχει νόημα χωρίς ελεύθερα, ουδέτερα και ενεργά μέσα ενημέρωσης.</a:t>
            </a:r>
            <a:r>
              <a:rPr lang="el-GR" sz="1600" dirty="0">
                <a:solidFill>
                  <a:srgbClr val="333333"/>
                </a:solidFill>
              </a:rPr>
              <a:t>»</a:t>
            </a:r>
            <a:r>
              <a:rPr lang="en-US" sz="1600" dirty="0">
                <a:solidFill>
                  <a:srgbClr val="333333"/>
                </a:solidFill>
              </a:rPr>
              <a:t> </a:t>
            </a:r>
            <a:r>
              <a:rPr lang="en-US" sz="1600" i="1" dirty="0">
                <a:solidFill>
                  <a:srgbClr val="333333"/>
                </a:solidFill>
              </a:rPr>
              <a:t>(Kumar, 2016)</a:t>
            </a:r>
            <a:endParaRPr sz="1600" i="1" dirty="0">
              <a:solidFill>
                <a:schemeClr val="dk1"/>
              </a:solidFill>
            </a:endParaRPr>
          </a:p>
          <a:p>
            <a:pPr marL="57150" lvl="0" indent="0" algn="ctr" rtl="0">
              <a:lnSpc>
                <a:spcPct val="90000"/>
              </a:lnSpc>
              <a:spcBef>
                <a:spcPts val="1000"/>
              </a:spcBef>
              <a:spcAft>
                <a:spcPts val="0"/>
              </a:spcAft>
              <a:buClr>
                <a:schemeClr val="accent1"/>
              </a:buClr>
              <a:buSzPct val="100000"/>
              <a:buNone/>
            </a:pPr>
            <a:endParaRPr sz="1600" dirty="0">
              <a:solidFill>
                <a:schemeClr val="dk1"/>
              </a:solidFill>
              <a:sym typeface="Calibri"/>
            </a:endParaRPr>
          </a:p>
        </p:txBody>
      </p:sp>
      <p:pic>
        <p:nvPicPr>
          <p:cNvPr id="92" name="Google Shape;92;p6"/>
          <p:cNvPicPr preferRelativeResize="0"/>
          <p:nvPr/>
        </p:nvPicPr>
        <p:blipFill rotWithShape="1">
          <a:blip r:embed="rId3">
            <a:alphaModFix/>
          </a:blip>
          <a:srcRect/>
          <a:stretch/>
        </p:blipFill>
        <p:spPr>
          <a:xfrm>
            <a:off x="378125" y="2118925"/>
            <a:ext cx="4660632" cy="31070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ba291bc7f_0_0"/>
          <p:cNvSpPr txBox="1">
            <a:spLocks noGrp="1"/>
          </p:cNvSpPr>
          <p:nvPr>
            <p:ph type="body" idx="1"/>
          </p:nvPr>
        </p:nvSpPr>
        <p:spPr>
          <a:xfrm>
            <a:off x="399370" y="1283134"/>
            <a:ext cx="11393400" cy="5096400"/>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endParaRPr sz="2400" dirty="0"/>
          </a:p>
          <a:p>
            <a:pPr marL="0" lvl="0" indent="0" algn="just" rtl="0">
              <a:lnSpc>
                <a:spcPct val="100000"/>
              </a:lnSpc>
              <a:spcBef>
                <a:spcPts val="0"/>
              </a:spcBef>
              <a:spcAft>
                <a:spcPts val="0"/>
              </a:spcAft>
              <a:buNone/>
            </a:pPr>
            <a:r>
              <a:rPr lang="en-US" sz="2400" dirty="0"/>
              <a:t>Σύμφωνα με τους O'Shaughnessy και Stadler (2008), τα </a:t>
            </a:r>
            <a:r>
              <a:rPr lang="en-US" sz="2400" dirty="0">
                <a:solidFill>
                  <a:schemeClr val="tx1"/>
                </a:solidFill>
              </a:rPr>
              <a:t>μέσα ενημέρωσης </a:t>
            </a:r>
            <a:r>
              <a:rPr lang="el-GR" sz="2400" b="1" dirty="0">
                <a:solidFill>
                  <a:schemeClr val="accent3"/>
                </a:solidFill>
              </a:rPr>
              <a:t>«</a:t>
            </a:r>
            <a:r>
              <a:rPr lang="en-US" sz="2400" b="1" dirty="0" err="1">
                <a:solidFill>
                  <a:schemeClr val="accent3"/>
                </a:solidFill>
              </a:rPr>
              <a:t>δίνουν</a:t>
            </a:r>
            <a:r>
              <a:rPr lang="en-US" sz="2400" b="1" dirty="0">
                <a:solidFill>
                  <a:schemeClr val="accent3"/>
                </a:solidFill>
              </a:rPr>
              <a:t> </a:t>
            </a:r>
            <a:r>
              <a:rPr lang="en-US" sz="2400" b="1" i="1" dirty="0">
                <a:solidFill>
                  <a:schemeClr val="accent3"/>
                </a:solidFill>
              </a:rPr>
              <a:t>νόημα στον κόσμο για εμάς</a:t>
            </a:r>
            <a:r>
              <a:rPr lang="el-GR" sz="2400" b="1" dirty="0">
                <a:solidFill>
                  <a:schemeClr val="accent3"/>
                </a:solidFill>
              </a:rPr>
              <a:t>»</a:t>
            </a:r>
            <a:r>
              <a:rPr lang="en-US" sz="2400" b="1" dirty="0">
                <a:solidFill>
                  <a:schemeClr val="accent3"/>
                </a:solidFill>
              </a:rPr>
              <a:t> </a:t>
            </a:r>
            <a:r>
              <a:rPr lang="en-US" sz="2400" i="1" dirty="0"/>
              <a:t>(σ. 34). </a:t>
            </a:r>
            <a:r>
              <a:rPr lang="en-US" sz="2400" dirty="0"/>
              <a:t>Οι συγγραφείς εντοπίζουν τρεις κεντρικές διαδικασίες που εκτελούν τα μέσα μαζικής ενημέρωσης:</a:t>
            </a:r>
            <a:endParaRPr sz="2400" dirty="0"/>
          </a:p>
          <a:p>
            <a:pPr marL="0" lvl="0" indent="0" algn="just" rtl="0">
              <a:lnSpc>
                <a:spcPct val="100000"/>
              </a:lnSpc>
              <a:spcBef>
                <a:spcPts val="0"/>
              </a:spcBef>
              <a:spcAft>
                <a:spcPts val="0"/>
              </a:spcAft>
              <a:buNone/>
            </a:pPr>
            <a:endParaRPr sz="2400" dirty="0"/>
          </a:p>
          <a:p>
            <a:pPr marL="457200" lvl="0" indent="-336550" algn="just" rtl="0">
              <a:lnSpc>
                <a:spcPct val="150000"/>
              </a:lnSpc>
              <a:spcBef>
                <a:spcPts val="0"/>
              </a:spcBef>
              <a:spcAft>
                <a:spcPts val="0"/>
              </a:spcAft>
              <a:buSzPts val="1700"/>
              <a:buFont typeface="Wingdings" panose="05000000000000000000" pitchFamily="2" charset="2"/>
              <a:buChar char="§"/>
            </a:pPr>
            <a:r>
              <a:rPr lang="en-US" sz="2400" dirty="0"/>
              <a:t>Αναπαράσταση - αντιπροσωπεύουν την πρωταρχική πηγή μέσω της οποίας αντιλαμβανόμαστε τον κόσμο, </a:t>
            </a:r>
            <a:endParaRPr sz="2400" dirty="0"/>
          </a:p>
          <a:p>
            <a:pPr marL="457200" lvl="0" indent="-336550" algn="just" rtl="0">
              <a:lnSpc>
                <a:spcPct val="150000"/>
              </a:lnSpc>
              <a:spcBef>
                <a:spcPts val="0"/>
              </a:spcBef>
              <a:spcAft>
                <a:spcPts val="0"/>
              </a:spcAft>
              <a:buSzPts val="1700"/>
              <a:buFont typeface="Wingdings" panose="05000000000000000000" pitchFamily="2" charset="2"/>
              <a:buChar char="§"/>
            </a:pPr>
            <a:r>
              <a:rPr lang="en-US" sz="2400" dirty="0"/>
              <a:t>Ερμηνεία - στην αναπαράστασή τους παρέχουν μια κατανόηση των γεγονότων που συμβαίνουν,</a:t>
            </a:r>
            <a:endParaRPr sz="2400" dirty="0"/>
          </a:p>
          <a:p>
            <a:pPr marL="457200" lvl="0" indent="-336550" algn="just" rtl="0">
              <a:lnSpc>
                <a:spcPct val="150000"/>
              </a:lnSpc>
              <a:spcBef>
                <a:spcPts val="0"/>
              </a:spcBef>
              <a:spcAft>
                <a:spcPts val="0"/>
              </a:spcAft>
              <a:buSzPts val="1700"/>
              <a:buFont typeface="Wingdings" panose="05000000000000000000" pitchFamily="2" charset="2"/>
              <a:buChar char="§"/>
            </a:pPr>
            <a:r>
              <a:rPr lang="en-US" sz="2400" dirty="0"/>
              <a:t>Αξιολόγηση - εκτιμούν και υποτιμούν διαφορετικά ζητήματα και ταυτότητες, προσφέροντας έτσι ένα αξιολογικό πλαίσιο </a:t>
            </a:r>
            <a:r>
              <a:rPr lang="en-US" sz="2400" i="1" dirty="0"/>
              <a:t>(O'Shaughnessy and </a:t>
            </a:r>
            <a:r>
              <a:rPr lang="en-US" sz="2400" i="1" dirty="0" err="1"/>
              <a:t>Stadler</a:t>
            </a:r>
            <a:r>
              <a:rPr lang="en-US" sz="2400" i="1" dirty="0"/>
              <a:t>, 2008).</a:t>
            </a:r>
            <a:endParaRPr sz="2400" i="1" dirty="0"/>
          </a:p>
          <a:p>
            <a:pPr marL="0" lvl="0" indent="0" algn="just" rtl="0">
              <a:lnSpc>
                <a:spcPct val="100000"/>
              </a:lnSpc>
              <a:spcBef>
                <a:spcPts val="0"/>
              </a:spcBef>
              <a:spcAft>
                <a:spcPts val="0"/>
              </a:spcAft>
              <a:buNone/>
            </a:pPr>
            <a:endParaRPr sz="2400" dirty="0"/>
          </a:p>
          <a:p>
            <a:pPr marL="0" lvl="0" indent="0" algn="just" rtl="0">
              <a:lnSpc>
                <a:spcPct val="100000"/>
              </a:lnSpc>
              <a:spcBef>
                <a:spcPts val="0"/>
              </a:spcBef>
              <a:spcAft>
                <a:spcPts val="0"/>
              </a:spcAft>
              <a:buNone/>
            </a:pPr>
            <a:endParaRPr sz="2400" dirty="0"/>
          </a:p>
          <a:p>
            <a:pPr marL="0" lvl="0" indent="0" algn="just" rtl="0">
              <a:lnSpc>
                <a:spcPct val="100000"/>
              </a:lnSpc>
              <a:spcBef>
                <a:spcPts val="0"/>
              </a:spcBef>
              <a:spcAft>
                <a:spcPts val="0"/>
              </a:spcAft>
              <a:buNone/>
            </a:pPr>
            <a:endParaRPr sz="1600" dirty="0"/>
          </a:p>
          <a:p>
            <a:pPr marL="0" lvl="0" indent="0" algn="just" rtl="0">
              <a:lnSpc>
                <a:spcPct val="100000"/>
              </a:lnSpc>
              <a:spcBef>
                <a:spcPts val="0"/>
              </a:spcBef>
              <a:spcAft>
                <a:spcPts val="0"/>
              </a:spcAft>
              <a:buNone/>
            </a:pPr>
            <a:endParaRPr sz="1600" dirty="0"/>
          </a:p>
          <a:p>
            <a:pPr marL="0" lvl="0" indent="0" algn="just" rtl="0">
              <a:spcBef>
                <a:spcPts val="1000"/>
              </a:spcBef>
              <a:spcAft>
                <a:spcPts val="0"/>
              </a:spcAft>
              <a:buNone/>
            </a:pPr>
            <a:endParaRPr dirty="0"/>
          </a:p>
        </p:txBody>
      </p:sp>
      <p:sp>
        <p:nvSpPr>
          <p:cNvPr id="99" name="Google Shape;99;g25ba291bc7f_0_0"/>
          <p:cNvSpPr txBox="1">
            <a:spLocks noGrp="1"/>
          </p:cNvSpPr>
          <p:nvPr>
            <p:ph type="title"/>
          </p:nvPr>
        </p:nvSpPr>
        <p:spPr>
          <a:xfrm>
            <a:off x="399370" y="250649"/>
            <a:ext cx="11393400" cy="6753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Μέσα ενημέρωσης και δημοκρατία </a:t>
            </a:r>
            <a:endParaRPr b="1"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ba291bc7f_0_0"/>
          <p:cNvSpPr txBox="1">
            <a:spLocks noGrp="1"/>
          </p:cNvSpPr>
          <p:nvPr>
            <p:ph type="body" idx="1"/>
          </p:nvPr>
        </p:nvSpPr>
        <p:spPr>
          <a:xfrm>
            <a:off x="216489" y="925949"/>
            <a:ext cx="11393400" cy="5549928"/>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endParaRPr sz="1600" dirty="0"/>
          </a:p>
          <a:p>
            <a:pPr marL="0" lvl="0" indent="0" algn="just" rtl="0">
              <a:lnSpc>
                <a:spcPct val="100000"/>
              </a:lnSpc>
              <a:spcBef>
                <a:spcPts val="0"/>
              </a:spcBef>
              <a:spcAft>
                <a:spcPts val="0"/>
              </a:spcAft>
              <a:buNone/>
            </a:pPr>
            <a:r>
              <a:rPr lang="en-US" dirty="0"/>
              <a:t>Η σχέση μεταξύ των μέσων ενημέρωσης και της δημοκρατίας είναι περίπλοκη και ζωτικής σημασίας για την κατανόηση της σε κάθε δημοκρατική κοινωνία. Τα μέσα ενημέρωσης διαδραματίζουν καθοριστικό ρόλο στη σωστή ενημέρωση του κοινού, στην προώθηση των δημόσιων συζητήσεων και στη λογοδοσία των υπευθύνων. Αρκετές βασικές πτυχές υπογραμμίζουν τη σχέση μεταξύ των μέσων ενημέρωσης και της δημοκρατίας:</a:t>
            </a:r>
            <a:endParaRPr dirty="0"/>
          </a:p>
          <a:p>
            <a:pPr marL="0" lvl="0" indent="0" algn="just" rtl="0">
              <a:lnSpc>
                <a:spcPct val="100000"/>
              </a:lnSpc>
              <a:spcBef>
                <a:spcPts val="0"/>
              </a:spcBef>
              <a:spcAft>
                <a:spcPts val="0"/>
              </a:spcAft>
              <a:buNone/>
            </a:pPr>
            <a:endParaRPr dirty="0"/>
          </a:p>
          <a:p>
            <a:pPr marL="0" lvl="0" indent="0" algn="just" rtl="0">
              <a:lnSpc>
                <a:spcPct val="150000"/>
              </a:lnSpc>
              <a:spcBef>
                <a:spcPts val="0"/>
              </a:spcBef>
              <a:spcAft>
                <a:spcPts val="0"/>
              </a:spcAft>
              <a:buNone/>
            </a:pPr>
            <a:r>
              <a:rPr lang="en-US" b="1" dirty="0">
                <a:solidFill>
                  <a:schemeClr val="accent3"/>
                </a:solidFill>
              </a:rPr>
              <a:t>Διάδοση πληροφοριών: </a:t>
            </a:r>
            <a:r>
              <a:rPr lang="en-US" dirty="0"/>
              <a:t>Σε μια δημοκρατική κοινωνία, είναι επιτακτική ανάγκη οι πολίτες να είναι καλά ενημερωμένοι για τα τρέχοντα γεγονότα, τις κυβερνητικές δράσεις και τις πολιτικές. Τα μέσα μαζικής ενημέρωσης χρησιμεύουν ως ο κύριος δίαυλος μέσω του οποίου οι πληροφορίες διανέμονται στο κοινό. Αυτό δίνει τη δυνατότητα στους πολίτες να λαμβάνουν ενημερωμένες αποφάσεις, να συμμετέχουν στις δημοκρατικές διαδικασίες και να συμμετέχουν σε ουσιαστικές δημόσιες συζητήσεις.</a:t>
            </a:r>
          </a:p>
          <a:p>
            <a:pPr marL="0" lvl="0" indent="0" algn="just" rtl="0">
              <a:lnSpc>
                <a:spcPct val="150000"/>
              </a:lnSpc>
              <a:spcBef>
                <a:spcPts val="0"/>
              </a:spcBef>
              <a:spcAft>
                <a:spcPts val="0"/>
              </a:spcAft>
              <a:buNone/>
            </a:pPr>
            <a:endParaRPr lang="en-US" dirty="0"/>
          </a:p>
          <a:p>
            <a:pPr marL="0" lvl="0" indent="0" algn="just" rtl="0">
              <a:lnSpc>
                <a:spcPct val="150000"/>
              </a:lnSpc>
              <a:spcBef>
                <a:spcPts val="0"/>
              </a:spcBef>
              <a:spcAft>
                <a:spcPts val="0"/>
              </a:spcAft>
              <a:buNone/>
            </a:pPr>
            <a:r>
              <a:rPr lang="en-GB" b="1" dirty="0">
                <a:solidFill>
                  <a:schemeClr val="accent3"/>
                </a:solidFill>
              </a:rPr>
              <a:t>Ρόλος κηδεμόνα: </a:t>
            </a:r>
            <a:r>
              <a:rPr lang="en-GB" dirty="0"/>
              <a:t>Τα ανεξάρτητα και απεριόριστα μέσα ενημέρωσης ενεργούν ως φύλακας των εξουσιαστών, συμπεριλαμβανομένων των κυβερνητικών αξιωματούχων, των εταιρειών και των θεσμικών οργάνων. Η ερευνητική δημοσιογραφία διαδραματίζει κρίσιμο ρόλο στην αποκάλυψη της διαφθοράς, της κατάχρησης εξουσίας και άλλων αδικημάτων, προωθώντας έτσι τη διαφάνεια και τη λογοδοσία.</a:t>
            </a:r>
          </a:p>
          <a:p>
            <a:pPr marL="0" lvl="0" indent="0" algn="just" rtl="0">
              <a:lnSpc>
                <a:spcPct val="100000"/>
              </a:lnSpc>
              <a:spcBef>
                <a:spcPts val="0"/>
              </a:spcBef>
              <a:spcAft>
                <a:spcPts val="0"/>
              </a:spcAft>
              <a:buNone/>
            </a:pPr>
            <a:endParaRPr lang="en-GB" dirty="0"/>
          </a:p>
          <a:p>
            <a:pPr marL="0" lvl="0" indent="0" algn="just" rtl="0">
              <a:lnSpc>
                <a:spcPct val="100000"/>
              </a:lnSpc>
              <a:spcBef>
                <a:spcPts val="0"/>
              </a:spcBef>
              <a:spcAft>
                <a:spcPts val="0"/>
              </a:spcAft>
              <a:buNone/>
            </a:pPr>
            <a:endParaRPr dirty="0"/>
          </a:p>
          <a:p>
            <a:pPr marL="0" lvl="0" indent="0" algn="just" rtl="0">
              <a:lnSpc>
                <a:spcPct val="100000"/>
              </a:lnSpc>
              <a:spcBef>
                <a:spcPts val="0"/>
              </a:spcBef>
              <a:spcAft>
                <a:spcPts val="0"/>
              </a:spcAft>
              <a:buNone/>
            </a:pPr>
            <a:endParaRPr dirty="0"/>
          </a:p>
          <a:p>
            <a:pPr marL="0" lvl="0" indent="0" algn="just" rtl="0">
              <a:spcBef>
                <a:spcPts val="1000"/>
              </a:spcBef>
              <a:spcAft>
                <a:spcPts val="0"/>
              </a:spcAft>
              <a:buNone/>
            </a:pPr>
            <a:endParaRPr dirty="0"/>
          </a:p>
        </p:txBody>
      </p:sp>
      <p:sp>
        <p:nvSpPr>
          <p:cNvPr id="99" name="Google Shape;99;g25ba291bc7f_0_0"/>
          <p:cNvSpPr txBox="1">
            <a:spLocks noGrp="1"/>
          </p:cNvSpPr>
          <p:nvPr>
            <p:ph type="title"/>
          </p:nvPr>
        </p:nvSpPr>
        <p:spPr>
          <a:xfrm>
            <a:off x="399370" y="250649"/>
            <a:ext cx="11393400" cy="6753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Μέσα ενημέρωσης και δημοκρατία </a:t>
            </a:r>
            <a:endParaRPr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198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ba291bc7f_0_0"/>
          <p:cNvSpPr txBox="1">
            <a:spLocks noGrp="1"/>
          </p:cNvSpPr>
          <p:nvPr>
            <p:ph type="body" idx="1"/>
          </p:nvPr>
        </p:nvSpPr>
        <p:spPr>
          <a:xfrm>
            <a:off x="305880" y="985551"/>
            <a:ext cx="11327256" cy="5312095"/>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endParaRPr sz="2000" dirty="0"/>
          </a:p>
          <a:p>
            <a:pPr marL="0" lvl="0" indent="0" algn="just" rtl="0">
              <a:lnSpc>
                <a:spcPct val="100000"/>
              </a:lnSpc>
              <a:spcBef>
                <a:spcPts val="0"/>
              </a:spcBef>
              <a:spcAft>
                <a:spcPts val="0"/>
              </a:spcAft>
              <a:buNone/>
            </a:pPr>
            <a:r>
              <a:rPr lang="en-GB" sz="2000" b="1" dirty="0">
                <a:solidFill>
                  <a:schemeClr val="accent3"/>
                </a:solidFill>
              </a:rPr>
              <a:t>Έλεγχος των κυβερνητικών ενεργειών: </a:t>
            </a:r>
            <a:r>
              <a:rPr lang="en-GB" sz="2000" dirty="0"/>
              <a:t>Τα μέσα μαζικής ενημέρωσης, ως παρατηρητής, εξετάζουν κριτικά τις ενέργειες της κυβέρνησης και των δημόσιων αξιωματούχων. Η ερευνητική δημοσιογραφία εμβαθύνει σε θέματα που μπορεί να μην λαμβάνουν επαρκή προσοχή από άλλους θεσμούς. Αποκαλύπτοντας τη διαφθορά, την κατάχρηση εξουσίας και τις κακές πρακτικές, τα μέσα ενημέρωσης καθιστούν τους υπεύθυνους</a:t>
            </a:r>
            <a:r>
              <a:rPr lang="el-GR" sz="2000" dirty="0"/>
              <a:t> υπόλογους των πράξεων τους</a:t>
            </a:r>
            <a:r>
              <a:rPr lang="en-GB" sz="2000" dirty="0"/>
              <a:t>.</a:t>
            </a:r>
          </a:p>
          <a:p>
            <a:pPr marL="0" lvl="0" indent="0" algn="just" rtl="0">
              <a:lnSpc>
                <a:spcPct val="100000"/>
              </a:lnSpc>
              <a:spcBef>
                <a:spcPts val="0"/>
              </a:spcBef>
              <a:spcAft>
                <a:spcPts val="0"/>
              </a:spcAft>
              <a:buNone/>
            </a:pPr>
            <a:endParaRPr lang="en-GB" sz="2000" dirty="0"/>
          </a:p>
          <a:p>
            <a:pPr marL="0" lvl="0" indent="0" algn="just" rtl="0">
              <a:lnSpc>
                <a:spcPct val="100000"/>
              </a:lnSpc>
              <a:spcBef>
                <a:spcPts val="0"/>
              </a:spcBef>
              <a:spcAft>
                <a:spcPts val="0"/>
              </a:spcAft>
              <a:buNone/>
            </a:pPr>
            <a:r>
              <a:rPr lang="en-GB" sz="2000" b="1" dirty="0">
                <a:solidFill>
                  <a:schemeClr val="accent3"/>
                </a:solidFill>
              </a:rPr>
              <a:t>Διασφάλιση της κυβερνητικής διαφάνειας: </a:t>
            </a:r>
            <a:r>
              <a:rPr lang="en-GB" sz="2000" dirty="0"/>
              <a:t>Μέσα από τους νόμους για την ελευθερία της πληροφόρησης και τα ερευνητικά ρεπορτάζ, τα μέσα ενημέρωσης επιδιώκουν να προωθήσουν τη διαφάνεια στους κυβερνητικούς θεσμούς. Με την πρόσβαση και την ανταλλαγή πληροφοριών που διαφορετικά θα μπορούσαν να παραμείνουν κρυφές από το κοινό, τα μέσα ενημέρωσης βοηθούν τους πολίτες να κατανοήσουν τον τρόπο με τον οποίο η κυβέρνησή τους λειτουργεί και λαμβάνει αποφάσεις.</a:t>
            </a:r>
          </a:p>
          <a:p>
            <a:pPr marL="0" lvl="0" indent="0" algn="just" rtl="0">
              <a:lnSpc>
                <a:spcPct val="100000"/>
              </a:lnSpc>
              <a:spcBef>
                <a:spcPts val="0"/>
              </a:spcBef>
              <a:spcAft>
                <a:spcPts val="0"/>
              </a:spcAft>
              <a:buNone/>
            </a:pPr>
            <a:endParaRPr lang="en-GB" sz="2000" dirty="0"/>
          </a:p>
          <a:p>
            <a:pPr marL="0" indent="0">
              <a:lnSpc>
                <a:spcPct val="100000"/>
              </a:lnSpc>
              <a:spcBef>
                <a:spcPts val="0"/>
              </a:spcBef>
            </a:pPr>
            <a:r>
              <a:rPr lang="en-US" sz="2000" b="1" dirty="0">
                <a:solidFill>
                  <a:schemeClr val="accent3"/>
                </a:solidFill>
              </a:rPr>
              <a:t>Διευκόλυνση του δημόσιου διαλόγου και της δημόσιας συζήτησης: </a:t>
            </a:r>
            <a:r>
              <a:rPr lang="en-US" sz="2000" dirty="0"/>
              <a:t>Οι πλατφόρμες μέσων ενημέρωσης προσφέρουν χώρους για δημόσιο διάλογο και συζήτηση, επιτρέποντας την έκφραση ενός ευρέος φάσματος προοπτικών και απόψεων. Αυτές οι έντονες συζητήσεις και η ανταλλαγή ιδεών είναι θεμελιώδους σημασίας για μια υγιή δημοκρατία, ενθαρρύνοντας τη διερεύνηση διαφορετικών απόψεων και τη διαμόρφωση ισορροπημένων πολιτικών.</a:t>
            </a:r>
          </a:p>
          <a:p>
            <a:pPr marL="0" lvl="0" indent="0" algn="just" rtl="0">
              <a:lnSpc>
                <a:spcPct val="100000"/>
              </a:lnSpc>
              <a:spcBef>
                <a:spcPts val="0"/>
              </a:spcBef>
              <a:spcAft>
                <a:spcPts val="0"/>
              </a:spcAft>
              <a:buNone/>
            </a:pPr>
            <a:endParaRPr sz="2000" dirty="0"/>
          </a:p>
          <a:p>
            <a:pPr marL="0" lvl="0" indent="0" algn="just" rtl="0">
              <a:lnSpc>
                <a:spcPct val="100000"/>
              </a:lnSpc>
              <a:spcBef>
                <a:spcPts val="0"/>
              </a:spcBef>
              <a:spcAft>
                <a:spcPts val="0"/>
              </a:spcAft>
              <a:buNone/>
            </a:pPr>
            <a:endParaRPr sz="2000" dirty="0"/>
          </a:p>
          <a:p>
            <a:pPr marL="0" lvl="0" indent="0" algn="just" rtl="0">
              <a:lnSpc>
                <a:spcPct val="100000"/>
              </a:lnSpc>
              <a:spcBef>
                <a:spcPts val="0"/>
              </a:spcBef>
              <a:spcAft>
                <a:spcPts val="0"/>
              </a:spcAft>
              <a:buNone/>
            </a:pPr>
            <a:endParaRPr sz="2000" dirty="0"/>
          </a:p>
          <a:p>
            <a:pPr marL="0" lvl="0" indent="0" algn="just" rtl="0">
              <a:spcBef>
                <a:spcPts val="1000"/>
              </a:spcBef>
              <a:spcAft>
                <a:spcPts val="0"/>
              </a:spcAft>
              <a:buNone/>
            </a:pPr>
            <a:endParaRPr sz="2000" dirty="0"/>
          </a:p>
        </p:txBody>
      </p:sp>
      <p:sp>
        <p:nvSpPr>
          <p:cNvPr id="99" name="Google Shape;99;g25ba291bc7f_0_0"/>
          <p:cNvSpPr txBox="1">
            <a:spLocks noGrp="1"/>
          </p:cNvSpPr>
          <p:nvPr>
            <p:ph type="title"/>
          </p:nvPr>
        </p:nvSpPr>
        <p:spPr>
          <a:xfrm>
            <a:off x="399370" y="250649"/>
            <a:ext cx="11393400" cy="6753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Μέσα ενημέρωσης και δημοκρατία </a:t>
            </a:r>
            <a:endParaRPr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4353770"/>
      </p:ext>
    </p:extLst>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3322</Words>
  <Application>Microsoft Office PowerPoint</Application>
  <PresentationFormat>Widescreen</PresentationFormat>
  <Paragraphs>194</Paragraphs>
  <Slides>25</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Roboto</vt:lpstr>
      <vt:lpstr>Calibri</vt:lpstr>
      <vt:lpstr>Wingdings</vt:lpstr>
      <vt:lpstr>Arial</vt:lpstr>
      <vt:lpstr>CARDET Course template</vt:lpstr>
      <vt:lpstr>2_CARDET Course template</vt:lpstr>
      <vt:lpstr>PowerPoint Presentation</vt:lpstr>
      <vt:lpstr> </vt:lpstr>
      <vt:lpstr>PowerPoint Presentation</vt:lpstr>
      <vt:lpstr>Καθοδηγητικές ερωτήσεις</vt:lpstr>
      <vt:lpstr>Ορισμός μέσων ενημέρωσης </vt:lpstr>
      <vt:lpstr>Ο ρόλος και η συμβολή των μέσων ενημέρωσης στη δημοκρατία</vt:lpstr>
      <vt:lpstr>Μέσα ενημέρωσης και δημοκρατία </vt:lpstr>
      <vt:lpstr>Μέσα ενημέρωσης και δημοκρατία </vt:lpstr>
      <vt:lpstr>Μέσα ενημέρωσης και δημοκρατία </vt:lpstr>
      <vt:lpstr>Μέσα ενημέρωσης και δημοκρατία </vt:lpstr>
      <vt:lpstr>Προκλήσεις για τη σχέση μέσων ενημέρωσης και δημοκρατίας  </vt:lpstr>
      <vt:lpstr>Προκλήσεις για τη σχέση μέσων ενημέρωσης και δημοκρατίας  </vt:lpstr>
      <vt:lpstr>Η ελευθερία της έκφρασης είναι ζωτικής σημασίας για τη δημοκρατία</vt:lpstr>
      <vt:lpstr>Μέσα ενημέρωσης και κοινωνία</vt:lpstr>
      <vt:lpstr>Δραστηριότητα: Η δική μας παράσταση </vt:lpstr>
      <vt:lpstr>Δραστηριότητα: Η δική μας παράσταση </vt:lpstr>
      <vt:lpstr>Καθοδηγητικές ερωτήσεις </vt:lpstr>
      <vt:lpstr> Ο ρόλος της κοινωνίας των πολιτών και των μέσων ενημέρωσης </vt:lpstr>
      <vt:lpstr> Ο ρόλος της κοινωνίας των πολιτών και των μέσων ενημέρωσης </vt:lpstr>
      <vt:lpstr>Μέσα ενημέρωσης και δημοκρατία στην πανδημία COVID-19 </vt:lpstr>
      <vt:lpstr>Ελευθερία των μέσων ενημέρωσης </vt:lpstr>
      <vt:lpstr>Δημοσιογράφοι &gt; Κυβέρνηση </vt:lpstr>
      <vt:lpstr>PowerPoint Presentation</vt:lpstr>
      <vt:lpstr>Δραστηριότητα: Μέσα ενημέρωσης και δημοκρατία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CSOs &amp; Media - Essential Components of a Democracy</dc:title>
  <dc:creator>2Fast4u</dc:creator>
  <cp:keywords>, docId:08F9D0D64C683DE9452331BE2BE81B85</cp:keywords>
  <cp:lastModifiedBy>Foteini Sokratous</cp:lastModifiedBy>
  <cp:revision>19</cp:revision>
  <dcterms:created xsi:type="dcterms:W3CDTF">2014-07-11T09:12:14Z</dcterms:created>
  <dcterms:modified xsi:type="dcterms:W3CDTF">2024-03-01T14:28:38Z</dcterms:modified>
</cp:coreProperties>
</file>