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 id="2147483663" r:id="rId3"/>
  </p:sldMasterIdLst>
  <p:notesMasterIdLst>
    <p:notesMasterId r:id="rId27"/>
  </p:notesMasterIdLst>
  <p:sldIdLst>
    <p:sldId id="274" r:id="rId4"/>
    <p:sldId id="256" r:id="rId5"/>
    <p:sldId id="257" r:id="rId6"/>
    <p:sldId id="258" r:id="rId7"/>
    <p:sldId id="275" r:id="rId8"/>
    <p:sldId id="259" r:id="rId9"/>
    <p:sldId id="260" r:id="rId10"/>
    <p:sldId id="261" r:id="rId11"/>
    <p:sldId id="276" r:id="rId12"/>
    <p:sldId id="262" r:id="rId13"/>
    <p:sldId id="263" r:id="rId14"/>
    <p:sldId id="264" r:id="rId15"/>
    <p:sldId id="265" r:id="rId16"/>
    <p:sldId id="277" r:id="rId17"/>
    <p:sldId id="266" r:id="rId18"/>
    <p:sldId id="267" r:id="rId19"/>
    <p:sldId id="268" r:id="rId20"/>
    <p:sldId id="269" r:id="rId21"/>
    <p:sldId id="270" r:id="rId22"/>
    <p:sldId id="271" r:id="rId23"/>
    <p:sldId id="272" r:id="rId24"/>
    <p:sldId id="278" r:id="rId25"/>
    <p:sldId id="27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XTzzXwzGfaM0k2jp120lWx4li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7620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b062f5e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b062f5e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5b062f5e5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a:t>Κείμενο/ Πηγή εικόνας: </a:t>
            </a:r>
            <a:r>
              <a:rPr lang="en-GB" b="0" dirty="0"/>
              <a:t>Mascherini, M., </a:t>
            </a:r>
            <a:r>
              <a:rPr lang="en-GB" b="0" dirty="0" err="1"/>
              <a:t>Manca</a:t>
            </a:r>
            <a:r>
              <a:rPr lang="en-GB" b="0" dirty="0"/>
              <a:t>, A. R., &amp; Hoskins, B. (2009). Ο χαρακτηρισμός του ενεργού πολίτη στην Ευρώπη. Ευρωπαϊκή Επιτροπή EUR JRC47543 EL.</a:t>
            </a:r>
            <a:endParaRPr b="0" dirty="0"/>
          </a:p>
        </p:txBody>
      </p:sp>
      <p:sp>
        <p:nvSpPr>
          <p:cNvPr id="136" name="Google Shape;1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a:t>Πηγή κειμένου: </a:t>
            </a:r>
            <a:r>
              <a:rPr lang="en-GB" b="0" dirty="0"/>
              <a:t>Mascherini, M., </a:t>
            </a:r>
            <a:r>
              <a:rPr lang="en-GB" b="0" dirty="0" err="1"/>
              <a:t>Manca</a:t>
            </a:r>
            <a:r>
              <a:rPr lang="en-GB" b="0" dirty="0"/>
              <a:t>, A. R., &amp; Hoskins, B. (2009). Ο χαρακτηρισμός του ενεργού πολίτη στην Ευρώπη. Ευρωπαϊκή Επιτροπή EUR JRC47543 EN.</a:t>
            </a:r>
            <a:endParaRPr b="0" dirty="0"/>
          </a:p>
          <a:p>
            <a:pPr marL="457200" marR="0" lvl="0" indent="-228600" algn="l" rtl="0">
              <a:lnSpc>
                <a:spcPct val="100000"/>
              </a:lnSpc>
              <a:spcBef>
                <a:spcPts val="0"/>
              </a:spcBef>
              <a:spcAft>
                <a:spcPts val="0"/>
              </a:spcAft>
              <a:buSzPts val="1400"/>
              <a:buNone/>
            </a:pPr>
            <a:endParaRPr dirty="0"/>
          </a:p>
        </p:txBody>
      </p:sp>
      <p:sp>
        <p:nvSpPr>
          <p:cNvPr id="144" name="Google Shape;14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a:t>Πηγή κειμένου: </a:t>
            </a:r>
            <a:r>
              <a:rPr lang="en-GB" b="0" dirty="0"/>
              <a:t>Mascherini, M., </a:t>
            </a:r>
            <a:r>
              <a:rPr lang="en-GB" b="0" dirty="0" err="1"/>
              <a:t>Manca</a:t>
            </a:r>
            <a:r>
              <a:rPr lang="en-GB" b="0" dirty="0"/>
              <a:t>, A. R., &amp; Hoskins, B. (2009). Ο χαρακτηρισμός του ενεργού πολίτη στην Ευρώπη. Ευρωπαϊκή Επιτροπή EUR JRC47543 EN.</a:t>
            </a:r>
            <a:endParaRPr b="0" dirty="0"/>
          </a:p>
          <a:p>
            <a:pPr marL="457200" marR="0" lvl="0" indent="-228600" algn="l" rtl="0">
              <a:lnSpc>
                <a:spcPct val="100000"/>
              </a:lnSpc>
              <a:spcBef>
                <a:spcPts val="0"/>
              </a:spcBef>
              <a:spcAft>
                <a:spcPts val="0"/>
              </a:spcAft>
              <a:buSzPts val="1400"/>
              <a:buNone/>
            </a:pPr>
            <a:endParaRPr dirty="0"/>
          </a:p>
        </p:txBody>
      </p:sp>
      <p:sp>
        <p:nvSpPr>
          <p:cNvPr id="144" name="Google Shape;14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24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a:t>Πηγή κειμένου: </a:t>
            </a:r>
            <a:r>
              <a:rPr lang="en-GB" b="0" dirty="0"/>
              <a:t>Mascherini, M., </a:t>
            </a:r>
            <a:r>
              <a:rPr lang="en-GB" b="0" dirty="0" err="1"/>
              <a:t>Manca</a:t>
            </a:r>
            <a:r>
              <a:rPr lang="en-GB" b="0" dirty="0"/>
              <a:t>, A. R., &amp; Hoskins, B. (2009). Ο χαρακτηρισμός του ενεργού πολίτη στην Ευρώπη. Ευρωπαϊκή Επιτροπή EUR JRC47543 EN.</a:t>
            </a:r>
            <a:endParaRPr b="0" dirty="0"/>
          </a:p>
          <a:p>
            <a:pPr marL="457200" marR="0" lvl="0" indent="-228600" algn="l" rtl="0">
              <a:lnSpc>
                <a:spcPct val="100000"/>
              </a:lnSpc>
              <a:spcBef>
                <a:spcPts val="0"/>
              </a:spcBef>
              <a:spcAft>
                <a:spcPts val="0"/>
              </a:spcAft>
              <a:buSzPts val="1400"/>
              <a:buNone/>
            </a:pPr>
            <a:endParaRPr dirty="0"/>
          </a:p>
        </p:txBody>
      </p:sp>
      <p:sp>
        <p:nvSpPr>
          <p:cNvPr id="151" name="Google Shape;15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627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73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1"/>
              <a:t>Πηγή </a:t>
            </a:r>
            <a:r>
              <a:rPr lang="en-GB" b="1"/>
              <a:t>κειμένου: </a:t>
            </a:r>
            <a:r>
              <a:rPr lang="en-GB" sz="1200"/>
              <a:t>(2014). Active Citizenship. In: Michalos, A.C. (eds) Encyclopedia of Quality of Life and Well-Being Research. Springer.</a:t>
            </a:r>
            <a:endParaRPr/>
          </a:p>
          <a:p>
            <a:pPr marL="457200" marR="0" lvl="0" indent="-228600" algn="l" rtl="0">
              <a:lnSpc>
                <a:spcPct val="100000"/>
              </a:lnSpc>
              <a:spcBef>
                <a:spcPts val="0"/>
              </a:spcBef>
              <a:spcAft>
                <a:spcPts val="0"/>
              </a:spcAft>
              <a:buClr>
                <a:srgbClr val="000000"/>
              </a:buClr>
              <a:buSzPts val="1400"/>
              <a:buFont typeface="Arial"/>
              <a:buNone/>
            </a:pPr>
            <a:endParaRPr sz="1200"/>
          </a:p>
          <a:p>
            <a:pPr marL="457200" marR="0" lvl="0" indent="-228600" algn="l" rtl="0">
              <a:lnSpc>
                <a:spcPct val="100000"/>
              </a:lnSpc>
              <a:spcBef>
                <a:spcPts val="0"/>
              </a:spcBef>
              <a:spcAft>
                <a:spcPts val="0"/>
              </a:spcAft>
              <a:buClr>
                <a:srgbClr val="000000"/>
              </a:buClr>
              <a:buSzPts val="1400"/>
              <a:buFont typeface="Arial"/>
              <a:buNone/>
            </a:pPr>
            <a:r>
              <a:rPr lang="en-GB" sz="1200" b="1"/>
              <a:t>Πηγή εικόνας: </a:t>
            </a:r>
            <a:r>
              <a:rPr lang="en-GB" sz="1200"/>
              <a:t>Αυτή η φωτογραφία από Άγνωστος Συγγραφέας έχει άδεια χρήσης CC BY-SA-NC</a:t>
            </a:r>
            <a:endParaRPr/>
          </a:p>
          <a:p>
            <a:pPr marL="457200" marR="0" lvl="0" indent="-228600" algn="l" rtl="0">
              <a:lnSpc>
                <a:spcPct val="100000"/>
              </a:lnSpc>
              <a:spcBef>
                <a:spcPts val="0"/>
              </a:spcBef>
              <a:spcAft>
                <a:spcPts val="0"/>
              </a:spcAft>
              <a:buClr>
                <a:srgbClr val="000000"/>
              </a:buClr>
              <a:buSzPts val="1400"/>
              <a:buFont typeface="Arial"/>
              <a:buNone/>
            </a:pPr>
            <a:r>
              <a:rPr lang="en-GB" sz="1200"/>
              <a:t> </a:t>
            </a:r>
            <a:endParaRPr/>
          </a:p>
          <a:p>
            <a:pPr marL="457200" marR="0" lvl="0" indent="-228600" algn="l" rtl="0">
              <a:lnSpc>
                <a:spcPct val="100000"/>
              </a:lnSpc>
              <a:spcBef>
                <a:spcPts val="0"/>
              </a:spcBef>
              <a:spcAft>
                <a:spcPts val="0"/>
              </a:spcAft>
              <a:buSzPts val="1400"/>
              <a:buNone/>
            </a:pPr>
            <a:endParaRPr/>
          </a:p>
        </p:txBody>
      </p:sp>
      <p:sp>
        <p:nvSpPr>
          <p:cNvPr id="93" name="Google Shape;9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b="1" dirty="0"/>
          </a:p>
        </p:txBody>
      </p:sp>
      <p:sp>
        <p:nvSpPr>
          <p:cNvPr id="101" name="Google Shape;10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b="0" dirty="0"/>
              <a:t>Αυτή η φωτογραφία από </a:t>
            </a:r>
            <a:r>
              <a:rPr lang="el-GR" b="0" dirty="0"/>
              <a:t>ά</a:t>
            </a:r>
            <a:r>
              <a:rPr lang="en-GB" b="0" dirty="0" err="1"/>
              <a:t>γνωστο</a:t>
            </a:r>
            <a:r>
              <a:rPr lang="el-GR" b="0" baseline="0" dirty="0"/>
              <a:t> σ</a:t>
            </a:r>
            <a:r>
              <a:rPr lang="en-GB" b="0" dirty="0" err="1"/>
              <a:t>υγγρ</a:t>
            </a:r>
            <a:r>
              <a:rPr lang="en-GB" b="0" dirty="0"/>
              <a:t>αφέα</a:t>
            </a:r>
            <a:r>
              <a:rPr lang="el-GR" b="0" baseline="0" dirty="0"/>
              <a:t> </a:t>
            </a:r>
            <a:r>
              <a:rPr lang="en-GB" b="0" dirty="0" err="1"/>
              <a:t>έχει</a:t>
            </a:r>
            <a:r>
              <a:rPr lang="en-GB" b="0" dirty="0"/>
              <a:t> άδεια χρήσης CC BY-SA-NC</a:t>
            </a:r>
            <a:endParaRPr dirty="0"/>
          </a:p>
          <a:p>
            <a:pPr marL="457200" marR="0" lvl="0" indent="-228600" algn="l" rtl="0">
              <a:lnSpc>
                <a:spcPct val="100000"/>
              </a:lnSpc>
              <a:spcBef>
                <a:spcPts val="0"/>
              </a:spcBef>
              <a:spcAft>
                <a:spcPts val="0"/>
              </a:spcAft>
              <a:buSzPts val="1400"/>
              <a:buNone/>
            </a:pPr>
            <a:endParaRPr b="1" dirty="0"/>
          </a:p>
        </p:txBody>
      </p:sp>
      <p:sp>
        <p:nvSpPr>
          <p:cNvPr id="101" name="Google Shape;10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07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2666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09957981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73745097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51164563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74015802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11542861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36623472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3"/>
        <p:cNvGrpSpPr/>
        <p:nvPr/>
      </p:nvGrpSpPr>
      <p:grpSpPr>
        <a:xfrm>
          <a:off x="0" y="0"/>
          <a:ext cx="0" cy="0"/>
          <a:chOff x="0" y="0"/>
          <a:chExt cx="0" cy="0"/>
        </a:xfrm>
      </p:grpSpPr>
      <p:sp>
        <p:nvSpPr>
          <p:cNvPr id="24" name="Google Shape;24;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3748936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5237362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4654675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3889168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938980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39567784"/>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15203218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fXGkR8vCyvU"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684331"/>
            <a:ext cx="6611257" cy="6840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fontScale="90000"/>
          </a:bodyPr>
          <a:lstStyle/>
          <a:p>
            <a:pPr lvl="0"/>
            <a:r>
              <a:rPr lang="en-GB" sz="2800" b="0" dirty="0"/>
              <a:t>Ενότητα 4</a:t>
            </a:r>
            <a:br>
              <a:rPr lang="en-GB" dirty="0"/>
            </a:br>
            <a:r>
              <a:rPr lang="en-GB" dirty="0"/>
              <a:t>Κατανόηση της ενεργού πολιτότητας και της πολιτικής δέσμευσης</a:t>
            </a:r>
            <a:endParaRPr dirty="0"/>
          </a:p>
        </p:txBody>
      </p:sp>
      <p:sp>
        <p:nvSpPr>
          <p:cNvPr id="58" name="Google Shape;58;p1"/>
          <p:cNvSpPr txBox="1">
            <a:spLocks noGrp="1"/>
          </p:cNvSpPr>
          <p:nvPr>
            <p:ph type="subTitle" idx="1"/>
          </p:nvPr>
        </p:nvSpPr>
        <p:spPr>
          <a:xfrm>
            <a:off x="819529" y="2763613"/>
            <a:ext cx="6347625" cy="804552"/>
          </a:xfrm>
          <a:prstGeom prst="rect">
            <a:avLst/>
          </a:prstGeom>
          <a:noFill/>
          <a:ln>
            <a:noFill/>
          </a:ln>
        </p:spPr>
        <p:txBody>
          <a:bodyPr spcFirstLastPara="1" wrap="square" lIns="0" tIns="0" rIns="0" bIns="0" anchor="t" anchorCtr="0">
            <a:noAutofit/>
          </a:bodyPr>
          <a:lstStyle/>
          <a:p>
            <a:pPr lvl="0">
              <a:spcBef>
                <a:spcPts val="0"/>
              </a:spcBef>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2: Ενεργός </a:t>
            </a:r>
            <a:r>
              <a:rPr lang="el-GR" sz="2200" dirty="0">
                <a:solidFill>
                  <a:schemeClr val="lt1"/>
                </a:solidFill>
              </a:rPr>
              <a:t>πολιτότητα</a:t>
            </a:r>
            <a:r>
              <a:rPr lang="en-GB" sz="2200" dirty="0">
                <a:solidFill>
                  <a:schemeClr val="lt1"/>
                </a:solidFill>
              </a:rPr>
              <a:t> και πολιτική δέσμευση</a:t>
            </a:r>
          </a:p>
        </p:txBody>
      </p:sp>
    </p:spTree>
    <p:extLst>
      <p:ext uri="{BB962C8B-B14F-4D97-AF65-F5344CB8AC3E}">
        <p14:creationId xmlns:p14="http://schemas.microsoft.com/office/powerpoint/2010/main" val="66290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p30"/>
          <p:cNvGrpSpPr/>
          <p:nvPr/>
        </p:nvGrpSpPr>
        <p:grpSpPr>
          <a:xfrm>
            <a:off x="2407369" y="1350180"/>
            <a:ext cx="7837642" cy="5031958"/>
            <a:chOff x="559519" y="2478"/>
            <a:chExt cx="7594240" cy="5167688"/>
          </a:xfrm>
        </p:grpSpPr>
        <p:sp>
          <p:nvSpPr>
            <p:cNvPr id="111" name="Google Shape;111;p30"/>
            <p:cNvSpPr/>
            <p:nvPr/>
          </p:nvSpPr>
          <p:spPr>
            <a:xfrm>
              <a:off x="559519" y="1769947"/>
              <a:ext cx="3073858" cy="1536929"/>
            </a:xfrm>
            <a:prstGeom prst="roundRect">
              <a:avLst>
                <a:gd name="adj" fmla="val 10000"/>
              </a:avLst>
            </a:prstGeom>
            <a:gradFill>
              <a:gsLst>
                <a:gs pos="0">
                  <a:srgbClr val="A1CBEC"/>
                </a:gs>
                <a:gs pos="35000">
                  <a:srgbClr val="BDD9F1"/>
                </a:gs>
                <a:gs pos="100000">
                  <a:srgbClr val="E5F0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0"/>
            <p:cNvSpPr txBox="1"/>
            <p:nvPr/>
          </p:nvSpPr>
          <p:spPr>
            <a:xfrm>
              <a:off x="604534" y="1814962"/>
              <a:ext cx="2983828" cy="14468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dirty="0">
                  <a:solidFill>
                    <a:schemeClr val="dk1"/>
                  </a:solidFill>
                  <a:latin typeface="Calibri" panose="020F0502020204030204" pitchFamily="34" charset="0"/>
                  <a:cs typeface="Calibri" panose="020F0502020204030204" pitchFamily="34" charset="0"/>
                  <a:sym typeface="Arial"/>
                </a:rPr>
                <a:t>Η </a:t>
              </a:r>
              <a:r>
                <a:rPr lang="en-GB" sz="1500" b="0" i="0" u="none" strike="noStrike" cap="none" dirty="0" err="1">
                  <a:solidFill>
                    <a:schemeClr val="dk1"/>
                  </a:solidFill>
                  <a:latin typeface="Calibri" panose="020F0502020204030204" pitchFamily="34" charset="0"/>
                  <a:cs typeface="Calibri" panose="020F0502020204030204" pitchFamily="34" charset="0"/>
                  <a:sym typeface="Arial"/>
                </a:rPr>
                <a:t>ενεργός</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 </a:t>
              </a:r>
              <a:r>
                <a:rPr lang="el-GR" sz="1500" b="0" i="0" u="none" strike="noStrike" cap="none" dirty="0">
                  <a:solidFill>
                    <a:schemeClr val="dk1"/>
                  </a:solidFill>
                  <a:latin typeface="Calibri" panose="020F0502020204030204" pitchFamily="34" charset="0"/>
                  <a:cs typeface="Calibri" panose="020F0502020204030204" pitchFamily="34" charset="0"/>
                  <a:sym typeface="Arial"/>
                </a:rPr>
                <a:t>πολιτότητα </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απ</a:t>
              </a:r>
              <a:r>
                <a:rPr lang="en-GB" sz="1500" b="0" i="0" u="none" strike="noStrike" cap="none" dirty="0" err="1">
                  <a:solidFill>
                    <a:schemeClr val="dk1"/>
                  </a:solidFill>
                  <a:latin typeface="Calibri" panose="020F0502020204030204" pitchFamily="34" charset="0"/>
                  <a:cs typeface="Calibri" panose="020F0502020204030204" pitchFamily="34" charset="0"/>
                  <a:sym typeface="Arial"/>
                </a:rPr>
                <a:t>οτελείτ</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αι από τρεις ξεχωριστές αλλά αλληλοεξαρτώμενες ιδιότητες: Συμμετοχή και επιρροή. </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13" name="Google Shape;113;p30"/>
            <p:cNvSpPr/>
            <p:nvPr/>
          </p:nvSpPr>
          <p:spPr>
            <a:xfrm rot="-3310531">
              <a:off x="3171613" y="1627431"/>
              <a:ext cx="2153073" cy="54492"/>
            </a:xfrm>
            <a:custGeom>
              <a:avLst/>
              <a:gdLst/>
              <a:ahLst/>
              <a:cxnLst/>
              <a:rect l="l" t="t" r="r" b="b"/>
              <a:pathLst>
                <a:path w="120000" h="120000" extrusionOk="0">
                  <a:moveTo>
                    <a:pt x="0" y="60000"/>
                  </a:moveTo>
                  <a:lnTo>
                    <a:pt x="120000" y="60000"/>
                  </a:lnTo>
                </a:path>
              </a:pathLst>
            </a:custGeom>
            <a:noFill/>
            <a:ln w="25400" cap="flat" cmpd="sng">
              <a:solidFill>
                <a:srgbClr val="E0BA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0"/>
            <p:cNvSpPr txBox="1"/>
            <p:nvPr/>
          </p:nvSpPr>
          <p:spPr>
            <a:xfrm rot="-3310531">
              <a:off x="4194323" y="1600851"/>
              <a:ext cx="107653" cy="1076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5" name="Google Shape;115;p30"/>
            <p:cNvSpPr/>
            <p:nvPr/>
          </p:nvSpPr>
          <p:spPr>
            <a:xfrm>
              <a:off x="4862922" y="2478"/>
              <a:ext cx="3073858" cy="1536929"/>
            </a:xfrm>
            <a:prstGeom prst="roundRect">
              <a:avLst>
                <a:gd name="adj" fmla="val 10000"/>
              </a:avLst>
            </a:prstGeom>
            <a:gradFill>
              <a:gsLst>
                <a:gs pos="0">
                  <a:srgbClr val="FFF584"/>
                </a:gs>
                <a:gs pos="35000">
                  <a:srgbClr val="FFF5A9"/>
                </a:gs>
                <a:gs pos="100000">
                  <a:srgbClr val="FFFBD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0"/>
            <p:cNvSpPr txBox="1"/>
            <p:nvPr/>
          </p:nvSpPr>
          <p:spPr>
            <a:xfrm>
              <a:off x="4907937" y="47493"/>
              <a:ext cx="2983828" cy="14468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1" dirty="0">
                  <a:solidFill>
                    <a:schemeClr val="dk1"/>
                  </a:solidFill>
                  <a:latin typeface="Calibri" panose="020F0502020204030204" pitchFamily="34" charset="0"/>
                  <a:cs typeface="Calibri" panose="020F0502020204030204" pitchFamily="34" charset="0"/>
                </a:rPr>
                <a:t>Εμπλοκή</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 Μια καλή απόφαση απαιτεί τις γνώσεις, την εμπειρία και τις απόψεις όλων. Πρέπει να υπάρχει μια αίσθηση εμπλοκής των πολιτών στον κόσμο γύρω τους. </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17" name="Google Shape;117;p30"/>
            <p:cNvSpPr/>
            <p:nvPr/>
          </p:nvSpPr>
          <p:spPr>
            <a:xfrm>
              <a:off x="3633378" y="2511166"/>
              <a:ext cx="1229543" cy="54492"/>
            </a:xfrm>
            <a:custGeom>
              <a:avLst/>
              <a:gdLst/>
              <a:ahLst/>
              <a:cxnLst/>
              <a:rect l="l" t="t" r="r" b="b"/>
              <a:pathLst>
                <a:path w="120000" h="120000" extrusionOk="0">
                  <a:moveTo>
                    <a:pt x="0" y="60000"/>
                  </a:moveTo>
                  <a:lnTo>
                    <a:pt x="120000" y="60000"/>
                  </a:lnTo>
                </a:path>
              </a:pathLst>
            </a:custGeom>
            <a:noFill/>
            <a:ln w="25400" cap="flat" cmpd="sng">
              <a:solidFill>
                <a:srgbClr val="E0BA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0"/>
            <p:cNvSpPr txBox="1"/>
            <p:nvPr/>
          </p:nvSpPr>
          <p:spPr>
            <a:xfrm>
              <a:off x="4217411" y="2507673"/>
              <a:ext cx="61477" cy="614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19" name="Google Shape;119;p30"/>
            <p:cNvSpPr/>
            <p:nvPr/>
          </p:nvSpPr>
          <p:spPr>
            <a:xfrm>
              <a:off x="4862922" y="1769947"/>
              <a:ext cx="3073858" cy="1536929"/>
            </a:xfrm>
            <a:prstGeom prst="roundRect">
              <a:avLst>
                <a:gd name="adj" fmla="val 10000"/>
              </a:avLst>
            </a:prstGeom>
            <a:gradFill>
              <a:gsLst>
                <a:gs pos="0">
                  <a:srgbClr val="FFF584"/>
                </a:gs>
                <a:gs pos="35000">
                  <a:srgbClr val="FFF5A9"/>
                </a:gs>
                <a:gs pos="100000">
                  <a:srgbClr val="FFFBD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0"/>
            <p:cNvSpPr txBox="1"/>
            <p:nvPr/>
          </p:nvSpPr>
          <p:spPr>
            <a:xfrm>
              <a:off x="4907937" y="1814962"/>
              <a:ext cx="2983828" cy="14468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dirty="0">
                  <a:solidFill>
                    <a:schemeClr val="dk1"/>
                  </a:solidFill>
                  <a:latin typeface="Calibri" panose="020F0502020204030204" pitchFamily="34" charset="0"/>
                  <a:cs typeface="Calibri" panose="020F0502020204030204" pitchFamily="34" charset="0"/>
                  <a:sym typeface="Arial"/>
                </a:rPr>
                <a:t>Συμμετοχή</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 Οι πολίτες δεν πρέπει απλώς να μπορούν να συμμετέχουν. Για να το κάνουν αυτό, θα πρέπει να αισθάνονται την αίσθηση του καθήκοντος και της ευθύνης.</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21" name="Google Shape;121;p30"/>
            <p:cNvSpPr/>
            <p:nvPr/>
          </p:nvSpPr>
          <p:spPr>
            <a:xfrm rot="3310531">
              <a:off x="3171613" y="3394900"/>
              <a:ext cx="2153073" cy="54492"/>
            </a:xfrm>
            <a:custGeom>
              <a:avLst/>
              <a:gdLst/>
              <a:ahLst/>
              <a:cxnLst/>
              <a:rect l="l" t="t" r="r" b="b"/>
              <a:pathLst>
                <a:path w="120000" h="120000" extrusionOk="0">
                  <a:moveTo>
                    <a:pt x="0" y="60000"/>
                  </a:moveTo>
                  <a:lnTo>
                    <a:pt x="120000" y="60000"/>
                  </a:lnTo>
                </a:path>
              </a:pathLst>
            </a:custGeom>
            <a:noFill/>
            <a:ln w="25400" cap="flat" cmpd="sng">
              <a:solidFill>
                <a:srgbClr val="E0BA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0"/>
            <p:cNvSpPr txBox="1"/>
            <p:nvPr/>
          </p:nvSpPr>
          <p:spPr>
            <a:xfrm rot="3310531">
              <a:off x="4194323" y="3368320"/>
              <a:ext cx="107653" cy="1076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 name="Google Shape;123;p30"/>
            <p:cNvSpPr/>
            <p:nvPr/>
          </p:nvSpPr>
          <p:spPr>
            <a:xfrm>
              <a:off x="4862921" y="3537416"/>
              <a:ext cx="3290837" cy="1632750"/>
            </a:xfrm>
            <a:prstGeom prst="roundRect">
              <a:avLst>
                <a:gd name="adj" fmla="val 10000"/>
              </a:avLst>
            </a:prstGeom>
            <a:gradFill>
              <a:gsLst>
                <a:gs pos="0">
                  <a:srgbClr val="FFF584"/>
                </a:gs>
                <a:gs pos="35000">
                  <a:srgbClr val="FFF5A9"/>
                </a:gs>
                <a:gs pos="100000">
                  <a:srgbClr val="FFFBD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0"/>
            <p:cNvSpPr txBox="1"/>
            <p:nvPr/>
          </p:nvSpPr>
          <p:spPr>
            <a:xfrm>
              <a:off x="4907937" y="3780734"/>
              <a:ext cx="3245822" cy="1207051"/>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dirty="0">
                  <a:solidFill>
                    <a:schemeClr val="dk1"/>
                  </a:solidFill>
                  <a:latin typeface="Calibri" panose="020F0502020204030204" pitchFamily="34" charset="0"/>
                  <a:cs typeface="Calibri" panose="020F0502020204030204" pitchFamily="34" charset="0"/>
                  <a:sym typeface="Arial"/>
                </a:rPr>
                <a:t>Επιρροή</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 Είναι ζωτικής σημασίας για τους πολίτες να δουν ότι η συμμετοχή τους οδηγεί σε αποτελέσματα. Είναι σημαντικό να αισθάνονται ότι η συμβολή τους είναι σημαντική και ότι οι αποφάσεις λαμβάνονται με γνώμονα τη συμβολή τους. </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grpSp>
      <p:sp>
        <p:nvSpPr>
          <p:cNvPr id="125" name="Google Shape;125;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Τι συνιστά </a:t>
            </a:r>
            <a:r>
              <a:rPr lang="en-GB" b="1" dirty="0" err="1"/>
              <a:t>την</a:t>
            </a:r>
            <a:r>
              <a:rPr lang="en-GB" b="1" dirty="0"/>
              <a:t> </a:t>
            </a:r>
            <a:r>
              <a:rPr lang="en-GB" b="1" dirty="0" err="1"/>
              <a:t>ενεργό</a:t>
            </a:r>
            <a:r>
              <a:rPr lang="el-GR" b="1" dirty="0"/>
              <a:t> πολιτότητα</a:t>
            </a:r>
            <a:r>
              <a:rPr lang="en-GB" b="1" dirty="0"/>
              <a:t>;</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5b062f5e59_0_0"/>
          <p:cNvSpPr txBox="1">
            <a:spLocks noGrp="1"/>
          </p:cNvSpPr>
          <p:nvPr>
            <p:ph type="body" idx="1"/>
          </p:nvPr>
        </p:nvSpPr>
        <p:spPr>
          <a:xfrm>
            <a:off x="275575" y="1136596"/>
            <a:ext cx="11173086" cy="5259600"/>
          </a:xfrm>
          <a:prstGeom prst="rect">
            <a:avLst/>
          </a:prstGeom>
        </p:spPr>
        <p:txBody>
          <a:bodyPr spcFirstLastPara="1" wrap="square" lIns="0" tIns="0" rIns="0" bIns="0" anchor="t" anchorCtr="0">
            <a:noAutofit/>
          </a:bodyPr>
          <a:lstStyle/>
          <a:p>
            <a:pPr marL="457200" lvl="0" indent="-323850" algn="just" rtl="0">
              <a:lnSpc>
                <a:spcPct val="100000"/>
              </a:lnSpc>
              <a:spcBef>
                <a:spcPts val="1000"/>
              </a:spcBef>
              <a:spcAft>
                <a:spcPts val="0"/>
              </a:spcAft>
              <a:buSzPts val="1500"/>
              <a:buAutoNum type="arabicPeriod"/>
            </a:pPr>
            <a:r>
              <a:rPr lang="en-GB" b="1" dirty="0"/>
              <a:t>Συμμετοχή στα κοινά</a:t>
            </a:r>
            <a:r>
              <a:rPr lang="en-GB" dirty="0"/>
              <a:t>: Τα άτομα που είναι ενεργά στην κοινότητά τους συμμετέχουν σε δράσεις όπως η ψήφος στις κάλπες, η συμμετοχή σε πολιτικές συζητήσεις και σε τοπικές ομάδες. Παραμένουν ενημερωμένοι για τις δημόσιες υποθέσεις και δείχνουν ενδιαφέρον για θέματα που επηρεάζουν την κοινότητα και το έθνος τους.</a:t>
            </a:r>
            <a:endParaRPr dirty="0"/>
          </a:p>
          <a:p>
            <a:pPr marL="457200" lvl="0" indent="-323850" algn="just" rtl="0">
              <a:lnSpc>
                <a:spcPct val="100000"/>
              </a:lnSpc>
              <a:spcBef>
                <a:spcPts val="1000"/>
              </a:spcBef>
              <a:spcAft>
                <a:spcPts val="0"/>
              </a:spcAft>
              <a:buSzPts val="1500"/>
              <a:buAutoNum type="arabicPeriod"/>
            </a:pPr>
            <a:r>
              <a:rPr lang="en-GB" b="1" dirty="0"/>
              <a:t>Κοινωνική υπηρεσία: </a:t>
            </a:r>
            <a:r>
              <a:rPr lang="en-GB" dirty="0"/>
              <a:t>Τέτοιοι ενεργητικοί πολίτες αφιερώνουν συχνά </a:t>
            </a:r>
            <a:r>
              <a:rPr lang="el-GR" dirty="0"/>
              <a:t>τον </a:t>
            </a:r>
            <a:r>
              <a:rPr lang="en-GB" dirty="0" err="1"/>
              <a:t>χρόνο</a:t>
            </a:r>
            <a:r>
              <a:rPr lang="en-GB" dirty="0"/>
              <a:t> τους για να βοηθήσουν διάφορες πρωτοβουλίες και σκοπούς, συμπεριλαμβανομένων των φιλανθρωπικών φορέων, των έργων βελτίωσης της κοινότητας και της διατήρησης του περιβάλλοντος.</a:t>
            </a:r>
            <a:endParaRPr dirty="0"/>
          </a:p>
          <a:p>
            <a:pPr marL="457200" lvl="0" indent="-323850" algn="just" rtl="0">
              <a:lnSpc>
                <a:spcPct val="100000"/>
              </a:lnSpc>
              <a:spcBef>
                <a:spcPts val="1000"/>
              </a:spcBef>
              <a:spcAft>
                <a:spcPts val="0"/>
              </a:spcAft>
              <a:buSzPts val="1500"/>
              <a:buAutoNum type="arabicPeriod"/>
            </a:pPr>
            <a:r>
              <a:rPr lang="el-GR" b="1" dirty="0"/>
              <a:t>Υπεράσπιση υποθέσεων και λήψη </a:t>
            </a:r>
            <a:r>
              <a:rPr lang="en-GB" b="1" dirty="0" err="1"/>
              <a:t>θέση</a:t>
            </a:r>
            <a:r>
              <a:rPr lang="el-GR" b="1" dirty="0"/>
              <a:t>ς</a:t>
            </a:r>
            <a:r>
              <a:rPr lang="en-GB" b="1" dirty="0"/>
              <a:t>: </a:t>
            </a:r>
            <a:r>
              <a:rPr lang="en-GB" dirty="0"/>
              <a:t>Προληπτική ιδιότητα του πολίτη μπορεί να συνεπάγεται την υπεράσπιση της ισότητας, των ανθρωπίνων δικαιωμάτων και της κοινωνικής δικαιοσύνης. Οι πρωταθλητές και οι ακτιβιστές προσπαθούν να αυξήσουν την ευαισθητοποίηση σε σημαντικά ζητήματα, να αντιταχθούν σε άδικες πολιτικές και να υποστηρίξουν προοδευτικές αλλαγές.</a:t>
            </a:r>
            <a:endParaRPr dirty="0"/>
          </a:p>
          <a:p>
            <a:pPr marL="457200" lvl="0" indent="-323850" algn="just" rtl="0">
              <a:lnSpc>
                <a:spcPct val="100000"/>
              </a:lnSpc>
              <a:spcBef>
                <a:spcPts val="1000"/>
              </a:spcBef>
              <a:spcAft>
                <a:spcPts val="0"/>
              </a:spcAft>
              <a:buSzPts val="1500"/>
              <a:buAutoNum type="arabicPeriod"/>
            </a:pPr>
            <a:r>
              <a:rPr lang="en-GB" b="1" dirty="0"/>
              <a:t>Κοινοτικές προσπάθειες: </a:t>
            </a:r>
            <a:r>
              <a:rPr lang="en-GB" dirty="0"/>
              <a:t>Τα ενεργά άτομα μπορούν να ξεκινήσουν κινήματα και έργα με βάση την κοινότητα για την αντιμετώπιση τοπικών προβλημάτων και τη δημιουργία θετικών αποτελεσμάτων στο άμεσο περιβάλλον τους.</a:t>
            </a:r>
            <a:endParaRPr dirty="0"/>
          </a:p>
          <a:p>
            <a:pPr marL="457200" lvl="0" indent="-323850" algn="just" rtl="0">
              <a:lnSpc>
                <a:spcPct val="100000"/>
              </a:lnSpc>
              <a:spcBef>
                <a:spcPts val="1000"/>
              </a:spcBef>
              <a:spcAft>
                <a:spcPts val="0"/>
              </a:spcAft>
              <a:buSzPts val="1500"/>
              <a:buAutoNum type="arabicPeriod"/>
            </a:pPr>
            <a:r>
              <a:rPr lang="en-GB" b="1" dirty="0"/>
              <a:t>Συμμετοχική δημοκρατία: </a:t>
            </a:r>
            <a:r>
              <a:rPr lang="el-GR" dirty="0"/>
              <a:t>Τ</a:t>
            </a:r>
            <a:r>
              <a:rPr lang="en-GB" dirty="0"/>
              <a:t>α άτομα συμμετέχουν ενεργά στις διαδικασίες λήψης αποφάσεων, στο</a:t>
            </a:r>
            <a:r>
              <a:rPr lang="el-GR" dirty="0"/>
              <a:t>ν</a:t>
            </a:r>
            <a:r>
              <a:rPr lang="en-GB" dirty="0"/>
              <a:t> σχεδιασμό της κοινότητας και στη διαμόρφωση πολιτικής.</a:t>
            </a:r>
            <a:endParaRPr dirty="0"/>
          </a:p>
          <a:p>
            <a:pPr marL="457200" lvl="0" indent="-323850" algn="just" rtl="0">
              <a:lnSpc>
                <a:spcPct val="100000"/>
              </a:lnSpc>
              <a:spcBef>
                <a:spcPts val="1000"/>
              </a:spcBef>
              <a:spcAft>
                <a:spcPts val="0"/>
              </a:spcAft>
              <a:buSzPts val="1500"/>
              <a:buAutoNum type="arabicPeriod"/>
            </a:pPr>
            <a:r>
              <a:rPr lang="en-GB" b="1" dirty="0"/>
              <a:t>Κοινοτική λογοδοσία: </a:t>
            </a:r>
            <a:r>
              <a:rPr lang="en-GB" dirty="0"/>
              <a:t>Οι ενεργητικοί πολίτες είναι υπόλογοι για τις πράξεις τους και την ευημερία της κοινότητάς τους, με στόχο την επίτευξη θετικής κοινωνικής αλλαγής.</a:t>
            </a:r>
            <a:endParaRPr dirty="0"/>
          </a:p>
          <a:p>
            <a:pPr marL="0" lvl="0" indent="0" algn="just" rtl="0">
              <a:spcBef>
                <a:spcPts val="1000"/>
              </a:spcBef>
              <a:spcAft>
                <a:spcPts val="0"/>
              </a:spcAft>
              <a:buNone/>
            </a:pPr>
            <a:endParaRPr sz="1500" dirty="0"/>
          </a:p>
        </p:txBody>
      </p:sp>
      <p:sp>
        <p:nvSpPr>
          <p:cNvPr id="132" name="Google Shape;132;g25b062f5e59_0_0"/>
          <p:cNvSpPr txBox="1">
            <a:spLocks noGrp="1"/>
          </p:cNvSpPr>
          <p:nvPr>
            <p:ph type="title"/>
          </p:nvPr>
        </p:nvSpPr>
        <p:spPr>
          <a:xfrm>
            <a:off x="432621" y="157823"/>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a:t>Βασικά χαρακτηριστικά της </a:t>
            </a:r>
            <a:r>
              <a:rPr lang="en-GB" b="1" dirty="0" err="1"/>
              <a:t>ενεργού</a:t>
            </a:r>
            <a:r>
              <a:rPr lang="en-GB" b="1" dirty="0"/>
              <a:t> π</a:t>
            </a:r>
            <a:r>
              <a:rPr lang="en-GB" b="1" dirty="0" err="1"/>
              <a:t>ολιτότητ</a:t>
            </a:r>
            <a:r>
              <a:rPr lang="en-GB" b="1" dirty="0"/>
              <a:t>ας</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body" idx="1"/>
          </p:nvPr>
        </p:nvSpPr>
        <p:spPr>
          <a:xfrm>
            <a:off x="399370" y="1494677"/>
            <a:ext cx="5513183" cy="5042097"/>
          </a:xfrm>
          <a:prstGeom prst="rect">
            <a:avLst/>
          </a:prstGeom>
          <a:noFill/>
          <a:ln>
            <a:noFill/>
          </a:ln>
        </p:spPr>
        <p:txBody>
          <a:bodyPr spcFirstLastPara="1" wrap="square" lIns="0" tIns="0" rIns="0" bIns="0" anchor="t" anchorCtr="0">
            <a:noAutofit/>
          </a:bodyPr>
          <a:lstStyle/>
          <a:p>
            <a:pPr marL="228600" lvl="0" indent="0" algn="l" rtl="0">
              <a:lnSpc>
                <a:spcPct val="150000"/>
              </a:lnSpc>
              <a:spcBef>
                <a:spcPts val="1000"/>
              </a:spcBef>
              <a:spcAft>
                <a:spcPts val="0"/>
              </a:spcAft>
              <a:buSzPts val="1800"/>
              <a:buNone/>
            </a:pPr>
            <a:r>
              <a:rPr lang="en-GB" dirty="0"/>
              <a:t>Οι Hoskins και Mascherini, ανέπτυξαν ένα λειτουργικό μοντέλο ενεργού πολιτότητας το οποίο βασίζεται σε </a:t>
            </a:r>
            <a:r>
              <a:rPr lang="en-GB" b="1" dirty="0"/>
              <a:t>τέσσερις διαστάσεις </a:t>
            </a:r>
            <a:r>
              <a:rPr lang="en-GB" dirty="0"/>
              <a:t>:</a:t>
            </a:r>
            <a:endParaRPr dirty="0"/>
          </a:p>
          <a:p>
            <a:pPr marL="981075" lvl="0" indent="-342900" algn="just" rtl="0">
              <a:lnSpc>
                <a:spcPct val="200000"/>
              </a:lnSpc>
              <a:spcBef>
                <a:spcPts val="1000"/>
              </a:spcBef>
              <a:spcAft>
                <a:spcPts val="0"/>
              </a:spcAft>
              <a:buSzPts val="1800"/>
              <a:buFont typeface="Arial"/>
              <a:buAutoNum type="arabicPeriod"/>
            </a:pPr>
            <a:r>
              <a:rPr lang="en-GB" dirty="0"/>
              <a:t>Διαμαρτυρία και κοινωνική αλλαγή</a:t>
            </a:r>
            <a:endParaRPr dirty="0"/>
          </a:p>
          <a:p>
            <a:pPr marL="981075" lvl="0" indent="-342900" algn="just" rtl="0">
              <a:lnSpc>
                <a:spcPct val="200000"/>
              </a:lnSpc>
              <a:spcBef>
                <a:spcPts val="1000"/>
              </a:spcBef>
              <a:spcAft>
                <a:spcPts val="0"/>
              </a:spcAft>
              <a:buSzPts val="1800"/>
              <a:buFont typeface="Arial"/>
              <a:buAutoNum type="arabicPeriod"/>
            </a:pPr>
            <a:r>
              <a:rPr lang="en-GB" dirty="0"/>
              <a:t>Κοινοτική ζωή</a:t>
            </a:r>
            <a:endParaRPr dirty="0"/>
          </a:p>
          <a:p>
            <a:pPr marL="981075" lvl="0" indent="-342900" algn="just" rtl="0">
              <a:lnSpc>
                <a:spcPct val="200000"/>
              </a:lnSpc>
              <a:spcBef>
                <a:spcPts val="1000"/>
              </a:spcBef>
              <a:spcAft>
                <a:spcPts val="0"/>
              </a:spcAft>
              <a:buSzPts val="1800"/>
              <a:buFont typeface="Arial"/>
              <a:buAutoNum type="arabicPeriod"/>
            </a:pPr>
            <a:r>
              <a:rPr lang="en-GB" dirty="0"/>
              <a:t>Αντιπροσωπευτική δημοκρατία </a:t>
            </a:r>
            <a:endParaRPr dirty="0"/>
          </a:p>
          <a:p>
            <a:pPr marL="981075" lvl="0" indent="-342900" algn="just" rtl="0">
              <a:lnSpc>
                <a:spcPct val="200000"/>
              </a:lnSpc>
              <a:spcBef>
                <a:spcPts val="1000"/>
              </a:spcBef>
              <a:spcAft>
                <a:spcPts val="0"/>
              </a:spcAft>
              <a:buSzPts val="1800"/>
              <a:buFont typeface="Arial"/>
              <a:buAutoNum type="arabicPeriod"/>
            </a:pPr>
            <a:r>
              <a:rPr lang="en-GB" dirty="0" err="1"/>
              <a:t>Δημοκρ</a:t>
            </a:r>
            <a:r>
              <a:rPr lang="en-GB" dirty="0"/>
              <a:t>ατικές αξίες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i="1"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9" name="Google Shape;139;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Επιχειρησιακό μοντέλο ενεργού πολιτότητας των Hoskins και Mascherini</a:t>
            </a:r>
            <a:endParaRPr b="1" dirty="0"/>
          </a:p>
        </p:txBody>
      </p:sp>
      <p:pic>
        <p:nvPicPr>
          <p:cNvPr id="140" name="Google Shape;140;p31"/>
          <p:cNvPicPr preferRelativeResize="0"/>
          <p:nvPr/>
        </p:nvPicPr>
        <p:blipFill rotWithShape="1">
          <a:blip r:embed="rId3">
            <a:alphaModFix/>
          </a:blip>
          <a:srcRect/>
          <a:stretch/>
        </p:blipFill>
        <p:spPr>
          <a:xfrm>
            <a:off x="6096000" y="1273026"/>
            <a:ext cx="5923278" cy="5485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body" idx="1"/>
          </p:nvPr>
        </p:nvSpPr>
        <p:spPr>
          <a:xfrm>
            <a:off x="284480" y="1117600"/>
            <a:ext cx="11508150" cy="5565951"/>
          </a:xfrm>
          <a:prstGeom prst="rect">
            <a:avLst/>
          </a:prstGeom>
          <a:noFill/>
          <a:ln>
            <a:noFill/>
          </a:ln>
        </p:spPr>
        <p:txBody>
          <a:bodyPr spcFirstLastPara="1" wrap="square" lIns="0" tIns="0" rIns="0" bIns="0" anchor="t" anchorCtr="0">
            <a:noAutofit/>
          </a:bodyPr>
          <a:lstStyle/>
          <a:p>
            <a:pPr marL="457200" marR="0" lvl="0" indent="-228600" algn="just" rtl="0">
              <a:lnSpc>
                <a:spcPct val="200000"/>
              </a:lnSpc>
              <a:spcBef>
                <a:spcPts val="1000"/>
              </a:spcBef>
              <a:spcAft>
                <a:spcPts val="0"/>
              </a:spcAft>
              <a:buClr>
                <a:srgbClr val="000000"/>
              </a:buClr>
              <a:buSzPts val="1800"/>
              <a:buFont typeface="Arial"/>
              <a:buNone/>
            </a:pPr>
            <a:r>
              <a:rPr lang="en-GB" sz="2000" b="1" dirty="0">
                <a:solidFill>
                  <a:srgbClr val="187498"/>
                </a:solidFill>
              </a:rPr>
              <a:t>Διαμαρτυρία και κοινωνική αλλαγή </a:t>
            </a:r>
            <a:endParaRPr sz="2000" b="1" dirty="0">
              <a:solidFill>
                <a:srgbClr val="187498"/>
              </a:solidFill>
            </a:endParaRPr>
          </a:p>
          <a:p>
            <a:pPr marL="514350" lvl="0" indent="-285750" algn="just" rtl="0">
              <a:lnSpc>
                <a:spcPct val="200000"/>
              </a:lnSpc>
              <a:spcBef>
                <a:spcPts val="1000"/>
              </a:spcBef>
              <a:spcAft>
                <a:spcPts val="0"/>
              </a:spcAft>
              <a:buSzPts val="1800"/>
              <a:buFont typeface="Arial"/>
              <a:buChar char="•"/>
            </a:pPr>
            <a:r>
              <a:rPr lang="en-GB" b="1" dirty="0"/>
              <a:t>δραστηριότητες διαμαρτυρίας </a:t>
            </a:r>
            <a:r>
              <a:rPr lang="en-GB" dirty="0"/>
              <a:t>(π.χ. υπογραφή υπομνήματος, συμμετοχή σε νόμιμη διαδήλωση, μποϊκοτάζ προϊόντων και επικοινωνία με πολιτικό)</a:t>
            </a:r>
            <a:endParaRPr dirty="0"/>
          </a:p>
          <a:p>
            <a:pPr marL="514350" lvl="0" indent="-285750" algn="just" rtl="0">
              <a:lnSpc>
                <a:spcPct val="200000"/>
              </a:lnSpc>
              <a:spcBef>
                <a:spcPts val="1000"/>
              </a:spcBef>
              <a:spcAft>
                <a:spcPts val="0"/>
              </a:spcAft>
              <a:buSzPts val="1800"/>
              <a:buFont typeface="Arial"/>
              <a:buChar char="•"/>
            </a:pPr>
            <a:r>
              <a:rPr lang="en-GB" b="1" dirty="0"/>
              <a:t>συμμετοχή σε οργανώσεις ανθρωπίνων δικαιωμάτων </a:t>
            </a:r>
            <a:r>
              <a:rPr lang="en-GB" dirty="0"/>
              <a:t>(μέλη, δραστηριότητες συμμετοχής, δωρεές χρημάτων και εθελοντική εργασία) </a:t>
            </a:r>
            <a:endParaRPr dirty="0"/>
          </a:p>
          <a:p>
            <a:pPr marL="514350" lvl="0" indent="-285750" algn="just" rtl="0">
              <a:lnSpc>
                <a:spcPct val="200000"/>
              </a:lnSpc>
              <a:spcBef>
                <a:spcPts val="1000"/>
              </a:spcBef>
              <a:spcAft>
                <a:spcPts val="0"/>
              </a:spcAft>
              <a:buSzPts val="1800"/>
              <a:buFont typeface="Arial"/>
              <a:buChar char="•"/>
            </a:pPr>
            <a:r>
              <a:rPr lang="en-GB" b="1" dirty="0"/>
              <a:t>συμμετοχή σε συνδικαλιστικές οργανώσεις </a:t>
            </a:r>
            <a:r>
              <a:rPr lang="en-GB" dirty="0"/>
              <a:t>(μέλη, δραστηριότητες συμμετοχής, δωρεές χρημάτων και εθελοντική εργασία)</a:t>
            </a:r>
            <a:endParaRPr dirty="0"/>
          </a:p>
          <a:p>
            <a:pPr marL="514350" lvl="0" indent="-285750" algn="just" rtl="0">
              <a:lnSpc>
                <a:spcPct val="200000"/>
              </a:lnSpc>
              <a:spcBef>
                <a:spcPts val="1000"/>
              </a:spcBef>
              <a:spcAft>
                <a:spcPts val="0"/>
              </a:spcAft>
              <a:buSzPts val="1800"/>
              <a:buFont typeface="Arial"/>
              <a:buChar char="•"/>
            </a:pPr>
            <a:r>
              <a:rPr lang="en-GB" b="1" dirty="0"/>
              <a:t>συμμετοχή σε περιβαλλοντικές οργανώσεις </a:t>
            </a:r>
            <a:r>
              <a:rPr lang="en-GB" dirty="0"/>
              <a:t>(μέλη, δραστηριότητες συμμετοχής, δωρεές χρημάτων και εθελοντική εργασία)</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7" name="Google Shape;147;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Επιχειρησιακό μοντέλο ενεργού πολιτότητας των Hoskins και Mascherini</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body" idx="1"/>
          </p:nvPr>
        </p:nvSpPr>
        <p:spPr>
          <a:xfrm>
            <a:off x="284480" y="1117600"/>
            <a:ext cx="11508150" cy="5565951"/>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Κοινοτική ζωή </a:t>
            </a:r>
            <a:endParaRPr sz="2000" b="1" dirty="0">
              <a:solidFill>
                <a:srgbClr val="187498"/>
              </a:solidFill>
            </a:endParaRPr>
          </a:p>
          <a:p>
            <a:pPr marL="514350" lvl="0" indent="-285750" algn="just" rtl="0">
              <a:lnSpc>
                <a:spcPct val="200000"/>
              </a:lnSpc>
              <a:spcBef>
                <a:spcPts val="1000"/>
              </a:spcBef>
              <a:spcAft>
                <a:spcPts val="0"/>
              </a:spcAft>
              <a:buSzPts val="1800"/>
              <a:buFont typeface="Arial"/>
              <a:buChar char="•"/>
            </a:pPr>
            <a:r>
              <a:rPr lang="en-GB" b="1" dirty="0"/>
              <a:t>Θρησκευτικές οργανώσεις </a:t>
            </a:r>
            <a:r>
              <a:rPr lang="en-GB" dirty="0"/>
              <a:t>(μέλη, δραστηριότητες συμμετοχής, δωρεές χρημάτων και εθελοντική εργασία) </a:t>
            </a:r>
            <a:endParaRPr dirty="0"/>
          </a:p>
          <a:p>
            <a:pPr marL="514350" lvl="0" indent="-285750" algn="just" rtl="0">
              <a:lnSpc>
                <a:spcPct val="200000"/>
              </a:lnSpc>
              <a:spcBef>
                <a:spcPts val="1000"/>
              </a:spcBef>
              <a:spcAft>
                <a:spcPts val="0"/>
              </a:spcAft>
              <a:buSzPts val="1800"/>
              <a:buFont typeface="Arial"/>
              <a:buChar char="•"/>
            </a:pPr>
            <a:r>
              <a:rPr lang="en-GB" b="1" dirty="0"/>
              <a:t>Επιχειρηματικές οργανώσεις </a:t>
            </a:r>
            <a:r>
              <a:rPr lang="en-GB" dirty="0"/>
              <a:t>(μέλη, δραστηριότητες συμμετοχής, δωρεές χρημάτων και εθελοντική εργασία) </a:t>
            </a:r>
            <a:endParaRPr dirty="0"/>
          </a:p>
          <a:p>
            <a:pPr marL="514350" lvl="0" indent="-285750" algn="just" rtl="0">
              <a:lnSpc>
                <a:spcPct val="200000"/>
              </a:lnSpc>
              <a:spcBef>
                <a:spcPts val="1000"/>
              </a:spcBef>
              <a:spcAft>
                <a:spcPts val="0"/>
              </a:spcAft>
              <a:buSzPts val="1800"/>
              <a:buFont typeface="Arial"/>
              <a:buChar char="•"/>
            </a:pPr>
            <a:r>
              <a:rPr lang="en-GB" b="1" dirty="0"/>
              <a:t>Πολιτιστικές οργανώσεις </a:t>
            </a:r>
            <a:r>
              <a:rPr lang="en-GB" dirty="0"/>
              <a:t>(μέλη, δραστηριότητες συμμετοχής, δωρεές χρημάτων και εθελοντική εργασία) </a:t>
            </a:r>
            <a:endParaRPr dirty="0"/>
          </a:p>
          <a:p>
            <a:pPr marL="514350" lvl="0" indent="-285750" algn="just" rtl="0">
              <a:lnSpc>
                <a:spcPct val="200000"/>
              </a:lnSpc>
              <a:spcBef>
                <a:spcPts val="1000"/>
              </a:spcBef>
              <a:spcAft>
                <a:spcPts val="0"/>
              </a:spcAft>
              <a:buSzPts val="1800"/>
              <a:buFont typeface="Arial"/>
              <a:buChar char="•"/>
            </a:pPr>
            <a:r>
              <a:rPr lang="en-GB" b="1" dirty="0"/>
              <a:t>Κοινωνικές οργανώσεις </a:t>
            </a:r>
            <a:r>
              <a:rPr lang="en-GB" dirty="0"/>
              <a:t>(μέλη, δραστηριότητες συμμετοχής, δωρεές χρημάτων και εθελοντική εργασία) </a:t>
            </a:r>
            <a:endParaRPr dirty="0"/>
          </a:p>
          <a:p>
            <a:pPr marL="514350" lvl="0" indent="-285750" algn="just" rtl="0">
              <a:lnSpc>
                <a:spcPct val="200000"/>
              </a:lnSpc>
              <a:spcBef>
                <a:spcPts val="1000"/>
              </a:spcBef>
              <a:spcAft>
                <a:spcPts val="0"/>
              </a:spcAft>
              <a:buSzPts val="1800"/>
              <a:buFont typeface="Arial"/>
              <a:buChar char="•"/>
            </a:pPr>
            <a:r>
              <a:rPr lang="el-GR" b="1" dirty="0" err="1"/>
              <a:t>Α</a:t>
            </a:r>
            <a:r>
              <a:rPr lang="en-GB" b="1" dirty="0" err="1"/>
              <a:t>θλητικές</a:t>
            </a:r>
            <a:r>
              <a:rPr lang="en-GB" b="1" dirty="0"/>
              <a:t> οργανώσεις </a:t>
            </a:r>
            <a:r>
              <a:rPr lang="en-GB" dirty="0"/>
              <a:t>(μέλη, δραστηριότητες συμμετοχής, δωρεές χρημάτων και εθελοντική εργασία) </a:t>
            </a:r>
            <a:endParaRPr dirty="0"/>
          </a:p>
          <a:p>
            <a:pPr marL="514350" lvl="0" indent="-285750" algn="just" rtl="0">
              <a:lnSpc>
                <a:spcPct val="200000"/>
              </a:lnSpc>
              <a:spcBef>
                <a:spcPts val="1000"/>
              </a:spcBef>
              <a:spcAft>
                <a:spcPts val="0"/>
              </a:spcAft>
              <a:buSzPts val="1800"/>
              <a:buFont typeface="Arial"/>
              <a:buChar char="•"/>
            </a:pPr>
            <a:r>
              <a:rPr lang="el-GR" b="1" dirty="0"/>
              <a:t>Ο</a:t>
            </a:r>
            <a:r>
              <a:rPr lang="en-GB" b="1" dirty="0" err="1"/>
              <a:t>ργ</a:t>
            </a:r>
            <a:r>
              <a:rPr lang="en-GB" b="1" dirty="0"/>
              <a:t>ανώσεις γονέων-δασκάλων </a:t>
            </a:r>
            <a:r>
              <a:rPr lang="en-GB" dirty="0"/>
              <a:t>(μέλη, δραστηριότητες συμμετοχής, δωρεές χρημάτων και εθελοντική εργασία) </a:t>
            </a:r>
            <a:endParaRPr dirty="0"/>
          </a:p>
          <a:p>
            <a:pPr marL="514350" lvl="0" indent="-285750" algn="just" rtl="0">
              <a:lnSpc>
                <a:spcPct val="200000"/>
              </a:lnSpc>
              <a:spcBef>
                <a:spcPts val="1000"/>
              </a:spcBef>
              <a:spcAft>
                <a:spcPts val="0"/>
              </a:spcAft>
              <a:buSzPts val="1800"/>
              <a:buFont typeface="Arial"/>
              <a:buChar char="•"/>
            </a:pPr>
            <a:r>
              <a:rPr lang="el-GR" b="1" dirty="0"/>
              <a:t>Α</a:t>
            </a:r>
            <a:r>
              <a:rPr lang="en-GB" b="1" dirty="0" err="1"/>
              <a:t>νοργάνωτη</a:t>
            </a:r>
            <a:r>
              <a:rPr lang="en-GB" b="1" dirty="0"/>
              <a:t> βοήθεια  </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7" name="Google Shape;147;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Επιχειρησιακό μοντέλο ενεργού πολιτότητας των Hoskins και Mascherini</a:t>
            </a:r>
            <a:endParaRPr b="1" dirty="0"/>
          </a:p>
        </p:txBody>
      </p:sp>
    </p:spTree>
    <p:extLst>
      <p:ext uri="{BB962C8B-B14F-4D97-AF65-F5344CB8AC3E}">
        <p14:creationId xmlns:p14="http://schemas.microsoft.com/office/powerpoint/2010/main" val="2100929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3"/>
          <p:cNvSpPr txBox="1">
            <a:spLocks noGrp="1"/>
          </p:cNvSpPr>
          <p:nvPr>
            <p:ph type="body" idx="1"/>
          </p:nvPr>
        </p:nvSpPr>
        <p:spPr>
          <a:xfrm>
            <a:off x="399369" y="1366262"/>
            <a:ext cx="11393260" cy="36380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Αντιπροσωπευτική δημοκρατία </a:t>
            </a:r>
            <a:endParaRPr sz="2000" b="1"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b="1" dirty="0"/>
              <a:t>εμπλοκή σε πολιτικά κόμματα </a:t>
            </a:r>
            <a:r>
              <a:rPr lang="en-GB" dirty="0"/>
              <a:t>(ένταξη, συμμετοχή, δωρεά χρημάτων ή εθελοντική εργασία για πολιτικά κόμματα) </a:t>
            </a:r>
            <a:endParaRPr dirty="0"/>
          </a:p>
          <a:p>
            <a:pPr marL="514350" lvl="0" indent="-285750" algn="just" rtl="0">
              <a:lnSpc>
                <a:spcPct val="90000"/>
              </a:lnSpc>
              <a:spcBef>
                <a:spcPts val="1000"/>
              </a:spcBef>
              <a:spcAft>
                <a:spcPts val="0"/>
              </a:spcAft>
              <a:buSzPts val="1800"/>
              <a:buFont typeface="Arial"/>
              <a:buChar char="•"/>
            </a:pPr>
            <a:r>
              <a:rPr lang="en-GB" b="1" dirty="0"/>
              <a:t>συμμετοχή στις εκλογές </a:t>
            </a:r>
            <a:r>
              <a:rPr lang="en-GB" dirty="0"/>
              <a:t>(π.χ. συμμετοχή στις ευρωπαϊκές και εθνικές εκλογές)</a:t>
            </a:r>
            <a:endParaRPr dirty="0"/>
          </a:p>
          <a:p>
            <a:pPr marL="514350" lvl="0" indent="-285750" algn="just" rtl="0">
              <a:lnSpc>
                <a:spcPct val="90000"/>
              </a:lnSpc>
              <a:spcBef>
                <a:spcPts val="1000"/>
              </a:spcBef>
              <a:spcAft>
                <a:spcPts val="0"/>
              </a:spcAft>
              <a:buSzPts val="1800"/>
              <a:buFont typeface="Arial"/>
              <a:buChar char="•"/>
            </a:pPr>
            <a:r>
              <a:rPr lang="en-GB" b="1" dirty="0"/>
              <a:t>συμμετοχή των γυναικών στην πολιτική ζωή </a:t>
            </a:r>
            <a:r>
              <a:rPr lang="en-GB" dirty="0"/>
              <a:t>( π.χ. ποσοστό γυναικών στα εθνικά κοινοβούλια)</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i="1" dirty="0"/>
          </a:p>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Δημοκρατικές αξίες </a:t>
            </a:r>
            <a:endParaRPr sz="2000" b="1"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b="1" dirty="0"/>
              <a:t>δημοκρατία </a:t>
            </a:r>
            <a:r>
              <a:rPr lang="en-GB" dirty="0"/>
              <a:t>(δημοκρατικές αξίες)</a:t>
            </a:r>
            <a:endParaRPr dirty="0"/>
          </a:p>
          <a:p>
            <a:pPr marL="514350" lvl="0" indent="-285750" algn="just" rtl="0">
              <a:lnSpc>
                <a:spcPct val="90000"/>
              </a:lnSpc>
              <a:spcBef>
                <a:spcPts val="1000"/>
              </a:spcBef>
              <a:spcAft>
                <a:spcPts val="0"/>
              </a:spcAft>
              <a:buSzPts val="1800"/>
              <a:buFont typeface="Arial"/>
              <a:buChar char="•"/>
            </a:pPr>
            <a:r>
              <a:rPr lang="el-GR" b="1" dirty="0"/>
              <a:t>δ</a:t>
            </a:r>
            <a:r>
              <a:rPr lang="en-GB" b="1" dirty="0"/>
              <a:t>ιαπ</a:t>
            </a:r>
            <a:r>
              <a:rPr lang="en-GB" b="1" dirty="0" err="1"/>
              <a:t>ολιτισμική</a:t>
            </a:r>
            <a:r>
              <a:rPr lang="el-GR" b="1" dirty="0"/>
              <a:t> ικανότητα</a:t>
            </a:r>
            <a:r>
              <a:rPr lang="en-GB" b="1" dirty="0"/>
              <a:t>  </a:t>
            </a:r>
            <a:r>
              <a:rPr lang="en-GB" dirty="0"/>
              <a:t>(μετανάστευση)</a:t>
            </a:r>
            <a:endParaRPr dirty="0"/>
          </a:p>
          <a:p>
            <a:pPr marL="514350" lvl="0" indent="-285750" algn="just" rtl="0">
              <a:lnSpc>
                <a:spcPct val="90000"/>
              </a:lnSpc>
              <a:spcBef>
                <a:spcPts val="1000"/>
              </a:spcBef>
              <a:spcAft>
                <a:spcPts val="0"/>
              </a:spcAft>
              <a:buSzPts val="1800"/>
              <a:buFont typeface="Arial"/>
              <a:buChar char="•"/>
            </a:pPr>
            <a:r>
              <a:rPr lang="en-GB" b="1" dirty="0"/>
              <a:t>κατανόηση και ανθρώπινα δικαιώματα </a:t>
            </a:r>
            <a:r>
              <a:rPr lang="en-GB" dirty="0"/>
              <a:t>(τα ανθρώπινα δικαιώματα σε σχέση με το δίκαιο και τα δικαιώματα των μεταναστών)</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54" name="Google Shape;154;p3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Επιχειρησιακό μοντέλο ενεργού πολιτότητας των Hoskins και Mascherini</a:t>
            </a:r>
            <a:endParaRPr b="1" dirty="0"/>
          </a:p>
        </p:txBody>
      </p:sp>
      <p:sp>
        <p:nvSpPr>
          <p:cNvPr id="2" name="Rectangle 1"/>
          <p:cNvSpPr/>
          <p:nvPr/>
        </p:nvSpPr>
        <p:spPr>
          <a:xfrm>
            <a:off x="1124988" y="5275526"/>
            <a:ext cx="9942023" cy="1200329"/>
          </a:xfrm>
          <a:prstGeom prst="rect">
            <a:avLst/>
          </a:prstGeom>
          <a:solidFill>
            <a:srgbClr val="187498"/>
          </a:solidFill>
          <a:ln>
            <a:solidFill>
              <a:srgbClr val="187498"/>
            </a:solidFill>
          </a:ln>
        </p:spPr>
        <p:txBody>
          <a:bodyPr wrap="square">
            <a:spAutoFit/>
          </a:bodyPr>
          <a:lstStyle/>
          <a:p>
            <a:pPr marL="82550" lvl="0" indent="-7938" algn="just">
              <a:lnSpc>
                <a:spcPct val="90000"/>
              </a:lnSpc>
              <a:spcBef>
                <a:spcPts val="1000"/>
              </a:spcBef>
              <a:buSzPts val="1800"/>
            </a:pPr>
            <a:r>
              <a:rPr lang="en-GB" sz="2000" dirty="0">
                <a:solidFill>
                  <a:schemeClr val="bg1"/>
                </a:solidFill>
                <a:latin typeface="Calibri" panose="020F0502020204030204" pitchFamily="34" charset="0"/>
                <a:cs typeface="Calibri" panose="020F0502020204030204" pitchFamily="34" charset="0"/>
              </a:rPr>
              <a:t>Η μελέτη τους σε 19 ευρωπαϊκές χώρες έδειξε ότι οι σκανδιναβικές χώρες, και ιδίως η Σουηδία, έχουν το υψηλότερο ποσοστό ενεργού πολιτότητας, ακολουθούμενες από την Κεντρική Ευρώπη και τις αγγλοσαξονικές χώρες. Οι μεσογειακές χώρες και οι χώρες της Ανατολικής Ευρώπης έχουν τη μικρότερη συμμετοχή στην ενεργό</a:t>
            </a:r>
            <a:r>
              <a:rPr lang="el-GR" sz="2000" dirty="0">
                <a:solidFill>
                  <a:schemeClr val="bg1"/>
                </a:solidFill>
                <a:latin typeface="Calibri" panose="020F0502020204030204" pitchFamily="34" charset="0"/>
                <a:cs typeface="Calibri" panose="020F0502020204030204" pitchFamily="34" charset="0"/>
              </a:rPr>
              <a:t> πολιτότητα</a:t>
            </a:r>
            <a:r>
              <a:rPr lang="en-GB" sz="2000" dirty="0">
                <a:solidFill>
                  <a:schemeClr val="bg1"/>
                </a:solidFill>
                <a:latin typeface="Calibri" panose="020F0502020204030204" pitchFamily="34" charset="0"/>
                <a:cs typeface="Calibri" panose="020F0502020204030204"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p34"/>
          <p:cNvSpPr/>
          <p:nvPr/>
        </p:nvSpPr>
        <p:spPr>
          <a:xfrm>
            <a:off x="447041" y="260350"/>
            <a:ext cx="7735906" cy="480091"/>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800"/>
              <a:buFont typeface="Arial"/>
              <a:buNone/>
            </a:pPr>
            <a:r>
              <a:rPr lang="en-GB" sz="2800" b="1" i="0" u="none" strike="noStrike" cap="none" dirty="0">
                <a:solidFill>
                  <a:schemeClr val="lt1"/>
                </a:solidFill>
                <a:latin typeface="Calibri"/>
                <a:ea typeface="Calibri"/>
                <a:cs typeface="Calibri"/>
                <a:sym typeface="Calibri"/>
              </a:rPr>
              <a:t>Παραδείγματα ενεργού πολιτότητας </a:t>
            </a:r>
            <a:endParaRPr sz="2800" b="1" i="0" u="none" strike="noStrike" cap="none" dirty="0">
              <a:solidFill>
                <a:schemeClr val="lt1"/>
              </a:solidFill>
              <a:latin typeface="Calibri"/>
              <a:ea typeface="Calibri"/>
              <a:cs typeface="Calibri"/>
              <a:sym typeface="Calibri"/>
            </a:endParaRPr>
          </a:p>
        </p:txBody>
      </p:sp>
      <p:sp>
        <p:nvSpPr>
          <p:cNvPr id="3" name="Rounded Rectangle 2"/>
          <p:cNvSpPr/>
          <p:nvPr/>
        </p:nvSpPr>
        <p:spPr>
          <a:xfrm>
            <a:off x="683492" y="2087417"/>
            <a:ext cx="5116946" cy="97719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Συμμετοχή σε μια οργάνωση της κοινωνίας των πολιτών (όπως μια ΜΚΟ ή μια φιλανθρωπική οργάνωση) για να υποστηρίξετε το έργο της και να συμβάλετε στην αποστολή της.</a:t>
            </a:r>
          </a:p>
        </p:txBody>
      </p:sp>
      <p:sp>
        <p:nvSpPr>
          <p:cNvPr id="7" name="Rounded Rectangle 6"/>
          <p:cNvSpPr/>
          <p:nvPr/>
        </p:nvSpPr>
        <p:spPr>
          <a:xfrm>
            <a:off x="683492" y="3280395"/>
            <a:ext cx="5116946" cy="8852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6213" lvl="0" indent="-14288" algn="ctr">
              <a:lnSpc>
                <a:spcPct val="90000"/>
              </a:lnSpc>
              <a:spcBef>
                <a:spcPts val="1000"/>
              </a:spcBef>
              <a:buSzPts val="1800"/>
            </a:pPr>
            <a:r>
              <a:rPr lang="el-GR" dirty="0">
                <a:solidFill>
                  <a:schemeClr val="tx1"/>
                </a:solidFill>
                <a:latin typeface="Calibri" panose="020F0502020204030204" pitchFamily="34" charset="0"/>
                <a:cs typeface="Calibri" panose="020F0502020204030204" pitchFamily="34" charset="0"/>
              </a:rPr>
              <a:t>Εγγραφή σε</a:t>
            </a:r>
            <a:r>
              <a:rPr lang="en-GB" dirty="0">
                <a:solidFill>
                  <a:schemeClr val="tx1"/>
                </a:solidFill>
                <a:latin typeface="Calibri" panose="020F0502020204030204" pitchFamily="34" charset="0"/>
                <a:cs typeface="Calibri" panose="020F0502020204030204" pitchFamily="34" charset="0"/>
              </a:rPr>
              <a:t> π</a:t>
            </a:r>
            <a:r>
              <a:rPr lang="en-GB" dirty="0" err="1">
                <a:solidFill>
                  <a:schemeClr val="tx1"/>
                </a:solidFill>
                <a:latin typeface="Calibri" panose="020F0502020204030204" pitchFamily="34" charset="0"/>
                <a:cs typeface="Calibri" panose="020F0502020204030204" pitchFamily="34" charset="0"/>
              </a:rPr>
              <a:t>ολιτικ</a:t>
            </a:r>
            <a:r>
              <a:rPr lang="el-GR" dirty="0">
                <a:solidFill>
                  <a:schemeClr val="tx1"/>
                </a:solidFill>
                <a:latin typeface="Calibri" panose="020F0502020204030204" pitchFamily="34" charset="0"/>
                <a:cs typeface="Calibri" panose="020F0502020204030204" pitchFamily="34" charset="0"/>
              </a:rPr>
              <a:t>ό </a:t>
            </a:r>
            <a:r>
              <a:rPr lang="en-GB" dirty="0" err="1">
                <a:solidFill>
                  <a:schemeClr val="tx1"/>
                </a:solidFill>
                <a:latin typeface="Calibri" panose="020F0502020204030204" pitchFamily="34" charset="0"/>
                <a:cs typeface="Calibri" panose="020F0502020204030204" pitchFamily="34" charset="0"/>
              </a:rPr>
              <a:t>κόμμ</a:t>
            </a:r>
            <a:r>
              <a:rPr lang="en-GB" dirty="0">
                <a:solidFill>
                  <a:schemeClr val="tx1"/>
                </a:solidFill>
                <a:latin typeface="Calibri" panose="020F0502020204030204" pitchFamily="34" charset="0"/>
                <a:cs typeface="Calibri" panose="020F0502020204030204" pitchFamily="34" charset="0"/>
              </a:rPr>
              <a:t>α και </a:t>
            </a:r>
            <a:r>
              <a:rPr lang="el-GR" dirty="0">
                <a:solidFill>
                  <a:schemeClr val="tx1"/>
                </a:solidFill>
                <a:latin typeface="Calibri" panose="020F0502020204030204" pitchFamily="34" charset="0"/>
                <a:cs typeface="Calibri" panose="020F0502020204030204" pitchFamily="34" charset="0"/>
              </a:rPr>
              <a:t>ενεργή συμμετοχή </a:t>
            </a:r>
            <a:r>
              <a:rPr lang="en-GB" dirty="0" err="1">
                <a:solidFill>
                  <a:schemeClr val="tx1"/>
                </a:solidFill>
                <a:latin typeface="Calibri" panose="020F0502020204030204" pitchFamily="34" charset="0"/>
                <a:cs typeface="Calibri" panose="020F0502020204030204" pitchFamily="34" charset="0"/>
              </a:rPr>
              <a:t>στις</a:t>
            </a:r>
            <a:r>
              <a:rPr lang="en-GB" dirty="0">
                <a:solidFill>
                  <a:schemeClr val="tx1"/>
                </a:solidFill>
                <a:latin typeface="Calibri" panose="020F0502020204030204" pitchFamily="34" charset="0"/>
                <a:cs typeface="Calibri" panose="020F0502020204030204" pitchFamily="34" charset="0"/>
              </a:rPr>
              <a:t> δραστηριότητές του, όπως η διεξαγωγή εκστρατειών, η συμμετοχή σε συνεδριάσεις και η υπεράσπιση πολιτικών αλλαγών.</a:t>
            </a:r>
          </a:p>
        </p:txBody>
      </p:sp>
      <p:sp>
        <p:nvSpPr>
          <p:cNvPr id="8" name="Rounded Rectangle 7"/>
          <p:cNvSpPr/>
          <p:nvPr/>
        </p:nvSpPr>
        <p:spPr>
          <a:xfrm>
            <a:off x="683492" y="4381426"/>
            <a:ext cx="5116946" cy="90333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14288"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Εγγραφή σε συνδικαλιστική οργάνωση ή επαγγελματικό φορέα</a:t>
            </a:r>
            <a:r>
              <a:rPr lang="el-GR" dirty="0">
                <a:solidFill>
                  <a:schemeClr val="tx1"/>
                </a:solidFill>
                <a:latin typeface="Calibri" panose="020F0502020204030204" pitchFamily="34" charset="0"/>
                <a:cs typeface="Calibri" panose="020F0502020204030204" pitchFamily="34" charset="0"/>
              </a:rPr>
              <a:t>,</a:t>
            </a:r>
            <a:r>
              <a:rPr lang="en-GB" dirty="0">
                <a:solidFill>
                  <a:schemeClr val="tx1"/>
                </a:solidFill>
                <a:latin typeface="Calibri" panose="020F0502020204030204" pitchFamily="34" charset="0"/>
                <a:cs typeface="Calibri" panose="020F0502020204030204" pitchFamily="34" charset="0"/>
              </a:rPr>
              <a:t> για να συνεργαστεί</a:t>
            </a:r>
            <a:r>
              <a:rPr lang="el-GR" dirty="0">
                <a:solidFill>
                  <a:schemeClr val="tx1"/>
                </a:solidFill>
                <a:latin typeface="Calibri" panose="020F0502020204030204" pitchFamily="34" charset="0"/>
                <a:cs typeface="Calibri" panose="020F0502020204030204" pitchFamily="34" charset="0"/>
              </a:rPr>
              <a:t>τε</a:t>
            </a:r>
            <a:r>
              <a:rPr lang="en-GB" dirty="0">
                <a:solidFill>
                  <a:schemeClr val="tx1"/>
                </a:solidFill>
                <a:latin typeface="Calibri" panose="020F0502020204030204" pitchFamily="34" charset="0"/>
                <a:cs typeface="Calibri" panose="020F0502020204030204" pitchFamily="34" charset="0"/>
              </a:rPr>
              <a:t> με άλλους στην προστασία των δικαιωμάτων των εργαζομένων και στην προώθηση των επαγγελματικών συμφερόντων.</a:t>
            </a:r>
          </a:p>
        </p:txBody>
      </p:sp>
      <p:sp>
        <p:nvSpPr>
          <p:cNvPr id="9" name="Rounded Rectangle 8"/>
          <p:cNvSpPr/>
          <p:nvPr/>
        </p:nvSpPr>
        <p:spPr>
          <a:xfrm>
            <a:off x="683492" y="5500543"/>
            <a:ext cx="5116946" cy="101138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60363" lvl="0" indent="82550"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Συμμετοχή σε συμβουλευτικά όργανα ή συμβουλευτικές επιτροπές που παρέχουν πληροφορίες και συστάσεις για θέματα πολιτικής στους υπεύθυνους λήψης αποφάσεων.</a:t>
            </a:r>
          </a:p>
        </p:txBody>
      </p:sp>
      <p:sp>
        <p:nvSpPr>
          <p:cNvPr id="10" name="Rounded Rectangle 9"/>
          <p:cNvSpPr/>
          <p:nvPr/>
        </p:nvSpPr>
        <p:spPr>
          <a:xfrm>
            <a:off x="6427521" y="2087418"/>
            <a:ext cx="5116946" cy="90044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6213" lvl="0" indent="82550"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Συμμετοχή σε διαμαρτυρίες, συγκεντρώσεις ή </a:t>
            </a:r>
            <a:r>
              <a:rPr lang="el-GR" dirty="0">
                <a:solidFill>
                  <a:schemeClr val="tx1"/>
                </a:solidFill>
                <a:latin typeface="Calibri" panose="020F0502020204030204" pitchFamily="34" charset="0"/>
                <a:cs typeface="Calibri" panose="020F0502020204030204" pitchFamily="34" charset="0"/>
              </a:rPr>
              <a:t>κοινοτικές </a:t>
            </a:r>
            <a:r>
              <a:rPr lang="en-GB" dirty="0">
                <a:solidFill>
                  <a:schemeClr val="tx1"/>
                </a:solidFill>
                <a:latin typeface="Calibri" panose="020F0502020204030204" pitchFamily="34" charset="0"/>
                <a:cs typeface="Calibri" panose="020F0502020204030204" pitchFamily="34" charset="0"/>
              </a:rPr>
              <a:t>π</a:t>
            </a:r>
            <a:r>
              <a:rPr lang="en-GB" dirty="0" err="1">
                <a:solidFill>
                  <a:schemeClr val="tx1"/>
                </a:solidFill>
                <a:latin typeface="Calibri" panose="020F0502020204030204" pitchFamily="34" charset="0"/>
                <a:cs typeface="Calibri" panose="020F0502020204030204" pitchFamily="34" charset="0"/>
              </a:rPr>
              <a:t>ρωτο</a:t>
            </a:r>
            <a:r>
              <a:rPr lang="en-GB" dirty="0">
                <a:solidFill>
                  <a:schemeClr val="tx1"/>
                </a:solidFill>
                <a:latin typeface="Calibri" panose="020F0502020204030204" pitchFamily="34" charset="0"/>
                <a:cs typeface="Calibri" panose="020F0502020204030204" pitchFamily="34" charset="0"/>
              </a:rPr>
              <a:t>βουλίες για την ευαισθητοποίηση σχετικά με κοινωνικά ζητήματα, την υπεράσπιση της αλλαγής και την προώθηση της συμμετοχής των πολιτών.</a:t>
            </a:r>
          </a:p>
        </p:txBody>
      </p:sp>
      <p:sp>
        <p:nvSpPr>
          <p:cNvPr id="11" name="Rounded Rectangle 10"/>
          <p:cNvSpPr/>
          <p:nvPr/>
        </p:nvSpPr>
        <p:spPr>
          <a:xfrm>
            <a:off x="6455229" y="3113855"/>
            <a:ext cx="5116946" cy="9932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82550" algn="ctr">
              <a:lnSpc>
                <a:spcPct val="90000"/>
              </a:lnSpc>
              <a:spcBef>
                <a:spcPts val="1000"/>
              </a:spcBef>
              <a:buSzPts val="1800"/>
            </a:pPr>
            <a:r>
              <a:rPr lang="el-GR" dirty="0">
                <a:solidFill>
                  <a:schemeClr val="tx1"/>
                </a:solidFill>
                <a:latin typeface="Calibri" panose="020F0502020204030204" pitchFamily="34" charset="0"/>
                <a:cs typeface="Calibri" panose="020F0502020204030204" pitchFamily="34" charset="0"/>
              </a:rPr>
              <a:t>Συγγραφή επιστολών ή μηνυμάτων </a:t>
            </a:r>
            <a:r>
              <a:rPr lang="en-GB" dirty="0" err="1">
                <a:solidFill>
                  <a:schemeClr val="tx1"/>
                </a:solidFill>
                <a:latin typeface="Calibri" panose="020F0502020204030204" pitchFamily="34" charset="0"/>
                <a:cs typeface="Calibri" panose="020F0502020204030204" pitchFamily="34" charset="0"/>
              </a:rPr>
              <a:t>ηλεκτρονικού</a:t>
            </a:r>
            <a:r>
              <a:rPr lang="en-GB" dirty="0">
                <a:solidFill>
                  <a:schemeClr val="tx1"/>
                </a:solidFill>
                <a:latin typeface="Calibri" panose="020F0502020204030204" pitchFamily="34" charset="0"/>
                <a:cs typeface="Calibri" panose="020F0502020204030204" pitchFamily="34" charset="0"/>
              </a:rPr>
              <a:t> ταχυδρομείου σε εκλεγμένους αξιωματούχους και κυβερνητικές αρχές</a:t>
            </a:r>
            <a:r>
              <a:rPr lang="el-GR" dirty="0">
                <a:solidFill>
                  <a:schemeClr val="tx1"/>
                </a:solidFill>
                <a:latin typeface="Calibri" panose="020F0502020204030204" pitchFamily="34" charset="0"/>
                <a:cs typeface="Calibri" panose="020F0502020204030204" pitchFamily="34" charset="0"/>
              </a:rPr>
              <a:t>,</a:t>
            </a:r>
            <a:r>
              <a:rPr lang="en-GB" dirty="0">
                <a:solidFill>
                  <a:schemeClr val="tx1"/>
                </a:solidFill>
                <a:latin typeface="Calibri" panose="020F0502020204030204" pitchFamily="34" charset="0"/>
                <a:cs typeface="Calibri" panose="020F0502020204030204" pitchFamily="34" charset="0"/>
              </a:rPr>
              <a:t> για να εκφράσε</a:t>
            </a:r>
            <a:r>
              <a:rPr lang="el-GR" dirty="0">
                <a:solidFill>
                  <a:schemeClr val="tx1"/>
                </a:solidFill>
                <a:latin typeface="Calibri" panose="020F0502020204030204" pitchFamily="34" charset="0"/>
                <a:cs typeface="Calibri" panose="020F0502020204030204" pitchFamily="34" charset="0"/>
              </a:rPr>
              <a:t>τε </a:t>
            </a:r>
            <a:r>
              <a:rPr lang="en-GB" dirty="0">
                <a:solidFill>
                  <a:schemeClr val="tx1"/>
                </a:solidFill>
                <a:latin typeface="Calibri" panose="020F0502020204030204" pitchFamily="34" charset="0"/>
                <a:cs typeface="Calibri" panose="020F0502020204030204" pitchFamily="34" charset="0"/>
              </a:rPr>
              <a:t>α</a:t>
            </a:r>
            <a:r>
              <a:rPr lang="en-GB" dirty="0" err="1">
                <a:solidFill>
                  <a:schemeClr val="tx1"/>
                </a:solidFill>
                <a:latin typeface="Calibri" panose="020F0502020204030204" pitchFamily="34" charset="0"/>
                <a:cs typeface="Calibri" panose="020F0502020204030204" pitchFamily="34" charset="0"/>
              </a:rPr>
              <a:t>νησυχίες</a:t>
            </a:r>
            <a:r>
              <a:rPr lang="en-GB" dirty="0">
                <a:solidFill>
                  <a:schemeClr val="tx1"/>
                </a:solidFill>
                <a:latin typeface="Calibri" panose="020F0502020204030204" pitchFamily="34" charset="0"/>
                <a:cs typeface="Calibri" panose="020F0502020204030204" pitchFamily="34" charset="0"/>
              </a:rPr>
              <a:t>, απόψεις και προτάσεις σχετικά με διάφορα κοινωνικά και πολιτικά θέματα.</a:t>
            </a:r>
          </a:p>
        </p:txBody>
      </p:sp>
      <p:sp>
        <p:nvSpPr>
          <p:cNvPr id="12" name="Rounded Rectangle 11"/>
          <p:cNvSpPr/>
          <p:nvPr/>
        </p:nvSpPr>
        <p:spPr>
          <a:xfrm>
            <a:off x="6455229" y="4381425"/>
            <a:ext cx="5116946" cy="90333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82550" algn="ctr">
              <a:lnSpc>
                <a:spcPct val="90000"/>
              </a:lnSpc>
              <a:spcBef>
                <a:spcPts val="1000"/>
              </a:spcBef>
              <a:buSzPts val="1800"/>
            </a:pPr>
            <a:r>
              <a:rPr lang="el-GR" dirty="0">
                <a:solidFill>
                  <a:schemeClr val="tx1"/>
                </a:solidFill>
                <a:latin typeface="Calibri" panose="020F0502020204030204" pitchFamily="34" charset="0"/>
                <a:cs typeface="Calibri" panose="020F0502020204030204" pitchFamily="34" charset="0"/>
              </a:rPr>
              <a:t>Ενασχόληση </a:t>
            </a:r>
            <a:r>
              <a:rPr lang="en-GB" dirty="0">
                <a:solidFill>
                  <a:schemeClr val="tx1"/>
                </a:solidFill>
                <a:latin typeface="Calibri" panose="020F0502020204030204" pitchFamily="34" charset="0"/>
                <a:cs typeface="Calibri" panose="020F0502020204030204" pitchFamily="34" charset="0"/>
              </a:rPr>
              <a:t>με το blogging, </a:t>
            </a:r>
            <a:r>
              <a:rPr lang="el-GR" dirty="0">
                <a:solidFill>
                  <a:schemeClr val="tx1"/>
                </a:solidFill>
                <a:latin typeface="Calibri" panose="020F0502020204030204" pitchFamily="34" charset="0"/>
                <a:cs typeface="Calibri" panose="020F0502020204030204" pitchFamily="34" charset="0"/>
              </a:rPr>
              <a:t>συγγραφή </a:t>
            </a:r>
            <a:r>
              <a:rPr lang="en-GB" dirty="0" err="1">
                <a:solidFill>
                  <a:schemeClr val="tx1"/>
                </a:solidFill>
                <a:latin typeface="Calibri" panose="020F0502020204030204" pitchFamily="34" charset="0"/>
                <a:cs typeface="Calibri" panose="020F0502020204030204" pitchFamily="34" charset="0"/>
              </a:rPr>
              <a:t>άρθρ</a:t>
            </a:r>
            <a:r>
              <a:rPr lang="el-GR" dirty="0">
                <a:solidFill>
                  <a:schemeClr val="tx1"/>
                </a:solidFill>
                <a:latin typeface="Calibri" panose="020F0502020204030204" pitchFamily="34" charset="0"/>
                <a:cs typeface="Calibri" panose="020F0502020204030204" pitchFamily="34" charset="0"/>
              </a:rPr>
              <a:t>ων</a:t>
            </a:r>
            <a:r>
              <a:rPr lang="en-GB" dirty="0">
                <a:solidFill>
                  <a:schemeClr val="tx1"/>
                </a:solidFill>
                <a:latin typeface="Calibri" panose="020F0502020204030204" pitchFamily="34" charset="0"/>
                <a:cs typeface="Calibri" panose="020F0502020204030204" pitchFamily="34" charset="0"/>
              </a:rPr>
              <a:t> και</a:t>
            </a:r>
            <a:r>
              <a:rPr lang="el-GR" dirty="0">
                <a:solidFill>
                  <a:schemeClr val="tx1"/>
                </a:solidFill>
                <a:latin typeface="Calibri" panose="020F0502020204030204" pitchFamily="34" charset="0"/>
                <a:cs typeface="Calibri" panose="020F0502020204030204" pitchFamily="34" charset="0"/>
              </a:rPr>
              <a:t> ενεργή χρήση</a:t>
            </a:r>
            <a:r>
              <a:rPr lang="en-GB" dirty="0">
                <a:solidFill>
                  <a:schemeClr val="tx1"/>
                </a:solidFill>
                <a:latin typeface="Calibri" panose="020F0502020204030204" pitchFamily="34" charset="0"/>
                <a:cs typeface="Calibri" panose="020F0502020204030204" pitchFamily="34" charset="0"/>
              </a:rPr>
              <a:t> πλα</a:t>
            </a:r>
            <a:r>
              <a:rPr lang="en-GB" dirty="0" err="1">
                <a:solidFill>
                  <a:schemeClr val="tx1"/>
                </a:solidFill>
                <a:latin typeface="Calibri" panose="020F0502020204030204" pitchFamily="34" charset="0"/>
                <a:cs typeface="Calibri" panose="020F0502020204030204" pitchFamily="34" charset="0"/>
              </a:rPr>
              <a:t>τφ</a:t>
            </a:r>
            <a:r>
              <a:rPr lang="el-GR" dirty="0">
                <a:solidFill>
                  <a:schemeClr val="tx1"/>
                </a:solidFill>
                <a:latin typeface="Calibri" panose="020F0502020204030204" pitchFamily="34" charset="0"/>
                <a:cs typeface="Calibri" panose="020F0502020204030204" pitchFamily="34" charset="0"/>
              </a:rPr>
              <a:t>ορμών</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κοινωνικής</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δικτύωσης</a:t>
            </a:r>
            <a:r>
              <a:rPr lang="el-GR" dirty="0">
                <a:solidFill>
                  <a:schemeClr val="tx1"/>
                </a:solidFill>
                <a:latin typeface="Calibri" panose="020F0502020204030204" pitchFamily="34" charset="0"/>
                <a:cs typeface="Calibri" panose="020F0502020204030204" pitchFamily="34" charset="0"/>
              </a:rPr>
              <a:t>,</a:t>
            </a:r>
            <a:r>
              <a:rPr lang="en-GB" dirty="0">
                <a:solidFill>
                  <a:schemeClr val="tx1"/>
                </a:solidFill>
                <a:latin typeface="Calibri" panose="020F0502020204030204" pitchFamily="34" charset="0"/>
                <a:cs typeface="Calibri" panose="020F0502020204030204" pitchFamily="34" charset="0"/>
              </a:rPr>
              <a:t> για να εκφρά</a:t>
            </a:r>
            <a:r>
              <a:rPr lang="el-GR" dirty="0" err="1">
                <a:solidFill>
                  <a:schemeClr val="tx1"/>
                </a:solidFill>
                <a:latin typeface="Calibri" panose="020F0502020204030204" pitchFamily="34" charset="0"/>
                <a:cs typeface="Calibri" panose="020F0502020204030204" pitchFamily="34" charset="0"/>
              </a:rPr>
              <a:t>σετε</a:t>
            </a:r>
            <a:r>
              <a:rPr lang="en-GB" dirty="0">
                <a:solidFill>
                  <a:schemeClr val="tx1"/>
                </a:solidFill>
                <a:latin typeface="Calibri" panose="020F0502020204030204" pitchFamily="34" charset="0"/>
                <a:cs typeface="Calibri" panose="020F0502020204030204" pitchFamily="34" charset="0"/>
              </a:rPr>
              <a:t> προσωπικές απόψεις, να μοιράζε</a:t>
            </a:r>
            <a:r>
              <a:rPr lang="el-GR" dirty="0" err="1">
                <a:solidFill>
                  <a:schemeClr val="tx1"/>
                </a:solidFill>
                <a:latin typeface="Calibri" panose="020F0502020204030204" pitchFamily="34" charset="0"/>
                <a:cs typeface="Calibri" panose="020F0502020204030204" pitchFamily="34" charset="0"/>
              </a:rPr>
              <a:t>στε</a:t>
            </a:r>
            <a:r>
              <a:rPr lang="el-GR" dirty="0">
                <a:solidFill>
                  <a:schemeClr val="tx1"/>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π</a:t>
            </a:r>
            <a:r>
              <a:rPr lang="en-GB" dirty="0" err="1">
                <a:solidFill>
                  <a:schemeClr val="tx1"/>
                </a:solidFill>
                <a:latin typeface="Calibri" panose="020F0502020204030204" pitchFamily="34" charset="0"/>
                <a:cs typeface="Calibri" panose="020F0502020204030204" pitchFamily="34" charset="0"/>
              </a:rPr>
              <a:t>ληροφορίες</a:t>
            </a:r>
            <a:r>
              <a:rPr lang="en-GB" dirty="0">
                <a:solidFill>
                  <a:schemeClr val="tx1"/>
                </a:solidFill>
                <a:latin typeface="Calibri" panose="020F0502020204030204" pitchFamily="34" charset="0"/>
                <a:cs typeface="Calibri" panose="020F0502020204030204" pitchFamily="34" charset="0"/>
              </a:rPr>
              <a:t> και να </a:t>
            </a:r>
            <a:r>
              <a:rPr lang="en-GB" dirty="0" err="1">
                <a:solidFill>
                  <a:schemeClr val="tx1"/>
                </a:solidFill>
                <a:latin typeface="Calibri" panose="020F0502020204030204" pitchFamily="34" charset="0"/>
                <a:cs typeface="Calibri" panose="020F0502020204030204" pitchFamily="34" charset="0"/>
              </a:rPr>
              <a:t>συμμετέχ</a:t>
            </a:r>
            <a:r>
              <a:rPr lang="el-GR" dirty="0" err="1">
                <a:solidFill>
                  <a:schemeClr val="tx1"/>
                </a:solidFill>
                <a:latin typeface="Calibri" panose="020F0502020204030204" pitchFamily="34" charset="0"/>
                <a:cs typeface="Calibri" panose="020F0502020204030204" pitchFamily="34" charset="0"/>
              </a:rPr>
              <a:t>ετε</a:t>
            </a:r>
            <a:r>
              <a:rPr lang="en-GB" dirty="0">
                <a:solidFill>
                  <a:schemeClr val="tx1"/>
                </a:solidFill>
                <a:latin typeface="Calibri" panose="020F0502020204030204" pitchFamily="34" charset="0"/>
                <a:cs typeface="Calibri" panose="020F0502020204030204" pitchFamily="34" charset="0"/>
              </a:rPr>
              <a:t> σε συζητήσεις σχετικά με κοινωνικές και πολιτικές υποθέσεις.</a:t>
            </a:r>
          </a:p>
        </p:txBody>
      </p:sp>
      <p:sp>
        <p:nvSpPr>
          <p:cNvPr id="13" name="Rounded Rectangle 12"/>
          <p:cNvSpPr/>
          <p:nvPr/>
        </p:nvSpPr>
        <p:spPr>
          <a:xfrm>
            <a:off x="6427521" y="5559039"/>
            <a:ext cx="5116946" cy="95288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82550"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Αυτές οι μορφές εμπλοκής των πολιτών επιτρέπουν στα άτομα να συμβάλλουν ενεργά στις κοινότητές τους, να εκφράζουν τις απόψεις τους και να επηρεάζουν τις διαδικασίες λήψης αποφάσεων που διαμορφώνουν την κοινωνία.</a:t>
            </a:r>
          </a:p>
        </p:txBody>
      </p:sp>
      <p:sp>
        <p:nvSpPr>
          <p:cNvPr id="5" name="Rectangle 4"/>
          <p:cNvSpPr/>
          <p:nvPr/>
        </p:nvSpPr>
        <p:spPr>
          <a:xfrm>
            <a:off x="369455" y="1378661"/>
            <a:ext cx="11375505" cy="341632"/>
          </a:xfrm>
          <a:prstGeom prst="rect">
            <a:avLst/>
          </a:prstGeom>
        </p:spPr>
        <p:txBody>
          <a:bodyPr wrap="square">
            <a:spAutoFit/>
          </a:bodyPr>
          <a:lstStyle/>
          <a:p>
            <a:pPr marL="457200" lvl="0" indent="-228600" algn="just">
              <a:lnSpc>
                <a:spcPct val="90000"/>
              </a:lnSpc>
              <a:spcBef>
                <a:spcPts val="1000"/>
              </a:spcBef>
              <a:buSzPts val="1800"/>
            </a:pPr>
            <a:r>
              <a:rPr lang="en-GB" sz="1800" dirty="0">
                <a:latin typeface="Calibri" panose="020F0502020204030204" pitchFamily="34" charset="0"/>
                <a:cs typeface="Calibri" panose="020F0502020204030204" pitchFamily="34" charset="0"/>
              </a:rPr>
              <a:t>Υπάρχουν πολυάριθμοι τρόποι με τους οποίους τα άτομα μπορούν να συμμετάσχουν σε πολιτικές δραστηριότητες και να συνεισφέρουν στην κοινωνία. Μερικά παραδείγματα περιλαμβάνουν: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5"/>
          <p:cNvSpPr txBox="1">
            <a:spLocks noGrp="1"/>
          </p:cNvSpPr>
          <p:nvPr>
            <p:ph type="body" idx="1"/>
          </p:nvPr>
        </p:nvSpPr>
        <p:spPr>
          <a:xfrm>
            <a:off x="399370" y="1200007"/>
            <a:ext cx="11393260" cy="5096388"/>
          </a:xfrm>
          <a:prstGeom prst="rect">
            <a:avLst/>
          </a:prstGeom>
          <a:noFill/>
          <a:ln>
            <a:noFill/>
          </a:ln>
        </p:spPr>
        <p:txBody>
          <a:bodyPr spcFirstLastPara="1" wrap="square" lIns="0" tIns="0" rIns="0" bIns="0" anchor="t" anchorCtr="0">
            <a:noAutofit/>
          </a:bodyPr>
          <a:lstStyle/>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err="1"/>
              <a:t>Ψηφί</a:t>
            </a:r>
            <a:r>
              <a:rPr lang="el-GR" sz="2000" dirty="0"/>
              <a:t>ζουν</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l-GR" sz="2000" dirty="0"/>
              <a:t>Α</a:t>
            </a:r>
            <a:r>
              <a:rPr lang="en-GB" sz="2000" dirty="0" err="1"/>
              <a:t>κούνε</a:t>
            </a:r>
            <a:r>
              <a:rPr lang="en-GB" sz="2000" dirty="0"/>
              <a:t> τις ιδέες των άλλων και π</a:t>
            </a:r>
            <a:r>
              <a:rPr lang="en-GB" sz="2000" dirty="0" err="1"/>
              <a:t>ροσφέρουν</a:t>
            </a:r>
            <a:r>
              <a:rPr lang="en-GB" sz="2000" dirty="0"/>
              <a:t> τις δικές τους ιδέες</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err="1"/>
              <a:t>Συμμετέχ</a:t>
            </a:r>
            <a:r>
              <a:rPr lang="el-GR" sz="2000" dirty="0" err="1"/>
              <a:t>ουν</a:t>
            </a:r>
            <a:r>
              <a:rPr lang="el-GR" sz="2000" dirty="0"/>
              <a:t> </a:t>
            </a:r>
            <a:r>
              <a:rPr lang="en-GB" sz="2000" dirty="0" err="1"/>
              <a:t>σε</a:t>
            </a:r>
            <a:r>
              <a:rPr lang="en-GB" sz="2000" dirty="0"/>
              <a:t> </a:t>
            </a:r>
            <a:r>
              <a:rPr lang="el-GR" sz="2000" dirty="0"/>
              <a:t>δράσεις</a:t>
            </a:r>
            <a:r>
              <a:rPr lang="en-GB" sz="2000" dirty="0"/>
              <a:t> όπως δημόσιες συναντήσεις, κοινωνικές ομάδες, επιτροπές, συμβούλια</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l-GR" sz="2000" dirty="0"/>
              <a:t>Β</a:t>
            </a:r>
            <a:r>
              <a:rPr lang="en-GB" sz="2000" dirty="0" err="1"/>
              <a:t>οηθ</a:t>
            </a:r>
            <a:r>
              <a:rPr lang="el-GR" sz="2000" dirty="0" err="1"/>
              <a:t>ούν</a:t>
            </a:r>
            <a:r>
              <a:rPr lang="en-GB" sz="2000" dirty="0"/>
              <a:t> την κοινωνία τους </a:t>
            </a:r>
            <a:r>
              <a:rPr lang="el-GR" sz="2000" dirty="0"/>
              <a:t>και </a:t>
            </a:r>
            <a:r>
              <a:rPr lang="en-GB" sz="2000" dirty="0" err="1"/>
              <a:t>τους</a:t>
            </a:r>
            <a:r>
              <a:rPr lang="en-GB" sz="2000" dirty="0"/>
              <a:t> άλλους</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l-GR" sz="2000" dirty="0"/>
              <a:t>Β</a:t>
            </a:r>
            <a:r>
              <a:rPr lang="en-GB" sz="2000" dirty="0" err="1"/>
              <a:t>οηθ</a:t>
            </a:r>
            <a:r>
              <a:rPr lang="el-GR" sz="2000" dirty="0" err="1"/>
              <a:t>ούν</a:t>
            </a:r>
            <a:r>
              <a:rPr lang="en-GB" sz="2000" dirty="0"/>
              <a:t> τους γείτονές τους</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err="1"/>
              <a:t>Μιλ</a:t>
            </a:r>
            <a:r>
              <a:rPr lang="el-GR" sz="2000" dirty="0" err="1"/>
              <a:t>ούν</a:t>
            </a:r>
            <a:r>
              <a:rPr lang="el-GR" sz="2000" dirty="0"/>
              <a:t> </a:t>
            </a:r>
            <a:r>
              <a:rPr lang="en-GB" sz="2000" dirty="0" err="1"/>
              <a:t>ενάντι</a:t>
            </a:r>
            <a:r>
              <a:rPr lang="en-GB" sz="2000" dirty="0"/>
              <a:t>α στο μίσος, την αδικία, την ανισότητα</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Διατηρούν το περιβάλλον τους καθαρό, μαζεύουν τα σκουπίδια, δεν πετάνε σκουπίδια</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Προσπαθούν να κάνουν τις κοινότητές τους ένα καλύτερο μέρος για όλους</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err="1"/>
              <a:t>Δι</a:t>
            </a:r>
            <a:r>
              <a:rPr lang="en-GB" sz="2000" dirty="0"/>
              <a:t>αμαρτ</a:t>
            </a:r>
            <a:r>
              <a:rPr lang="el-GR" sz="2000" dirty="0" err="1"/>
              <a:t>ύρονται</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Δ</a:t>
            </a:r>
            <a:r>
              <a:rPr lang="el-GR" sz="2000" dirty="0" err="1"/>
              <a:t>ίνουν</a:t>
            </a:r>
            <a:r>
              <a:rPr lang="en-GB" sz="2000" dirty="0"/>
              <a:t> προσοχή σε κοινωνικά θέματα</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err="1"/>
              <a:t>Συζ</a:t>
            </a:r>
            <a:r>
              <a:rPr lang="el-GR" sz="2000" dirty="0" err="1"/>
              <a:t>ητούν</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l-GR" sz="2000" dirty="0"/>
              <a:t>Ενδιαφέρονται </a:t>
            </a:r>
            <a:r>
              <a:rPr lang="en-GB" sz="2000" dirty="0" err="1"/>
              <a:t>γι</a:t>
            </a:r>
            <a:r>
              <a:rPr lang="en-GB" sz="2000" dirty="0"/>
              <a:t>α το τι συμβαίνει στον κόσμο και </a:t>
            </a:r>
            <a:r>
              <a:rPr lang="el-GR" sz="2000" dirty="0"/>
              <a:t>προσπαθούν να βοηθήσουν </a:t>
            </a:r>
            <a:r>
              <a:rPr lang="en-GB" sz="2000" dirty="0"/>
              <a:t>τα θύματα της αδικίας, των συγκρούσεων και του πολέμου.</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7" name="Google Shape;167;p3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Οι ε</a:t>
            </a:r>
            <a:r>
              <a:rPr lang="en-GB" b="1" dirty="0" err="1"/>
              <a:t>νεργοί</a:t>
            </a:r>
            <a:r>
              <a:rPr lang="en-GB" b="1" dirty="0"/>
              <a:t> πολίτες</a:t>
            </a:r>
            <a:r>
              <a:rPr lang="en-CY" b="1" dirty="0"/>
              <a:t>...</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Οφέλη της </a:t>
            </a:r>
            <a:r>
              <a:rPr lang="en-GB" b="1" dirty="0" err="1"/>
              <a:t>ενεργού</a:t>
            </a:r>
            <a:r>
              <a:rPr lang="en-GB" b="1" dirty="0"/>
              <a:t> π</a:t>
            </a:r>
            <a:r>
              <a:rPr lang="en-GB" b="1" dirty="0" err="1"/>
              <a:t>ολιτότητ</a:t>
            </a:r>
            <a:r>
              <a:rPr lang="en-GB" b="1" dirty="0"/>
              <a:t>ας</a:t>
            </a:r>
            <a:endParaRPr b="1" dirty="0"/>
          </a:p>
        </p:txBody>
      </p:sp>
      <p:pic>
        <p:nvPicPr>
          <p:cNvPr id="173" name="Google Shape;173;p36"/>
          <p:cNvPicPr preferRelativeResize="0"/>
          <p:nvPr/>
        </p:nvPicPr>
        <p:blipFill rotWithShape="1">
          <a:blip r:embed="rId3">
            <a:alphaModFix/>
          </a:blip>
          <a:srcRect l="1417" t="20000" r="8916" b="8444"/>
          <a:stretch/>
        </p:blipFill>
        <p:spPr>
          <a:xfrm>
            <a:off x="3670410" y="3349690"/>
            <a:ext cx="7129669" cy="3091750"/>
          </a:xfrm>
          <a:prstGeom prst="rect">
            <a:avLst/>
          </a:prstGeom>
          <a:noFill/>
          <a:ln>
            <a:noFill/>
          </a:ln>
        </p:spPr>
      </p:pic>
      <p:sp>
        <p:nvSpPr>
          <p:cNvPr id="174" name="Google Shape;174;p36"/>
          <p:cNvSpPr/>
          <p:nvPr/>
        </p:nvSpPr>
        <p:spPr>
          <a:xfrm>
            <a:off x="558800" y="1341121"/>
            <a:ext cx="10414000" cy="193895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en-GB" sz="2400" b="0" i="0" u="none" strike="noStrike" cap="none" dirty="0">
                <a:solidFill>
                  <a:srgbClr val="000000"/>
                </a:solidFill>
                <a:latin typeface="Calibri"/>
                <a:ea typeface="Calibri"/>
                <a:cs typeface="Calibri"/>
                <a:sym typeface="Calibri"/>
              </a:rPr>
              <a:t>Επ</a:t>
            </a:r>
            <a:r>
              <a:rPr lang="en-GB" sz="2400" b="0" i="0" u="none" strike="noStrike" cap="none" dirty="0" err="1">
                <a:solidFill>
                  <a:srgbClr val="000000"/>
                </a:solidFill>
                <a:latin typeface="Calibri"/>
                <a:ea typeface="Calibri"/>
                <a:cs typeface="Calibri"/>
                <a:sym typeface="Calibri"/>
              </a:rPr>
              <a:t>ιστρέψτε</a:t>
            </a:r>
            <a:r>
              <a:rPr lang="en-GB" sz="2400" b="0" i="0" u="none" strike="noStrike" cap="none" dirty="0">
                <a:solidFill>
                  <a:srgbClr val="000000"/>
                </a:solidFill>
                <a:latin typeface="Calibri"/>
                <a:ea typeface="Calibri"/>
                <a:cs typeface="Calibri"/>
                <a:sym typeface="Calibri"/>
              </a:rPr>
              <a:t> </a:t>
            </a:r>
            <a:r>
              <a:rPr lang="el-GR" sz="2400" b="0" i="0" u="none" strike="noStrike" cap="none" dirty="0">
                <a:solidFill>
                  <a:srgbClr val="000000"/>
                </a:solidFill>
                <a:latin typeface="Calibri"/>
                <a:ea typeface="Calibri"/>
                <a:cs typeface="Calibri"/>
                <a:sym typeface="Calibri"/>
              </a:rPr>
              <a:t>στο </a:t>
            </a:r>
            <a:r>
              <a:rPr lang="en-GB" sz="2400" b="0" i="0" u="none" strike="noStrike" cap="none" dirty="0">
                <a:solidFill>
                  <a:srgbClr val="000000"/>
                </a:solidFill>
                <a:latin typeface="Calibri"/>
                <a:ea typeface="Calibri"/>
                <a:cs typeface="Calibri"/>
                <a:sym typeface="Calibri"/>
              </a:rPr>
              <a:t>Padlet (ίδιος σύνδεσμος όπως προηγουμένως) και απαντήστε στην ακόλουθη ερώτηση: </a:t>
            </a:r>
            <a:r>
              <a:rPr lang="en-GB" sz="2400" b="0" i="0" u="none" strike="noStrike" cap="none" dirty="0">
                <a:solidFill>
                  <a:srgbClr val="187498"/>
                </a:solidFill>
                <a:latin typeface="Calibri"/>
                <a:ea typeface="Calibri"/>
                <a:cs typeface="Calibri"/>
                <a:sym typeface="Calibri"/>
              </a:rPr>
              <a:t>Πώς θα μπορούσε το να γίνετε ενεργός πολίτης να ωφελήσει την κοινότητά σας και την προσωπικότητά σας;</a:t>
            </a:r>
            <a:endParaRPr sz="1400" b="0" i="0" u="none" strike="noStrike" cap="none" dirty="0">
              <a:solidFill>
                <a:srgbClr val="187498"/>
              </a:solidFill>
              <a:sym typeface="Arial"/>
            </a:endParaRPr>
          </a:p>
          <a:p>
            <a:pPr marL="285750" marR="0" lvl="0" indent="-285750" algn="just" rtl="0">
              <a:lnSpc>
                <a:spcPct val="100000"/>
              </a:lnSpc>
              <a:spcBef>
                <a:spcPts val="0"/>
              </a:spcBef>
              <a:spcAft>
                <a:spcPts val="0"/>
              </a:spcAft>
              <a:buClr>
                <a:srgbClr val="000000"/>
              </a:buClr>
              <a:buSzPts val="2400"/>
              <a:buFont typeface="Arial"/>
              <a:buChar char="•"/>
            </a:pPr>
            <a:r>
              <a:rPr lang="en-GB" sz="2400" b="0" i="0" u="none" strike="noStrike" cap="none" dirty="0">
                <a:solidFill>
                  <a:srgbClr val="000000"/>
                </a:solidFill>
                <a:latin typeface="Calibri"/>
                <a:ea typeface="Calibri"/>
                <a:cs typeface="Calibri"/>
                <a:sym typeface="Calibri"/>
              </a:rPr>
              <a:t>Αναφέρετε εν συντομία τέσσερα </a:t>
            </a:r>
            <a:r>
              <a:rPr lang="en-GB" sz="2400" b="0" i="0" u="none" strike="noStrike" cap="none" dirty="0">
                <a:solidFill>
                  <a:srgbClr val="187498"/>
                </a:solidFill>
                <a:latin typeface="Calibri"/>
                <a:ea typeface="Calibri"/>
                <a:cs typeface="Calibri"/>
                <a:sym typeface="Calibri"/>
              </a:rPr>
              <a:t>(4) οφέλη </a:t>
            </a:r>
            <a:r>
              <a:rPr lang="en-GB" sz="2400" b="0" i="0" u="none" strike="noStrike" cap="none" dirty="0">
                <a:solidFill>
                  <a:srgbClr val="000000"/>
                </a:solidFill>
                <a:latin typeface="Calibri"/>
                <a:ea typeface="Calibri"/>
                <a:cs typeface="Calibri"/>
                <a:sym typeface="Calibri"/>
              </a:rPr>
              <a:t>της ενεργού συμμετοχής των πολιτών. </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37"/>
          <p:cNvGrpSpPr/>
          <p:nvPr/>
        </p:nvGrpSpPr>
        <p:grpSpPr>
          <a:xfrm>
            <a:off x="2842953" y="648392"/>
            <a:ext cx="6935529" cy="6209607"/>
            <a:chOff x="1182708" y="2477"/>
            <a:chExt cx="5847430" cy="5339204"/>
          </a:xfrm>
        </p:grpSpPr>
        <p:sp>
          <p:nvSpPr>
            <p:cNvPr id="180" name="Google Shape;180;p37"/>
            <p:cNvSpPr/>
            <p:nvPr/>
          </p:nvSpPr>
          <p:spPr>
            <a:xfrm>
              <a:off x="3282412" y="2477"/>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7"/>
            <p:cNvSpPr txBox="1"/>
            <p:nvPr/>
          </p:nvSpPr>
          <p:spPr>
            <a:xfrm>
              <a:off x="3464750" y="184815"/>
              <a:ext cx="880409" cy="88040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l-GR" sz="1100" b="0" i="0" u="none" strike="noStrike" cap="none" dirty="0">
                  <a:solidFill>
                    <a:schemeClr val="dk1"/>
                  </a:solidFill>
                  <a:latin typeface="Calibri" panose="020F0502020204030204" pitchFamily="34" charset="0"/>
                  <a:cs typeface="Calibri" panose="020F0502020204030204" pitchFamily="34" charset="0"/>
                  <a:sym typeface="Arial"/>
                </a:rPr>
                <a:t>Τα άτομα </a:t>
              </a:r>
              <a:r>
                <a:rPr lang="en-GB" sz="1100" b="0" i="0" u="none" strike="noStrike" cap="none" dirty="0">
                  <a:solidFill>
                    <a:schemeClr val="dk1"/>
                  </a:solidFill>
                  <a:latin typeface="Calibri" panose="020F0502020204030204" pitchFamily="34" charset="0"/>
                  <a:cs typeface="Calibri" panose="020F0502020204030204" pitchFamily="34" charset="0"/>
                  <a:sym typeface="Arial"/>
                </a:rPr>
                <a:t>μπ</a:t>
              </a:r>
              <a:r>
                <a:rPr lang="en-GB" sz="1100" b="0" i="0" u="none" strike="noStrike" cap="none" dirty="0" err="1">
                  <a:solidFill>
                    <a:schemeClr val="dk1"/>
                  </a:solidFill>
                  <a:latin typeface="Calibri" panose="020F0502020204030204" pitchFamily="34" charset="0"/>
                  <a:cs typeface="Calibri" panose="020F0502020204030204" pitchFamily="34" charset="0"/>
                  <a:sym typeface="Arial"/>
                </a:rPr>
                <a:t>ορούν</a:t>
              </a:r>
              <a:r>
                <a:rPr lang="en-GB" sz="1100" b="0" i="0" u="none" strike="noStrike" cap="none" dirty="0">
                  <a:solidFill>
                    <a:schemeClr val="dk1"/>
                  </a:solidFill>
                  <a:latin typeface="Calibri" panose="020F0502020204030204" pitchFamily="34" charset="0"/>
                  <a:cs typeface="Calibri" panose="020F0502020204030204" pitchFamily="34" charset="0"/>
                  <a:sym typeface="Arial"/>
                </a:rPr>
                <a:t> να συμμετέχουν στην κοινότητά τους.</a:t>
              </a:r>
              <a:endParaRPr sz="11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82" name="Google Shape;182;p37"/>
            <p:cNvSpPr/>
            <p:nvPr/>
          </p:nvSpPr>
          <p:spPr>
            <a:xfrm rot="1542857">
              <a:off x="4573126" y="816297"/>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7"/>
            <p:cNvSpPr txBox="1"/>
            <p:nvPr/>
          </p:nvSpPr>
          <p:spPr>
            <a:xfrm rot="1542857">
              <a:off x="4578037" y="878822"/>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84" name="Google Shape;184;p37"/>
            <p:cNvSpPr/>
            <p:nvPr/>
          </p:nvSpPr>
          <p:spPr>
            <a:xfrm>
              <a:off x="4966243" y="813367"/>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7"/>
            <p:cNvSpPr txBox="1"/>
            <p:nvPr/>
          </p:nvSpPr>
          <p:spPr>
            <a:xfrm>
              <a:off x="5148581" y="995705"/>
              <a:ext cx="880409" cy="88040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l-GR" sz="1000" b="0" i="0" u="none" strike="noStrike" cap="none" dirty="0">
                  <a:solidFill>
                    <a:schemeClr val="dk2"/>
                  </a:solidFill>
                  <a:latin typeface="Calibri" panose="020F0502020204030204" pitchFamily="34" charset="0"/>
                  <a:cs typeface="Calibri" panose="020F0502020204030204" pitchFamily="34" charset="0"/>
                  <a:sym typeface="Arial"/>
                </a:rPr>
                <a:t>Τα άτομα </a:t>
              </a:r>
              <a:r>
                <a:rPr lang="en-GB" sz="1000" b="0" i="0" u="none" strike="noStrike" cap="none" dirty="0" err="1">
                  <a:solidFill>
                    <a:schemeClr val="dk2"/>
                  </a:solidFill>
                  <a:latin typeface="Calibri" panose="020F0502020204030204" pitchFamily="34" charset="0"/>
                  <a:cs typeface="Calibri" panose="020F0502020204030204" pitchFamily="34" charset="0"/>
                  <a:sym typeface="Arial"/>
                </a:rPr>
                <a:t>έχουν</a:t>
              </a:r>
              <a:r>
                <a:rPr lang="en-GB" sz="1000" b="0" i="0" u="none" strike="noStrike" cap="none" dirty="0">
                  <a:solidFill>
                    <a:schemeClr val="dk2"/>
                  </a:solidFill>
                  <a:latin typeface="Calibri" panose="020F0502020204030204" pitchFamily="34" charset="0"/>
                  <a:cs typeface="Calibri" panose="020F0502020204030204" pitchFamily="34" charset="0"/>
                  <a:sym typeface="Arial"/>
                </a:rPr>
                <a:t> τη δυνατότητα να συμμετέχουν στις αποφάσεις που επηρεάζουν τη ζωή τους.</a:t>
              </a:r>
              <a:endParaRPr sz="1000" b="0" i="0" u="none" strike="noStrike" cap="none" dirty="0">
                <a:solidFill>
                  <a:schemeClr val="dk2"/>
                </a:solidFill>
                <a:latin typeface="Calibri" panose="020F0502020204030204" pitchFamily="34" charset="0"/>
                <a:cs typeface="Calibri" panose="020F0502020204030204" pitchFamily="34" charset="0"/>
                <a:sym typeface="Arial"/>
              </a:endParaRPr>
            </a:p>
          </p:txBody>
        </p:sp>
        <p:sp>
          <p:nvSpPr>
            <p:cNvPr id="186" name="Google Shape;186;p37"/>
            <p:cNvSpPr/>
            <p:nvPr/>
          </p:nvSpPr>
          <p:spPr>
            <a:xfrm rot="4628571">
              <a:off x="5629326" y="2127706"/>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7"/>
            <p:cNvSpPr txBox="1"/>
            <p:nvPr/>
          </p:nvSpPr>
          <p:spPr>
            <a:xfrm rot="4628571">
              <a:off x="5667884" y="2163398"/>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88" name="Google Shape;188;p37"/>
            <p:cNvSpPr/>
            <p:nvPr/>
          </p:nvSpPr>
          <p:spPr>
            <a:xfrm>
              <a:off x="5382101" y="2635427"/>
              <a:ext cx="1648037" cy="1278837"/>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7"/>
            <p:cNvSpPr txBox="1"/>
            <p:nvPr/>
          </p:nvSpPr>
          <p:spPr>
            <a:xfrm>
              <a:off x="5564456" y="2817750"/>
              <a:ext cx="1392900" cy="8805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l-GR" sz="1000" b="0" i="0" u="none" strike="noStrike" cap="none" dirty="0">
                  <a:solidFill>
                    <a:schemeClr val="dk1"/>
                  </a:solidFill>
                  <a:latin typeface="Calibri" panose="020F0502020204030204" pitchFamily="34" charset="0"/>
                  <a:cs typeface="Calibri" panose="020F0502020204030204" pitchFamily="34" charset="0"/>
                  <a:sym typeface="Arial"/>
                </a:rPr>
                <a:t>Τα άτομα </a:t>
              </a:r>
              <a:r>
                <a:rPr lang="en-GB" sz="1000" b="0" i="0" u="none" strike="noStrike" cap="none" dirty="0" err="1">
                  <a:solidFill>
                    <a:schemeClr val="dk1"/>
                  </a:solidFill>
                  <a:latin typeface="Calibri" panose="020F0502020204030204" pitchFamily="34" charset="0"/>
                  <a:cs typeface="Calibri" panose="020F0502020204030204" pitchFamily="34" charset="0"/>
                  <a:sym typeface="Arial"/>
                </a:rPr>
                <a:t>γνωρίζουν</a:t>
              </a:r>
              <a:r>
                <a:rPr lang="en-GB" sz="1000" b="0" i="0" u="none" strike="noStrike" cap="none" dirty="0">
                  <a:solidFill>
                    <a:schemeClr val="dk1"/>
                  </a:solidFill>
                  <a:latin typeface="Calibri" panose="020F0502020204030204" pitchFamily="34" charset="0"/>
                  <a:cs typeface="Calibri" panose="020F0502020204030204" pitchFamily="34" charset="0"/>
                  <a:sym typeface="Arial"/>
                </a:rPr>
                <a:t> και κατανοούν ότι συμμετέχουν για πολιτικούς, κοινωνικούς ή οικονομικούς λόγους, ώστε να μπορούν να λαμβάνουν τεκμηριωμένες αποφάσεις.</a:t>
              </a:r>
              <a:endParaRPr sz="1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90" name="Google Shape;190;p37"/>
            <p:cNvSpPr/>
            <p:nvPr/>
          </p:nvSpPr>
          <p:spPr>
            <a:xfrm rot="7714286">
              <a:off x="5262554" y="3771127"/>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7"/>
            <p:cNvSpPr txBox="1"/>
            <p:nvPr/>
          </p:nvSpPr>
          <p:spPr>
            <a:xfrm rot="-3085714">
              <a:off x="5343069" y="3816396"/>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92" name="Google Shape;192;p37"/>
            <p:cNvSpPr/>
            <p:nvPr/>
          </p:nvSpPr>
          <p:spPr>
            <a:xfrm>
              <a:off x="4216883" y="4096600"/>
              <a:ext cx="1566300" cy="1164000"/>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7"/>
            <p:cNvSpPr txBox="1"/>
            <p:nvPr/>
          </p:nvSpPr>
          <p:spPr>
            <a:xfrm>
              <a:off x="4343743" y="4254388"/>
              <a:ext cx="1245000" cy="8805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l-GR" sz="1100" b="0" i="0" u="none" strike="noStrike" cap="none" dirty="0">
                  <a:solidFill>
                    <a:schemeClr val="dk1"/>
                  </a:solidFill>
                  <a:latin typeface="Calibri" panose="020F0502020204030204" pitchFamily="34" charset="0"/>
                  <a:cs typeface="Calibri" panose="020F0502020204030204" pitchFamily="34" charset="0"/>
                  <a:sym typeface="Arial"/>
                </a:rPr>
                <a:t>Τα άτομα </a:t>
              </a:r>
              <a:r>
                <a:rPr lang="en-GB" sz="1100" b="0" i="0" u="none" strike="noStrike" cap="none" dirty="0">
                  <a:solidFill>
                    <a:schemeClr val="dk1"/>
                  </a:solidFill>
                  <a:latin typeface="Calibri" panose="020F0502020204030204" pitchFamily="34" charset="0"/>
                  <a:cs typeface="Calibri" panose="020F0502020204030204" pitchFamily="34" charset="0"/>
                  <a:sym typeface="Arial"/>
                </a:rPr>
                <a:t>εμπ</a:t>
              </a:r>
              <a:r>
                <a:rPr lang="en-GB" sz="1100" b="0" i="0" u="none" strike="noStrike" cap="none" dirty="0" err="1">
                  <a:solidFill>
                    <a:schemeClr val="dk1"/>
                  </a:solidFill>
                  <a:latin typeface="Calibri" panose="020F0502020204030204" pitchFamily="34" charset="0"/>
                  <a:cs typeface="Calibri" panose="020F0502020204030204" pitchFamily="34" charset="0"/>
                  <a:sym typeface="Arial"/>
                </a:rPr>
                <a:t>λέκοντ</a:t>
              </a:r>
              <a:r>
                <a:rPr lang="en-GB" sz="1100" b="0" i="0" u="none" strike="noStrike" cap="none" dirty="0">
                  <a:solidFill>
                    <a:schemeClr val="dk1"/>
                  </a:solidFill>
                  <a:latin typeface="Calibri" panose="020F0502020204030204" pitchFamily="34" charset="0"/>
                  <a:cs typeface="Calibri" panose="020F0502020204030204" pitchFamily="34" charset="0"/>
                  <a:sym typeface="Arial"/>
                </a:rPr>
                <a:t>αι για να αμφισβητήσουν ή να αλλάξουν τις υπάρχουσες δομές.</a:t>
              </a:r>
              <a:endParaRPr sz="11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94" name="Google Shape;194;p37"/>
            <p:cNvSpPr/>
            <p:nvPr/>
          </p:nvSpPr>
          <p:spPr>
            <a:xfrm rot="10800000">
              <a:off x="3748998" y="4509030"/>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7"/>
            <p:cNvSpPr txBox="1"/>
            <p:nvPr/>
          </p:nvSpPr>
          <p:spPr>
            <a:xfrm>
              <a:off x="3848186" y="4593073"/>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96" name="Google Shape;196;p37"/>
            <p:cNvSpPr/>
            <p:nvPr/>
          </p:nvSpPr>
          <p:spPr>
            <a:xfrm>
              <a:off x="2347956" y="4096596"/>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7"/>
            <p:cNvSpPr txBox="1"/>
            <p:nvPr/>
          </p:nvSpPr>
          <p:spPr>
            <a:xfrm>
              <a:off x="2530294" y="4278934"/>
              <a:ext cx="880409" cy="88040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l-GR" sz="1000" b="0" i="0" u="none" strike="noStrike" cap="none" dirty="0">
                  <a:solidFill>
                    <a:schemeClr val="dk1"/>
                  </a:solidFill>
                  <a:latin typeface="Calibri" panose="020F0502020204030204" pitchFamily="34" charset="0"/>
                  <a:cs typeface="Calibri" panose="020F0502020204030204" pitchFamily="34" charset="0"/>
                  <a:sym typeface="Arial"/>
                </a:rPr>
                <a:t>Τα άτομα </a:t>
              </a:r>
              <a:r>
                <a:rPr lang="en-GB" sz="1000" b="0" i="0" u="none" strike="noStrike" cap="none" dirty="0" err="1">
                  <a:solidFill>
                    <a:schemeClr val="dk1"/>
                  </a:solidFill>
                  <a:latin typeface="Calibri" panose="020F0502020204030204" pitchFamily="34" charset="0"/>
                  <a:cs typeface="Calibri" panose="020F0502020204030204" pitchFamily="34" charset="0"/>
                  <a:sym typeface="Arial"/>
                </a:rPr>
                <a:t>συμμετέχουν</a:t>
              </a:r>
              <a:r>
                <a:rPr lang="en-GB" sz="1000" b="0" i="0" u="none" strike="noStrike" cap="none" dirty="0">
                  <a:solidFill>
                    <a:schemeClr val="dk1"/>
                  </a:solidFill>
                  <a:latin typeface="Calibri" panose="020F0502020204030204" pitchFamily="34" charset="0"/>
                  <a:cs typeface="Calibri" panose="020F0502020204030204" pitchFamily="34" charset="0"/>
                  <a:sym typeface="Arial"/>
                </a:rPr>
                <a:t> για να γνωρίσουν άλλους και να δημιουργήσουν δίκτυα.</a:t>
              </a:r>
              <a:endParaRPr sz="1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98" name="Google Shape;198;p37"/>
            <p:cNvSpPr/>
            <p:nvPr/>
          </p:nvSpPr>
          <p:spPr>
            <a:xfrm rot="-7714286">
              <a:off x="2228395" y="3785759"/>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7"/>
            <p:cNvSpPr txBox="1"/>
            <p:nvPr/>
          </p:nvSpPr>
          <p:spPr>
            <a:xfrm rot="3085714">
              <a:off x="2308910" y="3908576"/>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200" name="Google Shape;200;p37"/>
            <p:cNvSpPr/>
            <p:nvPr/>
          </p:nvSpPr>
          <p:spPr>
            <a:xfrm>
              <a:off x="1182708" y="2635421"/>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txBox="1"/>
            <p:nvPr/>
          </p:nvSpPr>
          <p:spPr>
            <a:xfrm>
              <a:off x="1365046" y="2817759"/>
              <a:ext cx="880409" cy="880409"/>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rgbClr val="000000"/>
                </a:buClr>
                <a:buSzPts val="700"/>
                <a:buFont typeface="Arial"/>
                <a:buNone/>
              </a:pPr>
              <a:r>
                <a:rPr lang="en-GB" sz="900" b="0" i="0" u="none" strike="noStrike" cap="none" dirty="0">
                  <a:solidFill>
                    <a:schemeClr val="dk1"/>
                  </a:solidFill>
                  <a:latin typeface="Calibri" panose="020F0502020204030204" pitchFamily="34" charset="0"/>
                  <a:cs typeface="Calibri" panose="020F0502020204030204" pitchFamily="34" charset="0"/>
                  <a:sym typeface="Arial"/>
                </a:rPr>
                <a:t>Τα άτομα υποστηρίζονται ώστε να αναπτύσσουν τις δεξιότητες και τις γνώσεις τους (δια βίου μάθηση). </a:t>
              </a:r>
              <a:endParaRPr sz="9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02" name="Google Shape;202;p37"/>
            <p:cNvSpPr/>
            <p:nvPr/>
          </p:nvSpPr>
          <p:spPr>
            <a:xfrm rot="-4628571">
              <a:off x="1845791" y="2145952"/>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7"/>
            <p:cNvSpPr txBox="1"/>
            <p:nvPr/>
          </p:nvSpPr>
          <p:spPr>
            <a:xfrm rot="-4628571">
              <a:off x="1884349" y="2278346"/>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204" name="Google Shape;204;p37"/>
            <p:cNvSpPr/>
            <p:nvPr/>
          </p:nvSpPr>
          <p:spPr>
            <a:xfrm>
              <a:off x="1598580" y="813367"/>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7"/>
            <p:cNvSpPr txBox="1"/>
            <p:nvPr/>
          </p:nvSpPr>
          <p:spPr>
            <a:xfrm>
              <a:off x="1780918" y="995705"/>
              <a:ext cx="880409" cy="880409"/>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rgbClr val="000000"/>
                </a:buClr>
                <a:buSzPts val="700"/>
                <a:buFont typeface="Arial"/>
                <a:buNone/>
              </a:pPr>
              <a:r>
                <a:rPr lang="en-GB" sz="1100" b="0" i="0" u="none" strike="noStrike" cap="none" dirty="0">
                  <a:solidFill>
                    <a:schemeClr val="dk1"/>
                  </a:solidFill>
                  <a:latin typeface="Calibri" panose="020F0502020204030204" pitchFamily="34" charset="0"/>
                  <a:cs typeface="Calibri" panose="020F0502020204030204" pitchFamily="34" charset="0"/>
                  <a:sym typeface="Arial"/>
                </a:rPr>
                <a:t>Η ενεργός πολιτότητα υποστηρίζει τις δημοκρατικές διαδικασίες.</a:t>
              </a:r>
              <a:endParaRPr sz="11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06" name="Google Shape;206;p37"/>
            <p:cNvSpPr/>
            <p:nvPr/>
          </p:nvSpPr>
          <p:spPr>
            <a:xfrm rot="-1542857">
              <a:off x="2889294" y="824417"/>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7"/>
            <p:cNvSpPr txBox="1"/>
            <p:nvPr/>
          </p:nvSpPr>
          <p:spPr>
            <a:xfrm rot="-1542857">
              <a:off x="2894205" y="929978"/>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grpSp>
      <p:sp>
        <p:nvSpPr>
          <p:cNvPr id="208" name="Google Shape;208;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Οφέλη της </a:t>
            </a:r>
            <a:r>
              <a:rPr lang="en-GB" b="1" dirty="0" err="1"/>
              <a:t>ενεργού</a:t>
            </a:r>
            <a:r>
              <a:rPr lang="en-GB" b="1" dirty="0"/>
              <a:t> π</a:t>
            </a:r>
            <a:r>
              <a:rPr lang="en-GB" b="1" dirty="0" err="1"/>
              <a:t>ολιτότητ</a:t>
            </a:r>
            <a:r>
              <a:rPr lang="en-GB" b="1" dirty="0"/>
              <a:t>ας </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07224" y="447930"/>
            <a:ext cx="7890041" cy="875935"/>
          </a:xfrm>
        </p:spPr>
        <p:txBody>
          <a:bodyPr>
            <a:noAutofit/>
          </a:bodyPr>
          <a:lstStyle/>
          <a:p>
            <a:r>
              <a:rPr lang="en-GB" sz="2400" b="0" dirty="0" err="1"/>
              <a:t>Ενότητ</a:t>
            </a:r>
            <a:r>
              <a:rPr lang="en-GB" sz="2400" b="0" dirty="0"/>
              <a:t>α 4</a:t>
            </a:r>
            <a:br>
              <a:rPr lang="en-GB" sz="2800" dirty="0"/>
            </a:br>
            <a:r>
              <a:rPr lang="en-GB" sz="2800" dirty="0"/>
              <a:t>Κατανόηση της ενεργού πολιτότητας και της πολιτικής δέσμευσης</a:t>
            </a:r>
            <a:endParaRPr lang="el-GR" sz="2800" dirty="0"/>
          </a:p>
        </p:txBody>
      </p:sp>
      <p:sp>
        <p:nvSpPr>
          <p:cNvPr id="2" name="Google Shape;56;p1">
            <a:extLst>
              <a:ext uri="{FF2B5EF4-FFF2-40B4-BE49-F238E27FC236}">
                <a16:creationId xmlns:a16="http://schemas.microsoft.com/office/drawing/2014/main" id="{2C612665-FA9C-0852-498E-D853E809AEBE}"/>
              </a:ext>
            </a:extLst>
          </p:cNvPr>
          <p:cNvSpPr/>
          <p:nvPr/>
        </p:nvSpPr>
        <p:spPr>
          <a:xfrm>
            <a:off x="4007224" y="1701729"/>
            <a:ext cx="6611257" cy="6840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Google Shape;58;p1">
            <a:extLst>
              <a:ext uri="{FF2B5EF4-FFF2-40B4-BE49-F238E27FC236}">
                <a16:creationId xmlns:a16="http://schemas.microsoft.com/office/drawing/2014/main" id="{07F87AB3-2C5B-5712-893D-09E3250EF8ED}"/>
              </a:ext>
            </a:extLst>
          </p:cNvPr>
          <p:cNvSpPr txBox="1">
            <a:spLocks/>
          </p:cNvSpPr>
          <p:nvPr/>
        </p:nvSpPr>
        <p:spPr>
          <a:xfrm>
            <a:off x="4139039" y="1746339"/>
            <a:ext cx="6347625" cy="80455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νότητ</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α 2: Ενεργός </a:t>
            </a: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πολιτότητα</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 και π</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ολιτική</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δέσμευση</a:t>
            </a:r>
            <a:endPar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43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body" idx="1"/>
          </p:nvPr>
        </p:nvSpPr>
        <p:spPr>
          <a:xfrm>
            <a:off x="294640" y="1175657"/>
            <a:ext cx="11629882" cy="51741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Δραστηριότητα: Περιορισμοί και κίνητρα για την ενεργό συμμετοχή των πολιτών </a:t>
            </a:r>
            <a:endParaRPr lang="el-GR" b="1"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err="1"/>
              <a:t>Οι</a:t>
            </a:r>
            <a:r>
              <a:rPr lang="en-GB" dirty="0"/>
              <a:t> </a:t>
            </a:r>
            <a:r>
              <a:rPr lang="el-GR" dirty="0"/>
              <a:t>συμμετέχοντες </a:t>
            </a:r>
            <a:r>
              <a:rPr lang="en-GB" dirty="0"/>
              <a:t>θα εργαστούν σε ομάδες </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Κάθε ομάδα θα βρει μια περίπτωση όπου οι άνθρωποι δεν συμμετέχουν ενεργά στην κοινότητα ή την κοινωνία τους.</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Συζητήστε </a:t>
            </a:r>
            <a:r>
              <a:rPr lang="en-GB" dirty="0">
                <a:solidFill>
                  <a:srgbClr val="187498"/>
                </a:solidFill>
              </a:rPr>
              <a:t>γιατί </a:t>
            </a:r>
            <a:r>
              <a:rPr lang="en-GB" dirty="0"/>
              <a:t>οι άνθρωποι δεν εμπλέκονται στη συγκεκριμένη υπόθεση. </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Πιθανές </a:t>
            </a:r>
            <a:r>
              <a:rPr lang="en-GB" dirty="0">
                <a:solidFill>
                  <a:srgbClr val="187498"/>
                </a:solidFill>
              </a:rPr>
              <a:t>στρατηγικές </a:t>
            </a:r>
            <a:r>
              <a:rPr lang="en-GB" dirty="0"/>
              <a:t>που μπορούν να χρησιμοποιηθούν για να εμπλακούν οι άνθρωποι σε αυτή την κατάσταση. </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Καταιγισμός ιδεών και κατάρτιση </a:t>
            </a:r>
            <a:r>
              <a:rPr lang="en-GB" dirty="0">
                <a:solidFill>
                  <a:srgbClr val="187498"/>
                </a:solidFill>
              </a:rPr>
              <a:t>ενός καταλόγου με τους λόγους που εμποδίζουν τους ανθρώπους </a:t>
            </a:r>
            <a:r>
              <a:rPr lang="en-GB" dirty="0"/>
              <a:t>να είναι κοινωνικά δεσμευμένοι (φύλλο εργασίας)</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Καταιγισμός ιδεών και κατάρτιση </a:t>
            </a:r>
            <a:r>
              <a:rPr lang="en-GB" dirty="0">
                <a:solidFill>
                  <a:srgbClr val="187498"/>
                </a:solidFill>
              </a:rPr>
              <a:t>ενός καταλόγου με τρόπους εμπλοκής των ανθρώπων </a:t>
            </a:r>
            <a:r>
              <a:rPr lang="en-GB" dirty="0"/>
              <a:t>σε κοινωνικά και πολιτικά ζητήματα (φύλλο εργασίας)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14" name="Google Shape;214;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Φύλλο εργασίας: Δραστηριότητα ομάδας</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body" idx="1"/>
          </p:nvPr>
        </p:nvSpPr>
        <p:spPr>
          <a:xfrm>
            <a:off x="91440" y="711200"/>
            <a:ext cx="11701190" cy="58345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endParaRPr b="1" dirty="0"/>
          </a:p>
          <a:p>
            <a:pPr marL="457200" marR="0" lvl="0" indent="-228600" algn="just" rtl="0">
              <a:lnSpc>
                <a:spcPct val="150000"/>
              </a:lnSpc>
              <a:spcBef>
                <a:spcPts val="1000"/>
              </a:spcBef>
              <a:spcAft>
                <a:spcPts val="0"/>
              </a:spcAft>
              <a:buClr>
                <a:srgbClr val="000000"/>
              </a:buClr>
              <a:buSzPts val="1800"/>
              <a:buFont typeface="Arial"/>
              <a:buNone/>
            </a:pPr>
            <a:r>
              <a:rPr lang="en-GB" b="1" dirty="0">
                <a:solidFill>
                  <a:srgbClr val="187498"/>
                </a:solidFill>
              </a:rPr>
              <a:t>Συμμετοχή στην κοινότητα και σύνδεση των ανθρώπων: </a:t>
            </a:r>
            <a:r>
              <a:rPr lang="en-GB" dirty="0"/>
              <a:t>Η ενεργός πολιτότητα ενθαρρύνει τη συμμετοχή σε δραστηριότητες της τοπικής κοινότητας. Αυτό θα μπορούσε να είναι οτιδήποτε, από τοπικές εκστρατείες καθαρισμού μέχρι τη διοργάνωση κοινοτικών εκδηλώσεων. </a:t>
            </a:r>
            <a:r>
              <a:rPr lang="el-GR" dirty="0"/>
              <a:t>Π</a:t>
            </a:r>
            <a:r>
              <a:rPr lang="en-GB" dirty="0" err="1"/>
              <a:t>ροάγει</a:t>
            </a:r>
            <a:r>
              <a:rPr lang="en-GB" dirty="0"/>
              <a:t> την αίσθηση του κοινοτικού πνεύματος και βοηθά τα άτομα να οικοδομήσουν δεσμούς μεταξύ τους, ενισχύοντας την κοινωνική συνοχή.</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err="1">
                <a:solidFill>
                  <a:srgbClr val="187498"/>
                </a:solidFill>
              </a:rPr>
              <a:t>Ενδυν</a:t>
            </a:r>
            <a:r>
              <a:rPr lang="el-GR" b="1" dirty="0" err="1">
                <a:solidFill>
                  <a:srgbClr val="187498"/>
                </a:solidFill>
              </a:rPr>
              <a:t>άμωση</a:t>
            </a:r>
            <a:r>
              <a:rPr lang="el-GR" b="1" dirty="0">
                <a:solidFill>
                  <a:srgbClr val="187498"/>
                </a:solidFill>
              </a:rPr>
              <a:t> των ανθρώπων να έχουν λόγο σ</a:t>
            </a:r>
            <a:r>
              <a:rPr lang="en-GB" b="1" dirty="0" err="1">
                <a:solidFill>
                  <a:srgbClr val="187498"/>
                </a:solidFill>
              </a:rPr>
              <a:t>τις</a:t>
            </a:r>
            <a:r>
              <a:rPr lang="en-GB" b="1" dirty="0">
                <a:solidFill>
                  <a:srgbClr val="187498"/>
                </a:solidFill>
              </a:rPr>
              <a:t> αποφάσεις που επηρεάζουν τις ζωές τους: </a:t>
            </a:r>
            <a:r>
              <a:rPr lang="en-GB" dirty="0"/>
              <a:t>Οι ενεργοί πολίτες έχουν την ευκαιρία να επηρεάσουν τις πολιτικές και τις αποφάσεις που επηρεάζουν την καθημερινή τους ζωή. Αυτό μπορεί να γίνει μέσω της ψήφου, της συμμετοχής σε δημόσιες διαβουλεύσεις ή της επικοινωνίας με τοπικούς αντιπροσώπους. Αυτό όχι μόνο οδηγεί σε πολιτικές που αντικατοπτρίζουν καλύτερα τις ανάγκες και τα συμφέροντα της κοινότητας, αλλά δίνει επίσης στα άτομα την αίσθηση ότι είναι ενεργά.</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solidFill>
                  <a:srgbClr val="187498"/>
                </a:solidFill>
              </a:rPr>
              <a:t>Γνώση και κατανόηση του πολιτικού, κοινωνικού και οικονομικού πλαισίου της συμμετοχής τους: </a:t>
            </a:r>
            <a:r>
              <a:rPr lang="en-GB" dirty="0"/>
              <a:t>Η ενεργός πολιτότητα συχνά συνεπάγεται την απόκτηση βαθύτερης κατανόησης του πολιτικού, κοινωνικού και οικονομικού πλαισίου των ενεργειών του ατόμου. Αυτή η γνώση βοηθά τα άτομα να λαμβάνουν πιο τεκμηριωμένες αποφάσεις σχετικά με τις ενέργειές τους και τον τρόπο με τον οποίο μπορούν να συμβάλουν στην κοινότητά τους.</a:t>
            </a:r>
            <a:endParaRPr dirty="0"/>
          </a:p>
          <a:p>
            <a:pPr marL="457200" marR="0" lvl="0" indent="-228600" algn="just" rtl="0">
              <a:lnSpc>
                <a:spcPct val="90000"/>
              </a:lnSpc>
              <a:spcBef>
                <a:spcPts val="1000"/>
              </a:spcBef>
              <a:spcAft>
                <a:spcPts val="0"/>
              </a:spcAft>
              <a:buClr>
                <a:srgbClr val="000000"/>
              </a:buClr>
              <a:buSzPts val="1800"/>
              <a:buFont typeface="Arial"/>
              <a:buNone/>
            </a:pPr>
            <a:endParaRPr sz="14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20" name="Google Shape;220;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Κίνητρα για να γίνει</a:t>
            </a:r>
            <a:r>
              <a:rPr lang="el-GR" b="1" dirty="0"/>
              <a:t> κανείς</a:t>
            </a:r>
            <a:r>
              <a:rPr lang="en-GB" b="1" dirty="0"/>
              <a:t> ενεργός πολίτης </a:t>
            </a: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body" idx="1"/>
          </p:nvPr>
        </p:nvSpPr>
        <p:spPr>
          <a:xfrm>
            <a:off x="91440" y="711200"/>
            <a:ext cx="11701190" cy="5834577"/>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endParaRPr b="1" dirty="0"/>
          </a:p>
          <a:p>
            <a:pPr marL="457200" marR="0" lvl="0" indent="-228600" algn="just" rtl="0">
              <a:lnSpc>
                <a:spcPct val="150000"/>
              </a:lnSpc>
              <a:spcBef>
                <a:spcPts val="1000"/>
              </a:spcBef>
              <a:spcAft>
                <a:spcPts val="0"/>
              </a:spcAft>
              <a:buClr>
                <a:srgbClr val="000000"/>
              </a:buClr>
              <a:buSzPts val="1800"/>
              <a:buFont typeface="Arial"/>
              <a:buNone/>
            </a:pPr>
            <a:r>
              <a:rPr lang="en-GB" b="1" dirty="0">
                <a:solidFill>
                  <a:srgbClr val="187498"/>
                </a:solidFill>
              </a:rPr>
              <a:t>Ικανότητα αμφισβήτησης των υφιστάμενων δομών με παράλληλη υποστήριξη των δημοκρατικών διαδικασιών: </a:t>
            </a:r>
            <a:r>
              <a:rPr lang="en-GB" dirty="0"/>
              <a:t>Οι ενεργοί πολίτες είναι σε θέση να αμφισβητούν τις υπάρχουσες δομές εξουσίας με δημοκρατικό τρόπο. Μπορούν να χρησιμοποιήσουν τη φωνή και την ψήφο τους για να πιέσουν για αλλαγές που θεωρούν απαραίτητες, βοηθώντας να κρατήσουν τις αρχές υπόλογες και διασφαλίζοντας ότι οι δημοκρατικές διαδικασίες διατηρούνται.</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solidFill>
                  <a:srgbClr val="187498"/>
                </a:solidFill>
              </a:rPr>
              <a:t>Υποστήριξη των ανθρώπων να αναπτύξουν τις δεξιότητες και τις γνώσεις τους για την οικοδόμηση δικαιότερων και ανθεκτικότερων κοινωνιών: </a:t>
            </a:r>
            <a:r>
              <a:rPr lang="en-GB" dirty="0"/>
              <a:t>Η ενεργός πολιτότητα μπορεί να συμβάλει στην προσωπική ανάπτυξη</a:t>
            </a:r>
            <a:r>
              <a:rPr lang="el-GR" dirty="0"/>
              <a:t>,</a:t>
            </a:r>
            <a:r>
              <a:rPr lang="en-GB" dirty="0"/>
              <a:t> ενθαρρύνοντας τα άτομα να μάθουν νέες δεξιότητες, όπως ηγεσία, επικοινωνία ή δεξιότητες επίλυσης προβλημάτων. Οι ικανότητες αυτές δεν είναι πολύτιμες μόνο για την προσωπική ανάπτυξη, αλλά συμβάλλουν</a:t>
            </a:r>
            <a:r>
              <a:rPr lang="el-GR" dirty="0"/>
              <a:t> και</a:t>
            </a:r>
            <a:r>
              <a:rPr lang="en-GB" dirty="0"/>
              <a:t> </a:t>
            </a:r>
            <a:r>
              <a:rPr lang="en-GB" dirty="0" err="1"/>
              <a:t>στην</a:t>
            </a:r>
            <a:r>
              <a:rPr lang="en-GB" dirty="0"/>
              <a:t> ανάπτυξη μιας πιο ανθεκτικής κοινωνίας, καθώς τα άτομα είναι καλύτερα εξοπλισμένα</a:t>
            </a:r>
            <a:r>
              <a:rPr lang="el-GR"/>
              <a:t>,</a:t>
            </a:r>
            <a:r>
              <a:rPr lang="en-GB"/>
              <a:t> </a:t>
            </a:r>
            <a:r>
              <a:rPr lang="en-GB" dirty="0"/>
              <a:t>για να αντιμετωπίσουν τις προκλήσεις και να συμβάλουν θετικά στις κοινότητές τους.</a:t>
            </a:r>
            <a:endParaRPr dirty="0"/>
          </a:p>
          <a:p>
            <a:pPr marL="457200" marR="0" lvl="0" indent="-228600" algn="just" rtl="0">
              <a:lnSpc>
                <a:spcPct val="90000"/>
              </a:lnSpc>
              <a:spcBef>
                <a:spcPts val="1000"/>
              </a:spcBef>
              <a:spcAft>
                <a:spcPts val="0"/>
              </a:spcAft>
              <a:buClr>
                <a:srgbClr val="000000"/>
              </a:buClr>
              <a:buSzPts val="1800"/>
              <a:buFont typeface="Arial"/>
              <a:buNone/>
            </a:pPr>
            <a:endParaRPr sz="14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20" name="Google Shape;220;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Κίνητρα για να γίνει</a:t>
            </a:r>
            <a:r>
              <a:rPr lang="el-GR" b="1" dirty="0"/>
              <a:t> κανείς </a:t>
            </a:r>
            <a:r>
              <a:rPr lang="en-GB" b="1" dirty="0" err="1"/>
              <a:t>ενεργός</a:t>
            </a:r>
            <a:r>
              <a:rPr lang="en-GB" b="1" dirty="0"/>
              <a:t> πολίτης </a:t>
            </a:r>
            <a:endParaRPr b="1" dirty="0"/>
          </a:p>
        </p:txBody>
      </p:sp>
    </p:spTree>
    <p:extLst>
      <p:ext uri="{BB962C8B-B14F-4D97-AF65-F5344CB8AC3E}">
        <p14:creationId xmlns:p14="http://schemas.microsoft.com/office/powerpoint/2010/main" val="3112417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405490" y="1358536"/>
            <a:ext cx="11381020" cy="5187240"/>
            <a:chOff x="6120" y="-1"/>
            <a:chExt cx="11381020" cy="5187240"/>
          </a:xfrm>
        </p:grpSpPr>
        <p:sp>
          <p:nvSpPr>
            <p:cNvPr id="59" name="Google Shape;59;p2"/>
            <p:cNvSpPr/>
            <p:nvPr/>
          </p:nvSpPr>
          <p:spPr>
            <a:xfrm rot="-5400000">
              <a:off x="-1513819"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txBox="1"/>
            <p:nvPr/>
          </p:nvSpPr>
          <p:spPr>
            <a:xfrm>
              <a:off x="6120"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Η </a:t>
              </a:r>
              <a:r>
                <a:rPr lang="en-GB" sz="1800" b="0" i="0" u="none" strike="noStrike" cap="none" dirty="0" err="1">
                  <a:solidFill>
                    <a:schemeClr val="dk1"/>
                  </a:solidFill>
                  <a:latin typeface="Calibri"/>
                  <a:ea typeface="Calibri"/>
                  <a:cs typeface="Calibri"/>
                  <a:sym typeface="Calibri"/>
                </a:rPr>
                <a:t>συμμετοχή</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των</a:t>
              </a:r>
              <a:r>
                <a:rPr lang="en-GB" sz="1800" b="0" i="0" u="none" strike="noStrike" cap="none" dirty="0">
                  <a:solidFill>
                    <a:schemeClr val="dk1"/>
                  </a:solidFill>
                  <a:latin typeface="Calibri"/>
                  <a:ea typeface="Calibri"/>
                  <a:cs typeface="Calibri"/>
                  <a:sym typeface="Calibri"/>
                </a:rPr>
                <a:t> π</a:t>
              </a:r>
              <a:r>
                <a:rPr lang="en-GB" sz="1800" b="0" i="0" u="none" strike="noStrike" cap="none" dirty="0" err="1">
                  <a:solidFill>
                    <a:schemeClr val="dk1"/>
                  </a:solidFill>
                  <a:latin typeface="Calibri"/>
                  <a:ea typeface="Calibri"/>
                  <a:cs typeface="Calibri"/>
                  <a:sym typeface="Calibri"/>
                </a:rPr>
                <a:t>ολιτών</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είν</a:t>
              </a:r>
              <a:r>
                <a:rPr lang="en-GB" sz="1800" b="0" i="0" u="none" strike="noStrike" cap="none" dirty="0">
                  <a:solidFill>
                    <a:schemeClr val="dk1"/>
                  </a:solidFill>
                  <a:latin typeface="Calibri"/>
                  <a:ea typeface="Calibri"/>
                  <a:cs typeface="Calibri"/>
                  <a:sym typeface="Calibri"/>
                </a:rPr>
                <a:t>αι απαραίτητη σε μια δημοκρατική κοινωνία για την αποτελεσματική λειτουργία της κοινότητας και του κράτους, καθώς προάγει τους δημοκρατικούς θεσμούς. </a:t>
              </a:r>
              <a:endParaRPr sz="1800" b="0" i="0" u="none" strike="noStrike" cap="none" dirty="0">
                <a:solidFill>
                  <a:schemeClr val="dk1"/>
                </a:solidFill>
                <a:latin typeface="Calibri"/>
                <a:ea typeface="Calibri"/>
                <a:cs typeface="Calibri"/>
                <a:sym typeface="Calibri"/>
              </a:endParaRPr>
            </a:p>
          </p:txBody>
        </p:sp>
        <p:sp>
          <p:nvSpPr>
            <p:cNvPr id="61" name="Google Shape;61;p2"/>
            <p:cNvSpPr/>
            <p:nvPr/>
          </p:nvSpPr>
          <p:spPr>
            <a:xfrm rot="-5400000">
              <a:off x="794595"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txBox="1"/>
            <p:nvPr/>
          </p:nvSpPr>
          <p:spPr>
            <a:xfrm>
              <a:off x="2314534"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Είναι ζωτικής σημασίας να ενθαρρυνθεί κάθε πολίτης, καθώς και οι μη κυβερνητικές οργανώσεις, να συμμετέχουν ενεργά στην κοινωνία των πολιτών και να είναι μέρος των πολιτικών διαδικασιών και των διαδικασιών λήψης αποφάσεων. Οι πολίτες και οι ΜΚΟ πρέπει να συνεχίσουν να διασφαλίζουν τα δικαιώματα συμμετοχής όλων.</a:t>
              </a:r>
              <a:endParaRPr sz="1800" b="0" i="0" u="none" strike="noStrike" cap="none" dirty="0">
                <a:solidFill>
                  <a:schemeClr val="dk1"/>
                </a:solidFill>
                <a:latin typeface="Calibri"/>
                <a:ea typeface="Calibri"/>
                <a:cs typeface="Calibri"/>
                <a:sym typeface="Calibri"/>
              </a:endParaRPr>
            </a:p>
          </p:txBody>
        </p:sp>
        <p:sp>
          <p:nvSpPr>
            <p:cNvPr id="63" name="Google Shape;63;p2"/>
            <p:cNvSpPr/>
            <p:nvPr/>
          </p:nvSpPr>
          <p:spPr>
            <a:xfrm rot="-5400000">
              <a:off x="3103010"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a:off x="4622949"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Ο όρος </a:t>
              </a:r>
              <a:r>
                <a:rPr lang="en-GB" sz="1800" b="0" i="0" u="none" strike="noStrike" cap="none" dirty="0" err="1">
                  <a:solidFill>
                    <a:schemeClr val="dk1"/>
                  </a:solidFill>
                  <a:latin typeface="Calibri"/>
                  <a:ea typeface="Calibri"/>
                  <a:cs typeface="Calibri"/>
                  <a:sym typeface="Calibri"/>
                </a:rPr>
                <a:t>ενεργός</a:t>
              </a:r>
              <a:r>
                <a:rPr lang="en-GB" sz="1800" b="0" i="0" u="none" strike="noStrike" cap="none"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πολιτότητα </a:t>
              </a:r>
              <a:r>
                <a:rPr lang="en-GB" sz="1800" b="0" i="0" u="none" strike="noStrike" cap="none" dirty="0" err="1">
                  <a:solidFill>
                    <a:schemeClr val="dk1"/>
                  </a:solidFill>
                  <a:latin typeface="Calibri"/>
                  <a:ea typeface="Calibri"/>
                  <a:cs typeface="Calibri"/>
                  <a:sym typeface="Calibri"/>
                </a:rPr>
                <a:t>χρησιμο</a:t>
              </a:r>
              <a:r>
                <a:rPr lang="en-GB" sz="1800" b="0" i="0" u="none" strike="noStrike" cap="none" dirty="0">
                  <a:solidFill>
                    <a:schemeClr val="dk1"/>
                  </a:solidFill>
                  <a:latin typeface="Calibri"/>
                  <a:ea typeface="Calibri"/>
                  <a:cs typeface="Calibri"/>
                  <a:sym typeface="Calibri"/>
                </a:rPr>
                <a:t>ποιείται τα τελευταία χρόνια και έχει διάφορες σημασίες</a:t>
              </a:r>
              <a:r>
                <a:rPr lang="en-GB"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p:txBody>
        </p:sp>
        <p:sp>
          <p:nvSpPr>
            <p:cNvPr id="65" name="Google Shape;65;p2"/>
            <p:cNvSpPr/>
            <p:nvPr/>
          </p:nvSpPr>
          <p:spPr>
            <a:xfrm rot="-5400000">
              <a:off x="5411424"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txBox="1"/>
            <p:nvPr/>
          </p:nvSpPr>
          <p:spPr>
            <a:xfrm>
              <a:off x="6931363"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Τι σημαίνει για εσάς ο όρος </a:t>
              </a:r>
              <a:r>
                <a:rPr lang="el-GR" sz="1800" b="0" i="0" u="none" strike="noStrike" cap="none" dirty="0">
                  <a:solidFill>
                    <a:schemeClr val="dk1"/>
                  </a:solidFill>
                  <a:latin typeface="Calibri"/>
                  <a:ea typeface="Calibri"/>
                  <a:cs typeface="Calibri"/>
                  <a:sym typeface="Calibri"/>
                </a:rPr>
                <a:t>«</a:t>
              </a:r>
              <a:r>
                <a:rPr lang="en-GB" sz="1800" b="0" i="0" u="none" strike="noStrike" cap="none" dirty="0" err="1">
                  <a:solidFill>
                    <a:schemeClr val="dk1"/>
                  </a:solidFill>
                  <a:latin typeface="Calibri"/>
                  <a:ea typeface="Calibri"/>
                  <a:cs typeface="Calibri"/>
                  <a:sym typeface="Calibri"/>
                </a:rPr>
                <a:t>ενεργός</a:t>
              </a:r>
              <a:r>
                <a:rPr lang="en-GB" sz="1800" b="0" i="0" u="none" strike="noStrike" cap="none" dirty="0">
                  <a:solidFill>
                    <a:schemeClr val="dk1"/>
                  </a:solidFill>
                  <a:latin typeface="Calibri"/>
                  <a:ea typeface="Calibri"/>
                  <a:cs typeface="Calibri"/>
                  <a:sym typeface="Calibri"/>
                </a:rPr>
                <a:t> π</a:t>
              </a:r>
              <a:r>
                <a:rPr lang="en-GB" sz="1800" b="0" i="0" u="none" strike="noStrike" cap="none" dirty="0" err="1">
                  <a:solidFill>
                    <a:schemeClr val="dk1"/>
                  </a:solidFill>
                  <a:latin typeface="Calibri"/>
                  <a:ea typeface="Calibri"/>
                  <a:cs typeface="Calibri"/>
                  <a:sym typeface="Calibri"/>
                </a:rPr>
                <a:t>ολίτης</a:t>
              </a:r>
              <a:r>
                <a:rPr lang="el-GR" sz="1800" b="0" i="0" u="none" strike="noStrike" cap="none" dirty="0">
                  <a:solidFill>
                    <a:schemeClr val="dk1"/>
                  </a:solidFill>
                  <a:latin typeface="Calibri"/>
                  <a:ea typeface="Calibri"/>
                  <a:cs typeface="Calibri"/>
                  <a:sym typeface="Calibri"/>
                </a:rPr>
                <a:t>»</a:t>
              </a:r>
              <a:r>
                <a:rPr lang="en-GB" sz="1800" b="0" i="0" u="none" strike="noStrike" cap="none" dirty="0">
                  <a:solidFill>
                    <a:schemeClr val="dk1"/>
                  </a:solidFill>
                  <a:latin typeface="Calibri"/>
                  <a:ea typeface="Calibri"/>
                  <a:cs typeface="Calibri"/>
                  <a:sym typeface="Calibri"/>
                </a:rPr>
                <a:t>; Δεν υπάρχουν λανθασμένες απαντήσεις και αυτό που θα πείτε και θα συζητήσετε θα αντικατοπτρίζει την αφετηρία σας σε σχέση με αυτό το θέμα. </a:t>
              </a:r>
              <a:endParaRPr sz="1800" b="0" i="0" u="none" strike="noStrike" cap="none" dirty="0">
                <a:solidFill>
                  <a:schemeClr val="dk1"/>
                </a:solidFill>
                <a:latin typeface="Calibri"/>
                <a:ea typeface="Calibri"/>
                <a:cs typeface="Calibri"/>
                <a:sym typeface="Calibri"/>
              </a:endParaRPr>
            </a:p>
          </p:txBody>
        </p:sp>
        <p:sp>
          <p:nvSpPr>
            <p:cNvPr id="67" name="Google Shape;67;p2"/>
            <p:cNvSpPr/>
            <p:nvPr/>
          </p:nvSpPr>
          <p:spPr>
            <a:xfrm rot="-5400000">
              <a:off x="7719839"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txBox="1"/>
            <p:nvPr/>
          </p:nvSpPr>
          <p:spPr>
            <a:xfrm>
              <a:off x="9239778"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Ας δούμε τις δύο λέξεις ξεχωριστά: </a:t>
              </a:r>
              <a:r>
                <a:rPr lang="el-GR" sz="1800" b="0" i="0" u="none" strike="noStrike" cap="none" dirty="0">
                  <a:solidFill>
                    <a:schemeClr val="dk1"/>
                  </a:solidFill>
                  <a:latin typeface="Calibri"/>
                  <a:ea typeface="Calibri"/>
                  <a:cs typeface="Calibri"/>
                  <a:sym typeface="Calibri"/>
                </a:rPr>
                <a:t>«</a:t>
              </a:r>
              <a:r>
                <a:rPr lang="en-GB" sz="1800" b="0" i="0" u="none" strike="noStrike" cap="none" dirty="0" err="1">
                  <a:solidFill>
                    <a:schemeClr val="dk1"/>
                  </a:solidFill>
                  <a:latin typeface="Calibri"/>
                  <a:ea typeface="Calibri"/>
                  <a:cs typeface="Calibri"/>
                  <a:sym typeface="Calibri"/>
                </a:rPr>
                <a:t>Ενεργός</a:t>
              </a:r>
              <a:r>
                <a:rPr lang="el-GR" sz="1800" dirty="0">
                  <a:solidFill>
                    <a:schemeClr val="dk1"/>
                  </a:solidFill>
                  <a:latin typeface="Calibri"/>
                  <a:ea typeface="Calibri"/>
                  <a:cs typeface="Calibri"/>
                  <a:sym typeface="Calibri"/>
                </a:rPr>
                <a:t>»</a:t>
              </a:r>
              <a:r>
                <a:rPr lang="en-GB" sz="1800" b="0" i="0" u="none" strike="noStrike" cap="none" dirty="0">
                  <a:solidFill>
                    <a:schemeClr val="dk1"/>
                  </a:solidFill>
                  <a:latin typeface="Calibri"/>
                  <a:ea typeface="Calibri"/>
                  <a:cs typeface="Calibri"/>
                  <a:sym typeface="Calibri"/>
                </a:rPr>
                <a:t> και </a:t>
              </a:r>
              <a:r>
                <a:rPr lang="el-GR" sz="1800" b="0" i="0" u="none" strike="noStrike" cap="none" dirty="0">
                  <a:solidFill>
                    <a:schemeClr val="dk1"/>
                  </a:solidFill>
                  <a:latin typeface="Calibri"/>
                  <a:ea typeface="Calibri"/>
                  <a:cs typeface="Calibri"/>
                  <a:sym typeface="Calibri"/>
                </a:rPr>
                <a:t>«</a:t>
              </a:r>
              <a:r>
                <a:rPr lang="el-GR" sz="1800" dirty="0">
                  <a:solidFill>
                    <a:schemeClr val="dk1"/>
                  </a:solidFill>
                  <a:latin typeface="Calibri"/>
                  <a:ea typeface="Calibri"/>
                  <a:cs typeface="Calibri"/>
                  <a:sym typeface="Calibri"/>
                </a:rPr>
                <a:t>Πολιτότητα».</a:t>
              </a:r>
              <a:r>
                <a:rPr lang="en-GB" sz="1800" b="0" i="0" u="none" strike="noStrike" cap="none" dirty="0">
                  <a:solidFill>
                    <a:schemeClr val="dk1"/>
                  </a:solidFill>
                  <a:latin typeface="Calibri"/>
                  <a:ea typeface="Calibri"/>
                  <a:cs typeface="Calibri"/>
                  <a:sym typeface="Calibri"/>
                </a:rPr>
                <a:t> Τι σημαίνουν για εσάς;</a:t>
              </a:r>
              <a:endParaRPr sz="1800" b="0" i="0" u="none" strike="noStrike" cap="none" dirty="0">
                <a:solidFill>
                  <a:schemeClr val="dk1"/>
                </a:solidFill>
                <a:latin typeface="Calibri"/>
                <a:ea typeface="Calibri"/>
                <a:cs typeface="Calibri"/>
                <a:sym typeface="Calibri"/>
              </a:endParaRPr>
            </a:p>
          </p:txBody>
        </p:sp>
      </p:grpSp>
      <p:sp>
        <p:nvSpPr>
          <p:cNvPr id="69" name="Google Shape;69;p2"/>
          <p:cNvSpPr txBox="1">
            <a:spLocks noGrp="1"/>
          </p:cNvSpPr>
          <p:nvPr>
            <p:ph type="title"/>
          </p:nvPr>
        </p:nvSpPr>
        <p:spPr>
          <a:xfrm>
            <a:off x="341925" y="302142"/>
            <a:ext cx="11508150"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Εισαγωγή </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Google Shape;74;p26"/>
          <p:cNvGrpSpPr/>
          <p:nvPr/>
        </p:nvGrpSpPr>
        <p:grpSpPr>
          <a:xfrm>
            <a:off x="908927" y="1972333"/>
            <a:ext cx="10374145" cy="4554410"/>
            <a:chOff x="509557" y="522944"/>
            <a:chExt cx="10374145" cy="4554410"/>
          </a:xfrm>
        </p:grpSpPr>
        <p:sp>
          <p:nvSpPr>
            <p:cNvPr id="75" name="Google Shape;75;p26"/>
            <p:cNvSpPr/>
            <p:nvPr/>
          </p:nvSpPr>
          <p:spPr>
            <a:xfrm rot="-3600000">
              <a:off x="1366" y="2681599"/>
              <a:ext cx="2903946" cy="1887564"/>
            </a:xfrm>
            <a:prstGeom prst="round2SameRect">
              <a:avLst>
                <a:gd name="adj1" fmla="val 16667"/>
                <a:gd name="adj2" fmla="val 0"/>
              </a:avLst>
            </a:prstGeom>
            <a:gradFill>
              <a:gsLst>
                <a:gs pos="0">
                  <a:srgbClr val="A1CBEC"/>
                </a:gs>
                <a:gs pos="35000">
                  <a:srgbClr val="BDD9F1"/>
                </a:gs>
                <a:gs pos="100000">
                  <a:srgbClr val="E5F0F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6"/>
            <p:cNvSpPr txBox="1"/>
            <p:nvPr/>
          </p:nvSpPr>
          <p:spPr>
            <a:xfrm rot="-3600000">
              <a:off x="133408" y="2750706"/>
              <a:ext cx="2719660" cy="1795421"/>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dirty="0">
                  <a:solidFill>
                    <a:schemeClr val="dk1"/>
                  </a:solidFill>
                  <a:latin typeface="Calibri"/>
                  <a:ea typeface="Calibri"/>
                  <a:cs typeface="Calibri"/>
                  <a:sym typeface="Calibri"/>
                </a:rPr>
                <a:t>Πάρτε τις συσκευές σας (φορητό υπολογιστή ή κινητό) και αποκτήστε πρόσβαση στο </a:t>
              </a:r>
              <a:r>
                <a:rPr lang="en-GB" sz="1600" b="1" i="0" u="sng" strike="noStrike" cap="none" dirty="0">
                  <a:solidFill>
                    <a:schemeClr val="dk1"/>
                  </a:solidFill>
                  <a:latin typeface="Calibri"/>
                  <a:ea typeface="Calibri"/>
                  <a:cs typeface="Calibri"/>
                  <a:sym typeface="Calibri"/>
                </a:rPr>
                <a:t>διαδίκτυο. </a:t>
              </a:r>
              <a:endParaRPr sz="1600" b="0" i="0" u="none" strike="noStrike" cap="none" dirty="0">
                <a:solidFill>
                  <a:schemeClr val="dk1"/>
                </a:solidFill>
                <a:latin typeface="Calibri"/>
                <a:ea typeface="Calibri"/>
                <a:cs typeface="Calibri"/>
                <a:sym typeface="Calibri"/>
              </a:endParaRPr>
            </a:p>
          </p:txBody>
        </p:sp>
        <p:sp>
          <p:nvSpPr>
            <p:cNvPr id="77" name="Google Shape;77;p26"/>
            <p:cNvSpPr/>
            <p:nvPr/>
          </p:nvSpPr>
          <p:spPr>
            <a:xfrm rot="-1200000">
              <a:off x="2568850" y="527223"/>
              <a:ext cx="2903946" cy="1887564"/>
            </a:xfrm>
            <a:prstGeom prst="round2SameRect">
              <a:avLst>
                <a:gd name="adj1" fmla="val 16667"/>
                <a:gd name="adj2" fmla="val 0"/>
              </a:avLst>
            </a:prstGeom>
            <a:gradFill>
              <a:gsLst>
                <a:gs pos="0">
                  <a:srgbClr val="A0E8F1"/>
                </a:gs>
                <a:gs pos="35000">
                  <a:srgbClr val="BDEFF2"/>
                </a:gs>
                <a:gs pos="100000">
                  <a:srgbClr val="E4F9F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6"/>
            <p:cNvSpPr txBox="1"/>
            <p:nvPr/>
          </p:nvSpPr>
          <p:spPr>
            <a:xfrm rot="-1200000">
              <a:off x="2676750" y="616588"/>
              <a:ext cx="2719660" cy="1795421"/>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dirty="0">
                  <a:solidFill>
                    <a:schemeClr val="dk1"/>
                  </a:solidFill>
                  <a:latin typeface="Calibri"/>
                  <a:ea typeface="Calibri"/>
                  <a:cs typeface="Calibri"/>
                  <a:sym typeface="Calibri"/>
                </a:rPr>
                <a:t>Επισκεφθείτε την πλατφόρμα </a:t>
              </a:r>
              <a:r>
                <a:rPr lang="en-GB" sz="1600" b="0" i="0" u="none" strike="noStrike" cap="none" dirty="0" err="1">
                  <a:solidFill>
                    <a:schemeClr val="dk1"/>
                  </a:solidFill>
                  <a:latin typeface="Calibri"/>
                  <a:ea typeface="Calibri"/>
                  <a:cs typeface="Calibri"/>
                  <a:sym typeface="Calibri"/>
                </a:rPr>
                <a:t>Padlet </a:t>
              </a:r>
              <a:r>
                <a:rPr lang="en-GB" sz="1600" b="0" i="0" u="none" strike="noStrike" cap="none" dirty="0">
                  <a:solidFill>
                    <a:schemeClr val="dk1"/>
                  </a:solidFill>
                  <a:latin typeface="Calibri"/>
                  <a:ea typeface="Calibri"/>
                  <a:cs typeface="Calibri"/>
                  <a:sym typeface="Calibri"/>
                </a:rPr>
                <a:t>(ο σύνδεσμος θα σας δοθεί από τον εκπαιδευτή)</a:t>
              </a:r>
              <a:endParaRPr sz="1600" b="0" i="0" u="none" strike="noStrike" cap="none" dirty="0">
                <a:solidFill>
                  <a:schemeClr val="dk1"/>
                </a:solidFill>
                <a:latin typeface="Calibri"/>
                <a:ea typeface="Calibri"/>
                <a:cs typeface="Calibri"/>
                <a:sym typeface="Calibri"/>
              </a:endParaRPr>
            </a:p>
          </p:txBody>
        </p:sp>
        <p:sp>
          <p:nvSpPr>
            <p:cNvPr id="79" name="Google Shape;79;p26"/>
            <p:cNvSpPr/>
            <p:nvPr/>
          </p:nvSpPr>
          <p:spPr>
            <a:xfrm rot="1200000">
              <a:off x="5896202" y="522944"/>
              <a:ext cx="2903946" cy="2029431"/>
            </a:xfrm>
            <a:prstGeom prst="round2SameRect">
              <a:avLst>
                <a:gd name="adj1" fmla="val 16667"/>
                <a:gd name="adj2" fmla="val 0"/>
              </a:avLst>
            </a:prstGeom>
            <a:gradFill>
              <a:gsLst>
                <a:gs pos="0">
                  <a:srgbClr val="A0F4DC"/>
                </a:gs>
                <a:gs pos="35000">
                  <a:srgbClr val="BCF6E7"/>
                </a:gs>
                <a:gs pos="100000">
                  <a:srgbClr val="E4FCF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6"/>
            <p:cNvSpPr txBox="1"/>
            <p:nvPr/>
          </p:nvSpPr>
          <p:spPr>
            <a:xfrm rot="1200000">
              <a:off x="5995360" y="616326"/>
              <a:ext cx="2719660" cy="1804126"/>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dirty="0">
                  <a:solidFill>
                    <a:schemeClr val="dk1"/>
                  </a:solidFill>
                  <a:latin typeface="Calibri"/>
                  <a:ea typeface="Calibri"/>
                  <a:cs typeface="Calibri"/>
                  <a:sym typeface="Calibri"/>
                </a:rPr>
                <a:t>Γράψτε στον</a:t>
              </a:r>
              <a:r>
                <a:rPr lang="en-GB" sz="1600" dirty="0">
                  <a:solidFill>
                    <a:schemeClr val="dk1"/>
                  </a:solidFill>
                  <a:latin typeface="Calibri"/>
                  <a:ea typeface="Calibri"/>
                  <a:cs typeface="Calibri"/>
                  <a:sym typeface="Calibri"/>
                </a:rPr>
                <a:t> </a:t>
              </a:r>
              <a:r>
                <a:rPr lang="en-GB" sz="1600" b="0" i="0" u="none" strike="noStrike" cap="none" dirty="0">
                  <a:solidFill>
                    <a:schemeClr val="dk1"/>
                  </a:solidFill>
                  <a:latin typeface="Calibri"/>
                  <a:ea typeface="Calibri"/>
                  <a:cs typeface="Calibri"/>
                  <a:sym typeface="Calibri"/>
                </a:rPr>
                <a:t>τοίχο τι νομίζετε ότι είναι η Ενεργός </a:t>
              </a:r>
              <a:r>
                <a:rPr lang="el-GR" sz="1600" dirty="0">
                  <a:solidFill>
                    <a:schemeClr val="dk1"/>
                  </a:solidFill>
                  <a:latin typeface="Calibri"/>
                  <a:ea typeface="Calibri"/>
                  <a:cs typeface="Calibri"/>
                  <a:sym typeface="Calibri"/>
                </a:rPr>
                <a:t>Πολιτότητα</a:t>
              </a:r>
              <a:r>
                <a:rPr lang="en-GB" sz="1600" b="0" i="0" u="none" strike="noStrike" cap="none" dirty="0">
                  <a:solidFill>
                    <a:schemeClr val="dk1"/>
                  </a:solidFill>
                  <a:latin typeface="Calibri"/>
                  <a:ea typeface="Calibri"/>
                  <a:cs typeface="Calibri"/>
                  <a:sym typeface="Calibri"/>
                </a:rPr>
                <a:t> και η </a:t>
              </a:r>
              <a:r>
                <a:rPr lang="el-GR" sz="1600" dirty="0">
                  <a:solidFill>
                    <a:schemeClr val="dk1"/>
                  </a:solidFill>
                  <a:latin typeface="Calibri"/>
                  <a:ea typeface="Calibri"/>
                  <a:cs typeface="Calibri"/>
                  <a:sym typeface="Calibri"/>
                </a:rPr>
                <a:t>Συμμετοχή στα κοινά</a:t>
              </a:r>
              <a:r>
                <a:rPr lang="en-GB" sz="1600" b="0" i="0" u="none" strike="noStrike" cap="none" dirty="0">
                  <a:solidFill>
                    <a:schemeClr val="dk1"/>
                  </a:solidFill>
                  <a:latin typeface="Calibri"/>
                  <a:ea typeface="Calibri"/>
                  <a:cs typeface="Calibri"/>
                  <a:sym typeface="Calibri"/>
                </a:rPr>
                <a:t> (λέξεις/φράσεις κ.λπ.) Εκτός από την ψήφο, ποιοι είναι οι τρόποι με τους οποίους οι πολίτες μπορούν να συμμετέχουν ενεργά;</a:t>
              </a:r>
              <a:endParaRPr sz="1600" b="0" i="0" u="none" strike="noStrike" cap="none" dirty="0">
                <a:solidFill>
                  <a:schemeClr val="dk1"/>
                </a:solidFill>
                <a:latin typeface="Calibri"/>
                <a:ea typeface="Calibri"/>
                <a:cs typeface="Calibri"/>
                <a:sym typeface="Calibri"/>
              </a:endParaRPr>
            </a:p>
          </p:txBody>
        </p:sp>
        <p:sp>
          <p:nvSpPr>
            <p:cNvPr id="81" name="Google Shape;81;p26"/>
            <p:cNvSpPr/>
            <p:nvPr/>
          </p:nvSpPr>
          <p:spPr>
            <a:xfrm rot="3600000">
              <a:off x="8487947" y="2681599"/>
              <a:ext cx="2903946" cy="1887564"/>
            </a:xfrm>
            <a:prstGeom prst="round2SameRect">
              <a:avLst>
                <a:gd name="adj1" fmla="val 16667"/>
                <a:gd name="adj2" fmla="val 0"/>
              </a:avLst>
            </a:prstGeom>
            <a:gradFill>
              <a:gsLst>
                <a:gs pos="0">
                  <a:srgbClr val="9EF9C6"/>
                </a:gs>
                <a:gs pos="35000">
                  <a:srgbClr val="BBFAD6"/>
                </a:gs>
                <a:gs pos="100000">
                  <a:srgbClr val="E3FFF1"/>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6"/>
            <p:cNvSpPr txBox="1"/>
            <p:nvPr/>
          </p:nvSpPr>
          <p:spPr>
            <a:xfrm rot="3600000">
              <a:off x="8540191" y="2750706"/>
              <a:ext cx="2719660" cy="1795421"/>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Ομαδική συζήτηση/αναστοχασμός</a:t>
              </a:r>
              <a:endParaRPr sz="1600" b="0" i="0" u="none" strike="noStrike" cap="none">
                <a:solidFill>
                  <a:schemeClr val="dk1"/>
                </a:solidFill>
                <a:latin typeface="Calibri"/>
                <a:ea typeface="Calibri"/>
                <a:cs typeface="Calibri"/>
                <a:sym typeface="Calibri"/>
              </a:endParaRPr>
            </a:p>
          </p:txBody>
        </p:sp>
      </p:grpSp>
      <p:sp>
        <p:nvSpPr>
          <p:cNvPr id="83" name="Google Shape;83;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Ο</a:t>
            </a:r>
            <a:r>
              <a:rPr lang="en-GB" b="1" dirty="0" err="1"/>
              <a:t>ρισμός</a:t>
            </a:r>
            <a:r>
              <a:rPr lang="en-GB" b="1" dirty="0"/>
              <a:t> της </a:t>
            </a:r>
            <a:r>
              <a:rPr lang="en-GB" b="1" dirty="0" err="1"/>
              <a:t>ενεργού</a:t>
            </a:r>
            <a:r>
              <a:rPr lang="en-GB" b="1" dirty="0"/>
              <a:t> π</a:t>
            </a:r>
            <a:r>
              <a:rPr lang="en-GB" b="1" dirty="0" err="1"/>
              <a:t>ολιτότητ</a:t>
            </a:r>
            <a:r>
              <a:rPr lang="en-GB" b="1" dirty="0"/>
              <a:t>ας και της</a:t>
            </a:r>
            <a:r>
              <a:rPr lang="el-GR" b="1" dirty="0"/>
              <a:t> συμμετοχής στα κοινά</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83" name="Google Shape;83;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Ο</a:t>
            </a:r>
            <a:r>
              <a:rPr lang="en-GB" b="1" dirty="0" err="1"/>
              <a:t>ρισμός</a:t>
            </a:r>
            <a:r>
              <a:rPr lang="en-GB" b="1" dirty="0"/>
              <a:t> της </a:t>
            </a:r>
            <a:r>
              <a:rPr lang="en-GB" b="1" dirty="0" err="1"/>
              <a:t>ενεργού</a:t>
            </a:r>
            <a:r>
              <a:rPr lang="en-GB" b="1" dirty="0"/>
              <a:t> π</a:t>
            </a:r>
            <a:r>
              <a:rPr lang="en-GB" b="1" dirty="0" err="1"/>
              <a:t>ολιτότητ</a:t>
            </a:r>
            <a:r>
              <a:rPr lang="en-GB" b="1" dirty="0"/>
              <a:t>ας και της</a:t>
            </a:r>
            <a:r>
              <a:rPr lang="el-GR" b="1" dirty="0"/>
              <a:t> συμμετοχής στα κοινά</a:t>
            </a:r>
            <a:endParaRPr b="1" dirty="0"/>
          </a:p>
        </p:txBody>
      </p:sp>
      <p:pic>
        <p:nvPicPr>
          <p:cNvPr id="2" name="fXGkR8vCyvU"/>
          <p:cNvPicPr>
            <a:picLocks noRot="1" noChangeAspect="1"/>
          </p:cNvPicPr>
          <p:nvPr>
            <a:videoFile r:link="rId1"/>
          </p:nvPr>
        </p:nvPicPr>
        <p:blipFill>
          <a:blip r:embed="rId4"/>
          <a:stretch>
            <a:fillRect/>
          </a:stretch>
        </p:blipFill>
        <p:spPr>
          <a:xfrm>
            <a:off x="1191491" y="1132609"/>
            <a:ext cx="9809018" cy="5517572"/>
          </a:xfrm>
          <a:prstGeom prst="rect">
            <a:avLst/>
          </a:prstGeom>
        </p:spPr>
      </p:pic>
    </p:spTree>
    <p:extLst>
      <p:ext uri="{BB962C8B-B14F-4D97-AF65-F5344CB8AC3E}">
        <p14:creationId xmlns:p14="http://schemas.microsoft.com/office/powerpoint/2010/main" val="153612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7"/>
          <p:cNvSpPr txBox="1">
            <a:spLocks noGrp="1"/>
          </p:cNvSpPr>
          <p:nvPr>
            <p:ph type="body" idx="1"/>
          </p:nvPr>
        </p:nvSpPr>
        <p:spPr>
          <a:xfrm>
            <a:off x="243840" y="1214582"/>
            <a:ext cx="11548790" cy="5214817"/>
          </a:xfrm>
          <a:prstGeom prst="rect">
            <a:avLst/>
          </a:prstGeom>
          <a:noFill/>
          <a:ln>
            <a:noFill/>
          </a:ln>
        </p:spPr>
        <p:txBody>
          <a:bodyPr spcFirstLastPara="1" wrap="square" lIns="0" tIns="0" rIns="0" bIns="0" anchor="t" anchorCtr="0">
            <a:noAutofit/>
          </a:bodyPr>
          <a:lstStyle/>
          <a:p>
            <a:pPr marL="228600" lvl="0" indent="0" algn="l" rtl="0">
              <a:lnSpc>
                <a:spcPct val="150000"/>
              </a:lnSpc>
              <a:spcBef>
                <a:spcPts val="1000"/>
              </a:spcBef>
              <a:spcAft>
                <a:spcPts val="0"/>
              </a:spcAft>
              <a:buSzPts val="1800"/>
              <a:buNone/>
            </a:pPr>
            <a:r>
              <a:rPr lang="el-GR" dirty="0"/>
              <a:t>«</a:t>
            </a:r>
            <a:r>
              <a:rPr lang="en-GB" dirty="0" err="1"/>
              <a:t>Πολιτική</a:t>
            </a:r>
            <a:r>
              <a:rPr lang="en-GB" dirty="0"/>
              <a:t> δέσμευση σημαίνει να εργαζόμαστε για να κάνουμε τη διαφορά στην πολιτική ζωή των κοινοτήτων μας και να αναπτύσσουμε τον συνδυασμό γνώσεων, δεξιοτήτων, αξιών και κινήτρων. Σημαίνει προώθηση της ποιότητας ζωής σε μια κοινότητα, μέσω πολιτικών και μη πολιτικών διαδικασιών.</a:t>
            </a:r>
            <a:r>
              <a:rPr lang="el-GR" dirty="0"/>
              <a:t>»</a:t>
            </a:r>
            <a:endParaRPr dirty="0"/>
          </a:p>
          <a:p>
            <a:pPr marL="228600" lvl="0" indent="0" algn="r" rtl="0">
              <a:lnSpc>
                <a:spcPct val="150000"/>
              </a:lnSpc>
              <a:spcBef>
                <a:spcPts val="1000"/>
              </a:spcBef>
              <a:spcAft>
                <a:spcPts val="0"/>
              </a:spcAft>
              <a:buSzPts val="1800"/>
              <a:buNone/>
            </a:pPr>
            <a:r>
              <a:rPr lang="en-GB" sz="1600" b="1" dirty="0"/>
              <a:t>Πηγή: </a:t>
            </a:r>
            <a:r>
              <a:rPr lang="en-GB" sz="1600" dirty="0"/>
              <a:t>(Ed.). (2000). Πολιτική υπευθυνότητα και τριτοβάθμια εκπαίδευση. Greenwood Publishing Group. </a:t>
            </a:r>
            <a:endParaRPr sz="1600" dirty="0"/>
          </a:p>
          <a:p>
            <a:pPr marL="228600" lvl="0" indent="0" algn="l" rtl="0">
              <a:lnSpc>
                <a:spcPct val="150000"/>
              </a:lnSpc>
              <a:spcBef>
                <a:spcPts val="1000"/>
              </a:spcBef>
              <a:spcAft>
                <a:spcPts val="0"/>
              </a:spcAft>
              <a:buSzPts val="1800"/>
              <a:buNone/>
            </a:pPr>
            <a:r>
              <a:rPr lang="en-US" dirty="0"/>
              <a:t> </a:t>
            </a:r>
            <a:r>
              <a:rPr lang="el-GR" dirty="0"/>
              <a:t>«</a:t>
            </a:r>
            <a:r>
              <a:rPr lang="en-GB" dirty="0"/>
              <a:t>Η </a:t>
            </a:r>
            <a:r>
              <a:rPr lang="el-GR" dirty="0"/>
              <a:t>συμμετοχή στα κοινά </a:t>
            </a:r>
            <a:r>
              <a:rPr lang="en-GB" dirty="0"/>
              <a:t>ανα</a:t>
            </a:r>
            <a:r>
              <a:rPr lang="en-GB" dirty="0" err="1"/>
              <a:t>φέρετ</a:t>
            </a:r>
            <a:r>
              <a:rPr lang="en-GB" dirty="0"/>
              <a:t>αι στους τρόπους με τους οποίους οι πολίτες συμμετέχουν στη ζωή μιας κοινότητας</a:t>
            </a:r>
            <a:r>
              <a:rPr lang="el-GR" dirty="0"/>
              <a:t>,</a:t>
            </a:r>
            <a:r>
              <a:rPr lang="en-GB" dirty="0"/>
              <a:t> προκειμένου να βελτιώσουν τις συνθήκες για τους άλλους ή να συμβάλουν στη διαμόρφωση του μέλλοντος της κοινότητας.</a:t>
            </a:r>
            <a:r>
              <a:rPr lang="el-GR" dirty="0"/>
              <a:t>»</a:t>
            </a:r>
            <a:endParaRPr dirty="0"/>
          </a:p>
          <a:p>
            <a:pPr marL="228600" lvl="0" indent="0" algn="r" rtl="0">
              <a:lnSpc>
                <a:spcPct val="150000"/>
              </a:lnSpc>
              <a:spcBef>
                <a:spcPts val="1000"/>
              </a:spcBef>
              <a:spcAft>
                <a:spcPts val="0"/>
              </a:spcAft>
              <a:buSzPts val="1800"/>
              <a:buNone/>
            </a:pPr>
            <a:r>
              <a:rPr lang="en-GB" sz="1600" b="1" dirty="0"/>
              <a:t>Πηγή: </a:t>
            </a:r>
            <a:r>
              <a:rPr lang="en-GB" sz="1600" dirty="0"/>
              <a:t>P., &amp; Goggin, J. (2005). Τι εννοούμε με τον όρο "εμπλοκή των πολιτών"; Journal of transformative education, 3(3), 236-253. </a:t>
            </a:r>
            <a:endParaRPr sz="1600" dirty="0"/>
          </a:p>
          <a:p>
            <a:pPr marL="228600" lvl="0" indent="0" algn="l" rtl="0">
              <a:lnSpc>
                <a:spcPct val="150000"/>
              </a:lnSpc>
              <a:spcBef>
                <a:spcPts val="1000"/>
              </a:spcBef>
              <a:spcAft>
                <a:spcPts val="0"/>
              </a:spcAft>
              <a:buSzPts val="1800"/>
              <a:buNone/>
            </a:pPr>
            <a:r>
              <a:rPr lang="en-GB" dirty="0"/>
              <a:t>Η UNICEF ορίζει </a:t>
            </a:r>
            <a:r>
              <a:rPr lang="en-GB" dirty="0" err="1"/>
              <a:t>την</a:t>
            </a:r>
            <a:r>
              <a:rPr lang="en-GB" dirty="0"/>
              <a:t> </a:t>
            </a:r>
            <a:r>
              <a:rPr lang="el-GR" dirty="0"/>
              <a:t>συμμετοχή στα κοινά </a:t>
            </a:r>
            <a:r>
              <a:rPr lang="en-GB" dirty="0" err="1"/>
              <a:t>ως</a:t>
            </a:r>
            <a:r>
              <a:rPr lang="en-GB" dirty="0"/>
              <a:t>: </a:t>
            </a:r>
            <a:r>
              <a:rPr lang="el-GR" dirty="0"/>
              <a:t>«</a:t>
            </a:r>
            <a:r>
              <a:rPr lang="en-GB" dirty="0"/>
              <a:t>α</a:t>
            </a:r>
            <a:r>
              <a:rPr lang="en-GB" dirty="0" err="1"/>
              <a:t>τομικές</a:t>
            </a:r>
            <a:r>
              <a:rPr lang="en-GB" dirty="0"/>
              <a:t> ή συλλογικές δράσεις στις οποίες οι άνθρωποι συμμετέχουν για να βελτιώσουν την ευημερία των κοινοτήτων ή της κοινωνίας γενικότερα.</a:t>
            </a:r>
            <a:r>
              <a:rPr lang="el-GR" dirty="0"/>
              <a:t>»</a:t>
            </a:r>
            <a:r>
              <a:rPr lang="en-GB" dirty="0"/>
              <a:t> </a:t>
            </a:r>
            <a:endParaRPr dirty="0"/>
          </a:p>
          <a:p>
            <a:pPr marL="228600" lvl="0" indent="0" algn="r" rtl="0">
              <a:lnSpc>
                <a:spcPct val="150000"/>
              </a:lnSpc>
              <a:spcBef>
                <a:spcPts val="1000"/>
              </a:spcBef>
              <a:spcAft>
                <a:spcPts val="0"/>
              </a:spcAft>
              <a:buSzPts val="1800"/>
              <a:buNone/>
            </a:pPr>
            <a:r>
              <a:rPr lang="en-GB" sz="1600" b="1" dirty="0"/>
              <a:t>Πηγή: </a:t>
            </a:r>
            <a:r>
              <a:rPr lang="en-GB" sz="1600" dirty="0" err="1"/>
              <a:t>Pelter</a:t>
            </a:r>
            <a:r>
              <a:rPr lang="en-GB" sz="1600" dirty="0"/>
              <a:t>, Z. (2020) Digital civic engagement by young people. UNICEF Γραφείο παγκόσμιας διορατικότητας και πολιτικής. Πρόσβαση στις 5 Ιανουαρίου 2021</a:t>
            </a:r>
            <a:endParaRPr sz="1600" dirty="0"/>
          </a:p>
          <a:p>
            <a:pPr marL="457200" marR="0" lvl="0" indent="-228600" algn="just" rtl="0">
              <a:lnSpc>
                <a:spcPct val="90000"/>
              </a:lnSpc>
              <a:spcBef>
                <a:spcPts val="1000"/>
              </a:spcBef>
              <a:spcAft>
                <a:spcPts val="0"/>
              </a:spcAft>
              <a:buClr>
                <a:srgbClr val="000000"/>
              </a:buClr>
              <a:buSzPts val="1800"/>
              <a:buFont typeface="Arial"/>
              <a:buNone/>
            </a:pPr>
            <a:r>
              <a:rPr lang="en-GB" sz="2400" dirty="0"/>
              <a:t> </a:t>
            </a:r>
            <a:endParaRPr sz="2400"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89" name="Google Shape;89;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Ορισμοί - Πολιτική Δέσμευση </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8"/>
          <p:cNvSpPr txBox="1">
            <a:spLocks noGrp="1"/>
          </p:cNvSpPr>
          <p:nvPr>
            <p:ph type="body" idx="1"/>
          </p:nvPr>
        </p:nvSpPr>
        <p:spPr>
          <a:xfrm>
            <a:off x="247534" y="1046273"/>
            <a:ext cx="7286329" cy="5342431"/>
          </a:xfrm>
          <a:prstGeom prst="rect">
            <a:avLst/>
          </a:prstGeom>
          <a:noFill/>
          <a:ln>
            <a:noFill/>
          </a:ln>
        </p:spPr>
        <p:txBody>
          <a:bodyPr spcFirstLastPara="1" wrap="square" lIns="0" tIns="0" rIns="0" bIns="0" anchor="t" anchorCtr="0">
            <a:noAutofit/>
          </a:bodyPr>
          <a:lstStyle/>
          <a:p>
            <a:pPr marL="457200" lvl="0" indent="-228600" algn="l" rtl="0">
              <a:lnSpc>
                <a:spcPct val="150000"/>
              </a:lnSpc>
              <a:spcBef>
                <a:spcPts val="1125"/>
              </a:spcBef>
              <a:spcAft>
                <a:spcPts val="0"/>
              </a:spcAft>
              <a:buSzPts val="1800"/>
              <a:buNone/>
            </a:pPr>
            <a:r>
              <a:rPr lang="en-GB" b="1" dirty="0">
                <a:latin typeface="Calibri"/>
                <a:ea typeface="Calibri"/>
                <a:cs typeface="Calibri"/>
                <a:sym typeface="Calibri"/>
              </a:rPr>
              <a:t>Μια απλή ιδέα για την ενεργό </a:t>
            </a:r>
            <a:r>
              <a:rPr lang="el-GR" b="1" dirty="0">
                <a:latin typeface="Calibri"/>
                <a:ea typeface="Calibri"/>
                <a:cs typeface="Calibri"/>
                <a:sym typeface="Calibri"/>
              </a:rPr>
              <a:t>πολιτότητ</a:t>
            </a:r>
            <a:r>
              <a:rPr lang="el-GR" b="1" dirty="0"/>
              <a:t>α </a:t>
            </a:r>
            <a:r>
              <a:rPr lang="en-GB" b="1" dirty="0" err="1">
                <a:latin typeface="Calibri"/>
                <a:ea typeface="Calibri"/>
                <a:cs typeface="Calibri"/>
                <a:sym typeface="Calibri"/>
              </a:rPr>
              <a:t>είν</a:t>
            </a:r>
            <a:r>
              <a:rPr lang="en-GB" b="1" dirty="0">
                <a:latin typeface="Calibri"/>
                <a:ea typeface="Calibri"/>
                <a:cs typeface="Calibri"/>
                <a:sym typeface="Calibri"/>
              </a:rPr>
              <a:t>αι η συμμετοχή στα δημόσια πράγματα: </a:t>
            </a:r>
            <a:r>
              <a:rPr lang="el-GR" dirty="0"/>
              <a:t>«</a:t>
            </a:r>
            <a:r>
              <a:rPr lang="en-GB" dirty="0" err="1">
                <a:latin typeface="Calibri"/>
                <a:ea typeface="Calibri"/>
                <a:cs typeface="Calibri"/>
                <a:sym typeface="Calibri"/>
              </a:rPr>
              <a:t>Αν</a:t>
            </a:r>
            <a:r>
              <a:rPr lang="en-GB" dirty="0">
                <a:latin typeface="Calibri"/>
                <a:ea typeface="Calibri"/>
                <a:cs typeface="Calibri"/>
                <a:sym typeface="Calibri"/>
              </a:rPr>
              <a:t> θέλουμε να έχουμε μια υγιή δημοκρατία, πρέπει να υποστηρίζουμε ο ένας τον άλλον στον εντοπισμό των θεμάτων που μας απασχολούν και να αναπτύσσουμε την αυτοπεποίθηση και τις δεξιότητες για να κάνουμε τη διαφορά στον κόσμο γύρω μας.</a:t>
            </a:r>
            <a:r>
              <a:rPr lang="el-GR" dirty="0">
                <a:latin typeface="Calibri"/>
                <a:ea typeface="Calibri"/>
                <a:cs typeface="Calibri"/>
                <a:sym typeface="Calibri"/>
              </a:rPr>
              <a:t>»</a:t>
            </a:r>
            <a:r>
              <a:rPr lang="en-GB" dirty="0">
                <a:latin typeface="Calibri"/>
                <a:ea typeface="Calibri"/>
                <a:cs typeface="Calibri"/>
                <a:sym typeface="Calibri"/>
              </a:rPr>
              <a:t> (Woodward 2004)</a:t>
            </a:r>
            <a:endParaRPr dirty="0">
              <a:latin typeface="Calibri"/>
              <a:ea typeface="Calibri"/>
              <a:cs typeface="Calibri"/>
              <a:sym typeface="Calibri"/>
            </a:endParaRPr>
          </a:p>
          <a:p>
            <a:pPr marL="457200" lvl="0" indent="-228600" algn="l" rtl="0">
              <a:lnSpc>
                <a:spcPct val="150000"/>
              </a:lnSpc>
              <a:spcBef>
                <a:spcPts val="2125"/>
              </a:spcBef>
              <a:spcAft>
                <a:spcPts val="0"/>
              </a:spcAft>
              <a:buSzPts val="1800"/>
              <a:buNone/>
            </a:pPr>
            <a:r>
              <a:rPr lang="en-GB" dirty="0">
                <a:latin typeface="Calibri"/>
                <a:ea typeface="Calibri"/>
                <a:cs typeface="Calibri"/>
                <a:sym typeface="Calibri"/>
              </a:rPr>
              <a:t>Οι Hoskins και Mascherini (2009) όρισαν την ενεργό πολιτότητα ως: </a:t>
            </a:r>
            <a:r>
              <a:rPr lang="en-GB" i="1" dirty="0">
                <a:latin typeface="Calibri"/>
                <a:ea typeface="Calibri"/>
                <a:cs typeface="Calibri"/>
                <a:sym typeface="Calibri"/>
              </a:rPr>
              <a:t>Συμμετοχή στην κοινωνία των πολιτών, την κοινότητα ή/και την πολιτική ζωή, η οποία χαρακτηρίζεται από αμοιβαίο σεβασμό και μη βία και είναι σύμφωνη με τα ανθρώπινα δικαιώματα και τη δημοκρατία. </a:t>
            </a:r>
            <a:r>
              <a:rPr lang="en-GB" dirty="0">
                <a:latin typeface="Calibri"/>
                <a:ea typeface="Calibri"/>
                <a:cs typeface="Calibri"/>
                <a:sym typeface="Calibri"/>
              </a:rPr>
              <a:t>(Hoskins, 2009)</a:t>
            </a:r>
            <a:endParaRPr i="1" dirty="0"/>
          </a:p>
          <a:p>
            <a:pPr marL="457200" marR="0" lvl="0" indent="-228600" algn="just" rtl="0">
              <a:lnSpc>
                <a:spcPct val="150000"/>
              </a:lnSpc>
              <a:spcBef>
                <a:spcPts val="1000"/>
              </a:spcBef>
              <a:spcAft>
                <a:spcPts val="0"/>
              </a:spcAft>
              <a:buClr>
                <a:srgbClr val="000000"/>
              </a:buClr>
              <a:buSzPts val="1800"/>
              <a:buFont typeface="Arial"/>
              <a:buNone/>
            </a:pPr>
            <a:r>
              <a:rPr lang="en-GB" dirty="0">
                <a:solidFill>
                  <a:srgbClr val="187498"/>
                </a:solidFill>
              </a:rPr>
              <a:t>    </a:t>
            </a:r>
            <a:endParaRPr dirty="0"/>
          </a:p>
        </p:txBody>
      </p:sp>
      <p:sp>
        <p:nvSpPr>
          <p:cNvPr id="96" name="Google Shape;96;p2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Ορισμοί</a:t>
            </a:r>
            <a:r>
              <a:rPr lang="en-GB" b="1" dirty="0"/>
              <a:t> </a:t>
            </a:r>
            <a:r>
              <a:rPr lang="en-CY" b="1" dirty="0"/>
              <a:t>–</a:t>
            </a:r>
            <a:r>
              <a:rPr lang="en-GB" b="1" dirty="0"/>
              <a:t> </a:t>
            </a:r>
            <a:r>
              <a:rPr lang="en-GB" b="1" dirty="0" err="1"/>
              <a:t>Ενεργός</a:t>
            </a:r>
            <a:r>
              <a:rPr lang="el-GR" b="1" dirty="0"/>
              <a:t> Πολιτότητα </a:t>
            </a:r>
            <a:endParaRPr b="1" dirty="0"/>
          </a:p>
        </p:txBody>
      </p:sp>
      <p:pic>
        <p:nvPicPr>
          <p:cNvPr id="97" name="Google Shape;97;p28"/>
          <p:cNvPicPr preferRelativeResize="0"/>
          <p:nvPr/>
        </p:nvPicPr>
        <p:blipFill rotWithShape="1">
          <a:blip r:embed="rId3">
            <a:alphaModFix/>
          </a:blip>
          <a:srcRect/>
          <a:stretch/>
        </p:blipFill>
        <p:spPr>
          <a:xfrm>
            <a:off x="7533863" y="1728558"/>
            <a:ext cx="4258767" cy="2100897"/>
          </a:xfrm>
          <a:prstGeom prst="rect">
            <a:avLst/>
          </a:prstGeom>
          <a:noFill/>
          <a:ln>
            <a:noFill/>
          </a:ln>
        </p:spPr>
      </p:pic>
      <p:sp>
        <p:nvSpPr>
          <p:cNvPr id="2" name="Rectangle 1"/>
          <p:cNvSpPr/>
          <p:nvPr/>
        </p:nvSpPr>
        <p:spPr>
          <a:xfrm>
            <a:off x="1397273" y="5803302"/>
            <a:ext cx="10713862" cy="830997"/>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marL="457200" lvl="0" indent="-228600" algn="ctr">
              <a:lnSpc>
                <a:spcPct val="150000"/>
              </a:lnSpc>
              <a:spcBef>
                <a:spcPts val="1000"/>
              </a:spcBef>
              <a:buSzPts val="1800"/>
            </a:pPr>
            <a:r>
              <a:rPr lang="en-GB" sz="1600" b="1" dirty="0" err="1">
                <a:solidFill>
                  <a:schemeClr val="tx1"/>
                </a:solidFill>
                <a:latin typeface="Calibri" panose="020F0502020204030204" pitchFamily="34" charset="0"/>
                <a:cs typeface="Calibri" panose="020F0502020204030204" pitchFamily="34" charset="0"/>
              </a:rPr>
              <a:t>Οι</a:t>
            </a:r>
            <a:r>
              <a:rPr lang="en-GB" sz="1600" b="1" dirty="0">
                <a:solidFill>
                  <a:schemeClr val="tx1"/>
                </a:solidFill>
                <a:latin typeface="Calibri" panose="020F0502020204030204" pitchFamily="34" charset="0"/>
                <a:cs typeface="Calibri" panose="020F0502020204030204" pitchFamily="34" charset="0"/>
              </a:rPr>
              <a:t> </a:t>
            </a:r>
            <a:r>
              <a:rPr lang="el-GR" sz="1600" b="1" dirty="0">
                <a:solidFill>
                  <a:schemeClr val="tx1"/>
                </a:solidFill>
                <a:latin typeface="Calibri" panose="020F0502020204030204" pitchFamily="34" charset="0"/>
                <a:cs typeface="Calibri" panose="020F0502020204030204" pitchFamily="34" charset="0"/>
              </a:rPr>
              <a:t>«</a:t>
            </a:r>
            <a:r>
              <a:rPr lang="en-GB" sz="1600" b="1" dirty="0" err="1">
                <a:solidFill>
                  <a:schemeClr val="tx1"/>
                </a:solidFill>
                <a:latin typeface="Calibri" panose="020F0502020204030204" pitchFamily="34" charset="0"/>
                <a:cs typeface="Calibri" panose="020F0502020204030204" pitchFamily="34" charset="0"/>
              </a:rPr>
              <a:t>ενεργοί</a:t>
            </a:r>
            <a:r>
              <a:rPr lang="en-GB" sz="1600" b="1" dirty="0">
                <a:solidFill>
                  <a:schemeClr val="tx1"/>
                </a:solidFill>
                <a:latin typeface="Calibri" panose="020F0502020204030204" pitchFamily="34" charset="0"/>
                <a:cs typeface="Calibri" panose="020F0502020204030204" pitchFamily="34" charset="0"/>
              </a:rPr>
              <a:t> π</a:t>
            </a:r>
            <a:r>
              <a:rPr lang="en-GB" sz="1600" b="1" dirty="0" err="1">
                <a:solidFill>
                  <a:schemeClr val="tx1"/>
                </a:solidFill>
                <a:latin typeface="Calibri" panose="020F0502020204030204" pitchFamily="34" charset="0"/>
                <a:cs typeface="Calibri" panose="020F0502020204030204" pitchFamily="34" charset="0"/>
              </a:rPr>
              <a:t>ολίτες</a:t>
            </a:r>
            <a:r>
              <a:rPr lang="el-GR" sz="1600" b="1" dirty="0">
                <a:solidFill>
                  <a:schemeClr val="tx1"/>
                </a:solidFill>
                <a:latin typeface="Calibri" panose="020F0502020204030204" pitchFamily="34" charset="0"/>
                <a:cs typeface="Calibri" panose="020F0502020204030204" pitchFamily="34" charset="0"/>
              </a:rPr>
              <a:t>»</a:t>
            </a:r>
            <a:r>
              <a:rPr lang="en-GB" sz="1600" b="1" dirty="0">
                <a:solidFill>
                  <a:schemeClr val="tx1"/>
                </a:solidFill>
                <a:latin typeface="Calibri" panose="020F0502020204030204" pitchFamily="34" charset="0"/>
                <a:cs typeface="Calibri" panose="020F0502020204030204" pitchFamily="34" charset="0"/>
              </a:rPr>
              <a:t> είναι εκείνοι που </a:t>
            </a:r>
            <a:r>
              <a:rPr lang="en-GB" sz="1600" b="1" u="sng" dirty="0">
                <a:solidFill>
                  <a:schemeClr val="tx1"/>
                </a:solidFill>
                <a:latin typeface="Calibri" panose="020F0502020204030204" pitchFamily="34" charset="0"/>
                <a:cs typeface="Calibri" panose="020F0502020204030204" pitchFamily="34" charset="0"/>
              </a:rPr>
              <a:t>βλέπουν πέρα από τα βασικά νομικά καθήκοντα </a:t>
            </a:r>
            <a:r>
              <a:rPr lang="en-GB" sz="1600" b="1" dirty="0">
                <a:solidFill>
                  <a:schemeClr val="tx1"/>
                </a:solidFill>
                <a:latin typeface="Calibri" panose="020F0502020204030204" pitchFamily="34" charset="0"/>
                <a:cs typeface="Calibri" panose="020F0502020204030204" pitchFamily="34" charset="0"/>
              </a:rPr>
              <a:t>και συμμετέχουν εθελοντικά σε δραστηριότητες που επηρεάζουν με κάποιο τρόπο τη δημόσια ζωή του τόπου ή της κοινότητάς τους. </a:t>
            </a:r>
            <a:endParaRPr lang="en-GB" sz="1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495531" y="1857432"/>
            <a:ext cx="11200938" cy="5336737"/>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US" sz="2800" b="1" dirty="0">
                <a:solidFill>
                  <a:srgbClr val="187498"/>
                </a:solidFill>
              </a:rPr>
              <a:t>Ποιες είναι οι διάφορες μορφές ενεργού πολιτότητας </a:t>
            </a:r>
            <a:endParaRPr lang="el-GR" sz="2800" b="1" dirty="0">
              <a:solidFill>
                <a:srgbClr val="187498"/>
              </a:solidFill>
            </a:endParaRPr>
          </a:p>
          <a:p>
            <a:pPr marL="457200" marR="0" lvl="0" indent="-228600" algn="ctr" rtl="0">
              <a:lnSpc>
                <a:spcPct val="90000"/>
              </a:lnSpc>
              <a:spcBef>
                <a:spcPts val="1000"/>
              </a:spcBef>
              <a:spcAft>
                <a:spcPts val="0"/>
              </a:spcAft>
              <a:buClr>
                <a:srgbClr val="000000"/>
              </a:buClr>
              <a:buSzPts val="1800"/>
              <a:buFont typeface="Arial"/>
              <a:buNone/>
            </a:pPr>
            <a:r>
              <a:rPr lang="el-GR" sz="2800" b="1" dirty="0">
                <a:solidFill>
                  <a:srgbClr val="187498"/>
                </a:solidFill>
              </a:rPr>
              <a:t>κ</a:t>
            </a:r>
            <a:r>
              <a:rPr lang="en-US" sz="2800" b="1" dirty="0">
                <a:solidFill>
                  <a:srgbClr val="187498"/>
                </a:solidFill>
              </a:rPr>
              <a:t>αι</a:t>
            </a:r>
            <a:r>
              <a:rPr lang="el-GR" sz="2800" b="1" dirty="0">
                <a:solidFill>
                  <a:srgbClr val="187498"/>
                </a:solidFill>
              </a:rPr>
              <a:t> συμμετοχής στα κοινά</a:t>
            </a:r>
            <a:r>
              <a:rPr lang="en-US" sz="2800" b="1" dirty="0">
                <a:solidFill>
                  <a:srgbClr val="187498"/>
                </a:solidFill>
              </a:rPr>
              <a:t>;</a:t>
            </a:r>
          </a:p>
          <a:p>
            <a:pPr marL="457200" marR="0" lvl="0" indent="-228600" algn="ctr" rtl="0">
              <a:lnSpc>
                <a:spcPct val="90000"/>
              </a:lnSpc>
              <a:spcBef>
                <a:spcPts val="1000"/>
              </a:spcBef>
              <a:spcAft>
                <a:spcPts val="0"/>
              </a:spcAft>
              <a:buClr>
                <a:srgbClr val="000000"/>
              </a:buClr>
              <a:buSzPts val="1800"/>
              <a:buFont typeface="Arial"/>
              <a:buNone/>
            </a:pPr>
            <a:r>
              <a:rPr lang="en-US" sz="2800" b="1" dirty="0">
                <a:solidFill>
                  <a:srgbClr val="187498"/>
                </a:solidFill>
              </a:rPr>
              <a:t> </a:t>
            </a:r>
          </a:p>
          <a:p>
            <a:pPr marL="457200" marR="0" lvl="0" indent="-228600" algn="ctr" rtl="0">
              <a:lnSpc>
                <a:spcPct val="90000"/>
              </a:lnSpc>
              <a:spcBef>
                <a:spcPts val="1000"/>
              </a:spcBef>
              <a:spcAft>
                <a:spcPts val="0"/>
              </a:spcAft>
              <a:buClr>
                <a:srgbClr val="000000"/>
              </a:buClr>
              <a:buSzPts val="1800"/>
              <a:buFont typeface="Arial"/>
              <a:buNone/>
            </a:pPr>
            <a:r>
              <a:rPr lang="en-US" sz="2800" b="1" dirty="0">
                <a:solidFill>
                  <a:srgbClr val="187498"/>
                </a:solidFill>
              </a:rPr>
              <a:t>Εκτός από την ψήφο, πώς μπορούν οι π</a:t>
            </a:r>
            <a:r>
              <a:rPr lang="en-US" sz="2800" b="1" dirty="0" err="1">
                <a:solidFill>
                  <a:srgbClr val="187498"/>
                </a:solidFill>
              </a:rPr>
              <a:t>ολίτες</a:t>
            </a:r>
            <a:r>
              <a:rPr lang="en-US" sz="2800" b="1" dirty="0">
                <a:solidFill>
                  <a:srgbClr val="187498"/>
                </a:solidFill>
              </a:rPr>
              <a:t> </a:t>
            </a:r>
            <a:endParaRPr lang="el-GR" sz="2800" b="1" dirty="0">
              <a:solidFill>
                <a:srgbClr val="187498"/>
              </a:solidFill>
            </a:endParaRPr>
          </a:p>
          <a:p>
            <a:pPr marL="457200" marR="0" lvl="0" indent="-228600" algn="ctr" rtl="0">
              <a:lnSpc>
                <a:spcPct val="90000"/>
              </a:lnSpc>
              <a:spcBef>
                <a:spcPts val="1000"/>
              </a:spcBef>
              <a:spcAft>
                <a:spcPts val="0"/>
              </a:spcAft>
              <a:buClr>
                <a:srgbClr val="000000"/>
              </a:buClr>
              <a:buSzPts val="1800"/>
              <a:buFont typeface="Arial"/>
              <a:buNone/>
            </a:pPr>
            <a:r>
              <a:rPr lang="en-US" sz="2800" b="1" dirty="0">
                <a:solidFill>
                  <a:srgbClr val="187498"/>
                </a:solidFill>
              </a:rPr>
              <a:t>να συμμετέχουν ενεργά και να δεσμεύονται;</a:t>
            </a:r>
          </a:p>
          <a:p>
            <a:pPr marL="457200" marR="0" lvl="0" indent="-228600" algn="ctr" rtl="0">
              <a:lnSpc>
                <a:spcPct val="90000"/>
              </a:lnSpc>
              <a:spcBef>
                <a:spcPts val="1000"/>
              </a:spcBef>
              <a:spcAft>
                <a:spcPts val="0"/>
              </a:spcAft>
              <a:buClr>
                <a:srgbClr val="000000"/>
              </a:buClr>
              <a:buSzPts val="1800"/>
              <a:buFont typeface="Arial"/>
              <a:buNone/>
            </a:pPr>
            <a:endParaRPr lang="en-US" sz="2800" b="1" dirty="0">
              <a:solidFill>
                <a:srgbClr val="187498"/>
              </a:solidFill>
            </a:endParaRPr>
          </a:p>
          <a:p>
            <a:pPr marL="1978025" marR="0" lvl="0" indent="-342900" algn="l" rtl="0">
              <a:lnSpc>
                <a:spcPct val="90000"/>
              </a:lnSpc>
              <a:spcBef>
                <a:spcPts val="1000"/>
              </a:spcBef>
              <a:spcAft>
                <a:spcPts val="0"/>
              </a:spcAft>
              <a:buClr>
                <a:srgbClr val="000000"/>
              </a:buClr>
              <a:buSzPts val="1800"/>
              <a:buFont typeface="Wingdings" panose="05000000000000000000" pitchFamily="2" charset="2"/>
              <a:buChar char="§"/>
            </a:pPr>
            <a:r>
              <a:rPr lang="el-GR" sz="2400" dirty="0">
                <a:solidFill>
                  <a:schemeClr val="tx1"/>
                </a:solidFill>
              </a:rPr>
              <a:t>Ανταλλάξτε ιδέες </a:t>
            </a:r>
            <a:r>
              <a:rPr lang="en-US" sz="2400" dirty="0" err="1">
                <a:solidFill>
                  <a:schemeClr val="tx1"/>
                </a:solidFill>
              </a:rPr>
              <a:t>σε</a:t>
            </a:r>
            <a:r>
              <a:rPr lang="en-US" sz="2400" dirty="0">
                <a:solidFill>
                  <a:schemeClr val="tx1"/>
                </a:solidFill>
              </a:rPr>
              <a:t> μικρές ομάδες και ορίστε έναν εκπρόσωπο.</a:t>
            </a:r>
          </a:p>
          <a:p>
            <a:pPr marL="1978025" marR="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400" dirty="0">
                <a:solidFill>
                  <a:schemeClr val="tx1"/>
                </a:solidFill>
              </a:rPr>
              <a:t>Παρουσιάστε τα ευρήματά σας. </a:t>
            </a:r>
          </a:p>
          <a:p>
            <a:pPr marL="457200" marR="0" lvl="0" indent="-228600" algn="just" rtl="0">
              <a:lnSpc>
                <a:spcPct val="90000"/>
              </a:lnSpc>
              <a:spcBef>
                <a:spcPts val="1000"/>
              </a:spcBef>
              <a:spcAft>
                <a:spcPts val="0"/>
              </a:spcAft>
              <a:buClr>
                <a:srgbClr val="000000"/>
              </a:buClr>
              <a:buSzPts val="1800"/>
              <a:buFont typeface="Arial"/>
              <a:buNone/>
            </a:pPr>
            <a:endParaRPr sz="2800" dirty="0">
              <a:solidFill>
                <a:srgbClr val="187498"/>
              </a:solidFill>
            </a:endParaRPr>
          </a:p>
        </p:txBody>
      </p:sp>
      <p:sp>
        <p:nvSpPr>
          <p:cNvPr id="104" name="Google Shape;104;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Μορφές </a:t>
            </a:r>
            <a:r>
              <a:rPr lang="en-GB" b="1" dirty="0" err="1"/>
              <a:t>ενεργού</a:t>
            </a:r>
            <a:r>
              <a:rPr lang="en-GB" b="1" dirty="0"/>
              <a:t> π</a:t>
            </a:r>
            <a:r>
              <a:rPr lang="en-GB" b="1" dirty="0" err="1"/>
              <a:t>ολιτότητ</a:t>
            </a:r>
            <a:r>
              <a:rPr lang="en-GB" b="1" dirty="0"/>
              <a:t>ας και</a:t>
            </a:r>
            <a:r>
              <a:rPr lang="el-GR" b="1" dirty="0"/>
              <a:t> συμμετοχής στα κοινά</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71119" y="1209040"/>
            <a:ext cx="8046514" cy="5336737"/>
          </a:xfrm>
          <a:prstGeom prst="rect">
            <a:avLst/>
          </a:prstGeom>
          <a:noFill/>
          <a:ln>
            <a:noFill/>
          </a:ln>
        </p:spPr>
        <p:txBody>
          <a:bodyPr spcFirstLastPara="1" wrap="square" lIns="0" tIns="0" rIns="0" bIns="0" anchor="t" anchorCtr="0">
            <a:noAutofit/>
          </a:bodyPr>
          <a:lstStyle/>
          <a:p>
            <a:pPr marL="514350" lvl="0" indent="-285750" algn="just" rtl="0">
              <a:lnSpc>
                <a:spcPct val="100000"/>
              </a:lnSpc>
              <a:spcBef>
                <a:spcPts val="1000"/>
              </a:spcBef>
              <a:spcAft>
                <a:spcPts val="0"/>
              </a:spcAft>
              <a:buSzPts val="1800"/>
              <a:buFont typeface="Wingdings" panose="05000000000000000000" pitchFamily="2" charset="2"/>
              <a:buChar char="§"/>
            </a:pPr>
            <a:r>
              <a:rPr lang="en-GB" sz="1600" b="1" dirty="0"/>
              <a:t>Η συμμετοχή των πολιτών </a:t>
            </a:r>
            <a:r>
              <a:rPr lang="en-GB" sz="1600" dirty="0"/>
              <a:t>συνεπάγεται την ενεργό συμμετοχή των ατόμων, είτε ανεξάρτητα, είτε σε ομάδες, είτε μέσω μη κυβερνητικών οργανώσεων (ΜΚΟ), στην αντιμετώπιση τοπικών, εθνικών και παγκόσμιων ζητημάτων. Περιλαμβάνει ένα ευρύ φάσμα δράσεων που αναλαμβάνουν οι άνθρωποι</a:t>
            </a:r>
            <a:r>
              <a:rPr lang="el-GR" sz="1600" dirty="0"/>
              <a:t>,</a:t>
            </a:r>
            <a:r>
              <a:rPr lang="en-GB" sz="1600" dirty="0"/>
              <a:t> για να προωθήσουν τις πεποιθήσεις και τα συμφέροντά τους, να εκφράσουν τις απόψεις τους και να συμμετάσχουν σε κοινωνικά και πολιτικά ζητήματα.</a:t>
            </a:r>
          </a:p>
          <a:p>
            <a:pPr marL="514350" lvl="0" indent="-285750" algn="just" rtl="0">
              <a:lnSpc>
                <a:spcPct val="100000"/>
              </a:lnSpc>
              <a:spcBef>
                <a:spcPts val="1000"/>
              </a:spcBef>
              <a:spcAft>
                <a:spcPts val="0"/>
              </a:spcAft>
              <a:buSzPts val="1800"/>
              <a:buFont typeface="Wingdings" panose="05000000000000000000" pitchFamily="2" charset="2"/>
              <a:buChar char="§"/>
            </a:pPr>
            <a:endParaRPr lang="en-GB" sz="1600"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sz="1600" dirty="0"/>
              <a:t>Είναι ζωτικής σημασίας να αναγνωρίσουμε ότι η εμπλοκή των πολιτών </a:t>
            </a:r>
            <a:r>
              <a:rPr lang="en-GB" sz="1600" i="1" dirty="0"/>
              <a:t>εκτείνεται πέρα από τις παραδοσιακές πολιτικές διαδικασίες, όπως η ψήφος</a:t>
            </a:r>
            <a:r>
              <a:rPr lang="en-GB" sz="1600" dirty="0"/>
              <a:t>. Υπάρχουν πολυάριθμοι τρόποι μέσω των οποίων τα άτομα μπορούν να συνεισφέρουν ενεργά στην κοινωνία και να κάνουν τη διαφορά. Αυτό περιλαμβάνει τον εθελοντισμό, την κοινοτική οργάνωση, την υπεράσπιση κοινωνικών αιτημάτων, τη συμμετοχή σε δημόσιες συζητήσεις, τη συμμετοχή σε ειρηνικές διαμαρτυρίες και την υποστήριξη μη κερδοσκοπικών οργανώσεων.</a:t>
            </a:r>
          </a:p>
          <a:p>
            <a:pPr marL="514350" lvl="0" indent="-285750" algn="just" rtl="0">
              <a:lnSpc>
                <a:spcPct val="100000"/>
              </a:lnSpc>
              <a:spcBef>
                <a:spcPts val="1000"/>
              </a:spcBef>
              <a:spcAft>
                <a:spcPts val="0"/>
              </a:spcAft>
              <a:buSzPts val="1800"/>
              <a:buFont typeface="Wingdings" panose="05000000000000000000" pitchFamily="2" charset="2"/>
              <a:buChar char="§"/>
            </a:pPr>
            <a:endParaRPr sz="1600"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sz="1600" dirty="0"/>
              <a:t>Συμμετέχοντας ενεργά στην πολιτική ζωή, τα άτομα έχουν την ευκαιρία να διαμορφώνουν τις κοινότητές τους, να εκφράζουν τις αξίες τους και να συμβάλουν στη βελτίωση της κοινωνίας. Η εμπλοκή στα κοινά αποτελεί </a:t>
            </a:r>
            <a:r>
              <a:rPr lang="en-GB" sz="1600" b="1" dirty="0"/>
              <a:t>ζωτική πτυχή της δημοκρατικής συμμετοχής </a:t>
            </a:r>
            <a:r>
              <a:rPr lang="en-GB" sz="1600" dirty="0"/>
              <a:t>και συμβάλλει στην προώθηση ενός ενημερωμένου και ενεργού πολίτη.</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p:txBody>
      </p:sp>
      <p:sp>
        <p:nvSpPr>
          <p:cNvPr id="104" name="Google Shape;104;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Μορφές </a:t>
            </a:r>
            <a:r>
              <a:rPr lang="en-GB" b="1" dirty="0" err="1"/>
              <a:t>ενεργού</a:t>
            </a:r>
            <a:r>
              <a:rPr lang="en-GB" b="1" dirty="0"/>
              <a:t> π</a:t>
            </a:r>
            <a:r>
              <a:rPr lang="en-GB" b="1" dirty="0" err="1"/>
              <a:t>ολιτότητ</a:t>
            </a:r>
            <a:r>
              <a:rPr lang="en-GB" b="1" dirty="0"/>
              <a:t>ας και</a:t>
            </a:r>
            <a:r>
              <a:rPr lang="el-GR" b="1" dirty="0"/>
              <a:t> συμμετοχής στα κοινά</a:t>
            </a:r>
            <a:endParaRPr b="1" dirty="0"/>
          </a:p>
        </p:txBody>
      </p:sp>
      <p:pic>
        <p:nvPicPr>
          <p:cNvPr id="105" name="Google Shape;105;p29"/>
          <p:cNvPicPr preferRelativeResize="0"/>
          <p:nvPr/>
        </p:nvPicPr>
        <p:blipFill rotWithShape="1">
          <a:blip r:embed="rId3">
            <a:alphaModFix/>
          </a:blip>
          <a:srcRect/>
          <a:stretch/>
        </p:blipFill>
        <p:spPr>
          <a:xfrm>
            <a:off x="8444204" y="2252993"/>
            <a:ext cx="3747796" cy="2235032"/>
          </a:xfrm>
          <a:prstGeom prst="rect">
            <a:avLst/>
          </a:prstGeom>
          <a:noFill/>
          <a:ln>
            <a:noFill/>
          </a:ln>
        </p:spPr>
      </p:pic>
    </p:spTree>
    <p:extLst>
      <p:ext uri="{BB962C8B-B14F-4D97-AF65-F5344CB8AC3E}">
        <p14:creationId xmlns:p14="http://schemas.microsoft.com/office/powerpoint/2010/main" val="178960937"/>
      </p:ext>
    </p:extLst>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2822</Words>
  <Application>Microsoft Office PowerPoint</Application>
  <PresentationFormat>Widescreen</PresentationFormat>
  <Paragraphs>169</Paragraphs>
  <Slides>23</Slides>
  <Notes>22</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Wingdings</vt:lpstr>
      <vt:lpstr>CARDET Course template</vt:lpstr>
      <vt:lpstr>1_CARDET Course template</vt:lpstr>
      <vt:lpstr>2_CARDET Course template</vt:lpstr>
      <vt:lpstr>Ενότητα 4 Κατανόηση της ενεργού πολιτότητας και της πολιτικής δέσμευσης</vt:lpstr>
      <vt:lpstr>Ενότητα 4 Κατανόηση της ενεργού πολιτότητας και της πολιτικής δέσμευσης</vt:lpstr>
      <vt:lpstr>Εισαγωγή </vt:lpstr>
      <vt:lpstr>Ορισμός της ενεργού πολιτότητας και της συμμετοχής στα κοινά</vt:lpstr>
      <vt:lpstr>Ορισμός της ενεργού πολιτότητας και της συμμετοχής στα κοινά</vt:lpstr>
      <vt:lpstr>Ορισμοί - Πολιτική Δέσμευση </vt:lpstr>
      <vt:lpstr>Ορισμοί – Ενεργός Πολιτότητα </vt:lpstr>
      <vt:lpstr>Μορφές ενεργού πολιτότητας και συμμετοχής στα κοινά</vt:lpstr>
      <vt:lpstr>Μορφές ενεργού πολιτότητας και συμμετοχής στα κοινά</vt:lpstr>
      <vt:lpstr>Τι συνιστά την ενεργό πολιτότητα;</vt:lpstr>
      <vt:lpstr>Βασικά χαρακτηριστικά της ενεργού πολιτότητας</vt:lpstr>
      <vt:lpstr>Επιχειρησιακό μοντέλο ενεργού πολιτότητας των Hoskins και Mascherini</vt:lpstr>
      <vt:lpstr>Επιχειρησιακό μοντέλο ενεργού πολιτότητας των Hoskins και Mascherini</vt:lpstr>
      <vt:lpstr>Επιχειρησιακό μοντέλο ενεργού πολιτότητας των Hoskins και Mascherini</vt:lpstr>
      <vt:lpstr>Επιχειρησιακό μοντέλο ενεργού πολιτότητας των Hoskins και Mascherini</vt:lpstr>
      <vt:lpstr>PowerPoint Presentation</vt:lpstr>
      <vt:lpstr>Οι ενεργοί πολίτες...</vt:lpstr>
      <vt:lpstr>Οφέλη της ενεργού πολιτότητας</vt:lpstr>
      <vt:lpstr>Οφέλη της ενεργού πολιτότητας </vt:lpstr>
      <vt:lpstr>Φύλλο εργασίας: Δραστηριότητα ομάδας</vt:lpstr>
      <vt:lpstr>Κίνητρα για να γίνει κανείς ενεργός πολίτης </vt:lpstr>
      <vt:lpstr>Κίνητρα για να γίνει κανείς ενεργός πολίτης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Understanding Active Citizenship &amp; Civic Engagement</dc:title>
  <dc:creator>2Fast4u</dc:creator>
  <cp:keywords>, docId:723CDB0154CCF22766DA48AEFFB9AEF4</cp:keywords>
  <cp:lastModifiedBy>Foteini Sokratous</cp:lastModifiedBy>
  <cp:revision>18</cp:revision>
  <dcterms:created xsi:type="dcterms:W3CDTF">2014-07-11T09:12:14Z</dcterms:created>
  <dcterms:modified xsi:type="dcterms:W3CDTF">2024-03-01T14:51:39Z</dcterms:modified>
</cp:coreProperties>
</file>