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24"/>
  </p:notesMasterIdLst>
  <p:sldIdLst>
    <p:sldId id="256" r:id="rId3"/>
    <p:sldId id="257" r:id="rId4"/>
    <p:sldId id="258" r:id="rId5"/>
    <p:sldId id="259" r:id="rId6"/>
    <p:sldId id="260" r:id="rId7"/>
    <p:sldId id="261" r:id="rId8"/>
    <p:sldId id="262" r:id="rId9"/>
    <p:sldId id="278" r:id="rId10"/>
    <p:sldId id="277" r:id="rId11"/>
    <p:sldId id="264" r:id="rId12"/>
    <p:sldId id="265" r:id="rId13"/>
    <p:sldId id="266" r:id="rId14"/>
    <p:sldId id="267" r:id="rId15"/>
    <p:sldId id="268" r:id="rId16"/>
    <p:sldId id="269" r:id="rId17"/>
    <p:sldId id="270" r:id="rId18"/>
    <p:sldId id="271" r:id="rId19"/>
    <p:sldId id="272" r:id="rId20"/>
    <p:sldId id="273" r:id="rId21"/>
    <p:sldId id="274" r:id="rId22"/>
    <p:sldId id="27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x0sPpYotHzRfPJVvOzVnH/ud8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15"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ssonplans.dwrl.utexas.edu/pedagogical-goals-writing/word-choice.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etivist.org/debate/is-clicktivism-positive-or-negativ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nasabusamhan.c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https://www.freepik.com/free-vector/online-activism-abstract-illustration_20891909.htm#query=online%20activism&amp;position=3&amp;from_view=search&amp;track=sph </a:t>
            </a:r>
            <a:endParaRPr/>
          </a:p>
        </p:txBody>
      </p:sp>
      <p:sp>
        <p:nvSpPr>
          <p:cNvPr id="109" name="Google Shape;1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https://www.deutschland.de/en/topic/environment/who-is-behind-fridays-for-future </a:t>
            </a:r>
            <a:endParaRPr/>
          </a:p>
        </p:txBody>
      </p:sp>
      <p:sp>
        <p:nvSpPr>
          <p:cNvPr id="116" name="Google Shape;1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https://www.freepik.com/free-photo/black-lives-matter-concept-with-faces_13378180.htm#query=BlackLivesMatter&amp;position=34&amp;from_view=search&amp;track=ais </a:t>
            </a:r>
            <a:endParaRPr/>
          </a:p>
        </p:txBody>
      </p:sp>
      <p:sp>
        <p:nvSpPr>
          <p:cNvPr id="123" name="Google Shape;1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Αυτή η φωτογραφία από Άγνωστος Συγγραφέας έχει άδεια χρήσης CC BY-NC-ND</a:t>
            </a:r>
            <a:endParaRPr/>
          </a:p>
          <a:p>
            <a:pPr marL="0" lvl="0" indent="0" algn="l" rtl="0">
              <a:lnSpc>
                <a:spcPct val="100000"/>
              </a:lnSpc>
              <a:spcBef>
                <a:spcPts val="0"/>
              </a:spcBef>
              <a:spcAft>
                <a:spcPts val="0"/>
              </a:spcAft>
              <a:buSzPts val="1400"/>
              <a:buNone/>
            </a:pPr>
            <a:r>
              <a:rPr lang="en-GB"/>
              <a:t> </a:t>
            </a:r>
            <a:endParaRPr/>
          </a:p>
        </p:txBody>
      </p:sp>
      <p:sp>
        <p:nvSpPr>
          <p:cNvPr id="131" name="Google Shape;1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https://www.freepik.com/free-photo/pink-letters-forming-word-metoo_2997364.htm#query=metoo&amp;position=0&amp;from_view=search&amp;track=sph </a:t>
            </a:r>
            <a:endParaRPr/>
          </a:p>
        </p:txBody>
      </p:sp>
      <p:sp>
        <p:nvSpPr>
          <p:cNvPr id="140" name="Google Shape;1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1" u="sng">
                <a:solidFill>
                  <a:schemeClr val="dk2"/>
                </a:solidFill>
                <a:hlinkClick r:id="rId3">
                  <a:extLst>
                    <a:ext uri="{A12FA001-AC4F-418D-AE19-62706E023703}">
                      <ahyp:hlinkClr xmlns:ahyp="http://schemas.microsoft.com/office/drawing/2018/hyperlinkcolor" val="tx"/>
                    </a:ext>
                  </a:extLst>
                </a:hlinkClick>
              </a:rPr>
              <a:t>Πηγή εικόνας: </a:t>
            </a:r>
            <a:r>
              <a:rPr lang="en-GB" sz="1200" u="sng">
                <a:solidFill>
                  <a:schemeClr val="hlink"/>
                </a:solidFill>
                <a:hlinkClick r:id="rId3"/>
              </a:rPr>
              <a:t>Αυτή η φωτογραφία </a:t>
            </a:r>
            <a:r>
              <a:rPr lang="en-GB" sz="1200"/>
              <a:t>από Άγνωστος Συγγραφέας έχει άδεια χρήσης </a:t>
            </a:r>
            <a:r>
              <a:rPr lang="en-GB" sz="1200" u="sng">
                <a:solidFill>
                  <a:schemeClr val="hlink"/>
                </a:solidFill>
                <a:hlinkClick r:id="rId4"/>
              </a:rPr>
              <a:t>CC BY-SA-NC</a:t>
            </a:r>
            <a:endParaRPr sz="1200"/>
          </a:p>
          <a:p>
            <a:pPr marL="457200" marR="0" lvl="0" indent="-228600" algn="l" rtl="0">
              <a:lnSpc>
                <a:spcPct val="100000"/>
              </a:lnSpc>
              <a:spcBef>
                <a:spcPts val="0"/>
              </a:spcBef>
              <a:spcAft>
                <a:spcPts val="0"/>
              </a:spcAft>
              <a:buSzPts val="1400"/>
              <a:buNone/>
            </a:pPr>
            <a:endParaRPr/>
          </a:p>
        </p:txBody>
      </p:sp>
      <p:sp>
        <p:nvSpPr>
          <p:cNvPr id="160" name="Google Shape;16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https://www.freepik.com/free-photo/scrabble-wooden-game-with-like-symbol-facebook-word-icon_2587016.htm#query=like%20facebook%20share&amp;position=2&amp;from_view=search&amp;track=ais </a:t>
            </a:r>
            <a:endParaRPr/>
          </a:p>
        </p:txBody>
      </p:sp>
      <p:sp>
        <p:nvSpPr>
          <p:cNvPr id="168" name="Google Shape;16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a:t>Πηγή εικόνας: </a:t>
            </a:r>
            <a:r>
              <a:rPr lang="en-GB" sz="1200" u="sng">
                <a:solidFill>
                  <a:schemeClr val="hlink"/>
                </a:solidFill>
                <a:hlinkClick r:id="rId3"/>
              </a:rPr>
              <a:t>Αυτή η φωτογραφία </a:t>
            </a:r>
            <a:r>
              <a:rPr lang="en-GB" sz="1200"/>
              <a:t>από Άγνωστος Συγγραφέας έχει άδεια χρήσης </a:t>
            </a:r>
            <a:r>
              <a:rPr lang="en-GB" sz="1200" u="sng">
                <a:solidFill>
                  <a:schemeClr val="hlink"/>
                </a:solidFill>
                <a:hlinkClick r:id="rId4"/>
              </a:rPr>
              <a:t>CC BY-SA-NC</a:t>
            </a:r>
            <a:endParaRPr sz="1200"/>
          </a:p>
          <a:p>
            <a:pPr marL="457200" marR="0" lvl="0" indent="-228600" algn="l" rtl="0">
              <a:lnSpc>
                <a:spcPct val="100000"/>
              </a:lnSpc>
              <a:spcBef>
                <a:spcPts val="0"/>
              </a:spcBef>
              <a:spcAft>
                <a:spcPts val="0"/>
              </a:spcAft>
              <a:buSzPts val="1400"/>
              <a:buNone/>
            </a:pPr>
            <a:endParaRPr/>
          </a:p>
        </p:txBody>
      </p:sp>
      <p:sp>
        <p:nvSpPr>
          <p:cNvPr id="176" name="Google Shape;1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δεδομένων: </a:t>
            </a:r>
            <a:r>
              <a:rPr lang="en-GB"/>
              <a:t>https://datareportal.com/reports/digital-2022-global-overview-report </a:t>
            </a: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err="1"/>
              <a:t>Πηγή</a:t>
            </a:r>
            <a:r>
              <a:rPr lang="en-GB" b="1" dirty="0"/>
              <a:t> </a:t>
            </a:r>
            <a:r>
              <a:rPr lang="en-GB" b="1" dirty="0" err="1"/>
              <a:t>εικόν</a:t>
            </a:r>
            <a:r>
              <a:rPr lang="en-GB" b="1" dirty="0"/>
              <a:t>ας: </a:t>
            </a:r>
            <a:r>
              <a:rPr lang="en-GB" sz="1200" u="sng" dirty="0">
                <a:solidFill>
                  <a:schemeClr val="hlink"/>
                </a:solidFill>
                <a:hlinkClick r:id="rId3"/>
              </a:rPr>
              <a:t>Αυτή η φωτογραφία </a:t>
            </a:r>
            <a:r>
              <a:rPr lang="en-GB" sz="1200" dirty="0"/>
              <a:t>από Άγνωστο</a:t>
            </a:r>
            <a:r>
              <a:rPr lang="el-GR" sz="1200" baseline="0" dirty="0"/>
              <a:t> </a:t>
            </a:r>
            <a:r>
              <a:rPr lang="en-GB" sz="1200" dirty="0" err="1"/>
              <a:t>Συγγρ</a:t>
            </a:r>
            <a:r>
              <a:rPr lang="en-GB" sz="1200"/>
              <a:t>αφέα </a:t>
            </a:r>
            <a:r>
              <a:rPr lang="en-GB" sz="1200" dirty="0"/>
              <a:t>έχει άδεια χρήσης </a:t>
            </a:r>
            <a:r>
              <a:rPr lang="en-GB" sz="1200" u="sng" dirty="0">
                <a:solidFill>
                  <a:schemeClr val="hlink"/>
                </a:solidFill>
                <a:hlinkClick r:id="rId4"/>
              </a:rPr>
              <a:t>CC BY-SA</a:t>
            </a:r>
            <a:endParaRPr sz="1200" dirty="0"/>
          </a:p>
          <a:p>
            <a:pPr marL="457200" marR="0" lvl="0" indent="-228600" algn="l" rtl="0">
              <a:lnSpc>
                <a:spcPct val="100000"/>
              </a:lnSpc>
              <a:spcBef>
                <a:spcPts val="0"/>
              </a:spcBef>
              <a:spcAft>
                <a:spcPts val="0"/>
              </a:spcAft>
              <a:buSzPts val="1400"/>
              <a:buNone/>
            </a:pPr>
            <a:endParaRPr dirty="0"/>
          </a:p>
        </p:txBody>
      </p:sp>
      <p:sp>
        <p:nvSpPr>
          <p:cNvPr id="184" name="Google Shape;1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Πηγή δεδομένων: </a:t>
            </a:r>
            <a:r>
              <a:rPr lang="en-GB"/>
              <a:t>https://datareportal.com/reports/digital-2022-global-overview-report </a:t>
            </a:r>
            <a:endParaRPr/>
          </a:p>
          <a:p>
            <a:pPr marL="0" lvl="0" indent="0" algn="l" rtl="0">
              <a:lnSpc>
                <a:spcPct val="100000"/>
              </a:lnSpc>
              <a:spcBef>
                <a:spcPts val="0"/>
              </a:spcBef>
              <a:spcAft>
                <a:spcPts val="0"/>
              </a:spcAft>
              <a:buSzPts val="1400"/>
              <a:buNone/>
            </a:pP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Πηγή δεδομένων: </a:t>
            </a:r>
            <a:r>
              <a:rPr lang="en-GB"/>
              <a:t>https://datareportal.com/reports/digital-2022-global-overview-report </a:t>
            </a:r>
            <a:endParaRPr/>
          </a:p>
          <a:p>
            <a:pPr marL="0" lvl="0" indent="0" algn="l" rtl="0">
              <a:lnSpc>
                <a:spcPct val="100000"/>
              </a:lnSpc>
              <a:spcBef>
                <a:spcPts val="0"/>
              </a:spcBef>
              <a:spcAft>
                <a:spcPts val="0"/>
              </a:spcAft>
              <a:buSzPts val="1400"/>
              <a:buNone/>
            </a:pPr>
            <a:endParaRPr/>
          </a:p>
        </p:txBody>
      </p:sp>
      <p:sp>
        <p:nvSpPr>
          <p:cNvPr id="74" name="Google Shape;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https://www.freepik.com/free-vector/hand-drawn-people-asking-questions-illustration_13297321.htm#query=questions&amp;position=0&amp;from_view=search&amp;track=sph </a:t>
            </a:r>
            <a:endParaRPr/>
          </a:p>
        </p:txBody>
      </p:sp>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https://www.researchgate.net/publication/355954569_Social_Media_and_Social_Movements_Using_Social_Media_on_Omnibus_Law_Job_Creation_Bill_Protest_in_Indonesia_and_Anti_Extradition_Law_Amendment_Bill_Movement_in_Hongkong/figures?lo=1 </a:t>
            </a:r>
            <a:endParaRPr/>
          </a:p>
        </p:txBody>
      </p:sp>
      <p:sp>
        <p:nvSpPr>
          <p:cNvPr id="88" name="Google Shape;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738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vector/online-activism-abstract-concept-illustration-internet-activism-digital-communication-social-media-posting-information-delivery-target-audience-hashtag-marketing_10783084.htm#query=online%20activism&amp;position=5&amp;from_view=search&amp;track=sph </a:t>
            </a:r>
            <a:endParaRPr/>
          </a:p>
        </p:txBody>
      </p:sp>
      <p:sp>
        <p:nvSpPr>
          <p:cNvPr id="101" name="Google Shape;1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857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5489028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96490044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67556277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71918842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00429078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99957348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78601151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gqsgXSJ7g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7;p1">
            <a:extLst>
              <a:ext uri="{FF2B5EF4-FFF2-40B4-BE49-F238E27FC236}">
                <a16:creationId xmlns:a16="http://schemas.microsoft.com/office/drawing/2014/main" id="{3899A336-DE7F-1BBD-F599-61E7FA15B9FD}"/>
              </a:ext>
            </a:extLst>
          </p:cNvPr>
          <p:cNvSpPr txBox="1">
            <a:spLocks/>
          </p:cNvSpPr>
          <p:nvPr/>
        </p:nvSpPr>
        <p:spPr>
          <a:xfrm>
            <a:off x="4732882" y="543163"/>
            <a:ext cx="7321401" cy="989148"/>
          </a:xfrm>
          <a:prstGeom prst="rect">
            <a:avLst/>
          </a:prstGeom>
          <a:noFill/>
          <a:ln>
            <a:noFill/>
          </a:ln>
        </p:spPr>
        <p:txBody>
          <a:bodyPr spcFirstLastPara="1" vert="horz" wrap="square" lIns="0" tIns="0" rIns="0" bIns="0" rtlCol="0" anchor="t" anchorCtr="0">
            <a:normAutofit fontScale="97500"/>
          </a:bodyPr>
          <a:lstStyle>
            <a:lvl1pPr algn="l" defTabSz="914377" rtl="0" eaLnBrk="1" latinLnBrk="0" hangingPunct="1">
              <a:lnSpc>
                <a:spcPct val="100000"/>
              </a:lnSpc>
              <a:spcBef>
                <a:spcPct val="0"/>
              </a:spcBef>
              <a:buNone/>
              <a:defRPr sz="3600" b="1" kern="1200">
                <a:solidFill>
                  <a:schemeClr val="accent3"/>
                </a:solidFill>
                <a:latin typeface="+mn-lt"/>
                <a:ea typeface="Roboto Slab" pitchFamily="2" charset="0"/>
                <a:cs typeface="+mj-cs"/>
              </a:defRPr>
            </a:lvl1pPr>
          </a:lstStyle>
          <a:p>
            <a:pPr>
              <a:spcBef>
                <a:spcPts val="0"/>
              </a:spcBef>
              <a:buClrTx/>
              <a:buSzPts val="3600"/>
              <a:buFontTx/>
            </a:pPr>
            <a:r>
              <a:rPr lang="el-GR" sz="2600" b="0" dirty="0"/>
              <a:t>Ενότητα 5</a:t>
            </a:r>
            <a:br>
              <a:rPr lang="el-GR" dirty="0"/>
            </a:br>
            <a:r>
              <a:rPr lang="el-GR" sz="3300" dirty="0"/>
              <a:t>Κατανόηση του ψηφιακού ακτιβισμού</a:t>
            </a:r>
            <a:endParaRPr lang="el-GR" dirty="0"/>
          </a:p>
        </p:txBody>
      </p:sp>
      <p:sp>
        <p:nvSpPr>
          <p:cNvPr id="7" name="Google Shape;56;p1">
            <a:extLst>
              <a:ext uri="{FF2B5EF4-FFF2-40B4-BE49-F238E27FC236}">
                <a16:creationId xmlns:a16="http://schemas.microsoft.com/office/drawing/2014/main" id="{33222497-05B6-2213-271D-0B160A8738BC}"/>
              </a:ext>
            </a:extLst>
          </p:cNvPr>
          <p:cNvSpPr/>
          <p:nvPr/>
        </p:nvSpPr>
        <p:spPr>
          <a:xfrm>
            <a:off x="4732882" y="1438696"/>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 name="Google Shape;58;p1">
            <a:extLst>
              <a:ext uri="{FF2B5EF4-FFF2-40B4-BE49-F238E27FC236}">
                <a16:creationId xmlns:a16="http://schemas.microsoft.com/office/drawing/2014/main" id="{EBD2B721-E924-27B6-8A3D-89A484AFD62A}"/>
              </a:ext>
            </a:extLst>
          </p:cNvPr>
          <p:cNvSpPr txBox="1">
            <a:spLocks noGrp="1"/>
          </p:cNvSpPr>
          <p:nvPr>
            <p:ph type="subTitle" idx="1"/>
          </p:nvPr>
        </p:nvSpPr>
        <p:spPr>
          <a:xfrm>
            <a:off x="4855555" y="1517979"/>
            <a:ext cx="6671425" cy="3291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l-GR" sz="2200" dirty="0">
                <a:solidFill>
                  <a:schemeClr val="lt1"/>
                </a:solidFill>
              </a:rPr>
              <a:t>Υποενότητα </a:t>
            </a:r>
            <a:r>
              <a:rPr lang="en-GB" sz="2200" dirty="0">
                <a:solidFill>
                  <a:schemeClr val="lt1"/>
                </a:solidFill>
              </a:rPr>
              <a:t>1: Εισαγωγή στον ψηφιακό ακτιβισμό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body" idx="2"/>
          </p:nvPr>
        </p:nvSpPr>
        <p:spPr>
          <a:xfrm>
            <a:off x="158668" y="758189"/>
            <a:ext cx="7963927" cy="5520692"/>
          </a:xfrm>
          <a:prstGeom prst="rect">
            <a:avLst/>
          </a:prstGeom>
          <a:noFill/>
          <a:ln>
            <a:noFill/>
          </a:ln>
        </p:spPr>
        <p:txBody>
          <a:bodyPr spcFirstLastPara="1" wrap="square" lIns="0" tIns="0" rIns="0" bIns="0" anchor="t" anchorCtr="0">
            <a:noAutofit/>
          </a:bodyPr>
          <a:lstStyle/>
          <a:p>
            <a:pPr marL="514350" lvl="0" indent="-171450" algn="just" rtl="0">
              <a:lnSpc>
                <a:spcPct val="90000"/>
              </a:lnSpc>
              <a:spcBef>
                <a:spcPts val="1000"/>
              </a:spcBef>
              <a:spcAft>
                <a:spcPts val="0"/>
              </a:spcAft>
              <a:buSzPts val="1800"/>
              <a:buFont typeface="Arial"/>
              <a:buNone/>
            </a:pP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Οι ψηφιακές πλατφόρμες έχουν οδηγήσει σε νέες εξελίξεις στα κοινωνικά κινήματα ως αποτέλεσμα της αυξανόμενης χρήσης των διαδικτυακών μέσων. Η ψηφιοποίηση έχει δημιουργήσει τεράστιες ευκαιρίες για τη δημιουργία δημόσιας γνώσης, το</a:t>
            </a:r>
            <a:r>
              <a:rPr lang="el-GR" dirty="0"/>
              <a:t>ν</a:t>
            </a:r>
            <a:r>
              <a:rPr lang="en-GB" dirty="0"/>
              <a:t> διάλογο και τον ακτιβισμό μέσω της ανάπτυξης των κοινωνικών μέσων.</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 Τα διαδικτυακά εργαλεία και τα μέσα κοινωνικής δικτύωσης επιτρέπουν στους ακτιβιστές να δημιουργούν κοινότητες, να συνδέονται με άλλους ομοϊδεάτες τους εκτός του φυσικού τους περιβάλλοντος, να ασκούν πιέσεις, να συγκεντρώνουν κεφάλαια και να οργανώνουν εκδηλώσεις. Προκειμένου να διαδώσουν ένα κοινωνικό μήνυμα ευρέως και γρήγορα, τα άτομα και οι οργανώσεις χρησιμοποιούν όλο και περισσότερο το διαδίκτυο. Η αυξανόμενη προσβασιμότητα και η δυνατότητα γρήγορης επικοινωνίας με χιλιάδες πολίτες έχουν καταστήσει το διαδίκτυο εργαλείο επιλογής.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διαδικτυακή συμμετοχή των πολιτών μπορεί να προωθηθεί και να κοινοποιηθεί μέσω των μέσων κοινωνικής δικτύωσης. Οι νέοι μπορούν να εκφράσουν τις απόψεις τους σχετικά με την κλιματική αλλαγή και τα περιβαλλοντικά ζητήματα μέσω πλατφορμών όπως το Instagram, το Twitter και </a:t>
            </a:r>
            <a:r>
              <a:rPr lang="en-GB" dirty="0" err="1"/>
              <a:t>το TikTok</a:t>
            </a:r>
            <a:r>
              <a:rPr lang="en-GB" dirty="0"/>
              <a:t>. Με τη χρήση hashtags, αναφορών και άμεσων μηνυμάτων, οι άνθρωποι και οι οργανώσεις μπορούν να αλληλεπιδρούν και να συνεργάζονται για την υλοποίηση ουσιαστικών αλλαγών.</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pic>
        <p:nvPicPr>
          <p:cNvPr id="112" name="Google Shape;112;p10"/>
          <p:cNvPicPr preferRelativeResize="0"/>
          <p:nvPr/>
        </p:nvPicPr>
        <p:blipFill rotWithShape="1">
          <a:blip r:embed="rId3">
            <a:alphaModFix/>
          </a:blip>
          <a:srcRect/>
          <a:stretch/>
        </p:blipFill>
        <p:spPr>
          <a:xfrm>
            <a:off x="8715983" y="1076961"/>
            <a:ext cx="3282978" cy="4934733"/>
          </a:xfrm>
          <a:prstGeom prst="rect">
            <a:avLst/>
          </a:prstGeom>
          <a:noFill/>
          <a:ln>
            <a:noFill/>
          </a:ln>
        </p:spPr>
      </p:pic>
      <p:sp>
        <p:nvSpPr>
          <p:cNvPr id="113" name="Google Shape;113;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Ψηφιακός ακτιβισμός II</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a:spLocks noGrp="1"/>
          </p:cNvSpPr>
          <p:nvPr>
            <p:ph type="body" idx="2"/>
          </p:nvPr>
        </p:nvSpPr>
        <p:spPr>
          <a:xfrm>
            <a:off x="5648960" y="1168401"/>
            <a:ext cx="5946410" cy="5429252"/>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Ενώ ο ψηφιακός ακτιβισμός προσφέρει πολλά στον έμπειρο ακτιβιστή, μερικές φορές περιορίζει το μέγεθος της αποτελεσματικής αλλαγής που μπορεί να επιτύχει. Για να αυξηθεί ο αντίκτυπος των διαδικτυακών δραστηριοτήτων, είναι σημαντικό να συνδυαστούν με δραστηριότητες εκτός σύνδεσης.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Αυτός ο </a:t>
            </a:r>
            <a:r>
              <a:rPr lang="en-GB" dirty="0">
                <a:solidFill>
                  <a:srgbClr val="187498"/>
                </a:solidFill>
              </a:rPr>
              <a:t>συνδυασμός διαδικτυακού και μη διαδικτυακού ακτιβισμού </a:t>
            </a:r>
            <a:r>
              <a:rPr lang="en-GB" dirty="0"/>
              <a:t>είναι εμφανής στο κίνημα της απεργίας για το κλίμα το 2019. Ως αποτέλεσμα της συσπείρωσης πίσω από την Greta Thunberg και τις Fridays for Future, εκατομμύρια πολίτες σε όλο τον κόσμο υποστηρίζουν τον περιβαλλοντικό ακτιβισμό και την αντιμετώπιση της κλιματικής κρίσης.</a:t>
            </a:r>
            <a:endParaRPr dirty="0"/>
          </a:p>
          <a:p>
            <a:pPr marL="0" lvl="0" indent="0" algn="just" rtl="0">
              <a:lnSpc>
                <a:spcPct val="150000"/>
              </a:lnSpc>
              <a:spcBef>
                <a:spcPts val="0"/>
              </a:spcBef>
              <a:spcAft>
                <a:spcPts val="0"/>
              </a:spcAft>
              <a:buClr>
                <a:srgbClr val="000000"/>
              </a:buClr>
              <a:buSzPts val="1800"/>
              <a:buNone/>
            </a:pPr>
            <a:endParaRPr dirty="0">
              <a:solidFill>
                <a:srgbClr val="000000"/>
              </a:solidFill>
            </a:endParaRPr>
          </a:p>
        </p:txBody>
      </p:sp>
      <p:pic>
        <p:nvPicPr>
          <p:cNvPr id="119" name="Google Shape;119;p11"/>
          <p:cNvPicPr preferRelativeResize="0"/>
          <p:nvPr/>
        </p:nvPicPr>
        <p:blipFill rotWithShape="1">
          <a:blip r:embed="rId3">
            <a:alphaModFix/>
          </a:blip>
          <a:srcRect/>
          <a:stretch/>
        </p:blipFill>
        <p:spPr>
          <a:xfrm>
            <a:off x="281305" y="1619567"/>
            <a:ext cx="5367655" cy="4286250"/>
          </a:xfrm>
          <a:prstGeom prst="rect">
            <a:avLst/>
          </a:prstGeom>
          <a:noFill/>
          <a:ln>
            <a:noFill/>
          </a:ln>
        </p:spPr>
      </p:pic>
      <p:sp>
        <p:nvSpPr>
          <p:cNvPr id="120" name="Google Shape;120;p11"/>
          <p:cNvSpPr txBox="1">
            <a:spLocks noGrp="1"/>
          </p:cNvSpPr>
          <p:nvPr>
            <p:ph type="title"/>
          </p:nvPr>
        </p:nvSpPr>
        <p:spPr>
          <a:xfrm>
            <a:off x="399370" y="174449"/>
            <a:ext cx="8563655"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Ψηφιακός ακτιβισμός II</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#BlackLivesMatter </a:t>
            </a:r>
            <a:endParaRPr/>
          </a:p>
        </p:txBody>
      </p:sp>
      <p:sp>
        <p:nvSpPr>
          <p:cNvPr id="126" name="Google Shape;126;p12"/>
          <p:cNvSpPr txBox="1">
            <a:spLocks noGrp="1"/>
          </p:cNvSpPr>
          <p:nvPr>
            <p:ph type="body" idx="2"/>
          </p:nvPr>
        </p:nvSpPr>
        <p:spPr>
          <a:xfrm>
            <a:off x="157163" y="1957071"/>
            <a:ext cx="6615747" cy="4697732"/>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Μετά τη δολοφονία του </a:t>
            </a:r>
            <a:r>
              <a:rPr lang="en-US" dirty="0"/>
              <a:t>George Floyd </a:t>
            </a:r>
            <a:r>
              <a:rPr lang="en-GB" dirty="0" err="1"/>
              <a:t>στις</a:t>
            </a:r>
            <a:r>
              <a:rPr lang="en-GB" dirty="0"/>
              <a:t> 26 Μαΐου 2020, δημιουργήθηκε το παγκόσμιο κίνημα #BlackLivesMatter. Η κυκλοφορία βίντεο στα μέσα κοινωνικής δικτύωσης που παρουσίαζαν την αδικία εξαπλώθηκε γρήγορα, προκαλώντας διαμαρτυρίες κατά του ρατσισμού σε περισσότερες από 60 χώρες παγκοσμίως.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Αυτό το κύμα του κοινωνικού κινήματος Black Lives Matter συνέπεσε με την πανδημία του κορ</a:t>
            </a:r>
            <a:r>
              <a:rPr lang="el-GR" dirty="0" err="1"/>
              <a:t>ωνο</a:t>
            </a:r>
            <a:r>
              <a:rPr lang="en-GB" dirty="0" err="1"/>
              <a:t>ϊού</a:t>
            </a:r>
            <a:r>
              <a:rPr lang="en-GB" dirty="0"/>
              <a:t>, μια περίοδο κατά την οποία τα άτομα εξαρτώνταν όλο και περισσότερο από τις ψηφιακές πλατφόρμες για τις καθημερινές τους δραστηριότητες, ενώ ορισμένοι δεν μπορούσαν να συμμετάσχουν φυσικά σε διαδηλώσεις λόγω των μέτρων που έπαιρναν για να μείνουν στο σπίτι.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ταχεία και ισχυρή ανάπτυξη του κινήματος στο διαδίκτυο μπορεί να αποδοθεί, εν μέρει, στη διασύνδεση των ακτιβιστών μέσω των πλατφορμών κοινωνικής δικτύωσης.</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27" name="Google Shape;127;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Παραδείγματα ψηφιακού ακτιβισμού </a:t>
            </a:r>
            <a:endParaRPr dirty="0"/>
          </a:p>
        </p:txBody>
      </p:sp>
      <p:pic>
        <p:nvPicPr>
          <p:cNvPr id="128" name="Google Shape;128;p12"/>
          <p:cNvPicPr preferRelativeResize="0"/>
          <p:nvPr/>
        </p:nvPicPr>
        <p:blipFill rotWithShape="1">
          <a:blip r:embed="rId3">
            <a:alphaModFix/>
          </a:blip>
          <a:srcRect/>
          <a:stretch/>
        </p:blipFill>
        <p:spPr>
          <a:xfrm>
            <a:off x="7028225" y="2154873"/>
            <a:ext cx="4907280" cy="31483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dirty="0"/>
              <a:t>#Ice Bucket Challenge</a:t>
            </a:r>
            <a:endParaRPr dirty="0"/>
          </a:p>
        </p:txBody>
      </p:sp>
      <p:sp>
        <p:nvSpPr>
          <p:cNvPr id="134" name="Google Shape;134;p13"/>
          <p:cNvSpPr txBox="1">
            <a:spLocks noGrp="1"/>
          </p:cNvSpPr>
          <p:nvPr>
            <p:ph type="body" idx="2"/>
          </p:nvPr>
        </p:nvSpPr>
        <p:spPr>
          <a:xfrm>
            <a:off x="399369" y="1803146"/>
            <a:ext cx="6672640" cy="4603389"/>
          </a:xfrm>
          <a:prstGeom prst="rect">
            <a:avLst/>
          </a:prstGeom>
          <a:noFill/>
          <a:ln>
            <a:noFill/>
          </a:ln>
        </p:spPr>
        <p:txBody>
          <a:bodyPr spcFirstLastPara="1" wrap="square" lIns="0" tIns="0" rIns="0" bIns="0" anchor="t" anchorCtr="0">
            <a:noAutofit/>
          </a:bodyPr>
          <a:lstStyle/>
          <a:p>
            <a:pPr marL="285750" lvl="0" indent="-285750" algn="just" rtl="0">
              <a:lnSpc>
                <a:spcPct val="90000"/>
              </a:lnSpc>
              <a:spcBef>
                <a:spcPts val="0"/>
              </a:spcBef>
              <a:spcAft>
                <a:spcPts val="0"/>
              </a:spcAft>
              <a:buSzPts val="1800"/>
              <a:buFont typeface="Wingdings" panose="05000000000000000000" pitchFamily="2" charset="2"/>
              <a:buChar char="§"/>
            </a:pPr>
            <a:r>
              <a:rPr lang="en-GB" dirty="0"/>
              <a:t>Το καλοκαίρι του 2014 πραγματοποιήθηκε μια εμβληματική ψηφιακή εκστρατεία για την υποστήριξη της </a:t>
            </a:r>
            <a:r>
              <a:rPr lang="en-GB"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αμυοτροφικής </a:t>
            </a:r>
            <a:r>
              <a:rPr lang="en-GB" dirty="0"/>
              <a:t>πλευρικής σκλήρυνσης (ALS), γνωστής και ως νόσος του Lou Gehrig. Αρκετές πα</a:t>
            </a:r>
            <a:r>
              <a:rPr lang="en-GB" dirty="0" err="1"/>
              <a:t>γκόσμιες</a:t>
            </a:r>
            <a:r>
              <a:rPr lang="en-GB" dirty="0"/>
              <a:t> </a:t>
            </a:r>
            <a:r>
              <a:rPr lang="en-GB" dirty="0" err="1"/>
              <a:t>δι</a:t>
            </a:r>
            <a:r>
              <a:rPr lang="en-GB" dirty="0"/>
              <a:t>ασημότητες έριξαν κουβάδες με παγωμένο νερό πάνω τους, προτού ορίσουν άλλους τρεις ανθρώπους να κάνουν το ίδιο. </a:t>
            </a:r>
            <a:endParaRPr dirty="0"/>
          </a:p>
          <a:p>
            <a:pPr marL="285750" lvl="0" indent="-285750" algn="just" rtl="0">
              <a:lnSpc>
                <a:spcPct val="90000"/>
              </a:lnSpc>
              <a:spcBef>
                <a:spcPts val="0"/>
              </a:spcBef>
              <a:spcAft>
                <a:spcPts val="0"/>
              </a:spcAft>
              <a:buSzPts val="1800"/>
              <a:buFont typeface="Wingdings" panose="05000000000000000000" pitchFamily="2" charset="2"/>
              <a:buChar char="§"/>
            </a:pPr>
            <a:endParaRPr dirty="0"/>
          </a:p>
          <a:p>
            <a:pPr marL="285750" lvl="0" indent="-285750" algn="just" rtl="0">
              <a:lnSpc>
                <a:spcPct val="90000"/>
              </a:lnSpc>
              <a:spcBef>
                <a:spcPts val="0"/>
              </a:spcBef>
              <a:spcAft>
                <a:spcPts val="0"/>
              </a:spcAft>
              <a:buSzPts val="1800"/>
              <a:buFont typeface="Wingdings" panose="05000000000000000000" pitchFamily="2" charset="2"/>
              <a:buChar char="§"/>
            </a:pPr>
            <a:r>
              <a:rPr lang="en-GB" dirty="0"/>
              <a:t>Οι συμμετέχοντες στην πρόκληση κλήθηκαν να κάνουν δωρεά στην </a:t>
            </a:r>
            <a:r>
              <a:rPr lang="el-GR" dirty="0"/>
              <a:t>Οργάνωση για το </a:t>
            </a:r>
            <a:r>
              <a:rPr lang="en-GB" dirty="0"/>
              <a:t>ALS ή σε κάποιο άλλο μη κερδοσκοπικό οργανισμό. Χρησιμοποιώντας βίντεο, εμπλέκοντας διασημότητες και υποδεικνύοντας άλλους να ολοκληρώσουν την πρόκληση, ο φιλικός προς το διαδίκτυο χαρακτήρας της εκστρατείας εξασφάλισε την</a:t>
            </a:r>
            <a:r>
              <a:rPr lang="el-GR" dirty="0"/>
              <a:t> </a:t>
            </a:r>
            <a:r>
              <a:rPr lang="en-GB" dirty="0" err="1"/>
              <a:t>εξά</a:t>
            </a:r>
            <a:r>
              <a:rPr lang="en-GB" dirty="0"/>
              <a:t>πλωσή της σε όλο τον ιστό, και περισσότερα από 2 εκατομμύρια βίντεο μεταφορτώθηκαν στο Facebook και πάνω από 3 εκατομμύρια στο Instagram, κυριαρχώντας στις ροές των μέσων κοινωνικής δικτύωσης, καθώς και στα διαδικτυακά και μη διαδικτυακά μέσα ενημέρωσης γενικότερα. </a:t>
            </a:r>
            <a:endParaRPr dirty="0"/>
          </a:p>
          <a:p>
            <a:pPr marL="400050" lvl="0" indent="-285750" algn="just" rtl="0">
              <a:lnSpc>
                <a:spcPct val="90000"/>
              </a:lnSpc>
              <a:spcBef>
                <a:spcPts val="0"/>
              </a:spcBef>
              <a:spcAft>
                <a:spcPts val="0"/>
              </a:spcAft>
              <a:buSzPts val="1800"/>
              <a:buFont typeface="Wingdings" panose="05000000000000000000" pitchFamily="2" charset="2"/>
              <a:buChar char="§"/>
            </a:pPr>
            <a:endParaRPr dirty="0"/>
          </a:p>
          <a:p>
            <a:pPr marL="285750" lvl="0" indent="-285750" algn="just" rtl="0">
              <a:lnSpc>
                <a:spcPct val="90000"/>
              </a:lnSpc>
              <a:spcBef>
                <a:spcPts val="0"/>
              </a:spcBef>
              <a:spcAft>
                <a:spcPts val="0"/>
              </a:spcAft>
              <a:buSzPts val="1800"/>
              <a:buFont typeface="Wingdings" panose="05000000000000000000" pitchFamily="2" charset="2"/>
              <a:buChar char="§"/>
            </a:pPr>
            <a:r>
              <a:rPr lang="en-GB" dirty="0"/>
              <a:t>Ως αποτέλεσμα της πρόκλησης συγκεντρώθηκαν συνολικά 220 εκατομμύρια δολάρια ΗΠΑ παγκοσμίως.</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35" name="Google Shape;135;p13"/>
          <p:cNvSpPr/>
          <p:nvPr/>
        </p:nvSpPr>
        <p:spPr>
          <a:xfrm>
            <a:off x="6969760" y="1803147"/>
            <a:ext cx="48228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Calibri"/>
                <a:ea typeface="Calibri"/>
                <a:cs typeface="Calibri"/>
                <a:sym typeface="Calibri"/>
              </a:rPr>
              <a:t>38 </a:t>
            </a:r>
            <a:r>
              <a:rPr lang="en-GB" sz="2400" b="1" i="0" u="none" strike="noStrike" cap="none" dirty="0" err="1">
                <a:solidFill>
                  <a:srgbClr val="000000"/>
                </a:solidFill>
                <a:latin typeface="Calibri"/>
                <a:ea typeface="Calibri"/>
                <a:cs typeface="Calibri"/>
                <a:sym typeface="Calibri"/>
              </a:rPr>
              <a:t>διάσημοι</a:t>
            </a:r>
            <a:r>
              <a:rPr lang="en-GB" sz="2400" b="1" i="0" u="none" strike="noStrike" cap="none" dirty="0">
                <a:solidFill>
                  <a:srgbClr val="000000"/>
                </a:solidFill>
                <a:latin typeface="Calibri"/>
                <a:ea typeface="Calibri"/>
                <a:cs typeface="Calibri"/>
                <a:sym typeface="Calibri"/>
              </a:rPr>
              <a:t> </a:t>
            </a:r>
            <a:r>
              <a:rPr lang="en-GB" sz="2400" b="1" i="0" u="none" strike="noStrike" cap="none" dirty="0" err="1">
                <a:solidFill>
                  <a:srgbClr val="000000"/>
                </a:solidFill>
                <a:latin typeface="Calibri"/>
                <a:ea typeface="Calibri"/>
                <a:cs typeface="Calibri"/>
                <a:sym typeface="Calibri"/>
              </a:rPr>
              <a:t>κάνουν</a:t>
            </a:r>
            <a:r>
              <a:rPr lang="en-GB" sz="2400" b="1" i="0" u="none" strike="noStrike" cap="none" dirty="0">
                <a:solidFill>
                  <a:srgbClr val="000000"/>
                </a:solidFill>
                <a:latin typeface="Calibri"/>
                <a:ea typeface="Calibri"/>
                <a:cs typeface="Calibri"/>
                <a:sym typeface="Calibri"/>
              </a:rPr>
              <a:t> το </a:t>
            </a:r>
            <a:r>
              <a:rPr lang="en-GB" sz="2400" b="1"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ALS Ice </a:t>
            </a:r>
            <a:r>
              <a:rPr lang="en-GB" sz="2400" b="1" i="0" u="none" strike="noStrike" cap="none" dirty="0">
                <a:solidFill>
                  <a:srgbClr val="000000"/>
                </a:solidFill>
                <a:latin typeface="Calibri"/>
                <a:ea typeface="Calibri"/>
                <a:cs typeface="Calibri"/>
                <a:sym typeface="Calibri"/>
              </a:rPr>
              <a:t>Bucket</a:t>
            </a:r>
            <a:r>
              <a:rPr lang="el-GR" sz="2400" b="1" i="0" u="none" strike="noStrike" cap="none" dirty="0">
                <a:solidFill>
                  <a:srgbClr val="000000"/>
                </a:solidFill>
                <a:latin typeface="Calibri"/>
                <a:ea typeface="Calibri"/>
                <a:cs typeface="Calibri"/>
                <a:sym typeface="Calibri"/>
              </a:rPr>
              <a:t> </a:t>
            </a:r>
            <a:r>
              <a:rPr lang="en-GB" sz="2400" b="1" i="0" u="none" strike="noStrike" cap="none" dirty="0">
                <a:solidFill>
                  <a:srgbClr val="000000"/>
                </a:solidFill>
                <a:latin typeface="Calibri"/>
                <a:ea typeface="Calibri"/>
                <a:cs typeface="Calibri"/>
                <a:sym typeface="Calibri"/>
              </a:rPr>
              <a:t>Challenge </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136" name="Google Shape;136;p13"/>
          <p:cNvPicPr preferRelativeResize="0"/>
          <p:nvPr/>
        </p:nvPicPr>
        <p:blipFill rotWithShape="1">
          <a:blip r:embed="rId4">
            <a:alphaModFix/>
          </a:blip>
          <a:srcRect/>
          <a:stretch/>
        </p:blipFill>
        <p:spPr>
          <a:xfrm>
            <a:off x="7254240" y="3286687"/>
            <a:ext cx="4724400" cy="2362200"/>
          </a:xfrm>
          <a:prstGeom prst="rect">
            <a:avLst/>
          </a:prstGeom>
          <a:noFill/>
          <a:ln>
            <a:noFill/>
          </a:ln>
        </p:spPr>
      </p:pic>
      <p:sp>
        <p:nvSpPr>
          <p:cNvPr id="137" name="Google Shape;137;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Παραδείγματα ψηφιακού ακτιβισμού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#metoo</a:t>
            </a:r>
            <a:endParaRPr/>
          </a:p>
        </p:txBody>
      </p:sp>
      <p:sp>
        <p:nvSpPr>
          <p:cNvPr id="143" name="Google Shape;143;p14"/>
          <p:cNvSpPr txBox="1">
            <a:spLocks noGrp="1"/>
          </p:cNvSpPr>
          <p:nvPr>
            <p:ph type="body" idx="2"/>
          </p:nvPr>
        </p:nvSpPr>
        <p:spPr>
          <a:xfrm>
            <a:off x="516101" y="1666960"/>
            <a:ext cx="5855515" cy="4794506"/>
          </a:xfrm>
          <a:prstGeom prst="rect">
            <a:avLst/>
          </a:prstGeom>
          <a:noFill/>
          <a:ln>
            <a:noFill/>
          </a:ln>
        </p:spPr>
        <p:txBody>
          <a:bodyPr spcFirstLastPara="1" wrap="square" lIns="0" tIns="0" rIns="0" bIns="0" anchor="t" anchorCtr="0">
            <a:noAutofit/>
          </a:bodyPr>
          <a:lstStyle/>
          <a:p>
            <a:pPr marL="285750" lvl="0" indent="-285750" algn="just" rtl="0">
              <a:lnSpc>
                <a:spcPct val="150000"/>
              </a:lnSpc>
              <a:spcBef>
                <a:spcPts val="0"/>
              </a:spcBef>
              <a:spcAft>
                <a:spcPts val="0"/>
              </a:spcAft>
              <a:buSzPts val="1800"/>
              <a:buFont typeface="Wingdings" panose="05000000000000000000" pitchFamily="2" charset="2"/>
              <a:buChar char="§"/>
            </a:pPr>
            <a:r>
              <a:rPr lang="en-GB" dirty="0"/>
              <a:t>Η επιζήσασα από σεξουαλική επίθεση </a:t>
            </a:r>
            <a:r>
              <a:rPr lang="en-GB" dirty="0" err="1"/>
              <a:t>Tarana </a:t>
            </a:r>
            <a:r>
              <a:rPr lang="en-GB" dirty="0"/>
              <a:t>Burke επινόησε τη φράση "Me Too" το 2006 για να ευαισθητοποιήσει τα μέσα κοινωνικής δικτύωσης σχετικά με τη διάδοση τέτοιων επιθέσεων. </a:t>
            </a:r>
            <a:endParaRPr dirty="0"/>
          </a:p>
          <a:p>
            <a:pPr marL="285750" lvl="0" indent="-285750">
              <a:lnSpc>
                <a:spcPct val="150000"/>
              </a:lnSpc>
              <a:spcBef>
                <a:spcPts val="0"/>
              </a:spcBef>
              <a:buFont typeface="Wingdings" panose="05000000000000000000" pitchFamily="2" charset="2"/>
              <a:buChar char="§"/>
            </a:pPr>
            <a:r>
              <a:rPr lang="en-GB" dirty="0"/>
              <a:t>Η φράση έγινε κοινωνικό κίνημα το 2017, αφού πολλές γυναίκες τη χρησιμοποίησαν ως hastag στα μέσα κοινωνικής δικτύωσης ως απάντηση στις καταγγελίες για σεξουαλική κακοποίηση του</a:t>
            </a:r>
            <a:r>
              <a:rPr lang="el-GR" dirty="0"/>
              <a:t> </a:t>
            </a:r>
            <a:r>
              <a:rPr lang="en-GB" dirty="0"/>
              <a:t>Harvey Weinstein. Γυναίκες σε όλο τον κόσμο συμπεριέλαβαν το hashtag όταν μοιράστηκαν τις ιστορίες τους για κακοποίηση και παρενόχληση, εφιστώντας έτσι την προσοχή στο μέγεθος του ζητήματος.</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pic>
        <p:nvPicPr>
          <p:cNvPr id="144" name="Google Shape;144;p14"/>
          <p:cNvPicPr preferRelativeResize="0"/>
          <p:nvPr/>
        </p:nvPicPr>
        <p:blipFill rotWithShape="1">
          <a:blip r:embed="rId3">
            <a:alphaModFix/>
          </a:blip>
          <a:srcRect/>
          <a:stretch/>
        </p:blipFill>
        <p:spPr>
          <a:xfrm>
            <a:off x="6809362" y="2408542"/>
            <a:ext cx="5112517" cy="2387194"/>
          </a:xfrm>
          <a:prstGeom prst="rect">
            <a:avLst/>
          </a:prstGeom>
          <a:noFill/>
          <a:ln>
            <a:noFill/>
          </a:ln>
        </p:spPr>
      </p:pic>
      <p:sp>
        <p:nvSpPr>
          <p:cNvPr id="5" name="Google Shape;137;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Παραδείγματα ψηφιακού ακτιβισμού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body" idx="2"/>
          </p:nvPr>
        </p:nvSpPr>
        <p:spPr>
          <a:xfrm>
            <a:off x="182880" y="1198881"/>
            <a:ext cx="11609750" cy="5398772"/>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Εξασφάλιση ότι όλες οι φωνές ακούγονται</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Εκτός από τη διάδοση μηνυμάτων, ο ψηφιακός ακτιβισμός παρέχει μια πλατφόρμα για άτομα με ψηφιακή πρόσβαση να εκφράσουν τις απόψεις τους και να υποστηρίξουν την αλλαγή, ωφελώντας ιδιαίτερα εκείνους που συχνά αποσιωπούνται ή δεν έχουν τα μέσα να μοιραστούν αποτελεσματικά το μήνυμά τους.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Δίνοντας τη δυνατότητα στους απλούς πολίτες να μοιραστούν τις προσωπικές τους ιστορίες, συμβάλλει στη δημιουργία μιας πιο ολοκληρωμένης κατανόησης των τρεχόντων ζητημάτων και μπορεί να ασκήσει πίεση στις κυβερνήσεις να αντιμετωπίσουν θέματα που συχνά δεν αναφέρονται στα παραδοσιακά μέσα ενημέρωσης.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Οικονομικά αποδοτική προσέγγιση</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 διαδικτυακός ακτιβισμός αποδεικνύεται μια οικονομικά αποδοτική μέθοδος, που απαιτεί ελάχιστη προσπάθεια τόσο από τους διοργανωτές όσο και από τους υποστηρικτές.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Αποτελεσματικότητα στην πράξη</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Οι viral καμπάνιες στα μέσα κοινωνικής δικτύωσης έχουν αποδείξει την εξαιρετική ικανότητά τους να συγκεντρώνουν αποτελεσματικά κεφάλαια. Οι εκστρατείες αυτές ωθούν τους ανθρώπους να συμμετάσχουν σε συζητήσεις και να αυξήσουν την ευαισθητοποίηση. Ενώ κάποιοι μπορεί αρχικά να συμμετέχουν ως </a:t>
            </a:r>
            <a:r>
              <a:rPr lang="en-US" dirty="0"/>
              <a:t>“</a:t>
            </a:r>
            <a:r>
              <a:rPr lang="en-GB" dirty="0" err="1"/>
              <a:t>clicktivists</a:t>
            </a:r>
            <a:r>
              <a:rPr lang="en-GB" dirty="0"/>
              <a:t>" ή "</a:t>
            </a:r>
            <a:r>
              <a:rPr lang="en-GB" dirty="0" err="1"/>
              <a:t>slacktivists</a:t>
            </a:r>
            <a:r>
              <a:rPr lang="en-GB" dirty="0"/>
              <a:t>" που απλώς μοιράζονται συνδέσμους, αναρτήσεις ή πατούν κουμπιά για να υποστηρίξουν υπογραφές, η διαδικασία αυτή συχνά τους οδηγεί στην αποκάλυψη περαιτέρω ζητημάτων. Κατά συνέπεια, ορισμένοι μπορεί τελικά να εξελιχθούν σε </a:t>
            </a:r>
            <a:r>
              <a:rPr lang="el-GR" dirty="0"/>
              <a:t>«</a:t>
            </a:r>
            <a:r>
              <a:rPr lang="en-GB" dirty="0" err="1"/>
              <a:t>ολοκληρωμένους</a:t>
            </a:r>
            <a:r>
              <a:rPr lang="en-GB" dirty="0"/>
              <a:t> α</a:t>
            </a:r>
            <a:r>
              <a:rPr lang="en-GB" dirty="0" err="1"/>
              <a:t>κτι</a:t>
            </a:r>
            <a:r>
              <a:rPr lang="en-GB" dirty="0"/>
              <a:t>βιστές</a:t>
            </a:r>
            <a:r>
              <a:rPr lang="el-GR" dirty="0"/>
              <a:t>»</a:t>
            </a:r>
            <a:r>
              <a:rPr lang="en-GB" dirty="0"/>
              <a:t> καθώς εκπαιδεύονται περισσότερο για την αιτία ή το πρόβλημα που αντιμετωπίζουν.</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50" name="Google Shape;150;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Οφέλη του ψηφιακού ακτιβισμού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399370" y="1284018"/>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 Εύκολη πρόσβαση</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Τα ψηφιακά εργαλεία, όπως τα μέσα κοινωνικής δικτύωσης, είναι </a:t>
            </a:r>
            <a:r>
              <a:rPr lang="en-GB" b="1" dirty="0"/>
              <a:t>ισχυρά στη δημιουργία εκστρατειών κοινωνικής δικτύωσης </a:t>
            </a:r>
            <a:r>
              <a:rPr lang="en-GB" dirty="0"/>
              <a:t>που μπορούν να συγκεντρώσουν αποτελεσματικά κεφάλαια. Η χρήση αυτών των εργαλείων είναι ζωτικής σημασίας για τη θετική αλλαγή, καθώς μπορούν να συνδέσουν τους ανθρώπους παγκοσμίως </a:t>
            </a:r>
            <a:r>
              <a:rPr lang="el-GR" dirty="0"/>
              <a:t>σε</a:t>
            </a:r>
            <a:r>
              <a:rPr lang="en-GB" dirty="0"/>
              <a:t> εκστρατείες. Η </a:t>
            </a:r>
            <a:r>
              <a:rPr lang="en-GB" b="1" dirty="0" err="1"/>
              <a:t>φύση</a:t>
            </a:r>
            <a:r>
              <a:rPr lang="en-GB" b="1" dirty="0"/>
              <a:t> </a:t>
            </a:r>
            <a:r>
              <a:rPr lang="en-GB" dirty="0"/>
              <a:t>των μέσων κοινωνικής </a:t>
            </a:r>
            <a:r>
              <a:rPr lang="en-GB" dirty="0" err="1"/>
              <a:t>δικτύωσης</a:t>
            </a:r>
            <a:r>
              <a:rPr lang="en-GB" dirty="0"/>
              <a:t> </a:t>
            </a:r>
            <a:r>
              <a:rPr lang="el-GR" b="1" dirty="0"/>
              <a:t>να συνδέουν </a:t>
            </a:r>
            <a:r>
              <a:rPr lang="en-GB" dirty="0"/>
              <a:t>επ</a:t>
            </a:r>
            <a:r>
              <a:rPr lang="en-GB" dirty="0" err="1"/>
              <a:t>ιτρέ</a:t>
            </a:r>
            <a:r>
              <a:rPr lang="en-GB" dirty="0"/>
              <a:t>πει στους ακτιβιστές να μοιράζονται συνθήματα, εικόνες και λεπτομέρειες σχετικά με θέματα με φίλους και κοινότητες ομοϊδεατών γρήγορα και αποτελεσματικά. Αυτό είναι πολύ πιο </a:t>
            </a:r>
            <a:r>
              <a:rPr lang="en-GB" b="1" dirty="0"/>
              <a:t>αποδοτικό σε ενέργεια και χρόνο </a:t>
            </a:r>
            <a:r>
              <a:rPr lang="en-GB" dirty="0"/>
              <a:t>από τις παραδοσιακές μεθόδους, όπως το να πηγαίνουν από πόρτα σε πόρτα ή να συλλέγουν υπογραφές στις γωνίες των δρόμων.</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Διάδοση</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ποσοτικοποίηση του αντίκτυπου του διαδικτυακού ακτιβισμού και των ψηφιακών εκστρατειών μπορεί να είναι δύσκολη. Η αξιολόγηση της επιτυχίας της εκστρατείας ενός ακτιβιστή συχνά περιστρέφεται γύρω από την εκτίμηση της επίτευξης των συγκεκριμένων στόχων του.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Είναι εύλογο ότι σε πολλές περιπτώσεις διαδικτυακού ακτιβισμού, τα ψηφιακά στοιχεία μπορεί να έχουν επιτύχει τους επιδιωκόμενους στόχους τους, όπως η ευαισθητοποίηση και η κινητοποίηση των ατόμων, ακόμη και αν η εκστρατεία στο σύνολό της δεν πέτυχε το επιθυμητό αποτέλεσμα.</a:t>
            </a:r>
            <a:endParaRPr dirty="0"/>
          </a:p>
        </p:txBody>
      </p:sp>
      <p:sp>
        <p:nvSpPr>
          <p:cNvPr id="156" name="Google Shape;156;p26"/>
          <p:cNvSpPr txBox="1">
            <a:spLocks noGrp="1"/>
          </p:cNvSpPr>
          <p:nvPr>
            <p:ph type="title"/>
          </p:nvPr>
        </p:nvSpPr>
        <p:spPr>
          <a:xfrm>
            <a:off x="399370" y="174449"/>
            <a:ext cx="5763305"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Οφέλη του ψηφιακού ακτιβισμού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135538" y="656725"/>
            <a:ext cx="7734138" cy="5509260"/>
          </a:xfrm>
          <a:prstGeom prst="rect">
            <a:avLst/>
          </a:prstGeom>
          <a:noFill/>
          <a:ln>
            <a:noFill/>
          </a:ln>
        </p:spPr>
        <p:txBody>
          <a:bodyPr spcFirstLastPara="1" wrap="square" lIns="0" tIns="0" rIns="0" bIns="0" anchor="t" anchorCtr="0">
            <a:noAutofit/>
          </a:bodyPr>
          <a:lstStyle/>
          <a:p>
            <a:pPr marL="457200" lvl="0" indent="0" algn="just" rtl="0">
              <a:lnSpc>
                <a:spcPct val="90000"/>
              </a:lnSpc>
              <a:spcBef>
                <a:spcPts val="1000"/>
              </a:spcBef>
              <a:spcAft>
                <a:spcPts val="0"/>
              </a:spcAft>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 Η πρόκληση του Clicktivism: για πραγματική αλλαγή</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Μια πρόκληση είναι ότι ορισμένοι άνθρωποι που συμμετέχουν στον ψηφιακό ακτιβισμό, γνωστοί ως clicktivists ή slacktivists, μπορεί να μην είναι πολύ ενημερωμένοι για τους σκοπούς που υποστηρίζουν. Μπορεί απλώς να πατήσουν ένα κουμπί ή να μοιραστούν μια ανάρτηση χωρίς να κατανοήσουν πραγματικά το θέμα. </a:t>
            </a:r>
            <a:r>
              <a:rPr lang="en-GB" dirty="0" err="1"/>
              <a:t>Αυτό</a:t>
            </a:r>
            <a:r>
              <a:rPr lang="en-GB" dirty="0"/>
              <a:t> </a:t>
            </a:r>
            <a:r>
              <a:rPr lang="el-GR" dirty="0"/>
              <a:t>ίσως </a:t>
            </a:r>
            <a:r>
              <a:rPr lang="en-GB" dirty="0" err="1"/>
              <a:t>δυσχεράνει</a:t>
            </a:r>
            <a:r>
              <a:rPr lang="en-GB" dirty="0"/>
              <a:t> την επίτευξη πραγματικής αλλαγής.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Ψηφιακός ακτιβισμός έναντι </a:t>
            </a:r>
            <a:r>
              <a:rPr lang="el-GR" b="1" dirty="0">
                <a:solidFill>
                  <a:srgbClr val="187498"/>
                </a:solidFill>
              </a:rPr>
              <a:t>δια ζώσης </a:t>
            </a:r>
            <a:r>
              <a:rPr lang="en-GB" b="1" dirty="0" err="1">
                <a:solidFill>
                  <a:srgbClr val="187498"/>
                </a:solidFill>
              </a:rPr>
              <a:t>δράσης</a:t>
            </a:r>
            <a:r>
              <a:rPr lang="en-GB" b="1" dirty="0">
                <a:solidFill>
                  <a:srgbClr val="187498"/>
                </a:solidFill>
              </a:rPr>
              <a:t>: Απεικόνιση της ισορροπίας για τον αντίκτυπο</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Μια άλλη πρόκληση είναι ότι ο διαδικτυακός ακτιβισμός μπορεί μερικές φορές να είναι υποκριτικός, αν οι άνθρωποι δεν αναλαμβάνουν ουσιαστική δράση εκτός σύνδεσης για την αντιμετώπιση των θεμάτων που προωθούν στο διαδίκτυο. Ενώ ο ψηφιακός ακτιβισμός μπορεί να είναι ένα πολύτιμο εργαλείο, δεν υποκαθιστά τη δράση στον πραγματικό κόσμο.</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Σλόγκαν και ηχητικά αποσπάσματα: Απλοποίηση των μηνυμάτων στον διαδικτυακό ακτιβισμό</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Επιπλέον, ο διαδικτυακός ακτιβισμός μπορεί να είναι υπεραπλουστευμένος, με τα μηνύματα να περιορίζονται σε ηχητικά αποσπάσματα ή συνθήματα. Μπορεί επίσης να συνεταιριστεί από αρνητικές δυνάμεις, όπως ακροαριστερές, ακροδεξιές ή τρομοκρατικές ομάδες.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3" name="Google Shape;163;p27"/>
          <p:cNvSpPr txBox="1">
            <a:spLocks noGrp="1"/>
          </p:cNvSpPr>
          <p:nvPr>
            <p:ph type="title"/>
          </p:nvPr>
        </p:nvSpPr>
        <p:spPr>
          <a:xfrm>
            <a:off x="374650" y="146050"/>
            <a:ext cx="11360830" cy="76099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Προκλήσεις του ψηφιακού ακτιβισμού I</a:t>
            </a:r>
            <a:endParaRPr dirty="0"/>
          </a:p>
        </p:txBody>
      </p:sp>
      <p:pic>
        <p:nvPicPr>
          <p:cNvPr id="164" name="Google Shape;164;p27"/>
          <p:cNvPicPr preferRelativeResize="0"/>
          <p:nvPr/>
        </p:nvPicPr>
        <p:blipFill rotWithShape="1">
          <a:blip r:embed="rId3">
            <a:alphaModFix/>
          </a:blip>
          <a:srcRect/>
          <a:stretch/>
        </p:blipFill>
        <p:spPr>
          <a:xfrm>
            <a:off x="8287966" y="2394262"/>
            <a:ext cx="3904034" cy="25084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body" idx="1"/>
          </p:nvPr>
        </p:nvSpPr>
        <p:spPr>
          <a:xfrm>
            <a:off x="304799" y="1295400"/>
            <a:ext cx="8566827" cy="5250377"/>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b="1" dirty="0">
                <a:solidFill>
                  <a:srgbClr val="187498"/>
                </a:solidFill>
              </a:rPr>
              <a:t>Παραπ</a:t>
            </a:r>
            <a:r>
              <a:rPr lang="en-GB" b="1" dirty="0" err="1">
                <a:solidFill>
                  <a:srgbClr val="187498"/>
                </a:solidFill>
              </a:rPr>
              <a:t>ληροφόρηση</a:t>
            </a:r>
            <a:r>
              <a:rPr lang="en-GB" b="1" dirty="0">
                <a:solidFill>
                  <a:srgbClr val="187498"/>
                </a:solidFill>
              </a:rPr>
              <a:t> στην εποχή του ψηφιακού ακτιβισμού</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err="1"/>
              <a:t>Διάδοση</a:t>
            </a:r>
            <a:r>
              <a:rPr lang="en-GB" dirty="0"/>
              <a:t> παραπ</a:t>
            </a:r>
            <a:r>
              <a:rPr lang="en-GB" dirty="0" err="1"/>
              <a:t>ληροφόρησης</a:t>
            </a:r>
            <a:r>
              <a:rPr lang="el-GR" dirty="0"/>
              <a:t> και λανθασμένων πληροφοριών</a:t>
            </a:r>
            <a:r>
              <a:rPr lang="en-GB" dirty="0"/>
              <a:t>: Η ταχύτητα με την οποία μπορούν να διαδοθούν οι πληροφορίες στο διαδίκτυο είναι δίκοπο μαχαίρι. Ενώ μπορεί να βοηθήσει τους ακτιβιστές να διαδώσουν γρήγορα τα μηνύματά τους, διευκολύνει επίσης την ταχεία διάδοση ψευδών πληροφοριών ή προπαγάνδας, οδηγώντας σε σύγχυση, παρανόηση και πιθανή βλάβη.</a:t>
            </a:r>
            <a:endParaRPr dirty="0"/>
          </a:p>
          <a:p>
            <a:pPr marL="228600" marR="0" lvl="0" indent="0" algn="just" rtl="0">
              <a:lnSpc>
                <a:spcPct val="90000"/>
              </a:lnSpc>
              <a:spcBef>
                <a:spcPts val="1000"/>
              </a:spcBef>
              <a:spcAft>
                <a:spcPts val="0"/>
              </a:spcAft>
              <a:buClr>
                <a:srgbClr val="000000"/>
              </a:buClr>
              <a:buSzPts val="1800"/>
              <a:buFont typeface="Arial"/>
              <a:buNone/>
            </a:pPr>
            <a:r>
              <a:rPr lang="en-GB" b="1" dirty="0">
                <a:solidFill>
                  <a:srgbClr val="187498"/>
                </a:solidFill>
              </a:rPr>
              <a:t>Ψηφιακός ακτιβισμός υπό πολιορκία: Αποκαλύπτοντας τις απειλές της παρενόχλησης</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Διαδικτυακή παρενόχληση και εκφοβισμός </a:t>
            </a:r>
            <a:r>
              <a:rPr lang="el-GR" dirty="0"/>
              <a:t>στο διαδίκτυο</a:t>
            </a:r>
            <a:r>
              <a:rPr lang="en-GB" dirty="0"/>
              <a:t>: Οι ψηφιακοί ακτιβιστές συχνά αντιμετωπίζουν απειλές, παρενόχληση, ακόμη και βία, γεγονός που μπορεί να αποθαρρύνει τη συμμετοχή. Οι γυναίκες και οι περιθωριοποιημένες ομάδες κινδυνεύουν ιδιαίτερα.</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Θωράκιση των μετωπικών γραμμών στον κυβερνοχώρο:</a:t>
            </a:r>
            <a:r>
              <a:rPr lang="el-GR" b="1" dirty="0">
                <a:solidFill>
                  <a:srgbClr val="187498"/>
                </a:solidFill>
              </a:rPr>
              <a:t> Ασφάλεια και απόρρητο</a:t>
            </a:r>
            <a:r>
              <a:rPr lang="en-GB" b="1" dirty="0">
                <a:solidFill>
                  <a:srgbClr val="187498"/>
                </a:solidFill>
              </a:rPr>
              <a:t> για ακτιβιστές</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Προβλήματα ασφάλειας και προστασίας προσωπικών δεδομένων: Οι ακτιβιστές πρέπει να είναι πολύ προσεκτικοί σχετικά με την ασφάλεια στο διαδίκτυο, καθώς οι δραστηριότητές τους μπορεί να προσελκύσουν ανεπιθύμητη προσοχή από κρατικούς φορείς, χάκερ ή άλλα εχθρικά μέρη. Η προστασία της ιδιωτικής ζωής αποτελεί επίσης σημαντική ανησυχία, καθώς ευαίσθητες προσωπικές πληροφορίες μπορούν να εκτεθούν και να χρησιμοποιηθούν καταχρηστικά.</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71" name="Google Shape;171;p28"/>
          <p:cNvPicPr preferRelativeResize="0"/>
          <p:nvPr/>
        </p:nvPicPr>
        <p:blipFill rotWithShape="1">
          <a:blip r:embed="rId3">
            <a:alphaModFix/>
          </a:blip>
          <a:srcRect/>
          <a:stretch/>
        </p:blipFill>
        <p:spPr>
          <a:xfrm>
            <a:off x="9161325" y="1916317"/>
            <a:ext cx="2574155" cy="3501990"/>
          </a:xfrm>
          <a:prstGeom prst="rect">
            <a:avLst/>
          </a:prstGeom>
          <a:noFill/>
          <a:ln>
            <a:noFill/>
          </a:ln>
        </p:spPr>
      </p:pic>
      <p:sp>
        <p:nvSpPr>
          <p:cNvPr id="7" name="Google Shape;163;p27"/>
          <p:cNvSpPr txBox="1">
            <a:spLocks noGrp="1"/>
          </p:cNvSpPr>
          <p:nvPr>
            <p:ph type="title"/>
          </p:nvPr>
        </p:nvSpPr>
        <p:spPr>
          <a:xfrm>
            <a:off x="374650" y="203200"/>
            <a:ext cx="11360830" cy="76099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Προκλήσεις του ψηφιακού ακτιβισμού I</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a:off x="284480" y="1320800"/>
            <a:ext cx="11508150" cy="5224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dirty="0"/>
              <a:t>Εκτός από τον ψηφιακό ακτιβισμό, πολλοί άλλοι όροι έχουν χρησιμοποιηθεί για να αναφερθούν στις ίδιες ή παρόμοιες έννοιες:</a:t>
            </a:r>
            <a:endParaRPr sz="2000"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Διαδικτυακός ακτιβισμός</a:t>
            </a:r>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Ψηφιακή ή ηλεκτρονική δημοκρατία </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Ψηφιακή εμπλοκή των πολιτών </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Civic Tech</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Clicktivism</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Ακτιβισμός στο Διαδίκτυο</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err="1"/>
              <a:t>Κυβερνοακτιβισμό</a:t>
            </a:r>
            <a:r>
              <a:rPr lang="en-GB" sz="2000" dirty="0"/>
              <a:t>ς </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Hashtag ακτιβισμός </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9" name="Google Shape;179;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Άλλες συναφείς έννοιες  </a:t>
            </a:r>
            <a:endParaRPr dirty="0"/>
          </a:p>
        </p:txBody>
      </p:sp>
      <p:pic>
        <p:nvPicPr>
          <p:cNvPr id="180" name="Google Shape;180;p29"/>
          <p:cNvPicPr preferRelativeResize="0"/>
          <p:nvPr/>
        </p:nvPicPr>
        <p:blipFill rotWithShape="1">
          <a:blip r:embed="rId3">
            <a:alphaModFix/>
          </a:blip>
          <a:srcRect/>
          <a:stretch/>
        </p:blipFill>
        <p:spPr>
          <a:xfrm>
            <a:off x="4737242" y="1984855"/>
            <a:ext cx="6931517" cy="38968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275243" y="1275542"/>
            <a:ext cx="6679738" cy="5418017"/>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τρέχουσα παγκόσμια χρήση του διαδικτύου ανέρχεται σε 5,07 δισεκατομμύρια ανθρώπους, που αντιστοιχεί περίπου στο 63,5% του συνολικού πληθυσμού.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Παρόλα αυτά, υπάρχουν ακόμη πάνω από 3 δισεκατομμύρια άτομα που παραμένουν χωρίς πρόσβαση στο διαδίκτυο, κυρίως στην Ασία και την Αφρική. Ο αριθμός των χρηστών του διαδικτύου συνεχίζει να αυξάνεται σταθερά, με ετήσια αύξηση 3,5%.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Με βάση τις υπάρχουσες τάσεις, προβλέπεται ότι μέχρι το τέλος του 2023, περίπου τα δύο τρίτα του παγκόσμιου πληθυσμού θα έχουν σύνδεση στο διαδίκτυο.</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Τα κινητά τηλέφωνα αποτελούν το κύριο μέσο πρόσβασης στο διαδίκτυο για την πλειονότητα των χρηστών παγκοσμίως, με το 92,1% να χρησιμοποιεί αυτή την τεχνολογία. Κατά μέσο όρο, οι παγκόσμιοι χρήστες του διαδικτύου περνούν περίπου έξι ώρες και 37 λεπτά στο διαδίκτυο κάθε μέρα.</a:t>
            </a:r>
            <a:endParaRPr dirty="0"/>
          </a:p>
          <a:p>
            <a:pPr marL="228600" lvl="0" indent="0" algn="l" rtl="0">
              <a:lnSpc>
                <a:spcPct val="90000"/>
              </a:lnSpc>
              <a:spcBef>
                <a:spcPts val="1000"/>
              </a:spcBef>
              <a:spcAft>
                <a:spcPts val="0"/>
              </a:spcAft>
              <a:buSzPts val="1800"/>
              <a:buNone/>
            </a:pPr>
            <a:endParaRPr sz="2000"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Χρήση του Διαδικτύου σε όλο τον κόσμο</a:t>
            </a:r>
            <a:endParaRPr dirty="0"/>
          </a:p>
        </p:txBody>
      </p:sp>
      <p:pic>
        <p:nvPicPr>
          <p:cNvPr id="64" name="Google Shape;64;p2"/>
          <p:cNvPicPr preferRelativeResize="0"/>
          <p:nvPr/>
        </p:nvPicPr>
        <p:blipFill rotWithShape="1">
          <a:blip r:embed="rId3">
            <a:alphaModFix/>
          </a:blip>
          <a:srcRect/>
          <a:stretch/>
        </p:blipFill>
        <p:spPr>
          <a:xfrm>
            <a:off x="7167686" y="1210871"/>
            <a:ext cx="4624944" cy="47885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body" idx="1"/>
          </p:nvPr>
        </p:nvSpPr>
        <p:spPr>
          <a:xfrm>
            <a:off x="399370" y="1575875"/>
            <a:ext cx="6214790" cy="5096388"/>
          </a:xfrm>
          <a:prstGeom prst="rect">
            <a:avLst/>
          </a:prstGeom>
          <a:noFill/>
          <a:ln>
            <a:noFill/>
          </a:ln>
        </p:spPr>
        <p:txBody>
          <a:bodyPr spcFirstLastPara="1" wrap="square" lIns="0" tIns="0" rIns="0" bIns="0" anchor="t" anchorCtr="0">
            <a:noAutofit/>
          </a:bodyPr>
          <a:lstStyle/>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Συνοψίστε τα </a:t>
            </a:r>
            <a:r>
              <a:rPr lang="en-GB" sz="2000" dirty="0">
                <a:solidFill>
                  <a:srgbClr val="187498"/>
                </a:solidFill>
              </a:rPr>
              <a:t>βασικά σημεία που </a:t>
            </a:r>
            <a:r>
              <a:rPr lang="en-GB" sz="2000" dirty="0"/>
              <a:t>μάθατε σχετικά με το να είστε ενεργός ψηφιακός πολίτης.</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Μοιραστείτε τις σκέψεις σας σχετικά με </a:t>
            </a:r>
            <a:r>
              <a:rPr lang="en-GB" sz="2000" dirty="0">
                <a:solidFill>
                  <a:srgbClr val="187498"/>
                </a:solidFill>
              </a:rPr>
              <a:t>το τι σημαίνει να είσαι ενεργός ψηφιακός πολίτης </a:t>
            </a:r>
            <a:r>
              <a:rPr lang="en-GB" sz="2000" dirty="0"/>
              <a:t>και δώστε παραδείγματα για να υποστηρίξετε την άποψή σας.</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Συζητήστε τον ψηφιακό ακτιβισμό και </a:t>
            </a:r>
            <a:r>
              <a:rPr lang="en-GB" sz="2000" dirty="0">
                <a:solidFill>
                  <a:srgbClr val="187498"/>
                </a:solidFill>
              </a:rPr>
              <a:t>τον ρόλο του στην προώθηση της κοινωνικής αλλαγής</a:t>
            </a:r>
            <a:r>
              <a:rPr lang="en-GB" sz="2000" dirty="0"/>
              <a:t>.</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Δώστε </a:t>
            </a:r>
            <a:r>
              <a:rPr lang="en-GB" sz="2000" dirty="0">
                <a:solidFill>
                  <a:srgbClr val="187498"/>
                </a:solidFill>
              </a:rPr>
              <a:t>παραδείγματα ψηφιακού ακτιβισμού </a:t>
            </a:r>
            <a:r>
              <a:rPr lang="en-GB" sz="2000" dirty="0"/>
              <a:t>που γνωρίζετε, είτε μέσω έρευνας είτε μέσω προσωπικών εμπειριών.</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Εξηγήστε τον </a:t>
            </a:r>
            <a:r>
              <a:rPr lang="en-GB" sz="2000" dirty="0">
                <a:solidFill>
                  <a:schemeClr val="accent3"/>
                </a:solidFill>
              </a:rPr>
              <a:t>αντίκτυπο και τα αποτελέσματα των </a:t>
            </a:r>
            <a:r>
              <a:rPr lang="en-GB" sz="2000" dirty="0"/>
              <a:t>παραδειγμάτων </a:t>
            </a:r>
            <a:r>
              <a:rPr lang="en-GB" sz="2000" dirty="0">
                <a:solidFill>
                  <a:schemeClr val="accent3"/>
                </a:solidFill>
              </a:rPr>
              <a:t>ψηφιακού ακτιβισμού που </a:t>
            </a:r>
            <a:r>
              <a:rPr lang="en-GB" sz="2000" dirty="0"/>
              <a:t>αναφέρατε, λαμβάνοντας υπόψη την ευαισθητοποίηση, τις δράσεις που αναλήφθηκαν ή τις αλλαγές που επιτεύχθηκαν.</a:t>
            </a:r>
            <a:endParaRPr sz="2000" dirty="0"/>
          </a:p>
        </p:txBody>
      </p:sp>
      <p:sp>
        <p:nvSpPr>
          <p:cNvPr id="187" name="Google Shape;187;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Ώρα για δραστηριότητα!</a:t>
            </a:r>
            <a:endParaRPr b="1"/>
          </a:p>
        </p:txBody>
      </p:sp>
      <p:pic>
        <p:nvPicPr>
          <p:cNvPr id="188" name="Google Shape;188;p30"/>
          <p:cNvPicPr preferRelativeResize="0"/>
          <p:nvPr/>
        </p:nvPicPr>
        <p:blipFill rotWithShape="1">
          <a:blip r:embed="rId3">
            <a:alphaModFix/>
          </a:blip>
          <a:srcRect/>
          <a:stretch/>
        </p:blipFill>
        <p:spPr>
          <a:xfrm>
            <a:off x="7101840" y="2000857"/>
            <a:ext cx="4805680" cy="32918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42208" y="1387112"/>
            <a:ext cx="6515780" cy="5187240"/>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Περίπου 4,74 δισεκατομμύρια άνθρωποι, που αντιστοιχούν στο 59,3% του παγκόσμιου πληθυσμού, είναι ενεργοί χρήστες των μέσων κοινωνικής δικτύωσης.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Κατά μέσο όρο, αυτοί οι χρήστες συμμετέχουν ή επισκέπτονται περίπου 7,2 διαφορετικές πλατφόρμες κοινωνικής δικτύωσης κάθε μήνα. Ο αριθμός των παγκόσμιων χρηστών των μέσων κοινωνικής δικτύωσης συνεχίζει να αυξάνεται με ρυθμό 4,2% ετησίως.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Επιπλέον, τα άτομα ξοδεύουν κατά μέσο όρο περίπου δύο ώρες και είκοσι οκτώ λεπτά στα μέσα κοινωνικής δικτύωσης κάθε μέρα. Αυτό δείχνει το σημαντικό χρονικό διάστημα που αφιερώνεται για την ενασχόληση με τις διάφορες κοινωνικές πλατφόρμες.</a:t>
            </a:r>
            <a:endParaRPr dirty="0"/>
          </a:p>
          <a:p>
            <a:pPr marL="514350" lvl="0" indent="-171450" algn="just" rtl="0">
              <a:lnSpc>
                <a:spcPct val="90000"/>
              </a:lnSpc>
              <a:spcBef>
                <a:spcPts val="1000"/>
              </a:spcBef>
              <a:spcAft>
                <a:spcPts val="0"/>
              </a:spcAft>
              <a:buSzPts val="1800"/>
              <a:buFont typeface="Arial"/>
              <a:buNone/>
            </a:pPr>
            <a:endParaRPr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70" name="Google Shape;70;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Χρήση των μέσων κοινωνικής δικτύωσης</a:t>
            </a:r>
            <a:endParaRPr dirty="0"/>
          </a:p>
        </p:txBody>
      </p:sp>
      <p:pic>
        <p:nvPicPr>
          <p:cNvPr id="71" name="Google Shape;71;p4"/>
          <p:cNvPicPr preferRelativeResize="0"/>
          <p:nvPr/>
        </p:nvPicPr>
        <p:blipFill rotWithShape="1">
          <a:blip r:embed="rId3">
            <a:alphaModFix/>
          </a:blip>
          <a:srcRect/>
          <a:stretch/>
        </p:blipFill>
        <p:spPr>
          <a:xfrm>
            <a:off x="7221069" y="1830025"/>
            <a:ext cx="4436262" cy="38025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body" idx="2"/>
          </p:nvPr>
        </p:nvSpPr>
        <p:spPr>
          <a:xfrm>
            <a:off x="142875" y="1300481"/>
            <a:ext cx="5757863" cy="5297172"/>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Περίπου 6 στους 10 χρήστες του διαδικτύου ηλικίας 16 έως 64 ετών πραγματοποιούν ηλεκτρονικές αγορές σε εβδομαδιαία βάση. Αυτό αναδεικνύει την ευρεία υιοθέτηση των ηλεκτρονικών αγορών μεταξύ αυτής της δημογραφικής ομάδας.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Το 2021, υπήρξε αξιοσημείωτη αύξηση κατά 18% του ποσού που δαπανήθηκε για ηλεκτρονικές αγορές καταναλωτικών αγαθών σε σύγκριση με το προηγούμενο έτος, το 2020. Αυτό δείχνει μια αυξανόμενη τάση δαπανών στις πλατφόρμες ηλεκτρονικού εμπορίου.</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Οι ηλεκτρονικοί αγοραστές τείνουν να ξοδεύουν περισσότερα από 1.000 δολάρια ετησίως για καταναλωτικά αγαθά μέσω ιστοσελίδων ηλεκτρονικού εμπορίου. Το γεγονός αυτό καταδεικνύει τη σημαντική οικονομική επένδυση που πραγματοποιούν οι καταναλωτές στις ηλεκτρονικές αγορές και αναδεικνύει τη σημαντική αξία της αγοράς του ηλεκτρονικού εμπορίου.</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77" name="Google Shape;77;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Παγκόσμιο ηλεκτρονικό εμπόριο </a:t>
            </a:r>
            <a:endParaRPr dirty="0"/>
          </a:p>
        </p:txBody>
      </p:sp>
      <p:pic>
        <p:nvPicPr>
          <p:cNvPr id="78" name="Google Shape;78;p5"/>
          <p:cNvPicPr preferRelativeResize="0"/>
          <p:nvPr/>
        </p:nvPicPr>
        <p:blipFill rotWithShape="1">
          <a:blip r:embed="rId3">
            <a:alphaModFix/>
          </a:blip>
          <a:srcRect/>
          <a:stretch/>
        </p:blipFill>
        <p:spPr>
          <a:xfrm>
            <a:off x="6390642" y="1173433"/>
            <a:ext cx="5051664" cy="55101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body" idx="2"/>
          </p:nvPr>
        </p:nvSpPr>
        <p:spPr>
          <a:xfrm>
            <a:off x="337023" y="1129950"/>
            <a:ext cx="7580849" cy="5236213"/>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sz="2400" b="1" dirty="0"/>
              <a:t> Ερωτήσεις προς απάντηση: </a:t>
            </a:r>
            <a:endParaRPr sz="2400" b="1"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Πόσες ώρες περνάτε στα μέσα κοινωνικής δικτύωσης κάθε μέρα;</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Σε ποια κανάλια κοινωνικής δικτύωσης είστε πιο δραστήριοι;</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Πόσο χρήσιμα είναι τα μέσα κοινωνικής δικτύωσης για τη μάθηση;</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Πόσο συχνά κάνετε αναρτήσεις στα μέσα κοινωνικής δικτύωσης;</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Είναι τα μέσα κοινωνικής δικτύωσης το πρώτο πράγμα που ελέγχετε το πρωί;</a:t>
            </a:r>
            <a:endParaRPr sz="2000" dirty="0"/>
          </a:p>
          <a:p>
            <a:pPr marL="514350" lvl="0" indent="-171450" algn="just" rtl="0">
              <a:lnSpc>
                <a:spcPct val="90000"/>
              </a:lnSpc>
              <a:spcBef>
                <a:spcPts val="1000"/>
              </a:spcBef>
              <a:spcAft>
                <a:spcPts val="0"/>
              </a:spcAft>
              <a:buSzPts val="1800"/>
              <a:buFont typeface="Arial"/>
              <a:buNone/>
            </a:pP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84" name="Google Shape;84;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Ώρα για δραστηριότητα!</a:t>
            </a:r>
            <a:endParaRPr dirty="0"/>
          </a:p>
        </p:txBody>
      </p:sp>
      <p:pic>
        <p:nvPicPr>
          <p:cNvPr id="85" name="Google Shape;85;p6"/>
          <p:cNvPicPr preferRelativeResize="0"/>
          <p:nvPr/>
        </p:nvPicPr>
        <p:blipFill rotWithShape="1">
          <a:blip r:embed="rId3">
            <a:alphaModFix/>
          </a:blip>
          <a:srcRect/>
          <a:stretch/>
        </p:blipFill>
        <p:spPr>
          <a:xfrm>
            <a:off x="8499764" y="1827876"/>
            <a:ext cx="3597666" cy="30835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7"/>
          <p:cNvSpPr txBox="1">
            <a:spLocks noGrp="1"/>
          </p:cNvSpPr>
          <p:nvPr>
            <p:ph type="body" idx="2"/>
          </p:nvPr>
        </p:nvSpPr>
        <p:spPr>
          <a:xfrm>
            <a:off x="284480" y="1158240"/>
            <a:ext cx="7487920" cy="5439413"/>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Μια ενημέρωση από το Ευρωπαϊκό Κοινοβούλιο για την ψηφιακή δημοκρατία υπογραμμίζει τον μετασχηματιστικό χαρακτήρα των </a:t>
            </a:r>
            <a:r>
              <a:rPr lang="el-GR" sz="1600" dirty="0"/>
              <a:t>«</a:t>
            </a:r>
            <a:r>
              <a:rPr lang="en-GB" sz="1600" dirty="0" err="1"/>
              <a:t>δημόσιων</a:t>
            </a:r>
            <a:r>
              <a:rPr lang="en-GB" sz="1600" dirty="0"/>
              <a:t> χ</a:t>
            </a:r>
            <a:r>
              <a:rPr lang="el-GR" sz="1600" dirty="0" err="1"/>
              <a:t>ώρων</a:t>
            </a:r>
            <a:r>
              <a:rPr lang="el-GR" sz="1600" dirty="0"/>
              <a:t>»</a:t>
            </a:r>
            <a:r>
              <a:rPr lang="en-GB" sz="1600" dirty="0"/>
              <a:t> στη σύγχρονη εποχή. Οι παραδοσιακοί φυσικοί χώροι, όπως οι πλατείες και τα πάρκα, έχουν αντικατασταθεί από τα εικονικά μέσα κοινωνικής δικτύωσης και τις διαδικτυακές πλατφόρμες.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Τα κοινωνικά δίκτυα λειτουργούν πλέον ως το σύγχρονο ισοδύναμο της αρχαίας ελληνικής </a:t>
            </a:r>
            <a:r>
              <a:rPr lang="el-GR" sz="1600" dirty="0"/>
              <a:t>«α</a:t>
            </a:r>
            <a:r>
              <a:rPr lang="en-GB" sz="1600" dirty="0" err="1"/>
              <a:t>γοράς</a:t>
            </a:r>
            <a:r>
              <a:rPr lang="el-GR" sz="1600" dirty="0"/>
              <a:t>»</a:t>
            </a:r>
            <a:r>
              <a:rPr lang="en-GB" sz="1600" dirty="0"/>
              <a:t>, όπου μπορούν να γίνονται συζητήσεις και αντιπαραθέσεις. Αυτές οι πλατφόρμες έχουν σχεδιαστεί ρητά για να μιμούνται τα χαρακτηριστικά των παραδοσιακών δημόσιων χώρων, όπως είναι εμφανές στα στοιχεία του σχεδιασμού τους.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Οι ψηφιακές πλατφόρμες προσφέρουν ένα ευρύ φάσμα δυνατοτήτων για συζήτηση και αντιπαράθεση πολιτικών</a:t>
            </a:r>
            <a:r>
              <a:rPr lang="el-GR" sz="1600" dirty="0"/>
              <a:t>, </a:t>
            </a:r>
            <a:r>
              <a:rPr lang="en-GB" sz="1600" dirty="0" err="1"/>
              <a:t>ενημέρωση</a:t>
            </a:r>
            <a:r>
              <a:rPr lang="en-GB" sz="1600" dirty="0"/>
              <a:t> για εκδηλώσεις και κινητοποίηση υποστήριξης για κοινωνικούς σκοπούς. Οι χρήστες μπορούν να εκφράζουν τις απόψεις τους για σχετικά θέματα και να έχουν δημόσια φωνή, επηρεάζοντας δυνητικά τα αποτελέσματα της πολιτικής.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Τα γεγονότα του 2019 αποτελούν ένα χαρακτηριστικό παράδειγμα πολιτικής κινητοποίησης που διευκολύνεται από τα κοινωνικά δίκτυα. Οι διαμαρτυρίες σε διάφορες χώρες, όπως το Χονγκ Κονγκ, η Αλγερία και ο Λίβανος, οργανώθηκαν και συντονίστηκαν μέσω smartphones, καθοδηγούμενες από hashtags και διαχειριζόμενες σε κοινωνικά δίκτυα. Αυτό αναδεικνύει τον σημαντικό ρόλο που μπορούν να διαδραματίσουν οι ψηφιακές πλατφόρμες στη διαμόρφωση και τον επηρεασμό των πολιτικών κινημάτων.</a:t>
            </a:r>
            <a:endParaRPr sz="1600" dirty="0"/>
          </a:p>
          <a:p>
            <a:pPr marL="228600" lvl="0" indent="0" algn="just" rtl="0">
              <a:lnSpc>
                <a:spcPct val="90000"/>
              </a:lnSpc>
              <a:spcBef>
                <a:spcPts val="1000"/>
              </a:spcBef>
              <a:spcAft>
                <a:spcPts val="0"/>
              </a:spcAft>
              <a:buSzPts val="1800"/>
              <a:buNone/>
            </a:pPr>
            <a:endParaRPr sz="1600" dirty="0">
              <a:solidFill>
                <a:srgbClr val="000000"/>
              </a:solidFill>
            </a:endParaRPr>
          </a:p>
        </p:txBody>
      </p:sp>
      <p:sp>
        <p:nvSpPr>
          <p:cNvPr id="91" name="Google Shape;91;p7"/>
          <p:cNvSpPr txBox="1">
            <a:spLocks noGrp="1"/>
          </p:cNvSpPr>
          <p:nvPr>
            <p:ph type="title"/>
          </p:nvPr>
        </p:nvSpPr>
        <p:spPr>
          <a:xfrm>
            <a:off x="398780" y="188737"/>
            <a:ext cx="1164023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Ψηφιακός λόγος και </a:t>
            </a:r>
            <a:r>
              <a:rPr lang="el-GR" b="1" dirty="0"/>
              <a:t>«</a:t>
            </a:r>
            <a:r>
              <a:rPr lang="en-GB" b="1" dirty="0" err="1"/>
              <a:t>ψηφι</a:t>
            </a:r>
            <a:r>
              <a:rPr lang="en-GB" b="1" dirty="0"/>
              <a:t>ακή</a:t>
            </a:r>
            <a:r>
              <a:rPr lang="el-GR" b="1" dirty="0"/>
              <a:t>»</a:t>
            </a:r>
            <a:r>
              <a:rPr lang="en-GB" b="1" dirty="0"/>
              <a:t> πολιτική </a:t>
            </a:r>
            <a:endParaRPr dirty="0"/>
          </a:p>
        </p:txBody>
      </p:sp>
      <p:pic>
        <p:nvPicPr>
          <p:cNvPr id="92" name="Google Shape;92;p7"/>
          <p:cNvPicPr preferRelativeResize="0"/>
          <p:nvPr/>
        </p:nvPicPr>
        <p:blipFill rotWithShape="1">
          <a:blip r:embed="rId3">
            <a:alphaModFix/>
          </a:blip>
          <a:srcRect/>
          <a:stretch/>
        </p:blipFill>
        <p:spPr>
          <a:xfrm>
            <a:off x="8174182" y="2225236"/>
            <a:ext cx="3733338" cy="21597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body" idx="2"/>
          </p:nvPr>
        </p:nvSpPr>
        <p:spPr>
          <a:xfrm>
            <a:off x="274320" y="1158241"/>
            <a:ext cx="11398568" cy="5439412"/>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sz="1700" dirty="0"/>
              <a:t>Οι πολιτικοί ηγέτες παγκοσμίως έχουν αναγνωρίσει τη σημασία των μέσων κοινωνικής δικτύωσης ως </a:t>
            </a:r>
            <a:r>
              <a:rPr lang="en-GB" sz="1700" b="1" dirty="0">
                <a:solidFill>
                  <a:srgbClr val="187498"/>
                </a:solidFill>
              </a:rPr>
              <a:t>βασικού εργαλείου για την πολιτική εκστρατεία</a:t>
            </a:r>
            <a:r>
              <a:rPr lang="en-GB" sz="1700" dirty="0"/>
              <a:t>. Σύμφωνα με τη μελέτη </a:t>
            </a:r>
            <a:r>
              <a:rPr lang="en-GB" sz="1700" dirty="0" err="1"/>
              <a:t>Twiplomacy </a:t>
            </a:r>
            <a:r>
              <a:rPr lang="en-GB" sz="1700" dirty="0"/>
              <a:t>του 2018, υπάρχουν συνολικά 951 λογαριασμοί Twitter μεταξύ 187 ηγετών παγκοσμίως, με 372 προσωπικούς λογαριασμούς και 579 θεσμικούς λογαριασμούς. Συνδυαστικά, οι λογαριασμοί αυτοί είχαν εμβέλεια άνω των 400 εκατομμυρίων οπαδών εκείνη τη στιγμή.</a:t>
            </a:r>
            <a:endParaRPr sz="17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1700" dirty="0"/>
              <a:t>Αν και το Twitter είναι η κύρια πλατφόρμα για πολιτική δέσμευση, οι πολιτικοί χρησιμοποιούν και άλλες πλατφόρμες κοινωνικής δικτύωσης. </a:t>
            </a:r>
            <a:r>
              <a:rPr lang="en-GB" sz="1700" b="1" dirty="0"/>
              <a:t>Το Facebook </a:t>
            </a:r>
            <a:r>
              <a:rPr lang="en-GB" sz="1700" dirty="0"/>
              <a:t>χρησιμοποιείται από το 93% (179 χώρες) των κρατών μελών των Ηνωμένων Εθνών και το </a:t>
            </a:r>
            <a:r>
              <a:rPr lang="en-GB" sz="1700" b="1" dirty="0"/>
              <a:t>Instagram </a:t>
            </a:r>
            <a:r>
              <a:rPr lang="en-GB" sz="1700" dirty="0"/>
              <a:t>είναι επίσης δημοφιλές, με το 81% των κρατών μελών να το χρησιμοποιούν για να μοιράζονται εικόνες και ιστορίες, σύμφωνα με τα στατιστικά στοιχεία του ΟΗΕ. Ωστόσο, αυτή η εκτεταμένη πολιτική παρουσία στα μέσα κοινωνικής δικτύωσης έχει εγείρει ανησυχίες σχετικά με τη διάδοση της παραπληροφόρησης και το ενδεχόμενο κοινωνικής πόλωσης.</a:t>
            </a:r>
            <a:endParaRPr sz="17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1700" dirty="0"/>
              <a:t>Δεδομένου ότι οι διαδικτυακοί χώροι έχουν αποκτήσει την ίδια σημασία με τους φυσικούς χώρους κοινωνικής αλληλεπίδρασης και πολιτικού διαλόγου, γίνεται όλο και πιο σαφές ότι </a:t>
            </a:r>
            <a:r>
              <a:rPr lang="en-GB" sz="1700" i="1" dirty="0"/>
              <a:t>η πλήρης ψηφιοποίηση της δημοκρατίας είναι μια αναπόφευκτη εξέλιξη</a:t>
            </a:r>
            <a:r>
              <a:rPr lang="en-GB" sz="1700" dirty="0"/>
              <a:t>.</a:t>
            </a:r>
            <a:endParaRPr sz="1700" dirty="0"/>
          </a:p>
          <a:p>
            <a:pPr marL="0" lvl="0" indent="0" algn="just" rtl="0">
              <a:lnSpc>
                <a:spcPct val="90000"/>
              </a:lnSpc>
              <a:spcBef>
                <a:spcPts val="0"/>
              </a:spcBef>
              <a:spcAft>
                <a:spcPts val="0"/>
              </a:spcAft>
              <a:buClr>
                <a:srgbClr val="000000"/>
              </a:buClr>
              <a:buSzPts val="1800"/>
              <a:buNone/>
            </a:pPr>
            <a:endParaRPr sz="1700" dirty="0">
              <a:solidFill>
                <a:srgbClr val="000000"/>
              </a:solidFill>
            </a:endParaRPr>
          </a:p>
        </p:txBody>
      </p:sp>
      <p:sp>
        <p:nvSpPr>
          <p:cNvPr id="98" name="Google Shape;98;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err="1"/>
              <a:t>Ψηφι</a:t>
            </a:r>
            <a:r>
              <a:rPr lang="en-GB" b="1" dirty="0"/>
              <a:t>ακός λόγος και </a:t>
            </a:r>
            <a:r>
              <a:rPr lang="el-GR" b="1" dirty="0"/>
              <a:t>«</a:t>
            </a:r>
            <a:r>
              <a:rPr lang="en-GB" b="1" dirty="0" err="1"/>
              <a:t>ψηφι</a:t>
            </a:r>
            <a:r>
              <a:rPr lang="en-GB" b="1" dirty="0"/>
              <a:t>ακή</a:t>
            </a:r>
            <a:r>
              <a:rPr lang="el-GR" b="1" dirty="0"/>
              <a:t>»</a:t>
            </a:r>
            <a:r>
              <a:rPr lang="en-GB" b="1" dirty="0"/>
              <a:t> πολιτική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2"/>
          </p:nvPr>
        </p:nvSpPr>
        <p:spPr>
          <a:xfrm>
            <a:off x="399370" y="1413163"/>
            <a:ext cx="11393260" cy="1512917"/>
          </a:xfrm>
          <a:prstGeom prst="rect">
            <a:avLst/>
          </a:prstGeom>
          <a:noFill/>
          <a:ln>
            <a:noFill/>
          </a:ln>
        </p:spPr>
        <p:txBody>
          <a:bodyPr spcFirstLastPara="1" wrap="square" lIns="0" tIns="0" rIns="0" bIns="0" anchor="t" anchorCtr="0">
            <a:noAutofit/>
          </a:bodyPr>
          <a:lstStyle/>
          <a:p>
            <a:pPr marL="228600" lvl="0" indent="0" algn="ctr" rtl="0">
              <a:lnSpc>
                <a:spcPct val="150000"/>
              </a:lnSpc>
              <a:spcBef>
                <a:spcPts val="1000"/>
              </a:spcBef>
              <a:spcAft>
                <a:spcPts val="0"/>
              </a:spcAft>
              <a:buSzPts val="1800"/>
            </a:pPr>
            <a:r>
              <a:rPr lang="en-US" sz="4000" b="1" dirty="0">
                <a:solidFill>
                  <a:srgbClr val="187498"/>
                </a:solidFill>
              </a:rPr>
              <a:t>Τι είναι ο ψηφιακός ακτιβισμός;</a:t>
            </a:r>
          </a:p>
          <a:p>
            <a:pPr marL="228600" lvl="0" indent="0" algn="ctr" rtl="0">
              <a:lnSpc>
                <a:spcPct val="150000"/>
              </a:lnSpc>
              <a:spcBef>
                <a:spcPts val="1000"/>
              </a:spcBef>
              <a:spcAft>
                <a:spcPts val="0"/>
              </a:spcAft>
              <a:buSzPts val="1800"/>
            </a:pPr>
            <a:r>
              <a:rPr lang="en-US" sz="2000" b="1" dirty="0">
                <a:solidFill>
                  <a:schemeClr val="tx1"/>
                </a:solidFill>
              </a:rPr>
              <a:t>Μπορείτε να χρησιμοποιήσετε το διαδίκτυο για να αναζητήσετε πληροφορίες. </a:t>
            </a:r>
          </a:p>
          <a:p>
            <a:pPr marL="228600" lvl="0" indent="0" algn="ctr" rtl="0">
              <a:lnSpc>
                <a:spcPct val="150000"/>
              </a:lnSpc>
              <a:spcBef>
                <a:spcPts val="1000"/>
              </a:spcBef>
              <a:spcAft>
                <a:spcPts val="0"/>
              </a:spcAft>
              <a:buSzPts val="1800"/>
            </a:pPr>
            <a:endParaRPr sz="2000" dirty="0">
              <a:solidFill>
                <a:schemeClr val="tx1"/>
              </a:solidFill>
            </a:endParaRPr>
          </a:p>
        </p:txBody>
      </p:sp>
      <p:sp>
        <p:nvSpPr>
          <p:cNvPr id="102" name="Google Shape;102;p6"/>
          <p:cNvSpPr txBox="1">
            <a:spLocks noGrp="1"/>
          </p:cNvSpPr>
          <p:nvPr>
            <p:ph type="title"/>
          </p:nvPr>
        </p:nvSpPr>
        <p:spPr>
          <a:prstGeom prst="rect">
            <a:avLst/>
          </a:prstGeom>
          <a:noFill/>
          <a:ln>
            <a:noFill/>
          </a:ln>
        </p:spPr>
        <p:txBody>
          <a:bodyPr spcFirstLastPara="1" wrap="square" lIns="0" tIns="0" rIns="0" bIns="0" anchor="ctr" anchorCtr="0">
            <a:noAutofit/>
          </a:bodyPr>
          <a:lstStyle/>
          <a:p>
            <a:pPr lvl="0">
              <a:buSzPts val="2800"/>
            </a:pPr>
            <a:r>
              <a:rPr lang="en-GB" b="1" dirty="0"/>
              <a:t>Ψηφιακός ακτιβισμός</a:t>
            </a:r>
            <a:endParaRPr b="1" dirty="0"/>
          </a:p>
        </p:txBody>
      </p:sp>
      <p:sp>
        <p:nvSpPr>
          <p:cNvPr id="4" name="Google Shape;101;p6"/>
          <p:cNvSpPr txBox="1">
            <a:spLocks noGrp="1"/>
          </p:cNvSpPr>
          <p:nvPr>
            <p:ph type="body" idx="2"/>
          </p:nvPr>
        </p:nvSpPr>
        <p:spPr>
          <a:xfrm>
            <a:off x="535145" y="4189615"/>
            <a:ext cx="11393260" cy="2211185"/>
          </a:xfrm>
          <a:prstGeom prst="rect">
            <a:avLst/>
          </a:prstGeom>
          <a:solidFill>
            <a:schemeClr val="accent1">
              <a:lumMod val="20000"/>
              <a:lumOff val="80000"/>
            </a:schemeClr>
          </a:solidFill>
          <a:ln>
            <a:solidFill>
              <a:schemeClr val="accent1">
                <a:lumMod val="20000"/>
                <a:lumOff val="80000"/>
              </a:schemeClr>
            </a:solidFill>
          </a:ln>
        </p:spPr>
        <p:txBody>
          <a:bodyPr spcFirstLastPara="1" wrap="square" lIns="0" tIns="0" rIns="0" bIns="0" anchor="t" anchorCtr="0">
            <a:noAutofit/>
          </a:bodyPr>
          <a:lstStyle/>
          <a:p>
            <a:pPr marL="228600" lvl="0" indent="0" algn="ctr" rtl="0">
              <a:lnSpc>
                <a:spcPct val="150000"/>
              </a:lnSpc>
              <a:spcBef>
                <a:spcPts val="1000"/>
              </a:spcBef>
              <a:spcAft>
                <a:spcPts val="0"/>
              </a:spcAft>
              <a:buSzPts val="1800"/>
            </a:pPr>
            <a:r>
              <a:rPr lang="en-US" sz="4000" b="1" dirty="0">
                <a:solidFill>
                  <a:schemeClr val="tx1"/>
                </a:solidFill>
              </a:rPr>
              <a:t>Πώς θα ορίζατε τον ψηφιακό ακτιβισμό;</a:t>
            </a:r>
          </a:p>
          <a:p>
            <a:pPr marL="228600" lvl="0" indent="0" algn="ctr" rtl="0">
              <a:lnSpc>
                <a:spcPct val="150000"/>
              </a:lnSpc>
              <a:spcBef>
                <a:spcPts val="1000"/>
              </a:spcBef>
              <a:spcAft>
                <a:spcPts val="0"/>
              </a:spcAft>
              <a:buSzPts val="1800"/>
            </a:pPr>
            <a:r>
              <a:rPr lang="en-US" sz="2000" b="1" dirty="0">
                <a:solidFill>
                  <a:schemeClr val="tx1"/>
                </a:solidFill>
              </a:rPr>
              <a:t>Με δικά σας λόγια. </a:t>
            </a:r>
          </a:p>
          <a:p>
            <a:pPr marL="228600" lvl="0" indent="0" algn="ctr" rtl="0">
              <a:lnSpc>
                <a:spcPct val="150000"/>
              </a:lnSpc>
              <a:spcBef>
                <a:spcPts val="1000"/>
              </a:spcBef>
              <a:spcAft>
                <a:spcPts val="0"/>
              </a:spcAft>
              <a:buSzPts val="1800"/>
            </a:pPr>
            <a:endParaRPr sz="2000" dirty="0">
              <a:solidFill>
                <a:schemeClr val="tx1"/>
              </a:solidFill>
            </a:endParaRPr>
          </a:p>
        </p:txBody>
      </p:sp>
    </p:spTree>
    <p:extLst>
      <p:ext uri="{BB962C8B-B14F-4D97-AF65-F5344CB8AC3E}">
        <p14:creationId xmlns:p14="http://schemas.microsoft.com/office/powerpoint/2010/main" val="333884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body" idx="1"/>
          </p:nvPr>
        </p:nvSpPr>
        <p:spPr>
          <a:xfrm>
            <a:off x="399370" y="1174802"/>
            <a:ext cx="11393261" cy="346088"/>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dirty="0" err="1"/>
              <a:t>Τι</a:t>
            </a:r>
            <a:r>
              <a:rPr lang="en-GB" dirty="0"/>
              <a:t> </a:t>
            </a:r>
            <a:r>
              <a:rPr lang="en-GB" dirty="0" err="1"/>
              <a:t>είν</a:t>
            </a:r>
            <a:r>
              <a:rPr lang="en-GB" dirty="0"/>
              <a:t>αι;</a:t>
            </a:r>
            <a:endParaRPr dirty="0"/>
          </a:p>
          <a:p>
            <a:pPr marL="0" lvl="0" indent="0" algn="just" rtl="0">
              <a:lnSpc>
                <a:spcPct val="90000"/>
              </a:lnSpc>
              <a:spcBef>
                <a:spcPts val="0"/>
              </a:spcBef>
              <a:spcAft>
                <a:spcPts val="0"/>
              </a:spcAft>
              <a:buClr>
                <a:schemeClr val="accent3"/>
              </a:buClr>
              <a:buSzPts val="2000"/>
              <a:buNone/>
            </a:pPr>
            <a:endParaRPr dirty="0"/>
          </a:p>
        </p:txBody>
      </p:sp>
      <p:sp>
        <p:nvSpPr>
          <p:cNvPr id="104" name="Google Shape;104;p9"/>
          <p:cNvSpPr txBox="1">
            <a:spLocks noGrp="1"/>
          </p:cNvSpPr>
          <p:nvPr>
            <p:ph type="body" idx="2"/>
          </p:nvPr>
        </p:nvSpPr>
        <p:spPr>
          <a:xfrm>
            <a:off x="157838" y="1347846"/>
            <a:ext cx="8547623" cy="4858790"/>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πολιτική δέσμευση και ο ακτιβισμός έχουν παραδοσιακά συνδεθεί με φυσικές δραστηριότητες όπως οι πορείες στους δρόμους, η ψηφοφορία και ο εθελοντισμός. Ωστόσο, εκτός από αυτές τις συμβατικές μορφές πολιτικής συμμετοχής, οι νέοι αγκαλιάζουν πλέον ένα ευρύτερο φάσμα πρακτικών που διευκολύνονται από τις ψηφιακές τεχνολογίες, τις οποίες ονομάζουν </a:t>
            </a:r>
            <a:r>
              <a:rPr lang="el-GR" dirty="0"/>
              <a:t>«</a:t>
            </a:r>
            <a:r>
              <a:rPr lang="en-GB" dirty="0" err="1"/>
              <a:t>ψηφι</a:t>
            </a:r>
            <a:r>
              <a:rPr lang="en-GB" dirty="0"/>
              <a:t>ακό ακτιβισμό</a:t>
            </a:r>
            <a:r>
              <a:rPr lang="el-GR" dirty="0"/>
              <a:t>»</a:t>
            </a:r>
            <a:r>
              <a:rPr lang="en-GB" dirty="0"/>
              <a:t>.</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 ψηφιακός ακτιβισμός περιλαμβάνει την αξιοποίηση ψηφιακών εργαλείων, όπως το διαδίκτυο, τα κινητά τηλέφωνα και τα μέσα κοινωνικής δικτύωσης, για την επίτευξη κοινωνικών και πολιτικών στόχων. Δίνει τη δυνατότητα στα άτομα να συμμετέχουν σε συζητήσεις, αντιπαραθέσεις και δράσεις μέσα σε μια ψηφιακή δημόσια σφαίρα, που μοιάζει με μια εικονική αγορά. Αυτός ο ψηφιακός χώρος διευκολύνει τις συζητήσεις μεταξύ των ψηφιακών πολιτών για παγκόσμια θέματα κοινού ενδιαφέροντος. Οι τεχνολογικές εξελίξεις έχουν ενισχύσει τη συμμετοχή των πολιτών παρέχοντας διαδραστικές δυνατότητες.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Ο λόγος που διεξάγεται σε αυτή την ψηφιακή δημόσια σφαίρα διαμορφώνει την κοινή γνώμη και επηρεάζει τις πολιτικές δράσεις. Οι νέοι χρησιμοποιούν τα μέσα κοινωνικής δικτύωσης ως μέσο κινητοποίησης και ως πλατφόρμα για να εκφράσουν τις απόψεις και τις προοπτικές τους. Λειτουργούν ως χώρος για να συγκεντρώσουν υποστήριξη, να ευαισθητοποιηθούν και να συμβάλουν στην κοινωνική και πολιτική αλλαγή.</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5" name="Google Shape;105;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Ψηφιακός ακτιβισμός I</a:t>
            </a:r>
            <a:endParaRPr dirty="0"/>
          </a:p>
        </p:txBody>
      </p:sp>
      <p:pic>
        <p:nvPicPr>
          <p:cNvPr id="106" name="Google Shape;106;p9"/>
          <p:cNvPicPr preferRelativeResize="0"/>
          <p:nvPr/>
        </p:nvPicPr>
        <p:blipFill rotWithShape="1">
          <a:blip r:embed="rId3">
            <a:alphaModFix/>
          </a:blip>
          <a:srcRect/>
          <a:stretch/>
        </p:blipFill>
        <p:spPr>
          <a:xfrm>
            <a:off x="8705461" y="1178940"/>
            <a:ext cx="3486539" cy="3840929"/>
          </a:xfrm>
          <a:prstGeom prst="rect">
            <a:avLst/>
          </a:prstGeom>
          <a:noFill/>
          <a:ln>
            <a:noFill/>
          </a:ln>
        </p:spPr>
      </p:pic>
    </p:spTree>
    <p:extLst>
      <p:ext uri="{BB962C8B-B14F-4D97-AF65-F5344CB8AC3E}">
        <p14:creationId xmlns:p14="http://schemas.microsoft.com/office/powerpoint/2010/main" val="1423828508"/>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3142</Words>
  <Application>Microsoft Office PowerPoint</Application>
  <PresentationFormat>Widescreen</PresentationFormat>
  <Paragraphs>134</Paragraphs>
  <Slides>21</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CARDET Course template</vt:lpstr>
      <vt:lpstr>2_CARDET Course template</vt:lpstr>
      <vt:lpstr>PowerPoint Presentation</vt:lpstr>
      <vt:lpstr>Χρήση του Διαδικτύου σε όλο τον κόσμο</vt:lpstr>
      <vt:lpstr>Χρήση των μέσων κοινωνικής δικτύωσης</vt:lpstr>
      <vt:lpstr>Παγκόσμιο ηλεκτρονικό εμπόριο </vt:lpstr>
      <vt:lpstr>Ώρα για δραστηριότητα!</vt:lpstr>
      <vt:lpstr>Ψηφιακός λόγος και «ψηφιακή» πολιτική </vt:lpstr>
      <vt:lpstr>Ψηφιακός λόγος και «ψηφιακή» πολιτική </vt:lpstr>
      <vt:lpstr>Ψηφιακός ακτιβισμός</vt:lpstr>
      <vt:lpstr>Ψηφιακός ακτιβισμός I</vt:lpstr>
      <vt:lpstr>Ψηφιακός ακτιβισμός II</vt:lpstr>
      <vt:lpstr>Ψηφιακός ακτιβισμός II</vt:lpstr>
      <vt:lpstr>Παραδείγματα ψηφιακού ακτιβισμού </vt:lpstr>
      <vt:lpstr>Παραδείγματα ψηφιακού ακτιβισμού </vt:lpstr>
      <vt:lpstr>Παραδείγματα ψηφιακού ακτιβισμού </vt:lpstr>
      <vt:lpstr>Οφέλη του ψηφιακού ακτιβισμού </vt:lpstr>
      <vt:lpstr>Οφέλη του ψηφιακού ακτιβισμού </vt:lpstr>
      <vt:lpstr>Προκλήσεις του ψηφιακού ακτιβισμού I</vt:lpstr>
      <vt:lpstr>Προκλήσεις του ψηφιακού ακτιβισμού I</vt:lpstr>
      <vt:lpstr>Άλλες συναφείς έννοιες  </vt:lpstr>
      <vt:lpstr>Ώρα για δραστηριότητα!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Understanding Digital Activism</dc:title>
  <dc:creator>2Fast4u</dc:creator>
  <cp:keywords>, docId:053F3E01C3C811FEC588B66AD3213B15</cp:keywords>
  <cp:lastModifiedBy>Foteini Sokratous</cp:lastModifiedBy>
  <cp:revision>13</cp:revision>
  <dcterms:created xsi:type="dcterms:W3CDTF">2014-07-11T09:12:14Z</dcterms:created>
  <dcterms:modified xsi:type="dcterms:W3CDTF">2024-03-04T08:14:05Z</dcterms:modified>
</cp:coreProperties>
</file>