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27"/>
  </p:notesMasterIdLst>
  <p:sldIdLst>
    <p:sldId id="256" r:id="rId3"/>
    <p:sldId id="259" r:id="rId4"/>
    <p:sldId id="289" r:id="rId5"/>
    <p:sldId id="281" r:id="rId6"/>
    <p:sldId id="280" r:id="rId7"/>
    <p:sldId id="260" r:id="rId8"/>
    <p:sldId id="261" r:id="rId9"/>
    <p:sldId id="282" r:id="rId10"/>
    <p:sldId id="264" r:id="rId11"/>
    <p:sldId id="265" r:id="rId12"/>
    <p:sldId id="266" r:id="rId13"/>
    <p:sldId id="263" r:id="rId14"/>
    <p:sldId id="283" r:id="rId15"/>
    <p:sldId id="284" r:id="rId16"/>
    <p:sldId id="285" r:id="rId17"/>
    <p:sldId id="286" r:id="rId18"/>
    <p:sldId id="287" r:id="rId19"/>
    <p:sldId id="288" r:id="rId20"/>
    <p:sldId id="273" r:id="rId21"/>
    <p:sldId id="274" r:id="rId22"/>
    <p:sldId id="275" r:id="rId23"/>
    <p:sldId id="276" r:id="rId24"/>
    <p:sldId id="277" r:id="rId25"/>
    <p:sldId id="262" r:id="rId26"/>
  </p:sldIdLst>
  <p:sldSz cx="12192000" cy="6858000"/>
  <p:notesSz cx="6858000" cy="9144000"/>
  <p:embeddedFontLst>
    <p:embeddedFont>
      <p:font typeface="Open Sans" panose="020B0606030504020204" pitchFamily="34" charset="0"/>
      <p:regular r:id="rId28"/>
      <p:bold r:id="rId29"/>
      <p:italic r:id="rId30"/>
      <p:boldItalic r:id="rId31"/>
    </p:embeddedFont>
    <p:embeddedFont>
      <p:font typeface="Roboto Condensed" panose="02000000000000000000" pitchFamily="2" charset="0"/>
      <p:regular r:id="rId32"/>
      <p:bold r:id="rId33"/>
      <p:italic r:id="rId34"/>
      <p:boldItalic r:id="rId35"/>
    </p:embeddedFont>
    <p:embeddedFont>
      <p:font typeface="Roboto Condensed Light"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j48VPm+cHdvw8p1TBk52Gbw5nlB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a Protopap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7498"/>
    <a:srgbClr val="7DC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86" autoAdjust="0"/>
  </p:normalViewPr>
  <p:slideViewPr>
    <p:cSldViewPr snapToGrid="0">
      <p:cViewPr varScale="1">
        <p:scale>
          <a:sx n="82" d="100"/>
          <a:sy n="82" d="100"/>
        </p:scale>
        <p:origin x="16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blogs.lse.ac.uk/lsesadl/2013/12/31/social-media-or-megaphon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ired.it/internet/web/2018/07/17/nuova-versione-aggiornata-skyp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harpjacqui.blogspot.com/2012/03/student-digital-toolkit.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harpjacqui.blogspot.com/2012/03/student-digital-toolkit.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luigiparisi.com/blog/portfolio-category/digital-content-cura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entro-documentacion-europea-ufv.eu/digital-skill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log.ucem.ac.uk/onlineeducation/posts/567"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osaconnect.org/what-is-digital-literacy-half-an-hour/"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osaconnect.org/what-is-digital-literacy-half-an-hou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bliotecaaxarquia.blogspot.com/2020/07/definicion-de-information-literacy-y.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ittadinanzadigitale.eu/blog/2016/07/02/2976/"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eoplematters.in/article/hr-technology/making-the-best-use-of-digital-tools-to-drive-culture-2996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nc-sa/3.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insmes.com/2013/01/surveymonkey-raises-800m-debt-equity-financing.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nc-nd/3.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b="1"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Πηγές</a:t>
            </a:r>
            <a:r>
              <a:rPr lang="en-GB" sz="1200" b="1"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GB" sz="1200" b="1"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εικόνων</a:t>
            </a:r>
            <a:r>
              <a:rPr lang="en-GB" sz="1200" b="1"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endParaRPr dirty="0"/>
          </a:p>
          <a:p>
            <a:pPr marL="0" marR="0" lvl="0" indent="0" algn="l" rtl="0">
              <a:lnSpc>
                <a:spcPct val="100000"/>
              </a:lnSpc>
              <a:spcBef>
                <a:spcPts val="0"/>
              </a:spcBef>
              <a:spcAft>
                <a:spcPts val="0"/>
              </a:spcAft>
              <a:buClr>
                <a:srgbClr val="000000"/>
              </a:buClr>
              <a:buSzPts val="1400"/>
              <a:buFont typeface="Arial"/>
              <a:buNone/>
            </a:pPr>
            <a:r>
              <a:rPr lang="en-GB" sz="12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Αυτή</a:t>
            </a:r>
            <a:r>
              <a:rPr lang="en-GB"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η </a:t>
            </a:r>
            <a:r>
              <a:rPr lang="en-GB" sz="12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φωτογρ</a:t>
            </a:r>
            <a:r>
              <a:rPr lang="en-GB"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αφία </a:t>
            </a:r>
            <a:r>
              <a:rPr lang="en-GB" sz="1200" b="0" i="0" u="none" strike="noStrike" cap="none" dirty="0">
                <a:solidFill>
                  <a:srgbClr val="000000"/>
                </a:solidFill>
                <a:latin typeface="Arial"/>
                <a:ea typeface="Arial"/>
                <a:cs typeface="Arial"/>
                <a:sym typeface="Arial"/>
              </a:rPr>
              <a:t>από από </a:t>
            </a:r>
            <a:r>
              <a:rPr lang="el-GR" sz="1200" b="0" i="0" u="none" strike="noStrike" cap="none" dirty="0">
                <a:solidFill>
                  <a:srgbClr val="000000"/>
                </a:solidFill>
                <a:latin typeface="Arial"/>
                <a:ea typeface="Arial"/>
                <a:cs typeface="Arial"/>
                <a:sym typeface="Arial"/>
              </a:rPr>
              <a:t>ά</a:t>
            </a:r>
            <a:r>
              <a:rPr lang="en-GB" sz="1200" b="0" i="0" u="none" strike="noStrike" cap="none" dirty="0" err="1">
                <a:solidFill>
                  <a:srgbClr val="000000"/>
                </a:solidFill>
                <a:latin typeface="Arial"/>
                <a:ea typeface="Arial"/>
                <a:cs typeface="Arial"/>
                <a:sym typeface="Arial"/>
              </a:rPr>
              <a:t>γνωστο</a:t>
            </a:r>
            <a:r>
              <a:rPr lang="en-GB" sz="1200" b="0" i="0" u="none" strike="noStrike" cap="none" dirty="0">
                <a:solidFill>
                  <a:srgbClr val="000000"/>
                </a:solidFill>
                <a:latin typeface="Arial"/>
                <a:ea typeface="Arial"/>
                <a:cs typeface="Arial"/>
                <a:sym typeface="Arial"/>
              </a:rPr>
              <a:t> </a:t>
            </a:r>
            <a:r>
              <a:rPr lang="el-GR" sz="1200" b="0" i="0" u="none" strike="noStrike" cap="none" dirty="0">
                <a:solidFill>
                  <a:srgbClr val="000000"/>
                </a:solidFill>
                <a:latin typeface="Arial"/>
                <a:ea typeface="Arial"/>
                <a:cs typeface="Arial"/>
                <a:sym typeface="Arial"/>
              </a:rPr>
              <a:t>σ</a:t>
            </a:r>
            <a:r>
              <a:rPr lang="en-GB" sz="1200" b="0" i="0" u="none" strike="noStrike" cap="none" dirty="0" err="1">
                <a:solidFill>
                  <a:srgbClr val="000000"/>
                </a:solidFill>
                <a:latin typeface="Arial"/>
                <a:ea typeface="Arial"/>
                <a:cs typeface="Arial"/>
                <a:sym typeface="Arial"/>
              </a:rPr>
              <a:t>υγγρ</a:t>
            </a:r>
            <a:r>
              <a:rPr lang="en-GB" sz="1200" b="0" i="0" u="none" strike="noStrike" cap="none" dirty="0">
                <a:solidFill>
                  <a:srgbClr val="000000"/>
                </a:solidFill>
                <a:latin typeface="Arial"/>
                <a:ea typeface="Arial"/>
                <a:cs typeface="Arial"/>
                <a:sym typeface="Arial"/>
              </a:rPr>
              <a:t>αφέα έχει άδεια χρήσης </a:t>
            </a:r>
            <a:r>
              <a:rPr lang="en-GB" sz="12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CC BY-SA</a:t>
            </a:r>
            <a:endParaRPr sz="1200" b="0"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err="1">
                <a:solidFill>
                  <a:srgbClr val="000000"/>
                </a:solidFill>
                <a:latin typeface="Arial"/>
                <a:ea typeface="Arial"/>
                <a:cs typeface="Arial"/>
                <a:sym typeface="Arial"/>
              </a:rPr>
              <a:t>Αυτή</a:t>
            </a:r>
            <a:r>
              <a:rPr lang="en-GB" sz="1200" b="0" i="0" u="none" strike="noStrike" cap="none" dirty="0">
                <a:solidFill>
                  <a:srgbClr val="000000"/>
                </a:solidFill>
                <a:latin typeface="Arial"/>
                <a:ea typeface="Arial"/>
                <a:cs typeface="Arial"/>
                <a:sym typeface="Arial"/>
              </a:rPr>
              <a:t> η </a:t>
            </a:r>
            <a:r>
              <a:rPr lang="en-GB" sz="1200" b="0" i="0" u="none" strike="noStrike" cap="none" dirty="0" err="1">
                <a:solidFill>
                  <a:srgbClr val="000000"/>
                </a:solidFill>
                <a:latin typeface="Arial"/>
                <a:ea typeface="Arial"/>
                <a:cs typeface="Arial"/>
                <a:sym typeface="Arial"/>
              </a:rPr>
              <a:t>φωτογρ</a:t>
            </a:r>
            <a:r>
              <a:rPr lang="en-GB" sz="1200" b="0" i="0" u="none" strike="noStrike" cap="none" dirty="0">
                <a:solidFill>
                  <a:srgbClr val="000000"/>
                </a:solidFill>
                <a:latin typeface="Arial"/>
                <a:ea typeface="Arial"/>
                <a:cs typeface="Arial"/>
                <a:sym typeface="Arial"/>
              </a:rPr>
              <a:t>αφία από </a:t>
            </a:r>
            <a:r>
              <a:rPr lang="el-GR" sz="1200" b="0" i="0" u="none" strike="noStrike" cap="none" dirty="0">
                <a:solidFill>
                  <a:srgbClr val="000000"/>
                </a:solidFill>
                <a:latin typeface="Arial"/>
                <a:ea typeface="Arial"/>
                <a:cs typeface="Arial"/>
                <a:sym typeface="Arial"/>
              </a:rPr>
              <a:t>ά</a:t>
            </a:r>
            <a:r>
              <a:rPr lang="en-GB" sz="1200" b="0" i="0" u="none" strike="noStrike" cap="none" dirty="0" err="1">
                <a:solidFill>
                  <a:srgbClr val="000000"/>
                </a:solidFill>
                <a:latin typeface="Arial"/>
                <a:ea typeface="Arial"/>
                <a:cs typeface="Arial"/>
                <a:sym typeface="Arial"/>
              </a:rPr>
              <a:t>γνωστο</a:t>
            </a:r>
            <a:r>
              <a:rPr lang="en-GB" sz="1200" b="0" i="0" u="none" strike="noStrike" cap="none" dirty="0">
                <a:solidFill>
                  <a:srgbClr val="000000"/>
                </a:solidFill>
                <a:latin typeface="Arial"/>
                <a:ea typeface="Arial"/>
                <a:cs typeface="Arial"/>
                <a:sym typeface="Arial"/>
              </a:rPr>
              <a:t> </a:t>
            </a:r>
            <a:r>
              <a:rPr lang="el-GR" sz="1200" b="0" i="0" u="none" strike="noStrike" cap="none" dirty="0">
                <a:solidFill>
                  <a:srgbClr val="000000"/>
                </a:solidFill>
                <a:latin typeface="Arial"/>
                <a:ea typeface="Arial"/>
                <a:cs typeface="Arial"/>
                <a:sym typeface="Arial"/>
              </a:rPr>
              <a:t>σ</a:t>
            </a:r>
            <a:r>
              <a:rPr lang="en-GB" sz="1200" b="0" i="0" u="none" strike="noStrike" cap="none" dirty="0" err="1">
                <a:solidFill>
                  <a:srgbClr val="000000"/>
                </a:solidFill>
                <a:latin typeface="Arial"/>
                <a:ea typeface="Arial"/>
                <a:cs typeface="Arial"/>
                <a:sym typeface="Arial"/>
              </a:rPr>
              <a:t>υγγρ</a:t>
            </a:r>
            <a:r>
              <a:rPr lang="en-GB" sz="1200" b="0" i="0" u="none" strike="noStrike" cap="none" dirty="0">
                <a:solidFill>
                  <a:srgbClr val="000000"/>
                </a:solidFill>
                <a:latin typeface="Arial"/>
                <a:ea typeface="Arial"/>
                <a:cs typeface="Arial"/>
                <a:sym typeface="Arial"/>
              </a:rPr>
              <a:t>αφέα έχει άδεια χρήσης CC BY-ND</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37" name="Google Shape;13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err="1"/>
              <a:t>Πηγές</a:t>
            </a:r>
            <a:r>
              <a:rPr lang="en-GB" b="1" dirty="0"/>
              <a:t> </a:t>
            </a:r>
            <a:r>
              <a:rPr lang="en-GB" b="1" dirty="0" err="1"/>
              <a:t>εικόνων</a:t>
            </a:r>
            <a:r>
              <a:rPr lang="en-GB" b="1" dirty="0"/>
              <a:t>:: </a:t>
            </a:r>
            <a:endParaRPr b="1" dirty="0"/>
          </a:p>
          <a:p>
            <a:pPr marL="0" lvl="0" indent="0" algn="l" rtl="0">
              <a:lnSpc>
                <a:spcPct val="100000"/>
              </a:lnSpc>
              <a:spcBef>
                <a:spcPts val="0"/>
              </a:spcBef>
              <a:spcAft>
                <a:spcPts val="0"/>
              </a:spcAft>
              <a:buSzPts val="1400"/>
              <a:buNone/>
            </a:pPr>
            <a:endParaRPr b="1" dirty="0"/>
          </a:p>
          <a:p>
            <a:pPr marL="0" marR="0" lvl="0" indent="0" algn="l" rtl="0">
              <a:lnSpc>
                <a:spcPct val="100000"/>
              </a:lnSpc>
              <a:spcBef>
                <a:spcPts val="0"/>
              </a:spcBef>
              <a:spcAft>
                <a:spcPts val="0"/>
              </a:spcAft>
              <a:buClr>
                <a:srgbClr val="000000"/>
              </a:buClr>
              <a:buSzPts val="1400"/>
              <a:buFont typeface="Arial"/>
              <a:buNone/>
            </a:pPr>
            <a:r>
              <a:rPr lang="en-GB" sz="12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Αυτή</a:t>
            </a:r>
            <a:r>
              <a:rPr lang="en-GB"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η </a:t>
            </a:r>
            <a:r>
              <a:rPr lang="en-GB" sz="12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φωτογρ</a:t>
            </a:r>
            <a:r>
              <a:rPr lang="en-GB"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αφία </a:t>
            </a:r>
            <a:r>
              <a:rPr lang="en-GB" sz="1200" b="0" i="0" u="none" strike="noStrike" cap="none" dirty="0">
                <a:solidFill>
                  <a:srgbClr val="000000"/>
                </a:solidFill>
                <a:latin typeface="Arial"/>
                <a:ea typeface="Arial"/>
                <a:cs typeface="Arial"/>
                <a:sym typeface="Arial"/>
              </a:rPr>
              <a:t>από </a:t>
            </a:r>
            <a:r>
              <a:rPr lang="el-GR" sz="1200" b="0" i="0" u="none" strike="noStrike" cap="none" dirty="0">
                <a:solidFill>
                  <a:srgbClr val="000000"/>
                </a:solidFill>
                <a:latin typeface="Arial"/>
                <a:ea typeface="Arial"/>
                <a:cs typeface="Arial"/>
                <a:sym typeface="Arial"/>
              </a:rPr>
              <a:t>ά</a:t>
            </a:r>
            <a:r>
              <a:rPr lang="en-GB" sz="1200" b="0" i="0" u="none" strike="noStrike" cap="none" dirty="0" err="1">
                <a:solidFill>
                  <a:srgbClr val="000000"/>
                </a:solidFill>
                <a:latin typeface="Arial"/>
                <a:ea typeface="Arial"/>
                <a:cs typeface="Arial"/>
                <a:sym typeface="Arial"/>
              </a:rPr>
              <a:t>γνωστο</a:t>
            </a:r>
            <a:r>
              <a:rPr lang="en-GB" sz="1200" b="0" i="0" u="none" strike="noStrike" cap="none" dirty="0">
                <a:solidFill>
                  <a:srgbClr val="000000"/>
                </a:solidFill>
                <a:latin typeface="Arial"/>
                <a:ea typeface="Arial"/>
                <a:cs typeface="Arial"/>
                <a:sym typeface="Arial"/>
              </a:rPr>
              <a:t> </a:t>
            </a:r>
            <a:r>
              <a:rPr lang="el-GR" sz="1200" b="0" i="0" u="none" strike="noStrike" cap="none" dirty="0">
                <a:solidFill>
                  <a:srgbClr val="000000"/>
                </a:solidFill>
                <a:latin typeface="Arial"/>
                <a:ea typeface="Arial"/>
                <a:cs typeface="Arial"/>
                <a:sym typeface="Arial"/>
              </a:rPr>
              <a:t>σ</a:t>
            </a:r>
            <a:r>
              <a:rPr lang="en-GB" sz="1200" b="0" i="0" u="none" strike="noStrike" cap="none" dirty="0" err="1">
                <a:solidFill>
                  <a:srgbClr val="000000"/>
                </a:solidFill>
                <a:latin typeface="Arial"/>
                <a:ea typeface="Arial"/>
                <a:cs typeface="Arial"/>
                <a:sym typeface="Arial"/>
              </a:rPr>
              <a:t>υγγρ</a:t>
            </a:r>
            <a:r>
              <a:rPr lang="en-GB" sz="1200" b="0" i="0" u="none" strike="noStrike" cap="none" dirty="0">
                <a:solidFill>
                  <a:srgbClr val="000000"/>
                </a:solidFill>
                <a:latin typeface="Arial"/>
                <a:ea typeface="Arial"/>
                <a:cs typeface="Arial"/>
                <a:sym typeface="Arial"/>
              </a:rPr>
              <a:t>αφέα έχει άδεια χρήσης </a:t>
            </a:r>
            <a:r>
              <a:rPr lang="en-GB" sz="12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CC BY-NC-ND</a:t>
            </a:r>
            <a:endParaRPr sz="1200" b="0"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err="1">
                <a:solidFill>
                  <a:srgbClr val="000000"/>
                </a:solidFill>
                <a:latin typeface="Arial"/>
                <a:ea typeface="Arial"/>
                <a:cs typeface="Arial"/>
                <a:sym typeface="Arial"/>
              </a:rPr>
              <a:t>Αυτή</a:t>
            </a:r>
            <a:r>
              <a:rPr lang="en-GB" sz="1200" b="0" i="0" u="none" strike="noStrike" cap="none" dirty="0">
                <a:solidFill>
                  <a:srgbClr val="000000"/>
                </a:solidFill>
                <a:latin typeface="Arial"/>
                <a:ea typeface="Arial"/>
                <a:cs typeface="Arial"/>
                <a:sym typeface="Arial"/>
              </a:rPr>
              <a:t> η </a:t>
            </a:r>
            <a:r>
              <a:rPr lang="en-GB" sz="1200" b="0" i="0" u="none" strike="noStrike" cap="none" dirty="0" err="1">
                <a:solidFill>
                  <a:srgbClr val="000000"/>
                </a:solidFill>
                <a:latin typeface="Arial"/>
                <a:ea typeface="Arial"/>
                <a:cs typeface="Arial"/>
                <a:sym typeface="Arial"/>
              </a:rPr>
              <a:t>φωτογρ</a:t>
            </a:r>
            <a:r>
              <a:rPr lang="en-GB" sz="1200" b="0" i="0" u="none" strike="noStrike" cap="none" dirty="0">
                <a:solidFill>
                  <a:srgbClr val="000000"/>
                </a:solidFill>
                <a:latin typeface="Arial"/>
                <a:ea typeface="Arial"/>
                <a:cs typeface="Arial"/>
                <a:sym typeface="Arial"/>
              </a:rPr>
              <a:t>αφία από </a:t>
            </a:r>
            <a:r>
              <a:rPr lang="el-GR" sz="1200" b="0" i="0" u="none" strike="noStrike" cap="none" dirty="0">
                <a:solidFill>
                  <a:srgbClr val="000000"/>
                </a:solidFill>
                <a:latin typeface="Arial"/>
                <a:ea typeface="Arial"/>
                <a:cs typeface="Arial"/>
                <a:sym typeface="Arial"/>
              </a:rPr>
              <a:t>ά</a:t>
            </a:r>
            <a:r>
              <a:rPr lang="en-GB" sz="1200" b="0" i="0" u="none" strike="noStrike" cap="none" dirty="0" err="1">
                <a:solidFill>
                  <a:srgbClr val="000000"/>
                </a:solidFill>
                <a:latin typeface="Arial"/>
                <a:ea typeface="Arial"/>
                <a:cs typeface="Arial"/>
                <a:sym typeface="Arial"/>
              </a:rPr>
              <a:t>γνωστο</a:t>
            </a:r>
            <a:r>
              <a:rPr lang="en-GB" sz="1200" b="0" i="0" u="none" strike="noStrike" cap="none" dirty="0">
                <a:solidFill>
                  <a:srgbClr val="000000"/>
                </a:solidFill>
                <a:latin typeface="Arial"/>
                <a:ea typeface="Arial"/>
                <a:cs typeface="Arial"/>
                <a:sym typeface="Arial"/>
              </a:rPr>
              <a:t> </a:t>
            </a:r>
            <a:r>
              <a:rPr lang="el-GR" sz="1200" b="0" i="0" u="none" strike="noStrike" cap="none" dirty="0">
                <a:solidFill>
                  <a:srgbClr val="000000"/>
                </a:solidFill>
                <a:latin typeface="Arial"/>
                <a:ea typeface="Arial"/>
                <a:cs typeface="Arial"/>
                <a:sym typeface="Arial"/>
              </a:rPr>
              <a:t>σ</a:t>
            </a:r>
            <a:r>
              <a:rPr lang="en-GB" sz="1200" b="0" i="0" u="none" strike="noStrike" cap="none" dirty="0" err="1">
                <a:solidFill>
                  <a:srgbClr val="000000"/>
                </a:solidFill>
                <a:latin typeface="Arial"/>
                <a:ea typeface="Arial"/>
                <a:cs typeface="Arial"/>
                <a:sym typeface="Arial"/>
              </a:rPr>
              <a:t>υγγρ</a:t>
            </a:r>
            <a:r>
              <a:rPr lang="en-GB" sz="1200" b="0" i="0" u="none" strike="noStrike" cap="none" dirty="0">
                <a:solidFill>
                  <a:srgbClr val="000000"/>
                </a:solidFill>
                <a:latin typeface="Arial"/>
                <a:ea typeface="Arial"/>
                <a:cs typeface="Arial"/>
                <a:sym typeface="Arial"/>
              </a:rPr>
              <a:t>αφέα έχει άδεια χρήσης CC BY-SA</a:t>
            </a:r>
            <a:endParaRPr dirty="0"/>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endParaRPr b="1" dirty="0"/>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1"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Πηγή</a:t>
            </a:r>
            <a:r>
              <a:rPr lang="en-GB" sz="1200" b="1"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GB" sz="1200" b="1"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εικόν</a:t>
            </a:r>
            <a:r>
              <a:rPr lang="en-GB" sz="1200" b="1"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ας: </a:t>
            </a:r>
            <a:r>
              <a:rPr lang="en-GB"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Αυτή η φωτογραφία </a:t>
            </a:r>
            <a:r>
              <a:rPr lang="en-GB" sz="1200" b="0" i="0" u="none" strike="noStrike" cap="none" dirty="0">
                <a:solidFill>
                  <a:srgbClr val="000000"/>
                </a:solidFill>
                <a:latin typeface="Arial"/>
                <a:ea typeface="Arial"/>
                <a:cs typeface="Arial"/>
                <a:sym typeface="Arial"/>
              </a:rPr>
              <a:t>από </a:t>
            </a:r>
            <a:r>
              <a:rPr lang="el-GR" sz="1200" b="0" i="0" u="none" strike="noStrike" cap="none" dirty="0" err="1">
                <a:solidFill>
                  <a:srgbClr val="000000"/>
                </a:solidFill>
                <a:latin typeface="Arial"/>
                <a:ea typeface="Arial"/>
                <a:cs typeface="Arial"/>
                <a:sym typeface="Arial"/>
              </a:rPr>
              <a:t>άγ</a:t>
            </a:r>
            <a:r>
              <a:rPr lang="en-GB" sz="1200" b="0" i="0" u="none" strike="noStrike" cap="none" dirty="0" err="1">
                <a:solidFill>
                  <a:srgbClr val="000000"/>
                </a:solidFill>
                <a:latin typeface="Arial"/>
                <a:ea typeface="Arial"/>
                <a:cs typeface="Arial"/>
                <a:sym typeface="Arial"/>
              </a:rPr>
              <a:t>νωστο</a:t>
            </a:r>
            <a:r>
              <a:rPr lang="en-GB" sz="1200" b="0" i="0" u="none" strike="noStrike" cap="none" dirty="0">
                <a:solidFill>
                  <a:srgbClr val="000000"/>
                </a:solidFill>
                <a:latin typeface="Arial"/>
                <a:ea typeface="Arial"/>
                <a:cs typeface="Arial"/>
                <a:sym typeface="Arial"/>
              </a:rPr>
              <a:t> </a:t>
            </a:r>
            <a:r>
              <a:rPr lang="el-GR" sz="1200" b="0" i="0" u="none" strike="noStrike" cap="none" dirty="0">
                <a:solidFill>
                  <a:srgbClr val="000000"/>
                </a:solidFill>
                <a:latin typeface="Arial"/>
                <a:ea typeface="Arial"/>
                <a:cs typeface="Arial"/>
                <a:sym typeface="Arial"/>
              </a:rPr>
              <a:t>σ</a:t>
            </a:r>
            <a:r>
              <a:rPr lang="en-GB" sz="1200" b="0" i="0" u="none" strike="noStrike" cap="none" dirty="0" err="1">
                <a:solidFill>
                  <a:srgbClr val="000000"/>
                </a:solidFill>
                <a:latin typeface="Arial"/>
                <a:ea typeface="Arial"/>
                <a:cs typeface="Arial"/>
                <a:sym typeface="Arial"/>
              </a:rPr>
              <a:t>υγγρ</a:t>
            </a:r>
            <a:r>
              <a:rPr lang="en-GB" sz="1200" b="0" i="0" u="none" strike="noStrike" cap="none" dirty="0">
                <a:solidFill>
                  <a:srgbClr val="000000"/>
                </a:solidFill>
                <a:latin typeface="Arial"/>
                <a:ea typeface="Arial"/>
                <a:cs typeface="Arial"/>
                <a:sym typeface="Arial"/>
              </a:rPr>
              <a:t>αφέα έχει άδεια χρήσης </a:t>
            </a:r>
            <a:r>
              <a:rPr lang="en-GB" sz="12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CC BY</a:t>
            </a:r>
            <a:endParaRPr sz="1200" b="0" i="0" u="none" strike="noStrike" cap="none" dirty="0">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dirty="0"/>
          </a:p>
        </p:txBody>
      </p:sp>
      <p:sp>
        <p:nvSpPr>
          <p:cNvPr id="115" name="Google Shape;11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Πηγή εικόνας: </a:t>
            </a:r>
            <a:r>
              <a:rPr lang="en-GB" sz="1200" b="0" i="0" u="none" strike="noStrike" cap="none" dirty="0">
                <a:solidFill>
                  <a:srgbClr val="000000"/>
                </a:solidFill>
                <a:latin typeface="Arial"/>
                <a:ea typeface="Arial"/>
                <a:cs typeface="Arial"/>
                <a:sym typeface="Arial"/>
              </a:rPr>
              <a:t>Αυτή η φωτογραφία από </a:t>
            </a:r>
            <a:r>
              <a:rPr lang="el-GR" sz="1200" b="0" i="0" u="none" strike="noStrike" cap="none" dirty="0">
                <a:solidFill>
                  <a:srgbClr val="000000"/>
                </a:solidFill>
                <a:latin typeface="Arial"/>
                <a:ea typeface="Arial"/>
                <a:cs typeface="Arial"/>
                <a:sym typeface="Arial"/>
              </a:rPr>
              <a:t>ά</a:t>
            </a:r>
            <a:r>
              <a:rPr lang="en-GB" sz="1200" b="0" i="0" u="none" strike="noStrike" cap="none" dirty="0" err="1">
                <a:solidFill>
                  <a:srgbClr val="000000"/>
                </a:solidFill>
                <a:latin typeface="Arial"/>
                <a:ea typeface="Arial"/>
                <a:cs typeface="Arial"/>
                <a:sym typeface="Arial"/>
              </a:rPr>
              <a:t>γνωστο</a:t>
            </a:r>
            <a:r>
              <a:rPr lang="en-GB" sz="1200" b="0" i="0" u="none" strike="noStrike" cap="none" dirty="0">
                <a:solidFill>
                  <a:srgbClr val="000000"/>
                </a:solidFill>
                <a:latin typeface="Arial"/>
                <a:ea typeface="Arial"/>
                <a:cs typeface="Arial"/>
                <a:sym typeface="Arial"/>
              </a:rPr>
              <a:t> </a:t>
            </a:r>
            <a:r>
              <a:rPr lang="el-GR" sz="1200" b="0" i="0" u="none" strike="noStrike" cap="none" dirty="0">
                <a:solidFill>
                  <a:srgbClr val="000000"/>
                </a:solidFill>
                <a:latin typeface="Arial"/>
                <a:ea typeface="Arial"/>
                <a:cs typeface="Arial"/>
                <a:sym typeface="Arial"/>
              </a:rPr>
              <a:t>σ</a:t>
            </a:r>
            <a:r>
              <a:rPr lang="en-GB" sz="1200" b="0" i="0" u="none" strike="noStrike" cap="none" dirty="0" err="1">
                <a:solidFill>
                  <a:srgbClr val="000000"/>
                </a:solidFill>
                <a:latin typeface="Arial"/>
                <a:ea typeface="Arial"/>
                <a:cs typeface="Arial"/>
                <a:sym typeface="Arial"/>
              </a:rPr>
              <a:t>υγγρ</a:t>
            </a:r>
            <a:r>
              <a:rPr lang="en-GB" sz="1200" b="0" i="0" u="none" strike="noStrike" cap="none" dirty="0">
                <a:solidFill>
                  <a:srgbClr val="000000"/>
                </a:solidFill>
                <a:latin typeface="Arial"/>
                <a:ea typeface="Arial"/>
                <a:cs typeface="Arial"/>
                <a:sym typeface="Arial"/>
              </a:rPr>
              <a:t>αφέα έχει άδεια χρήσης CC BY-NC</a:t>
            </a:r>
            <a:endParaRPr lang="en-GB" dirty="0"/>
          </a:p>
          <a:p>
            <a:pPr marL="0" lvl="0" indent="0" algn="l" rtl="0">
              <a:lnSpc>
                <a:spcPct val="100000"/>
              </a:lnSpc>
              <a:spcBef>
                <a:spcPts val="0"/>
              </a:spcBef>
              <a:spcAft>
                <a:spcPts val="0"/>
              </a:spcAft>
              <a:buSzPts val="1400"/>
              <a:buNone/>
            </a:pPr>
            <a:endParaRPr b="1" dirty="0"/>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664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Πηγή εικόνας: </a:t>
            </a:r>
            <a:r>
              <a:rPr lang="en-GB" b="0" dirty="0"/>
              <a:t>Αυτή η φωτογραφία από </a:t>
            </a:r>
            <a:r>
              <a:rPr lang="el-GR" b="0" dirty="0"/>
              <a:t>ά</a:t>
            </a:r>
            <a:r>
              <a:rPr lang="en-GB" b="0" dirty="0" err="1"/>
              <a:t>γνωστο</a:t>
            </a:r>
            <a:r>
              <a:rPr lang="el-GR" b="0" baseline="0" dirty="0"/>
              <a:t> σ</a:t>
            </a:r>
            <a:r>
              <a:rPr lang="en-GB" b="0" dirty="0" err="1"/>
              <a:t>υγγρ</a:t>
            </a:r>
            <a:r>
              <a:rPr lang="en-GB" b="0" dirty="0"/>
              <a:t>αφέα έχει άδεια χρήσης CC BY-SA</a:t>
            </a:r>
            <a:endParaRPr lang="en-GB" dirty="0"/>
          </a:p>
          <a:p>
            <a:pPr marL="0" lvl="0" indent="0" algn="l" rtl="0">
              <a:lnSpc>
                <a:spcPct val="100000"/>
              </a:lnSpc>
              <a:spcBef>
                <a:spcPts val="0"/>
              </a:spcBef>
              <a:spcAft>
                <a:spcPts val="0"/>
              </a:spcAft>
              <a:buSzPts val="1400"/>
              <a:buNone/>
            </a:pPr>
            <a:endParaRPr b="1" dirty="0"/>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8051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Πηγή εικόνας: </a:t>
            </a:r>
            <a:r>
              <a:rPr lang="en-GB" b="0" dirty="0"/>
              <a:t>Αυτή η φωτογραφία από </a:t>
            </a:r>
            <a:r>
              <a:rPr lang="el-GR" b="0" dirty="0"/>
              <a:t>άγνωστό</a:t>
            </a:r>
            <a:r>
              <a:rPr lang="el-GR" b="0" baseline="0" dirty="0"/>
              <a:t> σ</a:t>
            </a:r>
            <a:r>
              <a:rPr lang="en-GB" b="0" dirty="0" err="1"/>
              <a:t>υγγρ</a:t>
            </a:r>
            <a:r>
              <a:rPr lang="en-GB" b="0" dirty="0"/>
              <a:t>αφέα έχει άδεια CC BY</a:t>
            </a:r>
            <a:endParaRPr lang="en-GB" dirty="0"/>
          </a:p>
          <a:p>
            <a:pPr marL="0" lvl="0" indent="0" algn="l" rtl="0">
              <a:lnSpc>
                <a:spcPct val="100000"/>
              </a:lnSpc>
              <a:spcBef>
                <a:spcPts val="0"/>
              </a:spcBef>
              <a:spcAft>
                <a:spcPts val="0"/>
              </a:spcAft>
              <a:buSzPts val="1400"/>
              <a:buNone/>
            </a:pPr>
            <a:endParaRPr b="1" dirty="0"/>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8099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472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Πηγή εικόνας: </a:t>
            </a:r>
            <a:r>
              <a:rPr lang="en-GB"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Αυτή η φωτογραφία </a:t>
            </a:r>
            <a:r>
              <a:rPr lang="en-GB" sz="1200" b="0" i="0" u="none" strike="noStrike" cap="none" dirty="0">
                <a:solidFill>
                  <a:srgbClr val="000000"/>
                </a:solidFill>
                <a:latin typeface="Arial"/>
                <a:ea typeface="Arial"/>
                <a:cs typeface="Arial"/>
                <a:sym typeface="Arial"/>
              </a:rPr>
              <a:t>από </a:t>
            </a:r>
            <a:r>
              <a:rPr lang="el-GR" sz="1200" b="0" i="0" u="none" strike="noStrike" cap="none" dirty="0">
                <a:solidFill>
                  <a:srgbClr val="000000"/>
                </a:solidFill>
                <a:latin typeface="Arial"/>
                <a:ea typeface="Arial"/>
                <a:cs typeface="Arial"/>
                <a:sym typeface="Arial"/>
              </a:rPr>
              <a:t>ά</a:t>
            </a:r>
            <a:r>
              <a:rPr lang="en-GB" sz="1200" b="0" i="0" u="none" strike="noStrike" cap="none" dirty="0" err="1">
                <a:solidFill>
                  <a:srgbClr val="000000"/>
                </a:solidFill>
                <a:latin typeface="Arial"/>
                <a:ea typeface="Arial"/>
                <a:cs typeface="Arial"/>
                <a:sym typeface="Arial"/>
              </a:rPr>
              <a:t>γνωστο</a:t>
            </a:r>
            <a:r>
              <a:rPr lang="el-GR" sz="1200" b="0" i="0" u="none" strike="noStrike" cap="none" baseline="0" dirty="0">
                <a:solidFill>
                  <a:srgbClr val="000000"/>
                </a:solidFill>
                <a:latin typeface="Arial"/>
                <a:ea typeface="Arial"/>
                <a:cs typeface="Arial"/>
                <a:sym typeface="Arial"/>
              </a:rPr>
              <a:t> σ</a:t>
            </a:r>
            <a:r>
              <a:rPr lang="en-GB" sz="1200" b="0" i="0" u="none" strike="noStrike" cap="none" dirty="0" err="1">
                <a:solidFill>
                  <a:srgbClr val="000000"/>
                </a:solidFill>
                <a:latin typeface="Arial"/>
                <a:ea typeface="Arial"/>
                <a:cs typeface="Arial"/>
                <a:sym typeface="Arial"/>
              </a:rPr>
              <a:t>υγγρ</a:t>
            </a:r>
            <a:r>
              <a:rPr lang="en-GB" sz="1200" b="0" i="0" u="none" strike="noStrike" cap="none" dirty="0">
                <a:solidFill>
                  <a:srgbClr val="000000"/>
                </a:solidFill>
                <a:latin typeface="Arial"/>
                <a:ea typeface="Arial"/>
                <a:cs typeface="Arial"/>
                <a:sym typeface="Arial"/>
              </a:rPr>
              <a:t>αφέα έχει άδεια χρήσης </a:t>
            </a:r>
            <a:r>
              <a:rPr lang="en-GB" sz="12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CC BY-SA-NC</a:t>
            </a:r>
            <a:endParaRPr lang="en-GB" sz="12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b="1" dirty="0"/>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1616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Πηγή εικόνας: </a:t>
            </a:r>
            <a:r>
              <a:rPr lang="en-GB" sz="1200" u="sng" dirty="0">
                <a:solidFill>
                  <a:schemeClr val="hlink"/>
                </a:solidFill>
                <a:hlinkClick r:id="rId3"/>
              </a:rPr>
              <a:t>Αυτή η φωτογραφία </a:t>
            </a:r>
            <a:r>
              <a:rPr lang="en-GB" sz="1200" dirty="0"/>
              <a:t>από </a:t>
            </a:r>
            <a:r>
              <a:rPr lang="el-GR" sz="1200" dirty="0"/>
              <a:t>ά</a:t>
            </a:r>
            <a:r>
              <a:rPr lang="en-GB" sz="1200" dirty="0" err="1"/>
              <a:t>γνωστο</a:t>
            </a:r>
            <a:r>
              <a:rPr lang="el-GR" sz="1200" baseline="0" dirty="0"/>
              <a:t> σ</a:t>
            </a:r>
            <a:r>
              <a:rPr lang="en-GB" sz="1200" dirty="0" err="1"/>
              <a:t>υγγρ</a:t>
            </a:r>
            <a:r>
              <a:rPr lang="en-GB" sz="1200" dirty="0"/>
              <a:t>αφέα έχει άδεια χρήσης </a:t>
            </a:r>
            <a:r>
              <a:rPr lang="en-GB" sz="1200" u="sng" dirty="0">
                <a:solidFill>
                  <a:schemeClr val="hlink"/>
                </a:solidFill>
                <a:hlinkClick r:id="rId4"/>
              </a:rPr>
              <a:t>CC BY-SA</a:t>
            </a:r>
            <a:endParaRPr lang="en-GB" sz="1200" dirty="0"/>
          </a:p>
          <a:p>
            <a:pPr marL="0" lvl="0" indent="0" algn="l" rtl="0">
              <a:lnSpc>
                <a:spcPct val="100000"/>
              </a:lnSpc>
              <a:spcBef>
                <a:spcPts val="0"/>
              </a:spcBef>
              <a:spcAft>
                <a:spcPts val="0"/>
              </a:spcAft>
              <a:buSzPts val="1400"/>
              <a:buNone/>
            </a:pPr>
            <a:endParaRPr b="1" dirty="0"/>
          </a:p>
        </p:txBody>
      </p:sp>
      <p:sp>
        <p:nvSpPr>
          <p:cNvPr id="147" name="Google Shape;1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1890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b="1" dirty="0" err="1"/>
              <a:t>Πηγή</a:t>
            </a:r>
            <a:r>
              <a:rPr lang="en-GB" b="1" dirty="0"/>
              <a:t> </a:t>
            </a:r>
            <a:r>
              <a:rPr lang="en-GB" b="1" dirty="0" err="1"/>
              <a:t>εικόν</a:t>
            </a:r>
            <a:r>
              <a:rPr lang="en-GB" b="1" dirty="0"/>
              <a:t>ας: </a:t>
            </a:r>
            <a:r>
              <a:rPr lang="en-GB" sz="1200" u="sng" dirty="0">
                <a:solidFill>
                  <a:schemeClr val="hlink"/>
                </a:solidFill>
                <a:hlinkClick r:id="rId3"/>
              </a:rPr>
              <a:t>Αυτή η φωτογραφία </a:t>
            </a:r>
            <a:r>
              <a:rPr lang="en-GB" sz="1200" dirty="0"/>
              <a:t>από </a:t>
            </a:r>
            <a:r>
              <a:rPr lang="el-GR" sz="1200" dirty="0"/>
              <a:t>ά</a:t>
            </a:r>
            <a:r>
              <a:rPr lang="en-GB" sz="1200" dirty="0" err="1"/>
              <a:t>γνωστο</a:t>
            </a:r>
            <a:r>
              <a:rPr lang="el-GR" sz="1200" baseline="0" dirty="0"/>
              <a:t> σ</a:t>
            </a:r>
            <a:r>
              <a:rPr lang="en-GB" sz="1200" dirty="0" err="1"/>
              <a:t>υγγρ</a:t>
            </a:r>
            <a:r>
              <a:rPr lang="en-GB" sz="1200" dirty="0"/>
              <a:t>αφέα</a:t>
            </a:r>
            <a:r>
              <a:rPr lang="el-GR" sz="1200" baseline="0" dirty="0"/>
              <a:t> </a:t>
            </a:r>
            <a:r>
              <a:rPr lang="en-GB" sz="1200" dirty="0" err="1"/>
              <a:t>έχει</a:t>
            </a:r>
            <a:r>
              <a:rPr lang="en-GB" sz="1200" dirty="0"/>
              <a:t> άδεια χρήσης </a:t>
            </a:r>
            <a:r>
              <a:rPr lang="en-GB" sz="1200" u="sng" dirty="0">
                <a:solidFill>
                  <a:schemeClr val="hlink"/>
                </a:solidFill>
                <a:hlinkClick r:id="rId4"/>
              </a:rPr>
              <a:t>CC BY-SA</a:t>
            </a:r>
            <a:endParaRPr sz="1200" dirty="0"/>
          </a:p>
          <a:p>
            <a:pPr marL="457200" marR="0" lvl="0" indent="-228600" algn="l" rtl="0">
              <a:lnSpc>
                <a:spcPct val="100000"/>
              </a:lnSpc>
              <a:spcBef>
                <a:spcPts val="0"/>
              </a:spcBef>
              <a:spcAft>
                <a:spcPts val="0"/>
              </a:spcAft>
              <a:buSzPts val="1400"/>
              <a:buNone/>
            </a:pPr>
            <a:endParaRPr b="1" dirty="0"/>
          </a:p>
        </p:txBody>
      </p:sp>
      <p:sp>
        <p:nvSpPr>
          <p:cNvPr id="201" name="Google Shape;20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Πηγή εικόνας : </a:t>
            </a:r>
            <a:r>
              <a:rPr lang="en-GB"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Αυτή η φωτογραφία </a:t>
            </a:r>
            <a:r>
              <a:rPr lang="en-GB" sz="1200" b="0" i="0" u="none" strike="noStrike" cap="none" dirty="0">
                <a:solidFill>
                  <a:srgbClr val="000000"/>
                </a:solidFill>
                <a:latin typeface="Arial"/>
                <a:ea typeface="Arial"/>
                <a:cs typeface="Arial"/>
                <a:sym typeface="Arial"/>
              </a:rPr>
              <a:t>από Άγνωστο Συγγραφέα έχει άδεια χρήσης </a:t>
            </a:r>
            <a:r>
              <a:rPr lang="en-GB" sz="12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CC BY-SA</a:t>
            </a:r>
            <a:endParaRPr lang="en-GB" sz="12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83" name="Google Shape;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dirty="0" err="1"/>
              <a:t>Πηγή</a:t>
            </a:r>
            <a:r>
              <a:rPr lang="en-GB" b="1" dirty="0"/>
              <a:t> </a:t>
            </a:r>
            <a:r>
              <a:rPr lang="en-GB" b="1" dirty="0" err="1"/>
              <a:t>εικόν</a:t>
            </a:r>
            <a:r>
              <a:rPr lang="en-GB" b="1" dirty="0"/>
              <a:t>ας: </a:t>
            </a:r>
            <a:r>
              <a:rPr lang="en-GB" dirty="0"/>
              <a:t>https://www.freepik.com/free-photo/portrait-hacker-with-mask_4473968.htm#query=online%20hacking&amp;position=3&amp;from_view=search&amp;track=sph </a:t>
            </a:r>
            <a:endParaRPr dirty="0"/>
          </a:p>
        </p:txBody>
      </p:sp>
      <p:sp>
        <p:nvSpPr>
          <p:cNvPr id="214" name="Google Shape;21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a:t>Πηγή εικόνας: </a:t>
            </a:r>
            <a:r>
              <a:rPr lang="en-GB"/>
              <a:t>https://www.freepik.com/free-photo/change-your-password-privacy-policy-protection-security-system-concept_16471164.htm#query=password%20protection&amp;position=15&amp;from_view=search&amp;track=sph </a:t>
            </a:r>
            <a:endParaRPr/>
          </a:p>
        </p:txBody>
      </p:sp>
      <p:sp>
        <p:nvSpPr>
          <p:cNvPr id="222" name="Google Shape;222;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GB" b="1" dirty="0" err="1"/>
              <a:t>Πηγή</a:t>
            </a:r>
            <a:r>
              <a:rPr lang="en-GB" b="1" dirty="0"/>
              <a:t> </a:t>
            </a:r>
            <a:r>
              <a:rPr lang="en-GB" b="1" dirty="0" err="1"/>
              <a:t>εικόν</a:t>
            </a:r>
            <a:r>
              <a:rPr lang="en-GB" b="1" dirty="0"/>
              <a:t>ας: </a:t>
            </a:r>
            <a:r>
              <a:rPr lang="en-GB" dirty="0"/>
              <a:t>https://www.freepik.com/free-photo/woman-reading-newspaper_2753808.htm#query=fake%20news&amp;position=5&amp;from_view=search&amp;track=sph </a:t>
            </a:r>
            <a:endParaRPr dirty="0"/>
          </a:p>
        </p:txBody>
      </p:sp>
      <p:sp>
        <p:nvSpPr>
          <p:cNvPr id="229" name="Google Shape;22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213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Πηγή εικόνας : </a:t>
            </a:r>
            <a:r>
              <a:rPr lang="en-GB"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Αυτή η φωτογραφία </a:t>
            </a:r>
            <a:r>
              <a:rPr lang="en-GB" sz="1200" b="0" i="0" u="none" strike="noStrike" cap="none" dirty="0">
                <a:solidFill>
                  <a:srgbClr val="000000"/>
                </a:solidFill>
                <a:latin typeface="Arial"/>
                <a:ea typeface="Arial"/>
                <a:cs typeface="Arial"/>
                <a:sym typeface="Arial"/>
              </a:rPr>
              <a:t>από Άγνωστο Συγγραφέα έχει άδεια χρήσης </a:t>
            </a:r>
            <a:r>
              <a:rPr lang="en-GB" sz="12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CC BY-SA</a:t>
            </a:r>
            <a:endParaRPr lang="en-GB" sz="12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83" name="Google Shape;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617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3" name="Google Shape;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8900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9185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u="sng" dirty="0" err="1">
                <a:solidFill>
                  <a:schemeClr val="hlink"/>
                </a:solidFill>
                <a:hlinkClick r:id="rId3"/>
              </a:rPr>
              <a:t>Αυτή</a:t>
            </a:r>
            <a:r>
              <a:rPr lang="en-GB" sz="1200" u="sng" dirty="0">
                <a:solidFill>
                  <a:schemeClr val="hlink"/>
                </a:solidFill>
                <a:hlinkClick r:id="rId3"/>
              </a:rPr>
              <a:t> η </a:t>
            </a:r>
            <a:r>
              <a:rPr lang="en-GB" sz="1200" u="sng" dirty="0" err="1">
                <a:solidFill>
                  <a:schemeClr val="hlink"/>
                </a:solidFill>
                <a:hlinkClick r:id="rId3"/>
              </a:rPr>
              <a:t>φωτογρ</a:t>
            </a:r>
            <a:r>
              <a:rPr lang="en-GB" sz="1200" u="sng" dirty="0">
                <a:solidFill>
                  <a:schemeClr val="hlink"/>
                </a:solidFill>
                <a:hlinkClick r:id="rId3"/>
              </a:rPr>
              <a:t>αφία </a:t>
            </a:r>
            <a:r>
              <a:rPr lang="en-GB" sz="1200" dirty="0"/>
              <a:t>από </a:t>
            </a:r>
            <a:r>
              <a:rPr lang="el-GR" sz="1200" dirty="0"/>
              <a:t>ά</a:t>
            </a:r>
            <a:r>
              <a:rPr lang="en-GB" sz="1200" dirty="0" err="1"/>
              <a:t>γνωστο</a:t>
            </a:r>
            <a:r>
              <a:rPr lang="el-GR" sz="1200" baseline="0" dirty="0"/>
              <a:t> σ</a:t>
            </a:r>
            <a:r>
              <a:rPr lang="en-GB" sz="1200" dirty="0" err="1"/>
              <a:t>υγγρ</a:t>
            </a:r>
            <a:r>
              <a:rPr lang="en-GB" sz="1200" dirty="0"/>
              <a:t>αφέα έχει άδεια χρήσης </a:t>
            </a:r>
            <a:r>
              <a:rPr lang="en-GB" sz="1200" u="sng" dirty="0">
                <a:solidFill>
                  <a:schemeClr val="hlink"/>
                </a:solidFill>
                <a:hlinkClick r:id="rId4"/>
              </a:rPr>
              <a:t>CC BY-NC-ND</a:t>
            </a:r>
            <a:endParaRPr sz="1200" dirty="0"/>
          </a:p>
          <a:p>
            <a:pPr marL="0" lvl="0" indent="0" algn="l" rtl="0">
              <a:lnSpc>
                <a:spcPct val="100000"/>
              </a:lnSpc>
              <a:spcBef>
                <a:spcPts val="0"/>
              </a:spcBef>
              <a:spcAft>
                <a:spcPts val="0"/>
              </a:spcAft>
              <a:buSzPts val="1400"/>
              <a:buNone/>
            </a:pPr>
            <a:endParaRPr dirty="0"/>
          </a:p>
        </p:txBody>
      </p:sp>
      <p:sp>
        <p:nvSpPr>
          <p:cNvPr id="90" name="Google Shape;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sz="12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Αυτή</a:t>
            </a:r>
            <a:r>
              <a:rPr lang="en-GB"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η </a:t>
            </a:r>
            <a:r>
              <a:rPr lang="en-GB" sz="12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φωτογρ</a:t>
            </a:r>
            <a:r>
              <a:rPr lang="en-GB"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αφία </a:t>
            </a:r>
            <a:r>
              <a:rPr lang="en-GB" sz="1200" b="0" i="0" u="none" strike="noStrike" cap="none" dirty="0">
                <a:solidFill>
                  <a:srgbClr val="000000"/>
                </a:solidFill>
                <a:latin typeface="Arial"/>
                <a:ea typeface="Arial"/>
                <a:cs typeface="Arial"/>
                <a:sym typeface="Arial"/>
              </a:rPr>
              <a:t>από </a:t>
            </a:r>
            <a:r>
              <a:rPr lang="el-GR" sz="1200" b="0" i="0" u="none" strike="noStrike" cap="none" dirty="0">
                <a:solidFill>
                  <a:srgbClr val="000000"/>
                </a:solidFill>
                <a:latin typeface="Arial"/>
                <a:ea typeface="Arial"/>
                <a:cs typeface="Arial"/>
                <a:sym typeface="Arial"/>
              </a:rPr>
              <a:t>ά</a:t>
            </a:r>
            <a:r>
              <a:rPr lang="en-GB" sz="1200" b="0" i="0" u="none" strike="noStrike" cap="none" dirty="0" err="1">
                <a:solidFill>
                  <a:srgbClr val="000000"/>
                </a:solidFill>
                <a:latin typeface="Arial"/>
                <a:ea typeface="Arial"/>
                <a:cs typeface="Arial"/>
                <a:sym typeface="Arial"/>
              </a:rPr>
              <a:t>γνωστο</a:t>
            </a:r>
            <a:r>
              <a:rPr lang="el-GR" sz="1200" b="0" i="0" u="none" strike="noStrike" cap="none" baseline="0" dirty="0">
                <a:solidFill>
                  <a:srgbClr val="000000"/>
                </a:solidFill>
                <a:latin typeface="Arial"/>
                <a:ea typeface="Arial"/>
                <a:cs typeface="Arial"/>
                <a:sym typeface="Arial"/>
              </a:rPr>
              <a:t> σ</a:t>
            </a:r>
            <a:r>
              <a:rPr lang="en-GB" sz="1200" b="0" i="0" u="none" strike="noStrike" cap="none" dirty="0" err="1">
                <a:solidFill>
                  <a:srgbClr val="000000"/>
                </a:solidFill>
                <a:latin typeface="Arial"/>
                <a:ea typeface="Arial"/>
                <a:cs typeface="Arial"/>
                <a:sym typeface="Arial"/>
              </a:rPr>
              <a:t>υγγρ</a:t>
            </a:r>
            <a:r>
              <a:rPr lang="en-GB" sz="1200" b="0" i="0" u="none" strike="noStrike" cap="none" dirty="0">
                <a:solidFill>
                  <a:srgbClr val="000000"/>
                </a:solidFill>
                <a:latin typeface="Arial"/>
                <a:ea typeface="Arial"/>
                <a:cs typeface="Arial"/>
                <a:sym typeface="Arial"/>
              </a:rPr>
              <a:t>αφέα έχει άδεια χρήσης </a:t>
            </a:r>
            <a:r>
              <a:rPr lang="en-GB" sz="12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CC BY-SA-NC</a:t>
            </a:r>
            <a:endParaRPr sz="1200" b="0" i="0" u="none" strike="noStrike" cap="none" dirty="0">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SzPts val="1400"/>
              <a:buNone/>
            </a:pPr>
            <a:endParaRPr dirty="0"/>
          </a:p>
        </p:txBody>
      </p:sp>
      <p:sp>
        <p:nvSpPr>
          <p:cNvPr id="99" name="Google Shape;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Αυτή η φωτογραφία </a:t>
            </a:r>
            <a:r>
              <a:rPr lang="en-GB" sz="1200" b="0" i="0" u="none" strike="noStrike" cap="none" dirty="0">
                <a:solidFill>
                  <a:srgbClr val="000000"/>
                </a:solidFill>
                <a:latin typeface="Arial"/>
                <a:ea typeface="Arial"/>
                <a:cs typeface="Arial"/>
                <a:sym typeface="Arial"/>
              </a:rPr>
              <a:t>από </a:t>
            </a:r>
            <a:r>
              <a:rPr lang="el-GR" sz="1200" b="0" i="0" u="none" strike="noStrike" cap="none" dirty="0">
                <a:solidFill>
                  <a:srgbClr val="000000"/>
                </a:solidFill>
                <a:latin typeface="Arial"/>
                <a:ea typeface="Arial"/>
                <a:cs typeface="Arial"/>
                <a:sym typeface="Arial"/>
              </a:rPr>
              <a:t>ά</a:t>
            </a:r>
            <a:r>
              <a:rPr lang="en-GB" sz="1200" b="0" i="0" u="none" strike="noStrike" cap="none" dirty="0" err="1">
                <a:solidFill>
                  <a:srgbClr val="000000"/>
                </a:solidFill>
                <a:latin typeface="Arial"/>
                <a:ea typeface="Arial"/>
                <a:cs typeface="Arial"/>
                <a:sym typeface="Arial"/>
              </a:rPr>
              <a:t>γνωστο</a:t>
            </a:r>
            <a:r>
              <a:rPr lang="en-GB" sz="1200" b="0" i="0" u="none" strike="noStrike" cap="none" dirty="0">
                <a:solidFill>
                  <a:srgbClr val="000000"/>
                </a:solidFill>
                <a:latin typeface="Arial"/>
                <a:ea typeface="Arial"/>
                <a:cs typeface="Arial"/>
                <a:sym typeface="Arial"/>
              </a:rPr>
              <a:t> </a:t>
            </a:r>
            <a:r>
              <a:rPr lang="el-GR" sz="1200" b="0" i="0" u="none" strike="noStrike" cap="none" dirty="0">
                <a:solidFill>
                  <a:srgbClr val="000000"/>
                </a:solidFill>
                <a:latin typeface="Arial"/>
                <a:ea typeface="Arial"/>
                <a:cs typeface="Arial"/>
                <a:sym typeface="Arial"/>
              </a:rPr>
              <a:t>σ</a:t>
            </a:r>
            <a:r>
              <a:rPr lang="en-GB" sz="1200" b="0" i="0" u="none" strike="noStrike" cap="none" dirty="0" err="1">
                <a:solidFill>
                  <a:srgbClr val="000000"/>
                </a:solidFill>
                <a:latin typeface="Arial"/>
                <a:ea typeface="Arial"/>
                <a:cs typeface="Arial"/>
                <a:sym typeface="Arial"/>
              </a:rPr>
              <a:t>υγγρ</a:t>
            </a:r>
            <a:r>
              <a:rPr lang="en-GB" sz="1200" b="0" i="0" u="none" strike="noStrike" cap="none" dirty="0">
                <a:solidFill>
                  <a:srgbClr val="000000"/>
                </a:solidFill>
                <a:latin typeface="Arial"/>
                <a:ea typeface="Arial"/>
                <a:cs typeface="Arial"/>
                <a:sym typeface="Arial"/>
              </a:rPr>
              <a:t>αφέα έχει άδεια χρήσης </a:t>
            </a:r>
            <a:r>
              <a:rPr lang="en-GB" sz="12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CC BY-SA-NC</a:t>
            </a:r>
            <a:endParaRPr lang="en-GB" sz="12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83" name="Google Shape;8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066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a:t>Πηγές εικόνων:</a:t>
            </a:r>
            <a:endParaRPr dirty="0"/>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Αυτή η φωτογραφία </a:t>
            </a:r>
            <a:r>
              <a:rPr lang="en-GB" sz="1200" b="0" i="0" u="none" strike="noStrike" cap="none" dirty="0">
                <a:solidFill>
                  <a:srgbClr val="000000"/>
                </a:solidFill>
                <a:latin typeface="Arial"/>
                <a:ea typeface="Arial"/>
                <a:cs typeface="Arial"/>
                <a:sym typeface="Arial"/>
              </a:rPr>
              <a:t>από </a:t>
            </a:r>
            <a:r>
              <a:rPr lang="el-GR" sz="1200" b="0" i="0" u="none" strike="noStrike" cap="none" dirty="0">
                <a:solidFill>
                  <a:srgbClr val="000000"/>
                </a:solidFill>
                <a:latin typeface="Arial"/>
                <a:ea typeface="Arial"/>
                <a:cs typeface="Arial"/>
                <a:sym typeface="Arial"/>
              </a:rPr>
              <a:t>ά</a:t>
            </a:r>
            <a:r>
              <a:rPr lang="en-GB" sz="1200" b="0" i="0" u="none" strike="noStrike" cap="none" dirty="0" err="1">
                <a:solidFill>
                  <a:srgbClr val="000000"/>
                </a:solidFill>
                <a:latin typeface="Arial"/>
                <a:ea typeface="Arial"/>
                <a:cs typeface="Arial"/>
                <a:sym typeface="Arial"/>
              </a:rPr>
              <a:t>γνωστο</a:t>
            </a:r>
            <a:r>
              <a:rPr lang="en-GB" sz="1200" b="0" i="0" u="none" strike="noStrike" cap="none" dirty="0">
                <a:solidFill>
                  <a:srgbClr val="000000"/>
                </a:solidFill>
                <a:latin typeface="Arial"/>
                <a:ea typeface="Arial"/>
                <a:cs typeface="Arial"/>
                <a:sym typeface="Arial"/>
              </a:rPr>
              <a:t> </a:t>
            </a:r>
            <a:r>
              <a:rPr lang="el-GR" sz="1200" b="0" i="0" u="none" strike="noStrike" cap="none" dirty="0">
                <a:solidFill>
                  <a:srgbClr val="000000"/>
                </a:solidFill>
                <a:latin typeface="Arial"/>
                <a:ea typeface="Arial"/>
                <a:cs typeface="Arial"/>
                <a:sym typeface="Arial"/>
              </a:rPr>
              <a:t>σ</a:t>
            </a:r>
            <a:r>
              <a:rPr lang="en-GB" sz="1200" b="0" i="0" u="none" strike="noStrike" cap="none" dirty="0" err="1">
                <a:solidFill>
                  <a:srgbClr val="000000"/>
                </a:solidFill>
                <a:latin typeface="Arial"/>
                <a:ea typeface="Arial"/>
                <a:cs typeface="Arial"/>
                <a:sym typeface="Arial"/>
              </a:rPr>
              <a:t>υγγρ</a:t>
            </a:r>
            <a:r>
              <a:rPr lang="en-GB" sz="1200" b="0" i="0" u="none" strike="noStrike" cap="none" dirty="0">
                <a:solidFill>
                  <a:srgbClr val="000000"/>
                </a:solidFill>
                <a:latin typeface="Arial"/>
                <a:ea typeface="Arial"/>
                <a:cs typeface="Arial"/>
                <a:sym typeface="Arial"/>
              </a:rPr>
              <a:t>αφέα έχει άδεια χρήσης </a:t>
            </a:r>
            <a:r>
              <a:rPr lang="en-GB" sz="1200" b="0" i="0" u="none"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CC BY-NC-ND</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rgbClr val="000000"/>
                </a:solidFill>
                <a:latin typeface="Arial"/>
                <a:ea typeface="Arial"/>
                <a:cs typeface="Arial"/>
                <a:sym typeface="Arial"/>
              </a:rPr>
              <a:t>Αυτή η φωτογραφία από από </a:t>
            </a:r>
            <a:r>
              <a:rPr lang="el-GR" sz="1200" b="0" i="0" u="none" strike="noStrike" cap="none" dirty="0">
                <a:solidFill>
                  <a:srgbClr val="000000"/>
                </a:solidFill>
                <a:latin typeface="Arial"/>
                <a:ea typeface="Arial"/>
                <a:cs typeface="Arial"/>
                <a:sym typeface="Arial"/>
              </a:rPr>
              <a:t>ά</a:t>
            </a:r>
            <a:r>
              <a:rPr lang="en-GB" sz="1200" b="0" i="0" u="none" strike="noStrike" cap="none" dirty="0" err="1">
                <a:solidFill>
                  <a:srgbClr val="000000"/>
                </a:solidFill>
                <a:latin typeface="Arial"/>
                <a:ea typeface="Arial"/>
                <a:cs typeface="Arial"/>
                <a:sym typeface="Arial"/>
              </a:rPr>
              <a:t>γνωστο</a:t>
            </a:r>
            <a:r>
              <a:rPr lang="en-GB" sz="1200" b="0" i="0" u="none" strike="noStrike" cap="none" dirty="0">
                <a:solidFill>
                  <a:srgbClr val="000000"/>
                </a:solidFill>
                <a:latin typeface="Arial"/>
                <a:ea typeface="Arial"/>
                <a:cs typeface="Arial"/>
                <a:sym typeface="Arial"/>
              </a:rPr>
              <a:t> </a:t>
            </a:r>
            <a:r>
              <a:rPr lang="el-GR" sz="1200" b="0" i="0" u="none" strike="noStrike" cap="none" dirty="0">
                <a:solidFill>
                  <a:srgbClr val="000000"/>
                </a:solidFill>
                <a:latin typeface="Arial"/>
                <a:ea typeface="Arial"/>
                <a:cs typeface="Arial"/>
                <a:sym typeface="Arial"/>
              </a:rPr>
              <a:t>σ</a:t>
            </a:r>
            <a:r>
              <a:rPr lang="en-GB" sz="1200" b="0" i="0" u="none" strike="noStrike" cap="none" dirty="0" err="1">
                <a:solidFill>
                  <a:srgbClr val="000000"/>
                </a:solidFill>
                <a:latin typeface="Arial"/>
                <a:ea typeface="Arial"/>
                <a:cs typeface="Arial"/>
                <a:sym typeface="Arial"/>
              </a:rPr>
              <a:t>υγγρ</a:t>
            </a:r>
            <a:r>
              <a:rPr lang="en-GB" sz="1200" b="0" i="0" u="none" strike="noStrike" cap="none" dirty="0">
                <a:solidFill>
                  <a:srgbClr val="000000"/>
                </a:solidFill>
                <a:latin typeface="Arial"/>
                <a:ea typeface="Arial"/>
                <a:cs typeface="Arial"/>
                <a:sym typeface="Arial"/>
              </a:rPr>
              <a:t>αφέα έχει άδεια χρήσης CC BY-SA-NC</a:t>
            </a:r>
            <a:endParaRPr u="none" dirty="0"/>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rgbClr val="000000"/>
                </a:solidFill>
                <a:latin typeface="Arial"/>
                <a:ea typeface="Arial"/>
                <a:cs typeface="Arial"/>
                <a:sym typeface="Arial"/>
              </a:rPr>
              <a:t>Αυτή η φωτογραφία από από </a:t>
            </a:r>
            <a:r>
              <a:rPr lang="el-GR" sz="1200" b="0" i="0" u="none" strike="noStrike" cap="none" dirty="0">
                <a:solidFill>
                  <a:srgbClr val="000000"/>
                </a:solidFill>
                <a:latin typeface="Arial"/>
                <a:ea typeface="Arial"/>
                <a:cs typeface="Arial"/>
                <a:sym typeface="Arial"/>
              </a:rPr>
              <a:t>ά</a:t>
            </a:r>
            <a:r>
              <a:rPr lang="en-GB" sz="1200" b="0" i="0" u="none" strike="noStrike" cap="none" dirty="0" err="1">
                <a:solidFill>
                  <a:srgbClr val="000000"/>
                </a:solidFill>
                <a:latin typeface="Arial"/>
                <a:ea typeface="Arial"/>
                <a:cs typeface="Arial"/>
                <a:sym typeface="Arial"/>
              </a:rPr>
              <a:t>γνωστο</a:t>
            </a:r>
            <a:r>
              <a:rPr lang="en-GB" sz="1200" b="0" i="0" u="none" strike="noStrike" cap="none" dirty="0">
                <a:solidFill>
                  <a:srgbClr val="000000"/>
                </a:solidFill>
                <a:latin typeface="Arial"/>
                <a:ea typeface="Arial"/>
                <a:cs typeface="Arial"/>
                <a:sym typeface="Arial"/>
              </a:rPr>
              <a:t> </a:t>
            </a:r>
            <a:r>
              <a:rPr lang="el-GR" sz="1200" b="0" i="0" u="none" strike="noStrike" cap="none" dirty="0">
                <a:solidFill>
                  <a:srgbClr val="000000"/>
                </a:solidFill>
                <a:latin typeface="Arial"/>
                <a:ea typeface="Arial"/>
                <a:cs typeface="Arial"/>
                <a:sym typeface="Arial"/>
              </a:rPr>
              <a:t>σ</a:t>
            </a:r>
            <a:r>
              <a:rPr lang="en-GB" sz="1200" b="0" i="0" u="none" strike="noStrike" cap="none" dirty="0" err="1">
                <a:solidFill>
                  <a:srgbClr val="000000"/>
                </a:solidFill>
                <a:latin typeface="Arial"/>
                <a:ea typeface="Arial"/>
                <a:cs typeface="Arial"/>
                <a:sym typeface="Arial"/>
              </a:rPr>
              <a:t>υγγρ</a:t>
            </a:r>
            <a:r>
              <a:rPr lang="en-GB" sz="1200" b="0" i="0" u="none" strike="noStrike" cap="none" dirty="0">
                <a:solidFill>
                  <a:srgbClr val="000000"/>
                </a:solidFill>
                <a:latin typeface="Arial"/>
                <a:ea typeface="Arial"/>
                <a:cs typeface="Arial"/>
                <a:sym typeface="Arial"/>
              </a:rPr>
              <a:t>αφέα έχει άδεια χρήσης CC BY-SA</a:t>
            </a:r>
            <a:endParaRPr u="none" dirty="0"/>
          </a:p>
          <a:p>
            <a:pPr marL="0" marR="0" lvl="0" indent="0" algn="l" rtl="0">
              <a:lnSpc>
                <a:spcPct val="100000"/>
              </a:lnSpc>
              <a:spcBef>
                <a:spcPts val="0"/>
              </a:spcBef>
              <a:spcAft>
                <a:spcPts val="0"/>
              </a:spcAft>
              <a:buClr>
                <a:srgbClr val="000000"/>
              </a:buClr>
              <a:buSzPts val="1400"/>
              <a:buFont typeface="Arial"/>
              <a:buNone/>
            </a:pPr>
            <a:r>
              <a:rPr lang="en-GB" sz="1200" b="0" i="0" u="none" strike="noStrike" cap="none" dirty="0">
                <a:solidFill>
                  <a:srgbClr val="000000"/>
                </a:solidFill>
                <a:latin typeface="Arial"/>
                <a:ea typeface="Arial"/>
                <a:cs typeface="Arial"/>
                <a:sym typeface="Arial"/>
              </a:rPr>
              <a:t> </a:t>
            </a:r>
            <a:endParaRPr u="none" dirty="0"/>
          </a:p>
          <a:p>
            <a:pPr marL="0" marR="0" lvl="0" indent="0" algn="l" rtl="0">
              <a:lnSpc>
                <a:spcPct val="100000"/>
              </a:lnSpc>
              <a:spcBef>
                <a:spcPts val="0"/>
              </a:spcBef>
              <a:spcAft>
                <a:spcPts val="0"/>
              </a:spcAft>
              <a:buClr>
                <a:srgbClr val="000000"/>
              </a:buClr>
              <a:buSzPts val="1400"/>
              <a:buFont typeface="Arial"/>
              <a:buNone/>
            </a:pPr>
            <a:endParaRPr sz="1200" b="0"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GB" b="1" dirty="0"/>
              <a:t> </a:t>
            </a:r>
            <a:endParaRPr dirty="0"/>
          </a:p>
          <a:p>
            <a:pPr marL="0" lvl="0" indent="0" algn="l" rtl="0">
              <a:lnSpc>
                <a:spcPct val="100000"/>
              </a:lnSpc>
              <a:spcBef>
                <a:spcPts val="0"/>
              </a:spcBef>
              <a:spcAft>
                <a:spcPts val="0"/>
              </a:spcAft>
              <a:buSzPts val="1400"/>
              <a:buNone/>
            </a:pPr>
            <a:endParaRPr b="1" dirty="0"/>
          </a:p>
        </p:txBody>
      </p:sp>
      <p:sp>
        <p:nvSpPr>
          <p:cNvPr id="127" name="Google Shape;12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Content Quote - 2col">
  <p:cSld name="Title Content Quote - 2col">
    <p:spTree>
      <p:nvGrpSpPr>
        <p:cNvPr id="1" name="Shape 25"/>
        <p:cNvGrpSpPr/>
        <p:nvPr/>
      </p:nvGrpSpPr>
      <p:grpSpPr>
        <a:xfrm>
          <a:off x="0" y="0"/>
          <a:ext cx="0" cy="0"/>
          <a:chOff x="0" y="0"/>
          <a:chExt cx="0" cy="0"/>
        </a:xfrm>
      </p:grpSpPr>
      <p:sp>
        <p:nvSpPr>
          <p:cNvPr id="26" name="Google Shape;26;p38"/>
          <p:cNvSpPr txBox="1">
            <a:spLocks noGrp="1"/>
          </p:cNvSpPr>
          <p:nvPr>
            <p:ph type="title"/>
          </p:nvPr>
        </p:nvSpPr>
        <p:spPr>
          <a:xfrm>
            <a:off x="185407" y="0"/>
            <a:ext cx="11779472" cy="741656"/>
          </a:xfrm>
          <a:prstGeom prst="rect">
            <a:avLst/>
          </a:prstGeom>
          <a:noFill/>
          <a:ln>
            <a:noFill/>
          </a:ln>
        </p:spPr>
        <p:txBody>
          <a:bodyPr spcFirstLastPara="1" wrap="square" lIns="144000"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8"/>
          <p:cNvSpPr txBox="1">
            <a:spLocks noGrp="1"/>
          </p:cNvSpPr>
          <p:nvPr>
            <p:ph type="body" idx="1"/>
          </p:nvPr>
        </p:nvSpPr>
        <p:spPr>
          <a:xfrm>
            <a:off x="185406" y="917801"/>
            <a:ext cx="5790593" cy="5040000"/>
          </a:xfrm>
          <a:prstGeom prst="rect">
            <a:avLst/>
          </a:prstGeom>
          <a:noFill/>
          <a:ln>
            <a:noFill/>
          </a:ln>
        </p:spPr>
        <p:txBody>
          <a:bodyPr spcFirstLastPara="1" wrap="square" lIns="144000" tIns="45700" rIns="91425" bIns="45700" anchor="t" anchorCtr="0">
            <a:noAutofit/>
          </a:bodyPr>
          <a:lstStyle>
            <a:lvl1pPr marL="457200" marR="0" lvl="0" indent="-228600" algn="just" rtl="0">
              <a:lnSpc>
                <a:spcPct val="90000"/>
              </a:lnSpc>
              <a:spcBef>
                <a:spcPts val="1000"/>
              </a:spcBef>
              <a:spcAft>
                <a:spcPts val="0"/>
              </a:spcAft>
              <a:buClr>
                <a:schemeClr val="dk2"/>
              </a:buClr>
              <a:buSzPts val="1600"/>
              <a:buFont typeface="Arial"/>
              <a:buNone/>
              <a:defRPr sz="1600" b="0" i="0" u="none" strike="noStrike" cap="none">
                <a:solidFill>
                  <a:schemeClr val="dk2"/>
                </a:solidFill>
                <a:latin typeface="Roboto Condensed Light"/>
                <a:ea typeface="Roboto Condensed Light"/>
                <a:cs typeface="Roboto Condensed Light"/>
                <a:sym typeface="Roboto Condensed Ligh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9pPr>
          </a:lstStyle>
          <a:p>
            <a:endParaRPr/>
          </a:p>
        </p:txBody>
      </p:sp>
      <p:sp>
        <p:nvSpPr>
          <p:cNvPr id="28" name="Google Shape;28;p38"/>
          <p:cNvSpPr txBox="1">
            <a:spLocks noGrp="1"/>
          </p:cNvSpPr>
          <p:nvPr>
            <p:ph type="body" idx="2"/>
          </p:nvPr>
        </p:nvSpPr>
        <p:spPr>
          <a:xfrm>
            <a:off x="6180206" y="917800"/>
            <a:ext cx="5790593" cy="3733402"/>
          </a:xfrm>
          <a:prstGeom prst="rect">
            <a:avLst/>
          </a:prstGeom>
          <a:noFill/>
          <a:ln>
            <a:noFill/>
          </a:ln>
        </p:spPr>
        <p:txBody>
          <a:bodyPr spcFirstLastPara="1" wrap="square" lIns="144000" tIns="45700" rIns="91425" bIns="45700" anchor="t" anchorCtr="0">
            <a:noAutofit/>
          </a:bodyPr>
          <a:lstStyle>
            <a:lvl1pPr marL="457200" marR="0" lvl="0" indent="-228600" algn="just" rtl="0">
              <a:lnSpc>
                <a:spcPct val="90000"/>
              </a:lnSpc>
              <a:spcBef>
                <a:spcPts val="1000"/>
              </a:spcBef>
              <a:spcAft>
                <a:spcPts val="0"/>
              </a:spcAft>
              <a:buClr>
                <a:schemeClr val="dk2"/>
              </a:buClr>
              <a:buSzPts val="1600"/>
              <a:buFont typeface="Arial"/>
              <a:buNone/>
              <a:defRPr sz="1600" b="0" i="0" u="none" strike="noStrike" cap="none">
                <a:solidFill>
                  <a:schemeClr val="dk2"/>
                </a:solidFill>
                <a:latin typeface="Roboto Condensed Light"/>
                <a:ea typeface="Roboto Condensed Light"/>
                <a:cs typeface="Roboto Condensed Light"/>
                <a:sym typeface="Roboto Condensed Ligh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Condensed Light"/>
                <a:ea typeface="Roboto Condensed Light"/>
                <a:cs typeface="Roboto Condensed Light"/>
                <a:sym typeface="Roboto Condensed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9pPr>
          </a:lstStyle>
          <a:p>
            <a:endParaRPr/>
          </a:p>
        </p:txBody>
      </p:sp>
      <p:sp>
        <p:nvSpPr>
          <p:cNvPr id="29" name="Google Shape;29;p38"/>
          <p:cNvSpPr txBox="1">
            <a:spLocks noGrp="1"/>
          </p:cNvSpPr>
          <p:nvPr>
            <p:ph type="body" idx="3"/>
          </p:nvPr>
        </p:nvSpPr>
        <p:spPr>
          <a:xfrm>
            <a:off x="6191091" y="4765500"/>
            <a:ext cx="5761236" cy="1192302"/>
          </a:xfrm>
          <a:prstGeom prst="rect">
            <a:avLst/>
          </a:prstGeom>
          <a:noFill/>
          <a:ln w="127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accent6"/>
              </a:buClr>
              <a:buSzPts val="1800"/>
              <a:buFont typeface="Arial"/>
              <a:buNone/>
              <a:defRPr sz="1800" b="0" i="1" u="none" strike="noStrike" cap="none">
                <a:solidFill>
                  <a:schemeClr val="accent6"/>
                </a:solidFill>
                <a:latin typeface="Roboto Condensed"/>
                <a:ea typeface="Roboto Condensed"/>
                <a:cs typeface="Roboto Condensed"/>
                <a:sym typeface="Roboto Condense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Light"/>
                <a:ea typeface="Roboto Condensed Light"/>
                <a:cs typeface="Roboto Condensed Light"/>
                <a:sym typeface="Roboto Condensed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33835328"/>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69538323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280733499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0"/>
        <p:cNvGrpSpPr/>
        <p:nvPr/>
      </p:nvGrpSpPr>
      <p:grpSpPr>
        <a:xfrm>
          <a:off x="0" y="0"/>
          <a:ext cx="0" cy="0"/>
          <a:chOff x="0" y="0"/>
          <a:chExt cx="0" cy="0"/>
        </a:xfrm>
      </p:grpSpPr>
      <p:sp>
        <p:nvSpPr>
          <p:cNvPr id="31" name="Google Shape;3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33"/>
        <p:cNvGrpSpPr/>
        <p:nvPr/>
      </p:nvGrpSpPr>
      <p:grpSpPr>
        <a:xfrm>
          <a:off x="0" y="0"/>
          <a:ext cx="0" cy="0"/>
          <a:chOff x="0" y="0"/>
          <a:chExt cx="0" cy="0"/>
        </a:xfrm>
      </p:grpSpPr>
      <p:sp>
        <p:nvSpPr>
          <p:cNvPr id="34" name="Google Shape;34;p39"/>
          <p:cNvSpPr/>
          <p:nvPr/>
        </p:nvSpPr>
        <p:spPr>
          <a:xfrm>
            <a:off x="0" y="1"/>
            <a:ext cx="12192000" cy="6955017"/>
          </a:xfrm>
          <a:prstGeom prst="rect">
            <a:avLst/>
          </a:prstGeom>
          <a:solidFill>
            <a:schemeClr val="accent3"/>
          </a:solidFill>
          <a:ln w="9525" cap="flat" cmpd="sng">
            <a:solidFill>
              <a:srgbClr val="0048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Open Sans"/>
              <a:ea typeface="Open Sans"/>
              <a:cs typeface="Open Sans"/>
              <a:sym typeface="Open Sans"/>
            </a:endParaRPr>
          </a:p>
        </p:txBody>
      </p:sp>
      <p:sp>
        <p:nvSpPr>
          <p:cNvPr id="35" name="Google Shape;35;p39"/>
          <p:cNvSpPr txBox="1">
            <a:spLocks noGrp="1"/>
          </p:cNvSpPr>
          <p:nvPr>
            <p:ph type="subTitle" idx="1"/>
          </p:nvPr>
        </p:nvSpPr>
        <p:spPr>
          <a:xfrm>
            <a:off x="1524000" y="2697322"/>
            <a:ext cx="9144000" cy="153393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Roboto Condensed Light"/>
                <a:ea typeface="Roboto Condensed Light"/>
                <a:cs typeface="Roboto Condensed Light"/>
                <a:sym typeface="Roboto Condensed Ligh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36"/>
        <p:cNvGrpSpPr/>
        <p:nvPr/>
      </p:nvGrpSpPr>
      <p:grpSpPr>
        <a:xfrm>
          <a:off x="0" y="0"/>
          <a:ext cx="0" cy="0"/>
          <a:chOff x="0" y="0"/>
          <a:chExt cx="0" cy="0"/>
        </a:xfrm>
      </p:grpSpPr>
      <p:sp>
        <p:nvSpPr>
          <p:cNvPr id="37" name="Google Shape;37;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0"/>
        <p:cNvGrpSpPr/>
        <p:nvPr/>
      </p:nvGrpSpPr>
      <p:grpSpPr>
        <a:xfrm>
          <a:off x="0" y="0"/>
          <a:ext cx="0" cy="0"/>
          <a:chOff x="0" y="0"/>
          <a:chExt cx="0" cy="0"/>
        </a:xfrm>
      </p:grpSpPr>
      <p:sp>
        <p:nvSpPr>
          <p:cNvPr id="41" name="Google Shape;41;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5"/>
        <p:cNvGrpSpPr/>
        <p:nvPr/>
      </p:nvGrpSpPr>
      <p:grpSpPr>
        <a:xfrm>
          <a:off x="0" y="0"/>
          <a:ext cx="0" cy="0"/>
          <a:chOff x="0" y="0"/>
          <a:chExt cx="0" cy="0"/>
        </a:xfrm>
      </p:grpSpPr>
      <p:sp>
        <p:nvSpPr>
          <p:cNvPr id="46" name="Google Shape;46;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9" name="Google Shape;49;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50" name="Google Shape;50;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04454486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4231148449"/>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581569709"/>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24306542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mydigiskills.eu/tes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jrc/en/publication/eur-scientific-and-technical-research-reports/digcomp-20-digital-competence-framework-citizens-update-phase-1-conceptual-reference-mode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84432" y="447930"/>
            <a:ext cx="7512834" cy="875935"/>
          </a:xfrm>
        </p:spPr>
        <p:txBody>
          <a:bodyPr>
            <a:normAutofit fontScale="90000"/>
          </a:bodyPr>
          <a:lstStyle/>
          <a:p>
            <a:r>
              <a:rPr lang="en-GB" sz="2800" b="0" dirty="0" err="1"/>
              <a:t>Ενότητ</a:t>
            </a:r>
            <a:r>
              <a:rPr lang="en-GB" sz="2800" b="0" dirty="0"/>
              <a:t>α 5</a:t>
            </a:r>
            <a:br>
              <a:rPr lang="en-GB" dirty="0"/>
            </a:br>
            <a:r>
              <a:rPr lang="en-GB" sz="3600" dirty="0"/>
              <a:t>Κατανόηση του ψηφιακού ακτιβισμού</a:t>
            </a:r>
            <a:endParaRPr lang="el-GR" dirty="0"/>
          </a:p>
        </p:txBody>
      </p:sp>
      <p:sp>
        <p:nvSpPr>
          <p:cNvPr id="2" name="Google Shape;56;p1">
            <a:extLst>
              <a:ext uri="{FF2B5EF4-FFF2-40B4-BE49-F238E27FC236}">
                <a16:creationId xmlns:a16="http://schemas.microsoft.com/office/drawing/2014/main" id="{D946D14E-5FEE-51DA-A1A1-54E2BD1CF15E}"/>
              </a:ext>
            </a:extLst>
          </p:cNvPr>
          <p:cNvSpPr/>
          <p:nvPr/>
        </p:nvSpPr>
        <p:spPr>
          <a:xfrm>
            <a:off x="4384432" y="1439761"/>
            <a:ext cx="6628674" cy="7789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 name="Google Shape;58;p1">
            <a:extLst>
              <a:ext uri="{FF2B5EF4-FFF2-40B4-BE49-F238E27FC236}">
                <a16:creationId xmlns:a16="http://schemas.microsoft.com/office/drawing/2014/main" id="{6FA613FB-3D03-B980-3212-001CDE02A8E2}"/>
              </a:ext>
            </a:extLst>
          </p:cNvPr>
          <p:cNvSpPr txBox="1">
            <a:spLocks/>
          </p:cNvSpPr>
          <p:nvPr/>
        </p:nvSpPr>
        <p:spPr>
          <a:xfrm>
            <a:off x="4625578" y="1526300"/>
            <a:ext cx="6146381" cy="30292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EB5353"/>
              </a:buClr>
              <a:buSzPts val="2400"/>
              <a:buFont typeface="Arial"/>
              <a:buNone/>
              <a:tabLst/>
              <a:defRPr/>
            </a:pPr>
            <a:r>
              <a:rPr kumimoji="0" lang="el-GR" sz="2200" b="1" i="0" u="none" strike="noStrike" kern="0" cap="none" spc="0" normalizeH="0" baseline="0" noProof="0" dirty="0" err="1">
                <a:ln>
                  <a:noFill/>
                </a:ln>
                <a:solidFill>
                  <a:srgbClr val="FFFFFF"/>
                </a:solidFill>
                <a:effectLst/>
                <a:uLnTx/>
                <a:uFillTx/>
                <a:latin typeface="Calibri"/>
                <a:ea typeface="Calibri"/>
                <a:cs typeface="Calibri"/>
                <a:sym typeface="Calibri"/>
              </a:rPr>
              <a:t>Υποε</a:t>
            </a:r>
            <a:r>
              <a:rPr kumimoji="0" lang="en-GB" sz="2200" b="1" i="0" u="none" strike="noStrike" kern="0" cap="none" spc="0" normalizeH="0" baseline="0" noProof="0" dirty="0" err="1">
                <a:ln>
                  <a:noFill/>
                </a:ln>
                <a:solidFill>
                  <a:srgbClr val="FFFFFF"/>
                </a:solidFill>
                <a:effectLst/>
                <a:uLnTx/>
                <a:uFillTx/>
                <a:latin typeface="Calibri"/>
                <a:ea typeface="Calibri"/>
                <a:cs typeface="Calibri"/>
                <a:sym typeface="Calibri"/>
              </a:rPr>
              <a:t>νότητ</a:t>
            </a:r>
            <a:r>
              <a:rPr kumimoji="0" lang="en-GB" sz="2200" b="1" i="0" u="none" strike="noStrike" kern="0" cap="none" spc="0" normalizeH="0" baseline="0" noProof="0" dirty="0">
                <a:ln>
                  <a:noFill/>
                </a:ln>
                <a:solidFill>
                  <a:srgbClr val="FFFFFF"/>
                </a:solidFill>
                <a:effectLst/>
                <a:uLnTx/>
                <a:uFillTx/>
                <a:latin typeface="Calibri"/>
                <a:ea typeface="Calibri"/>
                <a:cs typeface="Calibri"/>
                <a:sym typeface="Calibri"/>
              </a:rPr>
              <a:t>α 2: Ψηφιακές δεξιότητες και συμβουλές για ψηφιακό ακτιβισμό </a:t>
            </a: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2"/>
          <p:cNvSpPr txBox="1">
            <a:spLocks noGrp="1"/>
          </p:cNvSpPr>
          <p:nvPr>
            <p:ph type="body" idx="1"/>
          </p:nvPr>
        </p:nvSpPr>
        <p:spPr>
          <a:xfrm>
            <a:off x="220664" y="1198879"/>
            <a:ext cx="5755335" cy="4758921"/>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b="1" dirty="0">
                <a:latin typeface="Calibri" panose="020F0502020204030204" pitchFamily="34" charset="0"/>
                <a:cs typeface="Calibri" panose="020F0502020204030204" pitchFamily="34" charset="0"/>
              </a:rPr>
              <a:t>Social Media</a:t>
            </a:r>
            <a:endParaRPr dirty="0">
              <a:latin typeface="Calibri" panose="020F0502020204030204" pitchFamily="34" charset="0"/>
              <a:cs typeface="Calibri" panose="020F0502020204030204" pitchFamily="34" charset="0"/>
            </a:endParaRPr>
          </a:p>
          <a:p>
            <a:pPr marL="457200" lvl="0" indent="-228600" algn="just" rtl="0">
              <a:lnSpc>
                <a:spcPct val="90000"/>
              </a:lnSpc>
              <a:spcBef>
                <a:spcPts val="1000"/>
              </a:spcBef>
              <a:spcAft>
                <a:spcPts val="0"/>
              </a:spcAft>
              <a:buSzPts val="1600"/>
              <a:buNone/>
            </a:pPr>
            <a:r>
              <a:rPr lang="en-GB" i="1" dirty="0">
                <a:latin typeface="Calibri" panose="020F0502020204030204" pitchFamily="34" charset="0"/>
                <a:cs typeface="Calibri" panose="020F0502020204030204" pitchFamily="34" charset="0"/>
              </a:rPr>
              <a:t>Facebook</a:t>
            </a:r>
            <a:endParaRPr dirty="0">
              <a:latin typeface="Calibri" panose="020F0502020204030204" pitchFamily="34" charset="0"/>
              <a:cs typeface="Calibri" panose="020F0502020204030204" pitchFamily="34" charset="0"/>
            </a:endParaRPr>
          </a:p>
          <a:p>
            <a:pPr marL="457200" lvl="0" indent="-228600" algn="just" rtl="0">
              <a:lnSpc>
                <a:spcPct val="90000"/>
              </a:lnSpc>
              <a:spcBef>
                <a:spcPts val="1000"/>
              </a:spcBef>
              <a:spcAft>
                <a:spcPts val="0"/>
              </a:spcAft>
              <a:buSzPts val="1600"/>
              <a:buNone/>
            </a:pPr>
            <a:r>
              <a:rPr lang="en-GB" i="1" dirty="0">
                <a:latin typeface="Calibri" panose="020F0502020204030204" pitchFamily="34" charset="0"/>
                <a:cs typeface="Calibri" panose="020F0502020204030204" pitchFamily="34" charset="0"/>
              </a:rPr>
              <a:t>Instagram</a:t>
            </a:r>
            <a:endParaRPr dirty="0">
              <a:latin typeface="Calibri" panose="020F0502020204030204" pitchFamily="34" charset="0"/>
              <a:cs typeface="Calibri" panose="020F0502020204030204" pitchFamily="34" charset="0"/>
            </a:endParaRPr>
          </a:p>
          <a:p>
            <a:pPr marL="457200" lvl="0" indent="-228600" algn="just" rtl="0">
              <a:lnSpc>
                <a:spcPct val="90000"/>
              </a:lnSpc>
              <a:spcBef>
                <a:spcPts val="1000"/>
              </a:spcBef>
              <a:spcAft>
                <a:spcPts val="0"/>
              </a:spcAft>
              <a:buSzPts val="1600"/>
              <a:buNone/>
            </a:pPr>
            <a:r>
              <a:rPr lang="en-GB" i="1" dirty="0" err="1">
                <a:latin typeface="Calibri" panose="020F0502020204030204" pitchFamily="34" charset="0"/>
                <a:cs typeface="Calibri" panose="020F0502020204030204" pitchFamily="34" charset="0"/>
              </a:rPr>
              <a:t>Tik Tok</a:t>
            </a:r>
            <a:endParaRPr dirty="0">
              <a:latin typeface="Calibri" panose="020F0502020204030204" pitchFamily="34" charset="0"/>
              <a:cs typeface="Calibri" panose="020F0502020204030204" pitchFamily="34" charset="0"/>
            </a:endParaRPr>
          </a:p>
          <a:p>
            <a:pPr marL="457200" lvl="0" indent="-228600" algn="just" rtl="0">
              <a:lnSpc>
                <a:spcPct val="90000"/>
              </a:lnSpc>
              <a:spcBef>
                <a:spcPts val="1000"/>
              </a:spcBef>
              <a:spcAft>
                <a:spcPts val="0"/>
              </a:spcAft>
              <a:buSzPts val="1600"/>
              <a:buNone/>
            </a:pPr>
            <a:r>
              <a:rPr lang="en-GB" i="1" dirty="0">
                <a:latin typeface="Calibri" panose="020F0502020204030204" pitchFamily="34" charset="0"/>
                <a:cs typeface="Calibri" panose="020F0502020204030204" pitchFamily="34" charset="0"/>
              </a:rPr>
              <a:t>Yammer</a:t>
            </a:r>
            <a:endParaRPr dirty="0">
              <a:latin typeface="Calibri" panose="020F0502020204030204" pitchFamily="34" charset="0"/>
              <a:cs typeface="Calibri" panose="020F0502020204030204" pitchFamily="34" charset="0"/>
            </a:endParaRPr>
          </a:p>
          <a:p>
            <a:pPr marL="457200" lvl="0" indent="-228600" algn="just" rtl="0">
              <a:lnSpc>
                <a:spcPct val="90000"/>
              </a:lnSpc>
              <a:spcBef>
                <a:spcPts val="1000"/>
              </a:spcBef>
              <a:spcAft>
                <a:spcPts val="0"/>
              </a:spcAft>
              <a:buSzPts val="1600"/>
              <a:buNone/>
            </a:pPr>
            <a:r>
              <a:rPr lang="en-GB" i="1" dirty="0">
                <a:latin typeface="Calibri" panose="020F0502020204030204" pitchFamily="34" charset="0"/>
                <a:cs typeface="Calibri" panose="020F0502020204030204" pitchFamily="34" charset="0"/>
              </a:rPr>
              <a:t>Twitter</a:t>
            </a:r>
            <a:endParaRPr dirty="0">
              <a:latin typeface="Calibri" panose="020F0502020204030204" pitchFamily="34" charset="0"/>
              <a:cs typeface="Calibri" panose="020F0502020204030204" pitchFamily="34" charset="0"/>
            </a:endParaRPr>
          </a:p>
          <a:p>
            <a:pPr marL="457200" lvl="0" indent="-228600" algn="just" rtl="0">
              <a:lnSpc>
                <a:spcPct val="90000"/>
              </a:lnSpc>
              <a:spcBef>
                <a:spcPts val="1000"/>
              </a:spcBef>
              <a:spcAft>
                <a:spcPts val="0"/>
              </a:spcAft>
              <a:buSzPts val="1600"/>
              <a:buNone/>
            </a:pPr>
            <a:r>
              <a:rPr lang="en-GB" i="1" dirty="0" err="1">
                <a:latin typeface="Calibri" panose="020F0502020204030204" pitchFamily="34" charset="0"/>
                <a:cs typeface="Calibri" panose="020F0502020204030204" pitchFamily="34" charset="0"/>
              </a:rPr>
              <a:t>Storify</a:t>
            </a:r>
            <a:endParaRPr dirty="0">
              <a:latin typeface="Calibri" panose="020F0502020204030204" pitchFamily="34" charset="0"/>
              <a:cs typeface="Calibri" panose="020F0502020204030204" pitchFamily="34" charset="0"/>
            </a:endParaRPr>
          </a:p>
          <a:p>
            <a:pPr marL="457200" marR="0" lvl="0" indent="-228600" algn="just" rtl="0">
              <a:lnSpc>
                <a:spcPct val="90000"/>
              </a:lnSpc>
              <a:spcBef>
                <a:spcPts val="1000"/>
              </a:spcBef>
              <a:spcAft>
                <a:spcPts val="0"/>
              </a:spcAft>
              <a:buClr>
                <a:schemeClr val="dk2"/>
              </a:buClr>
              <a:buSzPts val="1600"/>
              <a:buFont typeface="Arial"/>
              <a:buNone/>
            </a:pPr>
            <a:endParaRPr dirty="0"/>
          </a:p>
        </p:txBody>
      </p:sp>
      <p:sp>
        <p:nvSpPr>
          <p:cNvPr id="140" name="Google Shape;140;p12"/>
          <p:cNvSpPr txBox="1">
            <a:spLocks noGrp="1"/>
          </p:cNvSpPr>
          <p:nvPr>
            <p:ph type="body" idx="2"/>
          </p:nvPr>
        </p:nvSpPr>
        <p:spPr>
          <a:xfrm flipH="1">
            <a:off x="6095999" y="1002062"/>
            <a:ext cx="5875337" cy="3156016"/>
          </a:xfrm>
          <a:prstGeom prst="rect">
            <a:avLst/>
          </a:prstGeom>
          <a:noFill/>
          <a:ln>
            <a:noFill/>
          </a:ln>
        </p:spPr>
        <p:txBody>
          <a:bodyPr spcFirstLastPara="1" wrap="square" lIns="144000" tIns="45700" rIns="91425" bIns="45700" anchor="t" anchorCtr="0">
            <a:spAutoFit/>
          </a:bodyPr>
          <a:lstStyle/>
          <a:p>
            <a:pPr marL="457200" lvl="0" indent="-228600" algn="just" rtl="0">
              <a:lnSpc>
                <a:spcPct val="107000"/>
              </a:lnSpc>
              <a:spcBef>
                <a:spcPts val="1000"/>
              </a:spcBef>
              <a:spcAft>
                <a:spcPts val="0"/>
              </a:spcAft>
              <a:buSzPts val="1600"/>
              <a:buNone/>
            </a:pPr>
            <a:r>
              <a:rPr lang="en-GB" b="1" dirty="0">
                <a:latin typeface="Calibri"/>
                <a:ea typeface="Calibri"/>
                <a:cs typeface="Calibri"/>
                <a:sym typeface="Calibri"/>
              </a:rPr>
              <a:t>Επικοινωνία και συνεργασία</a:t>
            </a:r>
            <a:endParaRPr sz="1200" b="1" dirty="0">
              <a:latin typeface="Calibri"/>
              <a:ea typeface="Calibri"/>
              <a:cs typeface="Calibri"/>
              <a:sym typeface="Calibri"/>
            </a:endParaRPr>
          </a:p>
          <a:p>
            <a:pPr marL="457200" lvl="0" indent="-228600" algn="just" rtl="0">
              <a:lnSpc>
                <a:spcPct val="107000"/>
              </a:lnSpc>
              <a:spcBef>
                <a:spcPts val="1800"/>
              </a:spcBef>
              <a:spcAft>
                <a:spcPts val="0"/>
              </a:spcAft>
              <a:buSzPts val="1600"/>
              <a:buNone/>
            </a:pPr>
            <a:r>
              <a:rPr lang="en-GB" i="1" dirty="0">
                <a:latin typeface="Calibri"/>
                <a:ea typeface="Calibri"/>
                <a:cs typeface="Calibri"/>
                <a:sym typeface="Calibri"/>
              </a:rPr>
              <a:t>Slack: </a:t>
            </a:r>
            <a:r>
              <a:rPr lang="en-GB" dirty="0">
                <a:latin typeface="Calibri"/>
                <a:ea typeface="Calibri"/>
                <a:cs typeface="Calibri"/>
                <a:sym typeface="Calibri"/>
              </a:rPr>
              <a:t>Το Slack είναι μια εφαρμογή μηνυμάτων για επιχειρήσεις που συνδέει τους ανθρώπους με τις πληροφορίες που χρειάζονται. </a:t>
            </a:r>
            <a:endParaRPr sz="1200" dirty="0">
              <a:latin typeface="Calibri"/>
              <a:ea typeface="Calibri"/>
              <a:cs typeface="Calibri"/>
              <a:sym typeface="Calibri"/>
            </a:endParaRPr>
          </a:p>
          <a:p>
            <a:pPr marL="457200" lvl="0" indent="-228600" algn="just" rtl="0">
              <a:lnSpc>
                <a:spcPct val="107000"/>
              </a:lnSpc>
              <a:spcBef>
                <a:spcPts val="1800"/>
              </a:spcBef>
              <a:spcAft>
                <a:spcPts val="800"/>
              </a:spcAft>
              <a:buSzPts val="1600"/>
              <a:buNone/>
            </a:pPr>
            <a:r>
              <a:rPr lang="en-GB" i="1" dirty="0">
                <a:latin typeface="Calibri"/>
                <a:ea typeface="Calibri"/>
                <a:cs typeface="Calibri"/>
                <a:sym typeface="Calibri"/>
              </a:rPr>
              <a:t>Microsoft Teams/Office 365: </a:t>
            </a:r>
            <a:r>
              <a:rPr lang="en-GB" dirty="0">
                <a:latin typeface="Calibri"/>
                <a:ea typeface="Calibri"/>
                <a:cs typeface="Calibri"/>
                <a:sym typeface="Calibri"/>
              </a:rPr>
              <a:t>Το Microsoft Teams είναι ο κόμβος για την ομαδική συνεργασία στο Microsoft 365 που ενσωματώνει τους ανθρώπους, το περιεχόμενο και τα εργαλεία που χρειάζεται η ομάδα σας για να είναι πιο αφοσιωμένη και αποτελεσματική. </a:t>
            </a:r>
            <a:endParaRPr sz="1200" dirty="0">
              <a:latin typeface="Calibri"/>
              <a:ea typeface="Calibri"/>
              <a:cs typeface="Calibri"/>
              <a:sym typeface="Calibri"/>
            </a:endParaRPr>
          </a:p>
        </p:txBody>
      </p:sp>
      <p:pic>
        <p:nvPicPr>
          <p:cNvPr id="141" name="Google Shape;141;p12"/>
          <p:cNvPicPr preferRelativeResize="0"/>
          <p:nvPr/>
        </p:nvPicPr>
        <p:blipFill rotWithShape="1">
          <a:blip r:embed="rId3">
            <a:alphaModFix/>
          </a:blip>
          <a:srcRect/>
          <a:stretch/>
        </p:blipFill>
        <p:spPr>
          <a:xfrm>
            <a:off x="260999" y="3696995"/>
            <a:ext cx="5715000" cy="2930173"/>
          </a:xfrm>
          <a:prstGeom prst="rect">
            <a:avLst/>
          </a:prstGeom>
          <a:noFill/>
          <a:ln>
            <a:noFill/>
          </a:ln>
        </p:spPr>
      </p:pic>
      <p:pic>
        <p:nvPicPr>
          <p:cNvPr id="142" name="Google Shape;142;p12"/>
          <p:cNvPicPr preferRelativeResize="0"/>
          <p:nvPr/>
        </p:nvPicPr>
        <p:blipFill rotWithShape="1">
          <a:blip r:embed="rId4">
            <a:alphaModFix/>
          </a:blip>
          <a:srcRect/>
          <a:stretch/>
        </p:blipFill>
        <p:spPr>
          <a:xfrm>
            <a:off x="7029952" y="4487913"/>
            <a:ext cx="4624749" cy="2139255"/>
          </a:xfrm>
          <a:prstGeom prst="rect">
            <a:avLst/>
          </a:prstGeom>
          <a:noFill/>
          <a:ln>
            <a:noFill/>
          </a:ln>
        </p:spPr>
      </p:pic>
      <p:pic>
        <p:nvPicPr>
          <p:cNvPr id="143" name="Google Shape;143;p12"/>
          <p:cNvPicPr preferRelativeResize="0"/>
          <p:nvPr/>
        </p:nvPicPr>
        <p:blipFill rotWithShape="1">
          <a:blip r:embed="rId5">
            <a:alphaModFix/>
          </a:blip>
          <a:srcRect/>
          <a:stretch/>
        </p:blipFill>
        <p:spPr>
          <a:xfrm>
            <a:off x="4540323" y="2632040"/>
            <a:ext cx="1149278" cy="1064955"/>
          </a:xfrm>
          <a:prstGeom prst="rect">
            <a:avLst/>
          </a:prstGeom>
          <a:noFill/>
          <a:ln>
            <a:noFill/>
          </a:ln>
        </p:spPr>
      </p:pic>
      <p:sp>
        <p:nvSpPr>
          <p:cNvPr id="10"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marL="0" lvl="0" indent="0" algn="l" rtl="0">
              <a:lnSpc>
                <a:spcPct val="90000"/>
              </a:lnSpc>
              <a:spcBef>
                <a:spcPts val="0"/>
              </a:spcBef>
              <a:spcAft>
                <a:spcPts val="0"/>
              </a:spcAft>
              <a:buClr>
                <a:srgbClr val="FFFFFF"/>
              </a:buClr>
              <a:buSzPts val="1800"/>
              <a:buNone/>
            </a:pPr>
            <a:r>
              <a:rPr lang="en-GB" b="1" dirty="0"/>
              <a:t>Παραδείγματα ψηφιακών εργαλείων</a:t>
            </a:r>
            <a:endParaRP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5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1" end="1"/>
                                            </p:txEl>
                                          </p:spTgt>
                                        </p:tgtEl>
                                        <p:attrNameLst>
                                          <p:attrName>style.visibility</p:attrName>
                                        </p:attrNameLst>
                                      </p:cBhvr>
                                      <p:to>
                                        <p:strVal val="visible"/>
                                      </p:to>
                                    </p:set>
                                    <p:animEffect transition="in" filter="fade">
                                      <p:cBhvr>
                                        <p:cTn id="12" dur="500"/>
                                        <p:tgtEl>
                                          <p:spTgt spid="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2" end="2"/>
                                            </p:txEl>
                                          </p:spTgt>
                                        </p:tgtEl>
                                        <p:attrNameLst>
                                          <p:attrName>style.visibility</p:attrName>
                                        </p:attrNameLst>
                                      </p:cBhvr>
                                      <p:to>
                                        <p:strVal val="visible"/>
                                      </p:to>
                                    </p:set>
                                    <p:animEffect transition="in" filter="fade">
                                      <p:cBhvr>
                                        <p:cTn id="17" dur="500"/>
                                        <p:tgtEl>
                                          <p:spTgt spid="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3" end="3"/>
                                            </p:txEl>
                                          </p:spTgt>
                                        </p:tgtEl>
                                        <p:attrNameLst>
                                          <p:attrName>style.visibility</p:attrName>
                                        </p:attrNameLst>
                                      </p:cBhvr>
                                      <p:to>
                                        <p:strVal val="visible"/>
                                      </p:to>
                                    </p:set>
                                    <p:animEffect transition="in" filter="fade">
                                      <p:cBhvr>
                                        <p:cTn id="22" dur="500"/>
                                        <p:tgtEl>
                                          <p:spTgt spid="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4" end="4"/>
                                            </p:txEl>
                                          </p:spTgt>
                                        </p:tgtEl>
                                        <p:attrNameLst>
                                          <p:attrName>style.visibility</p:attrName>
                                        </p:attrNameLst>
                                      </p:cBhvr>
                                      <p:to>
                                        <p:strVal val="visible"/>
                                      </p:to>
                                    </p:set>
                                    <p:animEffect transition="in" filter="fade">
                                      <p:cBhvr>
                                        <p:cTn id="27" dur="500"/>
                                        <p:tgtEl>
                                          <p:spTgt spid="1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9">
                                            <p:txEl>
                                              <p:pRg st="5" end="5"/>
                                            </p:txEl>
                                          </p:spTgt>
                                        </p:tgtEl>
                                        <p:attrNameLst>
                                          <p:attrName>style.visibility</p:attrName>
                                        </p:attrNameLst>
                                      </p:cBhvr>
                                      <p:to>
                                        <p:strVal val="visible"/>
                                      </p:to>
                                    </p:set>
                                    <p:animEffect transition="in" filter="fade">
                                      <p:cBhvr>
                                        <p:cTn id="32" dur="500"/>
                                        <p:tgtEl>
                                          <p:spTgt spid="1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9">
                                            <p:txEl>
                                              <p:pRg st="6" end="6"/>
                                            </p:txEl>
                                          </p:spTgt>
                                        </p:tgtEl>
                                        <p:attrNameLst>
                                          <p:attrName>style.visibility</p:attrName>
                                        </p:attrNameLst>
                                      </p:cBhvr>
                                      <p:to>
                                        <p:strVal val="visible"/>
                                      </p:to>
                                    </p:set>
                                    <p:animEffect transition="in" filter="fade">
                                      <p:cBhvr>
                                        <p:cTn id="37" dur="500"/>
                                        <p:tgtEl>
                                          <p:spTgt spid="1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9">
                                            <p:txEl>
                                              <p:pRg st="7" end="7"/>
                                            </p:txEl>
                                          </p:spTgt>
                                        </p:tgtEl>
                                        <p:attrNameLst>
                                          <p:attrName>style.visibility</p:attrName>
                                        </p:attrNameLst>
                                      </p:cBhvr>
                                      <p:to>
                                        <p:strVal val="visible"/>
                                      </p:to>
                                    </p:set>
                                    <p:animEffect transition="in" filter="fade">
                                      <p:cBhvr>
                                        <p:cTn id="42" dur="500"/>
                                        <p:tgtEl>
                                          <p:spTgt spid="1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xit" presetSubtype="32" fill="hold" nodeType="clickEffect">
                                  <p:stCondLst>
                                    <p:cond delay="0"/>
                                  </p:stCondLst>
                                  <p:childTnLst>
                                    <p:anim calcmode="lin" valueType="num">
                                      <p:cBhvr additive="base">
                                        <p:cTn id="46" dur="500"/>
                                        <p:tgtEl>
                                          <p:spTgt spid="143"/>
                                        </p:tgtEl>
                                        <p:attrNameLst>
                                          <p:attrName>ppt_w</p:attrName>
                                        </p:attrNameLst>
                                      </p:cBhvr>
                                      <p:tavLst>
                                        <p:tav tm="0">
                                          <p:val>
                                            <p:strVal val="#ppt_w"/>
                                          </p:val>
                                        </p:tav>
                                        <p:tav tm="100000">
                                          <p:val>
                                            <p:strVal val="0"/>
                                          </p:val>
                                        </p:tav>
                                      </p:tavLst>
                                    </p:anim>
                                    <p:anim calcmode="lin" valueType="num">
                                      <p:cBhvr additive="base">
                                        <p:cTn id="47" dur="500"/>
                                        <p:tgtEl>
                                          <p:spTgt spid="143"/>
                                        </p:tgtEl>
                                        <p:attrNameLst>
                                          <p:attrName>ppt_h</p:attrName>
                                        </p:attrNameLst>
                                      </p:cBhvr>
                                      <p:tavLst>
                                        <p:tav tm="0">
                                          <p:val>
                                            <p:strVal val="#ppt_h"/>
                                          </p:val>
                                        </p:tav>
                                        <p:tav tm="100000">
                                          <p:val>
                                            <p:strVal val="0"/>
                                          </p:val>
                                        </p:tav>
                                      </p:tavLst>
                                    </p:anim>
                                    <p:set>
                                      <p:cBhvr>
                                        <p:cTn id="48" dur="1" fill="hold">
                                          <p:stCondLst>
                                            <p:cond delay="500"/>
                                          </p:stCondLst>
                                        </p:cTn>
                                        <p:tgtEl>
                                          <p:spTgt spid="14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141"/>
                                        </p:tgtEl>
                                      </p:cBhvr>
                                    </p:animEffect>
                                    <p:set>
                                      <p:cBhvr>
                                        <p:cTn id="51" dur="1" fill="hold">
                                          <p:stCondLst>
                                            <p:cond delay="2000"/>
                                          </p:stCondLst>
                                        </p:cTn>
                                        <p:tgtEl>
                                          <p:spTgt spid="14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0">
                                            <p:txEl>
                                              <p:pRg st="0" end="0"/>
                                            </p:txEl>
                                          </p:spTgt>
                                        </p:tgtEl>
                                        <p:attrNameLst>
                                          <p:attrName>style.visibility</p:attrName>
                                        </p:attrNameLst>
                                      </p:cBhvr>
                                      <p:to>
                                        <p:strVal val="visible"/>
                                      </p:to>
                                    </p:set>
                                    <p:animEffect transition="in" filter="fade">
                                      <p:cBhvr>
                                        <p:cTn id="56" dur="2000"/>
                                        <p:tgtEl>
                                          <p:spTgt spid="14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40">
                                            <p:txEl>
                                              <p:pRg st="1" end="1"/>
                                            </p:txEl>
                                          </p:spTgt>
                                        </p:tgtEl>
                                        <p:attrNameLst>
                                          <p:attrName>style.visibility</p:attrName>
                                        </p:attrNameLst>
                                      </p:cBhvr>
                                      <p:to>
                                        <p:strVal val="visible"/>
                                      </p:to>
                                    </p:set>
                                    <p:animEffect transition="in" filter="fade">
                                      <p:cBhvr>
                                        <p:cTn id="61" dur="2000"/>
                                        <p:tgtEl>
                                          <p:spTgt spid="140">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40">
                                            <p:txEl>
                                              <p:pRg st="2" end="2"/>
                                            </p:txEl>
                                          </p:spTgt>
                                        </p:tgtEl>
                                        <p:attrNameLst>
                                          <p:attrName>style.visibility</p:attrName>
                                        </p:attrNameLst>
                                      </p:cBhvr>
                                      <p:to>
                                        <p:strVal val="visible"/>
                                      </p:to>
                                    </p:set>
                                    <p:animEffect transition="in" filter="fade">
                                      <p:cBhvr>
                                        <p:cTn id="66" dur="2000"/>
                                        <p:tgtEl>
                                          <p:spTgt spid="140">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42"/>
                                        </p:tgtEl>
                                        <p:attrNameLst>
                                          <p:attrName>style.visibility</p:attrName>
                                        </p:attrNameLst>
                                      </p:cBhvr>
                                      <p:to>
                                        <p:strVal val="visible"/>
                                      </p:to>
                                    </p:set>
                                    <p:animEffect transition="in" filter="fade">
                                      <p:cBhvr>
                                        <p:cTn id="71"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3"/>
          <p:cNvSpPr txBox="1">
            <a:spLocks noGrp="1"/>
          </p:cNvSpPr>
          <p:nvPr>
            <p:ph type="body" idx="1"/>
          </p:nvPr>
        </p:nvSpPr>
        <p:spPr>
          <a:xfrm>
            <a:off x="185406" y="917801"/>
            <a:ext cx="10755496" cy="5040000"/>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endParaRPr b="1"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dirty="0">
                <a:latin typeface="Calibri"/>
                <a:ea typeface="Calibri"/>
                <a:cs typeface="Calibri"/>
                <a:sym typeface="Calibri"/>
              </a:rPr>
              <a:t> </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a:latin typeface="Calibri"/>
                <a:ea typeface="Calibri"/>
                <a:cs typeface="Calibri"/>
                <a:sym typeface="Calibri"/>
              </a:rPr>
              <a:t>Zoom: </a:t>
            </a:r>
            <a:r>
              <a:rPr lang="en-GB" dirty="0">
                <a:latin typeface="Calibri"/>
                <a:ea typeface="Calibri"/>
                <a:cs typeface="Calibri"/>
                <a:sym typeface="Calibri"/>
              </a:rPr>
              <a:t>Παρέχει υπηρεσίες βιντεοτηλεφωνίας και διαδικτυακής συνομιλίας και χρησιμοποιείται για τηλεδιασκέψεις, τηλεργασία, εξ αποστάσεως εκπαίδευση και κοινωνικές σχέσεις. </a:t>
            </a:r>
            <a:endParaRPr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dirty="0">
                <a:latin typeface="Calibri"/>
                <a:ea typeface="Calibri"/>
                <a:cs typeface="Calibri"/>
                <a:sym typeface="Calibri"/>
              </a:rPr>
              <a:t> </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a:latin typeface="Calibri"/>
                <a:ea typeface="Calibri"/>
                <a:cs typeface="Calibri"/>
                <a:sym typeface="Calibri"/>
              </a:rPr>
              <a:t>Skype for Business: </a:t>
            </a:r>
            <a:r>
              <a:rPr lang="en-GB" dirty="0">
                <a:latin typeface="Calibri"/>
                <a:ea typeface="Calibri"/>
                <a:cs typeface="Calibri"/>
                <a:sym typeface="Calibri"/>
              </a:rPr>
              <a:t>Το Skype for Business ήταν μια επιχειρησιακή εφαρμογή λογισμικού για άμεση ανταλλαγή μηνυμάτων και βιντεοτηλεφωνία που αναπτύχθηκε από τη Microsoft ως μέρος της σουίτας Microsoft Office. </a:t>
            </a:r>
            <a:endParaRPr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b="1" dirty="0"/>
              <a:t> </a:t>
            </a:r>
            <a:endParaRPr dirty="0"/>
          </a:p>
          <a:p>
            <a:pPr marL="457200" marR="0" lvl="0" indent="-228600" algn="just" rtl="0">
              <a:lnSpc>
                <a:spcPct val="90000"/>
              </a:lnSpc>
              <a:spcBef>
                <a:spcPts val="1000"/>
              </a:spcBef>
              <a:spcAft>
                <a:spcPts val="0"/>
              </a:spcAft>
              <a:buClr>
                <a:schemeClr val="dk2"/>
              </a:buClr>
              <a:buSzPts val="1600"/>
              <a:buFont typeface="Arial"/>
              <a:buNone/>
            </a:pPr>
            <a:endParaRPr dirty="0"/>
          </a:p>
        </p:txBody>
      </p:sp>
      <p:pic>
        <p:nvPicPr>
          <p:cNvPr id="150" name="Google Shape;150;p13"/>
          <p:cNvPicPr preferRelativeResize="0"/>
          <p:nvPr/>
        </p:nvPicPr>
        <p:blipFill rotWithShape="1">
          <a:blip r:embed="rId3">
            <a:alphaModFix/>
          </a:blip>
          <a:srcRect/>
          <a:stretch/>
        </p:blipFill>
        <p:spPr>
          <a:xfrm>
            <a:off x="796678" y="3967912"/>
            <a:ext cx="4130751" cy="2753834"/>
          </a:xfrm>
          <a:prstGeom prst="rect">
            <a:avLst/>
          </a:prstGeom>
          <a:noFill/>
          <a:ln>
            <a:noFill/>
          </a:ln>
        </p:spPr>
      </p:pic>
      <p:pic>
        <p:nvPicPr>
          <p:cNvPr id="151" name="Google Shape;151;p13"/>
          <p:cNvPicPr preferRelativeResize="0"/>
          <p:nvPr/>
        </p:nvPicPr>
        <p:blipFill rotWithShape="1">
          <a:blip r:embed="rId4">
            <a:alphaModFix/>
          </a:blip>
          <a:srcRect/>
          <a:stretch/>
        </p:blipFill>
        <p:spPr>
          <a:xfrm>
            <a:off x="6580124" y="3967912"/>
            <a:ext cx="4714875" cy="2647950"/>
          </a:xfrm>
          <a:prstGeom prst="rect">
            <a:avLst/>
          </a:prstGeom>
          <a:noFill/>
          <a:ln>
            <a:noFill/>
          </a:ln>
        </p:spPr>
      </p:pic>
      <p:sp>
        <p:nvSpPr>
          <p:cNvPr id="5"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lvl="0"/>
            <a:r>
              <a:rPr lang="en-GB" b="1" dirty="0"/>
              <a:t>Ψηφιακά εργαλεία για </a:t>
            </a:r>
            <a:r>
              <a:rPr lang="el-GR" b="1" dirty="0"/>
              <a:t>διαδικτυακή ε</a:t>
            </a:r>
            <a:r>
              <a:rPr lang="en-GB" b="1" dirty="0"/>
              <a:t>κπα</a:t>
            </a:r>
            <a:r>
              <a:rPr lang="en-GB" b="1" dirty="0" err="1"/>
              <a:t>ίδευση</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1" end="1"/>
                                            </p:txEl>
                                          </p:spTgt>
                                        </p:tgtEl>
                                        <p:attrNameLst>
                                          <p:attrName>style.visibility</p:attrName>
                                        </p:attrNameLst>
                                      </p:cBhvr>
                                      <p:to>
                                        <p:strVal val="visible"/>
                                      </p:to>
                                    </p:set>
                                    <p:animEffect transition="in" filter="fade">
                                      <p:cBhvr>
                                        <p:cTn id="7" dur="500"/>
                                        <p:tgtEl>
                                          <p:spTgt spid="14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2" end="2"/>
                                            </p:txEl>
                                          </p:spTgt>
                                        </p:tgtEl>
                                        <p:attrNameLst>
                                          <p:attrName>style.visibility</p:attrName>
                                        </p:attrNameLst>
                                      </p:cBhvr>
                                      <p:to>
                                        <p:strVal val="visible"/>
                                      </p:to>
                                    </p:set>
                                    <p:animEffect transition="in" filter="fade">
                                      <p:cBhvr>
                                        <p:cTn id="12" dur="500"/>
                                        <p:tgtEl>
                                          <p:spTgt spid="14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
                                            <p:txEl>
                                              <p:pRg st="3" end="3"/>
                                            </p:txEl>
                                          </p:spTgt>
                                        </p:tgtEl>
                                        <p:attrNameLst>
                                          <p:attrName>style.visibility</p:attrName>
                                        </p:attrNameLst>
                                      </p:cBhvr>
                                      <p:to>
                                        <p:strVal val="visible"/>
                                      </p:to>
                                    </p:set>
                                    <p:animEffect transition="in" filter="fade">
                                      <p:cBhvr>
                                        <p:cTn id="17" dur="500"/>
                                        <p:tgtEl>
                                          <p:spTgt spid="14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xEl>
                                              <p:pRg st="4" end="4"/>
                                            </p:txEl>
                                          </p:spTgt>
                                        </p:tgtEl>
                                        <p:attrNameLst>
                                          <p:attrName>style.visibility</p:attrName>
                                        </p:attrNameLst>
                                      </p:cBhvr>
                                      <p:to>
                                        <p:strVal val="visible"/>
                                      </p:to>
                                    </p:set>
                                    <p:animEffect transition="in" filter="fade">
                                      <p:cBhvr>
                                        <p:cTn id="22" dur="500"/>
                                        <p:tgtEl>
                                          <p:spTgt spid="14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
                                            <p:txEl>
                                              <p:pRg st="5" end="5"/>
                                            </p:txEl>
                                          </p:spTgt>
                                        </p:tgtEl>
                                        <p:attrNameLst>
                                          <p:attrName>style.visibility</p:attrName>
                                        </p:attrNameLst>
                                      </p:cBhvr>
                                      <p:to>
                                        <p:strVal val="visible"/>
                                      </p:to>
                                    </p:set>
                                    <p:animEffect transition="in" filter="fade">
                                      <p:cBhvr>
                                        <p:cTn id="27" dur="500"/>
                                        <p:tgtEl>
                                          <p:spTgt spid="1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0"/>
          <p:cNvSpPr txBox="1">
            <a:spLocks noGrp="1"/>
          </p:cNvSpPr>
          <p:nvPr>
            <p:ph type="subTitle" idx="1"/>
          </p:nvPr>
        </p:nvSpPr>
        <p:spPr>
          <a:xfrm>
            <a:off x="-25871" y="714562"/>
            <a:ext cx="6230678" cy="3604439"/>
          </a:xfrm>
          <a:prstGeom prst="rect">
            <a:avLst/>
          </a:prstGeom>
          <a:noFill/>
          <a:ln>
            <a:noFill/>
          </a:ln>
        </p:spPr>
        <p:txBody>
          <a:bodyPr spcFirstLastPara="1" wrap="square" lIns="91425" tIns="45700" rIns="91425" bIns="45700" anchor="ctr" anchorCtr="0">
            <a:normAutofit lnSpcReduction="10000"/>
          </a:bodyPr>
          <a:lstStyle/>
          <a:p>
            <a:pPr marL="0" lvl="0" indent="0" algn="ctr" rtl="0">
              <a:lnSpc>
                <a:spcPct val="90000"/>
              </a:lnSpc>
              <a:spcBef>
                <a:spcPts val="1000"/>
              </a:spcBef>
              <a:spcAft>
                <a:spcPts val="0"/>
              </a:spcAft>
              <a:buClr>
                <a:schemeClr val="lt1"/>
              </a:buClr>
              <a:buSzPts val="2800"/>
              <a:buNone/>
            </a:pPr>
            <a:endParaRPr b="1" i="1" dirty="0"/>
          </a:p>
          <a:p>
            <a:pPr marL="0" lvl="0" indent="0" algn="ctr" rtl="0">
              <a:lnSpc>
                <a:spcPct val="90000"/>
              </a:lnSpc>
              <a:spcBef>
                <a:spcPts val="1000"/>
              </a:spcBef>
              <a:spcAft>
                <a:spcPts val="0"/>
              </a:spcAft>
              <a:buClr>
                <a:schemeClr val="lt1"/>
              </a:buClr>
              <a:buSzPts val="2800"/>
              <a:buNone/>
            </a:pPr>
            <a:endParaRPr b="1" i="1" dirty="0"/>
          </a:p>
          <a:p>
            <a:pPr marL="0" lvl="0" indent="0" algn="ctr" rtl="0">
              <a:lnSpc>
                <a:spcPct val="90000"/>
              </a:lnSpc>
              <a:spcBef>
                <a:spcPts val="1000"/>
              </a:spcBef>
              <a:spcAft>
                <a:spcPts val="0"/>
              </a:spcAft>
              <a:buClr>
                <a:schemeClr val="lt1"/>
              </a:buClr>
              <a:buSzPts val="2800"/>
              <a:buNone/>
            </a:pPr>
            <a:r>
              <a:rPr lang="en-GB" sz="3200" b="1" dirty="0">
                <a:solidFill>
                  <a:schemeClr val="bg1"/>
                </a:solidFill>
                <a:latin typeface="Calibri"/>
                <a:ea typeface="Calibri"/>
                <a:cs typeface="Calibri"/>
                <a:sym typeface="Calibri"/>
              </a:rPr>
              <a:t>Δραστηριότητα  </a:t>
            </a:r>
            <a:endParaRPr sz="3200" b="1" dirty="0">
              <a:solidFill>
                <a:schemeClr val="bg1"/>
              </a:solidFill>
              <a:latin typeface="Calibri"/>
              <a:ea typeface="Calibri"/>
              <a:cs typeface="Calibri"/>
              <a:sym typeface="Calibri"/>
            </a:endParaRPr>
          </a:p>
          <a:p>
            <a:pPr marL="0" lvl="0" indent="0" algn="ctr" rtl="0">
              <a:lnSpc>
                <a:spcPct val="90000"/>
              </a:lnSpc>
              <a:spcBef>
                <a:spcPts val="1000"/>
              </a:spcBef>
              <a:spcAft>
                <a:spcPts val="0"/>
              </a:spcAft>
              <a:buClr>
                <a:schemeClr val="lt1"/>
              </a:buClr>
              <a:buSzPts val="2800"/>
              <a:buNone/>
            </a:pPr>
            <a:r>
              <a:rPr lang="en-GB" dirty="0">
                <a:solidFill>
                  <a:schemeClr val="bg1"/>
                </a:solidFill>
                <a:latin typeface="Calibri"/>
                <a:ea typeface="Calibri"/>
                <a:cs typeface="Calibri"/>
                <a:sym typeface="Calibri"/>
              </a:rPr>
              <a:t>Θα μπορούσατε να δώσετε μερικά παραδείγματα ψηφιακών εργαλείων στην καθημερινή σας εργασία και στην προσωπική σας ζωή;</a:t>
            </a:r>
          </a:p>
          <a:p>
            <a:pPr marL="0" lvl="0" indent="0" algn="ctr" rtl="0">
              <a:lnSpc>
                <a:spcPct val="90000"/>
              </a:lnSpc>
              <a:spcBef>
                <a:spcPts val="1000"/>
              </a:spcBef>
              <a:spcAft>
                <a:spcPts val="0"/>
              </a:spcAft>
              <a:buClr>
                <a:schemeClr val="lt1"/>
              </a:buClr>
              <a:buSzPts val="2800"/>
              <a:buNone/>
            </a:pPr>
            <a:r>
              <a:rPr lang="en-GB" dirty="0" err="1">
                <a:solidFill>
                  <a:schemeClr val="bg1"/>
                </a:solidFill>
                <a:latin typeface="Calibri"/>
                <a:ea typeface="Calibri"/>
                <a:cs typeface="Calibri"/>
                <a:sym typeface="Calibri"/>
              </a:rPr>
              <a:t>Ας</a:t>
            </a:r>
            <a:r>
              <a:rPr lang="en-GB" dirty="0">
                <a:solidFill>
                  <a:schemeClr val="bg1"/>
                </a:solidFill>
                <a:latin typeface="Calibri"/>
                <a:ea typeface="Calibri"/>
                <a:cs typeface="Calibri"/>
                <a:sym typeface="Calibri"/>
              </a:rPr>
              <a:t> τ</a:t>
            </a:r>
            <a:r>
              <a:rPr lang="el-GR" dirty="0">
                <a:solidFill>
                  <a:schemeClr val="bg1"/>
                </a:solidFill>
                <a:latin typeface="Calibri"/>
                <a:ea typeface="Calibri"/>
                <a:cs typeface="Calibri"/>
                <a:sym typeface="Calibri"/>
              </a:rPr>
              <a:t>α</a:t>
            </a:r>
            <a:r>
              <a:rPr lang="en-GB" dirty="0">
                <a:solidFill>
                  <a:schemeClr val="bg1"/>
                </a:solidFill>
                <a:latin typeface="Calibri"/>
                <a:ea typeface="Calibri"/>
                <a:cs typeface="Calibri"/>
                <a:sym typeface="Calibri"/>
              </a:rPr>
              <a:t> αναλύσουμε!</a:t>
            </a:r>
            <a:endParaRPr dirty="0">
              <a:solidFill>
                <a:schemeClr val="bg1"/>
              </a:solidFill>
              <a:latin typeface="Calibri"/>
              <a:ea typeface="Calibri"/>
              <a:cs typeface="Calibri"/>
              <a:sym typeface="Calibri"/>
            </a:endParaRPr>
          </a:p>
          <a:p>
            <a:pPr marL="0" lvl="0" indent="0" algn="ctr" rtl="0">
              <a:lnSpc>
                <a:spcPct val="90000"/>
              </a:lnSpc>
              <a:spcBef>
                <a:spcPts val="1000"/>
              </a:spcBef>
              <a:spcAft>
                <a:spcPts val="0"/>
              </a:spcAft>
              <a:buClr>
                <a:schemeClr val="lt1"/>
              </a:buClr>
              <a:buSzPts val="2800"/>
              <a:buNone/>
            </a:pPr>
            <a:endParaRPr sz="6000" b="1" dirty="0"/>
          </a:p>
          <a:p>
            <a:pPr marL="0" lvl="0" indent="0" algn="ctr" rtl="0">
              <a:lnSpc>
                <a:spcPct val="90000"/>
              </a:lnSpc>
              <a:spcBef>
                <a:spcPts val="1000"/>
              </a:spcBef>
              <a:spcAft>
                <a:spcPts val="0"/>
              </a:spcAft>
              <a:buClr>
                <a:schemeClr val="lt1"/>
              </a:buClr>
              <a:buSzPts val="2800"/>
              <a:buNone/>
            </a:pPr>
            <a:endParaRPr sz="6000" b="1" dirty="0"/>
          </a:p>
        </p:txBody>
      </p:sp>
      <p:grpSp>
        <p:nvGrpSpPr>
          <p:cNvPr id="118" name="Google Shape;118;p10"/>
          <p:cNvGrpSpPr/>
          <p:nvPr/>
        </p:nvGrpSpPr>
        <p:grpSpPr>
          <a:xfrm>
            <a:off x="119447" y="6236042"/>
            <a:ext cx="617683" cy="621958"/>
            <a:chOff x="1182128" y="210064"/>
            <a:chExt cx="1040400" cy="1047600"/>
          </a:xfrm>
        </p:grpSpPr>
        <p:pic>
          <p:nvPicPr>
            <p:cNvPr id="119" name="Google Shape;119;p10"/>
            <p:cNvPicPr preferRelativeResize="0"/>
            <p:nvPr/>
          </p:nvPicPr>
          <p:blipFill rotWithShape="1">
            <a:blip r:embed="rId3">
              <a:alphaModFix/>
            </a:blip>
            <a:srcRect/>
            <a:stretch/>
          </p:blipFill>
          <p:spPr>
            <a:xfrm>
              <a:off x="1182128" y="210064"/>
              <a:ext cx="1040400" cy="1047600"/>
            </a:xfrm>
            <a:prstGeom prst="rect">
              <a:avLst/>
            </a:prstGeom>
            <a:noFill/>
            <a:ln>
              <a:noFill/>
            </a:ln>
          </p:spPr>
        </p:pic>
        <p:pic>
          <p:nvPicPr>
            <p:cNvPr id="120" name="Google Shape;120;p10"/>
            <p:cNvPicPr preferRelativeResize="0"/>
            <p:nvPr/>
          </p:nvPicPr>
          <p:blipFill rotWithShape="1">
            <a:blip r:embed="rId3">
              <a:alphaModFix/>
            </a:blip>
            <a:srcRect/>
            <a:stretch/>
          </p:blipFill>
          <p:spPr>
            <a:xfrm>
              <a:off x="1200728" y="228609"/>
              <a:ext cx="1003199" cy="1010509"/>
            </a:xfrm>
            <a:prstGeom prst="rect">
              <a:avLst/>
            </a:prstGeom>
            <a:noFill/>
            <a:ln>
              <a:noFill/>
            </a:ln>
          </p:spPr>
        </p:pic>
      </p:grpSp>
      <p:pic>
        <p:nvPicPr>
          <p:cNvPr id="121" name="Google Shape;121;p10"/>
          <p:cNvPicPr preferRelativeResize="0"/>
          <p:nvPr/>
        </p:nvPicPr>
        <p:blipFill rotWithShape="1">
          <a:blip r:embed="rId4">
            <a:alphaModFix/>
          </a:blip>
          <a:srcRect/>
          <a:stretch/>
        </p:blipFill>
        <p:spPr>
          <a:xfrm>
            <a:off x="6315900" y="106517"/>
            <a:ext cx="5839272" cy="6644965"/>
          </a:xfrm>
          <a:prstGeom prst="rect">
            <a:avLst/>
          </a:prstGeom>
          <a:noFill/>
          <a:ln>
            <a:noFill/>
          </a:ln>
        </p:spPr>
      </p:pic>
      <p:grpSp>
        <p:nvGrpSpPr>
          <p:cNvPr id="122" name="Google Shape;122;p10"/>
          <p:cNvGrpSpPr/>
          <p:nvPr/>
        </p:nvGrpSpPr>
        <p:grpSpPr>
          <a:xfrm rot="-837453">
            <a:off x="2390009" y="3974417"/>
            <a:ext cx="1965685" cy="1800110"/>
            <a:chOff x="3397319" y="3428999"/>
            <a:chExt cx="1572245" cy="1443259"/>
          </a:xfrm>
        </p:grpSpPr>
        <p:pic>
          <p:nvPicPr>
            <p:cNvPr id="123" name="Google Shape;123;p10"/>
            <p:cNvPicPr preferRelativeResize="0"/>
            <p:nvPr/>
          </p:nvPicPr>
          <p:blipFill rotWithShape="1">
            <a:blip r:embed="rId5">
              <a:alphaModFix/>
            </a:blip>
            <a:srcRect/>
            <a:stretch/>
          </p:blipFill>
          <p:spPr>
            <a:xfrm>
              <a:off x="3397319" y="3428999"/>
              <a:ext cx="1362075" cy="1285875"/>
            </a:xfrm>
            <a:prstGeom prst="rect">
              <a:avLst/>
            </a:prstGeom>
            <a:noFill/>
            <a:ln>
              <a:noFill/>
            </a:ln>
          </p:spPr>
        </p:pic>
        <p:pic>
          <p:nvPicPr>
            <p:cNvPr id="124" name="Google Shape;124;p10"/>
            <p:cNvPicPr preferRelativeResize="0"/>
            <p:nvPr/>
          </p:nvPicPr>
          <p:blipFill rotWithShape="1">
            <a:blip r:embed="rId6">
              <a:alphaModFix/>
            </a:blip>
            <a:srcRect/>
            <a:stretch/>
          </p:blipFill>
          <p:spPr>
            <a:xfrm flipH="1">
              <a:off x="4004019" y="3932290"/>
              <a:ext cx="965545" cy="93996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lvl="0"/>
            <a:r>
              <a:rPr lang="en-GB" b="1" dirty="0"/>
              <a:t>Τι είναι το ψηφιακό περιεχόμενο;</a:t>
            </a:r>
          </a:p>
        </p:txBody>
      </p:sp>
      <p:sp>
        <p:nvSpPr>
          <p:cNvPr id="7" name="Google Shape;157;p26"/>
          <p:cNvSpPr txBox="1">
            <a:spLocks noGrp="1"/>
          </p:cNvSpPr>
          <p:nvPr>
            <p:ph type="body" idx="1"/>
          </p:nvPr>
        </p:nvSpPr>
        <p:spPr>
          <a:xfrm>
            <a:off x="185406" y="1538937"/>
            <a:ext cx="5891543" cy="4320000"/>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sz="2000" dirty="0">
                <a:latin typeface="Calibri"/>
                <a:ea typeface="Calibri"/>
                <a:cs typeface="Calibri"/>
                <a:sym typeface="Calibri"/>
              </a:rPr>
              <a:t>Το ψηφιακό περιεχόμενο είναι δεδομένα που παράγονται και παρέχονται σε </a:t>
            </a:r>
            <a:r>
              <a:rPr lang="en-GB" sz="2000" b="1" dirty="0">
                <a:latin typeface="Calibri"/>
                <a:ea typeface="Calibri"/>
                <a:cs typeface="Calibri"/>
                <a:sym typeface="Calibri"/>
              </a:rPr>
              <a:t>ψηφιακή μορφή</a:t>
            </a:r>
            <a:r>
              <a:rPr lang="en-GB" sz="2000" dirty="0">
                <a:latin typeface="Calibri"/>
                <a:ea typeface="Calibri"/>
                <a:cs typeface="Calibri"/>
                <a:sym typeface="Calibri"/>
              </a:rPr>
              <a:t>. </a:t>
            </a:r>
            <a:endParaRPr sz="2000" dirty="0">
              <a:latin typeface="Calibri"/>
              <a:ea typeface="Calibri"/>
              <a:cs typeface="Calibri"/>
              <a:sym typeface="Calibri"/>
            </a:endParaRPr>
          </a:p>
          <a:p>
            <a:pPr marL="571500" marR="0" lvl="0" indent="-342900" algn="just" rtl="0">
              <a:lnSpc>
                <a:spcPct val="90000"/>
              </a:lnSpc>
              <a:spcBef>
                <a:spcPts val="1000"/>
              </a:spcBef>
              <a:spcAft>
                <a:spcPts val="0"/>
              </a:spcAft>
              <a:buClr>
                <a:schemeClr val="dk2"/>
              </a:buClr>
              <a:buSzPts val="1600"/>
              <a:buFont typeface="Arial"/>
              <a:buChar char="•"/>
            </a:pPr>
            <a:r>
              <a:rPr lang="en-GB" sz="2000" b="1" dirty="0">
                <a:latin typeface="Calibri"/>
                <a:ea typeface="Calibri"/>
                <a:cs typeface="Calibri"/>
                <a:sym typeface="Calibri"/>
              </a:rPr>
              <a:t>Τύποι ψηφιακού περιεχομένου</a:t>
            </a:r>
            <a:endParaRPr sz="2000" dirty="0">
              <a:latin typeface="Calibri"/>
              <a:ea typeface="Calibri"/>
              <a:cs typeface="Calibri"/>
              <a:sym typeface="Calibri"/>
            </a:endParaRPr>
          </a:p>
          <a:p>
            <a:pPr marL="571500" lvl="0" indent="-342900" algn="l" rtl="0">
              <a:lnSpc>
                <a:spcPct val="90000"/>
              </a:lnSpc>
              <a:spcBef>
                <a:spcPts val="1000"/>
              </a:spcBef>
              <a:spcAft>
                <a:spcPts val="0"/>
              </a:spcAft>
              <a:buSzPts val="1600"/>
              <a:buFont typeface="Arial"/>
              <a:buChar char="•"/>
            </a:pPr>
            <a:r>
              <a:rPr lang="en-GB" sz="2000" b="1" dirty="0">
                <a:latin typeface="Calibri"/>
                <a:ea typeface="Calibri"/>
                <a:cs typeface="Calibri"/>
                <a:sym typeface="Calibri"/>
              </a:rPr>
              <a:t>Βίντεο: π.χ. </a:t>
            </a:r>
            <a:r>
              <a:rPr lang="en-GB" sz="2000" dirty="0">
                <a:latin typeface="Calibri"/>
                <a:ea typeface="Calibri"/>
                <a:cs typeface="Calibri"/>
                <a:sym typeface="Calibri"/>
              </a:rPr>
              <a:t>YouTube, Hulu, CBS All Access, Disney+, HBO Max, </a:t>
            </a:r>
            <a:endParaRPr sz="2000" dirty="0">
              <a:latin typeface="Calibri"/>
              <a:ea typeface="Calibri"/>
              <a:cs typeface="Calibri"/>
              <a:sym typeface="Calibri"/>
            </a:endParaRPr>
          </a:p>
          <a:p>
            <a:pPr marL="571500" lvl="0" indent="-342900" algn="l" rtl="0">
              <a:lnSpc>
                <a:spcPct val="90000"/>
              </a:lnSpc>
              <a:spcBef>
                <a:spcPts val="1000"/>
              </a:spcBef>
              <a:spcAft>
                <a:spcPts val="0"/>
              </a:spcAft>
              <a:buSzPts val="1600"/>
              <a:buFont typeface="Arial"/>
              <a:buChar char="•"/>
            </a:pPr>
            <a:r>
              <a:rPr lang="en-GB" sz="2000" b="1" dirty="0">
                <a:latin typeface="Calibri"/>
                <a:ea typeface="Calibri"/>
                <a:cs typeface="Calibri"/>
                <a:sym typeface="Calibri"/>
              </a:rPr>
              <a:t>Ήχος - Μουσική: π</a:t>
            </a:r>
            <a:r>
              <a:rPr lang="en-GB" sz="2000" dirty="0">
                <a:latin typeface="Calibri"/>
                <a:ea typeface="Calibri"/>
                <a:cs typeface="Calibri"/>
                <a:sym typeface="Calibri"/>
              </a:rPr>
              <a:t>.χ. Spotify, Pandora, last.fm</a:t>
            </a:r>
            <a:endParaRPr sz="2000" dirty="0">
              <a:latin typeface="Calibri"/>
              <a:ea typeface="Calibri"/>
              <a:cs typeface="Calibri"/>
              <a:sym typeface="Calibri"/>
            </a:endParaRPr>
          </a:p>
          <a:p>
            <a:pPr marL="571500" lvl="0" indent="-342900" algn="l" rtl="0">
              <a:lnSpc>
                <a:spcPct val="90000"/>
              </a:lnSpc>
              <a:spcBef>
                <a:spcPts val="1000"/>
              </a:spcBef>
              <a:spcAft>
                <a:spcPts val="0"/>
              </a:spcAft>
              <a:buSzPts val="1600"/>
              <a:buFont typeface="Arial"/>
              <a:buChar char="•"/>
            </a:pPr>
            <a:r>
              <a:rPr lang="en-GB" sz="2000" b="1" dirty="0">
                <a:latin typeface="Calibri"/>
                <a:ea typeface="Calibri"/>
                <a:cs typeface="Calibri"/>
                <a:sym typeface="Calibri"/>
              </a:rPr>
              <a:t>Εικόνες: π.χ.</a:t>
            </a:r>
            <a:r>
              <a:rPr lang="en-GB" sz="2000" dirty="0">
                <a:latin typeface="Calibri"/>
                <a:ea typeface="Calibri"/>
                <a:cs typeface="Calibri"/>
                <a:sym typeface="Calibri"/>
              </a:rPr>
              <a:t>, Flickr, </a:t>
            </a:r>
            <a:r>
              <a:rPr lang="en-GB" sz="2000" dirty="0" err="1">
                <a:latin typeface="Calibri"/>
                <a:ea typeface="Calibri"/>
                <a:cs typeface="Calibri"/>
                <a:sym typeface="Calibri"/>
              </a:rPr>
              <a:t>DeviantArt</a:t>
            </a:r>
            <a:r>
              <a:rPr lang="en-GB" sz="2000" dirty="0">
                <a:latin typeface="Calibri"/>
                <a:ea typeface="Calibri"/>
                <a:cs typeface="Calibri"/>
                <a:sym typeface="Calibri"/>
              </a:rPr>
              <a:t>, Instagram, Snapchat.</a:t>
            </a:r>
            <a:endParaRPr sz="2000" dirty="0">
              <a:latin typeface="Calibri"/>
              <a:ea typeface="Calibri"/>
              <a:cs typeface="Calibri"/>
              <a:sym typeface="Calibri"/>
            </a:endParaRPr>
          </a:p>
          <a:p>
            <a:pPr marL="571500" lvl="0" indent="-342900" algn="l" rtl="0">
              <a:lnSpc>
                <a:spcPct val="90000"/>
              </a:lnSpc>
              <a:spcBef>
                <a:spcPts val="1000"/>
              </a:spcBef>
              <a:spcAft>
                <a:spcPts val="0"/>
              </a:spcAft>
              <a:buSzPts val="1600"/>
              <a:buFont typeface="Arial"/>
              <a:buChar char="•"/>
            </a:pPr>
            <a:r>
              <a:rPr lang="en-GB" sz="2000" b="1" dirty="0">
                <a:latin typeface="Calibri"/>
                <a:ea typeface="Calibri"/>
                <a:cs typeface="Calibri"/>
                <a:sym typeface="Calibri"/>
              </a:rPr>
              <a:t>Οπτικές ιστορίες: π</a:t>
            </a:r>
            <a:r>
              <a:rPr lang="en-GB" sz="2000" dirty="0">
                <a:latin typeface="Calibri"/>
                <a:ea typeface="Calibri"/>
                <a:cs typeface="Calibri"/>
                <a:sym typeface="Calibri"/>
              </a:rPr>
              <a:t>.χ. Facebook </a:t>
            </a:r>
            <a:endParaRPr sz="2000" dirty="0">
              <a:latin typeface="Calibri"/>
              <a:ea typeface="Calibri"/>
              <a:cs typeface="Calibri"/>
              <a:sym typeface="Calibri"/>
            </a:endParaRPr>
          </a:p>
          <a:p>
            <a:pPr marL="571500" lvl="0" indent="-342900" algn="l" rtl="0">
              <a:lnSpc>
                <a:spcPct val="90000"/>
              </a:lnSpc>
              <a:spcBef>
                <a:spcPts val="1000"/>
              </a:spcBef>
              <a:spcAft>
                <a:spcPts val="0"/>
              </a:spcAft>
              <a:buSzPts val="1600"/>
              <a:buFont typeface="Arial"/>
              <a:buChar char="•"/>
            </a:pPr>
            <a:r>
              <a:rPr lang="en-GB" sz="2000" b="1" dirty="0">
                <a:latin typeface="Calibri"/>
                <a:ea typeface="Calibri"/>
                <a:cs typeface="Calibri"/>
                <a:sym typeface="Calibri"/>
              </a:rPr>
              <a:t>Κείμενο : π</a:t>
            </a:r>
            <a:r>
              <a:rPr lang="en-GB" sz="2000" dirty="0">
                <a:latin typeface="Calibri"/>
                <a:ea typeface="Calibri"/>
                <a:cs typeface="Calibri"/>
                <a:sym typeface="Calibri"/>
              </a:rPr>
              <a:t>.χ. ιστολόγια, ιστότοποι </a:t>
            </a:r>
            <a:endParaRPr sz="2000"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sz="1200" dirty="0"/>
              <a:t> </a:t>
            </a:r>
            <a:endParaRPr sz="1200" dirty="0"/>
          </a:p>
          <a:p>
            <a:pPr marL="457200" marR="0" lvl="0" indent="-228600" algn="just" rtl="0">
              <a:lnSpc>
                <a:spcPct val="90000"/>
              </a:lnSpc>
              <a:spcBef>
                <a:spcPts val="1000"/>
              </a:spcBef>
              <a:spcAft>
                <a:spcPts val="0"/>
              </a:spcAft>
              <a:buClr>
                <a:schemeClr val="dk2"/>
              </a:buClr>
              <a:buSzPts val="1600"/>
              <a:buFont typeface="Arial"/>
              <a:buNone/>
            </a:pPr>
            <a:r>
              <a:rPr lang="en-GB" sz="1200" dirty="0"/>
              <a:t> </a:t>
            </a:r>
            <a:endParaRPr sz="1200" dirty="0"/>
          </a:p>
          <a:p>
            <a:pPr marL="457200" marR="0" lvl="0" indent="-228600" algn="just" rtl="0">
              <a:lnSpc>
                <a:spcPct val="90000"/>
              </a:lnSpc>
              <a:spcBef>
                <a:spcPts val="1000"/>
              </a:spcBef>
              <a:spcAft>
                <a:spcPts val="0"/>
              </a:spcAft>
              <a:buClr>
                <a:schemeClr val="dk2"/>
              </a:buClr>
              <a:buSzPts val="1600"/>
              <a:buFont typeface="Arial"/>
              <a:buNone/>
            </a:pPr>
            <a:r>
              <a:rPr lang="en-GB" sz="1200" dirty="0"/>
              <a:t> </a:t>
            </a:r>
            <a:endParaRPr sz="1200" dirty="0"/>
          </a:p>
          <a:p>
            <a:pPr marL="457200" marR="0" lvl="0" indent="-228600" algn="just" rtl="0">
              <a:lnSpc>
                <a:spcPct val="90000"/>
              </a:lnSpc>
              <a:spcBef>
                <a:spcPts val="1000"/>
              </a:spcBef>
              <a:spcAft>
                <a:spcPts val="0"/>
              </a:spcAft>
              <a:buClr>
                <a:schemeClr val="dk2"/>
              </a:buClr>
              <a:buSzPts val="1600"/>
              <a:buFont typeface="Arial"/>
              <a:buNone/>
            </a:pPr>
            <a:endParaRPr sz="1200" dirty="0"/>
          </a:p>
        </p:txBody>
      </p:sp>
      <p:pic>
        <p:nvPicPr>
          <p:cNvPr id="8" name="Google Shape;159;p26"/>
          <p:cNvPicPr preferRelativeResize="0"/>
          <p:nvPr/>
        </p:nvPicPr>
        <p:blipFill rotWithShape="1">
          <a:blip r:embed="rId3">
            <a:alphaModFix/>
          </a:blip>
          <a:srcRect/>
          <a:stretch/>
        </p:blipFill>
        <p:spPr>
          <a:xfrm>
            <a:off x="6221249" y="1738202"/>
            <a:ext cx="5051698" cy="4040372"/>
          </a:xfrm>
          <a:prstGeom prst="rect">
            <a:avLst/>
          </a:prstGeom>
          <a:noFill/>
          <a:ln>
            <a:noFill/>
          </a:ln>
        </p:spPr>
      </p:pic>
    </p:spTree>
    <p:extLst>
      <p:ext uri="{BB962C8B-B14F-4D97-AF65-F5344CB8AC3E}">
        <p14:creationId xmlns:p14="http://schemas.microsoft.com/office/powerpoint/2010/main" val="891602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lvl="0"/>
            <a:r>
              <a:rPr lang="en-GB" b="1" dirty="0"/>
              <a:t>Ποιος δημιουργεί ψηφιακό περιεχόμενο;</a:t>
            </a:r>
          </a:p>
        </p:txBody>
      </p:sp>
      <p:sp>
        <p:nvSpPr>
          <p:cNvPr id="6" name="Google Shape;164;p27"/>
          <p:cNvSpPr txBox="1">
            <a:spLocks noGrp="1"/>
          </p:cNvSpPr>
          <p:nvPr>
            <p:ph type="body" idx="1"/>
          </p:nvPr>
        </p:nvSpPr>
        <p:spPr>
          <a:xfrm>
            <a:off x="5857874" y="1485900"/>
            <a:ext cx="5657185" cy="4298212"/>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dirty="0"/>
              <a:t> </a:t>
            </a:r>
            <a:endParaRPr dirty="0"/>
          </a:p>
          <a:p>
            <a:pPr marL="457200" marR="0" lvl="0" indent="-228600" algn="just" rtl="0">
              <a:lnSpc>
                <a:spcPct val="90000"/>
              </a:lnSpc>
              <a:spcBef>
                <a:spcPts val="1000"/>
              </a:spcBef>
              <a:spcAft>
                <a:spcPts val="0"/>
              </a:spcAft>
              <a:buClr>
                <a:schemeClr val="dk2"/>
              </a:buClr>
              <a:buSzPts val="1600"/>
              <a:buFont typeface="Arial"/>
              <a:buNone/>
            </a:pPr>
            <a:r>
              <a:rPr lang="en-GB" dirty="0"/>
              <a:t> </a:t>
            </a:r>
            <a:endParaRPr dirty="0"/>
          </a:p>
          <a:p>
            <a:pPr marL="457200" lvl="0" indent="-228600" algn="ctr" rtl="0">
              <a:lnSpc>
                <a:spcPct val="90000"/>
              </a:lnSpc>
              <a:spcBef>
                <a:spcPts val="1000"/>
              </a:spcBef>
              <a:spcAft>
                <a:spcPts val="0"/>
              </a:spcAft>
              <a:buSzPts val="1600"/>
              <a:buNone/>
            </a:pPr>
            <a:r>
              <a:rPr lang="en-GB" sz="4400" b="1" dirty="0">
                <a:latin typeface="Calibri"/>
                <a:ea typeface="Calibri"/>
                <a:cs typeface="Calibri"/>
                <a:sym typeface="Calibri"/>
              </a:rPr>
              <a:t>Όλοι!</a:t>
            </a:r>
            <a:endParaRPr sz="4400" b="1" dirty="0">
              <a:latin typeface="Calibri"/>
              <a:ea typeface="Calibri"/>
              <a:cs typeface="Calibri"/>
              <a:sym typeface="Calibri"/>
            </a:endParaRPr>
          </a:p>
          <a:p>
            <a:pPr marL="514350" lvl="0" indent="-285750" algn="just" rtl="0">
              <a:lnSpc>
                <a:spcPct val="90000"/>
              </a:lnSpc>
              <a:spcBef>
                <a:spcPts val="1000"/>
              </a:spcBef>
              <a:spcAft>
                <a:spcPts val="0"/>
              </a:spcAft>
              <a:buSzPts val="1600"/>
              <a:buFont typeface="Arial"/>
              <a:buChar char="•"/>
            </a:pPr>
            <a:r>
              <a:rPr lang="en-GB" dirty="0">
                <a:latin typeface="Calibri"/>
                <a:ea typeface="Calibri"/>
                <a:cs typeface="Calibri"/>
                <a:sym typeface="Calibri"/>
              </a:rPr>
              <a:t>Ανεξάρτητα από τις προσωπικές μας απόψεις για τα μέσα κοινωνικής δικτύωσης, όλοι έχουμε γίνει παραγωγοί περιεχομένου. </a:t>
            </a:r>
            <a:endParaRPr dirty="0"/>
          </a:p>
          <a:p>
            <a:pPr marL="514350" lvl="0" indent="-285750" algn="just" rtl="0">
              <a:lnSpc>
                <a:spcPct val="90000"/>
              </a:lnSpc>
              <a:spcBef>
                <a:spcPts val="1000"/>
              </a:spcBef>
              <a:spcAft>
                <a:spcPts val="0"/>
              </a:spcAft>
              <a:buSzPts val="1600"/>
              <a:buFont typeface="Arial"/>
              <a:buChar char="•"/>
            </a:pPr>
            <a:r>
              <a:rPr lang="en-GB" dirty="0">
                <a:latin typeface="Calibri"/>
                <a:ea typeface="Calibri"/>
                <a:cs typeface="Calibri"/>
                <a:sym typeface="Calibri"/>
              </a:rPr>
              <a:t>Είτε πρόκειται για ένα tweet, είτε για το ανέβασμα ενός βίντεο στο Facebook, είτε για την ενημέρωση των ιστολογίων μας, συνεισφέρουμε στο οικοσύστημα ψηφιακού περιεχομένου. Στην ουσία, κάθε φορά που μοιραζόμαστε πληροφορίες στο διαδίκτυο, δημιουργούμε νέο ψηφιακό περιεχόμενο </a:t>
            </a:r>
            <a:endParaRPr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endParaRPr dirty="0"/>
          </a:p>
          <a:p>
            <a:pPr marL="457200" marR="0" lvl="0" indent="-228600" algn="just" rtl="0">
              <a:lnSpc>
                <a:spcPct val="90000"/>
              </a:lnSpc>
              <a:spcBef>
                <a:spcPts val="1000"/>
              </a:spcBef>
              <a:spcAft>
                <a:spcPts val="0"/>
              </a:spcAft>
              <a:buClr>
                <a:schemeClr val="dk2"/>
              </a:buClr>
              <a:buSzPts val="1600"/>
              <a:buFont typeface="Arial"/>
              <a:buNone/>
            </a:pPr>
            <a:r>
              <a:rPr lang="en-GB" dirty="0"/>
              <a:t> </a:t>
            </a:r>
            <a:endParaRPr dirty="0"/>
          </a:p>
          <a:p>
            <a:pPr marL="457200" marR="0" lvl="0" indent="-228600" algn="just" rtl="0">
              <a:lnSpc>
                <a:spcPct val="90000"/>
              </a:lnSpc>
              <a:spcBef>
                <a:spcPts val="1000"/>
              </a:spcBef>
              <a:spcAft>
                <a:spcPts val="0"/>
              </a:spcAft>
              <a:buClr>
                <a:schemeClr val="dk2"/>
              </a:buClr>
              <a:buSzPts val="1600"/>
              <a:buFont typeface="Arial"/>
              <a:buNone/>
            </a:pPr>
            <a:r>
              <a:rPr lang="en-GB" dirty="0"/>
              <a:t> </a:t>
            </a:r>
            <a:endParaRPr dirty="0"/>
          </a:p>
          <a:p>
            <a:pPr marL="457200" marR="0" lvl="0" indent="-228600" algn="just" rtl="0">
              <a:lnSpc>
                <a:spcPct val="90000"/>
              </a:lnSpc>
              <a:spcBef>
                <a:spcPts val="1000"/>
              </a:spcBef>
              <a:spcAft>
                <a:spcPts val="0"/>
              </a:spcAft>
              <a:buClr>
                <a:schemeClr val="dk2"/>
              </a:buClr>
              <a:buSzPts val="1600"/>
              <a:buFont typeface="Arial"/>
              <a:buNone/>
            </a:pPr>
            <a:endParaRPr dirty="0"/>
          </a:p>
          <a:p>
            <a:pPr marL="457200" marR="0" lvl="0" indent="-228600" algn="just" rtl="0">
              <a:lnSpc>
                <a:spcPct val="90000"/>
              </a:lnSpc>
              <a:spcBef>
                <a:spcPts val="1000"/>
              </a:spcBef>
              <a:spcAft>
                <a:spcPts val="0"/>
              </a:spcAft>
              <a:buClr>
                <a:schemeClr val="dk2"/>
              </a:buClr>
              <a:buSzPts val="1600"/>
              <a:buFont typeface="Arial"/>
              <a:buNone/>
            </a:pPr>
            <a:r>
              <a:rPr lang="en-GB" dirty="0"/>
              <a:t> </a:t>
            </a:r>
            <a:endParaRPr dirty="0"/>
          </a:p>
          <a:p>
            <a:pPr marL="457200" marR="0" lvl="0" indent="-228600" algn="just" rtl="0">
              <a:lnSpc>
                <a:spcPct val="90000"/>
              </a:lnSpc>
              <a:spcBef>
                <a:spcPts val="1000"/>
              </a:spcBef>
              <a:spcAft>
                <a:spcPts val="0"/>
              </a:spcAft>
              <a:buClr>
                <a:schemeClr val="dk2"/>
              </a:buClr>
              <a:buSzPts val="1600"/>
              <a:buFont typeface="Arial"/>
              <a:buNone/>
            </a:pPr>
            <a:r>
              <a:rPr lang="en-GB" dirty="0"/>
              <a:t> </a:t>
            </a:r>
            <a:endParaRPr dirty="0"/>
          </a:p>
          <a:p>
            <a:pPr marL="265113" lvl="0" indent="-153353" algn="just" rtl="0">
              <a:lnSpc>
                <a:spcPct val="100000"/>
              </a:lnSpc>
              <a:spcBef>
                <a:spcPts val="1000"/>
              </a:spcBef>
              <a:spcAft>
                <a:spcPts val="0"/>
              </a:spcAft>
              <a:buClr>
                <a:schemeClr val="accent1"/>
              </a:buClr>
              <a:buSzPts val="1760"/>
              <a:buFont typeface="Noto Sans Symbols"/>
              <a:buNone/>
            </a:pPr>
            <a:endParaRPr sz="2000" dirty="0"/>
          </a:p>
        </p:txBody>
      </p:sp>
      <p:pic>
        <p:nvPicPr>
          <p:cNvPr id="10" name="Google Shape;166;p27"/>
          <p:cNvPicPr preferRelativeResize="0"/>
          <p:nvPr/>
        </p:nvPicPr>
        <p:blipFill rotWithShape="1">
          <a:blip r:embed="rId3">
            <a:alphaModFix/>
          </a:blip>
          <a:srcRect/>
          <a:stretch/>
        </p:blipFill>
        <p:spPr>
          <a:xfrm>
            <a:off x="0" y="1800225"/>
            <a:ext cx="5857875" cy="3886200"/>
          </a:xfrm>
          <a:prstGeom prst="rect">
            <a:avLst/>
          </a:prstGeom>
          <a:noFill/>
          <a:ln>
            <a:noFill/>
          </a:ln>
        </p:spPr>
      </p:pic>
    </p:spTree>
    <p:extLst>
      <p:ext uri="{BB962C8B-B14F-4D97-AF65-F5344CB8AC3E}">
        <p14:creationId xmlns:p14="http://schemas.microsoft.com/office/powerpoint/2010/main" val="102774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lvl="0"/>
            <a:r>
              <a:rPr lang="en-GB" b="1" dirty="0"/>
              <a:t>Ψηφιακό περιεχόμενο: Εύρεση, αξιολόγηση, χρήση και δημιουργία του</a:t>
            </a:r>
          </a:p>
        </p:txBody>
      </p:sp>
      <p:pic>
        <p:nvPicPr>
          <p:cNvPr id="7" name="Google Shape;174;p28"/>
          <p:cNvPicPr preferRelativeResize="0"/>
          <p:nvPr/>
        </p:nvPicPr>
        <p:blipFill rotWithShape="1">
          <a:blip r:embed="rId3">
            <a:alphaModFix/>
          </a:blip>
          <a:srcRect/>
          <a:stretch/>
        </p:blipFill>
        <p:spPr>
          <a:xfrm>
            <a:off x="-2" y="1392866"/>
            <a:ext cx="12192001" cy="4572000"/>
          </a:xfrm>
          <a:prstGeom prst="rect">
            <a:avLst/>
          </a:prstGeom>
          <a:noFill/>
          <a:ln>
            <a:noFill/>
          </a:ln>
        </p:spPr>
      </p:pic>
    </p:spTree>
    <p:extLst>
      <p:ext uri="{BB962C8B-B14F-4D97-AF65-F5344CB8AC3E}">
        <p14:creationId xmlns:p14="http://schemas.microsoft.com/office/powerpoint/2010/main" val="132565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lvl="0"/>
            <a:r>
              <a:rPr lang="en-GB" b="1" dirty="0"/>
              <a:t>Ψηφιακό περιεχόμενο: Εύρεση, αξιολόγηση, χρήση και δημιουργία του</a:t>
            </a:r>
          </a:p>
        </p:txBody>
      </p:sp>
      <p:sp>
        <p:nvSpPr>
          <p:cNvPr id="4" name="Google Shape;179;p29"/>
          <p:cNvSpPr txBox="1">
            <a:spLocks noGrp="1"/>
          </p:cNvSpPr>
          <p:nvPr>
            <p:ph type="body" idx="1"/>
          </p:nvPr>
        </p:nvSpPr>
        <p:spPr>
          <a:xfrm>
            <a:off x="261661" y="1362307"/>
            <a:ext cx="6187907" cy="5189409"/>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sz="2400" b="1" dirty="0">
                <a:solidFill>
                  <a:srgbClr val="187498"/>
                </a:solidFill>
                <a:latin typeface="Calibri"/>
                <a:ea typeface="Calibri"/>
                <a:cs typeface="Calibri"/>
                <a:sym typeface="Calibri"/>
              </a:rPr>
              <a:t>Εύρεση</a:t>
            </a:r>
            <a:endParaRPr sz="2400" dirty="0">
              <a:solidFill>
                <a:srgbClr val="187498"/>
              </a:solidFill>
              <a:latin typeface="Calibri"/>
              <a:ea typeface="Calibri"/>
              <a:cs typeface="Calibri"/>
              <a:sym typeface="Calibri"/>
            </a:endParaRPr>
          </a:p>
          <a:p>
            <a:pPr marL="514350" lvl="0" indent="-285750" algn="l" rtl="0">
              <a:lnSpc>
                <a:spcPct val="90000"/>
              </a:lnSpc>
              <a:spcBef>
                <a:spcPts val="1000"/>
              </a:spcBef>
              <a:spcAft>
                <a:spcPts val="0"/>
              </a:spcAft>
              <a:buSzPts val="1600"/>
              <a:buFont typeface="Wingdings" panose="05000000000000000000" pitchFamily="2" charset="2"/>
              <a:buChar char="§"/>
            </a:pPr>
            <a:r>
              <a:rPr lang="en-GB" sz="1800" dirty="0">
                <a:latin typeface="Calibri"/>
                <a:ea typeface="Calibri"/>
                <a:cs typeface="Calibri"/>
                <a:sym typeface="Calibri"/>
              </a:rPr>
              <a:t>Χρησιμοποιήστε διάφορες στρατηγικές αναζήτησης για να βελτιστοποιήσετε τα αποτελέσματά σας.</a:t>
            </a:r>
            <a:endParaRPr dirty="0"/>
          </a:p>
          <a:p>
            <a:pPr marL="514350" lvl="0" indent="-285750" algn="l" rtl="0">
              <a:lnSpc>
                <a:spcPct val="90000"/>
              </a:lnSpc>
              <a:spcBef>
                <a:spcPts val="1000"/>
              </a:spcBef>
              <a:spcAft>
                <a:spcPts val="0"/>
              </a:spcAft>
              <a:buSzPts val="1600"/>
              <a:buFont typeface="Wingdings" panose="05000000000000000000" pitchFamily="2" charset="2"/>
              <a:buChar char="§"/>
            </a:pPr>
            <a:r>
              <a:rPr lang="en-GB" sz="1800" dirty="0">
                <a:latin typeface="Calibri"/>
                <a:ea typeface="Calibri"/>
                <a:cs typeface="Calibri"/>
                <a:sym typeface="Calibri"/>
              </a:rPr>
              <a:t> Δοκιμάστε να χρησιμοποιήσετε πολλαπλές μηχανές αναζήτησης- αυτό σας βοηθά να αμφισβητήσετε το προσωπικό σας φίλτρο. </a:t>
            </a:r>
            <a:endParaRPr dirty="0"/>
          </a:p>
          <a:p>
            <a:pPr marL="514350" lvl="0" indent="-285750" algn="l" rtl="0">
              <a:lnSpc>
                <a:spcPct val="90000"/>
              </a:lnSpc>
              <a:spcBef>
                <a:spcPts val="1000"/>
              </a:spcBef>
              <a:spcAft>
                <a:spcPts val="0"/>
              </a:spcAft>
              <a:buSzPts val="1600"/>
              <a:buFont typeface="Wingdings" panose="05000000000000000000" pitchFamily="2" charset="2"/>
              <a:buChar char="§"/>
            </a:pPr>
            <a:r>
              <a:rPr lang="en-GB" sz="1800" dirty="0">
                <a:latin typeface="Calibri"/>
                <a:ea typeface="Calibri"/>
                <a:cs typeface="Calibri"/>
                <a:sym typeface="Calibri"/>
              </a:rPr>
              <a:t>Χρησιμοποιήστε προφορικές, γραπτές και οπτικές πηγές για να αποκτήσετε πρόσβαση σε πληροφορίες από διάφορες οπτικές γωνίες. Χρησιμοποιώντας ακριβείς λέξεις-κλειδιά και στρατηγικές αναζήτησης, μπορείτε να βελτιώσετε την ποιότητα των αποτελεσμάτων σας.</a:t>
            </a:r>
            <a:endParaRPr dirty="0"/>
          </a:p>
          <a:p>
            <a:pPr marL="514350" lvl="0" indent="-285750" algn="l" rtl="0">
              <a:lnSpc>
                <a:spcPct val="90000"/>
              </a:lnSpc>
              <a:spcBef>
                <a:spcPts val="1000"/>
              </a:spcBef>
              <a:spcAft>
                <a:spcPts val="0"/>
              </a:spcAft>
              <a:buSzPts val="1600"/>
              <a:buFont typeface="Wingdings" panose="05000000000000000000" pitchFamily="2" charset="2"/>
              <a:buChar char="§"/>
            </a:pPr>
            <a:r>
              <a:rPr lang="en-GB" sz="1800" dirty="0">
                <a:latin typeface="Calibri"/>
                <a:ea typeface="Calibri"/>
                <a:cs typeface="Calibri"/>
                <a:sym typeface="Calibri"/>
              </a:rPr>
              <a:t>Ξεκινήστε δημιουργώντας έναν κατάλογο λέξεων-κλειδιών που σχετίζονται με την έρευνα ή το θέμα σας και μην ξεχάσετε να συμπεριλάβετε συνώνυμα. </a:t>
            </a:r>
            <a:endParaRPr dirty="0"/>
          </a:p>
          <a:p>
            <a:pPr marL="514350" lvl="0" indent="-285750" algn="l" rtl="0">
              <a:lnSpc>
                <a:spcPct val="90000"/>
              </a:lnSpc>
              <a:spcBef>
                <a:spcPts val="1000"/>
              </a:spcBef>
              <a:spcAft>
                <a:spcPts val="0"/>
              </a:spcAft>
              <a:buSzPts val="1600"/>
              <a:buFont typeface="Wingdings" panose="05000000000000000000" pitchFamily="2" charset="2"/>
              <a:buChar char="§"/>
            </a:pPr>
            <a:r>
              <a:rPr lang="en-GB" sz="1800" dirty="0">
                <a:latin typeface="Calibri"/>
                <a:ea typeface="Calibri"/>
                <a:cs typeface="Calibri"/>
                <a:sym typeface="Calibri"/>
              </a:rPr>
              <a:t>Προσαρμόστε την αναζήτησή σας χρησιμοποιώντας διαφορετικές λέξεις-κλειδιά και τεχνικές, επιτρέποντάς σας να περιορίσετε ή να διευρύνετε το πεδίο εφαρμογής ανάλογα με τις ανάγκες σας.</a:t>
            </a:r>
            <a:endParaRPr dirty="0"/>
          </a:p>
        </p:txBody>
      </p:sp>
      <p:sp>
        <p:nvSpPr>
          <p:cNvPr id="6" name="Google Shape;181;p29"/>
          <p:cNvSpPr txBox="1"/>
          <p:nvPr/>
        </p:nvSpPr>
        <p:spPr>
          <a:xfrm>
            <a:off x="6292470" y="1362307"/>
            <a:ext cx="5570346" cy="3905520"/>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sz="2400" b="1" i="0" u="none" strike="noStrike" cap="none" dirty="0">
                <a:solidFill>
                  <a:srgbClr val="187498"/>
                </a:solidFill>
                <a:latin typeface="Calibri"/>
                <a:ea typeface="Calibri"/>
                <a:cs typeface="Calibri"/>
                <a:sym typeface="Calibri"/>
              </a:rPr>
              <a:t>Αξιολόγηση </a:t>
            </a:r>
            <a:endParaRPr sz="2400" b="0" i="0" u="none" strike="noStrike" cap="none" dirty="0">
              <a:solidFill>
                <a:srgbClr val="187498"/>
              </a:solidFill>
              <a:latin typeface="Calibri"/>
              <a:ea typeface="Calibri"/>
              <a:cs typeface="Calibri"/>
              <a:sym typeface="Calibri"/>
            </a:endParaRPr>
          </a:p>
          <a:p>
            <a:pPr marL="571500" marR="0" lvl="0" indent="-342900" algn="just"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Αξιολογ</a:t>
            </a:r>
            <a:r>
              <a:rPr lang="el-GR"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ή</a:t>
            </a:r>
            <a:r>
              <a:rPr lang="en-GB" sz="18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στε</a:t>
            </a:r>
            <a:r>
              <a:rPr lang="en-GB"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κριτικά τις πληροφορίες για να εκτιμήσετε τη συνάφεια, τη χρησιμότητα και την αξιοπιστία τους.</a:t>
            </a:r>
            <a:endParaRPr sz="1800" dirty="0">
              <a:latin typeface="Calibri" panose="020F0502020204030204" pitchFamily="34" charset="0"/>
              <a:cs typeface="Calibri" panose="020F0502020204030204" pitchFamily="34" charset="0"/>
            </a:endParaRPr>
          </a:p>
          <a:p>
            <a:pPr marL="571500" marR="0" lvl="0" indent="-342900" algn="just"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Βεβαιωθείτε ότι οι πληροφορίες και οι πηγές είναι αυθεντικές- διατηρήστε μια κριτική οπτική γωνία.</a:t>
            </a:r>
            <a:endParaRPr sz="1800" dirty="0">
              <a:latin typeface="Calibri" panose="020F0502020204030204" pitchFamily="34" charset="0"/>
              <a:cs typeface="Calibri" panose="020F0502020204030204" pitchFamily="34" charset="0"/>
            </a:endParaRPr>
          </a:p>
          <a:p>
            <a:pPr marL="571500" marR="0" lvl="0" indent="-342900" algn="just"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Ελέγξτε ότι οι πληροφορίες είναι ακριβείς, έγκυρες και ενημερωμένες.</a:t>
            </a:r>
            <a:endParaRPr sz="1800" dirty="0">
              <a:latin typeface="Calibri" panose="020F0502020204030204" pitchFamily="34" charset="0"/>
              <a:cs typeface="Calibri" panose="020F0502020204030204" pitchFamily="34" charset="0"/>
            </a:endParaRPr>
          </a:p>
          <a:p>
            <a:pPr marL="571500" marR="0" lvl="0" indent="-342900" algn="just"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Βεβαιωθείτε ότι όλοι οι πόροι και οι πληροφορίες είναι κατάλληλοι και συναφείς με τις ανάγκες σας.</a:t>
            </a: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82790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lvl="0"/>
            <a:r>
              <a:rPr lang="en-GB" b="1" dirty="0"/>
              <a:t>Ψηφιακό περιεχόμενο: Εύρεση, αξιολόγηση, χρήση και δημιουργία του</a:t>
            </a:r>
          </a:p>
        </p:txBody>
      </p:sp>
      <p:sp>
        <p:nvSpPr>
          <p:cNvPr id="7" name="Google Shape;186;p30"/>
          <p:cNvSpPr txBox="1">
            <a:spLocks noGrp="1"/>
          </p:cNvSpPr>
          <p:nvPr>
            <p:ph type="body" idx="1"/>
          </p:nvPr>
        </p:nvSpPr>
        <p:spPr>
          <a:xfrm>
            <a:off x="719470" y="1267889"/>
            <a:ext cx="4998578" cy="1725258"/>
          </a:xfrm>
          <a:prstGeom prst="rect">
            <a:avLst/>
          </a:prstGeom>
          <a:noFill/>
          <a:ln>
            <a:noFill/>
          </a:ln>
        </p:spPr>
        <p:txBody>
          <a:bodyPr spcFirstLastPara="1" wrap="square" lIns="144000" tIns="45700" rIns="91425" bIns="45700" anchor="t" anchorCtr="0">
            <a:noAutofit/>
          </a:bodyPr>
          <a:lstStyle/>
          <a:p>
            <a:pPr marL="457200" marR="0" lvl="0" indent="-228600" algn="l" rtl="0">
              <a:lnSpc>
                <a:spcPct val="90000"/>
              </a:lnSpc>
              <a:spcBef>
                <a:spcPts val="1000"/>
              </a:spcBef>
              <a:spcAft>
                <a:spcPts val="0"/>
              </a:spcAft>
              <a:buClr>
                <a:schemeClr val="dk2"/>
              </a:buClr>
              <a:buSzPts val="1600"/>
              <a:buFont typeface="Arial"/>
              <a:buNone/>
            </a:pPr>
            <a:r>
              <a:rPr lang="en-GB" sz="2400" b="1" dirty="0">
                <a:solidFill>
                  <a:srgbClr val="187498"/>
                </a:solidFill>
                <a:latin typeface="Calibri"/>
                <a:ea typeface="Calibri"/>
                <a:cs typeface="Calibri"/>
                <a:sym typeface="Calibri"/>
              </a:rPr>
              <a:t>Υπεύθυνη χρήση ψηφιακών δεδομένων </a:t>
            </a:r>
            <a:endParaRPr sz="2400" dirty="0">
              <a:solidFill>
                <a:srgbClr val="187498"/>
              </a:solidFill>
              <a:latin typeface="Calibri"/>
              <a:ea typeface="Calibri"/>
              <a:cs typeface="Calibri"/>
              <a:sym typeface="Calibri"/>
            </a:endParaRPr>
          </a:p>
          <a:p>
            <a:pPr marL="514350" marR="0" lvl="0" indent="-285750" algn="just" rtl="0">
              <a:lnSpc>
                <a:spcPct val="90000"/>
              </a:lnSpc>
              <a:spcBef>
                <a:spcPts val="1000"/>
              </a:spcBef>
              <a:spcAft>
                <a:spcPts val="0"/>
              </a:spcAft>
              <a:buClr>
                <a:schemeClr val="dk2"/>
              </a:buClr>
              <a:buSzPts val="1600"/>
              <a:buFont typeface="Wingdings" panose="05000000000000000000" pitchFamily="2" charset="2"/>
              <a:buChar char="§"/>
            </a:pPr>
            <a:r>
              <a:rPr lang="en-GB" sz="1800" dirty="0">
                <a:latin typeface="Calibri"/>
                <a:ea typeface="Calibri"/>
                <a:cs typeface="Calibri"/>
                <a:sym typeface="Calibri"/>
              </a:rPr>
              <a:t>Λάβετε υπόψη σας τυχόν </a:t>
            </a:r>
            <a:r>
              <a:rPr lang="en-GB" sz="1800" dirty="0">
                <a:solidFill>
                  <a:srgbClr val="187498"/>
                </a:solidFill>
                <a:latin typeface="Calibri"/>
                <a:ea typeface="Calibri"/>
                <a:cs typeface="Calibri"/>
                <a:sym typeface="Calibri"/>
              </a:rPr>
              <a:t>περιορισμούς </a:t>
            </a:r>
            <a:r>
              <a:rPr lang="en-GB" sz="1800" dirty="0">
                <a:latin typeface="Calibri"/>
                <a:ea typeface="Calibri"/>
                <a:cs typeface="Calibri"/>
                <a:sym typeface="Calibri"/>
              </a:rPr>
              <a:t>στη χρήση ψηφιακού περιεχομένου όταν το χρησιμοποιείτε.</a:t>
            </a:r>
            <a:endParaRPr sz="1800" dirty="0">
              <a:latin typeface="Calibri"/>
              <a:ea typeface="Calibri"/>
              <a:cs typeface="Calibri"/>
              <a:sym typeface="Calibri"/>
            </a:endParaRPr>
          </a:p>
          <a:p>
            <a:pPr marL="514350" marR="0" lvl="0" indent="-285750" algn="just" rtl="0">
              <a:lnSpc>
                <a:spcPct val="90000"/>
              </a:lnSpc>
              <a:spcBef>
                <a:spcPts val="1000"/>
              </a:spcBef>
              <a:spcAft>
                <a:spcPts val="0"/>
              </a:spcAft>
              <a:buClr>
                <a:schemeClr val="dk2"/>
              </a:buClr>
              <a:buSzPts val="1600"/>
              <a:buFont typeface="Wingdings" panose="05000000000000000000" pitchFamily="2" charset="2"/>
              <a:buChar char="§"/>
            </a:pPr>
            <a:r>
              <a:rPr lang="en-GB" sz="1800" dirty="0">
                <a:latin typeface="Calibri"/>
                <a:ea typeface="Calibri"/>
                <a:cs typeface="Calibri"/>
                <a:sym typeface="Calibri"/>
              </a:rPr>
              <a:t>Αναγνωρίστε ή </a:t>
            </a:r>
            <a:r>
              <a:rPr lang="en-GB" sz="1800" dirty="0">
                <a:solidFill>
                  <a:srgbClr val="187498"/>
                </a:solidFill>
                <a:latin typeface="Calibri"/>
                <a:ea typeface="Calibri"/>
                <a:cs typeface="Calibri"/>
                <a:sym typeface="Calibri"/>
              </a:rPr>
              <a:t>αναφέρετε τον δημιουργό </a:t>
            </a:r>
            <a:r>
              <a:rPr lang="en-GB" sz="1800" dirty="0">
                <a:latin typeface="Calibri"/>
                <a:ea typeface="Calibri"/>
                <a:cs typeface="Calibri"/>
                <a:sym typeface="Calibri"/>
              </a:rPr>
              <a:t>οποιουδήποτε ψηφιακού περιεχομένου χρησιμοποιείτε στο έργο σας.</a:t>
            </a:r>
            <a:endParaRPr sz="1800"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endParaRPr dirty="0"/>
          </a:p>
          <a:p>
            <a:pPr marL="457200" marR="0" lvl="0" indent="-228600" algn="just" rtl="0">
              <a:lnSpc>
                <a:spcPct val="90000"/>
              </a:lnSpc>
              <a:spcBef>
                <a:spcPts val="1000"/>
              </a:spcBef>
              <a:spcAft>
                <a:spcPts val="0"/>
              </a:spcAft>
              <a:buClr>
                <a:schemeClr val="dk2"/>
              </a:buClr>
              <a:buSzPts val="1600"/>
              <a:buFont typeface="Arial"/>
              <a:buNone/>
            </a:pPr>
            <a:endParaRPr dirty="0"/>
          </a:p>
        </p:txBody>
      </p:sp>
      <p:sp>
        <p:nvSpPr>
          <p:cNvPr id="8" name="Google Shape;188;p30"/>
          <p:cNvSpPr txBox="1"/>
          <p:nvPr/>
        </p:nvSpPr>
        <p:spPr>
          <a:xfrm>
            <a:off x="6765142" y="1126477"/>
            <a:ext cx="5085482" cy="5140212"/>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sz="2400" b="1" i="0" u="none" strike="noStrike" cap="none" dirty="0">
                <a:solidFill>
                  <a:srgbClr val="187498"/>
                </a:solidFill>
                <a:latin typeface="Calibri"/>
                <a:ea typeface="Calibri"/>
                <a:cs typeface="Calibri"/>
                <a:sym typeface="Calibri"/>
              </a:rPr>
              <a:t>Δημιουργία ψηφιακού περιεχομένου </a:t>
            </a:r>
            <a:endParaRPr sz="2400" b="0" i="0" u="none" strike="noStrike" cap="none" dirty="0">
              <a:solidFill>
                <a:srgbClr val="187498"/>
              </a:solidFill>
              <a:latin typeface="Calibri"/>
              <a:ea typeface="Calibri"/>
              <a:cs typeface="Calibri"/>
              <a:sym typeface="Calibri"/>
            </a:endParaRPr>
          </a:p>
          <a:p>
            <a:pPr marL="228600" marR="0" lvl="0" algn="l" rtl="0">
              <a:lnSpc>
                <a:spcPct val="90000"/>
              </a:lnSpc>
              <a:spcBef>
                <a:spcPts val="1000"/>
              </a:spcBef>
              <a:spcAft>
                <a:spcPts val="0"/>
              </a:spcAft>
              <a:buClr>
                <a:schemeClr val="dk2"/>
              </a:buClr>
              <a:buSzPts val="1600"/>
            </a:pPr>
            <a:r>
              <a:rPr lang="en-GB" sz="1800" b="0" i="0" u="none" strike="noStrike" cap="none" dirty="0">
                <a:solidFill>
                  <a:schemeClr val="dk2"/>
                </a:solidFill>
                <a:latin typeface="Calibri"/>
                <a:ea typeface="Calibri"/>
                <a:cs typeface="Calibri"/>
                <a:sym typeface="Calibri"/>
              </a:rPr>
              <a:t>Η δημιουργία ουσιαστικού ψηφιακού περιεχομένου απαιτεί:</a:t>
            </a:r>
            <a:endParaRPr sz="18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chemeClr val="dk2"/>
              </a:buClr>
              <a:buSzPts val="1600"/>
              <a:buFont typeface="Wingdings" panose="05000000000000000000" pitchFamily="2" charset="2"/>
              <a:buChar char="§"/>
            </a:pPr>
            <a:r>
              <a:rPr lang="el-GR" sz="1800" b="0" i="0" u="none" strike="noStrike" cap="none" dirty="0">
                <a:solidFill>
                  <a:schemeClr val="dk2"/>
                </a:solidFill>
                <a:latin typeface="Calibri"/>
                <a:ea typeface="Calibri"/>
                <a:cs typeface="Calibri"/>
                <a:sym typeface="Calibri"/>
              </a:rPr>
              <a:t>Να ικανοποιήσετε </a:t>
            </a:r>
            <a:r>
              <a:rPr lang="en-GB" sz="1800" b="0" i="0" u="none" strike="noStrike" cap="none" dirty="0" err="1">
                <a:solidFill>
                  <a:schemeClr val="dk2"/>
                </a:solidFill>
                <a:latin typeface="Calibri"/>
                <a:ea typeface="Calibri"/>
                <a:cs typeface="Calibri"/>
                <a:sym typeface="Calibri"/>
              </a:rPr>
              <a:t>τις</a:t>
            </a:r>
            <a:r>
              <a:rPr lang="en-GB" sz="1800" b="0" i="0" u="none" strike="noStrike" cap="none" dirty="0">
                <a:solidFill>
                  <a:schemeClr val="dk2"/>
                </a:solidFill>
                <a:latin typeface="Calibri"/>
                <a:ea typeface="Calibri"/>
                <a:cs typeface="Calibri"/>
                <a:sym typeface="Calibri"/>
              </a:rPr>
              <a:t> </a:t>
            </a:r>
            <a:r>
              <a:rPr lang="en-GB" sz="1800" b="0" i="0" u="none" strike="noStrike" cap="none" dirty="0">
                <a:solidFill>
                  <a:srgbClr val="187498"/>
                </a:solidFill>
                <a:latin typeface="Calibri"/>
                <a:ea typeface="Calibri"/>
                <a:cs typeface="Calibri"/>
                <a:sym typeface="Calibri"/>
              </a:rPr>
              <a:t>ανάγκες του κοινού σας </a:t>
            </a:r>
            <a:r>
              <a:rPr lang="en-GB" sz="1800" b="0" i="0" u="none" strike="noStrike" cap="none" dirty="0">
                <a:solidFill>
                  <a:schemeClr val="dk2"/>
                </a:solidFill>
                <a:latin typeface="Calibri"/>
                <a:ea typeface="Calibri"/>
                <a:cs typeface="Calibri"/>
                <a:sym typeface="Calibri"/>
              </a:rPr>
              <a:t>κατανοώντας τις </a:t>
            </a:r>
            <a:endParaRPr lang="el-GR" sz="18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chemeClr val="dk2"/>
              </a:buClr>
              <a:buSzPts val="1600"/>
              <a:buFont typeface="Wingdings" panose="05000000000000000000" pitchFamily="2" charset="2"/>
              <a:buChar char="§"/>
            </a:pPr>
            <a:r>
              <a:rPr lang="el-GR" sz="1800" dirty="0">
                <a:solidFill>
                  <a:srgbClr val="187498"/>
                </a:solidFill>
                <a:latin typeface="Calibri"/>
                <a:ea typeface="Calibri"/>
                <a:cs typeface="Calibri"/>
                <a:sym typeface="Calibri"/>
              </a:rPr>
              <a:t>Να χ</a:t>
            </a:r>
            <a:r>
              <a:rPr lang="en-GB" sz="1800" b="0" i="0" u="none" strike="noStrike" cap="none" dirty="0" err="1">
                <a:solidFill>
                  <a:srgbClr val="187498"/>
                </a:solidFill>
                <a:latin typeface="Calibri"/>
                <a:ea typeface="Calibri"/>
                <a:cs typeface="Calibri"/>
                <a:sym typeface="Calibri"/>
              </a:rPr>
              <a:t>ρησιμο</a:t>
            </a:r>
            <a:r>
              <a:rPr lang="en-GB" sz="1800" b="0" i="0" u="none" strike="noStrike" cap="none" dirty="0">
                <a:solidFill>
                  <a:srgbClr val="187498"/>
                </a:solidFill>
                <a:latin typeface="Calibri"/>
                <a:ea typeface="Calibri"/>
                <a:cs typeface="Calibri"/>
                <a:sym typeface="Calibri"/>
              </a:rPr>
              <a:t>ποιήσ</a:t>
            </a:r>
            <a:r>
              <a:rPr lang="el-GR" sz="1800" b="0" i="0" u="none" strike="noStrike" cap="none" dirty="0">
                <a:solidFill>
                  <a:srgbClr val="187498"/>
                </a:solidFill>
                <a:latin typeface="Calibri"/>
                <a:ea typeface="Calibri"/>
                <a:cs typeface="Calibri"/>
                <a:sym typeface="Calibri"/>
              </a:rPr>
              <a:t>ε</a:t>
            </a:r>
            <a:r>
              <a:rPr lang="en-GB" sz="1800" b="0" i="0" u="none" strike="noStrike" cap="none" dirty="0" err="1">
                <a:solidFill>
                  <a:srgbClr val="187498"/>
                </a:solidFill>
                <a:latin typeface="Calibri"/>
                <a:ea typeface="Calibri"/>
                <a:cs typeface="Calibri"/>
                <a:sym typeface="Calibri"/>
              </a:rPr>
              <a:t>τε</a:t>
            </a:r>
            <a:r>
              <a:rPr lang="en-GB" sz="1800" b="0" i="0" u="none" strike="noStrike" cap="none" dirty="0">
                <a:solidFill>
                  <a:srgbClr val="187498"/>
                </a:solidFill>
                <a:latin typeface="Calibri"/>
                <a:ea typeface="Calibri"/>
                <a:cs typeface="Calibri"/>
                <a:sym typeface="Calibri"/>
              </a:rPr>
              <a:t> δεξιότητες δημιουργικής και κριτικής σκέψης </a:t>
            </a:r>
            <a:r>
              <a:rPr lang="en-GB" sz="1800" b="0" i="0" u="none" strike="noStrike" cap="none" dirty="0">
                <a:solidFill>
                  <a:schemeClr val="dk2"/>
                </a:solidFill>
                <a:latin typeface="Calibri"/>
                <a:ea typeface="Calibri"/>
                <a:cs typeface="Calibri"/>
                <a:sym typeface="Calibri"/>
              </a:rPr>
              <a:t>για να παράγετε ποιοτικό υλικό που ανταποκρίνεται στις μαθησιακές απαιτήσεις</a:t>
            </a:r>
            <a:endParaRPr sz="18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2"/>
                </a:solidFill>
                <a:latin typeface="Calibri"/>
                <a:ea typeface="Calibri"/>
                <a:cs typeface="Calibri"/>
                <a:sym typeface="Calibri"/>
              </a:rPr>
              <a:t>Να </a:t>
            </a:r>
            <a:r>
              <a:rPr lang="el-GR" sz="1800" b="0" i="0" u="none" strike="noStrike" cap="none" dirty="0">
                <a:solidFill>
                  <a:schemeClr val="dk2"/>
                </a:solidFill>
                <a:latin typeface="Calibri"/>
                <a:ea typeface="Calibri"/>
                <a:cs typeface="Calibri"/>
                <a:sym typeface="Calibri"/>
              </a:rPr>
              <a:t>χρησιμοποιείτε </a:t>
            </a:r>
            <a:r>
              <a:rPr lang="en-GB" sz="1800" b="0" i="0" u="none" strike="noStrike" cap="none" dirty="0">
                <a:solidFill>
                  <a:schemeClr val="dk2"/>
                </a:solidFill>
                <a:latin typeface="Calibri"/>
                <a:ea typeface="Calibri"/>
                <a:cs typeface="Calibri"/>
                <a:sym typeface="Calibri"/>
              </a:rPr>
              <a:t>απ</a:t>
            </a:r>
            <a:r>
              <a:rPr lang="en-GB" sz="1800" b="0" i="0" u="none" strike="noStrike" cap="none" dirty="0" err="1">
                <a:solidFill>
                  <a:schemeClr val="dk2"/>
                </a:solidFill>
                <a:latin typeface="Calibri"/>
                <a:ea typeface="Calibri"/>
                <a:cs typeface="Calibri"/>
                <a:sym typeface="Calibri"/>
              </a:rPr>
              <a:t>οτελεσμ</a:t>
            </a:r>
            <a:r>
              <a:rPr lang="en-GB" sz="1800" b="0" i="0" u="none" strike="noStrike" cap="none" dirty="0">
                <a:solidFill>
                  <a:schemeClr val="dk2"/>
                </a:solidFill>
                <a:latin typeface="Calibri"/>
                <a:ea typeface="Calibri"/>
                <a:cs typeface="Calibri"/>
                <a:sym typeface="Calibri"/>
              </a:rPr>
              <a:t>ατικά και με αυτοπεποίθηση μια </a:t>
            </a:r>
            <a:r>
              <a:rPr lang="en-GB" sz="1800" b="0" i="0" u="none" strike="noStrike" cap="none" dirty="0">
                <a:solidFill>
                  <a:srgbClr val="187498"/>
                </a:solidFill>
                <a:latin typeface="Calibri"/>
                <a:ea typeface="Calibri"/>
                <a:cs typeface="Calibri"/>
                <a:sym typeface="Calibri"/>
              </a:rPr>
              <a:t>ποικιλία ψηφιακών εργαλείων</a:t>
            </a:r>
            <a:endParaRPr sz="18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2"/>
                </a:solidFill>
                <a:latin typeface="Calibri"/>
                <a:ea typeface="Calibri"/>
                <a:cs typeface="Calibri"/>
                <a:sym typeface="Calibri"/>
              </a:rPr>
              <a:t>Να είστε </a:t>
            </a:r>
            <a:r>
              <a:rPr lang="en-GB" sz="1800" b="0" i="0" u="none" strike="noStrike" cap="none" dirty="0">
                <a:solidFill>
                  <a:srgbClr val="187498"/>
                </a:solidFill>
                <a:latin typeface="Calibri"/>
                <a:ea typeface="Calibri"/>
                <a:cs typeface="Calibri"/>
                <a:sym typeface="Calibri"/>
              </a:rPr>
              <a:t>ειλικρινείς, ηθικοί και υπεύθυνοι </a:t>
            </a:r>
            <a:r>
              <a:rPr lang="en-GB" sz="1800" b="0" i="0" u="none" strike="noStrike" cap="none" dirty="0">
                <a:solidFill>
                  <a:schemeClr val="dk2"/>
                </a:solidFill>
                <a:latin typeface="Calibri"/>
                <a:ea typeface="Calibri"/>
                <a:cs typeface="Calibri"/>
                <a:sym typeface="Calibri"/>
              </a:rPr>
              <a:t>όταν δημοσιεύετε</a:t>
            </a:r>
            <a:endParaRPr sz="18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chemeClr val="dk2"/>
              </a:buClr>
              <a:buSzPts val="1600"/>
              <a:buFont typeface="Wingdings" panose="05000000000000000000" pitchFamily="2" charset="2"/>
              <a:buChar char="§"/>
            </a:pPr>
            <a:r>
              <a:rPr lang="en-GB" sz="1800" b="0" i="0" u="none" strike="noStrike" cap="none" dirty="0">
                <a:solidFill>
                  <a:schemeClr val="dk2"/>
                </a:solidFill>
                <a:latin typeface="Calibri"/>
                <a:ea typeface="Calibri"/>
                <a:cs typeface="Calibri"/>
                <a:sym typeface="Calibri"/>
              </a:rPr>
              <a:t>Να </a:t>
            </a:r>
            <a:r>
              <a:rPr lang="en-GB" sz="1800" b="0" i="0" u="none" strike="noStrike" cap="none" dirty="0">
                <a:solidFill>
                  <a:srgbClr val="187498"/>
                </a:solidFill>
                <a:latin typeface="Calibri"/>
                <a:ea typeface="Calibri"/>
                <a:cs typeface="Calibri"/>
                <a:sym typeface="Calibri"/>
              </a:rPr>
              <a:t>σέβεστε τους άλλους κατόχους πνευματικών δικαιωμάτων </a:t>
            </a:r>
            <a:r>
              <a:rPr lang="en-GB" sz="1800" b="0" i="0" u="none" strike="noStrike" cap="none" dirty="0">
                <a:solidFill>
                  <a:schemeClr val="dk2"/>
                </a:solidFill>
                <a:latin typeface="Calibri"/>
                <a:ea typeface="Calibri"/>
                <a:cs typeface="Calibri"/>
                <a:sym typeface="Calibri"/>
              </a:rPr>
              <a:t>και να προστατεύετε τα δικαιώματα του εκδότη σας.</a:t>
            </a:r>
            <a:endParaRPr sz="1800" b="0" i="0" u="none" strike="noStrike" cap="none" dirty="0">
              <a:solidFill>
                <a:schemeClr val="dk2"/>
              </a:solidFill>
              <a:latin typeface="Calibri"/>
              <a:ea typeface="Calibri"/>
              <a:cs typeface="Calibri"/>
              <a:sym typeface="Calibri"/>
            </a:endParaRPr>
          </a:p>
          <a:p>
            <a:pPr marL="514350" marR="0" lvl="0" indent="-184150" algn="just" rtl="0">
              <a:lnSpc>
                <a:spcPct val="90000"/>
              </a:lnSpc>
              <a:spcBef>
                <a:spcPts val="1000"/>
              </a:spcBef>
              <a:spcAft>
                <a:spcPts val="0"/>
              </a:spcAft>
              <a:buClr>
                <a:schemeClr val="dk2"/>
              </a:buClr>
              <a:buSzPts val="1600"/>
              <a:buFont typeface="Arial"/>
              <a:buNone/>
            </a:pPr>
            <a:endParaRPr sz="1600" b="0" i="0" u="none" strike="noStrike" cap="none" dirty="0">
              <a:solidFill>
                <a:schemeClr val="dk2"/>
              </a:solidFill>
              <a:latin typeface="Roboto Condensed Light"/>
              <a:ea typeface="Roboto Condensed Light"/>
              <a:cs typeface="Roboto Condensed Light"/>
              <a:sym typeface="Roboto Condensed Light"/>
            </a:endParaRPr>
          </a:p>
        </p:txBody>
      </p:sp>
      <p:pic>
        <p:nvPicPr>
          <p:cNvPr id="9" name="Google Shape;189;p30"/>
          <p:cNvPicPr preferRelativeResize="0"/>
          <p:nvPr/>
        </p:nvPicPr>
        <p:blipFill rotWithShape="1">
          <a:blip r:embed="rId3">
            <a:alphaModFix/>
          </a:blip>
          <a:srcRect/>
          <a:stretch/>
        </p:blipFill>
        <p:spPr>
          <a:xfrm>
            <a:off x="865774" y="4337519"/>
            <a:ext cx="4852274" cy="1929170"/>
          </a:xfrm>
          <a:prstGeom prst="rect">
            <a:avLst/>
          </a:prstGeom>
          <a:noFill/>
          <a:ln>
            <a:noFill/>
          </a:ln>
        </p:spPr>
      </p:pic>
    </p:spTree>
    <p:extLst>
      <p:ext uri="{BB962C8B-B14F-4D97-AF65-F5344CB8AC3E}">
        <p14:creationId xmlns:p14="http://schemas.microsoft.com/office/powerpoint/2010/main" val="410122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10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10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10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fade">
                                      <p:cBhvr>
                                        <p:cTn id="47" dur="1000"/>
                                        <p:tgtEl>
                                          <p:spTgt spid="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6" end="6"/>
                                            </p:txEl>
                                          </p:spTgt>
                                        </p:tgtEl>
                                        <p:attrNameLst>
                                          <p:attrName>style.visibility</p:attrName>
                                        </p:attrNameLst>
                                      </p:cBhvr>
                                      <p:to>
                                        <p:strVal val="visible"/>
                                      </p:to>
                                    </p:set>
                                    <p:animEffect transition="in" filter="fade">
                                      <p:cBhvr>
                                        <p:cTn id="5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lvl="0"/>
            <a:r>
              <a:rPr lang="en-GB" b="1" dirty="0"/>
              <a:t>Δοκιμάστε τις ψηφιακές σας δεξιότητες</a:t>
            </a:r>
          </a:p>
        </p:txBody>
      </p:sp>
      <p:sp>
        <p:nvSpPr>
          <p:cNvPr id="10" name="Google Shape;195;p31"/>
          <p:cNvSpPr txBox="1">
            <a:spLocks noGrp="1"/>
          </p:cNvSpPr>
          <p:nvPr>
            <p:ph type="body" idx="1"/>
          </p:nvPr>
        </p:nvSpPr>
        <p:spPr>
          <a:xfrm>
            <a:off x="185407" y="1737359"/>
            <a:ext cx="6139193" cy="4220403"/>
          </a:xfrm>
          <a:prstGeom prst="rect">
            <a:avLst/>
          </a:prstGeom>
          <a:noFill/>
          <a:ln>
            <a:noFill/>
          </a:ln>
        </p:spPr>
        <p:txBody>
          <a:bodyPr spcFirstLastPara="1" wrap="square" lIns="144000" tIns="45700" rIns="91425" bIns="45700" anchor="t" anchorCtr="0">
            <a:noAutofit/>
          </a:bodyPr>
          <a:lstStyle/>
          <a:p>
            <a:pPr marL="514350" marR="0" lvl="0" indent="-285750" algn="just" rtl="0">
              <a:lnSpc>
                <a:spcPct val="100000"/>
              </a:lnSpc>
              <a:spcBef>
                <a:spcPts val="1000"/>
              </a:spcBef>
              <a:spcAft>
                <a:spcPts val="0"/>
              </a:spcAft>
              <a:buClr>
                <a:schemeClr val="dk2"/>
              </a:buClr>
              <a:buSzPts val="1600"/>
              <a:buFont typeface="Wingdings" panose="05000000000000000000" pitchFamily="2" charset="2"/>
              <a:buChar char="§"/>
            </a:pPr>
            <a:r>
              <a:rPr lang="en-GB" sz="1800" b="1" dirty="0">
                <a:solidFill>
                  <a:srgbClr val="187498"/>
                </a:solidFill>
                <a:latin typeface="Calibri" panose="020F0502020204030204" pitchFamily="34" charset="0"/>
                <a:ea typeface="Calibri"/>
                <a:cs typeface="Calibri" panose="020F0502020204030204" pitchFamily="34" charset="0"/>
                <a:sym typeface="Calibri"/>
              </a:rPr>
              <a:t>Δοκιμάστε τις ψηφιακές σας δεξιότητες για </a:t>
            </a:r>
            <a:r>
              <a:rPr lang="en-GB" sz="1800" dirty="0">
                <a:latin typeface="Calibri" panose="020F0502020204030204" pitchFamily="34" charset="0"/>
                <a:ea typeface="Calibri"/>
                <a:cs typeface="Calibri" panose="020F0502020204030204" pitchFamily="34" charset="0"/>
                <a:sym typeface="Calibri"/>
              </a:rPr>
              <a:t>να κατανοήσετε </a:t>
            </a:r>
            <a:r>
              <a:rPr lang="el-GR" sz="1800" dirty="0">
                <a:latin typeface="Calibri" panose="020F0502020204030204" pitchFamily="34" charset="0"/>
                <a:ea typeface="Calibri"/>
                <a:cs typeface="Calibri" panose="020F0502020204030204" pitchFamily="34" charset="0"/>
                <a:sym typeface="Calibri"/>
              </a:rPr>
              <a:t>την τρέχουσα ψηφιακή σας επάρκεια </a:t>
            </a:r>
            <a:r>
              <a:rPr lang="en-GB" sz="1800" dirty="0">
                <a:latin typeface="Calibri" panose="020F0502020204030204" pitchFamily="34" charset="0"/>
                <a:ea typeface="Calibri"/>
                <a:cs typeface="Calibri" panose="020F0502020204030204" pitchFamily="34" charset="0"/>
                <a:sym typeface="Calibri"/>
              </a:rPr>
              <a:t>και να προσδιορίσετε τι μπορείτε να κάνετε στη συνέχεια για να τ</a:t>
            </a:r>
            <a:r>
              <a:rPr lang="el-GR" sz="1800" dirty="0">
                <a:latin typeface="Calibri" panose="020F0502020204030204" pitchFamily="34" charset="0"/>
                <a:ea typeface="Calibri"/>
                <a:cs typeface="Calibri" panose="020F0502020204030204" pitchFamily="34" charset="0"/>
                <a:sym typeface="Calibri"/>
              </a:rPr>
              <a:t>ην</a:t>
            </a:r>
            <a:r>
              <a:rPr lang="en-GB" sz="1800" dirty="0">
                <a:latin typeface="Calibri" panose="020F0502020204030204" pitchFamily="34" charset="0"/>
                <a:ea typeface="Calibri"/>
                <a:cs typeface="Calibri" panose="020F0502020204030204" pitchFamily="34" charset="0"/>
                <a:sym typeface="Calibri"/>
              </a:rPr>
              <a:t> βελτιώσετε. </a:t>
            </a:r>
            <a:endParaRPr sz="1800" dirty="0">
              <a:latin typeface="Calibri" panose="020F0502020204030204" pitchFamily="34" charset="0"/>
              <a:cs typeface="Calibri" panose="020F0502020204030204" pitchFamily="34" charset="0"/>
            </a:endParaRPr>
          </a:p>
          <a:p>
            <a:pPr marL="514350" marR="0" lvl="0" indent="-285750" algn="just" rtl="0">
              <a:lnSpc>
                <a:spcPct val="100000"/>
              </a:lnSpc>
              <a:spcBef>
                <a:spcPts val="1000"/>
              </a:spcBef>
              <a:spcAft>
                <a:spcPts val="0"/>
              </a:spcAft>
              <a:buClr>
                <a:schemeClr val="dk2"/>
              </a:buClr>
              <a:buSzPts val="1600"/>
              <a:buFont typeface="Wingdings" panose="05000000000000000000" pitchFamily="2" charset="2"/>
              <a:buChar char="§"/>
            </a:pPr>
            <a:r>
              <a:rPr lang="en-GB" sz="1800" dirty="0">
                <a:latin typeface="Calibri" panose="020F0502020204030204" pitchFamily="34" charset="0"/>
                <a:ea typeface="Calibri"/>
                <a:cs typeface="Calibri" panose="020F0502020204030204" pitchFamily="34" charset="0"/>
                <a:sym typeface="Calibri"/>
              </a:rPr>
              <a:t>Το εργαλείο "</a:t>
            </a:r>
            <a:r>
              <a:rPr lang="en-GB" sz="1800" b="1" u="sng" dirty="0">
                <a:solidFill>
                  <a:schemeClr val="hlink"/>
                </a:solidFill>
                <a:latin typeface="Calibri" panose="020F0502020204030204" pitchFamily="34" charset="0"/>
                <a:ea typeface="Calibri"/>
                <a:cs typeface="Calibri" panose="020F0502020204030204" pitchFamily="34" charset="0"/>
                <a:sym typeface="Calibri"/>
                <a:hlinkClick r:id="rId3"/>
              </a:rPr>
              <a:t>My Digi skills</a:t>
            </a:r>
            <a:r>
              <a:rPr lang="en-GB" sz="1800" b="1" dirty="0">
                <a:latin typeface="Calibri" panose="020F0502020204030204" pitchFamily="34" charset="0"/>
                <a:ea typeface="Calibri"/>
                <a:cs typeface="Calibri" panose="020F0502020204030204" pitchFamily="34" charset="0"/>
                <a:sym typeface="Calibri"/>
              </a:rPr>
              <a:t>" </a:t>
            </a:r>
            <a:r>
              <a:rPr lang="en-GB" sz="1800" dirty="0">
                <a:latin typeface="Calibri" panose="020F0502020204030204" pitchFamily="34" charset="0"/>
                <a:ea typeface="Calibri"/>
                <a:cs typeface="Calibri" panose="020F0502020204030204" pitchFamily="34" charset="0"/>
                <a:sym typeface="Calibri"/>
              </a:rPr>
              <a:t>βασίζεται στο καθιερωμένο Ευρωπαϊκό Πλαίσιο Ψηφιακών Ικανοτήτων - </a:t>
            </a:r>
            <a:r>
              <a:rPr lang="en-GB" sz="1800" dirty="0" err="1">
                <a:latin typeface="Calibri" panose="020F0502020204030204" pitchFamily="34" charset="0"/>
                <a:ea typeface="Calibri"/>
                <a:cs typeface="Calibri" panose="020F0502020204030204" pitchFamily="34" charset="0"/>
                <a:sym typeface="Calibri"/>
              </a:rPr>
              <a:t>DigComp </a:t>
            </a:r>
            <a:r>
              <a:rPr lang="en-GB" sz="1800" dirty="0">
                <a:latin typeface="Calibri" panose="020F0502020204030204" pitchFamily="34" charset="0"/>
                <a:ea typeface="Calibri"/>
                <a:cs typeface="Calibri" panose="020F0502020204030204" pitchFamily="34" charset="0"/>
                <a:sym typeface="Calibri"/>
              </a:rPr>
              <a:t>2.0. </a:t>
            </a:r>
            <a:endParaRPr sz="1800" dirty="0">
              <a:latin typeface="Calibri" panose="020F0502020204030204" pitchFamily="34" charset="0"/>
              <a:cs typeface="Calibri" panose="020F0502020204030204" pitchFamily="34" charset="0"/>
            </a:endParaRPr>
          </a:p>
          <a:p>
            <a:pPr marL="514350" lvl="0" indent="-285750" algn="just" rtl="0">
              <a:lnSpc>
                <a:spcPct val="100000"/>
              </a:lnSpc>
              <a:spcBef>
                <a:spcPts val="1000"/>
              </a:spcBef>
              <a:spcAft>
                <a:spcPts val="0"/>
              </a:spcAft>
              <a:buSzPts val="1600"/>
              <a:buFont typeface="Wingdings" panose="05000000000000000000" pitchFamily="2" charset="2"/>
              <a:buChar char="§"/>
            </a:pPr>
            <a:r>
              <a:rPr lang="en-GB" sz="1800" dirty="0" err="1">
                <a:latin typeface="Calibri" panose="020F0502020204030204" pitchFamily="34" charset="0"/>
                <a:ea typeface="Calibri"/>
                <a:cs typeface="Calibri" panose="020F0502020204030204" pitchFamily="34" charset="0"/>
                <a:sym typeface="Calibri"/>
              </a:rPr>
              <a:t>Το MyDigiSkills </a:t>
            </a:r>
            <a:r>
              <a:rPr lang="en-GB" sz="1800" dirty="0">
                <a:latin typeface="Calibri" panose="020F0502020204030204" pitchFamily="34" charset="0"/>
                <a:ea typeface="Calibri"/>
                <a:cs typeface="Calibri" panose="020F0502020204030204" pitchFamily="34" charset="0"/>
                <a:sym typeface="Calibri"/>
              </a:rPr>
              <a:t>σας βοηθά να κατανοήσετε καλύτερα το επίπεδο των ψηφιακών σας δεξιοτήτων με βάση τις γνώσεις, τις δεξιότητες και τη στάση σας σε καθέναν από τους πέντε τομείς του Ευρωπαϊκού Πλαισίου Ψηφιακών Ικανοτήτων για τους Πολίτες, γνωστού ως </a:t>
            </a:r>
            <a:r>
              <a:rPr lang="en-GB" sz="1800" dirty="0" err="1">
                <a:latin typeface="Calibri" panose="020F0502020204030204" pitchFamily="34" charset="0"/>
                <a:ea typeface="Calibri"/>
                <a:cs typeface="Calibri" panose="020F0502020204030204" pitchFamily="34" charset="0"/>
                <a:sym typeface="Calibri"/>
              </a:rPr>
              <a:t>DigComp</a:t>
            </a:r>
            <a:r>
              <a:rPr lang="en-GB" sz="1800" dirty="0">
                <a:latin typeface="Calibri" panose="020F0502020204030204" pitchFamily="34" charset="0"/>
                <a:ea typeface="Calibri"/>
                <a:cs typeface="Calibri" panose="020F0502020204030204" pitchFamily="34" charset="0"/>
                <a:sym typeface="Calibri"/>
              </a:rPr>
              <a:t>. </a:t>
            </a:r>
            <a:endParaRPr sz="1800" dirty="0">
              <a:latin typeface="Calibri" panose="020F0502020204030204" pitchFamily="34" charset="0"/>
              <a:cs typeface="Calibri" panose="020F0502020204030204" pitchFamily="34" charset="0"/>
            </a:endParaRPr>
          </a:p>
          <a:p>
            <a:pPr marL="514350" lvl="0" indent="-285750" algn="just" rtl="0">
              <a:lnSpc>
                <a:spcPct val="100000"/>
              </a:lnSpc>
              <a:spcBef>
                <a:spcPts val="1000"/>
              </a:spcBef>
              <a:spcAft>
                <a:spcPts val="0"/>
              </a:spcAft>
              <a:buSzPts val="1600"/>
              <a:buFont typeface="Wingdings" panose="05000000000000000000" pitchFamily="2" charset="2"/>
              <a:buChar char="§"/>
            </a:pPr>
            <a:r>
              <a:rPr lang="en-GB" sz="1800" dirty="0">
                <a:latin typeface="Calibri" panose="020F0502020204030204" pitchFamily="34" charset="0"/>
                <a:ea typeface="Calibri"/>
                <a:cs typeface="Calibri" panose="020F0502020204030204" pitchFamily="34" charset="0"/>
                <a:sym typeface="Calibri"/>
              </a:rPr>
              <a:t>Στο τέλος θα λάβετε μια έκθεση σχετικά με τα επίπεδα των ψηφιακών σας δεξιοτήτων.</a:t>
            </a:r>
            <a:endParaRPr sz="1800" dirty="0">
              <a:latin typeface="Calibri" panose="020F0502020204030204" pitchFamily="34" charset="0"/>
              <a:ea typeface="Calibri"/>
              <a:cs typeface="Calibri" panose="020F0502020204030204" pitchFamily="34" charset="0"/>
              <a:sym typeface="Calibri"/>
            </a:endParaRPr>
          </a:p>
          <a:p>
            <a:pPr marL="457200" marR="0" lvl="0" indent="-228600" algn="just" rtl="0">
              <a:lnSpc>
                <a:spcPct val="90000"/>
              </a:lnSpc>
              <a:spcBef>
                <a:spcPts val="1000"/>
              </a:spcBef>
              <a:spcAft>
                <a:spcPts val="0"/>
              </a:spcAft>
              <a:buClr>
                <a:schemeClr val="dk2"/>
              </a:buClr>
              <a:buSzPts val="1600"/>
              <a:buFont typeface="Arial"/>
              <a:buNone/>
            </a:pPr>
            <a:endParaRPr b="1" dirty="0"/>
          </a:p>
          <a:p>
            <a:pPr marL="457200" marR="0" lvl="0" indent="-228600" algn="just" rtl="0">
              <a:lnSpc>
                <a:spcPct val="90000"/>
              </a:lnSpc>
              <a:spcBef>
                <a:spcPts val="1000"/>
              </a:spcBef>
              <a:spcAft>
                <a:spcPts val="0"/>
              </a:spcAft>
              <a:buClr>
                <a:schemeClr val="dk2"/>
              </a:buClr>
              <a:buSzPts val="1600"/>
              <a:buFont typeface="Arial"/>
              <a:buNone/>
            </a:pPr>
            <a:endParaRPr dirty="0"/>
          </a:p>
        </p:txBody>
      </p:sp>
      <p:pic>
        <p:nvPicPr>
          <p:cNvPr id="11" name="Google Shape;197;p31"/>
          <p:cNvPicPr preferRelativeResize="0"/>
          <p:nvPr/>
        </p:nvPicPr>
        <p:blipFill rotWithShape="1">
          <a:blip r:embed="rId4">
            <a:alphaModFix/>
          </a:blip>
          <a:srcRect/>
          <a:stretch/>
        </p:blipFill>
        <p:spPr>
          <a:xfrm>
            <a:off x="6586012" y="2023109"/>
            <a:ext cx="5242991" cy="3271521"/>
          </a:xfrm>
          <a:prstGeom prst="rect">
            <a:avLst/>
          </a:prstGeom>
          <a:noFill/>
          <a:ln>
            <a:noFill/>
          </a:ln>
        </p:spPr>
      </p:pic>
    </p:spTree>
    <p:extLst>
      <p:ext uri="{BB962C8B-B14F-4D97-AF65-F5344CB8AC3E}">
        <p14:creationId xmlns:p14="http://schemas.microsoft.com/office/powerpoint/2010/main" val="372761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822"/>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822"/>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822"/>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822"/>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body" idx="1"/>
          </p:nvPr>
        </p:nvSpPr>
        <p:spPr>
          <a:xfrm>
            <a:off x="295910" y="1704143"/>
            <a:ext cx="5895340" cy="385845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Ανάπτυξη της διαδικτυακής σας ταυτότητας</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Η καθιέρωση μιας σαφούς διαδικτυακής ταυτότητας είναι ζωτικής σημασίας για την επιτυχία στο διαδίκτυο.</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Η ψηφιακή σας προσωπικότητα, ένα μείγμα των χαρακτηριστικών σας και των διαδικτυακών σας αλληλεπιδράσεων, είναι το κλειδί στο</a:t>
            </a:r>
            <a:r>
              <a:rPr lang="el-GR" dirty="0"/>
              <a:t>ν</a:t>
            </a:r>
            <a:r>
              <a:rPr lang="en-GB" dirty="0"/>
              <a:t> χώρο του διαδικτύου.</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Η διαδικτυακή σας προσωπικότητα διαμορφώνεται μέσα από τις δεσμεύσεις σας με διάφορους ιστότοπους.</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Η ευθυγράμμιση των διαδικτυακών δραστηριοτήτων σας με το προσωπικό σας εμπορικό σήμα είναι ζωτικής σημασίας για την αποτελεσματική αυτοδιαφήμιση.</a:t>
            </a:r>
            <a:endParaRPr dirty="0"/>
          </a:p>
          <a:p>
            <a:pPr marL="514350" lvl="0" indent="-285750" algn="l" rtl="0">
              <a:lnSpc>
                <a:spcPct val="90000"/>
              </a:lnSpc>
              <a:spcBef>
                <a:spcPts val="1000"/>
              </a:spcBef>
              <a:spcAft>
                <a:spcPts val="0"/>
              </a:spcAft>
              <a:buSzPts val="1800"/>
              <a:buFont typeface="Wingdings" panose="05000000000000000000" pitchFamily="2" charset="2"/>
              <a:buChar char="§"/>
            </a:pPr>
            <a:r>
              <a:rPr lang="en-GB" dirty="0"/>
              <a:t>Για να ξεχωρίζετε ψηφιακά, λάβετε υπόψη σας τις βέλτιστες πρακτικές τόσο για online όσο και για offline αναρτήσεις.</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204" name="Google Shape;204;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Συμβουλές για ψηφιακό ακτιβισμό </a:t>
            </a:r>
            <a:endParaRPr dirty="0"/>
          </a:p>
        </p:txBody>
      </p:sp>
      <p:pic>
        <p:nvPicPr>
          <p:cNvPr id="205" name="Google Shape;205;p32"/>
          <p:cNvPicPr preferRelativeResize="0"/>
          <p:nvPr/>
        </p:nvPicPr>
        <p:blipFill rotWithShape="1">
          <a:blip r:embed="rId3">
            <a:alphaModFix/>
          </a:blip>
          <a:srcRect/>
          <a:stretch/>
        </p:blipFill>
        <p:spPr>
          <a:xfrm>
            <a:off x="6191250" y="2087245"/>
            <a:ext cx="5805956" cy="32715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9" name="Google Shape;71;p4"/>
          <p:cNvSpPr txBox="1">
            <a:spLocks noGrp="1"/>
          </p:cNvSpPr>
          <p:nvPr>
            <p:ph type="body" idx="1"/>
          </p:nvPr>
        </p:nvSpPr>
        <p:spPr>
          <a:xfrm>
            <a:off x="144427" y="1615440"/>
            <a:ext cx="5341974" cy="4222231"/>
          </a:xfrm>
          <a:prstGeom prst="rect">
            <a:avLst/>
          </a:prstGeom>
          <a:noFill/>
          <a:ln>
            <a:noFill/>
          </a:ln>
        </p:spPr>
        <p:txBody>
          <a:bodyPr spcFirstLastPara="1" wrap="square" lIns="144000" tIns="45700" rIns="91425" bIns="45700" anchor="t" anchorCtr="0">
            <a:noAutofit/>
          </a:bodyPr>
          <a:lstStyle/>
          <a:p>
            <a:pPr marL="228600" lvl="0" indent="0" algn="just" rtl="0">
              <a:lnSpc>
                <a:spcPct val="90000"/>
              </a:lnSpc>
              <a:spcBef>
                <a:spcPts val="1000"/>
              </a:spcBef>
              <a:spcAft>
                <a:spcPts val="0"/>
              </a:spcAft>
              <a:buSzPts val="1600"/>
              <a:buNone/>
            </a:pPr>
            <a:endParaRPr sz="1800"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sz="1800" b="1" dirty="0">
                <a:latin typeface="Calibri"/>
                <a:ea typeface="Calibri"/>
                <a:cs typeface="Calibri"/>
                <a:sym typeface="Calibri"/>
              </a:rPr>
              <a:t>Ποιες είναι οι ψηφιακές ικανότητες;</a:t>
            </a:r>
            <a:endParaRPr sz="1800"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l-GR" sz="1800" i="1" dirty="0">
                <a:latin typeface="Calibri"/>
                <a:ea typeface="Calibri"/>
                <a:cs typeface="Calibri"/>
                <a:sym typeface="Calibri"/>
              </a:rPr>
              <a:t>    «</a:t>
            </a:r>
            <a:r>
              <a:rPr lang="en-GB" sz="1800" i="1" dirty="0">
                <a:latin typeface="Calibri"/>
                <a:ea typeface="Calibri"/>
                <a:cs typeface="Calibri"/>
                <a:sym typeface="Calibri"/>
              </a:rPr>
              <a:t>Η ψηφιακή επάρκεια είναι ένας συνδυασμός γνώσεων, δεξιοτήτων και στάσεων όσον αφορά τη χρήση της τεχνολογίας για την εκτέλεση εργασιών, την επίλυση προβλημάτων, την επικοινωνία, τη διαχείριση πληροφοριών, τη συνεργασία, καθώς και για τη δημιουργία και την ανταλλαγή περιεχομένου αποτελεσματικά, κατάλληλα, με ασφάλεια, κριτικά, δημιουργικά, ανεξάρτητα και ηθικά.</a:t>
            </a:r>
            <a:r>
              <a:rPr lang="el-GR" sz="1800" i="1" dirty="0">
                <a:latin typeface="Calibri"/>
                <a:ea typeface="Calibri"/>
                <a:cs typeface="Calibri"/>
                <a:sym typeface="Calibri"/>
              </a:rPr>
              <a:t>»</a:t>
            </a:r>
            <a:endParaRPr sz="1800" dirty="0">
              <a:latin typeface="Calibri"/>
              <a:ea typeface="Calibri"/>
              <a:cs typeface="Calibri"/>
              <a:sym typeface="Calibri"/>
            </a:endParaRPr>
          </a:p>
          <a:p>
            <a:pPr marL="457200" lvl="0" indent="-228600" algn="r" rtl="0">
              <a:lnSpc>
                <a:spcPct val="90000"/>
              </a:lnSpc>
              <a:spcBef>
                <a:spcPts val="1000"/>
              </a:spcBef>
              <a:spcAft>
                <a:spcPts val="0"/>
              </a:spcAft>
              <a:buSzPts val="1600"/>
              <a:buNone/>
            </a:pPr>
            <a:endParaRPr lang="en-GB" sz="1400" i="1" dirty="0">
              <a:latin typeface="Calibri"/>
              <a:ea typeface="Calibri"/>
              <a:cs typeface="Calibri"/>
              <a:sym typeface="Calibri"/>
            </a:endParaRPr>
          </a:p>
          <a:p>
            <a:pPr marL="457200" lvl="0" indent="-228600" algn="r" rtl="0">
              <a:lnSpc>
                <a:spcPct val="90000"/>
              </a:lnSpc>
              <a:spcBef>
                <a:spcPts val="1000"/>
              </a:spcBef>
              <a:spcAft>
                <a:spcPts val="0"/>
              </a:spcAft>
              <a:buSzPts val="1600"/>
              <a:buNone/>
            </a:pPr>
            <a:r>
              <a:rPr lang="en-GB" sz="1400" i="1" dirty="0">
                <a:latin typeface="Calibri"/>
                <a:ea typeface="Calibri"/>
                <a:cs typeface="Calibri"/>
                <a:sym typeface="Calibri"/>
              </a:rPr>
              <a:t>Anders </a:t>
            </a:r>
            <a:r>
              <a:rPr lang="en-GB" sz="1400" i="1" dirty="0" err="1">
                <a:latin typeface="Calibri"/>
                <a:ea typeface="Calibri"/>
                <a:cs typeface="Calibri"/>
                <a:sym typeface="Calibri"/>
              </a:rPr>
              <a:t>Skov</a:t>
            </a:r>
            <a:r>
              <a:rPr lang="en-GB" sz="1400" i="1" dirty="0">
                <a:latin typeface="Calibri"/>
                <a:ea typeface="Calibri"/>
                <a:cs typeface="Calibri"/>
                <a:sym typeface="Calibri"/>
              </a:rPr>
              <a:t>, κοινωνιολόγος του διαδικτύου, </a:t>
            </a:r>
            <a:r>
              <a:rPr lang="en-GB" sz="1400" i="1" dirty="0" err="1">
                <a:latin typeface="Calibri"/>
                <a:ea typeface="Calibri"/>
                <a:cs typeface="Calibri"/>
                <a:sym typeface="Calibri"/>
              </a:rPr>
              <a:t>Center </a:t>
            </a:r>
            <a:r>
              <a:rPr lang="en-GB" sz="1400" i="1" dirty="0">
                <a:latin typeface="Calibri"/>
                <a:ea typeface="Calibri"/>
                <a:cs typeface="Calibri"/>
                <a:sym typeface="Calibri"/>
              </a:rPr>
              <a:t>for Digital </a:t>
            </a:r>
            <a:r>
              <a:rPr lang="en-GB" sz="1400" i="1" dirty="0" err="1">
                <a:latin typeface="Calibri"/>
                <a:ea typeface="Calibri"/>
                <a:cs typeface="Calibri"/>
                <a:sym typeface="Calibri"/>
              </a:rPr>
              <a:t>Dannelse</a:t>
            </a:r>
            <a:r>
              <a:rPr lang="en-GB" sz="1400" i="1" dirty="0">
                <a:latin typeface="Calibri"/>
                <a:ea typeface="Calibri"/>
                <a:cs typeface="Calibri"/>
                <a:sym typeface="Calibri"/>
              </a:rPr>
              <a:t>.</a:t>
            </a:r>
            <a:endParaRPr sz="1200" i="1" dirty="0"/>
          </a:p>
        </p:txBody>
      </p:sp>
      <p:pic>
        <p:nvPicPr>
          <p:cNvPr id="10" name="Google Shape;73;p4"/>
          <p:cNvPicPr preferRelativeResize="0"/>
          <p:nvPr/>
        </p:nvPicPr>
        <p:blipFill rotWithShape="1">
          <a:blip r:embed="rId3">
            <a:alphaModFix/>
          </a:blip>
          <a:srcRect/>
          <a:stretch/>
        </p:blipFill>
        <p:spPr>
          <a:xfrm>
            <a:off x="5794743" y="1515769"/>
            <a:ext cx="6252831" cy="4400550"/>
          </a:xfrm>
          <a:prstGeom prst="rect">
            <a:avLst/>
          </a:prstGeom>
          <a:noFill/>
          <a:ln>
            <a:noFill/>
          </a:ln>
        </p:spPr>
      </p:pic>
      <p:sp>
        <p:nvSpPr>
          <p:cNvPr id="11" name="Google Shape;204;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lnSpc>
                <a:spcPct val="100000"/>
              </a:lnSpc>
              <a:buClr>
                <a:schemeClr val="lt1"/>
              </a:buClr>
            </a:pPr>
            <a:r>
              <a:rPr lang="en-GB" b="1" dirty="0"/>
              <a:t>Ψηφιακές ικανότητες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body" idx="1"/>
          </p:nvPr>
        </p:nvSpPr>
        <p:spPr>
          <a:xfrm>
            <a:off x="184911" y="1198880"/>
            <a:ext cx="11495405" cy="5285937"/>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t>Ακολουθούν ορισμένες συμβουλές και κόλπα για την οικοδόμηση της διαδικτυακής σας ταυτότητας:</a:t>
            </a:r>
          </a:p>
          <a:p>
            <a:pPr marL="457200" marR="0" lvl="0" indent="-228600" algn="just" rtl="0">
              <a:lnSpc>
                <a:spcPct val="90000"/>
              </a:lnSpc>
              <a:spcBef>
                <a:spcPts val="1000"/>
              </a:spcBef>
              <a:spcAft>
                <a:spcPts val="0"/>
              </a:spcAft>
              <a:buClr>
                <a:srgbClr val="000000"/>
              </a:buClr>
              <a:buSzPts val="1800"/>
              <a:buFont typeface="Arial"/>
              <a:buNone/>
            </a:pPr>
            <a:endParaRPr dirty="0"/>
          </a:p>
          <a:p>
            <a:pPr marL="457200" lvl="0" indent="-228600" algn="l" rtl="0">
              <a:lnSpc>
                <a:spcPct val="90000"/>
              </a:lnSpc>
              <a:spcBef>
                <a:spcPts val="1000"/>
              </a:spcBef>
              <a:spcAft>
                <a:spcPts val="0"/>
              </a:spcAft>
              <a:buSzPts val="1800"/>
              <a:buNone/>
            </a:pPr>
            <a:r>
              <a:rPr lang="en-GB" b="1" dirty="0">
                <a:solidFill>
                  <a:srgbClr val="187498"/>
                </a:solidFill>
              </a:rPr>
              <a:t>Πραγματοποιήστε τακτικά μια αναζήτηση στο Google για το όνομά σας. </a:t>
            </a:r>
            <a:r>
              <a:rPr lang="en-GB" dirty="0"/>
              <a:t>Παρακολουθήστε τι λένε τα αποτελέσματα της αναζήτησης για εσάς, την ακρίβεια των πληροφοριών και τυχόν πιθανές συγχύσεις με άλλα άτομα. Στοχεύστε να το κάνετε αυτό τουλάχιστον μία φορά την εβδομάδα για να διαχειρίζεστε τη διαδικτυακή σας φήμη.</a:t>
            </a:r>
          </a:p>
          <a:p>
            <a:pPr marL="457200" lvl="0" indent="-228600" algn="l" rtl="0">
              <a:lnSpc>
                <a:spcPct val="90000"/>
              </a:lnSpc>
              <a:spcBef>
                <a:spcPts val="1000"/>
              </a:spcBef>
              <a:spcAft>
                <a:spcPts val="0"/>
              </a:spcAft>
              <a:buSzPts val="1800"/>
              <a:buNone/>
            </a:pPr>
            <a:endParaRPr dirty="0"/>
          </a:p>
          <a:p>
            <a:pPr marL="457200" lvl="0" indent="-228600" algn="l" rtl="0">
              <a:lnSpc>
                <a:spcPct val="90000"/>
              </a:lnSpc>
              <a:spcBef>
                <a:spcPts val="1000"/>
              </a:spcBef>
              <a:spcAft>
                <a:spcPts val="0"/>
              </a:spcAft>
              <a:buSzPts val="1800"/>
              <a:buNone/>
            </a:pPr>
            <a:r>
              <a:rPr lang="en-GB" b="1" dirty="0" err="1">
                <a:solidFill>
                  <a:srgbClr val="187498"/>
                </a:solidFill>
              </a:rPr>
              <a:t>Συμμε</a:t>
            </a:r>
            <a:r>
              <a:rPr lang="el-GR" b="1" dirty="0" err="1">
                <a:solidFill>
                  <a:srgbClr val="187498"/>
                </a:solidFill>
              </a:rPr>
              <a:t>τέχετε</a:t>
            </a:r>
            <a:r>
              <a:rPr lang="el-GR" b="1" dirty="0">
                <a:solidFill>
                  <a:srgbClr val="187498"/>
                </a:solidFill>
              </a:rPr>
              <a:t> </a:t>
            </a:r>
            <a:r>
              <a:rPr lang="en-GB" b="1" dirty="0" err="1">
                <a:solidFill>
                  <a:srgbClr val="187498"/>
                </a:solidFill>
              </a:rPr>
              <a:t>σε</a:t>
            </a:r>
            <a:r>
              <a:rPr lang="en-GB" b="1" dirty="0">
                <a:solidFill>
                  <a:srgbClr val="187498"/>
                </a:solidFill>
              </a:rPr>
              <a:t> πλατφόρμες κοινωνικής δικτύωσης. </a:t>
            </a:r>
            <a:r>
              <a:rPr lang="en-GB" dirty="0"/>
              <a:t>Χρησιμοποιήστε δίκτυα όπως το LinkedIn, το Facebook, το Twitter, το Google+, το </a:t>
            </a:r>
            <a:r>
              <a:rPr lang="en-GB" dirty="0" err="1"/>
              <a:t>ZoomInfo </a:t>
            </a:r>
            <a:r>
              <a:rPr lang="en-GB" dirty="0"/>
              <a:t>και το </a:t>
            </a:r>
            <a:r>
              <a:rPr lang="en-GB" dirty="0" err="1"/>
              <a:t>Ecademy </a:t>
            </a:r>
            <a:r>
              <a:rPr lang="en-GB" dirty="0"/>
              <a:t>για να συνδεθείτε με άλλους. Επεξεργαστείτε τα προφίλ σας</a:t>
            </a:r>
            <a:r>
              <a:rPr lang="el-GR" dirty="0"/>
              <a:t>,</a:t>
            </a:r>
            <a:r>
              <a:rPr lang="en-GB" dirty="0"/>
              <a:t> ώστε να α</a:t>
            </a:r>
            <a:r>
              <a:rPr lang="en-GB" dirty="0" err="1"/>
              <a:t>ντικ</a:t>
            </a:r>
            <a:r>
              <a:rPr lang="en-GB" dirty="0"/>
              <a:t>ατοπτρίζουν </a:t>
            </a:r>
            <a:r>
              <a:rPr lang="el-GR" dirty="0"/>
              <a:t>την ταυτότητά σας </a:t>
            </a:r>
            <a:r>
              <a:rPr lang="en-GB" dirty="0"/>
              <a:t>και να απευθύνονται στο κοινό-στόχο σας.</a:t>
            </a:r>
          </a:p>
          <a:p>
            <a:pPr marL="457200" lvl="0" indent="-228600" algn="l" rtl="0">
              <a:lnSpc>
                <a:spcPct val="90000"/>
              </a:lnSpc>
              <a:spcBef>
                <a:spcPts val="1000"/>
              </a:spcBef>
              <a:spcAft>
                <a:spcPts val="0"/>
              </a:spcAft>
              <a:buSzPts val="1800"/>
              <a:buNone/>
            </a:pPr>
            <a:endParaRPr dirty="0"/>
          </a:p>
          <a:p>
            <a:pPr marL="457200" lvl="0" indent="-228600" algn="l" rtl="0">
              <a:lnSpc>
                <a:spcPct val="90000"/>
              </a:lnSpc>
              <a:spcBef>
                <a:spcPts val="1000"/>
              </a:spcBef>
              <a:spcAft>
                <a:spcPts val="0"/>
              </a:spcAft>
              <a:buSzPts val="1800"/>
              <a:buNone/>
            </a:pPr>
            <a:r>
              <a:rPr lang="en-GB" b="1" dirty="0">
                <a:solidFill>
                  <a:srgbClr val="187498"/>
                </a:solidFill>
              </a:rPr>
              <a:t>Διατηρήστε ένα ιστολόγιο με σχετικό περιεχόμενο</a:t>
            </a:r>
            <a:r>
              <a:rPr lang="en-GB" dirty="0">
                <a:solidFill>
                  <a:srgbClr val="187498"/>
                </a:solidFill>
              </a:rPr>
              <a:t>. </a:t>
            </a:r>
            <a:r>
              <a:rPr lang="en-GB" dirty="0"/>
              <a:t>Ένα ιστολόγιο όχι μόνο προβάλλει την τεχνογνωσία σας, αλλά σας βοηθά να γνωρίσετε νέους ανθρώπους και να καθιερωθείτε ως ηγέτης στον τομέα σας. Το τακτικό blogging μπορεί να ενισχύσει την αξιοπιστία σας και να βελτιώσει την κατάταξή σας στις μηχανές αναζήτησης.</a:t>
            </a:r>
          </a:p>
          <a:p>
            <a:pPr marL="457200" lvl="0" indent="-228600" algn="l" rtl="0">
              <a:lnSpc>
                <a:spcPct val="90000"/>
              </a:lnSpc>
              <a:spcBef>
                <a:spcPts val="1000"/>
              </a:spcBef>
              <a:spcAft>
                <a:spcPts val="0"/>
              </a:spcAft>
              <a:buSzPts val="1800"/>
              <a:buNone/>
            </a:pPr>
            <a:endParaRPr dirty="0"/>
          </a:p>
          <a:p>
            <a:pPr marL="457200" lvl="0" indent="-228600" algn="l" rtl="0">
              <a:lnSpc>
                <a:spcPct val="90000"/>
              </a:lnSpc>
              <a:spcBef>
                <a:spcPts val="1000"/>
              </a:spcBef>
              <a:spcAft>
                <a:spcPts val="0"/>
              </a:spcAft>
              <a:buSzPts val="1800"/>
              <a:buNone/>
            </a:pPr>
            <a:r>
              <a:rPr lang="en-GB" b="1" dirty="0">
                <a:solidFill>
                  <a:srgbClr val="187498"/>
                </a:solidFill>
              </a:rPr>
              <a:t>Δημιουργήστε ένα διαδικτυακό χαρτοφυλάκιο καριέρας. </a:t>
            </a:r>
            <a:r>
              <a:rPr lang="en-GB" dirty="0"/>
              <a:t>Αναδείξτε τις δεξιότητες, τα πάθη και τα μοναδικά χαρακτηριστικά σας στον προσωπικό σας ιστότοπο. Αυτό μπορεί να χρησιμεύσει ως ένα δυναμικό βιογραφικό σημείωμα που παρουσιάζει τα επιτεύγματα και την επαγγελματική σας πορεία.</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sp>
        <p:nvSpPr>
          <p:cNvPr id="3" name="Google Shape;204;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Συμβουλές για την οικοδόμηση της διαδικτυακής σας ταυτότητας</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body" idx="1"/>
          </p:nvPr>
        </p:nvSpPr>
        <p:spPr>
          <a:xfrm>
            <a:off x="231775" y="1097534"/>
            <a:ext cx="7190785" cy="5285937"/>
          </a:xfrm>
          <a:prstGeom prst="rect">
            <a:avLst/>
          </a:prstGeom>
          <a:noFill/>
          <a:ln>
            <a:noFill/>
          </a:ln>
        </p:spPr>
        <p:txBody>
          <a:bodyPr spcFirstLastPara="1" wrap="square" lIns="0" tIns="0" rIns="0" bIns="0" anchor="t" anchorCtr="0">
            <a:noAutofit/>
          </a:bodyPr>
          <a:lstStyle/>
          <a:p>
            <a:pPr marL="514350" lvl="0" indent="-285750" rtl="0">
              <a:lnSpc>
                <a:spcPct val="150000"/>
              </a:lnSpc>
              <a:spcBef>
                <a:spcPts val="1000"/>
              </a:spcBef>
              <a:spcAft>
                <a:spcPts val="0"/>
              </a:spcAft>
              <a:buSzPts val="1800"/>
              <a:buFont typeface="Wingdings" panose="05000000000000000000" pitchFamily="2" charset="2"/>
              <a:buChar char="§"/>
            </a:pPr>
            <a:r>
              <a:rPr lang="en-GB" dirty="0"/>
              <a:t>Οι ταχείες εξελίξεις στην τεχνολογία συχνά φέρνουν μαζί τους πολλές προκλήσεις, ορισμένες από τις οποίες μπορεί να είναι δυνητικά </a:t>
            </a:r>
            <a:r>
              <a:rPr lang="en-GB" b="1" dirty="0"/>
              <a:t>επικίνδυνες </a:t>
            </a:r>
            <a:r>
              <a:rPr lang="en-GB" dirty="0"/>
              <a:t>ανάλογα με τις εκάστοτε συνθήκες.</a:t>
            </a:r>
            <a:endParaRPr dirty="0"/>
          </a:p>
          <a:p>
            <a:pPr marL="514350" lvl="0" indent="-285750" rtl="0">
              <a:lnSpc>
                <a:spcPct val="150000"/>
              </a:lnSpc>
              <a:spcBef>
                <a:spcPts val="1000"/>
              </a:spcBef>
              <a:spcAft>
                <a:spcPts val="0"/>
              </a:spcAft>
              <a:buSzPts val="1800"/>
              <a:buFont typeface="Wingdings" panose="05000000000000000000" pitchFamily="2" charset="2"/>
              <a:buChar char="§"/>
            </a:pPr>
            <a:r>
              <a:rPr lang="en-GB" dirty="0"/>
              <a:t>Ενώ ορισμένες περιοχές μπορεί να έχουν σήμερα ένα ασφαλές περιβάλλον για τον διαδικτυακό ή επιτόπιο ακτιβισμό, οι αλλαγές στους νόμους ή τους κυβερνητικούς κανονισμούς θα μπορούσαν να υπονομεύσουν αυτή την ασφάλεια. Είναι συνετό να προβλέψουμε και να προετοιμαστούμε για πιθανές μελλοντικές αβεβαιότητες.</a:t>
            </a:r>
            <a:endParaRPr dirty="0"/>
          </a:p>
          <a:p>
            <a:pPr marL="514350" lvl="0" indent="-285750" rtl="0">
              <a:lnSpc>
                <a:spcPct val="150000"/>
              </a:lnSpc>
              <a:spcBef>
                <a:spcPts val="1000"/>
              </a:spcBef>
              <a:spcAft>
                <a:spcPts val="0"/>
              </a:spcAft>
              <a:buSzPts val="1800"/>
              <a:buFont typeface="Wingdings" panose="05000000000000000000" pitchFamily="2" charset="2"/>
              <a:buChar char="§"/>
            </a:pPr>
            <a:r>
              <a:rPr lang="en-GB" dirty="0"/>
              <a:t>Υπάρχουν βάσιμες ανησυχίες ότι οι αλλαγές αυτές θα μπορούσαν να γίνουν αντικείμενο εκμετάλλευσης. Πολλοί ακτιβιστές προτιμούν να λειτουργούν ιδιωτικά λόγω πιθανών κινδύνων, όπως ο φυσικός κίνδυνος σε ορισμένες τοποθεσίες, οι διακρίσεις στο</a:t>
            </a:r>
            <a:r>
              <a:rPr lang="el-GR" dirty="0"/>
              <a:t>ν</a:t>
            </a:r>
            <a:r>
              <a:rPr lang="en-GB" dirty="0"/>
              <a:t> χώρο εργασίας ή η ανάγκη για διαδικτυακή ανωνυμία.</a:t>
            </a:r>
            <a:endParaRPr dirty="0"/>
          </a:p>
          <a:p>
            <a:pPr marL="457200" marR="0" lvl="0" indent="-228600" rtl="0">
              <a:lnSpc>
                <a:spcPct val="90000"/>
              </a:lnSpc>
              <a:spcBef>
                <a:spcPts val="1000"/>
              </a:spcBef>
              <a:spcAft>
                <a:spcPts val="0"/>
              </a:spcAft>
              <a:buClr>
                <a:srgbClr val="000000"/>
              </a:buClr>
              <a:buSzPts val="1800"/>
              <a:buFont typeface="Arial"/>
              <a:buNone/>
            </a:pPr>
            <a:endParaRPr dirty="0"/>
          </a:p>
        </p:txBody>
      </p:sp>
      <p:sp>
        <p:nvSpPr>
          <p:cNvPr id="217" name="Google Shape;217;p3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br>
              <a:rPr lang="en-GB"/>
            </a:br>
            <a:endParaRPr/>
          </a:p>
        </p:txBody>
      </p:sp>
      <p:pic>
        <p:nvPicPr>
          <p:cNvPr id="218" name="Google Shape;218;p34"/>
          <p:cNvPicPr preferRelativeResize="0"/>
          <p:nvPr/>
        </p:nvPicPr>
        <p:blipFill rotWithShape="1">
          <a:blip r:embed="rId3">
            <a:alphaModFix/>
          </a:blip>
          <a:srcRect/>
          <a:stretch/>
        </p:blipFill>
        <p:spPr>
          <a:xfrm>
            <a:off x="7741920" y="1788160"/>
            <a:ext cx="4050710" cy="3527552"/>
          </a:xfrm>
          <a:prstGeom prst="rect">
            <a:avLst/>
          </a:prstGeom>
          <a:noFill/>
          <a:ln>
            <a:noFill/>
          </a:ln>
        </p:spPr>
      </p:pic>
      <p:sp>
        <p:nvSpPr>
          <p:cNvPr id="5" name="Google Shape;204;p32"/>
          <p:cNvSpPr txBox="1">
            <a:spLocks/>
          </p:cNvSpPr>
          <p:nvPr/>
        </p:nvSpPr>
        <p:spPr>
          <a:xfrm>
            <a:off x="399370" y="174449"/>
            <a:ext cx="11393260" cy="6754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b="1" dirty="0"/>
              <a:t>Προστατέψτε τον εαυτό σας στο διαδίκτυο</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body" idx="1"/>
          </p:nvPr>
        </p:nvSpPr>
        <p:spPr>
          <a:xfrm>
            <a:off x="243840" y="1219200"/>
            <a:ext cx="7132320" cy="5326577"/>
          </a:xfrm>
          <a:prstGeom prst="rect">
            <a:avLst/>
          </a:prstGeom>
          <a:noFill/>
          <a:ln>
            <a:noFill/>
          </a:ln>
        </p:spPr>
        <p:txBody>
          <a:bodyPr spcFirstLastPara="1" wrap="square" lIns="0" tIns="0" rIns="0" bIns="0" anchor="t" anchorCtr="0">
            <a:noAutofit/>
          </a:bodyPr>
          <a:lstStyle/>
          <a:p>
            <a:pPr marL="457200" lvl="0" indent="-228600" algn="ctr" rtl="0">
              <a:lnSpc>
                <a:spcPct val="90000"/>
              </a:lnSpc>
              <a:spcBef>
                <a:spcPts val="1000"/>
              </a:spcBef>
              <a:spcAft>
                <a:spcPts val="0"/>
              </a:spcAft>
              <a:buSzPts val="1800"/>
              <a:buNone/>
            </a:pPr>
            <a:r>
              <a:rPr lang="en-GB" b="1" dirty="0"/>
              <a:t>Ακολουθούν μερικές συμβουλές για το πώς να προστατεύεστε καλύτερα στο διαδίκτυο</a:t>
            </a:r>
          </a:p>
          <a:p>
            <a:pPr marL="457200" lvl="0" indent="-228600" algn="ctr" rtl="0">
              <a:lnSpc>
                <a:spcPct val="90000"/>
              </a:lnSpc>
              <a:spcBef>
                <a:spcPts val="1000"/>
              </a:spcBef>
              <a:spcAft>
                <a:spcPts val="0"/>
              </a:spcAft>
              <a:buSzPts val="1800"/>
              <a:buNone/>
            </a:pPr>
            <a:endParaRPr b="1"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Διατηρήστε ισχυρούς κωδικούς πρόσβασης: </a:t>
            </a:r>
            <a:r>
              <a:rPr lang="en-GB" dirty="0"/>
              <a:t>Ιδανικά, οι κωδικοί πρόσβασής σας θα πρέπει να αποτελούνται από ένα μείγμα τουλάχιστον 12 αλφαριθμητικών χαρακτήρων και ειδικών συμβόλων. Οι </a:t>
            </a:r>
            <a:r>
              <a:rPr lang="en-GB" b="1" dirty="0"/>
              <a:t>μεγαλύτεροι κωδικοί πρόσβασης συχνά συσχετίζονται με αυξημένη ασφάλεια</a:t>
            </a:r>
            <a:r>
              <a:rPr lang="en-GB" dirty="0"/>
              <a:t>. Αποφύγετε την επαναχρησιμοποίηση κωδικών πρόσβασης σε διαφορετικούς ιστότοπους για να αποτρέψετε την παραβίαση σε περίπτωση που ένας από τους λογαριασμούς σας παραβιαστεί.</a:t>
            </a:r>
          </a:p>
          <a:p>
            <a:pPr marL="457200" marR="0" lvl="0" indent="-228600" algn="just" rtl="0">
              <a:lnSpc>
                <a:spcPct val="90000"/>
              </a:lnSpc>
              <a:spcBef>
                <a:spcPts val="1000"/>
              </a:spcBef>
              <a:spcAft>
                <a:spcPts val="0"/>
              </a:spcAft>
              <a:buClr>
                <a:srgbClr val="000000"/>
              </a:buClr>
              <a:buSzPts val="1800"/>
              <a:buFont typeface="Arial"/>
              <a:buNone/>
            </a:pPr>
            <a:endParaRPr dirty="0"/>
          </a:p>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Προτεραιότητα στην προστασία της ιδιωτικής ζωής στο διαδίκτυο: </a:t>
            </a:r>
            <a:r>
              <a:rPr lang="en-GB" dirty="0"/>
              <a:t>Ρυθμίστε τις προσωπικές πληροφορίες που μπορούν να δουν οι άλλοι για εσάς στο διαδίκτυο με βάση το επίπεδο άνεσής σας. Λάβετε υπόψη ότι οι πλατφόρμες κοινωνικής δικτύωσης προσφέρουν γενικά χαμηλότερη προστασία της ιδιωτικής ζωής. </a:t>
            </a:r>
            <a:r>
              <a:rPr lang="en-GB" b="1" dirty="0"/>
              <a:t>Αποφεύγετε </a:t>
            </a:r>
            <a:r>
              <a:rPr lang="en-GB" dirty="0"/>
              <a:t>πάντα να </a:t>
            </a:r>
            <a:r>
              <a:rPr lang="en-GB" b="1" dirty="0"/>
              <a:t>μοιράζεστε στο διαδίκτυο</a:t>
            </a:r>
            <a:r>
              <a:rPr lang="en-GB" dirty="0"/>
              <a:t>, συμπεριλαμβανομένων των ιδιωτικών μηνυμάτων και των ηλεκτρονικών μηνυμάτων, </a:t>
            </a:r>
            <a:r>
              <a:rPr lang="en-GB" b="1" dirty="0"/>
              <a:t>οτιδήποτε </a:t>
            </a:r>
            <a:r>
              <a:rPr lang="en-GB" dirty="0"/>
              <a:t>που δεν θα θέλατε να είναι δημόσια προσβάσιμο.</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225" name="Google Shape;225;p35"/>
          <p:cNvPicPr preferRelativeResize="0"/>
          <p:nvPr/>
        </p:nvPicPr>
        <p:blipFill rotWithShape="1">
          <a:blip r:embed="rId3">
            <a:alphaModFix/>
          </a:blip>
          <a:srcRect/>
          <a:stretch/>
        </p:blipFill>
        <p:spPr>
          <a:xfrm>
            <a:off x="7595615" y="2126615"/>
            <a:ext cx="4019169" cy="2933065"/>
          </a:xfrm>
          <a:prstGeom prst="rect">
            <a:avLst/>
          </a:prstGeom>
          <a:noFill/>
          <a:ln>
            <a:noFill/>
          </a:ln>
        </p:spPr>
      </p:pic>
      <p:sp>
        <p:nvSpPr>
          <p:cNvPr id="4" name="Google Shape;204;p32"/>
          <p:cNvSpPr txBox="1">
            <a:spLocks/>
          </p:cNvSpPr>
          <p:nvPr/>
        </p:nvSpPr>
        <p:spPr>
          <a:xfrm>
            <a:off x="399370" y="174449"/>
            <a:ext cx="11393260" cy="6754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b="1" dirty="0"/>
              <a:t>Προστατέψτε τον εαυτό σας στο διαδίκτυο</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body" idx="1"/>
          </p:nvPr>
        </p:nvSpPr>
        <p:spPr>
          <a:xfrm>
            <a:off x="850475" y="1801092"/>
            <a:ext cx="5585794" cy="5096388"/>
          </a:xfrm>
          <a:prstGeom prst="rect">
            <a:avLst/>
          </a:prstGeom>
          <a:noFill/>
          <a:ln>
            <a:noFill/>
          </a:ln>
        </p:spPr>
        <p:txBody>
          <a:bodyPr spcFirstLastPara="1" wrap="square" lIns="0" tIns="0" rIns="0" bIns="0" anchor="t" anchorCtr="0">
            <a:noAutofit/>
          </a:bodyPr>
          <a:lstStyle/>
          <a:p>
            <a:pPr marL="457200" marR="0" lvl="0" indent="-228600" algn="just" rtl="0">
              <a:lnSpc>
                <a:spcPct val="90000"/>
              </a:lnSpc>
              <a:spcBef>
                <a:spcPts val="1000"/>
              </a:spcBef>
              <a:spcAft>
                <a:spcPts val="0"/>
              </a:spcAft>
              <a:buClr>
                <a:srgbClr val="000000"/>
              </a:buClr>
              <a:buSzPts val="1800"/>
              <a:buFont typeface="Arial"/>
              <a:buNone/>
            </a:pPr>
            <a:r>
              <a:rPr lang="en-GB" b="1" dirty="0">
                <a:solidFill>
                  <a:srgbClr val="187498"/>
                </a:solidFill>
              </a:rPr>
              <a:t>Μείνετε σε εγρήγορση για παραπληροφόρηση: </a:t>
            </a:r>
            <a:r>
              <a:rPr lang="en-GB" dirty="0"/>
              <a:t>Μια κρίσιμη πτυχή της διαδικτυακής ασφάλειας είναι να μπορείτε να </a:t>
            </a:r>
            <a:r>
              <a:rPr lang="en-GB" b="1" dirty="0"/>
              <a:t>εντοπίζετε και να εξετάζετε το ψευδές ή παραπλανητικό περιεχόμενο</a:t>
            </a:r>
            <a:r>
              <a:rPr lang="en-GB" dirty="0"/>
              <a:t>. Δεν είναι απαραίτητο να εμπιστεύεστε τυφλά οποιαδήποτε πληροφορία στο διαδίκτυο. Να είστε επιφυλακτικοί με τους τίτλους που τραβούν την προσοχή και μπορεί να χρησιμεύουν ως "clickbait", σχεδιασμένοι για να προσελκύσουν αναγνώστες και να αυξήσουν τα έσοδα από διαφημίσεις. Πριν κοινοποιήσετε οποιοδήποτε περιεχόμενο, διαβάστε ολόκληρο το άρθρο και </a:t>
            </a:r>
            <a:r>
              <a:rPr lang="en-GB" b="1" dirty="0"/>
              <a:t>διασταυρώστε τις πληροφορίες </a:t>
            </a:r>
            <a:r>
              <a:rPr lang="en-GB" dirty="0"/>
              <a:t>με άλλες αξιόπιστες ειδησεογραφικές πηγές. Να είστε προσεκτικοί εάν η ιστορία αναφέρεται μόνο σε έναν ιστότοπο, καθώς μπορεί να είναι παραποιημένη ή εντελώς ψευδής.</a:t>
            </a:r>
            <a:endParaRPr dirty="0"/>
          </a:p>
          <a:p>
            <a:pPr marL="457200" marR="0" lvl="0" indent="-228600" algn="just" rtl="0">
              <a:lnSpc>
                <a:spcPct val="90000"/>
              </a:lnSpc>
              <a:spcBef>
                <a:spcPts val="1000"/>
              </a:spcBef>
              <a:spcAft>
                <a:spcPts val="0"/>
              </a:spcAft>
              <a:buClr>
                <a:srgbClr val="000000"/>
              </a:buClr>
              <a:buSzPts val="1800"/>
              <a:buFont typeface="Arial"/>
              <a:buNone/>
            </a:pPr>
            <a:endParaRPr dirty="0"/>
          </a:p>
        </p:txBody>
      </p:sp>
      <p:pic>
        <p:nvPicPr>
          <p:cNvPr id="232" name="Google Shape;232;p36"/>
          <p:cNvPicPr preferRelativeResize="0"/>
          <p:nvPr/>
        </p:nvPicPr>
        <p:blipFill rotWithShape="1">
          <a:blip r:embed="rId3">
            <a:alphaModFix/>
          </a:blip>
          <a:srcRect/>
          <a:stretch/>
        </p:blipFill>
        <p:spPr>
          <a:xfrm>
            <a:off x="6770761" y="1801092"/>
            <a:ext cx="5021869" cy="3799840"/>
          </a:xfrm>
          <a:prstGeom prst="rect">
            <a:avLst/>
          </a:prstGeom>
          <a:noFill/>
          <a:ln>
            <a:noFill/>
          </a:ln>
        </p:spPr>
      </p:pic>
      <p:sp>
        <p:nvSpPr>
          <p:cNvPr id="4" name="Google Shape;204;p32"/>
          <p:cNvSpPr txBox="1">
            <a:spLocks/>
          </p:cNvSpPr>
          <p:nvPr/>
        </p:nvSpPr>
        <p:spPr>
          <a:xfrm>
            <a:off x="399370" y="174449"/>
            <a:ext cx="11393260" cy="6754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b="1" dirty="0"/>
              <a:t>Προστατέψτε τον εαυτό σας στο διαδίκτυο</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9" name="Google Shape;71;p4"/>
          <p:cNvSpPr txBox="1">
            <a:spLocks noGrp="1"/>
          </p:cNvSpPr>
          <p:nvPr>
            <p:ph type="body" idx="1"/>
          </p:nvPr>
        </p:nvSpPr>
        <p:spPr>
          <a:xfrm>
            <a:off x="144427" y="1615440"/>
            <a:ext cx="5341974" cy="4222231"/>
          </a:xfrm>
          <a:prstGeom prst="rect">
            <a:avLst/>
          </a:prstGeom>
          <a:noFill/>
          <a:ln>
            <a:noFill/>
          </a:ln>
        </p:spPr>
        <p:txBody>
          <a:bodyPr spcFirstLastPara="1" wrap="square" lIns="144000" tIns="45700" rIns="91425" bIns="45700" anchor="t" anchorCtr="0">
            <a:noAutofit/>
          </a:bodyPr>
          <a:lstStyle/>
          <a:p>
            <a:pPr marL="228600" lvl="0" indent="0" algn="just" rtl="0">
              <a:lnSpc>
                <a:spcPct val="90000"/>
              </a:lnSpc>
              <a:spcBef>
                <a:spcPts val="1000"/>
              </a:spcBef>
              <a:spcAft>
                <a:spcPts val="0"/>
              </a:spcAft>
              <a:buSzPts val="1600"/>
              <a:buNone/>
            </a:pPr>
            <a:endParaRPr sz="1800"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sz="1800" b="1" dirty="0">
                <a:latin typeface="Calibri"/>
                <a:ea typeface="Calibri"/>
                <a:cs typeface="Calibri"/>
                <a:sym typeface="Calibri"/>
              </a:rPr>
              <a:t>Ποιες είναι οι ψηφιακές ικανότητες;</a:t>
            </a:r>
            <a:endParaRPr sz="1800"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l-GR" sz="1800" i="1" dirty="0">
                <a:latin typeface="Calibri"/>
                <a:ea typeface="Calibri"/>
                <a:cs typeface="Calibri"/>
                <a:sym typeface="Calibri"/>
              </a:rPr>
              <a:t>  «</a:t>
            </a:r>
            <a:r>
              <a:rPr lang="en-GB" sz="1800" i="1" dirty="0">
                <a:latin typeface="Calibri"/>
                <a:ea typeface="Calibri"/>
                <a:cs typeface="Calibri"/>
                <a:sym typeface="Calibri"/>
              </a:rPr>
              <a:t>Η ψηφιακή επάρκεια είναι ένας συνδυασμός γνώσεων, δεξιοτήτων και στάσεων όσον αφορά τη χρήση της τεχνολογίας για την εκτέλεση εργασιών, την επίλυση προβλημάτων, την επικοινωνία, τη διαχείριση πληροφοριών, τη συνεργασία, καθώς και για τη δημιουργία και την ανταλλαγή περιεχομένου αποτελεσματικά, κατάλληλα, με ασφάλεια, κριτικά, δημιουργικά, ανεξάρτητα και ηθικά.</a:t>
            </a:r>
            <a:r>
              <a:rPr lang="el-GR" sz="1800" i="1" dirty="0">
                <a:latin typeface="Calibri"/>
                <a:ea typeface="Calibri"/>
                <a:cs typeface="Calibri"/>
                <a:sym typeface="Calibri"/>
              </a:rPr>
              <a:t>»</a:t>
            </a:r>
            <a:endParaRPr sz="1800" dirty="0">
              <a:latin typeface="Calibri"/>
              <a:ea typeface="Calibri"/>
              <a:cs typeface="Calibri"/>
              <a:sym typeface="Calibri"/>
            </a:endParaRPr>
          </a:p>
          <a:p>
            <a:pPr marL="457200" lvl="0" indent="-228600" algn="r" rtl="0">
              <a:lnSpc>
                <a:spcPct val="90000"/>
              </a:lnSpc>
              <a:spcBef>
                <a:spcPts val="1000"/>
              </a:spcBef>
              <a:spcAft>
                <a:spcPts val="0"/>
              </a:spcAft>
              <a:buSzPts val="1600"/>
              <a:buNone/>
            </a:pPr>
            <a:endParaRPr lang="en-GB" sz="1400" i="1" dirty="0">
              <a:latin typeface="Calibri"/>
              <a:ea typeface="Calibri"/>
              <a:cs typeface="Calibri"/>
              <a:sym typeface="Calibri"/>
            </a:endParaRPr>
          </a:p>
          <a:p>
            <a:pPr marL="457200" lvl="0" indent="-228600" algn="r" rtl="0">
              <a:lnSpc>
                <a:spcPct val="90000"/>
              </a:lnSpc>
              <a:spcBef>
                <a:spcPts val="1000"/>
              </a:spcBef>
              <a:spcAft>
                <a:spcPts val="0"/>
              </a:spcAft>
              <a:buSzPts val="1600"/>
              <a:buNone/>
            </a:pPr>
            <a:r>
              <a:rPr lang="en-GB" sz="1400" i="1" dirty="0">
                <a:latin typeface="Calibri"/>
                <a:ea typeface="Calibri"/>
                <a:cs typeface="Calibri"/>
                <a:sym typeface="Calibri"/>
              </a:rPr>
              <a:t>Anders </a:t>
            </a:r>
            <a:r>
              <a:rPr lang="en-GB" sz="1400" i="1" dirty="0" err="1">
                <a:latin typeface="Calibri"/>
                <a:ea typeface="Calibri"/>
                <a:cs typeface="Calibri"/>
                <a:sym typeface="Calibri"/>
              </a:rPr>
              <a:t>Skov</a:t>
            </a:r>
            <a:r>
              <a:rPr lang="en-GB" sz="1400" i="1" dirty="0">
                <a:latin typeface="Calibri"/>
                <a:ea typeface="Calibri"/>
                <a:cs typeface="Calibri"/>
                <a:sym typeface="Calibri"/>
              </a:rPr>
              <a:t>, κοινωνιολόγος του διαδικτύου, </a:t>
            </a:r>
            <a:r>
              <a:rPr lang="en-GB" sz="1400" i="1" dirty="0" err="1">
                <a:latin typeface="Calibri"/>
                <a:ea typeface="Calibri"/>
                <a:cs typeface="Calibri"/>
                <a:sym typeface="Calibri"/>
              </a:rPr>
              <a:t>Center </a:t>
            </a:r>
            <a:r>
              <a:rPr lang="en-GB" sz="1400" i="1" dirty="0">
                <a:latin typeface="Calibri"/>
                <a:ea typeface="Calibri"/>
                <a:cs typeface="Calibri"/>
                <a:sym typeface="Calibri"/>
              </a:rPr>
              <a:t>for Digital </a:t>
            </a:r>
            <a:r>
              <a:rPr lang="en-GB" sz="1400" i="1" dirty="0" err="1">
                <a:latin typeface="Calibri"/>
                <a:ea typeface="Calibri"/>
                <a:cs typeface="Calibri"/>
                <a:sym typeface="Calibri"/>
              </a:rPr>
              <a:t>Dannelse</a:t>
            </a:r>
            <a:r>
              <a:rPr lang="en-GB" sz="1400" i="1" dirty="0">
                <a:latin typeface="Calibri"/>
                <a:ea typeface="Calibri"/>
                <a:cs typeface="Calibri"/>
                <a:sym typeface="Calibri"/>
              </a:rPr>
              <a:t>.</a:t>
            </a:r>
            <a:endParaRPr sz="1200" i="1" dirty="0"/>
          </a:p>
        </p:txBody>
      </p:sp>
      <p:pic>
        <p:nvPicPr>
          <p:cNvPr id="10" name="Google Shape;73;p4"/>
          <p:cNvPicPr preferRelativeResize="0"/>
          <p:nvPr/>
        </p:nvPicPr>
        <p:blipFill rotWithShape="1">
          <a:blip r:embed="rId3">
            <a:alphaModFix/>
          </a:blip>
          <a:srcRect/>
          <a:stretch/>
        </p:blipFill>
        <p:spPr>
          <a:xfrm>
            <a:off x="5794743" y="1515769"/>
            <a:ext cx="6252831" cy="4400550"/>
          </a:xfrm>
          <a:prstGeom prst="rect">
            <a:avLst/>
          </a:prstGeom>
          <a:noFill/>
          <a:ln>
            <a:noFill/>
          </a:ln>
        </p:spPr>
      </p:pic>
      <p:sp>
        <p:nvSpPr>
          <p:cNvPr id="11" name="Google Shape;204;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lnSpc>
                <a:spcPct val="100000"/>
              </a:lnSpc>
              <a:buClr>
                <a:schemeClr val="lt1"/>
              </a:buClr>
            </a:pPr>
            <a:r>
              <a:rPr lang="en-GB" b="1" dirty="0"/>
              <a:t>Ψηφιακές ικανότητες </a:t>
            </a:r>
          </a:p>
        </p:txBody>
      </p:sp>
      <p:sp>
        <p:nvSpPr>
          <p:cNvPr id="2" name="Rectangle 1"/>
          <p:cNvSpPr/>
          <p:nvPr/>
        </p:nvSpPr>
        <p:spPr>
          <a:xfrm>
            <a:off x="2559930" y="1880813"/>
            <a:ext cx="6833062" cy="395685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alibri" panose="020F0502020204030204" pitchFamily="34" charset="0"/>
                <a:cs typeface="Calibri" panose="020F0502020204030204" pitchFamily="34" charset="0"/>
              </a:rPr>
              <a:t>Γιατί είναι σημαντικές οι ψηφιακές ικανότητες;</a:t>
            </a:r>
          </a:p>
        </p:txBody>
      </p:sp>
    </p:spTree>
    <p:extLst>
      <p:ext uri="{BB962C8B-B14F-4D97-AF65-F5344CB8AC3E}">
        <p14:creationId xmlns:p14="http://schemas.microsoft.com/office/powerpoint/2010/main" val="232587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11" name="Google Shape;204;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lnSpc>
                <a:spcPct val="100000"/>
              </a:lnSpc>
              <a:buClr>
                <a:schemeClr val="lt1"/>
              </a:buClr>
            </a:pPr>
            <a:r>
              <a:rPr lang="en-GB" b="1" dirty="0"/>
              <a:t>Το πλαίσιο ψηφιακής επάρκειας (</a:t>
            </a:r>
            <a:r>
              <a:rPr lang="en-GB" b="1" dirty="0" err="1"/>
              <a:t>DigComp </a:t>
            </a:r>
            <a:r>
              <a:rPr lang="en-GB" b="1" dirty="0"/>
              <a:t>2.0) </a:t>
            </a:r>
          </a:p>
        </p:txBody>
      </p:sp>
      <p:sp>
        <p:nvSpPr>
          <p:cNvPr id="6" name="Google Shape;79;p5"/>
          <p:cNvSpPr txBox="1">
            <a:spLocks noGrp="1"/>
          </p:cNvSpPr>
          <p:nvPr>
            <p:ph type="body" idx="1"/>
          </p:nvPr>
        </p:nvSpPr>
        <p:spPr>
          <a:xfrm>
            <a:off x="195239" y="1246526"/>
            <a:ext cx="11053207" cy="4189624"/>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sz="2200" dirty="0">
                <a:latin typeface="Calibri"/>
                <a:ea typeface="Calibri"/>
                <a:cs typeface="Calibri"/>
                <a:sym typeface="Calibri"/>
              </a:rPr>
              <a:t>Η ψηφιακή επάρκεια (</a:t>
            </a:r>
            <a:r>
              <a:rPr lang="en-GB" sz="2200" u="sng" dirty="0" err="1">
                <a:solidFill>
                  <a:schemeClr val="hlink"/>
                </a:solidFill>
                <a:latin typeface="Calibri"/>
                <a:ea typeface="Calibri"/>
                <a:cs typeface="Calibri"/>
                <a:sym typeface="Calibri"/>
                <a:hlinkClick r:id="rId3"/>
              </a:rPr>
              <a:t>DigComp </a:t>
            </a:r>
            <a:r>
              <a:rPr lang="en-GB" sz="2200" u="sng" dirty="0">
                <a:solidFill>
                  <a:schemeClr val="hlink"/>
                </a:solidFill>
                <a:latin typeface="Calibri"/>
                <a:ea typeface="Calibri"/>
                <a:cs typeface="Calibri"/>
                <a:sym typeface="Calibri"/>
                <a:hlinkClick r:id="rId3"/>
              </a:rPr>
              <a:t>2.0</a:t>
            </a:r>
            <a:r>
              <a:rPr lang="en-GB" sz="2200" dirty="0">
                <a:latin typeface="Calibri"/>
                <a:ea typeface="Calibri"/>
                <a:cs typeface="Calibri"/>
                <a:sym typeface="Calibri"/>
              </a:rPr>
              <a:t>) είναι ένα πλαίσιο που προσδιορίζει τα βασικά στοιχεία της ψηφιακής επάρκειας σε </a:t>
            </a:r>
            <a:r>
              <a:rPr lang="en-GB" sz="2200" b="1" dirty="0">
                <a:latin typeface="Calibri"/>
                <a:ea typeface="Calibri"/>
                <a:cs typeface="Calibri"/>
                <a:sym typeface="Calibri"/>
              </a:rPr>
              <a:t>5 τομείς</a:t>
            </a:r>
            <a:r>
              <a:rPr lang="en-GB" sz="2200" dirty="0">
                <a:latin typeface="Calibri"/>
                <a:ea typeface="Calibri"/>
                <a:cs typeface="Calibri"/>
                <a:sym typeface="Calibri"/>
              </a:rPr>
              <a:t>:</a:t>
            </a:r>
            <a:endParaRPr sz="2200" dirty="0">
              <a:latin typeface="Calibri"/>
              <a:ea typeface="Calibri"/>
              <a:cs typeface="Calibri"/>
              <a:sym typeface="Calibri"/>
            </a:endParaRPr>
          </a:p>
          <a:p>
            <a:pPr marL="571500" lvl="0" indent="-342900" algn="just" rtl="0">
              <a:lnSpc>
                <a:spcPct val="90000"/>
              </a:lnSpc>
              <a:spcBef>
                <a:spcPts val="1000"/>
              </a:spcBef>
              <a:spcAft>
                <a:spcPts val="0"/>
              </a:spcAft>
              <a:buSzPts val="1600"/>
              <a:buFont typeface="Arial"/>
              <a:buAutoNum type="arabicPeriod"/>
            </a:pPr>
            <a:r>
              <a:rPr lang="en-GB" sz="2200" b="1" dirty="0">
                <a:latin typeface="Calibri"/>
                <a:ea typeface="Calibri"/>
                <a:cs typeface="Calibri"/>
                <a:sym typeface="Calibri"/>
              </a:rPr>
              <a:t>Πληροφορική και παιδεία δεδομένων: </a:t>
            </a:r>
            <a:r>
              <a:rPr lang="en-GB" sz="2200" dirty="0">
                <a:latin typeface="Calibri"/>
                <a:ea typeface="Calibri"/>
                <a:cs typeface="Calibri"/>
                <a:sym typeface="Calibri"/>
              </a:rPr>
              <a:t>Να διατυπώνουν πληροφοριακές ανάγκες, να εντοπίζουν και να ανακτούν ψηφιακά δεδομένα, πληροφορίες και περιεχόμενο. </a:t>
            </a:r>
            <a:endParaRPr sz="2200" dirty="0">
              <a:latin typeface="Calibri"/>
              <a:ea typeface="Calibri"/>
              <a:cs typeface="Calibri"/>
              <a:sym typeface="Calibri"/>
            </a:endParaRPr>
          </a:p>
          <a:p>
            <a:pPr marL="571500" lvl="0" indent="-342900" algn="just" rtl="0">
              <a:lnSpc>
                <a:spcPct val="90000"/>
              </a:lnSpc>
              <a:spcBef>
                <a:spcPts val="1000"/>
              </a:spcBef>
              <a:spcAft>
                <a:spcPts val="0"/>
              </a:spcAft>
              <a:buSzPts val="1600"/>
              <a:buFont typeface="Arial"/>
              <a:buAutoNum type="arabicPeriod"/>
            </a:pPr>
            <a:r>
              <a:rPr lang="en-GB" sz="2200" b="1" dirty="0">
                <a:latin typeface="Calibri"/>
                <a:ea typeface="Calibri"/>
                <a:cs typeface="Calibri"/>
                <a:sym typeface="Calibri"/>
              </a:rPr>
              <a:t>Επικοινωνία και συνεργασία</a:t>
            </a:r>
            <a:r>
              <a:rPr lang="en-GB" sz="2200" dirty="0">
                <a:latin typeface="Calibri"/>
                <a:ea typeface="Calibri"/>
                <a:cs typeface="Calibri"/>
                <a:sym typeface="Calibri"/>
              </a:rPr>
              <a:t>: Να αλληλεπιδρούν, να επικοινωνούν και να συνεργάζονται μέσω των ψηφιακών τεχνολογιών έχοντας επίγνωση της πολιτισμικής και γενεαλογικής ποικιλομορφίας. </a:t>
            </a:r>
            <a:endParaRPr sz="2200" dirty="0">
              <a:latin typeface="Calibri"/>
              <a:ea typeface="Calibri"/>
              <a:cs typeface="Calibri"/>
              <a:sym typeface="Calibri"/>
            </a:endParaRPr>
          </a:p>
          <a:p>
            <a:pPr marL="571500" lvl="0" indent="-342900" algn="just" rtl="0">
              <a:lnSpc>
                <a:spcPct val="90000"/>
              </a:lnSpc>
              <a:spcBef>
                <a:spcPts val="1000"/>
              </a:spcBef>
              <a:spcAft>
                <a:spcPts val="0"/>
              </a:spcAft>
              <a:buSzPts val="1600"/>
              <a:buFont typeface="Arial"/>
              <a:buAutoNum type="arabicPeriod"/>
            </a:pPr>
            <a:r>
              <a:rPr lang="en-GB" sz="2200" b="1" dirty="0">
                <a:latin typeface="Calibri"/>
                <a:ea typeface="Calibri"/>
                <a:cs typeface="Calibri"/>
                <a:sym typeface="Calibri"/>
              </a:rPr>
              <a:t>Δημιουργία ψηφιακού περιεχομένου</a:t>
            </a:r>
            <a:r>
              <a:rPr lang="en-GB" sz="2200" dirty="0">
                <a:latin typeface="Calibri"/>
                <a:ea typeface="Calibri"/>
                <a:cs typeface="Calibri"/>
                <a:sym typeface="Calibri"/>
              </a:rPr>
              <a:t>: Δημιουργία και επεξεργασία ψηφιακού περιεχομένου. </a:t>
            </a:r>
            <a:endParaRPr sz="2200" dirty="0">
              <a:latin typeface="Calibri"/>
              <a:ea typeface="Calibri"/>
              <a:cs typeface="Calibri"/>
              <a:sym typeface="Calibri"/>
            </a:endParaRPr>
          </a:p>
          <a:p>
            <a:pPr marL="571500" lvl="0" indent="-342900" algn="just" rtl="0">
              <a:lnSpc>
                <a:spcPct val="90000"/>
              </a:lnSpc>
              <a:spcBef>
                <a:spcPts val="1000"/>
              </a:spcBef>
              <a:spcAft>
                <a:spcPts val="0"/>
              </a:spcAft>
              <a:buSzPts val="1600"/>
              <a:buFont typeface="Arial"/>
              <a:buAutoNum type="arabicPeriod"/>
            </a:pPr>
            <a:r>
              <a:rPr lang="en-GB" sz="2200" b="1" dirty="0">
                <a:latin typeface="Calibri"/>
                <a:ea typeface="Calibri"/>
                <a:cs typeface="Calibri"/>
                <a:sym typeface="Calibri"/>
              </a:rPr>
              <a:t>Ασφάλεια</a:t>
            </a:r>
            <a:r>
              <a:rPr lang="en-GB" sz="2200" dirty="0">
                <a:latin typeface="Calibri"/>
                <a:ea typeface="Calibri"/>
                <a:cs typeface="Calibri"/>
                <a:sym typeface="Calibri"/>
              </a:rPr>
              <a:t>: Ασφάλεια: Προστασία των συσκευών, του περιεχομένου, των προσωπικών δεδομένων και της ιδιωτικής ζωής σε ψηφιακά περιβάλλοντα. </a:t>
            </a:r>
            <a:endParaRPr sz="2200" dirty="0">
              <a:latin typeface="Calibri"/>
              <a:ea typeface="Calibri"/>
              <a:cs typeface="Calibri"/>
              <a:sym typeface="Calibri"/>
            </a:endParaRPr>
          </a:p>
          <a:p>
            <a:pPr marL="571500" lvl="0" indent="-342900" algn="just" rtl="0">
              <a:lnSpc>
                <a:spcPct val="90000"/>
              </a:lnSpc>
              <a:spcBef>
                <a:spcPts val="1000"/>
              </a:spcBef>
              <a:spcAft>
                <a:spcPts val="0"/>
              </a:spcAft>
              <a:buSzPts val="1600"/>
              <a:buFont typeface="Arial"/>
              <a:buAutoNum type="arabicPeriod"/>
            </a:pPr>
            <a:r>
              <a:rPr lang="en-GB" sz="2200" b="1" dirty="0">
                <a:latin typeface="Calibri"/>
                <a:ea typeface="Calibri"/>
                <a:cs typeface="Calibri"/>
                <a:sym typeface="Calibri"/>
              </a:rPr>
              <a:t>Επίλυση προβλημάτων</a:t>
            </a:r>
            <a:r>
              <a:rPr lang="en-GB" sz="2200" dirty="0">
                <a:latin typeface="Calibri"/>
                <a:ea typeface="Calibri"/>
                <a:cs typeface="Calibri"/>
                <a:sym typeface="Calibri"/>
              </a:rPr>
              <a:t>: Εντοπισμός αναγκών και προβλημάτων και επίλυση εννοιολογικών προβλημάτων και προβληματικών καταστάσεων σε ψηφιακά περιβάλλοντα. </a:t>
            </a:r>
            <a:endParaRPr sz="2200" dirty="0">
              <a:latin typeface="Calibri"/>
              <a:ea typeface="Calibri"/>
              <a:cs typeface="Calibri"/>
              <a:sym typeface="Calibri"/>
            </a:endParaRPr>
          </a:p>
          <a:p>
            <a:pPr marL="514350" lvl="0" indent="-184150" algn="just" rtl="0">
              <a:lnSpc>
                <a:spcPct val="90000"/>
              </a:lnSpc>
              <a:spcBef>
                <a:spcPts val="1000"/>
              </a:spcBef>
              <a:spcAft>
                <a:spcPts val="0"/>
              </a:spcAft>
              <a:buSzPts val="1600"/>
              <a:buFont typeface="Noto Sans Symbols"/>
              <a:buNone/>
            </a:pPr>
            <a:endParaRPr dirty="0">
              <a:latin typeface="Arial"/>
              <a:ea typeface="Arial"/>
              <a:cs typeface="Arial"/>
              <a:sym typeface="Arial"/>
            </a:endParaRPr>
          </a:p>
          <a:p>
            <a:pPr marL="228600" lvl="0" indent="0" algn="just" rtl="0">
              <a:lnSpc>
                <a:spcPct val="90000"/>
              </a:lnSpc>
              <a:spcBef>
                <a:spcPts val="1000"/>
              </a:spcBef>
              <a:spcAft>
                <a:spcPts val="0"/>
              </a:spcAft>
              <a:buSzPts val="1600"/>
              <a:buNone/>
            </a:pPr>
            <a:endParaRPr dirty="0">
              <a:latin typeface="Arial"/>
              <a:ea typeface="Arial"/>
              <a:cs typeface="Arial"/>
              <a:sym typeface="Arial"/>
            </a:endParaRPr>
          </a:p>
          <a:p>
            <a:pPr marL="457200" marR="0" lvl="0" indent="-228600" algn="just" rtl="0">
              <a:lnSpc>
                <a:spcPct val="90000"/>
              </a:lnSpc>
              <a:spcBef>
                <a:spcPts val="1000"/>
              </a:spcBef>
              <a:spcAft>
                <a:spcPts val="0"/>
              </a:spcAft>
              <a:buClr>
                <a:schemeClr val="dk2"/>
              </a:buClr>
              <a:buSzPts val="1600"/>
              <a:buFont typeface="Arial"/>
              <a:buNone/>
            </a:pPr>
            <a:r>
              <a:rPr lang="en-GB" dirty="0">
                <a:latin typeface="Arial"/>
                <a:ea typeface="Arial"/>
                <a:cs typeface="Arial"/>
                <a:sym typeface="Arial"/>
              </a:rPr>
              <a:t> </a:t>
            </a:r>
            <a:endParaRPr dirty="0">
              <a:latin typeface="Arial"/>
              <a:ea typeface="Arial"/>
              <a:cs typeface="Arial"/>
              <a:sym typeface="Arial"/>
            </a:endParaRPr>
          </a:p>
          <a:p>
            <a:pPr marL="265113" lvl="0" indent="-153353" algn="just" rtl="0">
              <a:lnSpc>
                <a:spcPct val="100000"/>
              </a:lnSpc>
              <a:spcBef>
                <a:spcPts val="1000"/>
              </a:spcBef>
              <a:spcAft>
                <a:spcPts val="0"/>
              </a:spcAft>
              <a:buClr>
                <a:schemeClr val="accent1"/>
              </a:buClr>
              <a:buSzPts val="1760"/>
              <a:buFont typeface="Noto Sans Symbols"/>
              <a:buNone/>
            </a:pPr>
            <a:endParaRPr sz="2000" dirty="0">
              <a:latin typeface="Arial"/>
              <a:ea typeface="Arial"/>
              <a:cs typeface="Arial"/>
              <a:sym typeface="Arial"/>
            </a:endParaRPr>
          </a:p>
        </p:txBody>
      </p:sp>
    </p:spTree>
    <p:extLst>
      <p:ext uri="{BB962C8B-B14F-4D97-AF65-F5344CB8AC3E}">
        <p14:creationId xmlns:p14="http://schemas.microsoft.com/office/powerpoint/2010/main" val="81931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6"/>
          <p:cNvSpPr txBox="1"/>
          <p:nvPr/>
        </p:nvSpPr>
        <p:spPr>
          <a:xfrm>
            <a:off x="4488696" y="1548002"/>
            <a:ext cx="4017996" cy="5416827"/>
          </a:xfrm>
          <a:prstGeom prst="rect">
            <a:avLst/>
          </a:prstGeom>
          <a:noFill/>
          <a:ln>
            <a:noFill/>
          </a:ln>
        </p:spPr>
        <p:txBody>
          <a:bodyPr spcFirstLastPara="1" wrap="square" lIns="91425" tIns="45700" rIns="91425" bIns="45700" anchor="t" anchorCtr="0">
            <a:spAutoFit/>
          </a:bodyPr>
          <a:lstStyle/>
          <a:p>
            <a:pPr marL="457200" marR="0" lvl="0" indent="-228600" algn="l" rtl="0">
              <a:lnSpc>
                <a:spcPct val="90000"/>
              </a:lnSpc>
              <a:spcBef>
                <a:spcPts val="0"/>
              </a:spcBef>
              <a:spcAft>
                <a:spcPts val="0"/>
              </a:spcAft>
              <a:buClr>
                <a:srgbClr val="000000"/>
              </a:buClr>
              <a:buSzPts val="2000"/>
              <a:buFont typeface="Arial"/>
              <a:buNone/>
            </a:pPr>
            <a:r>
              <a:rPr lang="en-GB" sz="2000" b="1" i="0" u="none" strike="noStrike" cap="none" dirty="0" err="1">
                <a:solidFill>
                  <a:srgbClr val="187498"/>
                </a:solidFill>
                <a:latin typeface="Calibri"/>
                <a:ea typeface="Calibri"/>
                <a:cs typeface="Calibri"/>
                <a:sym typeface="Calibri"/>
              </a:rPr>
              <a:t>Τομέ</a:t>
            </a:r>
            <a:r>
              <a:rPr lang="en-GB" sz="2000" b="1" i="0" u="none" strike="noStrike" cap="none" dirty="0">
                <a:solidFill>
                  <a:srgbClr val="187498"/>
                </a:solidFill>
                <a:latin typeface="Calibri"/>
                <a:ea typeface="Calibri"/>
                <a:cs typeface="Calibri"/>
                <a:sym typeface="Calibri"/>
              </a:rPr>
              <a:t>ας </a:t>
            </a:r>
            <a:r>
              <a:rPr lang="el-GR" sz="2000" b="1" dirty="0">
                <a:solidFill>
                  <a:srgbClr val="187498"/>
                </a:solidFill>
                <a:latin typeface="Calibri"/>
                <a:ea typeface="Calibri"/>
                <a:cs typeface="Calibri"/>
                <a:sym typeface="Calibri"/>
              </a:rPr>
              <a:t>ικανοτήτων</a:t>
            </a:r>
            <a:r>
              <a:rPr lang="en-GB" sz="2000" b="1" i="0" u="none" strike="noStrike" cap="none" dirty="0">
                <a:solidFill>
                  <a:srgbClr val="187498"/>
                </a:solidFill>
                <a:latin typeface="Calibri"/>
                <a:ea typeface="Calibri"/>
                <a:cs typeface="Calibri"/>
                <a:sym typeface="Calibri"/>
              </a:rPr>
              <a:t> 2:</a:t>
            </a:r>
            <a:endParaRPr lang="en-GB" dirty="0">
              <a:solidFill>
                <a:srgbClr val="187498"/>
              </a:solidFill>
              <a:ea typeface="Calibri"/>
            </a:endParaRPr>
          </a:p>
          <a:p>
            <a:pPr marL="457200" marR="0" lvl="0" indent="-228600" algn="l" rtl="0">
              <a:lnSpc>
                <a:spcPct val="90000"/>
              </a:lnSpc>
              <a:spcBef>
                <a:spcPts val="0"/>
              </a:spcBef>
              <a:spcAft>
                <a:spcPts val="0"/>
              </a:spcAft>
              <a:buClr>
                <a:srgbClr val="000000"/>
              </a:buClr>
              <a:buSzPts val="2000"/>
              <a:buFont typeface="Arial"/>
              <a:buNone/>
            </a:pPr>
            <a:r>
              <a:rPr lang="en-GB" sz="2000" b="1" i="0" u="none" strike="noStrike" cap="none" dirty="0">
                <a:solidFill>
                  <a:schemeClr val="dk2"/>
                </a:solidFill>
                <a:latin typeface="Calibri"/>
                <a:ea typeface="Calibri"/>
                <a:cs typeface="Calibri"/>
                <a:sym typeface="Calibri"/>
              </a:rPr>
              <a:t>Επικοινωνία και συνεργασία</a:t>
            </a:r>
            <a:endParaRPr sz="2000" b="0" i="0" u="none" strike="noStrike" cap="none" dirty="0">
              <a:solidFill>
                <a:schemeClr val="dk2"/>
              </a:solidFill>
              <a:latin typeface="Calibri"/>
              <a:ea typeface="Calibri"/>
              <a:cs typeface="Calibri"/>
              <a:sym typeface="Calibri"/>
            </a:endParaRPr>
          </a:p>
          <a:p>
            <a:pPr marL="571500" marR="0" lvl="0" indent="-342900" algn="l" rtl="0">
              <a:spcBef>
                <a:spcPts val="1000"/>
              </a:spcBef>
              <a:spcAft>
                <a:spcPts val="0"/>
              </a:spcAft>
              <a:buClr>
                <a:srgbClr val="000000"/>
              </a:buClr>
              <a:buSzPts val="20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Αλληλεπίδραση μέσω ψηφιακών τεχνολογιών</a:t>
            </a:r>
            <a:endParaRPr sz="2000" b="0" i="0" u="none" strike="noStrike" cap="none" dirty="0">
              <a:solidFill>
                <a:schemeClr val="tx1"/>
              </a:solidFill>
              <a:latin typeface="Calibri"/>
              <a:ea typeface="Calibri"/>
              <a:cs typeface="Calibri"/>
              <a:sym typeface="Calibri"/>
            </a:endParaRPr>
          </a:p>
          <a:p>
            <a:pPr marL="571500" marR="0" lvl="0" indent="-342900" algn="l" rtl="0">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Κοινή χρήση μέσω ψηφιακών τεχνολογιών</a:t>
            </a:r>
            <a:endParaRPr sz="2000" b="0" i="0" u="none" strike="noStrike" cap="none" dirty="0">
              <a:solidFill>
                <a:schemeClr val="tx1"/>
              </a:solidFill>
              <a:latin typeface="Calibri"/>
              <a:ea typeface="Calibri"/>
              <a:cs typeface="Calibri"/>
              <a:sym typeface="Calibri"/>
            </a:endParaRPr>
          </a:p>
          <a:p>
            <a:pPr marL="571500" marR="0" lvl="0" indent="-342900" algn="l" rtl="0">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Συμμετοχή στην ιδιότητα του πολίτη μέσω των ψηφιακών τεχνολογιών</a:t>
            </a:r>
            <a:endParaRPr sz="2000" b="0" i="0" u="none" strike="noStrike" cap="none" dirty="0">
              <a:solidFill>
                <a:schemeClr val="tx1"/>
              </a:solidFill>
              <a:latin typeface="Calibri"/>
              <a:ea typeface="Calibri"/>
              <a:cs typeface="Calibri"/>
              <a:sym typeface="Calibri"/>
            </a:endParaRPr>
          </a:p>
          <a:p>
            <a:pPr marL="571500" marR="0" lvl="0" indent="-342900" algn="l" rtl="0">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Συνεργασία μέσω ψηφιακών τεχνολογιών</a:t>
            </a:r>
            <a:endParaRPr sz="2000" b="0" i="0" u="none" strike="noStrike" cap="none" dirty="0">
              <a:solidFill>
                <a:schemeClr val="tx1"/>
              </a:solidFill>
              <a:latin typeface="Calibri"/>
              <a:ea typeface="Calibri"/>
              <a:cs typeface="Calibri"/>
              <a:sym typeface="Calibri"/>
            </a:endParaRPr>
          </a:p>
          <a:p>
            <a:pPr marL="571500" marR="0" lvl="0" indent="-342900" algn="l" rtl="0">
              <a:spcBef>
                <a:spcPts val="1000"/>
              </a:spcBef>
              <a:spcAft>
                <a:spcPts val="0"/>
              </a:spcAft>
              <a:buClr>
                <a:srgbClr val="645B5B"/>
              </a:buClr>
              <a:buSzPts val="1600"/>
              <a:buFont typeface="Wingdings" panose="05000000000000000000" pitchFamily="2" charset="2"/>
              <a:buChar char="§"/>
            </a:pPr>
            <a:r>
              <a:rPr lang="el-GR" sz="2000" b="0" i="0" u="none" strike="noStrike" cap="none" dirty="0">
                <a:solidFill>
                  <a:schemeClr val="tx1"/>
                </a:solidFill>
                <a:latin typeface="Calibri"/>
                <a:ea typeface="Calibri"/>
                <a:cs typeface="Calibri"/>
                <a:sym typeface="Calibri"/>
              </a:rPr>
              <a:t>Τήρησ</a:t>
            </a:r>
            <a:r>
              <a:rPr lang="el-GR" sz="2000" dirty="0">
                <a:solidFill>
                  <a:schemeClr val="tx1"/>
                </a:solidFill>
                <a:latin typeface="Calibri"/>
                <a:ea typeface="Calibri"/>
                <a:cs typeface="Calibri"/>
                <a:sym typeface="Calibri"/>
              </a:rPr>
              <a:t>η του πρωτοκόλλου στο διαδίκτυο (</a:t>
            </a:r>
            <a:r>
              <a:rPr lang="en-GB" sz="2000" b="0" i="0" u="none" strike="noStrike" cap="none" dirty="0">
                <a:solidFill>
                  <a:schemeClr val="tx1"/>
                </a:solidFill>
                <a:latin typeface="Calibri"/>
                <a:ea typeface="Calibri"/>
                <a:cs typeface="Calibri"/>
                <a:sym typeface="Calibri"/>
              </a:rPr>
              <a:t>Netiquette</a:t>
            </a:r>
            <a:r>
              <a:rPr lang="el-GR" sz="2000" b="0" i="0" u="none" strike="noStrike" cap="none" dirty="0">
                <a:solidFill>
                  <a:schemeClr val="tx1"/>
                </a:solidFill>
                <a:latin typeface="Calibri"/>
                <a:ea typeface="Calibri"/>
                <a:cs typeface="Calibri"/>
                <a:sym typeface="Calibri"/>
              </a:rPr>
              <a:t>)</a:t>
            </a:r>
            <a:endParaRPr sz="2000" b="0" i="0" u="none" strike="noStrike" cap="none" dirty="0">
              <a:solidFill>
                <a:schemeClr val="tx1"/>
              </a:solidFill>
              <a:latin typeface="Calibri"/>
              <a:ea typeface="Calibri"/>
              <a:cs typeface="Calibri"/>
              <a:sym typeface="Calibri"/>
            </a:endParaRPr>
          </a:p>
          <a:p>
            <a:pPr marL="571500" marR="0" lvl="0" indent="-342900" algn="l" rtl="0">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Διαχείριση ψηφιακής ταυτότητας</a:t>
            </a:r>
            <a:endParaRPr sz="2000" b="0" i="0" u="none" strike="noStrike" cap="none" dirty="0">
              <a:solidFill>
                <a:schemeClr val="tx1"/>
              </a:solidFill>
              <a:latin typeface="Calibri"/>
              <a:ea typeface="Calibri"/>
              <a:cs typeface="Calibri"/>
              <a:sym typeface="Calibri"/>
            </a:endParaRPr>
          </a:p>
        </p:txBody>
      </p:sp>
      <p:sp>
        <p:nvSpPr>
          <p:cNvPr id="87" name="Google Shape;87;p6"/>
          <p:cNvSpPr txBox="1"/>
          <p:nvPr/>
        </p:nvSpPr>
        <p:spPr>
          <a:xfrm>
            <a:off x="8756073" y="1548002"/>
            <a:ext cx="3306618" cy="3098244"/>
          </a:xfrm>
          <a:prstGeom prst="rect">
            <a:avLst/>
          </a:prstGeom>
          <a:noFill/>
          <a:ln>
            <a:noFill/>
          </a:ln>
        </p:spPr>
        <p:txBody>
          <a:bodyPr spcFirstLastPara="1" wrap="square" lIns="91425" tIns="45700" rIns="91425" bIns="45700" anchor="t" anchorCtr="0">
            <a:spAutoFit/>
          </a:bodyPr>
          <a:lstStyle/>
          <a:p>
            <a:pPr marL="228600" lvl="0" indent="-228600">
              <a:lnSpc>
                <a:spcPct val="90000"/>
              </a:lnSpc>
              <a:buSzPts val="2000"/>
            </a:pPr>
            <a:r>
              <a:rPr lang="en-GB" sz="2000" b="1" dirty="0">
                <a:solidFill>
                  <a:srgbClr val="187498"/>
                </a:solidFill>
                <a:latin typeface="Calibri"/>
                <a:ea typeface="Calibri"/>
                <a:cs typeface="Calibri"/>
                <a:sym typeface="Calibri"/>
              </a:rPr>
              <a:t>Τομέας ικανοτήτων 3:</a:t>
            </a:r>
            <a:endParaRPr lang="en-GB" sz="2000" dirty="0">
              <a:solidFill>
                <a:srgbClr val="187498"/>
              </a:solidFill>
              <a:ea typeface="Calibri"/>
            </a:endParaRPr>
          </a:p>
          <a:p>
            <a:pPr marL="228600" lvl="0" indent="-228600">
              <a:lnSpc>
                <a:spcPct val="90000"/>
              </a:lnSpc>
              <a:buSzPts val="2000"/>
            </a:pPr>
            <a:r>
              <a:rPr lang="en-GB" sz="2000" b="1" dirty="0">
                <a:solidFill>
                  <a:schemeClr val="dk2"/>
                </a:solidFill>
                <a:latin typeface="Calibri"/>
                <a:ea typeface="Calibri"/>
                <a:cs typeface="Calibri"/>
                <a:sym typeface="Calibri"/>
              </a:rPr>
              <a:t>Δημιουργία ψηφιακού περιεχομένου</a:t>
            </a:r>
            <a:endParaRPr lang="en-GB" sz="2000" dirty="0">
              <a:solidFill>
                <a:schemeClr val="dk2"/>
              </a:solidFill>
              <a:latin typeface="Calibri"/>
              <a:ea typeface="Calibri"/>
              <a:cs typeface="Calibri"/>
              <a:sym typeface="Calibri"/>
            </a:endParaRPr>
          </a:p>
          <a:p>
            <a:pPr marL="571500" marR="0" lvl="0" indent="-342900" algn="l" rtl="0">
              <a:lnSpc>
                <a:spcPct val="90000"/>
              </a:lnSpc>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Ανάπτυξη ψηφιακού περιεχομένου</a:t>
            </a:r>
            <a:endParaRPr sz="2000" b="0" i="0" u="none" strike="noStrike" cap="none" dirty="0">
              <a:solidFill>
                <a:schemeClr val="tx1"/>
              </a:solidFill>
              <a:latin typeface="Calibri"/>
              <a:ea typeface="Calibri"/>
              <a:cs typeface="Calibri"/>
              <a:sym typeface="Calibri"/>
            </a:endParaRPr>
          </a:p>
          <a:p>
            <a:pPr marL="571500" marR="0" lvl="0" indent="-342900" algn="l" rtl="0">
              <a:lnSpc>
                <a:spcPct val="90000"/>
              </a:lnSpc>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 Ενσωμάτωση και εκ νέου επεξεργασία ψηφιακού περιεχομένου</a:t>
            </a:r>
            <a:endParaRPr sz="2000" b="0" i="0" u="none" strike="noStrike" cap="none" dirty="0">
              <a:solidFill>
                <a:schemeClr val="tx1"/>
              </a:solidFill>
              <a:latin typeface="Calibri"/>
              <a:ea typeface="Calibri"/>
              <a:cs typeface="Calibri"/>
              <a:sym typeface="Calibri"/>
            </a:endParaRPr>
          </a:p>
          <a:p>
            <a:pPr marL="571500" marR="0" lvl="0" indent="-342900" algn="l" rtl="0">
              <a:lnSpc>
                <a:spcPct val="90000"/>
              </a:lnSpc>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 Πνευματικά δικαιώματα και άδειες</a:t>
            </a:r>
            <a:endParaRPr sz="2000" b="0" i="0" u="none" strike="noStrike" cap="none" dirty="0">
              <a:solidFill>
                <a:schemeClr val="tx1"/>
              </a:solidFill>
              <a:latin typeface="Calibri"/>
              <a:ea typeface="Calibri"/>
              <a:cs typeface="Calibri"/>
              <a:sym typeface="Calibri"/>
            </a:endParaRPr>
          </a:p>
          <a:p>
            <a:pPr marL="571500" marR="0" lvl="0" indent="-342900" algn="l" rtl="0">
              <a:lnSpc>
                <a:spcPct val="90000"/>
              </a:lnSpc>
              <a:spcBef>
                <a:spcPts val="1000"/>
              </a:spcBef>
              <a:spcAft>
                <a:spcPts val="0"/>
              </a:spcAft>
              <a:buClr>
                <a:srgbClr val="645B5B"/>
              </a:buClr>
              <a:buSzPts val="1600"/>
              <a:buFont typeface="Wingdings" panose="05000000000000000000" pitchFamily="2" charset="2"/>
              <a:buChar char="§"/>
            </a:pPr>
            <a:r>
              <a:rPr lang="en-GB" sz="2000" b="0" i="0" u="none" strike="noStrike" cap="none" dirty="0">
                <a:solidFill>
                  <a:schemeClr val="tx1"/>
                </a:solidFill>
                <a:latin typeface="Calibri"/>
                <a:ea typeface="Calibri"/>
                <a:cs typeface="Calibri"/>
                <a:sym typeface="Calibri"/>
              </a:rPr>
              <a:t>Προγραμματισμός</a:t>
            </a:r>
            <a:endParaRPr sz="2000" b="0" i="0" u="none" strike="noStrike" cap="none" dirty="0">
              <a:solidFill>
                <a:schemeClr val="tx1"/>
              </a:solidFill>
              <a:latin typeface="Calibri"/>
              <a:ea typeface="Calibri"/>
              <a:cs typeface="Calibri"/>
              <a:sym typeface="Calibri"/>
            </a:endParaRPr>
          </a:p>
        </p:txBody>
      </p:sp>
      <p:sp>
        <p:nvSpPr>
          <p:cNvPr id="5" name="Google Shape;204;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lnSpc>
                <a:spcPct val="100000"/>
              </a:lnSpc>
              <a:buClr>
                <a:schemeClr val="lt1"/>
              </a:buClr>
            </a:pPr>
            <a:r>
              <a:rPr lang="en-GB" b="1" dirty="0"/>
              <a:t>Το πλαίσιο ψηφιακής επάρκειας (</a:t>
            </a:r>
            <a:r>
              <a:rPr lang="en-GB" b="1" dirty="0" err="1"/>
              <a:t>DigComp </a:t>
            </a:r>
            <a:r>
              <a:rPr lang="en-GB" b="1" dirty="0"/>
              <a:t>2.0) </a:t>
            </a:r>
          </a:p>
        </p:txBody>
      </p:sp>
      <p:sp>
        <p:nvSpPr>
          <p:cNvPr id="6" name="Google Shape;86;p6"/>
          <p:cNvSpPr txBox="1"/>
          <p:nvPr/>
        </p:nvSpPr>
        <p:spPr>
          <a:xfrm>
            <a:off x="399370" y="1548002"/>
            <a:ext cx="3800941" cy="3062336"/>
          </a:xfrm>
          <a:prstGeom prst="rect">
            <a:avLst/>
          </a:prstGeom>
          <a:noFill/>
          <a:ln>
            <a:noFill/>
          </a:ln>
        </p:spPr>
        <p:txBody>
          <a:bodyPr spcFirstLastPara="1" wrap="square" lIns="91425" tIns="45700" rIns="91425" bIns="45700" anchor="t" anchorCtr="0">
            <a:spAutoFit/>
          </a:bodyPr>
          <a:lstStyle/>
          <a:p>
            <a:pPr marL="457200" marR="0" lvl="0" indent="-228600" algn="l" rtl="0">
              <a:lnSpc>
                <a:spcPct val="90000"/>
              </a:lnSpc>
              <a:spcBef>
                <a:spcPts val="0"/>
              </a:spcBef>
              <a:spcAft>
                <a:spcPts val="0"/>
              </a:spcAft>
              <a:buClr>
                <a:srgbClr val="000000"/>
              </a:buClr>
              <a:buSzPts val="2000"/>
              <a:buFont typeface="Arial"/>
              <a:buNone/>
            </a:pPr>
            <a:r>
              <a:rPr lang="en-GB" sz="2000" b="1" i="0" u="none" strike="noStrike" cap="none" dirty="0">
                <a:solidFill>
                  <a:srgbClr val="187498"/>
                </a:solidFill>
                <a:latin typeface="Calibri"/>
                <a:ea typeface="Calibri"/>
                <a:cs typeface="Calibri"/>
                <a:sym typeface="Calibri"/>
              </a:rPr>
              <a:t>Τομέας ικανοτήτων 1:</a:t>
            </a:r>
            <a:endParaRPr lang="en-GB" dirty="0">
              <a:solidFill>
                <a:srgbClr val="187498"/>
              </a:solidFill>
              <a:ea typeface="Calibri"/>
            </a:endParaRPr>
          </a:p>
          <a:p>
            <a:pPr marL="457200" marR="0" lvl="0" indent="-228600" algn="l" rtl="0">
              <a:lnSpc>
                <a:spcPct val="90000"/>
              </a:lnSpc>
              <a:spcBef>
                <a:spcPts val="0"/>
              </a:spcBef>
              <a:spcAft>
                <a:spcPts val="0"/>
              </a:spcAft>
              <a:buClr>
                <a:srgbClr val="000000"/>
              </a:buClr>
              <a:buSzPts val="2000"/>
              <a:buFont typeface="Arial"/>
              <a:buNone/>
            </a:pPr>
            <a:r>
              <a:rPr lang="en-GB" sz="2000" b="1" i="0" u="none" strike="noStrike" cap="none" dirty="0">
                <a:solidFill>
                  <a:schemeClr val="dk2"/>
                </a:solidFill>
                <a:latin typeface="Calibri"/>
                <a:ea typeface="Calibri"/>
                <a:cs typeface="Calibri"/>
                <a:sym typeface="Calibri"/>
              </a:rPr>
              <a:t>Πληροφορική και παιδεία δεδομένων</a:t>
            </a:r>
            <a:endParaRPr sz="2000" b="0" i="0" u="none" strike="noStrike" cap="none" dirty="0">
              <a:solidFill>
                <a:schemeClr val="dk2"/>
              </a:solidFill>
              <a:latin typeface="Calibri"/>
              <a:ea typeface="Calibri"/>
              <a:cs typeface="Calibri"/>
              <a:sym typeface="Calibri"/>
            </a:endParaRPr>
          </a:p>
          <a:p>
            <a:pPr marL="571500" lvl="0" indent="-342900">
              <a:spcBef>
                <a:spcPts val="1000"/>
              </a:spcBef>
              <a:buSzPts val="1600"/>
              <a:buFont typeface="Wingdings" panose="05000000000000000000" pitchFamily="2" charset="2"/>
              <a:buChar char="§"/>
            </a:pPr>
            <a:r>
              <a:rPr lang="en-GB" sz="2000" dirty="0">
                <a:latin typeface="Calibri"/>
                <a:ea typeface="Calibri"/>
                <a:cs typeface="Calibri"/>
                <a:sym typeface="Calibri"/>
              </a:rPr>
              <a:t>Περιήγηση, αναζήτηση, φιλτράρισμα δεδομένων, πληροφοριών και ψηφιακού περιεχομένου</a:t>
            </a:r>
          </a:p>
          <a:p>
            <a:pPr marL="571500" lvl="0" indent="-342900">
              <a:lnSpc>
                <a:spcPct val="90000"/>
              </a:lnSpc>
              <a:spcBef>
                <a:spcPts val="1000"/>
              </a:spcBef>
              <a:buSzPts val="1600"/>
              <a:buFont typeface="Wingdings" panose="05000000000000000000" pitchFamily="2" charset="2"/>
              <a:buChar char="§"/>
            </a:pPr>
            <a:r>
              <a:rPr lang="en-GB" sz="2000" dirty="0">
                <a:latin typeface="Calibri"/>
                <a:ea typeface="Calibri"/>
                <a:cs typeface="Calibri"/>
                <a:sym typeface="Calibri"/>
              </a:rPr>
              <a:t>Αξιολόγηση δεδομένων, πληροφοριών και ψηφιακού περιεχομένου</a:t>
            </a:r>
          </a:p>
          <a:p>
            <a:pPr marL="571500" lvl="0" indent="-342900">
              <a:lnSpc>
                <a:spcPct val="90000"/>
              </a:lnSpc>
              <a:spcBef>
                <a:spcPts val="1000"/>
              </a:spcBef>
              <a:buSzPts val="1600"/>
              <a:buFont typeface="Wingdings" panose="05000000000000000000" pitchFamily="2" charset="2"/>
              <a:buChar char="§"/>
            </a:pPr>
            <a:r>
              <a:rPr lang="en-GB" sz="2000" dirty="0">
                <a:latin typeface="Calibri"/>
                <a:ea typeface="Calibri"/>
                <a:cs typeface="Calibri"/>
                <a:sym typeface="Calibri"/>
              </a:rPr>
              <a:t>Διαχείριση δεδομένων, πληροφοριών και ψηφιακού περιεχομένου</a:t>
            </a:r>
          </a:p>
        </p:txBody>
      </p:sp>
      <p:cxnSp>
        <p:nvCxnSpPr>
          <p:cNvPr id="7" name="Straight Connector 6"/>
          <p:cNvCxnSpPr/>
          <p:nvPr/>
        </p:nvCxnSpPr>
        <p:spPr>
          <a:xfrm>
            <a:off x="4390862" y="1548002"/>
            <a:ext cx="18473" cy="4608946"/>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a:off x="8660655" y="1548002"/>
            <a:ext cx="18473" cy="4608946"/>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11409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185407" y="0"/>
            <a:ext cx="11779472" cy="741656"/>
          </a:xfrm>
          <a:prstGeom prst="rect">
            <a:avLst/>
          </a:prstGeom>
          <a:noFill/>
          <a:ln>
            <a:noFill/>
          </a:ln>
        </p:spPr>
        <p:txBody>
          <a:bodyPr spcFirstLastPara="1" wrap="square" lIns="144000" tIns="45700" rIns="91425" bIns="45700" anchor="ctr" anchorCtr="0">
            <a:noAutofit/>
          </a:bodyPr>
          <a:lstStyle/>
          <a:p>
            <a:pPr marL="0" lvl="0" indent="0" algn="l" rtl="0">
              <a:lnSpc>
                <a:spcPct val="90000"/>
              </a:lnSpc>
              <a:spcBef>
                <a:spcPts val="0"/>
              </a:spcBef>
              <a:spcAft>
                <a:spcPts val="0"/>
              </a:spcAft>
              <a:buClr>
                <a:srgbClr val="FFFFFF"/>
              </a:buClr>
              <a:buSzPts val="1800"/>
              <a:buNone/>
            </a:pPr>
            <a:r>
              <a:rPr lang="en-GB" b="1"/>
              <a:t> </a:t>
            </a:r>
            <a:endParaRPr b="1"/>
          </a:p>
        </p:txBody>
      </p:sp>
      <p:sp>
        <p:nvSpPr>
          <p:cNvPr id="94" name="Google Shape;94;p7"/>
          <p:cNvSpPr txBox="1"/>
          <p:nvPr/>
        </p:nvSpPr>
        <p:spPr>
          <a:xfrm>
            <a:off x="4031785" y="2043122"/>
            <a:ext cx="3230880" cy="3652241"/>
          </a:xfrm>
          <a:prstGeom prst="rect">
            <a:avLst/>
          </a:prstGeom>
          <a:noFill/>
          <a:ln>
            <a:noFill/>
          </a:ln>
        </p:spPr>
        <p:txBody>
          <a:bodyPr spcFirstLastPara="1" wrap="square" lIns="91425" tIns="45700" rIns="91425" bIns="45700" anchor="t" anchorCtr="0">
            <a:spAutoFit/>
          </a:bodyPr>
          <a:lstStyle/>
          <a:p>
            <a:pPr marL="457200" marR="0" lvl="0" indent="-228600" algn="l" rtl="0">
              <a:lnSpc>
                <a:spcPct val="90000"/>
              </a:lnSpc>
              <a:spcBef>
                <a:spcPts val="0"/>
              </a:spcBef>
              <a:spcAft>
                <a:spcPts val="0"/>
              </a:spcAft>
              <a:buClr>
                <a:srgbClr val="000000"/>
              </a:buClr>
              <a:buSzPts val="2200"/>
              <a:buFont typeface="Arial"/>
              <a:buNone/>
            </a:pPr>
            <a:r>
              <a:rPr lang="en-GB" sz="2000" b="1" i="0" u="none" strike="noStrike" cap="none" dirty="0" err="1">
                <a:solidFill>
                  <a:srgbClr val="187498"/>
                </a:solidFill>
                <a:latin typeface="Calibri"/>
                <a:ea typeface="Calibri"/>
                <a:cs typeface="Calibri"/>
                <a:sym typeface="Calibri"/>
              </a:rPr>
              <a:t>Τομέ</a:t>
            </a:r>
            <a:r>
              <a:rPr lang="en-GB" sz="2000" b="1" i="0" u="none" strike="noStrike" cap="none" dirty="0">
                <a:solidFill>
                  <a:srgbClr val="187498"/>
                </a:solidFill>
                <a:latin typeface="Calibri"/>
                <a:ea typeface="Calibri"/>
                <a:cs typeface="Calibri"/>
                <a:sym typeface="Calibri"/>
              </a:rPr>
              <a:t>ας </a:t>
            </a:r>
            <a:r>
              <a:rPr lang="el-GR" sz="2000" b="1" dirty="0">
                <a:solidFill>
                  <a:srgbClr val="187498"/>
                </a:solidFill>
                <a:latin typeface="Calibri"/>
                <a:ea typeface="Calibri"/>
                <a:cs typeface="Calibri"/>
                <a:sym typeface="Calibri"/>
              </a:rPr>
              <a:t>ικανοτήτων</a:t>
            </a:r>
            <a:r>
              <a:rPr lang="en-GB" sz="2000" b="1" i="0" u="none" strike="noStrike" cap="none" dirty="0">
                <a:solidFill>
                  <a:srgbClr val="187498"/>
                </a:solidFill>
                <a:latin typeface="Calibri"/>
                <a:ea typeface="Calibri"/>
                <a:cs typeface="Calibri"/>
                <a:sym typeface="Calibri"/>
              </a:rPr>
              <a:t> 5:</a:t>
            </a:r>
          </a:p>
          <a:p>
            <a:pPr marL="457200" marR="0" lvl="0" indent="-228600" algn="l" rtl="0">
              <a:lnSpc>
                <a:spcPct val="90000"/>
              </a:lnSpc>
              <a:spcBef>
                <a:spcPts val="0"/>
              </a:spcBef>
              <a:spcAft>
                <a:spcPts val="0"/>
              </a:spcAft>
              <a:buClr>
                <a:srgbClr val="000000"/>
              </a:buClr>
              <a:buSzPts val="2200"/>
              <a:buFont typeface="Arial"/>
              <a:buNone/>
            </a:pPr>
            <a:r>
              <a:rPr lang="en-GB" sz="2000" b="1" i="0" u="none" strike="noStrike" cap="none" dirty="0">
                <a:solidFill>
                  <a:schemeClr val="dk2"/>
                </a:solidFill>
                <a:latin typeface="Calibri"/>
                <a:ea typeface="Calibri"/>
                <a:cs typeface="Calibri"/>
                <a:sym typeface="Calibri"/>
              </a:rPr>
              <a:t>Επίλυση προβλημάτων</a:t>
            </a:r>
            <a:endParaRPr sz="20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rgbClr val="645B5B"/>
              </a:buClr>
              <a:buSzPts val="1600"/>
              <a:buFont typeface="Arial"/>
              <a:buChar char="•"/>
            </a:pPr>
            <a:r>
              <a:rPr lang="en-GB" sz="2000" b="0" i="0" u="none" strike="noStrike" cap="none" dirty="0">
                <a:solidFill>
                  <a:schemeClr val="dk2"/>
                </a:solidFill>
                <a:latin typeface="Calibri"/>
                <a:ea typeface="Calibri"/>
                <a:cs typeface="Calibri"/>
                <a:sym typeface="Calibri"/>
              </a:rPr>
              <a:t>Επίλυση τεχνικών προβλημάτων</a:t>
            </a:r>
            <a:endParaRPr sz="20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rgbClr val="645B5B"/>
              </a:buClr>
              <a:buSzPts val="1600"/>
              <a:buFont typeface="Arial"/>
              <a:buChar char="•"/>
            </a:pPr>
            <a:r>
              <a:rPr lang="en-GB" sz="2000" b="0" i="0" u="none" strike="noStrike" cap="none" dirty="0">
                <a:solidFill>
                  <a:schemeClr val="dk2"/>
                </a:solidFill>
                <a:latin typeface="Calibri"/>
                <a:ea typeface="Calibri"/>
                <a:cs typeface="Calibri"/>
                <a:sym typeface="Calibri"/>
              </a:rPr>
              <a:t>Εντοπισμός αναγκών και τεχνολογικών απαντήσεων</a:t>
            </a:r>
            <a:endParaRPr sz="20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rgbClr val="645B5B"/>
              </a:buClr>
              <a:buSzPts val="1600"/>
              <a:buFont typeface="Arial"/>
              <a:buChar char="•"/>
            </a:pPr>
            <a:r>
              <a:rPr lang="en-GB" sz="2000" b="0" i="0" u="none" strike="noStrike" cap="none" dirty="0">
                <a:solidFill>
                  <a:schemeClr val="dk2"/>
                </a:solidFill>
                <a:latin typeface="Calibri"/>
                <a:ea typeface="Calibri"/>
                <a:cs typeface="Calibri"/>
                <a:sym typeface="Calibri"/>
              </a:rPr>
              <a:t>Δημιουργική χρήση ψηφιακών τεχνολογιών</a:t>
            </a:r>
            <a:endParaRPr sz="2000" b="0" i="0" u="none" strike="noStrike" cap="none" dirty="0">
              <a:solidFill>
                <a:schemeClr val="dk2"/>
              </a:solidFill>
              <a:latin typeface="Calibri"/>
              <a:ea typeface="Calibri"/>
              <a:cs typeface="Calibri"/>
              <a:sym typeface="Calibri"/>
            </a:endParaRPr>
          </a:p>
          <a:p>
            <a:pPr marL="514350" marR="0" lvl="0" indent="-285750" algn="l" rtl="0">
              <a:lnSpc>
                <a:spcPct val="90000"/>
              </a:lnSpc>
              <a:spcBef>
                <a:spcPts val="1000"/>
              </a:spcBef>
              <a:spcAft>
                <a:spcPts val="0"/>
              </a:spcAft>
              <a:buClr>
                <a:srgbClr val="645B5B"/>
              </a:buClr>
              <a:buSzPts val="1600"/>
              <a:buFont typeface="Arial"/>
              <a:buChar char="•"/>
            </a:pPr>
            <a:r>
              <a:rPr lang="en-GB" sz="2000" b="0" i="0" u="none" strike="noStrike" cap="none" dirty="0">
                <a:solidFill>
                  <a:schemeClr val="dk2"/>
                </a:solidFill>
                <a:latin typeface="Calibri"/>
                <a:ea typeface="Calibri"/>
                <a:cs typeface="Calibri"/>
                <a:sym typeface="Calibri"/>
              </a:rPr>
              <a:t>Εντοπισμός κενών ψηφιακών ικανοτήτων</a:t>
            </a:r>
            <a:endParaRPr sz="2000" b="0" i="0" u="none" strike="noStrike" cap="none" dirty="0">
              <a:solidFill>
                <a:schemeClr val="dk2"/>
              </a:solidFill>
              <a:latin typeface="Calibri"/>
              <a:ea typeface="Calibri"/>
              <a:cs typeface="Calibri"/>
              <a:sym typeface="Calibri"/>
            </a:endParaRPr>
          </a:p>
        </p:txBody>
      </p:sp>
      <p:pic>
        <p:nvPicPr>
          <p:cNvPr id="95" name="Google Shape;95;p7"/>
          <p:cNvPicPr preferRelativeResize="0"/>
          <p:nvPr/>
        </p:nvPicPr>
        <p:blipFill rotWithShape="1">
          <a:blip r:embed="rId3">
            <a:alphaModFix/>
          </a:blip>
          <a:srcRect/>
          <a:stretch/>
        </p:blipFill>
        <p:spPr>
          <a:xfrm>
            <a:off x="7359531" y="1793703"/>
            <a:ext cx="4702214" cy="3530346"/>
          </a:xfrm>
          <a:prstGeom prst="rect">
            <a:avLst/>
          </a:prstGeom>
          <a:noFill/>
          <a:ln>
            <a:noFill/>
          </a:ln>
        </p:spPr>
      </p:pic>
      <p:sp>
        <p:nvSpPr>
          <p:cNvPr id="6" name="Google Shape;204;p32"/>
          <p:cNvSpPr txBox="1">
            <a:spLocks/>
          </p:cNvSpPr>
          <p:nvPr/>
        </p:nvSpPr>
        <p:spPr>
          <a:xfrm>
            <a:off x="399370" y="174449"/>
            <a:ext cx="11393260" cy="6754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buClr>
                <a:schemeClr val="lt1"/>
              </a:buClr>
            </a:pPr>
            <a:r>
              <a:rPr lang="en-GB" b="1"/>
              <a:t>Το πλαίσιο ψηφιακής επάρκειας (DigComp 2.0) </a:t>
            </a:r>
            <a:endParaRPr lang="en-GB" b="1" dirty="0"/>
          </a:p>
        </p:txBody>
      </p:sp>
      <p:sp>
        <p:nvSpPr>
          <p:cNvPr id="2" name="Rectangle 1"/>
          <p:cNvSpPr/>
          <p:nvPr/>
        </p:nvSpPr>
        <p:spPr>
          <a:xfrm>
            <a:off x="723208" y="2054167"/>
            <a:ext cx="2999047" cy="3375283"/>
          </a:xfrm>
          <a:prstGeom prst="rect">
            <a:avLst/>
          </a:prstGeom>
        </p:spPr>
        <p:txBody>
          <a:bodyPr wrap="square">
            <a:spAutoFit/>
          </a:bodyPr>
          <a:lstStyle/>
          <a:p>
            <a:pPr marL="457200" lvl="0" indent="-228600">
              <a:lnSpc>
                <a:spcPct val="90000"/>
              </a:lnSpc>
              <a:buSzPts val="2000"/>
            </a:pPr>
            <a:r>
              <a:rPr lang="en-GB" sz="2000" b="1" dirty="0">
                <a:solidFill>
                  <a:srgbClr val="187498"/>
                </a:solidFill>
                <a:latin typeface="Calibri" panose="020F0502020204030204" pitchFamily="34" charset="0"/>
                <a:ea typeface="Calibri"/>
                <a:cs typeface="Calibri" panose="020F0502020204030204" pitchFamily="34" charset="0"/>
                <a:sym typeface="Calibri"/>
              </a:rPr>
              <a:t>Τομέας ικανοτήτων 4:</a:t>
            </a:r>
            <a:endParaRPr lang="en-GB" sz="2000" dirty="0">
              <a:solidFill>
                <a:srgbClr val="187498"/>
              </a:solidFill>
              <a:latin typeface="Calibri" panose="020F0502020204030204" pitchFamily="34" charset="0"/>
              <a:ea typeface="Calibri"/>
              <a:cs typeface="Calibri" panose="020F0502020204030204" pitchFamily="34" charset="0"/>
            </a:endParaRPr>
          </a:p>
          <a:p>
            <a:pPr marL="457200" lvl="0" indent="-228600">
              <a:lnSpc>
                <a:spcPct val="90000"/>
              </a:lnSpc>
              <a:buSzPts val="2000"/>
            </a:pPr>
            <a:r>
              <a:rPr lang="en-GB" sz="2000" b="1" dirty="0">
                <a:solidFill>
                  <a:schemeClr val="dk2"/>
                </a:solidFill>
                <a:latin typeface="Calibri" panose="020F0502020204030204" pitchFamily="34" charset="0"/>
                <a:ea typeface="Calibri"/>
                <a:cs typeface="Calibri" panose="020F0502020204030204" pitchFamily="34" charset="0"/>
                <a:sym typeface="Calibri"/>
              </a:rPr>
              <a:t>Ασφάλεια</a:t>
            </a:r>
          </a:p>
          <a:p>
            <a:pPr marL="514350" lvl="0" indent="-285750">
              <a:lnSpc>
                <a:spcPct val="90000"/>
              </a:lnSpc>
              <a:spcBef>
                <a:spcPts val="1000"/>
              </a:spcBef>
              <a:buSzPts val="1600"/>
              <a:buFont typeface="Arial"/>
              <a:buChar char="•"/>
            </a:pPr>
            <a:r>
              <a:rPr lang="en-GB" sz="2000" dirty="0">
                <a:latin typeface="Calibri" panose="020F0502020204030204" pitchFamily="34" charset="0"/>
                <a:ea typeface="Calibri"/>
                <a:cs typeface="Calibri" panose="020F0502020204030204" pitchFamily="34" charset="0"/>
                <a:sym typeface="Calibri"/>
              </a:rPr>
              <a:t>Προστασία συσκευών</a:t>
            </a:r>
          </a:p>
          <a:p>
            <a:pPr marL="514350" lvl="0" indent="-285750">
              <a:lnSpc>
                <a:spcPct val="90000"/>
              </a:lnSpc>
              <a:spcBef>
                <a:spcPts val="1000"/>
              </a:spcBef>
              <a:buSzPts val="1600"/>
              <a:buFont typeface="Arial"/>
              <a:buChar char="•"/>
            </a:pPr>
            <a:r>
              <a:rPr lang="en-GB" sz="2000" dirty="0">
                <a:latin typeface="Calibri" panose="020F0502020204030204" pitchFamily="34" charset="0"/>
                <a:ea typeface="Calibri"/>
                <a:cs typeface="Calibri" panose="020F0502020204030204" pitchFamily="34" charset="0"/>
                <a:sym typeface="Calibri"/>
              </a:rPr>
              <a:t>Προστασία των προσωπικών δεδομένων και της ιδιωτικής ζωής</a:t>
            </a:r>
          </a:p>
          <a:p>
            <a:pPr marL="514350" lvl="0" indent="-285750">
              <a:lnSpc>
                <a:spcPct val="90000"/>
              </a:lnSpc>
              <a:spcBef>
                <a:spcPts val="1000"/>
              </a:spcBef>
              <a:buSzPts val="1600"/>
              <a:buFont typeface="Arial"/>
              <a:buChar char="•"/>
            </a:pPr>
            <a:r>
              <a:rPr lang="en-GB" sz="2000" dirty="0">
                <a:latin typeface="Calibri" panose="020F0502020204030204" pitchFamily="34" charset="0"/>
                <a:ea typeface="Calibri"/>
                <a:cs typeface="Calibri" panose="020F0502020204030204" pitchFamily="34" charset="0"/>
                <a:sym typeface="Calibri"/>
              </a:rPr>
              <a:t> Προστασία της υγείας και της ευημερίας</a:t>
            </a:r>
          </a:p>
          <a:p>
            <a:pPr marL="514350" lvl="0" indent="-285750">
              <a:lnSpc>
                <a:spcPct val="90000"/>
              </a:lnSpc>
              <a:spcBef>
                <a:spcPts val="1000"/>
              </a:spcBef>
              <a:buSzPts val="1600"/>
              <a:buFont typeface="Arial"/>
              <a:buChar char="•"/>
            </a:pPr>
            <a:r>
              <a:rPr lang="en-GB" sz="2000" dirty="0">
                <a:latin typeface="Calibri" panose="020F0502020204030204" pitchFamily="34" charset="0"/>
                <a:ea typeface="Calibri"/>
                <a:cs typeface="Calibri" panose="020F0502020204030204" pitchFamily="34" charset="0"/>
                <a:sym typeface="Calibri"/>
              </a:rPr>
              <a:t>Προστασία του περιβάλλοντος</a:t>
            </a:r>
          </a:p>
          <a:p>
            <a:pPr marL="457200" lvl="0" indent="-228600">
              <a:lnSpc>
                <a:spcPct val="90000"/>
              </a:lnSpc>
              <a:buSzPts val="2000"/>
            </a:pPr>
            <a:endParaRPr lang="en-GB" sz="2000" dirty="0">
              <a:solidFill>
                <a:schemeClr val="dk2"/>
              </a:solidFill>
              <a:latin typeface="Calibri" panose="020F0502020204030204" pitchFamily="34" charset="0"/>
              <a:ea typeface="Calibri"/>
              <a:cs typeface="Calibri" panose="020F0502020204030204" pitchFamily="34" charset="0"/>
              <a:sym typeface="Calibri"/>
            </a:endParaRPr>
          </a:p>
        </p:txBody>
      </p:sp>
      <p:cxnSp>
        <p:nvCxnSpPr>
          <p:cNvPr id="9" name="Straight Connector 8"/>
          <p:cNvCxnSpPr/>
          <p:nvPr/>
        </p:nvCxnSpPr>
        <p:spPr>
          <a:xfrm>
            <a:off x="3916446" y="2070790"/>
            <a:ext cx="18473" cy="3171779"/>
          </a:xfrm>
          <a:prstGeom prst="line">
            <a:avLst/>
          </a:prstGeom>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8"/>
          <p:cNvSpPr txBox="1">
            <a:spLocks noGrp="1"/>
          </p:cNvSpPr>
          <p:nvPr>
            <p:ph type="title"/>
          </p:nvPr>
        </p:nvSpPr>
        <p:spPr>
          <a:xfrm>
            <a:off x="185407" y="0"/>
            <a:ext cx="11779472" cy="741656"/>
          </a:xfrm>
          <a:prstGeom prst="rect">
            <a:avLst/>
          </a:prstGeom>
          <a:noFill/>
          <a:ln>
            <a:noFill/>
          </a:ln>
        </p:spPr>
        <p:txBody>
          <a:bodyPr spcFirstLastPara="1" wrap="square" lIns="144000" tIns="45700" rIns="91425" bIns="45700" anchor="ctr" anchorCtr="0">
            <a:noAutofit/>
          </a:bodyPr>
          <a:lstStyle/>
          <a:p>
            <a:pPr marL="0" lvl="0" indent="0" algn="l" rtl="0">
              <a:lnSpc>
                <a:spcPct val="90000"/>
              </a:lnSpc>
              <a:spcBef>
                <a:spcPts val="0"/>
              </a:spcBef>
              <a:spcAft>
                <a:spcPts val="0"/>
              </a:spcAft>
              <a:buClr>
                <a:srgbClr val="FFFFFF"/>
              </a:buClr>
              <a:buSzPts val="2800"/>
              <a:buFont typeface="Roboto Condensed"/>
              <a:buNone/>
            </a:pPr>
            <a:endParaRPr dirty="0"/>
          </a:p>
        </p:txBody>
      </p:sp>
      <p:sp>
        <p:nvSpPr>
          <p:cNvPr id="102" name="Google Shape;102;p8"/>
          <p:cNvSpPr txBox="1">
            <a:spLocks noGrp="1"/>
          </p:cNvSpPr>
          <p:nvPr>
            <p:ph type="body" idx="1"/>
          </p:nvPr>
        </p:nvSpPr>
        <p:spPr>
          <a:xfrm>
            <a:off x="179614" y="943529"/>
            <a:ext cx="11785263" cy="5040000"/>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endParaRPr/>
          </a:p>
        </p:txBody>
      </p:sp>
      <p:pic>
        <p:nvPicPr>
          <p:cNvPr id="103" name="Google Shape;103;p8"/>
          <p:cNvPicPr preferRelativeResize="0"/>
          <p:nvPr/>
        </p:nvPicPr>
        <p:blipFill rotWithShape="1">
          <a:blip r:embed="rId3">
            <a:alphaModFix/>
          </a:blip>
          <a:srcRect/>
          <a:stretch/>
        </p:blipFill>
        <p:spPr>
          <a:xfrm>
            <a:off x="0" y="0"/>
            <a:ext cx="12192000" cy="5983529"/>
          </a:xfrm>
          <a:prstGeom prst="rect">
            <a:avLst/>
          </a:prstGeom>
          <a:noFill/>
          <a:ln>
            <a:noFill/>
          </a:ln>
        </p:spPr>
      </p:pic>
      <p:sp>
        <p:nvSpPr>
          <p:cNvPr id="2" name="Rectangle 1"/>
          <p:cNvSpPr/>
          <p:nvPr/>
        </p:nvSpPr>
        <p:spPr>
          <a:xfrm>
            <a:off x="-1" y="5588000"/>
            <a:ext cx="12192001" cy="1270000"/>
          </a:xfrm>
          <a:prstGeom prst="rect">
            <a:avLst/>
          </a:prstGeom>
          <a:solidFill>
            <a:srgbClr val="7DC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5" name="Google Shape;204;p3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lvl="0">
              <a:lnSpc>
                <a:spcPct val="100000"/>
              </a:lnSpc>
              <a:buClr>
                <a:schemeClr val="lt1"/>
              </a:buClr>
            </a:pPr>
            <a:r>
              <a:rPr lang="en-GB" b="1" dirty="0"/>
              <a:t>Ψηφιακά εργαλεία</a:t>
            </a:r>
          </a:p>
        </p:txBody>
      </p:sp>
      <p:sp>
        <p:nvSpPr>
          <p:cNvPr id="10" name="Google Shape;110;p9"/>
          <p:cNvSpPr txBox="1">
            <a:spLocks noGrp="1"/>
          </p:cNvSpPr>
          <p:nvPr>
            <p:ph type="body" idx="1"/>
          </p:nvPr>
        </p:nvSpPr>
        <p:spPr>
          <a:xfrm>
            <a:off x="185407" y="1538937"/>
            <a:ext cx="4864113" cy="4320000"/>
          </a:xfrm>
          <a:prstGeom prst="rect">
            <a:avLst/>
          </a:prstGeom>
          <a:noFill/>
          <a:ln>
            <a:noFill/>
          </a:ln>
        </p:spPr>
        <p:txBody>
          <a:bodyPr spcFirstLastPara="1" wrap="square" lIns="144000" tIns="45700" rIns="91425" bIns="45700" anchor="t" anchorCtr="0">
            <a:noAutofit/>
          </a:bodyPr>
          <a:lstStyle/>
          <a:p>
            <a:pPr marL="457200" marR="0" lvl="0" indent="-228600" algn="ctr" rtl="0">
              <a:lnSpc>
                <a:spcPct val="90000"/>
              </a:lnSpc>
              <a:spcBef>
                <a:spcPts val="1000"/>
              </a:spcBef>
              <a:spcAft>
                <a:spcPts val="0"/>
              </a:spcAft>
              <a:buClr>
                <a:schemeClr val="dk2"/>
              </a:buClr>
              <a:buSzPts val="1600"/>
              <a:buFont typeface="Arial"/>
              <a:buNone/>
            </a:pPr>
            <a:r>
              <a:rPr lang="en-GB" sz="2000" b="1" dirty="0">
                <a:latin typeface="Calibri"/>
                <a:ea typeface="Calibri"/>
                <a:cs typeface="Calibri"/>
                <a:sym typeface="Calibri"/>
              </a:rPr>
              <a:t>Γνωρίζετε τι είναι τα ψηφιακά εργαλεία;</a:t>
            </a:r>
          </a:p>
          <a:p>
            <a:pPr marL="457200" marR="0" lvl="0" indent="-228600" algn="just" rtl="0">
              <a:lnSpc>
                <a:spcPct val="90000"/>
              </a:lnSpc>
              <a:spcBef>
                <a:spcPts val="1000"/>
              </a:spcBef>
              <a:spcAft>
                <a:spcPts val="0"/>
              </a:spcAft>
              <a:buClr>
                <a:schemeClr val="dk2"/>
              </a:buClr>
              <a:buSzPts val="1600"/>
              <a:buFont typeface="Arial"/>
              <a:buNone/>
            </a:pPr>
            <a:endParaRPr sz="2000" dirty="0">
              <a:latin typeface="Calibri"/>
              <a:ea typeface="Calibri"/>
              <a:cs typeface="Calibri"/>
              <a:sym typeface="Calibri"/>
            </a:endParaRPr>
          </a:p>
          <a:p>
            <a:pPr marL="228600" marR="0" lvl="0" indent="0" algn="just" rtl="0">
              <a:lnSpc>
                <a:spcPct val="100000"/>
              </a:lnSpc>
              <a:spcBef>
                <a:spcPts val="1000"/>
              </a:spcBef>
              <a:spcAft>
                <a:spcPts val="0"/>
              </a:spcAft>
              <a:buClr>
                <a:schemeClr val="dk2"/>
              </a:buClr>
              <a:buSzPts val="1600"/>
            </a:pPr>
            <a:r>
              <a:rPr lang="en-GB" sz="2000" dirty="0">
                <a:latin typeface="Calibri"/>
                <a:ea typeface="Calibri"/>
                <a:cs typeface="Calibri"/>
                <a:sym typeface="Calibri"/>
              </a:rPr>
              <a:t>Ο </a:t>
            </a:r>
            <a:r>
              <a:rPr lang="en-GB" sz="2000" dirty="0" err="1">
                <a:latin typeface="Calibri"/>
                <a:ea typeface="Calibri"/>
                <a:cs typeface="Calibri"/>
                <a:sym typeface="Calibri"/>
              </a:rPr>
              <a:t>όρος</a:t>
            </a:r>
            <a:r>
              <a:rPr lang="en-GB" sz="2000" dirty="0">
                <a:latin typeface="Calibri"/>
                <a:ea typeface="Calibri"/>
                <a:cs typeface="Calibri"/>
                <a:sym typeface="Calibri"/>
              </a:rPr>
              <a:t> </a:t>
            </a:r>
            <a:r>
              <a:rPr lang="el-GR" sz="2000" dirty="0">
                <a:latin typeface="Calibri"/>
                <a:ea typeface="Calibri"/>
                <a:cs typeface="Calibri"/>
                <a:sym typeface="Calibri"/>
              </a:rPr>
              <a:t>«</a:t>
            </a:r>
            <a:r>
              <a:rPr lang="en-GB" sz="2000" dirty="0" err="1">
                <a:latin typeface="Calibri"/>
                <a:ea typeface="Calibri"/>
                <a:cs typeface="Calibri"/>
                <a:sym typeface="Calibri"/>
              </a:rPr>
              <a:t>ψηφι</a:t>
            </a:r>
            <a:r>
              <a:rPr lang="en-GB" sz="2000" dirty="0">
                <a:latin typeface="Calibri"/>
                <a:ea typeface="Calibri"/>
                <a:cs typeface="Calibri"/>
                <a:sym typeface="Calibri"/>
              </a:rPr>
              <a:t>ακό εργαλείο</a:t>
            </a:r>
            <a:r>
              <a:rPr lang="el-GR" sz="2000" dirty="0">
                <a:latin typeface="Calibri"/>
                <a:ea typeface="Calibri"/>
                <a:cs typeface="Calibri"/>
                <a:sym typeface="Calibri"/>
              </a:rPr>
              <a:t>» </a:t>
            </a:r>
            <a:r>
              <a:rPr lang="en-GB" sz="2000" dirty="0">
                <a:latin typeface="Calibri"/>
                <a:ea typeface="Calibri"/>
                <a:cs typeface="Calibri"/>
                <a:sym typeface="Calibri"/>
              </a:rPr>
              <a:t>ανα</a:t>
            </a:r>
            <a:r>
              <a:rPr lang="en-GB" sz="2000" dirty="0" err="1">
                <a:latin typeface="Calibri"/>
                <a:ea typeface="Calibri"/>
                <a:cs typeface="Calibri"/>
                <a:sym typeface="Calibri"/>
              </a:rPr>
              <a:t>φέρετ</a:t>
            </a:r>
            <a:r>
              <a:rPr lang="en-GB" sz="2000" dirty="0">
                <a:latin typeface="Calibri"/>
                <a:ea typeface="Calibri"/>
                <a:cs typeface="Calibri"/>
                <a:sym typeface="Calibri"/>
              </a:rPr>
              <a:t>αι σε οποιοδήποτε </a:t>
            </a:r>
            <a:r>
              <a:rPr lang="en-GB" sz="2000" b="1" dirty="0">
                <a:solidFill>
                  <a:srgbClr val="187498"/>
                </a:solidFill>
                <a:latin typeface="Calibri"/>
                <a:ea typeface="Calibri"/>
                <a:cs typeface="Calibri"/>
                <a:sym typeface="Calibri"/>
              </a:rPr>
              <a:t>λογισμικό, ιστότοπο ή διαδικτυακό πόρο </a:t>
            </a:r>
            <a:r>
              <a:rPr lang="en-GB" sz="2000" dirty="0">
                <a:latin typeface="Calibri"/>
                <a:ea typeface="Calibri"/>
                <a:cs typeface="Calibri"/>
                <a:sym typeface="Calibri"/>
              </a:rPr>
              <a:t>σε υπολογιστή, φορητό υπολογιστή, tablet ή smartphone. </a:t>
            </a:r>
            <a:endParaRPr sz="2000" dirty="0">
              <a:latin typeface="Calibri"/>
              <a:ea typeface="Calibri"/>
              <a:cs typeface="Calibri"/>
              <a:sym typeface="Calibri"/>
            </a:endParaRPr>
          </a:p>
        </p:txBody>
      </p:sp>
      <p:pic>
        <p:nvPicPr>
          <p:cNvPr id="12" name="Google Shape;111;p9"/>
          <p:cNvPicPr preferRelativeResize="0"/>
          <p:nvPr/>
        </p:nvPicPr>
        <p:blipFill rotWithShape="1">
          <a:blip r:embed="rId3">
            <a:alphaModFix/>
          </a:blip>
          <a:srcRect/>
          <a:stretch/>
        </p:blipFill>
        <p:spPr>
          <a:xfrm>
            <a:off x="5611894" y="1749816"/>
            <a:ext cx="6191250" cy="3333750"/>
          </a:xfrm>
          <a:prstGeom prst="rect">
            <a:avLst/>
          </a:prstGeom>
          <a:noFill/>
          <a:ln>
            <a:noFill/>
          </a:ln>
        </p:spPr>
      </p:pic>
    </p:spTree>
    <p:extLst>
      <p:ext uri="{BB962C8B-B14F-4D97-AF65-F5344CB8AC3E}">
        <p14:creationId xmlns:p14="http://schemas.microsoft.com/office/powerpoint/2010/main" val="310812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1"/>
          <p:cNvSpPr txBox="1">
            <a:spLocks noGrp="1"/>
          </p:cNvSpPr>
          <p:nvPr>
            <p:ph type="title"/>
          </p:nvPr>
        </p:nvSpPr>
        <p:spPr>
          <a:xfrm>
            <a:off x="261662" y="234577"/>
            <a:ext cx="11779500" cy="741600"/>
          </a:xfrm>
          <a:prstGeom prst="rect">
            <a:avLst/>
          </a:prstGeom>
          <a:noFill/>
          <a:ln>
            <a:noFill/>
          </a:ln>
        </p:spPr>
        <p:txBody>
          <a:bodyPr spcFirstLastPara="1" wrap="square" lIns="144000" tIns="45700" rIns="91425" bIns="45700" anchor="ctr" anchorCtr="0">
            <a:noAutofit/>
          </a:bodyPr>
          <a:lstStyle/>
          <a:p>
            <a:pPr marL="0" lvl="0" indent="0" algn="l" rtl="0">
              <a:lnSpc>
                <a:spcPct val="90000"/>
              </a:lnSpc>
              <a:spcBef>
                <a:spcPts val="0"/>
              </a:spcBef>
              <a:spcAft>
                <a:spcPts val="0"/>
              </a:spcAft>
              <a:buClr>
                <a:srgbClr val="FFFFFF"/>
              </a:buClr>
              <a:buSzPts val="1800"/>
              <a:buNone/>
            </a:pPr>
            <a:r>
              <a:rPr lang="en-GB" b="1" dirty="0"/>
              <a:t>Παραδείγματα ψηφιακών εργαλείων</a:t>
            </a:r>
            <a:endParaRPr b="1" dirty="0"/>
          </a:p>
        </p:txBody>
      </p:sp>
      <p:sp>
        <p:nvSpPr>
          <p:cNvPr id="130" name="Google Shape;130;p11"/>
          <p:cNvSpPr txBox="1">
            <a:spLocks noGrp="1"/>
          </p:cNvSpPr>
          <p:nvPr>
            <p:ph type="body" idx="1"/>
          </p:nvPr>
        </p:nvSpPr>
        <p:spPr>
          <a:xfrm>
            <a:off x="185407" y="1393556"/>
            <a:ext cx="5492379" cy="2035444"/>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b="1" dirty="0">
                <a:latin typeface="Calibri"/>
                <a:ea typeface="Calibri"/>
                <a:cs typeface="Calibri"/>
                <a:sym typeface="Calibri"/>
              </a:rPr>
              <a:t>Συνεργασία σε έργα και έγγραφα</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a:latin typeface="Calibri"/>
                <a:ea typeface="Calibri"/>
                <a:cs typeface="Calibri"/>
                <a:sym typeface="Calibri"/>
              </a:rPr>
              <a:t>Google Drive</a:t>
            </a:r>
            <a:r>
              <a:rPr lang="en-GB" dirty="0">
                <a:latin typeface="Calibri"/>
                <a:ea typeface="Calibri"/>
                <a:cs typeface="Calibri"/>
                <a:sym typeface="Calibri"/>
              </a:rPr>
              <a:t>: Μπορείτε να ανεβάσετε λογιστικά φύλλα, παρουσιάσεις και έγγραφα ή να τα δημιουργήσετε από την αρχή χρησιμοποιώντας το λογισμικό της Google. </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a:latin typeface="Calibri"/>
                <a:ea typeface="Calibri"/>
                <a:cs typeface="Calibri"/>
                <a:sym typeface="Calibri"/>
              </a:rPr>
              <a:t>Dropbox</a:t>
            </a:r>
            <a:r>
              <a:rPr lang="en-GB" dirty="0">
                <a:latin typeface="Calibri"/>
                <a:ea typeface="Calibri"/>
                <a:cs typeface="Calibri"/>
                <a:sym typeface="Calibri"/>
              </a:rPr>
              <a:t>: εφαρμογή για κοινή χρήση αρχείων</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a:latin typeface="Calibri"/>
                <a:ea typeface="Calibri"/>
                <a:cs typeface="Calibri"/>
                <a:sym typeface="Calibri"/>
              </a:rPr>
              <a:t>Trello: </a:t>
            </a:r>
            <a:r>
              <a:rPr lang="en-GB" dirty="0">
                <a:latin typeface="Calibri"/>
                <a:ea typeface="Calibri"/>
                <a:cs typeface="Calibri"/>
                <a:sym typeface="Calibri"/>
              </a:rPr>
              <a:t>ένας φιλικός προς το</a:t>
            </a:r>
            <a:r>
              <a:rPr lang="el-GR" dirty="0">
                <a:latin typeface="Calibri"/>
                <a:ea typeface="Calibri"/>
                <a:cs typeface="Calibri"/>
                <a:sym typeface="Calibri"/>
              </a:rPr>
              <a:t>ν</a:t>
            </a:r>
            <a:r>
              <a:rPr lang="en-GB" dirty="0">
                <a:latin typeface="Calibri"/>
                <a:ea typeface="Calibri"/>
                <a:cs typeface="Calibri"/>
                <a:sym typeface="Calibri"/>
              </a:rPr>
              <a:t> χρήστη τρόπος για να δημιουργείτε και να μοιράζεστε λίστες εργασιών και να διαχειρίζεστε έργα. </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err="1">
                <a:latin typeface="Calibri"/>
                <a:ea typeface="Calibri"/>
                <a:cs typeface="Calibri"/>
                <a:sym typeface="Calibri"/>
              </a:rPr>
              <a:t>Surveymonkey</a:t>
            </a:r>
            <a:r>
              <a:rPr lang="en-GB" dirty="0">
                <a:latin typeface="Calibri"/>
                <a:ea typeface="Calibri"/>
                <a:cs typeface="Calibri"/>
                <a:sym typeface="Calibri"/>
              </a:rPr>
              <a:t>: ένα εύκολο εργαλείο για το</a:t>
            </a:r>
            <a:r>
              <a:rPr lang="el-GR" dirty="0">
                <a:latin typeface="Calibri"/>
                <a:ea typeface="Calibri"/>
                <a:cs typeface="Calibri"/>
                <a:sym typeface="Calibri"/>
              </a:rPr>
              <a:t>ν</a:t>
            </a:r>
            <a:r>
              <a:rPr lang="en-GB" dirty="0">
                <a:latin typeface="Calibri"/>
                <a:ea typeface="Calibri"/>
                <a:cs typeface="Calibri"/>
                <a:sym typeface="Calibri"/>
              </a:rPr>
              <a:t> σχεδιασμό γρήγορων ερευνών και κουίζ.</a:t>
            </a:r>
            <a:endParaRPr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endParaRPr dirty="0">
              <a:latin typeface="Calibri"/>
              <a:ea typeface="Calibri"/>
              <a:cs typeface="Calibri"/>
              <a:sym typeface="Calibri"/>
            </a:endParaRPr>
          </a:p>
        </p:txBody>
      </p:sp>
      <p:sp>
        <p:nvSpPr>
          <p:cNvPr id="131" name="Google Shape;131;p11"/>
          <p:cNvSpPr txBox="1">
            <a:spLocks noGrp="1"/>
          </p:cNvSpPr>
          <p:nvPr>
            <p:ph type="body" idx="2"/>
          </p:nvPr>
        </p:nvSpPr>
        <p:spPr>
          <a:xfrm>
            <a:off x="6004560" y="1393556"/>
            <a:ext cx="5737024" cy="2632859"/>
          </a:xfrm>
          <a:prstGeom prst="rect">
            <a:avLst/>
          </a:prstGeom>
          <a:noFill/>
          <a:ln>
            <a:noFill/>
          </a:ln>
        </p:spPr>
        <p:txBody>
          <a:bodyPr spcFirstLastPara="1" wrap="square" lIns="144000" tIns="45700" rIns="91425" bIns="45700" anchor="t" anchorCtr="0">
            <a:noAutofit/>
          </a:bodyPr>
          <a:lstStyle/>
          <a:p>
            <a:pPr marL="457200" marR="0" lvl="0" indent="-228600" algn="just" rtl="0">
              <a:lnSpc>
                <a:spcPct val="90000"/>
              </a:lnSpc>
              <a:spcBef>
                <a:spcPts val="1000"/>
              </a:spcBef>
              <a:spcAft>
                <a:spcPts val="0"/>
              </a:spcAft>
              <a:buClr>
                <a:schemeClr val="dk2"/>
              </a:buClr>
              <a:buSzPts val="1600"/>
              <a:buFont typeface="Arial"/>
              <a:buNone/>
            </a:pPr>
            <a:r>
              <a:rPr lang="en-GB" b="1" dirty="0">
                <a:latin typeface="Calibri"/>
                <a:ea typeface="Calibri"/>
                <a:cs typeface="Calibri"/>
                <a:sym typeface="Calibri"/>
              </a:rPr>
              <a:t>Οργάνωση συναντήσεων, ανθρώπων και ημερολογίων</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a:latin typeface="Calibri"/>
                <a:ea typeface="Calibri"/>
                <a:cs typeface="Calibri"/>
                <a:sym typeface="Calibri"/>
              </a:rPr>
              <a:t>Doodle polls</a:t>
            </a:r>
            <a:r>
              <a:rPr lang="en-GB" dirty="0">
                <a:latin typeface="Calibri"/>
                <a:ea typeface="Calibri"/>
                <a:cs typeface="Calibri"/>
                <a:sym typeface="Calibri"/>
              </a:rPr>
              <a:t>: δημιουργήστε μια λίστα με πιθανές ημερομηνίες και ώρες για μια εκδήλωση και ζητήστε από τους συμμετέχοντες να επιλέξουν τις ημερομηνίες. </a:t>
            </a:r>
            <a:endParaRPr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r>
              <a:rPr lang="en-GB" i="1" dirty="0">
                <a:latin typeface="Calibri"/>
                <a:ea typeface="Calibri"/>
                <a:cs typeface="Calibri"/>
                <a:sym typeface="Calibri"/>
              </a:rPr>
              <a:t>Eventbrite: </a:t>
            </a:r>
            <a:r>
              <a:rPr lang="en-GB" dirty="0">
                <a:latin typeface="Calibri"/>
                <a:ea typeface="Calibri"/>
                <a:cs typeface="Calibri"/>
                <a:sym typeface="Calibri"/>
              </a:rPr>
              <a:t>δημιουργία εκδηλώσεων και διαχείριση συμμετεχόντων. </a:t>
            </a:r>
            <a:endParaRPr dirty="0">
              <a:latin typeface="Calibri"/>
              <a:ea typeface="Calibri"/>
              <a:cs typeface="Calibri"/>
              <a:sym typeface="Calibri"/>
            </a:endParaRPr>
          </a:p>
          <a:p>
            <a:pPr marL="457200" lvl="0" indent="-228600" algn="just" rtl="0">
              <a:lnSpc>
                <a:spcPct val="90000"/>
              </a:lnSpc>
              <a:spcBef>
                <a:spcPts val="1000"/>
              </a:spcBef>
              <a:spcAft>
                <a:spcPts val="0"/>
              </a:spcAft>
              <a:buSzPts val="1600"/>
              <a:buNone/>
            </a:pPr>
            <a:r>
              <a:rPr lang="en-GB" i="1" dirty="0">
                <a:latin typeface="Calibri"/>
                <a:ea typeface="Calibri"/>
                <a:cs typeface="Calibri"/>
                <a:sym typeface="Calibri"/>
              </a:rPr>
              <a:t>Join.me: </a:t>
            </a:r>
            <a:r>
              <a:rPr lang="en-GB" dirty="0">
                <a:latin typeface="Calibri"/>
                <a:ea typeface="Calibri"/>
                <a:cs typeface="Calibri"/>
                <a:sym typeface="Calibri"/>
              </a:rPr>
              <a:t>για τη διοργάνωση διαδικτυακών διασκέψεων και συνεδριάσεων στο διαδίκτυο</a:t>
            </a:r>
            <a:endParaRPr dirty="0">
              <a:latin typeface="Calibri"/>
              <a:ea typeface="Calibri"/>
              <a:cs typeface="Calibri"/>
              <a:sym typeface="Calibri"/>
            </a:endParaRPr>
          </a:p>
          <a:p>
            <a:pPr marL="457200" marR="0" lvl="0" indent="-228600" algn="just" rtl="0">
              <a:lnSpc>
                <a:spcPct val="90000"/>
              </a:lnSpc>
              <a:spcBef>
                <a:spcPts val="1000"/>
              </a:spcBef>
              <a:spcAft>
                <a:spcPts val="0"/>
              </a:spcAft>
              <a:buClr>
                <a:schemeClr val="dk2"/>
              </a:buClr>
              <a:buSzPts val="1600"/>
              <a:buFont typeface="Arial"/>
              <a:buNone/>
            </a:pPr>
            <a:endParaRPr dirty="0"/>
          </a:p>
        </p:txBody>
      </p:sp>
      <p:pic>
        <p:nvPicPr>
          <p:cNvPr id="132" name="Google Shape;132;p11"/>
          <p:cNvPicPr preferRelativeResize="0"/>
          <p:nvPr/>
        </p:nvPicPr>
        <p:blipFill rotWithShape="1">
          <a:blip r:embed="rId3">
            <a:alphaModFix/>
          </a:blip>
          <a:srcRect/>
          <a:stretch/>
        </p:blipFill>
        <p:spPr>
          <a:xfrm>
            <a:off x="8873072" y="4446720"/>
            <a:ext cx="2223977" cy="2223977"/>
          </a:xfrm>
          <a:prstGeom prst="rect">
            <a:avLst/>
          </a:prstGeom>
          <a:noFill/>
          <a:ln>
            <a:noFill/>
          </a:ln>
        </p:spPr>
      </p:pic>
      <p:pic>
        <p:nvPicPr>
          <p:cNvPr id="133" name="Google Shape;133;p11"/>
          <p:cNvPicPr preferRelativeResize="0"/>
          <p:nvPr/>
        </p:nvPicPr>
        <p:blipFill rotWithShape="1">
          <a:blip r:embed="rId4">
            <a:alphaModFix/>
          </a:blip>
          <a:srcRect/>
          <a:stretch/>
        </p:blipFill>
        <p:spPr>
          <a:xfrm>
            <a:off x="3481098" y="4540988"/>
            <a:ext cx="3932496" cy="2035443"/>
          </a:xfrm>
          <a:prstGeom prst="rect">
            <a:avLst/>
          </a:prstGeom>
          <a:noFill/>
          <a:ln>
            <a:noFill/>
          </a:ln>
        </p:spPr>
      </p:pic>
      <p:pic>
        <p:nvPicPr>
          <p:cNvPr id="134" name="Google Shape;134;p11"/>
          <p:cNvPicPr preferRelativeResize="0"/>
          <p:nvPr/>
        </p:nvPicPr>
        <p:blipFill rotWithShape="1">
          <a:blip r:embed="rId5">
            <a:alphaModFix/>
          </a:blip>
          <a:srcRect/>
          <a:stretch/>
        </p:blipFill>
        <p:spPr>
          <a:xfrm>
            <a:off x="439427" y="4315097"/>
            <a:ext cx="2605106" cy="1953830"/>
          </a:xfrm>
          <a:prstGeom prst="rect">
            <a:avLst/>
          </a:prstGeom>
          <a:noFill/>
          <a:ln>
            <a:noFill/>
          </a:ln>
        </p:spPr>
      </p:pic>
      <p:cxnSp>
        <p:nvCxnSpPr>
          <p:cNvPr id="3" name="Straight Connector 2"/>
          <p:cNvCxnSpPr/>
          <p:nvPr/>
        </p:nvCxnSpPr>
        <p:spPr>
          <a:xfrm>
            <a:off x="5957453" y="1448972"/>
            <a:ext cx="18473" cy="2541135"/>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2000"/>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2000"/>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2000"/>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2000"/>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2000"/>
                                        <p:tgtEl>
                                          <p:spTgt spid="1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1">
                                            <p:txEl>
                                              <p:pRg st="0" end="0"/>
                                            </p:txEl>
                                          </p:spTgt>
                                        </p:tgtEl>
                                        <p:attrNameLst>
                                          <p:attrName>style.visibility</p:attrName>
                                        </p:attrNameLst>
                                      </p:cBhvr>
                                      <p:to>
                                        <p:strVal val="visible"/>
                                      </p:to>
                                    </p:set>
                                    <p:animEffect transition="in" filter="fade">
                                      <p:cBhvr>
                                        <p:cTn id="32" dur="1822"/>
                                        <p:tgtEl>
                                          <p:spTgt spid="1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1">
                                            <p:txEl>
                                              <p:pRg st="1" end="1"/>
                                            </p:txEl>
                                          </p:spTgt>
                                        </p:tgtEl>
                                        <p:attrNameLst>
                                          <p:attrName>style.visibility</p:attrName>
                                        </p:attrNameLst>
                                      </p:cBhvr>
                                      <p:to>
                                        <p:strVal val="visible"/>
                                      </p:to>
                                    </p:set>
                                    <p:animEffect transition="in" filter="fade">
                                      <p:cBhvr>
                                        <p:cTn id="37" dur="1822"/>
                                        <p:tgtEl>
                                          <p:spTgt spid="13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1">
                                            <p:txEl>
                                              <p:pRg st="2" end="2"/>
                                            </p:txEl>
                                          </p:spTgt>
                                        </p:tgtEl>
                                        <p:attrNameLst>
                                          <p:attrName>style.visibility</p:attrName>
                                        </p:attrNameLst>
                                      </p:cBhvr>
                                      <p:to>
                                        <p:strVal val="visible"/>
                                      </p:to>
                                    </p:set>
                                    <p:animEffect transition="in" filter="fade">
                                      <p:cBhvr>
                                        <p:cTn id="42" dur="1822"/>
                                        <p:tgtEl>
                                          <p:spTgt spid="13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1">
                                            <p:txEl>
                                              <p:pRg st="3" end="3"/>
                                            </p:txEl>
                                          </p:spTgt>
                                        </p:tgtEl>
                                        <p:attrNameLst>
                                          <p:attrName>style.visibility</p:attrName>
                                        </p:attrNameLst>
                                      </p:cBhvr>
                                      <p:to>
                                        <p:strVal val="visible"/>
                                      </p:to>
                                    </p:set>
                                    <p:animEffect transition="in" filter="fade">
                                      <p:cBhvr>
                                        <p:cTn id="47" dur="1822"/>
                                        <p:tgtEl>
                                          <p:spTgt spid="13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1">
                                            <p:txEl>
                                              <p:pRg st="4" end="4"/>
                                            </p:txEl>
                                          </p:spTgt>
                                        </p:tgtEl>
                                        <p:attrNameLst>
                                          <p:attrName>style.visibility</p:attrName>
                                        </p:attrNameLst>
                                      </p:cBhvr>
                                      <p:to>
                                        <p:strVal val="visible"/>
                                      </p:to>
                                    </p:set>
                                    <p:animEffect transition="in" filter="fade">
                                      <p:cBhvr>
                                        <p:cTn id="52" dur="1822"/>
                                        <p:tgtEl>
                                          <p:spTgt spid="13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fade">
                                      <p:cBhvr>
                                        <p:cTn id="57" dur="1000"/>
                                        <p:tgtEl>
                                          <p:spTgt spid="134"/>
                                        </p:tgtEl>
                                      </p:cBhvr>
                                    </p:animEffect>
                                  </p:childTnLst>
                                </p:cTn>
                              </p:par>
                              <p:par>
                                <p:cTn id="58" presetID="10" presetClass="entr" presetSubtype="0" fill="hold" nodeType="withEffect">
                                  <p:stCondLst>
                                    <p:cond delay="0"/>
                                  </p:stCondLst>
                                  <p:childTnLst>
                                    <p:set>
                                      <p:cBhvr>
                                        <p:cTn id="59" dur="1" fill="hold">
                                          <p:stCondLst>
                                            <p:cond delay="0"/>
                                          </p:stCondLst>
                                        </p:cTn>
                                        <p:tgtEl>
                                          <p:spTgt spid="133"/>
                                        </p:tgtEl>
                                        <p:attrNameLst>
                                          <p:attrName>style.visibility</p:attrName>
                                        </p:attrNameLst>
                                      </p:cBhvr>
                                      <p:to>
                                        <p:strVal val="visible"/>
                                      </p:to>
                                    </p:set>
                                    <p:animEffect transition="in" filter="fade">
                                      <p:cBhvr>
                                        <p:cTn id="60" dur="1000"/>
                                        <p:tgtEl>
                                          <p:spTgt spid="133"/>
                                        </p:tgtEl>
                                      </p:cBhvr>
                                    </p:animEffect>
                                  </p:childTnLst>
                                </p:cTn>
                              </p:par>
                              <p:par>
                                <p:cTn id="61" presetID="10" presetClass="entr" presetSubtype="0" fill="hold" nodeType="withEffect">
                                  <p:stCondLst>
                                    <p:cond delay="0"/>
                                  </p:stCondLst>
                                  <p:childTnLst>
                                    <p:set>
                                      <p:cBhvr>
                                        <p:cTn id="62" dur="1" fill="hold">
                                          <p:stCondLst>
                                            <p:cond delay="0"/>
                                          </p:stCondLst>
                                        </p:cTn>
                                        <p:tgtEl>
                                          <p:spTgt spid="132"/>
                                        </p:tgtEl>
                                        <p:attrNameLst>
                                          <p:attrName>style.visibility</p:attrName>
                                        </p:attrNameLst>
                                      </p:cBhvr>
                                      <p:to>
                                        <p:strVal val="visible"/>
                                      </p:to>
                                    </p:set>
                                    <p:animEffect transition="in" filter="fade">
                                      <p:cBhvr>
                                        <p:cTn id="63"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2494</Words>
  <Application>Microsoft Office PowerPoint</Application>
  <PresentationFormat>Widescreen</PresentationFormat>
  <Paragraphs>221</Paragraphs>
  <Slides>24</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Noto Sans Symbols</vt:lpstr>
      <vt:lpstr>Roboto Condensed Light</vt:lpstr>
      <vt:lpstr>Calibri</vt:lpstr>
      <vt:lpstr>Roboto Condensed</vt:lpstr>
      <vt:lpstr>Wingdings</vt:lpstr>
      <vt:lpstr>Arial</vt:lpstr>
      <vt:lpstr>Open Sans</vt:lpstr>
      <vt:lpstr>CARDET Course template</vt:lpstr>
      <vt:lpstr>2_CARDET Course template</vt:lpstr>
      <vt:lpstr>Ενότητα 5 Κατανόηση του ψηφιακού ακτιβισμού</vt:lpstr>
      <vt:lpstr>Ψηφιακές ικανότητες </vt:lpstr>
      <vt:lpstr>Ψηφιακές ικανότητες </vt:lpstr>
      <vt:lpstr>Το πλαίσιο ψηφιακής επάρκειας (DigComp 2.0) </vt:lpstr>
      <vt:lpstr>Το πλαίσιο ψηφιακής επάρκειας (DigComp 2.0) </vt:lpstr>
      <vt:lpstr> </vt:lpstr>
      <vt:lpstr>PowerPoint Presentation</vt:lpstr>
      <vt:lpstr>Ψηφιακά εργαλεία</vt:lpstr>
      <vt:lpstr>Παραδείγματα ψηφιακών εργαλείων</vt:lpstr>
      <vt:lpstr>Παραδείγματα ψηφιακών εργαλείων</vt:lpstr>
      <vt:lpstr>Ψηφιακά εργαλεία για διαδικτυακή εκπαίδευση</vt:lpstr>
      <vt:lpstr>PowerPoint Presentation</vt:lpstr>
      <vt:lpstr>Τι είναι το ψηφιακό περιεχόμενο;</vt:lpstr>
      <vt:lpstr>Ποιος δημιουργεί ψηφιακό περιεχόμενο;</vt:lpstr>
      <vt:lpstr>Ψηφιακό περιεχόμενο: Εύρεση, αξιολόγηση, χρήση και δημιουργία του</vt:lpstr>
      <vt:lpstr>Ψηφιακό περιεχόμενο: Εύρεση, αξιολόγηση, χρήση και δημιουργία του</vt:lpstr>
      <vt:lpstr>Ψηφιακό περιεχόμενο: Εύρεση, αξιολόγηση, χρήση και δημιουργία του</vt:lpstr>
      <vt:lpstr>Δοκιμάστε τις ψηφιακές σας δεξιότητες</vt:lpstr>
      <vt:lpstr>Συμβουλές για ψηφιακό ακτιβισμό </vt:lpstr>
      <vt:lpstr>Συμβουλές για την οικοδόμηση της διαδικτυακής σας ταυτότητας</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Understanding Digital Activism </dc:title>
  <dc:creator>2Fast4u</dc:creator>
  <cp:keywords>, docId:20EE68CF8F6751EBAE3AD219DAC72A11</cp:keywords>
  <cp:lastModifiedBy>Foteini Sokratous</cp:lastModifiedBy>
  <cp:revision>16</cp:revision>
  <dcterms:created xsi:type="dcterms:W3CDTF">2014-07-11T09:12:14Z</dcterms:created>
  <dcterms:modified xsi:type="dcterms:W3CDTF">2024-03-01T15:03:03Z</dcterms:modified>
</cp:coreProperties>
</file>