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63" r:id="rId2"/>
  </p:sldMasterIdLst>
  <p:notesMasterIdLst>
    <p:notesMasterId r:id="rId25"/>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80" r:id="rId24"/>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8" roundtripDataSignature="AMtx7mirV81JYQPzS/TWEc/jJd7m43j7i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8749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2786" autoAdjust="0"/>
  </p:normalViewPr>
  <p:slideViewPr>
    <p:cSldViewPr snapToGrid="0">
      <p:cViewPr varScale="1">
        <p:scale>
          <a:sx n="105" d="100"/>
          <a:sy n="105" d="100"/>
        </p:scale>
        <p:origin x="798"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customschemas.google.com/relationships/presentationmetadata" Target="meta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CF91B0-25AB-4DFA-B184-293DD156034C}" type="slidenum">
              <a:rPr kumimoji="0" lang="el-G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l-G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277821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6" name="Google Shape;116;p3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en-GB" b="1"/>
              <a:t>Πηγή εικόνας: </a:t>
            </a:r>
            <a:r>
              <a:rPr lang="en-GB"/>
              <a:t>https://www.freepik.com/free-vector/online-voting-isometric-illustration-with-workspace-with-laptop-election-website-passport_14258184.htm#query=E-petitions&amp;position=2&amp;from_view=search&amp;track=ais </a:t>
            </a:r>
            <a:endParaRPr/>
          </a:p>
        </p:txBody>
      </p:sp>
      <p:sp>
        <p:nvSpPr>
          <p:cNvPr id="117" name="Google Shape;117;p3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GB" sz="1200" b="0" i="0" u="none" strike="noStrike" cap="none">
                <a:solidFill>
                  <a:schemeClr val="dk1"/>
                </a:solidFill>
                <a:latin typeface="Calibri"/>
                <a:ea typeface="Calibri"/>
                <a:cs typeface="Calibri"/>
                <a:sym typeface="Calibri"/>
              </a:rPr>
              <a:t>10</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4" name="Google Shape;124;p3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en-GB" b="1" dirty="0" err="1"/>
              <a:t>Πηγή</a:t>
            </a:r>
            <a:r>
              <a:rPr lang="en-GB" b="1" dirty="0"/>
              <a:t> </a:t>
            </a:r>
            <a:r>
              <a:rPr lang="en-GB" b="1" dirty="0" err="1"/>
              <a:t>εικόν</a:t>
            </a:r>
            <a:r>
              <a:rPr lang="en-GB" b="1" dirty="0"/>
              <a:t>ας: </a:t>
            </a:r>
            <a:r>
              <a:rPr lang="en-GB" dirty="0"/>
              <a:t>https://www.freepik.com/free-vector/electronic-voting-abstract-concept-illustration_11667689.htm#query=E-petitions&amp;position=1&amp;from_view=search&amp;track=ais </a:t>
            </a:r>
            <a:endParaRPr dirty="0"/>
          </a:p>
        </p:txBody>
      </p:sp>
      <p:sp>
        <p:nvSpPr>
          <p:cNvPr id="125" name="Google Shape;125;p3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GB" sz="1200" b="0" i="0" u="none" strike="noStrike" cap="none">
                <a:solidFill>
                  <a:schemeClr val="dk1"/>
                </a:solidFill>
                <a:latin typeface="Calibri"/>
                <a:ea typeface="Calibri"/>
                <a:cs typeface="Calibri"/>
                <a:sym typeface="Calibri"/>
              </a:rPr>
              <a:t>11</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3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1" name="Google Shape;131;p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7" name="Google Shape;137;p3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en-GB" b="1"/>
              <a:t>Πηγή εικόνας: </a:t>
            </a:r>
            <a:r>
              <a:rPr lang="en-GB"/>
              <a:t>https://www.freepik.com/free-vector/online-article-concept-illustration_22378349.htm#query=Blogging&amp;position=29&amp;from_view=search&amp;track=sph </a:t>
            </a:r>
            <a:endParaRPr/>
          </a:p>
        </p:txBody>
      </p:sp>
      <p:sp>
        <p:nvSpPr>
          <p:cNvPr id="138" name="Google Shape;138;p3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GB" sz="1200" b="0" i="0" u="none" strike="noStrike" cap="none">
                <a:solidFill>
                  <a:schemeClr val="dk1"/>
                </a:solidFill>
                <a:latin typeface="Calibri"/>
                <a:ea typeface="Calibri"/>
                <a:cs typeface="Calibri"/>
                <a:sym typeface="Calibri"/>
              </a:rPr>
              <a:t>13</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5" name="Google Shape;145;p3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146" name="Google Shape;146;p3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GB" sz="1200" b="0" i="0" u="none" strike="noStrike" cap="none">
                <a:solidFill>
                  <a:schemeClr val="dk1"/>
                </a:solidFill>
                <a:latin typeface="Calibri"/>
                <a:ea typeface="Calibri"/>
                <a:cs typeface="Calibri"/>
                <a:sym typeface="Calibri"/>
              </a:rPr>
              <a:t>14</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2" name="Google Shape;152;p3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en-GB" b="1"/>
              <a:t>Πηγή εικόνας: </a:t>
            </a:r>
            <a:r>
              <a:rPr lang="en-GB"/>
              <a:t>https://www.freepik.com/free-vector/freelance-work-abstract-concept-vector-illustration-freelancer-job-remote-work-online-selfemployment-freelance-platform-available-hiring-independent-web-specialist-abstract-metaphor_24122175.htm#query=blogger&amp;position=9&amp;from_view=search&amp;track=sph </a:t>
            </a:r>
            <a:endParaRPr/>
          </a:p>
        </p:txBody>
      </p:sp>
      <p:sp>
        <p:nvSpPr>
          <p:cNvPr id="153" name="Google Shape;153;p3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GB" sz="1200" b="0" i="0" u="none" strike="noStrike" cap="none">
                <a:solidFill>
                  <a:schemeClr val="dk1"/>
                </a:solidFill>
                <a:latin typeface="Calibri"/>
                <a:ea typeface="Calibri"/>
                <a:cs typeface="Calibri"/>
                <a:sym typeface="Calibri"/>
              </a:rPr>
              <a:t>15</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9" name="Google Shape;159;p4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en-GB" b="1"/>
              <a:t>Πηγή εικόνων: </a:t>
            </a:r>
            <a:r>
              <a:rPr lang="en-GB"/>
              <a:t>https://www.freepik.com/free-vector/man-front-camera-recording-video-share-it-internet-illustration_10780340.htm#query=Vlogging&amp;position=8&amp;from_view=search&amp;track=sph </a:t>
            </a:r>
            <a:endParaRPr/>
          </a:p>
        </p:txBody>
      </p:sp>
      <p:sp>
        <p:nvSpPr>
          <p:cNvPr id="160" name="Google Shape;160;p4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GB" sz="1200" b="0" i="0" u="none" strike="noStrike" cap="none">
                <a:solidFill>
                  <a:schemeClr val="dk1"/>
                </a:solidFill>
                <a:latin typeface="Calibri"/>
                <a:ea typeface="Calibri"/>
                <a:cs typeface="Calibri"/>
                <a:sym typeface="Calibri"/>
              </a:rPr>
              <a:t>16</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4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8" name="Google Shape;168;p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3" name="Google Shape;173;p4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en-GB" b="1"/>
              <a:t>Πηγή εικόνας: </a:t>
            </a:r>
            <a:r>
              <a:rPr lang="en-GB"/>
              <a:t>https://www.fixmystreet.com/ </a:t>
            </a:r>
            <a:endParaRPr/>
          </a:p>
        </p:txBody>
      </p:sp>
      <p:sp>
        <p:nvSpPr>
          <p:cNvPr id="174" name="Google Shape;174;p4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GB" sz="1200" b="0" i="0" u="none" strike="noStrike" cap="none">
                <a:solidFill>
                  <a:schemeClr val="dk1"/>
                </a:solidFill>
                <a:latin typeface="Calibri"/>
                <a:ea typeface="Calibri"/>
                <a:cs typeface="Calibri"/>
                <a:sym typeface="Calibri"/>
              </a:rPr>
              <a:t>18</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4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1" name="Google Shape;181;p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 name="Google Shape;56;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en-GB" b="1"/>
              <a:t>Πηγή εικόνας: </a:t>
            </a:r>
            <a:r>
              <a:rPr lang="en-GB"/>
              <a:t>https://www.freepik.com/free-photo/pile-3d-popular-social-media-logos_1191374.htm#query=Social%20networks&amp;position=0&amp;from_view=search&amp;track=sph </a:t>
            </a:r>
            <a:endParaRPr/>
          </a:p>
        </p:txBody>
      </p:sp>
      <p:sp>
        <p:nvSpPr>
          <p:cNvPr id="57" name="Google Shape;57;p2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GB" sz="1200" b="0" i="0" u="none" strike="noStrike" cap="none">
                <a:solidFill>
                  <a:schemeClr val="dk1"/>
                </a:solidFill>
                <a:latin typeface="Calibri"/>
                <a:ea typeface="Calibri"/>
                <a:cs typeface="Calibri"/>
                <a:sym typeface="Calibri"/>
              </a:rPr>
              <a:t>2</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8" name="Google Shape;188;p4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en-GB" b="1"/>
              <a:t>Πηγή εικόνας: </a:t>
            </a:r>
            <a:r>
              <a:rPr lang="en-GB"/>
              <a:t>https://www.euractiv.com/section/participatory-democracy/infographic/participatory-budgeting-europes-bet-to-increase-trust-in-government/ </a:t>
            </a:r>
            <a:endParaRPr/>
          </a:p>
        </p:txBody>
      </p:sp>
      <p:sp>
        <p:nvSpPr>
          <p:cNvPr id="189" name="Google Shape;189;p4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GB" sz="1200" b="0" i="0" u="none" strike="noStrike" cap="none">
                <a:solidFill>
                  <a:schemeClr val="dk1"/>
                </a:solidFill>
                <a:latin typeface="Calibri"/>
                <a:ea typeface="Calibri"/>
                <a:cs typeface="Calibri"/>
                <a:sym typeface="Calibri"/>
              </a:rPr>
              <a:t>20</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6" name="Google Shape;196;p4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en-GB" b="1"/>
              <a:t>Πηγές εικόνων: </a:t>
            </a:r>
            <a:endParaRPr/>
          </a:p>
          <a:p>
            <a:pPr marL="457200" lvl="0" indent="-228600" algn="l" rtl="0">
              <a:lnSpc>
                <a:spcPct val="100000"/>
              </a:lnSpc>
              <a:spcBef>
                <a:spcPts val="0"/>
              </a:spcBef>
              <a:spcAft>
                <a:spcPts val="0"/>
              </a:spcAft>
              <a:buSzPts val="1400"/>
              <a:buFont typeface="Calibri"/>
              <a:buChar char="-"/>
            </a:pPr>
            <a:r>
              <a:rPr lang="en-GB"/>
              <a:t>https://vlada.gov.hr/e-consultation-portal-launched-for-citizens-to-take-more-active-part-in-law-making/16865 </a:t>
            </a:r>
            <a:endParaRPr/>
          </a:p>
          <a:p>
            <a:pPr marL="457200" lvl="0" indent="-228600" algn="l" rtl="0">
              <a:lnSpc>
                <a:spcPct val="100000"/>
              </a:lnSpc>
              <a:spcBef>
                <a:spcPts val="0"/>
              </a:spcBef>
              <a:spcAft>
                <a:spcPts val="0"/>
              </a:spcAft>
              <a:buSzPts val="1400"/>
              <a:buFont typeface="Calibri"/>
              <a:buChar char="-"/>
            </a:pPr>
            <a:r>
              <a:rPr lang="en-GB"/>
              <a:t>Αυτή η φωτογραφία από Άγνωστος Συγγραφέας έχει άδεια χρήσης CC BY</a:t>
            </a:r>
            <a:endParaRPr/>
          </a:p>
          <a:p>
            <a:pPr marL="457200" lvl="0" indent="-139700" algn="l" rtl="0">
              <a:lnSpc>
                <a:spcPct val="100000"/>
              </a:lnSpc>
              <a:spcBef>
                <a:spcPts val="0"/>
              </a:spcBef>
              <a:spcAft>
                <a:spcPts val="0"/>
              </a:spcAft>
              <a:buSzPts val="1400"/>
              <a:buFont typeface="Calibri"/>
              <a:buNone/>
            </a:pPr>
            <a:endParaRPr/>
          </a:p>
        </p:txBody>
      </p:sp>
      <p:sp>
        <p:nvSpPr>
          <p:cNvPr id="197" name="Google Shape;197;p4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GB" sz="1200" b="0" i="0" u="none" strike="noStrike" cap="none">
                <a:solidFill>
                  <a:schemeClr val="dk1"/>
                </a:solidFill>
                <a:latin typeface="Calibri"/>
                <a:ea typeface="Calibri"/>
                <a:cs typeface="Calibri"/>
                <a:sym typeface="Calibri"/>
              </a:rPr>
              <a:t>21</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4" name="Google Shape;64;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en-GB" b="1"/>
              <a:t>Πηγή εικόνας: </a:t>
            </a:r>
            <a:r>
              <a:rPr lang="en-GB"/>
              <a:t>&lt;a href="https://www.freepik.com/free-photo/woman-using-smartphone-social-media-conecpt_3213015.htm#query=facebook&amp;position=1&amp;from_view=search&amp;track=sph"&gt;Εικόνα από rawpixel.com&lt;/a&gt; στο Freepik </a:t>
            </a:r>
            <a:endParaRPr/>
          </a:p>
        </p:txBody>
      </p:sp>
      <p:sp>
        <p:nvSpPr>
          <p:cNvPr id="65" name="Google Shape;65;p2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GB" sz="1200" b="0" i="0" u="none" strike="noStrike" cap="none">
                <a:solidFill>
                  <a:schemeClr val="dk1"/>
                </a:solidFill>
                <a:latin typeface="Calibri"/>
                <a:ea typeface="Calibri"/>
                <a:cs typeface="Calibri"/>
                <a:sym typeface="Calibri"/>
              </a:rPr>
              <a:t>3</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1" name="Google Shape;71;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en-GB" b="1"/>
              <a:t>Πηγή εικόνας: </a:t>
            </a:r>
            <a:r>
              <a:rPr lang="en-GB"/>
              <a:t>https://www.freepik.com/free-vector/facebook-mobile-post-with-flat-design_2387366.htm#query=Facebook%20posts&amp;position=1&amp;from_view=search&amp;track=sph </a:t>
            </a:r>
            <a:endParaRPr/>
          </a:p>
          <a:p>
            <a:pPr marL="457200" marR="0" lvl="0" indent="-228600" algn="l" rtl="0">
              <a:lnSpc>
                <a:spcPct val="100000"/>
              </a:lnSpc>
              <a:spcBef>
                <a:spcPts val="0"/>
              </a:spcBef>
              <a:spcAft>
                <a:spcPts val="0"/>
              </a:spcAft>
              <a:buSzPts val="1400"/>
              <a:buNone/>
            </a:pPr>
            <a:endParaRPr/>
          </a:p>
          <a:p>
            <a:pPr marL="457200" marR="0" lvl="0" indent="-228600" algn="l" rtl="0">
              <a:lnSpc>
                <a:spcPct val="100000"/>
              </a:lnSpc>
              <a:spcBef>
                <a:spcPts val="0"/>
              </a:spcBef>
              <a:spcAft>
                <a:spcPts val="0"/>
              </a:spcAft>
              <a:buSzPts val="1400"/>
              <a:buNone/>
            </a:pPr>
            <a:r>
              <a:rPr lang="en-GB" b="1"/>
              <a:t>Πηγή κειμένου: </a:t>
            </a:r>
            <a:r>
              <a:rPr lang="en-GB" b="0"/>
              <a:t>Διεθνής Αμνηστία της Αυστραλίας, Επίπεδο 2 - Βασικές δεξιότητες ακτιβισμού. https://www.amnesty.org.au/skill-up/fundamental-skills/ </a:t>
            </a:r>
            <a:endParaRPr b="0"/>
          </a:p>
        </p:txBody>
      </p:sp>
      <p:sp>
        <p:nvSpPr>
          <p:cNvPr id="72" name="Google Shape;72;p2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GB" sz="1200" b="0" i="0" u="none" strike="noStrike" cap="none">
                <a:solidFill>
                  <a:schemeClr val="dk1"/>
                </a:solidFill>
                <a:latin typeface="Calibri"/>
                <a:ea typeface="Calibri"/>
                <a:cs typeface="Calibri"/>
                <a:sym typeface="Calibri"/>
              </a:rPr>
              <a:t>4</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8" name="Google Shape;78;p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dirty="0"/>
          </a:p>
          <a:p>
            <a:pPr marL="457200" marR="0" lvl="0" indent="-228600" algn="l" rtl="0">
              <a:lnSpc>
                <a:spcPct val="100000"/>
              </a:lnSpc>
              <a:spcBef>
                <a:spcPts val="0"/>
              </a:spcBef>
              <a:spcAft>
                <a:spcPts val="0"/>
              </a:spcAft>
              <a:buSzPts val="1400"/>
              <a:buNone/>
            </a:pPr>
            <a:r>
              <a:rPr lang="en-GB" b="1" dirty="0" err="1"/>
              <a:t>Πηγές</a:t>
            </a:r>
            <a:r>
              <a:rPr lang="en-GB" b="1" dirty="0"/>
              <a:t> </a:t>
            </a:r>
            <a:r>
              <a:rPr lang="en-GB" b="1" dirty="0" err="1"/>
              <a:t>εικόνων</a:t>
            </a:r>
            <a:r>
              <a:rPr lang="en-GB" b="1" dirty="0"/>
              <a:t>: </a:t>
            </a:r>
            <a:endParaRPr dirty="0"/>
          </a:p>
          <a:p>
            <a:pPr marL="457200" marR="0" lvl="0" indent="-228600" algn="l" rtl="0">
              <a:lnSpc>
                <a:spcPct val="100000"/>
              </a:lnSpc>
              <a:spcBef>
                <a:spcPts val="0"/>
              </a:spcBef>
              <a:spcAft>
                <a:spcPts val="0"/>
              </a:spcAft>
              <a:buSzPts val="1400"/>
              <a:buNone/>
            </a:pPr>
            <a:endParaRPr b="1" dirty="0"/>
          </a:p>
          <a:p>
            <a:pPr marL="457200" lvl="0" indent="-228600" algn="l" rtl="0">
              <a:lnSpc>
                <a:spcPct val="100000"/>
              </a:lnSpc>
              <a:spcBef>
                <a:spcPts val="0"/>
              </a:spcBef>
              <a:spcAft>
                <a:spcPts val="0"/>
              </a:spcAft>
              <a:buSzPts val="1400"/>
              <a:buFont typeface="Calibri"/>
              <a:buChar char="-"/>
            </a:pPr>
            <a:r>
              <a:rPr lang="en-GB" b="0" dirty="0" err="1"/>
              <a:t>Αυτή</a:t>
            </a:r>
            <a:r>
              <a:rPr lang="en-GB" b="0" dirty="0"/>
              <a:t> η </a:t>
            </a:r>
            <a:r>
              <a:rPr lang="en-GB" b="0" dirty="0" err="1"/>
              <a:t>φωτογρ</a:t>
            </a:r>
            <a:r>
              <a:rPr lang="en-GB" b="0" dirty="0"/>
              <a:t>αφία από </a:t>
            </a:r>
            <a:r>
              <a:rPr lang="el-GR" b="0" dirty="0"/>
              <a:t>ά</a:t>
            </a:r>
            <a:r>
              <a:rPr lang="en-GB" b="0" dirty="0" err="1"/>
              <a:t>γνωστο</a:t>
            </a:r>
            <a:r>
              <a:rPr lang="el-GR" b="0" baseline="0" dirty="0"/>
              <a:t> σ</a:t>
            </a:r>
            <a:r>
              <a:rPr lang="en-GB" b="0" dirty="0" err="1"/>
              <a:t>υγγρ</a:t>
            </a:r>
            <a:r>
              <a:rPr lang="en-GB" b="0" dirty="0"/>
              <a:t>αφέα έχει άδεια χρήσης CC BY</a:t>
            </a:r>
            <a:endParaRPr dirty="0"/>
          </a:p>
          <a:p>
            <a:pPr marL="457200" lvl="0" indent="-228600" algn="l" rtl="0">
              <a:lnSpc>
                <a:spcPct val="100000"/>
              </a:lnSpc>
              <a:spcBef>
                <a:spcPts val="0"/>
              </a:spcBef>
              <a:spcAft>
                <a:spcPts val="0"/>
              </a:spcAft>
              <a:buSzPts val="1400"/>
              <a:buFont typeface="Calibri"/>
              <a:buChar char="-"/>
            </a:pPr>
            <a:r>
              <a:rPr lang="en-GB" b="0" dirty="0"/>
              <a:t>https://www.freepik.com/free-vector/simple-instragram-frame-template_2060737.htm#query=instagram&amp;position=3&amp;from_view=search&amp;track=sph </a:t>
            </a:r>
            <a:endParaRPr dirty="0"/>
          </a:p>
          <a:p>
            <a:pPr marL="457200" marR="0" lvl="0" indent="-228600" algn="l" rtl="0">
              <a:lnSpc>
                <a:spcPct val="100000"/>
              </a:lnSpc>
              <a:spcBef>
                <a:spcPts val="0"/>
              </a:spcBef>
              <a:spcAft>
                <a:spcPts val="0"/>
              </a:spcAft>
              <a:buSzPts val="1400"/>
              <a:buNone/>
            </a:pPr>
            <a:endParaRPr dirty="0"/>
          </a:p>
          <a:p>
            <a:pPr marL="457200" marR="0" lvl="0" indent="-228600" algn="l" rtl="0">
              <a:lnSpc>
                <a:spcPct val="100000"/>
              </a:lnSpc>
              <a:spcBef>
                <a:spcPts val="0"/>
              </a:spcBef>
              <a:spcAft>
                <a:spcPts val="0"/>
              </a:spcAft>
              <a:buSzPts val="1400"/>
              <a:buNone/>
            </a:pPr>
            <a:r>
              <a:rPr lang="en-GB" b="1" dirty="0" err="1"/>
              <a:t>Πηγή</a:t>
            </a:r>
            <a:r>
              <a:rPr lang="en-GB" b="1" dirty="0"/>
              <a:t> </a:t>
            </a:r>
            <a:r>
              <a:rPr lang="en-GB" b="1" dirty="0" err="1"/>
              <a:t>κειμένου</a:t>
            </a:r>
            <a:r>
              <a:rPr lang="en-GB" b="1" dirty="0"/>
              <a:t>: </a:t>
            </a:r>
            <a:r>
              <a:rPr lang="en-GB" b="0" dirty="0" err="1"/>
              <a:t>Διεθνής</a:t>
            </a:r>
            <a:r>
              <a:rPr lang="en-GB" b="0" dirty="0"/>
              <a:t> </a:t>
            </a:r>
            <a:r>
              <a:rPr lang="en-GB" b="0" dirty="0" err="1"/>
              <a:t>Αμνηστί</a:t>
            </a:r>
            <a:r>
              <a:rPr lang="en-GB" b="0" dirty="0"/>
              <a:t>α της Αυστραλίας, Επίπεδο 2 - Βασικές δεξιότητες ακτιβισμού. https://www.amnesty.org.au/skill-up/fundamental-skills/ </a:t>
            </a:r>
            <a:endParaRPr b="0" dirty="0"/>
          </a:p>
          <a:p>
            <a:pPr marL="457200" marR="0" lvl="0" indent="-228600" algn="l" rtl="0">
              <a:lnSpc>
                <a:spcPct val="100000"/>
              </a:lnSpc>
              <a:spcBef>
                <a:spcPts val="0"/>
              </a:spcBef>
              <a:spcAft>
                <a:spcPts val="0"/>
              </a:spcAft>
              <a:buSzPts val="1400"/>
              <a:buNone/>
            </a:pPr>
            <a:endParaRPr dirty="0"/>
          </a:p>
        </p:txBody>
      </p:sp>
      <p:sp>
        <p:nvSpPr>
          <p:cNvPr id="79" name="Google Shape;79;p2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GB" sz="1200" b="0" i="0" u="none" strike="noStrike" cap="none">
                <a:solidFill>
                  <a:schemeClr val="dk1"/>
                </a:solidFill>
                <a:latin typeface="Calibri"/>
                <a:ea typeface="Calibri"/>
                <a:cs typeface="Calibri"/>
                <a:sym typeface="Calibri"/>
              </a:rPr>
              <a:t>5</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7" name="Google Shape;87;p3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en-GB" b="1"/>
              <a:t>Πηγές εικόνων: </a:t>
            </a:r>
            <a:endParaRPr/>
          </a:p>
          <a:p>
            <a:pPr marL="457200" marR="0" lvl="0" indent="-228600" algn="l" rtl="0">
              <a:lnSpc>
                <a:spcPct val="100000"/>
              </a:lnSpc>
              <a:spcBef>
                <a:spcPts val="0"/>
              </a:spcBef>
              <a:spcAft>
                <a:spcPts val="0"/>
              </a:spcAft>
              <a:buSzPts val="1400"/>
              <a:buNone/>
            </a:pPr>
            <a:r>
              <a:rPr lang="en-GB"/>
              <a:t>https://www.freepik.com/free-vector/social-media-concept-illustration_4957157.htm#query=hashtags&amp;position=2&amp;from_view=search&amp;track=sph</a:t>
            </a:r>
            <a:endParaRPr/>
          </a:p>
          <a:p>
            <a:pPr marL="457200" marR="0" lvl="0" indent="-228600" algn="l" rtl="0">
              <a:lnSpc>
                <a:spcPct val="100000"/>
              </a:lnSpc>
              <a:spcBef>
                <a:spcPts val="0"/>
              </a:spcBef>
              <a:spcAft>
                <a:spcPts val="0"/>
              </a:spcAft>
              <a:buSzPts val="1400"/>
              <a:buNone/>
            </a:pPr>
            <a:endParaRPr/>
          </a:p>
          <a:p>
            <a:pPr marL="457200" marR="0" lvl="0" indent="-228600" algn="l" rtl="0">
              <a:lnSpc>
                <a:spcPct val="100000"/>
              </a:lnSpc>
              <a:spcBef>
                <a:spcPts val="0"/>
              </a:spcBef>
              <a:spcAft>
                <a:spcPts val="0"/>
              </a:spcAft>
              <a:buSzPts val="1400"/>
              <a:buNone/>
            </a:pPr>
            <a:r>
              <a:rPr lang="en-GB"/>
              <a:t>https://www.freepik.com/free-vector/instagram-logo-collection_2060733.htm#query=instagram&amp;position=6&amp;from_view=search&amp;track=sph</a:t>
            </a:r>
            <a:endParaRPr/>
          </a:p>
          <a:p>
            <a:pPr marL="457200" marR="0" lvl="0" indent="-228600" algn="l" rtl="0">
              <a:lnSpc>
                <a:spcPct val="100000"/>
              </a:lnSpc>
              <a:spcBef>
                <a:spcPts val="0"/>
              </a:spcBef>
              <a:spcAft>
                <a:spcPts val="0"/>
              </a:spcAft>
              <a:buSzPts val="1400"/>
              <a:buNone/>
            </a:pPr>
            <a:endParaRPr/>
          </a:p>
          <a:p>
            <a:pPr marL="457200" marR="0" lvl="0" indent="-228600" algn="l" rtl="0">
              <a:lnSpc>
                <a:spcPct val="100000"/>
              </a:lnSpc>
              <a:spcBef>
                <a:spcPts val="0"/>
              </a:spcBef>
              <a:spcAft>
                <a:spcPts val="0"/>
              </a:spcAft>
              <a:buSzPts val="1400"/>
              <a:buNone/>
            </a:pPr>
            <a:r>
              <a:rPr lang="en-GB" b="1"/>
              <a:t>Πηγή κειμένου: </a:t>
            </a:r>
            <a:r>
              <a:rPr lang="en-GB" b="0"/>
              <a:t>Διεθνής Αμνηστία της Αυστραλίας, Επίπεδο 2 - Βασικές δεξιότητες ακτιβισμού. https://www.amnesty.org.au/skill-up/fundamental-skills/ </a:t>
            </a:r>
            <a:endParaRPr/>
          </a:p>
        </p:txBody>
      </p:sp>
      <p:sp>
        <p:nvSpPr>
          <p:cNvPr id="88" name="Google Shape;88;p3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GB" sz="1200" b="0" i="0" u="none" strike="noStrike" cap="none">
                <a:solidFill>
                  <a:schemeClr val="dk1"/>
                </a:solidFill>
                <a:latin typeface="Calibri"/>
                <a:ea typeface="Calibri"/>
                <a:cs typeface="Calibri"/>
                <a:sym typeface="Calibri"/>
              </a:rPr>
              <a:t>6</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 name="Google Shape;95;p3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en-GB" b="1"/>
              <a:t>Πηγή εικόνας: </a:t>
            </a:r>
            <a:r>
              <a:rPr lang="en-GB"/>
              <a:t>https://www.freepik.com/free-vector/twitter-logo-design_1177539.htm#query=twitter&amp;position=11&amp;from_view=search&amp;track=sph</a:t>
            </a:r>
            <a:endParaRPr/>
          </a:p>
        </p:txBody>
      </p:sp>
      <p:sp>
        <p:nvSpPr>
          <p:cNvPr id="96" name="Google Shape;96;p3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GB" sz="1200" b="0" i="0" u="none" strike="noStrike" cap="none">
                <a:solidFill>
                  <a:schemeClr val="dk1"/>
                </a:solidFill>
                <a:latin typeface="Calibri"/>
                <a:ea typeface="Calibri"/>
                <a:cs typeface="Calibri"/>
                <a:sym typeface="Calibri"/>
              </a:rPr>
              <a:t>7</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2" name="Google Shape;102;p3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en-GB" b="1"/>
              <a:t>Πηγή εικόνας: </a:t>
            </a:r>
            <a:r>
              <a:rPr lang="en-GB"/>
              <a:t>https://www.freepik.com/free-vector/social-media-twittersplash_10695782.htm#query=twitter&amp;from_query=twiiter&amp;position=10&amp;from_view=search&amp;track=sph </a:t>
            </a:r>
            <a:endParaRPr/>
          </a:p>
          <a:p>
            <a:pPr marL="457200" marR="0" lvl="0" indent="-228600" algn="l" rtl="0">
              <a:lnSpc>
                <a:spcPct val="100000"/>
              </a:lnSpc>
              <a:spcBef>
                <a:spcPts val="0"/>
              </a:spcBef>
              <a:spcAft>
                <a:spcPts val="0"/>
              </a:spcAft>
              <a:buSzPts val="1400"/>
              <a:buNone/>
            </a:pPr>
            <a:endParaRPr/>
          </a:p>
          <a:p>
            <a:pPr marL="457200" marR="0" lvl="0" indent="-228600" algn="l" rtl="0">
              <a:lnSpc>
                <a:spcPct val="100000"/>
              </a:lnSpc>
              <a:spcBef>
                <a:spcPts val="0"/>
              </a:spcBef>
              <a:spcAft>
                <a:spcPts val="0"/>
              </a:spcAft>
              <a:buClr>
                <a:srgbClr val="000000"/>
              </a:buClr>
              <a:buSzPts val="1400"/>
              <a:buFont typeface="Arial"/>
              <a:buNone/>
            </a:pPr>
            <a:r>
              <a:rPr lang="en-GB" b="1"/>
              <a:t>Πηγή κειμένου: </a:t>
            </a:r>
            <a:r>
              <a:rPr lang="en-GB" b="0"/>
              <a:t>Διεθνής Αμνηστία της Αυστραλίας, Επίπεδο 2 - Βασικές δεξιότητες ακτιβισμού. https://www.amnesty.org.au/skill-up/fundamental-skills/ </a:t>
            </a:r>
            <a:endParaRPr/>
          </a:p>
          <a:p>
            <a:pPr marL="457200" marR="0" lvl="0" indent="-228600" algn="l" rtl="0">
              <a:lnSpc>
                <a:spcPct val="100000"/>
              </a:lnSpc>
              <a:spcBef>
                <a:spcPts val="0"/>
              </a:spcBef>
              <a:spcAft>
                <a:spcPts val="0"/>
              </a:spcAft>
              <a:buSzPts val="1400"/>
              <a:buNone/>
            </a:pPr>
            <a:endParaRPr/>
          </a:p>
        </p:txBody>
      </p:sp>
      <p:sp>
        <p:nvSpPr>
          <p:cNvPr id="103" name="Google Shape;103;p3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GB" sz="1200" b="0" i="0" u="none" strike="noStrike" cap="none">
                <a:solidFill>
                  <a:schemeClr val="dk1"/>
                </a:solidFill>
                <a:latin typeface="Calibri"/>
                <a:ea typeface="Calibri"/>
                <a:cs typeface="Calibri"/>
                <a:sym typeface="Calibri"/>
              </a:rPr>
              <a:t>8</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9" name="Google Shape;109;p3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en-GB" b="1"/>
              <a:t>Πηγή εικόνας: </a:t>
            </a:r>
            <a:r>
              <a:rPr lang="en-GB" b="0"/>
              <a:t>&lt;a href="https://www.freepik.com/free-vector/social-media-icons-vector-set-with-facebook-instagram-twitter-tiktok-youtube-logos_17221195.htm#query=social%20media&amp;position=1&amp;from_view=search&amp;track=ais"&gt;Εικόνα από rawpixel.com&lt;/a&gt; στο Freepik </a:t>
            </a:r>
            <a:endParaRPr b="0"/>
          </a:p>
        </p:txBody>
      </p:sp>
      <p:sp>
        <p:nvSpPr>
          <p:cNvPr id="110" name="Google Shape;110;p3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GB" sz="1200" b="0" i="0" u="none" strike="noStrike" cap="none">
                <a:solidFill>
                  <a:schemeClr val="dk1"/>
                </a:solidFill>
                <a:latin typeface="Calibri"/>
                <a:ea typeface="Calibri"/>
                <a:cs typeface="Calibri"/>
                <a:sym typeface="Calibri"/>
              </a:rPr>
              <a:t>9</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5" Type="http://schemas.openxmlformats.org/officeDocument/2006/relationships/image" Target="../media/image2.png"/><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ext - 1col">
  <p:cSld name="Title Text - 1col">
    <p:spTree>
      <p:nvGrpSpPr>
        <p:cNvPr id="1" name="Shape 20"/>
        <p:cNvGrpSpPr/>
        <p:nvPr/>
      </p:nvGrpSpPr>
      <p:grpSpPr>
        <a:xfrm>
          <a:off x="0" y="0"/>
          <a:ext cx="0" cy="0"/>
          <a:chOff x="0" y="0"/>
          <a:chExt cx="0" cy="0"/>
        </a:xfrm>
      </p:grpSpPr>
      <p:sp>
        <p:nvSpPr>
          <p:cNvPr id="21" name="Google Shape;21;p19"/>
          <p:cNvSpPr txBox="1">
            <a:spLocks noGrp="1"/>
          </p:cNvSpPr>
          <p:nvPr>
            <p:ph type="body" idx="1"/>
          </p:nvPr>
        </p:nvSpPr>
        <p:spPr>
          <a:xfrm>
            <a:off x="399370" y="1449389"/>
            <a:ext cx="11393260" cy="5096388"/>
          </a:xfrm>
          <a:prstGeom prst="rect">
            <a:avLst/>
          </a:prstGeom>
          <a:noFill/>
          <a:ln>
            <a:noFill/>
          </a:ln>
        </p:spPr>
        <p:txBody>
          <a:bodyPr spcFirstLastPara="1" wrap="square" lIns="0" tIns="0" rIns="0" bIns="0" anchor="t" anchorCtr="0">
            <a:noAutofit/>
          </a:bodyPr>
          <a:lstStyle>
            <a:lvl1pPr marL="457200" marR="0" lvl="0" indent="-228600" algn="just" rtl="0">
              <a:lnSpc>
                <a:spcPct val="90000"/>
              </a:lnSpc>
              <a:spcBef>
                <a:spcPts val="1000"/>
              </a:spcBef>
              <a:spcAft>
                <a:spcPts val="0"/>
              </a:spcAft>
              <a:buClr>
                <a:srgbClr val="000000"/>
              </a:buClr>
              <a:buSzPts val="1800"/>
              <a:buFont typeface="Arial"/>
              <a:buNone/>
              <a:defRPr sz="1800" b="0" i="0" u="none" strike="noStrike" cap="none">
                <a:solidFill>
                  <a:srgbClr val="000000"/>
                </a:solidFill>
                <a:latin typeface="Calibri"/>
                <a:ea typeface="Calibri"/>
                <a:cs typeface="Calibri"/>
                <a:sym typeface="Calibri"/>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2" name="Google Shape;22;p19"/>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extLst>
    <p:ext uri="{DCECCB84-F9BA-43D5-87BE-67443E8EF086}">
      <p15:sldGuideLst xmlns:p15="http://schemas.microsoft.com/office/powerpoint/2012/main">
        <p15:guide id="1" orient="horz" pos="913">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2_Title Slide">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p:cNvSpPr>
            <a:spLocks noGrp="1"/>
          </p:cNvSpPr>
          <p:nvPr>
            <p:ph type="ctrTitle" hasCustomPrompt="1"/>
          </p:nvPr>
        </p:nvSpPr>
        <p:spPr>
          <a:xfrm>
            <a:off x="2188573" y="3188147"/>
            <a:ext cx="7832271" cy="1600197"/>
          </a:xfrm>
          <a:prstGeom prst="rect">
            <a:avLst/>
          </a:prstGeom>
        </p:spPr>
        <p:txBody>
          <a:bodyPr anchor="ctr">
            <a:normAutofit/>
          </a:bodyPr>
          <a:lstStyle>
            <a:lvl1pPr algn="ctr">
              <a:defRPr sz="3200">
                <a:solidFill>
                  <a:schemeClr val="accent1"/>
                </a:solidFill>
                <a:latin typeface="+mn-lt"/>
                <a:ea typeface="Roboto Slab" pitchFamily="2" charset="0"/>
              </a:defRPr>
            </a:lvl1pPr>
          </a:lstStyle>
          <a:p>
            <a:r>
              <a:rPr lang="en-US" dirty="0"/>
              <a:t>End Slide</a:t>
            </a:r>
            <a:endParaRPr lang="el-GR" dirty="0"/>
          </a:p>
        </p:txBody>
      </p:sp>
      <p:pic>
        <p:nvPicPr>
          <p:cNvPr id="3" name="Picture 2">
            <a:extLst>
              <a:ext uri="{FF2B5EF4-FFF2-40B4-BE49-F238E27FC236}">
                <a16:creationId xmlns:a16="http://schemas.microsoft.com/office/drawing/2014/main" id="{E5B27FFA-DC85-8789-F6B0-63E931A21F4E}"/>
              </a:ext>
            </a:extLst>
          </p:cNvPr>
          <p:cNvPicPr>
            <a:picLocks noChangeAspect="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404572" y="228542"/>
            <a:ext cx="3382856" cy="2620299"/>
          </a:xfrm>
          <a:prstGeom prst="rect">
            <a:avLst/>
          </a:prstGeom>
          <a:noFill/>
          <a:ln>
            <a:noFill/>
          </a:ln>
        </p:spPr>
      </p:pic>
      <p:sp>
        <p:nvSpPr>
          <p:cNvPr id="12" name="TextBox 11">
            <a:extLst>
              <a:ext uri="{FF2B5EF4-FFF2-40B4-BE49-F238E27FC236}">
                <a16:creationId xmlns:a16="http://schemas.microsoft.com/office/drawing/2014/main" id="{F0D85085-CAD9-93F9-66BA-FA273A8D5A08}"/>
              </a:ext>
            </a:extLst>
          </p:cNvPr>
          <p:cNvSpPr txBox="1"/>
          <p:nvPr userDrawn="1"/>
        </p:nvSpPr>
        <p:spPr>
          <a:xfrm>
            <a:off x="3538330" y="5780782"/>
            <a:ext cx="8132740" cy="1077218"/>
          </a:xfrm>
          <a:prstGeom prst="rect">
            <a:avLst/>
          </a:prstGeom>
          <a:noFill/>
        </p:spPr>
        <p:txBody>
          <a:bodyPr wrap="square" rtlCol="0">
            <a:spAutoFit/>
          </a:bodyPr>
          <a:lstStyle/>
          <a:p>
            <a:r>
              <a:rPr lang="en-US" sz="1400" b="0" i="0" kern="1200" dirty="0">
                <a:solidFill>
                  <a:schemeClr val="bg2"/>
                </a:solidFill>
                <a:effectLst/>
                <a:latin typeface="+mn-lt"/>
                <a:ea typeface="+mn-ea"/>
                <a:cs typeface="+mn-cs"/>
              </a:rPr>
              <a:t>The EMERGE: </a:t>
            </a:r>
            <a:r>
              <a:rPr lang="en-US" sz="1400" b="0" i="0" kern="1200" dirty="0" err="1">
                <a:solidFill>
                  <a:schemeClr val="bg2"/>
                </a:solidFill>
                <a:effectLst/>
                <a:latin typeface="+mn-lt"/>
                <a:ea typeface="+mn-ea"/>
                <a:cs typeface="+mn-cs"/>
              </a:rPr>
              <a:t>EMpowERinG</a:t>
            </a:r>
            <a:r>
              <a:rPr lang="en-US" sz="1400" b="0" i="0" kern="1200" dirty="0">
                <a:solidFill>
                  <a:schemeClr val="bg2"/>
                </a:solidFill>
                <a:effectLst/>
                <a:latin typeface="+mn-lt"/>
                <a:ea typeface="+mn-ea"/>
                <a:cs typeface="+mn-cs"/>
              </a:rPr>
              <a:t> civic Engagement and participation project benefits from a grant under the Active Citizens Fund Cyprus </a:t>
            </a:r>
            <a:r>
              <a:rPr lang="en-US" sz="1400" b="0" i="0" kern="1200" dirty="0" err="1">
                <a:solidFill>
                  <a:schemeClr val="bg2"/>
                </a:solidFill>
                <a:effectLst/>
                <a:latin typeface="+mn-lt"/>
                <a:ea typeface="+mn-ea"/>
                <a:cs typeface="+mn-cs"/>
              </a:rPr>
              <a:t>programme,funded</a:t>
            </a:r>
            <a:r>
              <a:rPr lang="en-US" sz="1400" b="0" i="0" kern="1200" dirty="0">
                <a:solidFill>
                  <a:schemeClr val="bg2"/>
                </a:solidFill>
                <a:effectLst/>
                <a:latin typeface="+mn-lt"/>
                <a:ea typeface="+mn-ea"/>
                <a:cs typeface="+mn-cs"/>
              </a:rPr>
              <a:t> by Iceland, Liechtenstein and Norway, through the EEA and Norway Grants 2014-2021. [Project Number: 29_ACF CY_CARDET]</a:t>
            </a:r>
          </a:p>
          <a:p>
            <a:br>
              <a:rPr lang="en-US" sz="1050" dirty="0">
                <a:solidFill>
                  <a:schemeClr val="bg2"/>
                </a:solidFill>
              </a:rPr>
            </a:br>
            <a:endParaRPr lang="en-US" sz="1050" kern="1200" dirty="0">
              <a:solidFill>
                <a:schemeClr val="bg2"/>
              </a:solidFill>
              <a:effectLst/>
              <a:latin typeface="+mn-lt"/>
              <a:ea typeface="+mn-ea"/>
              <a:cs typeface="+mn-cs"/>
            </a:endParaRPr>
          </a:p>
        </p:txBody>
      </p:sp>
      <p:pic>
        <p:nvPicPr>
          <p:cNvPr id="14" name="Picture 13">
            <a:extLst>
              <a:ext uri="{FF2B5EF4-FFF2-40B4-BE49-F238E27FC236}">
                <a16:creationId xmlns:a16="http://schemas.microsoft.com/office/drawing/2014/main" id="{FADB2553-1790-7930-0462-00B75671622A}"/>
              </a:ext>
            </a:extLst>
          </p:cNvPr>
          <p:cNvPicPr>
            <a:picLocks noChangeAspect="1"/>
          </p:cNvPicPr>
          <p:nvPr userDrawn="1"/>
        </p:nvPicPr>
        <p:blipFill>
          <a:blip r:embed="rId3">
            <a:clrChange>
              <a:clrFrom>
                <a:srgbClr val="FFFFFF"/>
              </a:clrFrom>
              <a:clrTo>
                <a:srgbClr val="FFFFFF">
                  <a:alpha val="0"/>
                </a:srgbClr>
              </a:clrTo>
            </a:clrChange>
          </a:blip>
          <a:stretch>
            <a:fillRect/>
          </a:stretch>
        </p:blipFill>
        <p:spPr>
          <a:xfrm>
            <a:off x="659936" y="5592418"/>
            <a:ext cx="2516506" cy="882412"/>
          </a:xfrm>
          <a:prstGeom prst="rect">
            <a:avLst/>
          </a:prstGeom>
        </p:spPr>
      </p:pic>
    </p:spTree>
    <p:extLst>
      <p:ext uri="{BB962C8B-B14F-4D97-AF65-F5344CB8AC3E}">
        <p14:creationId xmlns:p14="http://schemas.microsoft.com/office/powerpoint/2010/main" val="2967636808"/>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Content - 2col">
  <p:cSld name="Title Content - 2col">
    <p:spTree>
      <p:nvGrpSpPr>
        <p:cNvPr id="1" name="Shape 23"/>
        <p:cNvGrpSpPr/>
        <p:nvPr/>
      </p:nvGrpSpPr>
      <p:grpSpPr>
        <a:xfrm>
          <a:off x="0" y="0"/>
          <a:ext cx="0" cy="0"/>
          <a:chOff x="0" y="0"/>
          <a:chExt cx="0" cy="0"/>
        </a:xfrm>
      </p:grpSpPr>
      <p:sp>
        <p:nvSpPr>
          <p:cNvPr id="24" name="Google Shape;24;p24"/>
          <p:cNvSpPr txBox="1">
            <a:spLocks noGrp="1"/>
          </p:cNvSpPr>
          <p:nvPr>
            <p:ph type="body" idx="1"/>
          </p:nvPr>
        </p:nvSpPr>
        <p:spPr>
          <a:xfrm>
            <a:off x="399370" y="1332411"/>
            <a:ext cx="5518830" cy="5265240"/>
          </a:xfrm>
          <a:prstGeom prst="rect">
            <a:avLst/>
          </a:prstGeom>
          <a:noFill/>
          <a:ln>
            <a:noFill/>
          </a:ln>
        </p:spPr>
        <p:txBody>
          <a:bodyPr spcFirstLastPara="1" wrap="square" lIns="0" tIns="0" rIns="0" bIns="0" anchor="t" anchorCtr="0">
            <a:noAutofit/>
          </a:bodyPr>
          <a:lstStyle>
            <a:lvl1pPr marL="457200" marR="0" lvl="0" indent="-228600" algn="just" rtl="0">
              <a:lnSpc>
                <a:spcPct val="90000"/>
              </a:lnSpc>
              <a:spcBef>
                <a:spcPts val="1000"/>
              </a:spcBef>
              <a:spcAft>
                <a:spcPts val="0"/>
              </a:spcAft>
              <a:buClr>
                <a:srgbClr val="000000"/>
              </a:buClr>
              <a:buSzPts val="1800"/>
              <a:buFont typeface="Arial"/>
              <a:buNone/>
              <a:defRPr sz="1800" b="0" i="0" u="none" strike="noStrike" cap="none">
                <a:solidFill>
                  <a:srgbClr val="000000"/>
                </a:solidFill>
                <a:latin typeface="Calibri"/>
                <a:ea typeface="Calibri"/>
                <a:cs typeface="Calibri"/>
                <a:sym typeface="Calibri"/>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5" name="Google Shape;25;p24"/>
          <p:cNvSpPr txBox="1">
            <a:spLocks noGrp="1"/>
          </p:cNvSpPr>
          <p:nvPr>
            <p:ph type="body" idx="2"/>
          </p:nvPr>
        </p:nvSpPr>
        <p:spPr>
          <a:xfrm>
            <a:off x="6273801" y="1332411"/>
            <a:ext cx="5518830" cy="5265240"/>
          </a:xfrm>
          <a:prstGeom prst="rect">
            <a:avLst/>
          </a:prstGeom>
          <a:noFill/>
          <a:ln>
            <a:noFill/>
          </a:ln>
        </p:spPr>
        <p:txBody>
          <a:bodyPr spcFirstLastPara="1" wrap="square" lIns="0" tIns="0" rIns="0" bIns="0" anchor="t" anchorCtr="0">
            <a:noAutofit/>
          </a:bodyPr>
          <a:lstStyle>
            <a:lvl1pPr marL="457200" marR="0" lvl="0" indent="-228600" algn="just" rtl="0">
              <a:lnSpc>
                <a:spcPct val="90000"/>
              </a:lnSpc>
              <a:spcBef>
                <a:spcPts val="1000"/>
              </a:spcBef>
              <a:spcAft>
                <a:spcPts val="0"/>
              </a:spcAft>
              <a:buClr>
                <a:srgbClr val="000000"/>
              </a:buClr>
              <a:buSzPts val="1800"/>
              <a:buFont typeface="Arial"/>
              <a:buNone/>
              <a:defRPr sz="1800" b="0" i="0" u="none" strike="noStrike" cap="none">
                <a:solidFill>
                  <a:srgbClr val="000000"/>
                </a:solidFill>
                <a:latin typeface="Calibri"/>
                <a:ea typeface="Calibri"/>
                <a:cs typeface="Calibri"/>
                <a:sym typeface="Calibri"/>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6" name="Google Shape;26;p24"/>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extLst>
    <p:ext uri="{DCECCB84-F9BA-43D5-87BE-67443E8EF086}">
      <p15:sldGuideLst xmlns:p15="http://schemas.microsoft.com/office/powerpoint/2012/main">
        <p15:guide id="1" orient="horz" pos="913">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ubtitle Text - 1col">
  <p:cSld name="Title Subtitle Text - 1col">
    <p:spTree>
      <p:nvGrpSpPr>
        <p:cNvPr id="1" name="Shape 27"/>
        <p:cNvGrpSpPr/>
        <p:nvPr/>
      </p:nvGrpSpPr>
      <p:grpSpPr>
        <a:xfrm>
          <a:off x="0" y="0"/>
          <a:ext cx="0" cy="0"/>
          <a:chOff x="0" y="0"/>
          <a:chExt cx="0" cy="0"/>
        </a:xfrm>
      </p:grpSpPr>
      <p:sp>
        <p:nvSpPr>
          <p:cNvPr id="28" name="Google Shape;28;p25"/>
          <p:cNvSpPr txBox="1">
            <a:spLocks noGrp="1"/>
          </p:cNvSpPr>
          <p:nvPr>
            <p:ph type="body" idx="1"/>
          </p:nvPr>
        </p:nvSpPr>
        <p:spPr>
          <a:xfrm>
            <a:off x="399370" y="1285794"/>
            <a:ext cx="11393260" cy="506611"/>
          </a:xfrm>
          <a:prstGeom prst="rect">
            <a:avLst/>
          </a:prstGeom>
          <a:noFill/>
          <a:ln>
            <a:noFill/>
          </a:ln>
        </p:spPr>
        <p:txBody>
          <a:bodyPr spcFirstLastPara="1" wrap="square" lIns="0" tIns="0" rIns="0" bIns="0" anchor="ctr" anchorCtr="0">
            <a:noAutofit/>
          </a:bodyPr>
          <a:lstStyle>
            <a:lvl1pPr marL="457200" marR="0" lvl="0" indent="-228600" algn="just" rtl="0">
              <a:lnSpc>
                <a:spcPct val="90000"/>
              </a:lnSpc>
              <a:spcBef>
                <a:spcPts val="1000"/>
              </a:spcBef>
              <a:spcAft>
                <a:spcPts val="0"/>
              </a:spcAft>
              <a:buClr>
                <a:schemeClr val="accent3"/>
              </a:buClr>
              <a:buSzPts val="2000"/>
              <a:buFont typeface="Arial"/>
              <a:buNone/>
              <a:defRPr sz="2000" b="1" i="0" u="none" strike="noStrike" cap="none">
                <a:solidFill>
                  <a:schemeClr val="accent3"/>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9" name="Google Shape;29;p25"/>
          <p:cNvSpPr txBox="1">
            <a:spLocks noGrp="1"/>
          </p:cNvSpPr>
          <p:nvPr>
            <p:ph type="body" idx="2"/>
          </p:nvPr>
        </p:nvSpPr>
        <p:spPr>
          <a:xfrm>
            <a:off x="399370" y="2046514"/>
            <a:ext cx="5518830" cy="4551135"/>
          </a:xfrm>
          <a:prstGeom prst="rect">
            <a:avLst/>
          </a:prstGeom>
          <a:noFill/>
          <a:ln>
            <a:noFill/>
          </a:ln>
        </p:spPr>
        <p:txBody>
          <a:bodyPr spcFirstLastPara="1" wrap="square" lIns="0" tIns="0" rIns="0" bIns="0" anchor="t" anchorCtr="0">
            <a:noAutofit/>
          </a:bodyPr>
          <a:lstStyle>
            <a:lvl1pPr marL="457200" marR="0" lvl="0" indent="-228600" algn="just" rtl="0">
              <a:lnSpc>
                <a:spcPct val="90000"/>
              </a:lnSpc>
              <a:spcBef>
                <a:spcPts val="1000"/>
              </a:spcBef>
              <a:spcAft>
                <a:spcPts val="0"/>
              </a:spcAft>
              <a:buClr>
                <a:srgbClr val="000000"/>
              </a:buClr>
              <a:buSzPts val="1800"/>
              <a:buFont typeface="Arial"/>
              <a:buNone/>
              <a:defRPr sz="1800" b="0" i="0" u="none" strike="noStrike" cap="none">
                <a:solidFill>
                  <a:srgbClr val="000000"/>
                </a:solidFill>
                <a:latin typeface="Calibri"/>
                <a:ea typeface="Calibri"/>
                <a:cs typeface="Calibri"/>
                <a:sym typeface="Calibri"/>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0" name="Google Shape;30;p25"/>
          <p:cNvSpPr txBox="1">
            <a:spLocks noGrp="1"/>
          </p:cNvSpPr>
          <p:nvPr>
            <p:ph type="body" idx="3"/>
          </p:nvPr>
        </p:nvSpPr>
        <p:spPr>
          <a:xfrm>
            <a:off x="6273801" y="2046514"/>
            <a:ext cx="5518830" cy="4551135"/>
          </a:xfrm>
          <a:prstGeom prst="rect">
            <a:avLst/>
          </a:prstGeom>
          <a:noFill/>
          <a:ln>
            <a:noFill/>
          </a:ln>
        </p:spPr>
        <p:txBody>
          <a:bodyPr spcFirstLastPara="1" wrap="square" lIns="0" tIns="0" rIns="0" bIns="0" anchor="t" anchorCtr="0">
            <a:noAutofit/>
          </a:bodyPr>
          <a:lstStyle>
            <a:lvl1pPr marL="457200" marR="0" lvl="0" indent="-228600" algn="just" rtl="0">
              <a:lnSpc>
                <a:spcPct val="90000"/>
              </a:lnSpc>
              <a:spcBef>
                <a:spcPts val="1000"/>
              </a:spcBef>
              <a:spcAft>
                <a:spcPts val="0"/>
              </a:spcAft>
              <a:buClr>
                <a:srgbClr val="000000"/>
              </a:buClr>
              <a:buSzPts val="1800"/>
              <a:buFont typeface="Arial"/>
              <a:buNone/>
              <a:defRPr sz="1800" b="0" i="0" u="none" strike="noStrike" cap="none">
                <a:solidFill>
                  <a:srgbClr val="000000"/>
                </a:solidFill>
                <a:latin typeface="Calibri"/>
                <a:ea typeface="Calibri"/>
                <a:cs typeface="Calibri"/>
                <a:sym typeface="Calibri"/>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1" name="Google Shape;31;p25"/>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extLst>
    <p:ext uri="{DCECCB84-F9BA-43D5-87BE-67443E8EF086}">
      <p15:sldGuideLst xmlns:p15="http://schemas.microsoft.com/office/powerpoint/2012/main">
        <p15:guide id="1" orient="horz" pos="1366">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2_Title Slide">
  <p:cSld name="2_Title Slide">
    <p:bg>
      <p:bgPr>
        <a:solidFill>
          <a:srgbClr val="FEF7D1"/>
        </a:solidFill>
        <a:effectLst/>
      </p:bgPr>
    </p:bg>
    <p:spTree>
      <p:nvGrpSpPr>
        <p:cNvPr id="1" name="Shape 32"/>
        <p:cNvGrpSpPr/>
        <p:nvPr/>
      </p:nvGrpSpPr>
      <p:grpSpPr>
        <a:xfrm>
          <a:off x="0" y="0"/>
          <a:ext cx="0" cy="0"/>
          <a:chOff x="0" y="0"/>
          <a:chExt cx="0" cy="0"/>
        </a:xfrm>
      </p:grpSpPr>
      <p:sp>
        <p:nvSpPr>
          <p:cNvPr id="33" name="Google Shape;33;p22"/>
          <p:cNvSpPr/>
          <p:nvPr/>
        </p:nvSpPr>
        <p:spPr>
          <a:xfrm>
            <a:off x="0" y="0"/>
            <a:ext cx="12192000" cy="6858000"/>
          </a:xfrm>
          <a:prstGeom prst="rect">
            <a:avLst/>
          </a:prstGeom>
          <a:solidFill>
            <a:srgbClr val="D2F1E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4" name="Google Shape;34;p22"/>
          <p:cNvSpPr txBox="1">
            <a:spLocks noGrp="1"/>
          </p:cNvSpPr>
          <p:nvPr>
            <p:ph type="ctrTitle"/>
          </p:nvPr>
        </p:nvSpPr>
        <p:spPr>
          <a:xfrm>
            <a:off x="2188573" y="3188147"/>
            <a:ext cx="7832271" cy="1600197"/>
          </a:xfrm>
          <a:prstGeom prst="rect">
            <a:avLst/>
          </a:prstGeom>
          <a:noFill/>
          <a:ln>
            <a:noFill/>
          </a:ln>
        </p:spPr>
        <p:txBody>
          <a:bodyPr spcFirstLastPara="1" wrap="square" lIns="0" tIns="0" rIns="0" bIns="0" anchor="ctr" anchorCtr="0">
            <a:normAutofit/>
          </a:bodyPr>
          <a:lstStyle>
            <a:lvl1pPr lvl="0" algn="ctr">
              <a:lnSpc>
                <a:spcPct val="100000"/>
              </a:lnSpc>
              <a:spcBef>
                <a:spcPts val="0"/>
              </a:spcBef>
              <a:spcAft>
                <a:spcPts val="0"/>
              </a:spcAft>
              <a:buClr>
                <a:schemeClr val="accent1"/>
              </a:buClr>
              <a:buSzPts val="3200"/>
              <a:buFont typeface="Calibri"/>
              <a:buNone/>
              <a:defRPr sz="3200">
                <a:solidFill>
                  <a:schemeClr val="accen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35" name="Google Shape;35;p22"/>
          <p:cNvPicPr preferRelativeResize="0"/>
          <p:nvPr/>
        </p:nvPicPr>
        <p:blipFill rotWithShape="1">
          <a:blip r:embed="rId2">
            <a:alphaModFix/>
          </a:blip>
          <a:srcRect/>
          <a:stretch/>
        </p:blipFill>
        <p:spPr>
          <a:xfrm>
            <a:off x="4404572" y="228542"/>
            <a:ext cx="3382856" cy="2620299"/>
          </a:xfrm>
          <a:prstGeom prst="rect">
            <a:avLst/>
          </a:prstGeom>
          <a:noFill/>
          <a:ln>
            <a:noFill/>
          </a:ln>
        </p:spPr>
      </p:pic>
      <p:sp>
        <p:nvSpPr>
          <p:cNvPr id="36" name="Google Shape;36;p22"/>
          <p:cNvSpPr txBox="1"/>
          <p:nvPr/>
        </p:nvSpPr>
        <p:spPr>
          <a:xfrm>
            <a:off x="2734888" y="6152529"/>
            <a:ext cx="8936182"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GB" sz="1200" b="0" i="0" u="none" strike="noStrike" cap="none">
                <a:solidFill>
                  <a:srgbClr val="000000"/>
                </a:solidFill>
                <a:latin typeface="Calibri"/>
                <a:ea typeface="Calibri"/>
                <a:cs typeface="Calibri"/>
                <a:sym typeface="Calibri"/>
              </a:rPr>
              <a:t>The EMERGE project benefits from a grant under the Active Citizens Fund Cyprus program, funded by Iceland, Liechtenstein and Norway, through the EEA and Norway Grants 2014-2021.</a:t>
            </a:r>
            <a:endParaRPr sz="1200" b="0" i="0" u="none" strike="noStrike" cap="none">
              <a:solidFill>
                <a:srgbClr val="000000"/>
              </a:solidFill>
              <a:latin typeface="Calibri"/>
              <a:ea typeface="Calibri"/>
              <a:cs typeface="Calibri"/>
              <a:sym typeface="Calibri"/>
            </a:endParaRPr>
          </a:p>
        </p:txBody>
      </p:sp>
      <p:pic>
        <p:nvPicPr>
          <p:cNvPr id="37" name="Google Shape;37;p22"/>
          <p:cNvPicPr preferRelativeResize="0"/>
          <p:nvPr/>
        </p:nvPicPr>
        <p:blipFill rotWithShape="1">
          <a:blip r:embed="rId3">
            <a:alphaModFix/>
          </a:blip>
          <a:srcRect/>
          <a:stretch/>
        </p:blipFill>
        <p:spPr>
          <a:xfrm>
            <a:off x="659936" y="6051476"/>
            <a:ext cx="1509686" cy="529371"/>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Text - 1col">
    <p:spTree>
      <p:nvGrpSpPr>
        <p:cNvPr id="1" name=""/>
        <p:cNvGrpSpPr/>
        <p:nvPr/>
      </p:nvGrpSpPr>
      <p:grpSpPr>
        <a:xfrm>
          <a:off x="0" y="0"/>
          <a:ext cx="0" cy="0"/>
          <a:chOff x="0" y="0"/>
          <a:chExt cx="0" cy="0"/>
        </a:xfrm>
      </p:grpSpPr>
      <p:sp>
        <p:nvSpPr>
          <p:cNvPr id="5" name="Content Placeholder 3"/>
          <p:cNvSpPr>
            <a:spLocks noGrp="1"/>
          </p:cNvSpPr>
          <p:nvPr>
            <p:ph sz="quarter" idx="12" hasCustomPrompt="1"/>
          </p:nvPr>
        </p:nvSpPr>
        <p:spPr>
          <a:xfrm>
            <a:off x="399370" y="1449389"/>
            <a:ext cx="11393260" cy="5096388"/>
          </a:xfrm>
          <a:prstGeom prst="rect">
            <a:avLst/>
          </a:prstGeom>
        </p:spPr>
        <p:txBody>
          <a:bodyPr lIns="0" tIns="0" rIns="0" bIns="0"/>
          <a:lstStyle>
            <a:lvl1pPr>
              <a:defRPr sz="1800">
                <a:solidFill>
                  <a:srgbClr val="000000"/>
                </a:solidFill>
                <a:latin typeface="+mj-lt"/>
              </a:defRPr>
            </a:lvl1pPr>
            <a:lvl2pPr>
              <a:defRPr sz="2200"/>
            </a:lvl2pPr>
            <a:lvl3pPr>
              <a:defRPr sz="2200"/>
            </a:lvl3pPr>
            <a:lvl4pPr>
              <a:defRPr sz="2200"/>
            </a:lvl4pPr>
            <a:lvl5pPr>
              <a:defRPr sz="2200"/>
            </a:lvl5pPr>
          </a:lstStyle>
          <a:p>
            <a:pPr lvl="0"/>
            <a:r>
              <a:rPr lang="en-US" dirty="0"/>
              <a:t>Content goes here (text / image / diagram / video). Make sure all media/graphics fit the column width, for better display results. </a:t>
            </a:r>
          </a:p>
        </p:txBody>
      </p:sp>
      <p:sp>
        <p:nvSpPr>
          <p:cNvPr id="2" name="Title 1"/>
          <p:cNvSpPr>
            <a:spLocks noGrp="1"/>
          </p:cNvSpPr>
          <p:nvPr>
            <p:ph type="title"/>
          </p:nvPr>
        </p:nvSpPr>
        <p:spPr/>
        <p:txBody>
          <a:bodyPr/>
          <a:lstStyle/>
          <a:p>
            <a:r>
              <a:rPr lang="en-US"/>
              <a:t>Click to edit Master title style</a:t>
            </a:r>
            <a:endParaRPr lang="el-GR"/>
          </a:p>
        </p:txBody>
      </p:sp>
    </p:spTree>
    <p:extLst>
      <p:ext uri="{BB962C8B-B14F-4D97-AF65-F5344CB8AC3E}">
        <p14:creationId xmlns:p14="http://schemas.microsoft.com/office/powerpoint/2010/main" val="694812658"/>
      </p:ext>
    </p:extLst>
  </p:cSld>
  <p:clrMapOvr>
    <a:masterClrMapping/>
  </p:clrMapOvr>
  <p:extLst>
    <p:ext uri="{DCECCB84-F9BA-43D5-87BE-67443E8EF086}">
      <p15:sldGuideLst xmlns:p15="http://schemas.microsoft.com/office/powerpoint/2012/main">
        <p15:guide id="1" orient="horz" pos="913">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ubtitle Content - 2col">
    <p:spTree>
      <p:nvGrpSpPr>
        <p:cNvPr id="1" name=""/>
        <p:cNvGrpSpPr/>
        <p:nvPr/>
      </p:nvGrpSpPr>
      <p:grpSpPr>
        <a:xfrm>
          <a:off x="0" y="0"/>
          <a:ext cx="0" cy="0"/>
          <a:chOff x="0" y="0"/>
          <a:chExt cx="0" cy="0"/>
        </a:xfrm>
      </p:grpSpPr>
      <p:sp>
        <p:nvSpPr>
          <p:cNvPr id="6" name="Text Placeholder 9"/>
          <p:cNvSpPr>
            <a:spLocks noGrp="1"/>
          </p:cNvSpPr>
          <p:nvPr>
            <p:ph type="body" sz="quarter" idx="10" hasCustomPrompt="1"/>
          </p:nvPr>
        </p:nvSpPr>
        <p:spPr>
          <a:xfrm>
            <a:off x="399369" y="1258817"/>
            <a:ext cx="11393261" cy="500784"/>
          </a:xfrm>
          <a:prstGeom prst="rect">
            <a:avLst/>
          </a:prstGeom>
          <a:noFill/>
        </p:spPr>
        <p:txBody>
          <a:bodyPr lIns="0" tIns="0" rIns="0" bIns="0" anchor="ctr" anchorCtr="0"/>
          <a:lstStyle>
            <a:lvl1pPr>
              <a:defRPr sz="2000" b="1" baseline="0">
                <a:solidFill>
                  <a:schemeClr val="accent3"/>
                </a:solidFill>
                <a:latin typeface="+mn-lt"/>
              </a:defRPr>
            </a:lvl1pPr>
          </a:lstStyle>
          <a:p>
            <a:pPr lvl="0"/>
            <a:r>
              <a:rPr lang="en-US" dirty="0"/>
              <a:t>Subtitle title goes here</a:t>
            </a:r>
            <a:endParaRPr lang="el-GR" dirty="0"/>
          </a:p>
        </p:txBody>
      </p:sp>
      <p:sp>
        <p:nvSpPr>
          <p:cNvPr id="8" name="Content Placeholder 3"/>
          <p:cNvSpPr>
            <a:spLocks noGrp="1"/>
          </p:cNvSpPr>
          <p:nvPr>
            <p:ph sz="quarter" idx="12" hasCustomPrompt="1"/>
          </p:nvPr>
        </p:nvSpPr>
        <p:spPr>
          <a:xfrm>
            <a:off x="399370" y="1994263"/>
            <a:ext cx="11393260" cy="4603389"/>
          </a:xfrm>
          <a:prstGeom prst="rect">
            <a:avLst/>
          </a:prstGeom>
        </p:spPr>
        <p:txBody>
          <a:bodyPr lIns="0" tIns="0" rIns="0" bIns="0"/>
          <a:lstStyle>
            <a:lvl1pPr>
              <a:defRPr sz="1800">
                <a:solidFill>
                  <a:srgbClr val="000000"/>
                </a:solidFill>
                <a:latin typeface="+mj-lt"/>
              </a:defRPr>
            </a:lvl1pPr>
            <a:lvl2pPr>
              <a:defRPr sz="2200"/>
            </a:lvl2pPr>
            <a:lvl3pPr>
              <a:defRPr sz="2200"/>
            </a:lvl3pPr>
            <a:lvl4pPr>
              <a:defRPr sz="2200"/>
            </a:lvl4pPr>
            <a:lvl5pPr>
              <a:defRPr sz="2200"/>
            </a:lvl5pPr>
          </a:lstStyle>
          <a:p>
            <a:pPr lvl="0"/>
            <a:r>
              <a:rPr lang="en-US" dirty="0"/>
              <a:t>Content goes here (text / image / diagram / video). Make sure all media/graphics fit the column width, for better display results. </a:t>
            </a:r>
          </a:p>
        </p:txBody>
      </p:sp>
      <p:sp>
        <p:nvSpPr>
          <p:cNvPr id="2" name="Title 1"/>
          <p:cNvSpPr>
            <a:spLocks noGrp="1"/>
          </p:cNvSpPr>
          <p:nvPr>
            <p:ph type="title"/>
          </p:nvPr>
        </p:nvSpPr>
        <p:spPr/>
        <p:txBody>
          <a:bodyPr/>
          <a:lstStyle/>
          <a:p>
            <a:r>
              <a:rPr lang="en-US"/>
              <a:t>Click to edit Master title style</a:t>
            </a:r>
            <a:endParaRPr lang="el-GR"/>
          </a:p>
        </p:txBody>
      </p:sp>
    </p:spTree>
    <p:extLst>
      <p:ext uri="{BB962C8B-B14F-4D97-AF65-F5344CB8AC3E}">
        <p14:creationId xmlns:p14="http://schemas.microsoft.com/office/powerpoint/2010/main" val="821757647"/>
      </p:ext>
    </p:extLst>
  </p:cSld>
  <p:clrMapOvr>
    <a:masterClrMapping/>
  </p:clrMapOvr>
  <p:extLst>
    <p:ext uri="{DCECCB84-F9BA-43D5-87BE-67443E8EF086}">
      <p15:sldGuideLst xmlns:p15="http://schemas.microsoft.com/office/powerpoint/2012/main">
        <p15:guide id="1" orient="horz" pos="1366">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Content - 2col">
    <p:spTree>
      <p:nvGrpSpPr>
        <p:cNvPr id="1" name=""/>
        <p:cNvGrpSpPr/>
        <p:nvPr/>
      </p:nvGrpSpPr>
      <p:grpSpPr>
        <a:xfrm>
          <a:off x="0" y="0"/>
          <a:ext cx="0" cy="0"/>
          <a:chOff x="0" y="0"/>
          <a:chExt cx="0" cy="0"/>
        </a:xfrm>
      </p:grpSpPr>
      <p:sp>
        <p:nvSpPr>
          <p:cNvPr id="5" name="Content Placeholder 3"/>
          <p:cNvSpPr>
            <a:spLocks noGrp="1"/>
          </p:cNvSpPr>
          <p:nvPr>
            <p:ph sz="quarter" idx="11" hasCustomPrompt="1"/>
          </p:nvPr>
        </p:nvSpPr>
        <p:spPr>
          <a:xfrm>
            <a:off x="399370" y="1332411"/>
            <a:ext cx="5518830" cy="5265240"/>
          </a:xfrm>
          <a:prstGeom prst="rect">
            <a:avLst/>
          </a:prstGeom>
        </p:spPr>
        <p:txBody>
          <a:bodyPr lIns="0" tIns="0" rIns="0" bIns="0"/>
          <a:lstStyle>
            <a:lvl1pPr>
              <a:defRPr sz="1800">
                <a:solidFill>
                  <a:srgbClr val="000000"/>
                </a:solidFill>
                <a:latin typeface="+mj-lt"/>
              </a:defRPr>
            </a:lvl1pPr>
            <a:lvl2pPr>
              <a:defRPr sz="2200"/>
            </a:lvl2pPr>
            <a:lvl3pPr>
              <a:defRPr sz="2200"/>
            </a:lvl3pPr>
            <a:lvl4pPr>
              <a:defRPr sz="2200"/>
            </a:lvl4pPr>
            <a:lvl5pPr>
              <a:defRPr sz="2200"/>
            </a:lvl5pPr>
          </a:lstStyle>
          <a:p>
            <a:pPr lvl="0"/>
            <a:r>
              <a:rPr lang="en-US" dirty="0"/>
              <a:t>Content goes here (text / image / diagram / video). Make sure all media/graphics fit the column width, for better display results. </a:t>
            </a:r>
          </a:p>
        </p:txBody>
      </p:sp>
      <p:sp>
        <p:nvSpPr>
          <p:cNvPr id="6" name="Content Placeholder 3"/>
          <p:cNvSpPr>
            <a:spLocks noGrp="1"/>
          </p:cNvSpPr>
          <p:nvPr>
            <p:ph sz="quarter" idx="12" hasCustomPrompt="1"/>
          </p:nvPr>
        </p:nvSpPr>
        <p:spPr>
          <a:xfrm>
            <a:off x="6273801" y="1332411"/>
            <a:ext cx="5518830" cy="5265240"/>
          </a:xfrm>
          <a:prstGeom prst="rect">
            <a:avLst/>
          </a:prstGeom>
        </p:spPr>
        <p:txBody>
          <a:bodyPr lIns="0" tIns="0" rIns="0" bIns="0"/>
          <a:lstStyle>
            <a:lvl1pPr>
              <a:defRPr sz="1800">
                <a:solidFill>
                  <a:srgbClr val="000000"/>
                </a:solidFill>
                <a:latin typeface="+mj-lt"/>
              </a:defRPr>
            </a:lvl1pPr>
            <a:lvl2pPr>
              <a:defRPr sz="2200"/>
            </a:lvl2pPr>
            <a:lvl3pPr>
              <a:defRPr sz="2200"/>
            </a:lvl3pPr>
            <a:lvl4pPr>
              <a:defRPr sz="2200"/>
            </a:lvl4pPr>
            <a:lvl5pPr>
              <a:defRPr sz="2200"/>
            </a:lvl5pPr>
          </a:lstStyle>
          <a:p>
            <a:pPr lvl="0"/>
            <a:r>
              <a:rPr lang="en-US" dirty="0"/>
              <a:t>Content goes here (text / image / diagram / video). Make sure all media/graphics fit the column width, for better display results. </a:t>
            </a:r>
          </a:p>
        </p:txBody>
      </p:sp>
      <p:sp>
        <p:nvSpPr>
          <p:cNvPr id="2" name="Title 1"/>
          <p:cNvSpPr>
            <a:spLocks noGrp="1"/>
          </p:cNvSpPr>
          <p:nvPr>
            <p:ph type="title"/>
          </p:nvPr>
        </p:nvSpPr>
        <p:spPr/>
        <p:txBody>
          <a:bodyPr/>
          <a:lstStyle/>
          <a:p>
            <a:r>
              <a:rPr lang="en-US"/>
              <a:t>Click to edit Master title style</a:t>
            </a:r>
            <a:endParaRPr lang="el-GR"/>
          </a:p>
        </p:txBody>
      </p:sp>
    </p:spTree>
    <p:extLst>
      <p:ext uri="{BB962C8B-B14F-4D97-AF65-F5344CB8AC3E}">
        <p14:creationId xmlns:p14="http://schemas.microsoft.com/office/powerpoint/2010/main" val="2054157610"/>
      </p:ext>
    </p:extLst>
  </p:cSld>
  <p:clrMapOvr>
    <a:masterClrMapping/>
  </p:clrMapOvr>
  <p:extLst>
    <p:ext uri="{DCECCB84-F9BA-43D5-87BE-67443E8EF086}">
      <p15:sldGuideLst xmlns:p15="http://schemas.microsoft.com/office/powerpoint/2012/main">
        <p15:guide id="1" orient="horz" pos="913">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ubtitle Text - 1col">
    <p:spTree>
      <p:nvGrpSpPr>
        <p:cNvPr id="1" name=""/>
        <p:cNvGrpSpPr/>
        <p:nvPr/>
      </p:nvGrpSpPr>
      <p:grpSpPr>
        <a:xfrm>
          <a:off x="0" y="0"/>
          <a:ext cx="0" cy="0"/>
          <a:chOff x="0" y="0"/>
          <a:chExt cx="0" cy="0"/>
        </a:xfrm>
      </p:grpSpPr>
      <p:sp>
        <p:nvSpPr>
          <p:cNvPr id="10" name="Text Placeholder 9"/>
          <p:cNvSpPr>
            <a:spLocks noGrp="1"/>
          </p:cNvSpPr>
          <p:nvPr>
            <p:ph type="body" sz="quarter" idx="10"/>
          </p:nvPr>
        </p:nvSpPr>
        <p:spPr>
          <a:xfrm>
            <a:off x="399370" y="1285794"/>
            <a:ext cx="11393260" cy="506611"/>
          </a:xfrm>
          <a:prstGeom prst="rect">
            <a:avLst/>
          </a:prstGeom>
          <a:noFill/>
        </p:spPr>
        <p:txBody>
          <a:bodyPr lIns="0" tIns="0" rIns="0" bIns="0" anchor="ctr" anchorCtr="0"/>
          <a:lstStyle>
            <a:lvl1pPr marL="0" marR="0" indent="0" algn="just" defTabSz="914377" rtl="0" eaLnBrk="1" fontAlgn="auto" latinLnBrk="0" hangingPunct="1">
              <a:lnSpc>
                <a:spcPct val="90000"/>
              </a:lnSpc>
              <a:spcBef>
                <a:spcPts val="1000"/>
              </a:spcBef>
              <a:spcAft>
                <a:spcPts val="0"/>
              </a:spcAft>
              <a:buClrTx/>
              <a:buSzTx/>
              <a:buFont typeface="Arial" panose="020B0604020202020204" pitchFamily="34" charset="0"/>
              <a:buNone/>
              <a:tabLst/>
              <a:defRPr sz="2000" b="1" baseline="0">
                <a:solidFill>
                  <a:schemeClr val="accent3"/>
                </a:solidFill>
                <a:latin typeface="+mn-lt"/>
              </a:defRPr>
            </a:lvl1pPr>
          </a:lstStyle>
          <a:p>
            <a:pPr marL="0" marR="0" lvl="0" indent="0" algn="just"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l-GR" dirty="0"/>
          </a:p>
        </p:txBody>
      </p:sp>
      <p:sp>
        <p:nvSpPr>
          <p:cNvPr id="9" name="Content Placeholder 3"/>
          <p:cNvSpPr>
            <a:spLocks noGrp="1"/>
          </p:cNvSpPr>
          <p:nvPr>
            <p:ph sz="quarter" idx="11" hasCustomPrompt="1"/>
          </p:nvPr>
        </p:nvSpPr>
        <p:spPr>
          <a:xfrm>
            <a:off x="399370" y="2046514"/>
            <a:ext cx="5518830" cy="4551135"/>
          </a:xfrm>
          <a:prstGeom prst="rect">
            <a:avLst/>
          </a:prstGeom>
        </p:spPr>
        <p:txBody>
          <a:bodyPr lIns="0" tIns="0" rIns="0" bIns="0"/>
          <a:lstStyle>
            <a:lvl1pPr>
              <a:defRPr sz="1800">
                <a:solidFill>
                  <a:srgbClr val="000000"/>
                </a:solidFill>
                <a:latin typeface="+mj-lt"/>
              </a:defRPr>
            </a:lvl1pPr>
            <a:lvl2pPr>
              <a:defRPr sz="2200"/>
            </a:lvl2pPr>
            <a:lvl3pPr>
              <a:defRPr sz="2200"/>
            </a:lvl3pPr>
            <a:lvl4pPr>
              <a:defRPr sz="2200"/>
            </a:lvl4pPr>
            <a:lvl5pPr>
              <a:defRPr sz="2200"/>
            </a:lvl5pPr>
          </a:lstStyle>
          <a:p>
            <a:pPr lvl="0"/>
            <a:r>
              <a:rPr lang="en-US" dirty="0"/>
              <a:t>Content goes here (text / image / diagram / video). Make sure all media/graphics fit the column width, for better display results. </a:t>
            </a:r>
          </a:p>
        </p:txBody>
      </p:sp>
      <p:sp>
        <p:nvSpPr>
          <p:cNvPr id="11" name="Content Placeholder 3"/>
          <p:cNvSpPr>
            <a:spLocks noGrp="1"/>
          </p:cNvSpPr>
          <p:nvPr>
            <p:ph sz="quarter" idx="12" hasCustomPrompt="1"/>
          </p:nvPr>
        </p:nvSpPr>
        <p:spPr>
          <a:xfrm>
            <a:off x="6273801" y="2046514"/>
            <a:ext cx="5518830" cy="4551135"/>
          </a:xfrm>
          <a:prstGeom prst="rect">
            <a:avLst/>
          </a:prstGeom>
        </p:spPr>
        <p:txBody>
          <a:bodyPr lIns="0" tIns="0" rIns="0" bIns="0"/>
          <a:lstStyle>
            <a:lvl1pPr>
              <a:defRPr sz="1800">
                <a:solidFill>
                  <a:srgbClr val="000000"/>
                </a:solidFill>
                <a:latin typeface="+mj-lt"/>
              </a:defRPr>
            </a:lvl1pPr>
            <a:lvl2pPr>
              <a:defRPr sz="2200"/>
            </a:lvl2pPr>
            <a:lvl3pPr>
              <a:defRPr sz="2200"/>
            </a:lvl3pPr>
            <a:lvl4pPr>
              <a:defRPr sz="2200"/>
            </a:lvl4pPr>
            <a:lvl5pPr>
              <a:defRPr sz="2200"/>
            </a:lvl5pPr>
          </a:lstStyle>
          <a:p>
            <a:pPr lvl="0"/>
            <a:r>
              <a:rPr lang="en-US" dirty="0"/>
              <a:t>Content goes here (text / image / diagram / video). Make sure all media/graphics fit the column width, for better display results. </a:t>
            </a:r>
          </a:p>
        </p:txBody>
      </p:sp>
      <p:sp>
        <p:nvSpPr>
          <p:cNvPr id="2" name="Title 1"/>
          <p:cNvSpPr>
            <a:spLocks noGrp="1"/>
          </p:cNvSpPr>
          <p:nvPr>
            <p:ph type="title"/>
          </p:nvPr>
        </p:nvSpPr>
        <p:spPr/>
        <p:txBody>
          <a:bodyPr/>
          <a:lstStyle/>
          <a:p>
            <a:r>
              <a:rPr lang="en-US"/>
              <a:t>Click to edit Master title style</a:t>
            </a:r>
            <a:endParaRPr lang="el-GR"/>
          </a:p>
        </p:txBody>
      </p:sp>
    </p:spTree>
    <p:extLst>
      <p:ext uri="{BB962C8B-B14F-4D97-AF65-F5344CB8AC3E}">
        <p14:creationId xmlns:p14="http://schemas.microsoft.com/office/powerpoint/2010/main" val="2575103425"/>
      </p:ext>
    </p:extLst>
  </p:cSld>
  <p:clrMapOvr>
    <a:masterClrMapping/>
  </p:clrMapOvr>
  <p:extLst>
    <p:ext uri="{DCECCB84-F9BA-43D5-87BE-67443E8EF086}">
      <p15:sldGuideLst xmlns:p15="http://schemas.microsoft.com/office/powerpoint/2012/main">
        <p15:guide id="1" orient="horz" pos="1366">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cSld name="1_Title Slide">
    <p:bg>
      <p:bgRef idx="1001">
        <a:schemeClr val="bg1"/>
      </p:bgRef>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6CC0E5B-551A-C200-D982-1775550B4D55}"/>
              </a:ext>
            </a:extLst>
          </p:cNvPr>
          <p:cNvPicPr>
            <a:picLocks noChangeAspect="1"/>
          </p:cNvPicPr>
          <p:nvPr userDrawn="1"/>
        </p:nvPicPr>
        <p:blipFill>
          <a:blip r:embed="rId2"/>
          <a:stretch>
            <a:fillRect/>
          </a:stretch>
        </p:blipFill>
        <p:spPr>
          <a:xfrm>
            <a:off x="659935" y="3025833"/>
            <a:ext cx="10595497" cy="2709804"/>
          </a:xfrm>
          <a:prstGeom prst="rect">
            <a:avLst/>
          </a:prstGeom>
        </p:spPr>
      </p:pic>
      <p:sp>
        <p:nvSpPr>
          <p:cNvPr id="2" name="Title 1"/>
          <p:cNvSpPr>
            <a:spLocks noGrp="1"/>
          </p:cNvSpPr>
          <p:nvPr>
            <p:ph type="ctrTitle"/>
          </p:nvPr>
        </p:nvSpPr>
        <p:spPr>
          <a:xfrm>
            <a:off x="5886994" y="447930"/>
            <a:ext cx="6010271" cy="875935"/>
          </a:xfrm>
          <a:prstGeom prst="rect">
            <a:avLst/>
          </a:prstGeom>
          <a:noFill/>
        </p:spPr>
        <p:txBody>
          <a:bodyPr anchor="t">
            <a:normAutofit/>
          </a:bodyPr>
          <a:lstStyle>
            <a:lvl1pPr algn="l">
              <a:defRPr sz="3600" b="1">
                <a:solidFill>
                  <a:schemeClr val="accent3"/>
                </a:solidFill>
                <a:latin typeface="+mn-lt"/>
                <a:ea typeface="Roboto Slab" pitchFamily="2" charset="0"/>
              </a:defRPr>
            </a:lvl1pPr>
          </a:lstStyle>
          <a:p>
            <a:endParaRPr lang="el-GR" dirty="0"/>
          </a:p>
        </p:txBody>
      </p:sp>
      <p:sp>
        <p:nvSpPr>
          <p:cNvPr id="3" name="Subtitle 2"/>
          <p:cNvSpPr>
            <a:spLocks noGrp="1"/>
          </p:cNvSpPr>
          <p:nvPr>
            <p:ph type="subTitle" idx="1"/>
          </p:nvPr>
        </p:nvSpPr>
        <p:spPr>
          <a:xfrm>
            <a:off x="5886994" y="1532311"/>
            <a:ext cx="6010271" cy="632981"/>
          </a:xfrm>
          <a:prstGeom prst="rect">
            <a:avLst/>
          </a:prstGeom>
          <a:noFill/>
        </p:spPr>
        <p:txBody>
          <a:bodyPr lIns="0" tIns="0" rIns="0" bIns="0"/>
          <a:lstStyle>
            <a:lvl1pPr marL="0" indent="0" algn="l">
              <a:buNone/>
              <a:defRPr sz="2400" b="1" baseline="0">
                <a:solidFill>
                  <a:schemeClr val="accent1"/>
                </a:solidFill>
                <a:latin typeface="+mn-lt"/>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endParaRPr lang="en-US" dirty="0"/>
          </a:p>
        </p:txBody>
      </p:sp>
      <p:pic>
        <p:nvPicPr>
          <p:cNvPr id="6" name="Picture 5">
            <a:extLst>
              <a:ext uri="{FF2B5EF4-FFF2-40B4-BE49-F238E27FC236}">
                <a16:creationId xmlns:a16="http://schemas.microsoft.com/office/drawing/2014/main" id="{B54964F8-121F-57B2-47D8-F86F3B4D4F0E}"/>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59936" y="1885953"/>
            <a:ext cx="2404998" cy="1862868"/>
          </a:xfrm>
          <a:prstGeom prst="rect">
            <a:avLst/>
          </a:prstGeom>
          <a:noFill/>
          <a:ln>
            <a:noFill/>
          </a:ln>
        </p:spPr>
      </p:pic>
      <p:pic>
        <p:nvPicPr>
          <p:cNvPr id="8" name="Picture 7">
            <a:extLst>
              <a:ext uri="{FF2B5EF4-FFF2-40B4-BE49-F238E27FC236}">
                <a16:creationId xmlns:a16="http://schemas.microsoft.com/office/drawing/2014/main" id="{5C45349E-CFF6-BAE9-0277-9AFEC2E63CB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813524" y="2095617"/>
            <a:ext cx="3650673" cy="3650673"/>
          </a:xfrm>
          <a:prstGeom prst="rect">
            <a:avLst/>
          </a:prstGeom>
        </p:spPr>
      </p:pic>
      <p:pic>
        <p:nvPicPr>
          <p:cNvPr id="9" name="Picture 8">
            <a:extLst>
              <a:ext uri="{FF2B5EF4-FFF2-40B4-BE49-F238E27FC236}">
                <a16:creationId xmlns:a16="http://schemas.microsoft.com/office/drawing/2014/main" id="{57EF2A2C-4A0F-40E6-66B7-87D38D7ADA20}"/>
              </a:ext>
            </a:extLst>
          </p:cNvPr>
          <p:cNvPicPr>
            <a:picLocks noChangeAspect="1"/>
          </p:cNvPicPr>
          <p:nvPr userDrawn="1"/>
        </p:nvPicPr>
        <p:blipFill>
          <a:blip r:embed="rId5"/>
          <a:stretch>
            <a:fillRect/>
          </a:stretch>
        </p:blipFill>
        <p:spPr>
          <a:xfrm>
            <a:off x="661070" y="424087"/>
            <a:ext cx="2408472" cy="844530"/>
          </a:xfrm>
          <a:prstGeom prst="rect">
            <a:avLst/>
          </a:prstGeom>
        </p:spPr>
      </p:pic>
      <p:sp>
        <p:nvSpPr>
          <p:cNvPr id="10" name="TextBox 9">
            <a:extLst>
              <a:ext uri="{FF2B5EF4-FFF2-40B4-BE49-F238E27FC236}">
                <a16:creationId xmlns:a16="http://schemas.microsoft.com/office/drawing/2014/main" id="{F0D85085-CAD9-93F9-66BA-FA273A8D5A08}"/>
              </a:ext>
            </a:extLst>
          </p:cNvPr>
          <p:cNvSpPr txBox="1"/>
          <p:nvPr userDrawn="1"/>
        </p:nvSpPr>
        <p:spPr>
          <a:xfrm>
            <a:off x="659935" y="5929501"/>
            <a:ext cx="11011135" cy="846386"/>
          </a:xfrm>
          <a:prstGeom prst="rect">
            <a:avLst/>
          </a:prstGeom>
          <a:noFill/>
        </p:spPr>
        <p:txBody>
          <a:bodyPr wrap="square" rtlCol="0">
            <a:spAutoFit/>
          </a:bodyPr>
          <a:lstStyle/>
          <a:p>
            <a:r>
              <a:rPr lang="en-US" sz="1400" b="0" i="0" kern="1200" dirty="0">
                <a:solidFill>
                  <a:schemeClr val="tx2"/>
                </a:solidFill>
                <a:effectLst/>
                <a:latin typeface="+mn-lt"/>
                <a:ea typeface="+mn-ea"/>
                <a:cs typeface="+mn-cs"/>
              </a:rPr>
              <a:t>The EMERGE: </a:t>
            </a:r>
            <a:r>
              <a:rPr lang="en-US" sz="1400" b="0" i="0" kern="1200" dirty="0" err="1">
                <a:solidFill>
                  <a:schemeClr val="tx2"/>
                </a:solidFill>
                <a:effectLst/>
                <a:latin typeface="+mn-lt"/>
                <a:ea typeface="+mn-ea"/>
                <a:cs typeface="+mn-cs"/>
              </a:rPr>
              <a:t>EMpowERinG</a:t>
            </a:r>
            <a:r>
              <a:rPr lang="en-US" sz="1400" b="0" i="0" kern="1200" dirty="0">
                <a:solidFill>
                  <a:schemeClr val="tx2"/>
                </a:solidFill>
                <a:effectLst/>
                <a:latin typeface="+mn-lt"/>
                <a:ea typeface="+mn-ea"/>
                <a:cs typeface="+mn-cs"/>
              </a:rPr>
              <a:t> civic Engagement and participation project benefits from a grant under the Active Citizens Fund Cyprus </a:t>
            </a:r>
            <a:r>
              <a:rPr lang="en-US" sz="1400" b="0" i="0" kern="1200" dirty="0" err="1">
                <a:solidFill>
                  <a:schemeClr val="tx2"/>
                </a:solidFill>
                <a:effectLst/>
                <a:latin typeface="+mn-lt"/>
                <a:ea typeface="+mn-ea"/>
                <a:cs typeface="+mn-cs"/>
              </a:rPr>
              <a:t>programme,funded</a:t>
            </a:r>
            <a:r>
              <a:rPr lang="en-US" sz="1400" b="0" i="0" kern="1200" dirty="0">
                <a:solidFill>
                  <a:schemeClr val="tx2"/>
                </a:solidFill>
                <a:effectLst/>
                <a:latin typeface="+mn-lt"/>
                <a:ea typeface="+mn-ea"/>
                <a:cs typeface="+mn-cs"/>
              </a:rPr>
              <a:t> by Iceland, Liechtenstein and Norway, through the EEA and Norway Grants 2014-2021. [Project Number: 29_ACF CY_CARDET]</a:t>
            </a:r>
          </a:p>
          <a:p>
            <a:br>
              <a:rPr lang="en-US" sz="1050" dirty="0">
                <a:solidFill>
                  <a:schemeClr val="bg2"/>
                </a:solidFill>
              </a:rPr>
            </a:br>
            <a:endParaRPr lang="en-US" sz="1050" kern="1200" dirty="0">
              <a:solidFill>
                <a:schemeClr val="bg2"/>
              </a:solidFill>
              <a:effectLst/>
              <a:latin typeface="+mn-lt"/>
              <a:ea typeface="+mn-ea"/>
              <a:cs typeface="+mn-cs"/>
            </a:endParaRPr>
          </a:p>
        </p:txBody>
      </p:sp>
    </p:spTree>
    <p:extLst>
      <p:ext uri="{BB962C8B-B14F-4D97-AF65-F5344CB8AC3E}">
        <p14:creationId xmlns:p14="http://schemas.microsoft.com/office/powerpoint/2010/main" val="382508965"/>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5" Type="http://schemas.openxmlformats.org/officeDocument/2006/relationships/slideLayout" Target="../slideLayouts/slideLayout9.xml"/><Relationship Id="rId4"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7"/>
          <p:cNvSpPr/>
          <p:nvPr/>
        </p:nvSpPr>
        <p:spPr>
          <a:xfrm>
            <a:off x="0" y="1"/>
            <a:ext cx="12192000" cy="1071154"/>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 name="Google Shape;11;p17"/>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lvl1pPr marR="0" lvl="0" algn="l" rtl="0">
              <a:lnSpc>
                <a:spcPct val="100000"/>
              </a:lnSpc>
              <a:spcBef>
                <a:spcPts val="0"/>
              </a:spcBef>
              <a:spcAft>
                <a:spcPts val="0"/>
              </a:spcAft>
              <a:buClr>
                <a:schemeClr val="lt1"/>
              </a:buClr>
              <a:buSzPts val="2800"/>
              <a:buFont typeface="Calibri"/>
              <a:buNone/>
              <a:defRPr sz="28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Rectangle 1"/>
          <p:cNvSpPr/>
          <p:nvPr userDrawn="1"/>
        </p:nvSpPr>
        <p:spPr>
          <a:xfrm>
            <a:off x="0" y="1"/>
            <a:ext cx="12192000" cy="107115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 name="Title Placeholder 7"/>
          <p:cNvSpPr>
            <a:spLocks noGrp="1"/>
          </p:cNvSpPr>
          <p:nvPr>
            <p:ph type="title"/>
          </p:nvPr>
        </p:nvSpPr>
        <p:spPr>
          <a:xfrm>
            <a:off x="399370" y="174449"/>
            <a:ext cx="11393260" cy="675444"/>
          </a:xfrm>
          <a:prstGeom prst="rect">
            <a:avLst/>
          </a:prstGeom>
        </p:spPr>
        <p:txBody>
          <a:bodyPr vert="horz" lIns="0" tIns="0" rIns="0" bIns="0" rtlCol="0" anchor="ctr">
            <a:noAutofit/>
          </a:bodyPr>
          <a:lstStyle/>
          <a:p>
            <a:endParaRPr lang="el-GR" dirty="0"/>
          </a:p>
        </p:txBody>
      </p:sp>
    </p:spTree>
    <p:extLst>
      <p:ext uri="{BB962C8B-B14F-4D97-AF65-F5344CB8AC3E}">
        <p14:creationId xmlns:p14="http://schemas.microsoft.com/office/powerpoint/2010/main" val="3741085290"/>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Lst>
  <p:txStyles>
    <p:titleStyle>
      <a:lvl1pPr algn="l" defTabSz="914377" rtl="0" eaLnBrk="1" latinLnBrk="0" hangingPunct="1">
        <a:lnSpc>
          <a:spcPct val="100000"/>
        </a:lnSpc>
        <a:spcBef>
          <a:spcPct val="0"/>
        </a:spcBef>
        <a:buNone/>
        <a:defRPr sz="2800" kern="1200">
          <a:solidFill>
            <a:schemeClr val="bg1"/>
          </a:solidFill>
          <a:latin typeface="+mn-lt"/>
          <a:ea typeface="Roboto Slab" pitchFamily="2" charset="0"/>
          <a:cs typeface="+mj-cs"/>
        </a:defRPr>
      </a:lvl1pPr>
    </p:titleStyle>
    <p:bodyStyle>
      <a:lvl1pPr marL="0" indent="0" algn="just" defTabSz="914377" rtl="0" eaLnBrk="1" latinLnBrk="0" hangingPunct="1">
        <a:lnSpc>
          <a:spcPct val="90000"/>
        </a:lnSpc>
        <a:spcBef>
          <a:spcPts val="1000"/>
        </a:spcBef>
        <a:buFont typeface="Arial" panose="020B0604020202020204" pitchFamily="34" charset="0"/>
        <a:buNone/>
        <a:defRPr sz="2200" kern="1200">
          <a:solidFill>
            <a:schemeClr val="bg2"/>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hyperlink" Target="https://creativecommons.org/licenses/by-nd/3.0/" TargetMode="External"/><Relationship Id="rId4" Type="http://schemas.openxmlformats.org/officeDocument/2006/relationships/hyperlink" Target="https://www.flickr.com/photos/jim-makos/26827240893"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s://www.youtube.com/watch?v=LIXvseGuzC8" TargetMode="External"/><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22.png"/><Relationship Id="rId4" Type="http://schemas.openxmlformats.org/officeDocument/2006/relationships/hyperlink" Target="https://www.citizenlab.co/blog/strategy-budgeting/steps-to-effective-participatory-budgeting/"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24.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0.jp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4956048" y="447930"/>
            <a:ext cx="6941217" cy="875935"/>
          </a:xfrm>
        </p:spPr>
        <p:txBody>
          <a:bodyPr>
            <a:normAutofit fontScale="90000"/>
          </a:bodyPr>
          <a:lstStyle/>
          <a:p>
            <a:r>
              <a:rPr lang="en-GB" sz="2800" b="0" dirty="0" err="1"/>
              <a:t>Ενότητ</a:t>
            </a:r>
            <a:r>
              <a:rPr lang="en-GB" sz="2800" b="0" dirty="0"/>
              <a:t>α 5</a:t>
            </a:r>
            <a:br>
              <a:rPr lang="en-GB" dirty="0"/>
            </a:br>
            <a:r>
              <a:rPr lang="en-GB" sz="3600" dirty="0"/>
              <a:t>Κατανόηση του ψηφιακού ακτιβισμού</a:t>
            </a:r>
            <a:endParaRPr lang="el-GR" dirty="0"/>
          </a:p>
        </p:txBody>
      </p:sp>
      <p:sp>
        <p:nvSpPr>
          <p:cNvPr id="2" name="Google Shape;56;p1">
            <a:extLst>
              <a:ext uri="{FF2B5EF4-FFF2-40B4-BE49-F238E27FC236}">
                <a16:creationId xmlns:a16="http://schemas.microsoft.com/office/drawing/2014/main" id="{64217127-BE9D-C0C0-9EDC-BAB5C6B460B3}"/>
              </a:ext>
            </a:extLst>
          </p:cNvPr>
          <p:cNvSpPr/>
          <p:nvPr/>
        </p:nvSpPr>
        <p:spPr>
          <a:xfrm>
            <a:off x="4956048" y="1421238"/>
            <a:ext cx="7068312" cy="611777"/>
          </a:xfrm>
          <a:prstGeom prst="rect">
            <a:avLst/>
          </a:prstGeom>
          <a:solidFill>
            <a:srgbClr val="EB5353"/>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FFFFFF"/>
              </a:solidFill>
              <a:effectLst/>
              <a:uLnTx/>
              <a:uFillTx/>
            </a:endParaRPr>
          </a:p>
        </p:txBody>
      </p:sp>
      <p:sp>
        <p:nvSpPr>
          <p:cNvPr id="3" name="Google Shape;58;p1">
            <a:extLst>
              <a:ext uri="{FF2B5EF4-FFF2-40B4-BE49-F238E27FC236}">
                <a16:creationId xmlns:a16="http://schemas.microsoft.com/office/drawing/2014/main" id="{674B3788-537E-0111-1FEC-65148E409F32}"/>
              </a:ext>
            </a:extLst>
          </p:cNvPr>
          <p:cNvSpPr txBox="1">
            <a:spLocks noGrp="1"/>
          </p:cNvSpPr>
          <p:nvPr>
            <p:ph type="subTitle" idx="1"/>
          </p:nvPr>
        </p:nvSpPr>
        <p:spPr>
          <a:xfrm>
            <a:off x="5034279" y="1603336"/>
            <a:ext cx="6862986" cy="247579"/>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2400"/>
              <a:buNone/>
            </a:pPr>
            <a:r>
              <a:rPr lang="el-GR" sz="2200" dirty="0" err="1">
                <a:solidFill>
                  <a:schemeClr val="lt1"/>
                </a:solidFill>
              </a:rPr>
              <a:t>Υποε</a:t>
            </a:r>
            <a:r>
              <a:rPr lang="en-GB" sz="2200" dirty="0" err="1">
                <a:solidFill>
                  <a:schemeClr val="lt1"/>
                </a:solidFill>
              </a:rPr>
              <a:t>νότητ</a:t>
            </a:r>
            <a:r>
              <a:rPr lang="en-GB" sz="2200" dirty="0">
                <a:solidFill>
                  <a:schemeClr val="lt1"/>
                </a:solidFill>
              </a:rPr>
              <a:t>α 3: Ψηφιακά εργαλεία για ψηφιακό ακτιβισμό </a:t>
            </a:r>
          </a:p>
        </p:txBody>
      </p:sp>
    </p:spTree>
    <p:extLst>
      <p:ext uri="{BB962C8B-B14F-4D97-AF65-F5344CB8AC3E}">
        <p14:creationId xmlns:p14="http://schemas.microsoft.com/office/powerpoint/2010/main" val="1203435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34"/>
          <p:cNvSpPr txBox="1">
            <a:spLocks noGrp="1"/>
          </p:cNvSpPr>
          <p:nvPr>
            <p:ph type="body" idx="1"/>
          </p:nvPr>
        </p:nvSpPr>
        <p:spPr>
          <a:xfrm>
            <a:off x="224188" y="1432789"/>
            <a:ext cx="7335520" cy="5161114"/>
          </a:xfrm>
          <a:prstGeom prst="rect">
            <a:avLst/>
          </a:prstGeom>
          <a:noFill/>
          <a:ln>
            <a:noFill/>
          </a:ln>
        </p:spPr>
        <p:txBody>
          <a:bodyPr spcFirstLastPara="1" wrap="square" lIns="0" tIns="0" rIns="0" bIns="0" anchor="t" anchorCtr="0">
            <a:noAutofit/>
          </a:bodyPr>
          <a:lstStyle/>
          <a:p>
            <a:pPr marL="514350" lvl="0" indent="-285750" algn="l" rtl="0">
              <a:lnSpc>
                <a:spcPct val="90000"/>
              </a:lnSpc>
              <a:spcBef>
                <a:spcPts val="1000"/>
              </a:spcBef>
              <a:spcAft>
                <a:spcPts val="0"/>
              </a:spcAft>
              <a:buSzPts val="1800"/>
              <a:buFont typeface="Wingdings" panose="05000000000000000000" pitchFamily="2" charset="2"/>
              <a:buChar char="§"/>
            </a:pPr>
            <a:r>
              <a:rPr lang="el-GR" dirty="0"/>
              <a:t>Τα ηλεκτρονικά διαβήματα </a:t>
            </a:r>
            <a:r>
              <a:rPr lang="en-GB" dirty="0" err="1"/>
              <a:t>είν</a:t>
            </a:r>
            <a:r>
              <a:rPr lang="en-GB" dirty="0"/>
              <a:t>αι </a:t>
            </a:r>
            <a:r>
              <a:rPr lang="en-GB" b="1" dirty="0"/>
              <a:t>θεσμοθετημένοι μηχανισμοί </a:t>
            </a:r>
            <a:r>
              <a:rPr lang="en-GB" dirty="0"/>
              <a:t>που επιτρέπουν στους πολίτες να συμμετέχουν στη λήψη κυβερνητικών αποφάσεων.</a:t>
            </a:r>
            <a:endParaRPr dirty="0"/>
          </a:p>
          <a:p>
            <a:pPr marL="514350" lvl="0" indent="-285750" algn="l" rtl="0">
              <a:lnSpc>
                <a:spcPct val="90000"/>
              </a:lnSpc>
              <a:spcBef>
                <a:spcPts val="1000"/>
              </a:spcBef>
              <a:spcAft>
                <a:spcPts val="0"/>
              </a:spcAft>
              <a:buSzPts val="1800"/>
              <a:buFont typeface="Wingdings" panose="05000000000000000000" pitchFamily="2" charset="2"/>
              <a:buChar char="§"/>
            </a:pPr>
            <a:r>
              <a:rPr lang="en-GB" dirty="0"/>
              <a:t>Παρέχουν μια επίσημη οδό για την υποβολή αιτημάτων από τους πολίτες προς τα κυβερνητικά όργανα, με σκοπό την αλλαγή πολιτικής.</a:t>
            </a:r>
            <a:endParaRPr dirty="0"/>
          </a:p>
          <a:p>
            <a:pPr marL="514350" lvl="0" indent="-285750" algn="l" rtl="0">
              <a:lnSpc>
                <a:spcPct val="90000"/>
              </a:lnSpc>
              <a:spcBef>
                <a:spcPts val="1000"/>
              </a:spcBef>
              <a:spcAft>
                <a:spcPts val="0"/>
              </a:spcAft>
              <a:buSzPts val="1800"/>
              <a:buFont typeface="Wingdings" panose="05000000000000000000" pitchFamily="2" charset="2"/>
              <a:buChar char="§"/>
            </a:pPr>
            <a:r>
              <a:rPr lang="en-GB" dirty="0"/>
              <a:t>Αν και δεν </a:t>
            </a:r>
            <a:r>
              <a:rPr lang="en-GB" dirty="0" err="1"/>
              <a:t>οδηγούν</a:t>
            </a:r>
            <a:r>
              <a:rPr lang="en-GB" dirty="0"/>
              <a:t> </a:t>
            </a:r>
            <a:r>
              <a:rPr lang="el-GR" dirty="0"/>
              <a:t>όλα τα ηλεκτρονικά διαβήματα </a:t>
            </a:r>
            <a:r>
              <a:rPr lang="en-GB" dirty="0" err="1"/>
              <a:t>σε</a:t>
            </a:r>
            <a:r>
              <a:rPr lang="en-GB" dirty="0"/>
              <a:t> επιτυχείς αλλαγές πολιτικής, η ίδια η διαδικασία έχει σημασία.</a:t>
            </a:r>
            <a:endParaRPr dirty="0"/>
          </a:p>
          <a:p>
            <a:pPr marL="514350" lvl="0" indent="-285750" algn="l" rtl="0">
              <a:lnSpc>
                <a:spcPct val="90000"/>
              </a:lnSpc>
              <a:spcBef>
                <a:spcPts val="1000"/>
              </a:spcBef>
              <a:spcAft>
                <a:spcPts val="0"/>
              </a:spcAft>
              <a:buSzPts val="1800"/>
              <a:buFont typeface="Wingdings" panose="05000000000000000000" pitchFamily="2" charset="2"/>
              <a:buChar char="§"/>
            </a:pPr>
            <a:r>
              <a:rPr lang="en-GB" dirty="0"/>
              <a:t>Η συλλογή υπογραφών διαδραματίζει κρίσιμο ρόλο στα ηλεκτρονικά </a:t>
            </a:r>
            <a:r>
              <a:rPr lang="el-GR" dirty="0"/>
              <a:t>διαβήματα, </a:t>
            </a:r>
            <a:r>
              <a:rPr lang="en-GB" dirty="0"/>
              <a:t>υπ</a:t>
            </a:r>
            <a:r>
              <a:rPr lang="en-GB" dirty="0" err="1"/>
              <a:t>ογρ</a:t>
            </a:r>
            <a:r>
              <a:rPr lang="en-GB" dirty="0"/>
              <a:t>αμμίζοντας τη σημασία της συμμετοχής των πολιτών.</a:t>
            </a:r>
            <a:endParaRPr dirty="0"/>
          </a:p>
          <a:p>
            <a:pPr marL="514350" lvl="0" indent="-285750" algn="l" rtl="0">
              <a:lnSpc>
                <a:spcPct val="90000"/>
              </a:lnSpc>
              <a:spcBef>
                <a:spcPts val="1000"/>
              </a:spcBef>
              <a:spcAft>
                <a:spcPts val="0"/>
              </a:spcAft>
              <a:buSzPts val="1800"/>
              <a:buFont typeface="Wingdings" panose="05000000000000000000" pitchFamily="2" charset="2"/>
              <a:buChar char="§"/>
            </a:pPr>
            <a:r>
              <a:rPr lang="el-GR" dirty="0"/>
              <a:t>Τα ηλεκτρονικά διαβήματα </a:t>
            </a:r>
            <a:r>
              <a:rPr lang="en-GB" dirty="0" err="1"/>
              <a:t>συμ</a:t>
            </a:r>
            <a:r>
              <a:rPr lang="en-GB" dirty="0"/>
              <a:t>βάλλουν </a:t>
            </a:r>
            <a:r>
              <a:rPr lang="en-GB" i="1" dirty="0"/>
              <a:t>στην αύξηση της ευαισθητοποίησης και της δημοσιότητας </a:t>
            </a:r>
            <a:r>
              <a:rPr lang="en-GB" dirty="0"/>
              <a:t>γύρω από συγκεκριμένα θέματα ή πολιτικές.</a:t>
            </a:r>
            <a:endParaRPr dirty="0"/>
          </a:p>
          <a:p>
            <a:pPr marL="514350" lvl="0" indent="-285750" algn="l" rtl="0">
              <a:lnSpc>
                <a:spcPct val="90000"/>
              </a:lnSpc>
              <a:spcBef>
                <a:spcPts val="1000"/>
              </a:spcBef>
              <a:spcAft>
                <a:spcPts val="0"/>
              </a:spcAft>
              <a:buSzPts val="1800"/>
              <a:buFont typeface="Wingdings" panose="05000000000000000000" pitchFamily="2" charset="2"/>
              <a:buChar char="§"/>
            </a:pPr>
            <a:r>
              <a:rPr lang="en-GB" dirty="0"/>
              <a:t>Ενισχύουν το αίσθημα </a:t>
            </a:r>
            <a:r>
              <a:rPr lang="en-GB" b="1" dirty="0"/>
              <a:t>αλληλεγγύης </a:t>
            </a:r>
            <a:r>
              <a:rPr lang="en-GB" dirty="0"/>
              <a:t>εντός των τοπικών και εθνικών κοινοτήτων.</a:t>
            </a:r>
            <a:endParaRPr dirty="0"/>
          </a:p>
          <a:p>
            <a:pPr marL="514350" lvl="0" indent="-285750" algn="l" rtl="0">
              <a:lnSpc>
                <a:spcPct val="90000"/>
              </a:lnSpc>
              <a:spcBef>
                <a:spcPts val="1000"/>
              </a:spcBef>
              <a:spcAft>
                <a:spcPts val="0"/>
              </a:spcAft>
              <a:buSzPts val="1800"/>
              <a:buFont typeface="Wingdings" panose="05000000000000000000" pitchFamily="2" charset="2"/>
              <a:buChar char="§"/>
            </a:pPr>
            <a:r>
              <a:rPr lang="el-GR" dirty="0"/>
              <a:t>Προωθούν </a:t>
            </a:r>
            <a:r>
              <a:rPr lang="en-GB" dirty="0" err="1"/>
              <a:t>την</a:t>
            </a:r>
            <a:r>
              <a:rPr lang="en-GB" dirty="0"/>
              <a:t> καλύτερη κατανόηση των κυβερνητικών πολιτικών από το ευρύ κοινό.</a:t>
            </a:r>
            <a:endParaRPr dirty="0"/>
          </a:p>
          <a:p>
            <a:pPr marL="514350" lvl="0" indent="-171450" algn="just" rtl="0">
              <a:lnSpc>
                <a:spcPct val="90000"/>
              </a:lnSpc>
              <a:spcBef>
                <a:spcPts val="1000"/>
              </a:spcBef>
              <a:spcAft>
                <a:spcPts val="0"/>
              </a:spcAft>
              <a:buSzPts val="1800"/>
              <a:buFont typeface="Arial"/>
              <a:buNone/>
            </a:pPr>
            <a:endParaRPr dirty="0"/>
          </a:p>
        </p:txBody>
      </p:sp>
      <p:sp>
        <p:nvSpPr>
          <p:cNvPr id="120" name="Google Shape;120;p34"/>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lt1"/>
              </a:buClr>
              <a:buSzPts val="1800"/>
              <a:buNone/>
            </a:pPr>
            <a:r>
              <a:rPr lang="el-GR" b="1" dirty="0"/>
              <a:t>Ηλεκτρονικά διαβήματα (</a:t>
            </a:r>
            <a:r>
              <a:rPr lang="en-GB" b="1" dirty="0"/>
              <a:t>E-Petitions</a:t>
            </a:r>
            <a:r>
              <a:rPr lang="el-GR" b="1" dirty="0"/>
              <a:t>)</a:t>
            </a:r>
            <a:r>
              <a:rPr lang="en-GB" b="1" dirty="0"/>
              <a:t> </a:t>
            </a:r>
            <a:endParaRPr dirty="0"/>
          </a:p>
        </p:txBody>
      </p:sp>
      <p:pic>
        <p:nvPicPr>
          <p:cNvPr id="121" name="Google Shape;121;p34"/>
          <p:cNvPicPr preferRelativeResize="0"/>
          <p:nvPr/>
        </p:nvPicPr>
        <p:blipFill rotWithShape="1">
          <a:blip r:embed="rId3">
            <a:alphaModFix/>
          </a:blip>
          <a:srcRect/>
          <a:stretch/>
        </p:blipFill>
        <p:spPr>
          <a:xfrm>
            <a:off x="7778055" y="2421792"/>
            <a:ext cx="4200585" cy="2624016"/>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35"/>
          <p:cNvSpPr txBox="1">
            <a:spLocks noGrp="1"/>
          </p:cNvSpPr>
          <p:nvPr>
            <p:ph type="body" idx="1"/>
          </p:nvPr>
        </p:nvSpPr>
        <p:spPr>
          <a:xfrm>
            <a:off x="399370" y="2049464"/>
            <a:ext cx="6184310" cy="5096388"/>
          </a:xfrm>
          <a:prstGeom prst="rect">
            <a:avLst/>
          </a:prstGeom>
          <a:noFill/>
          <a:ln>
            <a:noFill/>
          </a:ln>
        </p:spPr>
        <p:txBody>
          <a:bodyPr spcFirstLastPara="1" wrap="square" lIns="0" tIns="0" rIns="0" bIns="0" anchor="t" anchorCtr="0">
            <a:noAutofit/>
          </a:bodyPr>
          <a:lstStyle/>
          <a:p>
            <a:pPr marL="514350" lvl="0" indent="-285750" algn="just" rtl="0">
              <a:lnSpc>
                <a:spcPct val="90000"/>
              </a:lnSpc>
              <a:spcBef>
                <a:spcPts val="1000"/>
              </a:spcBef>
              <a:spcAft>
                <a:spcPts val="0"/>
              </a:spcAft>
              <a:buSzPts val="1800"/>
              <a:buFont typeface="Wingdings" panose="05000000000000000000" pitchFamily="2" charset="2"/>
              <a:buChar char="§"/>
            </a:pPr>
            <a:r>
              <a:rPr lang="en-GB" dirty="0">
                <a:solidFill>
                  <a:srgbClr val="187498"/>
                </a:solidFill>
              </a:rPr>
              <a:t>Το Change.org </a:t>
            </a:r>
            <a:r>
              <a:rPr lang="en-GB" dirty="0"/>
              <a:t>και το </a:t>
            </a:r>
            <a:r>
              <a:rPr lang="en-GB" dirty="0" err="1">
                <a:solidFill>
                  <a:srgbClr val="187498"/>
                </a:solidFill>
              </a:rPr>
              <a:t>Avaaz </a:t>
            </a:r>
            <a:r>
              <a:rPr lang="en-GB" dirty="0"/>
              <a:t>είναι πλατφόρμες που υποστηρίζονται από την τεχνολογία και έχουν χρησιμοποιηθεί από αγωνιστές παγκοσμίως.</a:t>
            </a:r>
            <a:endParaRPr dirty="0"/>
          </a:p>
          <a:p>
            <a:pPr marL="514350" lvl="0" indent="-285750" algn="just" rtl="0">
              <a:lnSpc>
                <a:spcPct val="90000"/>
              </a:lnSpc>
              <a:spcBef>
                <a:spcPts val="1000"/>
              </a:spcBef>
              <a:spcAft>
                <a:spcPts val="0"/>
              </a:spcAft>
              <a:buSzPts val="1800"/>
              <a:buFont typeface="Wingdings" panose="05000000000000000000" pitchFamily="2" charset="2"/>
              <a:buChar char="§"/>
            </a:pPr>
            <a:r>
              <a:rPr lang="en-GB" dirty="0"/>
              <a:t>Αυτές οι πλατφόρμες επιταχύνουν τη διαδικασία συλλογής ηλεκτρονικών υπογραφών και επιτρέπουν την ταυτόχρονη προσέγγιση μεγαλύτερου κοινού.</a:t>
            </a:r>
            <a:endParaRPr dirty="0"/>
          </a:p>
          <a:p>
            <a:pPr marL="514350" lvl="0" indent="-285750" algn="just" rtl="0">
              <a:lnSpc>
                <a:spcPct val="90000"/>
              </a:lnSpc>
              <a:spcBef>
                <a:spcPts val="1000"/>
              </a:spcBef>
              <a:spcAft>
                <a:spcPts val="0"/>
              </a:spcAft>
              <a:buSzPts val="1800"/>
              <a:buFont typeface="Wingdings" panose="05000000000000000000" pitchFamily="2" charset="2"/>
              <a:buChar char="§"/>
            </a:pPr>
            <a:r>
              <a:rPr lang="en-GB" dirty="0"/>
              <a:t>Τα άτομα και οι οργανώσεις έχουν τη δυνατότητα να δημιουργούν και να δρομολογούν </a:t>
            </a:r>
            <a:r>
              <a:rPr lang="el-GR" dirty="0"/>
              <a:t>διαβήματα</a:t>
            </a:r>
            <a:r>
              <a:rPr lang="en-GB" dirty="0"/>
              <a:t> σε αυτές τις πλατφόρμες.</a:t>
            </a:r>
            <a:endParaRPr dirty="0"/>
          </a:p>
          <a:p>
            <a:pPr marL="514350" lvl="0" indent="-285750" algn="just" rtl="0">
              <a:lnSpc>
                <a:spcPct val="90000"/>
              </a:lnSpc>
              <a:spcBef>
                <a:spcPts val="1000"/>
              </a:spcBef>
              <a:spcAft>
                <a:spcPts val="0"/>
              </a:spcAft>
              <a:buSzPts val="1800"/>
              <a:buFont typeface="Wingdings" panose="05000000000000000000" pitchFamily="2" charset="2"/>
              <a:buChar char="§"/>
            </a:pPr>
            <a:r>
              <a:rPr lang="en-GB" dirty="0"/>
              <a:t>Η χρήση αυτών των πλατφορμών διευκολύνει την κινητοποίηση υποστήριξης σε παγκόσμια κλίμακα για συγκεκριμένους σκοπούς ή ζητήματα.</a:t>
            </a:r>
            <a:endParaRPr dirty="0"/>
          </a:p>
          <a:p>
            <a:pPr marL="457200" marR="0" lvl="0" indent="-228600" algn="just" rtl="0">
              <a:lnSpc>
                <a:spcPct val="90000"/>
              </a:lnSpc>
              <a:spcBef>
                <a:spcPts val="1000"/>
              </a:spcBef>
              <a:spcAft>
                <a:spcPts val="0"/>
              </a:spcAft>
              <a:buClr>
                <a:srgbClr val="000000"/>
              </a:buClr>
              <a:buSzPts val="1800"/>
              <a:buFont typeface="Arial"/>
              <a:buNone/>
            </a:pPr>
            <a:endParaRPr dirty="0"/>
          </a:p>
        </p:txBody>
      </p:sp>
      <p:pic>
        <p:nvPicPr>
          <p:cNvPr id="128" name="Google Shape;128;p35"/>
          <p:cNvPicPr preferRelativeResize="0"/>
          <p:nvPr/>
        </p:nvPicPr>
        <p:blipFill rotWithShape="1">
          <a:blip r:embed="rId3">
            <a:alphaModFix/>
          </a:blip>
          <a:srcRect/>
          <a:stretch/>
        </p:blipFill>
        <p:spPr>
          <a:xfrm>
            <a:off x="6583680" y="1163955"/>
            <a:ext cx="5455920" cy="5455920"/>
          </a:xfrm>
          <a:prstGeom prst="rect">
            <a:avLst/>
          </a:prstGeom>
          <a:noFill/>
          <a:ln>
            <a:noFill/>
          </a:ln>
        </p:spPr>
      </p:pic>
      <p:sp>
        <p:nvSpPr>
          <p:cNvPr id="4" name="Google Shape;120;p34"/>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p>
            <a:pPr lvl="0"/>
            <a:r>
              <a:rPr lang="el-GR" b="1" dirty="0"/>
              <a:t>Ηλεκτρονικά διαβήματα (</a:t>
            </a:r>
            <a:r>
              <a:rPr lang="en-GB" b="1" dirty="0"/>
              <a:t>E-Petitions</a:t>
            </a:r>
            <a:r>
              <a:rPr lang="el-GR" b="1" dirty="0"/>
              <a:t>)</a:t>
            </a:r>
            <a:r>
              <a:rPr lang="en-GB" b="1" dirty="0"/>
              <a:t> </a:t>
            </a:r>
            <a:endParaRP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36"/>
          <p:cNvSpPr txBox="1">
            <a:spLocks noGrp="1"/>
          </p:cNvSpPr>
          <p:nvPr>
            <p:ph type="body" idx="1"/>
          </p:nvPr>
        </p:nvSpPr>
        <p:spPr>
          <a:xfrm>
            <a:off x="399370" y="1160631"/>
            <a:ext cx="11644241" cy="5096388"/>
          </a:xfrm>
          <a:prstGeom prst="rect">
            <a:avLst/>
          </a:prstGeom>
          <a:noFill/>
          <a:ln>
            <a:noFill/>
          </a:ln>
        </p:spPr>
        <p:txBody>
          <a:bodyPr spcFirstLastPara="1" wrap="square" lIns="0" tIns="0" rIns="0" bIns="0" anchor="t" anchorCtr="0">
            <a:noAutofit/>
          </a:bodyPr>
          <a:lstStyle/>
          <a:p>
            <a:pPr marL="457200" marR="0" lvl="0" indent="-228600" algn="just" rtl="0">
              <a:lnSpc>
                <a:spcPct val="90000"/>
              </a:lnSpc>
              <a:spcBef>
                <a:spcPts val="1000"/>
              </a:spcBef>
              <a:spcAft>
                <a:spcPts val="0"/>
              </a:spcAft>
              <a:buClr>
                <a:srgbClr val="000000"/>
              </a:buClr>
              <a:buSzPts val="1800"/>
              <a:buFont typeface="Arial"/>
              <a:buNone/>
            </a:pPr>
            <a:r>
              <a:rPr lang="en-GB" dirty="0"/>
              <a:t> Ένα ιστολόγιο είναι παρόμοιο με έναν ιστότοπο, καθώς περιέχει γραπτό/κειμενικό περιεχόμενο και εικόνες, gifs και άλλα μέσα. Τα vlogs, από την άλλη πλευρά, αποτελούνται από περιεχόμενο βίντεο που δημοσιεύεται για οποιοδήποτε θέμα.</a:t>
            </a:r>
            <a:endParaRPr dirty="0"/>
          </a:p>
          <a:p>
            <a:pPr marL="457200" marR="0" lvl="0" indent="-228600" algn="just" rtl="0">
              <a:lnSpc>
                <a:spcPct val="90000"/>
              </a:lnSpc>
              <a:spcBef>
                <a:spcPts val="1000"/>
              </a:spcBef>
              <a:spcAft>
                <a:spcPts val="0"/>
              </a:spcAft>
              <a:buClr>
                <a:srgbClr val="000000"/>
              </a:buClr>
              <a:buSzPts val="1800"/>
              <a:buFont typeface="Arial"/>
              <a:buNone/>
            </a:pPr>
            <a:r>
              <a:rPr lang="en-GB" b="1" dirty="0">
                <a:solidFill>
                  <a:srgbClr val="187498"/>
                </a:solidFill>
              </a:rPr>
              <a:t>Θα πρέπει να ξεκινήσετε ένα blog ή ένα vlog; </a:t>
            </a:r>
            <a:endParaRPr dirty="0">
              <a:solidFill>
                <a:srgbClr val="187498"/>
              </a:solidFill>
            </a:endParaRPr>
          </a:p>
          <a:p>
            <a:pPr marL="514350" lvl="0" indent="-285750" algn="just" rtl="0">
              <a:lnSpc>
                <a:spcPct val="90000"/>
              </a:lnSpc>
              <a:spcBef>
                <a:spcPts val="1000"/>
              </a:spcBef>
              <a:spcAft>
                <a:spcPts val="0"/>
              </a:spcAft>
              <a:buSzPts val="1800"/>
              <a:buFont typeface="Wingdings" panose="05000000000000000000" pitchFamily="2" charset="2"/>
              <a:buChar char="§"/>
            </a:pPr>
            <a:r>
              <a:rPr lang="en-GB" dirty="0"/>
              <a:t>Η έναρξη ενός ιστολογίου ή ενός vlog μπορεί να σας τρομάξει αν δεν έχετε εμπειρία στα μέσα κοινωνικής δικτύωσης και στο blogging, αλλά οι </a:t>
            </a:r>
            <a:r>
              <a:rPr lang="en-GB" b="1" dirty="0"/>
              <a:t>βασικές δεξιότητες χρήσης υπολογιστή είναι αρκετές </a:t>
            </a:r>
            <a:r>
              <a:rPr lang="en-GB" dirty="0"/>
              <a:t>για να ξεκινήσετε.</a:t>
            </a:r>
            <a:endParaRPr dirty="0"/>
          </a:p>
          <a:p>
            <a:pPr marL="514350" lvl="0" indent="-285750" algn="just" rtl="0">
              <a:lnSpc>
                <a:spcPct val="90000"/>
              </a:lnSpc>
              <a:spcBef>
                <a:spcPts val="1000"/>
              </a:spcBef>
              <a:spcAft>
                <a:spcPts val="0"/>
              </a:spcAft>
              <a:buSzPts val="1800"/>
              <a:buFont typeface="Wingdings" panose="05000000000000000000" pitchFamily="2" charset="2"/>
              <a:buChar char="§"/>
            </a:pPr>
            <a:r>
              <a:rPr lang="en-GB" dirty="0"/>
              <a:t>Το να είσαι σπουδαίος συγγραφέας ή βιντεογράφος δεν αποτελεί προϋπόθεση για την επιτυχία. Πολλά επιτυχημένα blogs ή vlogs υιοθετούν ένα ανεπίσημο και διαλογικό ύφος για να προσφέρουν μια προσωπική οπτική γωνία.</a:t>
            </a:r>
            <a:endParaRPr dirty="0"/>
          </a:p>
          <a:p>
            <a:pPr marL="514350" lvl="0" indent="-285750" algn="just" rtl="0">
              <a:lnSpc>
                <a:spcPct val="90000"/>
              </a:lnSpc>
              <a:spcBef>
                <a:spcPts val="1000"/>
              </a:spcBef>
              <a:spcAft>
                <a:spcPts val="0"/>
              </a:spcAft>
              <a:buSzPts val="1800"/>
              <a:buFont typeface="Wingdings" panose="05000000000000000000" pitchFamily="2" charset="2"/>
              <a:buChar char="§"/>
            </a:pPr>
            <a:r>
              <a:rPr lang="en-GB" dirty="0"/>
              <a:t>Τα blogs επιτρέπουν γραπτό περιεχόμενο, ενώ τα vlogs περιλαμβάνουν τη δημιουργία βίντεο. Επιλέξτε τη μορφή που ταιριάζει με τ</a:t>
            </a:r>
            <a:r>
              <a:rPr lang="el-GR" dirty="0"/>
              <a:t>α</a:t>
            </a:r>
            <a:r>
              <a:rPr lang="en-GB" dirty="0"/>
              <a:t> </a:t>
            </a:r>
            <a:r>
              <a:rPr lang="en-GB" dirty="0" err="1">
                <a:solidFill>
                  <a:srgbClr val="187498"/>
                </a:solidFill>
              </a:rPr>
              <a:t>δυν</a:t>
            </a:r>
            <a:r>
              <a:rPr lang="el-GR" dirty="0" err="1">
                <a:solidFill>
                  <a:srgbClr val="187498"/>
                </a:solidFill>
              </a:rPr>
              <a:t>ατά</a:t>
            </a:r>
            <a:r>
              <a:rPr lang="el-GR" dirty="0">
                <a:solidFill>
                  <a:srgbClr val="187498"/>
                </a:solidFill>
              </a:rPr>
              <a:t> σημεία</a:t>
            </a:r>
            <a:r>
              <a:rPr lang="en-GB" dirty="0">
                <a:solidFill>
                  <a:srgbClr val="187498"/>
                </a:solidFill>
              </a:rPr>
              <a:t> και τις προτιμήσεις </a:t>
            </a:r>
            <a:r>
              <a:rPr lang="en-GB" dirty="0"/>
              <a:t>σας.</a:t>
            </a:r>
            <a:endParaRPr dirty="0"/>
          </a:p>
          <a:p>
            <a:pPr marL="514350" lvl="0" indent="-285750" algn="just" rtl="0">
              <a:lnSpc>
                <a:spcPct val="90000"/>
              </a:lnSpc>
              <a:spcBef>
                <a:spcPts val="1000"/>
              </a:spcBef>
              <a:spcAft>
                <a:spcPts val="0"/>
              </a:spcAft>
              <a:buSzPts val="1800"/>
              <a:buFont typeface="Wingdings" panose="05000000000000000000" pitchFamily="2" charset="2"/>
              <a:buChar char="§"/>
            </a:pPr>
            <a:r>
              <a:rPr lang="en-GB" dirty="0"/>
              <a:t>Τα ιστολόγια παρέχουν την ευκαιρία για</a:t>
            </a:r>
            <a:r>
              <a:rPr lang="el-GR" dirty="0"/>
              <a:t> μια</a:t>
            </a:r>
            <a:r>
              <a:rPr lang="en-GB" dirty="0"/>
              <a:t> σε βάθος γραπτή εξερεύνηση θεμάτων, ενώ τα vlogs προσφέρουν μια πιο οπτική και διαδραστική εμπειρία.</a:t>
            </a:r>
            <a:endParaRPr dirty="0"/>
          </a:p>
          <a:p>
            <a:pPr marL="514350" lvl="0" indent="-285750" algn="just" rtl="0">
              <a:lnSpc>
                <a:spcPct val="90000"/>
              </a:lnSpc>
              <a:spcBef>
                <a:spcPts val="1000"/>
              </a:spcBef>
              <a:spcAft>
                <a:spcPts val="0"/>
              </a:spcAft>
              <a:buSzPts val="1800"/>
              <a:buFont typeface="Wingdings" panose="05000000000000000000" pitchFamily="2" charset="2"/>
              <a:buChar char="§"/>
            </a:pPr>
            <a:r>
              <a:rPr lang="en-GB" dirty="0"/>
              <a:t>Σκεφτείτε το </a:t>
            </a:r>
            <a:r>
              <a:rPr lang="en-GB" b="1" dirty="0"/>
              <a:t>κοινό-στόχο </a:t>
            </a:r>
            <a:r>
              <a:rPr lang="en-GB" dirty="0"/>
              <a:t>σας και το είδος του περιεχομένου που θέλετε να δημιουργήσετε όταν αποφασίζετε μεταξύ ενός ιστολογίου ή ενός vlog.</a:t>
            </a:r>
            <a:endParaRPr dirty="0"/>
          </a:p>
          <a:p>
            <a:pPr marL="514350" lvl="0" indent="-285750" algn="just" rtl="0">
              <a:lnSpc>
                <a:spcPct val="90000"/>
              </a:lnSpc>
              <a:spcBef>
                <a:spcPts val="1000"/>
              </a:spcBef>
              <a:spcAft>
                <a:spcPts val="0"/>
              </a:spcAft>
              <a:buSzPts val="1800"/>
              <a:buFont typeface="Wingdings" panose="05000000000000000000" pitchFamily="2" charset="2"/>
              <a:buChar char="§"/>
            </a:pPr>
            <a:r>
              <a:rPr lang="en-GB" dirty="0"/>
              <a:t>Τόσο τα ιστολόγια όσο και τα vlogs μπορούν να αξιοποιηθούν οικονομικά μέσω διαφημίσεων, χορηγιών ή προώθησης προϊόντων.</a:t>
            </a:r>
            <a:endParaRPr dirty="0"/>
          </a:p>
          <a:p>
            <a:pPr marL="514350" lvl="0" indent="-285750" algn="just" rtl="0">
              <a:lnSpc>
                <a:spcPct val="90000"/>
              </a:lnSpc>
              <a:spcBef>
                <a:spcPts val="1000"/>
              </a:spcBef>
              <a:spcAft>
                <a:spcPts val="0"/>
              </a:spcAft>
              <a:buSzPts val="1800"/>
              <a:buFont typeface="Wingdings" panose="05000000000000000000" pitchFamily="2" charset="2"/>
              <a:buChar char="§"/>
            </a:pPr>
            <a:r>
              <a:rPr lang="en-GB" dirty="0"/>
              <a:t>Όποια επιλογή και αν επιλέξετε, η συνέπεια και οι τακτικές ενημερώσεις είναι το κλειδί για τη δημιουργία και τη διατήρηση ενός κοινού.</a:t>
            </a:r>
            <a:endParaRPr dirty="0"/>
          </a:p>
          <a:p>
            <a:pPr marL="457200" marR="0" lvl="0" indent="-228600" algn="just" rtl="0">
              <a:lnSpc>
                <a:spcPct val="90000"/>
              </a:lnSpc>
              <a:spcBef>
                <a:spcPts val="1000"/>
              </a:spcBef>
              <a:spcAft>
                <a:spcPts val="0"/>
              </a:spcAft>
              <a:buClr>
                <a:srgbClr val="000000"/>
              </a:buClr>
              <a:buSzPts val="1800"/>
              <a:buFont typeface="Arial"/>
              <a:buNone/>
            </a:pPr>
            <a:endParaRPr dirty="0"/>
          </a:p>
        </p:txBody>
      </p:sp>
      <p:sp>
        <p:nvSpPr>
          <p:cNvPr id="134" name="Google Shape;134;p36"/>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lt1"/>
              </a:buClr>
              <a:buSzPts val="1800"/>
              <a:buNone/>
            </a:pPr>
            <a:r>
              <a:rPr lang="en-GB" b="1" dirty="0"/>
              <a:t>Blogging και </a:t>
            </a:r>
            <a:r>
              <a:rPr lang="en-GB" b="1" dirty="0" err="1"/>
              <a:t>Vlogging</a:t>
            </a:r>
            <a:endParaRP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37"/>
          <p:cNvSpPr txBox="1">
            <a:spLocks noGrp="1"/>
          </p:cNvSpPr>
          <p:nvPr>
            <p:ph type="body" idx="1"/>
          </p:nvPr>
        </p:nvSpPr>
        <p:spPr>
          <a:xfrm>
            <a:off x="274319" y="1259840"/>
            <a:ext cx="6270859" cy="5285937"/>
          </a:xfrm>
          <a:prstGeom prst="rect">
            <a:avLst/>
          </a:prstGeom>
          <a:noFill/>
          <a:ln>
            <a:noFill/>
          </a:ln>
        </p:spPr>
        <p:txBody>
          <a:bodyPr spcFirstLastPara="1" wrap="square" lIns="0" tIns="0" rIns="0" bIns="0" anchor="t" anchorCtr="0">
            <a:noAutofit/>
          </a:bodyPr>
          <a:lstStyle/>
          <a:p>
            <a:pPr marL="228600" lvl="0" indent="0" algn="just" rtl="0">
              <a:lnSpc>
                <a:spcPct val="90000"/>
              </a:lnSpc>
              <a:spcBef>
                <a:spcPts val="1000"/>
              </a:spcBef>
              <a:spcAft>
                <a:spcPts val="0"/>
              </a:spcAft>
              <a:buSzPts val="1800"/>
              <a:buNone/>
            </a:pPr>
            <a:r>
              <a:rPr lang="en-GB" sz="2000" b="1" dirty="0">
                <a:solidFill>
                  <a:srgbClr val="187498"/>
                </a:solidFill>
              </a:rPr>
              <a:t>Πώς να αποκτήσετε το ιστολόγιό σας στο διαδίκτυο;</a:t>
            </a:r>
            <a:endParaRPr sz="2000" dirty="0">
              <a:solidFill>
                <a:srgbClr val="187498"/>
              </a:solidFill>
            </a:endParaRPr>
          </a:p>
          <a:p>
            <a:pPr marL="457200" marR="0" lvl="0" indent="-228600" algn="just" rtl="0">
              <a:lnSpc>
                <a:spcPct val="90000"/>
              </a:lnSpc>
              <a:spcBef>
                <a:spcPts val="1000"/>
              </a:spcBef>
              <a:spcAft>
                <a:spcPts val="0"/>
              </a:spcAft>
              <a:buClr>
                <a:srgbClr val="000000"/>
              </a:buClr>
              <a:buSzPts val="1800"/>
              <a:buFont typeface="Arial"/>
              <a:buNone/>
            </a:pPr>
            <a:r>
              <a:rPr lang="en-GB" dirty="0"/>
              <a:t>Όταν πρόκειται να ανοίξετε το ιστολόγιό σας στο διαδίκτυο, έχετε πολλές επιλογές για πλατφόρμες ιστολογίου, η καθεμία με τα δικά της χαρακτηριστικά και τις δικές της δομές τιμολόγησης. Ακολουθούν ορισμένες δημοφιλείς πλατφόρμες που μπορείτε να εξετάσετε:</a:t>
            </a:r>
            <a:endParaRPr dirty="0"/>
          </a:p>
          <a:p>
            <a:pPr marL="457200" marR="0" lvl="0" indent="-228600" algn="just" rtl="0">
              <a:lnSpc>
                <a:spcPct val="90000"/>
              </a:lnSpc>
              <a:spcBef>
                <a:spcPts val="1000"/>
              </a:spcBef>
              <a:spcAft>
                <a:spcPts val="0"/>
              </a:spcAft>
              <a:buClr>
                <a:srgbClr val="000000"/>
              </a:buClr>
              <a:buSzPts val="1800"/>
              <a:buFont typeface="Arial"/>
              <a:buNone/>
            </a:pPr>
            <a:r>
              <a:rPr lang="en-GB" b="1" dirty="0">
                <a:solidFill>
                  <a:srgbClr val="187498"/>
                </a:solidFill>
              </a:rPr>
              <a:t>WordPress.org: </a:t>
            </a:r>
            <a:r>
              <a:rPr lang="en-GB" dirty="0"/>
              <a:t>Μια εξαιρετικά ευέλικτη και προσαρμόσιμη πλατφόρμα που απαιτεί αυτο-ξενάγηση. Προσφέρει πολυάριθμα θέματα και πρόσθετα για να βελτιώσετε τη λειτουργικότητα του ιστολογίου σας. Απαιτεί όνομα τομέα και φιλοξενία στο διαδίκτυο.</a:t>
            </a:r>
            <a:endParaRPr dirty="0"/>
          </a:p>
          <a:p>
            <a:pPr marL="457200" marR="0" lvl="0" indent="-228600" algn="just" rtl="0">
              <a:lnSpc>
                <a:spcPct val="90000"/>
              </a:lnSpc>
              <a:spcBef>
                <a:spcPts val="1000"/>
              </a:spcBef>
              <a:spcAft>
                <a:spcPts val="0"/>
              </a:spcAft>
              <a:buClr>
                <a:srgbClr val="000000"/>
              </a:buClr>
              <a:buSzPts val="1800"/>
              <a:buFont typeface="Arial"/>
              <a:buNone/>
            </a:pPr>
            <a:r>
              <a:rPr lang="en-GB" b="1" dirty="0">
                <a:solidFill>
                  <a:srgbClr val="187498"/>
                </a:solidFill>
              </a:rPr>
              <a:t>Blogger: </a:t>
            </a:r>
            <a:r>
              <a:rPr lang="en-GB" dirty="0"/>
              <a:t>Το Blogger είναι μια δωρεάν πλατφόρμα που ανήκει στην Google, είναι φιλική προς το</a:t>
            </a:r>
            <a:r>
              <a:rPr lang="el-GR" dirty="0"/>
              <a:t>ν</a:t>
            </a:r>
            <a:r>
              <a:rPr lang="en-GB" dirty="0"/>
              <a:t> χρήστη και δεν απαιτεί δεξιότητες κωδικοποίησης. Παρέχει μια σειρά από πρότυπα και επιτρέπει την εύκολη ενσωμάτωση με άλλες υπηρεσίες της Google.</a:t>
            </a:r>
            <a:endParaRPr dirty="0"/>
          </a:p>
          <a:p>
            <a:pPr marL="457200" marR="0" lvl="0" indent="-228600" algn="just" rtl="0">
              <a:lnSpc>
                <a:spcPct val="90000"/>
              </a:lnSpc>
              <a:spcBef>
                <a:spcPts val="1000"/>
              </a:spcBef>
              <a:spcAft>
                <a:spcPts val="0"/>
              </a:spcAft>
              <a:buClr>
                <a:srgbClr val="000000"/>
              </a:buClr>
              <a:buSzPts val="1800"/>
              <a:buFont typeface="Arial"/>
              <a:buNone/>
            </a:pPr>
            <a:r>
              <a:rPr lang="en-GB" b="1" dirty="0">
                <a:solidFill>
                  <a:srgbClr val="187498"/>
                </a:solidFill>
              </a:rPr>
              <a:t>Tumblr: </a:t>
            </a:r>
            <a:r>
              <a:rPr lang="en-GB" dirty="0"/>
              <a:t>Μια πλατφόρμα microblogging που συνδυάζει το blogging με χαρακτηριστικά κοινωνικής δικτύωσης. Είναι γνωστό για την απλότητα και την έντονη κοινοτική του διάσταση και είναι δωρεάν στη χρήση.</a:t>
            </a:r>
            <a:endParaRPr dirty="0"/>
          </a:p>
          <a:p>
            <a:pPr marL="457200" marR="0" lvl="0" indent="-228600" algn="just" rtl="0">
              <a:lnSpc>
                <a:spcPct val="90000"/>
              </a:lnSpc>
              <a:spcBef>
                <a:spcPts val="1000"/>
              </a:spcBef>
              <a:spcAft>
                <a:spcPts val="0"/>
              </a:spcAft>
              <a:buClr>
                <a:srgbClr val="000000"/>
              </a:buClr>
              <a:buSzPts val="1800"/>
              <a:buFont typeface="Arial"/>
              <a:buNone/>
            </a:pPr>
            <a:endParaRPr dirty="0"/>
          </a:p>
        </p:txBody>
      </p:sp>
      <p:sp>
        <p:nvSpPr>
          <p:cNvPr id="141" name="Google Shape;141;p37"/>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lt1"/>
              </a:buClr>
              <a:buSzPts val="1800"/>
              <a:buNone/>
            </a:pPr>
            <a:r>
              <a:rPr lang="en-GB" b="1"/>
              <a:t>Blogging </a:t>
            </a:r>
            <a:endParaRPr b="1"/>
          </a:p>
        </p:txBody>
      </p:sp>
      <p:pic>
        <p:nvPicPr>
          <p:cNvPr id="142" name="Google Shape;142;p37"/>
          <p:cNvPicPr preferRelativeResize="0"/>
          <p:nvPr/>
        </p:nvPicPr>
        <p:blipFill rotWithShape="1">
          <a:blip r:embed="rId3">
            <a:alphaModFix/>
          </a:blip>
          <a:srcRect/>
          <a:stretch/>
        </p:blipFill>
        <p:spPr>
          <a:xfrm>
            <a:off x="7146757" y="1421765"/>
            <a:ext cx="4241901" cy="4569961"/>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38"/>
          <p:cNvSpPr txBox="1">
            <a:spLocks noGrp="1"/>
          </p:cNvSpPr>
          <p:nvPr>
            <p:ph type="body" idx="1"/>
          </p:nvPr>
        </p:nvSpPr>
        <p:spPr>
          <a:xfrm>
            <a:off x="310422" y="1312825"/>
            <a:ext cx="10802700" cy="2763875"/>
          </a:xfrm>
          <a:prstGeom prst="rect">
            <a:avLst/>
          </a:prstGeom>
          <a:noFill/>
          <a:ln>
            <a:noFill/>
          </a:ln>
        </p:spPr>
        <p:txBody>
          <a:bodyPr spcFirstLastPara="1" wrap="square" lIns="0" tIns="0" rIns="0" bIns="0" anchor="t" anchorCtr="0">
            <a:noAutofit/>
          </a:bodyPr>
          <a:lstStyle/>
          <a:p>
            <a:pPr marL="457200" marR="0" lvl="0" indent="-228600" algn="just" rtl="0">
              <a:lnSpc>
                <a:spcPct val="90000"/>
              </a:lnSpc>
              <a:spcBef>
                <a:spcPts val="1000"/>
              </a:spcBef>
              <a:spcAft>
                <a:spcPts val="0"/>
              </a:spcAft>
              <a:buClr>
                <a:srgbClr val="000000"/>
              </a:buClr>
              <a:buSzPts val="1800"/>
              <a:buFont typeface="Arial"/>
              <a:buNone/>
            </a:pPr>
            <a:r>
              <a:rPr lang="en-GB" b="1" dirty="0">
                <a:solidFill>
                  <a:srgbClr val="187498"/>
                </a:solidFill>
              </a:rPr>
              <a:t>Squarespace: </a:t>
            </a:r>
            <a:r>
              <a:rPr lang="en-GB" dirty="0"/>
              <a:t>Μια πληρωμένη πλατφόρμα που προσφέρει οπτικά ελκυστικά πρότυπα και εύχρηστα εργαλεία σχεδιασμού. Παρέχει φιλοξενία, ασφάλεια και υποστήριξη, καθιστώντας το μια ολοκληρωμένη λύση.</a:t>
            </a:r>
            <a:endParaRPr dirty="0"/>
          </a:p>
          <a:p>
            <a:pPr marL="457200" marR="0" lvl="0" indent="-228600" algn="just" rtl="0">
              <a:lnSpc>
                <a:spcPct val="90000"/>
              </a:lnSpc>
              <a:spcBef>
                <a:spcPts val="1000"/>
              </a:spcBef>
              <a:spcAft>
                <a:spcPts val="0"/>
              </a:spcAft>
              <a:buClr>
                <a:srgbClr val="000000"/>
              </a:buClr>
              <a:buSzPts val="1800"/>
              <a:buFont typeface="Arial"/>
              <a:buNone/>
            </a:pPr>
            <a:r>
              <a:rPr lang="en-GB" b="1" dirty="0">
                <a:solidFill>
                  <a:srgbClr val="187498"/>
                </a:solidFill>
              </a:rPr>
              <a:t>Web.com: </a:t>
            </a:r>
            <a:r>
              <a:rPr lang="en-GB" dirty="0"/>
              <a:t>Αυτή η πλατφόρμα προσφέρει υπηρεσίες κατασκευής ιστότοπων και blogging, με δωρεάν και επί πληρωμή επιλογές. Παρέχει κατοχύρωση domain, φιλοξενία και πρότυπα σχεδιασμού.</a:t>
            </a:r>
            <a:endParaRPr dirty="0"/>
          </a:p>
          <a:p>
            <a:pPr marL="457200" marR="0" lvl="0" indent="-228600" algn="just" rtl="0">
              <a:lnSpc>
                <a:spcPct val="90000"/>
              </a:lnSpc>
              <a:spcBef>
                <a:spcPts val="1000"/>
              </a:spcBef>
              <a:spcAft>
                <a:spcPts val="0"/>
              </a:spcAft>
              <a:buClr>
                <a:srgbClr val="000000"/>
              </a:buClr>
              <a:buSzPts val="1800"/>
              <a:buFont typeface="Arial"/>
              <a:buNone/>
            </a:pPr>
            <a:r>
              <a:rPr lang="en-GB" b="1" dirty="0" err="1">
                <a:solidFill>
                  <a:srgbClr val="187498"/>
                </a:solidFill>
              </a:rPr>
              <a:t>Wix</a:t>
            </a:r>
            <a:r>
              <a:rPr lang="en-GB" b="1" dirty="0">
                <a:solidFill>
                  <a:srgbClr val="187498"/>
                </a:solidFill>
              </a:rPr>
              <a:t>: </a:t>
            </a:r>
            <a:r>
              <a:rPr lang="en-GB" dirty="0"/>
              <a:t>Ένας φιλικός προς το</a:t>
            </a:r>
            <a:r>
              <a:rPr lang="el-GR" dirty="0"/>
              <a:t>ν</a:t>
            </a:r>
            <a:r>
              <a:rPr lang="en-GB" dirty="0"/>
              <a:t> χρήστη κατασκευαστής ιστοτόπων που περιλαμβάνει δυνατότητες blogging. Προσφέρει μια διεπαφή drag-and-drop και μια ποικιλία προτύπων προς επιλογή.</a:t>
            </a:r>
            <a:endParaRPr dirty="0"/>
          </a:p>
          <a:p>
            <a:pPr marL="457200" marR="0" lvl="0" indent="-228600" algn="just" rtl="0">
              <a:lnSpc>
                <a:spcPct val="90000"/>
              </a:lnSpc>
              <a:spcBef>
                <a:spcPts val="1000"/>
              </a:spcBef>
              <a:spcAft>
                <a:spcPts val="0"/>
              </a:spcAft>
              <a:buClr>
                <a:srgbClr val="000000"/>
              </a:buClr>
              <a:buSzPts val="1800"/>
              <a:buFont typeface="Arial"/>
              <a:buNone/>
            </a:pPr>
            <a:r>
              <a:rPr lang="en-GB" b="1" dirty="0">
                <a:solidFill>
                  <a:srgbClr val="187498"/>
                </a:solidFill>
              </a:rPr>
              <a:t>WordPress.com: </a:t>
            </a:r>
            <a:r>
              <a:rPr lang="en-GB" dirty="0"/>
              <a:t>Μια φιλοξενούμενη έκδοση του WordPress που παρέχει μια απλοποιημένη διαδικασία εγκατάστασης. Προσφέρει δωρεάν και premium πακέτα, με δυνατότητα αναβάθμισης για πρόσθετες δυνατότητες.</a:t>
            </a:r>
            <a:endParaRPr dirty="0"/>
          </a:p>
          <a:p>
            <a:pPr marL="457200" marR="0" lvl="0" indent="-228600" algn="just" rtl="0">
              <a:lnSpc>
                <a:spcPct val="90000"/>
              </a:lnSpc>
              <a:spcBef>
                <a:spcPts val="1000"/>
              </a:spcBef>
              <a:spcAft>
                <a:spcPts val="0"/>
              </a:spcAft>
              <a:buClr>
                <a:srgbClr val="000000"/>
              </a:buClr>
              <a:buSzPts val="1800"/>
              <a:buFont typeface="Arial"/>
              <a:buNone/>
            </a:pPr>
            <a:endParaRPr dirty="0"/>
          </a:p>
        </p:txBody>
      </p:sp>
      <p:sp>
        <p:nvSpPr>
          <p:cNvPr id="149" name="Google Shape;149;p38"/>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lt1"/>
              </a:buClr>
              <a:buSzPts val="1800"/>
              <a:buNone/>
            </a:pPr>
            <a:r>
              <a:rPr lang="en-GB" b="1" dirty="0"/>
              <a:t>Blogging </a:t>
            </a:r>
            <a:endParaRPr b="1" dirty="0"/>
          </a:p>
        </p:txBody>
      </p:sp>
      <p:sp>
        <p:nvSpPr>
          <p:cNvPr id="2" name="Rectangle 1"/>
          <p:cNvSpPr/>
          <p:nvPr/>
        </p:nvSpPr>
        <p:spPr>
          <a:xfrm>
            <a:off x="1866900" y="4305300"/>
            <a:ext cx="8382000" cy="2276475"/>
          </a:xfrm>
          <a:prstGeom prst="rect">
            <a:avLst/>
          </a:prstGeom>
          <a:solidFill>
            <a:schemeClr val="accent1">
              <a:lumMod val="20000"/>
              <a:lumOff val="80000"/>
            </a:schemeClr>
          </a:solidFill>
          <a:ln>
            <a:solidFill>
              <a:schemeClr val="accent1">
                <a:lumMod val="20000"/>
                <a:lumOff val="8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sz="2000" dirty="0">
                <a:solidFill>
                  <a:schemeClr val="tx1"/>
                </a:solidFill>
                <a:latin typeface="Calibri" panose="020F0502020204030204" pitchFamily="34" charset="0"/>
                <a:cs typeface="Calibri" panose="020F0502020204030204" pitchFamily="34" charset="0"/>
              </a:rPr>
              <a:t>Για να κάνετε την καλύτερη επιλογή, λάβετε υπόψη τις συγκεκριμένες ανάγκες και προτιμήσεις σας. Εάν είστε αρχάριος χωρίς δεξιότητες κωδικοποίησης, επιλέξτε μια εύχρηστη πλατφόρμα. Επιπλέον, σκεφτείτε τον τύπο του ιστολογίου που θέλετε να δημιουργήσετε, καθώς η αλλαγή πλατφόρμας αργότερα μπορεί να αποτελέσει πρόκληση. Μπορείτε να βρείτε συγκρίσεις και αξιολογήσεις διαφόρων παρόχων στο διαδίκτυο για να σας βοηθήσουν να λάβετε την απόφασή σας.</a:t>
            </a:r>
          </a:p>
          <a:p>
            <a:pPr algn="ctr"/>
            <a:endParaRPr lang="en-GB" dirty="0">
              <a:solidFill>
                <a:schemeClr val="tx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39"/>
          <p:cNvSpPr txBox="1">
            <a:spLocks noGrp="1"/>
          </p:cNvSpPr>
          <p:nvPr>
            <p:ph type="body" idx="1"/>
          </p:nvPr>
        </p:nvSpPr>
        <p:spPr>
          <a:xfrm>
            <a:off x="203358" y="1201890"/>
            <a:ext cx="8026241" cy="5231984"/>
          </a:xfrm>
          <a:prstGeom prst="rect">
            <a:avLst/>
          </a:prstGeom>
          <a:noFill/>
          <a:ln>
            <a:noFill/>
          </a:ln>
        </p:spPr>
        <p:txBody>
          <a:bodyPr spcFirstLastPara="1" wrap="square" lIns="0" tIns="0" rIns="0" bIns="0" anchor="t" anchorCtr="0">
            <a:noAutofit/>
          </a:bodyPr>
          <a:lstStyle/>
          <a:p>
            <a:pPr marL="457200" marR="0" lvl="0" indent="-228600" algn="just" rtl="0">
              <a:lnSpc>
                <a:spcPct val="90000"/>
              </a:lnSpc>
              <a:spcBef>
                <a:spcPts val="1000"/>
              </a:spcBef>
              <a:spcAft>
                <a:spcPts val="0"/>
              </a:spcAft>
              <a:buClr>
                <a:srgbClr val="000000"/>
              </a:buClr>
              <a:buSzPts val="1800"/>
              <a:buFont typeface="Arial"/>
              <a:buNone/>
            </a:pPr>
            <a:r>
              <a:rPr lang="en-GB" b="1" dirty="0">
                <a:solidFill>
                  <a:srgbClr val="187498"/>
                </a:solidFill>
              </a:rPr>
              <a:t>Πριν ξεκινήσετε το ιστολόγιό σας  </a:t>
            </a:r>
            <a:endParaRPr dirty="0">
              <a:solidFill>
                <a:srgbClr val="187498"/>
              </a:solidFill>
            </a:endParaRPr>
          </a:p>
          <a:p>
            <a:pPr marL="542925" marR="0" lvl="0" indent="-361950" algn="just" rtl="0">
              <a:lnSpc>
                <a:spcPct val="90000"/>
              </a:lnSpc>
              <a:spcBef>
                <a:spcPts val="1000"/>
              </a:spcBef>
              <a:spcAft>
                <a:spcPts val="0"/>
              </a:spcAft>
              <a:buClr>
                <a:srgbClr val="000000"/>
              </a:buClr>
              <a:buSzPts val="1800"/>
              <a:buFont typeface="+mj-lt"/>
              <a:buAutoNum type="arabicPeriod"/>
            </a:pPr>
            <a:r>
              <a:rPr lang="en-GB" dirty="0"/>
              <a:t>Η δημιουργία ενός ιστολογίου που να ανταποκρίνεται στις δικές σας ανάγκες απαιτεί προσοχή στην </a:t>
            </a:r>
            <a:r>
              <a:rPr lang="en-GB" b="1" dirty="0"/>
              <a:t>αναγνωσιμότητα</a:t>
            </a:r>
            <a:r>
              <a:rPr lang="en-GB" dirty="0"/>
              <a:t>. Είναι σημαντικό να διασφαλίσετε ότι το κείμενο είναι ευανάγνωστο, αποφεύγοντας τις υπερβολικά μικρές γραμματοσειρές ή τις υπερπλήρεις διατάξεις. </a:t>
            </a:r>
            <a:endParaRPr dirty="0"/>
          </a:p>
          <a:p>
            <a:pPr marL="542925" marR="0" lvl="0" indent="-361950" algn="just" rtl="0">
              <a:lnSpc>
                <a:spcPct val="90000"/>
              </a:lnSpc>
              <a:spcBef>
                <a:spcPts val="1000"/>
              </a:spcBef>
              <a:spcAft>
                <a:spcPts val="0"/>
              </a:spcAft>
              <a:buClr>
                <a:srgbClr val="000000"/>
              </a:buClr>
              <a:buSzPts val="1800"/>
              <a:buFont typeface="+mj-lt"/>
              <a:buAutoNum type="arabicPeriod"/>
            </a:pPr>
            <a:r>
              <a:rPr lang="en-GB" dirty="0"/>
              <a:t>Ένα κρίσιμο στοιχείο που πρέπει να συμπεριλάβετε είναι μια </a:t>
            </a:r>
            <a:r>
              <a:rPr lang="en-GB" i="1" dirty="0"/>
              <a:t>βιογραφία </a:t>
            </a:r>
            <a:r>
              <a:rPr lang="en-GB" dirty="0"/>
              <a:t>ή μια σελίδα </a:t>
            </a:r>
            <a:r>
              <a:rPr lang="en-GB" i="1" dirty="0"/>
              <a:t>σχετικά με το </a:t>
            </a:r>
            <a:r>
              <a:rPr lang="en-GB" dirty="0"/>
              <a:t>ιστολόγιο, η οποία επιτρέπει στους αναγνώστες να συνδεθούν με το πρόσωπο που βρίσκεται πίσω από το ιστολόγιο. Η κοινοποίηση κάποιων πληροφοριών για τον εαυτό σας μπορεί να κεντρίσει το ενδιαφέρον των αναγνωστών και να δημιουργήσει μια προσωπική σύνδεση.</a:t>
            </a:r>
            <a:endParaRPr dirty="0"/>
          </a:p>
          <a:p>
            <a:pPr marL="542925" marR="0" lvl="0" indent="-361950" algn="just" rtl="0">
              <a:lnSpc>
                <a:spcPct val="90000"/>
              </a:lnSpc>
              <a:spcBef>
                <a:spcPts val="1000"/>
              </a:spcBef>
              <a:spcAft>
                <a:spcPts val="0"/>
              </a:spcAft>
              <a:buClr>
                <a:srgbClr val="000000"/>
              </a:buClr>
              <a:buSzPts val="1800"/>
              <a:buFont typeface="+mj-lt"/>
              <a:buAutoNum type="arabicPeriod"/>
            </a:pPr>
            <a:r>
              <a:rPr lang="en-GB" dirty="0"/>
              <a:t>Η εφαρμογή μιας </a:t>
            </a:r>
            <a:r>
              <a:rPr lang="en-GB" b="1" dirty="0"/>
              <a:t>ενότητας σχολίων </a:t>
            </a:r>
            <a:r>
              <a:rPr lang="en-GB" dirty="0"/>
              <a:t>είναι επίσης σημαντική για την προώθηση της δέσμευσης. Είναι απαραίτητο να περιγράψετε την πολιτική σας για τον έλεγχο των σχολίων, διευκρινίζοντας αν θα εγκρίνετε χειροκίνητα κάθε σχόλιο ή αν θα επιτρέπετε την αυτόματη δημοσίευση σχολίων που δεν είναι spam. </a:t>
            </a:r>
            <a:endParaRPr dirty="0"/>
          </a:p>
          <a:p>
            <a:pPr marL="542925" marR="0" lvl="0" indent="-361950" algn="just" rtl="0">
              <a:lnSpc>
                <a:spcPct val="90000"/>
              </a:lnSpc>
              <a:spcBef>
                <a:spcPts val="1000"/>
              </a:spcBef>
              <a:spcAft>
                <a:spcPts val="0"/>
              </a:spcAft>
              <a:buClr>
                <a:srgbClr val="000000"/>
              </a:buClr>
              <a:buSzPts val="1800"/>
              <a:buFont typeface="+mj-lt"/>
              <a:buAutoNum type="arabicPeriod"/>
            </a:pPr>
            <a:r>
              <a:rPr lang="en-GB" dirty="0"/>
              <a:t>Τέλος, μην ξεχνάτε το ευχάριστο μέρος: τη συγγραφή και δημοσίευση της πρώτης σας ανάρτησης στο ιστολόγιο. Αυτή είναι η ευκαιρία σας να εκφράσετε τις μοναδικές σκέψεις και ιδέες σας, παρέχοντας πολύτιμο περιεχόμενο στο αναγνωστικό σας κοινό. Αγκαλιάστε αυτή την ευκαιρία να μοιραστείτε τη φωνή σας με </a:t>
            </a:r>
            <a:r>
              <a:rPr lang="en-GB" b="1" dirty="0"/>
              <a:t>ενθουσιασμό</a:t>
            </a:r>
            <a:r>
              <a:rPr lang="en-GB" dirty="0"/>
              <a:t>.</a:t>
            </a:r>
            <a:endParaRPr dirty="0"/>
          </a:p>
          <a:p>
            <a:pPr marL="457200" marR="0" lvl="0" indent="-228600" algn="just" rtl="0">
              <a:lnSpc>
                <a:spcPct val="90000"/>
              </a:lnSpc>
              <a:spcBef>
                <a:spcPts val="1000"/>
              </a:spcBef>
              <a:spcAft>
                <a:spcPts val="0"/>
              </a:spcAft>
              <a:buClr>
                <a:srgbClr val="000000"/>
              </a:buClr>
              <a:buSzPts val="1800"/>
              <a:buFont typeface="Arial"/>
              <a:buNone/>
            </a:pPr>
            <a:endParaRPr dirty="0"/>
          </a:p>
        </p:txBody>
      </p:sp>
      <p:pic>
        <p:nvPicPr>
          <p:cNvPr id="156" name="Google Shape;156;p39"/>
          <p:cNvPicPr preferRelativeResize="0"/>
          <p:nvPr/>
        </p:nvPicPr>
        <p:blipFill rotWithShape="1">
          <a:blip r:embed="rId3">
            <a:alphaModFix/>
          </a:blip>
          <a:srcRect/>
          <a:stretch/>
        </p:blipFill>
        <p:spPr>
          <a:xfrm>
            <a:off x="8542421" y="1554426"/>
            <a:ext cx="3386819" cy="4268860"/>
          </a:xfrm>
          <a:prstGeom prst="rect">
            <a:avLst/>
          </a:prstGeom>
          <a:noFill/>
          <a:ln>
            <a:noFill/>
          </a:ln>
        </p:spPr>
      </p:pic>
      <p:sp>
        <p:nvSpPr>
          <p:cNvPr id="4" name="Google Shape;149;p38"/>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lt1"/>
              </a:buClr>
              <a:buSzPts val="1800"/>
              <a:buNone/>
            </a:pPr>
            <a:r>
              <a:rPr lang="en-GB" b="1" dirty="0"/>
              <a:t>Blogging </a:t>
            </a:r>
            <a:endParaRPr b="1"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40"/>
          <p:cNvSpPr txBox="1">
            <a:spLocks noGrp="1"/>
          </p:cNvSpPr>
          <p:nvPr>
            <p:ph type="body" idx="1"/>
          </p:nvPr>
        </p:nvSpPr>
        <p:spPr>
          <a:xfrm>
            <a:off x="5354053" y="1121582"/>
            <a:ext cx="6438577" cy="5096388"/>
          </a:xfrm>
          <a:prstGeom prst="rect">
            <a:avLst/>
          </a:prstGeom>
          <a:noFill/>
          <a:ln>
            <a:noFill/>
          </a:ln>
        </p:spPr>
        <p:txBody>
          <a:bodyPr spcFirstLastPara="1" wrap="square" lIns="0" tIns="0" rIns="0" bIns="0" anchor="t" anchorCtr="0">
            <a:noAutofit/>
          </a:bodyPr>
          <a:lstStyle/>
          <a:p>
            <a:pPr marL="457200" marR="0" lvl="0" indent="-228600" algn="just" rtl="0">
              <a:lnSpc>
                <a:spcPct val="90000"/>
              </a:lnSpc>
              <a:spcBef>
                <a:spcPts val="1000"/>
              </a:spcBef>
              <a:spcAft>
                <a:spcPts val="0"/>
              </a:spcAft>
              <a:buClr>
                <a:srgbClr val="000000"/>
              </a:buClr>
              <a:buSzPts val="1800"/>
              <a:buFont typeface="Arial"/>
              <a:buNone/>
            </a:pPr>
            <a:r>
              <a:rPr lang="en-GB" b="1" dirty="0">
                <a:solidFill>
                  <a:srgbClr val="187498"/>
                </a:solidFill>
              </a:rPr>
              <a:t>Τι είναι </a:t>
            </a:r>
            <a:r>
              <a:rPr lang="en-GB" b="1" dirty="0" err="1">
                <a:solidFill>
                  <a:srgbClr val="187498"/>
                </a:solidFill>
              </a:rPr>
              <a:t>το vlogging </a:t>
            </a:r>
            <a:r>
              <a:rPr lang="en-GB" b="1" dirty="0">
                <a:solidFill>
                  <a:srgbClr val="187498"/>
                </a:solidFill>
              </a:rPr>
              <a:t>και πώς να ξεκινήσετε </a:t>
            </a:r>
            <a:endParaRPr dirty="0">
              <a:solidFill>
                <a:srgbClr val="187498"/>
              </a:solidFill>
            </a:endParaRPr>
          </a:p>
          <a:p>
            <a:pPr marL="514350" lvl="0" indent="-285750" algn="just" rtl="0">
              <a:lnSpc>
                <a:spcPct val="90000"/>
              </a:lnSpc>
              <a:spcBef>
                <a:spcPts val="1000"/>
              </a:spcBef>
              <a:spcAft>
                <a:spcPts val="0"/>
              </a:spcAft>
              <a:buSzPts val="1800"/>
              <a:buFont typeface="Wingdings" panose="05000000000000000000" pitchFamily="2" charset="2"/>
              <a:buChar char="§"/>
            </a:pPr>
            <a:r>
              <a:rPr lang="en-GB" dirty="0" err="1"/>
              <a:t>Το Vlogging </a:t>
            </a:r>
            <a:r>
              <a:rPr lang="en-GB" dirty="0"/>
              <a:t>διαφέρει από το blogging, καθώς περιλαμβάνει τη δημιουργία </a:t>
            </a:r>
            <a:r>
              <a:rPr lang="en-GB" dirty="0">
                <a:solidFill>
                  <a:srgbClr val="187498"/>
                </a:solidFill>
              </a:rPr>
              <a:t>περιεχομένου βίντεο </a:t>
            </a:r>
            <a:r>
              <a:rPr lang="en-GB" dirty="0"/>
              <a:t>αντί για γραπτές αναρτήσεις.</a:t>
            </a:r>
            <a:endParaRPr dirty="0"/>
          </a:p>
          <a:p>
            <a:pPr marL="514350" lvl="0" indent="-285750" algn="just" rtl="0">
              <a:lnSpc>
                <a:spcPct val="90000"/>
              </a:lnSpc>
              <a:spcBef>
                <a:spcPts val="1000"/>
              </a:spcBef>
              <a:spcAft>
                <a:spcPts val="0"/>
              </a:spcAft>
              <a:buSzPts val="1800"/>
              <a:buFont typeface="Wingdings" panose="05000000000000000000" pitchFamily="2" charset="2"/>
              <a:buChar char="§"/>
            </a:pPr>
            <a:r>
              <a:rPr lang="en-GB" dirty="0"/>
              <a:t>Οι vloggers καταγράφουν τη ζωή και τις εμπειρίες τους μέσω βίντεο αντί να γράφουν γι' αυτές.</a:t>
            </a:r>
            <a:endParaRPr dirty="0"/>
          </a:p>
          <a:p>
            <a:pPr marL="514350" lvl="0" indent="-285750" algn="just" rtl="0">
              <a:lnSpc>
                <a:spcPct val="90000"/>
              </a:lnSpc>
              <a:spcBef>
                <a:spcPts val="1000"/>
              </a:spcBef>
              <a:spcAft>
                <a:spcPts val="0"/>
              </a:spcAft>
              <a:buSzPts val="1800"/>
              <a:buFont typeface="Wingdings" panose="05000000000000000000" pitchFamily="2" charset="2"/>
              <a:buChar char="§"/>
            </a:pPr>
            <a:r>
              <a:rPr lang="en-GB" dirty="0"/>
              <a:t>Η συχνότητα του </a:t>
            </a:r>
            <a:r>
              <a:rPr lang="en-GB" dirty="0" err="1"/>
              <a:t>vlogging </a:t>
            </a:r>
            <a:r>
              <a:rPr lang="en-GB" dirty="0"/>
              <a:t>μπορεί να ποικίλλει ανάλογα με το περιεχόμενο και τις προτιμήσεις του vlogger, με ορισμένους vloggers να δημοσιεύουν καθημερινά, ενώ άλλοι λιγότερο συχνά.</a:t>
            </a:r>
            <a:endParaRPr dirty="0"/>
          </a:p>
          <a:p>
            <a:pPr marL="514350" lvl="0" indent="-285750" algn="just" rtl="0">
              <a:lnSpc>
                <a:spcPct val="90000"/>
              </a:lnSpc>
              <a:spcBef>
                <a:spcPts val="1000"/>
              </a:spcBef>
              <a:spcAft>
                <a:spcPts val="0"/>
              </a:spcAft>
              <a:buSzPts val="1800"/>
              <a:buFont typeface="Wingdings" panose="05000000000000000000" pitchFamily="2" charset="2"/>
              <a:buChar char="§"/>
            </a:pPr>
            <a:r>
              <a:rPr lang="en-GB" b="1" dirty="0"/>
              <a:t>Η ζωντανή μετάδοση βίντεο </a:t>
            </a:r>
            <a:r>
              <a:rPr lang="en-GB" dirty="0"/>
              <a:t>σε πλατφόρμες όπως το YouTube και το Facebook είναι επίσης μια δημοφιλής μορφή </a:t>
            </a:r>
            <a:r>
              <a:rPr lang="en-GB" dirty="0" err="1"/>
              <a:t>vlogging</a:t>
            </a:r>
            <a:r>
              <a:rPr lang="en-GB" dirty="0"/>
              <a:t>.</a:t>
            </a:r>
            <a:endParaRPr dirty="0"/>
          </a:p>
          <a:p>
            <a:pPr marL="514350" lvl="0" indent="-285750" algn="just" rtl="0">
              <a:lnSpc>
                <a:spcPct val="90000"/>
              </a:lnSpc>
              <a:spcBef>
                <a:spcPts val="1000"/>
              </a:spcBef>
              <a:spcAft>
                <a:spcPts val="0"/>
              </a:spcAft>
              <a:buSzPts val="1800"/>
              <a:buFont typeface="Wingdings" panose="05000000000000000000" pitchFamily="2" charset="2"/>
              <a:buChar char="§"/>
            </a:pPr>
            <a:r>
              <a:rPr lang="en-GB" dirty="0"/>
              <a:t>Οι vloggers συνήθως μιλούν απευθείας στην κάμερα, μοιράζονται τις καθημερινές τους δραστηριότητες ή συζητούν συγκεκριμένα θέματα.</a:t>
            </a:r>
            <a:endParaRPr dirty="0"/>
          </a:p>
          <a:p>
            <a:pPr marL="514350" lvl="0" indent="-285750" algn="just" rtl="0">
              <a:lnSpc>
                <a:spcPct val="90000"/>
              </a:lnSpc>
              <a:spcBef>
                <a:spcPts val="1000"/>
              </a:spcBef>
              <a:spcAft>
                <a:spcPts val="0"/>
              </a:spcAft>
              <a:buSzPts val="1800"/>
              <a:buFont typeface="Wingdings" panose="05000000000000000000" pitchFamily="2" charset="2"/>
              <a:buChar char="§"/>
            </a:pPr>
            <a:r>
              <a:rPr lang="en-GB" dirty="0"/>
              <a:t>Αν ενδιαφέρεστε να ξεκινήσετε </a:t>
            </a:r>
            <a:r>
              <a:rPr lang="en-GB" dirty="0" err="1"/>
              <a:t>το vlogging</a:t>
            </a:r>
            <a:r>
              <a:rPr lang="en-GB" dirty="0"/>
              <a:t>, είναι χρήσιμο να παρακολουθείτε και να αναλύετε διάφορους vloggers για να αντλήσετε έμπνευση και πληροφορίες σχετικά με διαφορετικά στυλ και προσεγγίσεις.</a:t>
            </a:r>
            <a:endParaRPr dirty="0"/>
          </a:p>
          <a:p>
            <a:pPr marL="228600" lvl="0" indent="0" algn="just" rtl="0">
              <a:lnSpc>
                <a:spcPct val="90000"/>
              </a:lnSpc>
              <a:spcBef>
                <a:spcPts val="1000"/>
              </a:spcBef>
              <a:spcAft>
                <a:spcPts val="0"/>
              </a:spcAft>
              <a:buSzPts val="1800"/>
              <a:buNone/>
            </a:pPr>
            <a:endParaRPr dirty="0"/>
          </a:p>
          <a:p>
            <a:pPr marL="457200" marR="0" lvl="0" indent="-228600" algn="just" rtl="0">
              <a:lnSpc>
                <a:spcPct val="90000"/>
              </a:lnSpc>
              <a:spcBef>
                <a:spcPts val="1000"/>
              </a:spcBef>
              <a:spcAft>
                <a:spcPts val="0"/>
              </a:spcAft>
              <a:buClr>
                <a:srgbClr val="000000"/>
              </a:buClr>
              <a:buSzPts val="1800"/>
              <a:buFont typeface="Arial"/>
              <a:buNone/>
            </a:pPr>
            <a:r>
              <a:rPr lang="en-GB" dirty="0"/>
              <a:t> </a:t>
            </a:r>
            <a:endParaRPr dirty="0"/>
          </a:p>
          <a:p>
            <a:pPr marL="457200" marR="0" lvl="0" indent="-228600" algn="just" rtl="0">
              <a:lnSpc>
                <a:spcPct val="90000"/>
              </a:lnSpc>
              <a:spcBef>
                <a:spcPts val="1000"/>
              </a:spcBef>
              <a:spcAft>
                <a:spcPts val="0"/>
              </a:spcAft>
              <a:buClr>
                <a:srgbClr val="000000"/>
              </a:buClr>
              <a:buSzPts val="1800"/>
              <a:buFont typeface="Arial"/>
              <a:buNone/>
            </a:pPr>
            <a:endParaRPr dirty="0"/>
          </a:p>
        </p:txBody>
      </p:sp>
      <p:sp>
        <p:nvSpPr>
          <p:cNvPr id="163" name="Google Shape;163;p40"/>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lt1"/>
              </a:buClr>
              <a:buSzPts val="1800"/>
              <a:buNone/>
            </a:pPr>
            <a:r>
              <a:rPr lang="en-GB" b="1" dirty="0" err="1"/>
              <a:t>Vloggin</a:t>
            </a:r>
            <a:r>
              <a:rPr lang="en-GB" b="1" dirty="0"/>
              <a:t>g </a:t>
            </a:r>
            <a:endParaRPr b="1" dirty="0"/>
          </a:p>
        </p:txBody>
      </p:sp>
      <p:pic>
        <p:nvPicPr>
          <p:cNvPr id="164" name="Google Shape;164;p40"/>
          <p:cNvPicPr preferRelativeResize="0"/>
          <p:nvPr/>
        </p:nvPicPr>
        <p:blipFill rotWithShape="1">
          <a:blip r:embed="rId3">
            <a:alphaModFix/>
          </a:blip>
          <a:srcRect/>
          <a:stretch/>
        </p:blipFill>
        <p:spPr>
          <a:xfrm>
            <a:off x="399370" y="1918466"/>
            <a:ext cx="4834367" cy="3291208"/>
          </a:xfrm>
          <a:prstGeom prst="rect">
            <a:avLst/>
          </a:prstGeom>
          <a:noFill/>
          <a:ln>
            <a:noFill/>
          </a:ln>
        </p:spPr>
      </p:pic>
      <p:sp>
        <p:nvSpPr>
          <p:cNvPr id="165" name="Google Shape;165;p40"/>
          <p:cNvSpPr txBox="1"/>
          <p:nvPr/>
        </p:nvSpPr>
        <p:spPr>
          <a:xfrm>
            <a:off x="1402080" y="7596647"/>
            <a:ext cx="4165600" cy="2308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900" b="0" i="0" u="sng" strike="noStrike" cap="none">
                <a:solidFill>
                  <a:srgbClr val="000000"/>
                </a:solidFill>
                <a:latin typeface="Arial"/>
                <a:ea typeface="Arial"/>
                <a:cs typeface="Arial"/>
                <a:sym typeface="Arial"/>
                <a:hlinkClick r:id="rId4">
                  <a:extLst>
                    <a:ext uri="{A12FA001-AC4F-418D-AE19-62706E023703}">
                      <ahyp:hlinkClr xmlns:ahyp="http://schemas.microsoft.com/office/drawing/2018/hyperlinkcolor" val="tx"/>
                    </a:ext>
                  </a:extLst>
                </a:hlinkClick>
              </a:rPr>
              <a:t>Αυτή η φωτογραφία </a:t>
            </a:r>
            <a:r>
              <a:rPr lang="en-GB" sz="900" b="0" i="0" u="none" strike="noStrike" cap="none">
                <a:solidFill>
                  <a:srgbClr val="000000"/>
                </a:solidFill>
                <a:latin typeface="Arial"/>
                <a:ea typeface="Arial"/>
                <a:cs typeface="Arial"/>
                <a:sym typeface="Arial"/>
              </a:rPr>
              <a:t>από Άγνωστος Συγγραφέας έχει άδεια χρήσης </a:t>
            </a:r>
            <a:r>
              <a:rPr lang="en-GB" sz="900" b="0" i="0" u="sng" strike="noStrike" cap="none">
                <a:solidFill>
                  <a:srgbClr val="000000"/>
                </a:solidFill>
                <a:latin typeface="Arial"/>
                <a:ea typeface="Arial"/>
                <a:cs typeface="Arial"/>
                <a:sym typeface="Arial"/>
                <a:hlinkClick r:id="rId5">
                  <a:extLst>
                    <a:ext uri="{A12FA001-AC4F-418D-AE19-62706E023703}">
                      <ahyp:hlinkClr xmlns:ahyp="http://schemas.microsoft.com/office/drawing/2018/hyperlinkcolor" val="tx"/>
                    </a:ext>
                  </a:extLst>
                </a:hlinkClick>
              </a:rPr>
              <a:t>CC BY-ND</a:t>
            </a:r>
            <a:endParaRPr sz="900" b="0" i="0" u="none" strike="noStrike" cap="none">
              <a:solidFill>
                <a:srgbClr val="000000"/>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41"/>
          <p:cNvSpPr txBox="1">
            <a:spLocks noGrp="1"/>
          </p:cNvSpPr>
          <p:nvPr>
            <p:ph type="body" idx="1"/>
          </p:nvPr>
        </p:nvSpPr>
        <p:spPr>
          <a:xfrm>
            <a:off x="308542" y="1067335"/>
            <a:ext cx="11747099" cy="5285937"/>
          </a:xfrm>
          <a:prstGeom prst="rect">
            <a:avLst/>
          </a:prstGeom>
          <a:noFill/>
          <a:ln>
            <a:noFill/>
          </a:ln>
        </p:spPr>
        <p:txBody>
          <a:bodyPr spcFirstLastPara="1" wrap="square" lIns="0" tIns="0" rIns="0" bIns="0" anchor="t" anchorCtr="0">
            <a:noAutofit/>
          </a:bodyPr>
          <a:lstStyle/>
          <a:p>
            <a:pPr marL="457200" marR="0" lvl="0" indent="-228600" algn="just" rtl="0">
              <a:lnSpc>
                <a:spcPct val="90000"/>
              </a:lnSpc>
              <a:spcBef>
                <a:spcPts val="1000"/>
              </a:spcBef>
              <a:spcAft>
                <a:spcPts val="0"/>
              </a:spcAft>
              <a:buClr>
                <a:srgbClr val="000000"/>
              </a:buClr>
              <a:buSzPts val="1800"/>
              <a:buFont typeface="Arial"/>
              <a:buNone/>
            </a:pPr>
            <a:r>
              <a:rPr lang="en-GB" sz="1600" b="1" dirty="0">
                <a:solidFill>
                  <a:srgbClr val="187498"/>
                </a:solidFill>
              </a:rPr>
              <a:t>Πώς να ξεκινήσετε το δικό σας vlog - βήμα προς βήμα: </a:t>
            </a:r>
            <a:endParaRPr sz="1600" b="1" dirty="0">
              <a:solidFill>
                <a:srgbClr val="187498"/>
              </a:solidFill>
            </a:endParaRPr>
          </a:p>
          <a:p>
            <a:pPr marL="514350" lvl="0" indent="-285750" algn="l" rtl="0">
              <a:lnSpc>
                <a:spcPct val="90000"/>
              </a:lnSpc>
              <a:spcBef>
                <a:spcPts val="1000"/>
              </a:spcBef>
              <a:spcAft>
                <a:spcPts val="0"/>
              </a:spcAft>
              <a:buSzPts val="1800"/>
              <a:buFont typeface="Wingdings" panose="05000000000000000000" pitchFamily="2" charset="2"/>
              <a:buChar char="§"/>
            </a:pPr>
            <a:r>
              <a:rPr lang="en-GB" sz="1600" dirty="0">
                <a:solidFill>
                  <a:srgbClr val="187498"/>
                </a:solidFill>
              </a:rPr>
              <a:t>Επιλογή θέματος: </a:t>
            </a:r>
            <a:r>
              <a:rPr lang="en-GB" sz="1600" dirty="0"/>
              <a:t>Αποφασίστε για ένα θέμα </a:t>
            </a:r>
            <a:r>
              <a:rPr lang="en-GB" sz="1600" dirty="0" err="1"/>
              <a:t>vlogging </a:t>
            </a:r>
            <a:r>
              <a:rPr lang="en-GB" sz="1600" dirty="0"/>
              <a:t>που να ανταποκρίνεται στο πάθος και τα ενδιαφέροντά σας, επιτρέποντάς σας να δημιουργείτε συνεχώς ελκυστικό περιεχόμενο. Επικεντρωθείτε σε μια λέξη-κλειδί που περικλείει το θέμα που επιλέξατε.</a:t>
            </a:r>
            <a:endParaRPr sz="1600" dirty="0"/>
          </a:p>
          <a:p>
            <a:pPr marL="514350" lvl="0" indent="-285750" algn="l" rtl="0">
              <a:lnSpc>
                <a:spcPct val="90000"/>
              </a:lnSpc>
              <a:spcBef>
                <a:spcPts val="1000"/>
              </a:spcBef>
              <a:spcAft>
                <a:spcPts val="0"/>
              </a:spcAft>
              <a:buSzPts val="1800"/>
              <a:buFont typeface="Wingdings" panose="05000000000000000000" pitchFamily="2" charset="2"/>
              <a:buChar char="§"/>
            </a:pPr>
            <a:r>
              <a:rPr lang="en-GB" sz="1600" dirty="0">
                <a:solidFill>
                  <a:srgbClr val="187498"/>
                </a:solidFill>
              </a:rPr>
              <a:t>Κοινό-στόχος: </a:t>
            </a:r>
            <a:r>
              <a:rPr lang="en-GB" sz="1600" dirty="0"/>
              <a:t>Προσδιορίστε και περιορίστε το κοινό-στόχο σας με βάση παράγοντες όπως το φύλο, η ηλικία, το επάγγελμα, το επίπεδο γνώσεων ή η τοποθεσία. Προσαρμόστε το περιεχόμενό σας ώστε να ανταποκρίνεται ειδικά σε αυτό το τμήμα κοινού. Χρησιμοποιήστε εργαλεία έρευνας λέξεων-κλειδιών για να μετρήσετε τον μηνιαίο όγκο αναζήτησης που σχετίζεται με το θέμα σας σε πλατφόρμες όπως το YouTube.</a:t>
            </a:r>
            <a:endParaRPr sz="1600" dirty="0"/>
          </a:p>
          <a:p>
            <a:pPr marL="514350" lvl="0" indent="-285750" algn="l" rtl="0">
              <a:lnSpc>
                <a:spcPct val="90000"/>
              </a:lnSpc>
              <a:spcBef>
                <a:spcPts val="1000"/>
              </a:spcBef>
              <a:spcAft>
                <a:spcPts val="0"/>
              </a:spcAft>
              <a:buSzPts val="1800"/>
              <a:buFont typeface="Wingdings" panose="05000000000000000000" pitchFamily="2" charset="2"/>
              <a:buChar char="§"/>
            </a:pPr>
            <a:r>
              <a:rPr lang="en-GB" sz="1600" dirty="0">
                <a:solidFill>
                  <a:srgbClr val="187498"/>
                </a:solidFill>
              </a:rPr>
              <a:t>Επιλογή πλατφόρμας: </a:t>
            </a:r>
            <a:r>
              <a:rPr lang="en-GB" sz="1600" dirty="0"/>
              <a:t>Επιλέξτε μια πλατφόρμα (όπως το YouTube, το Facebook ή </a:t>
            </a:r>
            <a:r>
              <a:rPr lang="en-GB" sz="1600" dirty="0" err="1"/>
              <a:t>το TikTok</a:t>
            </a:r>
            <a:r>
              <a:rPr lang="en-GB" sz="1600" dirty="0"/>
              <a:t>) όπου το κοινό-στόχος σας είναι πιθανότερο να είναι ενεργό και να συμμετέχει.</a:t>
            </a:r>
            <a:endParaRPr sz="1600" dirty="0"/>
          </a:p>
          <a:p>
            <a:pPr marL="514350" lvl="0" indent="-285750" algn="l" rtl="0">
              <a:lnSpc>
                <a:spcPct val="90000"/>
              </a:lnSpc>
              <a:spcBef>
                <a:spcPts val="1000"/>
              </a:spcBef>
              <a:spcAft>
                <a:spcPts val="0"/>
              </a:spcAft>
              <a:buSzPts val="1800"/>
              <a:buFont typeface="Wingdings" panose="05000000000000000000" pitchFamily="2" charset="2"/>
              <a:buChar char="§"/>
            </a:pPr>
            <a:r>
              <a:rPr lang="en-GB" sz="1600" dirty="0">
                <a:solidFill>
                  <a:srgbClr val="187498"/>
                </a:solidFill>
              </a:rPr>
              <a:t>Εξοπλισμός </a:t>
            </a:r>
            <a:r>
              <a:rPr lang="en-GB" sz="1600" dirty="0" err="1">
                <a:solidFill>
                  <a:srgbClr val="187498"/>
                </a:solidFill>
              </a:rPr>
              <a:t>Vlogging: </a:t>
            </a:r>
            <a:r>
              <a:rPr lang="en-GB" sz="1600" dirty="0"/>
              <a:t>Συγκεντρώστε τον απαραίτητο εξοπλισμό που απαιτείται για </a:t>
            </a:r>
            <a:r>
              <a:rPr lang="en-GB" sz="1600" dirty="0" err="1"/>
              <a:t>το vlogging</a:t>
            </a:r>
            <a:r>
              <a:rPr lang="en-GB" sz="1600" dirty="0"/>
              <a:t>, όπως κάμερα, μικρόφωνο, εξοπλισμό φωτισμού, λογισμικό επεξεργασίας και τυχόν πρόσθετα εργαλεία ή αξεσουάρ που ανταποκρίνονται στις συγκεκριμένες ανάγκες σας.</a:t>
            </a:r>
            <a:endParaRPr sz="1600" dirty="0"/>
          </a:p>
          <a:p>
            <a:pPr marL="514350" lvl="0" indent="-285750" algn="l" rtl="0">
              <a:lnSpc>
                <a:spcPct val="90000"/>
              </a:lnSpc>
              <a:spcBef>
                <a:spcPts val="1000"/>
              </a:spcBef>
              <a:spcAft>
                <a:spcPts val="0"/>
              </a:spcAft>
              <a:buSzPts val="1800"/>
              <a:buFont typeface="Wingdings" panose="05000000000000000000" pitchFamily="2" charset="2"/>
              <a:buChar char="§"/>
            </a:pPr>
            <a:r>
              <a:rPr lang="en-GB" sz="1600" dirty="0">
                <a:solidFill>
                  <a:srgbClr val="187498"/>
                </a:solidFill>
              </a:rPr>
              <a:t>Αντλήστε έμπνευση: </a:t>
            </a:r>
            <a:r>
              <a:rPr lang="en-GB" sz="1600" dirty="0"/>
              <a:t>Αναζητήστε έμπνευση από άλλους επιτυχημένους vloggers και κανάλια που σχετίζονται με το θέμα που έχετε επιλέξει. Ασχοληθείτε με το περιεχόμενό τους, αφήνοντας σχόλια με νόημα και αξιοποιώντας τη λέξη-κλειδί που έχετε επιλέξει για να δημιουργήσετε συνδέσεις.</a:t>
            </a:r>
            <a:endParaRPr sz="1600" dirty="0"/>
          </a:p>
          <a:p>
            <a:pPr marL="514350" lvl="0" indent="-285750" algn="l" rtl="0">
              <a:lnSpc>
                <a:spcPct val="90000"/>
              </a:lnSpc>
              <a:spcBef>
                <a:spcPts val="1000"/>
              </a:spcBef>
              <a:spcAft>
                <a:spcPts val="0"/>
              </a:spcAft>
              <a:buSzPts val="1800"/>
              <a:buFont typeface="Wingdings" panose="05000000000000000000" pitchFamily="2" charset="2"/>
              <a:buChar char="§"/>
            </a:pPr>
            <a:r>
              <a:rPr lang="en-GB" sz="1600" dirty="0" err="1">
                <a:solidFill>
                  <a:srgbClr val="187498"/>
                </a:solidFill>
              </a:rPr>
              <a:t>Δημιουργί</a:t>
            </a:r>
            <a:r>
              <a:rPr lang="en-GB" sz="1600" dirty="0">
                <a:solidFill>
                  <a:srgbClr val="187498"/>
                </a:solidFill>
              </a:rPr>
              <a:t>α </a:t>
            </a:r>
            <a:r>
              <a:rPr lang="en-US" sz="1600" dirty="0">
                <a:solidFill>
                  <a:srgbClr val="187498"/>
                </a:solidFill>
              </a:rPr>
              <a:t>brand</a:t>
            </a:r>
            <a:r>
              <a:rPr lang="en-GB" sz="1600" dirty="0">
                <a:solidFill>
                  <a:srgbClr val="187498"/>
                </a:solidFill>
              </a:rPr>
              <a:t>: </a:t>
            </a:r>
            <a:r>
              <a:rPr lang="en-GB" sz="1600" dirty="0"/>
              <a:t>Αναπτύξτε μια ισχυρή ταυτότητα μάρκας για το vlog σας, καθορίζοντας το θέμα του, κατανοώντας το κοινό σας και επιλέγοντας μερικά περιγραφικά επίθετα που θα καθοδηγήσουν τη δημιουργία του περιεχομένου σας. Η συνέπεια στην ανάρτηση, η εφαρμογή στρατηγικών SEO και η παροχή πολύτιμου περιεχομένου στο κοινό σας είναι ζωτικής σημασίας για την ανάπτυξη </a:t>
            </a:r>
            <a:r>
              <a:rPr lang="el-GR" sz="1600" dirty="0"/>
              <a:t> του </a:t>
            </a:r>
            <a:r>
              <a:rPr lang="en-US" sz="1600" dirty="0"/>
              <a:t>brand</a:t>
            </a:r>
            <a:r>
              <a:rPr lang="el-GR" sz="1600" dirty="0"/>
              <a:t> σας. </a:t>
            </a:r>
          </a:p>
          <a:p>
            <a:pPr marL="514350" lvl="0" indent="-285750" algn="l" rtl="0">
              <a:lnSpc>
                <a:spcPct val="90000"/>
              </a:lnSpc>
              <a:spcBef>
                <a:spcPts val="1000"/>
              </a:spcBef>
              <a:spcAft>
                <a:spcPts val="0"/>
              </a:spcAft>
              <a:buSzPts val="1800"/>
              <a:buFont typeface="Wingdings" panose="05000000000000000000" pitchFamily="2" charset="2"/>
              <a:buChar char="§"/>
            </a:pPr>
            <a:r>
              <a:rPr lang="en-GB" sz="1600" dirty="0" err="1">
                <a:solidFill>
                  <a:srgbClr val="187498"/>
                </a:solidFill>
              </a:rPr>
              <a:t>Δημιουργί</a:t>
            </a:r>
            <a:r>
              <a:rPr lang="en-GB" sz="1600" dirty="0">
                <a:solidFill>
                  <a:srgbClr val="187498"/>
                </a:solidFill>
              </a:rPr>
              <a:t>α και εκτόξευση καναλιών: </a:t>
            </a:r>
            <a:r>
              <a:rPr lang="en-GB" sz="1600" dirty="0"/>
              <a:t>Σχεδιάστε τα βίντεό σας εκ των προτέρων, περιγράφοντας θέματα και ενσωματώνοντας σχετικές λέξεις-κλειδιά, ή επιλέξτε μια πιο αυθόρμητη προσέγγιση. Τέλος, δημιουργήστε και κυκλοφορήστε το πρώτο σας βίντεο για να ξεκινήσετε το ταξίδι σας </a:t>
            </a:r>
            <a:r>
              <a:rPr lang="en-GB" sz="1600" dirty="0" err="1"/>
              <a:t>στο vlogging.</a:t>
            </a:r>
            <a:endParaRPr sz="1600" dirty="0"/>
          </a:p>
          <a:p>
            <a:pPr marL="457200" marR="0" lvl="0" indent="-228600" algn="just" rtl="0">
              <a:lnSpc>
                <a:spcPct val="90000"/>
              </a:lnSpc>
              <a:spcBef>
                <a:spcPts val="1000"/>
              </a:spcBef>
              <a:spcAft>
                <a:spcPts val="0"/>
              </a:spcAft>
              <a:buClr>
                <a:srgbClr val="000000"/>
              </a:buClr>
              <a:buSzPts val="1800"/>
              <a:buFont typeface="Arial"/>
              <a:buNone/>
            </a:pPr>
            <a:endParaRPr sz="1600" dirty="0"/>
          </a:p>
          <a:p>
            <a:pPr marL="457200" marR="0" lvl="0" indent="-228600" algn="just" rtl="0">
              <a:lnSpc>
                <a:spcPct val="90000"/>
              </a:lnSpc>
              <a:spcBef>
                <a:spcPts val="1000"/>
              </a:spcBef>
              <a:spcAft>
                <a:spcPts val="0"/>
              </a:spcAft>
              <a:buClr>
                <a:srgbClr val="000000"/>
              </a:buClr>
              <a:buSzPts val="1800"/>
              <a:buFont typeface="Arial"/>
              <a:buNone/>
            </a:pPr>
            <a:endParaRPr sz="1600" dirty="0"/>
          </a:p>
        </p:txBody>
      </p:sp>
      <p:sp>
        <p:nvSpPr>
          <p:cNvPr id="3" name="Google Shape;163;p40"/>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lt1"/>
              </a:buClr>
              <a:buSzPts val="1800"/>
              <a:buNone/>
            </a:pPr>
            <a:r>
              <a:rPr lang="en-GB" b="1" dirty="0" err="1"/>
              <a:t>Vloggin</a:t>
            </a:r>
            <a:r>
              <a:rPr lang="en-GB" b="1" dirty="0"/>
              <a:t>g </a:t>
            </a:r>
            <a:endParaRPr b="1"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42"/>
          <p:cNvSpPr txBox="1">
            <a:spLocks noGrp="1"/>
          </p:cNvSpPr>
          <p:nvPr>
            <p:ph type="body" idx="1"/>
          </p:nvPr>
        </p:nvSpPr>
        <p:spPr>
          <a:xfrm>
            <a:off x="95249" y="1076869"/>
            <a:ext cx="7927359" cy="5383184"/>
          </a:xfrm>
          <a:prstGeom prst="rect">
            <a:avLst/>
          </a:prstGeom>
          <a:noFill/>
          <a:ln>
            <a:noFill/>
          </a:ln>
        </p:spPr>
        <p:txBody>
          <a:bodyPr spcFirstLastPara="1" wrap="square" lIns="0" tIns="0" rIns="0" bIns="0" anchor="t" anchorCtr="0">
            <a:noAutofit/>
          </a:bodyPr>
          <a:lstStyle/>
          <a:p>
            <a:pPr marL="228600" lvl="0" indent="0" algn="just" rtl="0">
              <a:lnSpc>
                <a:spcPct val="90000"/>
              </a:lnSpc>
              <a:spcBef>
                <a:spcPts val="1000"/>
              </a:spcBef>
              <a:spcAft>
                <a:spcPts val="0"/>
              </a:spcAft>
              <a:buSzPts val="1800"/>
            </a:pPr>
            <a:r>
              <a:rPr lang="en-GB" sz="1600" dirty="0"/>
              <a:t>Οι διαδικτυακοί χώροι που είναι γνωστοί ως </a:t>
            </a:r>
            <a:r>
              <a:rPr lang="en-GB" sz="1600" b="1" dirty="0">
                <a:solidFill>
                  <a:srgbClr val="187498"/>
                </a:solidFill>
              </a:rPr>
              <a:t>πλατφόρμες crowdsourcing </a:t>
            </a:r>
            <a:r>
              <a:rPr lang="el-GR" sz="1600" dirty="0"/>
              <a:t>και μ</a:t>
            </a:r>
            <a:r>
              <a:rPr lang="en-GB" sz="1600" dirty="0" err="1"/>
              <a:t>ερικές</a:t>
            </a:r>
            <a:r>
              <a:rPr lang="en-GB" sz="1600" dirty="0"/>
              <a:t> φορές αναφέρονται ως ιστότοποι crowdfunding, παρέχουν στις τοπικές κυβερνήσεις τη δυνατότητα να χρησιμοποιούν τη συλλογική νοημοσύνη του πλήθους για διάφορες λειτουργίες. Σε αυτές περιλαμβάνονται:</a:t>
            </a:r>
            <a:endParaRPr sz="1600" dirty="0"/>
          </a:p>
          <a:p>
            <a:pPr marL="514350" lvl="0" indent="-285750" algn="just" rtl="0">
              <a:lnSpc>
                <a:spcPct val="90000"/>
              </a:lnSpc>
              <a:spcBef>
                <a:spcPts val="1000"/>
              </a:spcBef>
              <a:spcAft>
                <a:spcPts val="0"/>
              </a:spcAft>
              <a:buSzPts val="1800"/>
              <a:buFont typeface="Wingdings" panose="05000000000000000000" pitchFamily="2" charset="2"/>
              <a:buChar char="§"/>
            </a:pPr>
            <a:r>
              <a:rPr lang="en-GB" sz="1600" dirty="0" err="1"/>
              <a:t>Αξιο</a:t>
            </a:r>
            <a:r>
              <a:rPr lang="en-GB" sz="1600" dirty="0"/>
              <a:t>ποιώντας την ψηφιακή τεχνολογία, η συμμετοχή των πολιτών μπορεί να ενισχυθεί. Για παράδειγμα, εφαρμογές όπως το </a:t>
            </a:r>
            <a:r>
              <a:rPr lang="en-GB" sz="1600" b="1" dirty="0" err="1"/>
              <a:t>FixMyStreet </a:t>
            </a:r>
            <a:r>
              <a:rPr lang="en-GB" sz="1600" dirty="0"/>
              <a:t>επιτρέπουν στους κατοίκους να παρακολουθούν το έργο των δημόσιων υπαλλήλων σε πραγματικό χρόνο, με βάση τις εισροές του κοινού.</a:t>
            </a:r>
            <a:endParaRPr sz="1600" dirty="0"/>
          </a:p>
          <a:p>
            <a:pPr marL="514350" lvl="0" indent="-285750" algn="just" rtl="0">
              <a:lnSpc>
                <a:spcPct val="90000"/>
              </a:lnSpc>
              <a:spcBef>
                <a:spcPts val="1000"/>
              </a:spcBef>
              <a:spcAft>
                <a:spcPts val="0"/>
              </a:spcAft>
              <a:buSzPts val="1800"/>
              <a:buFont typeface="Wingdings" panose="05000000000000000000" pitchFamily="2" charset="2"/>
              <a:buChar char="§"/>
            </a:pPr>
            <a:r>
              <a:rPr lang="en-GB" sz="1600" dirty="0"/>
              <a:t>Το Crowdsourcing μπορεί να χρησιμοποιηθεί ως στρατηγική για την αναζωπύρωση του πολιτικού ενδιαφέροντος των απαθών πολιτών, ενθαρρύνοντας τις απόψεις των εμπειρογνωμόνων. Πλατφόρμες όπως η </a:t>
            </a:r>
            <a:r>
              <a:rPr lang="en-GB" sz="1600" b="1" dirty="0"/>
              <a:t>Idée Paris </a:t>
            </a:r>
            <a:r>
              <a:rPr lang="en-GB" sz="1600" dirty="0"/>
              <a:t>επιτρέπουν στους κατοίκους να προτείνουν και να ψηφίζουν για νέα έργα στην πόλη τους.</a:t>
            </a:r>
            <a:endParaRPr sz="1600" dirty="0"/>
          </a:p>
          <a:p>
            <a:pPr marL="514350" lvl="0" indent="-285750" algn="just" rtl="0">
              <a:lnSpc>
                <a:spcPct val="90000"/>
              </a:lnSpc>
              <a:spcBef>
                <a:spcPts val="1000"/>
              </a:spcBef>
              <a:spcAft>
                <a:spcPts val="0"/>
              </a:spcAft>
              <a:buSzPts val="1800"/>
              <a:buFont typeface="Wingdings" panose="05000000000000000000" pitchFamily="2" charset="2"/>
              <a:buChar char="§"/>
            </a:pPr>
            <a:r>
              <a:rPr lang="en-GB" sz="1600" dirty="0"/>
              <a:t>Επιπλέον, ένας αυξανόμενος αριθμός πόλεων εισάγει εφαρμογές για κινητά τηλέφωνα που επιτρέπουν στους κατοίκους να ειδοποιούν άμεσα την τοπική κυβέρνηση για θέματα που κυμαίνονται από τη διάθεση των απορριμμάτων, τις συνθήκες των δρόμων και τα κυκλοφοριακά προβλήματα. Το "</a:t>
            </a:r>
            <a:r>
              <a:rPr lang="en-GB" sz="1600" b="1" dirty="0"/>
              <a:t>Find it, Fix it"</a:t>
            </a:r>
            <a:r>
              <a:rPr lang="en-GB" sz="1600" dirty="0"/>
              <a:t>, μια υπηρεσία που υιοθετήθηκε από το Σιάτλ, και η αντίστοιχη του Γιοχάνεσμπουργκ αποτελούν παραδείγματα τέτοιων πρωτοβουλιών.</a:t>
            </a:r>
            <a:endParaRPr sz="1600" dirty="0"/>
          </a:p>
          <a:p>
            <a:pPr marL="514350" lvl="0" indent="-285750" algn="just" rtl="0">
              <a:lnSpc>
                <a:spcPct val="90000"/>
              </a:lnSpc>
              <a:spcBef>
                <a:spcPts val="1000"/>
              </a:spcBef>
              <a:spcAft>
                <a:spcPts val="0"/>
              </a:spcAft>
              <a:buSzPts val="1800"/>
              <a:buFont typeface="Wingdings" panose="05000000000000000000" pitchFamily="2" charset="2"/>
              <a:buChar char="§"/>
            </a:pPr>
            <a:r>
              <a:rPr lang="en-GB" sz="1600" dirty="0"/>
              <a:t>Ένα ενδιαφέρον αστικό ψηφιακό μοντέλο crowdsourcing είναι ο διαδικτυακός χάρτης </a:t>
            </a:r>
            <a:r>
              <a:rPr lang="en-GB" sz="1600" b="1" dirty="0"/>
              <a:t>Hood Maps. </a:t>
            </a:r>
            <a:r>
              <a:rPr lang="en-GB" sz="1600" dirty="0"/>
              <a:t>Αυτή η εφαρμογή επιτρέπει σε οποιονδήποτε να συνεισφέρει σχόλια σχετικά με τα δημογραφικά στοιχεία συγκεκριμένων γειτονιών, εντοπίζοντας περιοχές στις οποίες κυριαρχούν ομάδες όπως οι hipsters, οι τουρίστες, οι εύποροι, οι μέσοι άνθρωποι, οι επαγγελματίες ή οι κοινότητες κολεγίων.</a:t>
            </a:r>
            <a:endParaRPr sz="1600" dirty="0"/>
          </a:p>
          <a:p>
            <a:pPr marL="457200" marR="0" lvl="0" indent="-228600" algn="just" rtl="0">
              <a:lnSpc>
                <a:spcPct val="90000"/>
              </a:lnSpc>
              <a:spcBef>
                <a:spcPts val="1000"/>
              </a:spcBef>
              <a:spcAft>
                <a:spcPts val="0"/>
              </a:spcAft>
              <a:buClr>
                <a:srgbClr val="000000"/>
              </a:buClr>
              <a:buSzPts val="1800"/>
              <a:buFont typeface="Arial"/>
              <a:buNone/>
            </a:pPr>
            <a:endParaRPr sz="1600" dirty="0"/>
          </a:p>
        </p:txBody>
      </p:sp>
      <p:sp>
        <p:nvSpPr>
          <p:cNvPr id="177" name="Google Shape;177;p42"/>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lt1"/>
              </a:buClr>
              <a:buSzPts val="1800"/>
              <a:buNone/>
            </a:pPr>
            <a:r>
              <a:rPr lang="en-GB" b="1" dirty="0"/>
              <a:t>Πλατφόρμες Crowdsourcing</a:t>
            </a:r>
            <a:endParaRPr dirty="0"/>
          </a:p>
        </p:txBody>
      </p:sp>
      <p:pic>
        <p:nvPicPr>
          <p:cNvPr id="178" name="Google Shape;178;p42"/>
          <p:cNvPicPr preferRelativeResize="0"/>
          <p:nvPr/>
        </p:nvPicPr>
        <p:blipFill rotWithShape="1">
          <a:blip r:embed="rId3">
            <a:alphaModFix/>
          </a:blip>
          <a:srcRect/>
          <a:stretch/>
        </p:blipFill>
        <p:spPr>
          <a:xfrm>
            <a:off x="8315324" y="2957417"/>
            <a:ext cx="3876675" cy="1519333"/>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43"/>
          <p:cNvSpPr txBox="1">
            <a:spLocks noGrp="1"/>
          </p:cNvSpPr>
          <p:nvPr>
            <p:ph type="body" idx="1"/>
          </p:nvPr>
        </p:nvSpPr>
        <p:spPr>
          <a:xfrm>
            <a:off x="437528" y="1369700"/>
            <a:ext cx="10773397" cy="5204700"/>
          </a:xfrm>
          <a:prstGeom prst="rect">
            <a:avLst/>
          </a:prstGeom>
          <a:noFill/>
          <a:ln>
            <a:noFill/>
          </a:ln>
        </p:spPr>
        <p:txBody>
          <a:bodyPr spcFirstLastPara="1" wrap="square" lIns="0" tIns="0" rIns="0" bIns="0" anchor="t" anchorCtr="0">
            <a:noAutofit/>
          </a:bodyPr>
          <a:lstStyle/>
          <a:p>
            <a:pPr marL="514350" lvl="0" indent="-285750" algn="just" rtl="0">
              <a:lnSpc>
                <a:spcPct val="90000"/>
              </a:lnSpc>
              <a:spcBef>
                <a:spcPts val="1000"/>
              </a:spcBef>
              <a:spcAft>
                <a:spcPts val="0"/>
              </a:spcAft>
              <a:buSzPts val="1800"/>
              <a:buFont typeface="Wingdings" panose="05000000000000000000" pitchFamily="2" charset="2"/>
              <a:buChar char="§"/>
            </a:pPr>
            <a:r>
              <a:rPr lang="en-GB" dirty="0"/>
              <a:t>Η προσέγγιση αυτή δίνει στους </a:t>
            </a:r>
            <a:r>
              <a:rPr lang="en-GB" b="1" dirty="0"/>
              <a:t>πολίτες τη δυνατότητα </a:t>
            </a:r>
            <a:r>
              <a:rPr lang="en-GB" dirty="0"/>
              <a:t>να αποφασίζουν πώς θα διατεθεί ένα τμήμα του προϋπολογισμού της τοπικής αυτοδιοίκησης.</a:t>
            </a:r>
            <a:endParaRPr dirty="0"/>
          </a:p>
          <a:p>
            <a:pPr marL="514350" lvl="0" indent="-285750" algn="just" rtl="0">
              <a:lnSpc>
                <a:spcPct val="90000"/>
              </a:lnSpc>
              <a:spcBef>
                <a:spcPts val="1000"/>
              </a:spcBef>
              <a:spcAft>
                <a:spcPts val="0"/>
              </a:spcAft>
              <a:buSzPts val="1800"/>
              <a:buFont typeface="Wingdings" panose="05000000000000000000" pitchFamily="2" charset="2"/>
              <a:buChar char="§"/>
            </a:pPr>
            <a:r>
              <a:rPr lang="en-GB" dirty="0"/>
              <a:t>Αυτή η μέθοδος επιτρέπει στον πληθυσμό να προτείνει και να ψηφίζει για πρωτοβουλίες που θεωρεί σημαντικές, όπως βελτιώσεις σε εκπαιδευτικά ιδρύματα, δημόσιες κατοικίες, πάρκα κ.λπ.</a:t>
            </a:r>
            <a:endParaRPr dirty="0"/>
          </a:p>
          <a:p>
            <a:pPr marL="514350" lvl="0" indent="-285750" algn="just" rtl="0">
              <a:lnSpc>
                <a:spcPct val="90000"/>
              </a:lnSpc>
              <a:spcBef>
                <a:spcPts val="1000"/>
              </a:spcBef>
              <a:spcAft>
                <a:spcPts val="0"/>
              </a:spcAft>
              <a:buSzPts val="1800"/>
              <a:buFont typeface="Wingdings" panose="05000000000000000000" pitchFamily="2" charset="2"/>
              <a:buChar char="§"/>
            </a:pPr>
            <a:r>
              <a:rPr lang="en-GB" dirty="0"/>
              <a:t>Με </a:t>
            </a:r>
            <a:r>
              <a:rPr lang="en-GB" dirty="0">
                <a:solidFill>
                  <a:srgbClr val="187498"/>
                </a:solidFill>
              </a:rPr>
              <a:t>την ενσωμάτωση της τεχνολογίας, </a:t>
            </a:r>
            <a:r>
              <a:rPr lang="en-GB" dirty="0"/>
              <a:t>η όλη διαδικασία γίνεται ανοικτή και συνεργατική.</a:t>
            </a:r>
            <a:endParaRPr dirty="0"/>
          </a:p>
          <a:p>
            <a:pPr marL="514350" lvl="0" indent="-285750" algn="just" rtl="0">
              <a:lnSpc>
                <a:spcPct val="90000"/>
              </a:lnSpc>
              <a:spcBef>
                <a:spcPts val="1000"/>
              </a:spcBef>
              <a:spcAft>
                <a:spcPts val="0"/>
              </a:spcAft>
              <a:buSzPts val="1800"/>
              <a:buFont typeface="Wingdings" panose="05000000000000000000" pitchFamily="2" charset="2"/>
              <a:buChar char="§"/>
            </a:pPr>
            <a:r>
              <a:rPr lang="en-GB" dirty="0"/>
              <a:t>Η προέλευση αυτής της μεθόδου εντοπίζεται στο Πόρτο Αλέγκρε της Βραζιλίας, το 1989, και σήμερα έχει υιοθετηθεί σε περισσότερες από 1.500 πόλεις παγκοσμίως, όπως η Νέα Υόρκη, η Πόλη του Μεξικού, το Παρίσι και το Ρέικιαβικ.</a:t>
            </a:r>
            <a:endParaRPr dirty="0"/>
          </a:p>
          <a:p>
            <a:pPr marL="514350" lvl="0" indent="-285750" algn="just" rtl="0">
              <a:lnSpc>
                <a:spcPct val="90000"/>
              </a:lnSpc>
              <a:spcBef>
                <a:spcPts val="1000"/>
              </a:spcBef>
              <a:spcAft>
                <a:spcPts val="0"/>
              </a:spcAft>
              <a:buSzPts val="1800"/>
              <a:buFont typeface="Wingdings" panose="05000000000000000000" pitchFamily="2" charset="2"/>
              <a:buChar char="§"/>
            </a:pPr>
            <a:r>
              <a:rPr lang="en-GB" dirty="0"/>
              <a:t>Σε όλο τον κόσμο, η έννοια του ηλεκτρονικού συμμετοχικού προϋπολογισμού κερδίζει έδαφος. Σε 23 χώρες, 101 πόλεις έχουν ενσωματώσει κάποια μορφή ψηφιακού συμμετοχικού προϋπολογισμού στις επιχειρησιακές τους διαδικασίες. Αν και πρόκειται για ένα σχετικά μικρό ποσοστό όλων των προσπαθειών συμμετοχικού προϋπολογισμού, είναι σαφές ότι η ψηφιακή συμμετοχή κερδίζει έδαφος στη διαδικασία των δημόσιων δαπανών.</a:t>
            </a:r>
            <a:endParaRPr dirty="0"/>
          </a:p>
          <a:p>
            <a:pPr marL="514350" lvl="0" indent="-285750" algn="just" rtl="0">
              <a:lnSpc>
                <a:spcPct val="90000"/>
              </a:lnSpc>
              <a:spcBef>
                <a:spcPts val="1000"/>
              </a:spcBef>
              <a:spcAft>
                <a:spcPts val="0"/>
              </a:spcAft>
              <a:buSzPts val="1800"/>
              <a:buFont typeface="Wingdings" panose="05000000000000000000" pitchFamily="2" charset="2"/>
              <a:buChar char="§"/>
            </a:pPr>
            <a:r>
              <a:rPr lang="en-GB" dirty="0"/>
              <a:t>Στις πόλεις που εφαρμόζουν συμμετοχικό προϋπολογισμό, το 81,8% χρησιμοποιεί μια υβριδική μέθοδο (που ενσωματώνει τόσο τη διαδικτυακή όσο και τη δια ζώσης συνεργασία), ενώ το 14,1% έχει μεταβεί πλήρως στον ψηφιακό συμμετοχικό προϋπολογισμό.</a:t>
            </a:r>
            <a:endParaRPr dirty="0"/>
          </a:p>
          <a:p>
            <a:pPr marL="457200" marR="0" lvl="0" indent="-228600" algn="just" rtl="0">
              <a:lnSpc>
                <a:spcPct val="90000"/>
              </a:lnSpc>
              <a:spcBef>
                <a:spcPts val="1000"/>
              </a:spcBef>
              <a:spcAft>
                <a:spcPts val="0"/>
              </a:spcAft>
              <a:buClr>
                <a:srgbClr val="000000"/>
              </a:buClr>
              <a:buSzPts val="1800"/>
              <a:buFont typeface="Arial"/>
              <a:buNone/>
            </a:pPr>
            <a:endParaRPr dirty="0"/>
          </a:p>
        </p:txBody>
      </p:sp>
      <p:sp>
        <p:nvSpPr>
          <p:cNvPr id="184" name="Google Shape;184;p43"/>
          <p:cNvSpPr txBox="1">
            <a:spLocks noGrp="1"/>
          </p:cNvSpPr>
          <p:nvPr>
            <p:ph type="title"/>
          </p:nvPr>
        </p:nvSpPr>
        <p:spPr>
          <a:xfrm>
            <a:off x="339634" y="312223"/>
            <a:ext cx="11452996" cy="53767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lt1"/>
              </a:buClr>
              <a:buSzPts val="1800"/>
              <a:buNone/>
            </a:pPr>
            <a:r>
              <a:rPr lang="en-GB" b="1" dirty="0"/>
              <a:t>Ηλεκτρονικός συμμετοχικός προϋπολογισμός </a:t>
            </a:r>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Google Shape;59;p26"/>
          <p:cNvSpPr txBox="1">
            <a:spLocks noGrp="1"/>
          </p:cNvSpPr>
          <p:nvPr>
            <p:ph type="body" idx="1"/>
          </p:nvPr>
        </p:nvSpPr>
        <p:spPr>
          <a:xfrm>
            <a:off x="92364" y="1309715"/>
            <a:ext cx="6141288" cy="5245297"/>
          </a:xfrm>
          <a:prstGeom prst="rect">
            <a:avLst/>
          </a:prstGeom>
          <a:noFill/>
          <a:ln>
            <a:noFill/>
          </a:ln>
        </p:spPr>
        <p:txBody>
          <a:bodyPr spcFirstLastPara="1" wrap="square" lIns="0" tIns="0" rIns="0" bIns="0" anchor="t" anchorCtr="0">
            <a:noAutofit/>
          </a:bodyPr>
          <a:lstStyle/>
          <a:p>
            <a:pPr marL="514350" lvl="0" indent="-285750" algn="l" rtl="0">
              <a:lnSpc>
                <a:spcPct val="100000"/>
              </a:lnSpc>
              <a:spcBef>
                <a:spcPts val="1000"/>
              </a:spcBef>
              <a:spcAft>
                <a:spcPts val="0"/>
              </a:spcAft>
              <a:buSzPts val="1800"/>
              <a:buFont typeface="Wingdings" panose="05000000000000000000" pitchFamily="2" charset="2"/>
              <a:buChar char="§"/>
            </a:pPr>
            <a:r>
              <a:rPr lang="en-GB" sz="2000" dirty="0"/>
              <a:t>Οι πλατφόρμες των μέσων κοινωνικής δικτύωσης έχουν αποδείξει την </a:t>
            </a:r>
            <a:r>
              <a:rPr lang="en-GB" sz="2000" b="1" dirty="0"/>
              <a:t>αποτελεσματικότητά τους ως εργαλεία </a:t>
            </a:r>
            <a:r>
              <a:rPr lang="en-GB" sz="2000" dirty="0"/>
              <a:t>για τη διάδοση πληροφοριών, τη συγκέντρωση υποστήριξης και την ανάδειξη θεμάτων που συχνά παραμελούνται από τα παραδοσιακά μέσα ενημέρωσης.</a:t>
            </a:r>
            <a:endParaRPr sz="2000" dirty="0"/>
          </a:p>
          <a:p>
            <a:pPr marL="514350" lvl="0" indent="-285750" algn="l" rtl="0">
              <a:lnSpc>
                <a:spcPct val="100000"/>
              </a:lnSpc>
              <a:spcBef>
                <a:spcPts val="1000"/>
              </a:spcBef>
              <a:spcAft>
                <a:spcPts val="0"/>
              </a:spcAft>
              <a:buSzPts val="1800"/>
              <a:buFont typeface="Wingdings" panose="05000000000000000000" pitchFamily="2" charset="2"/>
              <a:buChar char="§"/>
            </a:pPr>
            <a:r>
              <a:rPr lang="en-GB" sz="2000" i="1" dirty="0"/>
              <a:t>Το Facebook </a:t>
            </a:r>
            <a:r>
              <a:rPr lang="en-GB" sz="2000" dirty="0"/>
              <a:t>συνέβαλε κυρίως στην οργάνωση και προώθηση των διαδηλώσεων κατά τη διάρκεια της Αραβικής Άνοιξης στην Τυνησία και την Αίγυπτο το 2011. Παρομοίως, τα μέσα κοινωνικής δικτύωσης αποτέλεσαν σημαντικό καταλύτη στην κινητοποίηση των συμμετεχόντων κατά τη διάρκεια των διαδηλώσεων υπέρ της δημοκρατίας στο Χονγκ Κονγκ το 2019, και λειτούργησαν ως γέφυρα που συνέδεσε περιβαλλοντικούς ακτιβιστές παγκοσμίως κατά τη διάρκεια κινημάτων όπως το Extinction Rebellion και το Fridays for Future.</a:t>
            </a:r>
            <a:endParaRPr sz="2000" dirty="0"/>
          </a:p>
          <a:p>
            <a:pPr marL="457200" marR="0" lvl="0" indent="-228600" algn="l" rtl="0">
              <a:lnSpc>
                <a:spcPct val="100000"/>
              </a:lnSpc>
              <a:spcBef>
                <a:spcPts val="1000"/>
              </a:spcBef>
              <a:spcAft>
                <a:spcPts val="0"/>
              </a:spcAft>
              <a:buClr>
                <a:srgbClr val="000000"/>
              </a:buClr>
              <a:buSzPts val="1800"/>
              <a:buFont typeface="Arial"/>
              <a:buNone/>
            </a:pPr>
            <a:endParaRPr sz="2000" dirty="0"/>
          </a:p>
        </p:txBody>
      </p:sp>
      <p:sp>
        <p:nvSpPr>
          <p:cNvPr id="60" name="Google Shape;60;p26"/>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lt1"/>
              </a:buClr>
              <a:buSzPts val="1800"/>
              <a:buNone/>
            </a:pPr>
            <a:r>
              <a:rPr lang="en-GB" b="1" dirty="0"/>
              <a:t>Κοινωνικά δίκτυα</a:t>
            </a:r>
            <a:endParaRPr dirty="0"/>
          </a:p>
        </p:txBody>
      </p:sp>
      <p:pic>
        <p:nvPicPr>
          <p:cNvPr id="61" name="Google Shape;61;p26"/>
          <p:cNvPicPr preferRelativeResize="0"/>
          <p:nvPr/>
        </p:nvPicPr>
        <p:blipFill rotWithShape="1">
          <a:blip r:embed="rId3">
            <a:alphaModFix/>
          </a:blip>
          <a:srcRect/>
          <a:stretch/>
        </p:blipFill>
        <p:spPr>
          <a:xfrm>
            <a:off x="6322142" y="1430713"/>
            <a:ext cx="5869858" cy="4065519"/>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44"/>
          <p:cNvSpPr txBox="1">
            <a:spLocks noGrp="1"/>
          </p:cNvSpPr>
          <p:nvPr>
            <p:ph type="body" idx="1"/>
          </p:nvPr>
        </p:nvSpPr>
        <p:spPr>
          <a:xfrm>
            <a:off x="399370" y="1809434"/>
            <a:ext cx="5253645" cy="1608136"/>
          </a:xfrm>
          <a:prstGeom prst="rect">
            <a:avLst/>
          </a:prstGeom>
          <a:noFill/>
          <a:ln>
            <a:noFill/>
          </a:ln>
        </p:spPr>
        <p:txBody>
          <a:bodyPr spcFirstLastPara="1" wrap="square" lIns="0" tIns="0" rIns="0" bIns="0" anchor="t" anchorCtr="0">
            <a:noAutofit/>
          </a:bodyPr>
          <a:lstStyle/>
          <a:p>
            <a:pPr marL="596900" lvl="0" indent="-342900" rtl="0">
              <a:lnSpc>
                <a:spcPct val="90000"/>
              </a:lnSpc>
              <a:spcBef>
                <a:spcPts val="1000"/>
              </a:spcBef>
              <a:spcAft>
                <a:spcPts val="0"/>
              </a:spcAft>
              <a:buSzPts val="1400"/>
              <a:buFont typeface="Wingdings" panose="05000000000000000000" pitchFamily="2" charset="2"/>
              <a:buChar char="§"/>
            </a:pPr>
            <a:r>
              <a:rPr lang="en-GB" sz="2800" dirty="0"/>
              <a:t>Ακολουθεί </a:t>
            </a:r>
            <a:r>
              <a:rPr lang="en-GB" sz="2800" dirty="0" err="1"/>
              <a:t>έν</a:t>
            </a:r>
            <a:r>
              <a:rPr lang="en-GB" sz="2800" dirty="0"/>
              <a:t>α </a:t>
            </a:r>
            <a:r>
              <a:rPr lang="en-GB" sz="2800" u="sng" dirty="0">
                <a:solidFill>
                  <a:schemeClr val="hlink"/>
                </a:solidFill>
                <a:hlinkClick r:id="rId3"/>
              </a:rPr>
              <a:t>βίντεο </a:t>
            </a:r>
            <a:r>
              <a:rPr lang="en-GB" sz="2800" dirty="0"/>
              <a:t>και παρέχει μια σύντομη εισαγωγή στον συμμετοχικό προϋπολογισμό:</a:t>
            </a:r>
          </a:p>
          <a:p>
            <a:pPr marL="596900" lvl="0" indent="-342900" rtl="0">
              <a:lnSpc>
                <a:spcPct val="90000"/>
              </a:lnSpc>
              <a:spcBef>
                <a:spcPts val="1000"/>
              </a:spcBef>
              <a:spcAft>
                <a:spcPts val="0"/>
              </a:spcAft>
              <a:buSzPts val="1400"/>
              <a:buFont typeface="Wingdings" panose="05000000000000000000" pitchFamily="2" charset="2"/>
              <a:buChar char="§"/>
            </a:pPr>
            <a:r>
              <a:rPr lang="en-GB" sz="2800" dirty="0"/>
              <a:t>Δείτε </a:t>
            </a:r>
            <a:r>
              <a:rPr lang="en-GB" sz="2800" dirty="0">
                <a:hlinkClick r:id="rId4"/>
              </a:rPr>
              <a:t>αυτό το άρθρο </a:t>
            </a:r>
            <a:r>
              <a:rPr lang="en-GB" sz="2800" dirty="0"/>
              <a:t>για τον συμμετοχικό προϋπολογισμό</a:t>
            </a:r>
          </a:p>
          <a:p>
            <a:pPr marL="596900" lvl="0" indent="-342900" rtl="0">
              <a:lnSpc>
                <a:spcPct val="90000"/>
              </a:lnSpc>
              <a:spcBef>
                <a:spcPts val="1000"/>
              </a:spcBef>
              <a:spcAft>
                <a:spcPts val="0"/>
              </a:spcAft>
              <a:buSzPts val="1400"/>
              <a:buFont typeface="Wingdings" panose="05000000000000000000" pitchFamily="2" charset="2"/>
              <a:buChar char="§"/>
            </a:pPr>
            <a:r>
              <a:rPr lang="en-GB" sz="2800" dirty="0"/>
              <a:t>Συμπληρώστε το φύλλο εργασίας!</a:t>
            </a:r>
            <a:endParaRPr sz="2800" dirty="0"/>
          </a:p>
        </p:txBody>
      </p:sp>
      <p:sp>
        <p:nvSpPr>
          <p:cNvPr id="192" name="Google Shape;192;p44"/>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lt1"/>
              </a:buClr>
              <a:buSzPts val="1800"/>
              <a:buNone/>
            </a:pPr>
            <a:r>
              <a:rPr lang="en-GB" b="1" dirty="0"/>
              <a:t>Ώρα για δραστηριότητα!</a:t>
            </a:r>
            <a:endParaRPr dirty="0"/>
          </a:p>
        </p:txBody>
      </p:sp>
      <p:pic>
        <p:nvPicPr>
          <p:cNvPr id="193" name="Google Shape;193;p44"/>
          <p:cNvPicPr preferRelativeResize="0"/>
          <p:nvPr/>
        </p:nvPicPr>
        <p:blipFill rotWithShape="1">
          <a:blip r:embed="rId5">
            <a:alphaModFix/>
          </a:blip>
          <a:srcRect/>
          <a:stretch/>
        </p:blipFill>
        <p:spPr>
          <a:xfrm>
            <a:off x="6228080" y="1217471"/>
            <a:ext cx="5466080" cy="5466080"/>
          </a:xfrm>
          <a:prstGeom prst="rect">
            <a:avLst/>
          </a:prstGeom>
          <a:noFill/>
          <a:ln>
            <a:noFill/>
          </a:ln>
        </p:spPr>
      </p:pic>
      <p:cxnSp>
        <p:nvCxnSpPr>
          <p:cNvPr id="3" name="Straight Connector 2"/>
          <p:cNvCxnSpPr/>
          <p:nvPr/>
        </p:nvCxnSpPr>
        <p:spPr>
          <a:xfrm>
            <a:off x="6096000" y="1217471"/>
            <a:ext cx="0" cy="5183329"/>
          </a:xfrm>
          <a:prstGeom prst="line">
            <a:avLst/>
          </a:prstGeom>
        </p:spPr>
        <p:style>
          <a:lnRef idx="1">
            <a:schemeClr val="accent3"/>
          </a:lnRef>
          <a:fillRef idx="0">
            <a:schemeClr val="accent3"/>
          </a:fillRef>
          <a:effectRef idx="0">
            <a:schemeClr val="accent3"/>
          </a:effectRef>
          <a:fontRef idx="minor">
            <a:schemeClr val="tx1"/>
          </a:fontRef>
        </p:style>
      </p:cxn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45"/>
          <p:cNvSpPr txBox="1">
            <a:spLocks noGrp="1"/>
          </p:cNvSpPr>
          <p:nvPr>
            <p:ph type="body" idx="1"/>
          </p:nvPr>
        </p:nvSpPr>
        <p:spPr>
          <a:xfrm>
            <a:off x="169817" y="1332411"/>
            <a:ext cx="7572103" cy="5213366"/>
          </a:xfrm>
          <a:prstGeom prst="rect">
            <a:avLst/>
          </a:prstGeom>
          <a:noFill/>
          <a:ln>
            <a:noFill/>
          </a:ln>
        </p:spPr>
        <p:txBody>
          <a:bodyPr spcFirstLastPara="1" wrap="square" lIns="0" tIns="0" rIns="0" bIns="0" anchor="t" anchorCtr="0">
            <a:noAutofit/>
          </a:bodyPr>
          <a:lstStyle/>
          <a:p>
            <a:pPr marL="514350" lvl="0" indent="-285750" algn="just" rtl="0">
              <a:lnSpc>
                <a:spcPct val="90000"/>
              </a:lnSpc>
              <a:spcBef>
                <a:spcPts val="1000"/>
              </a:spcBef>
              <a:spcAft>
                <a:spcPts val="0"/>
              </a:spcAft>
              <a:buSzPts val="1800"/>
              <a:buFont typeface="Wingdings" panose="05000000000000000000" pitchFamily="2" charset="2"/>
              <a:buChar char="§"/>
            </a:pPr>
            <a:r>
              <a:rPr lang="en-GB" sz="1600" dirty="0"/>
              <a:t>Οι δημόσιες διαβουλεύσεις αποσκοπούν </a:t>
            </a:r>
            <a:r>
              <a:rPr lang="en-GB" sz="1600" b="1" dirty="0"/>
              <a:t>στη συμμετοχή του κοινού </a:t>
            </a:r>
            <a:r>
              <a:rPr lang="en-GB" sz="1600" dirty="0"/>
              <a:t>σε θέματα που το αφορούν, λαμβάνοντας τις σκέψεις, τις απαντήσεις, τις απόψεις και τα σχόλιά του σχετικά με ένα συγκεκριμένο έγγραφο ή πολιτική.</a:t>
            </a:r>
            <a:endParaRPr sz="1600" dirty="0"/>
          </a:p>
          <a:p>
            <a:pPr marL="514350" lvl="0" indent="-285750" algn="just" rtl="0">
              <a:lnSpc>
                <a:spcPct val="90000"/>
              </a:lnSpc>
              <a:spcBef>
                <a:spcPts val="1000"/>
              </a:spcBef>
              <a:spcAft>
                <a:spcPts val="0"/>
              </a:spcAft>
              <a:buSzPts val="1800"/>
              <a:buFont typeface="Wingdings" panose="05000000000000000000" pitchFamily="2" charset="2"/>
              <a:buChar char="§"/>
            </a:pPr>
            <a:r>
              <a:rPr lang="en-GB" sz="1600" dirty="0"/>
              <a:t>Οι διαδικτυακές διαβουλεύσεις διευκολύνονται μέσω ειδικής πλατφόρμας που παρουσιάζει τόσο τις τρέχουσες όσο και τις ολοκληρωμένες διαβουλεύσεις. Οι γνώμες των συμμετεχόντων συλλέγονται μέσω </a:t>
            </a:r>
            <a:r>
              <a:rPr lang="en-GB" sz="1600" i="1" dirty="0"/>
              <a:t>διαδικτυακών ερευνών, </a:t>
            </a:r>
            <a:r>
              <a:rPr lang="en-GB" sz="1600" dirty="0"/>
              <a:t>οι οποίες προβάλλονται στον ιστότοπο των διαβουλεύσεων, εκτός εάν οι ερωτηθέντες επιλέξουν να κρατήσουν κρυφή την ταυτότητά τους.</a:t>
            </a:r>
            <a:endParaRPr sz="1600" dirty="0"/>
          </a:p>
          <a:p>
            <a:pPr marL="514350" lvl="0" indent="-285750" algn="just" rtl="0">
              <a:lnSpc>
                <a:spcPct val="90000"/>
              </a:lnSpc>
              <a:spcBef>
                <a:spcPts val="1000"/>
              </a:spcBef>
              <a:spcAft>
                <a:spcPts val="0"/>
              </a:spcAft>
              <a:buSzPts val="1800"/>
              <a:buFont typeface="Wingdings" panose="05000000000000000000" pitchFamily="2" charset="2"/>
              <a:buChar char="§"/>
            </a:pPr>
            <a:r>
              <a:rPr lang="en-GB" sz="1600" dirty="0"/>
              <a:t>Επί του παρόντος, οι διεθνείς οργανισμοί υιοθετούν ηλεκτρονικές διαβουλεύσεις για την άμεση συμμετοχή των πολιτών στη διαδικασία λήψης αποφάσεων, συχνά με τη συλλογή ιδεών σχετικά με το μέλλον μιας πόλης και τη δυνατότητα δημόσιας ψηφοφορίας.</a:t>
            </a:r>
            <a:endParaRPr sz="1600" dirty="0"/>
          </a:p>
          <a:p>
            <a:pPr marL="514350" lvl="0" indent="-285750" algn="just" rtl="0">
              <a:lnSpc>
                <a:spcPct val="90000"/>
              </a:lnSpc>
              <a:spcBef>
                <a:spcPts val="1000"/>
              </a:spcBef>
              <a:spcAft>
                <a:spcPts val="0"/>
              </a:spcAft>
              <a:buSzPts val="1800"/>
              <a:buFont typeface="Wingdings" panose="05000000000000000000" pitchFamily="2" charset="2"/>
              <a:buChar char="§"/>
            </a:pPr>
            <a:r>
              <a:rPr lang="en-GB" sz="1600" dirty="0"/>
              <a:t>Οι ηλεκτρονικές διαβουλεύσεις, οι οποίες μπορούν να ξεκινήσουν από πολιτικά όργανα ή μη κυβερνητικές οργανώσεις, ποικίλλουν ως προς τις μεθοδολογίες, τα θέματα, τους στόχους και τα στοχευόμενα ακροατήρια, επιτρέποντας συχνά την ταυτόχρονη συμβολή των πολιτών και την αλληλεπίδρασή τους μεταξύ τους.</a:t>
            </a:r>
            <a:endParaRPr sz="1600" dirty="0"/>
          </a:p>
          <a:p>
            <a:pPr marL="514350" lvl="0" indent="-285750" algn="just" rtl="0">
              <a:lnSpc>
                <a:spcPct val="90000"/>
              </a:lnSpc>
              <a:spcBef>
                <a:spcPts val="1000"/>
              </a:spcBef>
              <a:spcAft>
                <a:spcPts val="0"/>
              </a:spcAft>
              <a:buSzPts val="1800"/>
              <a:buFont typeface="Wingdings" panose="05000000000000000000" pitchFamily="2" charset="2"/>
              <a:buChar char="§"/>
            </a:pPr>
            <a:r>
              <a:rPr lang="en-GB" sz="1600" dirty="0"/>
              <a:t>Η Ευρωπαϊκή Ένωση χρησιμοποιεί εκτενώς τις ηλεκτρονικές διαβουλεύσεις για να ενθαρρύνει τη διαφάνεια, να επιτρέψει τη συμμετοχή των ευρωπαίων πολιτών στις νομοθετικές διαδικασίες της ΕΕ και να μετριάσει το συχνά αναφερόμενο δημοκρατικό έλλειμμα.</a:t>
            </a:r>
            <a:endParaRPr sz="1600" dirty="0"/>
          </a:p>
          <a:p>
            <a:pPr marL="457200" marR="0" lvl="0" indent="-228600" algn="just" rtl="0">
              <a:lnSpc>
                <a:spcPct val="90000"/>
              </a:lnSpc>
              <a:spcBef>
                <a:spcPts val="1000"/>
              </a:spcBef>
              <a:spcAft>
                <a:spcPts val="0"/>
              </a:spcAft>
              <a:buClr>
                <a:srgbClr val="000000"/>
              </a:buClr>
              <a:buSzPts val="1800"/>
              <a:buFont typeface="Arial"/>
              <a:buNone/>
            </a:pPr>
            <a:endParaRPr sz="1600" dirty="0"/>
          </a:p>
        </p:txBody>
      </p:sp>
      <p:sp>
        <p:nvSpPr>
          <p:cNvPr id="200" name="Google Shape;200;p45"/>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lt1"/>
              </a:buClr>
              <a:buSzPts val="1800"/>
              <a:buNone/>
            </a:pPr>
            <a:r>
              <a:rPr lang="en-GB" b="1" dirty="0"/>
              <a:t>Ηλεκτρονικές δημόσιες διαβουλεύσεις </a:t>
            </a:r>
            <a:endParaRPr dirty="0"/>
          </a:p>
        </p:txBody>
      </p:sp>
      <p:pic>
        <p:nvPicPr>
          <p:cNvPr id="201" name="Google Shape;201;p45"/>
          <p:cNvPicPr preferRelativeResize="0"/>
          <p:nvPr/>
        </p:nvPicPr>
        <p:blipFill rotWithShape="1">
          <a:blip r:embed="rId3">
            <a:alphaModFix/>
          </a:blip>
          <a:srcRect/>
          <a:stretch/>
        </p:blipFill>
        <p:spPr>
          <a:xfrm>
            <a:off x="8319815" y="1195070"/>
            <a:ext cx="3350895" cy="2233930"/>
          </a:xfrm>
          <a:prstGeom prst="rect">
            <a:avLst/>
          </a:prstGeom>
          <a:noFill/>
          <a:ln>
            <a:noFill/>
          </a:ln>
        </p:spPr>
      </p:pic>
      <p:pic>
        <p:nvPicPr>
          <p:cNvPr id="202" name="Google Shape;202;p45"/>
          <p:cNvPicPr preferRelativeResize="0"/>
          <p:nvPr/>
        </p:nvPicPr>
        <p:blipFill rotWithShape="1">
          <a:blip r:embed="rId4">
            <a:alphaModFix/>
          </a:blip>
          <a:srcRect/>
          <a:stretch/>
        </p:blipFill>
        <p:spPr>
          <a:xfrm>
            <a:off x="8166158" y="3722917"/>
            <a:ext cx="3751521" cy="2635767"/>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541039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27"/>
          <p:cNvSpPr txBox="1">
            <a:spLocks noGrp="1"/>
          </p:cNvSpPr>
          <p:nvPr>
            <p:ph type="body" idx="1"/>
          </p:nvPr>
        </p:nvSpPr>
        <p:spPr>
          <a:xfrm>
            <a:off x="193040" y="1279562"/>
            <a:ext cx="5252720" cy="5020409"/>
          </a:xfrm>
          <a:prstGeom prst="rect">
            <a:avLst/>
          </a:prstGeom>
          <a:noFill/>
          <a:ln>
            <a:noFill/>
          </a:ln>
        </p:spPr>
        <p:txBody>
          <a:bodyPr spcFirstLastPara="1" wrap="square" lIns="0" tIns="0" rIns="0" bIns="0" anchor="t" anchorCtr="0">
            <a:noAutofit/>
          </a:bodyPr>
          <a:lstStyle/>
          <a:p>
            <a:pPr marL="457200" marR="0" lvl="0" indent="-228600" algn="just" rtl="0">
              <a:lnSpc>
                <a:spcPct val="90000"/>
              </a:lnSpc>
              <a:spcBef>
                <a:spcPts val="1000"/>
              </a:spcBef>
              <a:spcAft>
                <a:spcPts val="0"/>
              </a:spcAft>
              <a:buClr>
                <a:srgbClr val="000000"/>
              </a:buClr>
              <a:buSzPts val="1800"/>
              <a:buFont typeface="Arial"/>
              <a:buNone/>
            </a:pPr>
            <a:r>
              <a:rPr lang="en-GB" sz="2400" b="1" dirty="0">
                <a:solidFill>
                  <a:srgbClr val="187498"/>
                </a:solidFill>
              </a:rPr>
              <a:t> Facebook </a:t>
            </a:r>
            <a:endParaRPr sz="2400" b="1" dirty="0">
              <a:solidFill>
                <a:srgbClr val="187498"/>
              </a:solidFill>
            </a:endParaRPr>
          </a:p>
          <a:p>
            <a:pPr marL="514350" marR="0" lvl="0" indent="-285750" algn="just" rtl="0">
              <a:lnSpc>
                <a:spcPct val="90000"/>
              </a:lnSpc>
              <a:spcBef>
                <a:spcPts val="1000"/>
              </a:spcBef>
              <a:spcAft>
                <a:spcPts val="0"/>
              </a:spcAft>
              <a:buClr>
                <a:srgbClr val="000000"/>
              </a:buClr>
              <a:buSzPts val="1800"/>
              <a:buFont typeface="Wingdings" panose="05000000000000000000" pitchFamily="2" charset="2"/>
              <a:buChar char="§"/>
            </a:pPr>
            <a:r>
              <a:rPr lang="en-GB" sz="2000" dirty="0"/>
              <a:t>Για να αυξήσετε την προβολή των δραστηριοτήτων και των εκδηλώσεών σας, θα πρέπει να τις προωθήσετε. Μπορείτε να δημιουργήσετε μια δημόσια σελίδα, να δημιουργήσετε εκδηλώσεις και να τις κοινοποιήσετε για να ενθαρρύνετε τον κόσμο να τις παρακολουθήσει. Εάν επιθυμείτε να προσεγγίσετε ένα στοχευμένο κοινό της επιλογής σας, μπορείτε επίσης να χρησιμοποιήσετε την πληρωμένη προώθηση.</a:t>
            </a:r>
            <a:endParaRPr sz="2000" dirty="0"/>
          </a:p>
          <a:p>
            <a:pPr marL="514350" marR="0" lvl="0" indent="-285750" algn="just" rtl="0">
              <a:lnSpc>
                <a:spcPct val="90000"/>
              </a:lnSpc>
              <a:spcBef>
                <a:spcPts val="1000"/>
              </a:spcBef>
              <a:spcAft>
                <a:spcPts val="0"/>
              </a:spcAft>
              <a:buClr>
                <a:srgbClr val="000000"/>
              </a:buClr>
              <a:buSzPts val="1800"/>
              <a:buFont typeface="Wingdings" panose="05000000000000000000" pitchFamily="2" charset="2"/>
              <a:buChar char="§"/>
            </a:pPr>
            <a:r>
              <a:rPr lang="el-GR" sz="2000" dirty="0"/>
              <a:t>Αρχίστε εκστρατείες</a:t>
            </a:r>
            <a:r>
              <a:rPr lang="en-GB" sz="2000" dirty="0"/>
              <a:t> </a:t>
            </a:r>
            <a:r>
              <a:rPr lang="en-GB" sz="2000" dirty="0" err="1"/>
              <a:t>σε</a:t>
            </a:r>
            <a:r>
              <a:rPr lang="en-GB" sz="2000" dirty="0"/>
              <a:t> συνεργασία με μια κοινότητα διαδικτυακών χρηστών. Μπορεί να δημιουργηθεί μια ομάδα Facebook που επικεντρώνεται σε ένα συγκεκριμένο θέμα ή να γίνε</a:t>
            </a:r>
            <a:r>
              <a:rPr lang="el-GR" sz="2000" dirty="0"/>
              <a:t>τε</a:t>
            </a:r>
            <a:r>
              <a:rPr lang="en-GB" sz="2000" dirty="0"/>
              <a:t> μέλος σε αυτήν. Οι ομάδες μπορούν να είναι είτε ιδιωτικές είτε δημόσιες.</a:t>
            </a:r>
            <a:endParaRPr sz="2000" dirty="0"/>
          </a:p>
          <a:p>
            <a:pPr marL="457200" marR="0" lvl="0" indent="-228600" algn="just" rtl="0">
              <a:lnSpc>
                <a:spcPct val="90000"/>
              </a:lnSpc>
              <a:spcBef>
                <a:spcPts val="1000"/>
              </a:spcBef>
              <a:spcAft>
                <a:spcPts val="0"/>
              </a:spcAft>
              <a:buClr>
                <a:srgbClr val="000000"/>
              </a:buClr>
              <a:buSzPts val="1800"/>
              <a:buFont typeface="Arial"/>
              <a:buNone/>
            </a:pPr>
            <a:endParaRPr dirty="0"/>
          </a:p>
        </p:txBody>
      </p:sp>
      <p:pic>
        <p:nvPicPr>
          <p:cNvPr id="68" name="Google Shape;68;p27"/>
          <p:cNvPicPr preferRelativeResize="0"/>
          <p:nvPr/>
        </p:nvPicPr>
        <p:blipFill rotWithShape="1">
          <a:blip r:embed="rId3">
            <a:alphaModFix/>
          </a:blip>
          <a:srcRect/>
          <a:stretch/>
        </p:blipFill>
        <p:spPr>
          <a:xfrm>
            <a:off x="5719756" y="1525368"/>
            <a:ext cx="6147124" cy="4673600"/>
          </a:xfrm>
          <a:prstGeom prst="rect">
            <a:avLst/>
          </a:prstGeom>
          <a:noFill/>
          <a:ln>
            <a:noFill/>
          </a:ln>
        </p:spPr>
      </p:pic>
      <p:sp>
        <p:nvSpPr>
          <p:cNvPr id="4" name="Google Shape;60;p26"/>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lt1"/>
              </a:buClr>
              <a:buSzPts val="1800"/>
              <a:buNone/>
            </a:pPr>
            <a:r>
              <a:rPr lang="en-GB" b="1" dirty="0"/>
              <a:t>Κοινωνικά δίκτυα</a:t>
            </a: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28"/>
          <p:cNvSpPr txBox="1">
            <a:spLocks noGrp="1"/>
          </p:cNvSpPr>
          <p:nvPr>
            <p:ph type="body" idx="1"/>
          </p:nvPr>
        </p:nvSpPr>
        <p:spPr>
          <a:xfrm>
            <a:off x="233680" y="1107440"/>
            <a:ext cx="8310552" cy="5438337"/>
          </a:xfrm>
          <a:prstGeom prst="rect">
            <a:avLst/>
          </a:prstGeom>
          <a:noFill/>
          <a:ln>
            <a:noFill/>
          </a:ln>
        </p:spPr>
        <p:txBody>
          <a:bodyPr spcFirstLastPara="1" wrap="square" lIns="0" tIns="0" rIns="0" bIns="0" anchor="t" anchorCtr="0">
            <a:noAutofit/>
          </a:bodyPr>
          <a:lstStyle/>
          <a:p>
            <a:pPr marL="457200" marR="0" lvl="0" indent="-228600" algn="just" rtl="0">
              <a:lnSpc>
                <a:spcPct val="90000"/>
              </a:lnSpc>
              <a:spcBef>
                <a:spcPts val="1000"/>
              </a:spcBef>
              <a:spcAft>
                <a:spcPts val="0"/>
              </a:spcAft>
              <a:buClr>
                <a:srgbClr val="000000"/>
              </a:buClr>
              <a:buSzPts val="1800"/>
              <a:buFont typeface="Arial"/>
              <a:buNone/>
            </a:pPr>
            <a:r>
              <a:rPr lang="en-GB" sz="2400" b="1" dirty="0" err="1">
                <a:solidFill>
                  <a:srgbClr val="187498"/>
                </a:solidFill>
              </a:rPr>
              <a:t>Συμ</a:t>
            </a:r>
            <a:r>
              <a:rPr lang="en-GB" sz="2400" b="1" dirty="0">
                <a:solidFill>
                  <a:srgbClr val="187498"/>
                </a:solidFill>
              </a:rPr>
              <a:t>βουλές </a:t>
            </a:r>
            <a:r>
              <a:rPr lang="el-GR" sz="2400" b="1" dirty="0">
                <a:solidFill>
                  <a:srgbClr val="187498"/>
                </a:solidFill>
              </a:rPr>
              <a:t>για το </a:t>
            </a:r>
            <a:r>
              <a:rPr lang="en-GB" sz="2400" b="1" dirty="0">
                <a:solidFill>
                  <a:srgbClr val="187498"/>
                </a:solidFill>
              </a:rPr>
              <a:t>Facebook</a:t>
            </a:r>
            <a:endParaRPr sz="2400" dirty="0">
              <a:solidFill>
                <a:srgbClr val="187498"/>
              </a:solidFill>
            </a:endParaRPr>
          </a:p>
          <a:p>
            <a:pPr marL="514350" lvl="0" indent="-285750" algn="just" rtl="0">
              <a:lnSpc>
                <a:spcPct val="90000"/>
              </a:lnSpc>
              <a:spcBef>
                <a:spcPts val="1000"/>
              </a:spcBef>
              <a:spcAft>
                <a:spcPts val="0"/>
              </a:spcAft>
              <a:buSzPts val="1800"/>
              <a:buFont typeface="Arial"/>
              <a:buChar char="•"/>
            </a:pPr>
            <a:r>
              <a:rPr lang="en-GB" sz="1700" dirty="0"/>
              <a:t>Πριν ξεκινήσετε με το Facebook, προσδιορίστε τους </a:t>
            </a:r>
            <a:r>
              <a:rPr lang="en-GB" sz="1700" b="1" dirty="0"/>
              <a:t>συγκεκριμένους στόχους </a:t>
            </a:r>
            <a:r>
              <a:rPr lang="en-GB" sz="1700" dirty="0"/>
              <a:t>σας. Εάν ο στόχος σας είναι η ευρεία προβολή, σκεφτείτε να δημιουργήσετε μια σελίδα στο Facebook. Αν σας ενδιαφέρει περισσότερο ο διάλογος ή η ανταλλαγή πληροφοριών με μια επιλεγμένη ομάδα, επιλέξτε μια ομάδα Facebook. Αν κανένα από τα δύο δεν ταιριάζει στις ανάγκες σας, μπορείτε απλώς να χρησιμοποιήσετε το προσωπικό σας προφίλ.</a:t>
            </a:r>
            <a:endParaRPr sz="1700" dirty="0"/>
          </a:p>
          <a:p>
            <a:pPr marL="514350" lvl="0" indent="-285750" algn="just" rtl="0">
              <a:lnSpc>
                <a:spcPct val="90000"/>
              </a:lnSpc>
              <a:spcBef>
                <a:spcPts val="1000"/>
              </a:spcBef>
              <a:spcAft>
                <a:spcPts val="0"/>
              </a:spcAft>
              <a:buSzPts val="1800"/>
              <a:buFont typeface="Arial"/>
              <a:buChar char="•"/>
            </a:pPr>
            <a:r>
              <a:rPr lang="en-GB" sz="1700" dirty="0"/>
              <a:t>Ανεξάρτητα από το αν χρησιμοποιείτε ένα προσωπικό προφίλ, μια σελίδα ή μια ομάδα, είναι σημαντικό να ρυθμίζετε τη συχνότητα των δημοσιεύσεών σας. Επιδιώξτε </a:t>
            </a:r>
            <a:r>
              <a:rPr lang="en-GB" sz="1700" dirty="0">
                <a:solidFill>
                  <a:srgbClr val="187498"/>
                </a:solidFill>
              </a:rPr>
              <a:t>5-10 αναρτήσεις την εβδομάδα </a:t>
            </a:r>
            <a:r>
              <a:rPr lang="en-GB" sz="1700" dirty="0"/>
              <a:t>και αποφύγετε να υπερβαίνετε τις τρεις αναρτήσεις σε μία μόνο ημέρα. Αυτό βοηθά στη διατήρηση της ορατότητας χωρίς να κατακλύζετε το κοινό σας.</a:t>
            </a:r>
            <a:endParaRPr sz="1700" dirty="0"/>
          </a:p>
          <a:p>
            <a:pPr marL="514350" lvl="0" indent="-285750" algn="just" rtl="0">
              <a:lnSpc>
                <a:spcPct val="90000"/>
              </a:lnSpc>
              <a:spcBef>
                <a:spcPts val="1000"/>
              </a:spcBef>
              <a:spcAft>
                <a:spcPts val="0"/>
              </a:spcAft>
              <a:buSzPts val="1800"/>
              <a:buFont typeface="Arial"/>
              <a:buChar char="•"/>
            </a:pPr>
            <a:r>
              <a:rPr lang="en-GB" sz="1700" dirty="0"/>
              <a:t>Η συντομία είναι το κλειδί στις αναρτήσεις σας. Προσπαθήστε να γράφετε λιγότερους από </a:t>
            </a:r>
            <a:r>
              <a:rPr lang="en-GB" sz="1700" dirty="0">
                <a:solidFill>
                  <a:srgbClr val="187498"/>
                </a:solidFill>
              </a:rPr>
              <a:t>250 χαρακτήρες</a:t>
            </a:r>
            <a:r>
              <a:rPr lang="el-GR" sz="1700" dirty="0">
                <a:solidFill>
                  <a:srgbClr val="187498"/>
                </a:solidFill>
              </a:rPr>
              <a:t>,</a:t>
            </a:r>
            <a:r>
              <a:rPr lang="en-GB" sz="1700" dirty="0">
                <a:solidFill>
                  <a:srgbClr val="187498"/>
                </a:solidFill>
              </a:rPr>
              <a:t> </a:t>
            </a:r>
            <a:r>
              <a:rPr lang="en-GB" sz="1700" dirty="0"/>
              <a:t>για να ενισχύσετε τη μεγαλύτερη εμπλοκή. Ενσωματώστε ελκυστικά γραφικά, βίντεο ή συνδέσμους για να συμπληρώσετε το μήνυμά σας.</a:t>
            </a:r>
            <a:endParaRPr sz="1700" dirty="0"/>
          </a:p>
          <a:p>
            <a:pPr marL="514350" lvl="0" indent="-285750" algn="just" rtl="0">
              <a:lnSpc>
                <a:spcPct val="90000"/>
              </a:lnSpc>
              <a:spcBef>
                <a:spcPts val="1000"/>
              </a:spcBef>
              <a:spcAft>
                <a:spcPts val="0"/>
              </a:spcAft>
              <a:buSzPts val="1800"/>
              <a:buFont typeface="Arial"/>
              <a:buChar char="•"/>
            </a:pPr>
            <a:r>
              <a:rPr lang="en-GB" sz="1700" dirty="0"/>
              <a:t>Παρακολουθήστε τα </a:t>
            </a:r>
            <a:r>
              <a:rPr lang="en-GB" sz="1700" b="1" dirty="0"/>
              <a:t>αναλυτικά στοιχεία </a:t>
            </a:r>
            <a:r>
              <a:rPr lang="en-GB" sz="1700" dirty="0"/>
              <a:t>των δημοσιεύσεών σας στις ομάδες ή τις σελίδες σας. Κατανοήστε πότε το κοινό σας είναι πιο πιθανό να δει τις αναρτήσεις σας και ποιο είδος περιεχομένου συγκεντρώνει περισσότερες απαντήσεις. Εξετάστε το ενδεχόμενο να προσαρμόσετε το χρονοδιάγραμμα των δημοσιεύσεών σας με βάση τη διαδικτυακή δραστηριότητα του κοινού σας για να μεγιστοποιήσετε τον αντίκτυπο.</a:t>
            </a:r>
            <a:endParaRPr sz="1700" dirty="0"/>
          </a:p>
          <a:p>
            <a:pPr marL="457200" marR="0" lvl="0" indent="-228600" algn="just" rtl="0">
              <a:lnSpc>
                <a:spcPct val="90000"/>
              </a:lnSpc>
              <a:spcBef>
                <a:spcPts val="1000"/>
              </a:spcBef>
              <a:spcAft>
                <a:spcPts val="0"/>
              </a:spcAft>
              <a:buClr>
                <a:srgbClr val="000000"/>
              </a:buClr>
              <a:buSzPts val="1800"/>
              <a:buFont typeface="Arial"/>
              <a:buNone/>
            </a:pPr>
            <a:endParaRPr sz="1700" dirty="0"/>
          </a:p>
        </p:txBody>
      </p:sp>
      <p:pic>
        <p:nvPicPr>
          <p:cNvPr id="75" name="Google Shape;75;p28"/>
          <p:cNvPicPr preferRelativeResize="0"/>
          <p:nvPr/>
        </p:nvPicPr>
        <p:blipFill rotWithShape="1">
          <a:blip r:embed="rId3">
            <a:alphaModFix/>
          </a:blip>
          <a:srcRect/>
          <a:stretch/>
        </p:blipFill>
        <p:spPr>
          <a:xfrm>
            <a:off x="8888360" y="1899920"/>
            <a:ext cx="2904269" cy="3478325"/>
          </a:xfrm>
          <a:prstGeom prst="rect">
            <a:avLst/>
          </a:prstGeom>
          <a:noFill/>
          <a:ln>
            <a:noFill/>
          </a:ln>
        </p:spPr>
      </p:pic>
      <p:sp>
        <p:nvSpPr>
          <p:cNvPr id="4" name="Google Shape;60;p26"/>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lt1"/>
              </a:buClr>
              <a:buSzPts val="1800"/>
              <a:buNone/>
            </a:pPr>
            <a:r>
              <a:rPr lang="en-GB" b="1" dirty="0"/>
              <a:t>Κοινωνικά δίκτυα</a:t>
            </a: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29"/>
          <p:cNvSpPr txBox="1">
            <a:spLocks noGrp="1"/>
          </p:cNvSpPr>
          <p:nvPr>
            <p:ph type="body" idx="1"/>
          </p:nvPr>
        </p:nvSpPr>
        <p:spPr>
          <a:xfrm>
            <a:off x="162559" y="1158240"/>
            <a:ext cx="7886065" cy="5387537"/>
          </a:xfrm>
          <a:prstGeom prst="rect">
            <a:avLst/>
          </a:prstGeom>
          <a:noFill/>
          <a:ln>
            <a:noFill/>
          </a:ln>
        </p:spPr>
        <p:txBody>
          <a:bodyPr spcFirstLastPara="1" wrap="square" lIns="0" tIns="0" rIns="0" bIns="0" anchor="t" anchorCtr="0">
            <a:noAutofit/>
          </a:bodyPr>
          <a:lstStyle/>
          <a:p>
            <a:pPr marL="457200" marR="0" lvl="0" indent="-228600" algn="just" rtl="0">
              <a:lnSpc>
                <a:spcPct val="90000"/>
              </a:lnSpc>
              <a:spcBef>
                <a:spcPts val="1000"/>
              </a:spcBef>
              <a:spcAft>
                <a:spcPts val="0"/>
              </a:spcAft>
              <a:buClr>
                <a:srgbClr val="000000"/>
              </a:buClr>
              <a:buSzPts val="1800"/>
              <a:buFont typeface="Arial"/>
              <a:buNone/>
            </a:pPr>
            <a:r>
              <a:rPr lang="en-GB" sz="2400" b="1" dirty="0">
                <a:solidFill>
                  <a:srgbClr val="187498"/>
                </a:solidFill>
              </a:rPr>
              <a:t> Instagram </a:t>
            </a:r>
            <a:endParaRPr sz="2400" dirty="0">
              <a:solidFill>
                <a:srgbClr val="187498"/>
              </a:solidFill>
            </a:endParaRPr>
          </a:p>
          <a:p>
            <a:pPr marL="514350" lvl="0" indent="-285750" algn="just" rtl="0">
              <a:lnSpc>
                <a:spcPct val="90000"/>
              </a:lnSpc>
              <a:spcBef>
                <a:spcPts val="1000"/>
              </a:spcBef>
              <a:spcAft>
                <a:spcPts val="0"/>
              </a:spcAft>
              <a:buSzPts val="1800"/>
              <a:buFont typeface="Arial"/>
              <a:buChar char="•"/>
            </a:pPr>
            <a:r>
              <a:rPr lang="en-GB" dirty="0"/>
              <a:t>Οι οπτικές εικόνες, όπως οι φωτογραφίες και τα βίντεο, είναι </a:t>
            </a:r>
            <a:r>
              <a:rPr lang="en-GB" b="1" dirty="0"/>
              <a:t>ιδιαίτερα αποτελεσματικές </a:t>
            </a:r>
            <a:r>
              <a:rPr lang="en-GB" dirty="0"/>
              <a:t>για την επικοινωνία με τους ανθρώπους και μπορούν να αξιοποιηθούν αποτελεσματικά σε πλατφόρμες όπως το Instagram.</a:t>
            </a:r>
            <a:endParaRPr dirty="0"/>
          </a:p>
          <a:p>
            <a:pPr marL="514350" lvl="0" indent="-285750" algn="just" rtl="0">
              <a:lnSpc>
                <a:spcPct val="90000"/>
              </a:lnSpc>
              <a:spcBef>
                <a:spcPts val="1000"/>
              </a:spcBef>
              <a:spcAft>
                <a:spcPts val="0"/>
              </a:spcAft>
              <a:buSzPts val="1800"/>
              <a:buFont typeface="Arial"/>
              <a:buChar char="•"/>
            </a:pPr>
            <a:r>
              <a:rPr lang="en-GB" dirty="0"/>
              <a:t>Η δημιουργία </a:t>
            </a:r>
            <a:r>
              <a:rPr lang="en-GB" b="1" dirty="0">
                <a:solidFill>
                  <a:srgbClr val="187498"/>
                </a:solidFill>
              </a:rPr>
              <a:t>πρωτότυπου περιεχομένου </a:t>
            </a:r>
            <a:r>
              <a:rPr lang="en-GB" dirty="0"/>
              <a:t>στα μέσα κοινωνικής δικτύωσης είναι ένας πολύ καλός τρόπος για να παρουσιάσετε προσωπικές ή ομαδικές δραστηριότητες και πρωτοβουλίες.</a:t>
            </a:r>
            <a:endParaRPr dirty="0"/>
          </a:p>
          <a:p>
            <a:pPr marL="514350" lvl="0" indent="-285750" algn="just" rtl="0">
              <a:lnSpc>
                <a:spcPct val="90000"/>
              </a:lnSpc>
              <a:spcBef>
                <a:spcPts val="1000"/>
              </a:spcBef>
              <a:spcAft>
                <a:spcPts val="0"/>
              </a:spcAft>
              <a:buSzPts val="1800"/>
              <a:buFont typeface="Arial"/>
              <a:buChar char="•"/>
            </a:pPr>
            <a:r>
              <a:rPr lang="en-GB" i="1" dirty="0"/>
              <a:t>Η κοινοποίηση </a:t>
            </a:r>
            <a:r>
              <a:rPr lang="en-GB" dirty="0"/>
              <a:t>περιεχομένου από άλλους μπορεί να βοηθήσει στην προσέγγιση και τη δέσμευση με τους οπαδούς, ενισχύοντας την αίσθηση της κοινότητας.</a:t>
            </a:r>
            <a:endParaRPr dirty="0"/>
          </a:p>
          <a:p>
            <a:pPr marL="514350" lvl="0" indent="-285750" algn="just" rtl="0">
              <a:lnSpc>
                <a:spcPct val="90000"/>
              </a:lnSpc>
              <a:spcBef>
                <a:spcPts val="1000"/>
              </a:spcBef>
              <a:spcAft>
                <a:spcPts val="0"/>
              </a:spcAft>
              <a:buSzPts val="1800"/>
              <a:buFont typeface="Arial"/>
              <a:buChar char="•"/>
            </a:pPr>
            <a:r>
              <a:rPr lang="en-GB" dirty="0"/>
              <a:t>Οι πλατφόρμες κοινωνικής δικτύωσης επιτρέπουν στους ακτιβιστές να καταδεικνύουν το μέγεθος και τον αντίκτυπο του κινήματός τους, αναδεικνύοντας το εύρος και την επιρροή του.</a:t>
            </a:r>
            <a:endParaRPr dirty="0"/>
          </a:p>
          <a:p>
            <a:pPr marL="457200" marR="0" lvl="0" indent="-228600" algn="just" rtl="0">
              <a:lnSpc>
                <a:spcPct val="90000"/>
              </a:lnSpc>
              <a:spcBef>
                <a:spcPts val="1000"/>
              </a:spcBef>
              <a:spcAft>
                <a:spcPts val="0"/>
              </a:spcAft>
              <a:buClr>
                <a:srgbClr val="000000"/>
              </a:buClr>
              <a:buSzPts val="1800"/>
              <a:buFont typeface="Arial"/>
              <a:buNone/>
            </a:pPr>
            <a:endParaRPr dirty="0"/>
          </a:p>
        </p:txBody>
      </p:sp>
      <p:pic>
        <p:nvPicPr>
          <p:cNvPr id="82" name="Google Shape;82;p29"/>
          <p:cNvPicPr preferRelativeResize="0"/>
          <p:nvPr/>
        </p:nvPicPr>
        <p:blipFill rotWithShape="1">
          <a:blip r:embed="rId3">
            <a:alphaModFix/>
          </a:blip>
          <a:srcRect l="24240" t="13208" r="24343" b="12951"/>
          <a:stretch/>
        </p:blipFill>
        <p:spPr>
          <a:xfrm>
            <a:off x="8734424" y="1609724"/>
            <a:ext cx="2533651" cy="3638551"/>
          </a:xfrm>
          <a:prstGeom prst="rect">
            <a:avLst/>
          </a:prstGeom>
          <a:noFill/>
          <a:ln>
            <a:noFill/>
          </a:ln>
        </p:spPr>
      </p:pic>
      <p:pic>
        <p:nvPicPr>
          <p:cNvPr id="83" name="Google Shape;83;p29"/>
          <p:cNvPicPr preferRelativeResize="0"/>
          <p:nvPr/>
        </p:nvPicPr>
        <p:blipFill rotWithShape="1">
          <a:blip r:embed="rId4">
            <a:alphaModFix/>
          </a:blip>
          <a:srcRect/>
          <a:stretch/>
        </p:blipFill>
        <p:spPr>
          <a:xfrm>
            <a:off x="5497122" y="4918792"/>
            <a:ext cx="2894402" cy="1854200"/>
          </a:xfrm>
          <a:prstGeom prst="rect">
            <a:avLst/>
          </a:prstGeom>
          <a:noFill/>
          <a:ln>
            <a:noFill/>
          </a:ln>
        </p:spPr>
      </p:pic>
      <p:sp>
        <p:nvSpPr>
          <p:cNvPr id="84" name="Google Shape;84;p29"/>
          <p:cNvSpPr txBox="1"/>
          <p:nvPr/>
        </p:nvSpPr>
        <p:spPr>
          <a:xfrm>
            <a:off x="629919" y="6017568"/>
            <a:ext cx="3193093" cy="2308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900" b="0" i="0" u="none" strike="noStrike" cap="none">
              <a:solidFill>
                <a:srgbClr val="000000"/>
              </a:solidFill>
              <a:latin typeface="Arial"/>
              <a:ea typeface="Arial"/>
              <a:cs typeface="Arial"/>
              <a:sym typeface="Arial"/>
            </a:endParaRPr>
          </a:p>
        </p:txBody>
      </p:sp>
      <p:sp>
        <p:nvSpPr>
          <p:cNvPr id="6" name="Google Shape;60;p26"/>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lt1"/>
              </a:buClr>
              <a:buSzPts val="1800"/>
              <a:buNone/>
            </a:pPr>
            <a:r>
              <a:rPr lang="en-GB" b="1" dirty="0"/>
              <a:t>Κοινωνικά δίκτυα</a:t>
            </a:r>
            <a:endParaRP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30"/>
          <p:cNvSpPr txBox="1">
            <a:spLocks noGrp="1"/>
          </p:cNvSpPr>
          <p:nvPr>
            <p:ph type="body" idx="1"/>
          </p:nvPr>
        </p:nvSpPr>
        <p:spPr>
          <a:xfrm>
            <a:off x="4019550" y="1382714"/>
            <a:ext cx="7773080" cy="5096388"/>
          </a:xfrm>
          <a:prstGeom prst="rect">
            <a:avLst/>
          </a:prstGeom>
          <a:noFill/>
          <a:ln>
            <a:noFill/>
          </a:ln>
        </p:spPr>
        <p:txBody>
          <a:bodyPr spcFirstLastPara="1" wrap="square" lIns="0" tIns="0" rIns="0" bIns="0" anchor="t" anchorCtr="0">
            <a:noAutofit/>
          </a:bodyPr>
          <a:lstStyle/>
          <a:p>
            <a:pPr marL="457200" marR="0" lvl="0" indent="-228600" algn="just" rtl="0">
              <a:lnSpc>
                <a:spcPct val="90000"/>
              </a:lnSpc>
              <a:spcBef>
                <a:spcPts val="1000"/>
              </a:spcBef>
              <a:spcAft>
                <a:spcPts val="0"/>
              </a:spcAft>
              <a:buClr>
                <a:srgbClr val="000000"/>
              </a:buClr>
              <a:buSzPts val="1800"/>
              <a:buFont typeface="Arial"/>
              <a:buNone/>
            </a:pPr>
            <a:r>
              <a:rPr lang="en-GB" sz="2400" b="1" dirty="0">
                <a:solidFill>
                  <a:srgbClr val="187498"/>
                </a:solidFill>
              </a:rPr>
              <a:t>Συμβουλές για το Instagram</a:t>
            </a:r>
            <a:endParaRPr sz="2400" dirty="0">
              <a:solidFill>
                <a:srgbClr val="187498"/>
              </a:solidFill>
            </a:endParaRPr>
          </a:p>
          <a:p>
            <a:pPr marL="514350" lvl="0" indent="-285750" algn="just" rtl="0">
              <a:lnSpc>
                <a:spcPct val="90000"/>
              </a:lnSpc>
              <a:spcBef>
                <a:spcPts val="1000"/>
              </a:spcBef>
              <a:spcAft>
                <a:spcPts val="0"/>
              </a:spcAft>
              <a:buSzPts val="1800"/>
              <a:buFont typeface="Wingdings" panose="05000000000000000000" pitchFamily="2" charset="2"/>
              <a:buChar char="§"/>
            </a:pPr>
            <a:r>
              <a:rPr lang="en-GB" sz="2000" dirty="0"/>
              <a:t>Χρησιμοποιήστε </a:t>
            </a:r>
            <a:r>
              <a:rPr lang="en-GB" sz="2000" b="1" dirty="0"/>
              <a:t>hashtags </a:t>
            </a:r>
            <a:r>
              <a:rPr lang="en-GB" sz="2000" dirty="0"/>
              <a:t>στις</a:t>
            </a:r>
            <a:r>
              <a:rPr lang="en-GB" sz="2000" b="1" dirty="0"/>
              <a:t> </a:t>
            </a:r>
            <a:r>
              <a:rPr lang="en-GB" sz="2000" dirty="0"/>
              <a:t>αναρτήσεις σας στα μέσα κοινωνικής δικτύωσης για να καταστήσετε το περιεχόμενό σας πιο ευδιάκριτο σε ένα ευρύτερο κοινό πέρα από τους οπαδούς σας. Επιπλέον, ακολουθήστε και συμμετέχετε σε </a:t>
            </a:r>
            <a:r>
              <a:rPr lang="en-GB" sz="2000" dirty="0" err="1"/>
              <a:t>σχετικά</a:t>
            </a:r>
            <a:r>
              <a:rPr lang="en-GB" sz="2000" dirty="0"/>
              <a:t> hashtags</a:t>
            </a:r>
            <a:r>
              <a:rPr lang="el-GR" sz="2000" dirty="0"/>
              <a:t>,</a:t>
            </a:r>
            <a:r>
              <a:rPr lang="en-GB" sz="2000" dirty="0"/>
              <a:t> για να ενημερώνεστε για σχετικό περιεχόμενο και να συνδέεστε με ομοϊδεάτες και οργανισμούς.</a:t>
            </a:r>
            <a:endParaRPr sz="2000" dirty="0"/>
          </a:p>
          <a:p>
            <a:pPr marL="514350" lvl="0" indent="-285750" algn="just" rtl="0">
              <a:lnSpc>
                <a:spcPct val="90000"/>
              </a:lnSpc>
              <a:spcBef>
                <a:spcPts val="1000"/>
              </a:spcBef>
              <a:spcAft>
                <a:spcPts val="0"/>
              </a:spcAft>
              <a:buSzPts val="1800"/>
              <a:buFont typeface="Wingdings" panose="05000000000000000000" pitchFamily="2" charset="2"/>
              <a:buChar char="§"/>
            </a:pPr>
            <a:r>
              <a:rPr lang="en-GB" sz="2000" dirty="0"/>
              <a:t>Εξοικειωθείτε με βασικά </a:t>
            </a:r>
            <a:r>
              <a:rPr lang="en-GB" sz="2000" b="1" dirty="0"/>
              <a:t>εργαλεία επεξεργασίας </a:t>
            </a:r>
            <a:r>
              <a:rPr lang="en-GB" sz="2000" dirty="0"/>
              <a:t>εικόνας και βίντεο, όπως το </a:t>
            </a:r>
            <a:r>
              <a:rPr lang="en-GB" sz="2000" dirty="0" err="1"/>
              <a:t>Canva</a:t>
            </a:r>
            <a:r>
              <a:rPr lang="en-GB" sz="2000" dirty="0"/>
              <a:t>, το Photoshop και το Premiere. Αυτό θα σας επιτρέψει να βελτιώσετε την οπτική ποιότητα του περιεχομένου σας, κάνοντάς το να φαίνεται πιο επαγγελματικό και ελκυστικό.</a:t>
            </a:r>
            <a:endParaRPr sz="2000" dirty="0"/>
          </a:p>
          <a:p>
            <a:pPr marL="514350" lvl="0" indent="-285750" algn="just" rtl="0">
              <a:lnSpc>
                <a:spcPct val="90000"/>
              </a:lnSpc>
              <a:spcBef>
                <a:spcPts val="1000"/>
              </a:spcBef>
              <a:spcAft>
                <a:spcPts val="0"/>
              </a:spcAft>
              <a:buSzPts val="1800"/>
              <a:buFont typeface="Wingdings" panose="05000000000000000000" pitchFamily="2" charset="2"/>
              <a:buChar char="§"/>
            </a:pPr>
            <a:r>
              <a:rPr lang="en-GB" sz="2000" i="1" dirty="0" err="1"/>
              <a:t>Συνδέστε</a:t>
            </a:r>
            <a:r>
              <a:rPr lang="en-GB" sz="2000" i="1" dirty="0"/>
              <a:t> το</a:t>
            </a:r>
            <a:r>
              <a:rPr lang="el-GR" sz="2000" i="1" dirty="0"/>
              <a:t>ν</a:t>
            </a:r>
            <a:r>
              <a:rPr lang="en-GB" sz="2000" i="1" dirty="0"/>
              <a:t> </a:t>
            </a:r>
            <a:r>
              <a:rPr lang="en-GB" sz="2000" dirty="0"/>
              <a:t>λογαριασμό σας στο Instagram με το προφίλ σας στο Facebook</a:t>
            </a:r>
            <a:r>
              <a:rPr lang="el-GR" sz="2000" dirty="0"/>
              <a:t>,</a:t>
            </a:r>
            <a:r>
              <a:rPr lang="en-GB" sz="2000" dirty="0"/>
              <a:t> για να βελτιώσετε την παρουσία σας στα μέσα κοινωνικής δικτύωσης. Συνδέοντας τους δύο λογαριασμούς, οι αναρτήσεις σας στο Instagram θα κοινοποιούνται αυτόματα στο προφίλ σας στο Facebook, </a:t>
            </a:r>
            <a:r>
              <a:rPr lang="en-GB" sz="2000" b="1" dirty="0"/>
              <a:t>αυξάνοντας την εμβέλεια και την προβολή του περιεχομένου σας</a:t>
            </a:r>
            <a:r>
              <a:rPr lang="en-GB" sz="2000" dirty="0"/>
              <a:t>.</a:t>
            </a:r>
            <a:endParaRPr sz="2000" dirty="0"/>
          </a:p>
          <a:p>
            <a:pPr marL="457200" marR="0" lvl="0" indent="-228600" algn="just" rtl="0">
              <a:lnSpc>
                <a:spcPct val="90000"/>
              </a:lnSpc>
              <a:spcBef>
                <a:spcPts val="1000"/>
              </a:spcBef>
              <a:spcAft>
                <a:spcPts val="0"/>
              </a:spcAft>
              <a:buClr>
                <a:srgbClr val="000000"/>
              </a:buClr>
              <a:buSzPts val="1800"/>
              <a:buFont typeface="Arial"/>
              <a:buNone/>
            </a:pPr>
            <a:endParaRPr dirty="0"/>
          </a:p>
        </p:txBody>
      </p:sp>
      <p:pic>
        <p:nvPicPr>
          <p:cNvPr id="91" name="Google Shape;91;p30"/>
          <p:cNvPicPr preferRelativeResize="0"/>
          <p:nvPr/>
        </p:nvPicPr>
        <p:blipFill rotWithShape="1">
          <a:blip r:embed="rId3">
            <a:alphaModFix/>
          </a:blip>
          <a:srcRect b="5000"/>
          <a:stretch/>
        </p:blipFill>
        <p:spPr>
          <a:xfrm>
            <a:off x="467360" y="3552825"/>
            <a:ext cx="3429000" cy="3257550"/>
          </a:xfrm>
          <a:prstGeom prst="rect">
            <a:avLst/>
          </a:prstGeom>
          <a:noFill/>
          <a:ln>
            <a:noFill/>
          </a:ln>
        </p:spPr>
      </p:pic>
      <p:pic>
        <p:nvPicPr>
          <p:cNvPr id="92" name="Google Shape;92;p30"/>
          <p:cNvPicPr preferRelativeResize="0"/>
          <p:nvPr/>
        </p:nvPicPr>
        <p:blipFill rotWithShape="1">
          <a:blip r:embed="rId4">
            <a:alphaModFix/>
          </a:blip>
          <a:srcRect/>
          <a:stretch/>
        </p:blipFill>
        <p:spPr>
          <a:xfrm>
            <a:off x="815340" y="1131193"/>
            <a:ext cx="2733040" cy="2733040"/>
          </a:xfrm>
          <a:prstGeom prst="rect">
            <a:avLst/>
          </a:prstGeom>
          <a:noFill/>
          <a:ln>
            <a:noFill/>
          </a:ln>
        </p:spPr>
      </p:pic>
      <p:sp>
        <p:nvSpPr>
          <p:cNvPr id="5" name="Google Shape;60;p26"/>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lt1"/>
              </a:buClr>
              <a:buSzPts val="1800"/>
              <a:buNone/>
            </a:pPr>
            <a:r>
              <a:rPr lang="en-GB" b="1" dirty="0"/>
              <a:t>Κοινωνικά δίκτυα</a:t>
            </a:r>
            <a:endParaRP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31"/>
          <p:cNvSpPr txBox="1">
            <a:spLocks noGrp="1"/>
          </p:cNvSpPr>
          <p:nvPr>
            <p:ph type="body" idx="1"/>
          </p:nvPr>
        </p:nvSpPr>
        <p:spPr>
          <a:xfrm>
            <a:off x="209005" y="1162594"/>
            <a:ext cx="7058069" cy="5383183"/>
          </a:xfrm>
          <a:prstGeom prst="rect">
            <a:avLst/>
          </a:prstGeom>
          <a:noFill/>
          <a:ln>
            <a:noFill/>
          </a:ln>
        </p:spPr>
        <p:txBody>
          <a:bodyPr spcFirstLastPara="1" wrap="square" lIns="0" tIns="0" rIns="0" bIns="0" anchor="t" anchorCtr="0">
            <a:noAutofit/>
          </a:bodyPr>
          <a:lstStyle/>
          <a:p>
            <a:pPr marL="457200" marR="0" lvl="0" indent="-228600" algn="just" rtl="0">
              <a:lnSpc>
                <a:spcPct val="90000"/>
              </a:lnSpc>
              <a:spcBef>
                <a:spcPts val="1000"/>
              </a:spcBef>
              <a:spcAft>
                <a:spcPts val="0"/>
              </a:spcAft>
              <a:buClr>
                <a:srgbClr val="000000"/>
              </a:buClr>
              <a:buSzPts val="1800"/>
              <a:buFont typeface="Arial"/>
              <a:buNone/>
            </a:pPr>
            <a:r>
              <a:rPr lang="en-GB" sz="2400" b="1" dirty="0">
                <a:solidFill>
                  <a:srgbClr val="187498"/>
                </a:solidFill>
              </a:rPr>
              <a:t> Twitter </a:t>
            </a:r>
            <a:endParaRPr sz="2400" b="1" dirty="0">
              <a:solidFill>
                <a:srgbClr val="187498"/>
              </a:solidFill>
            </a:endParaRPr>
          </a:p>
          <a:p>
            <a:pPr marL="514350" lvl="0" indent="-285750" algn="just" rtl="0">
              <a:lnSpc>
                <a:spcPct val="90000"/>
              </a:lnSpc>
              <a:spcBef>
                <a:spcPts val="1000"/>
              </a:spcBef>
              <a:spcAft>
                <a:spcPts val="0"/>
              </a:spcAft>
              <a:buSzPts val="1800"/>
              <a:buFont typeface="Wingdings" panose="05000000000000000000" pitchFamily="2" charset="2"/>
              <a:buChar char="§"/>
            </a:pPr>
            <a:r>
              <a:rPr lang="en-GB" dirty="0"/>
              <a:t>Το Twitter χρησιμεύει ως πλατφόρμα για </a:t>
            </a:r>
            <a:r>
              <a:rPr lang="en-GB" b="1" dirty="0"/>
              <a:t>τη δημιουργία microblogging </a:t>
            </a:r>
            <a:r>
              <a:rPr lang="en-GB" dirty="0"/>
              <a:t>σκέψεων, απόψεων και δραστηριοτήτων μετάδοσης.</a:t>
            </a:r>
            <a:endParaRPr dirty="0"/>
          </a:p>
          <a:p>
            <a:pPr marL="514350" lvl="0" indent="-285750" algn="just" rtl="0">
              <a:lnSpc>
                <a:spcPct val="90000"/>
              </a:lnSpc>
              <a:spcBef>
                <a:spcPts val="1000"/>
              </a:spcBef>
              <a:spcAft>
                <a:spcPts val="0"/>
              </a:spcAft>
              <a:buSzPts val="1800"/>
              <a:buFont typeface="Wingdings" panose="05000000000000000000" pitchFamily="2" charset="2"/>
              <a:buChar char="§"/>
            </a:pPr>
            <a:r>
              <a:rPr lang="en-GB" dirty="0"/>
              <a:t>Είναι μια δημοφιλής πλατφόρμα για την ενημέρωση σχετικά με τα τρέχοντα γεγονότα και την απόκτηση γνώσεων από διαφορετικές οπτικές γωνίες.</a:t>
            </a:r>
            <a:endParaRPr dirty="0"/>
          </a:p>
          <a:p>
            <a:pPr marL="514350" lvl="0" indent="-285750" algn="just" rtl="0">
              <a:lnSpc>
                <a:spcPct val="90000"/>
              </a:lnSpc>
              <a:spcBef>
                <a:spcPts val="1000"/>
              </a:spcBef>
              <a:spcAft>
                <a:spcPts val="0"/>
              </a:spcAft>
              <a:buSzPts val="1800"/>
              <a:buFont typeface="Wingdings" panose="05000000000000000000" pitchFamily="2" charset="2"/>
              <a:buChar char="§"/>
            </a:pPr>
            <a:r>
              <a:rPr lang="en-GB" dirty="0"/>
              <a:t>Οι πληροφορίες μοιράζονται συχνά στο Twitter </a:t>
            </a:r>
            <a:r>
              <a:rPr lang="en-GB" i="1" dirty="0"/>
              <a:t>ταχύτερα </a:t>
            </a:r>
            <a:r>
              <a:rPr lang="en-GB" dirty="0"/>
              <a:t>από ό,τι μπορούν να αναφέρουν οι παραδοσιακοί ειδησεογραφικοί ιστότοποι, επιτρέποντας ενημερώσεις σε πραγματικό χρόνο.</a:t>
            </a:r>
            <a:endParaRPr dirty="0"/>
          </a:p>
          <a:p>
            <a:pPr marL="514350" lvl="0" indent="-285750" algn="just" rtl="0">
              <a:lnSpc>
                <a:spcPct val="90000"/>
              </a:lnSpc>
              <a:spcBef>
                <a:spcPts val="1000"/>
              </a:spcBef>
              <a:spcAft>
                <a:spcPts val="0"/>
              </a:spcAft>
              <a:buSzPts val="1800"/>
              <a:buFont typeface="Wingdings" panose="05000000000000000000" pitchFamily="2" charset="2"/>
              <a:buChar char="§"/>
            </a:pPr>
            <a:r>
              <a:rPr lang="en-GB" dirty="0"/>
              <a:t>Το Twitter παρέχει στους ακτιβιστές ένα </a:t>
            </a:r>
            <a:r>
              <a:rPr lang="en-GB" b="1" dirty="0"/>
              <a:t>άμεσο κανάλι επικοινωνίας </a:t>
            </a:r>
            <a:r>
              <a:rPr lang="en-GB" dirty="0"/>
              <a:t>για να συνδεθούν με άλλους ακτιβιστές και να εμπλακούν με τους στόχους της εκστρατείας.</a:t>
            </a:r>
            <a:endParaRPr dirty="0"/>
          </a:p>
          <a:p>
            <a:pPr marL="514350" lvl="0" indent="-285750" algn="just" rtl="0">
              <a:lnSpc>
                <a:spcPct val="90000"/>
              </a:lnSpc>
              <a:spcBef>
                <a:spcPts val="1000"/>
              </a:spcBef>
              <a:spcAft>
                <a:spcPts val="0"/>
              </a:spcAft>
              <a:buSzPts val="1800"/>
              <a:buFont typeface="Wingdings" panose="05000000000000000000" pitchFamily="2" charset="2"/>
              <a:buChar char="§"/>
            </a:pPr>
            <a:r>
              <a:rPr lang="en-GB" dirty="0"/>
              <a:t>Η παρακολούθηση ομοϊδεατών ατόμων και οργανώσεων στο Twitter μπορεί να βοηθήσει στη </a:t>
            </a:r>
            <a:r>
              <a:rPr lang="en-GB" dirty="0">
                <a:solidFill>
                  <a:srgbClr val="187498"/>
                </a:solidFill>
              </a:rPr>
              <a:t>δημιουργία δικτύων </a:t>
            </a:r>
            <a:r>
              <a:rPr lang="en-GB" dirty="0"/>
              <a:t>και στην εξεύρεση έμπνευσης για ακτιβισμό.</a:t>
            </a:r>
            <a:endParaRPr dirty="0"/>
          </a:p>
          <a:p>
            <a:pPr marL="514350" lvl="0" indent="-285750" algn="just" rtl="0">
              <a:lnSpc>
                <a:spcPct val="90000"/>
              </a:lnSpc>
              <a:spcBef>
                <a:spcPts val="1000"/>
              </a:spcBef>
              <a:spcAft>
                <a:spcPts val="0"/>
              </a:spcAft>
              <a:buSzPts val="1800"/>
              <a:buFont typeface="Wingdings" panose="05000000000000000000" pitchFamily="2" charset="2"/>
              <a:buChar char="§"/>
            </a:pPr>
            <a:r>
              <a:rPr lang="en-GB" dirty="0"/>
              <a:t>Το Twitter χρησιμοποιείται επίσης από πολιτικούς και φορείς λήψης αποφάσεων, καθιστώντας δυνατή την αποστολή άμεσων μηνυμάτων που εκφράζουν ανησυχίες για συγκεκριμένα </a:t>
            </a:r>
            <a:r>
              <a:rPr lang="en-GB" b="1" i="1" dirty="0"/>
              <a:t>κοινοτικά ζητήματα.</a:t>
            </a:r>
            <a:endParaRPr b="1" i="1" dirty="0"/>
          </a:p>
          <a:p>
            <a:pPr marL="457200" marR="0" lvl="0" indent="-228600" algn="just" rtl="0">
              <a:lnSpc>
                <a:spcPct val="90000"/>
              </a:lnSpc>
              <a:spcBef>
                <a:spcPts val="1000"/>
              </a:spcBef>
              <a:spcAft>
                <a:spcPts val="0"/>
              </a:spcAft>
              <a:buClr>
                <a:srgbClr val="000000"/>
              </a:buClr>
              <a:buSzPts val="1800"/>
              <a:buFont typeface="Arial"/>
              <a:buNone/>
            </a:pPr>
            <a:endParaRPr dirty="0"/>
          </a:p>
          <a:p>
            <a:pPr marL="457200" marR="0" lvl="0" indent="-228600" algn="just" rtl="0">
              <a:lnSpc>
                <a:spcPct val="90000"/>
              </a:lnSpc>
              <a:spcBef>
                <a:spcPts val="1000"/>
              </a:spcBef>
              <a:spcAft>
                <a:spcPts val="0"/>
              </a:spcAft>
              <a:buClr>
                <a:srgbClr val="000000"/>
              </a:buClr>
              <a:buSzPts val="1800"/>
              <a:buFont typeface="Arial"/>
              <a:buNone/>
            </a:pPr>
            <a:endParaRPr dirty="0"/>
          </a:p>
        </p:txBody>
      </p:sp>
      <p:pic>
        <p:nvPicPr>
          <p:cNvPr id="99" name="Google Shape;99;p31"/>
          <p:cNvPicPr preferRelativeResize="0"/>
          <p:nvPr/>
        </p:nvPicPr>
        <p:blipFill rotWithShape="1">
          <a:blip r:embed="rId3">
            <a:alphaModFix/>
          </a:blip>
          <a:srcRect/>
          <a:stretch/>
        </p:blipFill>
        <p:spPr>
          <a:xfrm>
            <a:off x="7820526" y="1677669"/>
            <a:ext cx="3590424" cy="4422342"/>
          </a:xfrm>
          <a:prstGeom prst="rect">
            <a:avLst/>
          </a:prstGeom>
          <a:noFill/>
          <a:ln>
            <a:noFill/>
          </a:ln>
        </p:spPr>
      </p:pic>
      <p:sp>
        <p:nvSpPr>
          <p:cNvPr id="4" name="Google Shape;60;p26"/>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lt1"/>
              </a:buClr>
              <a:buSzPts val="1800"/>
              <a:buNone/>
            </a:pPr>
            <a:r>
              <a:rPr lang="en-GB" b="1" dirty="0"/>
              <a:t>Κοινωνικά δίκτυα</a:t>
            </a:r>
            <a:endParaRP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32"/>
          <p:cNvSpPr txBox="1">
            <a:spLocks noGrp="1"/>
          </p:cNvSpPr>
          <p:nvPr>
            <p:ph type="body" idx="1"/>
          </p:nvPr>
        </p:nvSpPr>
        <p:spPr>
          <a:xfrm>
            <a:off x="399370" y="1449389"/>
            <a:ext cx="7192556" cy="5096388"/>
          </a:xfrm>
          <a:prstGeom prst="rect">
            <a:avLst/>
          </a:prstGeom>
          <a:noFill/>
          <a:ln>
            <a:noFill/>
          </a:ln>
        </p:spPr>
        <p:txBody>
          <a:bodyPr spcFirstLastPara="1" wrap="square" lIns="0" tIns="0" rIns="0" bIns="0" anchor="t" anchorCtr="0">
            <a:noAutofit/>
          </a:bodyPr>
          <a:lstStyle/>
          <a:p>
            <a:pPr marL="457200" marR="0" lvl="0" indent="-228600" algn="just" rtl="0">
              <a:lnSpc>
                <a:spcPct val="90000"/>
              </a:lnSpc>
              <a:spcBef>
                <a:spcPts val="1000"/>
              </a:spcBef>
              <a:spcAft>
                <a:spcPts val="0"/>
              </a:spcAft>
              <a:buClr>
                <a:srgbClr val="000000"/>
              </a:buClr>
              <a:buSzPts val="1800"/>
              <a:buFont typeface="Arial"/>
              <a:buNone/>
            </a:pPr>
            <a:r>
              <a:rPr lang="en-GB" sz="2400" b="1" dirty="0">
                <a:solidFill>
                  <a:srgbClr val="187498"/>
                </a:solidFill>
              </a:rPr>
              <a:t>Συμβουλές για το Twitter</a:t>
            </a:r>
            <a:endParaRPr sz="2400" b="1" dirty="0">
              <a:solidFill>
                <a:srgbClr val="187498"/>
              </a:solidFill>
            </a:endParaRPr>
          </a:p>
          <a:p>
            <a:pPr marL="514350" lvl="0" indent="-285750" algn="l" rtl="0">
              <a:lnSpc>
                <a:spcPct val="90000"/>
              </a:lnSpc>
              <a:spcBef>
                <a:spcPts val="1000"/>
              </a:spcBef>
              <a:spcAft>
                <a:spcPts val="0"/>
              </a:spcAft>
              <a:buSzPts val="1800"/>
              <a:buFont typeface="Wingdings" panose="05000000000000000000" pitchFamily="2" charset="2"/>
              <a:buChar char="§"/>
            </a:pPr>
            <a:r>
              <a:rPr lang="en-GB" dirty="0"/>
              <a:t>Διαχειριστείτε τις δραστηριότητές σας στο Twitter</a:t>
            </a:r>
            <a:r>
              <a:rPr lang="el-GR" dirty="0"/>
              <a:t>,</a:t>
            </a:r>
            <a:r>
              <a:rPr lang="en-GB" dirty="0"/>
              <a:t> εστιάζοντας στα τρέχοντα έργα και ενδιαφέροντά σας. Προσαρμόστε τους λογαριασμούς που ακολουθείτε</a:t>
            </a:r>
            <a:r>
              <a:rPr lang="el-GR" dirty="0"/>
              <a:t>,</a:t>
            </a:r>
            <a:r>
              <a:rPr lang="en-GB" dirty="0"/>
              <a:t> ώστε να ευθυγραμμίζονται με τους συγκεκριμένους στόχους και τις προτεραιότητές σας. </a:t>
            </a:r>
            <a:r>
              <a:rPr lang="el-GR" dirty="0"/>
              <a:t>Μην </a:t>
            </a:r>
            <a:r>
              <a:rPr lang="en-GB" dirty="0"/>
              <a:t>α</a:t>
            </a:r>
            <a:r>
              <a:rPr lang="en-GB" dirty="0" err="1"/>
              <a:t>ισθάνεστε</a:t>
            </a:r>
            <a:r>
              <a:rPr lang="en-GB" dirty="0"/>
              <a:t> πιεσμένοι να είστε συνεχώς ενεργοί στην πλατφόρμα.</a:t>
            </a:r>
            <a:endParaRPr dirty="0"/>
          </a:p>
          <a:p>
            <a:pPr marL="514350" lvl="0" indent="-285750" algn="l" rtl="0">
              <a:lnSpc>
                <a:spcPct val="90000"/>
              </a:lnSpc>
              <a:spcBef>
                <a:spcPts val="1000"/>
              </a:spcBef>
              <a:spcAft>
                <a:spcPts val="0"/>
              </a:spcAft>
              <a:buSzPts val="1800"/>
              <a:buFont typeface="Wingdings" panose="05000000000000000000" pitchFamily="2" charset="2"/>
              <a:buChar char="§"/>
            </a:pPr>
            <a:r>
              <a:rPr lang="en-GB" dirty="0"/>
              <a:t>Εξασκηθείτε στην κριτική σκέψη και ελέγξτε κάθε πληροφορία που συναντάτε στο Twitter. Επαληθεύστε την αξιοπιστία των πηγών προτού δεχτείτε πληροφορίες.</a:t>
            </a:r>
            <a:endParaRPr dirty="0"/>
          </a:p>
          <a:p>
            <a:pPr marL="514350" lvl="0" indent="-285750" algn="l" rtl="0">
              <a:lnSpc>
                <a:spcPct val="90000"/>
              </a:lnSpc>
              <a:spcBef>
                <a:spcPts val="1000"/>
              </a:spcBef>
              <a:spcAft>
                <a:spcPts val="0"/>
              </a:spcAft>
              <a:buSzPts val="1800"/>
              <a:buFont typeface="Wingdings" panose="05000000000000000000" pitchFamily="2" charset="2"/>
              <a:buChar char="§"/>
            </a:pPr>
            <a:r>
              <a:rPr lang="en-GB" dirty="0"/>
              <a:t>Χρησιμοποιήστε τα hashtags στρατηγικά για να επεκτείνετε την εμβέλεια των αναρτήσεων και να συνδεθείτε με ένα ευρύτερο κοινό. Μείνετε ενημερωμένοι για τα trending hashtags και συμμετέχετε σε σχετικές συζητήσεις και εκδηλώσεις. Κάντε tag συγκεκριμένα άτομα στις αναρτήσεις σας για να τραβήξετε την προσοχή τους.</a:t>
            </a:r>
            <a:endParaRPr dirty="0"/>
          </a:p>
          <a:p>
            <a:pPr marL="514350" lvl="0" indent="-285750" algn="l" rtl="0">
              <a:lnSpc>
                <a:spcPct val="90000"/>
              </a:lnSpc>
              <a:spcBef>
                <a:spcPts val="1000"/>
              </a:spcBef>
              <a:spcAft>
                <a:spcPts val="0"/>
              </a:spcAft>
              <a:buSzPts val="1800"/>
              <a:buFont typeface="Wingdings" panose="05000000000000000000" pitchFamily="2" charset="2"/>
              <a:buChar char="§"/>
            </a:pPr>
            <a:r>
              <a:rPr lang="en-GB" dirty="0"/>
              <a:t>Υποστηρίξτε τους </a:t>
            </a:r>
            <a:r>
              <a:rPr lang="en-GB" dirty="0" err="1"/>
              <a:t>άλλους</a:t>
            </a:r>
            <a:r>
              <a:rPr lang="en-GB" dirty="0"/>
              <a:t> </a:t>
            </a:r>
            <a:r>
              <a:rPr lang="en-GB" dirty="0" err="1"/>
              <a:t>χρήστες</a:t>
            </a:r>
            <a:r>
              <a:rPr lang="el-GR" dirty="0"/>
              <a:t>,</a:t>
            </a:r>
            <a:r>
              <a:rPr lang="en-GB" dirty="0"/>
              <a:t> κάνοντας retweet τις αναρτήσεις τους, ενισχύοντας έτσι τα μηνύματά τους και καλλιεργώντας την αίσθηση της κοινότητας στην πλατφόρμα. Συμμετέχετε σε αμοιβαία υποστήριξη και συνεργασία με ομοϊδεάτες και οργανισμούς.</a:t>
            </a:r>
            <a:endParaRPr dirty="0"/>
          </a:p>
          <a:p>
            <a:pPr marL="457200" marR="0" lvl="0" indent="-228600" algn="just" rtl="0">
              <a:lnSpc>
                <a:spcPct val="90000"/>
              </a:lnSpc>
              <a:spcBef>
                <a:spcPts val="1000"/>
              </a:spcBef>
              <a:spcAft>
                <a:spcPts val="0"/>
              </a:spcAft>
              <a:buClr>
                <a:srgbClr val="000000"/>
              </a:buClr>
              <a:buSzPts val="1800"/>
              <a:buFont typeface="Arial"/>
              <a:buNone/>
            </a:pPr>
            <a:endParaRPr dirty="0"/>
          </a:p>
        </p:txBody>
      </p:sp>
      <p:pic>
        <p:nvPicPr>
          <p:cNvPr id="106" name="Google Shape;106;p32"/>
          <p:cNvPicPr preferRelativeResize="0"/>
          <p:nvPr/>
        </p:nvPicPr>
        <p:blipFill rotWithShape="1">
          <a:blip r:embed="rId3">
            <a:alphaModFix/>
          </a:blip>
          <a:srcRect/>
          <a:stretch/>
        </p:blipFill>
        <p:spPr>
          <a:xfrm>
            <a:off x="7665873" y="1673712"/>
            <a:ext cx="4526127" cy="4281920"/>
          </a:xfrm>
          <a:prstGeom prst="rect">
            <a:avLst/>
          </a:prstGeom>
          <a:noFill/>
          <a:ln>
            <a:noFill/>
          </a:ln>
        </p:spPr>
      </p:pic>
      <p:sp>
        <p:nvSpPr>
          <p:cNvPr id="4" name="Google Shape;60;p26"/>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lt1"/>
              </a:buClr>
              <a:buSzPts val="1800"/>
              <a:buNone/>
            </a:pPr>
            <a:r>
              <a:rPr lang="en-GB" b="1" dirty="0"/>
              <a:t>Κοινωνικά δίκτυα</a:t>
            </a:r>
            <a:endParaRP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33"/>
          <p:cNvSpPr txBox="1">
            <a:spLocks noGrp="1"/>
          </p:cNvSpPr>
          <p:nvPr>
            <p:ph type="body" idx="1"/>
          </p:nvPr>
        </p:nvSpPr>
        <p:spPr>
          <a:xfrm>
            <a:off x="5197643" y="633549"/>
            <a:ext cx="6594988" cy="5480594"/>
          </a:xfrm>
          <a:prstGeom prst="rect">
            <a:avLst/>
          </a:prstGeom>
          <a:noFill/>
          <a:ln>
            <a:noFill/>
          </a:ln>
        </p:spPr>
        <p:txBody>
          <a:bodyPr spcFirstLastPara="1" wrap="square" lIns="0" tIns="0" rIns="0" bIns="0" anchor="t" anchorCtr="0">
            <a:noAutofit/>
          </a:bodyPr>
          <a:lstStyle/>
          <a:p>
            <a:pPr marL="457200" marR="0" lvl="0" indent="-228600" algn="just" rtl="0">
              <a:lnSpc>
                <a:spcPct val="90000"/>
              </a:lnSpc>
              <a:spcBef>
                <a:spcPts val="1000"/>
              </a:spcBef>
              <a:spcAft>
                <a:spcPts val="0"/>
              </a:spcAft>
              <a:buClr>
                <a:srgbClr val="000000"/>
              </a:buClr>
              <a:buSzPts val="1800"/>
              <a:buFont typeface="Arial"/>
              <a:buNone/>
            </a:pPr>
            <a:r>
              <a:rPr lang="en-GB" dirty="0"/>
              <a:t> </a:t>
            </a:r>
            <a:endParaRPr dirty="0"/>
          </a:p>
          <a:p>
            <a:pPr marL="514350" lvl="0" indent="-285750" algn="just" rtl="0">
              <a:lnSpc>
                <a:spcPct val="90000"/>
              </a:lnSpc>
              <a:spcBef>
                <a:spcPts val="1000"/>
              </a:spcBef>
              <a:spcAft>
                <a:spcPts val="0"/>
              </a:spcAft>
              <a:buSzPts val="1800"/>
              <a:buFont typeface="Wingdings" panose="05000000000000000000" pitchFamily="2" charset="2"/>
              <a:buChar char="§"/>
            </a:pPr>
            <a:r>
              <a:rPr lang="en-GB" dirty="0"/>
              <a:t>Για να μεγιστοποιήσετε την εμβέλεια και τη δέσμευση, η εστίαση στις </a:t>
            </a:r>
            <a:r>
              <a:rPr lang="en-GB" b="1" dirty="0"/>
              <a:t>τρεις πιο δημοφιλείς πλατφόρμες μπορεί να είναι επωφελής</a:t>
            </a:r>
            <a:r>
              <a:rPr lang="en-GB" dirty="0"/>
              <a:t>. Αυτές οι πλατφόρμες είναι πιο πιθανό να σας συνδέσουν αποτελεσματικά με το κοινό στο οποίο απευθύνεστε. Ωστόσο, είναι σημαντικό να εξετάσετε το ενδεχόμενο χρήσης άλλων πλατφορμών</a:t>
            </a:r>
            <a:r>
              <a:rPr lang="el-GR" dirty="0"/>
              <a:t>,</a:t>
            </a:r>
            <a:r>
              <a:rPr lang="en-GB" dirty="0"/>
              <a:t> εάν έχετε ένα συγκεκριμένο κοινό-στόχο στο μυαλό σας, καθώς οι διάφορες πλατφόρμες απευθύνονται σε διαφορετικά δημογραφικά χαρακτηριστικά και ενδιαφέροντα.</a:t>
            </a:r>
            <a:endParaRPr dirty="0"/>
          </a:p>
          <a:p>
            <a:pPr marL="514350" lvl="0" indent="-285750" algn="just" rtl="0">
              <a:lnSpc>
                <a:spcPct val="90000"/>
              </a:lnSpc>
              <a:spcBef>
                <a:spcPts val="1000"/>
              </a:spcBef>
              <a:spcAft>
                <a:spcPts val="0"/>
              </a:spcAft>
              <a:buSzPts val="1800"/>
              <a:buFont typeface="Wingdings" panose="05000000000000000000" pitchFamily="2" charset="2"/>
              <a:buChar char="§"/>
            </a:pPr>
            <a:r>
              <a:rPr lang="en-GB" b="1" dirty="0">
                <a:solidFill>
                  <a:srgbClr val="187498"/>
                </a:solidFill>
              </a:rPr>
              <a:t>Το YouTube </a:t>
            </a:r>
            <a:r>
              <a:rPr lang="en-GB" dirty="0"/>
              <a:t>παρέχει το πλεονέκτημα της μεταφόρτωσης βίντεο οποιασδήποτε διάρκειας και κάλυψης ευρέος φάσματος θεμάτων. </a:t>
            </a:r>
            <a:r>
              <a:rPr lang="en-GB" b="1" dirty="0" err="1">
                <a:solidFill>
                  <a:srgbClr val="187498"/>
                </a:solidFill>
              </a:rPr>
              <a:t>Το Reddit</a:t>
            </a:r>
            <a:r>
              <a:rPr lang="en-GB" dirty="0"/>
              <a:t>, από την άλλη πλευρά, προσφέρει πολυάριθμα φόρουμ που καλύπτουν ποικίλα θέματα. Για το νεανικό κοινό, το </a:t>
            </a:r>
            <a:r>
              <a:rPr lang="en-GB" b="1" dirty="0">
                <a:solidFill>
                  <a:srgbClr val="187498"/>
                </a:solidFill>
              </a:rPr>
              <a:t>Snapchat </a:t>
            </a:r>
            <a:r>
              <a:rPr lang="en-GB" dirty="0"/>
              <a:t>και το </a:t>
            </a:r>
            <a:r>
              <a:rPr lang="en-GB" b="1" dirty="0" err="1">
                <a:solidFill>
                  <a:srgbClr val="187498"/>
                </a:solidFill>
              </a:rPr>
              <a:t>TikTok </a:t>
            </a:r>
            <a:r>
              <a:rPr lang="en-GB" dirty="0"/>
              <a:t>αποτελούν δημοφιλείς επιλογές, προσφέροντας σύντομα βίντεο κλιπ.</a:t>
            </a:r>
            <a:endParaRPr dirty="0"/>
          </a:p>
          <a:p>
            <a:pPr marL="514350" lvl="0" indent="-285750" algn="just" rtl="0">
              <a:lnSpc>
                <a:spcPct val="90000"/>
              </a:lnSpc>
              <a:spcBef>
                <a:spcPts val="1000"/>
              </a:spcBef>
              <a:spcAft>
                <a:spcPts val="0"/>
              </a:spcAft>
              <a:buSzPts val="1800"/>
              <a:buFont typeface="Wingdings" panose="05000000000000000000" pitchFamily="2" charset="2"/>
              <a:buChar char="§"/>
            </a:pPr>
            <a:r>
              <a:rPr lang="en-GB" dirty="0"/>
              <a:t>Συνιστάται να προσδιορίσετε την πλατφόρμα ή τις πλατφόρμες στις οποίες το </a:t>
            </a:r>
            <a:r>
              <a:rPr lang="en-GB" u="sng" dirty="0"/>
              <a:t>κοινό-στόχος </a:t>
            </a:r>
            <a:r>
              <a:rPr lang="en-GB" dirty="0"/>
              <a:t>σας </a:t>
            </a:r>
            <a:r>
              <a:rPr lang="en-GB" u="sng" dirty="0"/>
              <a:t>είναι πιο ενεργό και να δώσετε προτεραιότητα σε αυτές τις πλατφόρμες</a:t>
            </a:r>
            <a:r>
              <a:rPr lang="en-GB" dirty="0"/>
              <a:t>. Δεν χρειάζεται να είστε παρόντες σε όλες τις πλατφόρμες ή ακόμη και σε πολλές πλατφόρμες, καθώς η εστίαση στις πλατφόρμες που είναι πιο σχετικές με το κοινό σας μπορεί να αποφέρει καλύτερα αποτελέσματα.</a:t>
            </a:r>
            <a:endParaRPr dirty="0"/>
          </a:p>
          <a:p>
            <a:pPr marL="457200" marR="0" lvl="0" indent="-228600" algn="just" rtl="0">
              <a:lnSpc>
                <a:spcPct val="90000"/>
              </a:lnSpc>
              <a:spcBef>
                <a:spcPts val="1000"/>
              </a:spcBef>
              <a:spcAft>
                <a:spcPts val="0"/>
              </a:spcAft>
              <a:buClr>
                <a:srgbClr val="000000"/>
              </a:buClr>
              <a:buSzPts val="1800"/>
              <a:buFont typeface="Arial"/>
              <a:buNone/>
            </a:pPr>
            <a:endParaRPr dirty="0"/>
          </a:p>
        </p:txBody>
      </p:sp>
      <p:pic>
        <p:nvPicPr>
          <p:cNvPr id="113" name="Google Shape;113;p33"/>
          <p:cNvPicPr preferRelativeResize="0"/>
          <p:nvPr/>
        </p:nvPicPr>
        <p:blipFill rotWithShape="1">
          <a:blip r:embed="rId3">
            <a:alphaModFix/>
          </a:blip>
          <a:srcRect/>
          <a:stretch/>
        </p:blipFill>
        <p:spPr>
          <a:xfrm>
            <a:off x="399370" y="1247503"/>
            <a:ext cx="4866640" cy="4866640"/>
          </a:xfrm>
          <a:prstGeom prst="rect">
            <a:avLst/>
          </a:prstGeom>
          <a:noFill/>
          <a:ln>
            <a:noFill/>
          </a:ln>
        </p:spPr>
      </p:pic>
      <p:sp>
        <p:nvSpPr>
          <p:cNvPr id="4" name="Google Shape;60;p26"/>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lt1"/>
              </a:buClr>
              <a:buSzPts val="1800"/>
              <a:buNone/>
            </a:pPr>
            <a:r>
              <a:rPr lang="en-GB" b="1" dirty="0"/>
              <a:t>Κοινωνικά δίκτυα</a:t>
            </a:r>
            <a:endParaRPr dirty="0"/>
          </a:p>
        </p:txBody>
      </p:sp>
    </p:spTree>
  </p:cSld>
  <p:clrMapOvr>
    <a:masterClrMapping/>
  </p:clrMapOvr>
</p:sld>
</file>

<file path=ppt/theme/theme1.xml><?xml version="1.0" encoding="utf-8"?>
<a:theme xmlns:a="http://schemas.openxmlformats.org/drawingml/2006/main" name="CARDET Course template">
  <a:themeElements>
    <a:clrScheme name="EMERGE">
      <a:dk1>
        <a:srgbClr val="3B3842"/>
      </a:dk1>
      <a:lt1>
        <a:srgbClr val="FFFFFF"/>
      </a:lt1>
      <a:dk2>
        <a:srgbClr val="333333"/>
      </a:dk2>
      <a:lt2>
        <a:srgbClr val="999999"/>
      </a:lt2>
      <a:accent1>
        <a:srgbClr val="EB5353"/>
      </a:accent1>
      <a:accent2>
        <a:srgbClr val="F9D923"/>
      </a:accent2>
      <a:accent3>
        <a:srgbClr val="187498"/>
      </a:accent3>
      <a:accent4>
        <a:srgbClr val="36AE7C"/>
      </a:accent4>
      <a:accent5>
        <a:srgbClr val="E0BB07"/>
      </a:accent5>
      <a:accent6>
        <a:srgbClr val="333333"/>
      </a:accent6>
      <a:hlink>
        <a:srgbClr val="0070C0"/>
      </a:hlink>
      <a:folHlink>
        <a:srgbClr val="7030A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CARDET Course template">
  <a:themeElements>
    <a:clrScheme name="EMERGE">
      <a:dk1>
        <a:srgbClr val="3B3842"/>
      </a:dk1>
      <a:lt1>
        <a:srgbClr val="FFFFFF"/>
      </a:lt1>
      <a:dk2>
        <a:srgbClr val="333333"/>
      </a:dk2>
      <a:lt2>
        <a:srgbClr val="999999"/>
      </a:lt2>
      <a:accent1>
        <a:srgbClr val="EB5353"/>
      </a:accent1>
      <a:accent2>
        <a:srgbClr val="F9D923"/>
      </a:accent2>
      <a:accent3>
        <a:srgbClr val="187498"/>
      </a:accent3>
      <a:accent4>
        <a:srgbClr val="36AE7C"/>
      </a:accent4>
      <a:accent5>
        <a:srgbClr val="E0BB07"/>
      </a:accent5>
      <a:accent6>
        <a:srgbClr val="333333"/>
      </a:accent6>
      <a:hlink>
        <a:srgbClr val="0070C0"/>
      </a:hlink>
      <a:folHlink>
        <a:srgbClr val="7030A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69</TotalTime>
  <Words>4095</Words>
  <Application>Microsoft Office PowerPoint</Application>
  <PresentationFormat>Widescreen</PresentationFormat>
  <Paragraphs>180</Paragraphs>
  <Slides>22</Slides>
  <Notes>21</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22</vt:i4>
      </vt:variant>
    </vt:vector>
  </HeadingPairs>
  <TitlesOfParts>
    <vt:vector size="27" baseType="lpstr">
      <vt:lpstr>Arial</vt:lpstr>
      <vt:lpstr>Calibri</vt:lpstr>
      <vt:lpstr>Wingdings</vt:lpstr>
      <vt:lpstr>CARDET Course template</vt:lpstr>
      <vt:lpstr>2_CARDET Course template</vt:lpstr>
      <vt:lpstr>Ενότητα 5 Κατανόηση του ψηφιακού ακτιβισμού</vt:lpstr>
      <vt:lpstr>Κοινωνικά δίκτυα</vt:lpstr>
      <vt:lpstr>Κοινωνικά δίκτυα</vt:lpstr>
      <vt:lpstr>Κοινωνικά δίκτυα</vt:lpstr>
      <vt:lpstr>Κοινωνικά δίκτυα</vt:lpstr>
      <vt:lpstr>Κοινωνικά δίκτυα</vt:lpstr>
      <vt:lpstr>Κοινωνικά δίκτυα</vt:lpstr>
      <vt:lpstr>Κοινωνικά δίκτυα</vt:lpstr>
      <vt:lpstr>Κοινωνικά δίκτυα</vt:lpstr>
      <vt:lpstr>Ηλεκτρονικά διαβήματα (E-Petitions) </vt:lpstr>
      <vt:lpstr>Ηλεκτρονικά διαβήματα (E-Petitions) </vt:lpstr>
      <vt:lpstr>Blogging και Vlogging</vt:lpstr>
      <vt:lpstr>Blogging </vt:lpstr>
      <vt:lpstr>Blogging </vt:lpstr>
      <vt:lpstr>Blogging </vt:lpstr>
      <vt:lpstr>Vlogging </vt:lpstr>
      <vt:lpstr>Vlogging </vt:lpstr>
      <vt:lpstr>Πλατφόρμες Crowdsourcing</vt:lpstr>
      <vt:lpstr>Ηλεκτρονικός συμμετοχικός προϋπολογισμός </vt:lpstr>
      <vt:lpstr>Ώρα για δραστηριότητα!</vt:lpstr>
      <vt:lpstr>Ηλεκτρονικές δημόσιες διαβουλεύσεις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5 Understanding Digital Activism</dc:title>
  <dc:creator>2Fast4u</dc:creator>
  <cp:keywords>, docId:4DA39C3435795423690CF5C346E7C06C</cp:keywords>
  <cp:lastModifiedBy>Foteini Sokratous</cp:lastModifiedBy>
  <cp:revision>12</cp:revision>
  <dcterms:created xsi:type="dcterms:W3CDTF">2014-07-11T09:12:14Z</dcterms:created>
  <dcterms:modified xsi:type="dcterms:W3CDTF">2024-03-04T08:15:42Z</dcterms:modified>
</cp:coreProperties>
</file>