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22"/>
  </p:notesMasterIdLst>
  <p:sldIdLst>
    <p:sldId id="256"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thPenpjNw7DEaXH8Y4o6Uo3Cp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ADA"/>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28" autoAdjust="0"/>
  </p:normalViewPr>
  <p:slideViewPr>
    <p:cSldViewPr snapToGrid="0">
      <p:cViewPr varScale="1">
        <p:scale>
          <a:sx n="95" d="100"/>
          <a:sy n="95" d="100"/>
        </p:scale>
        <p:origin x="11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&gt;Freepik&lt;/a&gt;. </a:t>
            </a:r>
            <a:endParaRPr/>
          </a:p>
        </p:txBody>
      </p:sp>
      <p:sp>
        <p:nvSpPr>
          <p:cNvPr id="118" name="Google Shape;11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6" name="Google Shape;1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dirty="0" err="1"/>
              <a:t>Πηγή</a:t>
            </a:r>
            <a:r>
              <a:rPr lang="en-GB" b="1" dirty="0"/>
              <a:t> </a:t>
            </a:r>
            <a:r>
              <a:rPr lang="en-GB" b="1" dirty="0" err="1"/>
              <a:t>εικόν</a:t>
            </a:r>
            <a:r>
              <a:rPr lang="en-GB" b="1" dirty="0"/>
              <a:t>ας: </a:t>
            </a:r>
            <a:r>
              <a:rPr lang="en-GB" b="0" dirty="0"/>
              <a:t>&gt;Freepik&lt;/a&gt;. </a:t>
            </a:r>
            <a:endParaRPr dirty="0"/>
          </a:p>
          <a:p>
            <a:pPr marL="0" lvl="0" indent="0" algn="l" rtl="0">
              <a:lnSpc>
                <a:spcPct val="100000"/>
              </a:lnSpc>
              <a:spcBef>
                <a:spcPts val="0"/>
              </a:spcBef>
              <a:spcAft>
                <a:spcPts val="0"/>
              </a:spcAft>
              <a:buSzPts val="1400"/>
              <a:buNone/>
            </a:pPr>
            <a:endParaRPr dirty="0"/>
          </a:p>
        </p:txBody>
      </p:sp>
      <p:sp>
        <p:nvSpPr>
          <p:cNvPr id="157" name="Google Shape;1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b="0"/>
              <a:t>&lt;a href="https://www.freepik.com/free-photo/horizontal-shot-desks-inside-scottish-parliament-building_10303619.htm#query=parliament%20politics&amp;position=0&amp;from_view=keyword&amp;track=ais"&gt;Εικόνα από wirestock&lt;/a&gt; στο Freepik </a:t>
            </a:r>
            <a:endParaRPr b="0"/>
          </a:p>
        </p:txBody>
      </p:sp>
      <p:sp>
        <p:nvSpPr>
          <p:cNvPr id="164" name="Google Shape;1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b="0"/>
              <a:t>&lt;a href="https://www.freepik.com/free-vector/outlaw-dirty-money-secret-contributions-influence-election-process-cartoon-composition_16607620.htm"&gt;Εικόνα από macrovector&lt;/a&gt; στο Freepik</a:t>
            </a:r>
            <a:endParaRPr b="0"/>
          </a:p>
        </p:txBody>
      </p:sp>
      <p:sp>
        <p:nvSpPr>
          <p:cNvPr id="181" name="Google Shape;18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dirty="0"/>
              <a:t>https://www.britannica.com/video/213436/Questions-answers-democracy</a:t>
            </a:r>
            <a:r>
              <a:rPr lang="el-GR" dirty="0"/>
              <a:t> </a:t>
            </a:r>
            <a:endParaRPr dirty="0"/>
          </a:p>
        </p:txBody>
      </p:sp>
      <p:sp>
        <p:nvSpPr>
          <p:cNvPr id="69" name="Google Shape;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GB" b="1"/>
              <a:t>Πηγή εικόνας: </a:t>
            </a:r>
            <a:r>
              <a:rPr lang="en-GB" b="0"/>
              <a:t>https://www.coe.int/en/web/compass/democracy </a:t>
            </a:r>
            <a:endParaRPr/>
          </a:p>
          <a:p>
            <a:pPr marL="0" lvl="0" indent="0" algn="l" rtl="0">
              <a:lnSpc>
                <a:spcPct val="100000"/>
              </a:lnSpc>
              <a:spcBef>
                <a:spcPts val="0"/>
              </a:spcBef>
              <a:spcAft>
                <a:spcPts val="0"/>
              </a:spcAft>
              <a:buSzPts val="1400"/>
              <a:buNone/>
            </a:pPr>
            <a:endParaRPr/>
          </a:p>
        </p:txBody>
      </p:sp>
      <p:sp>
        <p:nvSpPr>
          <p:cNvPr id="76" name="Google Shape;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https://blogs.lse.ac.uk/lseupr/2021/01/18/democracy-at-its-best-majoritarian-or-parliamentary-electoral-systems/ </a:t>
            </a:r>
            <a:endParaRPr/>
          </a:p>
        </p:txBody>
      </p:sp>
      <p:sp>
        <p:nvSpPr>
          <p:cNvPr id="85" name="Google Shape;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Ορισμοί της δημοκρατίας: </a:t>
            </a:r>
            <a:r>
              <a:rPr lang="en-GB" b="0"/>
              <a:t>https://www.civiced.org/pdfs/QuotationsCivicEducation.pdf </a:t>
            </a:r>
            <a:endParaRPr b="0"/>
          </a:p>
        </p:txBody>
      </p:sp>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9054805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6776952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79865" y="2628902"/>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Unit 2</a:t>
            </a:r>
            <a:endParaRPr lang="el-GR" dirty="0"/>
          </a:p>
        </p:txBody>
      </p:sp>
    </p:spTree>
    <p:extLst>
      <p:ext uri="{BB962C8B-B14F-4D97-AF65-F5344CB8AC3E}">
        <p14:creationId xmlns:p14="http://schemas.microsoft.com/office/powerpoint/2010/main" val="316538553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414956282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29044824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77953306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78414151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417262902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6jgWxkbR7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bCidCXwr_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tvfWphWQO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3"/>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en-GB" sz="2800" b="0" dirty="0" err="1"/>
              <a:t>Ενότητ</a:t>
            </a:r>
            <a:r>
              <a:rPr lang="en-GB" sz="2800" b="0" dirty="0"/>
              <a:t>α 1</a:t>
            </a:r>
            <a:br>
              <a:rPr lang="en-GB" dirty="0"/>
            </a:br>
            <a:r>
              <a:rPr lang="en-GB" dirty="0"/>
              <a:t>Δημοκρατικά ιδεώδη και θεσμοί </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1: Κατανόηση της δημοκρατίας </a:t>
            </a:r>
            <a:endParaRPr sz="22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9"/>
          <p:cNvSpPr txBox="1">
            <a:spLocks noGrp="1"/>
          </p:cNvSpPr>
          <p:nvPr>
            <p:ph type="body" idx="2"/>
          </p:nvPr>
        </p:nvSpPr>
        <p:spPr>
          <a:xfrm>
            <a:off x="399370" y="1551708"/>
            <a:ext cx="5896327" cy="4707892"/>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sz="2000" b="1" dirty="0" err="1">
                <a:latin typeface="Calibri" panose="020F0502020204030204" pitchFamily="34" charset="0"/>
                <a:cs typeface="Calibri" panose="020F0502020204030204" pitchFamily="34" charset="0"/>
              </a:rPr>
              <a:t>Τι</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είν</a:t>
            </a:r>
            <a:r>
              <a:rPr lang="en-GB" sz="2000" b="1" dirty="0">
                <a:latin typeface="Calibri" panose="020F0502020204030204" pitchFamily="34" charset="0"/>
                <a:cs typeface="Calibri" panose="020F0502020204030204" pitchFamily="34" charset="0"/>
              </a:rPr>
              <a:t>αι;</a:t>
            </a:r>
            <a:endParaRPr sz="2000" dirty="0">
              <a:latin typeface="Calibri" panose="020F0502020204030204" pitchFamily="34" charset="0"/>
              <a:cs typeface="Calibri" panose="020F0502020204030204" pitchFamily="34" charset="0"/>
            </a:endParaRPr>
          </a:p>
          <a:p>
            <a:pPr marL="514350" lvl="0" indent="-285750" algn="just" rtl="0">
              <a:lnSpc>
                <a:spcPct val="90000"/>
              </a:lnSpc>
              <a:spcBef>
                <a:spcPts val="1000"/>
              </a:spcBef>
              <a:spcAft>
                <a:spcPts val="0"/>
              </a:spcAft>
              <a:buSzPts val="1800"/>
              <a:buFont typeface="Arial"/>
              <a:buChar char="•"/>
            </a:pPr>
            <a:r>
              <a:rPr lang="en-GB" sz="2000" b="0" i="0" dirty="0">
                <a:solidFill>
                  <a:srgbClr val="374151"/>
                </a:solidFill>
                <a:latin typeface="Calibri" panose="020F0502020204030204" pitchFamily="34" charset="0"/>
                <a:ea typeface="Arial"/>
                <a:cs typeface="Calibri" panose="020F0502020204030204" pitchFamily="34" charset="0"/>
                <a:sym typeface="Arial"/>
              </a:rPr>
              <a:t>Η άμεση δημοκρατία είναι μια μορφή διακυβέρνησης όπου οι πολίτες ψηφίζουν απευθείας για νόμους και πολιτικές.</a:t>
            </a:r>
            <a:endParaRPr sz="2000" dirty="0">
              <a:latin typeface="Calibri" panose="020F0502020204030204" pitchFamily="34" charset="0"/>
              <a:cs typeface="Calibri" panose="020F0502020204030204" pitchFamily="34" charset="0"/>
            </a:endParaRPr>
          </a:p>
          <a:p>
            <a:pPr marL="457200" lvl="0" indent="-228600" algn="l" rtl="0">
              <a:lnSpc>
                <a:spcPct val="90000"/>
              </a:lnSpc>
              <a:spcBef>
                <a:spcPts val="1000"/>
              </a:spcBef>
              <a:spcAft>
                <a:spcPts val="0"/>
              </a:spcAft>
              <a:buSzPts val="1800"/>
              <a:buFont typeface="Arial"/>
              <a:buChar char="•"/>
            </a:pPr>
            <a:r>
              <a:rPr lang="en-GB" sz="2000" b="0" i="0" dirty="0">
                <a:solidFill>
                  <a:srgbClr val="374151"/>
                </a:solidFill>
                <a:latin typeface="Calibri" panose="020F0502020204030204" pitchFamily="34" charset="0"/>
                <a:ea typeface="Arial"/>
                <a:cs typeface="Calibri" panose="020F0502020204030204" pitchFamily="34" charset="0"/>
                <a:sym typeface="Arial"/>
              </a:rPr>
              <a:t>Είναι επίσης γνωστή ως </a:t>
            </a:r>
            <a:r>
              <a:rPr lang="el-GR" sz="2000" dirty="0">
                <a:solidFill>
                  <a:srgbClr val="374151"/>
                </a:solidFill>
                <a:latin typeface="Calibri" panose="020F0502020204030204" pitchFamily="34" charset="0"/>
                <a:ea typeface="Arial"/>
                <a:cs typeface="Calibri" panose="020F0502020204030204" pitchFamily="34" charset="0"/>
                <a:sym typeface="Arial"/>
              </a:rPr>
              <a:t>«</a:t>
            </a:r>
            <a:r>
              <a:rPr lang="en-GB" sz="2000" b="0" i="0" dirty="0">
                <a:solidFill>
                  <a:srgbClr val="374151"/>
                </a:solidFill>
                <a:latin typeface="Calibri" panose="020F0502020204030204" pitchFamily="34" charset="0"/>
                <a:ea typeface="Arial"/>
                <a:cs typeface="Calibri" panose="020F0502020204030204" pitchFamily="34" charset="0"/>
                <a:sym typeface="Arial"/>
              </a:rPr>
              <a:t>καθα</a:t>
            </a:r>
            <a:r>
              <a:rPr lang="en-GB" sz="2000" b="0" i="0" dirty="0" err="1">
                <a:solidFill>
                  <a:srgbClr val="374151"/>
                </a:solidFill>
                <a:latin typeface="Calibri" panose="020F0502020204030204" pitchFamily="34" charset="0"/>
                <a:ea typeface="Arial"/>
                <a:cs typeface="Calibri" panose="020F0502020204030204" pitchFamily="34" charset="0"/>
                <a:sym typeface="Arial"/>
              </a:rPr>
              <a:t>ρή</a:t>
            </a:r>
            <a:r>
              <a:rPr lang="en-GB" sz="2000" b="0" i="0" dirty="0">
                <a:solidFill>
                  <a:srgbClr val="374151"/>
                </a:solidFill>
                <a:latin typeface="Calibri" panose="020F0502020204030204" pitchFamily="34" charset="0"/>
                <a:ea typeface="Arial"/>
                <a:cs typeface="Calibri" panose="020F0502020204030204" pitchFamily="34" charset="0"/>
                <a:sym typeface="Arial"/>
              </a:rPr>
              <a:t> </a:t>
            </a:r>
            <a:r>
              <a:rPr lang="en-GB" sz="2000" b="0" i="0" dirty="0" err="1">
                <a:solidFill>
                  <a:srgbClr val="374151"/>
                </a:solidFill>
                <a:latin typeface="Calibri" panose="020F0502020204030204" pitchFamily="34" charset="0"/>
                <a:ea typeface="Arial"/>
                <a:cs typeface="Calibri" panose="020F0502020204030204" pitchFamily="34" charset="0"/>
                <a:sym typeface="Arial"/>
              </a:rPr>
              <a:t>δημοκρ</a:t>
            </a:r>
            <a:r>
              <a:rPr lang="en-GB" sz="2000" b="0" i="0" dirty="0">
                <a:solidFill>
                  <a:srgbClr val="374151"/>
                </a:solidFill>
                <a:latin typeface="Calibri" panose="020F0502020204030204" pitchFamily="34" charset="0"/>
                <a:ea typeface="Arial"/>
                <a:cs typeface="Calibri" panose="020F0502020204030204" pitchFamily="34" charset="0"/>
                <a:sym typeface="Arial"/>
              </a:rPr>
              <a:t>ατία</a:t>
            </a:r>
            <a:r>
              <a:rPr lang="el-GR" sz="2000" b="0" i="0" dirty="0">
                <a:solidFill>
                  <a:srgbClr val="374151"/>
                </a:solidFill>
                <a:latin typeface="Calibri" panose="020F0502020204030204" pitchFamily="34" charset="0"/>
                <a:ea typeface="Arial"/>
                <a:cs typeface="Calibri" panose="020F0502020204030204" pitchFamily="34" charset="0"/>
                <a:sym typeface="Arial"/>
              </a:rPr>
              <a:t>»</a:t>
            </a:r>
            <a:r>
              <a:rPr lang="en-GB" sz="2000" b="0" i="0" dirty="0">
                <a:solidFill>
                  <a:srgbClr val="374151"/>
                </a:solidFill>
                <a:latin typeface="Calibri" panose="020F0502020204030204" pitchFamily="34" charset="0"/>
                <a:ea typeface="Arial"/>
                <a:cs typeface="Calibri" panose="020F0502020204030204" pitchFamily="34" charset="0"/>
                <a:sym typeface="Arial"/>
              </a:rPr>
              <a:t>, δίνοντας έμφαση στην άμεση συμμετοχή των πολιτών.</a:t>
            </a:r>
          </a:p>
          <a:p>
            <a:pPr marL="228600" lvl="0" indent="0" algn="l" rtl="0">
              <a:lnSpc>
                <a:spcPct val="90000"/>
              </a:lnSpc>
              <a:spcBef>
                <a:spcPts val="1000"/>
              </a:spcBef>
              <a:spcAft>
                <a:spcPts val="0"/>
              </a:spcAft>
              <a:buSzPts val="1800"/>
            </a:pPr>
            <a:endParaRPr sz="2000" dirty="0">
              <a:latin typeface="Calibri" panose="020F0502020204030204" pitchFamily="34" charset="0"/>
              <a:cs typeface="Calibri" panose="020F0502020204030204" pitchFamily="34" charset="0"/>
            </a:endParaRPr>
          </a:p>
          <a:p>
            <a:pPr marL="228600" lvl="0" indent="0" algn="l" rtl="0">
              <a:lnSpc>
                <a:spcPct val="90000"/>
              </a:lnSpc>
              <a:spcBef>
                <a:spcPts val="1000"/>
              </a:spcBef>
              <a:spcAft>
                <a:spcPts val="0"/>
              </a:spcAft>
              <a:buSzPts val="1800"/>
            </a:pPr>
            <a:r>
              <a:rPr lang="en-GB" sz="2000" b="0" i="0" dirty="0">
                <a:solidFill>
                  <a:srgbClr val="374151"/>
                </a:solidFill>
                <a:latin typeface="Calibri" panose="020F0502020204030204" pitchFamily="34" charset="0"/>
                <a:ea typeface="Arial"/>
                <a:cs typeface="Calibri" panose="020F0502020204030204" pitchFamily="34" charset="0"/>
                <a:sym typeface="Arial"/>
              </a:rPr>
              <a:t>Δύο μοντέλα άμεσης δημοκρατίας:</a:t>
            </a:r>
            <a:endParaRPr sz="2000" dirty="0">
              <a:latin typeface="Calibri" panose="020F0502020204030204" pitchFamily="34" charset="0"/>
              <a:cs typeface="Calibri" panose="020F0502020204030204" pitchFamily="34" charset="0"/>
            </a:endParaRPr>
          </a:p>
          <a:p>
            <a:pPr marL="742950" lvl="1" indent="-285750" algn="l" rtl="0">
              <a:lnSpc>
                <a:spcPct val="90000"/>
              </a:lnSpc>
              <a:spcBef>
                <a:spcPts val="500"/>
              </a:spcBef>
              <a:spcAft>
                <a:spcPts val="0"/>
              </a:spcAft>
              <a:buSzPts val="2200"/>
              <a:buFont typeface="Arial"/>
              <a:buChar char="•"/>
            </a:pPr>
            <a:r>
              <a:rPr lang="en-GB" sz="2000" b="1" i="0" dirty="0">
                <a:solidFill>
                  <a:srgbClr val="374151"/>
                </a:solidFill>
                <a:latin typeface="Calibri" panose="020F0502020204030204" pitchFamily="34" charset="0"/>
                <a:ea typeface="Arial"/>
                <a:cs typeface="Calibri" panose="020F0502020204030204" pitchFamily="34" charset="0"/>
                <a:sym typeface="Arial"/>
              </a:rPr>
              <a:t>Άμεση δημοκρατία πλήρους κλίμακας:</a:t>
            </a:r>
            <a:r>
              <a:rPr lang="en-GB" sz="2000" b="0" i="0" dirty="0">
                <a:solidFill>
                  <a:srgbClr val="374151"/>
                </a:solidFill>
                <a:latin typeface="Calibri" panose="020F0502020204030204" pitchFamily="34" charset="0"/>
                <a:ea typeface="Arial"/>
                <a:cs typeface="Calibri" panose="020F0502020204030204" pitchFamily="34" charset="0"/>
                <a:sym typeface="Arial"/>
              </a:rPr>
              <a:t> Όλες οι εκτελεστικές και νομοθετικές αποφάσεις λαμβάνονται με λαϊκή ψήφο.</a:t>
            </a:r>
            <a:endParaRPr sz="2000" dirty="0">
              <a:latin typeface="Calibri" panose="020F0502020204030204" pitchFamily="34" charset="0"/>
              <a:cs typeface="Calibri" panose="020F0502020204030204" pitchFamily="34" charset="0"/>
            </a:endParaRPr>
          </a:p>
          <a:p>
            <a:pPr marL="742950" lvl="1" indent="-285750" algn="l" rtl="0">
              <a:lnSpc>
                <a:spcPct val="90000"/>
              </a:lnSpc>
              <a:spcBef>
                <a:spcPts val="500"/>
              </a:spcBef>
              <a:spcAft>
                <a:spcPts val="0"/>
              </a:spcAft>
              <a:buSzPts val="2200"/>
              <a:buFont typeface="Arial"/>
              <a:buChar char="•"/>
            </a:pPr>
            <a:r>
              <a:rPr lang="en-GB" sz="2000" b="1" i="0" dirty="0">
                <a:solidFill>
                  <a:srgbClr val="374151"/>
                </a:solidFill>
                <a:latin typeface="Calibri" panose="020F0502020204030204" pitchFamily="34" charset="0"/>
                <a:ea typeface="Arial"/>
                <a:cs typeface="Calibri" panose="020F0502020204030204" pitchFamily="34" charset="0"/>
                <a:sym typeface="Arial"/>
              </a:rPr>
              <a:t>Άμεση δημοκρατία συγκεκριμένης πολιτικής:</a:t>
            </a:r>
            <a:r>
              <a:rPr lang="en-GB" sz="2000" b="0" i="0" dirty="0">
                <a:solidFill>
                  <a:srgbClr val="374151"/>
                </a:solidFill>
                <a:latin typeface="Calibri" panose="020F0502020204030204" pitchFamily="34" charset="0"/>
                <a:ea typeface="Arial"/>
                <a:cs typeface="Calibri" panose="020F0502020204030204" pitchFamily="34" charset="0"/>
                <a:sym typeface="Arial"/>
              </a:rPr>
              <a:t> Μόνο ορισμένες αποφάσεις ή νομοθετικές πράξεις υπόκεινται σε λαϊκή ψήφο.</a:t>
            </a:r>
            <a:endParaRPr sz="2000" dirty="0">
              <a:latin typeface="Calibri" panose="020F0502020204030204" pitchFamily="34" charset="0"/>
              <a:cs typeface="Calibri" panose="020F0502020204030204" pitchFamily="34" charset="0"/>
            </a:endParaRPr>
          </a:p>
          <a:p>
            <a:pPr marL="457200" lvl="0" indent="-228600" algn="r" rtl="0">
              <a:lnSpc>
                <a:spcPct val="90000"/>
              </a:lnSpc>
              <a:spcBef>
                <a:spcPts val="1000"/>
              </a:spcBef>
              <a:spcAft>
                <a:spcPts val="0"/>
              </a:spcAft>
              <a:buSzPts val="1800"/>
              <a:buNone/>
            </a:pPr>
            <a:r>
              <a:rPr lang="en-GB" sz="2000" b="1" i="0" dirty="0">
                <a:solidFill>
                  <a:srgbClr val="374151"/>
                </a:solidFill>
                <a:latin typeface="Calibri" panose="020F0502020204030204" pitchFamily="34" charset="0"/>
                <a:ea typeface="Arial"/>
                <a:cs typeface="Calibri" panose="020F0502020204030204" pitchFamily="34" charset="0"/>
                <a:sym typeface="Arial"/>
              </a:rPr>
              <a:t>Παραπομπή: </a:t>
            </a:r>
            <a:r>
              <a:rPr lang="en-GB" sz="2000" b="0" i="0" dirty="0">
                <a:solidFill>
                  <a:srgbClr val="374151"/>
                </a:solidFill>
                <a:latin typeface="Calibri" panose="020F0502020204030204" pitchFamily="34" charset="0"/>
                <a:ea typeface="Arial"/>
                <a:cs typeface="Calibri" panose="020F0502020204030204" pitchFamily="34" charset="0"/>
                <a:sym typeface="Arial"/>
              </a:rPr>
              <a:t>(</a:t>
            </a:r>
            <a:r>
              <a:rPr lang="en-GB" sz="2000" dirty="0">
                <a:solidFill>
                  <a:srgbClr val="374151"/>
                </a:solidFill>
                <a:latin typeface="Calibri" panose="020F0502020204030204" pitchFamily="34" charset="0"/>
                <a:ea typeface="Arial"/>
                <a:cs typeface="Calibri" panose="020F0502020204030204" pitchFamily="34" charset="0"/>
                <a:sym typeface="Arial"/>
              </a:rPr>
              <a:t>Day</a:t>
            </a:r>
            <a:r>
              <a:rPr lang="en-GB" sz="2000" b="0" i="0" dirty="0">
                <a:solidFill>
                  <a:srgbClr val="374151"/>
                </a:solidFill>
                <a:latin typeface="Calibri" panose="020F0502020204030204" pitchFamily="34" charset="0"/>
                <a:ea typeface="Arial"/>
                <a:cs typeface="Calibri" panose="020F0502020204030204" pitchFamily="34" charset="0"/>
                <a:sym typeface="Arial"/>
              </a:rPr>
              <a:t>, Ιανουάριος 2022)</a:t>
            </a:r>
            <a:endParaRPr sz="2000" dirty="0">
              <a:latin typeface="Calibri" panose="020F0502020204030204" pitchFamily="34" charset="0"/>
              <a:cs typeface="Calibri" panose="020F0502020204030204" pitchFamily="34" charset="0"/>
            </a:endParaRPr>
          </a:p>
          <a:p>
            <a:pPr marL="514350" lvl="0" indent="-171450" algn="just" rtl="0">
              <a:lnSpc>
                <a:spcPct val="90000"/>
              </a:lnSpc>
              <a:spcBef>
                <a:spcPts val="1000"/>
              </a:spcBef>
              <a:spcAft>
                <a:spcPts val="0"/>
              </a:spcAft>
              <a:buSzPts val="1800"/>
              <a:buFont typeface="Arial"/>
              <a:buNone/>
            </a:pPr>
            <a:endParaRPr sz="2000" dirty="0"/>
          </a:p>
        </p:txBody>
      </p:sp>
      <p:sp>
        <p:nvSpPr>
          <p:cNvPr id="122" name="Google Shape;122;p29"/>
          <p:cNvSpPr txBox="1">
            <a:spLocks noGrp="1"/>
          </p:cNvSpPr>
          <p:nvPr>
            <p:ph type="title"/>
          </p:nvPr>
        </p:nvSpPr>
        <p:spPr>
          <a:xfrm>
            <a:off x="500971" y="279380"/>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Άμεση</a:t>
            </a:r>
            <a:r>
              <a:rPr lang="en-GB" b="1" dirty="0"/>
              <a:t> </a:t>
            </a:r>
            <a:r>
              <a:rPr lang="en-GB" b="1" dirty="0" err="1"/>
              <a:t>Δημοκρ</a:t>
            </a:r>
            <a:r>
              <a:rPr lang="en-GB" b="1" dirty="0"/>
              <a:t>ατία</a:t>
            </a:r>
            <a:endParaRPr dirty="0"/>
          </a:p>
        </p:txBody>
      </p:sp>
      <p:pic>
        <p:nvPicPr>
          <p:cNvPr id="123" name="Google Shape;123;p29"/>
          <p:cNvPicPr preferRelativeResize="0"/>
          <p:nvPr/>
        </p:nvPicPr>
        <p:blipFill rotWithShape="1">
          <a:blip r:embed="rId3">
            <a:alphaModFix/>
          </a:blip>
          <a:srcRect/>
          <a:stretch/>
        </p:blipFill>
        <p:spPr>
          <a:xfrm>
            <a:off x="6786880" y="1127759"/>
            <a:ext cx="5405120" cy="55557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3" name="Google Shape;133;p30"/>
          <p:cNvSpPr txBox="1"/>
          <p:nvPr/>
        </p:nvSpPr>
        <p:spPr>
          <a:xfrm>
            <a:off x="537411" y="1598979"/>
            <a:ext cx="11117178"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Αθηναϊκή προέλευση:</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Η σύγχρονη δημοκρατία είναι ο απόηχος της </a:t>
            </a:r>
            <a:r>
              <a:rPr lang="el-GR" sz="2000" dirty="0">
                <a:solidFill>
                  <a:srgbClr val="374151"/>
                </a:solidFill>
                <a:latin typeface="Calibri" panose="020F0502020204030204" pitchFamily="34" charset="0"/>
                <a:cs typeface="Calibri" panose="020F0502020204030204" pitchFamily="34" charset="0"/>
              </a:rPr>
              <a:t>δημοκρατίας στην</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a:t>
            </a:r>
            <a:r>
              <a:rPr lang="en-GB" sz="2000" b="0" i="0" u="none" strike="noStrike" cap="none" dirty="0" err="1">
                <a:solidFill>
                  <a:srgbClr val="374151"/>
                </a:solidFill>
                <a:latin typeface="Calibri" panose="020F0502020204030204" pitchFamily="34" charset="0"/>
                <a:cs typeface="Calibri" panose="020F0502020204030204" pitchFamily="34" charset="0"/>
                <a:sym typeface="Arial"/>
              </a:rPr>
              <a:t>Αθήν</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α</a:t>
            </a:r>
            <a:r>
              <a:rPr lang="el-GR" sz="2000" b="0" i="0" u="none" strike="noStrike" cap="none" dirty="0">
                <a:solidFill>
                  <a:srgbClr val="374151"/>
                </a:solidFill>
                <a:latin typeface="Calibri" panose="020F0502020204030204" pitchFamily="34" charset="0"/>
                <a:cs typeface="Calibri" panose="020F0502020204030204" pitchFamily="34" charset="0"/>
                <a:sym typeface="Arial"/>
              </a:rPr>
              <a:t> </a:t>
            </a:r>
            <a:r>
              <a:rPr lang="en-GB" sz="2000" b="0" i="0" u="none" strike="noStrike" cap="none" dirty="0" err="1">
                <a:solidFill>
                  <a:srgbClr val="374151"/>
                </a:solidFill>
                <a:latin typeface="Calibri" panose="020F0502020204030204" pitchFamily="34" charset="0"/>
                <a:cs typeface="Calibri" panose="020F0502020204030204" pitchFamily="34" charset="0"/>
                <a:sym typeface="Arial"/>
              </a:rPr>
              <a:t>γύρω</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στο 600 π.Χ., όπου οι πολίτες ψήφιζαν άμεσα τους νόμους.</a:t>
            </a:r>
            <a:endParaRPr sz="2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Βασικά στοιχεία της άμεσης δημοκρατίας:</a:t>
            </a:r>
            <a:endParaRPr sz="20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n-GB" sz="2000" b="0" i="0" u="none" strike="noStrike" cap="none" dirty="0">
                <a:solidFill>
                  <a:srgbClr val="374151"/>
                </a:solidFill>
                <a:latin typeface="Calibri" panose="020F0502020204030204" pitchFamily="34" charset="0"/>
                <a:cs typeface="Calibri" panose="020F0502020204030204" pitchFamily="34" charset="0"/>
                <a:sym typeface="Arial"/>
              </a:rPr>
              <a:t>Δημοψηφίσματα: Οι πολίτες ψηφίζουν για νόμους ή πολιτικές.</a:t>
            </a:r>
            <a:endParaRPr sz="2000" dirty="0">
              <a:latin typeface="Calibri" panose="020F0502020204030204" pitchFamily="34" charset="0"/>
              <a:cs typeface="Calibri" panose="020F0502020204030204" pitchFamily="34" charset="0"/>
            </a:endParaRPr>
          </a:p>
          <a:p>
            <a:pPr marL="742950" marR="0" lvl="1" indent="-285750" algn="l" rtl="0">
              <a:lnSpc>
                <a:spcPct val="100000"/>
              </a:lnSpc>
              <a:spcBef>
                <a:spcPts val="0"/>
              </a:spcBef>
              <a:spcAft>
                <a:spcPts val="0"/>
              </a:spcAft>
              <a:buClr>
                <a:srgbClr val="000000"/>
              </a:buClr>
              <a:buSzPts val="1400"/>
              <a:buFont typeface="Arial"/>
              <a:buChar char="•"/>
            </a:pPr>
            <a:r>
              <a:rPr lang="en-GB" sz="2000" b="0" i="0" u="none" strike="noStrike" cap="none" dirty="0">
                <a:solidFill>
                  <a:srgbClr val="374151"/>
                </a:solidFill>
                <a:latin typeface="Calibri" panose="020F0502020204030204" pitchFamily="34" charset="0"/>
                <a:cs typeface="Calibri" panose="020F0502020204030204" pitchFamily="34" charset="0"/>
                <a:sym typeface="Arial"/>
              </a:rPr>
              <a:t>Νομοθετικές πρωτοβουλίες: Οι πολίτες προτείνουν νόμους ή συνταγματικές αλλαγές.</a:t>
            </a:r>
            <a:endParaRPr sz="2000" dirty="0">
              <a:latin typeface="Calibri" panose="020F0502020204030204" pitchFamily="34" charset="0"/>
              <a:cs typeface="Calibri" panose="020F0502020204030204" pitchFamily="34" charset="0"/>
            </a:endParaRPr>
          </a:p>
          <a:p>
            <a:pPr marL="742950" marR="0" lvl="1" indent="-285750" algn="l" rtl="0">
              <a:lnSpc>
                <a:spcPct val="100000"/>
              </a:lnSpc>
              <a:spcBef>
                <a:spcPts val="0"/>
              </a:spcBef>
              <a:spcAft>
                <a:spcPts val="0"/>
              </a:spcAft>
              <a:buClr>
                <a:srgbClr val="000000"/>
              </a:buClr>
              <a:buSzPts val="1400"/>
              <a:buFont typeface="Arial"/>
              <a:buChar char="•"/>
            </a:pPr>
            <a:r>
              <a:rPr lang="en-GB" sz="2000" b="0" i="0" u="none" strike="noStrike" cap="none" dirty="0">
                <a:solidFill>
                  <a:srgbClr val="374151"/>
                </a:solidFill>
                <a:latin typeface="Calibri" panose="020F0502020204030204" pitchFamily="34" charset="0"/>
                <a:cs typeface="Calibri" panose="020F0502020204030204" pitchFamily="34" charset="0"/>
                <a:sym typeface="Arial"/>
              </a:rPr>
              <a:t>Ηλεκτρονική δημοκρατία: Αξιοποίηση της τεχνολογίας για ευρύτερη συμμετοχή.</a:t>
            </a:r>
            <a:endParaRPr sz="2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Παγκόσμια παραδείγματα:</a:t>
            </a:r>
            <a:endParaRPr sz="20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Ελβετία:</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Δημοψηφίσματα για κάθε νόμο και λαϊκές πρωτοβουλίες για συνταγματικές αλλαγές.</a:t>
            </a:r>
            <a:endParaRPr sz="2000" dirty="0">
              <a:latin typeface="Calibri" panose="020F0502020204030204" pitchFamily="34" charset="0"/>
              <a:cs typeface="Calibri" panose="020F0502020204030204" pitchFamily="34" charset="0"/>
            </a:endParaRPr>
          </a:p>
          <a:p>
            <a:pPr marL="742950" lvl="1" indent="-285750">
              <a:buSzPts val="1400"/>
              <a:buFont typeface="Arial"/>
              <a:buChar char="•"/>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Ηνωμένες Πολιτείες:</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a:t>
            </a:r>
            <a:r>
              <a:rPr lang="el-GR" sz="2000" dirty="0">
                <a:solidFill>
                  <a:srgbClr val="374151"/>
                </a:solidFill>
                <a:latin typeface="Calibri" panose="020F0502020204030204" pitchFamily="34" charset="0"/>
                <a:cs typeface="Calibri" panose="020F0502020204030204" pitchFamily="34" charset="0"/>
              </a:rPr>
              <a:t>Δημαρχεία και δημοψηφίσματα σε πολιτειακό επίπεδο, ό</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π</a:t>
            </a:r>
            <a:r>
              <a:rPr lang="en-GB" sz="2000" b="0" i="0" u="none" strike="noStrike" cap="none" dirty="0" err="1">
                <a:solidFill>
                  <a:srgbClr val="374151"/>
                </a:solidFill>
                <a:latin typeface="Calibri" panose="020F0502020204030204" pitchFamily="34" charset="0"/>
                <a:cs typeface="Calibri" panose="020F0502020204030204" pitchFamily="34" charset="0"/>
                <a:sym typeface="Arial"/>
              </a:rPr>
              <a:t>ως</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 το δημοψήφισμα της Αλαμπάμα για συνταγματικές τροποποιήσεις.</a:t>
            </a:r>
            <a:endParaRPr sz="2000" dirty="0">
              <a:latin typeface="Calibri" panose="020F0502020204030204" pitchFamily="34" charset="0"/>
              <a:cs typeface="Calibri" panose="020F0502020204030204" pitchFamily="34" charset="0"/>
            </a:endParaRPr>
          </a:p>
          <a:p>
            <a:pPr marL="742950" marR="0" lvl="1" indent="-285750" algn="l" rtl="0">
              <a:lnSpc>
                <a:spcPct val="100000"/>
              </a:lnSpc>
              <a:spcBef>
                <a:spcPts val="0"/>
              </a:spcBef>
              <a:spcAft>
                <a:spcPts val="0"/>
              </a:spcAft>
              <a:buClr>
                <a:srgbClr val="000000"/>
              </a:buClr>
              <a:buSzPts val="1400"/>
              <a:buFont typeface="Arial"/>
              <a:buChar char="•"/>
            </a:pPr>
            <a:r>
              <a:rPr lang="en-GB" sz="2000" b="1" i="0" u="none" strike="noStrike" cap="none" dirty="0">
                <a:solidFill>
                  <a:srgbClr val="374151"/>
                </a:solidFill>
                <a:latin typeface="Calibri" panose="020F0502020204030204" pitchFamily="34" charset="0"/>
                <a:cs typeface="Calibri" panose="020F0502020204030204" pitchFamily="34" charset="0"/>
                <a:sym typeface="Arial"/>
              </a:rPr>
              <a:t>Ηνωμένο Βασίλειο: </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Εθνικά δημοψηφίσματα για μείζονα ζητήματα όπως το </a:t>
            </a:r>
            <a:r>
              <a:rPr lang="en-GB" sz="2000" b="0" i="0" u="none" strike="noStrike" cap="none" dirty="0" err="1">
                <a:solidFill>
                  <a:srgbClr val="374151"/>
                </a:solidFill>
                <a:latin typeface="Calibri" panose="020F0502020204030204" pitchFamily="34" charset="0"/>
                <a:cs typeface="Calibri" panose="020F0502020204030204" pitchFamily="34" charset="0"/>
                <a:sym typeface="Arial"/>
              </a:rPr>
              <a:t>Brexit</a:t>
            </a:r>
            <a:r>
              <a:rPr lang="en-GB" sz="2000" b="0" i="0" u="none" strike="noStrike" cap="none" dirty="0">
                <a:solidFill>
                  <a:srgbClr val="374151"/>
                </a:solidFill>
                <a:latin typeface="Calibri" panose="020F0502020204030204" pitchFamily="34" charset="0"/>
                <a:cs typeface="Calibri" panose="020F0502020204030204" pitchFamily="34" charset="0"/>
                <a:sym typeface="Arial"/>
              </a:rPr>
              <a:t>.</a:t>
            </a:r>
            <a:endParaRPr sz="2000" dirty="0">
              <a:latin typeface="Calibri" panose="020F0502020204030204" pitchFamily="34" charset="0"/>
              <a:cs typeface="Calibri" panose="020F0502020204030204" pitchFamily="34" charset="0"/>
            </a:endParaRPr>
          </a:p>
        </p:txBody>
      </p:sp>
      <p:sp>
        <p:nvSpPr>
          <p:cNvPr id="10" name="Google Shape;122;p29"/>
          <p:cNvSpPr txBox="1">
            <a:spLocks noGrp="1"/>
          </p:cNvSpPr>
          <p:nvPr>
            <p:ph type="title"/>
          </p:nvPr>
        </p:nvSpPr>
        <p:spPr>
          <a:xfrm>
            <a:off x="537411" y="294371"/>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Παραδείγματα άμεσης δημοκρατίας</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31"/>
          <p:cNvGrpSpPr/>
          <p:nvPr/>
        </p:nvGrpSpPr>
        <p:grpSpPr>
          <a:xfrm>
            <a:off x="335279" y="1381760"/>
            <a:ext cx="11394266" cy="5476239"/>
            <a:chOff x="0" y="0"/>
            <a:chExt cx="11317142" cy="5031396"/>
          </a:xfrm>
        </p:grpSpPr>
        <p:sp>
          <p:nvSpPr>
            <p:cNvPr id="139" name="Google Shape;139;p31"/>
            <p:cNvSpPr/>
            <p:nvPr/>
          </p:nvSpPr>
          <p:spPr>
            <a:xfrm rot="5400000">
              <a:off x="5683098" y="-1105787"/>
              <a:ext cx="4025116" cy="7242971"/>
            </a:xfrm>
            <a:prstGeom prst="round2SameRect">
              <a:avLst>
                <a:gd name="adj1" fmla="val 16667"/>
                <a:gd name="adj2" fmla="val 0"/>
              </a:avLst>
            </a:prstGeom>
            <a:solidFill>
              <a:srgbClr val="CBE2D5">
                <a:alpha val="89019"/>
              </a:srgbClr>
            </a:solidFill>
            <a:ln w="25400" cap="flat" cmpd="sng">
              <a:solidFill>
                <a:srgbClr val="CBE2D5">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1"/>
            <p:cNvSpPr txBox="1"/>
            <p:nvPr/>
          </p:nvSpPr>
          <p:spPr>
            <a:xfrm>
              <a:off x="4189587" y="699630"/>
              <a:ext cx="6931065" cy="3632136"/>
            </a:xfrm>
            <a:prstGeom prst="rect">
              <a:avLst/>
            </a:prstGeom>
            <a:noFill/>
            <a:ln>
              <a:noFill/>
            </a:ln>
          </p:spPr>
          <p:txBody>
            <a:bodyPr spcFirstLastPara="1" wrap="square" lIns="247650" tIns="123825" rIns="247650" bIns="123825" anchor="ctr"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141" name="Google Shape;141;p31"/>
            <p:cNvSpPr/>
            <p:nvPr/>
          </p:nvSpPr>
          <p:spPr>
            <a:xfrm>
              <a:off x="0" y="0"/>
              <a:ext cx="4074171" cy="5031396"/>
            </a:xfrm>
            <a:prstGeom prst="roundRect">
              <a:avLst>
                <a:gd name="adj" fmla="val 16667"/>
              </a:avLst>
            </a:prstGeom>
            <a:solidFill>
              <a:srgbClr val="33A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1"/>
            <p:cNvSpPr txBox="1"/>
            <p:nvPr/>
          </p:nvSpPr>
          <p:spPr>
            <a:xfrm>
              <a:off x="198885" y="198885"/>
              <a:ext cx="3678795" cy="4633626"/>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3600" b="1" i="0" u="none" strike="noStrike" cap="none" dirty="0">
                  <a:solidFill>
                    <a:schemeClr val="lt1"/>
                  </a:solidFill>
                  <a:latin typeface="Calibri"/>
                  <a:ea typeface="Calibri"/>
                  <a:cs typeface="Calibri"/>
                  <a:sym typeface="Calibri"/>
                </a:rPr>
                <a:t>Πλεονεκτήματα</a:t>
              </a:r>
              <a:endParaRPr sz="3600" b="0" i="0" u="none" strike="noStrike" cap="none" dirty="0">
                <a:solidFill>
                  <a:schemeClr val="lt1"/>
                </a:solidFill>
                <a:latin typeface="Calibri"/>
                <a:ea typeface="Calibri"/>
                <a:cs typeface="Calibri"/>
                <a:sym typeface="Calibri"/>
              </a:endParaRPr>
            </a:p>
          </p:txBody>
        </p:sp>
      </p:grpSp>
      <p:sp>
        <p:nvSpPr>
          <p:cNvPr id="144" name="Google Shape;144;p31"/>
          <p:cNvSpPr txBox="1"/>
          <p:nvPr/>
        </p:nvSpPr>
        <p:spPr>
          <a:xfrm>
            <a:off x="4607137" y="2081391"/>
            <a:ext cx="6847596"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Άμεση Δημοκρατία:</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Ένα παράδειγμα διαφάνειας και συμμετοχής του κοινού στις νομοθετικές διαδικασίες.</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Δημόσιες συζητήσεις:</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Ζωτικής σημασίας ζητήματα συζητούνται ανοιχτά.</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Λογοδοσία:</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Είναι σαφές ποιος διαμορφώνει τους νόμους και τις πολιτικές του έθνους.</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Δέσμευση των πολιτών:</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Ενδυναμώνει τους πολίτες να συνεργάζονται και να επικοινωνούν αποτελεσματικά.</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Νομοθετική επιρροή:</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Οι πολίτες όχι μόνο αναθεωρούν αλλά και δημιουργούν νόμους που συγκεντρώνουν την υποστήριξη της πλειοψηφίας και εξυπηρετούν το γενικότερο καλό.</a:t>
            </a:r>
            <a:endParaRPr sz="1800" dirty="0">
              <a:latin typeface="Calibri" panose="020F0502020204030204" pitchFamily="34" charset="0"/>
              <a:cs typeface="Calibri" panose="020F0502020204030204" pitchFamily="34" charset="0"/>
            </a:endParaRPr>
          </a:p>
        </p:txBody>
      </p:sp>
      <p:sp>
        <p:nvSpPr>
          <p:cNvPr id="9" name="Google Shape;143;p31"/>
          <p:cNvSpPr/>
          <p:nvPr/>
        </p:nvSpPr>
        <p:spPr>
          <a:xfrm>
            <a:off x="534164" y="345421"/>
            <a:ext cx="826299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a:solidFill>
                  <a:schemeClr val="lt1"/>
                </a:solidFill>
                <a:latin typeface="Calibri"/>
                <a:ea typeface="Calibri"/>
                <a:cs typeface="Calibri"/>
                <a:sym typeface="Calibri"/>
              </a:rPr>
              <a:t>Άμεση Δημοκρατία: Ποια είναι τα υπέρ και τα κατά;</a:t>
            </a:r>
            <a:endParaRPr sz="2800" b="0" i="0" u="none" strike="noStrike" cap="none" dirty="0">
              <a:solidFill>
                <a:srgbClr val="000000"/>
              </a:solidFil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32"/>
          <p:cNvGrpSpPr/>
          <p:nvPr/>
        </p:nvGrpSpPr>
        <p:grpSpPr>
          <a:xfrm>
            <a:off x="195579" y="1285276"/>
            <a:ext cx="11270461" cy="5270624"/>
            <a:chOff x="0" y="2576"/>
            <a:chExt cx="11270461" cy="5270624"/>
          </a:xfrm>
        </p:grpSpPr>
        <p:sp>
          <p:nvSpPr>
            <p:cNvPr id="150" name="Google Shape;150;p32"/>
            <p:cNvSpPr/>
            <p:nvPr/>
          </p:nvSpPr>
          <p:spPr>
            <a:xfrm rot="5400000">
              <a:off x="5555664" y="-968659"/>
              <a:ext cx="4216499" cy="7213095"/>
            </a:xfrm>
            <a:prstGeom prst="round2SameRect">
              <a:avLst>
                <a:gd name="adj1" fmla="val 16667"/>
                <a:gd name="adj2" fmla="val 0"/>
              </a:avLst>
            </a:prstGeom>
            <a:solidFill>
              <a:srgbClr val="F7CFCF">
                <a:alpha val="89019"/>
              </a:srgbClr>
            </a:solidFill>
            <a:ln w="25400" cap="flat" cmpd="sng">
              <a:solidFill>
                <a:srgbClr val="F7CF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2"/>
            <p:cNvSpPr txBox="1"/>
            <p:nvPr/>
          </p:nvSpPr>
          <p:spPr>
            <a:xfrm>
              <a:off x="4057367" y="735471"/>
              <a:ext cx="7007262" cy="3804833"/>
            </a:xfrm>
            <a:prstGeom prst="rect">
              <a:avLst/>
            </a:prstGeom>
            <a:noFill/>
            <a:ln>
              <a:noFill/>
            </a:ln>
          </p:spPr>
          <p:txBody>
            <a:bodyPr spcFirstLastPara="1" wrap="square" lIns="247650" tIns="123825" rIns="247650" bIns="123825" anchor="ctr" anchorCtr="0">
              <a:noAutofit/>
            </a:bodyPr>
            <a:lstStyle/>
            <a:p>
              <a:pPr marL="171450" marR="0" lvl="1" indent="-57150" algn="l" rtl="0">
                <a:lnSpc>
                  <a:spcPct val="9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32"/>
            <p:cNvSpPr/>
            <p:nvPr/>
          </p:nvSpPr>
          <p:spPr>
            <a:xfrm>
              <a:off x="0" y="2576"/>
              <a:ext cx="4057366" cy="5270624"/>
            </a:xfrm>
            <a:prstGeom prst="roundRect">
              <a:avLst>
                <a:gd name="adj" fmla="val 16667"/>
              </a:avLst>
            </a:prstGeom>
            <a:solidFill>
              <a:srgbClr val="EB50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2"/>
            <p:cNvSpPr txBox="1"/>
            <p:nvPr/>
          </p:nvSpPr>
          <p:spPr>
            <a:xfrm>
              <a:off x="198064" y="200639"/>
              <a:ext cx="3661238" cy="4874496"/>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3600" b="1" i="0" u="none" strike="noStrike" cap="none" dirty="0">
                  <a:solidFill>
                    <a:schemeClr val="lt1"/>
                  </a:solidFill>
                  <a:latin typeface="Calibri" panose="020F0502020204030204" pitchFamily="34" charset="0"/>
                  <a:cs typeface="Calibri" panose="020F0502020204030204" pitchFamily="34" charset="0"/>
                  <a:sym typeface="Arial"/>
                </a:rPr>
                <a:t>Μειονεκτήματα</a:t>
              </a:r>
              <a:endParaRPr sz="3600" b="0" i="0" u="none" strike="noStrike" cap="none" dirty="0">
                <a:solidFill>
                  <a:schemeClr val="lt1"/>
                </a:solidFill>
                <a:latin typeface="Calibri" panose="020F0502020204030204" pitchFamily="34" charset="0"/>
                <a:cs typeface="Calibri" panose="020F0502020204030204" pitchFamily="34" charset="0"/>
                <a:sym typeface="Arial"/>
              </a:endParaRPr>
            </a:p>
          </p:txBody>
        </p:sp>
      </p:grpSp>
      <p:sp>
        <p:nvSpPr>
          <p:cNvPr id="154" name="Google Shape;154;p32"/>
          <p:cNvSpPr txBox="1"/>
          <p:nvPr/>
        </p:nvSpPr>
        <p:spPr>
          <a:xfrm>
            <a:off x="4689527" y="2266757"/>
            <a:ext cx="6367356"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Αυξανόμενος πληθυσμός: </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Με πάνω από 350 εκατομμύρια ανθρώπους στις ΗΠΑ, η άμεση ψηφοφορία για κάθε θέμα είναι ανέφικτη.</a:t>
            </a:r>
          </a:p>
          <a:p>
            <a:pPr marL="0" marR="0" lvl="0" indent="0" algn="l" rtl="0">
              <a:spcBef>
                <a:spcPts val="0"/>
              </a:spcBef>
              <a:spcAft>
                <a:spcPts val="0"/>
              </a:spcAft>
              <a:buNone/>
            </a:pPr>
            <a:endParaRPr sz="18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Πολυάσχολες ζωές: </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Τ</a:t>
            </a:r>
            <a:r>
              <a:rPr lang="el-GR" sz="1800" b="0" i="0" u="none" strike="noStrike" cap="none" dirty="0">
                <a:solidFill>
                  <a:srgbClr val="374151"/>
                </a:solidFill>
                <a:latin typeface="Calibri" panose="020F0502020204030204" pitchFamily="34" charset="0"/>
                <a:cs typeface="Calibri" panose="020F0502020204030204" pitchFamily="34" charset="0"/>
                <a:sym typeface="Arial"/>
              </a:rPr>
              <a:t>ο καθημερινό</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πρ</a:t>
            </a:r>
            <a:r>
              <a:rPr lang="el-GR" sz="1800" b="0" i="0" u="none" strike="noStrike" cap="none" dirty="0" err="1">
                <a:solidFill>
                  <a:srgbClr val="374151"/>
                </a:solidFill>
                <a:latin typeface="Calibri" panose="020F0502020204030204" pitchFamily="34" charset="0"/>
                <a:cs typeface="Calibri" panose="020F0502020204030204" pitchFamily="34" charset="0"/>
                <a:sym typeface="Arial"/>
              </a:rPr>
              <a:t>όγραμμα</a:t>
            </a:r>
            <a:r>
              <a:rPr lang="el-GR" sz="1800" b="0" i="0" u="none" strike="noStrike" cap="none" dirty="0">
                <a:solidFill>
                  <a:srgbClr val="374151"/>
                </a:solidFill>
                <a:latin typeface="Calibri" panose="020F0502020204030204" pitchFamily="34" charset="0"/>
                <a:cs typeface="Calibri" panose="020F0502020204030204" pitchFamily="34" charset="0"/>
                <a:sym typeface="Arial"/>
              </a:rPr>
              <a:t> </a:t>
            </a:r>
            <a:r>
              <a:rPr lang="en-GB" sz="1800" b="0" i="0" u="none" strike="noStrike" cap="none" dirty="0" err="1">
                <a:solidFill>
                  <a:srgbClr val="374151"/>
                </a:solidFill>
                <a:latin typeface="Calibri" panose="020F0502020204030204" pitchFamily="34" charset="0"/>
                <a:cs typeface="Calibri" panose="020F0502020204030204" pitchFamily="34" charset="0"/>
                <a:sym typeface="Arial"/>
              </a:rPr>
              <a:t>των</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ανθρώπων είναι γεμάτ</a:t>
            </a:r>
            <a:r>
              <a:rPr lang="el-GR" sz="1800" b="0" i="0" u="none" strike="noStrike" cap="none" dirty="0">
                <a:solidFill>
                  <a:srgbClr val="374151"/>
                </a:solidFill>
                <a:latin typeface="Calibri" panose="020F0502020204030204" pitchFamily="34" charset="0"/>
                <a:cs typeface="Calibri" panose="020F0502020204030204" pitchFamily="34" charset="0"/>
                <a:sym typeface="Arial"/>
              </a:rPr>
              <a:t>ο</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με διάφορα καθήκοντα, καθιστώντας δύσκολη την ενεργό συμμετοχή σε κάθε απόφαση.</a:t>
            </a:r>
          </a:p>
          <a:p>
            <a:pPr marL="0" marR="0" lvl="0" indent="0" algn="l" rtl="0">
              <a:spcBef>
                <a:spcPts val="0"/>
              </a:spcBef>
              <a:spcAft>
                <a:spcPts val="0"/>
              </a:spcAft>
              <a:buNone/>
            </a:pPr>
            <a:endParaRPr sz="18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Εντάσεις απόφασης:</a:t>
            </a:r>
            <a:r>
              <a:rPr lang="en-GB" sz="1800" b="0" i="0" u="none" strike="noStrike" cap="none" dirty="0">
                <a:solidFill>
                  <a:srgbClr val="374151"/>
                </a:solidFill>
                <a:latin typeface="Calibri" panose="020F0502020204030204" pitchFamily="34" charset="0"/>
                <a:cs typeface="Calibri" panose="020F0502020204030204" pitchFamily="34" charset="0"/>
                <a:sym typeface="Arial"/>
              </a:rPr>
              <a:t> Οι αποφάσεις υψηλού ρίσκου μπορούν να δημιουργήσουν σημαντικές συγκρούσεις μεταξύ πολιτών με διαφορετικές απόψεις.</a:t>
            </a:r>
            <a:endParaRPr sz="1800" dirty="0">
              <a:latin typeface="Calibri" panose="020F0502020204030204" pitchFamily="34" charset="0"/>
              <a:cs typeface="Calibri" panose="020F0502020204030204" pitchFamily="34" charset="0"/>
            </a:endParaRPr>
          </a:p>
        </p:txBody>
      </p:sp>
      <p:sp>
        <p:nvSpPr>
          <p:cNvPr id="8" name="Google Shape;143;p31"/>
          <p:cNvSpPr/>
          <p:nvPr/>
        </p:nvSpPr>
        <p:spPr>
          <a:xfrm>
            <a:off x="393643" y="394665"/>
            <a:ext cx="862423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a:solidFill>
                  <a:schemeClr val="lt1"/>
                </a:solidFill>
                <a:latin typeface="Calibri"/>
                <a:ea typeface="Calibri"/>
                <a:cs typeface="Calibri"/>
                <a:sym typeface="Calibri"/>
              </a:rPr>
              <a:t>Άμεση Δημοκρατία: Ποια είναι τα υπέρ και τα κατά;</a:t>
            </a:r>
            <a:endParaRPr sz="2800" b="0" i="0" u="none" strike="noStrike" cap="none" dirty="0">
              <a:solidFill>
                <a:srgbClr val="000000"/>
              </a:solidFil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body" idx="2"/>
          </p:nvPr>
        </p:nvSpPr>
        <p:spPr>
          <a:xfrm>
            <a:off x="399370" y="1641337"/>
            <a:ext cx="5570506" cy="4603389"/>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b="1" i="0" dirty="0" err="1">
                <a:solidFill>
                  <a:schemeClr val="dk2"/>
                </a:solidFill>
                <a:latin typeface="Calibri" panose="020F0502020204030204" pitchFamily="34" charset="0"/>
                <a:ea typeface="Arial"/>
                <a:cs typeface="Calibri" panose="020F0502020204030204" pitchFamily="34" charset="0"/>
                <a:sym typeface="Arial"/>
              </a:rPr>
              <a:t>Τι</a:t>
            </a:r>
            <a:r>
              <a:rPr lang="en-GB" b="1" i="0" dirty="0">
                <a:solidFill>
                  <a:schemeClr val="dk2"/>
                </a:solidFill>
                <a:latin typeface="Calibri" panose="020F0502020204030204" pitchFamily="34" charset="0"/>
                <a:ea typeface="Arial"/>
                <a:cs typeface="Calibri" panose="020F0502020204030204" pitchFamily="34" charset="0"/>
                <a:sym typeface="Arial"/>
              </a:rPr>
              <a:t> </a:t>
            </a:r>
            <a:r>
              <a:rPr lang="en-GB" b="1" i="0" dirty="0" err="1">
                <a:solidFill>
                  <a:schemeClr val="dk2"/>
                </a:solidFill>
                <a:latin typeface="Calibri" panose="020F0502020204030204" pitchFamily="34" charset="0"/>
                <a:ea typeface="Arial"/>
                <a:cs typeface="Calibri" panose="020F0502020204030204" pitchFamily="34" charset="0"/>
                <a:sym typeface="Arial"/>
              </a:rPr>
              <a:t>είν</a:t>
            </a:r>
            <a:r>
              <a:rPr lang="en-GB" b="1" i="0" dirty="0">
                <a:solidFill>
                  <a:schemeClr val="dk2"/>
                </a:solidFill>
                <a:latin typeface="Calibri" panose="020F0502020204030204" pitchFamily="34" charset="0"/>
                <a:ea typeface="Arial"/>
                <a:cs typeface="Calibri" panose="020F0502020204030204" pitchFamily="34" charset="0"/>
                <a:sym typeface="Arial"/>
              </a:rPr>
              <a:t>αι;</a:t>
            </a:r>
            <a:endParaRPr b="0" i="0" dirty="0">
              <a:solidFill>
                <a:schemeClr val="dk2"/>
              </a:solidFill>
              <a:latin typeface="Calibri" panose="020F0502020204030204" pitchFamily="34" charset="0"/>
              <a:ea typeface="Arial"/>
              <a:cs typeface="Calibri" panose="020F0502020204030204" pitchFamily="34" charset="0"/>
              <a:sym typeface="Arial"/>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Ένα σύστημα όπου οι πολίτες </a:t>
            </a:r>
            <a:r>
              <a:rPr lang="en-GB" b="1" i="0" dirty="0">
                <a:solidFill>
                  <a:schemeClr val="dk2"/>
                </a:solidFill>
                <a:latin typeface="Calibri" panose="020F0502020204030204" pitchFamily="34" charset="0"/>
                <a:ea typeface="Arial"/>
                <a:cs typeface="Calibri" panose="020F0502020204030204" pitchFamily="34" charset="0"/>
                <a:sym typeface="Arial"/>
              </a:rPr>
              <a:t>εκλέγουν αντιπροσώπους </a:t>
            </a:r>
            <a:r>
              <a:rPr lang="en-GB" i="0" dirty="0">
                <a:solidFill>
                  <a:schemeClr val="dk2"/>
                </a:solidFill>
                <a:latin typeface="Calibri" panose="020F0502020204030204" pitchFamily="34" charset="0"/>
                <a:ea typeface="Arial"/>
                <a:cs typeface="Calibri" panose="020F0502020204030204" pitchFamily="34" charset="0"/>
                <a:sym typeface="Arial"/>
              </a:rPr>
              <a:t>στα </a:t>
            </a:r>
            <a:r>
              <a:rPr lang="en-GB" b="0" i="0" dirty="0">
                <a:solidFill>
                  <a:schemeClr val="dk2"/>
                </a:solidFill>
                <a:latin typeface="Calibri" panose="020F0502020204030204" pitchFamily="34" charset="0"/>
                <a:ea typeface="Arial"/>
                <a:cs typeface="Calibri" panose="020F0502020204030204" pitchFamily="34" charset="0"/>
                <a:sym typeface="Arial"/>
              </a:rPr>
              <a:t>νομοθετικά σώματα.</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Βασίζεται στην </a:t>
            </a:r>
            <a:r>
              <a:rPr lang="en-GB" b="0" i="1" dirty="0">
                <a:solidFill>
                  <a:schemeClr val="dk2"/>
                </a:solidFill>
                <a:latin typeface="Calibri" panose="020F0502020204030204" pitchFamily="34" charset="0"/>
                <a:ea typeface="Arial"/>
                <a:cs typeface="Calibri" panose="020F0502020204030204" pitchFamily="34" charset="0"/>
                <a:sym typeface="Arial"/>
              </a:rPr>
              <a:t>άμεση εκλογή </a:t>
            </a:r>
            <a:r>
              <a:rPr lang="en-GB" b="0" i="0" dirty="0">
                <a:solidFill>
                  <a:schemeClr val="dk2"/>
                </a:solidFill>
                <a:latin typeface="Calibri" panose="020F0502020204030204" pitchFamily="34" charset="0"/>
                <a:ea typeface="Arial"/>
                <a:cs typeface="Calibri" panose="020F0502020204030204" pitchFamily="34" charset="0"/>
                <a:sym typeface="Arial"/>
              </a:rPr>
              <a:t>των αξιωματούχων από το</a:t>
            </a:r>
            <a:r>
              <a:rPr lang="el-GR" b="0" i="0" dirty="0">
                <a:solidFill>
                  <a:schemeClr val="dk2"/>
                </a:solidFill>
                <a:latin typeface="Calibri" panose="020F0502020204030204" pitchFamily="34" charset="0"/>
                <a:ea typeface="Arial"/>
                <a:cs typeface="Calibri" panose="020F0502020204030204" pitchFamily="34" charset="0"/>
                <a:sym typeface="Arial"/>
              </a:rPr>
              <a:t>ν</a:t>
            </a:r>
            <a:r>
              <a:rPr lang="en-GB" b="0" i="0" dirty="0">
                <a:solidFill>
                  <a:schemeClr val="dk2"/>
                </a:solidFill>
                <a:latin typeface="Calibri" panose="020F0502020204030204" pitchFamily="34" charset="0"/>
                <a:ea typeface="Arial"/>
                <a:cs typeface="Calibri" panose="020F0502020204030204" pitchFamily="34" charset="0"/>
                <a:sym typeface="Arial"/>
              </a:rPr>
              <a:t> λαό.</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Εξασφαλίζει </a:t>
            </a:r>
            <a:r>
              <a:rPr lang="en-GB" b="1" i="0" dirty="0">
                <a:solidFill>
                  <a:srgbClr val="187498"/>
                </a:solidFill>
                <a:latin typeface="Calibri" panose="020F0502020204030204" pitchFamily="34" charset="0"/>
                <a:ea typeface="Arial"/>
                <a:cs typeface="Calibri" panose="020F0502020204030204" pitchFamily="34" charset="0"/>
                <a:sym typeface="Arial"/>
              </a:rPr>
              <a:t>τη λογοδοσία του </a:t>
            </a:r>
            <a:r>
              <a:rPr lang="en-GB" b="0" i="0" dirty="0">
                <a:solidFill>
                  <a:schemeClr val="dk2"/>
                </a:solidFill>
                <a:latin typeface="Calibri" panose="020F0502020204030204" pitchFamily="34" charset="0"/>
                <a:ea typeface="Arial"/>
                <a:cs typeface="Calibri" panose="020F0502020204030204" pitchFamily="34" charset="0"/>
                <a:sym typeface="Arial"/>
              </a:rPr>
              <a:t>ανώτατου οργάνου του κράτους έναντι του πληθυσμού.</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0" i="0" dirty="0">
                <a:solidFill>
                  <a:schemeClr val="dk2"/>
                </a:solidFill>
                <a:latin typeface="Calibri" panose="020F0502020204030204" pitchFamily="34" charset="0"/>
                <a:ea typeface="Arial"/>
                <a:cs typeface="Calibri" panose="020F0502020204030204" pitchFamily="34" charset="0"/>
                <a:sym typeface="Arial"/>
              </a:rPr>
              <a:t>Οι αντιπρόσωποι αναμένεται να ενεργούν προς το συμφέρον των ψηφοφόρων τους.</a:t>
            </a:r>
            <a:endParaRPr dirty="0">
              <a:latin typeface="Calibri" panose="020F0502020204030204" pitchFamily="34" charset="0"/>
              <a:cs typeface="Calibri" panose="020F0502020204030204" pitchFamily="34" charset="0"/>
            </a:endParaRPr>
          </a:p>
          <a:p>
            <a:pPr marL="457200" lvl="0" indent="-228600" algn="just" rtl="0">
              <a:lnSpc>
                <a:spcPct val="150000"/>
              </a:lnSpc>
              <a:spcBef>
                <a:spcPts val="1000"/>
              </a:spcBef>
              <a:spcAft>
                <a:spcPts val="0"/>
              </a:spcAft>
              <a:buSzPts val="1800"/>
              <a:buFont typeface="Arial"/>
              <a:buChar char="•"/>
            </a:pPr>
            <a:r>
              <a:rPr lang="en-GB" b="1" i="0" dirty="0">
                <a:solidFill>
                  <a:schemeClr val="dk2"/>
                </a:solidFill>
                <a:latin typeface="Calibri" panose="020F0502020204030204" pitchFamily="34" charset="0"/>
                <a:ea typeface="Arial"/>
                <a:cs typeface="Calibri" panose="020F0502020204030204" pitchFamily="34" charset="0"/>
                <a:sym typeface="Arial"/>
              </a:rPr>
              <a:t>Τα πολιτικά κόμματα </a:t>
            </a:r>
            <a:r>
              <a:rPr lang="en-GB" b="0" i="0" dirty="0">
                <a:solidFill>
                  <a:schemeClr val="dk2"/>
                </a:solidFill>
                <a:latin typeface="Calibri" panose="020F0502020204030204" pitchFamily="34" charset="0"/>
                <a:ea typeface="Arial"/>
                <a:cs typeface="Calibri" panose="020F0502020204030204" pitchFamily="34" charset="0"/>
                <a:sym typeface="Arial"/>
              </a:rPr>
              <a:t>διαδραματίζουν κρίσιμο ρόλο σε αυτό το δημοκρατικό πλαίσιο.</a:t>
            </a:r>
            <a:endParaRPr dirty="0">
              <a:latin typeface="Calibri" panose="020F0502020204030204" pitchFamily="34" charset="0"/>
              <a:cs typeface="Calibri" panose="020F0502020204030204" pitchFamily="34" charset="0"/>
            </a:endParaRPr>
          </a:p>
          <a:p>
            <a:pPr marL="228600" lvl="0" indent="0" algn="just" rtl="0">
              <a:lnSpc>
                <a:spcPct val="90000"/>
              </a:lnSpc>
              <a:spcBef>
                <a:spcPts val="1000"/>
              </a:spcBef>
              <a:spcAft>
                <a:spcPts val="0"/>
              </a:spcAft>
              <a:buSzPts val="1800"/>
              <a:buNone/>
            </a:pPr>
            <a:endParaRPr dirty="0">
              <a:latin typeface="Calibri" panose="020F0502020204030204" pitchFamily="34" charset="0"/>
              <a:cs typeface="Calibri" panose="020F0502020204030204" pitchFamily="34" charset="0"/>
            </a:endParaRPr>
          </a:p>
        </p:txBody>
      </p:sp>
      <p:pic>
        <p:nvPicPr>
          <p:cNvPr id="160" name="Google Shape;160;p33"/>
          <p:cNvPicPr preferRelativeResize="0"/>
          <p:nvPr/>
        </p:nvPicPr>
        <p:blipFill rotWithShape="1">
          <a:blip r:embed="rId3">
            <a:alphaModFix/>
          </a:blip>
          <a:srcRect/>
          <a:stretch/>
        </p:blipFill>
        <p:spPr>
          <a:xfrm>
            <a:off x="6321622" y="1863829"/>
            <a:ext cx="5998984" cy="3377477"/>
          </a:xfrm>
          <a:prstGeom prst="rect">
            <a:avLst/>
          </a:prstGeom>
          <a:noFill/>
          <a:ln>
            <a:noFill/>
          </a:ln>
        </p:spPr>
      </p:pic>
      <p:sp>
        <p:nvSpPr>
          <p:cNvPr id="161" name="Google Shape;161;p33"/>
          <p:cNvSpPr/>
          <p:nvPr/>
        </p:nvSpPr>
        <p:spPr>
          <a:xfrm>
            <a:off x="399370" y="388053"/>
            <a:ext cx="87446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err="1">
                <a:solidFill>
                  <a:srgbClr val="FFFFFF"/>
                </a:solidFill>
                <a:latin typeface="Calibri"/>
                <a:ea typeface="Calibri"/>
                <a:cs typeface="Calibri"/>
                <a:sym typeface="Calibri"/>
              </a:rPr>
              <a:t>Αντι</a:t>
            </a:r>
            <a:r>
              <a:rPr lang="en-GB" sz="2800" b="1" i="0" u="none" strike="noStrike" cap="none" dirty="0">
                <a:solidFill>
                  <a:srgbClr val="FFFFFF"/>
                </a:solidFill>
                <a:latin typeface="Calibri"/>
                <a:ea typeface="Calibri"/>
                <a:cs typeface="Calibri"/>
                <a:sym typeface="Calibri"/>
              </a:rPr>
              <a:t>προσωπευτική δημοκρατία</a:t>
            </a:r>
            <a:endParaRPr sz="2800" b="0" i="0" u="none" strike="noStrike" cap="none" dirty="0">
              <a:solidFill>
                <a:srgbClr val="000000"/>
              </a:solidFil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body" idx="1"/>
          </p:nvPr>
        </p:nvSpPr>
        <p:spPr>
          <a:xfrm>
            <a:off x="190367" y="1317057"/>
            <a:ext cx="7934130" cy="535705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ym typeface="Calibri"/>
              </a:rPr>
              <a:t> Ποιες χώρες έχουν αντιπροσωπευτική δημοκρατία;</a:t>
            </a:r>
            <a:endParaRPr sz="2000" dirty="0"/>
          </a:p>
          <a:p>
            <a:pPr marL="457200" lvl="0" indent="-228600" algn="l" rtl="0">
              <a:lnSpc>
                <a:spcPct val="90000"/>
              </a:lnSpc>
              <a:spcBef>
                <a:spcPts val="1000"/>
              </a:spcBef>
              <a:spcAft>
                <a:spcPts val="0"/>
              </a:spcAft>
              <a:buSzPts val="1800"/>
              <a:buFont typeface="Arial"/>
              <a:buChar char="•"/>
            </a:pPr>
            <a:r>
              <a:rPr lang="en-GB" sz="2000" b="0" i="0" dirty="0">
                <a:solidFill>
                  <a:srgbClr val="374151"/>
                </a:solidFill>
                <a:sym typeface="Calibri"/>
              </a:rPr>
              <a:t>Η πλειοψηφία των κρατών μελών της Ευρωπαϊκής Ένωσης</a:t>
            </a:r>
            <a:endParaRPr sz="2000" dirty="0"/>
          </a:p>
          <a:p>
            <a:pPr marL="457200" lvl="0" indent="-228600" algn="l" rtl="0">
              <a:lnSpc>
                <a:spcPct val="90000"/>
              </a:lnSpc>
              <a:spcBef>
                <a:spcPts val="1000"/>
              </a:spcBef>
              <a:spcAft>
                <a:spcPts val="0"/>
              </a:spcAft>
              <a:buSzPts val="1800"/>
              <a:buFont typeface="Arial"/>
              <a:buChar char="•"/>
            </a:pPr>
            <a:r>
              <a:rPr lang="en-GB" sz="2000" b="0" i="0" dirty="0">
                <a:solidFill>
                  <a:srgbClr val="374151"/>
                </a:solidFill>
                <a:sym typeface="Calibri"/>
              </a:rPr>
              <a:t>Οι περισσότερες χώρες στο δυτικό ημισφαίριο</a:t>
            </a:r>
            <a:endParaRPr sz="2000" dirty="0"/>
          </a:p>
          <a:p>
            <a:pPr marL="228600" lvl="0" indent="0" algn="l" rtl="0">
              <a:lnSpc>
                <a:spcPct val="90000"/>
              </a:lnSpc>
              <a:spcBef>
                <a:spcPts val="1000"/>
              </a:spcBef>
              <a:spcAft>
                <a:spcPts val="0"/>
              </a:spcAft>
              <a:buSzPts val="1800"/>
            </a:pPr>
            <a:endParaRPr lang="en-GB" sz="2000" b="0" i="0" dirty="0">
              <a:solidFill>
                <a:srgbClr val="374151"/>
              </a:solidFill>
              <a:sym typeface="Calibri"/>
            </a:endParaRPr>
          </a:p>
          <a:p>
            <a:pPr marL="228600" lvl="0" indent="0" algn="l" rtl="0">
              <a:lnSpc>
                <a:spcPct val="90000"/>
              </a:lnSpc>
              <a:spcBef>
                <a:spcPts val="1000"/>
              </a:spcBef>
              <a:spcAft>
                <a:spcPts val="0"/>
              </a:spcAft>
              <a:buSzPts val="1800"/>
            </a:pPr>
            <a:r>
              <a:rPr lang="en-GB" sz="2000" b="0" i="0" dirty="0">
                <a:solidFill>
                  <a:srgbClr val="374151"/>
                </a:solidFill>
                <a:sym typeface="Calibri"/>
              </a:rPr>
              <a:t>Περίπου </a:t>
            </a:r>
            <a:r>
              <a:rPr lang="en-GB" sz="2000" b="0" i="1" dirty="0">
                <a:solidFill>
                  <a:srgbClr val="374151"/>
                </a:solidFill>
                <a:sym typeface="Calibri"/>
              </a:rPr>
              <a:t>110 χώρες που </a:t>
            </a:r>
            <a:r>
              <a:rPr lang="en-GB" sz="2000" b="0" i="0" dirty="0">
                <a:solidFill>
                  <a:srgbClr val="374151"/>
                </a:solidFill>
                <a:sym typeface="Calibri"/>
              </a:rPr>
              <a:t>ταξινομούνται με βάση τον Δείκτη Δημοκρατίας</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Πλήρεις δημοκρατίες</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Ελαττωματικές δημοκρατίες</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Υβριδικά καθεστώτα</a:t>
            </a:r>
          </a:p>
          <a:p>
            <a:pPr marL="457200" lvl="1" indent="0" algn="l" rtl="0">
              <a:lnSpc>
                <a:spcPct val="90000"/>
              </a:lnSpc>
              <a:spcBef>
                <a:spcPts val="500"/>
              </a:spcBef>
              <a:spcAft>
                <a:spcPts val="0"/>
              </a:spcAft>
              <a:buSzPts val="2200"/>
              <a:buNone/>
            </a:pPr>
            <a:endParaRPr sz="2000" dirty="0"/>
          </a:p>
          <a:p>
            <a:pPr marL="228600" lvl="0" indent="0" algn="l" rtl="0">
              <a:lnSpc>
                <a:spcPct val="90000"/>
              </a:lnSpc>
              <a:spcBef>
                <a:spcPts val="1000"/>
              </a:spcBef>
              <a:spcAft>
                <a:spcPts val="0"/>
              </a:spcAft>
              <a:buSzPts val="1800"/>
            </a:pPr>
            <a:r>
              <a:rPr lang="en-GB" sz="2000" b="1" i="0" dirty="0">
                <a:solidFill>
                  <a:srgbClr val="374151"/>
                </a:solidFill>
                <a:sym typeface="Calibri"/>
              </a:rPr>
              <a:t>Διαφοροποιήσεις στη δομή</a:t>
            </a:r>
            <a:endParaRPr sz="2000" b="1"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Κοινοβουλευτικές συνταγματικές μοναρχίες (π.χ. </a:t>
            </a:r>
            <a:r>
              <a:rPr lang="en-GB" sz="2000" b="0" i="0" dirty="0" err="1">
                <a:solidFill>
                  <a:srgbClr val="374151"/>
                </a:solidFill>
                <a:sym typeface="Calibri"/>
              </a:rPr>
              <a:t>Ηνωμένο</a:t>
            </a:r>
            <a:r>
              <a:rPr lang="en-GB" sz="2000" b="0" i="0" dirty="0">
                <a:solidFill>
                  <a:srgbClr val="374151"/>
                </a:solidFill>
                <a:sym typeface="Calibri"/>
              </a:rPr>
              <a:t> Βα</a:t>
            </a:r>
            <a:r>
              <a:rPr lang="en-GB" sz="2000" b="0" i="0" dirty="0" err="1">
                <a:solidFill>
                  <a:srgbClr val="374151"/>
                </a:solidFill>
                <a:sym typeface="Calibri"/>
              </a:rPr>
              <a:t>σίλειο</a:t>
            </a:r>
            <a:r>
              <a:rPr lang="en-GB" sz="2000" b="0" i="0" dirty="0">
                <a:solidFill>
                  <a:srgbClr val="374151"/>
                </a:solidFill>
                <a:sym typeface="Calibri"/>
              </a:rPr>
              <a:t>,</a:t>
            </a:r>
            <a:r>
              <a:rPr lang="el-GR" sz="2000" dirty="0">
                <a:solidFill>
                  <a:srgbClr val="374151"/>
                </a:solidFill>
              </a:rPr>
              <a:t> Ολλανδία</a:t>
            </a:r>
            <a:r>
              <a:rPr lang="en-GB" sz="2000" b="0" i="0" dirty="0">
                <a:solidFill>
                  <a:srgbClr val="374151"/>
                </a:solidFill>
                <a:sym typeface="Calibri"/>
              </a:rPr>
              <a:t>)</a:t>
            </a:r>
            <a:endParaRPr sz="2000" dirty="0"/>
          </a:p>
          <a:p>
            <a:pPr marL="742950" lvl="1" indent="-285750" algn="l" rtl="0">
              <a:lnSpc>
                <a:spcPct val="90000"/>
              </a:lnSpc>
              <a:spcBef>
                <a:spcPts val="500"/>
              </a:spcBef>
              <a:spcAft>
                <a:spcPts val="0"/>
              </a:spcAft>
              <a:buSzPts val="2200"/>
              <a:buFont typeface="Arial"/>
              <a:buChar char="•"/>
            </a:pPr>
            <a:r>
              <a:rPr lang="en-GB" sz="2000" b="0" i="0" dirty="0">
                <a:solidFill>
                  <a:srgbClr val="374151"/>
                </a:solidFill>
                <a:sym typeface="Calibri"/>
              </a:rPr>
              <a:t>Αντιπροσωπευτικές δημοκρατίες (π.χ. Γερμανία, ΗΠΑ)</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sz="2000" dirty="0"/>
          </a:p>
        </p:txBody>
      </p:sp>
      <p:pic>
        <p:nvPicPr>
          <p:cNvPr id="167" name="Google Shape;167;p34"/>
          <p:cNvPicPr preferRelativeResize="0"/>
          <p:nvPr/>
        </p:nvPicPr>
        <p:blipFill rotWithShape="1">
          <a:blip r:embed="rId3">
            <a:alphaModFix/>
          </a:blip>
          <a:srcRect/>
          <a:stretch/>
        </p:blipFill>
        <p:spPr>
          <a:xfrm>
            <a:off x="8376745" y="1656079"/>
            <a:ext cx="3429176" cy="3716655"/>
          </a:xfrm>
          <a:prstGeom prst="rect">
            <a:avLst/>
          </a:prstGeom>
          <a:noFill/>
          <a:ln>
            <a:noFill/>
          </a:ln>
        </p:spPr>
      </p:pic>
      <p:sp>
        <p:nvSpPr>
          <p:cNvPr id="5" name="Google Shape;122;p29"/>
          <p:cNvSpPr txBox="1">
            <a:spLocks noGrp="1"/>
          </p:cNvSpPr>
          <p:nvPr>
            <p:ph type="title"/>
          </p:nvPr>
        </p:nvSpPr>
        <p:spPr>
          <a:xfrm>
            <a:off x="412661" y="354331"/>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Παραδείγματα αντιπροσωπευτικής δημοκρατίας</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35"/>
          <p:cNvGrpSpPr/>
          <p:nvPr/>
        </p:nvGrpSpPr>
        <p:grpSpPr>
          <a:xfrm>
            <a:off x="399369" y="1445741"/>
            <a:ext cx="10499289" cy="5100035"/>
            <a:chOff x="0" y="0"/>
            <a:chExt cx="10499289" cy="5100035"/>
          </a:xfrm>
        </p:grpSpPr>
        <p:sp>
          <p:nvSpPr>
            <p:cNvPr id="174" name="Google Shape;174;p35"/>
            <p:cNvSpPr/>
            <p:nvPr/>
          </p:nvSpPr>
          <p:spPr>
            <a:xfrm rot="5400000">
              <a:off x="5099503" y="-809755"/>
              <a:ext cx="4080028" cy="6719545"/>
            </a:xfrm>
            <a:prstGeom prst="round2SameRect">
              <a:avLst>
                <a:gd name="adj1" fmla="val 16667"/>
                <a:gd name="adj2" fmla="val 0"/>
              </a:avLst>
            </a:prstGeom>
            <a:solidFill>
              <a:srgbClr val="CBE2D5">
                <a:alpha val="89019"/>
              </a:srgbClr>
            </a:solidFill>
            <a:ln w="25400" cap="flat" cmpd="sng">
              <a:solidFill>
                <a:srgbClr val="CBE2D5">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5"/>
            <p:cNvSpPr txBox="1"/>
            <p:nvPr/>
          </p:nvSpPr>
          <p:spPr>
            <a:xfrm>
              <a:off x="3964255" y="709174"/>
              <a:ext cx="6335863" cy="3681686"/>
            </a:xfrm>
            <a:prstGeom prst="rect">
              <a:avLst/>
            </a:prstGeom>
            <a:noFill/>
            <a:ln>
              <a:noFill/>
            </a:ln>
          </p:spPr>
          <p:txBody>
            <a:bodyPr spcFirstLastPara="1" wrap="square" lIns="64750" tIns="32375" rIns="64750" bIns="32375" anchor="ctr" anchorCtr="0">
              <a:noAutofit/>
            </a:bodyPr>
            <a:lstStyle/>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Εμπειρογνωμοσύνη στη διακυβέρνηση: </a:t>
              </a:r>
              <a:r>
                <a:rPr lang="el-GR" sz="1600" dirty="0">
                  <a:solidFill>
                    <a:srgbClr val="374151"/>
                  </a:solidFill>
                  <a:latin typeface="Calibri" panose="020F0502020204030204" pitchFamily="34" charset="0"/>
                  <a:cs typeface="Calibri" panose="020F0502020204030204" pitchFamily="34" charset="0"/>
                </a:rPr>
                <a:t>Οι α</a:t>
              </a:r>
              <a:r>
                <a:rPr lang="en-GB" sz="1600" b="0" i="0" u="none" strike="noStrike" cap="none" dirty="0" err="1">
                  <a:solidFill>
                    <a:srgbClr val="374151"/>
                  </a:solidFill>
                  <a:latin typeface="Calibri" panose="020F0502020204030204" pitchFamily="34" charset="0"/>
                  <a:cs typeface="Calibri" panose="020F0502020204030204" pitchFamily="34" charset="0"/>
                  <a:sym typeface="Arial"/>
                </a:rPr>
                <a:t>ντι</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πρόσωποι είναι επιφορτισμένοι με την κατανόηση της πολύπλοκης νομοθεσίας.</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Ευθυγράμμιση με τα συμφέροντα: </a:t>
              </a:r>
              <a:r>
                <a:rPr lang="en-GB" sz="1600" i="0" u="none" strike="noStrike" cap="none" dirty="0">
                  <a:solidFill>
                    <a:srgbClr val="374151"/>
                  </a:solidFill>
                  <a:latin typeface="Calibri" panose="020F0502020204030204" pitchFamily="34" charset="0"/>
                  <a:cs typeface="Calibri" panose="020F0502020204030204" pitchFamily="34" charset="0"/>
                  <a:sym typeface="Arial"/>
                </a:rPr>
                <a:t>Οι ε</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κλεγμένοι αξιωματούχοι ιδανικά ψηφίζουν σε συγχρονισμό με τις προτιμήσεις των ψηφοφόρων.</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Ενοποίηση των ανησυχιών: </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Οι αντιπρόσωποι μετατρέπουν το πλήθος των συμφερόντων των πολιτών σε εφαρμόσιμους νόμους.</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Αναγνώριση των φωνών: </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Ενώ δεν ικανοποιούνται όλες οι επιθυμίες, τα συμφέροντα της πλειοψηφίας εκπροσωπούνται.</a:t>
              </a:r>
            </a:p>
            <a:p>
              <a:pPr marL="0" marR="0" lvl="0" indent="0" algn="l" rtl="0">
                <a:lnSpc>
                  <a:spcPct val="100000"/>
                </a:lnSpc>
                <a:spcBef>
                  <a:spcPts val="0"/>
                </a:spcBef>
                <a:spcAft>
                  <a:spcPts val="0"/>
                </a:spcAft>
                <a:buNone/>
              </a:pP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Αποτελεσματική νομοθεσία: </a:t>
              </a:r>
              <a:r>
                <a:rPr lang="en-GB" sz="1600" i="0" u="none" strike="noStrike" cap="none" dirty="0">
                  <a:solidFill>
                    <a:srgbClr val="374151"/>
                  </a:solidFill>
                  <a:latin typeface="Calibri" panose="020F0502020204030204" pitchFamily="34" charset="0"/>
                  <a:cs typeface="Calibri" panose="020F0502020204030204" pitchFamily="34" charset="0"/>
                  <a:sym typeface="Arial"/>
                </a:rPr>
                <a:t>Η </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ανάθεση της νομοθέτησης σε εκλεγμένους αξιωματούχους εξορθολογίζει τη διαδικασία λήψης αποφάσεων.</a:t>
              </a:r>
              <a:endParaRPr sz="1600" dirty="0">
                <a:latin typeface="Calibri" panose="020F0502020204030204" pitchFamily="34" charset="0"/>
                <a:cs typeface="Calibri" panose="020F0502020204030204" pitchFamily="34" charset="0"/>
              </a:endParaRPr>
            </a:p>
            <a:p>
              <a:pPr marL="171450" marR="0" lvl="1" indent="-63500" algn="l" rtl="0">
                <a:lnSpc>
                  <a:spcPct val="90000"/>
                </a:lnSpc>
                <a:spcBef>
                  <a:spcPts val="0"/>
                </a:spcBef>
                <a:spcAft>
                  <a:spcPts val="0"/>
                </a:spcAft>
                <a:buClr>
                  <a:srgbClr val="000000"/>
                </a:buClr>
                <a:buSzPts val="1700"/>
                <a:buFont typeface="Arial"/>
                <a:buNone/>
              </a:pP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76" name="Google Shape;176;p35"/>
            <p:cNvSpPr/>
            <p:nvPr/>
          </p:nvSpPr>
          <p:spPr>
            <a:xfrm>
              <a:off x="0" y="0"/>
              <a:ext cx="3779744" cy="5100035"/>
            </a:xfrm>
            <a:prstGeom prst="roundRect">
              <a:avLst>
                <a:gd name="adj" fmla="val 16667"/>
              </a:avLst>
            </a:prstGeom>
            <a:solidFill>
              <a:srgbClr val="33A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5"/>
            <p:cNvSpPr txBox="1"/>
            <p:nvPr/>
          </p:nvSpPr>
          <p:spPr>
            <a:xfrm>
              <a:off x="184512" y="184512"/>
              <a:ext cx="3410720" cy="4731011"/>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3200" b="1" i="0" u="none" strike="noStrike" cap="none" dirty="0">
                  <a:solidFill>
                    <a:schemeClr val="lt1"/>
                  </a:solidFill>
                  <a:latin typeface="Calibri" panose="020F0502020204030204" pitchFamily="34" charset="0"/>
                  <a:cs typeface="Calibri" panose="020F0502020204030204" pitchFamily="34" charset="0"/>
                  <a:sym typeface="Arial"/>
                </a:rPr>
                <a:t>Πλεονεκτήματα</a:t>
              </a:r>
              <a:endParaRPr sz="3200" b="0" i="0" u="none" strike="noStrike" cap="none" dirty="0">
                <a:solidFill>
                  <a:schemeClr val="lt1"/>
                </a:solidFill>
                <a:latin typeface="Calibri" panose="020F0502020204030204" pitchFamily="34" charset="0"/>
                <a:cs typeface="Calibri" panose="020F0502020204030204" pitchFamily="34" charset="0"/>
                <a:sym typeface="Arial"/>
              </a:endParaRPr>
            </a:p>
          </p:txBody>
        </p:sp>
      </p:grpSp>
      <p:sp>
        <p:nvSpPr>
          <p:cNvPr id="8" name="Google Shape;143;p31"/>
          <p:cNvSpPr/>
          <p:nvPr/>
        </p:nvSpPr>
        <p:spPr>
          <a:xfrm>
            <a:off x="399369" y="405970"/>
            <a:ext cx="104992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a:solidFill>
                  <a:schemeClr val="lt1"/>
                </a:solidFill>
                <a:latin typeface="Calibri"/>
                <a:ea typeface="Calibri"/>
                <a:cs typeface="Calibri"/>
                <a:sym typeface="Calibri"/>
              </a:rPr>
              <a:t>Αντιπροσωπευτική δημοκρατία: Ποια είναι τα υπέρ και τα κατά;</a:t>
            </a:r>
            <a:endParaRPr sz="2800" b="0" i="0" u="none" strike="noStrike" cap="none" dirty="0">
              <a:solidFill>
                <a:srgbClr val="000000"/>
              </a:solidFil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Google Shape;183;p36"/>
          <p:cNvGrpSpPr/>
          <p:nvPr/>
        </p:nvGrpSpPr>
        <p:grpSpPr>
          <a:xfrm>
            <a:off x="399369" y="1172474"/>
            <a:ext cx="7641044" cy="5213573"/>
            <a:chOff x="0" y="-310337"/>
            <a:chExt cx="7323602" cy="5213573"/>
          </a:xfrm>
        </p:grpSpPr>
        <p:sp>
          <p:nvSpPr>
            <p:cNvPr id="184" name="Google Shape;184;p36"/>
            <p:cNvSpPr/>
            <p:nvPr/>
          </p:nvSpPr>
          <p:spPr>
            <a:xfrm rot="5400000">
              <a:off x="3019713" y="109263"/>
              <a:ext cx="3920673" cy="4687105"/>
            </a:xfrm>
            <a:prstGeom prst="round2SameRect">
              <a:avLst>
                <a:gd name="adj1" fmla="val 16667"/>
                <a:gd name="adj2" fmla="val 0"/>
              </a:avLst>
            </a:prstGeom>
            <a:solidFill>
              <a:srgbClr val="F7CFCF">
                <a:alpha val="89019"/>
              </a:srgbClr>
            </a:solidFill>
            <a:ln w="25400" cap="flat" cmpd="sng">
              <a:solidFill>
                <a:srgbClr val="F7CFC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6"/>
            <p:cNvSpPr txBox="1"/>
            <p:nvPr/>
          </p:nvSpPr>
          <p:spPr>
            <a:xfrm>
              <a:off x="2636496" y="873056"/>
              <a:ext cx="4536000" cy="3319719"/>
            </a:xfrm>
            <a:prstGeom prst="rect">
              <a:avLst/>
            </a:prstGeom>
            <a:noFill/>
            <a:ln>
              <a:noFill/>
            </a:ln>
          </p:spPr>
          <p:txBody>
            <a:bodyPr spcFirstLastPara="1" wrap="square" lIns="247650" tIns="123825" rIns="247650" bIns="123825" anchor="ctr" anchorCtr="0">
              <a:noAutofit/>
            </a:bodyPr>
            <a:lstStyle/>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Συγκέντρωση δύναμης:</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Η εξουσία είναι συγκεντρωμένη σε λίγους, γεγονός που ενδεχομένως επηρεάζει τη δικαιοσύνη των νόμων.</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Νομοθετική προκατάληψη:</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Κίνδυνοι στρέβλωσης των νόμων προς όφελος των εκπροσώπων ή των κύκλων τους.</a:t>
              </a: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Προκλήσεις λογοδοσίας:</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Οι αντιπρόσωποι λειτουργούν με σημαντική αυτονομία μεταξύ των εκλογών.</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6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600" b="1" i="0" u="none" strike="noStrike" cap="none" dirty="0">
                  <a:solidFill>
                    <a:srgbClr val="374151"/>
                  </a:solidFill>
                  <a:latin typeface="Calibri" panose="020F0502020204030204" pitchFamily="34" charset="0"/>
                  <a:cs typeface="Calibri" panose="020F0502020204030204" pitchFamily="34" charset="0"/>
                  <a:sym typeface="Arial"/>
                </a:rPr>
                <a:t>Καθυστερημένη ανταπόκριση:</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Το κοινό μπορεί να περιμένει χρόνια</a:t>
              </a:r>
              <a:r>
                <a:rPr lang="el-GR" sz="1600" b="0" i="0" u="none" strike="noStrike" cap="none" dirty="0">
                  <a:solidFill>
                    <a:srgbClr val="374151"/>
                  </a:solidFill>
                  <a:latin typeface="Calibri" panose="020F0502020204030204" pitchFamily="34" charset="0"/>
                  <a:cs typeface="Calibri" panose="020F0502020204030204" pitchFamily="34" charset="0"/>
                  <a:sym typeface="Arial"/>
                </a:rPr>
                <a:t>,</a:t>
              </a:r>
              <a:r>
                <a:rPr lang="en-GB" sz="1600" b="0" i="0" u="none" strike="noStrike" cap="none" dirty="0">
                  <a:solidFill>
                    <a:srgbClr val="374151"/>
                  </a:solidFill>
                  <a:latin typeface="Calibri" panose="020F0502020204030204" pitchFamily="34" charset="0"/>
                  <a:cs typeface="Calibri" panose="020F0502020204030204" pitchFamily="34" charset="0"/>
                  <a:sym typeface="Arial"/>
                </a:rPr>
                <a:t> για να αντιμετωπιστούν τα παράπονα στον επόμενο εκλογικό κύκλο.</a:t>
              </a:r>
              <a:endParaRPr sz="1600" dirty="0">
                <a:latin typeface="Calibri" panose="020F0502020204030204" pitchFamily="34" charset="0"/>
                <a:cs typeface="Calibri" panose="020F0502020204030204" pitchFamily="34" charset="0"/>
              </a:endParaRPr>
            </a:p>
            <a:p>
              <a:pPr marL="114300" marR="0" lvl="1" indent="-25400" algn="l" rtl="0">
                <a:lnSpc>
                  <a:spcPct val="9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86" name="Google Shape;186;p36"/>
            <p:cNvSpPr/>
            <p:nvPr/>
          </p:nvSpPr>
          <p:spPr>
            <a:xfrm>
              <a:off x="0" y="2395"/>
              <a:ext cx="2636497" cy="4900841"/>
            </a:xfrm>
            <a:prstGeom prst="roundRect">
              <a:avLst>
                <a:gd name="adj" fmla="val 16667"/>
              </a:avLst>
            </a:prstGeom>
            <a:solidFill>
              <a:srgbClr val="EB50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6"/>
            <p:cNvSpPr txBox="1"/>
            <p:nvPr/>
          </p:nvSpPr>
          <p:spPr>
            <a:xfrm>
              <a:off x="257405" y="-310337"/>
              <a:ext cx="2379091" cy="4643435"/>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n-GB" sz="2400" b="1" i="0" u="none" strike="noStrike" cap="none" dirty="0">
                  <a:solidFill>
                    <a:schemeClr val="lt1"/>
                  </a:solidFill>
                  <a:latin typeface="Calibri" panose="020F0502020204030204" pitchFamily="34" charset="0"/>
                  <a:cs typeface="Calibri" panose="020F0502020204030204" pitchFamily="34" charset="0"/>
                  <a:sym typeface="Arial"/>
                </a:rPr>
                <a:t>Μειονεκτήματα</a:t>
              </a:r>
              <a:endParaRPr sz="2400" b="0" i="0" u="none" strike="noStrike" cap="none" dirty="0">
                <a:solidFill>
                  <a:schemeClr val="lt1"/>
                </a:solidFill>
                <a:latin typeface="Calibri" panose="020F0502020204030204" pitchFamily="34" charset="0"/>
                <a:cs typeface="Calibri" panose="020F0502020204030204" pitchFamily="34" charset="0"/>
                <a:sym typeface="Arial"/>
              </a:endParaRPr>
            </a:p>
          </p:txBody>
        </p:sp>
      </p:grpSp>
      <p:pic>
        <p:nvPicPr>
          <p:cNvPr id="188" name="Google Shape;188;p36"/>
          <p:cNvPicPr preferRelativeResize="0"/>
          <p:nvPr/>
        </p:nvPicPr>
        <p:blipFill rotWithShape="1">
          <a:blip r:embed="rId3">
            <a:alphaModFix/>
          </a:blip>
          <a:srcRect/>
          <a:stretch/>
        </p:blipFill>
        <p:spPr>
          <a:xfrm flipH="1">
            <a:off x="8040413" y="2471350"/>
            <a:ext cx="4083762" cy="2928551"/>
          </a:xfrm>
          <a:prstGeom prst="rect">
            <a:avLst/>
          </a:prstGeom>
          <a:noFill/>
          <a:ln>
            <a:noFill/>
          </a:ln>
        </p:spPr>
      </p:pic>
      <p:sp>
        <p:nvSpPr>
          <p:cNvPr id="9" name="Google Shape;143;p31"/>
          <p:cNvSpPr/>
          <p:nvPr/>
        </p:nvSpPr>
        <p:spPr>
          <a:xfrm>
            <a:off x="399368" y="302504"/>
            <a:ext cx="1013199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a:solidFill>
                  <a:schemeClr val="lt1"/>
                </a:solidFill>
                <a:latin typeface="Calibri"/>
                <a:ea typeface="Calibri"/>
                <a:cs typeface="Calibri"/>
                <a:sym typeface="Calibri"/>
              </a:rPr>
              <a:t>Αντιπροσωπευτική δημοκρατία: Ποια είναι τα υπέρ και τα κατά;</a:t>
            </a:r>
            <a:endParaRPr sz="2800" b="0" i="0" u="none" strike="noStrike" cap="none" dirty="0">
              <a:solidFill>
                <a:srgbClr val="000000"/>
              </a:solidFil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8"/>
          <p:cNvGrpSpPr/>
          <p:nvPr/>
        </p:nvGrpSpPr>
        <p:grpSpPr>
          <a:xfrm>
            <a:off x="399370" y="1994263"/>
            <a:ext cx="11393260" cy="4603389"/>
            <a:chOff x="0" y="0"/>
            <a:chExt cx="11393260" cy="4603389"/>
          </a:xfrm>
        </p:grpSpPr>
        <p:sp>
          <p:nvSpPr>
            <p:cNvPr id="194" name="Google Shape;194;p8"/>
            <p:cNvSpPr/>
            <p:nvPr/>
          </p:nvSpPr>
          <p:spPr>
            <a:xfrm rot="5400000">
              <a:off x="5906061" y="-1344148"/>
              <a:ext cx="3682711" cy="7291686"/>
            </a:xfrm>
            <a:prstGeom prst="round2SameRect">
              <a:avLst>
                <a:gd name="adj1" fmla="val 16667"/>
                <a:gd name="adj2" fmla="val 0"/>
              </a:avLst>
            </a:prstGeom>
            <a:solidFill>
              <a:srgbClr val="CBE2D5">
                <a:alpha val="89019"/>
              </a:srgbClr>
            </a:solidFill>
            <a:ln w="25400" cap="flat" cmpd="sng">
              <a:solidFill>
                <a:srgbClr val="CBE2D5">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8"/>
            <p:cNvSpPr txBox="1"/>
            <p:nvPr/>
          </p:nvSpPr>
          <p:spPr>
            <a:xfrm>
              <a:off x="4101574" y="640114"/>
              <a:ext cx="7111911" cy="3323161"/>
            </a:xfrm>
            <a:prstGeom prst="rect">
              <a:avLst/>
            </a:prstGeom>
            <a:noFill/>
            <a:ln>
              <a:noFill/>
            </a:ln>
          </p:spPr>
          <p:txBody>
            <a:bodyPr spcFirstLastPara="1" wrap="square" lIns="129525" tIns="64750" rIns="129525" bIns="64750" anchor="ctr" anchorCtr="0">
              <a:noAutofit/>
            </a:bodyPr>
            <a:lstStyle/>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Συζητήστε τα είδη της δημοκρατίας:</a:t>
              </a:r>
              <a:endParaRPr sz="18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374151"/>
                  </a:solidFill>
                  <a:latin typeface="Calibri" panose="020F0502020204030204" pitchFamily="34" charset="0"/>
                  <a:cs typeface="Calibri" panose="020F0502020204030204" pitchFamily="34" charset="0"/>
                  <a:sym typeface="Arial"/>
                </a:rPr>
                <a:t>Σκεφτείτε τη συγκεκριμένη μορφή δημοκρατίας που εφαρμόζεται στην Κύπρο.</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Αξιολογήστε τα υπέρ και τα κατά:</a:t>
              </a:r>
              <a:endParaRPr sz="18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374151"/>
                  </a:solidFill>
                  <a:latin typeface="Calibri" panose="020F0502020204030204" pitchFamily="34" charset="0"/>
                  <a:cs typeface="Calibri" panose="020F0502020204030204" pitchFamily="34" charset="0"/>
                  <a:sym typeface="Arial"/>
                </a:rPr>
                <a:t>Ποια είναι τα πλεονεκτήματα και τα μειονεκτήματα αυτού του συστήματος;</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800" b="1" i="0" u="none" strike="noStrike" cap="none" dirty="0">
                <a:solidFill>
                  <a:srgbClr val="37415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1800" b="1" i="0" u="none" strike="noStrike" cap="none" dirty="0">
                  <a:solidFill>
                    <a:srgbClr val="374151"/>
                  </a:solidFill>
                  <a:latin typeface="Calibri" panose="020F0502020204030204" pitchFamily="34" charset="0"/>
                  <a:cs typeface="Calibri" panose="020F0502020204030204" pitchFamily="34" charset="0"/>
                  <a:sym typeface="Arial"/>
                </a:rPr>
                <a:t>Ανάλυση των δυνατών και αδύνα</a:t>
              </a:r>
              <a:r>
                <a:rPr lang="el-GR" sz="1800" b="1" i="0" u="none" strike="noStrike" cap="none" dirty="0">
                  <a:solidFill>
                    <a:srgbClr val="374151"/>
                  </a:solidFill>
                  <a:latin typeface="Calibri" panose="020F0502020204030204" pitchFamily="34" charset="0"/>
                  <a:cs typeface="Calibri" panose="020F0502020204030204" pitchFamily="34" charset="0"/>
                  <a:sym typeface="Arial"/>
                </a:rPr>
                <a:t>τ</a:t>
              </a:r>
              <a:r>
                <a:rPr lang="en-GB" sz="1800" b="1" i="0" u="none" strike="noStrike" cap="none" dirty="0" err="1">
                  <a:solidFill>
                    <a:srgbClr val="374151"/>
                  </a:solidFill>
                  <a:latin typeface="Calibri" panose="020F0502020204030204" pitchFamily="34" charset="0"/>
                  <a:cs typeface="Calibri" panose="020F0502020204030204" pitchFamily="34" charset="0"/>
                  <a:sym typeface="Arial"/>
                </a:rPr>
                <a:t>ων</a:t>
              </a:r>
              <a:r>
                <a:rPr lang="en-GB" sz="1800" b="1" i="0" u="none" strike="noStrike" cap="none" dirty="0">
                  <a:solidFill>
                    <a:srgbClr val="374151"/>
                  </a:solidFill>
                  <a:latin typeface="Calibri" panose="020F0502020204030204" pitchFamily="34" charset="0"/>
                  <a:cs typeface="Calibri" panose="020F0502020204030204" pitchFamily="34" charset="0"/>
                  <a:sym typeface="Arial"/>
                </a:rPr>
                <a:t> σημείων:</a:t>
              </a:r>
              <a:endParaRPr sz="1800" b="0" i="0" u="none" strike="noStrike" cap="none" dirty="0">
                <a:solidFill>
                  <a:srgbClr val="374151"/>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374151"/>
                  </a:solidFill>
                  <a:latin typeface="Calibri" panose="020F0502020204030204" pitchFamily="34" charset="0"/>
                  <a:cs typeface="Calibri" panose="020F0502020204030204" pitchFamily="34" charset="0"/>
                  <a:sym typeface="Arial"/>
                </a:rPr>
                <a:t>Εξετάστε τα πλεονεκτήματα και τις αδυναμίες της αντιπροσωπευτικής δημοκρατίας, όπως αυτή λειτουργεί στην Κύπρο.</a:t>
              </a:r>
              <a:endParaRPr sz="1800" dirty="0">
                <a:latin typeface="Calibri" panose="020F0502020204030204" pitchFamily="34" charset="0"/>
                <a:cs typeface="Calibri" panose="020F0502020204030204" pitchFamily="34" charset="0"/>
              </a:endParaRPr>
            </a:p>
            <a:p>
              <a:pPr marL="285750" marR="0" lvl="1" indent="-69850" algn="l" rtl="0">
                <a:lnSpc>
                  <a:spcPct val="90000"/>
                </a:lnSpc>
                <a:spcBef>
                  <a:spcPts val="0"/>
                </a:spcBef>
                <a:spcAft>
                  <a:spcPts val="0"/>
                </a:spcAft>
                <a:buClr>
                  <a:srgbClr val="000000"/>
                </a:buClr>
                <a:buSzPts val="3400"/>
                <a:buFont typeface="Arial"/>
                <a:buNone/>
              </a:pPr>
              <a:endParaRPr sz="1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96" name="Google Shape;196;p8"/>
            <p:cNvSpPr/>
            <p:nvPr/>
          </p:nvSpPr>
          <p:spPr>
            <a:xfrm>
              <a:off x="0" y="0"/>
              <a:ext cx="4101573" cy="4603389"/>
            </a:xfrm>
            <a:prstGeom prst="roundRect">
              <a:avLst>
                <a:gd name="adj" fmla="val 16667"/>
              </a:avLst>
            </a:prstGeom>
            <a:solidFill>
              <a:srgbClr val="33AE7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8"/>
            <p:cNvSpPr txBox="1"/>
            <p:nvPr/>
          </p:nvSpPr>
          <p:spPr>
            <a:xfrm>
              <a:off x="200222" y="200222"/>
              <a:ext cx="3701129" cy="4202945"/>
            </a:xfrm>
            <a:prstGeom prst="rect">
              <a:avLst/>
            </a:prstGeom>
            <a:noFill/>
            <a:ln>
              <a:noFill/>
            </a:ln>
          </p:spPr>
          <p:txBody>
            <a:bodyPr spcFirstLastPara="1" wrap="square" lIns="194300" tIns="97150" rIns="194300" bIns="97150" anchor="ctr" anchorCtr="0">
              <a:noAutofit/>
            </a:bodyPr>
            <a:lstStyle/>
            <a:p>
              <a:pPr marL="0" marR="0" lvl="0" indent="0" algn="ctr" rtl="0">
                <a:lnSpc>
                  <a:spcPct val="90000"/>
                </a:lnSpc>
                <a:spcBef>
                  <a:spcPts val="0"/>
                </a:spcBef>
                <a:spcAft>
                  <a:spcPts val="0"/>
                </a:spcAft>
                <a:buClr>
                  <a:srgbClr val="000000"/>
                </a:buClr>
                <a:buSzPts val="5100"/>
                <a:buFont typeface="Arial"/>
                <a:buNone/>
              </a:pPr>
              <a:r>
                <a:rPr lang="el-GR" sz="4000" b="1" i="0" u="none" strike="noStrike" cap="none" dirty="0">
                  <a:solidFill>
                    <a:schemeClr val="lt1"/>
                  </a:solidFill>
                  <a:latin typeface="Calibri"/>
                  <a:ea typeface="Calibri"/>
                  <a:cs typeface="Calibri"/>
                  <a:sym typeface="Calibri"/>
                </a:rPr>
                <a:t>Δραστηριότητα </a:t>
              </a:r>
              <a:r>
                <a:rPr lang="en-GB" sz="4000" b="1" i="0" u="none" strike="noStrike" cap="none" dirty="0">
                  <a:solidFill>
                    <a:schemeClr val="lt1"/>
                  </a:solidFill>
                  <a:latin typeface="Calibri"/>
                  <a:ea typeface="Calibri"/>
                  <a:cs typeface="Calibri"/>
                  <a:sym typeface="Calibri"/>
                </a:rPr>
                <a:t>(</a:t>
              </a:r>
              <a:r>
                <a:rPr lang="en-GB" sz="4000" b="1" i="0" u="none" strike="noStrike" cap="none" dirty="0" err="1">
                  <a:solidFill>
                    <a:schemeClr val="lt1"/>
                  </a:solidFill>
                  <a:latin typeface="Calibri"/>
                  <a:ea typeface="Calibri"/>
                  <a:cs typeface="Calibri"/>
                  <a:sym typeface="Calibri"/>
                </a:rPr>
                <a:t>Φύλλ</a:t>
              </a:r>
              <a:r>
                <a:rPr lang="en-GB" sz="4000" b="1" i="0" u="none" strike="noStrike" cap="none" dirty="0">
                  <a:solidFill>
                    <a:schemeClr val="lt1"/>
                  </a:solidFill>
                  <a:latin typeface="Calibri"/>
                  <a:ea typeface="Calibri"/>
                  <a:cs typeface="Calibri"/>
                  <a:sym typeface="Calibri"/>
                </a:rPr>
                <a:t>α εργασίας)</a:t>
              </a:r>
              <a:endParaRPr sz="4000" b="0" i="0" u="none" strike="noStrike" cap="none" dirty="0">
                <a:solidFill>
                  <a:schemeClr val="lt1"/>
                </a:solidFill>
                <a:latin typeface="Calibri"/>
                <a:ea typeface="Calibri"/>
                <a:cs typeface="Calibri"/>
                <a:sym typeface="Calibri"/>
              </a:endParaRPr>
            </a:p>
          </p:txBody>
        </p:sp>
      </p:grpSp>
      <p:sp>
        <p:nvSpPr>
          <p:cNvPr id="198" name="Google Shape;198;p8"/>
          <p:cNvSpPr txBox="1">
            <a:spLocks noGrp="1"/>
          </p:cNvSpPr>
          <p:nvPr>
            <p:ph type="title"/>
          </p:nvPr>
        </p:nvSpPr>
        <p:spPr>
          <a:xfrm>
            <a:off x="599592" y="309360"/>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Ομαδική δραστηριότητα</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7;p1">
            <a:extLst>
              <a:ext uri="{FF2B5EF4-FFF2-40B4-BE49-F238E27FC236}">
                <a16:creationId xmlns:a16="http://schemas.microsoft.com/office/drawing/2014/main" id="{EB0188E1-7109-2903-38C2-5F3740822E7C}"/>
              </a:ext>
            </a:extLst>
          </p:cNvPr>
          <p:cNvSpPr txBox="1">
            <a:spLocks/>
          </p:cNvSpPr>
          <p:nvPr/>
        </p:nvSpPr>
        <p:spPr>
          <a:xfrm>
            <a:off x="5419299" y="434871"/>
            <a:ext cx="6611257" cy="98914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600"/>
              <a:buFont typeface="Calibri"/>
              <a:buNone/>
              <a:defRPr sz="3600" b="1"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187498"/>
              </a:buClr>
              <a:buSzPts val="3600"/>
              <a:buFont typeface="Calibri"/>
              <a:buNone/>
              <a:tabLst/>
              <a:defRPr/>
            </a:pPr>
            <a:r>
              <a:rPr kumimoji="0" lang="el-GR" sz="2800" b="0" i="0" u="none" strike="noStrike" kern="0" cap="none" spc="0" normalizeH="0" baseline="0" noProof="0" dirty="0">
                <a:ln>
                  <a:noFill/>
                </a:ln>
                <a:solidFill>
                  <a:srgbClr val="187498"/>
                </a:solidFill>
                <a:effectLst/>
                <a:uLnTx/>
                <a:uFillTx/>
                <a:latin typeface="Calibri"/>
                <a:ea typeface="Calibri"/>
                <a:cs typeface="Calibri"/>
                <a:sym typeface="Calibri"/>
              </a:rPr>
              <a:t>Ενότητα 1</a:t>
            </a:r>
            <a:br>
              <a:rPr kumimoji="0" lang="el-GR" sz="3600" b="1" i="0" u="none" strike="noStrike" kern="0" cap="none" spc="0" normalizeH="0" baseline="0" noProof="0" dirty="0">
                <a:ln>
                  <a:noFill/>
                </a:ln>
                <a:solidFill>
                  <a:srgbClr val="187498"/>
                </a:solidFill>
                <a:effectLst/>
                <a:uLnTx/>
                <a:uFillTx/>
                <a:latin typeface="Calibri"/>
                <a:ea typeface="Calibri"/>
                <a:cs typeface="Calibri"/>
                <a:sym typeface="Calibri"/>
              </a:rPr>
            </a:br>
            <a:r>
              <a:rPr kumimoji="0" lang="el-GR" sz="3600" b="1" i="0" u="none" strike="noStrike" kern="0" cap="none" spc="0" normalizeH="0" baseline="0" noProof="0" dirty="0">
                <a:ln>
                  <a:noFill/>
                </a:ln>
                <a:solidFill>
                  <a:srgbClr val="187498"/>
                </a:solidFill>
                <a:effectLst/>
                <a:uLnTx/>
                <a:uFillTx/>
                <a:latin typeface="Calibri"/>
                <a:ea typeface="Calibri"/>
                <a:cs typeface="Calibri"/>
                <a:sym typeface="Calibri"/>
              </a:rPr>
              <a:t>Δημοκρατικά ιδεώδη και θεσμοί </a:t>
            </a:r>
          </a:p>
        </p:txBody>
      </p:sp>
      <p:sp>
        <p:nvSpPr>
          <p:cNvPr id="7" name="Google Shape;56;p1">
            <a:extLst>
              <a:ext uri="{FF2B5EF4-FFF2-40B4-BE49-F238E27FC236}">
                <a16:creationId xmlns:a16="http://schemas.microsoft.com/office/drawing/2014/main" id="{6C97EE22-8E3D-8273-21E2-5D3C681B2DE5}"/>
              </a:ext>
            </a:extLst>
          </p:cNvPr>
          <p:cNvSpPr/>
          <p:nvPr/>
        </p:nvSpPr>
        <p:spPr>
          <a:xfrm>
            <a:off x="5419299" y="1516839"/>
            <a:ext cx="6480629" cy="487680"/>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6" name="Google Shape;58;p1">
            <a:extLst>
              <a:ext uri="{FF2B5EF4-FFF2-40B4-BE49-F238E27FC236}">
                <a16:creationId xmlns:a16="http://schemas.microsoft.com/office/drawing/2014/main" id="{599E228B-FEC4-DFCA-BC54-8E1085268E14}"/>
              </a:ext>
            </a:extLst>
          </p:cNvPr>
          <p:cNvSpPr txBox="1">
            <a:spLocks/>
          </p:cNvSpPr>
          <p:nvPr/>
        </p:nvSpPr>
        <p:spPr>
          <a:xfrm>
            <a:off x="5766304" y="1596122"/>
            <a:ext cx="5357224"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Υποενότητα</a:t>
            </a:r>
            <a:r>
              <a:rPr kumimoji="0" lang="el-GR" sz="2200" b="1" i="0" u="none" strike="noStrike" kern="0" cap="none" spc="0" normalizeH="0" baseline="0" noProof="0" dirty="0">
                <a:ln>
                  <a:noFill/>
                </a:ln>
                <a:solidFill>
                  <a:srgbClr val="FFFFFF"/>
                </a:solidFill>
                <a:effectLst/>
                <a:uLnTx/>
                <a:uFillTx/>
                <a:latin typeface="Calibri"/>
                <a:ea typeface="Calibri"/>
                <a:cs typeface="Calibri"/>
                <a:sym typeface="Calibri"/>
              </a:rPr>
              <a:t> 1: Κατανόηση της δημοκρατίας </a:t>
            </a:r>
          </a:p>
        </p:txBody>
      </p:sp>
    </p:spTree>
    <p:extLst>
      <p:ext uri="{BB962C8B-B14F-4D97-AF65-F5344CB8AC3E}">
        <p14:creationId xmlns:p14="http://schemas.microsoft.com/office/powerpoint/2010/main" val="12034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body" idx="1"/>
          </p:nvPr>
        </p:nvSpPr>
        <p:spPr>
          <a:xfrm>
            <a:off x="5982789" y="1449388"/>
            <a:ext cx="4085544" cy="4252686"/>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800" b="1" dirty="0">
                <a:solidFill>
                  <a:srgbClr val="187498"/>
                </a:solidFill>
                <a:latin typeface="Calibri"/>
                <a:ea typeface="Calibri"/>
                <a:cs typeface="Calibri"/>
                <a:sym typeface="Calibri"/>
              </a:rPr>
              <a:t> Βήματα: </a:t>
            </a:r>
            <a:endParaRPr dirty="0">
              <a:solidFill>
                <a:srgbClr val="187498"/>
              </a:solidFill>
              <a:latin typeface="Calibri"/>
              <a:ea typeface="Calibri"/>
              <a:cs typeface="Calibri"/>
              <a:sym typeface="Calibri"/>
            </a:endParaRPr>
          </a:p>
          <a:p>
            <a:pPr marL="457200" lvl="0" indent="-228600" algn="l" rtl="0">
              <a:lnSpc>
                <a:spcPct val="90000"/>
              </a:lnSpc>
              <a:spcBef>
                <a:spcPts val="1000"/>
              </a:spcBef>
              <a:spcAft>
                <a:spcPts val="0"/>
              </a:spcAft>
              <a:buSzPts val="1800"/>
              <a:buFont typeface="Arial"/>
              <a:buAutoNum type="arabicPeriod"/>
            </a:pPr>
            <a:r>
              <a:rPr lang="en-GB" b="1" i="0" dirty="0">
                <a:solidFill>
                  <a:schemeClr val="dk2"/>
                </a:solidFill>
                <a:latin typeface="Calibri"/>
                <a:ea typeface="Calibri"/>
                <a:cs typeface="Calibri"/>
                <a:sym typeface="Calibri"/>
              </a:rPr>
              <a:t>Σαρώστε τον κωδικό QR</a:t>
            </a:r>
            <a:endParaRPr b="0" i="0" dirty="0">
              <a:solidFill>
                <a:schemeClr val="dk2"/>
              </a:solidFill>
              <a:latin typeface="Calibri"/>
              <a:ea typeface="Calibri"/>
              <a:cs typeface="Calibri"/>
              <a:sym typeface="Calibri"/>
            </a:endParaRPr>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Θα εμφανιστεί ένας τροχός</a:t>
            </a:r>
            <a:r>
              <a:rPr lang="el-GR" b="0" i="0" dirty="0">
                <a:solidFill>
                  <a:schemeClr val="dk2"/>
                </a:solidFill>
                <a:latin typeface="Calibri"/>
                <a:ea typeface="Calibri"/>
                <a:cs typeface="Calibri"/>
                <a:sym typeface="Calibri"/>
              </a:rPr>
              <a:t> τύχης</a:t>
            </a:r>
            <a:r>
              <a:rPr lang="en-GB" b="0" i="0" dirty="0">
                <a:solidFill>
                  <a:schemeClr val="dk2"/>
                </a:solidFill>
                <a:latin typeface="Calibri"/>
                <a:ea typeface="Calibri"/>
                <a:cs typeface="Calibri"/>
                <a:sym typeface="Calibri"/>
              </a:rPr>
              <a:t> για το παιχνίδι μας.</a:t>
            </a:r>
            <a:endParaRPr dirty="0"/>
          </a:p>
          <a:p>
            <a:pPr marL="457200" lvl="0" indent="-228600" algn="l" rtl="0">
              <a:lnSpc>
                <a:spcPct val="90000"/>
              </a:lnSpc>
              <a:spcBef>
                <a:spcPts val="1000"/>
              </a:spcBef>
              <a:spcAft>
                <a:spcPts val="0"/>
              </a:spcAft>
              <a:buSzPts val="1800"/>
              <a:buFont typeface="Arial"/>
              <a:buAutoNum type="arabicPeriod"/>
            </a:pPr>
            <a:r>
              <a:rPr lang="en-GB" b="1" i="0" dirty="0">
                <a:solidFill>
                  <a:schemeClr val="dk2"/>
                </a:solidFill>
                <a:latin typeface="Calibri"/>
                <a:ea typeface="Calibri"/>
                <a:cs typeface="Calibri"/>
                <a:sym typeface="Calibri"/>
              </a:rPr>
              <a:t>Παρουσιάστε τον εαυτό σας</a:t>
            </a:r>
            <a:endParaRPr b="0" i="0" dirty="0">
              <a:solidFill>
                <a:schemeClr val="dk2"/>
              </a:solidFill>
              <a:latin typeface="Calibri"/>
              <a:ea typeface="Calibri"/>
              <a:cs typeface="Calibri"/>
              <a:sym typeface="Calibri"/>
            </a:endParaRPr>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Όνομα</a:t>
            </a:r>
            <a:endParaRPr dirty="0"/>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Οργανισμός</a:t>
            </a:r>
            <a:endParaRPr dirty="0"/>
          </a:p>
          <a:p>
            <a:pPr marL="800100" lvl="1" indent="-342900" algn="l" rtl="0">
              <a:lnSpc>
                <a:spcPct val="90000"/>
              </a:lnSpc>
              <a:spcBef>
                <a:spcPts val="500"/>
              </a:spcBef>
              <a:spcAft>
                <a:spcPts val="0"/>
              </a:spcAft>
              <a:buSzPts val="2200"/>
              <a:buChar char="•"/>
            </a:pPr>
            <a:r>
              <a:rPr lang="en-GB" b="0" i="0" dirty="0">
                <a:solidFill>
                  <a:schemeClr val="dk2"/>
                </a:solidFill>
                <a:latin typeface="Calibri"/>
                <a:ea typeface="Calibri"/>
                <a:cs typeface="Calibri"/>
                <a:sym typeface="Calibri"/>
              </a:rPr>
              <a:t>Σύντομη περιγραφή της καθημερινής σας εργασίας</a:t>
            </a:r>
            <a:endParaRPr dirty="0"/>
          </a:p>
          <a:p>
            <a:pPr marL="457200" lvl="0" indent="-228600" algn="l" rtl="0">
              <a:lnSpc>
                <a:spcPct val="90000"/>
              </a:lnSpc>
              <a:spcBef>
                <a:spcPts val="1000"/>
              </a:spcBef>
              <a:spcAft>
                <a:spcPts val="0"/>
              </a:spcAft>
              <a:buSzPts val="1800"/>
              <a:buFont typeface="Arial"/>
              <a:buAutoNum type="arabicPeriod"/>
            </a:pPr>
            <a:r>
              <a:rPr lang="en-GB" b="1" i="0" dirty="0">
                <a:solidFill>
                  <a:schemeClr val="dk2"/>
                </a:solidFill>
                <a:latin typeface="Calibri"/>
                <a:ea typeface="Calibri"/>
                <a:cs typeface="Calibri"/>
                <a:sym typeface="Calibri"/>
              </a:rPr>
              <a:t>Ξεκινήστε </a:t>
            </a:r>
            <a:r>
              <a:rPr lang="en-GB" b="1" i="0" dirty="0" err="1">
                <a:solidFill>
                  <a:schemeClr val="dk2"/>
                </a:solidFill>
                <a:latin typeface="Calibri"/>
                <a:ea typeface="Calibri"/>
                <a:cs typeface="Calibri"/>
                <a:sym typeface="Calibri"/>
              </a:rPr>
              <a:t>την</a:t>
            </a:r>
            <a:r>
              <a:rPr lang="en-GB" b="1" i="0" dirty="0">
                <a:solidFill>
                  <a:schemeClr val="dk2"/>
                </a:solidFill>
                <a:latin typeface="Calibri"/>
                <a:ea typeface="Calibri"/>
                <a:cs typeface="Calibri"/>
                <a:sym typeface="Calibri"/>
              </a:rPr>
              <a:t> </a:t>
            </a:r>
            <a:r>
              <a:rPr lang="el-GR" b="1" i="0" dirty="0" err="1">
                <a:solidFill>
                  <a:schemeClr val="dk2"/>
                </a:solidFill>
                <a:latin typeface="Calibri"/>
                <a:ea typeface="Calibri"/>
                <a:cs typeface="Calibri"/>
                <a:sym typeface="Calibri"/>
              </a:rPr>
              <a:t>υπο</a:t>
            </a:r>
            <a:r>
              <a:rPr lang="en-GB" b="1" i="0" dirty="0" err="1">
                <a:solidFill>
                  <a:schemeClr val="dk2"/>
                </a:solidFill>
                <a:latin typeface="Calibri"/>
                <a:ea typeface="Calibri"/>
                <a:cs typeface="Calibri"/>
                <a:sym typeface="Calibri"/>
              </a:rPr>
              <a:t>ενότητ</a:t>
            </a:r>
            <a:r>
              <a:rPr lang="en-GB" b="1" i="0" dirty="0">
                <a:solidFill>
                  <a:schemeClr val="dk2"/>
                </a:solidFill>
                <a:latin typeface="Calibri"/>
                <a:ea typeface="Calibri"/>
                <a:cs typeface="Calibri"/>
                <a:sym typeface="Calibri"/>
              </a:rPr>
              <a:t>α 1</a:t>
            </a:r>
            <a:endParaRPr b="0" i="0" dirty="0">
              <a:solidFill>
                <a:schemeClr val="dk2"/>
              </a:solidFill>
              <a:latin typeface="Calibri"/>
              <a:ea typeface="Calibri"/>
              <a:cs typeface="Calibri"/>
              <a:sym typeface="Calibri"/>
            </a:endParaRPr>
          </a:p>
          <a:p>
            <a:pPr marL="800100" lvl="1" indent="-342900" algn="l" rtl="0">
              <a:lnSpc>
                <a:spcPct val="90000"/>
              </a:lnSpc>
              <a:spcBef>
                <a:spcPts val="500"/>
              </a:spcBef>
              <a:spcAft>
                <a:spcPts val="0"/>
              </a:spcAft>
              <a:buSzPts val="2200"/>
              <a:buChar char="•"/>
            </a:pPr>
            <a:r>
              <a:rPr lang="en-GB" b="0" i="0" dirty="0" err="1">
                <a:solidFill>
                  <a:schemeClr val="dk2"/>
                </a:solidFill>
                <a:latin typeface="Calibri"/>
                <a:ea typeface="Calibri"/>
                <a:cs typeface="Calibri"/>
                <a:sym typeface="Calibri"/>
              </a:rPr>
              <a:t>Έτοιμοι</a:t>
            </a:r>
            <a:r>
              <a:rPr lang="el-GR" dirty="0">
                <a:solidFill>
                  <a:schemeClr val="dk2"/>
                </a:solidFill>
              </a:rPr>
              <a:t> να μάθουμε</a:t>
            </a:r>
            <a:r>
              <a:rPr lang="en-GB" b="0" i="0" dirty="0">
                <a:solidFill>
                  <a:schemeClr val="dk2"/>
                </a:solidFill>
                <a:latin typeface="Calibri"/>
                <a:ea typeface="Calibri"/>
                <a:cs typeface="Calibri"/>
                <a:sym typeface="Calibri"/>
              </a:rPr>
              <a:t>!</a:t>
            </a:r>
            <a:endParaRPr b="0" i="1" dirty="0">
              <a:solidFill>
                <a:srgbClr val="374151"/>
              </a:solidFill>
              <a:latin typeface="Calibri"/>
              <a:ea typeface="Calibri"/>
              <a:cs typeface="Calibri"/>
              <a:sym typeface="Calibri"/>
            </a:endParaRPr>
          </a:p>
          <a:p>
            <a:pPr marL="457200" lvl="0" indent="-228600" algn="l" rtl="0">
              <a:lnSpc>
                <a:spcPct val="90000"/>
              </a:lnSpc>
              <a:spcBef>
                <a:spcPts val="1000"/>
              </a:spcBef>
              <a:spcAft>
                <a:spcPts val="0"/>
              </a:spcAft>
              <a:buSzPts val="1800"/>
              <a:buNone/>
            </a:pPr>
            <a:r>
              <a:rPr lang="el-GR" b="0" i="1" dirty="0">
                <a:solidFill>
                  <a:srgbClr val="374151"/>
                </a:solidFill>
                <a:latin typeface="Calibri"/>
                <a:ea typeface="Calibri"/>
                <a:cs typeface="Calibri"/>
                <a:sym typeface="Calibri"/>
              </a:rPr>
              <a:t>Α</a:t>
            </a:r>
            <a:r>
              <a:rPr lang="en-GB" b="0" i="1" dirty="0">
                <a:solidFill>
                  <a:srgbClr val="374151"/>
                </a:solidFill>
                <a:latin typeface="Calibri"/>
                <a:ea typeface="Calibri"/>
                <a:cs typeface="Calibri"/>
                <a:sym typeface="Calibri"/>
              </a:rPr>
              <a:t>π</a:t>
            </a:r>
            <a:r>
              <a:rPr lang="en-GB" b="0" i="1" dirty="0" err="1">
                <a:solidFill>
                  <a:srgbClr val="374151"/>
                </a:solidFill>
                <a:latin typeface="Calibri"/>
                <a:ea typeface="Calibri"/>
                <a:cs typeface="Calibri"/>
                <a:sym typeface="Calibri"/>
              </a:rPr>
              <a:t>ολ</a:t>
            </a:r>
            <a:r>
              <a:rPr lang="en-GB" b="0" i="1" dirty="0">
                <a:solidFill>
                  <a:srgbClr val="374151"/>
                </a:solidFill>
                <a:latin typeface="Calibri"/>
                <a:ea typeface="Calibri"/>
                <a:cs typeface="Calibri"/>
                <a:sym typeface="Calibri"/>
              </a:rPr>
              <a:t>αύστε και μάθετε μαζί!</a:t>
            </a:r>
            <a:endParaRPr b="0" i="0" dirty="0">
              <a:solidFill>
                <a:srgbClr val="374151"/>
              </a:solidFill>
              <a:latin typeface="Calibri"/>
              <a:ea typeface="Calibri"/>
              <a:cs typeface="Calibri"/>
              <a:sym typeface="Calibri"/>
            </a:endParaRPr>
          </a:p>
          <a:p>
            <a:pPr marL="285750" lvl="0" indent="-171450" algn="just" rtl="0">
              <a:lnSpc>
                <a:spcPct val="90000"/>
              </a:lnSpc>
              <a:spcBef>
                <a:spcPts val="0"/>
              </a:spcBef>
              <a:spcAft>
                <a:spcPts val="0"/>
              </a:spcAft>
              <a:buClr>
                <a:schemeClr val="accent1"/>
              </a:buClr>
              <a:buSzPts val="1800"/>
              <a:buFont typeface="Calibri"/>
              <a:buNone/>
            </a:pPr>
            <a:endParaRPr sz="2800" dirty="0"/>
          </a:p>
          <a:p>
            <a:pPr marL="285750" lvl="0" indent="-171450" algn="just" rtl="0">
              <a:lnSpc>
                <a:spcPct val="90000"/>
              </a:lnSpc>
              <a:spcBef>
                <a:spcPts val="0"/>
              </a:spcBef>
              <a:spcAft>
                <a:spcPts val="0"/>
              </a:spcAft>
              <a:buClr>
                <a:schemeClr val="accent1"/>
              </a:buClr>
              <a:buSzPts val="1800"/>
              <a:buFont typeface="Arial"/>
              <a:buNone/>
            </a:pPr>
            <a:endParaRPr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pic>
        <p:nvPicPr>
          <p:cNvPr id="64" name="Google Shape;64;p2"/>
          <p:cNvPicPr preferRelativeResize="0"/>
          <p:nvPr/>
        </p:nvPicPr>
        <p:blipFill rotWithShape="1">
          <a:blip r:embed="rId3">
            <a:alphaModFix/>
          </a:blip>
          <a:srcRect/>
          <a:stretch/>
        </p:blipFill>
        <p:spPr>
          <a:xfrm>
            <a:off x="3226255" y="1449388"/>
            <a:ext cx="2427104" cy="3495030"/>
          </a:xfrm>
          <a:prstGeom prst="rect">
            <a:avLst/>
          </a:prstGeom>
          <a:noFill/>
          <a:ln>
            <a:noFill/>
          </a:ln>
        </p:spPr>
      </p:pic>
      <p:sp>
        <p:nvSpPr>
          <p:cNvPr id="65" name="Google Shape;65;p2"/>
          <p:cNvSpPr/>
          <p:nvPr/>
        </p:nvSpPr>
        <p:spPr>
          <a:xfrm>
            <a:off x="636040" y="0"/>
            <a:ext cx="2208532" cy="49444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2"/>
          <p:cNvSpPr txBox="1">
            <a:spLocks noGrp="1"/>
          </p:cNvSpPr>
          <p:nvPr>
            <p:ph type="title"/>
          </p:nvPr>
        </p:nvSpPr>
        <p:spPr>
          <a:xfrm>
            <a:off x="636039" y="1375954"/>
            <a:ext cx="2208533" cy="152080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800"/>
              <a:buNone/>
            </a:pPr>
            <a:r>
              <a:rPr lang="en-GB" sz="2200" b="1" dirty="0"/>
              <a:t>Δρα</a:t>
            </a:r>
            <a:r>
              <a:rPr lang="en-GB" sz="2200" b="1" dirty="0" err="1"/>
              <a:t>στηριότητ</a:t>
            </a:r>
            <a:r>
              <a:rPr lang="en-GB" sz="2200" b="1" dirty="0"/>
              <a:t>α </a:t>
            </a:r>
            <a:r>
              <a:rPr lang="el-GR" sz="2200" b="1" dirty="0"/>
              <a:t>γνωριμίας</a:t>
            </a:r>
            <a:r>
              <a:rPr lang="en-GB" sz="2200" b="1" dirty="0"/>
              <a:t>:</a:t>
            </a:r>
            <a:br>
              <a:rPr lang="en-GB" sz="2200" b="1" dirty="0"/>
            </a:br>
            <a:r>
              <a:rPr lang="en-GB" sz="2200" b="1" i="1" dirty="0" err="1"/>
              <a:t>Ας</a:t>
            </a:r>
            <a:r>
              <a:rPr lang="en-GB" sz="2200" b="1" i="1" dirty="0"/>
              <a:t> </a:t>
            </a:r>
            <a:r>
              <a:rPr lang="en-GB" sz="2200" b="1" i="1" dirty="0" err="1"/>
              <a:t>γνωρ</a:t>
            </a:r>
            <a:r>
              <a:rPr lang="el-GR" sz="2200" b="1" i="1" dirty="0"/>
              <a:t>ίσου</a:t>
            </a:r>
            <a:r>
              <a:rPr lang="en-GB" sz="2200" b="1" i="1" dirty="0"/>
              <a:t>με </a:t>
            </a:r>
            <a:br>
              <a:rPr lang="en-GB" sz="2200" b="1" i="1" dirty="0"/>
            </a:br>
            <a:r>
              <a:rPr lang="en-GB" sz="2200" b="1" i="1" dirty="0"/>
              <a:t>ο ένας τον άλλον </a:t>
            </a:r>
            <a:endParaRPr sz="22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body" idx="1"/>
          </p:nvPr>
        </p:nvSpPr>
        <p:spPr>
          <a:xfrm>
            <a:off x="608376" y="1701314"/>
            <a:ext cx="5180335" cy="4021178"/>
          </a:xfrm>
          <a:prstGeom prst="rect">
            <a:avLst/>
          </a:prstGeom>
          <a:noFill/>
          <a:ln>
            <a:noFill/>
          </a:ln>
        </p:spPr>
        <p:txBody>
          <a:bodyPr spcFirstLastPara="1" wrap="square" lIns="0" tIns="0" rIns="0" bIns="0" anchor="t" anchorCtr="0">
            <a:noAutofit/>
          </a:bodyPr>
          <a:lstStyle/>
          <a:p>
            <a:pPr marL="571500" lvl="0" indent="-342900" algn="l" rtl="0">
              <a:lnSpc>
                <a:spcPct val="90000"/>
              </a:lnSpc>
              <a:spcBef>
                <a:spcPts val="1000"/>
              </a:spcBef>
              <a:spcAft>
                <a:spcPts val="0"/>
              </a:spcAft>
              <a:buSzPts val="1800"/>
              <a:buFont typeface="Arial"/>
              <a:buChar char="•"/>
            </a:pPr>
            <a:r>
              <a:rPr lang="en-GB" sz="2000" dirty="0"/>
              <a:t>Η δημοκρατία προέρχεται από τους ελληνικούς όρους δήμος, που αντιπροσωπεύει τον </a:t>
            </a:r>
            <a:r>
              <a:rPr lang="el-GR" sz="2000" dirty="0"/>
              <a:t>«</a:t>
            </a:r>
            <a:r>
              <a:rPr lang="en-GB" sz="2000" b="1" dirty="0"/>
              <a:t>λαό</a:t>
            </a:r>
            <a:r>
              <a:rPr lang="el-GR" sz="2000" dirty="0"/>
              <a:t>» </a:t>
            </a:r>
            <a:r>
              <a:rPr lang="en-GB" sz="2000" dirty="0"/>
              <a:t>και </a:t>
            </a:r>
            <a:r>
              <a:rPr lang="en-GB" sz="2000" dirty="0" err="1"/>
              <a:t>κράτος</a:t>
            </a:r>
            <a:r>
              <a:rPr lang="en-GB" sz="2000" dirty="0"/>
              <a:t>, που </a:t>
            </a:r>
            <a:r>
              <a:rPr lang="en-GB" sz="2000" dirty="0" err="1"/>
              <a:t>σημ</a:t>
            </a:r>
            <a:r>
              <a:rPr lang="en-GB" sz="2000" dirty="0"/>
              <a:t>αίνει </a:t>
            </a:r>
            <a:r>
              <a:rPr lang="el-GR" sz="2000" dirty="0"/>
              <a:t>«</a:t>
            </a:r>
            <a:r>
              <a:rPr lang="en-GB" sz="2000" b="1" dirty="0" err="1"/>
              <a:t>εξουσί</a:t>
            </a:r>
            <a:r>
              <a:rPr lang="en-GB" sz="2000" b="1" dirty="0"/>
              <a:t>α</a:t>
            </a:r>
            <a:r>
              <a:rPr lang="el-GR" sz="2000" dirty="0"/>
              <a:t>»: άρα</a:t>
            </a:r>
            <a:r>
              <a:rPr lang="en-GB" sz="2000" dirty="0"/>
              <a:t> </a:t>
            </a:r>
            <a:r>
              <a:rPr lang="el-GR" sz="2000" dirty="0"/>
              <a:t>«</a:t>
            </a:r>
            <a:r>
              <a:rPr lang="en-GB" sz="2000" dirty="0"/>
              <a:t>ο λαός κατέχει </a:t>
            </a:r>
            <a:r>
              <a:rPr lang="en-GB" sz="2000" dirty="0" err="1"/>
              <a:t>την</a:t>
            </a:r>
            <a:r>
              <a:rPr lang="en-GB" sz="2000" dirty="0"/>
              <a:t> </a:t>
            </a:r>
            <a:r>
              <a:rPr lang="en-GB" sz="2000" dirty="0" err="1"/>
              <a:t>εξουσί</a:t>
            </a:r>
            <a:r>
              <a:rPr lang="en-GB" sz="2000" dirty="0"/>
              <a:t>α</a:t>
            </a:r>
            <a:r>
              <a:rPr lang="el-GR" sz="2000" dirty="0"/>
              <a:t>»</a:t>
            </a:r>
            <a:r>
              <a:rPr lang="en-GB" sz="2000" dirty="0"/>
              <a:t>. Υποδηλώνει ένα κυβερνητικό σύστημα</a:t>
            </a:r>
            <a:r>
              <a:rPr lang="el-GR" sz="2000" dirty="0"/>
              <a:t>,</a:t>
            </a:r>
            <a:r>
              <a:rPr lang="en-GB" sz="2000" dirty="0"/>
              <a:t> όπου τα άτομα έχουν τη δυνατότητα να αυτοκυβερνώνται.</a:t>
            </a:r>
            <a:endParaRPr sz="2000" dirty="0"/>
          </a:p>
          <a:p>
            <a:pPr marL="571500" lvl="0" indent="-342900" algn="l" rtl="0">
              <a:lnSpc>
                <a:spcPct val="90000"/>
              </a:lnSpc>
              <a:spcBef>
                <a:spcPts val="1000"/>
              </a:spcBef>
              <a:spcAft>
                <a:spcPts val="0"/>
              </a:spcAft>
              <a:buSzPts val="1800"/>
              <a:buFont typeface="Arial"/>
              <a:buChar char="•"/>
            </a:pPr>
            <a:r>
              <a:rPr lang="en-GB" sz="2000" dirty="0"/>
              <a:t>Ο όρος δημοκρατία χρησιμοποιήθηκε αρχικά στην αρχαία Ελλάδα, συγκεκριμένα στην πόλη-κράτος της Αθήνας, κατά την περίοδο της κλασικής αρχαιότητας. Προέκυψε από την ελληνική πολιτική και φιλοσοφική σκέψη εκείνης της εποχής.</a:t>
            </a:r>
            <a:endParaRPr sz="2000" dirty="0"/>
          </a:p>
          <a:p>
            <a:pPr marL="228600" lvl="0" indent="0" algn="l" rtl="0">
              <a:lnSpc>
                <a:spcPct val="90000"/>
              </a:lnSpc>
              <a:spcBef>
                <a:spcPts val="1000"/>
              </a:spcBef>
              <a:spcAft>
                <a:spcPts val="0"/>
              </a:spcAft>
              <a:buSzPts val="1800"/>
            </a:pPr>
            <a:endParaRPr lang="en-GB" sz="2000" dirty="0"/>
          </a:p>
          <a:p>
            <a:pPr marL="228600" lvl="0" indent="0" algn="ctr" rtl="0">
              <a:lnSpc>
                <a:spcPct val="90000"/>
              </a:lnSpc>
              <a:spcBef>
                <a:spcPts val="1000"/>
              </a:spcBef>
              <a:spcAft>
                <a:spcPts val="0"/>
              </a:spcAft>
              <a:buSzPts val="1800"/>
            </a:pPr>
            <a:r>
              <a:rPr lang="en-GB" sz="2400" dirty="0"/>
              <a:t>Παρακολουθήστε το ακόλουθο </a:t>
            </a:r>
            <a:r>
              <a:rPr lang="en-GB" sz="2400" u="sng" dirty="0">
                <a:solidFill>
                  <a:schemeClr val="hlink"/>
                </a:solidFill>
                <a:hlinkClick r:id="rId3"/>
              </a:rPr>
              <a:t>βίντεο </a:t>
            </a:r>
            <a:endParaRPr sz="2400" b="1" dirty="0"/>
          </a:p>
          <a:p>
            <a:pPr marL="0" lvl="0" indent="0" algn="l" rtl="0">
              <a:lnSpc>
                <a:spcPct val="90000"/>
              </a:lnSpc>
              <a:spcBef>
                <a:spcPts val="0"/>
              </a:spcBef>
              <a:spcAft>
                <a:spcPts val="0"/>
              </a:spcAft>
              <a:buClr>
                <a:schemeClr val="accent1"/>
              </a:buClr>
              <a:buSzPts val="1800"/>
              <a:buNone/>
            </a:pPr>
            <a:endParaRPr sz="2400" dirty="0">
              <a:solidFill>
                <a:srgbClr val="000000"/>
              </a:solidFill>
            </a:endParaRPr>
          </a:p>
        </p:txBody>
      </p:sp>
      <p:sp>
        <p:nvSpPr>
          <p:cNvPr id="72" name="Google Shape;72;p3"/>
          <p:cNvSpPr txBox="1">
            <a:spLocks noGrp="1"/>
          </p:cNvSpPr>
          <p:nvPr>
            <p:ph type="title"/>
          </p:nvPr>
        </p:nvSpPr>
        <p:spPr>
          <a:xfrm>
            <a:off x="608376" y="442709"/>
            <a:ext cx="11393260" cy="3622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l-GR" b="1" dirty="0"/>
              <a:t>Η έννοια </a:t>
            </a:r>
            <a:r>
              <a:rPr lang="en-GB" b="1" dirty="0" err="1"/>
              <a:t>της</a:t>
            </a:r>
            <a:r>
              <a:rPr lang="en-GB" b="1" dirty="0"/>
              <a:t> δημοκρατίας</a:t>
            </a:r>
            <a:endParaRPr dirty="0"/>
          </a:p>
        </p:txBody>
      </p:sp>
      <p:pic>
        <p:nvPicPr>
          <p:cNvPr id="73" name="Google Shape;73;p3"/>
          <p:cNvPicPr preferRelativeResize="0"/>
          <p:nvPr/>
        </p:nvPicPr>
        <p:blipFill rotWithShape="1">
          <a:blip r:embed="rId4">
            <a:alphaModFix/>
          </a:blip>
          <a:srcRect/>
          <a:stretch/>
        </p:blipFill>
        <p:spPr>
          <a:xfrm>
            <a:off x="6202369" y="1897257"/>
            <a:ext cx="5364480" cy="3629291"/>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6"/>
          <p:cNvSpPr/>
          <p:nvPr/>
        </p:nvSpPr>
        <p:spPr>
          <a:xfrm>
            <a:off x="5660510" y="1288307"/>
            <a:ext cx="6279242" cy="5469845"/>
          </a:xfrm>
          <a:prstGeom prst="rect">
            <a:avLst/>
          </a:prstGeom>
          <a:solidFill>
            <a:srgbClr val="F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79" name="Google Shape;79;p26"/>
          <p:cNvSpPr txBox="1">
            <a:spLocks noGrp="1"/>
          </p:cNvSpPr>
          <p:nvPr>
            <p:ph type="title"/>
          </p:nvPr>
        </p:nvSpPr>
        <p:spPr>
          <a:xfrm>
            <a:off x="669335" y="391885"/>
            <a:ext cx="11393260" cy="45800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Η έννοια </a:t>
            </a:r>
            <a:r>
              <a:rPr lang="en-GB" b="1" dirty="0" err="1"/>
              <a:t>της</a:t>
            </a:r>
            <a:r>
              <a:rPr lang="en-GB" b="1" dirty="0"/>
              <a:t> δημοκρατίας</a:t>
            </a:r>
            <a:endParaRPr dirty="0"/>
          </a:p>
        </p:txBody>
      </p:sp>
      <p:sp>
        <p:nvSpPr>
          <p:cNvPr id="80" name="Google Shape;80;p26"/>
          <p:cNvSpPr/>
          <p:nvPr/>
        </p:nvSpPr>
        <p:spPr>
          <a:xfrm>
            <a:off x="5795912" y="3299248"/>
            <a:ext cx="4744188" cy="29625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26"/>
          <p:cNvPicPr preferRelativeResize="0"/>
          <p:nvPr/>
        </p:nvPicPr>
        <p:blipFill rotWithShape="1">
          <a:blip r:embed="rId3">
            <a:alphaModFix/>
          </a:blip>
          <a:srcRect/>
          <a:stretch/>
        </p:blipFill>
        <p:spPr>
          <a:xfrm>
            <a:off x="459299" y="1472972"/>
            <a:ext cx="4935665" cy="3560581"/>
          </a:xfrm>
          <a:prstGeom prst="rect">
            <a:avLst/>
          </a:prstGeom>
          <a:noFill/>
          <a:ln>
            <a:noFill/>
          </a:ln>
        </p:spPr>
      </p:pic>
      <p:sp>
        <p:nvSpPr>
          <p:cNvPr id="82" name="Google Shape;82;p26"/>
          <p:cNvSpPr txBox="1"/>
          <p:nvPr/>
        </p:nvSpPr>
        <p:spPr>
          <a:xfrm>
            <a:off x="5780920" y="1376583"/>
            <a:ext cx="6158831" cy="5493771"/>
          </a:xfrm>
          <a:prstGeom prst="rect">
            <a:avLst/>
          </a:prstGeom>
          <a:noFill/>
          <a:ln>
            <a:noFill/>
          </a:ln>
        </p:spPr>
        <p:txBody>
          <a:bodyPr spcFirstLastPara="1" wrap="square" lIns="91425" tIns="45700" rIns="91425" bIns="45700" anchor="t" anchorCtr="0">
            <a:spAutoFit/>
          </a:bodyPr>
          <a:lstStyle/>
          <a:p>
            <a:pPr marL="216000" marR="0" lvl="1" indent="-216000" algn="l" rtl="0">
              <a:lnSpc>
                <a:spcPct val="150000"/>
              </a:lnSpc>
              <a:spcBef>
                <a:spcPts val="0"/>
              </a:spcBef>
              <a:spcAft>
                <a:spcPts val="0"/>
              </a:spcAft>
              <a:buClr>
                <a:srgbClr val="000000"/>
              </a:buClr>
              <a:buSzPts val="1100"/>
              <a:buFont typeface="Arial"/>
              <a:buChar char="•"/>
            </a:pP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Για να κατανοήσουμε καλύτερα τη δημοκρατία, μπορεί να είναι χρήσιμο να εξετάσουμε </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τι δεν είναι</a:t>
            </a:r>
            <a:r>
              <a:rPr lang="el-GR"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 δημοκρα</a:t>
            </a:r>
            <a:r>
              <a:rPr lang="el-GR" sz="1800" b="1" dirty="0">
                <a:latin typeface="Calibri" panose="020F0502020204030204" pitchFamily="34" charset="0"/>
                <a:ea typeface="Calibri"/>
                <a:cs typeface="Calibri" panose="020F0502020204030204" pitchFamily="34" charset="0"/>
                <a:sym typeface="Calibri"/>
              </a:rPr>
              <a:t>τία</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GB" sz="1800" i="0" u="none" strike="noStrike" cap="none" dirty="0">
                <a:solidFill>
                  <a:srgbClr val="000000"/>
                </a:solidFill>
                <a:latin typeface="Calibri" panose="020F0502020204030204" pitchFamily="34" charset="0"/>
                <a:ea typeface="Calibri"/>
                <a:cs typeface="Calibri" panose="020F0502020204030204" pitchFamily="34" charset="0"/>
                <a:sym typeface="Calibri"/>
              </a:rPr>
              <a:t>καθώς υπάρχουν </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διάφορες μορφές δημοκρατικής διακυβέρνησης παγκοσμίως. Ως εκ τούτου, η δημοκρατία δεν πρέπει να συγχέεται με την </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απολυταρχία ή τη δικτατορία</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όπου ένα μόνο άτομο κατέχει την εξουσία, ούτε με την </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ολιγαρχία</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όπου κυβερνά ένα μικρό τμήμα της κοινωνίας.</a:t>
            </a:r>
            <a:endParaRPr sz="1800" dirty="0">
              <a:latin typeface="Calibri" panose="020F0502020204030204" pitchFamily="34" charset="0"/>
              <a:cs typeface="Calibri" panose="020F0502020204030204" pitchFamily="34" charset="0"/>
            </a:endParaRPr>
          </a:p>
          <a:p>
            <a:pPr marL="216000" marR="0" lvl="1" indent="-216000" algn="l" rtl="0">
              <a:lnSpc>
                <a:spcPct val="150000"/>
              </a:lnSpc>
              <a:spcBef>
                <a:spcPts val="0"/>
              </a:spcBef>
              <a:spcAft>
                <a:spcPts val="0"/>
              </a:spcAft>
              <a:buClr>
                <a:srgbClr val="000000"/>
              </a:buClr>
              <a:buSzPts val="1100"/>
              <a:buFont typeface="Arial"/>
              <a:buChar char="•"/>
            </a:pP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Όταν η δημοκρατία γίνεται σωστά κατανοητή, η </a:t>
            </a:r>
            <a:r>
              <a:rPr lang="el-GR"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a:t>
            </a:r>
            <a:r>
              <a:rPr lang="en-GB" sz="1800" b="1" i="0" u="none" strike="noStrike" cap="none" dirty="0" err="1">
                <a:solidFill>
                  <a:srgbClr val="000000"/>
                </a:solidFill>
                <a:latin typeface="Calibri" panose="020F0502020204030204" pitchFamily="34" charset="0"/>
                <a:ea typeface="Calibri"/>
                <a:cs typeface="Calibri" panose="020F0502020204030204" pitchFamily="34" charset="0"/>
                <a:sym typeface="Calibri"/>
              </a:rPr>
              <a:t>κυρι</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αρχία της πλειοψηφίας</a:t>
            </a:r>
            <a:r>
              <a:rPr lang="el-GR"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a:t>
            </a: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GB" sz="1800" b="0" i="0" u="none" strike="noStrike" cap="none" dirty="0" err="1">
                <a:solidFill>
                  <a:srgbClr val="000000"/>
                </a:solidFill>
                <a:latin typeface="Calibri" panose="020F0502020204030204" pitchFamily="34" charset="0"/>
                <a:ea typeface="Calibri"/>
                <a:cs typeface="Calibri" panose="020F0502020204030204" pitchFamily="34" charset="0"/>
                <a:sym typeface="Calibri"/>
              </a:rPr>
              <a:t>δε</a:t>
            </a: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συνεπάγεται την περιφρόνηση των συμφερόντων της μειοψηφίας. Θεωρητικά, μια δημοκρατική κυβέρνηση εκπροσωπεί το σύνολο του πληθυσμού και ενεργεί σύμφωνα με τη συλλογική βούληση του λαού.</a:t>
            </a:r>
            <a:endParaRPr sz="18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a:off x="643210" y="356548"/>
            <a:ext cx="7647350"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br>
              <a:rPr lang="en-GB" dirty="0"/>
            </a:br>
            <a:r>
              <a:rPr lang="en-GB" b="1" dirty="0"/>
              <a:t>Πώς ορίζετε τη δημοκρατία;</a:t>
            </a:r>
            <a:br>
              <a:rPr lang="en-GB" b="1" dirty="0"/>
            </a:br>
            <a:endParaRPr dirty="0"/>
          </a:p>
        </p:txBody>
      </p:sp>
      <p:sp>
        <p:nvSpPr>
          <p:cNvPr id="88" name="Google Shape;88;p27"/>
          <p:cNvSpPr txBox="1">
            <a:spLocks noGrp="1"/>
          </p:cNvSpPr>
          <p:nvPr>
            <p:ph type="body" idx="1"/>
          </p:nvPr>
        </p:nvSpPr>
        <p:spPr>
          <a:xfrm>
            <a:off x="105080" y="1869802"/>
            <a:ext cx="6306230" cy="1433149"/>
          </a:xfrm>
          <a:prstGeom prst="rect">
            <a:avLst/>
          </a:prstGeom>
          <a:noFill/>
          <a:ln>
            <a:noFill/>
          </a:ln>
        </p:spPr>
        <p:txBody>
          <a:bodyPr spcFirstLastPara="1" wrap="square" lIns="0" tIns="0" rIns="0" bIns="0" anchor="t" anchorCtr="0">
            <a:noAutofit/>
          </a:bodyPr>
          <a:lstStyle/>
          <a:p>
            <a:pPr marL="571500" lvl="0" indent="-342900" algn="l" rtl="0">
              <a:lnSpc>
                <a:spcPct val="150000"/>
              </a:lnSpc>
              <a:spcBef>
                <a:spcPts val="1000"/>
              </a:spcBef>
              <a:spcAft>
                <a:spcPts val="0"/>
              </a:spcAft>
              <a:buSzPts val="1800"/>
              <a:buFont typeface="Arial"/>
              <a:buChar char="•"/>
            </a:pPr>
            <a:r>
              <a:rPr lang="en-GB" sz="2400" dirty="0"/>
              <a:t>Πάρτε τις συσκευές σας (</a:t>
            </a:r>
            <a:r>
              <a:rPr lang="en-GB" sz="2400" dirty="0" err="1"/>
              <a:t>φορητό</a:t>
            </a:r>
            <a:r>
              <a:rPr lang="en-GB" sz="2400" dirty="0"/>
              <a:t> </a:t>
            </a:r>
            <a:r>
              <a:rPr lang="el-GR" sz="2400" dirty="0"/>
              <a:t>υπολογιστή </a:t>
            </a:r>
            <a:r>
              <a:rPr lang="en-GB" sz="2400" dirty="0"/>
              <a:t>ή κινητό) και </a:t>
            </a:r>
            <a:r>
              <a:rPr lang="el-GR" sz="2400" dirty="0"/>
              <a:t>μπείτε </a:t>
            </a:r>
            <a:r>
              <a:rPr lang="en-GB" sz="2400" dirty="0" err="1"/>
              <a:t>στο</a:t>
            </a:r>
            <a:r>
              <a:rPr lang="en-GB" sz="2400" dirty="0"/>
              <a:t> </a:t>
            </a:r>
            <a:r>
              <a:rPr lang="en-GB" sz="2400" dirty="0" err="1"/>
              <a:t>δι</a:t>
            </a:r>
            <a:r>
              <a:rPr lang="en-GB" sz="2400" dirty="0"/>
              <a:t>αδίκτυο </a:t>
            </a:r>
            <a:endParaRPr lang="el-GR" sz="2400" dirty="0"/>
          </a:p>
          <a:p>
            <a:pPr marL="571500" lvl="0" indent="-342900" algn="l" rtl="0">
              <a:lnSpc>
                <a:spcPct val="150000"/>
              </a:lnSpc>
              <a:spcBef>
                <a:spcPts val="1000"/>
              </a:spcBef>
              <a:spcAft>
                <a:spcPts val="0"/>
              </a:spcAft>
              <a:buSzPts val="1800"/>
              <a:buFont typeface="Arial"/>
              <a:buChar char="•"/>
            </a:pPr>
            <a:r>
              <a:rPr lang="en-GB" sz="2400" dirty="0" err="1"/>
              <a:t>Αν</a:t>
            </a:r>
            <a:r>
              <a:rPr lang="en-GB" sz="2400" dirty="0"/>
              <a:t>αζ</a:t>
            </a:r>
            <a:r>
              <a:rPr lang="el-GR" sz="2400" dirty="0" err="1"/>
              <a:t>ητήστε</a:t>
            </a:r>
            <a:r>
              <a:rPr lang="el-GR" sz="2400" dirty="0"/>
              <a:t> ορισμούς </a:t>
            </a:r>
            <a:r>
              <a:rPr lang="en-GB" sz="2400" dirty="0" err="1"/>
              <a:t>της</a:t>
            </a:r>
            <a:r>
              <a:rPr lang="en-GB" sz="2400" dirty="0"/>
              <a:t> δημοκρατίας</a:t>
            </a:r>
            <a:endParaRPr sz="2400" dirty="0"/>
          </a:p>
          <a:p>
            <a:pPr marL="514350" lvl="0" indent="-285750" algn="l" rtl="0">
              <a:lnSpc>
                <a:spcPct val="150000"/>
              </a:lnSpc>
              <a:spcBef>
                <a:spcPts val="1000"/>
              </a:spcBef>
              <a:spcAft>
                <a:spcPts val="0"/>
              </a:spcAft>
              <a:buSzPts val="1800"/>
              <a:buFont typeface="Arial"/>
              <a:buChar char="•"/>
            </a:pPr>
            <a:r>
              <a:rPr lang="en-GB" sz="2400" dirty="0"/>
              <a:t>Παρακολουθήστε το α</a:t>
            </a:r>
            <a:r>
              <a:rPr lang="en-GB" sz="2400" dirty="0" err="1"/>
              <a:t>κόλουθο</a:t>
            </a:r>
            <a:r>
              <a:rPr lang="en-GB" sz="2400" dirty="0"/>
              <a:t> </a:t>
            </a:r>
            <a:r>
              <a:rPr lang="el-GR" sz="2400" u="sng" dirty="0">
                <a:solidFill>
                  <a:schemeClr val="hlink"/>
                </a:solidFill>
                <a:hlinkClick r:id="rId3"/>
              </a:rPr>
              <a:t>βίντεο</a:t>
            </a:r>
            <a:endParaRPr sz="2400" u="sng" dirty="0"/>
          </a:p>
        </p:txBody>
      </p:sp>
      <p:pic>
        <p:nvPicPr>
          <p:cNvPr id="89" name="Google Shape;89;p27"/>
          <p:cNvPicPr preferRelativeResize="0"/>
          <p:nvPr/>
        </p:nvPicPr>
        <p:blipFill rotWithShape="1">
          <a:blip r:embed="rId4">
            <a:alphaModFix/>
          </a:blip>
          <a:srcRect/>
          <a:stretch/>
        </p:blipFill>
        <p:spPr>
          <a:xfrm>
            <a:off x="6653048" y="1559106"/>
            <a:ext cx="4992852" cy="390525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body" idx="1"/>
          </p:nvPr>
        </p:nvSpPr>
        <p:spPr>
          <a:xfrm>
            <a:off x="483477" y="1449388"/>
            <a:ext cx="5351266" cy="494270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GB" sz="1600" i="1" dirty="0">
                <a:solidFill>
                  <a:srgbClr val="1A573D"/>
                </a:solidFill>
              </a:rPr>
              <a:t>Δεν υπάρχει συναίνεση μεταξύ των ενδιαφερομένων μερών σχετικά με το τι είναι η δημοκρατία και πώς ορίζεται. </a:t>
            </a:r>
            <a:endParaRPr sz="1600" i="1" dirty="0">
              <a:solidFill>
                <a:srgbClr val="1A573D"/>
              </a:solidFill>
            </a:endParaRPr>
          </a:p>
          <a:p>
            <a:pPr marL="0" lvl="0" indent="0"/>
            <a:r>
              <a:rPr lang="en-GB" sz="1600" b="1" dirty="0">
                <a:solidFill>
                  <a:srgbClr val="28825C"/>
                </a:solidFill>
              </a:rPr>
              <a:t>Woodrow Wilson</a:t>
            </a:r>
            <a:br>
              <a:rPr lang="en-GB" sz="1600" b="1" dirty="0">
                <a:solidFill>
                  <a:srgbClr val="28825C"/>
                </a:solidFill>
              </a:rPr>
            </a:br>
            <a:r>
              <a:rPr lang="el-GR" sz="1600" dirty="0"/>
              <a:t>«</a:t>
            </a:r>
            <a:r>
              <a:rPr lang="en-GB" sz="1600" dirty="0"/>
              <a:t>Η δημοκρατία δεν είναι τόσο μια μορφή διακυβέρνησης όσο ένα σύνολο αρχών</a:t>
            </a:r>
            <a:r>
              <a:rPr lang="el-GR" sz="1600" dirty="0"/>
              <a:t>»</a:t>
            </a:r>
            <a:r>
              <a:rPr lang="en-GB" sz="1600" dirty="0"/>
              <a:t> </a:t>
            </a:r>
            <a:endParaRPr sz="1600" dirty="0"/>
          </a:p>
          <a:p>
            <a:pPr marL="0" lvl="0" indent="0" algn="l" rtl="0">
              <a:lnSpc>
                <a:spcPct val="90000"/>
              </a:lnSpc>
              <a:spcBef>
                <a:spcPts val="1000"/>
              </a:spcBef>
              <a:spcAft>
                <a:spcPts val="0"/>
              </a:spcAft>
              <a:buSzPts val="1800"/>
              <a:buNone/>
            </a:pPr>
            <a:r>
              <a:rPr lang="en-GB" sz="1600" b="1" dirty="0">
                <a:solidFill>
                  <a:srgbClr val="28825C"/>
                </a:solidFill>
              </a:rPr>
              <a:t>Britannica</a:t>
            </a:r>
            <a:endParaRPr sz="1600" dirty="0"/>
          </a:p>
          <a:p>
            <a:pPr marL="0" lvl="0" indent="0" algn="l" rtl="0">
              <a:lnSpc>
                <a:spcPct val="90000"/>
              </a:lnSpc>
              <a:spcBef>
                <a:spcPts val="0"/>
              </a:spcBef>
              <a:spcAft>
                <a:spcPts val="0"/>
              </a:spcAft>
              <a:buSzPts val="1800"/>
              <a:buNone/>
            </a:pPr>
            <a:r>
              <a:rPr lang="el-GR" sz="1600" dirty="0"/>
              <a:t> «</a:t>
            </a:r>
            <a:r>
              <a:rPr lang="en-GB" sz="1600" dirty="0"/>
              <a:t>Η δημοκρατία είναι ένα σύστημα διακυβέρνησης στο οποίο οι νόμοι, οι πολιτικές, η ηγεσία και τα σημαντικότερα εγχειρήματα ενός κράτους ή μιας άλλης πολιτείας αποφασίζονται άμεσα ή έμμεσα από τον </a:t>
            </a:r>
            <a:r>
              <a:rPr lang="el-GR" sz="1600" dirty="0"/>
              <a:t>«</a:t>
            </a:r>
            <a:r>
              <a:rPr lang="en-GB" sz="1600" dirty="0"/>
              <a:t>λαό</a:t>
            </a:r>
            <a:r>
              <a:rPr lang="el-GR" sz="1600" dirty="0"/>
              <a:t>»</a:t>
            </a:r>
            <a:r>
              <a:rPr lang="en-GB" sz="1600" dirty="0"/>
              <a:t>, μια ομάδα που ιστορικά αποτελούσε μόνο μια μειοψηφία του πληθυσμού (π.χ. όλοι οι ελεύθεροι ενήλικοι άνδρες στην αρχαία Αθήνα ή όλοι οι επαρκώς ιδιόκτητοι ενήλικοι άνδρες στη Βρετανία του 19ου αιώνα)</a:t>
            </a:r>
            <a:r>
              <a:rPr lang="el-GR" sz="1600" dirty="0"/>
              <a:t>. Γ</a:t>
            </a:r>
            <a:r>
              <a:rPr lang="en-GB" sz="1600" dirty="0" err="1"/>
              <a:t>ενικά</a:t>
            </a:r>
            <a:r>
              <a:rPr lang="en-GB" sz="1600" dirty="0"/>
              <a:t> κατανοείται από τα μέσα του 20ού αιώνα ότι περιλαμβάνει όλους (ή σχεδόν όλους) τους ενήλικους πολίτες.</a:t>
            </a:r>
            <a:endParaRPr sz="1600" dirty="0"/>
          </a:p>
          <a:p>
            <a:pPr marL="0" lvl="0" indent="0" algn="l" rtl="0">
              <a:lnSpc>
                <a:spcPct val="90000"/>
              </a:lnSpc>
              <a:spcBef>
                <a:spcPts val="1000"/>
              </a:spcBef>
              <a:spcAft>
                <a:spcPts val="0"/>
              </a:spcAft>
              <a:buSzPts val="1800"/>
              <a:buNone/>
            </a:pPr>
            <a:r>
              <a:rPr lang="en-GB" sz="1600" b="1" dirty="0">
                <a:solidFill>
                  <a:srgbClr val="28825C"/>
                </a:solidFill>
              </a:rPr>
              <a:t>Sinclair Lewis</a:t>
            </a:r>
            <a:br>
              <a:rPr lang="en-GB" sz="1600" b="1" dirty="0"/>
            </a:br>
            <a:r>
              <a:rPr lang="el-GR" sz="1600" dirty="0"/>
              <a:t>«</a:t>
            </a:r>
            <a:r>
              <a:rPr lang="en-GB" sz="1600" dirty="0" err="1"/>
              <a:t>Σε</a:t>
            </a:r>
            <a:r>
              <a:rPr lang="en-GB" sz="1600" dirty="0"/>
              <a:t> γενικές γραμμές, εκτός από εξωφρενικές εξαιρέσεις, η δημοκρατία έχει δώσει στον απλό εργάτη περισσότερη αξιοπρέπεια από όση είχε ποτέ</a:t>
            </a:r>
            <a:r>
              <a:rPr lang="el-GR" sz="1600" dirty="0"/>
              <a:t>»</a:t>
            </a:r>
            <a:endParaRPr dirty="0"/>
          </a:p>
          <a:p>
            <a:pPr marL="0" lvl="0" indent="0" algn="l" rtl="0">
              <a:lnSpc>
                <a:spcPct val="90000"/>
              </a:lnSpc>
              <a:spcBef>
                <a:spcPts val="1000"/>
              </a:spcBef>
              <a:spcAft>
                <a:spcPts val="0"/>
              </a:spcAft>
              <a:buSzPts val="1800"/>
              <a:buNone/>
            </a:pPr>
            <a:r>
              <a:rPr lang="en-GB" sz="1600" b="1" dirty="0">
                <a:solidFill>
                  <a:srgbClr val="28825C"/>
                </a:solidFill>
                <a:latin typeface="Calibri"/>
                <a:ea typeface="Calibri"/>
                <a:cs typeface="Calibri"/>
                <a:sym typeface="Calibri"/>
              </a:rPr>
              <a:t>Αριστοτέλης</a:t>
            </a:r>
            <a:br>
              <a:rPr lang="en-GB" sz="1600" b="1" dirty="0">
                <a:solidFill>
                  <a:srgbClr val="28825C"/>
                </a:solidFill>
                <a:latin typeface="Calibri"/>
                <a:ea typeface="Calibri"/>
                <a:cs typeface="Calibri"/>
                <a:sym typeface="Calibri"/>
              </a:rPr>
            </a:br>
            <a:r>
              <a:rPr lang="el-GR" sz="1600" dirty="0"/>
              <a:t>«</a:t>
            </a:r>
            <a:r>
              <a:rPr lang="en-GB" sz="1600" dirty="0" err="1">
                <a:latin typeface="Calibri"/>
                <a:ea typeface="Calibri"/>
                <a:cs typeface="Calibri"/>
                <a:sym typeface="Calibri"/>
              </a:rPr>
              <a:t>Δημοκρ</a:t>
            </a:r>
            <a:r>
              <a:rPr lang="en-GB" sz="1600" dirty="0">
                <a:latin typeface="Calibri"/>
                <a:ea typeface="Calibri"/>
                <a:cs typeface="Calibri"/>
                <a:sym typeface="Calibri"/>
              </a:rPr>
              <a:t>ατία σημαίνει κυβέρνηση των φτωχών ή των λιγότερο τυχερών</a:t>
            </a:r>
            <a:r>
              <a:rPr lang="el-GR" sz="1600" dirty="0">
                <a:latin typeface="Calibri"/>
                <a:ea typeface="Calibri"/>
                <a:cs typeface="Calibri"/>
                <a:sym typeface="Calibri"/>
              </a:rPr>
              <a:t>»</a:t>
            </a:r>
            <a:endParaRPr dirty="0"/>
          </a:p>
        </p:txBody>
      </p:sp>
      <p:sp>
        <p:nvSpPr>
          <p:cNvPr id="95" name="Google Shape;95;p4"/>
          <p:cNvSpPr txBox="1">
            <a:spLocks noGrp="1"/>
          </p:cNvSpPr>
          <p:nvPr>
            <p:ph type="title"/>
          </p:nvPr>
        </p:nvSpPr>
        <p:spPr>
          <a:xfrm>
            <a:off x="660630" y="302651"/>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Ορισμοί/ Αντιλήψεις της Δημοκρατίας </a:t>
            </a:r>
            <a:endParaRPr b="1" dirty="0"/>
          </a:p>
        </p:txBody>
      </p:sp>
      <p:sp>
        <p:nvSpPr>
          <p:cNvPr id="96" name="Google Shape;96;p4"/>
          <p:cNvSpPr txBox="1"/>
          <p:nvPr/>
        </p:nvSpPr>
        <p:spPr>
          <a:xfrm>
            <a:off x="6357260" y="1449388"/>
            <a:ext cx="5424837" cy="5480434"/>
          </a:xfrm>
          <a:prstGeom prst="rect">
            <a:avLst/>
          </a:prstGeom>
          <a:noFill/>
          <a:ln>
            <a:noFill/>
          </a:ln>
        </p:spPr>
        <p:txBody>
          <a:bodyPr spcFirstLastPara="1" wrap="square" lIns="91425" tIns="45700" rIns="91425" bIns="45700" anchor="t" anchorCtr="0">
            <a:spAutoFit/>
          </a:bodyPr>
          <a:lstStyle/>
          <a:p>
            <a:pPr lvl="0">
              <a:lnSpc>
                <a:spcPct val="90000"/>
              </a:lnSpc>
              <a:buSzPts val="1800"/>
            </a:pPr>
            <a:r>
              <a:rPr lang="en-GB" sz="1600" b="1" dirty="0">
                <a:solidFill>
                  <a:srgbClr val="28825C"/>
                </a:solidFill>
                <a:latin typeface="Calibri"/>
                <a:ea typeface="Calibri"/>
                <a:cs typeface="Calibri"/>
                <a:sym typeface="Calibri"/>
              </a:rPr>
              <a:t>Gandhi</a:t>
            </a:r>
            <a:br>
              <a:rPr lang="en-GB" sz="1600" b="0" i="0" u="none" strike="noStrike" cap="none" dirty="0">
                <a:solidFill>
                  <a:srgbClr val="28825C"/>
                </a:solidFill>
                <a:latin typeface="Calibri"/>
                <a:ea typeface="Calibri"/>
                <a:cs typeface="Calibri"/>
                <a:sym typeface="Calibri"/>
              </a:rPr>
            </a:br>
            <a:r>
              <a:rPr lang="el-GR" sz="1600" dirty="0">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Η δημοκρατία, με βάση την ιδέα που έχω, πρέπει να παρέχει τις ίδιες ευκαιρίες στους ασθενέστερους από τους ισχυρότερους. Μόνο η μη βία μπορεί να επ</a:t>
            </a:r>
            <a:r>
              <a:rPr lang="en-GB" sz="1600" b="0" i="0" u="none" strike="noStrike" cap="none" dirty="0" err="1">
                <a:solidFill>
                  <a:srgbClr val="000000"/>
                </a:solidFill>
                <a:latin typeface="Calibri"/>
                <a:ea typeface="Calibri"/>
                <a:cs typeface="Calibri"/>
                <a:sym typeface="Calibri"/>
              </a:rPr>
              <a:t>ιτύχει</a:t>
            </a:r>
            <a:r>
              <a:rPr lang="en-GB" sz="1600" b="0" i="0" u="none" strike="noStrike" cap="none" dirty="0">
                <a:solidFill>
                  <a:srgbClr val="000000"/>
                </a:solidFill>
                <a:latin typeface="Calibri"/>
                <a:ea typeface="Calibri"/>
                <a:cs typeface="Calibri"/>
                <a:sym typeface="Calibri"/>
              </a:rPr>
              <a:t> α</a:t>
            </a:r>
            <a:r>
              <a:rPr lang="en-GB" sz="1600" b="0" i="0" u="none" strike="noStrike" cap="none" dirty="0" err="1">
                <a:solidFill>
                  <a:srgbClr val="000000"/>
                </a:solidFill>
                <a:latin typeface="Calibri"/>
                <a:ea typeface="Calibri"/>
                <a:cs typeface="Calibri"/>
                <a:sym typeface="Calibri"/>
              </a:rPr>
              <a:t>υτό</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τον</a:t>
            </a:r>
            <a:r>
              <a:rPr lang="en-GB" sz="1600" b="0" i="0" u="none" strike="noStrike" cap="none" dirty="0">
                <a:solidFill>
                  <a:srgbClr val="000000"/>
                </a:solidFill>
                <a:latin typeface="Calibri"/>
                <a:ea typeface="Calibri"/>
                <a:cs typeface="Calibri"/>
                <a:sym typeface="Calibri"/>
              </a:rPr>
              <a:t> </a:t>
            </a:r>
            <a:r>
              <a:rPr lang="en-GB" sz="1600" b="0" i="0" u="none" strike="noStrike" cap="none" dirty="0" err="1">
                <a:solidFill>
                  <a:srgbClr val="000000"/>
                </a:solidFill>
                <a:latin typeface="Calibri"/>
                <a:ea typeface="Calibri"/>
                <a:cs typeface="Calibri"/>
                <a:sym typeface="Calibri"/>
              </a:rPr>
              <a:t>στόχο</a:t>
            </a:r>
            <a:r>
              <a:rPr lang="el-GR" sz="1600" b="0" i="0" u="none" strike="noStrike" cap="none" dirty="0">
                <a:solidFill>
                  <a:srgbClr val="000000"/>
                </a:solidFill>
                <a:latin typeface="Calibri"/>
                <a:ea typeface="Calibri"/>
                <a:cs typeface="Calibri"/>
                <a:sym typeface="Calibri"/>
              </a:rPr>
              <a:t>».</a:t>
            </a:r>
            <a:endParaRPr dirty="0"/>
          </a:p>
          <a:p>
            <a:pPr lvl="0">
              <a:lnSpc>
                <a:spcPct val="90000"/>
              </a:lnSpc>
              <a:spcBef>
                <a:spcPts val="1000"/>
              </a:spcBef>
              <a:buSzPts val="1800"/>
            </a:pPr>
            <a:r>
              <a:rPr lang="en-GB" sz="1600" b="1" dirty="0">
                <a:solidFill>
                  <a:srgbClr val="28825C"/>
                </a:solidFill>
                <a:latin typeface="Calibri"/>
                <a:ea typeface="Calibri"/>
                <a:cs typeface="Calibri"/>
                <a:sym typeface="Calibri"/>
              </a:rPr>
              <a:t>Henry Ford</a:t>
            </a:r>
            <a:br>
              <a:rPr lang="en-GB" sz="1600" b="1" i="0" u="none" strike="noStrike" cap="none" dirty="0">
                <a:solidFill>
                  <a:srgbClr val="28825C"/>
                </a:solidFill>
                <a:latin typeface="Calibri"/>
                <a:ea typeface="Calibri"/>
                <a:cs typeface="Calibri"/>
                <a:sym typeface="Calibri"/>
              </a:rPr>
            </a:br>
            <a:r>
              <a:rPr lang="el-GR" sz="1600" dirty="0">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Η δημοκρατία που προτιμώ είναι εκείνη που δίνει σε όλους τις ίδιες ευκαιρίες επιτυχίας, ανάλογα με τις δυνατότητες του καθενός. Εκείνη που απορρίπτω είναι εκείνη που ισχυρίζεται ότι παρέχει στον αριθμό την εξουσία που ανήκει στην αξία</a:t>
            </a:r>
            <a:r>
              <a:rPr lang="el-GR" sz="1600" b="0" i="0" u="none" strike="noStrike" cap="none" dirty="0">
                <a:solidFill>
                  <a:srgbClr val="000000"/>
                </a:solidFill>
                <a:latin typeface="Calibri"/>
                <a:ea typeface="Calibri"/>
                <a:cs typeface="Calibri"/>
                <a:sym typeface="Calibri"/>
              </a:rPr>
              <a:t>».</a:t>
            </a:r>
            <a:endParaRPr sz="1600" b="1"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Arial"/>
              <a:buNone/>
            </a:pPr>
            <a:r>
              <a:rPr lang="en-GB" sz="1600" b="1" i="0" u="none" strike="noStrike" cap="none" dirty="0">
                <a:solidFill>
                  <a:srgbClr val="28825C"/>
                </a:solidFill>
                <a:latin typeface="Calibri"/>
                <a:ea typeface="Calibri"/>
                <a:cs typeface="Calibri"/>
                <a:sym typeface="Calibri"/>
              </a:rPr>
              <a:t>Rousseau</a:t>
            </a:r>
            <a:br>
              <a:rPr lang="en-GB" sz="1600" b="1" i="0" u="none" strike="noStrike" cap="none" dirty="0">
                <a:solidFill>
                  <a:srgbClr val="28825C"/>
                </a:solidFill>
                <a:latin typeface="Calibri"/>
                <a:ea typeface="Calibri"/>
                <a:cs typeface="Calibri"/>
                <a:sym typeface="Calibri"/>
              </a:rPr>
            </a:br>
            <a:r>
              <a:rPr lang="el-GR" sz="1600" dirty="0">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Ο κυρίαρχος μπορεί [...] η αρχειοθέτηση της κυβέρνησης να δεσμεύει το σύνολο του λαού ή την πλειοψηφία του λαού, έτσι ώστε να υπάρχουν περισσότεροι πολίτες δικαστές από τα άτομα. Δεδομένου ότι αυτή η μορφή διακυβέρνησης ονομάζεται δημοκρατία</a:t>
            </a:r>
            <a:r>
              <a:rPr lang="el-GR" sz="1600" b="0" i="0" u="none" strike="noStrike" cap="none" dirty="0">
                <a:solidFill>
                  <a:srgbClr val="000000"/>
                </a:solidFill>
                <a:latin typeface="Calibri"/>
                <a:ea typeface="Calibri"/>
                <a:cs typeface="Calibri"/>
                <a:sym typeface="Calibri"/>
              </a:rPr>
              <a:t>».</a:t>
            </a:r>
            <a:endParaRPr dirty="0"/>
          </a:p>
          <a:p>
            <a:pPr lvl="0">
              <a:lnSpc>
                <a:spcPct val="90000"/>
              </a:lnSpc>
              <a:spcBef>
                <a:spcPts val="1000"/>
              </a:spcBef>
              <a:buSzPts val="1800"/>
            </a:pPr>
            <a:r>
              <a:rPr lang="en-GB" sz="1600" b="1" dirty="0">
                <a:solidFill>
                  <a:srgbClr val="28825C"/>
                </a:solidFill>
                <a:latin typeface="Calibri"/>
                <a:ea typeface="Calibri"/>
                <a:cs typeface="Calibri"/>
                <a:sym typeface="Calibri"/>
              </a:rPr>
              <a:t>Albert Camus</a:t>
            </a:r>
            <a:br>
              <a:rPr lang="en-GB" sz="1600" b="1" i="0" u="none" strike="noStrike" cap="none" dirty="0">
                <a:solidFill>
                  <a:srgbClr val="28825C"/>
                </a:solidFill>
                <a:latin typeface="Calibri"/>
                <a:ea typeface="Calibri"/>
                <a:cs typeface="Calibri"/>
                <a:sym typeface="Calibri"/>
              </a:rPr>
            </a:br>
            <a:r>
              <a:rPr lang="el-GR" sz="1600" b="1" dirty="0">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Η δημοκρατία δεν είναι ο νόμος της πλειοψηφίας, αλλά η προστασία της μειοψηφίας</a:t>
            </a:r>
            <a:r>
              <a:rPr lang="el-GR" sz="1600" b="0" i="0" u="none" strike="noStrike" cap="none" dirty="0">
                <a:solidFill>
                  <a:srgbClr val="000000"/>
                </a:solidFill>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a:t>
            </a:r>
            <a:endParaRPr dirty="0"/>
          </a:p>
          <a:p>
            <a:pPr marL="0" marR="0" lvl="0" indent="0" algn="l" rtl="0">
              <a:lnSpc>
                <a:spcPct val="90000"/>
              </a:lnSpc>
              <a:spcBef>
                <a:spcPts val="1000"/>
              </a:spcBef>
              <a:spcAft>
                <a:spcPts val="0"/>
              </a:spcAft>
              <a:buClr>
                <a:srgbClr val="000000"/>
              </a:buClr>
              <a:buSzPts val="1800"/>
              <a:buFont typeface="Arial"/>
              <a:buNone/>
            </a:pPr>
            <a:r>
              <a:rPr lang="en-GB" sz="1600" b="1" i="0" u="none" strike="noStrike" cap="none" dirty="0">
                <a:solidFill>
                  <a:srgbClr val="28825C"/>
                </a:solidFill>
                <a:latin typeface="Calibri"/>
                <a:ea typeface="Calibri"/>
                <a:cs typeface="Calibri"/>
                <a:sym typeface="Calibri"/>
              </a:rPr>
              <a:t>Churchill</a:t>
            </a:r>
            <a:br>
              <a:rPr lang="en-GB" sz="1600" b="1" i="0" u="none" strike="noStrike" cap="none" dirty="0">
                <a:solidFill>
                  <a:srgbClr val="28825C"/>
                </a:solidFill>
                <a:latin typeface="Calibri"/>
                <a:ea typeface="Calibri"/>
                <a:cs typeface="Calibri"/>
                <a:sym typeface="Calibri"/>
              </a:rPr>
            </a:br>
            <a:r>
              <a:rPr lang="el-GR" sz="1600" dirty="0">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Η δημοκρατία είναι το χειρότερο πολιτικό σύστημα, με εξαίρεση όλα τα άλλα</a:t>
            </a:r>
            <a:r>
              <a:rPr lang="el-GR" sz="1600" dirty="0">
                <a:latin typeface="Calibri"/>
                <a:ea typeface="Calibri"/>
                <a:cs typeface="Calibri"/>
                <a:sym typeface="Calibri"/>
              </a:rPr>
              <a:t>».</a:t>
            </a:r>
            <a:endParaRPr dirty="0"/>
          </a:p>
        </p:txBody>
      </p:sp>
      <p:cxnSp>
        <p:nvCxnSpPr>
          <p:cNvPr id="97" name="Google Shape;97;p4"/>
          <p:cNvCxnSpPr/>
          <p:nvPr/>
        </p:nvCxnSpPr>
        <p:spPr>
          <a:xfrm>
            <a:off x="6096000" y="1449388"/>
            <a:ext cx="0" cy="4942704"/>
          </a:xfrm>
          <a:prstGeom prst="straightConnector1">
            <a:avLst/>
          </a:prstGeom>
          <a:noFill/>
          <a:ln w="19050" cap="flat" cmpd="sng">
            <a:solidFill>
              <a:srgbClr val="28825C"/>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body" idx="2"/>
          </p:nvPr>
        </p:nvSpPr>
        <p:spPr>
          <a:xfrm>
            <a:off x="574766" y="1371601"/>
            <a:ext cx="5216434" cy="4872445"/>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1800"/>
              <a:buNone/>
            </a:pPr>
            <a:r>
              <a:rPr lang="en-GB" b="1" dirty="0">
                <a:solidFill>
                  <a:srgbClr val="115772"/>
                </a:solidFill>
                <a:latin typeface="Calibri"/>
                <a:ea typeface="Calibri"/>
                <a:cs typeface="Calibri"/>
                <a:sym typeface="Calibri"/>
              </a:rPr>
              <a:t> Από πού προήλθε η ιδέα της δημοκρατίας;</a:t>
            </a:r>
            <a:endParaRPr dirty="0">
              <a:solidFill>
                <a:srgbClr val="115772"/>
              </a:solidFill>
            </a:endParaRPr>
          </a:p>
          <a:p>
            <a:pPr marL="514350" lvl="0" indent="-285750" algn="l" rtl="0">
              <a:lnSpc>
                <a:spcPct val="90000"/>
              </a:lnSpc>
              <a:spcBef>
                <a:spcPts val="1000"/>
              </a:spcBef>
              <a:spcAft>
                <a:spcPts val="0"/>
              </a:spcAft>
              <a:buSzPts val="1800"/>
              <a:buFont typeface="Arial"/>
              <a:buChar char="•"/>
            </a:pPr>
            <a:r>
              <a:rPr lang="en-GB" dirty="0"/>
              <a:t>Η έννοια της δημοκρατίας προέκυψε από μια κοινή φιλοδοξία σε διάφορες κοινωνίες κατά τη διάρκεια της ιστορίας, σύμφωνα με την οποία τα άτομα επιθυμούν να έχουν λόγο στις αποφάσεις που επηρεάζουν τη ζωή τους. </a:t>
            </a:r>
            <a:endParaRPr dirty="0"/>
          </a:p>
          <a:p>
            <a:pPr marL="514350" lvl="0" indent="-285750" algn="l" rtl="0">
              <a:lnSpc>
                <a:spcPct val="90000"/>
              </a:lnSpc>
              <a:spcBef>
                <a:spcPts val="1000"/>
              </a:spcBef>
              <a:spcAft>
                <a:spcPts val="0"/>
              </a:spcAft>
              <a:buSzPts val="1800"/>
              <a:buFont typeface="Arial"/>
              <a:buChar char="•"/>
            </a:pPr>
            <a:r>
              <a:rPr lang="en-GB" dirty="0"/>
              <a:t>Η ιδέα αυτή έχει εκδηλωθεί με διάφορους τρόπους, όπως οι φυλετικές συγκεντρώσεις στην Αφρική και οι λαϊκές συνελεύσεις στις αρχές της Μέσης Ανατολής, μεταξύ άλλων πρακτικών.</a:t>
            </a:r>
            <a:endParaRPr dirty="0"/>
          </a:p>
          <a:p>
            <a:pPr marL="514350" lvl="0" indent="-285750" algn="l" rtl="0">
              <a:lnSpc>
                <a:spcPct val="90000"/>
              </a:lnSpc>
              <a:spcBef>
                <a:spcPts val="1000"/>
              </a:spcBef>
              <a:spcAft>
                <a:spcPts val="0"/>
              </a:spcAft>
              <a:buSzPts val="1800"/>
              <a:buFont typeface="Arial"/>
              <a:buChar char="•"/>
            </a:pPr>
            <a:r>
              <a:rPr lang="en-GB" dirty="0"/>
              <a:t>Η Αθήνα τον 5ο αιώνα π.Χ. καθιέρωσε ένα ελληνικό μοντέλο δημοκρατίας που ερχόταν σε πλήρη αντίθεση με τα απολυταρχικά και ολιγαρχικά πολιτικά συστήματα της εποχής εκείνης. Ωστόσο, είναι σημαντικό να σημειωθεί ότι αυτή η αρχαία μορφή δημοκρατίας διαφέρει από τη σύγχρονη αντίληψή μας με </a:t>
            </a:r>
            <a:r>
              <a:rPr lang="en-GB" b="1" dirty="0">
                <a:solidFill>
                  <a:srgbClr val="115772"/>
                </a:solidFill>
              </a:rPr>
              <a:t>δύο σημαντικούς τρόπους</a:t>
            </a:r>
            <a:r>
              <a:rPr lang="en-GB" dirty="0">
                <a:solidFill>
                  <a:srgbClr val="115772"/>
                </a:solidFill>
              </a:rPr>
              <a:t>.</a:t>
            </a:r>
            <a:endParaRPr dirty="0"/>
          </a:p>
          <a:p>
            <a:pPr marL="285750" lvl="0" indent="-171450" algn="l" rtl="0">
              <a:lnSpc>
                <a:spcPct val="90000"/>
              </a:lnSpc>
              <a:spcBef>
                <a:spcPts val="0"/>
              </a:spcBef>
              <a:spcAft>
                <a:spcPts val="0"/>
              </a:spcAft>
              <a:buSzPts val="1800"/>
              <a:buFont typeface="Arial"/>
              <a:buNone/>
            </a:pPr>
            <a:endParaRPr dirty="0">
              <a:solidFill>
                <a:srgbClr val="000000"/>
              </a:solidFill>
            </a:endParaRPr>
          </a:p>
        </p:txBody>
      </p:sp>
      <p:sp>
        <p:nvSpPr>
          <p:cNvPr id="103" name="Google Shape;103;p5"/>
          <p:cNvSpPr txBox="1">
            <a:spLocks noGrp="1"/>
          </p:cNvSpPr>
          <p:nvPr>
            <p:ph type="title"/>
          </p:nvPr>
        </p:nvSpPr>
        <p:spPr>
          <a:xfrm>
            <a:off x="574766" y="325095"/>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Η ανάπτυξη της Δημοκρατίας - Αρχαία Ιστορία </a:t>
            </a:r>
            <a:endParaRPr dirty="0"/>
          </a:p>
        </p:txBody>
      </p:sp>
      <p:grpSp>
        <p:nvGrpSpPr>
          <p:cNvPr id="104" name="Google Shape;104;p5"/>
          <p:cNvGrpSpPr/>
          <p:nvPr/>
        </p:nvGrpSpPr>
        <p:grpSpPr>
          <a:xfrm>
            <a:off x="6503125" y="1762796"/>
            <a:ext cx="5068389" cy="1831023"/>
            <a:chOff x="6503125" y="1545082"/>
            <a:chExt cx="5068389" cy="1831023"/>
          </a:xfrm>
          <a:solidFill>
            <a:srgbClr val="FBDADA"/>
          </a:solidFill>
        </p:grpSpPr>
        <p:sp>
          <p:nvSpPr>
            <p:cNvPr id="105" name="Google Shape;105;p5"/>
            <p:cNvSpPr/>
            <p:nvPr/>
          </p:nvSpPr>
          <p:spPr>
            <a:xfrm>
              <a:off x="6503125" y="1545082"/>
              <a:ext cx="5068389" cy="1831023"/>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5"/>
            <p:cNvSpPr txBox="1"/>
            <p:nvPr/>
          </p:nvSpPr>
          <p:spPr>
            <a:xfrm>
              <a:off x="6767038" y="1791911"/>
              <a:ext cx="4668217" cy="1337365"/>
            </a:xfrm>
            <a:prstGeom prst="rect">
              <a:avLst/>
            </a:prstGeom>
            <a:grp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a:solidFill>
                    <a:srgbClr val="0B3A4C"/>
                  </a:solidFill>
                  <a:latin typeface="Calibri"/>
                  <a:ea typeface="Calibri"/>
                  <a:cs typeface="Calibri"/>
                  <a:sym typeface="Calibri"/>
                </a:rPr>
                <a:t>Άμεση συμμετοχή: </a:t>
              </a:r>
              <a:r>
                <a:rPr lang="en-GB" sz="1600" b="0" i="0" u="none" strike="noStrike" cap="none" dirty="0">
                  <a:solidFill>
                    <a:schemeClr val="dk1"/>
                  </a:solidFill>
                  <a:latin typeface="Calibri"/>
                  <a:ea typeface="Calibri"/>
                  <a:cs typeface="Calibri"/>
                  <a:sym typeface="Calibri"/>
                </a:rPr>
                <a:t>Οι πολίτες συγκαλούνται προσωπικά για να συζητήσουν θέματα διακυβέρνησης.</a:t>
              </a:r>
              <a:endParaRPr dirty="0"/>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a:solidFill>
                    <a:srgbClr val="0B3A4C"/>
                  </a:solidFill>
                  <a:latin typeface="Calibri"/>
                  <a:ea typeface="Calibri"/>
                  <a:cs typeface="Calibri"/>
                  <a:sym typeface="Calibri"/>
                </a:rPr>
                <a:t>Συλλογική διαβούλευση: </a:t>
              </a:r>
              <a:r>
                <a:rPr lang="en-GB" sz="1600" b="0" i="0" u="none" strike="noStrike" cap="none" dirty="0">
                  <a:solidFill>
                    <a:schemeClr val="dk1"/>
                  </a:solidFill>
                  <a:latin typeface="Calibri"/>
                  <a:ea typeface="Calibri"/>
                  <a:cs typeface="Calibri"/>
                  <a:sym typeface="Calibri"/>
                </a:rPr>
                <a:t>Ανοιχτά φόρουμ για συζήτηση και λήψη αποφάσεων.</a:t>
              </a:r>
              <a:endParaRPr dirty="0"/>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a:solidFill>
                    <a:srgbClr val="0B3A4C"/>
                  </a:solidFill>
                  <a:latin typeface="Calibri"/>
                  <a:ea typeface="Calibri"/>
                  <a:cs typeface="Calibri"/>
                  <a:sym typeface="Calibri"/>
                </a:rPr>
                <a:t>Εφαρμογή της πολιτικής: </a:t>
              </a:r>
              <a:r>
                <a:rPr lang="en-GB" sz="1600" b="0" i="0" u="none" strike="noStrike" cap="none" dirty="0">
                  <a:solidFill>
                    <a:schemeClr val="dk1"/>
                  </a:solidFill>
                  <a:latin typeface="Calibri"/>
                  <a:ea typeface="Calibri"/>
                  <a:cs typeface="Calibri"/>
                  <a:sym typeface="Calibri"/>
                </a:rPr>
                <a:t>Άμεση εκτέλεση των πολιτικών από τους πολίτες.</a:t>
              </a:r>
              <a:endParaRPr sz="1600" b="0" i="0" u="none" strike="noStrike" cap="none" dirty="0">
                <a:solidFill>
                  <a:schemeClr val="dk1"/>
                </a:solidFill>
                <a:latin typeface="Calibri"/>
                <a:ea typeface="Calibri"/>
                <a:cs typeface="Calibri"/>
                <a:sym typeface="Calibri"/>
              </a:endParaRPr>
            </a:p>
          </p:txBody>
        </p:sp>
      </p:grpSp>
      <p:grpSp>
        <p:nvGrpSpPr>
          <p:cNvPr id="107" name="Google Shape;107;p5"/>
          <p:cNvGrpSpPr/>
          <p:nvPr/>
        </p:nvGrpSpPr>
        <p:grpSpPr>
          <a:xfrm>
            <a:off x="6503125" y="3964881"/>
            <a:ext cx="5068389" cy="1831023"/>
            <a:chOff x="6503125" y="3964881"/>
            <a:chExt cx="5068389" cy="1831023"/>
          </a:xfrm>
        </p:grpSpPr>
        <p:sp>
          <p:nvSpPr>
            <p:cNvPr id="108" name="Google Shape;108;p5"/>
            <p:cNvSpPr/>
            <p:nvPr/>
          </p:nvSpPr>
          <p:spPr>
            <a:xfrm>
              <a:off x="6503125" y="3964881"/>
              <a:ext cx="5068389" cy="1831023"/>
            </a:xfrm>
            <a:prstGeom prst="rect">
              <a:avLst/>
            </a:prstGeom>
            <a:solidFill>
              <a:srgbClr val="F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5"/>
            <p:cNvSpPr txBox="1"/>
            <p:nvPr/>
          </p:nvSpPr>
          <p:spPr>
            <a:xfrm>
              <a:off x="6767038" y="4211710"/>
              <a:ext cx="4540563" cy="1337365"/>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err="1">
                  <a:solidFill>
                    <a:srgbClr val="0B3A4C"/>
                  </a:solidFill>
                  <a:latin typeface="Calibri"/>
                  <a:ea typeface="Calibri"/>
                  <a:cs typeface="Calibri"/>
                  <a:sym typeface="Calibri"/>
                </a:rPr>
                <a:t>Περιορισμοί</a:t>
              </a:r>
              <a:r>
                <a:rPr lang="en-GB" sz="1600" b="1" i="0" u="none" strike="noStrike" cap="none" dirty="0">
                  <a:solidFill>
                    <a:srgbClr val="0B3A4C"/>
                  </a:solidFill>
                  <a:latin typeface="Calibri"/>
                  <a:ea typeface="Calibri"/>
                  <a:cs typeface="Calibri"/>
                  <a:sym typeface="Calibri"/>
                </a:rPr>
                <a:t>: </a:t>
              </a:r>
              <a:r>
                <a:rPr lang="en-GB" sz="1600" b="0" i="0" u="none" strike="noStrike" cap="none" dirty="0">
                  <a:solidFill>
                    <a:schemeClr val="dk1"/>
                  </a:solidFill>
                  <a:latin typeface="Calibri"/>
                  <a:ea typeface="Calibri"/>
                  <a:cs typeface="Calibri"/>
                  <a:sym typeface="Calibri"/>
                </a:rPr>
                <a:t>Η </a:t>
              </a:r>
              <a:r>
                <a:rPr lang="en-GB" sz="1600" b="0" i="0" u="none" strike="noStrike" cap="none" dirty="0" err="1">
                  <a:solidFill>
                    <a:schemeClr val="dk1"/>
                  </a:solidFill>
                  <a:latin typeface="Calibri"/>
                  <a:ea typeface="Calibri"/>
                  <a:cs typeface="Calibri"/>
                  <a:sym typeface="Calibri"/>
                </a:rPr>
                <a:t>ιθ</a:t>
              </a:r>
              <a:r>
                <a:rPr lang="en-GB" sz="1600" b="0" i="0" u="none" strike="noStrike" cap="none" dirty="0">
                  <a:solidFill>
                    <a:schemeClr val="dk1"/>
                  </a:solidFill>
                  <a:latin typeface="Calibri"/>
                  <a:ea typeface="Calibri"/>
                  <a:cs typeface="Calibri"/>
                  <a:sym typeface="Calibri"/>
                </a:rPr>
                <a:t>αγένεια και τα δικαιώματα συμμετοχής ήταν περιορισμένα.</a:t>
              </a:r>
              <a:endParaRPr dirty="0"/>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err="1">
                  <a:solidFill>
                    <a:srgbClr val="0B3A4C"/>
                  </a:solidFill>
                  <a:latin typeface="Calibri"/>
                  <a:ea typeface="Calibri"/>
                  <a:cs typeface="Calibri"/>
                  <a:sym typeface="Calibri"/>
                </a:rPr>
                <a:t>Εξ</a:t>
              </a:r>
              <a:r>
                <a:rPr lang="en-GB" sz="1600" b="1" i="0" u="none" strike="noStrike" cap="none" dirty="0">
                  <a:solidFill>
                    <a:srgbClr val="0B3A4C"/>
                  </a:solidFill>
                  <a:latin typeface="Calibri"/>
                  <a:ea typeface="Calibri"/>
                  <a:cs typeface="Calibri"/>
                  <a:sym typeface="Calibri"/>
                </a:rPr>
                <a:t>αιρέσεις: </a:t>
              </a:r>
              <a:r>
                <a:rPr lang="en-GB" sz="1600" b="0" i="0" u="none" strike="noStrike" cap="none" dirty="0">
                  <a:solidFill>
                    <a:schemeClr val="dk1"/>
                  </a:solidFill>
                  <a:latin typeface="Calibri"/>
                  <a:ea typeface="Calibri"/>
                  <a:cs typeface="Calibri"/>
                  <a:sym typeface="Calibri"/>
                </a:rPr>
                <a:t>Οι γυναίκες, οι σκλάβοι, οι μη πολίτες και οι ανήλικοι δεν είχαν δικαίωμα ψήφου. </a:t>
              </a:r>
              <a:endParaRPr dirty="0"/>
            </a:p>
            <a:p>
              <a:pPr marL="0" marR="0" lvl="0" indent="0" algn="l" rtl="0">
                <a:lnSpc>
                  <a:spcPct val="90000"/>
                </a:lnSpc>
                <a:spcBef>
                  <a:spcPts val="0"/>
                </a:spcBef>
                <a:spcAft>
                  <a:spcPts val="0"/>
                </a:spcAft>
                <a:buClr>
                  <a:srgbClr val="000000"/>
                </a:buClr>
                <a:buSzPts val="1700"/>
                <a:buFont typeface="Arial"/>
                <a:buNone/>
              </a:pPr>
              <a:r>
                <a:rPr lang="en-GB" sz="1600" b="1" i="0" u="none" strike="noStrike" cap="none" dirty="0" err="1">
                  <a:solidFill>
                    <a:srgbClr val="0B3A4C"/>
                  </a:solidFill>
                  <a:latin typeface="Calibri"/>
                  <a:ea typeface="Calibri"/>
                  <a:cs typeface="Calibri"/>
                  <a:sym typeface="Calibri"/>
                </a:rPr>
                <a:t>Ενεργός</a:t>
              </a:r>
              <a:r>
                <a:rPr lang="en-GB" sz="1600" b="1" i="0" u="none" strike="noStrike" cap="none" dirty="0">
                  <a:solidFill>
                    <a:srgbClr val="0B3A4C"/>
                  </a:solidFill>
                  <a:latin typeface="Calibri"/>
                  <a:ea typeface="Calibri"/>
                  <a:cs typeface="Calibri"/>
                  <a:sym typeface="Calibri"/>
                </a:rPr>
                <a:t> π</a:t>
              </a:r>
              <a:r>
                <a:rPr lang="en-GB" sz="1600" b="1" i="0" u="none" strike="noStrike" cap="none" dirty="0" err="1">
                  <a:solidFill>
                    <a:srgbClr val="0B3A4C"/>
                  </a:solidFill>
                  <a:latin typeface="Calibri"/>
                  <a:ea typeface="Calibri"/>
                  <a:cs typeface="Calibri"/>
                  <a:sym typeface="Calibri"/>
                </a:rPr>
                <a:t>ολ</a:t>
              </a:r>
              <a:r>
                <a:rPr lang="el-GR" sz="1600" b="1" i="0" u="none" strike="noStrike" cap="none" dirty="0" err="1">
                  <a:solidFill>
                    <a:srgbClr val="0B3A4C"/>
                  </a:solidFill>
                  <a:latin typeface="Calibri"/>
                  <a:ea typeface="Calibri"/>
                  <a:cs typeface="Calibri"/>
                  <a:sym typeface="Calibri"/>
                </a:rPr>
                <a:t>ιτότητα</a:t>
              </a:r>
              <a:r>
                <a:rPr lang="en-GB" sz="1600" b="1" i="0" u="none" strike="noStrike" cap="none" dirty="0">
                  <a:solidFill>
                    <a:srgbClr val="0B3A4C"/>
                  </a:solidFill>
                  <a:latin typeface="Calibri"/>
                  <a:ea typeface="Calibri"/>
                  <a:cs typeface="Calibri"/>
                  <a:sym typeface="Calibri"/>
                </a:rPr>
                <a:t>: </a:t>
              </a:r>
              <a:r>
                <a:rPr lang="en-GB" sz="1600" b="0" i="0" u="none" strike="noStrike" cap="none" dirty="0">
                  <a:solidFill>
                    <a:schemeClr val="dk1"/>
                  </a:solidFill>
                  <a:latin typeface="Calibri"/>
                  <a:ea typeface="Calibri"/>
                  <a:cs typeface="Calibri"/>
                  <a:sym typeface="Calibri"/>
                </a:rPr>
                <a:t>Από </a:t>
              </a:r>
              <a:r>
                <a:rPr lang="en-GB" sz="1600" b="0" i="0" u="none" strike="noStrike" cap="none" dirty="0" err="1">
                  <a:solidFill>
                    <a:schemeClr val="dk1"/>
                  </a:solidFill>
                  <a:latin typeface="Calibri"/>
                  <a:ea typeface="Calibri"/>
                  <a:cs typeface="Calibri"/>
                  <a:sym typeface="Calibri"/>
                </a:rPr>
                <a:t>τους</a:t>
              </a:r>
              <a:r>
                <a:rPr lang="en-GB" sz="1600" b="0" i="0" u="none" strike="noStrike" cap="none" dirty="0">
                  <a:solidFill>
                    <a:schemeClr val="dk1"/>
                  </a:solidFill>
                  <a:latin typeface="Calibri"/>
                  <a:ea typeface="Calibri"/>
                  <a:cs typeface="Calibri"/>
                  <a:sym typeface="Calibri"/>
                </a:rPr>
                <a:t> π</a:t>
              </a:r>
              <a:r>
                <a:rPr lang="en-GB" sz="1600" b="0" i="0" u="none" strike="noStrike" cap="none" dirty="0" err="1">
                  <a:solidFill>
                    <a:schemeClr val="dk1"/>
                  </a:solidFill>
                  <a:latin typeface="Calibri"/>
                  <a:ea typeface="Calibri"/>
                  <a:cs typeface="Calibri"/>
                  <a:sym typeface="Calibri"/>
                </a:rPr>
                <a:t>ερί</a:t>
              </a:r>
              <a:r>
                <a:rPr lang="en-GB" sz="1600" b="0" i="0" u="none" strike="noStrike" cap="none" dirty="0">
                  <a:solidFill>
                    <a:schemeClr val="dk1"/>
                  </a:solidFill>
                  <a:latin typeface="Calibri"/>
                  <a:ea typeface="Calibri"/>
                  <a:cs typeface="Calibri"/>
                  <a:sym typeface="Calibri"/>
                </a:rPr>
                <a:t>που 300.000 κατοίκους, μόνο 50.000 άνδρες ασχολούνται με την πολιτική.</a:t>
              </a: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body" idx="2"/>
          </p:nvPr>
        </p:nvSpPr>
        <p:spPr>
          <a:xfrm>
            <a:off x="1135117" y="1705000"/>
            <a:ext cx="8488321" cy="4358640"/>
          </a:xfrm>
          <a:prstGeom prst="rect">
            <a:avLst/>
          </a:prstGeom>
          <a:noFill/>
          <a:ln>
            <a:noFill/>
          </a:ln>
        </p:spPr>
        <p:txBody>
          <a:bodyPr spcFirstLastPara="1" wrap="square" lIns="0" tIns="0" rIns="0" bIns="0" anchor="t" anchorCtr="0">
            <a:noAutofit/>
          </a:bodyPr>
          <a:lstStyle/>
          <a:p>
            <a:pPr marL="514350" lvl="0" indent="-285750" algn="l" rtl="0">
              <a:lnSpc>
                <a:spcPct val="200000"/>
              </a:lnSpc>
              <a:spcBef>
                <a:spcPts val="1000"/>
              </a:spcBef>
              <a:spcAft>
                <a:spcPts val="0"/>
              </a:spcAft>
              <a:buSzPts val="1800"/>
              <a:buFont typeface="Arial"/>
              <a:buChar char="•"/>
            </a:pPr>
            <a:r>
              <a:rPr lang="en-GB" sz="2400" dirty="0"/>
              <a:t>Ποιοι είναι οι διάφοροι </a:t>
            </a:r>
            <a:r>
              <a:rPr lang="en-GB" sz="2400" i="1" dirty="0"/>
              <a:t>τύποι </a:t>
            </a:r>
            <a:r>
              <a:rPr lang="en-GB" sz="2400" dirty="0"/>
              <a:t>δημοκρατίας;</a:t>
            </a:r>
            <a:endParaRPr sz="2400" dirty="0"/>
          </a:p>
          <a:p>
            <a:pPr marL="514350" lvl="0" indent="-285750" algn="l" rtl="0">
              <a:lnSpc>
                <a:spcPct val="200000"/>
              </a:lnSpc>
              <a:spcBef>
                <a:spcPts val="1000"/>
              </a:spcBef>
              <a:spcAft>
                <a:spcPts val="0"/>
              </a:spcAft>
              <a:buSzPts val="1800"/>
              <a:buFont typeface="Arial"/>
              <a:buChar char="•"/>
            </a:pPr>
            <a:r>
              <a:rPr lang="en-GB" sz="2400" dirty="0"/>
              <a:t>Τι σημαίνει </a:t>
            </a:r>
            <a:r>
              <a:rPr lang="en-GB" sz="2400" b="1" dirty="0"/>
              <a:t>άμεση </a:t>
            </a:r>
            <a:r>
              <a:rPr lang="en-GB" sz="2400" dirty="0"/>
              <a:t>και </a:t>
            </a:r>
            <a:r>
              <a:rPr lang="en-GB" sz="2400" b="1" dirty="0"/>
              <a:t>αντιπροσωπευτική </a:t>
            </a:r>
            <a:r>
              <a:rPr lang="en-GB" sz="2400" dirty="0"/>
              <a:t>δημοκρατία; </a:t>
            </a:r>
            <a:endParaRPr sz="2400" dirty="0"/>
          </a:p>
          <a:p>
            <a:pPr marL="514350" lvl="0" indent="-285750" algn="l" rtl="0">
              <a:lnSpc>
                <a:spcPct val="200000"/>
              </a:lnSpc>
              <a:spcBef>
                <a:spcPts val="1000"/>
              </a:spcBef>
              <a:spcAft>
                <a:spcPts val="0"/>
              </a:spcAft>
              <a:buSzPts val="1800"/>
              <a:buFont typeface="Arial"/>
              <a:buChar char="•"/>
            </a:pPr>
            <a:r>
              <a:rPr lang="en-GB" sz="2400" dirty="0"/>
              <a:t>Ποιες είναι οι </a:t>
            </a:r>
            <a:r>
              <a:rPr lang="en-GB" sz="2400" dirty="0">
                <a:solidFill>
                  <a:srgbClr val="187498"/>
                </a:solidFill>
              </a:rPr>
              <a:t>διαφορές</a:t>
            </a:r>
            <a:r>
              <a:rPr lang="en-GB" sz="2400" dirty="0"/>
              <a:t>;</a:t>
            </a:r>
            <a:endParaRPr sz="2400" dirty="0"/>
          </a:p>
          <a:p>
            <a:pPr marL="514350" lvl="0" indent="-285750" algn="l" rtl="0">
              <a:lnSpc>
                <a:spcPct val="200000"/>
              </a:lnSpc>
              <a:spcBef>
                <a:spcPts val="1000"/>
              </a:spcBef>
              <a:spcAft>
                <a:spcPts val="0"/>
              </a:spcAft>
              <a:buSzPts val="1800"/>
              <a:buFont typeface="Arial"/>
              <a:buChar char="•"/>
            </a:pPr>
            <a:r>
              <a:rPr lang="el-GR" sz="2400" dirty="0"/>
              <a:t>Δείτε </a:t>
            </a:r>
            <a:r>
              <a:rPr lang="en-GB" sz="2400" dirty="0"/>
              <a:t>το παρακάτω </a:t>
            </a:r>
            <a:r>
              <a:rPr lang="en-GB" sz="2400" u="sng" dirty="0">
                <a:solidFill>
                  <a:schemeClr val="hlink"/>
                </a:solidFill>
                <a:hlinkClick r:id="rId3"/>
              </a:rPr>
              <a:t>β</a:t>
            </a:r>
            <a:r>
              <a:rPr lang="en-GB" sz="2400" u="sng" dirty="0" err="1">
                <a:solidFill>
                  <a:schemeClr val="hlink"/>
                </a:solidFill>
                <a:hlinkClick r:id="rId3"/>
              </a:rPr>
              <a:t>ίντεο</a:t>
            </a:r>
            <a:r>
              <a:rPr lang="en-GB" sz="2400" u="sng" dirty="0">
                <a:solidFill>
                  <a:schemeClr val="hlink"/>
                </a:solidFill>
                <a:hlinkClick r:id="rId3"/>
              </a:rPr>
              <a:t> </a:t>
            </a:r>
            <a:r>
              <a:rPr lang="en-GB" sz="2400" dirty="0"/>
              <a:t>και</a:t>
            </a:r>
            <a:r>
              <a:rPr lang="el-GR" sz="2400" dirty="0"/>
              <a:t> συζητήστε</a:t>
            </a:r>
            <a:r>
              <a:rPr lang="en-GB" sz="2400" dirty="0"/>
              <a:t>!</a:t>
            </a:r>
            <a:endParaRPr sz="2400" dirty="0"/>
          </a:p>
        </p:txBody>
      </p:sp>
      <p:sp>
        <p:nvSpPr>
          <p:cNvPr id="115" name="Google Shape;115;p28"/>
          <p:cNvSpPr txBox="1">
            <a:spLocks noGrp="1"/>
          </p:cNvSpPr>
          <p:nvPr>
            <p:ph type="title"/>
          </p:nvPr>
        </p:nvSpPr>
        <p:spPr>
          <a:xfrm>
            <a:off x="579252" y="373667"/>
            <a:ext cx="11393260" cy="52223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Τύποι δημοκρατίας (άμεση/αντιπροσωπευτική)</a:t>
            </a:r>
            <a:endParaRPr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1806</Words>
  <Application>Microsoft Office PowerPoint</Application>
  <PresentationFormat>Widescreen</PresentationFormat>
  <Paragraphs>156</Paragraphs>
  <Slides>19</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CARDET Course template</vt:lpstr>
      <vt:lpstr>1_CARDET Course template</vt:lpstr>
      <vt:lpstr>Ενότητα 1 Δημοκρατικά ιδεώδη και θεσμοί </vt:lpstr>
      <vt:lpstr>PowerPoint Presentation</vt:lpstr>
      <vt:lpstr>Δραστηριότητα γνωριμίας: Ας γνωρίσουμε  ο ένας τον άλλον </vt:lpstr>
      <vt:lpstr>Η έννοια της δημοκρατίας</vt:lpstr>
      <vt:lpstr>Η έννοια της δημοκρατίας</vt:lpstr>
      <vt:lpstr> Πώς ορίζετε τη δημοκρατία; </vt:lpstr>
      <vt:lpstr>Ορισμοί/ Αντιλήψεις της Δημοκρατίας </vt:lpstr>
      <vt:lpstr>Η ανάπτυξη της Δημοκρατίας - Αρχαία Ιστορία </vt:lpstr>
      <vt:lpstr>Τύποι δημοκρατίας (άμεση/αντιπροσωπευτική)</vt:lpstr>
      <vt:lpstr>Άμεση Δημοκρατία</vt:lpstr>
      <vt:lpstr>Παραδείγματα άμεσης δημοκρατίας</vt:lpstr>
      <vt:lpstr>PowerPoint Presentation</vt:lpstr>
      <vt:lpstr>PowerPoint Presentation</vt:lpstr>
      <vt:lpstr>PowerPoint Presentation</vt:lpstr>
      <vt:lpstr>Παραδείγματα αντιπροσωπευτικής δημοκρατίας</vt:lpstr>
      <vt:lpstr>PowerPoint Presentation</vt:lpstr>
      <vt:lpstr>PowerPoint Presentation</vt:lpstr>
      <vt:lpstr>Ομαδική δραστηριότητα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Democratic Ideals and Institutions</dc:title>
  <dc:creator>2Fast4u</dc:creator>
  <cp:keywords>, docId:270A622086D52D17A6F7CF5729EA8CA2</cp:keywords>
  <cp:lastModifiedBy>Foteini Sokratous</cp:lastModifiedBy>
  <cp:revision>21</cp:revision>
  <dcterms:created xsi:type="dcterms:W3CDTF">2014-07-11T09:12:14Z</dcterms:created>
  <dcterms:modified xsi:type="dcterms:W3CDTF">2024-03-01T08:44:03Z</dcterms:modified>
</cp:coreProperties>
</file>