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4"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77"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gFyNJ9h1huebHzVpqj4z8THngk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4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29" autoAdjust="0"/>
  </p:normalViewPr>
  <p:slideViewPr>
    <p:cSldViewPr snapToGrid="0">
      <p:cViewPr varScale="1">
        <p:scale>
          <a:sx n="101" d="100"/>
          <a:sy n="101" d="100"/>
        </p:scale>
        <p:origin x="9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hyperlink" Target="https://ourworldindata.org/"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ourworldindata.org/"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65-6392-4403-8845-EBAFE74D332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B3EE636E-8F8C-4398-A5E0-31CC0CFEB138}">
      <dgm:prSet custT="1"/>
      <dgm:spPr/>
      <dgm:t>
        <a:bodyPr/>
        <a:lstStyle/>
        <a:p>
          <a:pPr algn="ctr"/>
          <a:r>
            <a:rPr lang="en-GB" sz="2800" b="1" i="0" dirty="0">
              <a:latin typeface="Calibri" panose="020F0502020204030204" pitchFamily="34" charset="0"/>
              <a:cs typeface="Calibri" panose="020F0502020204030204" pitchFamily="34" charset="0"/>
            </a:rPr>
            <a:t>Ώρα δραστηριότητας! [Φύλλο εργασίας]</a:t>
          </a:r>
          <a:endParaRPr lang="el-GR" sz="2800" dirty="0">
            <a:latin typeface="Calibri" panose="020F0502020204030204" pitchFamily="34" charset="0"/>
            <a:cs typeface="Calibri" panose="020F0502020204030204" pitchFamily="34" charset="0"/>
          </a:endParaRPr>
        </a:p>
      </dgm:t>
    </dgm:pt>
    <dgm:pt modelId="{069C7CFB-A4E4-487E-8684-448C97209185}" type="parTrans" cxnId="{3A57C088-E919-4133-B225-0754B72FB235}">
      <dgm:prSet/>
      <dgm:spPr/>
      <dgm:t>
        <a:bodyPr/>
        <a:lstStyle/>
        <a:p>
          <a:endParaRPr lang="el-GR"/>
        </a:p>
      </dgm:t>
    </dgm:pt>
    <dgm:pt modelId="{17D806C5-D4BA-4267-A69D-EBD55D09234E}" type="sibTrans" cxnId="{3A57C088-E919-4133-B225-0754B72FB235}">
      <dgm:prSet/>
      <dgm:spPr/>
      <dgm:t>
        <a:bodyPr/>
        <a:lstStyle/>
        <a:p>
          <a:endParaRPr lang="el-GR"/>
        </a:p>
      </dgm:t>
    </dgm:pt>
    <dgm:pt modelId="{E071403B-BF9B-4270-97AF-6A5E50469707}">
      <dgm:prSet custT="1"/>
      <dgm:spPr/>
      <dgm:t>
        <a:bodyPr/>
        <a:lstStyle/>
        <a:p>
          <a:endParaRPr lang="el-GR" sz="2400" dirty="0">
            <a:latin typeface="Calibri" panose="020F0502020204030204" pitchFamily="34" charset="0"/>
            <a:cs typeface="Calibri" panose="020F0502020204030204" pitchFamily="34" charset="0"/>
          </a:endParaRPr>
        </a:p>
      </dgm:t>
    </dgm:pt>
    <dgm:pt modelId="{9A3C7D24-689C-4068-9434-CA6E40687598}" type="parTrans" cxnId="{8AF62951-3C5B-4862-867E-B45C3E6E4BE3}">
      <dgm:prSet/>
      <dgm:spPr/>
      <dgm:t>
        <a:bodyPr/>
        <a:lstStyle/>
        <a:p>
          <a:endParaRPr lang="el-GR"/>
        </a:p>
      </dgm:t>
    </dgm:pt>
    <dgm:pt modelId="{31B9FACC-F4F6-44ED-A5DA-04CD38869B33}" type="sibTrans" cxnId="{8AF62951-3C5B-4862-867E-B45C3E6E4BE3}">
      <dgm:prSet/>
      <dgm:spPr/>
      <dgm:t>
        <a:bodyPr/>
        <a:lstStyle/>
        <a:p>
          <a:endParaRPr lang="el-GR"/>
        </a:p>
      </dgm:t>
    </dgm:pt>
    <dgm:pt modelId="{7C8BE243-6031-4EF1-9A73-37D5448A09ED}">
      <dgm:prSet custT="1"/>
      <dgm:spPr/>
      <dgm:t>
        <a:bodyPr/>
        <a:lstStyle/>
        <a:p>
          <a:pPr>
            <a:buFont typeface="+mj-lt"/>
            <a:buAutoNum type="arabicPeriod"/>
          </a:pPr>
          <a:r>
            <a:rPr lang="en-US" sz="2400" b="0" i="0" dirty="0">
              <a:effectLst/>
              <a:latin typeface="Calibri" panose="020F0502020204030204" pitchFamily="34" charset="0"/>
              <a:ea typeface="Calibri" panose="020F0502020204030204" pitchFamily="34" charset="0"/>
              <a:cs typeface="Calibri" panose="020F0502020204030204" pitchFamily="34" charset="0"/>
            </a:rPr>
            <a:t>Επισκεφθείτε τους ιστότοπους </a:t>
          </a:r>
          <a:r>
            <a:rPr lang="en-US" sz="2400" b="0" i="0" u="none" strike="noStrike" dirty="0">
              <a:effectLst/>
              <a:latin typeface="Calibri" panose="020F0502020204030204" pitchFamily="34" charset="0"/>
              <a:ea typeface="Calibri" panose="020F0502020204030204" pitchFamily="34" charset="0"/>
              <a:cs typeface="Calibri" panose="020F0502020204030204" pitchFamily="34" charset="0"/>
              <a:hlinkClick xmlns:r="http://schemas.openxmlformats.org/officeDocument/2006/relationships" r:id="rId1"/>
            </a:rPr>
            <a:t>ourworldindata.org </a:t>
          </a:r>
          <a:r>
            <a:rPr lang="en-US" sz="2400" b="0" i="0" dirty="0">
              <a:effectLst/>
              <a:latin typeface="Calibri" panose="020F0502020204030204" pitchFamily="34" charset="0"/>
              <a:ea typeface="Calibri" panose="020F0502020204030204" pitchFamily="34" charset="0"/>
              <a:cs typeface="Calibri" panose="020F0502020204030204" pitchFamily="34" charset="0"/>
            </a:rPr>
            <a:t>και Democracy Index 2021 για να συγκεντρώσετε πληροφορίες σχετικά με την Κύπρο.</a:t>
          </a:r>
          <a:endParaRPr lang="el-GR" sz="2400" dirty="0">
            <a:latin typeface="Calibri" panose="020F0502020204030204" pitchFamily="34" charset="0"/>
            <a:ea typeface="Calibri" panose="020F0502020204030204" pitchFamily="34" charset="0"/>
            <a:cs typeface="Calibri" panose="020F0502020204030204" pitchFamily="34" charset="0"/>
          </a:endParaRPr>
        </a:p>
      </dgm:t>
    </dgm:pt>
    <dgm:pt modelId="{1F9569D4-5375-40A8-9D2A-641F7618A5E5}" type="parTrans" cxnId="{68861E98-454A-4527-871B-7D007731B911}">
      <dgm:prSet/>
      <dgm:spPr/>
      <dgm:t>
        <a:bodyPr/>
        <a:lstStyle/>
        <a:p>
          <a:endParaRPr lang="en-US"/>
        </a:p>
      </dgm:t>
    </dgm:pt>
    <dgm:pt modelId="{A9DC8211-391C-46F8-8047-D4E9DC3C3DB1}" type="sibTrans" cxnId="{68861E98-454A-4527-871B-7D007731B911}">
      <dgm:prSet/>
      <dgm:spPr/>
      <dgm:t>
        <a:bodyPr/>
        <a:lstStyle/>
        <a:p>
          <a:endParaRPr lang="en-US"/>
        </a:p>
      </dgm:t>
    </dgm:pt>
    <dgm:pt modelId="{DDB2E525-8F2F-4791-B44A-B5643B1EF1A9}">
      <dgm:prSet custT="1"/>
      <dgm:spPr/>
      <dgm:t>
        <a:bodyPr/>
        <a:lstStyle/>
        <a:p>
          <a:pPr>
            <a:buFont typeface="+mj-lt"/>
            <a:buAutoNum type="arabicPeriod"/>
          </a:pPr>
          <a:r>
            <a:rPr lang="en-US" sz="2400" b="0" i="0" dirty="0">
              <a:effectLst/>
              <a:latin typeface="Calibri" panose="020F0502020204030204" pitchFamily="34" charset="0"/>
              <a:ea typeface="Calibri" panose="020F0502020204030204" pitchFamily="34" charset="0"/>
              <a:cs typeface="Calibri" panose="020F0502020204030204" pitchFamily="34" charset="0"/>
            </a:rPr>
            <a:t>Σκεφτείτε τα δεδομένα που παρέχονται από αυτές τις πηγές και συνδυάστε τα με τις δικές σας γνώσεις και εμπειρίες.</a:t>
          </a:r>
        </a:p>
      </dgm:t>
    </dgm:pt>
    <dgm:pt modelId="{FD8780C6-CF75-4812-A5C8-1D125573FD89}" type="sibTrans" cxnId="{C3D189EC-683A-4429-BCF4-AE2784577933}">
      <dgm:prSet/>
      <dgm:spPr/>
      <dgm:t>
        <a:bodyPr/>
        <a:lstStyle/>
        <a:p>
          <a:endParaRPr lang="en-US"/>
        </a:p>
      </dgm:t>
    </dgm:pt>
    <dgm:pt modelId="{065C03AB-2E81-4A93-BD6A-156D628906CA}" type="parTrans" cxnId="{C3D189EC-683A-4429-BCF4-AE2784577933}">
      <dgm:prSet/>
      <dgm:spPr/>
      <dgm:t>
        <a:bodyPr/>
        <a:lstStyle/>
        <a:p>
          <a:endParaRPr lang="en-US"/>
        </a:p>
      </dgm:t>
    </dgm:pt>
    <dgm:pt modelId="{8A36CF59-A7C6-4EF3-840C-8F0B5A093094}">
      <dgm:prSet custT="1"/>
      <dgm:spPr/>
      <dgm:t>
        <a:bodyPr/>
        <a:lstStyle/>
        <a:p>
          <a:pPr>
            <a:buFont typeface="+mj-lt"/>
            <a:buAutoNum type="arabicPeriod"/>
          </a:pPr>
          <a:r>
            <a:rPr lang="en-US" sz="2400" b="0" i="0" dirty="0">
              <a:effectLst/>
              <a:latin typeface="Calibri" panose="020F0502020204030204" pitchFamily="34" charset="0"/>
              <a:ea typeface="Calibri" panose="020F0502020204030204" pitchFamily="34" charset="0"/>
              <a:cs typeface="Calibri" panose="020F0502020204030204" pitchFamily="34" charset="0"/>
            </a:rPr>
            <a:t>Καταγράψτε και περιγράψτε τις βασικές προκλήσεις που αντιμετωπίζει η δημοκρατία στην Κύπρο σε αυτό το φύλλο εργασίας.</a:t>
          </a:r>
        </a:p>
      </dgm:t>
    </dgm:pt>
    <dgm:pt modelId="{389487E2-A8FC-40BA-BF1E-65E04432A8CE}" type="sibTrans" cxnId="{F027FC92-CF8A-4A86-B531-D641E198822D}">
      <dgm:prSet/>
      <dgm:spPr/>
      <dgm:t>
        <a:bodyPr/>
        <a:lstStyle/>
        <a:p>
          <a:endParaRPr lang="en-US"/>
        </a:p>
      </dgm:t>
    </dgm:pt>
    <dgm:pt modelId="{D2A15BC2-9450-4B51-B6C2-1897C5BE1309}" type="parTrans" cxnId="{F027FC92-CF8A-4A86-B531-D641E198822D}">
      <dgm:prSet/>
      <dgm:spPr/>
      <dgm:t>
        <a:bodyPr/>
        <a:lstStyle/>
        <a:p>
          <a:endParaRPr lang="en-US"/>
        </a:p>
      </dgm:t>
    </dgm:pt>
    <dgm:pt modelId="{D35A826B-72EC-4E7F-9EDC-9FDD011C84ED}" type="pres">
      <dgm:prSet presAssocID="{B217A565-6392-4403-8845-EBAFE74D3325}" presName="linear" presStyleCnt="0">
        <dgm:presLayoutVars>
          <dgm:animLvl val="lvl"/>
          <dgm:resizeHandles val="exact"/>
        </dgm:presLayoutVars>
      </dgm:prSet>
      <dgm:spPr/>
    </dgm:pt>
    <dgm:pt modelId="{FEDD4824-E3DB-4B7F-8E0F-AFDD201E52B9}" type="pres">
      <dgm:prSet presAssocID="{B3EE636E-8F8C-4398-A5E0-31CC0CFEB138}" presName="parentText" presStyleLbl="node1" presStyleIdx="0" presStyleCnt="1" custLinFactNeighborX="139" custLinFactNeighborY="-5745">
        <dgm:presLayoutVars>
          <dgm:chMax val="0"/>
          <dgm:bulletEnabled val="1"/>
        </dgm:presLayoutVars>
      </dgm:prSet>
      <dgm:spPr/>
    </dgm:pt>
    <dgm:pt modelId="{CF143F1A-AEC3-4F77-AA30-DDFC44DBD93E}" type="pres">
      <dgm:prSet presAssocID="{B3EE636E-8F8C-4398-A5E0-31CC0CFEB138}" presName="childText" presStyleLbl="revTx" presStyleIdx="0" presStyleCnt="1" custScaleX="99263" custScaleY="132738">
        <dgm:presLayoutVars>
          <dgm:bulletEnabled val="1"/>
        </dgm:presLayoutVars>
      </dgm:prSet>
      <dgm:spPr/>
    </dgm:pt>
  </dgm:ptLst>
  <dgm:cxnLst>
    <dgm:cxn modelId="{88B74313-4E10-49D4-BA2D-C5B42263450A}" type="presOf" srcId="{E071403B-BF9B-4270-97AF-6A5E50469707}" destId="{CF143F1A-AEC3-4F77-AA30-DDFC44DBD93E}" srcOrd="0" destOrd="0" presId="urn:microsoft.com/office/officeart/2005/8/layout/vList2"/>
    <dgm:cxn modelId="{D7D2722B-F962-4C83-864A-17583539D27B}" type="presOf" srcId="{DDB2E525-8F2F-4791-B44A-B5643B1EF1A9}" destId="{CF143F1A-AEC3-4F77-AA30-DDFC44DBD93E}" srcOrd="0" destOrd="2" presId="urn:microsoft.com/office/officeart/2005/8/layout/vList2"/>
    <dgm:cxn modelId="{4CA3C564-CBD3-41A8-B3D7-5A1502A219BF}" type="presOf" srcId="{B217A565-6392-4403-8845-EBAFE74D3325}" destId="{D35A826B-72EC-4E7F-9EDC-9FDD011C84ED}" srcOrd="0" destOrd="0" presId="urn:microsoft.com/office/officeart/2005/8/layout/vList2"/>
    <dgm:cxn modelId="{EA1A096A-9317-48F1-ADAB-E4765814C3D5}" type="presOf" srcId="{B3EE636E-8F8C-4398-A5E0-31CC0CFEB138}" destId="{FEDD4824-E3DB-4B7F-8E0F-AFDD201E52B9}" srcOrd="0" destOrd="0" presId="urn:microsoft.com/office/officeart/2005/8/layout/vList2"/>
    <dgm:cxn modelId="{77B9EF4F-B047-4963-87B5-AB57474B227D}" type="presOf" srcId="{7C8BE243-6031-4EF1-9A73-37D5448A09ED}" destId="{CF143F1A-AEC3-4F77-AA30-DDFC44DBD93E}" srcOrd="0" destOrd="1" presId="urn:microsoft.com/office/officeart/2005/8/layout/vList2"/>
    <dgm:cxn modelId="{8AF62951-3C5B-4862-867E-B45C3E6E4BE3}" srcId="{B3EE636E-8F8C-4398-A5E0-31CC0CFEB138}" destId="{E071403B-BF9B-4270-97AF-6A5E50469707}" srcOrd="0" destOrd="0" parTransId="{9A3C7D24-689C-4068-9434-CA6E40687598}" sibTransId="{31B9FACC-F4F6-44ED-A5DA-04CD38869B33}"/>
    <dgm:cxn modelId="{3A57C088-E919-4133-B225-0754B72FB235}" srcId="{B217A565-6392-4403-8845-EBAFE74D3325}" destId="{B3EE636E-8F8C-4398-A5E0-31CC0CFEB138}" srcOrd="0" destOrd="0" parTransId="{069C7CFB-A4E4-487E-8684-448C97209185}" sibTransId="{17D806C5-D4BA-4267-A69D-EBD55D09234E}"/>
    <dgm:cxn modelId="{F027FC92-CF8A-4A86-B531-D641E198822D}" srcId="{B3EE636E-8F8C-4398-A5E0-31CC0CFEB138}" destId="{8A36CF59-A7C6-4EF3-840C-8F0B5A093094}" srcOrd="3" destOrd="0" parTransId="{D2A15BC2-9450-4B51-B6C2-1897C5BE1309}" sibTransId="{389487E2-A8FC-40BA-BF1E-65E04432A8CE}"/>
    <dgm:cxn modelId="{68861E98-454A-4527-871B-7D007731B911}" srcId="{B3EE636E-8F8C-4398-A5E0-31CC0CFEB138}" destId="{7C8BE243-6031-4EF1-9A73-37D5448A09ED}" srcOrd="1" destOrd="0" parTransId="{1F9569D4-5375-40A8-9D2A-641F7618A5E5}" sibTransId="{A9DC8211-391C-46F8-8047-D4E9DC3C3DB1}"/>
    <dgm:cxn modelId="{83E957D8-0BC1-403A-8D7F-9D58CA00E44F}" type="presOf" srcId="{8A36CF59-A7C6-4EF3-840C-8F0B5A093094}" destId="{CF143F1A-AEC3-4F77-AA30-DDFC44DBD93E}" srcOrd="0" destOrd="3" presId="urn:microsoft.com/office/officeart/2005/8/layout/vList2"/>
    <dgm:cxn modelId="{C3D189EC-683A-4429-BCF4-AE2784577933}" srcId="{B3EE636E-8F8C-4398-A5E0-31CC0CFEB138}" destId="{DDB2E525-8F2F-4791-B44A-B5643B1EF1A9}" srcOrd="2" destOrd="0" parTransId="{065C03AB-2E81-4A93-BD6A-156D628906CA}" sibTransId="{FD8780C6-CF75-4812-A5C8-1D125573FD89}"/>
    <dgm:cxn modelId="{F294A393-07A9-4DC4-967F-36AA0ED7D400}" type="presParOf" srcId="{D35A826B-72EC-4E7F-9EDC-9FDD011C84ED}" destId="{FEDD4824-E3DB-4B7F-8E0F-AFDD201E52B9}" srcOrd="0" destOrd="0" presId="urn:microsoft.com/office/officeart/2005/8/layout/vList2"/>
    <dgm:cxn modelId="{F3A47EBC-851A-42EF-A426-BFADEB08DC6E}" type="presParOf" srcId="{D35A826B-72EC-4E7F-9EDC-9FDD011C84ED}" destId="{CF143F1A-AEC3-4F77-AA30-DDFC44DBD9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D4824-E3DB-4B7F-8E0F-AFDD201E52B9}">
      <dsp:nvSpPr>
        <dsp:cNvPr id="0" name=""/>
        <dsp:cNvSpPr/>
      </dsp:nvSpPr>
      <dsp:spPr>
        <a:xfrm>
          <a:off x="0" y="662614"/>
          <a:ext cx="11537449" cy="12168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i="0" kern="1200" dirty="0">
              <a:latin typeface="Calibri" panose="020F0502020204030204" pitchFamily="34" charset="0"/>
              <a:cs typeface="Calibri" panose="020F0502020204030204" pitchFamily="34" charset="0"/>
            </a:rPr>
            <a:t>Ώρα δραστηριότητας! [Φύλλο εργασίας]</a:t>
          </a:r>
          <a:endParaRPr lang="el-GR" sz="2800" kern="1200" dirty="0">
            <a:latin typeface="Calibri" panose="020F0502020204030204" pitchFamily="34" charset="0"/>
            <a:cs typeface="Calibri" panose="020F0502020204030204" pitchFamily="34" charset="0"/>
          </a:endParaRPr>
        </a:p>
      </dsp:txBody>
      <dsp:txXfrm>
        <a:off x="59399" y="722013"/>
        <a:ext cx="11418651" cy="1098002"/>
      </dsp:txXfrm>
    </dsp:sp>
    <dsp:sp modelId="{CF143F1A-AEC3-4F77-AA30-DDFC44DBD93E}">
      <dsp:nvSpPr>
        <dsp:cNvPr id="0" name=""/>
        <dsp:cNvSpPr/>
      </dsp:nvSpPr>
      <dsp:spPr>
        <a:xfrm>
          <a:off x="42515" y="2034012"/>
          <a:ext cx="11452418" cy="357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6314"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el-GR" sz="2400" kern="1200" dirty="0">
            <a:latin typeface="Calibri" panose="020F0502020204030204" pitchFamily="34" charset="0"/>
            <a:cs typeface="Calibri" panose="020F0502020204030204" pitchFamily="34" charset="0"/>
          </a:endParaRPr>
        </a:p>
        <a:p>
          <a:pPr marL="228600" lvl="1" indent="-228600" algn="l" defTabSz="1066800">
            <a:lnSpc>
              <a:spcPct val="90000"/>
            </a:lnSpc>
            <a:spcBef>
              <a:spcPct val="0"/>
            </a:spcBef>
            <a:spcAft>
              <a:spcPct val="20000"/>
            </a:spcAft>
            <a:buFont typeface="+mj-lt"/>
            <a:buAutoNum type="arabicPeriod"/>
          </a:pPr>
          <a:r>
            <a:rPr lang="en-US" sz="2400" b="0" i="0" kern="1200" dirty="0">
              <a:effectLst/>
              <a:latin typeface="Calibri" panose="020F0502020204030204" pitchFamily="34" charset="0"/>
              <a:ea typeface="Calibri" panose="020F0502020204030204" pitchFamily="34" charset="0"/>
              <a:cs typeface="Calibri" panose="020F0502020204030204" pitchFamily="34" charset="0"/>
            </a:rPr>
            <a:t>Επισκεφθείτε τους ιστότοπους </a:t>
          </a:r>
          <a:r>
            <a:rPr lang="en-US" sz="2400" b="0" i="0" u="none" strike="noStrike" kern="1200" dirty="0">
              <a:effectLst/>
              <a:latin typeface="Calibri" panose="020F0502020204030204" pitchFamily="34" charset="0"/>
              <a:ea typeface="Calibri" panose="020F0502020204030204" pitchFamily="34" charset="0"/>
              <a:cs typeface="Calibri" panose="020F0502020204030204" pitchFamily="34" charset="0"/>
              <a:hlinkClick xmlns:r="http://schemas.openxmlformats.org/officeDocument/2006/relationships" r:id="rId1"/>
            </a:rPr>
            <a:t>ourworldindata.org </a:t>
          </a:r>
          <a:r>
            <a:rPr lang="en-US" sz="2400" b="0" i="0" kern="1200" dirty="0">
              <a:effectLst/>
              <a:latin typeface="Calibri" panose="020F0502020204030204" pitchFamily="34" charset="0"/>
              <a:ea typeface="Calibri" panose="020F0502020204030204" pitchFamily="34" charset="0"/>
              <a:cs typeface="Calibri" panose="020F0502020204030204" pitchFamily="34" charset="0"/>
            </a:rPr>
            <a:t>και Democracy Index 2021 για να συγκεντρώσετε πληροφορίες σχετικά με την Κύπρο.</a:t>
          </a:r>
          <a:endParaRPr lang="el-GR" sz="2400" kern="1200" dirty="0">
            <a:latin typeface="Calibri" panose="020F0502020204030204" pitchFamily="34" charset="0"/>
            <a:ea typeface="Calibri" panose="020F0502020204030204" pitchFamily="34" charset="0"/>
            <a:cs typeface="Calibri" panose="020F0502020204030204" pitchFamily="34" charset="0"/>
          </a:endParaRPr>
        </a:p>
        <a:p>
          <a:pPr marL="228600" lvl="1" indent="-228600" algn="l" defTabSz="1066800">
            <a:lnSpc>
              <a:spcPct val="90000"/>
            </a:lnSpc>
            <a:spcBef>
              <a:spcPct val="0"/>
            </a:spcBef>
            <a:spcAft>
              <a:spcPct val="20000"/>
            </a:spcAft>
            <a:buFont typeface="+mj-lt"/>
            <a:buAutoNum type="arabicPeriod"/>
          </a:pPr>
          <a:r>
            <a:rPr lang="en-US" sz="2400" b="0" i="0" kern="1200" dirty="0">
              <a:effectLst/>
              <a:latin typeface="Calibri" panose="020F0502020204030204" pitchFamily="34" charset="0"/>
              <a:ea typeface="Calibri" panose="020F0502020204030204" pitchFamily="34" charset="0"/>
              <a:cs typeface="Calibri" panose="020F0502020204030204" pitchFamily="34" charset="0"/>
            </a:rPr>
            <a:t>Σκεφτείτε τα δεδομένα που παρέχονται από αυτές τις πηγές και συνδυάστε τα με τις δικές σας γνώσεις και εμπειρίες.</a:t>
          </a:r>
        </a:p>
        <a:p>
          <a:pPr marL="228600" lvl="1" indent="-228600" algn="l" defTabSz="1066800">
            <a:lnSpc>
              <a:spcPct val="90000"/>
            </a:lnSpc>
            <a:spcBef>
              <a:spcPct val="0"/>
            </a:spcBef>
            <a:spcAft>
              <a:spcPct val="20000"/>
            </a:spcAft>
            <a:buFont typeface="+mj-lt"/>
            <a:buAutoNum type="arabicPeriod"/>
          </a:pPr>
          <a:r>
            <a:rPr lang="en-US" sz="2400" b="0" i="0" kern="1200" dirty="0">
              <a:effectLst/>
              <a:latin typeface="Calibri" panose="020F0502020204030204" pitchFamily="34" charset="0"/>
              <a:ea typeface="Calibri" panose="020F0502020204030204" pitchFamily="34" charset="0"/>
              <a:cs typeface="Calibri" panose="020F0502020204030204" pitchFamily="34" charset="0"/>
            </a:rPr>
            <a:t>Καταγράψτε και περιγράψτε τις βασικές προκλήσεις που αντιμετωπίζει η δημοκρατία στην Κύπρο σε αυτό το φύλλο εργασίας.</a:t>
          </a:r>
        </a:p>
      </dsp:txBody>
      <dsp:txXfrm>
        <a:off x="42515" y="2034012"/>
        <a:ext cx="11452418" cy="35719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F91B0-25AB-4DFA-B184-293DD15603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778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0" name="Google Shape;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dirty="0"/>
              <a:t>Πηγή εικόνας: </a:t>
            </a:r>
            <a:r>
              <a:rPr lang="en-GB" dirty="0"/>
              <a:t>https://cite.org.zw/the-truth-reality-behind-voter-apathy-in-matabeleland/ </a:t>
            </a:r>
            <a:endParaRPr dirty="0"/>
          </a:p>
        </p:txBody>
      </p:sp>
      <p:sp>
        <p:nvSpPr>
          <p:cNvPr id="67" name="Google Shape;67;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dirty="0"/>
              <a:t>Πηγή εικόνας: </a:t>
            </a:r>
            <a:r>
              <a:rPr lang="en-GB" dirty="0"/>
              <a:t>&lt;a href="https://unsplash.com/@djmalecki</a:t>
            </a:r>
            <a:r>
              <a:rPr lang="en-GB" dirty="0" err="1"/>
              <a:t>?utm_source=unsplash&amp;utm_medium=referral&amp;utm_content=creditCopyText</a:t>
            </a:r>
            <a:r>
              <a:rPr lang="en-GB" dirty="0"/>
              <a:t>"</a:t>
            </a:r>
            <a:r>
              <a:rPr lang="en-GB" dirty="0" err="1"/>
              <a:t>&gt;Dawid Małecki&lt;/a&gt; </a:t>
            </a:r>
            <a:r>
              <a:rPr lang="en-GB" dirty="0"/>
              <a:t>στο &lt;a href=</a:t>
            </a:r>
            <a:r>
              <a:rPr lang="en-GB" dirty="0" err="1"/>
              <a:t>"</a:t>
            </a:r>
            <a:r>
              <a:rPr lang="en-GB" dirty="0"/>
              <a:t>https://unsplash.com/photos/cmJDHgN6Xjw?utm_source=unsplash&amp;utm_medium=referral&amp;utm_content=creditCopyText"&gt;Unsplash&lt;/a&gt;.</a:t>
            </a:r>
          </a:p>
          <a:p>
            <a:pPr marL="0" lvl="0" indent="0" algn="l" rtl="0">
              <a:lnSpc>
                <a:spcPct val="100000"/>
              </a:lnSpc>
              <a:spcBef>
                <a:spcPts val="0"/>
              </a:spcBef>
              <a:spcAft>
                <a:spcPts val="0"/>
              </a:spcAft>
              <a:buSzPts val="1400"/>
              <a:buNone/>
            </a:pPr>
            <a:r>
              <a:rPr lang="en-GB" dirty="0"/>
              <a:t>  </a:t>
            </a:r>
            <a:endParaRPr dirty="0"/>
          </a:p>
        </p:txBody>
      </p:sp>
      <p:sp>
        <p:nvSpPr>
          <p:cNvPr id="73" name="Google Shape;7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9" name="Google Shape;79;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dirty="0"/>
              <a:t>Πηγή εικόνας: </a:t>
            </a:r>
            <a:r>
              <a:rPr lang="en-US" b="0" dirty="0"/>
              <a:t>&gt;Freepik&lt;/a&gt;.</a:t>
            </a:r>
            <a:endParaRPr b="0" dirty="0"/>
          </a:p>
        </p:txBody>
      </p:sp>
      <p:sp>
        <p:nvSpPr>
          <p:cNvPr id="84" name="Google Shape;8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dirty="0"/>
              <a:t>Πηγή εικόνας</a:t>
            </a:r>
            <a:r>
              <a:rPr lang="en-GB" dirty="0"/>
              <a:t>: </a:t>
            </a:r>
            <a:r>
              <a:rPr lang="en-US" dirty="0"/>
              <a:t>&lt;a href="https://www.freepik.com/free-vector/young-interracial-people-with-human-rights-label-vector-illustration-design_6360631.htm"&gt;Εικόνα από </a:t>
            </a:r>
            <a:r>
              <a:rPr lang="en-US" dirty="0" err="1"/>
              <a:t>gstudioimagen&lt;/a&gt; </a:t>
            </a:r>
            <a:r>
              <a:rPr lang="en-US" dirty="0"/>
              <a:t>στο </a:t>
            </a:r>
            <a:r>
              <a:rPr lang="en-US" dirty="0" err="1"/>
              <a:t>Freepik</a:t>
            </a:r>
            <a:endParaRPr dirty="0"/>
          </a:p>
        </p:txBody>
      </p:sp>
      <p:sp>
        <p:nvSpPr>
          <p:cNvPr id="89" name="Google Shape;8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CC0E5B-551A-C200-D982-1775550B4D55}"/>
              </a:ext>
            </a:extLst>
          </p:cNvPr>
          <p:cNvPicPr>
            <a:picLocks noChangeAspect="1"/>
          </p:cNvPicPr>
          <p:nvPr userDrawn="1"/>
        </p:nvPicPr>
        <p:blipFill>
          <a:blip r:embed="rId2"/>
          <a:stretch>
            <a:fillRect/>
          </a:stretch>
        </p:blipFill>
        <p:spPr>
          <a:xfrm>
            <a:off x="659935" y="3025833"/>
            <a:ext cx="10595497" cy="2709804"/>
          </a:xfrm>
          <a:prstGeom prst="rect">
            <a:avLst/>
          </a:prstGeom>
        </p:spPr>
      </p:pic>
      <p:sp>
        <p:nvSpPr>
          <p:cNvPr id="2" name="Title 1"/>
          <p:cNvSpPr>
            <a:spLocks noGrp="1"/>
          </p:cNvSpPr>
          <p:nvPr>
            <p:ph type="ctrTitle"/>
          </p:nvPr>
        </p:nvSpPr>
        <p:spPr>
          <a:xfrm>
            <a:off x="5886994" y="447930"/>
            <a:ext cx="6010271" cy="875935"/>
          </a:xfrm>
          <a:prstGeom prst="rect">
            <a:avLst/>
          </a:prstGeom>
          <a:noFill/>
        </p:spPr>
        <p:txBody>
          <a:bodyPr anchor="t">
            <a:normAutofit/>
          </a:bodyPr>
          <a:lstStyle>
            <a:lvl1pPr algn="l">
              <a:defRPr sz="3600" b="1">
                <a:solidFill>
                  <a:schemeClr val="accent3"/>
                </a:solidFill>
                <a:latin typeface="+mn-lt"/>
                <a:ea typeface="Roboto Slab" pitchFamily="2" charset="0"/>
              </a:defRPr>
            </a:lvl1pPr>
          </a:lstStyle>
          <a:p>
            <a:endParaRPr lang="el-GR" dirty="0"/>
          </a:p>
        </p:txBody>
      </p:sp>
      <p:sp>
        <p:nvSpPr>
          <p:cNvPr id="3" name="Subtitle 2"/>
          <p:cNvSpPr>
            <a:spLocks noGrp="1"/>
          </p:cNvSpPr>
          <p:nvPr>
            <p:ph type="subTitle" idx="1"/>
          </p:nvPr>
        </p:nvSpPr>
        <p:spPr>
          <a:xfrm>
            <a:off x="5886994" y="1532311"/>
            <a:ext cx="6010271" cy="632981"/>
          </a:xfrm>
          <a:prstGeom prst="rect">
            <a:avLst/>
          </a:prstGeom>
          <a:noFill/>
        </p:spPr>
        <p:txBody>
          <a:bodyPr lIns="0" tIns="0" rIns="0" bIns="0"/>
          <a:lstStyle>
            <a:lvl1pPr marL="0" indent="0" algn="l">
              <a:buNone/>
              <a:defRPr sz="2400" b="1" baseline="0">
                <a:solidFill>
                  <a:schemeClr val="accent1"/>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endParaRPr lang="en-US" dirty="0"/>
          </a:p>
        </p:txBody>
      </p:sp>
      <p:pic>
        <p:nvPicPr>
          <p:cNvPr id="6" name="Picture 5">
            <a:extLst>
              <a:ext uri="{FF2B5EF4-FFF2-40B4-BE49-F238E27FC236}">
                <a16:creationId xmlns:a16="http://schemas.microsoft.com/office/drawing/2014/main" id="{B54964F8-121F-57B2-47D8-F86F3B4D4F0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9936" y="1885953"/>
            <a:ext cx="2404998" cy="1862868"/>
          </a:xfrm>
          <a:prstGeom prst="rect">
            <a:avLst/>
          </a:prstGeom>
          <a:noFill/>
          <a:ln>
            <a:noFill/>
          </a:ln>
        </p:spPr>
      </p:pic>
      <p:pic>
        <p:nvPicPr>
          <p:cNvPr id="8" name="Picture 7">
            <a:extLst>
              <a:ext uri="{FF2B5EF4-FFF2-40B4-BE49-F238E27FC236}">
                <a16:creationId xmlns:a16="http://schemas.microsoft.com/office/drawing/2014/main" id="{5C45349E-CFF6-BAE9-0277-9AFEC2E63CB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3524" y="2095617"/>
            <a:ext cx="3650673" cy="3650673"/>
          </a:xfrm>
          <a:prstGeom prst="rect">
            <a:avLst/>
          </a:prstGeom>
        </p:spPr>
      </p:pic>
      <p:pic>
        <p:nvPicPr>
          <p:cNvPr id="9" name="Picture 8">
            <a:extLst>
              <a:ext uri="{FF2B5EF4-FFF2-40B4-BE49-F238E27FC236}">
                <a16:creationId xmlns:a16="http://schemas.microsoft.com/office/drawing/2014/main" id="{57EF2A2C-4A0F-40E6-66B7-87D38D7ADA20}"/>
              </a:ext>
            </a:extLst>
          </p:cNvPr>
          <p:cNvPicPr>
            <a:picLocks noChangeAspect="1"/>
          </p:cNvPicPr>
          <p:nvPr userDrawn="1"/>
        </p:nvPicPr>
        <p:blipFill>
          <a:blip r:embed="rId5"/>
          <a:stretch>
            <a:fillRect/>
          </a:stretch>
        </p:blipFill>
        <p:spPr>
          <a:xfrm>
            <a:off x="661070" y="424087"/>
            <a:ext cx="2408472" cy="844530"/>
          </a:xfrm>
          <a:prstGeom prst="rect">
            <a:avLst/>
          </a:prstGeom>
        </p:spPr>
      </p:pic>
      <p:sp>
        <p:nvSpPr>
          <p:cNvPr id="10" name="TextBox 9">
            <a:extLst>
              <a:ext uri="{FF2B5EF4-FFF2-40B4-BE49-F238E27FC236}">
                <a16:creationId xmlns:a16="http://schemas.microsoft.com/office/drawing/2014/main" id="{F0D85085-CAD9-93F9-66BA-FA273A8D5A08}"/>
              </a:ext>
            </a:extLst>
          </p:cNvPr>
          <p:cNvSpPr txBox="1"/>
          <p:nvPr userDrawn="1"/>
        </p:nvSpPr>
        <p:spPr>
          <a:xfrm>
            <a:off x="659935" y="5929501"/>
            <a:ext cx="11011135" cy="846386"/>
          </a:xfrm>
          <a:prstGeom prst="rect">
            <a:avLst/>
          </a:prstGeom>
          <a:noFill/>
        </p:spPr>
        <p:txBody>
          <a:bodyPr wrap="square" rtlCol="0">
            <a:spAutoFit/>
          </a:bodyPr>
          <a:lstStyle/>
          <a:p>
            <a:r>
              <a:rPr lang="en-US" sz="1400" b="0" i="0" kern="1200" dirty="0">
                <a:solidFill>
                  <a:schemeClr val="tx2"/>
                </a:solidFill>
                <a:effectLst/>
                <a:latin typeface="+mn-lt"/>
                <a:ea typeface="+mn-ea"/>
                <a:cs typeface="+mn-cs"/>
              </a:rPr>
              <a:t>The EMERGE: </a:t>
            </a:r>
            <a:r>
              <a:rPr lang="en-US" sz="1400" b="0" i="0" kern="1200" dirty="0" err="1">
                <a:solidFill>
                  <a:schemeClr val="tx2"/>
                </a:solidFill>
                <a:effectLst/>
                <a:latin typeface="+mn-lt"/>
                <a:ea typeface="+mn-ea"/>
                <a:cs typeface="+mn-cs"/>
              </a:rPr>
              <a:t>EMpowERinG</a:t>
            </a:r>
            <a:r>
              <a:rPr lang="en-US" sz="1400" b="0" i="0" kern="1200" dirty="0">
                <a:solidFill>
                  <a:schemeClr val="tx2"/>
                </a:solidFill>
                <a:effectLst/>
                <a:latin typeface="+mn-lt"/>
                <a:ea typeface="+mn-ea"/>
                <a:cs typeface="+mn-cs"/>
              </a:rPr>
              <a:t> civic Engagement and participation project benefits from a grant under the Active Citizens Fund Cyprus </a:t>
            </a:r>
            <a:r>
              <a:rPr lang="en-US" sz="1400" b="0" i="0" kern="1200" dirty="0" err="1">
                <a:solidFill>
                  <a:schemeClr val="tx2"/>
                </a:solidFill>
                <a:effectLst/>
                <a:latin typeface="+mn-lt"/>
                <a:ea typeface="+mn-ea"/>
                <a:cs typeface="+mn-cs"/>
              </a:rPr>
              <a:t>programme,funded</a:t>
            </a:r>
            <a:r>
              <a:rPr lang="en-US" sz="1400" b="0" i="0" kern="1200" dirty="0">
                <a:solidFill>
                  <a:schemeClr val="tx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spTree>
    <p:extLst>
      <p:ext uri="{BB962C8B-B14F-4D97-AF65-F5344CB8AC3E}">
        <p14:creationId xmlns:p14="http://schemas.microsoft.com/office/powerpoint/2010/main" val="193835968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Slide">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79865" y="2628902"/>
            <a:ext cx="7832271" cy="1600197"/>
          </a:xfrm>
          <a:prstGeom prst="rect">
            <a:avLst/>
          </a:prstGeom>
        </p:spPr>
        <p:txBody>
          <a:bodyPr anchor="ctr">
            <a:normAutofit/>
          </a:bodyPr>
          <a:lstStyle>
            <a:lvl1pPr algn="ctr">
              <a:defRPr sz="3200">
                <a:solidFill>
                  <a:schemeClr val="accent1"/>
                </a:solidFill>
                <a:latin typeface="+mn-lt"/>
                <a:ea typeface="Roboto Slab" pitchFamily="2" charset="0"/>
              </a:defRPr>
            </a:lvl1pPr>
          </a:lstStyle>
          <a:p>
            <a:r>
              <a:rPr lang="en-US" dirty="0"/>
              <a:t>Unit 2</a:t>
            </a:r>
            <a:endParaRPr lang="el-GR" dirty="0"/>
          </a:p>
        </p:txBody>
      </p:sp>
    </p:spTree>
    <p:extLst>
      <p:ext uri="{BB962C8B-B14F-4D97-AF65-F5344CB8AC3E}">
        <p14:creationId xmlns:p14="http://schemas.microsoft.com/office/powerpoint/2010/main" val="27653297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88573" y="3188147"/>
            <a:ext cx="7832271" cy="1600197"/>
          </a:xfrm>
          <a:prstGeom prst="rect">
            <a:avLst/>
          </a:prstGeom>
        </p:spPr>
        <p:txBody>
          <a:bodyPr anchor="ctr">
            <a:normAutofit/>
          </a:bodyPr>
          <a:lstStyle>
            <a:lvl1pPr algn="ctr">
              <a:defRPr sz="3200">
                <a:solidFill>
                  <a:schemeClr val="accent1"/>
                </a:solidFill>
                <a:latin typeface="+mn-lt"/>
                <a:ea typeface="Roboto Slab" pitchFamily="2" charset="0"/>
              </a:defRPr>
            </a:lvl1pPr>
          </a:lstStyle>
          <a:p>
            <a:r>
              <a:rPr lang="en-US" dirty="0"/>
              <a:t>End Slide</a:t>
            </a:r>
            <a:endParaRPr lang="el-GR" dirty="0"/>
          </a:p>
        </p:txBody>
      </p:sp>
      <p:pic>
        <p:nvPicPr>
          <p:cNvPr id="3" name="Picture 2">
            <a:extLst>
              <a:ext uri="{FF2B5EF4-FFF2-40B4-BE49-F238E27FC236}">
                <a16:creationId xmlns:a16="http://schemas.microsoft.com/office/drawing/2014/main" id="{E5B27FFA-DC85-8789-F6B0-63E931A21F4E}"/>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04572" y="228542"/>
            <a:ext cx="3382856" cy="2620299"/>
          </a:xfrm>
          <a:prstGeom prst="rect">
            <a:avLst/>
          </a:prstGeom>
          <a:noFill/>
          <a:ln>
            <a:noFill/>
          </a:ln>
        </p:spPr>
      </p:pic>
      <p:sp>
        <p:nvSpPr>
          <p:cNvPr id="12" name="TextBox 11">
            <a:extLst>
              <a:ext uri="{FF2B5EF4-FFF2-40B4-BE49-F238E27FC236}">
                <a16:creationId xmlns:a16="http://schemas.microsoft.com/office/drawing/2014/main" id="{F0D85085-CAD9-93F9-66BA-FA273A8D5A08}"/>
              </a:ext>
            </a:extLst>
          </p:cNvPr>
          <p:cNvSpPr txBox="1"/>
          <p:nvPr userDrawn="1"/>
        </p:nvSpPr>
        <p:spPr>
          <a:xfrm>
            <a:off x="3538330" y="5780782"/>
            <a:ext cx="8132740" cy="1077218"/>
          </a:xfrm>
          <a:prstGeom prst="rect">
            <a:avLst/>
          </a:prstGeom>
          <a:noFill/>
        </p:spPr>
        <p:txBody>
          <a:bodyPr wrap="square" rtlCol="0">
            <a:spAutoFit/>
          </a:bodyPr>
          <a:lstStyle/>
          <a:p>
            <a:r>
              <a:rPr lang="en-US" sz="1400" b="0" i="0" kern="1200" dirty="0">
                <a:solidFill>
                  <a:schemeClr val="bg2"/>
                </a:solidFill>
                <a:effectLst/>
                <a:latin typeface="+mn-lt"/>
                <a:ea typeface="+mn-ea"/>
                <a:cs typeface="+mn-cs"/>
              </a:rPr>
              <a:t>The EMERGE: </a:t>
            </a:r>
            <a:r>
              <a:rPr lang="en-US" sz="1400" b="0" i="0" kern="1200" dirty="0" err="1">
                <a:solidFill>
                  <a:schemeClr val="bg2"/>
                </a:solidFill>
                <a:effectLst/>
                <a:latin typeface="+mn-lt"/>
                <a:ea typeface="+mn-ea"/>
                <a:cs typeface="+mn-cs"/>
              </a:rPr>
              <a:t>EMpowERinG</a:t>
            </a:r>
            <a:r>
              <a:rPr lang="en-US" sz="1400" b="0" i="0" kern="1200" dirty="0">
                <a:solidFill>
                  <a:schemeClr val="bg2"/>
                </a:solidFill>
                <a:effectLst/>
                <a:latin typeface="+mn-lt"/>
                <a:ea typeface="+mn-ea"/>
                <a:cs typeface="+mn-cs"/>
              </a:rPr>
              <a:t> civic Engagement and participation project benefits from a grant under the Active Citizens Fund Cyprus </a:t>
            </a:r>
            <a:r>
              <a:rPr lang="en-US" sz="1400" b="0" i="0" kern="1200" dirty="0" err="1">
                <a:solidFill>
                  <a:schemeClr val="bg2"/>
                </a:solidFill>
                <a:effectLst/>
                <a:latin typeface="+mn-lt"/>
                <a:ea typeface="+mn-ea"/>
                <a:cs typeface="+mn-cs"/>
              </a:rPr>
              <a:t>programme,funded</a:t>
            </a:r>
            <a:r>
              <a:rPr lang="en-US" sz="1400" b="0" i="0" kern="1200" dirty="0">
                <a:solidFill>
                  <a:schemeClr val="bg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pic>
        <p:nvPicPr>
          <p:cNvPr id="14" name="Picture 13">
            <a:extLst>
              <a:ext uri="{FF2B5EF4-FFF2-40B4-BE49-F238E27FC236}">
                <a16:creationId xmlns:a16="http://schemas.microsoft.com/office/drawing/2014/main" id="{FADB2553-1790-7930-0462-00B75671622A}"/>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659936" y="5592418"/>
            <a:ext cx="2516506" cy="882412"/>
          </a:xfrm>
          <a:prstGeom prst="rect">
            <a:avLst/>
          </a:prstGeom>
        </p:spPr>
      </p:pic>
    </p:spTree>
    <p:extLst>
      <p:ext uri="{BB962C8B-B14F-4D97-AF65-F5344CB8AC3E}">
        <p14:creationId xmlns:p14="http://schemas.microsoft.com/office/powerpoint/2010/main" val="170890321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5" name="Content Placeholder 3"/>
          <p:cNvSpPr>
            <a:spLocks noGrp="1"/>
          </p:cNvSpPr>
          <p:nvPr>
            <p:ph sz="quarter" idx="12" hasCustomPrompt="1"/>
          </p:nvPr>
        </p:nvSpPr>
        <p:spPr>
          <a:xfrm>
            <a:off x="399370" y="1449389"/>
            <a:ext cx="11393260" cy="5096388"/>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241952493"/>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399369" y="1258817"/>
            <a:ext cx="11393261" cy="500784"/>
          </a:xfrm>
          <a:prstGeom prst="rect">
            <a:avLst/>
          </a:prstGeom>
          <a:noFill/>
        </p:spPr>
        <p:txBody>
          <a:bodyPr lIns="0" tIns="0" rIns="0" bIns="0" anchor="ctr" anchorCtr="0"/>
          <a:lstStyle>
            <a:lvl1pPr>
              <a:defRPr sz="2000" b="1" baseline="0">
                <a:solidFill>
                  <a:schemeClr val="accent3"/>
                </a:solidFill>
                <a:latin typeface="+mn-lt"/>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399370" y="1994263"/>
            <a:ext cx="11393260" cy="4603389"/>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3299412855"/>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5" name="Content Placeholder 3"/>
          <p:cNvSpPr>
            <a:spLocks noGrp="1"/>
          </p:cNvSpPr>
          <p:nvPr>
            <p:ph sz="quarter" idx="11" hasCustomPrompt="1"/>
          </p:nvPr>
        </p:nvSpPr>
        <p:spPr>
          <a:xfrm>
            <a:off x="399370"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6" name="Content Placeholder 3"/>
          <p:cNvSpPr>
            <a:spLocks noGrp="1"/>
          </p:cNvSpPr>
          <p:nvPr>
            <p:ph sz="quarter" idx="12" hasCustomPrompt="1"/>
          </p:nvPr>
        </p:nvSpPr>
        <p:spPr>
          <a:xfrm>
            <a:off x="6273801"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1440594222"/>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399370" y="1285794"/>
            <a:ext cx="11393260" cy="506611"/>
          </a:xfrm>
          <a:prstGeom prst="rect">
            <a:avLst/>
          </a:prstGeom>
          <a:noFill/>
        </p:spPr>
        <p:txBody>
          <a:bodyPr lIns="0" tIns="0" rIns="0" bIns="0" anchor="ctr" anchorCtr="0"/>
          <a:lstStyle>
            <a:lvl1pPr marL="0" marR="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sz="2000" b="1" baseline="0">
                <a:solidFill>
                  <a:schemeClr val="accent3"/>
                </a:solidFill>
                <a:latin typeface="+mn-lt"/>
              </a:defRPr>
            </a:lvl1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dirty="0"/>
          </a:p>
        </p:txBody>
      </p:sp>
      <p:sp>
        <p:nvSpPr>
          <p:cNvPr id="9" name="Content Placeholder 3"/>
          <p:cNvSpPr>
            <a:spLocks noGrp="1"/>
          </p:cNvSpPr>
          <p:nvPr>
            <p:ph sz="quarter" idx="11" hasCustomPrompt="1"/>
          </p:nvPr>
        </p:nvSpPr>
        <p:spPr>
          <a:xfrm>
            <a:off x="399370"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11" name="Content Placeholder 3"/>
          <p:cNvSpPr>
            <a:spLocks noGrp="1"/>
          </p:cNvSpPr>
          <p:nvPr>
            <p:ph sz="quarter" idx="12" hasCustomPrompt="1"/>
          </p:nvPr>
        </p:nvSpPr>
        <p:spPr>
          <a:xfrm>
            <a:off x="6273801"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741085898"/>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1"/>
            <a:ext cx="12192000" cy="1071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itle Placeholder 7"/>
          <p:cNvSpPr>
            <a:spLocks noGrp="1"/>
          </p:cNvSpPr>
          <p:nvPr>
            <p:ph type="title"/>
          </p:nvPr>
        </p:nvSpPr>
        <p:spPr>
          <a:xfrm>
            <a:off x="399370" y="174449"/>
            <a:ext cx="11393260" cy="675444"/>
          </a:xfrm>
          <a:prstGeom prst="rect">
            <a:avLst/>
          </a:prstGeom>
        </p:spPr>
        <p:txBody>
          <a:bodyPr vert="horz" lIns="0" tIns="0" rIns="0" bIns="0" rtlCol="0" anchor="ctr">
            <a:noAutofit/>
          </a:bodyPr>
          <a:lstStyle/>
          <a:p>
            <a:endParaRPr lang="el-GR" dirty="0"/>
          </a:p>
        </p:txBody>
      </p:sp>
    </p:spTree>
    <p:extLst>
      <p:ext uri="{BB962C8B-B14F-4D97-AF65-F5344CB8AC3E}">
        <p14:creationId xmlns:p14="http://schemas.microsoft.com/office/powerpoint/2010/main" val="368254165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defTabSz="914377" rtl="0" eaLnBrk="1" latinLnBrk="0" hangingPunct="1">
        <a:lnSpc>
          <a:spcPct val="100000"/>
        </a:lnSpc>
        <a:spcBef>
          <a:spcPct val="0"/>
        </a:spcBef>
        <a:buNone/>
        <a:defRPr sz="2800" kern="1200">
          <a:solidFill>
            <a:schemeClr val="bg1"/>
          </a:solidFill>
          <a:latin typeface="+mn-lt"/>
          <a:ea typeface="Roboto Slab" pitchFamily="2" charset="0"/>
          <a:cs typeface="+mj-cs"/>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cyuxphTb0y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56;p1">
            <a:extLst>
              <a:ext uri="{FF2B5EF4-FFF2-40B4-BE49-F238E27FC236}">
                <a16:creationId xmlns:a16="http://schemas.microsoft.com/office/drawing/2014/main" id="{5F49ABEB-7C88-BC83-6C65-35F41088D4A9}"/>
              </a:ext>
            </a:extLst>
          </p:cNvPr>
          <p:cNvSpPr txBox="1">
            <a:spLocks/>
          </p:cNvSpPr>
          <p:nvPr/>
        </p:nvSpPr>
        <p:spPr>
          <a:xfrm>
            <a:off x="5267325" y="492942"/>
            <a:ext cx="6428649" cy="1167946"/>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187498"/>
              </a:buClr>
              <a:buSzPts val="3600"/>
              <a:buFont typeface="Calibri"/>
              <a:buNone/>
              <a:tabLst/>
              <a:defRPr/>
            </a:pPr>
            <a:r>
              <a:rPr kumimoji="0" lang="el-GR" sz="2400" b="0" i="0" u="none" strike="noStrike" kern="0" cap="none" spc="0" normalizeH="0" baseline="0" noProof="0" dirty="0">
                <a:ln>
                  <a:noFill/>
                </a:ln>
                <a:solidFill>
                  <a:srgbClr val="187498"/>
                </a:solidFill>
                <a:effectLst/>
                <a:uLnTx/>
                <a:uFillTx/>
                <a:latin typeface="Calibri"/>
                <a:ea typeface="Calibri"/>
                <a:cs typeface="Calibri"/>
                <a:sym typeface="Calibri"/>
              </a:rPr>
              <a:t>Ενότητα 1</a:t>
            </a:r>
            <a:br>
              <a:rPr kumimoji="0" lang="el-GR" sz="3200" b="1" i="0" u="none" strike="noStrike" kern="0" cap="none" spc="0" normalizeH="0" baseline="0" noProof="0" dirty="0">
                <a:ln>
                  <a:noFill/>
                </a:ln>
                <a:solidFill>
                  <a:srgbClr val="187498"/>
                </a:solidFill>
                <a:effectLst/>
                <a:uLnTx/>
                <a:uFillTx/>
                <a:latin typeface="Calibri"/>
                <a:ea typeface="Calibri"/>
                <a:cs typeface="Calibri"/>
                <a:sym typeface="Calibri"/>
              </a:rPr>
            </a:br>
            <a:r>
              <a:rPr kumimoji="0" lang="el-GR" sz="3200" b="1" i="0" u="none" strike="noStrike" kern="0" cap="none" spc="0" normalizeH="0" baseline="0" noProof="0" dirty="0">
                <a:ln>
                  <a:noFill/>
                </a:ln>
                <a:solidFill>
                  <a:srgbClr val="187498"/>
                </a:solidFill>
                <a:effectLst/>
                <a:uLnTx/>
                <a:uFillTx/>
                <a:latin typeface="Calibri"/>
                <a:ea typeface="Calibri"/>
                <a:cs typeface="Calibri"/>
                <a:sym typeface="Calibri"/>
              </a:rPr>
              <a:t>Δημοκρατικά ιδεώδη και θεσμοί </a:t>
            </a:r>
          </a:p>
        </p:txBody>
      </p:sp>
      <p:sp>
        <p:nvSpPr>
          <p:cNvPr id="3" name="Rectangle 2">
            <a:extLst>
              <a:ext uri="{FF2B5EF4-FFF2-40B4-BE49-F238E27FC236}">
                <a16:creationId xmlns:a16="http://schemas.microsoft.com/office/drawing/2014/main" id="{F9B19BCB-94F3-0F3D-0C50-A7D397DB3FC6}"/>
              </a:ext>
            </a:extLst>
          </p:cNvPr>
          <p:cNvSpPr/>
          <p:nvPr/>
        </p:nvSpPr>
        <p:spPr>
          <a:xfrm>
            <a:off x="5153751" y="1417048"/>
            <a:ext cx="6916909" cy="487680"/>
          </a:xfrm>
          <a:prstGeom prst="rect">
            <a:avLst/>
          </a:prstGeom>
          <a:solidFill>
            <a:srgbClr val="EB535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7" name="Google Shape;57;p1">
            <a:extLst>
              <a:ext uri="{FF2B5EF4-FFF2-40B4-BE49-F238E27FC236}">
                <a16:creationId xmlns:a16="http://schemas.microsoft.com/office/drawing/2014/main" id="{566C83D4-E979-22AD-9D3A-C6431274AC21}"/>
              </a:ext>
            </a:extLst>
          </p:cNvPr>
          <p:cNvSpPr txBox="1">
            <a:spLocks/>
          </p:cNvSpPr>
          <p:nvPr/>
        </p:nvSpPr>
        <p:spPr>
          <a:xfrm>
            <a:off x="5267325" y="1496331"/>
            <a:ext cx="6602454" cy="32911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90000"/>
              </a:lnSpc>
              <a:spcBef>
                <a:spcPts val="0"/>
              </a:spcBef>
              <a:spcAft>
                <a:spcPts val="0"/>
              </a:spcAft>
              <a:buClr>
                <a:srgbClr val="EB5353"/>
              </a:buClr>
              <a:buSzPts val="2400"/>
              <a:buFont typeface="Arial"/>
              <a:buNone/>
              <a:tabLst/>
              <a:defRPr/>
            </a:pPr>
            <a:r>
              <a:rPr kumimoji="0" lang="el-GR" sz="2200" b="1" i="0" u="none" strike="noStrike" kern="0" cap="none" spc="0" normalizeH="0" baseline="0" noProof="0">
                <a:ln>
                  <a:noFill/>
                </a:ln>
                <a:solidFill>
                  <a:srgbClr val="FFFFFF"/>
                </a:solidFill>
                <a:effectLst/>
                <a:uLnTx/>
                <a:uFillTx/>
                <a:latin typeface="Calibri"/>
                <a:ea typeface="Calibri"/>
                <a:cs typeface="Calibri"/>
                <a:sym typeface="Calibri"/>
              </a:rPr>
              <a:t>Υποε</a:t>
            </a:r>
            <a:r>
              <a:rPr kumimoji="0" lang="en-US" sz="2200" b="1" i="0" u="none" strike="noStrike" kern="0" cap="none" spc="0" normalizeH="0" baseline="0" noProof="0">
                <a:ln>
                  <a:noFill/>
                </a:ln>
                <a:solidFill>
                  <a:srgbClr val="FFFFFF"/>
                </a:solidFill>
                <a:effectLst/>
                <a:uLnTx/>
                <a:uFillTx/>
                <a:latin typeface="Calibri"/>
                <a:ea typeface="Calibri"/>
                <a:cs typeface="Calibri"/>
                <a:sym typeface="Calibri"/>
              </a:rPr>
              <a:t>νότητα 3: Προκλήσεις της σύγχρονης δημοκρατίας</a:t>
            </a:r>
          </a:p>
          <a:p>
            <a:pPr marL="0" marR="0" lvl="0" indent="0" algn="l" defTabSz="914400" rtl="0" eaLnBrk="1" fontAlgn="auto" latinLnBrk="0" hangingPunct="1">
              <a:lnSpc>
                <a:spcPct val="90000"/>
              </a:lnSpc>
              <a:spcBef>
                <a:spcPts val="0"/>
              </a:spcBef>
              <a:spcAft>
                <a:spcPts val="0"/>
              </a:spcAft>
              <a:buClr>
                <a:srgbClr val="EB5353"/>
              </a:buClr>
              <a:buSzPts val="2400"/>
              <a:buFont typeface="Arial"/>
              <a:buNone/>
              <a:tabLst/>
              <a:defRPr/>
            </a:pPr>
            <a:r>
              <a:rPr kumimoji="0" lang="en-US" sz="2200" b="1" i="0" u="none" strike="noStrike" kern="0" cap="none" spc="0" normalizeH="0" baseline="0" noProof="0">
                <a:ln>
                  <a:noFill/>
                </a:ln>
                <a:solidFill>
                  <a:srgbClr val="FFFFFF"/>
                </a:solidFill>
                <a:effectLst/>
                <a:uLnTx/>
                <a:uFillTx/>
                <a:latin typeface="Calibri"/>
                <a:ea typeface="Calibri"/>
                <a:cs typeface="Calibri"/>
                <a:sym typeface="Calibri"/>
              </a:rPr>
              <a:t> </a:t>
            </a:r>
            <a:endParaRPr kumimoji="0" lang="en-US" sz="22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20343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0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body" idx="1"/>
          </p:nvPr>
        </p:nvSpPr>
        <p:spPr>
          <a:xfrm>
            <a:off x="882316" y="1310411"/>
            <a:ext cx="10056717" cy="5187240"/>
          </a:xfrm>
          <a:prstGeom prst="rect">
            <a:avLst/>
          </a:prstGeom>
          <a:noFill/>
          <a:ln>
            <a:solidFill>
              <a:schemeClr val="bg1"/>
            </a:solidFill>
          </a:ln>
        </p:spPr>
        <p:txBody>
          <a:bodyPr spcFirstLastPara="1" wrap="square" lIns="0" tIns="0" rIns="0" bIns="0" anchor="t" anchorCtr="0">
            <a:noAutofit/>
          </a:bodyPr>
          <a:lstStyle/>
          <a:p>
            <a:pPr marL="0" lvl="0" indent="0" algn="l" rtl="0">
              <a:lnSpc>
                <a:spcPct val="150000"/>
              </a:lnSpc>
              <a:spcBef>
                <a:spcPts val="0"/>
              </a:spcBef>
              <a:spcAft>
                <a:spcPts val="0"/>
              </a:spcAft>
              <a:buClr>
                <a:schemeClr val="accent1"/>
              </a:buClr>
              <a:buSzPts val="1800"/>
            </a:pPr>
            <a:r>
              <a:rPr lang="en-GB" sz="2400" dirty="0">
                <a:solidFill>
                  <a:schemeClr val="tx1"/>
                </a:solidFill>
              </a:rPr>
              <a:t>Παρακολουθήστε το ακόλουθο </a:t>
            </a:r>
            <a:r>
              <a:rPr lang="en-GB" sz="2400" u="sng" dirty="0">
                <a:solidFill>
                  <a:schemeClr val="tx1"/>
                </a:solidFill>
                <a:hlinkClick r:id="rId3"/>
              </a:rPr>
              <a:t>βίντεο</a:t>
            </a:r>
            <a:r>
              <a:rPr lang="en-GB" sz="2400" u="sng" dirty="0">
                <a:solidFill>
                  <a:schemeClr val="tx1"/>
                </a:solidFill>
              </a:rPr>
              <a:t>.</a:t>
            </a:r>
          </a:p>
          <a:p>
            <a:pPr marL="0" lvl="0" indent="0" algn="l" rtl="0">
              <a:lnSpc>
                <a:spcPct val="150000"/>
              </a:lnSpc>
              <a:spcBef>
                <a:spcPts val="0"/>
              </a:spcBef>
              <a:spcAft>
                <a:spcPts val="0"/>
              </a:spcAft>
              <a:buClr>
                <a:schemeClr val="accent1"/>
              </a:buClr>
              <a:buSzPts val="1800"/>
            </a:pPr>
            <a:endParaRPr sz="2400" u="sng" dirty="0">
              <a:solidFill>
                <a:schemeClr val="tx1"/>
              </a:solidFill>
            </a:endParaRPr>
          </a:p>
          <a:p>
            <a:pPr marL="0" lvl="0" indent="0" algn="l" rtl="0">
              <a:lnSpc>
                <a:spcPct val="150000"/>
              </a:lnSpc>
              <a:spcBef>
                <a:spcPts val="0"/>
              </a:spcBef>
              <a:spcAft>
                <a:spcPts val="0"/>
              </a:spcAft>
              <a:buClr>
                <a:schemeClr val="accent1"/>
              </a:buClr>
              <a:buSzPts val="1800"/>
            </a:pPr>
            <a:r>
              <a:rPr lang="en-GB" sz="2400" b="1" i="1" dirty="0">
                <a:solidFill>
                  <a:schemeClr val="tx1"/>
                </a:solidFill>
              </a:rPr>
              <a:t>Εκτιμήσεις:</a:t>
            </a:r>
            <a:endParaRPr sz="2400" b="1" i="1" dirty="0">
              <a:solidFill>
                <a:schemeClr val="tx1"/>
              </a:solidFill>
            </a:endParaRPr>
          </a:p>
          <a:p>
            <a:pPr marL="342900" lvl="0" indent="-342900" algn="l" rtl="0">
              <a:lnSpc>
                <a:spcPct val="250000"/>
              </a:lnSpc>
              <a:spcBef>
                <a:spcPts val="0"/>
              </a:spcBef>
              <a:spcAft>
                <a:spcPts val="0"/>
              </a:spcAft>
              <a:buClrTx/>
              <a:buSzPts val="1800"/>
              <a:buFont typeface="Wingdings" panose="05000000000000000000" pitchFamily="2" charset="2"/>
              <a:buChar char="§"/>
            </a:pPr>
            <a:r>
              <a:rPr lang="en-GB" sz="2400" dirty="0">
                <a:solidFill>
                  <a:schemeClr val="tx1"/>
                </a:solidFill>
              </a:rPr>
              <a:t>Ποιες είναι οι </a:t>
            </a:r>
            <a:r>
              <a:rPr lang="en-GB" sz="2400" b="1" dirty="0">
                <a:solidFill>
                  <a:schemeClr val="tx1"/>
                </a:solidFill>
              </a:rPr>
              <a:t>κύριες προκλήσεις </a:t>
            </a:r>
            <a:r>
              <a:rPr lang="en-GB" sz="2400" dirty="0">
                <a:solidFill>
                  <a:schemeClr val="tx1"/>
                </a:solidFill>
              </a:rPr>
              <a:t>που αντιμετωπίζει σήμερα η δημοκρατία;</a:t>
            </a:r>
            <a:endParaRPr sz="2400" dirty="0">
              <a:solidFill>
                <a:schemeClr val="tx1"/>
              </a:solidFill>
            </a:endParaRPr>
          </a:p>
          <a:p>
            <a:pPr marL="342900" lvl="0" indent="-342900" algn="l" rtl="0">
              <a:lnSpc>
                <a:spcPct val="250000"/>
              </a:lnSpc>
              <a:spcBef>
                <a:spcPts val="0"/>
              </a:spcBef>
              <a:spcAft>
                <a:spcPts val="0"/>
              </a:spcAft>
              <a:buClrTx/>
              <a:buSzPts val="1800"/>
              <a:buFont typeface="Wingdings" panose="05000000000000000000" pitchFamily="2" charset="2"/>
              <a:buChar char="§"/>
            </a:pPr>
            <a:r>
              <a:rPr lang="en-GB" sz="2400" dirty="0" err="1">
                <a:solidFill>
                  <a:schemeClr val="tx1"/>
                </a:solidFill>
              </a:rPr>
              <a:t>Ποι</a:t>
            </a:r>
            <a:r>
              <a:rPr lang="el-GR" sz="2400" dirty="0">
                <a:solidFill>
                  <a:schemeClr val="tx1"/>
                </a:solidFill>
              </a:rPr>
              <a:t>α</a:t>
            </a:r>
            <a:r>
              <a:rPr lang="en-GB" sz="2400" dirty="0">
                <a:solidFill>
                  <a:schemeClr val="tx1"/>
                </a:solidFill>
              </a:rPr>
              <a:t> </a:t>
            </a:r>
            <a:r>
              <a:rPr lang="en-GB" sz="2400" dirty="0" err="1">
                <a:solidFill>
                  <a:schemeClr val="tx1"/>
                </a:solidFill>
              </a:rPr>
              <a:t>θεωρείτε</a:t>
            </a:r>
            <a:r>
              <a:rPr lang="en-GB" sz="2400" dirty="0">
                <a:solidFill>
                  <a:schemeClr val="tx1"/>
                </a:solidFill>
              </a:rPr>
              <a:t> τ</a:t>
            </a:r>
            <a:r>
              <a:rPr lang="el-GR" sz="2400" dirty="0">
                <a:solidFill>
                  <a:schemeClr val="tx1"/>
                </a:solidFill>
              </a:rPr>
              <a:t>ην </a:t>
            </a:r>
            <a:r>
              <a:rPr lang="en-GB" sz="2400" dirty="0">
                <a:solidFill>
                  <a:schemeClr val="tx1"/>
                </a:solidFill>
              </a:rPr>
              <a:t>π</a:t>
            </a:r>
            <a:r>
              <a:rPr lang="en-GB" sz="2400" dirty="0" err="1">
                <a:solidFill>
                  <a:schemeClr val="tx1"/>
                </a:solidFill>
              </a:rPr>
              <a:t>ιο</a:t>
            </a:r>
            <a:r>
              <a:rPr lang="en-GB" sz="2400" dirty="0">
                <a:solidFill>
                  <a:schemeClr val="tx1"/>
                </a:solidFill>
              </a:rPr>
              <a:t> </a:t>
            </a:r>
            <a:r>
              <a:rPr lang="en-GB" sz="2400" dirty="0" err="1">
                <a:solidFill>
                  <a:schemeClr val="tx1"/>
                </a:solidFill>
              </a:rPr>
              <a:t>σημ</a:t>
            </a:r>
            <a:r>
              <a:rPr lang="en-GB" sz="2400" dirty="0">
                <a:solidFill>
                  <a:schemeClr val="tx1"/>
                </a:solidFill>
              </a:rPr>
              <a:t>αντικ</a:t>
            </a:r>
            <a:r>
              <a:rPr lang="el-GR" sz="2400" dirty="0">
                <a:solidFill>
                  <a:schemeClr val="tx1"/>
                </a:solidFill>
              </a:rPr>
              <a:t>ή</a:t>
            </a:r>
            <a:r>
              <a:rPr lang="en-GB" sz="2400" dirty="0">
                <a:solidFill>
                  <a:schemeClr val="tx1"/>
                </a:solidFill>
              </a:rPr>
              <a:t>;</a:t>
            </a:r>
            <a:endParaRPr sz="2400" dirty="0">
              <a:solidFill>
                <a:schemeClr val="tx1"/>
              </a:solidFill>
            </a:endParaRPr>
          </a:p>
          <a:p>
            <a:pPr marL="342900" lvl="0" indent="-342900" algn="l" rtl="0">
              <a:lnSpc>
                <a:spcPct val="250000"/>
              </a:lnSpc>
              <a:spcBef>
                <a:spcPts val="0"/>
              </a:spcBef>
              <a:spcAft>
                <a:spcPts val="0"/>
              </a:spcAft>
              <a:buClrTx/>
              <a:buSzPts val="1800"/>
              <a:buFont typeface="Wingdings" panose="05000000000000000000" pitchFamily="2" charset="2"/>
              <a:buChar char="§"/>
            </a:pPr>
            <a:r>
              <a:rPr lang="en-GB" sz="2400" dirty="0">
                <a:solidFill>
                  <a:schemeClr val="tx1"/>
                </a:solidFill>
              </a:rPr>
              <a:t>Τι κάνουμε </a:t>
            </a:r>
            <a:r>
              <a:rPr lang="en-GB" sz="2400" dirty="0" err="1">
                <a:solidFill>
                  <a:schemeClr val="tx1"/>
                </a:solidFill>
              </a:rPr>
              <a:t>ως</a:t>
            </a:r>
            <a:r>
              <a:rPr lang="en-GB" sz="2400" dirty="0">
                <a:solidFill>
                  <a:schemeClr val="tx1"/>
                </a:solidFill>
              </a:rPr>
              <a:t> </a:t>
            </a:r>
            <a:r>
              <a:rPr lang="el-GR" sz="2400" dirty="0" err="1">
                <a:solidFill>
                  <a:schemeClr val="tx1"/>
                </a:solidFill>
              </a:rPr>
              <a:t>πο</a:t>
            </a:r>
            <a:r>
              <a:rPr lang="en-GB" sz="2400" dirty="0" err="1">
                <a:solidFill>
                  <a:schemeClr val="tx1"/>
                </a:solidFill>
              </a:rPr>
              <a:t>λίτες</a:t>
            </a:r>
            <a:r>
              <a:rPr lang="el-GR" sz="2400" dirty="0">
                <a:solidFill>
                  <a:schemeClr val="tx1"/>
                </a:solidFill>
              </a:rPr>
              <a:t>,</a:t>
            </a:r>
            <a:r>
              <a:rPr lang="en-GB" sz="2400" dirty="0">
                <a:solidFill>
                  <a:schemeClr val="tx1"/>
                </a:solidFill>
              </a:rPr>
              <a:t> για να ξεπεράσουμε αυτές τις προκλήσεις;</a:t>
            </a:r>
            <a:endParaRPr sz="2400" dirty="0">
              <a:solidFill>
                <a:schemeClr val="tx1"/>
              </a:solidFill>
            </a:endParaRPr>
          </a:p>
          <a:p>
            <a:pPr marL="0" lvl="0" indent="0" algn="just" rtl="0">
              <a:lnSpc>
                <a:spcPct val="90000"/>
              </a:lnSpc>
              <a:spcBef>
                <a:spcPts val="0"/>
              </a:spcBef>
              <a:spcAft>
                <a:spcPts val="0"/>
              </a:spcAft>
              <a:buClr>
                <a:schemeClr val="accent1"/>
              </a:buClr>
              <a:buSzPts val="1800"/>
              <a:buNone/>
            </a:pPr>
            <a:endParaRPr sz="2400" dirty="0"/>
          </a:p>
          <a:p>
            <a:pPr marL="342900" lvl="0" indent="-228600" algn="just" rtl="0">
              <a:lnSpc>
                <a:spcPct val="90000"/>
              </a:lnSpc>
              <a:spcBef>
                <a:spcPts val="0"/>
              </a:spcBef>
              <a:spcAft>
                <a:spcPts val="0"/>
              </a:spcAft>
              <a:buClr>
                <a:schemeClr val="accent1"/>
              </a:buClr>
              <a:buSzPts val="1800"/>
              <a:buFont typeface="Arial"/>
              <a:buNone/>
            </a:pPr>
            <a:endParaRPr sz="2400" u="sng" dirty="0"/>
          </a:p>
          <a:p>
            <a:pPr marL="0" lvl="0" indent="0" algn="just" rtl="0">
              <a:lnSpc>
                <a:spcPct val="90000"/>
              </a:lnSpc>
              <a:spcBef>
                <a:spcPts val="0"/>
              </a:spcBef>
              <a:spcAft>
                <a:spcPts val="0"/>
              </a:spcAft>
              <a:buClr>
                <a:schemeClr val="accent1"/>
              </a:buClr>
              <a:buSzPts val="1800"/>
              <a:buNone/>
            </a:pPr>
            <a:endParaRPr sz="2400" dirty="0"/>
          </a:p>
        </p:txBody>
      </p:sp>
      <p:sp>
        <p:nvSpPr>
          <p:cNvPr id="63"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br>
              <a:rPr lang="en-GB" b="1" dirty="0"/>
            </a:br>
            <a:r>
              <a:rPr lang="en-GB" b="1" dirty="0"/>
              <a:t>Προσδιορισμός των προκλήσεων της δημοκρατίας </a:t>
            </a:r>
            <a:br>
              <a:rPr lang="en-GB" dirty="0"/>
            </a:b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6"/>
          <p:cNvSpPr txBox="1">
            <a:spLocks noGrp="1"/>
          </p:cNvSpPr>
          <p:nvPr>
            <p:ph type="body" idx="1"/>
          </p:nvPr>
        </p:nvSpPr>
        <p:spPr>
          <a:xfrm>
            <a:off x="399370" y="1694180"/>
            <a:ext cx="8088040" cy="5728335"/>
          </a:xfrm>
          <a:prstGeom prst="rect">
            <a:avLst/>
          </a:prstGeom>
          <a:noFill/>
          <a:ln>
            <a:noFill/>
          </a:ln>
        </p:spPr>
        <p:txBody>
          <a:bodyPr spcFirstLastPara="1" wrap="square" lIns="0" tIns="0" rIns="0" bIns="0" anchor="t" anchorCtr="0">
            <a:noAutofit/>
          </a:bodyPr>
          <a:lstStyle/>
          <a:p>
            <a:pPr marL="228600" indent="0" algn="l">
              <a:lnSpc>
                <a:spcPct val="100000"/>
              </a:lnSpc>
            </a:pPr>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Μειωμένη συμμετοχή στις εκλογές</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lnSpc>
                <a:spcPct val="100000"/>
              </a:lnSpc>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Μειωμένη συμμετοχή των ψηφοφόρων στις καθιερωμένες δημοκρατίες.</a:t>
            </a:r>
            <a:endParaRPr lang="en-US" sz="1800" b="1" i="0" dirty="0">
              <a:effectLst/>
              <a:latin typeface="Calibri" panose="020F0502020204030204" pitchFamily="34" charset="0"/>
              <a:ea typeface="Calibri" panose="020F0502020204030204" pitchFamily="34" charset="0"/>
              <a:cs typeface="Calibri" panose="020F0502020204030204" pitchFamily="34" charset="0"/>
            </a:endParaRPr>
          </a:p>
          <a:p>
            <a:pPr marL="228600" indent="0" algn="l">
              <a:lnSpc>
                <a:spcPct val="100000"/>
              </a:lnSpc>
            </a:pPr>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Επιπτώσεις της απάθειας</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lnSpc>
                <a:spcPct val="100000"/>
              </a:lnSpc>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Κυβερνήσεις εκλεγμένες από μειοψηφία, που αντανακλούν την αδιαφορία.</a:t>
            </a:r>
          </a:p>
          <a:p>
            <a:pPr marL="742950" lvl="1" indent="-285750" algn="l">
              <a:lnSpc>
                <a:spcPct val="100000"/>
              </a:lnSpc>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έλλειψη πολιτικής κατανόησης συμβάλλει στην απομάκρυνση των ψηφοφόρων.</a:t>
            </a:r>
          </a:p>
          <a:p>
            <a:pPr marL="228600" indent="0" algn="l">
              <a:lnSpc>
                <a:spcPct val="100000"/>
              </a:lnSpc>
            </a:pPr>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Συνέπειες της απάθειας</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lnSpc>
                <a:spcPct val="100000"/>
              </a:lnSpc>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Παρεμποδίζει την εθνική ανάπτυξη και την αποτελεσματικότητα της νομοθεσίας.</a:t>
            </a:r>
          </a:p>
          <a:p>
            <a:pPr marL="742950" lvl="1" indent="-285750" algn="l">
              <a:lnSpc>
                <a:spcPct val="100000"/>
              </a:lnSpc>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Αποδυναμώνει τους ελέγχους και τις ισορροπίες στη διακυβέρνηση.</a:t>
            </a:r>
          </a:p>
          <a:p>
            <a:pPr marL="228600" indent="0" algn="l">
              <a:lnSpc>
                <a:spcPct val="100000"/>
              </a:lnSpc>
            </a:pPr>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Η αποχή ως έκφραση</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lnSpc>
                <a:spcPct val="100000"/>
              </a:lnSpc>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μη ψήφος ως σκόπιμη πολιτική δήλωση.</a:t>
            </a:r>
          </a:p>
          <a:p>
            <a:pPr marL="514350" lvl="0" indent="-171450" algn="just" rtl="0">
              <a:lnSpc>
                <a:spcPct val="100000"/>
              </a:lnSpc>
              <a:spcBef>
                <a:spcPts val="1000"/>
              </a:spcBef>
              <a:spcAft>
                <a:spcPts val="0"/>
              </a:spcAft>
              <a:buSzPts val="1800"/>
              <a:buFont typeface="Arial"/>
              <a:buNone/>
            </a:pPr>
            <a:endParaRPr lang="en-US" dirty="0"/>
          </a:p>
          <a:p>
            <a:pPr marL="514350" lvl="0" indent="-171450" algn="just" rtl="0">
              <a:lnSpc>
                <a:spcPct val="100000"/>
              </a:lnSpc>
              <a:spcBef>
                <a:spcPts val="1000"/>
              </a:spcBef>
              <a:spcAft>
                <a:spcPts val="0"/>
              </a:spcAft>
              <a:buSzPts val="1800"/>
              <a:buFont typeface="Arial"/>
              <a:buNone/>
            </a:pPr>
            <a:endParaRPr dirty="0"/>
          </a:p>
        </p:txBody>
      </p:sp>
      <p:pic>
        <p:nvPicPr>
          <p:cNvPr id="2" name="Picture 1">
            <a:extLst>
              <a:ext uri="{FF2B5EF4-FFF2-40B4-BE49-F238E27FC236}">
                <a16:creationId xmlns:a16="http://schemas.microsoft.com/office/drawing/2014/main" id="{960BA8A4-F059-4FC4-8B2B-BE0CAE0B7BF8}"/>
              </a:ext>
            </a:extLst>
          </p:cNvPr>
          <p:cNvPicPr>
            <a:picLocks noChangeAspect="1"/>
          </p:cNvPicPr>
          <p:nvPr/>
        </p:nvPicPr>
        <p:blipFill>
          <a:blip r:embed="rId3"/>
          <a:stretch>
            <a:fillRect/>
          </a:stretch>
        </p:blipFill>
        <p:spPr>
          <a:xfrm>
            <a:off x="8389690" y="2544417"/>
            <a:ext cx="3131749" cy="3321045"/>
          </a:xfrm>
          <a:prstGeom prst="rect">
            <a:avLst/>
          </a:prstGeom>
        </p:spPr>
      </p:pic>
      <p:sp>
        <p:nvSpPr>
          <p:cNvPr id="4"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Προκλήσεις της δημοκρατίας: Πολιτική απάθεια</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4"/>
          <p:cNvSpPr txBox="1">
            <a:spLocks noGrp="1"/>
          </p:cNvSpPr>
          <p:nvPr>
            <p:ph type="body" idx="1"/>
          </p:nvPr>
        </p:nvSpPr>
        <p:spPr>
          <a:xfrm>
            <a:off x="303916" y="1913331"/>
            <a:ext cx="7508240" cy="5316417"/>
          </a:xfrm>
          <a:prstGeom prst="rect">
            <a:avLst/>
          </a:prstGeom>
          <a:noFill/>
          <a:ln>
            <a:noFill/>
          </a:ln>
        </p:spPr>
        <p:txBody>
          <a:bodyPr spcFirstLastPara="1" wrap="square" lIns="0" tIns="0" rIns="0" bIns="0" anchor="t" anchorCtr="0">
            <a:noAutofit/>
          </a:bodyPr>
          <a:lstStyle/>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Επίδραση στη δημοκρατία</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err="1">
                <a:solidFill>
                  <a:schemeClr val="bg2"/>
                </a:solidFill>
                <a:effectLst/>
                <a:latin typeface="Calibri" panose="020F0502020204030204" pitchFamily="34" charset="0"/>
                <a:ea typeface="Calibri" panose="020F0502020204030204" pitchFamily="34" charset="0"/>
                <a:cs typeface="Calibri" panose="020F0502020204030204" pitchFamily="34" charset="0"/>
              </a:rPr>
              <a:t>Εκμετ</a:t>
            </a: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αλλ</a:t>
            </a:r>
            <a:r>
              <a:rPr lang="el-GR" sz="1800" b="0" i="0" dirty="0" err="1">
                <a:solidFill>
                  <a:schemeClr val="bg2"/>
                </a:solidFill>
                <a:effectLst/>
                <a:latin typeface="Calibri" panose="020F0502020204030204" pitchFamily="34" charset="0"/>
                <a:ea typeface="Calibri" panose="020F0502020204030204" pitchFamily="34" charset="0"/>
                <a:cs typeface="Calibri" panose="020F0502020204030204" pitchFamily="34" charset="0"/>
              </a:rPr>
              <a:t>εύεται</a:t>
            </a: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 τα εθνικιστικά αισθήματα εναντίον περιθωριοποιημένων ομάδων.</a:t>
            </a:r>
          </a:p>
          <a:p>
            <a:pPr marL="742950" lvl="1" indent="-285750" algn="l">
              <a:buFont typeface="Arial" panose="020B0604020202020204" pitchFamily="34" charset="0"/>
              <a:buChar char="•"/>
            </a:pPr>
            <a:r>
              <a:rPr lang="en-US" sz="1800" b="0" i="0" dirty="0" err="1">
                <a:solidFill>
                  <a:schemeClr val="bg2"/>
                </a:solidFill>
                <a:effectLst/>
                <a:latin typeface="Calibri" panose="020F0502020204030204" pitchFamily="34" charset="0"/>
                <a:ea typeface="Calibri" panose="020F0502020204030204" pitchFamily="34" charset="0"/>
                <a:cs typeface="Calibri" panose="020F0502020204030204" pitchFamily="34" charset="0"/>
              </a:rPr>
              <a:t>Στοχε</a:t>
            </a:r>
            <a:r>
              <a:rPr lang="el-GR"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ύ</a:t>
            </a: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ε</a:t>
            </a:r>
            <a:r>
              <a:rPr lang="el-GR"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ι</a:t>
            </a: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 τους αιτούντες άσυλο, τους πρόσφυγες και τις θρησκευτικές μειονότητες.</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Ελευθερία της έκφρασης</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Πιθανή ανάγκη για περιορισμούς σε συγκεκριμένα πλαίσια.</a:t>
            </a:r>
          </a:p>
          <a:p>
            <a:pPr marL="742950" lvl="1" indent="-285750" algn="l">
              <a:buFont typeface="Arial" panose="020B0604020202020204" pitchFamily="34" charset="0"/>
              <a:buChar char="•"/>
            </a:pP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Εξισορρόπηση της έκφρασης με τη σοβαρότητα των θεμάτων.</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Ισότητα και συμμετοχικότητα</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Η άρνηση πολιτικών δικαιωμάτων ή η καταπίεση των μειονοτήτων αντιβαίνει στη δημοκρατία.</a:t>
            </a:r>
          </a:p>
          <a:p>
            <a:pPr marL="742950" lvl="1" indent="-285750" algn="l">
              <a:buFont typeface="Arial" panose="020B0604020202020204" pitchFamily="34" charset="0"/>
              <a:buChar char="•"/>
            </a:pP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Υπεράσπιση των δημοκρατικών αρχών με ταυτόχρονη αντιμετώπιση του δεξιού εξτρεμισμού.</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Πλοήγηση στις πολυπλοκότητες</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solidFill>
                  <a:schemeClr val="bg2"/>
                </a:solidFill>
                <a:effectLst/>
                <a:latin typeface="Calibri" panose="020F0502020204030204" pitchFamily="34" charset="0"/>
                <a:ea typeface="Calibri" panose="020F0502020204030204" pitchFamily="34" charset="0"/>
                <a:cs typeface="Calibri" panose="020F0502020204030204" pitchFamily="34" charset="0"/>
              </a:rPr>
              <a:t>Εξισορρόπηση των δημοκρατικών αξιών με τα ανθρώπινα δικαιώματα και τη συμμετοχικότητα.</a:t>
            </a:r>
          </a:p>
          <a:p>
            <a:pPr marL="285750" lvl="0" indent="-171450" algn="just" rtl="0">
              <a:lnSpc>
                <a:spcPct val="90000"/>
              </a:lnSpc>
              <a:spcBef>
                <a:spcPts val="0"/>
              </a:spcBef>
              <a:spcAft>
                <a:spcPts val="0"/>
              </a:spcAft>
              <a:buClr>
                <a:schemeClr val="accent1"/>
              </a:buClr>
              <a:buSzPts val="1800"/>
              <a:buFont typeface="Arial"/>
              <a:buNone/>
            </a:pPr>
            <a:endParaRPr dirty="0">
              <a:solidFill>
                <a:srgbClr val="000000"/>
              </a:solidFill>
            </a:endParaRPr>
          </a:p>
        </p:txBody>
      </p:sp>
      <p:pic>
        <p:nvPicPr>
          <p:cNvPr id="76" name="Google Shape;76;p4"/>
          <p:cNvPicPr preferRelativeResize="0"/>
          <p:nvPr/>
        </p:nvPicPr>
        <p:blipFill rotWithShape="1">
          <a:blip r:embed="rId3">
            <a:alphaModFix/>
          </a:blip>
          <a:srcRect/>
          <a:stretch/>
        </p:blipFill>
        <p:spPr>
          <a:xfrm>
            <a:off x="8080512" y="2584174"/>
            <a:ext cx="3766047" cy="3425100"/>
          </a:xfrm>
          <a:prstGeom prst="rect">
            <a:avLst/>
          </a:prstGeom>
          <a:noFill/>
          <a:ln>
            <a:noFill/>
          </a:ln>
        </p:spPr>
      </p:pic>
      <p:sp>
        <p:nvSpPr>
          <p:cNvPr id="4"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lvl="0">
              <a:buSzPts val="2800"/>
            </a:pPr>
            <a:r>
              <a:rPr lang="en-GB" b="1" dirty="0"/>
              <a:t>Προκλήσεις της δημοκρατίας: Η άνοδος του εθνικισμού</a:t>
            </a:r>
            <a:endParaRPr dirty="0"/>
          </a:p>
        </p:txBody>
      </p:sp>
      <p:sp>
        <p:nvSpPr>
          <p:cNvPr id="2" name="Rectangle 1"/>
          <p:cNvSpPr/>
          <p:nvPr/>
        </p:nvSpPr>
        <p:spPr>
          <a:xfrm>
            <a:off x="399370" y="1080273"/>
            <a:ext cx="11166988" cy="1200329"/>
          </a:xfrm>
          <a:prstGeom prst="rect">
            <a:avLst/>
          </a:prstGeom>
        </p:spPr>
        <p:txBody>
          <a:bodyPr wrap="square">
            <a:spAutoFit/>
          </a:bodyPr>
          <a:lstStyle/>
          <a:p>
            <a:pPr lvl="0" algn="ctr">
              <a:lnSpc>
                <a:spcPct val="90000"/>
              </a:lnSpc>
              <a:buClr>
                <a:schemeClr val="accent1"/>
              </a:buClr>
              <a:buSzPts val="1800"/>
            </a:pPr>
            <a:r>
              <a:rPr lang="el-GR" sz="2800" i="1" dirty="0">
                <a:latin typeface="Calibri" panose="020F0502020204030204" pitchFamily="34" charset="0"/>
                <a:cs typeface="Calibri" panose="020F0502020204030204" pitchFamily="34" charset="0"/>
              </a:rPr>
              <a:t>«</a:t>
            </a:r>
            <a:r>
              <a:rPr lang="en-GB" sz="2800" i="1" dirty="0">
                <a:latin typeface="Calibri" panose="020F0502020204030204" pitchFamily="34" charset="0"/>
                <a:cs typeface="Calibri" panose="020F0502020204030204" pitchFamily="34" charset="0"/>
              </a:rPr>
              <a:t>Η δημοκρατία γίνεται καλύτερα αντιληπτή </a:t>
            </a:r>
            <a:endParaRPr lang="el-GR" sz="2800" i="1" dirty="0">
              <a:latin typeface="Calibri" panose="020F0502020204030204" pitchFamily="34" charset="0"/>
              <a:cs typeface="Calibri" panose="020F0502020204030204" pitchFamily="34" charset="0"/>
            </a:endParaRPr>
          </a:p>
          <a:p>
            <a:pPr lvl="0" algn="ctr">
              <a:lnSpc>
                <a:spcPct val="90000"/>
              </a:lnSpc>
              <a:buClr>
                <a:schemeClr val="accent1"/>
              </a:buClr>
              <a:buSzPts val="1800"/>
            </a:pPr>
            <a:r>
              <a:rPr lang="en-GB" sz="2800" i="1" dirty="0" err="1">
                <a:latin typeface="Calibri" panose="020F0502020204030204" pitchFamily="34" charset="0"/>
                <a:cs typeface="Calibri" panose="020F0502020204030204" pitchFamily="34" charset="0"/>
              </a:rPr>
              <a:t>ως</a:t>
            </a:r>
            <a:r>
              <a:rPr lang="en-GB" sz="2800" i="1" dirty="0">
                <a:latin typeface="Calibri" panose="020F0502020204030204" pitchFamily="34" charset="0"/>
                <a:cs typeface="Calibri" panose="020F0502020204030204" pitchFamily="34" charset="0"/>
              </a:rPr>
              <a:t> μια διαδικασία εκδημοκρατισμού</a:t>
            </a:r>
            <a:r>
              <a:rPr lang="el-GR" sz="2800" dirty="0">
                <a:latin typeface="Calibri" panose="020F0502020204030204" pitchFamily="34" charset="0"/>
                <a:cs typeface="Calibri" panose="020F0502020204030204" pitchFamily="34" charset="0"/>
              </a:rPr>
              <a:t>»</a:t>
            </a:r>
            <a:r>
              <a:rPr lang="en-GB" sz="2800" dirty="0">
                <a:latin typeface="Calibri" panose="020F0502020204030204" pitchFamily="34" charset="0"/>
                <a:cs typeface="Calibri" panose="020F0502020204030204" pitchFamily="34" charset="0"/>
              </a:rPr>
              <a:t>.</a:t>
            </a:r>
          </a:p>
          <a:p>
            <a:pPr lvl="0" algn="r">
              <a:lnSpc>
                <a:spcPct val="90000"/>
              </a:lnSpc>
              <a:buClr>
                <a:schemeClr val="accent1"/>
              </a:buClr>
              <a:buSzPts val="1800"/>
            </a:pPr>
            <a:r>
              <a:rPr lang="en-GB" sz="2400" b="1" dirty="0" err="1">
                <a:solidFill>
                  <a:srgbClr val="187498"/>
                </a:solidFill>
                <a:latin typeface="Calibri" panose="020F0502020204030204" pitchFamily="34" charset="0"/>
                <a:cs typeface="Calibri" panose="020F0502020204030204" pitchFamily="34" charset="0"/>
              </a:rPr>
              <a:t>Patomäkim,Teivainen</a:t>
            </a:r>
            <a:endParaRPr lang="en-GB" sz="2400" b="1" dirty="0">
              <a:solidFill>
                <a:srgbClr val="187498"/>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7"/>
          <p:cNvSpPr txBox="1">
            <a:spLocks noGrp="1"/>
          </p:cNvSpPr>
          <p:nvPr>
            <p:ph type="body" idx="1"/>
          </p:nvPr>
        </p:nvSpPr>
        <p:spPr>
          <a:xfrm>
            <a:off x="492596" y="1071175"/>
            <a:ext cx="10828073" cy="51872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r>
              <a:rPr lang="en-GB" b="1" dirty="0">
                <a:solidFill>
                  <a:srgbClr val="187498"/>
                </a:solidFill>
              </a:rPr>
              <a:t>Υπέρβαση της πόλωσης</a:t>
            </a:r>
            <a:endParaRPr dirty="0">
              <a:solidFill>
                <a:srgbClr val="187498"/>
              </a:solidFill>
            </a:endParaRPr>
          </a:p>
          <a:p>
            <a:pPr marL="0" lvl="0" indent="0" algn="just" rtl="0">
              <a:lnSpc>
                <a:spcPct val="90000"/>
              </a:lnSpc>
              <a:spcBef>
                <a:spcPts val="0"/>
              </a:spcBef>
              <a:spcAft>
                <a:spcPts val="0"/>
              </a:spcAft>
              <a:buClr>
                <a:schemeClr val="accent1"/>
              </a:buClr>
              <a:buSzPts val="1800"/>
              <a:buNone/>
            </a:pPr>
            <a:endParaRPr b="1" dirty="0"/>
          </a:p>
          <a:p>
            <a:pPr marL="285750" lvl="0" indent="-285750" algn="just" rtl="0">
              <a:lnSpc>
                <a:spcPct val="90000"/>
              </a:lnSpc>
              <a:spcBef>
                <a:spcPts val="0"/>
              </a:spcBef>
              <a:spcAft>
                <a:spcPts val="0"/>
              </a:spcAft>
              <a:buClrTx/>
              <a:buSzPts val="1800"/>
              <a:buFont typeface="Arial"/>
              <a:buChar char="•"/>
            </a:pPr>
            <a:r>
              <a:rPr lang="en-GB" dirty="0">
                <a:solidFill>
                  <a:schemeClr val="tx1"/>
                </a:solidFill>
              </a:rPr>
              <a:t>Είναι σημαντικό για τη δημοκρατία να υπάρχει κάποια κομματική πόλωση, αλλά η έντονη πόλωση είναι μία από τις κύριες αιτίες της δημοκρατικής παρακμής στις νέες και στις καθιερωμένες δημοκρατίες. </a:t>
            </a:r>
          </a:p>
          <a:p>
            <a:pPr marL="285750" lvl="0" indent="-285750" algn="just" rtl="0">
              <a:lnSpc>
                <a:spcPct val="90000"/>
              </a:lnSpc>
              <a:spcBef>
                <a:spcPts val="0"/>
              </a:spcBef>
              <a:spcAft>
                <a:spcPts val="0"/>
              </a:spcAft>
              <a:buClrTx/>
              <a:buSzPts val="1800"/>
              <a:buFont typeface="Arial"/>
              <a:buChar char="•"/>
            </a:pPr>
            <a:r>
              <a:rPr lang="en-GB" dirty="0">
                <a:solidFill>
                  <a:schemeClr val="tx1"/>
                </a:solidFill>
              </a:rPr>
              <a:t>Οι πολιτικοί αντίπαλοι αρχίζουν να αναφέρονται ο ένας στον άλλον ως υπαρξιακοί εχθροί, επιτρέποντας στους κατεστημένους να δικαιολογούν την κατάχρηση των δημοκρατικών κανόνων</a:t>
            </a:r>
            <a:r>
              <a:rPr lang="el-GR" dirty="0">
                <a:solidFill>
                  <a:schemeClr val="tx1"/>
                </a:solidFill>
              </a:rPr>
              <a:t>,</a:t>
            </a:r>
            <a:r>
              <a:rPr lang="en-GB" dirty="0">
                <a:solidFill>
                  <a:schemeClr val="tx1"/>
                </a:solidFill>
              </a:rPr>
              <a:t> προκειμένου να περιορίσουν την αντιπολίτευση και ενθαρρύνοντας την αντιπολίτευση να (ξανα)αποκτήσει την εξουσία με κάθε αναγκαίο μέσο. </a:t>
            </a:r>
          </a:p>
          <a:p>
            <a:pPr marL="285750" lvl="0" indent="-285750" algn="just" rtl="0">
              <a:lnSpc>
                <a:spcPct val="90000"/>
              </a:lnSpc>
              <a:spcBef>
                <a:spcPts val="0"/>
              </a:spcBef>
              <a:spcAft>
                <a:spcPts val="0"/>
              </a:spcAft>
              <a:buClrTx/>
              <a:buSzPts val="1800"/>
              <a:buFont typeface="Arial"/>
              <a:buChar char="•"/>
            </a:pPr>
            <a:r>
              <a:rPr lang="en-GB" dirty="0">
                <a:solidFill>
                  <a:schemeClr val="tx1"/>
                </a:solidFill>
              </a:rPr>
              <a:t>Η πολιτική πόλωση εμφανίζεται όταν οι πολίτες παραμένουν πιστοί σε ένα πολιτικό κόμμα ακόμη και όταν αυτό παραβιάζει βασικούς δημοκρατικούς κανόνες. </a:t>
            </a:r>
            <a:endParaRPr dirty="0">
              <a:solidFill>
                <a:schemeClr val="tx1"/>
              </a:solidFill>
            </a:endParaRPr>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solidFill>
                <a:srgbClr val="187498"/>
              </a:solidFill>
            </a:endParaRPr>
          </a:p>
          <a:p>
            <a:pPr marL="0" lvl="0" indent="0" algn="just" rtl="0">
              <a:lnSpc>
                <a:spcPct val="90000"/>
              </a:lnSpc>
              <a:spcBef>
                <a:spcPts val="0"/>
              </a:spcBef>
              <a:spcAft>
                <a:spcPts val="0"/>
              </a:spcAft>
              <a:buClr>
                <a:schemeClr val="accent1"/>
              </a:buClr>
              <a:buSzPts val="1800"/>
              <a:buNone/>
            </a:pPr>
            <a:r>
              <a:rPr lang="en-GB" b="1" dirty="0">
                <a:solidFill>
                  <a:srgbClr val="187498"/>
                </a:solidFill>
              </a:rPr>
              <a:t>Λαϊκισμός </a:t>
            </a:r>
          </a:p>
          <a:p>
            <a:pPr marL="0" lvl="0" indent="0" algn="just" rtl="0">
              <a:lnSpc>
                <a:spcPct val="90000"/>
              </a:lnSpc>
              <a:spcBef>
                <a:spcPts val="0"/>
              </a:spcBef>
              <a:spcAft>
                <a:spcPts val="0"/>
              </a:spcAft>
              <a:buClr>
                <a:schemeClr val="accent1"/>
              </a:buClr>
              <a:buSzPts val="1800"/>
              <a:buNone/>
            </a:pPr>
            <a:endParaRPr lang="en-GB" b="1" dirty="0"/>
          </a:p>
          <a:p>
            <a:pPr marL="285750" lvl="0" indent="-285750" algn="just" rtl="0">
              <a:lnSpc>
                <a:spcPct val="90000"/>
              </a:lnSpc>
              <a:spcBef>
                <a:spcPts val="0"/>
              </a:spcBef>
              <a:spcAft>
                <a:spcPts val="0"/>
              </a:spcAft>
              <a:buClrTx/>
              <a:buSzPts val="1800"/>
              <a:buFont typeface="Arial" panose="020B0604020202020204" pitchFamily="34" charset="0"/>
              <a:buChar char="•"/>
            </a:pPr>
            <a:r>
              <a:rPr lang="en-GB" dirty="0"/>
              <a:t>Η δημοκρατία απειλείται από τον λαϊκισμό κυρίως επειδή μπορεί να προσφέρει στο κράτος μια ηθική υπόσταση που διαφορετικά δεν διαθέτει.</a:t>
            </a:r>
          </a:p>
          <a:p>
            <a:pPr marL="285750" lvl="0" indent="-285750" algn="just" rtl="0">
              <a:lnSpc>
                <a:spcPct val="90000"/>
              </a:lnSpc>
              <a:spcBef>
                <a:spcPts val="0"/>
              </a:spcBef>
              <a:spcAft>
                <a:spcPts val="0"/>
              </a:spcAft>
              <a:buClrTx/>
              <a:buSzPts val="1800"/>
              <a:buFont typeface="Arial" panose="020B0604020202020204" pitchFamily="34" charset="0"/>
              <a:buChar char="•"/>
            </a:pPr>
            <a:r>
              <a:rPr lang="en-GB" dirty="0"/>
              <a:t> Από τη στιγμή που το κράτος γίνεται η ενσάρκωση της αρετής, οι </a:t>
            </a:r>
            <a:r>
              <a:rPr lang="en-GB" dirty="0" err="1"/>
              <a:t>αμυντικοί </a:t>
            </a:r>
            <a:r>
              <a:rPr lang="en-GB" dirty="0"/>
              <a:t>μηχανισμοί του, όπως η ελευθερία, οι έλεγχοι και οι ισορροπίες, το κράτος δικαίου, η ανεκτικότητα, οι αυτόνομοι κοινωνικοί θεσμοί, τα ατομικά και ομαδικά δικαιώματα και ο πλουραλισμός, θα γίνουν ευάλωτοι. Μετά την απελευθέρωση των καταπιεσμένων ανθρώπων, ο λαϊκισμός δεν έχει πρόγραμμα αυτοπεριορισμού.</a:t>
            </a:r>
          </a:p>
          <a:p>
            <a:pPr marL="285750" lvl="0" indent="-285750" algn="just" rtl="0">
              <a:lnSpc>
                <a:spcPct val="90000"/>
              </a:lnSpc>
              <a:spcBef>
                <a:spcPts val="0"/>
              </a:spcBef>
              <a:spcAft>
                <a:spcPts val="0"/>
              </a:spcAft>
              <a:buClrTx/>
              <a:buSzPts val="1800"/>
              <a:buFont typeface="Arial" panose="020B0604020202020204" pitchFamily="34" charset="0"/>
              <a:buChar char="•"/>
            </a:pPr>
            <a:r>
              <a:rPr lang="en-GB" dirty="0"/>
              <a:t>Η πιο σημαντική, αρνητική πτυχή του λαϊκισμού στις προηγμένες δημοκρατίες είναι ότι υπονομεύει τον σεβασμό προς τους πολιτικούς αντιπάλους, τις μειονοτικές ομάδες και διαβρώνει την κουλτούρα της λογικής συζήτησης.</a:t>
            </a: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r>
              <a:rPr lang="en-GB" dirty="0"/>
              <a:t> </a:t>
            </a:r>
            <a:endParaRPr dirty="0">
              <a:solidFill>
                <a:srgbClr val="000000"/>
              </a:solidFill>
            </a:endParaRPr>
          </a:p>
        </p:txBody>
      </p:sp>
      <p:sp>
        <p:nvSpPr>
          <p:cNvPr id="3"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br>
              <a:rPr lang="en-GB" b="1" dirty="0"/>
            </a:br>
            <a:r>
              <a:rPr lang="en-GB" b="1" dirty="0"/>
              <a:t>Προκλήσεις της Δημοκρατίας </a:t>
            </a:r>
            <a:br>
              <a:rPr lang="en-GB" dirty="0"/>
            </a:b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8"/>
          <p:cNvSpPr txBox="1">
            <a:spLocks noGrp="1"/>
          </p:cNvSpPr>
          <p:nvPr>
            <p:ph type="body" idx="1"/>
          </p:nvPr>
        </p:nvSpPr>
        <p:spPr>
          <a:xfrm>
            <a:off x="399369" y="1449389"/>
            <a:ext cx="7154369" cy="5096388"/>
          </a:xfrm>
          <a:prstGeom prst="rect">
            <a:avLst/>
          </a:prstGeom>
          <a:noFill/>
          <a:ln>
            <a:noFill/>
          </a:ln>
        </p:spPr>
        <p:txBody>
          <a:bodyPr spcFirstLastPara="1" wrap="square" lIns="0" tIns="0" rIns="0" bIns="0" anchor="t" anchorCtr="0">
            <a:noAutofit/>
          </a:bodyPr>
          <a:lstStyle/>
          <a:p>
            <a:pPr marL="228600" lvl="0" indent="0" algn="l" rtl="0">
              <a:lnSpc>
                <a:spcPct val="90000"/>
              </a:lnSpc>
              <a:spcBef>
                <a:spcPts val="1000"/>
              </a:spcBef>
              <a:spcAft>
                <a:spcPts val="0"/>
              </a:spcAft>
              <a:buSzPts val="1800"/>
              <a:buNone/>
            </a:pPr>
            <a:r>
              <a:rPr lang="en-GB" b="1" dirty="0">
                <a:solidFill>
                  <a:srgbClr val="187498"/>
                </a:solidFill>
              </a:rPr>
              <a:t>Η μετανάστευση και η πρόκληση της διατήρησης πολυεθνικών δημοκρατιών </a:t>
            </a:r>
            <a:endParaRPr dirty="0">
              <a:solidFill>
                <a:srgbClr val="187498"/>
              </a:solidFill>
            </a:endParaRPr>
          </a:p>
          <a:p>
            <a:pPr marL="514350" lvl="0" indent="-285750" algn="l" rtl="0">
              <a:lnSpc>
                <a:spcPct val="90000"/>
              </a:lnSpc>
              <a:spcBef>
                <a:spcPts val="1000"/>
              </a:spcBef>
              <a:spcAft>
                <a:spcPts val="0"/>
              </a:spcAft>
              <a:buSzPts val="1800"/>
              <a:buFont typeface="Arial"/>
              <a:buChar char="•"/>
            </a:pPr>
            <a:r>
              <a:rPr lang="en-GB" dirty="0"/>
              <a:t>Οι δημοκρατίες όλων των τύπων αμφισβητούνται από τις πολυεθνικές δημοκρατίες. Καθώς η εθνοτική ποικιλομορφία περιπλέκει τις πολιτικές αναδιανομής και η μετανάστευση προκαλεί δεξιές λαϊκιστικές αντιδράσεις και επιτείνει την πολιτική πόλωση, τόσο οι παλαιές όσο και οι νέες δημοκρατίες αντιμετωπίζουν διλήμματα. </a:t>
            </a:r>
            <a:endParaRPr dirty="0"/>
          </a:p>
          <a:p>
            <a:pPr marL="514350" lvl="0" indent="-285750" algn="l" rtl="0">
              <a:lnSpc>
                <a:spcPct val="90000"/>
              </a:lnSpc>
              <a:spcBef>
                <a:spcPts val="1000"/>
              </a:spcBef>
              <a:spcAft>
                <a:spcPts val="0"/>
              </a:spcAft>
              <a:buSzPts val="1800"/>
              <a:buFont typeface="Arial"/>
              <a:buChar char="•"/>
            </a:pPr>
            <a:r>
              <a:rPr lang="en-GB" dirty="0"/>
              <a:t>Υπάρχει η πιθανότητα οι ηγέτες των δεξιών κομμάτων να χρησιμοποιήσουν την πολιτισμική ποικιλομορφία, για να αποκτήσουν εξουσία, περιορίζοντας και εκπροσωπώντας άνισα τις εθνικές μειονότητες, αποδυναμώνοντας έτσι τη δημοκρατία. Πρόσφατα, τα κόμματα της αριστεράς ανησυχούν για τη συμβατότητα του κράτους πρόνοιας με την εθνοτική πολυμορφία λόγω της ίδιας πολιτικής.</a:t>
            </a:r>
            <a:endParaRPr dirty="0"/>
          </a:p>
          <a:p>
            <a:pPr marL="457200" marR="0" lvl="0" indent="-228600" algn="just" rtl="0">
              <a:lnSpc>
                <a:spcPct val="90000"/>
              </a:lnSpc>
              <a:spcBef>
                <a:spcPts val="1000"/>
              </a:spcBef>
              <a:spcAft>
                <a:spcPts val="0"/>
              </a:spcAft>
              <a:buClr>
                <a:srgbClr val="000000"/>
              </a:buClr>
              <a:buSzPts val="1800"/>
              <a:buFont typeface="Arial"/>
              <a:buNone/>
            </a:pPr>
            <a:r>
              <a:rPr lang="en-GB" b="1" dirty="0">
                <a:solidFill>
                  <a:srgbClr val="187498"/>
                </a:solidFill>
              </a:rPr>
              <a:t>Διαφθορά και αναποτελεσματικότητα</a:t>
            </a:r>
            <a:endParaRPr dirty="0">
              <a:solidFill>
                <a:srgbClr val="187498"/>
              </a:solidFill>
            </a:endParaRPr>
          </a:p>
          <a:p>
            <a:pPr marL="514350" lvl="0" indent="-285750">
              <a:buFont typeface="Arial"/>
              <a:buChar char="•"/>
            </a:pPr>
            <a:r>
              <a:rPr lang="en-US" dirty="0"/>
              <a:t>Διαφθορά είναι όταν οι εξουσιαστές εμπλέκονται σε δόλιες ή καταχρηστικές δραστηριότητες που πλουτίζουν τους ίδιους και την εσωτερική τους ομάδα εις βάρος του γενικού κοινού που υποτίθεται ότι υπηρετούν. </a:t>
            </a:r>
            <a:endParaRPr dirty="0"/>
          </a:p>
        </p:txBody>
      </p:sp>
      <p:pic>
        <p:nvPicPr>
          <p:cNvPr id="2" name="Picture 1">
            <a:extLst>
              <a:ext uri="{FF2B5EF4-FFF2-40B4-BE49-F238E27FC236}">
                <a16:creationId xmlns:a16="http://schemas.microsoft.com/office/drawing/2014/main" id="{6A8C0259-F9E5-43B8-8BF6-D79A25912F67}"/>
              </a:ext>
            </a:extLst>
          </p:cNvPr>
          <p:cNvPicPr>
            <a:picLocks noChangeAspect="1"/>
          </p:cNvPicPr>
          <p:nvPr/>
        </p:nvPicPr>
        <p:blipFill>
          <a:blip r:embed="rId3"/>
          <a:stretch>
            <a:fillRect/>
          </a:stretch>
        </p:blipFill>
        <p:spPr>
          <a:xfrm>
            <a:off x="7741920" y="1449389"/>
            <a:ext cx="3901440" cy="3901440"/>
          </a:xfrm>
          <a:prstGeom prst="rect">
            <a:avLst/>
          </a:prstGeom>
        </p:spPr>
      </p:pic>
      <p:sp>
        <p:nvSpPr>
          <p:cNvPr id="4"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br>
              <a:rPr lang="en-GB" b="1" dirty="0"/>
            </a:br>
            <a:r>
              <a:rPr lang="en-GB" b="1" dirty="0"/>
              <a:t>Προκλήσεις της Δημοκρατίας </a:t>
            </a:r>
            <a:br>
              <a:rPr lang="en-GB" dirty="0"/>
            </a:b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body" idx="1"/>
          </p:nvPr>
        </p:nvSpPr>
        <p:spPr>
          <a:xfrm>
            <a:off x="272581" y="1360472"/>
            <a:ext cx="7051040" cy="5357057"/>
          </a:xfrm>
          <a:prstGeom prst="rect">
            <a:avLst/>
          </a:prstGeom>
          <a:noFill/>
          <a:ln>
            <a:noFill/>
          </a:ln>
        </p:spPr>
        <p:txBody>
          <a:bodyPr spcFirstLastPara="1" wrap="square" lIns="0" tIns="0" rIns="0" bIns="0" anchor="t" anchorCtr="0">
            <a:noAutofit/>
          </a:bodyPr>
          <a:lstStyle/>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Έξι δεκαετίες αργότερα</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Οικουμενική Διακήρυξη των Ανθρωπίνων Δικαιωμάτων παραμένει σε μεγάλο βαθμό φιλοδοξία.</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Επίμονες παγκόσμιες παραβιάσεις των ατομικών δικαιωμάτων.</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Ανησυχητικά στατιστικά στοιχεία</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81 χώρες προβαίνουν σε βασανιστήρια ή κακομεταχείριση.</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Αθέμιτες δίκες επικρατούν σε 54 χώρες.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ελευθερία της έκφρασης περιορίζεται σε 77 χώρες.</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Συνεχείς αγώνες</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Συνεχείς παραβιάσεις των ανθρωπίνων δικαιωμάτων παγκοσμίως.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Περιορισμοί στην ελευθερία του Τύπου- η διαφωνία συχνά αποσιωπάται.</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Η ανάγκη για δράση</a:t>
            </a:r>
            <a:endParaRPr lang="en-US" b="0" i="0" dirty="0">
              <a:solidFill>
                <a:srgbClr val="187498"/>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Σημαντικό χάσμα μεταξύ ιδανικών και πραγματικότητας.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παγκόσμια επιδίωξη της προστασίας και προώθησης των ανθρωπίνων δικαιωμάτων παραμένει ζωτικής σημασίας.</a:t>
            </a:r>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endParaRPr dirty="0"/>
          </a:p>
          <a:p>
            <a:pPr marL="0" lvl="0" indent="0" algn="just" rtl="0">
              <a:lnSpc>
                <a:spcPct val="90000"/>
              </a:lnSpc>
              <a:spcBef>
                <a:spcPts val="0"/>
              </a:spcBef>
              <a:spcAft>
                <a:spcPts val="0"/>
              </a:spcAft>
              <a:buClr>
                <a:schemeClr val="accent1"/>
              </a:buClr>
              <a:buSzPts val="1800"/>
              <a:buNone/>
            </a:pPr>
            <a:r>
              <a:rPr lang="en-GB" dirty="0"/>
              <a:t> </a:t>
            </a:r>
            <a:endParaRPr dirty="0">
              <a:solidFill>
                <a:srgbClr val="000000"/>
              </a:solidFill>
            </a:endParaRPr>
          </a:p>
        </p:txBody>
      </p:sp>
      <p:pic>
        <p:nvPicPr>
          <p:cNvPr id="92" name="Google Shape;92;p3"/>
          <p:cNvPicPr preferRelativeResize="0"/>
          <p:nvPr/>
        </p:nvPicPr>
        <p:blipFill rotWithShape="1">
          <a:blip r:embed="rId3">
            <a:alphaModFix/>
          </a:blip>
          <a:srcRect/>
          <a:stretch/>
        </p:blipFill>
        <p:spPr>
          <a:xfrm>
            <a:off x="7447280" y="1757680"/>
            <a:ext cx="4744720" cy="4241800"/>
          </a:xfrm>
          <a:prstGeom prst="rect">
            <a:avLst/>
          </a:prstGeom>
          <a:noFill/>
          <a:ln>
            <a:noFill/>
          </a:ln>
        </p:spPr>
      </p:pic>
      <p:sp>
        <p:nvSpPr>
          <p:cNvPr id="4"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br>
              <a:rPr lang="en-GB" b="1" dirty="0"/>
            </a:br>
            <a:r>
              <a:rPr lang="en-GB" b="1" dirty="0"/>
              <a:t>Προκλήσεις της δημοκρατίας: παραβιάσεις των ανθρωπίνων δικαιωμάτων</a:t>
            </a:r>
            <a:br>
              <a:rPr lang="en-GB" dirty="0"/>
            </a:b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9"/>
          <p:cNvSpPr txBox="1">
            <a:spLocks noGrp="1"/>
          </p:cNvSpPr>
          <p:nvPr>
            <p:ph type="body" idx="1"/>
          </p:nvPr>
        </p:nvSpPr>
        <p:spPr>
          <a:xfrm>
            <a:off x="413924" y="1760526"/>
            <a:ext cx="5617907" cy="4630091"/>
          </a:xfrm>
          <a:prstGeom prst="rect">
            <a:avLst/>
          </a:prstGeom>
          <a:noFill/>
          <a:ln>
            <a:noFill/>
          </a:ln>
        </p:spPr>
        <p:txBody>
          <a:bodyPr spcFirstLastPara="1" wrap="square" lIns="0" tIns="0" rIns="0" bIns="0" anchor="t" anchorCtr="0">
            <a:noAutofit/>
          </a:bodyPr>
          <a:lstStyle/>
          <a:p>
            <a:pPr marL="457200" marR="0" lvl="0" indent="-228600" algn="just" rtl="0">
              <a:lnSpc>
                <a:spcPct val="90000"/>
              </a:lnSpc>
              <a:spcBef>
                <a:spcPts val="1000"/>
              </a:spcBef>
              <a:spcAft>
                <a:spcPts val="0"/>
              </a:spcAft>
              <a:buClr>
                <a:srgbClr val="000000"/>
              </a:buClr>
              <a:buSzPts val="1800"/>
              <a:buFont typeface="Arial"/>
              <a:buNone/>
            </a:pPr>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Άμεσες απειλές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διεθνής τρομοκρατία αποτελεί φυσική απειλή για τους πολίτες.</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Δημοκρατικά διλήμματα</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αντιτρομοκρατική νομοθεσία κινδυνεύει να υπονομεύσει τις ατομικές και πολιτικές ελευθερίες.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εξισορρόπηση της ασφάλειας με τη διατήρηση των δημοκρατικών αξιών είναι ζωτικής σημασίας.</a:t>
            </a:r>
          </a:p>
          <a:p>
            <a:pPr marL="228600" indent="0" algn="l"/>
            <a:r>
              <a:rPr lang="en-US"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Συλλογή πληροφοριών</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Απαιτεί συνεργασία με περιθωριοποιημένα άτομα.</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Κίνδυνος περαιτέρω περιθωριοποίησης που υπονομεύει την αποτελεσματικότητα.</a:t>
            </a:r>
          </a:p>
          <a:p>
            <a:pPr marL="457200" marR="0" lvl="0" indent="-228600" algn="just" rtl="0">
              <a:lnSpc>
                <a:spcPct val="90000"/>
              </a:lnSpc>
              <a:spcBef>
                <a:spcPts val="1000"/>
              </a:spcBef>
              <a:spcAft>
                <a:spcPts val="0"/>
              </a:spcAft>
              <a:buClr>
                <a:srgbClr val="000000"/>
              </a:buClr>
              <a:buSzPts val="1800"/>
              <a:buFont typeface="Arial"/>
              <a:buNone/>
            </a:pPr>
            <a:endParaRPr lang="en-GB" b="1" dirty="0"/>
          </a:p>
          <a:p>
            <a:pPr marL="457200" marR="0" lvl="0" indent="-228600" algn="just" rtl="0">
              <a:lnSpc>
                <a:spcPct val="90000"/>
              </a:lnSpc>
              <a:spcBef>
                <a:spcPts val="1000"/>
              </a:spcBef>
              <a:spcAft>
                <a:spcPts val="0"/>
              </a:spcAft>
              <a:buClr>
                <a:srgbClr val="000000"/>
              </a:buClr>
              <a:buSzPts val="1800"/>
              <a:buFont typeface="Arial"/>
              <a:buNone/>
            </a:pPr>
            <a:endParaRPr dirty="0"/>
          </a:p>
        </p:txBody>
      </p:sp>
      <p:sp>
        <p:nvSpPr>
          <p:cNvPr id="2" name="Rectangle 1">
            <a:extLst>
              <a:ext uri="{FF2B5EF4-FFF2-40B4-BE49-F238E27FC236}">
                <a16:creationId xmlns:a16="http://schemas.microsoft.com/office/drawing/2014/main" id="{4E496279-49A6-4B7F-9C2F-065299E11D7C}"/>
              </a:ext>
            </a:extLst>
          </p:cNvPr>
          <p:cNvSpPr/>
          <p:nvPr/>
        </p:nvSpPr>
        <p:spPr>
          <a:xfrm>
            <a:off x="6224336" y="1772463"/>
            <a:ext cx="5811951" cy="3693319"/>
          </a:xfrm>
          <a:prstGeom prst="rect">
            <a:avLst/>
          </a:prstGeom>
        </p:spPr>
        <p:txBody>
          <a:bodyPr wrap="square">
            <a:spAutoFit/>
          </a:bodyPr>
          <a:lstStyle/>
          <a:p>
            <a:pPr marL="228600" indent="0" algn="l"/>
            <a:r>
              <a:rPr lang="en-US" sz="1800"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Κατασταλτικά μέτρα</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Οι κατασταλτικοί νόμοι και η στρατιωτικοποίηση της αστυνομίας μπορεί να είναι αντιπαραγωγικοί.</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Η αντιμετώπιση των υποκείμενων αιτιών της τρομοκρατίας είναι ζωτικής σημασίας.</a:t>
            </a:r>
          </a:p>
          <a:p>
            <a:pPr marL="228600" indent="0" algn="l"/>
            <a:r>
              <a:rPr lang="en-US" sz="1800" b="1" i="0" dirty="0">
                <a:solidFill>
                  <a:srgbClr val="187498"/>
                </a:solidFill>
                <a:effectLst/>
                <a:latin typeface="Calibri" panose="020F0502020204030204" pitchFamily="34" charset="0"/>
                <a:ea typeface="Calibri" panose="020F0502020204030204" pitchFamily="34" charset="0"/>
                <a:cs typeface="Calibri" panose="020F0502020204030204" pitchFamily="34" charset="0"/>
              </a:rPr>
              <a:t>Προώθηση της ένταξης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Οι κοινωνίες χωρίς αποκλεισμούς και οι δημοκρατικές αρχές είναι το κλειδί για την καταπολέμηση της τρομοκρατίας.</a:t>
            </a:r>
          </a:p>
          <a:p>
            <a:pPr marL="742950" lvl="1" indent="-285750" algn="l">
              <a:buFont typeface="Arial" panose="020B0604020202020204" pitchFamily="34" charset="0"/>
              <a:buChar char="•"/>
            </a:pPr>
            <a:r>
              <a:rPr lang="en-US" sz="1800" b="0" i="0" dirty="0">
                <a:effectLst/>
                <a:latin typeface="Calibri" panose="020F0502020204030204" pitchFamily="34" charset="0"/>
                <a:ea typeface="Calibri" panose="020F0502020204030204" pitchFamily="34" charset="0"/>
                <a:cs typeface="Calibri" panose="020F0502020204030204" pitchFamily="34" charset="0"/>
              </a:rPr>
              <a:t>Εξασφάλιση αποτελεσματικής καταπολέμησης της τρομοκρατίας με παράλληλη διατήρηση της δημοκρατίας.</a:t>
            </a:r>
          </a:p>
          <a:p>
            <a:pPr marL="514350" lvl="0" indent="-285750">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p:txBody>
      </p:sp>
      <p:sp>
        <p:nvSpPr>
          <p:cNvPr id="4"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a:buSzPts val="2800"/>
            </a:pPr>
            <a:br>
              <a:rPr lang="en-GB" b="1" dirty="0"/>
            </a:br>
            <a:r>
              <a:rPr lang="en-GB" b="1" dirty="0"/>
              <a:t>Προκλήσεις της δημοκρατίας: Τρομοκρατία και Δημοκρατία</a:t>
            </a:r>
            <a:br>
              <a:rPr lang="en-GB" dirty="0"/>
            </a:br>
            <a:endParaRPr dirty="0"/>
          </a:p>
        </p:txBody>
      </p:sp>
      <p:cxnSp>
        <p:nvCxnSpPr>
          <p:cNvPr id="5" name="Straight Connector 4"/>
          <p:cNvCxnSpPr/>
          <p:nvPr/>
        </p:nvCxnSpPr>
        <p:spPr>
          <a:xfrm>
            <a:off x="6224336" y="1524000"/>
            <a:ext cx="0" cy="43794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6CA2133-2279-4582-A814-8334291D4B83}"/>
              </a:ext>
            </a:extLst>
          </p:cNvPr>
          <p:cNvGraphicFramePr/>
          <p:nvPr>
            <p:extLst>
              <p:ext uri="{D42A27DB-BD31-4B8C-83A1-F6EECF244321}">
                <p14:modId xmlns:p14="http://schemas.microsoft.com/office/powerpoint/2010/main" val="2812936599"/>
              </p:ext>
            </p:extLst>
          </p:nvPr>
        </p:nvGraphicFramePr>
        <p:xfrm>
          <a:off x="327275" y="434796"/>
          <a:ext cx="11537449" cy="6423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 name="Google Shape;103;p5"/>
          <p:cNvSpPr txBox="1">
            <a:spLocks noGrp="1"/>
          </p:cNvSpPr>
          <p:nvPr>
            <p:ph type="title"/>
          </p:nvPr>
        </p:nvSpPr>
        <p:spPr>
          <a:xfrm>
            <a:off x="255181" y="174450"/>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Προκλήσεις της δημοκρατίας στην Κύπρο </a:t>
            </a:r>
            <a:endParaRPr dirty="0"/>
          </a:p>
        </p:txBody>
      </p:sp>
    </p:spTree>
  </p:cSld>
  <p:clrMapOvr>
    <a:masterClrMapping/>
  </p:clrMapOvr>
</p:sld>
</file>

<file path=ppt/theme/theme1.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1047</Words>
  <Application>Microsoft Office PowerPoint</Application>
  <PresentationFormat>Widescreen</PresentationFormat>
  <Paragraphs>112</Paragraphs>
  <Slides>10</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CARDET Course template</vt:lpstr>
      <vt:lpstr>2_CARDET Course template</vt:lpstr>
      <vt:lpstr>PowerPoint Presentation</vt:lpstr>
      <vt:lpstr> Προσδιορισμός των προκλήσεων της δημοκρατίας  </vt:lpstr>
      <vt:lpstr>Προκλήσεις της δημοκρατίας: Πολιτική απάθεια</vt:lpstr>
      <vt:lpstr>Προκλήσεις της δημοκρατίας: Η άνοδος του εθνικισμού</vt:lpstr>
      <vt:lpstr> Προκλήσεις της Δημοκρατίας  </vt:lpstr>
      <vt:lpstr> Προκλήσεις της Δημοκρατίας  </vt:lpstr>
      <vt:lpstr> Προκλήσεις της δημοκρατίας: παραβιάσεις των ανθρωπίνων δικαιωμάτων </vt:lpstr>
      <vt:lpstr> Προκλήσεις της δημοκρατίας: Τρομοκρατία και Δημοκρατία </vt:lpstr>
      <vt:lpstr>Προκλήσεις της δημοκρατίας στην Κύπρο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 Democratic Ideals and Institutions</dc:title>
  <dc:creator>2Fast4u</dc:creator>
  <cp:keywords>, docId:55E25DCDF04159D956AD1E96F1399987</cp:keywords>
  <cp:lastModifiedBy>Foteini Sokratous</cp:lastModifiedBy>
  <cp:revision>18</cp:revision>
  <dcterms:created xsi:type="dcterms:W3CDTF">2014-07-11T09:12:14Z</dcterms:created>
  <dcterms:modified xsi:type="dcterms:W3CDTF">2024-03-01T08:46:08Z</dcterms:modified>
</cp:coreProperties>
</file>