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 id="2147483664"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77" r:id="rId12"/>
    <p:sldId id="278" r:id="rId13"/>
    <p:sldId id="265" r:id="rId14"/>
    <p:sldId id="266" r:id="rId15"/>
    <p:sldId id="267" r:id="rId16"/>
    <p:sldId id="275" r:id="rId17"/>
    <p:sldId id="268" r:id="rId18"/>
    <p:sldId id="276" r:id="rId19"/>
    <p:sldId id="269" r:id="rId20"/>
    <p:sldId id="270" r:id="rId21"/>
    <p:sldId id="271" r:id="rId22"/>
    <p:sldId id="272" r:id="rId23"/>
    <p:sldId id="279" r:id="rId24"/>
  </p:sldIdLst>
  <p:sldSz cx="12192000" cy="6858000"/>
  <p:notesSz cx="6858000" cy="9144000"/>
  <p:embeddedFontLst>
    <p:embeddedFont>
      <p:font typeface="Garamond" panose="02020404030301010803" pitchFamily="18"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iY2DYONRfJa2qrt9V43BFDvFUP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4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slide" Target="slides/slide19.xml"/><Relationship Id="rId34"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F91B0-25AB-4DFA-B184-293DD156034C}" type="slidenum">
              <a:rPr kumimoji="0" lang="el-G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7782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46951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02224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a:t>Πηγή κειμένου: </a:t>
            </a:r>
            <a:r>
              <a:rPr lang="en-GB"/>
              <a:t>Barrett (2016), Συμβούλιο της Ευρώπης</a:t>
            </a:r>
            <a:endParaRPr/>
          </a:p>
        </p:txBody>
      </p:sp>
      <p:sp>
        <p:nvSpPr>
          <p:cNvPr id="111" name="Google Shape;11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0628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2" name="Google Shape;13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2" name="Google Shape;13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01472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9" name="Google Shape;13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6" name="Google Shape;14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b="1" dirty="0" err="1"/>
              <a:t>Πηγή</a:t>
            </a:r>
            <a:r>
              <a:rPr lang="en-GB" b="1" dirty="0"/>
              <a:t> </a:t>
            </a:r>
            <a:r>
              <a:rPr lang="en-GB" b="1" dirty="0" err="1"/>
              <a:t>εικόν</a:t>
            </a:r>
            <a:r>
              <a:rPr lang="en-GB" b="1" dirty="0"/>
              <a:t>ας: </a:t>
            </a:r>
            <a:r>
              <a:rPr lang="en-GB" b="0" dirty="0"/>
              <a:t>Αυτή η φωτογραφία </a:t>
            </a:r>
            <a:r>
              <a:rPr lang="el-GR" b="0" dirty="0"/>
              <a:t>είναι</a:t>
            </a:r>
            <a:r>
              <a:rPr lang="el-GR" b="0" baseline="0" dirty="0"/>
              <a:t> </a:t>
            </a:r>
            <a:r>
              <a:rPr lang="en-GB" b="0" dirty="0"/>
              <a:t>από </a:t>
            </a:r>
            <a:r>
              <a:rPr lang="el-GR" b="0" dirty="0"/>
              <a:t>ά</a:t>
            </a:r>
            <a:r>
              <a:rPr lang="en-GB" b="0" dirty="0" err="1"/>
              <a:t>γνωστο</a:t>
            </a:r>
            <a:r>
              <a:rPr lang="en-GB" b="0" dirty="0"/>
              <a:t> </a:t>
            </a:r>
            <a:r>
              <a:rPr lang="el-GR" b="0" dirty="0"/>
              <a:t>σ</a:t>
            </a:r>
            <a:r>
              <a:rPr lang="en-GB" b="0" dirty="0" err="1"/>
              <a:t>υγγρ</a:t>
            </a:r>
            <a:r>
              <a:rPr lang="en-GB" b="0" dirty="0"/>
              <a:t>αφέα</a:t>
            </a:r>
            <a:r>
              <a:rPr lang="el-GR" b="0" baseline="0" dirty="0"/>
              <a:t> και</a:t>
            </a:r>
            <a:r>
              <a:rPr lang="en-GB" b="0" dirty="0"/>
              <a:t> έχει άδεια χρήσης CC BY-SA-NC</a:t>
            </a:r>
            <a:endParaRPr dirty="0"/>
          </a:p>
          <a:p>
            <a:pPr marL="0" lvl="0" indent="0" algn="l" rtl="0">
              <a:lnSpc>
                <a:spcPct val="100000"/>
              </a:lnSpc>
              <a:spcBef>
                <a:spcPts val="0"/>
              </a:spcBef>
              <a:spcAft>
                <a:spcPts val="0"/>
              </a:spcAft>
              <a:buSzPts val="1400"/>
              <a:buNone/>
            </a:pPr>
            <a:endParaRPr b="1" dirty="0"/>
          </a:p>
        </p:txBody>
      </p:sp>
      <p:sp>
        <p:nvSpPr>
          <p:cNvPr id="60" name="Google Shape;6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GB" b="1" dirty="0" err="1"/>
              <a:t>Πηγή</a:t>
            </a:r>
            <a:r>
              <a:rPr lang="en-GB" b="1" dirty="0"/>
              <a:t> </a:t>
            </a:r>
            <a:r>
              <a:rPr lang="en-GB" b="1" dirty="0" err="1"/>
              <a:t>εικόν</a:t>
            </a:r>
            <a:r>
              <a:rPr lang="en-GB" b="1" dirty="0"/>
              <a:t>ας: </a:t>
            </a:r>
            <a:r>
              <a:rPr lang="en-GB" dirty="0"/>
              <a:t>Αυτή η φωτογραφία από</a:t>
            </a:r>
            <a:r>
              <a:rPr lang="el-GR" dirty="0"/>
              <a:t> είναι από</a:t>
            </a:r>
            <a:r>
              <a:rPr lang="en-GB" dirty="0"/>
              <a:t> </a:t>
            </a:r>
            <a:r>
              <a:rPr lang="el-GR" dirty="0"/>
              <a:t>ά</a:t>
            </a:r>
            <a:r>
              <a:rPr lang="en-GB" dirty="0" err="1"/>
              <a:t>γνωστο</a:t>
            </a:r>
            <a:r>
              <a:rPr lang="en-GB" dirty="0"/>
              <a:t> </a:t>
            </a:r>
            <a:r>
              <a:rPr lang="el-GR" dirty="0"/>
              <a:t>σ</a:t>
            </a:r>
            <a:r>
              <a:rPr lang="en-GB" dirty="0" err="1"/>
              <a:t>υγγρ</a:t>
            </a:r>
            <a:r>
              <a:rPr lang="en-GB" dirty="0"/>
              <a:t>αφέα</a:t>
            </a:r>
            <a:r>
              <a:rPr lang="el-GR" baseline="0" dirty="0"/>
              <a:t> και</a:t>
            </a:r>
            <a:r>
              <a:rPr lang="en-GB" dirty="0"/>
              <a:t> έχει άδεια χρήσης CC BY-ND</a:t>
            </a:r>
            <a:endParaRPr dirty="0"/>
          </a:p>
          <a:p>
            <a:pPr marL="457200" marR="0" lvl="0" indent="-228600" algn="l" rtl="0">
              <a:lnSpc>
                <a:spcPct val="100000"/>
              </a:lnSpc>
              <a:spcBef>
                <a:spcPts val="0"/>
              </a:spcBef>
              <a:spcAft>
                <a:spcPts val="0"/>
              </a:spcAft>
              <a:buSzPts val="1400"/>
              <a:buNone/>
            </a:pPr>
            <a:endParaRPr dirty="0"/>
          </a:p>
        </p:txBody>
      </p:sp>
      <p:sp>
        <p:nvSpPr>
          <p:cNvPr id="68" name="Google Shape;68;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5" name="Google Shape;7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3" name="Google Shape;93;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 1col">
  <p:cSld name="Title Text - 1col">
    <p:spTree>
      <p:nvGrpSpPr>
        <p:cNvPr id="1" name="Shape 20"/>
        <p:cNvGrpSpPr/>
        <p:nvPr/>
      </p:nvGrpSpPr>
      <p:grpSpPr>
        <a:xfrm>
          <a:off x="0" y="0"/>
          <a:ext cx="0" cy="0"/>
          <a:chOff x="0" y="0"/>
          <a:chExt cx="0" cy="0"/>
        </a:xfrm>
      </p:grpSpPr>
      <p:sp>
        <p:nvSpPr>
          <p:cNvPr id="21" name="Google Shape;21;p19"/>
          <p:cNvSpPr txBox="1">
            <a:spLocks noGrp="1"/>
          </p:cNvSpPr>
          <p:nvPr>
            <p:ph type="body" idx="1"/>
          </p:nvPr>
        </p:nvSpPr>
        <p:spPr>
          <a:xfrm>
            <a:off x="399370" y="1449389"/>
            <a:ext cx="11393260" cy="5096388"/>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19"/>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121359949"/>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CC0E5B-551A-C200-D982-1775550B4D55}"/>
              </a:ext>
            </a:extLst>
          </p:cNvPr>
          <p:cNvPicPr>
            <a:picLocks noChangeAspect="1"/>
          </p:cNvPicPr>
          <p:nvPr userDrawn="1"/>
        </p:nvPicPr>
        <p:blipFill>
          <a:blip r:embed="rId2"/>
          <a:stretch>
            <a:fillRect/>
          </a:stretch>
        </p:blipFill>
        <p:spPr>
          <a:xfrm>
            <a:off x="659935" y="3025833"/>
            <a:ext cx="10595497" cy="2709804"/>
          </a:xfrm>
          <a:prstGeom prst="rect">
            <a:avLst/>
          </a:prstGeom>
        </p:spPr>
      </p:pic>
      <p:sp>
        <p:nvSpPr>
          <p:cNvPr id="2" name="Title 1"/>
          <p:cNvSpPr>
            <a:spLocks noGrp="1"/>
          </p:cNvSpPr>
          <p:nvPr>
            <p:ph type="ctrTitle"/>
          </p:nvPr>
        </p:nvSpPr>
        <p:spPr>
          <a:xfrm>
            <a:off x="5886994" y="447930"/>
            <a:ext cx="6010271" cy="875935"/>
          </a:xfrm>
          <a:prstGeom prst="rect">
            <a:avLst/>
          </a:prstGeom>
          <a:noFill/>
        </p:spPr>
        <p:txBody>
          <a:bodyPr anchor="t">
            <a:normAutofit/>
          </a:bodyPr>
          <a:lstStyle>
            <a:lvl1pPr algn="l">
              <a:defRPr sz="3600" b="1">
                <a:solidFill>
                  <a:schemeClr val="accent3"/>
                </a:solidFill>
                <a:latin typeface="+mn-lt"/>
                <a:ea typeface="Roboto Slab" pitchFamily="2" charset="0"/>
              </a:defRPr>
            </a:lvl1pPr>
          </a:lstStyle>
          <a:p>
            <a:endParaRPr lang="el-GR" dirty="0"/>
          </a:p>
        </p:txBody>
      </p:sp>
      <p:sp>
        <p:nvSpPr>
          <p:cNvPr id="3" name="Subtitle 2"/>
          <p:cNvSpPr>
            <a:spLocks noGrp="1"/>
          </p:cNvSpPr>
          <p:nvPr>
            <p:ph type="subTitle" idx="1"/>
          </p:nvPr>
        </p:nvSpPr>
        <p:spPr>
          <a:xfrm>
            <a:off x="5886994" y="1532311"/>
            <a:ext cx="6010271" cy="632981"/>
          </a:xfrm>
          <a:prstGeom prst="rect">
            <a:avLst/>
          </a:prstGeom>
          <a:noFill/>
        </p:spPr>
        <p:txBody>
          <a:bodyPr lIns="0" tIns="0" rIns="0" bIns="0"/>
          <a:lstStyle>
            <a:lvl1pPr marL="0" indent="0" algn="l">
              <a:buNone/>
              <a:defRPr sz="2400" b="1" baseline="0">
                <a:solidFill>
                  <a:schemeClr val="accent1"/>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endParaRPr lang="en-US" dirty="0"/>
          </a:p>
        </p:txBody>
      </p:sp>
      <p:pic>
        <p:nvPicPr>
          <p:cNvPr id="6" name="Picture 5">
            <a:extLst>
              <a:ext uri="{FF2B5EF4-FFF2-40B4-BE49-F238E27FC236}">
                <a16:creationId xmlns:a16="http://schemas.microsoft.com/office/drawing/2014/main" id="{B54964F8-121F-57B2-47D8-F86F3B4D4F0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9936" y="1885953"/>
            <a:ext cx="2404998" cy="1862868"/>
          </a:xfrm>
          <a:prstGeom prst="rect">
            <a:avLst/>
          </a:prstGeom>
          <a:noFill/>
          <a:ln>
            <a:noFill/>
          </a:ln>
        </p:spPr>
      </p:pic>
      <p:pic>
        <p:nvPicPr>
          <p:cNvPr id="8" name="Picture 7">
            <a:extLst>
              <a:ext uri="{FF2B5EF4-FFF2-40B4-BE49-F238E27FC236}">
                <a16:creationId xmlns:a16="http://schemas.microsoft.com/office/drawing/2014/main" id="{5C45349E-CFF6-BAE9-0277-9AFEC2E63CB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3524" y="2095617"/>
            <a:ext cx="3650673" cy="3650673"/>
          </a:xfrm>
          <a:prstGeom prst="rect">
            <a:avLst/>
          </a:prstGeom>
        </p:spPr>
      </p:pic>
      <p:pic>
        <p:nvPicPr>
          <p:cNvPr id="9" name="Picture 8">
            <a:extLst>
              <a:ext uri="{FF2B5EF4-FFF2-40B4-BE49-F238E27FC236}">
                <a16:creationId xmlns:a16="http://schemas.microsoft.com/office/drawing/2014/main" id="{57EF2A2C-4A0F-40E6-66B7-87D38D7ADA20}"/>
              </a:ext>
            </a:extLst>
          </p:cNvPr>
          <p:cNvPicPr>
            <a:picLocks noChangeAspect="1"/>
          </p:cNvPicPr>
          <p:nvPr userDrawn="1"/>
        </p:nvPicPr>
        <p:blipFill>
          <a:blip r:embed="rId5"/>
          <a:stretch>
            <a:fillRect/>
          </a:stretch>
        </p:blipFill>
        <p:spPr>
          <a:xfrm>
            <a:off x="661070" y="424087"/>
            <a:ext cx="2408472" cy="844530"/>
          </a:xfrm>
          <a:prstGeom prst="rect">
            <a:avLst/>
          </a:prstGeom>
        </p:spPr>
      </p:pic>
      <p:sp>
        <p:nvSpPr>
          <p:cNvPr id="10" name="TextBox 9">
            <a:extLst>
              <a:ext uri="{FF2B5EF4-FFF2-40B4-BE49-F238E27FC236}">
                <a16:creationId xmlns:a16="http://schemas.microsoft.com/office/drawing/2014/main" id="{F0D85085-CAD9-93F9-66BA-FA273A8D5A08}"/>
              </a:ext>
            </a:extLst>
          </p:cNvPr>
          <p:cNvSpPr txBox="1"/>
          <p:nvPr userDrawn="1"/>
        </p:nvSpPr>
        <p:spPr>
          <a:xfrm>
            <a:off x="659935" y="5929501"/>
            <a:ext cx="11011135" cy="846386"/>
          </a:xfrm>
          <a:prstGeom prst="rect">
            <a:avLst/>
          </a:prstGeom>
          <a:noFill/>
        </p:spPr>
        <p:txBody>
          <a:bodyPr wrap="square" rtlCol="0">
            <a:spAutoFit/>
          </a:bodyPr>
          <a:lstStyle/>
          <a:p>
            <a:r>
              <a:rPr lang="en-US" sz="1400" b="0" i="0" kern="1200" dirty="0">
                <a:solidFill>
                  <a:schemeClr val="tx2"/>
                </a:solidFill>
                <a:effectLst/>
                <a:latin typeface="+mn-lt"/>
                <a:ea typeface="+mn-ea"/>
                <a:cs typeface="+mn-cs"/>
              </a:rPr>
              <a:t>The EMERGE: </a:t>
            </a:r>
            <a:r>
              <a:rPr lang="en-US" sz="1400" b="0" i="0" kern="1200" dirty="0" err="1">
                <a:solidFill>
                  <a:schemeClr val="tx2"/>
                </a:solidFill>
                <a:effectLst/>
                <a:latin typeface="+mn-lt"/>
                <a:ea typeface="+mn-ea"/>
                <a:cs typeface="+mn-cs"/>
              </a:rPr>
              <a:t>EMpowERinG</a:t>
            </a:r>
            <a:r>
              <a:rPr lang="en-US" sz="1400" b="0" i="0" kern="1200" dirty="0">
                <a:solidFill>
                  <a:schemeClr val="tx2"/>
                </a:solidFill>
                <a:effectLst/>
                <a:latin typeface="+mn-lt"/>
                <a:ea typeface="+mn-ea"/>
                <a:cs typeface="+mn-cs"/>
              </a:rPr>
              <a:t> civic Engagement and participation project benefits from a grant under the Active Citizens Fund Cyprus </a:t>
            </a:r>
            <a:r>
              <a:rPr lang="en-US" sz="1400" b="0" i="0" kern="1200" dirty="0" err="1">
                <a:solidFill>
                  <a:schemeClr val="tx2"/>
                </a:solidFill>
                <a:effectLst/>
                <a:latin typeface="+mn-lt"/>
                <a:ea typeface="+mn-ea"/>
                <a:cs typeface="+mn-cs"/>
              </a:rPr>
              <a:t>programme,funded</a:t>
            </a:r>
            <a:r>
              <a:rPr lang="en-US" sz="1400" b="0" i="0" kern="1200" dirty="0">
                <a:solidFill>
                  <a:schemeClr val="tx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spTree>
    <p:extLst>
      <p:ext uri="{BB962C8B-B14F-4D97-AF65-F5344CB8AC3E}">
        <p14:creationId xmlns:p14="http://schemas.microsoft.com/office/powerpoint/2010/main" val="29351323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88573" y="3188147"/>
            <a:ext cx="7832271" cy="1600197"/>
          </a:xfrm>
          <a:prstGeom prst="rect">
            <a:avLst/>
          </a:prstGeom>
        </p:spPr>
        <p:txBody>
          <a:bodyPr anchor="ctr">
            <a:normAutofit/>
          </a:bodyPr>
          <a:lstStyle>
            <a:lvl1pPr algn="ctr">
              <a:defRPr sz="3200">
                <a:solidFill>
                  <a:schemeClr val="accent1"/>
                </a:solidFill>
                <a:latin typeface="+mn-lt"/>
                <a:ea typeface="Roboto Slab" pitchFamily="2" charset="0"/>
              </a:defRPr>
            </a:lvl1pPr>
          </a:lstStyle>
          <a:p>
            <a:r>
              <a:rPr lang="en-US" dirty="0"/>
              <a:t>End Slide</a:t>
            </a:r>
            <a:endParaRPr lang="el-GR" dirty="0"/>
          </a:p>
        </p:txBody>
      </p:sp>
      <p:pic>
        <p:nvPicPr>
          <p:cNvPr id="3" name="Picture 2">
            <a:extLst>
              <a:ext uri="{FF2B5EF4-FFF2-40B4-BE49-F238E27FC236}">
                <a16:creationId xmlns:a16="http://schemas.microsoft.com/office/drawing/2014/main" id="{E5B27FFA-DC85-8789-F6B0-63E931A21F4E}"/>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04572" y="228542"/>
            <a:ext cx="3382856" cy="2620299"/>
          </a:xfrm>
          <a:prstGeom prst="rect">
            <a:avLst/>
          </a:prstGeom>
          <a:noFill/>
          <a:ln>
            <a:noFill/>
          </a:ln>
        </p:spPr>
      </p:pic>
      <p:sp>
        <p:nvSpPr>
          <p:cNvPr id="12" name="TextBox 11">
            <a:extLst>
              <a:ext uri="{FF2B5EF4-FFF2-40B4-BE49-F238E27FC236}">
                <a16:creationId xmlns:a16="http://schemas.microsoft.com/office/drawing/2014/main" id="{F0D85085-CAD9-93F9-66BA-FA273A8D5A08}"/>
              </a:ext>
            </a:extLst>
          </p:cNvPr>
          <p:cNvSpPr txBox="1"/>
          <p:nvPr userDrawn="1"/>
        </p:nvSpPr>
        <p:spPr>
          <a:xfrm>
            <a:off x="3538330" y="5780782"/>
            <a:ext cx="8132740" cy="1077218"/>
          </a:xfrm>
          <a:prstGeom prst="rect">
            <a:avLst/>
          </a:prstGeom>
          <a:noFill/>
        </p:spPr>
        <p:txBody>
          <a:bodyPr wrap="square" rtlCol="0">
            <a:spAutoFit/>
          </a:bodyPr>
          <a:lstStyle/>
          <a:p>
            <a:r>
              <a:rPr lang="en-US" sz="1400" b="0" i="0" kern="1200" dirty="0">
                <a:solidFill>
                  <a:schemeClr val="bg2"/>
                </a:solidFill>
                <a:effectLst/>
                <a:latin typeface="+mn-lt"/>
                <a:ea typeface="+mn-ea"/>
                <a:cs typeface="+mn-cs"/>
              </a:rPr>
              <a:t>The EMERGE: </a:t>
            </a:r>
            <a:r>
              <a:rPr lang="en-US" sz="1400" b="0" i="0" kern="1200" dirty="0" err="1">
                <a:solidFill>
                  <a:schemeClr val="bg2"/>
                </a:solidFill>
                <a:effectLst/>
                <a:latin typeface="+mn-lt"/>
                <a:ea typeface="+mn-ea"/>
                <a:cs typeface="+mn-cs"/>
              </a:rPr>
              <a:t>EMpowERinG</a:t>
            </a:r>
            <a:r>
              <a:rPr lang="en-US" sz="1400" b="0" i="0" kern="1200" dirty="0">
                <a:solidFill>
                  <a:schemeClr val="bg2"/>
                </a:solidFill>
                <a:effectLst/>
                <a:latin typeface="+mn-lt"/>
                <a:ea typeface="+mn-ea"/>
                <a:cs typeface="+mn-cs"/>
              </a:rPr>
              <a:t> civic Engagement and participation project benefits from a grant under the Active Citizens Fund Cyprus </a:t>
            </a:r>
            <a:r>
              <a:rPr lang="en-US" sz="1400" b="0" i="0" kern="1200" dirty="0" err="1">
                <a:solidFill>
                  <a:schemeClr val="bg2"/>
                </a:solidFill>
                <a:effectLst/>
                <a:latin typeface="+mn-lt"/>
                <a:ea typeface="+mn-ea"/>
                <a:cs typeface="+mn-cs"/>
              </a:rPr>
              <a:t>programme,funded</a:t>
            </a:r>
            <a:r>
              <a:rPr lang="en-US" sz="1400" b="0" i="0" kern="1200" dirty="0">
                <a:solidFill>
                  <a:schemeClr val="bg2"/>
                </a:solidFill>
                <a:effectLst/>
                <a:latin typeface="+mn-lt"/>
                <a:ea typeface="+mn-ea"/>
                <a:cs typeface="+mn-cs"/>
              </a:rPr>
              <a:t> by Iceland, Liechtenstein and Norway, through the EEA and Norway Grants 2014-2021. [Project Number: 29_ACF CY_CARDET]</a:t>
            </a:r>
          </a:p>
          <a:p>
            <a:br>
              <a:rPr lang="en-US" sz="1050" dirty="0">
                <a:solidFill>
                  <a:schemeClr val="bg2"/>
                </a:solidFill>
              </a:rPr>
            </a:br>
            <a:endParaRPr lang="en-US" sz="1050" kern="1200" dirty="0">
              <a:solidFill>
                <a:schemeClr val="bg2"/>
              </a:solidFill>
              <a:effectLst/>
              <a:latin typeface="+mn-lt"/>
              <a:ea typeface="+mn-ea"/>
              <a:cs typeface="+mn-cs"/>
            </a:endParaRPr>
          </a:p>
        </p:txBody>
      </p:sp>
      <p:pic>
        <p:nvPicPr>
          <p:cNvPr id="14" name="Picture 13">
            <a:extLst>
              <a:ext uri="{FF2B5EF4-FFF2-40B4-BE49-F238E27FC236}">
                <a16:creationId xmlns:a16="http://schemas.microsoft.com/office/drawing/2014/main" id="{FADB2553-1790-7930-0462-00B75671622A}"/>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659936" y="5592418"/>
            <a:ext cx="2516506" cy="882412"/>
          </a:xfrm>
          <a:prstGeom prst="rect">
            <a:avLst/>
          </a:prstGeom>
        </p:spPr>
      </p:pic>
    </p:spTree>
    <p:extLst>
      <p:ext uri="{BB962C8B-B14F-4D97-AF65-F5344CB8AC3E}">
        <p14:creationId xmlns:p14="http://schemas.microsoft.com/office/powerpoint/2010/main" val="848797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ubtitle Content - 2col">
  <p:cSld name="Title Subtitle Content - 2col">
    <p:spTree>
      <p:nvGrpSpPr>
        <p:cNvPr id="1" name="Shape 23"/>
        <p:cNvGrpSpPr/>
        <p:nvPr/>
      </p:nvGrpSpPr>
      <p:grpSpPr>
        <a:xfrm>
          <a:off x="0" y="0"/>
          <a:ext cx="0" cy="0"/>
          <a:chOff x="0" y="0"/>
          <a:chExt cx="0" cy="0"/>
        </a:xfrm>
      </p:grpSpPr>
      <p:sp>
        <p:nvSpPr>
          <p:cNvPr id="24" name="Google Shape;24;p20"/>
          <p:cNvSpPr txBox="1">
            <a:spLocks noGrp="1"/>
          </p:cNvSpPr>
          <p:nvPr>
            <p:ph type="body" idx="1"/>
          </p:nvPr>
        </p:nvSpPr>
        <p:spPr>
          <a:xfrm>
            <a:off x="399369" y="1258817"/>
            <a:ext cx="11393261" cy="500784"/>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20"/>
          <p:cNvSpPr txBox="1">
            <a:spLocks noGrp="1"/>
          </p:cNvSpPr>
          <p:nvPr>
            <p:ph type="body" idx="2"/>
          </p:nvPr>
        </p:nvSpPr>
        <p:spPr>
          <a:xfrm>
            <a:off x="399370" y="1994263"/>
            <a:ext cx="11393260" cy="460338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20"/>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058740401"/>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 2col">
  <p:cSld name="Title Content - 2col">
    <p:spTree>
      <p:nvGrpSpPr>
        <p:cNvPr id="1" name="Shape 27"/>
        <p:cNvGrpSpPr/>
        <p:nvPr/>
      </p:nvGrpSpPr>
      <p:grpSpPr>
        <a:xfrm>
          <a:off x="0" y="0"/>
          <a:ext cx="0" cy="0"/>
          <a:chOff x="0" y="0"/>
          <a:chExt cx="0" cy="0"/>
        </a:xfrm>
      </p:grpSpPr>
      <p:sp>
        <p:nvSpPr>
          <p:cNvPr id="28" name="Google Shape;28;p24"/>
          <p:cNvSpPr txBox="1">
            <a:spLocks noGrp="1"/>
          </p:cNvSpPr>
          <p:nvPr>
            <p:ph type="body" idx="1"/>
          </p:nvPr>
        </p:nvSpPr>
        <p:spPr>
          <a:xfrm>
            <a:off x="399370" y="1332411"/>
            <a:ext cx="5518830" cy="526524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24"/>
          <p:cNvSpPr txBox="1">
            <a:spLocks noGrp="1"/>
          </p:cNvSpPr>
          <p:nvPr>
            <p:ph type="body" idx="2"/>
          </p:nvPr>
        </p:nvSpPr>
        <p:spPr>
          <a:xfrm>
            <a:off x="6273801" y="1332411"/>
            <a:ext cx="5518830" cy="526524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24"/>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583361447"/>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ubtitle Text - 1col">
  <p:cSld name="Title Subtitle Text - 1col">
    <p:spTree>
      <p:nvGrpSpPr>
        <p:cNvPr id="1" name="Shape 31"/>
        <p:cNvGrpSpPr/>
        <p:nvPr/>
      </p:nvGrpSpPr>
      <p:grpSpPr>
        <a:xfrm>
          <a:off x="0" y="0"/>
          <a:ext cx="0" cy="0"/>
          <a:chOff x="0" y="0"/>
          <a:chExt cx="0" cy="0"/>
        </a:xfrm>
      </p:grpSpPr>
      <p:sp>
        <p:nvSpPr>
          <p:cNvPr id="32" name="Google Shape;32;p25"/>
          <p:cNvSpPr txBox="1">
            <a:spLocks noGrp="1"/>
          </p:cNvSpPr>
          <p:nvPr>
            <p:ph type="body" idx="1"/>
          </p:nvPr>
        </p:nvSpPr>
        <p:spPr>
          <a:xfrm>
            <a:off x="399370" y="1285794"/>
            <a:ext cx="11393260" cy="506611"/>
          </a:xfrm>
          <a:prstGeom prst="rect">
            <a:avLst/>
          </a:prstGeom>
          <a:noFill/>
          <a:ln>
            <a:noFill/>
          </a:ln>
        </p:spPr>
        <p:txBody>
          <a:bodyPr spcFirstLastPara="1" wrap="square" lIns="0" tIns="0" rIns="0" bIns="0" anchor="ctr" anchorCtr="0">
            <a:noAutofit/>
          </a:bodyPr>
          <a:lstStyle>
            <a:lvl1pPr marL="457200" marR="0" lvl="0" indent="-228600" algn="just" rtl="0">
              <a:lnSpc>
                <a:spcPct val="90000"/>
              </a:lnSpc>
              <a:spcBef>
                <a:spcPts val="1000"/>
              </a:spcBef>
              <a:spcAft>
                <a:spcPts val="0"/>
              </a:spcAft>
              <a:buClr>
                <a:schemeClr val="accent3"/>
              </a:buClr>
              <a:buSzPts val="2000"/>
              <a:buFont typeface="Arial"/>
              <a:buNone/>
              <a:defRPr sz="2000" b="1" i="0" u="none" strike="noStrike" cap="none">
                <a:solidFill>
                  <a:schemeClr val="accent3"/>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25"/>
          <p:cNvSpPr txBox="1">
            <a:spLocks noGrp="1"/>
          </p:cNvSpPr>
          <p:nvPr>
            <p:ph type="body" idx="2"/>
          </p:nvPr>
        </p:nvSpPr>
        <p:spPr>
          <a:xfrm>
            <a:off x="399370" y="2046514"/>
            <a:ext cx="5518830" cy="4551135"/>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25"/>
          <p:cNvSpPr txBox="1">
            <a:spLocks noGrp="1"/>
          </p:cNvSpPr>
          <p:nvPr>
            <p:ph type="body" idx="3"/>
          </p:nvPr>
        </p:nvSpPr>
        <p:spPr>
          <a:xfrm>
            <a:off x="6273801" y="2046514"/>
            <a:ext cx="5518830" cy="4551135"/>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rgbClr val="000000"/>
              </a:buClr>
              <a:buSzPts val="1800"/>
              <a:buFont typeface="Arial"/>
              <a:buNone/>
              <a:defRPr sz="1800" b="0" i="0" u="none" strike="noStrike" cap="none">
                <a:solidFill>
                  <a:srgbClr val="000000"/>
                </a:solidFill>
                <a:latin typeface="Calibri"/>
                <a:ea typeface="Calibri"/>
                <a:cs typeface="Calibri"/>
                <a:sym typeface="Calibri"/>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25"/>
          <p:cNvSpPr txBox="1">
            <a:spLocks noGrp="1"/>
          </p:cNvSpPr>
          <p:nvPr>
            <p:ph type="title"/>
          </p:nvPr>
        </p:nvSpPr>
        <p:spPr>
          <a:xfrm>
            <a:off x="399370" y="388189"/>
            <a:ext cx="11393260" cy="4617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559044731"/>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FEF7D1"/>
        </a:solidFill>
        <a:effectLst/>
      </p:bgPr>
    </p:bg>
    <p:spTree>
      <p:nvGrpSpPr>
        <p:cNvPr id="1" name="Shape 36"/>
        <p:cNvGrpSpPr/>
        <p:nvPr/>
      </p:nvGrpSpPr>
      <p:grpSpPr>
        <a:xfrm>
          <a:off x="0" y="0"/>
          <a:ext cx="0" cy="0"/>
          <a:chOff x="0" y="0"/>
          <a:chExt cx="0" cy="0"/>
        </a:xfrm>
      </p:grpSpPr>
      <p:sp>
        <p:nvSpPr>
          <p:cNvPr id="37" name="Google Shape;37;p22"/>
          <p:cNvSpPr/>
          <p:nvPr/>
        </p:nvSpPr>
        <p:spPr>
          <a:xfrm>
            <a:off x="0" y="0"/>
            <a:ext cx="12192000" cy="6858000"/>
          </a:xfrm>
          <a:prstGeom prst="rect">
            <a:avLst/>
          </a:prstGeom>
          <a:solidFill>
            <a:srgbClr val="D2F1E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8" name="Google Shape;38;p22"/>
          <p:cNvSpPr txBox="1">
            <a:spLocks noGrp="1"/>
          </p:cNvSpPr>
          <p:nvPr>
            <p:ph type="ctrTitle"/>
          </p:nvPr>
        </p:nvSpPr>
        <p:spPr>
          <a:xfrm>
            <a:off x="2188573" y="3188147"/>
            <a:ext cx="7832271" cy="1600197"/>
          </a:xfrm>
          <a:prstGeom prst="rect">
            <a:avLst/>
          </a:prstGeom>
          <a:noFill/>
          <a:ln>
            <a:noFill/>
          </a:ln>
        </p:spPr>
        <p:txBody>
          <a:bodyPr spcFirstLastPara="1" wrap="square" lIns="0" tIns="0" rIns="0" bIns="0" anchor="ctr" anchorCtr="0">
            <a:normAutofit/>
          </a:bodyPr>
          <a:lstStyle>
            <a:lvl1pPr lvl="0" algn="ctr">
              <a:lnSpc>
                <a:spcPct val="100000"/>
              </a:lnSpc>
              <a:spcBef>
                <a:spcPts val="0"/>
              </a:spcBef>
              <a:spcAft>
                <a:spcPts val="0"/>
              </a:spcAft>
              <a:buClr>
                <a:schemeClr val="accent1"/>
              </a:buClr>
              <a:buSzPts val="3200"/>
              <a:buFont typeface="Calibri"/>
              <a:buNone/>
              <a:defRPr sz="3200">
                <a:solidFill>
                  <a:schemeClr val="accen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9" name="Google Shape;39;p22"/>
          <p:cNvPicPr preferRelativeResize="0"/>
          <p:nvPr/>
        </p:nvPicPr>
        <p:blipFill rotWithShape="1">
          <a:blip r:embed="rId2">
            <a:alphaModFix/>
          </a:blip>
          <a:srcRect/>
          <a:stretch/>
        </p:blipFill>
        <p:spPr>
          <a:xfrm>
            <a:off x="4404572" y="228542"/>
            <a:ext cx="3382856" cy="2620299"/>
          </a:xfrm>
          <a:prstGeom prst="rect">
            <a:avLst/>
          </a:prstGeom>
          <a:noFill/>
          <a:ln>
            <a:noFill/>
          </a:ln>
        </p:spPr>
      </p:pic>
      <p:sp>
        <p:nvSpPr>
          <p:cNvPr id="40" name="Google Shape;40;p22"/>
          <p:cNvSpPr txBox="1"/>
          <p:nvPr/>
        </p:nvSpPr>
        <p:spPr>
          <a:xfrm>
            <a:off x="2734888" y="6152529"/>
            <a:ext cx="893618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The EMERGE project benefits from a grant under the Active Citizens Fund Cyprus program, funded by Iceland, Liechtenstein and Norway, through the EEA and Norway Grants 2014-2021.</a:t>
            </a:r>
            <a:endParaRPr sz="1200" b="0" i="0" u="none" strike="noStrike" cap="none">
              <a:solidFill>
                <a:srgbClr val="000000"/>
              </a:solidFill>
              <a:latin typeface="Calibri"/>
              <a:ea typeface="Calibri"/>
              <a:cs typeface="Calibri"/>
              <a:sym typeface="Calibri"/>
            </a:endParaRPr>
          </a:p>
        </p:txBody>
      </p:sp>
      <p:pic>
        <p:nvPicPr>
          <p:cNvPr id="41" name="Google Shape;41;p22"/>
          <p:cNvPicPr preferRelativeResize="0"/>
          <p:nvPr/>
        </p:nvPicPr>
        <p:blipFill rotWithShape="1">
          <a:blip r:embed="rId3">
            <a:alphaModFix/>
          </a:blip>
          <a:srcRect/>
          <a:stretch/>
        </p:blipFill>
        <p:spPr>
          <a:xfrm>
            <a:off x="659936" y="6051476"/>
            <a:ext cx="1509686" cy="529371"/>
          </a:xfrm>
          <a:prstGeom prst="rect">
            <a:avLst/>
          </a:prstGeom>
          <a:noFill/>
          <a:ln>
            <a:noFill/>
          </a:ln>
        </p:spPr>
      </p:pic>
    </p:spTree>
    <p:extLst>
      <p:ext uri="{BB962C8B-B14F-4D97-AF65-F5344CB8AC3E}">
        <p14:creationId xmlns:p14="http://schemas.microsoft.com/office/powerpoint/2010/main" val="261723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5" name="Content Placeholder 3"/>
          <p:cNvSpPr>
            <a:spLocks noGrp="1"/>
          </p:cNvSpPr>
          <p:nvPr>
            <p:ph sz="quarter" idx="12" hasCustomPrompt="1"/>
          </p:nvPr>
        </p:nvSpPr>
        <p:spPr>
          <a:xfrm>
            <a:off x="399370" y="1449389"/>
            <a:ext cx="11393260" cy="5096388"/>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2224573841"/>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399369" y="1258817"/>
            <a:ext cx="11393261" cy="500784"/>
          </a:xfrm>
          <a:prstGeom prst="rect">
            <a:avLst/>
          </a:prstGeom>
          <a:noFill/>
        </p:spPr>
        <p:txBody>
          <a:bodyPr lIns="0" tIns="0" rIns="0" bIns="0" anchor="ctr" anchorCtr="0"/>
          <a:lstStyle>
            <a:lvl1pPr>
              <a:defRPr sz="2000" b="1" baseline="0">
                <a:solidFill>
                  <a:schemeClr val="accent3"/>
                </a:solidFill>
                <a:latin typeface="+mn-lt"/>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399370" y="1994263"/>
            <a:ext cx="11393260" cy="4603389"/>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869643164"/>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5" name="Content Placeholder 3"/>
          <p:cNvSpPr>
            <a:spLocks noGrp="1"/>
          </p:cNvSpPr>
          <p:nvPr>
            <p:ph sz="quarter" idx="11" hasCustomPrompt="1"/>
          </p:nvPr>
        </p:nvSpPr>
        <p:spPr>
          <a:xfrm>
            <a:off x="399370"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6" name="Content Placeholder 3"/>
          <p:cNvSpPr>
            <a:spLocks noGrp="1"/>
          </p:cNvSpPr>
          <p:nvPr>
            <p:ph sz="quarter" idx="12" hasCustomPrompt="1"/>
          </p:nvPr>
        </p:nvSpPr>
        <p:spPr>
          <a:xfrm>
            <a:off x="6273801" y="1332411"/>
            <a:ext cx="5518830" cy="5265240"/>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720019231"/>
      </p:ext>
    </p:extLst>
  </p:cSld>
  <p:clrMapOvr>
    <a:masterClrMapping/>
  </p:clrMapOvr>
  <p:extLst>
    <p:ext uri="{DCECCB84-F9BA-43D5-87BE-67443E8EF086}">
      <p15:sldGuideLst xmlns:p15="http://schemas.microsoft.com/office/powerpoint/2012/main">
        <p15:guide id="1" orient="horz" pos="91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399370" y="1285794"/>
            <a:ext cx="11393260" cy="506611"/>
          </a:xfrm>
          <a:prstGeom prst="rect">
            <a:avLst/>
          </a:prstGeom>
          <a:noFill/>
        </p:spPr>
        <p:txBody>
          <a:bodyPr lIns="0" tIns="0" rIns="0" bIns="0" anchor="ctr" anchorCtr="0"/>
          <a:lstStyle>
            <a:lvl1pPr marL="0" marR="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sz="2000" b="1" baseline="0">
                <a:solidFill>
                  <a:schemeClr val="accent3"/>
                </a:solidFill>
                <a:latin typeface="+mn-lt"/>
              </a:defRPr>
            </a:lvl1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dirty="0"/>
          </a:p>
        </p:txBody>
      </p:sp>
      <p:sp>
        <p:nvSpPr>
          <p:cNvPr id="9" name="Content Placeholder 3"/>
          <p:cNvSpPr>
            <a:spLocks noGrp="1"/>
          </p:cNvSpPr>
          <p:nvPr>
            <p:ph sz="quarter" idx="11" hasCustomPrompt="1"/>
          </p:nvPr>
        </p:nvSpPr>
        <p:spPr>
          <a:xfrm>
            <a:off x="399370"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11" name="Content Placeholder 3"/>
          <p:cNvSpPr>
            <a:spLocks noGrp="1"/>
          </p:cNvSpPr>
          <p:nvPr>
            <p:ph sz="quarter" idx="12" hasCustomPrompt="1"/>
          </p:nvPr>
        </p:nvSpPr>
        <p:spPr>
          <a:xfrm>
            <a:off x="6273801" y="2046514"/>
            <a:ext cx="5518830" cy="4551135"/>
          </a:xfrm>
          <a:prstGeom prst="rect">
            <a:avLst/>
          </a:prstGeom>
        </p:spPr>
        <p:txBody>
          <a:bodyPr lIns="0" tIns="0" rIns="0" bIns="0"/>
          <a:lstStyle>
            <a:lvl1pPr>
              <a:defRPr sz="1800">
                <a:solidFill>
                  <a:srgbClr val="000000"/>
                </a:solidFill>
                <a:latin typeface="+mj-lt"/>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Title 1"/>
          <p:cNvSpPr>
            <a:spLocks noGrp="1"/>
          </p:cNvSpPr>
          <p:nvPr>
            <p:ph type="title"/>
          </p:nvPr>
        </p:nvSpPr>
        <p:spPr/>
        <p:txBody>
          <a:bodyPr/>
          <a:lstStyle/>
          <a:p>
            <a:r>
              <a:rPr lang="en-US"/>
              <a:t>Click to edit Master title style</a:t>
            </a:r>
            <a:endParaRPr lang="el-GR"/>
          </a:p>
        </p:txBody>
      </p:sp>
    </p:spTree>
    <p:extLst>
      <p:ext uri="{BB962C8B-B14F-4D97-AF65-F5344CB8AC3E}">
        <p14:creationId xmlns:p14="http://schemas.microsoft.com/office/powerpoint/2010/main" val="671172626"/>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1"/>
            <a:ext cx="12192000" cy="1071154"/>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7"/>
          <p:cNvSpPr txBox="1">
            <a:spLocks noGrp="1"/>
          </p:cNvSpPr>
          <p:nvPr>
            <p:ph type="title"/>
          </p:nvPr>
        </p:nvSpPr>
        <p:spPr>
          <a:xfrm>
            <a:off x="399370" y="174449"/>
            <a:ext cx="11393260" cy="67544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2800"/>
              <a:buFont typeface="Calibri"/>
              <a:buNone/>
              <a:defRPr sz="28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640922449"/>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1"/>
            <a:ext cx="12192000" cy="10711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itle Placeholder 7"/>
          <p:cNvSpPr>
            <a:spLocks noGrp="1"/>
          </p:cNvSpPr>
          <p:nvPr>
            <p:ph type="title"/>
          </p:nvPr>
        </p:nvSpPr>
        <p:spPr>
          <a:xfrm>
            <a:off x="399370" y="174449"/>
            <a:ext cx="11393260" cy="675444"/>
          </a:xfrm>
          <a:prstGeom prst="rect">
            <a:avLst/>
          </a:prstGeom>
        </p:spPr>
        <p:txBody>
          <a:bodyPr vert="horz" lIns="0" tIns="0" rIns="0" bIns="0" rtlCol="0" anchor="ctr">
            <a:noAutofit/>
          </a:bodyPr>
          <a:lstStyle/>
          <a:p>
            <a:endParaRPr lang="el-GR" dirty="0"/>
          </a:p>
        </p:txBody>
      </p:sp>
    </p:spTree>
    <p:extLst>
      <p:ext uri="{BB962C8B-B14F-4D97-AF65-F5344CB8AC3E}">
        <p14:creationId xmlns:p14="http://schemas.microsoft.com/office/powerpoint/2010/main" val="79072537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Lst>
  <p:txStyles>
    <p:titleStyle>
      <a:lvl1pPr algn="l" defTabSz="914377" rtl="0" eaLnBrk="1" latinLnBrk="0" hangingPunct="1">
        <a:lnSpc>
          <a:spcPct val="100000"/>
        </a:lnSpc>
        <a:spcBef>
          <a:spcPct val="0"/>
        </a:spcBef>
        <a:buNone/>
        <a:defRPr sz="2800" kern="1200">
          <a:solidFill>
            <a:schemeClr val="bg1"/>
          </a:solidFill>
          <a:latin typeface="+mn-lt"/>
          <a:ea typeface="Roboto Slab" pitchFamily="2" charset="0"/>
          <a:cs typeface="+mj-cs"/>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87906" y="447930"/>
            <a:ext cx="7809359" cy="875935"/>
          </a:xfrm>
        </p:spPr>
        <p:txBody>
          <a:bodyPr>
            <a:normAutofit fontScale="90000"/>
          </a:bodyPr>
          <a:lstStyle/>
          <a:p>
            <a:r>
              <a:rPr lang="en-GB" sz="2800" b="0" dirty="0" err="1"/>
              <a:t>Ενότητ</a:t>
            </a:r>
            <a:r>
              <a:rPr lang="en-GB" sz="2800" b="0" dirty="0"/>
              <a:t>α 4</a:t>
            </a:r>
            <a:br>
              <a:rPr lang="en-GB" dirty="0"/>
            </a:br>
            <a:r>
              <a:rPr lang="en-GB" dirty="0"/>
              <a:t>Κατανόηση της ενεργού πολιτότητας και της πολιτικής δέσμευσης</a:t>
            </a:r>
            <a:endParaRPr lang="el-GR" dirty="0"/>
          </a:p>
        </p:txBody>
      </p:sp>
      <p:sp>
        <p:nvSpPr>
          <p:cNvPr id="2" name="Google Shape;56;p1">
            <a:extLst>
              <a:ext uri="{FF2B5EF4-FFF2-40B4-BE49-F238E27FC236}">
                <a16:creationId xmlns:a16="http://schemas.microsoft.com/office/drawing/2014/main" id="{94163664-8410-6636-3A27-179616EC9BFD}"/>
              </a:ext>
            </a:extLst>
          </p:cNvPr>
          <p:cNvSpPr/>
          <p:nvPr/>
        </p:nvSpPr>
        <p:spPr>
          <a:xfrm>
            <a:off x="4012431" y="1765040"/>
            <a:ext cx="7650651" cy="547854"/>
          </a:xfrm>
          <a:prstGeom prst="rect">
            <a:avLst/>
          </a:prstGeom>
          <a:solidFill>
            <a:srgbClr val="EB5353"/>
          </a:solidFill>
          <a:ln>
            <a:noFill/>
          </a:ln>
        </p:spPr>
        <p:txBody>
          <a:bodyPr spcFirstLastPara="1" wrap="square" lIns="91425" tIns="45700" rIns="91425" bIns="457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endParaRPr>
          </a:p>
        </p:txBody>
      </p:sp>
      <p:sp>
        <p:nvSpPr>
          <p:cNvPr id="3" name="Google Shape;58;p1">
            <a:extLst>
              <a:ext uri="{FF2B5EF4-FFF2-40B4-BE49-F238E27FC236}">
                <a16:creationId xmlns:a16="http://schemas.microsoft.com/office/drawing/2014/main" id="{95FF2C1F-252A-8FF3-901E-5C5187682034}"/>
              </a:ext>
            </a:extLst>
          </p:cNvPr>
          <p:cNvSpPr txBox="1">
            <a:spLocks/>
          </p:cNvSpPr>
          <p:nvPr/>
        </p:nvSpPr>
        <p:spPr>
          <a:xfrm>
            <a:off x="4163365" y="1910618"/>
            <a:ext cx="7499717" cy="80455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90000"/>
              </a:lnSpc>
              <a:spcBef>
                <a:spcPts val="0"/>
              </a:spcBef>
              <a:spcAft>
                <a:spcPts val="0"/>
              </a:spcAft>
              <a:buClr>
                <a:srgbClr val="EB5353"/>
              </a:buClr>
              <a:buSzPts val="2400"/>
              <a:buFont typeface="Arial"/>
              <a:buNone/>
              <a:tabLst/>
              <a:defRPr/>
            </a:pPr>
            <a:r>
              <a:rPr kumimoji="0" lang="el-GR" sz="2200" b="1" i="0" u="none" strike="noStrike" kern="0" cap="none" spc="0" normalizeH="0" baseline="0" noProof="0" dirty="0" err="1">
                <a:ln>
                  <a:noFill/>
                </a:ln>
                <a:solidFill>
                  <a:srgbClr val="FFFFFF"/>
                </a:solidFill>
                <a:effectLst/>
                <a:uLnTx/>
                <a:uFillTx/>
                <a:latin typeface="Calibri"/>
                <a:ea typeface="Calibri"/>
                <a:cs typeface="Calibri"/>
                <a:sym typeface="Calibri"/>
              </a:rPr>
              <a:t>Υποενότητα</a:t>
            </a:r>
            <a:r>
              <a:rPr kumimoji="0" lang="el-GR" sz="2200" b="1" i="0" u="none" strike="noStrike" kern="0" cap="none" spc="0" normalizeH="0" baseline="0" noProof="0" dirty="0">
                <a:ln>
                  <a:noFill/>
                </a:ln>
                <a:solidFill>
                  <a:srgbClr val="FFFFFF"/>
                </a:solidFill>
                <a:effectLst/>
                <a:uLnTx/>
                <a:uFillTx/>
                <a:latin typeface="Calibri"/>
                <a:ea typeface="Calibri"/>
                <a:cs typeface="Calibri"/>
                <a:sym typeface="Calibri"/>
              </a:rPr>
              <a:t> 1: </a:t>
            </a:r>
            <a:r>
              <a:rPr kumimoji="0" lang="el-GR" sz="2200" b="1" i="0" u="none" strike="noStrike" kern="0" cap="none" spc="0" normalizeH="0" baseline="0" noProof="0" dirty="0" err="1">
                <a:ln>
                  <a:noFill/>
                </a:ln>
                <a:solidFill>
                  <a:srgbClr val="FFFFFF"/>
                </a:solidFill>
                <a:effectLst/>
                <a:uLnTx/>
                <a:uFillTx/>
                <a:latin typeface="Calibri"/>
                <a:ea typeface="Calibri"/>
                <a:cs typeface="Calibri"/>
                <a:sym typeface="Calibri"/>
              </a:rPr>
              <a:t>Πολιτότητα</a:t>
            </a:r>
            <a:r>
              <a:rPr kumimoji="0" lang="el-GR" sz="2200" b="1" i="0" u="none" strike="noStrike" kern="0" cap="none" spc="0" normalizeH="0" baseline="0" noProof="0" dirty="0">
                <a:ln>
                  <a:noFill/>
                </a:ln>
                <a:solidFill>
                  <a:srgbClr val="FFFFFF"/>
                </a:solidFill>
                <a:effectLst/>
                <a:uLnTx/>
                <a:uFillTx/>
                <a:latin typeface="Calibri"/>
                <a:ea typeface="Calibri"/>
                <a:cs typeface="Calibri"/>
                <a:sym typeface="Calibri"/>
              </a:rPr>
              <a:t> και βασικές ικανότητες του πολίτη</a:t>
            </a:r>
          </a:p>
        </p:txBody>
      </p:sp>
    </p:spTree>
    <p:extLst>
      <p:ext uri="{BB962C8B-B14F-4D97-AF65-F5344CB8AC3E}">
        <p14:creationId xmlns:p14="http://schemas.microsoft.com/office/powerpoint/2010/main" val="120343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body" idx="2"/>
          </p:nvPr>
        </p:nvSpPr>
        <p:spPr>
          <a:xfrm>
            <a:off x="399370" y="1269078"/>
            <a:ext cx="11393260" cy="5195572"/>
          </a:xfrm>
          <a:prstGeom prst="rect">
            <a:avLst/>
          </a:prstGeom>
          <a:noFill/>
          <a:ln>
            <a:noFill/>
          </a:ln>
        </p:spPr>
        <p:txBody>
          <a:bodyPr spcFirstLastPara="1" wrap="square" lIns="0" tIns="0" rIns="0" bIns="0" anchor="t" anchorCtr="0">
            <a:noAutofit/>
          </a:bodyPr>
          <a:lstStyle/>
          <a:p>
            <a:pPr marL="228600" lvl="0" indent="0" algn="ctr" rtl="0">
              <a:lnSpc>
                <a:spcPct val="150000"/>
              </a:lnSpc>
              <a:spcBef>
                <a:spcPts val="1000"/>
              </a:spcBef>
              <a:spcAft>
                <a:spcPts val="0"/>
              </a:spcAft>
              <a:buSzPts val="1800"/>
            </a:pPr>
            <a:endParaRPr lang="en-US" sz="4800" b="1" dirty="0">
              <a:solidFill>
                <a:srgbClr val="187498"/>
              </a:solidFill>
            </a:endParaRPr>
          </a:p>
          <a:p>
            <a:pPr marL="228600" lvl="0" indent="0" algn="ctr" rtl="0">
              <a:lnSpc>
                <a:spcPct val="150000"/>
              </a:lnSpc>
              <a:spcBef>
                <a:spcPts val="1000"/>
              </a:spcBef>
              <a:spcAft>
                <a:spcPts val="0"/>
              </a:spcAft>
              <a:buSzPts val="1800"/>
            </a:pPr>
            <a:r>
              <a:rPr lang="en-US" sz="4800" b="1" i="1" dirty="0">
                <a:solidFill>
                  <a:srgbClr val="187498"/>
                </a:solidFill>
              </a:rPr>
              <a:t>Πώς </a:t>
            </a:r>
            <a:r>
              <a:rPr lang="en-US" sz="4800" b="1" dirty="0">
                <a:solidFill>
                  <a:srgbClr val="187498"/>
                </a:solidFill>
              </a:rPr>
              <a:t>ορίζετε την ΠΟΛΙΤΕΙΑ;</a:t>
            </a:r>
          </a:p>
          <a:p>
            <a:pPr marL="228600" lvl="0" indent="0" algn="ctr" rtl="0">
              <a:lnSpc>
                <a:spcPct val="150000"/>
              </a:lnSpc>
              <a:spcBef>
                <a:spcPts val="1000"/>
              </a:spcBef>
              <a:spcAft>
                <a:spcPts val="0"/>
              </a:spcAft>
              <a:buSzPts val="1800"/>
            </a:pPr>
            <a:endParaRPr sz="2000" dirty="0">
              <a:solidFill>
                <a:schemeClr val="tx1"/>
              </a:solidFill>
            </a:endParaRPr>
          </a:p>
        </p:txBody>
      </p:sp>
      <p:sp>
        <p:nvSpPr>
          <p:cNvPr id="102" name="Google Shape;102;p6"/>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US" b="1" dirty="0"/>
              <a:t>Εσύ τι λες;</a:t>
            </a:r>
            <a:endParaRPr b="1" dirty="0"/>
          </a:p>
        </p:txBody>
      </p:sp>
    </p:spTree>
    <p:extLst>
      <p:ext uri="{BB962C8B-B14F-4D97-AF65-F5344CB8AC3E}">
        <p14:creationId xmlns:p14="http://schemas.microsoft.com/office/powerpoint/2010/main" val="3254953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body" idx="2"/>
          </p:nvPr>
        </p:nvSpPr>
        <p:spPr>
          <a:xfrm>
            <a:off x="399370" y="1269078"/>
            <a:ext cx="11393260" cy="5195572"/>
          </a:xfrm>
          <a:prstGeom prst="rect">
            <a:avLst/>
          </a:prstGeom>
          <a:noFill/>
          <a:ln>
            <a:noFill/>
          </a:ln>
        </p:spPr>
        <p:txBody>
          <a:bodyPr spcFirstLastPara="1" wrap="square" lIns="0" tIns="0" rIns="0" bIns="0" anchor="t" anchorCtr="0">
            <a:noAutofit/>
          </a:bodyPr>
          <a:lstStyle/>
          <a:p>
            <a:pPr marL="228600" lvl="0" indent="0" algn="ctr" rtl="0">
              <a:lnSpc>
                <a:spcPct val="150000"/>
              </a:lnSpc>
              <a:spcBef>
                <a:spcPts val="1000"/>
              </a:spcBef>
              <a:spcAft>
                <a:spcPts val="0"/>
              </a:spcAft>
              <a:buSzPts val="1800"/>
            </a:pPr>
            <a:endParaRPr lang="en-US" sz="4800" b="1" dirty="0">
              <a:solidFill>
                <a:srgbClr val="187498"/>
              </a:solidFill>
            </a:endParaRPr>
          </a:p>
          <a:p>
            <a:pPr marL="228600" lvl="0" indent="0" algn="ctr" rtl="0">
              <a:lnSpc>
                <a:spcPct val="150000"/>
              </a:lnSpc>
              <a:spcBef>
                <a:spcPts val="1000"/>
              </a:spcBef>
              <a:spcAft>
                <a:spcPts val="0"/>
              </a:spcAft>
              <a:buSzPts val="1800"/>
            </a:pPr>
            <a:r>
              <a:rPr lang="en-US" sz="3600" b="1" dirty="0">
                <a:solidFill>
                  <a:srgbClr val="187498"/>
                </a:solidFill>
              </a:rPr>
              <a:t>Ποιες πιστεύετε </a:t>
            </a:r>
            <a:r>
              <a:rPr lang="en-US" sz="3600" b="1" dirty="0" err="1">
                <a:solidFill>
                  <a:srgbClr val="187498"/>
                </a:solidFill>
              </a:rPr>
              <a:t>ότι</a:t>
            </a:r>
            <a:r>
              <a:rPr lang="en-US" sz="3600" b="1" dirty="0">
                <a:solidFill>
                  <a:srgbClr val="187498"/>
                </a:solidFill>
              </a:rPr>
              <a:t> </a:t>
            </a:r>
            <a:r>
              <a:rPr lang="en-US" sz="3600" b="1" dirty="0" err="1">
                <a:solidFill>
                  <a:srgbClr val="187498"/>
                </a:solidFill>
              </a:rPr>
              <a:t>είν</a:t>
            </a:r>
            <a:r>
              <a:rPr lang="en-US" sz="3600" b="1" dirty="0">
                <a:solidFill>
                  <a:srgbClr val="187498"/>
                </a:solidFill>
              </a:rPr>
              <a:t>αι</a:t>
            </a:r>
            <a:endParaRPr lang="el-GR" sz="3600" b="1" dirty="0">
              <a:solidFill>
                <a:srgbClr val="187498"/>
              </a:solidFill>
            </a:endParaRPr>
          </a:p>
          <a:p>
            <a:pPr marL="228600" lvl="0" indent="0" algn="ctr" rtl="0">
              <a:lnSpc>
                <a:spcPct val="150000"/>
              </a:lnSpc>
              <a:spcBef>
                <a:spcPts val="1000"/>
              </a:spcBef>
              <a:spcAft>
                <a:spcPts val="0"/>
              </a:spcAft>
              <a:buSzPts val="1800"/>
            </a:pPr>
            <a:r>
              <a:rPr lang="en-US" sz="3600" b="1" dirty="0">
                <a:solidFill>
                  <a:srgbClr val="187498"/>
                </a:solidFill>
              </a:rPr>
              <a:t> οι </a:t>
            </a:r>
            <a:r>
              <a:rPr lang="en-US" sz="3600" b="1" i="1" dirty="0">
                <a:solidFill>
                  <a:srgbClr val="187498"/>
                </a:solidFill>
                <a:effectLst>
                  <a:outerShdw blurRad="38100" dist="38100" dir="2700000" algn="tl">
                    <a:srgbClr val="000000">
                      <a:alpha val="43137"/>
                    </a:srgbClr>
                  </a:outerShdw>
                </a:effectLst>
              </a:rPr>
              <a:t>βασικές </a:t>
            </a:r>
            <a:r>
              <a:rPr lang="en-US" sz="3600" b="1" dirty="0">
                <a:solidFill>
                  <a:srgbClr val="187498"/>
                </a:solidFill>
              </a:rPr>
              <a:t>ικανότητες των πολιτών;</a:t>
            </a:r>
          </a:p>
          <a:p>
            <a:pPr marL="228600" lvl="0" indent="0" algn="ctr" rtl="0">
              <a:lnSpc>
                <a:spcPct val="150000"/>
              </a:lnSpc>
              <a:spcBef>
                <a:spcPts val="1000"/>
              </a:spcBef>
              <a:spcAft>
                <a:spcPts val="0"/>
              </a:spcAft>
              <a:buSzPts val="1800"/>
            </a:pPr>
            <a:r>
              <a:rPr lang="en-US" sz="2400" b="1" dirty="0">
                <a:solidFill>
                  <a:schemeClr val="tx1"/>
                </a:solidFill>
              </a:rPr>
              <a:t>Μπορείτε να χρησιμοποιήσετε το διαδίκτυο. </a:t>
            </a:r>
          </a:p>
          <a:p>
            <a:pPr marL="228600" lvl="0" indent="0" algn="ctr" rtl="0">
              <a:lnSpc>
                <a:spcPct val="150000"/>
              </a:lnSpc>
              <a:spcBef>
                <a:spcPts val="1000"/>
              </a:spcBef>
              <a:spcAft>
                <a:spcPts val="0"/>
              </a:spcAft>
              <a:buSzPts val="1800"/>
            </a:pPr>
            <a:endParaRPr sz="2000" dirty="0">
              <a:solidFill>
                <a:schemeClr val="tx1"/>
              </a:solidFill>
            </a:endParaRPr>
          </a:p>
        </p:txBody>
      </p:sp>
      <p:sp>
        <p:nvSpPr>
          <p:cNvPr id="102" name="Google Shape;102;p6"/>
          <p:cNvSpPr txBox="1">
            <a:spLocks noGrp="1"/>
          </p:cNvSpPr>
          <p:nvPr>
            <p:ph type="title"/>
          </p:nvPr>
        </p:nvSpPr>
        <p:spPr>
          <a:prstGeom prst="rect">
            <a:avLst/>
          </a:prstGeom>
          <a:noFill/>
          <a:ln>
            <a:noFill/>
          </a:ln>
        </p:spPr>
        <p:txBody>
          <a:bodyPr spcFirstLastPara="1" wrap="square" lIns="0" tIns="0" rIns="0" bIns="0" anchor="ctr" anchorCtr="0">
            <a:noAutofit/>
          </a:bodyPr>
          <a:lstStyle/>
          <a:p>
            <a:pPr lvl="0">
              <a:buSzPts val="2800"/>
            </a:pPr>
            <a:r>
              <a:rPr lang="en-US" b="1" dirty="0"/>
              <a:t>Αναστοχασμός σχετικά με τις ικανότητες των πολιτών:</a:t>
            </a:r>
            <a:endParaRPr b="1" dirty="0"/>
          </a:p>
        </p:txBody>
      </p:sp>
    </p:spTree>
    <p:extLst>
      <p:ext uri="{BB962C8B-B14F-4D97-AF65-F5344CB8AC3E}">
        <p14:creationId xmlns:p14="http://schemas.microsoft.com/office/powerpoint/2010/main" val="277041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body" idx="2"/>
          </p:nvPr>
        </p:nvSpPr>
        <p:spPr>
          <a:xfrm>
            <a:off x="399369" y="1198881"/>
            <a:ext cx="5186783" cy="5398772"/>
          </a:xfrm>
          <a:prstGeom prst="rect">
            <a:avLst/>
          </a:prstGeom>
          <a:noFill/>
          <a:ln>
            <a:noFill/>
          </a:ln>
        </p:spPr>
        <p:txBody>
          <a:bodyPr spcFirstLastPara="1" wrap="square" lIns="0" tIns="0" rIns="0" bIns="0" anchor="t" anchorCtr="0">
            <a:noAutofit/>
          </a:bodyPr>
          <a:lstStyle/>
          <a:p>
            <a:pPr marL="571500" lvl="0" indent="-342900" algn="l" rtl="0">
              <a:lnSpc>
                <a:spcPct val="90000"/>
              </a:lnSpc>
              <a:spcBef>
                <a:spcPts val="1000"/>
              </a:spcBef>
              <a:spcAft>
                <a:spcPts val="0"/>
              </a:spcAft>
              <a:buSzPts val="1800"/>
              <a:buFont typeface="Wingdings" panose="05000000000000000000" pitchFamily="2" charset="2"/>
              <a:buChar char="§"/>
            </a:pPr>
            <a:r>
              <a:rPr lang="en-GB" sz="2000" dirty="0"/>
              <a:t>Υπάρχουν 20 ικανότητες του πολίτη, σύμφωνα με το Πλαίσιο Αναφοράς των Ικανοτήτων για τη Δημοκρατική Κουλτούρα (</a:t>
            </a:r>
            <a:r>
              <a:rPr lang="el-GR" sz="2000" dirty="0"/>
              <a:t>ΠΑΙΔΚ</a:t>
            </a:r>
            <a:r>
              <a:rPr lang="en-GB" sz="2000" dirty="0"/>
              <a:t>) του Συμβουλίου της Ευρώπης. </a:t>
            </a:r>
            <a:endParaRPr sz="2000" dirty="0"/>
          </a:p>
          <a:p>
            <a:pPr marL="571500" lvl="0" indent="-342900" algn="l" rtl="0">
              <a:lnSpc>
                <a:spcPct val="90000"/>
              </a:lnSpc>
              <a:spcBef>
                <a:spcPts val="1000"/>
              </a:spcBef>
              <a:spcAft>
                <a:spcPts val="0"/>
              </a:spcAft>
              <a:buSzPts val="1800"/>
              <a:buFont typeface="Wingdings" panose="05000000000000000000" pitchFamily="2" charset="2"/>
              <a:buChar char="§"/>
            </a:pPr>
            <a:r>
              <a:rPr lang="en-GB" sz="2000" dirty="0"/>
              <a:t>Το πλαίσιο είναι ένα ολοκληρωμένο εννοιολογικό μοντέλο ικανοτήτων που θεωρούνται απαραίτητες για τη λειτουργία των πολιτών σε μια δημοκρατία.</a:t>
            </a:r>
            <a:endParaRPr sz="2000" dirty="0"/>
          </a:p>
          <a:p>
            <a:pPr marL="571500" lvl="0" indent="-342900" algn="l" rtl="0">
              <a:lnSpc>
                <a:spcPct val="90000"/>
              </a:lnSpc>
              <a:spcBef>
                <a:spcPts val="1000"/>
              </a:spcBef>
              <a:spcAft>
                <a:spcPts val="0"/>
              </a:spcAft>
              <a:buSzPts val="1800"/>
              <a:buFont typeface="Wingdings" panose="05000000000000000000" pitchFamily="2" charset="2"/>
              <a:buChar char="§"/>
            </a:pPr>
            <a:r>
              <a:rPr lang="en-GB" sz="2000" dirty="0"/>
              <a:t>Υπάρχουν τέσσερις κατηγορίες ικανοτήτων:</a:t>
            </a:r>
            <a:endParaRPr sz="2000" dirty="0"/>
          </a:p>
          <a:p>
            <a:pPr marL="898525" lvl="0" indent="0" algn="l" defTabSz="981075" rtl="0">
              <a:lnSpc>
                <a:spcPct val="90000"/>
              </a:lnSpc>
              <a:spcBef>
                <a:spcPts val="1000"/>
              </a:spcBef>
              <a:spcAft>
                <a:spcPts val="0"/>
              </a:spcAft>
              <a:buSzPts val="1800"/>
              <a:buNone/>
            </a:pPr>
            <a:r>
              <a:rPr lang="en-GB" sz="2000" dirty="0"/>
              <a:t>- Αξίες</a:t>
            </a:r>
            <a:endParaRPr sz="2000" dirty="0"/>
          </a:p>
          <a:p>
            <a:pPr marL="898525" lvl="0" indent="0" algn="l" defTabSz="981075" rtl="0">
              <a:lnSpc>
                <a:spcPct val="90000"/>
              </a:lnSpc>
              <a:spcBef>
                <a:spcPts val="1000"/>
              </a:spcBef>
              <a:spcAft>
                <a:spcPts val="0"/>
              </a:spcAft>
              <a:buSzPts val="1800"/>
              <a:buNone/>
            </a:pPr>
            <a:r>
              <a:rPr lang="en-GB" sz="2000" dirty="0"/>
              <a:t>- Στάσεις</a:t>
            </a:r>
            <a:endParaRPr sz="2000" dirty="0"/>
          </a:p>
          <a:p>
            <a:pPr marL="898525" lvl="0" indent="0" algn="l" defTabSz="981075" rtl="0">
              <a:lnSpc>
                <a:spcPct val="90000"/>
              </a:lnSpc>
              <a:spcBef>
                <a:spcPts val="1000"/>
              </a:spcBef>
              <a:spcAft>
                <a:spcPts val="0"/>
              </a:spcAft>
              <a:buSzPts val="1800"/>
              <a:buNone/>
            </a:pPr>
            <a:r>
              <a:rPr lang="en-GB" sz="2000" dirty="0"/>
              <a:t>- Δεξιότητες</a:t>
            </a:r>
            <a:endParaRPr sz="2000" dirty="0"/>
          </a:p>
          <a:p>
            <a:pPr marL="898525" lvl="0" indent="0" algn="l" defTabSz="981075" rtl="0">
              <a:lnSpc>
                <a:spcPct val="90000"/>
              </a:lnSpc>
              <a:spcBef>
                <a:spcPts val="1000"/>
              </a:spcBef>
              <a:spcAft>
                <a:spcPts val="0"/>
              </a:spcAft>
              <a:buSzPts val="1800"/>
              <a:buNone/>
            </a:pPr>
            <a:r>
              <a:rPr lang="en-GB" sz="2000" dirty="0"/>
              <a:t>- Γνώση και κριτική κατανόηση</a:t>
            </a:r>
            <a:endParaRPr sz="2000" dirty="0"/>
          </a:p>
          <a:p>
            <a:pPr marL="514350" lvl="0" indent="-171450" algn="l" rtl="0">
              <a:lnSpc>
                <a:spcPct val="90000"/>
              </a:lnSpc>
              <a:spcBef>
                <a:spcPts val="1000"/>
              </a:spcBef>
              <a:spcAft>
                <a:spcPts val="0"/>
              </a:spcAft>
              <a:buSzPts val="1800"/>
              <a:buFont typeface="Arial"/>
              <a:buNone/>
            </a:pPr>
            <a:endParaRPr sz="2000" dirty="0"/>
          </a:p>
          <a:p>
            <a:pPr marL="0" lvl="0" indent="0" algn="just" rtl="0">
              <a:lnSpc>
                <a:spcPct val="90000"/>
              </a:lnSpc>
              <a:spcBef>
                <a:spcPts val="0"/>
              </a:spcBef>
              <a:spcAft>
                <a:spcPts val="0"/>
              </a:spcAft>
              <a:buClr>
                <a:srgbClr val="000000"/>
              </a:buClr>
              <a:buSzPts val="1800"/>
              <a:buNone/>
            </a:pPr>
            <a:endParaRPr sz="2000" dirty="0">
              <a:solidFill>
                <a:srgbClr val="000000"/>
              </a:solidFill>
            </a:endParaRPr>
          </a:p>
        </p:txBody>
      </p:sp>
      <p:sp>
        <p:nvSpPr>
          <p:cNvPr id="114" name="Google Shape;114;p7"/>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br>
              <a:rPr lang="en-GB" b="1" dirty="0"/>
            </a:br>
            <a:r>
              <a:rPr lang="en-GB" b="1" dirty="0"/>
              <a:t>Βασικές ικανότητες των πολιτών - Πλαίσιο </a:t>
            </a:r>
            <a:r>
              <a:rPr lang="el-GR" b="1" dirty="0"/>
              <a:t>Α</a:t>
            </a:r>
            <a:r>
              <a:rPr lang="en-GB" b="1" dirty="0"/>
              <a:t>να</a:t>
            </a:r>
            <a:r>
              <a:rPr lang="en-GB" b="1" dirty="0" err="1"/>
              <a:t>φοράς</a:t>
            </a:r>
            <a:r>
              <a:rPr lang="en-GB" b="1" dirty="0"/>
              <a:t> του Συμβουλίου της Ευρώπης για τις ικανότητες του δημοκρατικού πολιτισμού </a:t>
            </a:r>
            <a:br>
              <a:rPr lang="en-GB" b="1" dirty="0"/>
            </a:br>
            <a:endParaRPr b="1" dirty="0"/>
          </a:p>
        </p:txBody>
      </p:sp>
      <p:pic>
        <p:nvPicPr>
          <p:cNvPr id="3" name="Picture 2"/>
          <p:cNvPicPr>
            <a:picLocks noChangeAspect="1"/>
          </p:cNvPicPr>
          <p:nvPr/>
        </p:nvPicPr>
        <p:blipFill>
          <a:blip r:embed="rId3"/>
          <a:stretch>
            <a:fillRect/>
          </a:stretch>
        </p:blipFill>
        <p:spPr>
          <a:xfrm>
            <a:off x="5970748" y="1374209"/>
            <a:ext cx="5570442" cy="477466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txBox="1">
            <a:spLocks noGrp="1"/>
          </p:cNvSpPr>
          <p:nvPr>
            <p:ph type="body" idx="1"/>
          </p:nvPr>
        </p:nvSpPr>
        <p:spPr>
          <a:xfrm>
            <a:off x="515747" y="1493491"/>
            <a:ext cx="11393261" cy="500784"/>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SzPts val="2000"/>
              <a:buNone/>
            </a:pPr>
            <a:r>
              <a:rPr lang="el-GR" sz="2400" dirty="0">
                <a:solidFill>
                  <a:srgbClr val="187498"/>
                </a:solidFill>
              </a:rPr>
              <a:t>Αξίες</a:t>
            </a:r>
            <a:endParaRPr sz="2400" dirty="0">
              <a:solidFill>
                <a:srgbClr val="187498"/>
              </a:solidFill>
            </a:endParaRPr>
          </a:p>
        </p:txBody>
      </p:sp>
      <p:sp>
        <p:nvSpPr>
          <p:cNvPr id="121" name="Google Shape;121;p8"/>
          <p:cNvSpPr txBox="1">
            <a:spLocks noGrp="1"/>
          </p:cNvSpPr>
          <p:nvPr>
            <p:ph type="body" idx="2"/>
          </p:nvPr>
        </p:nvSpPr>
        <p:spPr>
          <a:xfrm>
            <a:off x="399377" y="1994275"/>
            <a:ext cx="10114200" cy="4603500"/>
          </a:xfrm>
          <a:prstGeom prst="rect">
            <a:avLst/>
          </a:prstGeom>
          <a:noFill/>
          <a:ln>
            <a:noFill/>
          </a:ln>
        </p:spPr>
        <p:txBody>
          <a:bodyPr spcFirstLastPara="1" wrap="square" lIns="0" tIns="0" rIns="0" bIns="0" anchor="t" anchorCtr="0">
            <a:noAutofit/>
          </a:bodyPr>
          <a:lstStyle/>
          <a:p>
            <a:pPr marL="457200" lvl="0" indent="-228600" algn="just" rtl="0">
              <a:lnSpc>
                <a:spcPct val="150000"/>
              </a:lnSpc>
              <a:spcBef>
                <a:spcPts val="1000"/>
              </a:spcBef>
              <a:spcAft>
                <a:spcPts val="0"/>
              </a:spcAft>
              <a:buSzPts val="1800"/>
              <a:buNone/>
            </a:pPr>
            <a:r>
              <a:rPr lang="en-GB" sz="2000" b="1" dirty="0">
                <a:solidFill>
                  <a:schemeClr val="tx1"/>
                </a:solidFill>
              </a:rPr>
              <a:t>Εκτίμηση της ανθρώπινης αξιοπρέπειας και των ανθρωπίνων δικαιωμάτων. </a:t>
            </a:r>
            <a:r>
              <a:rPr lang="en-GB" sz="2000" dirty="0"/>
              <a:t>Αυτό σημαίνει ότι όλα τα ανθρώπινα όντα έχουν την ίδια αξία και αξιοπρέπεια. Δικαιούνται σεβασμό και τα ίδια ανθρώπινα δικαιώματα και ελευθερίες με οποιονδήποτε άλλον. </a:t>
            </a:r>
            <a:endParaRPr sz="2000" dirty="0"/>
          </a:p>
          <a:p>
            <a:pPr marL="457200" lvl="0" indent="-228600" algn="just" rtl="0">
              <a:lnSpc>
                <a:spcPct val="150000"/>
              </a:lnSpc>
              <a:spcBef>
                <a:spcPts val="1000"/>
              </a:spcBef>
              <a:spcAft>
                <a:spcPts val="0"/>
              </a:spcAft>
              <a:buSzPts val="1800"/>
              <a:buNone/>
            </a:pPr>
            <a:r>
              <a:rPr lang="en-GB" sz="2000" b="1" dirty="0">
                <a:solidFill>
                  <a:schemeClr val="tx1"/>
                </a:solidFill>
              </a:rPr>
              <a:t>Εκτίμηση της πολιτιστικής ποικιλομορφίας. </a:t>
            </a:r>
            <a:r>
              <a:rPr lang="en-GB" sz="2000" dirty="0"/>
              <a:t>Αυτό σημαίνει ότι στην ΕΕ, ο πολιτισμός όλων είναι σεβαστός και η πολυμορφία και ο πλουραλισμός είναι ευπρόσδεκτοι. </a:t>
            </a:r>
            <a:endParaRPr sz="2000" dirty="0"/>
          </a:p>
          <a:p>
            <a:pPr marL="457200" lvl="0" indent="-228600" algn="just" rtl="0">
              <a:lnSpc>
                <a:spcPct val="150000"/>
              </a:lnSpc>
              <a:spcBef>
                <a:spcPts val="1000"/>
              </a:spcBef>
              <a:spcAft>
                <a:spcPts val="0"/>
              </a:spcAft>
              <a:buSzPts val="1800"/>
              <a:buNone/>
            </a:pPr>
            <a:r>
              <a:rPr lang="en-GB" sz="2000" b="1" dirty="0" err="1">
                <a:solidFill>
                  <a:schemeClr val="tx1"/>
                </a:solidFill>
              </a:rPr>
              <a:t>Αξι</a:t>
            </a:r>
            <a:r>
              <a:rPr lang="el-GR" sz="2000" b="1" dirty="0" err="1">
                <a:solidFill>
                  <a:schemeClr val="tx1"/>
                </a:solidFill>
              </a:rPr>
              <a:t>οποίηση</a:t>
            </a:r>
            <a:r>
              <a:rPr lang="en-GB" sz="2000" b="1" dirty="0">
                <a:solidFill>
                  <a:schemeClr val="tx1"/>
                </a:solidFill>
              </a:rPr>
              <a:t> </a:t>
            </a:r>
            <a:r>
              <a:rPr lang="en-GB" sz="2000" b="1" dirty="0" err="1">
                <a:solidFill>
                  <a:schemeClr val="tx1"/>
                </a:solidFill>
              </a:rPr>
              <a:t>τη</a:t>
            </a:r>
            <a:r>
              <a:rPr lang="el-GR" sz="2000" b="1" dirty="0">
                <a:solidFill>
                  <a:schemeClr val="tx1"/>
                </a:solidFill>
              </a:rPr>
              <a:t>ς</a:t>
            </a:r>
            <a:r>
              <a:rPr lang="en-GB" sz="2000" b="1" dirty="0">
                <a:solidFill>
                  <a:schemeClr val="tx1"/>
                </a:solidFill>
              </a:rPr>
              <a:t> </a:t>
            </a:r>
            <a:r>
              <a:rPr lang="en-GB" sz="2000" b="1" dirty="0" err="1">
                <a:solidFill>
                  <a:schemeClr val="tx1"/>
                </a:solidFill>
              </a:rPr>
              <a:t>δημοκρ</a:t>
            </a:r>
            <a:r>
              <a:rPr lang="en-GB" sz="2000" b="1" dirty="0">
                <a:solidFill>
                  <a:schemeClr val="tx1"/>
                </a:solidFill>
              </a:rPr>
              <a:t>ατία</a:t>
            </a:r>
            <a:r>
              <a:rPr lang="el-GR" sz="2000" b="1" dirty="0">
                <a:solidFill>
                  <a:schemeClr val="tx1"/>
                </a:solidFill>
              </a:rPr>
              <a:t>ς</a:t>
            </a:r>
            <a:r>
              <a:rPr lang="en-GB" sz="2000" b="1" dirty="0">
                <a:solidFill>
                  <a:schemeClr val="tx1"/>
                </a:solidFill>
              </a:rPr>
              <a:t>, </a:t>
            </a:r>
            <a:r>
              <a:rPr lang="en-GB" sz="2000" b="1" dirty="0" err="1">
                <a:solidFill>
                  <a:schemeClr val="tx1"/>
                </a:solidFill>
              </a:rPr>
              <a:t>τη</a:t>
            </a:r>
            <a:r>
              <a:rPr lang="el-GR" sz="2000" b="1" dirty="0">
                <a:solidFill>
                  <a:schemeClr val="tx1"/>
                </a:solidFill>
              </a:rPr>
              <a:t>ς</a:t>
            </a:r>
            <a:r>
              <a:rPr lang="en-GB" sz="2000" b="1" dirty="0">
                <a:solidFill>
                  <a:schemeClr val="tx1"/>
                </a:solidFill>
              </a:rPr>
              <a:t> </a:t>
            </a:r>
            <a:r>
              <a:rPr lang="en-GB" sz="2000" b="1" dirty="0" err="1">
                <a:solidFill>
                  <a:schemeClr val="tx1"/>
                </a:solidFill>
              </a:rPr>
              <a:t>δικ</a:t>
            </a:r>
            <a:r>
              <a:rPr lang="en-GB" sz="2000" b="1" dirty="0">
                <a:solidFill>
                  <a:schemeClr val="tx1"/>
                </a:solidFill>
              </a:rPr>
              <a:t>αιοσύνη</a:t>
            </a:r>
            <a:r>
              <a:rPr lang="el-GR" sz="2000" b="1" dirty="0">
                <a:solidFill>
                  <a:schemeClr val="tx1"/>
                </a:solidFill>
              </a:rPr>
              <a:t>ς</a:t>
            </a:r>
            <a:r>
              <a:rPr lang="en-GB" sz="2000" b="1" dirty="0">
                <a:solidFill>
                  <a:schemeClr val="tx1"/>
                </a:solidFill>
              </a:rPr>
              <a:t>, </a:t>
            </a:r>
            <a:r>
              <a:rPr lang="el-GR" sz="2000" b="1" dirty="0">
                <a:solidFill>
                  <a:schemeClr val="tx1"/>
                </a:solidFill>
              </a:rPr>
              <a:t>της </a:t>
            </a:r>
            <a:r>
              <a:rPr lang="en-GB" sz="2000" b="1" dirty="0" err="1">
                <a:solidFill>
                  <a:schemeClr val="tx1"/>
                </a:solidFill>
              </a:rPr>
              <a:t>ισότητ</a:t>
            </a:r>
            <a:r>
              <a:rPr lang="en-GB" sz="2000" b="1" dirty="0">
                <a:solidFill>
                  <a:schemeClr val="tx1"/>
                </a:solidFill>
              </a:rPr>
              <a:t>α</a:t>
            </a:r>
            <a:r>
              <a:rPr lang="el-GR" sz="2000" b="1" dirty="0">
                <a:solidFill>
                  <a:schemeClr val="tx1"/>
                </a:solidFill>
              </a:rPr>
              <a:t>ς</a:t>
            </a:r>
            <a:r>
              <a:rPr lang="en-GB" sz="2000" b="1" dirty="0">
                <a:solidFill>
                  <a:schemeClr val="tx1"/>
                </a:solidFill>
              </a:rPr>
              <a:t> και το</a:t>
            </a:r>
            <a:r>
              <a:rPr lang="el-GR" sz="2000" b="1" dirty="0">
                <a:solidFill>
                  <a:schemeClr val="tx1"/>
                </a:solidFill>
              </a:rPr>
              <a:t>υ</a:t>
            </a:r>
            <a:r>
              <a:rPr lang="en-GB" sz="2000" b="1" dirty="0">
                <a:solidFill>
                  <a:schemeClr val="tx1"/>
                </a:solidFill>
              </a:rPr>
              <a:t> </a:t>
            </a:r>
            <a:r>
              <a:rPr lang="en-GB" sz="2000" b="1" dirty="0" err="1">
                <a:solidFill>
                  <a:schemeClr val="tx1"/>
                </a:solidFill>
              </a:rPr>
              <a:t>κράτο</a:t>
            </a:r>
            <a:r>
              <a:rPr lang="el-GR" sz="2000" b="1" dirty="0">
                <a:solidFill>
                  <a:schemeClr val="tx1"/>
                </a:solidFill>
              </a:rPr>
              <a:t>υ</a:t>
            </a:r>
            <a:r>
              <a:rPr lang="en-GB" sz="2000" b="1" dirty="0">
                <a:solidFill>
                  <a:schemeClr val="tx1"/>
                </a:solidFill>
              </a:rPr>
              <a:t>ς δικαίου. </a:t>
            </a:r>
            <a:r>
              <a:rPr lang="en-GB" sz="2000" dirty="0"/>
              <a:t>Η ΕΕ εκτιμά αυτές τις αξίες και αναμένει από τους πολίτες να τις εκτιμούν επίσης.</a:t>
            </a:r>
            <a:endParaRPr sz="2000" dirty="0"/>
          </a:p>
          <a:p>
            <a:pPr marL="0" lvl="0" indent="0" algn="just" rtl="0">
              <a:lnSpc>
                <a:spcPct val="150000"/>
              </a:lnSpc>
              <a:spcBef>
                <a:spcPts val="0"/>
              </a:spcBef>
              <a:spcAft>
                <a:spcPts val="0"/>
              </a:spcAft>
              <a:buClr>
                <a:srgbClr val="000000"/>
              </a:buClr>
              <a:buSzPts val="1800"/>
              <a:buNone/>
            </a:pPr>
            <a:endParaRPr sz="2000" dirty="0">
              <a:solidFill>
                <a:srgbClr val="000000"/>
              </a:solidFill>
            </a:endParaRPr>
          </a:p>
        </p:txBody>
      </p:sp>
      <p:sp>
        <p:nvSpPr>
          <p:cNvPr id="122" name="Google Shape;122;p8"/>
          <p:cNvSpPr txBox="1">
            <a:spLocks noGrp="1"/>
          </p:cNvSpPr>
          <p:nvPr>
            <p:ph type="title"/>
          </p:nvPr>
        </p:nvSpPr>
        <p:spPr>
          <a:xfrm>
            <a:off x="399369" y="436881"/>
            <a:ext cx="11393261" cy="413012"/>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Συνοπτικές περιγραφές των 20 ικανοτήτων του πολίτη</a:t>
            </a:r>
            <a:endParaRP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0"/>
          <p:cNvSpPr txBox="1">
            <a:spLocks noGrp="1"/>
          </p:cNvSpPr>
          <p:nvPr>
            <p:ph type="body" idx="1"/>
          </p:nvPr>
        </p:nvSpPr>
        <p:spPr>
          <a:xfrm>
            <a:off x="441398" y="1112555"/>
            <a:ext cx="11393261" cy="500784"/>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SzPts val="2000"/>
              <a:buNone/>
            </a:pPr>
            <a:r>
              <a:rPr lang="en-GB" sz="2400" dirty="0"/>
              <a:t>Στάσεις</a:t>
            </a:r>
            <a:endParaRPr sz="2400" dirty="0"/>
          </a:p>
        </p:txBody>
      </p:sp>
      <p:sp>
        <p:nvSpPr>
          <p:cNvPr id="128" name="Google Shape;128;p30"/>
          <p:cNvSpPr txBox="1">
            <a:spLocks noGrp="1"/>
          </p:cNvSpPr>
          <p:nvPr>
            <p:ph type="body" idx="2"/>
          </p:nvPr>
        </p:nvSpPr>
        <p:spPr>
          <a:xfrm>
            <a:off x="357338" y="1529363"/>
            <a:ext cx="11477321" cy="5244661"/>
          </a:xfrm>
          <a:prstGeom prst="rect">
            <a:avLst/>
          </a:prstGeom>
          <a:noFill/>
          <a:ln>
            <a:noFill/>
          </a:ln>
        </p:spPr>
        <p:txBody>
          <a:bodyPr spcFirstLastPara="1" wrap="square" lIns="0" tIns="0" rIns="0" bIns="0" anchor="t" anchorCtr="0">
            <a:noAutofit/>
          </a:bodyPr>
          <a:lstStyle/>
          <a:p>
            <a:pPr marL="365125" marR="27305" lvl="0" indent="-265113" algn="l" rtl="0">
              <a:lnSpc>
                <a:spcPct val="150000"/>
              </a:lnSpc>
              <a:spcBef>
                <a:spcPts val="1000"/>
              </a:spcBef>
              <a:spcAft>
                <a:spcPts val="0"/>
              </a:spcAft>
              <a:buSzPts val="1100"/>
              <a:buNone/>
            </a:pPr>
            <a:r>
              <a:rPr lang="en-GB" b="1" dirty="0" err="1">
                <a:latin typeface="Calibri" panose="020F0502020204030204" pitchFamily="34" charset="0"/>
                <a:cs typeface="Calibri" panose="020F0502020204030204" pitchFamily="34" charset="0"/>
                <a:sym typeface="Calibri"/>
              </a:rPr>
              <a:t>Ανοι</a:t>
            </a:r>
            <a:r>
              <a:rPr lang="el-GR" b="1" dirty="0" err="1">
                <a:latin typeface="Calibri" panose="020F0502020204030204" pitchFamily="34" charset="0"/>
                <a:cs typeface="Calibri" panose="020F0502020204030204" pitchFamily="34" charset="0"/>
                <a:sym typeface="Calibri"/>
              </a:rPr>
              <a:t>κτή</a:t>
            </a:r>
            <a:r>
              <a:rPr lang="el-GR" b="1" dirty="0">
                <a:latin typeface="Calibri" panose="020F0502020204030204" pitchFamily="34" charset="0"/>
                <a:cs typeface="Calibri" panose="020F0502020204030204" pitchFamily="34" charset="0"/>
                <a:sym typeface="Calibri"/>
              </a:rPr>
              <a:t> στάση </a:t>
            </a:r>
            <a:r>
              <a:rPr lang="en-GB" b="1" dirty="0" err="1">
                <a:latin typeface="Calibri" panose="020F0502020204030204" pitchFamily="34" charset="0"/>
                <a:cs typeface="Calibri" panose="020F0502020204030204" pitchFamily="34" charset="0"/>
                <a:sym typeface="Calibri"/>
              </a:rPr>
              <a:t>στην</a:t>
            </a:r>
            <a:r>
              <a:rPr lang="en-GB" b="1" dirty="0">
                <a:latin typeface="Calibri" panose="020F0502020204030204" pitchFamily="34" charset="0"/>
                <a:cs typeface="Calibri" panose="020F0502020204030204" pitchFamily="34" charset="0"/>
                <a:sym typeface="Calibri"/>
              </a:rPr>
              <a:t> πολιτισμική ετερότητα και σε άλλες πεποιθήσεις, </a:t>
            </a:r>
            <a:r>
              <a:rPr lang="en-GB" b="1" dirty="0">
                <a:latin typeface="Calibri" panose="020F0502020204030204" pitchFamily="34" charset="0"/>
                <a:cs typeface="Calibri" panose="020F0502020204030204" pitchFamily="34" charset="0"/>
              </a:rPr>
              <a:t>κοσμοθεωρίες και πρακτικές</a:t>
            </a:r>
            <a:r>
              <a:rPr lang="en-GB" i="1" dirty="0">
                <a:latin typeface="Calibri" panose="020F0502020204030204" pitchFamily="34" charset="0"/>
                <a:cs typeface="Calibri" panose="020F0502020204030204" pitchFamily="34" charset="0"/>
                <a:sym typeface="Calibri"/>
              </a:rPr>
              <a:t>. </a:t>
            </a:r>
            <a:r>
              <a:rPr lang="en-GB" dirty="0">
                <a:latin typeface="Calibri" panose="020F0502020204030204" pitchFamily="34" charset="0"/>
                <a:cs typeface="Calibri" panose="020F0502020204030204" pitchFamily="34" charset="0"/>
                <a:sym typeface="Calibri"/>
              </a:rPr>
              <a:t>Στην ΕΕ, οι πολίτες θα πρέπει να είναι ανοιχτοί και </a:t>
            </a:r>
            <a:r>
              <a:rPr lang="el-GR" dirty="0">
                <a:latin typeface="Calibri" panose="020F0502020204030204" pitchFamily="34" charset="0"/>
                <a:cs typeface="Calibri" panose="020F0502020204030204" pitchFamily="34" charset="0"/>
                <a:sym typeface="Calibri"/>
              </a:rPr>
              <a:t>συμπεριληπτικοί </a:t>
            </a:r>
            <a:r>
              <a:rPr lang="en-GB" dirty="0">
                <a:latin typeface="Calibri" panose="020F0502020204030204" pitchFamily="34" charset="0"/>
                <a:cs typeface="Calibri" panose="020F0502020204030204" pitchFamily="34" charset="0"/>
                <a:sym typeface="Calibri"/>
              </a:rPr>
              <a:t>απ</a:t>
            </a:r>
            <a:r>
              <a:rPr lang="en-GB" dirty="0" err="1">
                <a:latin typeface="Calibri" panose="020F0502020204030204" pitchFamily="34" charset="0"/>
                <a:cs typeface="Calibri" panose="020F0502020204030204" pitchFamily="34" charset="0"/>
                <a:sym typeface="Calibri"/>
              </a:rPr>
              <a:t>έν</a:t>
            </a:r>
            <a:r>
              <a:rPr lang="en-GB" dirty="0">
                <a:latin typeface="Calibri" panose="020F0502020204030204" pitchFamily="34" charset="0"/>
                <a:cs typeface="Calibri" panose="020F0502020204030204" pitchFamily="34" charset="0"/>
                <a:sym typeface="Calibri"/>
              </a:rPr>
              <a:t>αντι σε άτομα διαφορετικής πολιτισμικής προέλευσης ή με διαφορετικές πεποιθήσεις από τους ίδιους. Οι άνθρωποι που είναι ανοιχτοί στους άλλους θα είναι ευαίσθητοι και περίεργοι για τους άλλους με τους οποίους συναναστρέφονται.</a:t>
            </a:r>
            <a:endParaRPr dirty="0">
              <a:latin typeface="Calibri" panose="020F0502020204030204" pitchFamily="34" charset="0"/>
              <a:ea typeface="Garamond"/>
              <a:cs typeface="Calibri" panose="020F0502020204030204" pitchFamily="34" charset="0"/>
              <a:sym typeface="Garamond"/>
            </a:endParaRPr>
          </a:p>
          <a:p>
            <a:pPr marL="365125" marR="27305" lvl="0" indent="-265113" algn="l" rtl="0">
              <a:lnSpc>
                <a:spcPct val="150000"/>
              </a:lnSpc>
              <a:spcBef>
                <a:spcPts val="1000"/>
              </a:spcBef>
              <a:spcAft>
                <a:spcPts val="0"/>
              </a:spcAft>
              <a:buSzPts val="1100"/>
              <a:buNone/>
            </a:pPr>
            <a:r>
              <a:rPr lang="en-GB" b="1" dirty="0">
                <a:latin typeface="Calibri" panose="020F0502020204030204" pitchFamily="34" charset="0"/>
                <a:cs typeface="Calibri" panose="020F0502020204030204" pitchFamily="34" charset="0"/>
                <a:sym typeface="Calibri"/>
              </a:rPr>
              <a:t>Σεβασμός. </a:t>
            </a:r>
            <a:r>
              <a:rPr lang="en-GB" dirty="0">
                <a:latin typeface="Calibri" panose="020F0502020204030204" pitchFamily="34" charset="0"/>
                <a:cs typeface="Calibri" panose="020F0502020204030204" pitchFamily="34" charset="0"/>
                <a:sym typeface="Calibri"/>
              </a:rPr>
              <a:t>Οι άνθρωποι πρέπει να σέβονται ο ένας τον άλλον, ακόμη και αν έχουν διαφορετικές πολιτισμικές καταβολές. Αυτό συμβαίνει επειδή όλοι έχουν εγγενή αξία και σημασία. Αυτή η ικανότητα θεωρείται ζωτικής σημασίας για τον αποτελεσματικό διαπολιτισμικό διάλογο και την κουλτούρα της δημοκρατίας. </a:t>
            </a:r>
            <a:endParaRPr dirty="0">
              <a:latin typeface="Calibri" panose="020F0502020204030204" pitchFamily="34" charset="0"/>
              <a:ea typeface="Garamond"/>
              <a:cs typeface="Calibri" panose="020F0502020204030204" pitchFamily="34" charset="0"/>
              <a:sym typeface="Garamond"/>
            </a:endParaRPr>
          </a:p>
          <a:p>
            <a:pPr marL="365125" marR="27305" lvl="0" indent="-265113" algn="l" rtl="0">
              <a:lnSpc>
                <a:spcPct val="150000"/>
              </a:lnSpc>
              <a:spcBef>
                <a:spcPts val="1000"/>
              </a:spcBef>
              <a:spcAft>
                <a:spcPts val="0"/>
              </a:spcAft>
              <a:buSzPts val="1100"/>
              <a:buNone/>
            </a:pPr>
            <a:r>
              <a:rPr lang="en-GB" b="1" dirty="0">
                <a:latin typeface="Calibri" panose="020F0502020204030204" pitchFamily="34" charset="0"/>
                <a:cs typeface="Calibri" panose="020F0502020204030204" pitchFamily="34" charset="0"/>
                <a:sym typeface="Calibri"/>
              </a:rPr>
              <a:t>Πολιτικό πνεύμα. </a:t>
            </a:r>
            <a:r>
              <a:rPr lang="en-GB" dirty="0">
                <a:latin typeface="Calibri" panose="020F0502020204030204" pitchFamily="34" charset="0"/>
                <a:cs typeface="Calibri" panose="020F0502020204030204" pitchFamily="34" charset="0"/>
                <a:sym typeface="Calibri"/>
              </a:rPr>
              <a:t>Η πολιτικοφροσύνη είναι η πεποίθηση ότι κάποιος ανήκει σε μια κοινότητα εκτός της οικογένειας ή των φίλων του. Είναι η κατανόηση ότι κάποιος ενεργεί για το γενικότερο καλό αυτής της κοινότητας και έχει επίγνωση του τρόπου με τον οποίο οι πράξεις του επηρεάζουν τα άλλα μέλη της κοινότητας.</a:t>
            </a:r>
            <a:r>
              <a:rPr lang="en-GB" sz="2000" dirty="0">
                <a:latin typeface="Calibri" panose="020F0502020204030204" pitchFamily="34" charset="0"/>
                <a:cs typeface="Calibri" panose="020F0502020204030204" pitchFamily="34" charset="0"/>
                <a:sym typeface="Calibri"/>
              </a:rPr>
              <a:t> </a:t>
            </a:r>
            <a:endParaRPr sz="2000" dirty="0">
              <a:latin typeface="Calibri" panose="020F0502020204030204" pitchFamily="34" charset="0"/>
              <a:ea typeface="Garamond"/>
              <a:cs typeface="Calibri" panose="020F0502020204030204" pitchFamily="34" charset="0"/>
              <a:sym typeface="Garamond"/>
            </a:endParaRPr>
          </a:p>
          <a:p>
            <a:pPr marL="0" lvl="0" indent="0" algn="just" rtl="0">
              <a:lnSpc>
                <a:spcPct val="90000"/>
              </a:lnSpc>
              <a:spcBef>
                <a:spcPts val="1450"/>
              </a:spcBef>
              <a:spcAft>
                <a:spcPts val="0"/>
              </a:spcAft>
              <a:buClr>
                <a:srgbClr val="000000"/>
              </a:buClr>
              <a:buSzPts val="1800"/>
              <a:buNone/>
            </a:pPr>
            <a:endParaRPr dirty="0">
              <a:solidFill>
                <a:srgbClr val="000000"/>
              </a:solidFill>
            </a:endParaRPr>
          </a:p>
        </p:txBody>
      </p:sp>
      <p:sp>
        <p:nvSpPr>
          <p:cNvPr id="129" name="Google Shape;129;p30"/>
          <p:cNvSpPr txBox="1">
            <a:spLocks noGrp="1"/>
          </p:cNvSpPr>
          <p:nvPr>
            <p:ph type="title"/>
          </p:nvPr>
        </p:nvSpPr>
        <p:spPr>
          <a:xfrm>
            <a:off x="399369" y="497839"/>
            <a:ext cx="11393261" cy="352053"/>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Συνοπτικές περιγραφές των 20 ικανοτήτων του πολίτη</a:t>
            </a:r>
            <a:endParaRP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0"/>
          <p:cNvSpPr txBox="1">
            <a:spLocks noGrp="1"/>
          </p:cNvSpPr>
          <p:nvPr>
            <p:ph type="body" idx="1"/>
          </p:nvPr>
        </p:nvSpPr>
        <p:spPr>
          <a:xfrm>
            <a:off x="399369" y="1302362"/>
            <a:ext cx="11393261" cy="500784"/>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SzPts val="2000"/>
              <a:buNone/>
            </a:pPr>
            <a:r>
              <a:rPr lang="en-GB" sz="2400" dirty="0">
                <a:solidFill>
                  <a:srgbClr val="187498"/>
                </a:solidFill>
              </a:rPr>
              <a:t>Στάσεις</a:t>
            </a:r>
            <a:endParaRPr sz="2400" dirty="0">
              <a:solidFill>
                <a:srgbClr val="187498"/>
              </a:solidFill>
            </a:endParaRPr>
          </a:p>
        </p:txBody>
      </p:sp>
      <p:sp>
        <p:nvSpPr>
          <p:cNvPr id="128" name="Google Shape;128;p30"/>
          <p:cNvSpPr txBox="1">
            <a:spLocks noGrp="1"/>
          </p:cNvSpPr>
          <p:nvPr>
            <p:ph type="body" idx="2"/>
          </p:nvPr>
        </p:nvSpPr>
        <p:spPr>
          <a:xfrm>
            <a:off x="357338" y="1803146"/>
            <a:ext cx="11477321" cy="5244661"/>
          </a:xfrm>
          <a:prstGeom prst="rect">
            <a:avLst/>
          </a:prstGeom>
          <a:noFill/>
          <a:ln>
            <a:noFill/>
          </a:ln>
        </p:spPr>
        <p:txBody>
          <a:bodyPr spcFirstLastPara="1" wrap="square" lIns="0" tIns="0" rIns="0" bIns="0" anchor="t" anchorCtr="0">
            <a:noAutofit/>
          </a:bodyPr>
          <a:lstStyle/>
          <a:p>
            <a:pPr marL="531813" marR="27305" lvl="0" indent="-349250" algn="l" rtl="0">
              <a:lnSpc>
                <a:spcPct val="150000"/>
              </a:lnSpc>
              <a:spcBef>
                <a:spcPts val="1000"/>
              </a:spcBef>
              <a:spcAft>
                <a:spcPts val="0"/>
              </a:spcAft>
              <a:buSzPts val="1100"/>
              <a:buNone/>
            </a:pPr>
            <a:r>
              <a:rPr lang="en-GB" sz="2000" b="1" dirty="0">
                <a:latin typeface="Calibri" panose="020F0502020204030204" pitchFamily="34" charset="0"/>
                <a:cs typeface="Calibri" panose="020F0502020204030204" pitchFamily="34" charset="0"/>
                <a:sym typeface="Calibri"/>
              </a:rPr>
              <a:t>Ευθύνη. </a:t>
            </a:r>
            <a:r>
              <a:rPr lang="en-GB" sz="2000" dirty="0">
                <a:latin typeface="Calibri" panose="020F0502020204030204" pitchFamily="34" charset="0"/>
                <a:cs typeface="Calibri" panose="020F0502020204030204" pitchFamily="34" charset="0"/>
                <a:sym typeface="Calibri"/>
              </a:rPr>
              <a:t>Όλοι πρέπει να αναλαμβάνουν την ευθύνη για τις πράξεις τους και να ενεργούν ευσυνείδητα και ηθικά ορθά. </a:t>
            </a:r>
            <a:endParaRPr sz="2000" dirty="0">
              <a:latin typeface="Calibri" panose="020F0502020204030204" pitchFamily="34" charset="0"/>
              <a:cs typeface="Calibri" panose="020F0502020204030204" pitchFamily="34" charset="0"/>
              <a:sym typeface="Calibri"/>
            </a:endParaRPr>
          </a:p>
          <a:p>
            <a:pPr marL="531813" marR="27305" lvl="0" indent="-349250" algn="l" rtl="0">
              <a:lnSpc>
                <a:spcPct val="150000"/>
              </a:lnSpc>
              <a:spcBef>
                <a:spcPts val="1000"/>
              </a:spcBef>
              <a:spcAft>
                <a:spcPts val="0"/>
              </a:spcAft>
              <a:buSzPts val="1100"/>
              <a:buNone/>
            </a:pPr>
            <a:r>
              <a:rPr lang="en-GB" sz="2000" b="1" dirty="0">
                <a:latin typeface="Calibri" panose="020F0502020204030204" pitchFamily="34" charset="0"/>
                <a:cs typeface="Calibri" panose="020F0502020204030204" pitchFamily="34" charset="0"/>
                <a:sym typeface="Calibri"/>
              </a:rPr>
              <a:t>Αυτοαποτελεσματικότητα. </a:t>
            </a:r>
            <a:r>
              <a:rPr lang="en-GB" sz="2000" dirty="0">
                <a:latin typeface="Calibri" panose="020F0502020204030204" pitchFamily="34" charset="0"/>
                <a:cs typeface="Calibri" panose="020F0502020204030204" pitchFamily="34" charset="0"/>
                <a:sym typeface="Calibri"/>
              </a:rPr>
              <a:t>Η αυτοαποτελεσματικότητα είναι η πίστη στην ικανότητα του ατόμου να κάνει ό,τι είναι απαραίτητο για την επίτευξη ενός στόχου. Τα άτομα που έχουν αυτή την ικανότητα είναι σίγουροι για την ικανότητά τους να ελέγχουν τη συμπεριφορά τους και το κοινωνικό τους περιβάλλον. </a:t>
            </a:r>
            <a:endParaRPr sz="2000" dirty="0">
              <a:latin typeface="Calibri" panose="020F0502020204030204" pitchFamily="34" charset="0"/>
              <a:ea typeface="Garamond"/>
              <a:cs typeface="Calibri" panose="020F0502020204030204" pitchFamily="34" charset="0"/>
              <a:sym typeface="Garamond"/>
            </a:endParaRPr>
          </a:p>
          <a:p>
            <a:pPr marL="531813" marR="27305" lvl="0" indent="-349250" algn="l" rtl="0">
              <a:lnSpc>
                <a:spcPct val="150000"/>
              </a:lnSpc>
              <a:spcBef>
                <a:spcPts val="1000"/>
              </a:spcBef>
              <a:spcAft>
                <a:spcPts val="0"/>
              </a:spcAft>
              <a:buSzPts val="1100"/>
              <a:buNone/>
            </a:pPr>
            <a:r>
              <a:rPr lang="en-GB" sz="2000" b="1" dirty="0">
                <a:latin typeface="Calibri" panose="020F0502020204030204" pitchFamily="34" charset="0"/>
                <a:cs typeface="Calibri" panose="020F0502020204030204" pitchFamily="34" charset="0"/>
                <a:sym typeface="Calibri"/>
              </a:rPr>
              <a:t>Ανοχή της ασάφειας. </a:t>
            </a:r>
            <a:r>
              <a:rPr lang="en-GB" sz="2000" dirty="0">
                <a:latin typeface="Calibri" panose="020F0502020204030204" pitchFamily="34" charset="0"/>
                <a:cs typeface="Calibri" panose="020F0502020204030204" pitchFamily="34" charset="0"/>
                <a:sym typeface="Calibri"/>
              </a:rPr>
              <a:t>Η ανεκτικότητα στην ασάφεια είναι μια ικανότητα όπου κάποιος μπορεί να λειτουργήσει σε αβέβαιες ή συγκρουσιακές καταστάσεις. Οι άνθρωποι που είναι ανεκτικοί στην ασάφεια τείνουν να βλέπουν θετικές πτυχές σε αυτές τις καταστάσεις. </a:t>
            </a:r>
            <a:endParaRPr sz="2000" dirty="0">
              <a:latin typeface="Calibri" panose="020F0502020204030204" pitchFamily="34" charset="0"/>
              <a:ea typeface="Garamond"/>
              <a:cs typeface="Calibri" panose="020F0502020204030204" pitchFamily="34" charset="0"/>
              <a:sym typeface="Garamond"/>
            </a:endParaRPr>
          </a:p>
          <a:p>
            <a:pPr marL="0" lvl="0" indent="0" algn="just" rtl="0">
              <a:lnSpc>
                <a:spcPct val="90000"/>
              </a:lnSpc>
              <a:spcBef>
                <a:spcPts val="1450"/>
              </a:spcBef>
              <a:spcAft>
                <a:spcPts val="0"/>
              </a:spcAft>
              <a:buClr>
                <a:srgbClr val="000000"/>
              </a:buClr>
              <a:buSzPts val="1800"/>
              <a:buNone/>
            </a:pPr>
            <a:endParaRPr dirty="0">
              <a:solidFill>
                <a:srgbClr val="000000"/>
              </a:solidFill>
            </a:endParaRPr>
          </a:p>
        </p:txBody>
      </p:sp>
      <p:sp>
        <p:nvSpPr>
          <p:cNvPr id="129" name="Google Shape;129;p30"/>
          <p:cNvSpPr txBox="1">
            <a:spLocks noGrp="1"/>
          </p:cNvSpPr>
          <p:nvPr>
            <p:ph type="title"/>
          </p:nvPr>
        </p:nvSpPr>
        <p:spPr>
          <a:xfrm>
            <a:off x="399369" y="497839"/>
            <a:ext cx="11393261" cy="352053"/>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Συνοπτικές περιγραφές των 20 ικανοτήτων του πολίτη</a:t>
            </a:r>
            <a:endParaRPr b="1" dirty="0"/>
          </a:p>
        </p:txBody>
      </p:sp>
    </p:spTree>
    <p:extLst>
      <p:ext uri="{BB962C8B-B14F-4D97-AF65-F5344CB8AC3E}">
        <p14:creationId xmlns:p14="http://schemas.microsoft.com/office/powerpoint/2010/main" val="2063485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9"/>
          <p:cNvSpPr txBox="1">
            <a:spLocks noGrp="1"/>
          </p:cNvSpPr>
          <p:nvPr>
            <p:ph type="body" idx="1"/>
          </p:nvPr>
        </p:nvSpPr>
        <p:spPr>
          <a:xfrm>
            <a:off x="399369" y="1302362"/>
            <a:ext cx="11393261" cy="500784"/>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SzPts val="2000"/>
              <a:buNone/>
            </a:pPr>
            <a:r>
              <a:rPr lang="en-GB" sz="2400" dirty="0"/>
              <a:t>Δεξιότητες</a:t>
            </a:r>
            <a:endParaRPr sz="2400" dirty="0"/>
          </a:p>
        </p:txBody>
      </p:sp>
      <p:sp>
        <p:nvSpPr>
          <p:cNvPr id="135" name="Google Shape;135;p9"/>
          <p:cNvSpPr txBox="1">
            <a:spLocks noGrp="1"/>
          </p:cNvSpPr>
          <p:nvPr>
            <p:ph type="body" idx="2"/>
          </p:nvPr>
        </p:nvSpPr>
        <p:spPr>
          <a:xfrm>
            <a:off x="176047" y="1719170"/>
            <a:ext cx="11839903" cy="5013784"/>
          </a:xfrm>
          <a:prstGeom prst="rect">
            <a:avLst/>
          </a:prstGeom>
          <a:noFill/>
          <a:ln>
            <a:noFill/>
          </a:ln>
        </p:spPr>
        <p:txBody>
          <a:bodyPr spcFirstLastPara="1" wrap="square" lIns="0" tIns="0" rIns="0" bIns="0" anchor="t" anchorCtr="0">
            <a:noAutofit/>
          </a:bodyPr>
          <a:lstStyle/>
          <a:p>
            <a:pPr marL="457200" lvl="0" indent="-228600" algn="just" rtl="0">
              <a:lnSpc>
                <a:spcPct val="150000"/>
              </a:lnSpc>
              <a:spcBef>
                <a:spcPts val="1000"/>
              </a:spcBef>
              <a:spcAft>
                <a:spcPts val="0"/>
              </a:spcAft>
              <a:buSzPts val="1800"/>
              <a:buNone/>
            </a:pPr>
            <a:r>
              <a:rPr lang="en-GB" b="1" dirty="0"/>
              <a:t>Δεξιότητες αυτόνομης μάθησης. </a:t>
            </a:r>
            <a:r>
              <a:rPr lang="en-GB" dirty="0"/>
              <a:t>Οι άνθρωποι πρέπει να έχουν αυτόνομες μαθησιακές δεξιότητες, ώστε να μπορούν να οργανώνουν μόνοι τους τη μάθησή τους όταν αυτό είναι απαραίτητο. Η ικανότητα αυτοκατευθυνόμενης μάθησης αποτελεί βασική δεξιότητα για τη δια βίου μάθηση. </a:t>
            </a:r>
            <a:endParaRPr dirty="0"/>
          </a:p>
          <a:p>
            <a:pPr marL="457200" lvl="0" indent="-228600" algn="just" rtl="0">
              <a:lnSpc>
                <a:spcPct val="150000"/>
              </a:lnSpc>
              <a:spcBef>
                <a:spcPts val="1000"/>
              </a:spcBef>
              <a:spcAft>
                <a:spcPts val="0"/>
              </a:spcAft>
              <a:buSzPts val="1800"/>
              <a:buNone/>
            </a:pPr>
            <a:r>
              <a:rPr lang="en-GB" b="1" dirty="0"/>
              <a:t>Ικανότητες αναλυτικής και κριτικής σκέψης. </a:t>
            </a:r>
            <a:r>
              <a:rPr lang="en-GB" dirty="0"/>
              <a:t>Πρόκειται για την ικανότητα προσεκτικής ανάλυσης των πληροφοριών πριν από τη διατύπωση κρίσης. Είναι ένας συστηματικός τύπος συλλογισμού. </a:t>
            </a:r>
            <a:endParaRPr dirty="0"/>
          </a:p>
          <a:p>
            <a:pPr marL="457200" lvl="0" indent="-228600" algn="just" rtl="0">
              <a:lnSpc>
                <a:spcPct val="150000"/>
              </a:lnSpc>
              <a:spcBef>
                <a:spcPts val="1000"/>
              </a:spcBef>
              <a:spcAft>
                <a:spcPts val="0"/>
              </a:spcAft>
              <a:buSzPts val="1800"/>
              <a:buNone/>
            </a:pPr>
            <a:r>
              <a:rPr lang="en-GB" b="1" dirty="0"/>
              <a:t>Δεξιότητες ακρόασης και παρατήρησης</a:t>
            </a:r>
            <a:r>
              <a:rPr lang="en-GB" i="1" dirty="0"/>
              <a:t>. </a:t>
            </a:r>
            <a:r>
              <a:rPr lang="en-GB" dirty="0"/>
              <a:t>Η ακρόαση είναι η ικανότητα να προσέχει κανείς τι λέγεται και πώς λέγεται και να ερμηνεύει, να ανταποκρίνεται και να προβληματίζεται σχετικά με την εκφορά του λόγου. Οι δεξιότητες παρατήρησης είναι η ικανότητα να παρατηρεί κανείς προσεκτικά λεπτομέρειες σχετικά με τους ανθρώπους ή το περιβάλλον, ώστε να κατανοεί καλύτερα τον τρόπο αντίδρασης. </a:t>
            </a:r>
            <a:endParaRPr dirty="0"/>
          </a:p>
          <a:p>
            <a:pPr marL="457200" lvl="0" indent="-228600" algn="just" rtl="0">
              <a:lnSpc>
                <a:spcPct val="150000"/>
              </a:lnSpc>
              <a:spcBef>
                <a:spcPts val="1000"/>
              </a:spcBef>
              <a:spcAft>
                <a:spcPts val="0"/>
              </a:spcAft>
              <a:buSzPts val="1800"/>
              <a:buNone/>
            </a:pPr>
            <a:r>
              <a:rPr lang="en-GB" b="1" dirty="0"/>
              <a:t>Ενσυναίσθηση. </a:t>
            </a:r>
            <a:r>
              <a:rPr lang="en-GB" dirty="0"/>
              <a:t>Η ενσυναίσθηση είναι η ικανότητα να μπαίνει κανείς στη θέση κάποιου άλλου και να κατανοεί τις προοπτικές του</a:t>
            </a:r>
            <a:r>
              <a:rPr lang="en-GB" sz="2000" dirty="0"/>
              <a:t>. </a:t>
            </a:r>
            <a:endParaRPr sz="2000" dirty="0"/>
          </a:p>
        </p:txBody>
      </p:sp>
      <p:sp>
        <p:nvSpPr>
          <p:cNvPr id="136" name="Google Shape;136;p9"/>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Συνοπτικές περιγραφές των 20 ικανοτήτων του πολίτη</a:t>
            </a:r>
            <a:endParaRP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9"/>
          <p:cNvSpPr txBox="1">
            <a:spLocks noGrp="1"/>
          </p:cNvSpPr>
          <p:nvPr>
            <p:ph type="body" idx="1"/>
          </p:nvPr>
        </p:nvSpPr>
        <p:spPr>
          <a:xfrm>
            <a:off x="399370" y="1032178"/>
            <a:ext cx="11393261" cy="500784"/>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SzPts val="2000"/>
              <a:buNone/>
            </a:pPr>
            <a:r>
              <a:rPr lang="en-GB" sz="2400" dirty="0"/>
              <a:t>Δεξιότητες</a:t>
            </a:r>
            <a:endParaRPr sz="2400" dirty="0"/>
          </a:p>
        </p:txBody>
      </p:sp>
      <p:sp>
        <p:nvSpPr>
          <p:cNvPr id="135" name="Google Shape;135;p9"/>
          <p:cNvSpPr txBox="1">
            <a:spLocks noGrp="1"/>
          </p:cNvSpPr>
          <p:nvPr>
            <p:ph type="body" idx="2"/>
          </p:nvPr>
        </p:nvSpPr>
        <p:spPr>
          <a:xfrm>
            <a:off x="176048" y="1351353"/>
            <a:ext cx="11839903" cy="5013784"/>
          </a:xfrm>
          <a:prstGeom prst="rect">
            <a:avLst/>
          </a:prstGeom>
          <a:noFill/>
          <a:ln>
            <a:noFill/>
          </a:ln>
        </p:spPr>
        <p:txBody>
          <a:bodyPr spcFirstLastPara="1" wrap="square" lIns="0" tIns="0" rIns="0" bIns="0" anchor="t" anchorCtr="0">
            <a:noAutofit/>
          </a:bodyPr>
          <a:lstStyle/>
          <a:p>
            <a:pPr marL="457200" lvl="0" indent="-228600" algn="just" rtl="0">
              <a:lnSpc>
                <a:spcPct val="150000"/>
              </a:lnSpc>
              <a:spcBef>
                <a:spcPts val="1000"/>
              </a:spcBef>
              <a:spcAft>
                <a:spcPts val="0"/>
              </a:spcAft>
              <a:buSzPts val="1800"/>
              <a:buNone/>
            </a:pPr>
            <a:r>
              <a:rPr lang="en-GB" b="1" dirty="0"/>
              <a:t>Ευελιξία και προσαρμοστικότητα. </a:t>
            </a:r>
            <a:r>
              <a:rPr lang="en-GB" dirty="0"/>
              <a:t>Κάποιος που είναι ευέλικτος ή προσαρμόσιμος μπορεί να αλλάξει τη στάση ή τη συμπεριφορά του για να ανταποκριθεί στις απαιτήσεις ή σε μια νέα κατάσταση. Η προσαρμοστικότητα υποδηλώνει επίσης την ικανότητα πρόβλεψης της ανάγκης αλλαγής, ενώ η ευελιξία υποδηλώνει πιο άμεση αντίδραση στις καταστάσεις. </a:t>
            </a:r>
            <a:endParaRPr dirty="0"/>
          </a:p>
          <a:p>
            <a:pPr marL="457200" lvl="0" indent="-228600" algn="just" rtl="0">
              <a:lnSpc>
                <a:spcPct val="150000"/>
              </a:lnSpc>
              <a:spcBef>
                <a:spcPts val="1000"/>
              </a:spcBef>
              <a:spcAft>
                <a:spcPts val="0"/>
              </a:spcAft>
              <a:buSzPts val="1800"/>
              <a:buNone/>
            </a:pPr>
            <a:r>
              <a:rPr lang="en-GB" b="1" dirty="0"/>
              <a:t>Γλωσσικές, επικοινωνιακές και πολυγλωσσικές δεξιότητες. </a:t>
            </a:r>
            <a:r>
              <a:rPr lang="en-GB" dirty="0"/>
              <a:t>Είναι σημαντικό να μπορείτε να επικοινωνείτε με ανθρώπους που μιλούν την ίδια ή άλλες γλώσσες. Το να μπορεί κανείς να βοηθήσει τους ομιλητές δύο διαφορετικών γλωσσών να επικοινωνήσουν μαζί, λειτουργώντας ως μεσολαβητής, είναι μια πολύ σημαντική δεξιότητα. </a:t>
            </a:r>
            <a:endParaRPr dirty="0"/>
          </a:p>
          <a:p>
            <a:pPr marL="457200" lvl="0" indent="-228600" algn="just" rtl="0">
              <a:lnSpc>
                <a:spcPct val="150000"/>
              </a:lnSpc>
              <a:spcBef>
                <a:spcPts val="1000"/>
              </a:spcBef>
              <a:spcAft>
                <a:spcPts val="0"/>
              </a:spcAft>
              <a:buSzPts val="1800"/>
              <a:buNone/>
            </a:pPr>
            <a:r>
              <a:rPr lang="en-GB" b="1" dirty="0"/>
              <a:t>Δεξιότητες συνεργασίας. </a:t>
            </a:r>
            <a:r>
              <a:rPr lang="en-GB" dirty="0"/>
              <a:t>Οι άνθρωποι πρέπει να είναι σε θέση να συνεργάζονται σε μια εργασία ή ένα έργο μοιράζοντας τις δεξιότητες και τις γνώσεις τους για την επιτυχή επίτευξη των ομαδικών στόχων. </a:t>
            </a:r>
            <a:endParaRPr dirty="0"/>
          </a:p>
          <a:p>
            <a:pPr marL="457200" lvl="0" indent="-228600" algn="just" rtl="0">
              <a:lnSpc>
                <a:spcPct val="150000"/>
              </a:lnSpc>
              <a:spcBef>
                <a:spcPts val="1000"/>
              </a:spcBef>
              <a:spcAft>
                <a:spcPts val="0"/>
              </a:spcAft>
              <a:buSzPts val="1800"/>
              <a:buNone/>
            </a:pPr>
            <a:r>
              <a:rPr lang="en-GB" b="1" dirty="0"/>
              <a:t>Δεξιότητες επίλυσης συγκρούσεων</a:t>
            </a:r>
            <a:r>
              <a:rPr lang="en-GB" i="1" dirty="0"/>
              <a:t>. </a:t>
            </a:r>
            <a:r>
              <a:rPr lang="en-GB" dirty="0"/>
              <a:t>Η επ</a:t>
            </a:r>
            <a:r>
              <a:rPr lang="en-GB" dirty="0" err="1"/>
              <a:t>ίλυσης</a:t>
            </a:r>
            <a:r>
              <a:rPr lang="en-GB" dirty="0"/>
              <a:t> διαφωνιών</a:t>
            </a:r>
            <a:r>
              <a:rPr lang="el-GR" dirty="0"/>
              <a:t> </a:t>
            </a:r>
            <a:r>
              <a:rPr lang="en-GB" dirty="0"/>
              <a:t>ή άλλων συγκρούσεων μεταξύ ατόμων ή ομάδων με ειρηνικό τρόπο αποτελεί σημαντική ικανότητα. Είναι ζωτικής σημασίας η εξεύρεση λύσεων που θα γίνουν αποδεκτές από όλους. </a:t>
            </a:r>
            <a:endParaRPr dirty="0"/>
          </a:p>
          <a:p>
            <a:pPr marL="0" lvl="0" indent="0" algn="just" rtl="0">
              <a:lnSpc>
                <a:spcPct val="90000"/>
              </a:lnSpc>
              <a:spcBef>
                <a:spcPts val="0"/>
              </a:spcBef>
              <a:spcAft>
                <a:spcPts val="0"/>
              </a:spcAft>
              <a:buClr>
                <a:srgbClr val="000000"/>
              </a:buClr>
              <a:buSzPts val="1800"/>
              <a:buNone/>
            </a:pPr>
            <a:endParaRPr dirty="0">
              <a:solidFill>
                <a:srgbClr val="000000"/>
              </a:solidFill>
            </a:endParaRPr>
          </a:p>
        </p:txBody>
      </p:sp>
      <p:sp>
        <p:nvSpPr>
          <p:cNvPr id="136" name="Google Shape;136;p9"/>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Συνοπτικές περιγραφές των 20 ικανοτήτων του πολίτη</a:t>
            </a:r>
            <a:endParaRPr b="1" dirty="0"/>
          </a:p>
        </p:txBody>
      </p:sp>
    </p:spTree>
    <p:extLst>
      <p:ext uri="{BB962C8B-B14F-4D97-AF65-F5344CB8AC3E}">
        <p14:creationId xmlns:p14="http://schemas.microsoft.com/office/powerpoint/2010/main" val="2633597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0"/>
          <p:cNvSpPr txBox="1">
            <a:spLocks noGrp="1"/>
          </p:cNvSpPr>
          <p:nvPr>
            <p:ph type="body" idx="1"/>
          </p:nvPr>
        </p:nvSpPr>
        <p:spPr>
          <a:xfrm>
            <a:off x="399370" y="1153073"/>
            <a:ext cx="11393261" cy="500784"/>
          </a:xfrm>
          <a:prstGeom prst="rect">
            <a:avLst/>
          </a:prstGeom>
          <a:noFill/>
          <a:ln>
            <a:noFill/>
          </a:ln>
        </p:spPr>
        <p:txBody>
          <a:bodyPr spcFirstLastPara="1" wrap="square" lIns="0" tIns="0" rIns="0" bIns="0" anchor="ctr" anchorCtr="0">
            <a:noAutofit/>
          </a:bodyPr>
          <a:lstStyle/>
          <a:p>
            <a:pPr marL="0" lvl="0" indent="0" algn="just" rtl="0">
              <a:lnSpc>
                <a:spcPct val="90000"/>
              </a:lnSpc>
              <a:spcBef>
                <a:spcPts val="0"/>
              </a:spcBef>
              <a:spcAft>
                <a:spcPts val="0"/>
              </a:spcAft>
              <a:buSzPts val="2000"/>
              <a:buNone/>
            </a:pPr>
            <a:r>
              <a:rPr lang="en-GB" sz="2400" dirty="0"/>
              <a:t>Γνώση και κριτική κατανόηση</a:t>
            </a:r>
            <a:endParaRPr sz="2400" dirty="0"/>
          </a:p>
        </p:txBody>
      </p:sp>
      <p:sp>
        <p:nvSpPr>
          <p:cNvPr id="142" name="Google Shape;142;p10"/>
          <p:cNvSpPr txBox="1">
            <a:spLocks noGrp="1"/>
          </p:cNvSpPr>
          <p:nvPr>
            <p:ph type="body" idx="2"/>
          </p:nvPr>
        </p:nvSpPr>
        <p:spPr>
          <a:xfrm>
            <a:off x="399370" y="1653857"/>
            <a:ext cx="11393260" cy="4794506"/>
          </a:xfrm>
          <a:prstGeom prst="rect">
            <a:avLst/>
          </a:prstGeom>
          <a:noFill/>
          <a:ln>
            <a:noFill/>
          </a:ln>
        </p:spPr>
        <p:txBody>
          <a:bodyPr spcFirstLastPara="1" wrap="square" lIns="0" tIns="0" rIns="0" bIns="0" anchor="t" anchorCtr="0">
            <a:noAutofit/>
          </a:bodyPr>
          <a:lstStyle/>
          <a:p>
            <a:pPr marL="449263" marR="27305" lvl="0" indent="-366713" algn="l" rtl="0">
              <a:lnSpc>
                <a:spcPct val="150000"/>
              </a:lnSpc>
              <a:spcBef>
                <a:spcPts val="1000"/>
              </a:spcBef>
              <a:spcAft>
                <a:spcPts val="0"/>
              </a:spcAft>
              <a:buSzPts val="1100"/>
              <a:buNone/>
            </a:pPr>
            <a:r>
              <a:rPr lang="en-GB" sz="1600" b="1" dirty="0">
                <a:sym typeface="Calibri"/>
              </a:rPr>
              <a:t>Γνώση και κριτική κατανόηση του εαυτού. </a:t>
            </a:r>
            <a:r>
              <a:rPr lang="el-GR" sz="1600" dirty="0"/>
              <a:t>Πρόκειται για </a:t>
            </a:r>
            <a:r>
              <a:rPr lang="en-GB" sz="1600" dirty="0" err="1"/>
              <a:t>την</a:t>
            </a:r>
            <a:r>
              <a:rPr lang="en-GB" sz="1600" dirty="0"/>
              <a:t> ικανότητα του ατόμου να μπορεί να περιγράφει τα κίνητρά του και να κατανοεί τι επηρεάζει τη συμπεριφορά του. Περιλαμβάνει </a:t>
            </a:r>
            <a:r>
              <a:rPr lang="en-GB" sz="1600" dirty="0">
                <a:sym typeface="Calibri"/>
              </a:rPr>
              <a:t>επίσης τον κριτικό αναστοχασμό σχετικά με το πώς οι σκέψεις, οι πεποιθήσεις, τα συναισθήματα και τα κίνητρα του ατόμου επηρεάζουν τους άλλους και πώς οι δικές του πολιτισμικές συγγένειες επηρεάζουν την οπτική του/της για τον κόσμο. </a:t>
            </a:r>
            <a:endParaRPr sz="1600" dirty="0">
              <a:latin typeface="Garamond"/>
              <a:ea typeface="Garamond"/>
              <a:cs typeface="Garamond"/>
              <a:sym typeface="Garamond"/>
            </a:endParaRPr>
          </a:p>
          <a:p>
            <a:pPr marL="449263" marR="27305" lvl="0" indent="-366713" algn="l" rtl="0">
              <a:lnSpc>
                <a:spcPct val="150000"/>
              </a:lnSpc>
              <a:spcBef>
                <a:spcPts val="1000"/>
              </a:spcBef>
              <a:spcAft>
                <a:spcPts val="0"/>
              </a:spcAft>
              <a:buSzPts val="1100"/>
              <a:buNone/>
            </a:pPr>
            <a:r>
              <a:rPr lang="en-GB" sz="1600" b="1" dirty="0">
                <a:sym typeface="Calibri"/>
              </a:rPr>
              <a:t>Γνώση και κριτική κατανόηση της γλώσσας και της επικοινωνίας. </a:t>
            </a:r>
            <a:r>
              <a:rPr lang="en-GB" sz="1600" dirty="0">
                <a:sym typeface="Calibri"/>
              </a:rPr>
              <a:t>Αυτό περιλαμβάνει την κατανόηση του τρόπου με τον οποίο οι μη λεκτικές ενδείξεις επηρεάζουν την επικοινωνία. Πιο προχωρημένη απόδειξη της ικανότητας είναι όταν κάποιος κατανοεί σε ποιο κοινωνικό πλαίσιο να χρησιμοποιεί διαφορετικά στυλ επικοινωνίας και όταν μπορεί να εκτιμήσει γιατί η επικοινωνία διακόπτεται. Είναι επίσης σημαντικό να κατανοήσει κανείς πώς κάθε γλώσσα εκφράζει πολιτισμικά κοινά νοήματα με μοναδικό τρόπο. </a:t>
            </a:r>
            <a:endParaRPr sz="1600" dirty="0">
              <a:latin typeface="Garamond"/>
              <a:ea typeface="Garamond"/>
              <a:cs typeface="Garamond"/>
              <a:sym typeface="Garamond"/>
            </a:endParaRPr>
          </a:p>
          <a:p>
            <a:pPr marL="449263" marR="27305" lvl="0" indent="-366713" algn="l" rtl="0">
              <a:lnSpc>
                <a:spcPct val="150000"/>
              </a:lnSpc>
              <a:spcBef>
                <a:spcPts val="1000"/>
              </a:spcBef>
              <a:spcAft>
                <a:spcPts val="0"/>
              </a:spcAft>
              <a:buSzPts val="1100"/>
              <a:buNone/>
            </a:pPr>
            <a:r>
              <a:rPr lang="en-GB" sz="1600" b="1" dirty="0">
                <a:sym typeface="Calibri"/>
              </a:rPr>
              <a:t>Γνώση και κριτική κατανόηση του κόσμου. </a:t>
            </a:r>
            <a:r>
              <a:rPr lang="en-GB" sz="1600" dirty="0">
                <a:sym typeface="Calibri"/>
              </a:rPr>
              <a:t>Τα άτομα με αυτή την ικανότητα έχουν επίγνωση των βασικών διαφορών στις πολιτισμικές πρακτικές. Γνωρίζουν ότι, παρόλο που οι πολιτισμοί και οι θρησκείες δεν είναι ετερογενείς ή στατικές, εξακολουθεί να είναι σημαντικό να κατανοήσουμε πώς αυτές μπορούν να επηρεάσουν μια κατάσταση, ιδίως στις διαπολιτισμικές αλληλεπιδράσεις.</a:t>
            </a:r>
            <a:endParaRPr sz="1600" dirty="0">
              <a:latin typeface="Garamond"/>
              <a:ea typeface="Garamond"/>
              <a:cs typeface="Garamond"/>
              <a:sym typeface="Garamond"/>
            </a:endParaRPr>
          </a:p>
          <a:p>
            <a:pPr marL="0" lvl="0" indent="0" algn="just" rtl="0">
              <a:lnSpc>
                <a:spcPct val="90000"/>
              </a:lnSpc>
              <a:spcBef>
                <a:spcPts val="1455"/>
              </a:spcBef>
              <a:spcAft>
                <a:spcPts val="0"/>
              </a:spcAft>
              <a:buClr>
                <a:srgbClr val="000000"/>
              </a:buClr>
              <a:buSzPts val="1800"/>
              <a:buNone/>
            </a:pPr>
            <a:endParaRPr sz="1600" dirty="0">
              <a:solidFill>
                <a:srgbClr val="000000"/>
              </a:solidFill>
            </a:endParaRPr>
          </a:p>
        </p:txBody>
      </p:sp>
      <p:sp>
        <p:nvSpPr>
          <p:cNvPr id="143" name="Google Shape;143;p10"/>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Συνοπτικές περιγραφές των 20 ικανοτήτων του πολίτη</a:t>
            </a:r>
            <a:endParaRP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body" idx="2"/>
          </p:nvPr>
        </p:nvSpPr>
        <p:spPr>
          <a:xfrm>
            <a:off x="193040" y="942599"/>
            <a:ext cx="11599590" cy="5337813"/>
          </a:xfrm>
          <a:prstGeom prst="rect">
            <a:avLst/>
          </a:prstGeom>
          <a:noFill/>
          <a:ln>
            <a:noFill/>
          </a:ln>
        </p:spPr>
        <p:txBody>
          <a:bodyPr spcFirstLastPara="1" wrap="square" lIns="0" tIns="0" rIns="0" bIns="0" anchor="t" anchorCtr="0">
            <a:noAutofit/>
          </a:bodyPr>
          <a:lstStyle/>
          <a:p>
            <a:pPr marL="514350" lvl="0" indent="-285750" algn="just" rtl="0">
              <a:lnSpc>
                <a:spcPct val="150000"/>
              </a:lnSpc>
              <a:spcBef>
                <a:spcPts val="1000"/>
              </a:spcBef>
              <a:spcAft>
                <a:spcPts val="0"/>
              </a:spcAft>
              <a:buSzPts val="1800"/>
              <a:buFont typeface="Wingdings" panose="05000000000000000000" pitchFamily="2" charset="2"/>
              <a:buChar char="§"/>
            </a:pPr>
            <a:r>
              <a:rPr lang="en-GB" b="1" dirty="0"/>
              <a:t>Η ικανότητα του πολίτη </a:t>
            </a:r>
            <a:r>
              <a:rPr lang="en-GB" dirty="0"/>
              <a:t>είναι η ικανότητα να ενεργεί ως υπεύθυνος πολίτης και να συμμετέχει πλήρως στην πολιτική και κοινωνική ζωή, με βάση την κατανόηση των κοινωνικών, οικονομικών, νομικών και πολιτικών εννοιών και δομών, καθώς και των παγκόσμιων εξελίξεων και της βιωσιμότητας.</a:t>
            </a:r>
            <a:endParaRPr dirty="0"/>
          </a:p>
          <a:p>
            <a:pPr marL="514350" lvl="0" indent="-285750" algn="just" rtl="0">
              <a:lnSpc>
                <a:spcPct val="150000"/>
              </a:lnSpc>
              <a:spcBef>
                <a:spcPts val="1000"/>
              </a:spcBef>
              <a:spcAft>
                <a:spcPts val="0"/>
              </a:spcAft>
              <a:buSzPts val="1800"/>
              <a:buFont typeface="Wingdings" panose="05000000000000000000" pitchFamily="2" charset="2"/>
              <a:buChar char="§"/>
            </a:pPr>
            <a:r>
              <a:rPr lang="en-GB" b="1" dirty="0"/>
              <a:t>Απαραίτητες γνώσεις, δεξιότητες και στάσεις </a:t>
            </a:r>
            <a:r>
              <a:rPr lang="en-GB" dirty="0"/>
              <a:t>που σχετίζονται με αυτή την ικανότητα</a:t>
            </a:r>
            <a:endParaRPr dirty="0"/>
          </a:p>
          <a:p>
            <a:pPr marL="457200" marR="0" lvl="0" indent="-228600" algn="just" rtl="0">
              <a:lnSpc>
                <a:spcPct val="90000"/>
              </a:lnSpc>
              <a:spcBef>
                <a:spcPts val="1000"/>
              </a:spcBef>
              <a:spcAft>
                <a:spcPts val="0"/>
              </a:spcAft>
              <a:buClr>
                <a:srgbClr val="000000"/>
              </a:buClr>
              <a:buSzPts val="1800"/>
              <a:buFont typeface="Arial"/>
              <a:buNone/>
            </a:pPr>
            <a:r>
              <a:rPr lang="en-GB" sz="2000" b="1" dirty="0">
                <a:solidFill>
                  <a:srgbClr val="187498"/>
                </a:solidFill>
              </a:rPr>
              <a:t>Γνώση</a:t>
            </a:r>
            <a:endParaRPr b="1" dirty="0">
              <a:solidFill>
                <a:srgbClr val="187498"/>
              </a:solidFill>
            </a:endParaRPr>
          </a:p>
          <a:p>
            <a:pPr marL="714375" marR="0" lvl="0" algn="just" rtl="0">
              <a:lnSpc>
                <a:spcPct val="90000"/>
              </a:lnSpc>
              <a:spcBef>
                <a:spcPts val="1000"/>
              </a:spcBef>
              <a:spcAft>
                <a:spcPts val="0"/>
              </a:spcAft>
              <a:buClr>
                <a:srgbClr val="000000"/>
              </a:buClr>
              <a:buSzPts val="1800"/>
              <a:buFont typeface="Wingdings" panose="05000000000000000000" pitchFamily="2" charset="2"/>
              <a:buChar char="§"/>
            </a:pPr>
            <a:r>
              <a:rPr lang="en-GB" dirty="0"/>
              <a:t>Ένα άτομο που έχει ικανότητα ιθαγένειας κατανοεί τις κοινές ευρωπαϊκές αξίες της ανθρώπινης αξιοπρέπειας, της ελευθερίας, της δημοκρατίας, της ισότητας, του κράτους δικαίου και των ανθρωπίνων δικαιωμάτων. </a:t>
            </a:r>
            <a:endParaRPr dirty="0"/>
          </a:p>
          <a:p>
            <a:pPr marL="714375" marR="0" lvl="0" algn="just" rtl="0">
              <a:lnSpc>
                <a:spcPct val="90000"/>
              </a:lnSpc>
              <a:spcBef>
                <a:spcPts val="1000"/>
              </a:spcBef>
              <a:spcAft>
                <a:spcPts val="0"/>
              </a:spcAft>
              <a:buClr>
                <a:srgbClr val="000000"/>
              </a:buClr>
              <a:buSzPts val="1800"/>
              <a:buFont typeface="Wingdings" panose="05000000000000000000" pitchFamily="2" charset="2"/>
              <a:buChar char="§"/>
            </a:pPr>
            <a:r>
              <a:rPr lang="en-GB" dirty="0"/>
              <a:t>Ένας ενεργός πολίτης θα γνωρίζει για τα πράγματα που συμβαίνουν σε τοπικό, περιφερειακό και παγκόσμιο επίπεδο. Θα πρέπει να έχει κριτική κατανόηση των κύριων εξελίξεων στην εθνική, ευρωπαϊκή και παγκόσμια ιστορία.</a:t>
            </a:r>
            <a:endParaRPr dirty="0"/>
          </a:p>
          <a:p>
            <a:pPr marL="714375" marR="0" lvl="0" algn="just" rtl="0">
              <a:lnSpc>
                <a:spcPct val="90000"/>
              </a:lnSpc>
              <a:spcBef>
                <a:spcPts val="1000"/>
              </a:spcBef>
              <a:spcAft>
                <a:spcPts val="0"/>
              </a:spcAft>
              <a:buClr>
                <a:srgbClr val="000000"/>
              </a:buClr>
              <a:buSzPts val="1800"/>
              <a:buFont typeface="Wingdings" panose="05000000000000000000" pitchFamily="2" charset="2"/>
              <a:buChar char="§"/>
            </a:pPr>
            <a:r>
              <a:rPr lang="en-GB" dirty="0"/>
              <a:t>Η ικανότητα του πολίτη περιλαμβάνει την επίγνωση των κοινωνικών και πολιτικών τάσεων, καθώς και των στόχων βιωσιμότητας που σχετίζονται με το κλίμα και τις επιπτώσεις των δημογραφικών αλλαγών σε όλο τον κόσμο.</a:t>
            </a:r>
            <a:endParaRPr dirty="0"/>
          </a:p>
          <a:p>
            <a:pPr marL="714375" marR="0" lvl="0" algn="just" rtl="0">
              <a:lnSpc>
                <a:spcPct val="90000"/>
              </a:lnSpc>
              <a:spcBef>
                <a:spcPts val="1000"/>
              </a:spcBef>
              <a:spcAft>
                <a:spcPts val="0"/>
              </a:spcAft>
              <a:buClr>
                <a:srgbClr val="000000"/>
              </a:buClr>
              <a:buSzPts val="1800"/>
              <a:buFont typeface="Wingdings" panose="05000000000000000000" pitchFamily="2" charset="2"/>
              <a:buChar char="§"/>
            </a:pPr>
            <a:r>
              <a:rPr lang="en-GB" dirty="0"/>
              <a:t>Ένας ικανός πολίτης της ΕΕ πρέπει να γνωρίζει για την ευρωπαϊκή ολοκλήρωση και την πολιτιστική πολυμορφία στην Ευρώπη και στον κόσμο. Θα πρέπει να κατανοεί ότι η ευρωπαϊκή ταυτότητα διαμορφώνεται από το σύνολο των εθνικών πολιτιστικών ταυτοτήτων.</a:t>
            </a:r>
            <a:endParaRPr dirty="0"/>
          </a:p>
          <a:p>
            <a:pPr marL="714375" marR="0" lvl="0" algn="just" rtl="0">
              <a:lnSpc>
                <a:spcPct val="90000"/>
              </a:lnSpc>
              <a:spcBef>
                <a:spcPts val="1000"/>
              </a:spcBef>
              <a:spcAft>
                <a:spcPts val="0"/>
              </a:spcAft>
              <a:buClr>
                <a:srgbClr val="000000"/>
              </a:buClr>
              <a:buSzPts val="1800"/>
              <a:buFont typeface="Arial"/>
              <a:buNone/>
            </a:pPr>
            <a:endParaRPr dirty="0"/>
          </a:p>
          <a:p>
            <a:pPr marL="0" lvl="0" indent="0" algn="just" rtl="0">
              <a:lnSpc>
                <a:spcPct val="90000"/>
              </a:lnSpc>
              <a:spcBef>
                <a:spcPts val="0"/>
              </a:spcBef>
              <a:spcAft>
                <a:spcPts val="0"/>
              </a:spcAft>
              <a:buClr>
                <a:srgbClr val="000000"/>
              </a:buClr>
              <a:buSzPts val="1800"/>
              <a:buNone/>
            </a:pPr>
            <a:endParaRPr dirty="0">
              <a:solidFill>
                <a:srgbClr val="000000"/>
              </a:solidFill>
            </a:endParaRPr>
          </a:p>
        </p:txBody>
      </p:sp>
      <p:sp>
        <p:nvSpPr>
          <p:cNvPr id="149" name="Google Shape;149;p11"/>
          <p:cNvSpPr txBox="1">
            <a:spLocks noGrp="1"/>
          </p:cNvSpPr>
          <p:nvPr>
            <p:ph type="title"/>
          </p:nvPr>
        </p:nvSpPr>
        <p:spPr>
          <a:xfrm>
            <a:off x="399369" y="381461"/>
            <a:ext cx="11393261" cy="352053"/>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Βασικές </a:t>
            </a:r>
            <a:r>
              <a:rPr lang="en-GB" b="1"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ικανότητες για τη δια βίου </a:t>
            </a:r>
            <a:r>
              <a:rPr lang="en-GB" b="1"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μάθηση</a:t>
            </a: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body" idx="1"/>
          </p:nvPr>
        </p:nvSpPr>
        <p:spPr>
          <a:xfrm>
            <a:off x="284480" y="1341911"/>
            <a:ext cx="6166196" cy="5187240"/>
          </a:xfrm>
          <a:prstGeom prst="rect">
            <a:avLst/>
          </a:prstGeom>
          <a:noFill/>
          <a:ln>
            <a:noFill/>
          </a:ln>
        </p:spPr>
        <p:txBody>
          <a:bodyPr spcFirstLastPara="1" wrap="square" lIns="0" tIns="0" rIns="0" bIns="0" anchor="t" anchorCtr="0">
            <a:noAutofit/>
          </a:bodyPr>
          <a:lstStyle/>
          <a:p>
            <a:pPr marL="342900" lvl="0" indent="-342900" algn="just" rtl="0">
              <a:lnSpc>
                <a:spcPct val="150000"/>
              </a:lnSpc>
              <a:spcBef>
                <a:spcPts val="0"/>
              </a:spcBef>
              <a:spcAft>
                <a:spcPts val="0"/>
              </a:spcAft>
              <a:buClrTx/>
              <a:buSzPts val="1800"/>
              <a:buFont typeface="Wingdings" panose="05000000000000000000" pitchFamily="2" charset="2"/>
              <a:buChar char="§"/>
            </a:pPr>
            <a:r>
              <a:rPr lang="en-GB" sz="2000" dirty="0"/>
              <a:t>Η </a:t>
            </a:r>
            <a:r>
              <a:rPr lang="el-GR" sz="2000" dirty="0"/>
              <a:t>πολιτότητα </a:t>
            </a:r>
            <a:r>
              <a:rPr lang="en-GB" sz="2000" dirty="0"/>
              <a:t>ανα</a:t>
            </a:r>
            <a:r>
              <a:rPr lang="en-GB" sz="2000" dirty="0" err="1"/>
              <a:t>φέρετ</a:t>
            </a:r>
            <a:r>
              <a:rPr lang="en-GB" sz="2000" dirty="0"/>
              <a:t>αι στη συμμετοχή ενός ατόμου σε μια ομάδα ή κοινότητα που συνεπάγεται ορισμένα δικαιώματα και υποχρεώσεις.</a:t>
            </a:r>
            <a:endParaRPr sz="2000" dirty="0"/>
          </a:p>
          <a:p>
            <a:pPr marL="342900" lvl="0" indent="-342900" algn="just" rtl="0">
              <a:lnSpc>
                <a:spcPct val="150000"/>
              </a:lnSpc>
              <a:spcBef>
                <a:spcPts val="0"/>
              </a:spcBef>
              <a:spcAft>
                <a:spcPts val="0"/>
              </a:spcAft>
              <a:buClrTx/>
              <a:buSzPts val="1800"/>
              <a:buFont typeface="Wingdings" panose="05000000000000000000" pitchFamily="2" charset="2"/>
              <a:buChar char="§"/>
            </a:pPr>
            <a:r>
              <a:rPr lang="en-GB" sz="2000" dirty="0"/>
              <a:t>Η </a:t>
            </a:r>
            <a:r>
              <a:rPr lang="el-GR" sz="2000" dirty="0"/>
              <a:t>πολιτότητα</a:t>
            </a:r>
            <a:r>
              <a:rPr lang="en-GB" sz="2000" dirty="0"/>
              <a:t> έχει οριστεί ως ένα καθεστώς κατά το οποίο ένα άτομο έχει υποταγή σε ένα συγκεκριμένο κράτος και έχει το δικαίωμα να συμμετέχει στην πολιτική, αστική και κοινωνική ζωή σε ισότιμη βάση με άλλους πολίτες. </a:t>
            </a:r>
            <a:endParaRPr sz="2000" dirty="0"/>
          </a:p>
          <a:p>
            <a:pPr marL="342900" lvl="0" indent="-342900" algn="just" rtl="0">
              <a:lnSpc>
                <a:spcPct val="150000"/>
              </a:lnSpc>
              <a:spcBef>
                <a:spcPts val="0"/>
              </a:spcBef>
              <a:spcAft>
                <a:spcPts val="0"/>
              </a:spcAft>
              <a:buClrTx/>
              <a:buSzPts val="1800"/>
              <a:buFont typeface="Wingdings" panose="05000000000000000000" pitchFamily="2" charset="2"/>
              <a:buChar char="§"/>
            </a:pPr>
            <a:r>
              <a:rPr lang="en-GB" sz="2000" dirty="0"/>
              <a:t>Κάθε κοινότητα είχε κοινές αντιλήψεις για το ποιος είναι πολίτης. Ωστόσο, καθώς οι κοινότητες διαφοροποιήθηκαν, η έννοια του πολίτη έπρεπε να αλλάξει.</a:t>
            </a:r>
            <a:endParaRPr sz="2000" dirty="0"/>
          </a:p>
        </p:txBody>
      </p:sp>
      <p:sp>
        <p:nvSpPr>
          <p:cNvPr id="63" name="Google Shape;63;p2"/>
          <p:cNvSpPr txBox="1">
            <a:spLocks noGrp="1"/>
          </p:cNvSpPr>
          <p:nvPr>
            <p:ph type="title"/>
          </p:nvPr>
        </p:nvSpPr>
        <p:spPr>
          <a:xfrm>
            <a:off x="284480" y="312223"/>
            <a:ext cx="11508150" cy="53767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Εισαγωγή </a:t>
            </a:r>
            <a:endParaRPr b="1" dirty="0"/>
          </a:p>
        </p:txBody>
      </p:sp>
      <p:pic>
        <p:nvPicPr>
          <p:cNvPr id="64" name="Google Shape;64;p2"/>
          <p:cNvPicPr preferRelativeResize="0"/>
          <p:nvPr/>
        </p:nvPicPr>
        <p:blipFill rotWithShape="1">
          <a:blip r:embed="rId3">
            <a:alphaModFix/>
          </a:blip>
          <a:srcRect/>
          <a:stretch/>
        </p:blipFill>
        <p:spPr>
          <a:xfrm>
            <a:off x="6958200" y="2215159"/>
            <a:ext cx="4834430" cy="28098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a:spLocks noGrp="1"/>
          </p:cNvSpPr>
          <p:nvPr>
            <p:ph type="body" idx="2"/>
          </p:nvPr>
        </p:nvSpPr>
        <p:spPr>
          <a:xfrm>
            <a:off x="132080" y="1107440"/>
            <a:ext cx="11660550" cy="5490212"/>
          </a:xfrm>
          <a:prstGeom prst="rect">
            <a:avLst/>
          </a:prstGeom>
          <a:noFill/>
          <a:ln>
            <a:noFill/>
          </a:ln>
        </p:spPr>
        <p:txBody>
          <a:bodyPr spcFirstLastPara="1" wrap="square" lIns="0" tIns="0" rIns="0" bIns="0" anchor="t" anchorCtr="0">
            <a:noAutofit/>
          </a:bodyPr>
          <a:lstStyle/>
          <a:p>
            <a:pPr marL="457200" marR="0" lvl="0" indent="-228600" algn="just" rtl="0">
              <a:lnSpc>
                <a:spcPct val="90000"/>
              </a:lnSpc>
              <a:spcBef>
                <a:spcPts val="1000"/>
              </a:spcBef>
              <a:spcAft>
                <a:spcPts val="0"/>
              </a:spcAft>
              <a:buClr>
                <a:srgbClr val="000000"/>
              </a:buClr>
              <a:buSzPts val="1800"/>
              <a:buFont typeface="Arial"/>
              <a:buNone/>
            </a:pPr>
            <a:r>
              <a:rPr lang="en-GB" sz="2000" b="1" dirty="0">
                <a:solidFill>
                  <a:srgbClr val="187498"/>
                </a:solidFill>
              </a:rPr>
              <a:t>Δεξιότητες</a:t>
            </a:r>
            <a:endParaRPr b="1" dirty="0">
              <a:solidFill>
                <a:srgbClr val="187498"/>
              </a:solidFill>
            </a:endParaRPr>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r>
              <a:rPr lang="en-GB" dirty="0" err="1"/>
              <a:t>Έν</a:t>
            </a:r>
            <a:r>
              <a:rPr lang="en-GB" dirty="0"/>
              <a:t>ας ικανός πολίτης είναι σε θέση να συνεργάζεται με άλλους για την επιδίωξη του κοινού ή δημόσιου συμφέροντος, συμπεριλαμβανομένης της βιώσιμης ανάπτυξης της κοινωνίας. </a:t>
            </a:r>
            <a:endParaRPr dirty="0"/>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r>
              <a:rPr lang="en-GB" dirty="0"/>
              <a:t>Ο ικανός πολίτης θα πρέπει να διαθέτει κριτική σκέψη και δεξιότητες επίλυσης προβλημάτων, καθώς και δεξιότητες επικοινωνίας και διαπραγμάτευσης για να συμμετέχει σε δραστηριότητες σε τοπικό, εθνικό, ευρωπαϊκό και διεθνές επίπεδο. </a:t>
            </a:r>
            <a:endParaRPr dirty="0"/>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r>
              <a:rPr lang="en-GB" dirty="0"/>
              <a:t>Ο </a:t>
            </a:r>
            <a:r>
              <a:rPr lang="el-GR" dirty="0"/>
              <a:t>ικανός </a:t>
            </a:r>
            <a:r>
              <a:rPr lang="en-GB" dirty="0"/>
              <a:t>π</a:t>
            </a:r>
            <a:r>
              <a:rPr lang="en-GB" dirty="0" err="1"/>
              <a:t>ολίτης</a:t>
            </a:r>
            <a:r>
              <a:rPr lang="en-GB" dirty="0"/>
              <a:t> πρέπει να κατανοεί την αξία ή τη χρήση των διαφόρων μορφών μέσων ενημέρωσης και τον τρόπο πρόσβασης σε αυτά. </a:t>
            </a:r>
            <a:endParaRPr dirty="0"/>
          </a:p>
          <a:p>
            <a:pPr marL="457200" marR="0" lvl="0" indent="-228600" algn="just" rtl="0">
              <a:lnSpc>
                <a:spcPct val="90000"/>
              </a:lnSpc>
              <a:spcBef>
                <a:spcPts val="1000"/>
              </a:spcBef>
              <a:spcAft>
                <a:spcPts val="0"/>
              </a:spcAft>
              <a:buClr>
                <a:srgbClr val="000000"/>
              </a:buClr>
              <a:buSzPts val="1800"/>
              <a:buFont typeface="Arial"/>
              <a:buNone/>
            </a:pPr>
            <a:endParaRPr dirty="0"/>
          </a:p>
          <a:p>
            <a:pPr marL="457200" marR="0" lvl="0" indent="-228600" algn="just" rtl="0">
              <a:lnSpc>
                <a:spcPct val="90000"/>
              </a:lnSpc>
              <a:spcBef>
                <a:spcPts val="1000"/>
              </a:spcBef>
              <a:spcAft>
                <a:spcPts val="0"/>
              </a:spcAft>
              <a:buClr>
                <a:srgbClr val="000000"/>
              </a:buClr>
              <a:buSzPts val="1800"/>
              <a:buFont typeface="Arial"/>
              <a:buNone/>
            </a:pPr>
            <a:r>
              <a:rPr lang="en-GB" sz="2000" b="1" dirty="0">
                <a:solidFill>
                  <a:srgbClr val="187498"/>
                </a:solidFill>
              </a:rPr>
              <a:t>Στάσεις</a:t>
            </a:r>
            <a:endParaRPr sz="2000" b="1" dirty="0">
              <a:solidFill>
                <a:srgbClr val="187498"/>
              </a:solidFill>
            </a:endParaRPr>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r>
              <a:rPr lang="en-GB" dirty="0"/>
              <a:t> Ο ικανός πολίτης σέβεται τα ανθρώπινα δικαιώματα ως βάση της δημοκρατίας. Το άτομο πρέπει να είναι πρόθυμο να συμμετέχει στη δημοκρατική λήψη αποφάσεων σε όλα τα επίπεδα και στις δραστηριότητες των πολιτών.</a:t>
            </a:r>
            <a:endParaRPr dirty="0"/>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r>
              <a:rPr lang="en-GB" dirty="0"/>
              <a:t>Ο ικανός πολίτης υποστηρίζει την κοινωνική και πολιτιστική πολυμορφία, την ισότητα των φύλων και την κοινωνική συνοχή, τον βιώσιμο τρόπο ζωής, την προώθηση της κουλτούρας της ειρήνης και της μη βίας, την ετοιμότητα να σέβεται την ιδιωτική ζωή των άλλων και να αναλαμβάνει την ευθύνη για το περιβάλλον.</a:t>
            </a:r>
            <a:endParaRPr dirty="0"/>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r>
              <a:rPr lang="en-GB" dirty="0"/>
              <a:t>Ο </a:t>
            </a:r>
            <a:r>
              <a:rPr lang="el-GR" dirty="0"/>
              <a:t>ικανός </a:t>
            </a:r>
            <a:r>
              <a:rPr lang="en-GB" dirty="0"/>
              <a:t>π</a:t>
            </a:r>
            <a:r>
              <a:rPr lang="en-GB" dirty="0" err="1"/>
              <a:t>ολίτης</a:t>
            </a:r>
            <a:r>
              <a:rPr lang="en-GB" dirty="0"/>
              <a:t> ενδιαφέρεται για τις πολιτικές και κοινωνικοοικονομικές εξελίξεις. Το άτομο αυτό θα προσπαθήσει επίσης να γίνει καλύτερο στη διαπολιτισμική επικοινωνία</a:t>
            </a:r>
            <a:r>
              <a:rPr lang="el-GR" dirty="0"/>
              <a:t>,</a:t>
            </a:r>
            <a:r>
              <a:rPr lang="en-GB" dirty="0"/>
              <a:t> για να ξεπεράσει τις προκαταλήψεις, να είναι πιο ευέλικτο και προσαρμοστικό και να εργαστεί για την κοινωνική δικαιοσύνη και την ισονομία.</a:t>
            </a:r>
            <a:endParaRPr dirty="0"/>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endParaRPr dirty="0"/>
          </a:p>
          <a:p>
            <a:pPr marL="514350" marR="0" lvl="0" indent="-285750" algn="just" rtl="0">
              <a:lnSpc>
                <a:spcPct val="90000"/>
              </a:lnSpc>
              <a:spcBef>
                <a:spcPts val="1000"/>
              </a:spcBef>
              <a:spcAft>
                <a:spcPts val="0"/>
              </a:spcAft>
              <a:buClr>
                <a:srgbClr val="000000"/>
              </a:buClr>
              <a:buSzPts val="1800"/>
              <a:buFont typeface="Wingdings" panose="05000000000000000000" pitchFamily="2" charset="2"/>
              <a:buChar char="§"/>
            </a:pPr>
            <a:endParaRPr dirty="0"/>
          </a:p>
          <a:p>
            <a:pPr marL="0" lvl="0" indent="0" algn="just" rtl="0">
              <a:lnSpc>
                <a:spcPct val="90000"/>
              </a:lnSpc>
              <a:spcBef>
                <a:spcPts val="0"/>
              </a:spcBef>
              <a:spcAft>
                <a:spcPts val="0"/>
              </a:spcAft>
              <a:buClr>
                <a:srgbClr val="000000"/>
              </a:buClr>
              <a:buSzPts val="1800"/>
              <a:buNone/>
            </a:pPr>
            <a:endParaRPr dirty="0">
              <a:solidFill>
                <a:srgbClr val="000000"/>
              </a:solidFill>
            </a:endParaRPr>
          </a:p>
        </p:txBody>
      </p:sp>
      <p:sp>
        <p:nvSpPr>
          <p:cNvPr id="3" name="Google Shape;149;p11"/>
          <p:cNvSpPr txBox="1">
            <a:spLocks noGrp="1"/>
          </p:cNvSpPr>
          <p:nvPr>
            <p:ph type="title"/>
          </p:nvPr>
        </p:nvSpPr>
        <p:spPr>
          <a:xfrm>
            <a:off x="399369" y="381461"/>
            <a:ext cx="11393261" cy="352053"/>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Βασικές </a:t>
            </a:r>
            <a:r>
              <a:rPr lang="en-GB" b="1"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ικανότητες για τη δια βίου </a:t>
            </a:r>
            <a:r>
              <a:rPr lang="en-GB" b="1" dirty="0">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μάθηση</a:t>
            </a:r>
            <a:endParaRP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1"/>
          <p:cNvSpPr txBox="1">
            <a:spLocks noGrp="1"/>
          </p:cNvSpPr>
          <p:nvPr>
            <p:ph type="body" idx="1"/>
          </p:nvPr>
        </p:nvSpPr>
        <p:spPr>
          <a:prstGeom prst="rect">
            <a:avLst/>
          </a:prstGeom>
          <a:noFill/>
          <a:ln>
            <a:noFill/>
          </a:ln>
        </p:spPr>
        <p:txBody>
          <a:bodyPr spcFirstLastPara="1" wrap="square" lIns="0" tIns="0" rIns="0" bIns="0" anchor="t" anchorCtr="0">
            <a:noAutofit/>
          </a:bodyPr>
          <a:lstStyle/>
          <a:p>
            <a:pPr marL="571500" lvl="0" indent="-342900" algn="just" rtl="0">
              <a:lnSpc>
                <a:spcPct val="200000"/>
              </a:lnSpc>
              <a:spcBef>
                <a:spcPts val="1000"/>
              </a:spcBef>
              <a:spcAft>
                <a:spcPts val="0"/>
              </a:spcAft>
              <a:buSzPts val="1800"/>
              <a:buFont typeface="Wingdings" panose="05000000000000000000" pitchFamily="2" charset="2"/>
              <a:buChar char="§"/>
            </a:pPr>
            <a:r>
              <a:rPr lang="en-GB" sz="2400" dirty="0" err="1"/>
              <a:t>Κάθε</a:t>
            </a:r>
            <a:r>
              <a:rPr lang="en-GB" sz="2400" dirty="0"/>
              <a:t> </a:t>
            </a:r>
            <a:r>
              <a:rPr lang="el-GR" sz="2400" dirty="0"/>
              <a:t>συμμετέχοντας </a:t>
            </a:r>
            <a:r>
              <a:rPr lang="en-GB" sz="2400" dirty="0"/>
              <a:t>π</a:t>
            </a:r>
            <a:r>
              <a:rPr lang="en-GB" sz="2400" dirty="0" err="1"/>
              <a:t>ρέ</a:t>
            </a:r>
            <a:r>
              <a:rPr lang="en-GB" sz="2400" dirty="0"/>
              <a:t>πει να εργ</a:t>
            </a:r>
            <a:r>
              <a:rPr lang="el-GR" sz="2400" dirty="0" err="1"/>
              <a:t>αστεί</a:t>
            </a:r>
            <a:r>
              <a:rPr lang="en-GB" sz="2400" dirty="0"/>
              <a:t> ατομικά.</a:t>
            </a:r>
            <a:endParaRPr sz="2400" dirty="0"/>
          </a:p>
          <a:p>
            <a:pPr marL="571500" lvl="0" indent="-342900" algn="just" rtl="0">
              <a:lnSpc>
                <a:spcPct val="200000"/>
              </a:lnSpc>
              <a:spcBef>
                <a:spcPts val="1000"/>
              </a:spcBef>
              <a:spcAft>
                <a:spcPts val="0"/>
              </a:spcAft>
              <a:buSzPts val="1800"/>
              <a:buFont typeface="Wingdings" panose="05000000000000000000" pitchFamily="2" charset="2"/>
              <a:buChar char="§"/>
            </a:pPr>
            <a:r>
              <a:rPr lang="en-GB" sz="2400" dirty="0"/>
              <a:t>Επιλέξτε </a:t>
            </a:r>
            <a:r>
              <a:rPr lang="en-GB" sz="2400" b="1" dirty="0"/>
              <a:t>δύο ικανότητες των πολιτών από κάθε κατηγορία </a:t>
            </a:r>
            <a:r>
              <a:rPr lang="en-GB" sz="2400" dirty="0"/>
              <a:t>(Αξίες, στάσεις, δεξιότητες, γνώσεις και κριτική κατανόηση) τις οποίες θέλετε να βελτιώσετε. </a:t>
            </a:r>
            <a:endParaRPr sz="2400" dirty="0"/>
          </a:p>
          <a:p>
            <a:pPr marL="571500" lvl="0" indent="-342900" algn="just" rtl="0">
              <a:lnSpc>
                <a:spcPct val="200000"/>
              </a:lnSpc>
              <a:spcBef>
                <a:spcPts val="1000"/>
              </a:spcBef>
              <a:spcAft>
                <a:spcPts val="0"/>
              </a:spcAft>
              <a:buSzPts val="1800"/>
              <a:buFont typeface="Wingdings" panose="05000000000000000000" pitchFamily="2" charset="2"/>
              <a:buChar char="§"/>
            </a:pPr>
            <a:r>
              <a:rPr lang="en-GB" sz="2400" dirty="0"/>
              <a:t>Έχετε στη διάθεσή σας 10 </a:t>
            </a:r>
            <a:r>
              <a:rPr lang="en-GB" sz="2400" dirty="0" err="1"/>
              <a:t>λε</a:t>
            </a:r>
            <a:r>
              <a:rPr lang="en-GB" sz="2400" dirty="0"/>
              <a:t>πτά</a:t>
            </a:r>
            <a:r>
              <a:rPr lang="el-GR" sz="2400" dirty="0"/>
              <a:t>,</a:t>
            </a:r>
            <a:r>
              <a:rPr lang="en-GB" sz="2400" dirty="0"/>
              <a:t> για να επιλέξετε </a:t>
            </a:r>
            <a:r>
              <a:rPr lang="en-GB" sz="2400" b="1" dirty="0"/>
              <a:t>συνολικά 8 ικανότητες </a:t>
            </a:r>
            <a:r>
              <a:rPr lang="en-GB" sz="2400" dirty="0"/>
              <a:t>και να συμπεριλάβετε την αιτιολογία (γιατί).</a:t>
            </a:r>
            <a:endParaRPr sz="2400" dirty="0"/>
          </a:p>
          <a:p>
            <a:pPr marL="457200" marR="0" lvl="0" indent="-228600" algn="just" rtl="0">
              <a:lnSpc>
                <a:spcPct val="90000"/>
              </a:lnSpc>
              <a:spcBef>
                <a:spcPts val="1000"/>
              </a:spcBef>
              <a:spcAft>
                <a:spcPts val="0"/>
              </a:spcAft>
              <a:buClr>
                <a:srgbClr val="000000"/>
              </a:buClr>
              <a:buSzPts val="1800"/>
              <a:buFont typeface="Arial"/>
              <a:buNone/>
            </a:pPr>
            <a:endParaRPr dirty="0"/>
          </a:p>
        </p:txBody>
      </p:sp>
      <p:sp>
        <p:nvSpPr>
          <p:cNvPr id="160" name="Google Shape;160;p31"/>
          <p:cNvSpPr txBox="1">
            <a:spLocks noGrp="1"/>
          </p:cNvSpPr>
          <p:nvPr>
            <p:ph type="title"/>
          </p:nvPr>
        </p:nvSpPr>
        <p:spPr>
          <a:xfrm>
            <a:off x="399370" y="321687"/>
            <a:ext cx="11393260" cy="461704"/>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Δραστηριότητα φύλλου εργασίας</a:t>
            </a:r>
            <a:r>
              <a:rPr lang="en-US" b="1" dirty="0"/>
              <a:t>: Ικανότητες των πολιτών</a:t>
            </a:r>
            <a:endParaRP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0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26"/>
          <p:cNvSpPr txBox="1">
            <a:spLocks noGrp="1"/>
          </p:cNvSpPr>
          <p:nvPr>
            <p:ph type="body" idx="1"/>
          </p:nvPr>
        </p:nvSpPr>
        <p:spPr>
          <a:prstGeom prst="rect">
            <a:avLst/>
          </a:prstGeom>
          <a:noFill/>
          <a:ln>
            <a:noFill/>
          </a:ln>
        </p:spPr>
        <p:txBody>
          <a:bodyPr spcFirstLastPara="1" wrap="square" lIns="0" tIns="0" rIns="0" bIns="0" anchor="t" anchorCtr="0">
            <a:noAutofit/>
          </a:bodyPr>
          <a:lstStyle/>
          <a:p>
            <a:pPr marL="685800" lvl="0" indent="-469900" algn="just" rtl="0">
              <a:lnSpc>
                <a:spcPct val="200000"/>
              </a:lnSpc>
              <a:spcBef>
                <a:spcPts val="1000"/>
              </a:spcBef>
              <a:spcAft>
                <a:spcPts val="0"/>
              </a:spcAft>
              <a:buSzPts val="2000"/>
              <a:buFont typeface="Wingdings" panose="05000000000000000000" pitchFamily="2" charset="2"/>
              <a:buChar char="§"/>
            </a:pPr>
            <a:r>
              <a:rPr lang="en-GB" sz="2000" dirty="0"/>
              <a:t>Πάρτε τις συσκευές σας (φορητό υπολογιστή ή κινητό) και αποκτήστε πρόσβαση στο διαδίκτυο.</a:t>
            </a:r>
            <a:endParaRPr sz="2000" dirty="0"/>
          </a:p>
          <a:p>
            <a:pPr marL="685800" lvl="0" indent="-469900" algn="just" rtl="0">
              <a:lnSpc>
                <a:spcPct val="200000"/>
              </a:lnSpc>
              <a:spcBef>
                <a:spcPts val="1000"/>
              </a:spcBef>
              <a:spcAft>
                <a:spcPts val="0"/>
              </a:spcAft>
              <a:buSzPts val="2000"/>
              <a:buFont typeface="Wingdings" panose="05000000000000000000" pitchFamily="2" charset="2"/>
              <a:buChar char="§"/>
            </a:pPr>
            <a:r>
              <a:rPr lang="en-GB" sz="2000" dirty="0" err="1"/>
              <a:t>Αν</a:t>
            </a:r>
            <a:r>
              <a:rPr lang="en-GB" sz="2000" dirty="0"/>
              <a:t>αζ</a:t>
            </a:r>
            <a:r>
              <a:rPr lang="el-GR" sz="2000" dirty="0" err="1"/>
              <a:t>ητήστε</a:t>
            </a:r>
            <a:r>
              <a:rPr lang="el-GR" sz="2000" dirty="0"/>
              <a:t> </a:t>
            </a:r>
            <a:r>
              <a:rPr lang="en-GB" sz="2000" dirty="0" err="1"/>
              <a:t>τον</a:t>
            </a:r>
            <a:r>
              <a:rPr lang="en-GB" sz="2000" dirty="0"/>
              <a:t> όρο</a:t>
            </a:r>
            <a:r>
              <a:rPr lang="el-GR" sz="2000" dirty="0"/>
              <a:t> «πολιτότητα». </a:t>
            </a:r>
            <a:endParaRPr sz="2000" dirty="0"/>
          </a:p>
          <a:p>
            <a:pPr marL="685800" lvl="0" indent="-469900" algn="just" rtl="0">
              <a:lnSpc>
                <a:spcPct val="200000"/>
              </a:lnSpc>
              <a:spcBef>
                <a:spcPts val="1000"/>
              </a:spcBef>
              <a:spcAft>
                <a:spcPts val="0"/>
              </a:spcAft>
              <a:buSzPts val="2000"/>
              <a:buFont typeface="Wingdings" panose="05000000000000000000" pitchFamily="2" charset="2"/>
              <a:buChar char="§"/>
            </a:pPr>
            <a:r>
              <a:rPr lang="en-GB" sz="2000" dirty="0"/>
              <a:t>Τι βρήκατε; Τι καταλαβαίνετε;</a:t>
            </a:r>
            <a:endParaRPr sz="2000" dirty="0"/>
          </a:p>
          <a:p>
            <a:pPr marL="457200" marR="0" lvl="0" indent="-228600" algn="just" rtl="0">
              <a:lnSpc>
                <a:spcPct val="90000"/>
              </a:lnSpc>
              <a:spcBef>
                <a:spcPts val="1000"/>
              </a:spcBef>
              <a:spcAft>
                <a:spcPts val="0"/>
              </a:spcAft>
              <a:buClr>
                <a:srgbClr val="000000"/>
              </a:buClr>
              <a:buSzPts val="1800"/>
              <a:buFont typeface="Arial"/>
              <a:buNone/>
            </a:pPr>
            <a:endParaRPr sz="3200" dirty="0"/>
          </a:p>
          <a:p>
            <a:pPr marL="457200" marR="0" lvl="0" indent="-228600" algn="just" rtl="0">
              <a:lnSpc>
                <a:spcPct val="90000"/>
              </a:lnSpc>
              <a:spcBef>
                <a:spcPts val="1000"/>
              </a:spcBef>
              <a:spcAft>
                <a:spcPts val="0"/>
              </a:spcAft>
              <a:buClr>
                <a:srgbClr val="000000"/>
              </a:buClr>
              <a:buSzPts val="1800"/>
              <a:buFont typeface="Arial"/>
              <a:buNone/>
            </a:pPr>
            <a:endParaRPr dirty="0"/>
          </a:p>
          <a:p>
            <a:pPr marL="457200" marR="0" lvl="0" indent="-228600" algn="just" rtl="0">
              <a:lnSpc>
                <a:spcPct val="90000"/>
              </a:lnSpc>
              <a:spcBef>
                <a:spcPts val="1000"/>
              </a:spcBef>
              <a:spcAft>
                <a:spcPts val="0"/>
              </a:spcAft>
              <a:buClr>
                <a:srgbClr val="000000"/>
              </a:buClr>
              <a:buSzPts val="1800"/>
              <a:buFont typeface="Arial"/>
              <a:buNone/>
            </a:pPr>
            <a:endParaRPr dirty="0"/>
          </a:p>
        </p:txBody>
      </p:sp>
      <p:sp>
        <p:nvSpPr>
          <p:cNvPr id="71" name="Google Shape;71;p26"/>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Τι </a:t>
            </a:r>
            <a:r>
              <a:rPr lang="en-GB" b="1" dirty="0" err="1"/>
              <a:t>είν</a:t>
            </a:r>
            <a:r>
              <a:rPr lang="en-GB" b="1" dirty="0"/>
              <a:t>αι η</a:t>
            </a:r>
            <a:r>
              <a:rPr lang="el-GR" b="1" dirty="0"/>
              <a:t> πολιτότητα</a:t>
            </a:r>
            <a:r>
              <a:rPr lang="en-GB" b="1" dirty="0"/>
              <a:t>;</a:t>
            </a:r>
            <a:endParaRPr b="1" dirty="0"/>
          </a:p>
        </p:txBody>
      </p:sp>
      <p:pic>
        <p:nvPicPr>
          <p:cNvPr id="72" name="Google Shape;72;p26"/>
          <p:cNvPicPr preferRelativeResize="0"/>
          <p:nvPr/>
        </p:nvPicPr>
        <p:blipFill rotWithShape="1">
          <a:blip r:embed="rId3">
            <a:alphaModFix/>
          </a:blip>
          <a:srcRect/>
          <a:stretch/>
        </p:blipFill>
        <p:spPr>
          <a:xfrm>
            <a:off x="6463862" y="3209920"/>
            <a:ext cx="4896488" cy="326228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3"/>
          <p:cNvSpPr txBox="1">
            <a:spLocks noGrp="1"/>
          </p:cNvSpPr>
          <p:nvPr>
            <p:ph type="body" idx="1"/>
          </p:nvPr>
        </p:nvSpPr>
        <p:spPr>
          <a:xfrm>
            <a:off x="282992" y="1333500"/>
            <a:ext cx="11238448" cy="5212277"/>
          </a:xfrm>
          <a:prstGeom prst="rect">
            <a:avLst/>
          </a:prstGeom>
          <a:noFill/>
          <a:ln>
            <a:noFill/>
          </a:ln>
        </p:spPr>
        <p:txBody>
          <a:bodyPr spcFirstLastPara="1" wrap="square" lIns="0" tIns="0" rIns="0" bIns="0" anchor="t" anchorCtr="0">
            <a:noAutofit/>
          </a:bodyPr>
          <a:lstStyle/>
          <a:p>
            <a:pPr marL="1028700" lvl="1" indent="-342900" algn="l" rtl="0">
              <a:lnSpc>
                <a:spcPct val="90000"/>
              </a:lnSpc>
              <a:spcBef>
                <a:spcPts val="500"/>
              </a:spcBef>
              <a:spcAft>
                <a:spcPts val="0"/>
              </a:spcAft>
              <a:buSzPts val="2200"/>
              <a:buFont typeface="Wingdings" panose="05000000000000000000" pitchFamily="2" charset="2"/>
              <a:buChar char="§"/>
            </a:pPr>
            <a:endParaRPr sz="2400" dirty="0">
              <a:solidFill>
                <a:schemeClr val="dk2"/>
              </a:solidFill>
            </a:endParaRPr>
          </a:p>
          <a:p>
            <a:pPr marL="571500" lvl="0" indent="-342900" algn="just" rtl="0">
              <a:lnSpc>
                <a:spcPct val="90000"/>
              </a:lnSpc>
              <a:spcBef>
                <a:spcPts val="1000"/>
              </a:spcBef>
              <a:spcAft>
                <a:spcPts val="0"/>
              </a:spcAft>
              <a:buSzPts val="1800"/>
              <a:buFont typeface="Wingdings" panose="05000000000000000000" pitchFamily="2" charset="2"/>
              <a:buChar char="§"/>
            </a:pPr>
            <a:r>
              <a:rPr lang="en-GB" sz="2000" dirty="0"/>
              <a:t>Οι αρχαίοι Έλληνες ανέπτυξαν πρώτοι την έννοια της</a:t>
            </a:r>
            <a:r>
              <a:rPr lang="el-GR" sz="2000" dirty="0"/>
              <a:t> πολιτότητας</a:t>
            </a:r>
            <a:r>
              <a:rPr lang="en-GB" sz="2000" dirty="0"/>
              <a:t> </a:t>
            </a:r>
            <a:r>
              <a:rPr lang="en-GB" sz="2000" dirty="0" err="1"/>
              <a:t>γι</a:t>
            </a:r>
            <a:r>
              <a:rPr lang="en-GB" sz="2000" dirty="0"/>
              <a:t>α τους ιδιοκτήτες ακινήτων. Όμως οι γυναίκες, οι δούλοι ή οι άνθρωποι που δεν είχαν περιουσία, δηλαδή τα φτωχότερα μέλη της κοινωνίας, δεν θεωρούνταν πολίτες. Οι πολίτες στην αρχαία Ελλάδα μπορούσαν να ψηφίζουν, αλλά έπρεπε επίσης να πληρώνουν φόρους και να υπηρετούν στο</a:t>
            </a:r>
            <a:r>
              <a:rPr lang="el-GR" sz="2000" dirty="0"/>
              <a:t>ν</a:t>
            </a:r>
            <a:r>
              <a:rPr lang="en-GB" sz="2000" dirty="0"/>
              <a:t> στρατό. </a:t>
            </a:r>
            <a:endParaRPr sz="2000" dirty="0"/>
          </a:p>
          <a:p>
            <a:pPr marL="685800" lvl="0" indent="-342900" algn="just" rtl="0">
              <a:lnSpc>
                <a:spcPct val="90000"/>
              </a:lnSpc>
              <a:spcBef>
                <a:spcPts val="1000"/>
              </a:spcBef>
              <a:spcAft>
                <a:spcPts val="0"/>
              </a:spcAft>
              <a:buSzPts val="1800"/>
              <a:buFont typeface="Wingdings" panose="05000000000000000000" pitchFamily="2" charset="2"/>
              <a:buChar char="§"/>
            </a:pPr>
            <a:endParaRPr sz="2000" dirty="0"/>
          </a:p>
          <a:p>
            <a:pPr marL="571500" lvl="0" indent="-342900" algn="just" rtl="0">
              <a:lnSpc>
                <a:spcPct val="90000"/>
              </a:lnSpc>
              <a:spcBef>
                <a:spcPts val="1000"/>
              </a:spcBef>
              <a:spcAft>
                <a:spcPts val="0"/>
              </a:spcAft>
              <a:buSzPts val="1800"/>
              <a:buFont typeface="Wingdings" panose="05000000000000000000" pitchFamily="2" charset="2"/>
              <a:buChar char="§"/>
            </a:pPr>
            <a:r>
              <a:rPr lang="en-GB" sz="2000" dirty="0"/>
              <a:t>Στη ρωμαϊκή εποχή, υπήρχαν δύο μορφές υπηκοότητας: όσοι ήταν κάτοικοι της πόλης της Ρώμης και όσοι βρίσκονταν σε εδάφη που έγιναν μέρος της αυτοκρατορίας μετά την κατάκτησή της. </a:t>
            </a:r>
            <a:endParaRPr sz="2000" dirty="0"/>
          </a:p>
          <a:p>
            <a:pPr marL="571500" lvl="0" indent="-342900" algn="just" rtl="0">
              <a:lnSpc>
                <a:spcPct val="90000"/>
              </a:lnSpc>
              <a:spcBef>
                <a:spcPts val="1000"/>
              </a:spcBef>
              <a:spcAft>
                <a:spcPts val="0"/>
              </a:spcAft>
              <a:buSzPts val="1800"/>
              <a:buFont typeface="Wingdings" panose="05000000000000000000" pitchFamily="2" charset="2"/>
              <a:buChar char="§"/>
            </a:pPr>
            <a:endParaRPr sz="2000" dirty="0"/>
          </a:p>
          <a:p>
            <a:pPr marL="571500" lvl="0" indent="-342900" algn="just" rtl="0">
              <a:lnSpc>
                <a:spcPct val="90000"/>
              </a:lnSpc>
              <a:spcBef>
                <a:spcPts val="1000"/>
              </a:spcBef>
              <a:spcAft>
                <a:spcPts val="0"/>
              </a:spcAft>
              <a:buSzPts val="1800"/>
              <a:buFont typeface="Wingdings" panose="05000000000000000000" pitchFamily="2" charset="2"/>
              <a:buChar char="§"/>
            </a:pPr>
            <a:r>
              <a:rPr lang="en-GB" sz="2000" dirty="0"/>
              <a:t>Ο Μεσαίωνας είχε ένα φεουδαρχικό σύστημα αντί της αρχαίας έννοιας της </a:t>
            </a:r>
            <a:r>
              <a:rPr lang="el-GR" sz="2000" dirty="0"/>
              <a:t>πολιτότητας</a:t>
            </a:r>
            <a:r>
              <a:rPr lang="en-GB" sz="2000" dirty="0"/>
              <a:t>. Οι άνθρωποι στην Ιταλία και τη Γερμανία, για παράδειγμα, ήταν πολίτες πόλεων και κωμοπόλεων. Προέρχονταν από την </a:t>
            </a:r>
            <a:r>
              <a:rPr lang="en-GB" sz="2000" b="1" dirty="0"/>
              <a:t>εμπορική τάξη και έτσι είχαν προνόμια έναντι των απλών πολιτών</a:t>
            </a:r>
            <a:r>
              <a:rPr lang="en-GB" sz="2000" dirty="0"/>
              <a:t>.</a:t>
            </a:r>
            <a:endParaRPr sz="2000" dirty="0"/>
          </a:p>
          <a:p>
            <a:pPr marL="342900" lvl="0" indent="-342900" algn="just" rtl="0">
              <a:lnSpc>
                <a:spcPct val="90000"/>
              </a:lnSpc>
              <a:spcBef>
                <a:spcPts val="0"/>
              </a:spcBef>
              <a:spcAft>
                <a:spcPts val="0"/>
              </a:spcAft>
              <a:buClr>
                <a:schemeClr val="accent1"/>
              </a:buClr>
              <a:buSzPts val="1800"/>
              <a:buFont typeface="Wingdings" panose="05000000000000000000" pitchFamily="2" charset="2"/>
              <a:buChar char="§"/>
            </a:pPr>
            <a:endParaRPr sz="2000" dirty="0">
              <a:solidFill>
                <a:srgbClr val="000000"/>
              </a:solidFill>
            </a:endParaRPr>
          </a:p>
        </p:txBody>
      </p:sp>
      <p:sp>
        <p:nvSpPr>
          <p:cNvPr id="78" name="Google Shape;78;p3"/>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Ιστορική επ</a:t>
            </a:r>
            <a:r>
              <a:rPr lang="en-GB" b="1" dirty="0" err="1"/>
              <a:t>ισκό</a:t>
            </a:r>
            <a:r>
              <a:rPr lang="en-GB" b="1" dirty="0"/>
              <a:t>πηση της</a:t>
            </a:r>
            <a:r>
              <a:rPr lang="el-GR" b="1" dirty="0"/>
              <a:t> πολιτότητας</a:t>
            </a:r>
            <a:endParaRP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7"/>
          <p:cNvSpPr txBox="1">
            <a:spLocks noGrp="1"/>
          </p:cNvSpPr>
          <p:nvPr>
            <p:ph type="body" idx="1"/>
          </p:nvPr>
        </p:nvSpPr>
        <p:spPr>
          <a:xfrm>
            <a:off x="195792" y="1092450"/>
            <a:ext cx="11596837" cy="5096388"/>
          </a:xfrm>
          <a:prstGeom prst="rect">
            <a:avLst/>
          </a:prstGeom>
          <a:noFill/>
          <a:ln>
            <a:noFill/>
          </a:ln>
        </p:spPr>
        <p:txBody>
          <a:bodyPr spcFirstLastPara="1" wrap="square" lIns="0" tIns="0" rIns="0" bIns="0" anchor="t" anchorCtr="0">
            <a:noAutofit/>
          </a:bodyPr>
          <a:lstStyle/>
          <a:p>
            <a:pPr marL="571500" lvl="0" indent="-342900" algn="just" rtl="0">
              <a:lnSpc>
                <a:spcPct val="120000"/>
              </a:lnSpc>
              <a:spcBef>
                <a:spcPts val="1000"/>
              </a:spcBef>
              <a:spcAft>
                <a:spcPts val="0"/>
              </a:spcAft>
              <a:buSzPts val="1800"/>
              <a:buFont typeface="Wingdings" panose="05000000000000000000" pitchFamily="2" charset="2"/>
              <a:buChar char="§"/>
            </a:pPr>
            <a:r>
              <a:rPr lang="en-GB" sz="2000" dirty="0"/>
              <a:t>Η αμερικανική και η γαλλική επανάσταση εισήγαγαν τις σύγχρονες έννοιες της ιδιότητας του πολίτη. Σε αυτές τις νέες χώρες, ο πολίτης είχε συνταγματικές ελευθερίες, ενώ η απόλυτη μοναρχία απαγορεύτηκε.</a:t>
            </a:r>
            <a:endParaRPr sz="2000" dirty="0"/>
          </a:p>
          <a:p>
            <a:pPr marL="571500" lvl="0" indent="-342900" algn="just" rtl="0">
              <a:lnSpc>
                <a:spcPct val="120000"/>
              </a:lnSpc>
              <a:spcBef>
                <a:spcPts val="1000"/>
              </a:spcBef>
              <a:spcAft>
                <a:spcPts val="0"/>
              </a:spcAft>
              <a:buSzPts val="1800"/>
              <a:buFont typeface="Wingdings" panose="05000000000000000000" pitchFamily="2" charset="2"/>
              <a:buChar char="§"/>
            </a:pPr>
            <a:r>
              <a:rPr lang="en-GB" sz="2000" dirty="0"/>
              <a:t>Στην Αγγλία, ο </a:t>
            </a:r>
            <a:r>
              <a:rPr lang="en-GB" sz="2000" i="1" dirty="0"/>
              <a:t>πολίτης </a:t>
            </a:r>
            <a:r>
              <a:rPr lang="en-GB" sz="2000" dirty="0"/>
              <a:t>αρχικά αναφερόταν σε κάποιον που ανήκε σε μια περιφέρεια ή έναν τοπικό δήμο. Τα άτομα ονομάζονταν επίσης </a:t>
            </a:r>
            <a:r>
              <a:rPr lang="el-GR" sz="2000" dirty="0"/>
              <a:t>«</a:t>
            </a:r>
            <a:r>
              <a:rPr lang="en-GB" sz="2000" dirty="0"/>
              <a:t>υπ</a:t>
            </a:r>
            <a:r>
              <a:rPr lang="en-GB" sz="2000" dirty="0" err="1"/>
              <a:t>ήκοοι</a:t>
            </a:r>
            <a:r>
              <a:rPr lang="el-GR" sz="2000" dirty="0"/>
              <a:t>»</a:t>
            </a:r>
            <a:r>
              <a:rPr lang="en-GB" sz="2000" dirty="0"/>
              <a:t>, κάτι που αναφερόταν στο γεγονός ότι ο μονάρχης ή ο βασιλιάς τους κυβερνούσε. Στο σύγχρονο βρετανικό εθιμικό δίκαιο, η λέξη </a:t>
            </a:r>
            <a:r>
              <a:rPr lang="en-GB" sz="2000" i="1" dirty="0"/>
              <a:t>υπήκοος </a:t>
            </a:r>
            <a:r>
              <a:rPr lang="en-GB" sz="2000" dirty="0"/>
              <a:t>εξακολουθεί να χρησιμοποιείται και μάλιστα συχνότερα από τη λέξη </a:t>
            </a:r>
            <a:r>
              <a:rPr lang="en-GB" sz="2000" i="1" dirty="0"/>
              <a:t>πολίτης</a:t>
            </a:r>
            <a:r>
              <a:rPr lang="en-GB" sz="2000" dirty="0"/>
              <a:t>, αν και νομικά σημαίνουν το ίδιο πράγμα.</a:t>
            </a:r>
            <a:endParaRPr sz="2000" dirty="0"/>
          </a:p>
          <a:p>
            <a:pPr marL="571500" lvl="0" indent="-342900" algn="just" rtl="0">
              <a:lnSpc>
                <a:spcPct val="120000"/>
              </a:lnSpc>
              <a:spcBef>
                <a:spcPts val="1000"/>
              </a:spcBef>
              <a:spcAft>
                <a:spcPts val="0"/>
              </a:spcAft>
              <a:buSzPts val="1800"/>
              <a:buFont typeface="Wingdings" panose="05000000000000000000" pitchFamily="2" charset="2"/>
              <a:buChar char="§"/>
            </a:pPr>
            <a:r>
              <a:rPr lang="en-GB" sz="2000" dirty="0"/>
              <a:t>Στην εποχή των ευρωπαϊκών εθνών-κρατών, ο όρος </a:t>
            </a:r>
            <a:r>
              <a:rPr lang="el-GR" sz="2000" i="1" dirty="0"/>
              <a:t>πολιτότητα</a:t>
            </a:r>
            <a:r>
              <a:rPr lang="en-GB" sz="2000" i="1" dirty="0"/>
              <a:t> </a:t>
            </a:r>
            <a:r>
              <a:rPr lang="en-GB" sz="2000" dirty="0"/>
              <a:t>έχει αποκτήσει νέες αποχρώσεις. Για παράδειγμα, ένα άτομο θεωρούνταν πολίτης του τόπου γέννησής του και όχι σύμφωνα με την οικογένειά του (</a:t>
            </a:r>
            <a:r>
              <a:rPr lang="en-GB" sz="2000" dirty="0" err="1"/>
              <a:t>Cesarini </a:t>
            </a:r>
            <a:r>
              <a:rPr lang="en-GB" sz="2000" dirty="0"/>
              <a:t>and </a:t>
            </a:r>
            <a:r>
              <a:rPr lang="en-GB" sz="2000" dirty="0" err="1"/>
              <a:t>Fulbrook</a:t>
            </a:r>
            <a:r>
              <a:rPr lang="en-GB" sz="2000" dirty="0"/>
              <a:t>, 2003). </a:t>
            </a:r>
            <a:endParaRPr sz="2000" dirty="0"/>
          </a:p>
          <a:p>
            <a:pPr marL="571500" lvl="0" indent="-342900" algn="just" rtl="0">
              <a:lnSpc>
                <a:spcPct val="120000"/>
              </a:lnSpc>
              <a:spcBef>
                <a:spcPts val="1000"/>
              </a:spcBef>
              <a:spcAft>
                <a:spcPts val="0"/>
              </a:spcAft>
              <a:buSzPts val="1800"/>
              <a:buFont typeface="Wingdings" panose="05000000000000000000" pitchFamily="2" charset="2"/>
              <a:buChar char="§"/>
            </a:pPr>
            <a:r>
              <a:rPr lang="en-GB" sz="2000" dirty="0"/>
              <a:t>Από τις δεκαετίες του 1960 και 1970, οι εθνικές και μειονοτικές ομάδες αγωνίζονται για ίσα δικαιώματα. Καθώς οι ομάδες αυτές έχουν γίνει πιο ενεργές πολιτικά και με την άνοδο της διεθνούς μετανάστευσης, οι αντιλήψεις για την ιδιότητα και την εκπαίδευση του πολίτη έχουν γίνει πολύπλοκες. Η νέα πρόκληση είναι ο σχεδιασμός προγραμμάτων σπουδών που να καλύπτουν θέματα δημοκρατίας, κοινωνικής δικαιοσύνης και ανθρωπίνων δικαιωμάτων (Banks, 2009). </a:t>
            </a:r>
            <a:endParaRPr sz="2000" dirty="0"/>
          </a:p>
          <a:p>
            <a:pPr marL="571500" marR="0" lvl="0" indent="-342900" algn="just" rtl="0">
              <a:lnSpc>
                <a:spcPct val="90000"/>
              </a:lnSpc>
              <a:spcBef>
                <a:spcPts val="1000"/>
              </a:spcBef>
              <a:spcAft>
                <a:spcPts val="0"/>
              </a:spcAft>
              <a:buClr>
                <a:srgbClr val="000000"/>
              </a:buClr>
              <a:buSzPts val="1800"/>
              <a:buFont typeface="Wingdings" panose="05000000000000000000" pitchFamily="2" charset="2"/>
              <a:buChar char="§"/>
            </a:pPr>
            <a:endParaRPr sz="2000" dirty="0"/>
          </a:p>
        </p:txBody>
      </p:sp>
      <p:sp>
        <p:nvSpPr>
          <p:cNvPr id="84" name="Google Shape;84;p27"/>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Ιστορική επ</a:t>
            </a:r>
            <a:r>
              <a:rPr lang="en-GB" b="1" dirty="0" err="1"/>
              <a:t>ισκό</a:t>
            </a:r>
            <a:r>
              <a:rPr lang="en-GB" b="1" dirty="0"/>
              <a:t>πηση της</a:t>
            </a:r>
            <a:r>
              <a:rPr lang="el-GR" b="1" dirty="0"/>
              <a:t> πολιτότητας</a:t>
            </a:r>
            <a:endParaRP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body" idx="2"/>
          </p:nvPr>
        </p:nvSpPr>
        <p:spPr>
          <a:xfrm>
            <a:off x="314131" y="517958"/>
            <a:ext cx="11166764" cy="5510400"/>
          </a:xfrm>
          <a:prstGeom prst="rect">
            <a:avLst/>
          </a:prstGeom>
          <a:noFill/>
          <a:ln>
            <a:noFill/>
          </a:ln>
        </p:spPr>
        <p:txBody>
          <a:bodyPr spcFirstLastPara="1" wrap="square" lIns="0" tIns="0" rIns="0" bIns="0" anchor="t" anchorCtr="0">
            <a:noAutofit/>
          </a:bodyPr>
          <a:lstStyle/>
          <a:p>
            <a:pPr marL="571500" lvl="0" indent="-342900" algn="just" rtl="0">
              <a:lnSpc>
                <a:spcPct val="90000"/>
              </a:lnSpc>
              <a:spcBef>
                <a:spcPts val="1000"/>
              </a:spcBef>
              <a:spcAft>
                <a:spcPts val="0"/>
              </a:spcAft>
              <a:buSzPts val="1800"/>
              <a:buFont typeface="Wingdings" panose="05000000000000000000" pitchFamily="2" charset="2"/>
              <a:buChar char="§"/>
            </a:pPr>
            <a:endParaRPr sz="2400" dirty="0"/>
          </a:p>
          <a:p>
            <a:pPr marL="571500" lvl="0" indent="-342900" rtl="0">
              <a:lnSpc>
                <a:spcPct val="200000"/>
              </a:lnSpc>
              <a:spcBef>
                <a:spcPts val="1000"/>
              </a:spcBef>
              <a:spcAft>
                <a:spcPts val="0"/>
              </a:spcAft>
              <a:buSzPts val="1800"/>
              <a:buFont typeface="Wingdings" panose="05000000000000000000" pitchFamily="2" charset="2"/>
              <a:buChar char="§"/>
            </a:pPr>
            <a:r>
              <a:rPr lang="en-GB" sz="2000" dirty="0"/>
              <a:t>Ο ορισμός του Μάρσαλ για την ιδιότητα του πολίτη έχει τρία στοιχεία</a:t>
            </a:r>
            <a:r>
              <a:rPr lang="en-GB" sz="2000" dirty="0">
                <a:solidFill>
                  <a:srgbClr val="187498"/>
                </a:solidFill>
              </a:rPr>
              <a:t>: </a:t>
            </a:r>
            <a:r>
              <a:rPr lang="en-GB" sz="2000" b="1" dirty="0">
                <a:solidFill>
                  <a:srgbClr val="187498"/>
                </a:solidFill>
              </a:rPr>
              <a:t>τον αστικό, τον πολιτικό και τον κοινωνικό</a:t>
            </a:r>
            <a:r>
              <a:rPr lang="en-GB" sz="2000" dirty="0">
                <a:solidFill>
                  <a:srgbClr val="187498"/>
                </a:solidFill>
              </a:rPr>
              <a:t>. </a:t>
            </a:r>
          </a:p>
          <a:p>
            <a:pPr marL="571500" lvl="0" indent="-342900" algn="just" rtl="0">
              <a:lnSpc>
                <a:spcPct val="200000"/>
              </a:lnSpc>
              <a:spcBef>
                <a:spcPts val="1000"/>
              </a:spcBef>
              <a:spcAft>
                <a:spcPts val="0"/>
              </a:spcAft>
              <a:buSzPts val="1800"/>
              <a:buFont typeface="Wingdings" panose="05000000000000000000" pitchFamily="2" charset="2"/>
              <a:buChar char="§"/>
            </a:pPr>
            <a:r>
              <a:rPr lang="en-GB" sz="2000" dirty="0"/>
              <a:t>Η ιδιότητα του πολίτη περιλαμβάνει την ελευθερία του λόγου και της σκέψης, το δικαίωμα ιδιοκτησίας και το δικαίωμα στη δικαιοσύνη. </a:t>
            </a:r>
            <a:endParaRPr sz="2000" dirty="0"/>
          </a:p>
          <a:p>
            <a:pPr marL="571500" lvl="0" indent="-342900" algn="just" rtl="0">
              <a:lnSpc>
                <a:spcPct val="200000"/>
              </a:lnSpc>
              <a:spcBef>
                <a:spcPts val="1000"/>
              </a:spcBef>
              <a:spcAft>
                <a:spcPts val="0"/>
              </a:spcAft>
              <a:buSzPts val="1800"/>
              <a:buFont typeface="Wingdings" panose="05000000000000000000" pitchFamily="2" charset="2"/>
              <a:buChar char="§"/>
            </a:pPr>
            <a:r>
              <a:rPr lang="en-GB" sz="2000" dirty="0"/>
              <a:t>Η πολιτική ιθαγένεια επιτρέπει σε κάποιον να είναι πολιτικά ενεργός ή να διεκδικήσει πολιτικό αξίωμα σε ένα συμβούλιο ή άλλο τοπικό γραφείο ή στο εθνικό κοινοβούλιο. Κοινωνική ιθαγένεια σημαίνει να έχει κανείς δικαιώματα οικονομικής ευημερίας και ασφάλειας. Υπάρχει επίσης η αίσθηση της κοινής κληρονομιάς και των κοινωνικών προτύπων διαβίωσης (Marshall, 1991). </a:t>
            </a:r>
            <a:endParaRPr sz="2000" dirty="0"/>
          </a:p>
          <a:p>
            <a:pPr marL="571500" marR="0" lvl="0" indent="-342900" algn="just" rtl="0">
              <a:lnSpc>
                <a:spcPct val="90000"/>
              </a:lnSpc>
              <a:spcBef>
                <a:spcPts val="1000"/>
              </a:spcBef>
              <a:spcAft>
                <a:spcPts val="0"/>
              </a:spcAft>
              <a:buClr>
                <a:srgbClr val="000000"/>
              </a:buClr>
              <a:buSzPts val="1800"/>
              <a:buFont typeface="Wingdings" panose="05000000000000000000" pitchFamily="2" charset="2"/>
              <a:buChar char="§"/>
            </a:pPr>
            <a:endParaRPr sz="2400" dirty="0"/>
          </a:p>
          <a:p>
            <a:pPr marL="285750" lvl="0" indent="-285750" algn="just" rtl="0">
              <a:lnSpc>
                <a:spcPct val="90000"/>
              </a:lnSpc>
              <a:spcBef>
                <a:spcPts val="0"/>
              </a:spcBef>
              <a:spcAft>
                <a:spcPts val="0"/>
              </a:spcAft>
              <a:buClr>
                <a:srgbClr val="000000"/>
              </a:buClr>
              <a:buSzPts val="1800"/>
              <a:buFont typeface="Wingdings" panose="05000000000000000000" pitchFamily="2" charset="2"/>
              <a:buChar char="§"/>
            </a:pPr>
            <a:endParaRPr dirty="0">
              <a:solidFill>
                <a:srgbClr val="000000"/>
              </a:solidFill>
            </a:endParaRPr>
          </a:p>
        </p:txBody>
      </p:sp>
      <p:sp>
        <p:nvSpPr>
          <p:cNvPr id="90" name="Google Shape;90;p5"/>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n-GB" b="1" dirty="0"/>
              <a:t>Ορισμοί </a:t>
            </a:r>
            <a:endParaRP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8"/>
          <p:cNvSpPr txBox="1">
            <a:spLocks noGrp="1"/>
          </p:cNvSpPr>
          <p:nvPr>
            <p:ph type="body" idx="1"/>
          </p:nvPr>
        </p:nvSpPr>
        <p:spPr>
          <a:xfrm>
            <a:off x="399377" y="1449400"/>
            <a:ext cx="10628100" cy="5096400"/>
          </a:xfrm>
          <a:prstGeom prst="rect">
            <a:avLst/>
          </a:prstGeom>
          <a:noFill/>
          <a:ln>
            <a:noFill/>
          </a:ln>
        </p:spPr>
        <p:txBody>
          <a:bodyPr spcFirstLastPara="1" wrap="square" lIns="0" tIns="0" rIns="0" bIns="0" anchor="t" anchorCtr="0">
            <a:noAutofit/>
          </a:bodyPr>
          <a:lstStyle/>
          <a:p>
            <a:pPr marL="571500" lvl="0" indent="-342900" algn="just" rtl="0">
              <a:lnSpc>
                <a:spcPct val="150000"/>
              </a:lnSpc>
              <a:spcBef>
                <a:spcPts val="1000"/>
              </a:spcBef>
              <a:spcAft>
                <a:spcPts val="0"/>
              </a:spcAft>
              <a:buSzPts val="1800"/>
              <a:buFont typeface="Wingdings" panose="05000000000000000000" pitchFamily="2" charset="2"/>
              <a:buChar char="§"/>
            </a:pPr>
            <a:r>
              <a:rPr lang="en-GB" sz="2000" dirty="0"/>
              <a:t>Η </a:t>
            </a:r>
            <a:r>
              <a:rPr lang="el-GR" sz="2000" dirty="0"/>
              <a:t>πολιτότητα</a:t>
            </a:r>
            <a:r>
              <a:rPr lang="en-GB" sz="2000" dirty="0"/>
              <a:t> αναφέρεται </a:t>
            </a:r>
            <a:r>
              <a:rPr lang="en-GB" sz="2000" i="1" dirty="0"/>
              <a:t>στη </a:t>
            </a:r>
            <a:r>
              <a:rPr lang="el-GR" sz="2000" i="1" dirty="0"/>
              <a:t>«</a:t>
            </a:r>
            <a:r>
              <a:rPr lang="en-GB" sz="2000" i="1" dirty="0" err="1"/>
              <a:t>σχέση</a:t>
            </a:r>
            <a:r>
              <a:rPr lang="en-GB" sz="2000" i="1" dirty="0"/>
              <a:t> μεταξύ ενός ατόμου και ενός κράτους στο οποίο το άτομο οφείλει υποταγή και με τη σειρά του δικαιούται την προστασία του</a:t>
            </a:r>
            <a:r>
              <a:rPr lang="el-GR" sz="2000" i="1" dirty="0"/>
              <a:t>»</a:t>
            </a:r>
            <a:r>
              <a:rPr lang="en-GB" sz="2000" i="1" dirty="0"/>
              <a:t>. </a:t>
            </a:r>
            <a:endParaRPr sz="2000" i="1" dirty="0"/>
          </a:p>
          <a:p>
            <a:pPr marL="571500" lvl="0" indent="-342900" algn="just" rtl="0">
              <a:lnSpc>
                <a:spcPct val="150000"/>
              </a:lnSpc>
              <a:spcBef>
                <a:spcPts val="1000"/>
              </a:spcBef>
              <a:spcAft>
                <a:spcPts val="0"/>
              </a:spcAft>
              <a:buSzPts val="1800"/>
              <a:buFont typeface="Wingdings" panose="05000000000000000000" pitchFamily="2" charset="2"/>
              <a:buChar char="§"/>
            </a:pPr>
            <a:r>
              <a:rPr lang="en-GB" sz="2000" dirty="0"/>
              <a:t>Η ιδιότητα του πολίτη συνεπάγεται το </a:t>
            </a:r>
            <a:r>
              <a:rPr lang="en-GB" sz="2000" b="1" dirty="0"/>
              <a:t>καθεστώς της ελευθερίας με τις συνακόλουθες ευθύνες</a:t>
            </a:r>
            <a:r>
              <a:rPr lang="en-GB" sz="2000" dirty="0"/>
              <a:t>. Οι πολίτες έχουν ορισμένα </a:t>
            </a:r>
            <a:r>
              <a:rPr lang="en-GB" sz="2000" b="1" dirty="0"/>
              <a:t>δικαιώματα, καθήκοντα και ευθύνες </a:t>
            </a:r>
            <a:r>
              <a:rPr lang="en-GB" sz="2000" dirty="0"/>
              <a:t>που δεν αναγνωρίζονται ή επεκτείνονται μόνο εν μέρει στους αλλοδαπούς και άλλους μη πολίτες που διαμένουν σε μια χώρα. Σε γενικές γραμμές, τα πλήρη πολιτικά δικαιώματα, συμπεριλαμβανομένου του δικαιώματος ψήφου και της ανάληψης δημόσιων αξιωμάτων, προϋποθέτουν την </a:t>
            </a:r>
            <a:r>
              <a:rPr lang="el-GR" sz="2000" dirty="0"/>
              <a:t>πολιτότητα</a:t>
            </a:r>
            <a:r>
              <a:rPr lang="en-GB" sz="2000" dirty="0"/>
              <a:t>. Οι συνήθεις υποχρεώσεις </a:t>
            </a:r>
            <a:r>
              <a:rPr lang="en-GB" sz="2000" dirty="0" err="1"/>
              <a:t>της</a:t>
            </a:r>
            <a:r>
              <a:rPr lang="en-GB" sz="2000" dirty="0"/>
              <a:t> </a:t>
            </a:r>
            <a:r>
              <a:rPr lang="el-GR" sz="2000" dirty="0"/>
              <a:t>πολιτότητας </a:t>
            </a:r>
            <a:r>
              <a:rPr lang="en-GB" sz="2000" dirty="0" err="1"/>
              <a:t>είν</a:t>
            </a:r>
            <a:r>
              <a:rPr lang="en-GB" sz="2000" dirty="0"/>
              <a:t>αι η υποταγή, η φορολογία και η στρατιωτική θητεία.</a:t>
            </a:r>
            <a:endParaRPr sz="2000" dirty="0"/>
          </a:p>
          <a:p>
            <a:pPr marL="571500" lvl="0" indent="-342900" algn="just" rtl="0">
              <a:lnSpc>
                <a:spcPct val="150000"/>
              </a:lnSpc>
              <a:spcBef>
                <a:spcPts val="1000"/>
              </a:spcBef>
              <a:spcAft>
                <a:spcPts val="0"/>
              </a:spcAft>
              <a:buSzPts val="1800"/>
              <a:buFont typeface="Wingdings" panose="05000000000000000000" pitchFamily="2" charset="2"/>
              <a:buChar char="§"/>
            </a:pPr>
            <a:r>
              <a:rPr lang="en-GB" sz="2000" b="1" dirty="0"/>
              <a:t>Κάθε κράτος καθορίζει τους όρους υπό τους οποίους θα αναγνωρίζει πρόσωπα ως πολίτες του και τους όρους υπό τους οποίους θα ανακαλείται το καθεστώς αυτό.</a:t>
            </a:r>
            <a:endParaRPr sz="2000" b="1" dirty="0"/>
          </a:p>
          <a:p>
            <a:pPr marL="571500" marR="0" lvl="0" indent="-342900" algn="just" rtl="0">
              <a:lnSpc>
                <a:spcPct val="150000"/>
              </a:lnSpc>
              <a:spcBef>
                <a:spcPts val="1000"/>
              </a:spcBef>
              <a:spcAft>
                <a:spcPts val="0"/>
              </a:spcAft>
              <a:buClr>
                <a:srgbClr val="000000"/>
              </a:buClr>
              <a:buSzPts val="1800"/>
              <a:buFont typeface="Wingdings" panose="05000000000000000000" pitchFamily="2" charset="2"/>
              <a:buChar char="§"/>
            </a:pPr>
            <a:endParaRPr sz="2000" dirty="0"/>
          </a:p>
        </p:txBody>
      </p:sp>
      <p:sp>
        <p:nvSpPr>
          <p:cNvPr id="96" name="Google Shape;96;p28"/>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Η </a:t>
            </a:r>
            <a:r>
              <a:rPr lang="el-GR" b="1" dirty="0"/>
              <a:t>πολιτότητα </a:t>
            </a:r>
            <a:r>
              <a:rPr lang="en-GB" b="1" dirty="0" err="1"/>
              <a:t>ως</a:t>
            </a:r>
            <a:r>
              <a:rPr lang="en-GB" b="1" dirty="0"/>
              <a:t> νομικός όρος </a:t>
            </a: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body" idx="2"/>
          </p:nvPr>
        </p:nvSpPr>
        <p:spPr>
          <a:xfrm>
            <a:off x="399370" y="1278409"/>
            <a:ext cx="11393260" cy="5195572"/>
          </a:xfrm>
          <a:prstGeom prst="rect">
            <a:avLst/>
          </a:prstGeom>
          <a:noFill/>
          <a:ln>
            <a:noFill/>
          </a:ln>
        </p:spPr>
        <p:txBody>
          <a:bodyPr spcFirstLastPara="1" wrap="square" lIns="0" tIns="0" rIns="0" bIns="0" anchor="t" anchorCtr="0">
            <a:noAutofit/>
          </a:bodyPr>
          <a:lstStyle/>
          <a:p>
            <a:pPr marL="514350" lvl="0" indent="-285750" algn="just" rtl="0">
              <a:lnSpc>
                <a:spcPct val="150000"/>
              </a:lnSpc>
              <a:spcBef>
                <a:spcPts val="1000"/>
              </a:spcBef>
              <a:spcAft>
                <a:spcPts val="0"/>
              </a:spcAft>
              <a:buSzPts val="1800"/>
              <a:buFont typeface="Arial"/>
              <a:buChar char="•"/>
            </a:pPr>
            <a:r>
              <a:rPr lang="en-GB" b="1" dirty="0">
                <a:solidFill>
                  <a:srgbClr val="187498"/>
                </a:solidFill>
              </a:rPr>
              <a:t>Η Συνθήκη του Μάαστριχτ (1992) </a:t>
            </a:r>
            <a:r>
              <a:rPr lang="en-GB" dirty="0"/>
              <a:t>διακήρυξε ότι όποιος είναι πολίτης κράτους μέλους της Ευρωπαϊκής Ένωσης είναι επίσης πολίτης της Ευρωπαϊκής Ένωσης (ΕΕ).</a:t>
            </a:r>
            <a:endParaRPr dirty="0"/>
          </a:p>
          <a:p>
            <a:pPr marL="514350" lvl="0" indent="-285750" algn="just" rtl="0">
              <a:lnSpc>
                <a:spcPct val="150000"/>
              </a:lnSpc>
              <a:spcBef>
                <a:spcPts val="1000"/>
              </a:spcBef>
              <a:spcAft>
                <a:spcPts val="0"/>
              </a:spcAft>
              <a:buSzPts val="1800"/>
              <a:buFont typeface="Arial"/>
              <a:buChar char="•"/>
            </a:pPr>
            <a:r>
              <a:rPr lang="en-GB" b="1" dirty="0"/>
              <a:t>Όποιος έχει </a:t>
            </a:r>
            <a:r>
              <a:rPr lang="en-GB" b="1" dirty="0" err="1"/>
              <a:t>την</a:t>
            </a:r>
            <a:r>
              <a:rPr lang="en-GB" b="1" dirty="0"/>
              <a:t> </a:t>
            </a:r>
            <a:r>
              <a:rPr lang="el-GR" b="1" dirty="0"/>
              <a:t>ιθαγένεια </a:t>
            </a:r>
            <a:r>
              <a:rPr lang="en-GB" b="1" dirty="0" err="1"/>
              <a:t>μι</a:t>
            </a:r>
            <a:r>
              <a:rPr lang="en-GB" b="1" dirty="0"/>
              <a:t>ας χώρας της ΕΕ είναι αυτομάτως και πολίτης της ΕΕ. Η ιθαγένεια της ΕΕ συμπληρώνει την εθνική ιθαγένεια και δεν την αντικαθιστά. </a:t>
            </a:r>
            <a:endParaRPr dirty="0"/>
          </a:p>
          <a:p>
            <a:pPr marL="514350" lvl="0" indent="-285750" algn="just" rtl="0">
              <a:lnSpc>
                <a:spcPct val="150000"/>
              </a:lnSpc>
              <a:spcBef>
                <a:spcPts val="1000"/>
              </a:spcBef>
              <a:spcAft>
                <a:spcPts val="0"/>
              </a:spcAft>
              <a:buSzPts val="1800"/>
              <a:buFont typeface="Arial"/>
              <a:buChar char="•"/>
            </a:pPr>
            <a:r>
              <a:rPr lang="en-GB" dirty="0"/>
              <a:t>Οι πολίτες της ΕΕ έχουν τέσσερα βασικά </a:t>
            </a:r>
            <a:r>
              <a:rPr lang="en-GB" b="1" dirty="0"/>
              <a:t>πολιτικά δικαιώματα και ελευθερίες</a:t>
            </a:r>
            <a:r>
              <a:rPr lang="en-GB" dirty="0"/>
              <a:t>:</a:t>
            </a:r>
            <a:endParaRPr dirty="0"/>
          </a:p>
          <a:p>
            <a:pPr marL="1028700" lvl="1" indent="-342900" algn="l" rtl="0">
              <a:lnSpc>
                <a:spcPct val="150000"/>
              </a:lnSpc>
              <a:spcBef>
                <a:spcPts val="500"/>
              </a:spcBef>
              <a:spcAft>
                <a:spcPts val="0"/>
              </a:spcAft>
              <a:buSzPts val="2200"/>
              <a:buFont typeface="Wingdings" panose="05000000000000000000" pitchFamily="2" charset="2"/>
              <a:buChar char="§"/>
            </a:pPr>
            <a:r>
              <a:rPr lang="en-GB" sz="1800" dirty="0"/>
              <a:t>να κυκλοφορούν, να διαμένουν και να εργάζονται ελεύθερα στην επικράτεια της ΕΕ,</a:t>
            </a:r>
            <a:endParaRPr sz="1800" dirty="0"/>
          </a:p>
          <a:p>
            <a:pPr marL="1028700" lvl="1" indent="-342900" algn="l" rtl="0">
              <a:lnSpc>
                <a:spcPct val="150000"/>
              </a:lnSpc>
              <a:spcBef>
                <a:spcPts val="500"/>
              </a:spcBef>
              <a:spcAft>
                <a:spcPts val="0"/>
              </a:spcAft>
              <a:buSzPts val="2200"/>
              <a:buFont typeface="Wingdings" panose="05000000000000000000" pitchFamily="2" charset="2"/>
              <a:buChar char="§"/>
            </a:pPr>
            <a:r>
              <a:rPr lang="en-GB" sz="1800" dirty="0"/>
              <a:t>να λαμβάν</a:t>
            </a:r>
            <a:r>
              <a:rPr lang="el-GR" sz="1800" dirty="0" err="1"/>
              <a:t>ουν</a:t>
            </a:r>
            <a:r>
              <a:rPr lang="en-GB" sz="1800" dirty="0"/>
              <a:t> προστασία από τις διπλωματικές αρχές οποιουδήποτε κράτους μέλους όταν βρίσκεται εκτός ΕΕ,</a:t>
            </a:r>
            <a:endParaRPr sz="1800" dirty="0"/>
          </a:p>
          <a:p>
            <a:pPr marL="1028700" lvl="1" indent="-342900" algn="l" rtl="0">
              <a:lnSpc>
                <a:spcPct val="150000"/>
              </a:lnSpc>
              <a:spcBef>
                <a:spcPts val="500"/>
              </a:spcBef>
              <a:spcAft>
                <a:spcPts val="0"/>
              </a:spcAft>
              <a:buSzPts val="2200"/>
              <a:buFont typeface="Wingdings" panose="05000000000000000000" pitchFamily="2" charset="2"/>
              <a:buChar char="§"/>
            </a:pPr>
            <a:r>
              <a:rPr lang="en-GB" sz="1800" dirty="0"/>
              <a:t>το δικαίωμα του εκλέγειν και εκλέγεσθαι σε τοπικό επίπεδο και σε επίπεδο ΕΕ σε οποιοδήποτε κράτος μέλος,</a:t>
            </a:r>
            <a:endParaRPr sz="1800" dirty="0"/>
          </a:p>
          <a:p>
            <a:pPr marL="1028700" lvl="1" indent="-342900" algn="l" rtl="0">
              <a:lnSpc>
                <a:spcPct val="150000"/>
              </a:lnSpc>
              <a:spcBef>
                <a:spcPts val="500"/>
              </a:spcBef>
              <a:spcAft>
                <a:spcPts val="0"/>
              </a:spcAft>
              <a:buSzPts val="2200"/>
              <a:buFont typeface="Wingdings" panose="05000000000000000000" pitchFamily="2" charset="2"/>
              <a:buChar char="§"/>
            </a:pPr>
            <a:r>
              <a:rPr lang="en-GB" sz="1800" dirty="0"/>
              <a:t>να συμμετάσχουν στη νομοθετική διαδικασία της ΕΕ, για παράδειγμα με την υποβολή υπομνήματος στο Ευρωπαϊκό Κοινοβούλιο και με την οργάνωση/υποστήριξη μιας Ευρωπαϊκής Πρωτοβουλίας Πολιτών (ΕΠΠ).</a:t>
            </a:r>
            <a:endParaRPr sz="1800" dirty="0"/>
          </a:p>
          <a:p>
            <a:pPr marL="0" lvl="0" indent="0" algn="just" rtl="0">
              <a:lnSpc>
                <a:spcPct val="90000"/>
              </a:lnSpc>
              <a:spcBef>
                <a:spcPts val="0"/>
              </a:spcBef>
              <a:spcAft>
                <a:spcPts val="0"/>
              </a:spcAft>
              <a:buClr>
                <a:srgbClr val="000000"/>
              </a:buClr>
              <a:buSzPts val="1800"/>
              <a:buNone/>
            </a:pPr>
            <a:endParaRPr dirty="0">
              <a:solidFill>
                <a:srgbClr val="000000"/>
              </a:solidFill>
            </a:endParaRPr>
          </a:p>
        </p:txBody>
      </p:sp>
      <p:sp>
        <p:nvSpPr>
          <p:cNvPr id="102" name="Google Shape;102;p6"/>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2800"/>
              <a:buNone/>
            </a:pPr>
            <a:r>
              <a:rPr lang="el-GR" b="1" dirty="0"/>
              <a:t>Πολιτότητα</a:t>
            </a:r>
            <a:r>
              <a:rPr lang="en-GB" b="1" dirty="0"/>
              <a:t> της ΕΕ </a:t>
            </a:r>
            <a:endParaRP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9"/>
          <p:cNvSpPr txBox="1">
            <a:spLocks noGrp="1"/>
          </p:cNvSpPr>
          <p:nvPr>
            <p:ph type="body" idx="1"/>
          </p:nvPr>
        </p:nvSpPr>
        <p:spPr>
          <a:xfrm>
            <a:off x="399370" y="1006948"/>
            <a:ext cx="11393260" cy="5096388"/>
          </a:xfrm>
          <a:prstGeom prst="rect">
            <a:avLst/>
          </a:prstGeom>
          <a:noFill/>
          <a:ln>
            <a:noFill/>
          </a:ln>
        </p:spPr>
        <p:txBody>
          <a:bodyPr spcFirstLastPara="1" wrap="square" lIns="0" tIns="0" rIns="0" bIns="0" anchor="t" anchorCtr="0">
            <a:noAutofit/>
          </a:bodyPr>
          <a:lstStyle/>
          <a:p>
            <a:pPr marL="571500" lvl="0" indent="-342900" algn="just" rtl="0">
              <a:lnSpc>
                <a:spcPct val="110000"/>
              </a:lnSpc>
              <a:spcBef>
                <a:spcPts val="1000"/>
              </a:spcBef>
              <a:spcAft>
                <a:spcPts val="0"/>
              </a:spcAft>
              <a:buSzPts val="1800"/>
              <a:buFont typeface="Wingdings" panose="05000000000000000000" pitchFamily="2" charset="2"/>
              <a:buChar char="§"/>
            </a:pPr>
            <a:r>
              <a:rPr lang="en-GB" sz="2000" dirty="0"/>
              <a:t>Το 2007, η Συνθήκη της Λισαβόνας ενίσχυσε την </a:t>
            </a:r>
            <a:r>
              <a:rPr lang="el-GR" sz="2000" dirty="0"/>
              <a:t>πολιτότητα</a:t>
            </a:r>
            <a:r>
              <a:rPr lang="en-GB" sz="2000" dirty="0"/>
              <a:t> </a:t>
            </a:r>
            <a:r>
              <a:rPr lang="en-GB" sz="2000" dirty="0" err="1"/>
              <a:t>της</a:t>
            </a:r>
            <a:r>
              <a:rPr lang="en-GB" sz="2000" dirty="0"/>
              <a:t> ΕΕ</a:t>
            </a:r>
            <a:r>
              <a:rPr lang="el-GR" sz="2000" dirty="0"/>
              <a:t>,</a:t>
            </a:r>
            <a:r>
              <a:rPr lang="en-GB" sz="2000" dirty="0"/>
              <a:t> καθιστώντας τον Χάρτη των Θεμελιωδών Δικαιωμάτων της ΕΕ νομικά δεσμευτικό</a:t>
            </a:r>
            <a:r>
              <a:rPr lang="el-GR" sz="2000" dirty="0"/>
              <a:t>, </a:t>
            </a:r>
            <a:r>
              <a:rPr lang="en-GB" sz="2000" dirty="0" err="1"/>
              <a:t>διευρύνοντ</a:t>
            </a:r>
            <a:r>
              <a:rPr lang="en-GB" sz="2000" dirty="0"/>
              <a:t>ας τις ευκαιρίες για δημοκρατική συμμετοχή και αυξάνοντας την προβολή των δικαιωμάτων των πολιτών της ΕΕ. </a:t>
            </a:r>
            <a:r>
              <a:rPr lang="el-GR" sz="2000" dirty="0"/>
              <a:t>Π</a:t>
            </a:r>
            <a:r>
              <a:rPr lang="en-GB" sz="2000" dirty="0" err="1"/>
              <a:t>ρόκειτ</a:t>
            </a:r>
            <a:r>
              <a:rPr lang="en-GB" sz="2000" dirty="0"/>
              <a:t>αι επίσης για τη συμμετοχή στην κοινότητα της ΕΕ και το αίσθημα του ανήκειν σε αυτήν.</a:t>
            </a:r>
            <a:endParaRPr sz="2000" dirty="0">
              <a:solidFill>
                <a:schemeClr val="dk2"/>
              </a:solidFill>
              <a:sym typeface="Calibri"/>
            </a:endParaRPr>
          </a:p>
          <a:p>
            <a:pPr marL="571500" lvl="0" indent="-342900" algn="just" rtl="0">
              <a:lnSpc>
                <a:spcPct val="110000"/>
              </a:lnSpc>
              <a:spcBef>
                <a:spcPts val="1000"/>
              </a:spcBef>
              <a:spcAft>
                <a:spcPts val="0"/>
              </a:spcAft>
              <a:buSzPts val="1800"/>
              <a:buFont typeface="Wingdings" panose="05000000000000000000" pitchFamily="2" charset="2"/>
              <a:buChar char="§"/>
            </a:pPr>
            <a:r>
              <a:rPr lang="en-GB" sz="2000" dirty="0">
                <a:solidFill>
                  <a:schemeClr val="dk2"/>
                </a:solidFill>
                <a:sym typeface="Calibri"/>
              </a:rPr>
              <a:t>Η υιοθέτηση του Χάρτη των Θεμελιωδών Δικαιωμάτων της Ευρωπαϊκής Ένωσης (ΧΘΔ) κατοχύρωσε συγκεκριμένα πολιτικά, κοινωνικά και οικονομικά δικαιώματα για τους πολίτες και τους κατοίκους της ΕΕ. Ο πέμπτος τίτλος του Χ</a:t>
            </a:r>
            <a:r>
              <a:rPr lang="el-GR" sz="2000" dirty="0">
                <a:solidFill>
                  <a:schemeClr val="dk2"/>
                </a:solidFill>
                <a:sym typeface="Calibri"/>
              </a:rPr>
              <a:t>ΘΔ</a:t>
            </a:r>
            <a:r>
              <a:rPr lang="en-GB" sz="2000" dirty="0">
                <a:solidFill>
                  <a:schemeClr val="dk2"/>
                </a:solidFill>
                <a:sym typeface="Calibri"/>
              </a:rPr>
              <a:t> επικεντρώνεται ειδικά στα </a:t>
            </a:r>
            <a:r>
              <a:rPr lang="en-GB" sz="2000" b="1" dirty="0">
                <a:solidFill>
                  <a:schemeClr val="dk2"/>
                </a:solidFill>
                <a:sym typeface="Calibri"/>
              </a:rPr>
              <a:t>δικαιώματα των πολιτών της ΕΕ, τα οποία </a:t>
            </a:r>
            <a:r>
              <a:rPr lang="en-GB" sz="2000" dirty="0">
                <a:solidFill>
                  <a:schemeClr val="dk2"/>
                </a:solidFill>
                <a:sym typeface="Calibri"/>
              </a:rPr>
              <a:t>περιλαμβάνουν τα εξής: </a:t>
            </a:r>
            <a:endParaRPr lang="en-GB" sz="2000" dirty="0">
              <a:solidFill>
                <a:schemeClr val="dk2"/>
              </a:solidFill>
            </a:endParaRPr>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Το δικαίωμα του εκλέγειν και εκλέγεσθαι στις εκλογές για το Ευρωπαϊκό Κοινοβούλιο.</a:t>
            </a:r>
            <a:endParaRPr sz="2000" dirty="0"/>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Το δικαίωμα του εκλέγειν και εκλέγεσθαι στις δημοτικές εκλογές.</a:t>
            </a:r>
            <a:endParaRPr sz="2000" dirty="0"/>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Το δικαίωμα στη χρηστή διοίκηση.</a:t>
            </a:r>
            <a:endParaRPr sz="2000" dirty="0"/>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Το δικαίωμα πρόσβασης σε έγγραφα.</a:t>
            </a:r>
            <a:endParaRPr sz="2000" dirty="0"/>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Το δικαίωμα αναφοράς.</a:t>
            </a:r>
            <a:endParaRPr sz="2000" dirty="0">
              <a:solidFill>
                <a:schemeClr val="dk2"/>
              </a:solidFill>
              <a:sym typeface="Calibri"/>
            </a:endParaRPr>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Ελευθερία κυκλοφορίας και διαμονής.</a:t>
            </a:r>
            <a:endParaRPr sz="2000" dirty="0"/>
          </a:p>
          <a:p>
            <a:pPr marL="1430338" lvl="1" indent="-514350" algn="l" rtl="0">
              <a:lnSpc>
                <a:spcPct val="110000"/>
              </a:lnSpc>
              <a:spcBef>
                <a:spcPts val="500"/>
              </a:spcBef>
              <a:spcAft>
                <a:spcPts val="0"/>
              </a:spcAft>
              <a:buSzPts val="2200"/>
              <a:buFont typeface="+mj-lt"/>
              <a:buAutoNum type="romanLcPeriod"/>
            </a:pPr>
            <a:r>
              <a:rPr lang="en-GB" sz="2000" dirty="0">
                <a:solidFill>
                  <a:schemeClr val="dk2"/>
                </a:solidFill>
                <a:sym typeface="Calibri"/>
              </a:rPr>
              <a:t>Διπλωματική και προξενική προστασία.</a:t>
            </a:r>
            <a:endParaRPr sz="2000" dirty="0"/>
          </a:p>
          <a:p>
            <a:pPr marL="457200" marR="0" lvl="0" indent="-228600" algn="just" rtl="0">
              <a:lnSpc>
                <a:spcPct val="110000"/>
              </a:lnSpc>
              <a:spcBef>
                <a:spcPts val="1000"/>
              </a:spcBef>
              <a:spcAft>
                <a:spcPts val="0"/>
              </a:spcAft>
              <a:buClr>
                <a:srgbClr val="000000"/>
              </a:buClr>
              <a:buSzPts val="1800"/>
              <a:buFont typeface="Arial"/>
              <a:buNone/>
            </a:pPr>
            <a:endParaRPr dirty="0"/>
          </a:p>
        </p:txBody>
      </p:sp>
      <p:sp>
        <p:nvSpPr>
          <p:cNvPr id="108" name="Google Shape;108;p29"/>
          <p:cNvSpPr txBox="1">
            <a:spLocks noGrp="1"/>
          </p:cNvSpPr>
          <p:nvPr>
            <p:ph type="title"/>
          </p:nvPr>
        </p:nvSpPr>
        <p:spPr>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lt1"/>
              </a:buClr>
              <a:buSzPts val="1800"/>
              <a:buNone/>
            </a:pPr>
            <a:r>
              <a:rPr lang="en-GB" b="1" dirty="0"/>
              <a:t>Ο Χάρτης Θεμελιωδών Δικαιωμάτων της Ευρωπαϊκής Ένωσης </a:t>
            </a:r>
            <a:endParaRPr b="1" dirty="0"/>
          </a:p>
        </p:txBody>
      </p:sp>
    </p:spTree>
  </p:cSld>
  <p:clrMapOvr>
    <a:masterClrMapping/>
  </p:clrMapOvr>
</p:sld>
</file>

<file path=ppt/theme/theme1.xml><?xml version="1.0" encoding="utf-8"?>
<a:theme xmlns:a="http://schemas.openxmlformats.org/drawingml/2006/main" name="1_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RDET Course template">
  <a:themeElements>
    <a:clrScheme name="EMERGE">
      <a:dk1>
        <a:srgbClr val="3B3842"/>
      </a:dk1>
      <a:lt1>
        <a:srgbClr val="FFFFFF"/>
      </a:lt1>
      <a:dk2>
        <a:srgbClr val="333333"/>
      </a:dk2>
      <a:lt2>
        <a:srgbClr val="999999"/>
      </a:lt2>
      <a:accent1>
        <a:srgbClr val="EB5353"/>
      </a:accent1>
      <a:accent2>
        <a:srgbClr val="F9D923"/>
      </a:accent2>
      <a:accent3>
        <a:srgbClr val="187498"/>
      </a:accent3>
      <a:accent4>
        <a:srgbClr val="36AE7C"/>
      </a:accent4>
      <a:accent5>
        <a:srgbClr val="E0BB07"/>
      </a:accent5>
      <a:accent6>
        <a:srgbClr val="333333"/>
      </a:accent6>
      <a:hlink>
        <a:srgbClr val="0070C0"/>
      </a:hlink>
      <a:folHlink>
        <a:srgbClr val="7030A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2647</Words>
  <Application>Microsoft Office PowerPoint</Application>
  <PresentationFormat>Widescreen</PresentationFormat>
  <Paragraphs>126</Paragraphs>
  <Slides>22</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Calibri</vt:lpstr>
      <vt:lpstr>Wingdings</vt:lpstr>
      <vt:lpstr>Garamond</vt:lpstr>
      <vt:lpstr>Arial</vt:lpstr>
      <vt:lpstr>1_CARDET Course template</vt:lpstr>
      <vt:lpstr>CARDET Course template</vt:lpstr>
      <vt:lpstr>Ενότητα 4 Κατανόηση της ενεργού πολιτότητας και της πολιτικής δέσμευσης</vt:lpstr>
      <vt:lpstr>Εισαγωγή </vt:lpstr>
      <vt:lpstr>Τι είναι η πολιτότητα;</vt:lpstr>
      <vt:lpstr>Ιστορική επισκόπηση της πολιτότητας</vt:lpstr>
      <vt:lpstr>Ιστορική επισκόπηση της πολιτότητας</vt:lpstr>
      <vt:lpstr>Ορισμοί </vt:lpstr>
      <vt:lpstr>Η πολιτότητα ως νομικός όρος </vt:lpstr>
      <vt:lpstr>Πολιτότητα της ΕΕ </vt:lpstr>
      <vt:lpstr>Ο Χάρτης Θεμελιωδών Δικαιωμάτων της Ευρωπαϊκής Ένωσης </vt:lpstr>
      <vt:lpstr>Εσύ τι λες;</vt:lpstr>
      <vt:lpstr>Αναστοχασμός σχετικά με τις ικανότητες των πολιτών:</vt:lpstr>
      <vt:lpstr> Βασικές ικανότητες των πολιτών - Πλαίσιο Αναφοράς του Συμβουλίου της Ευρώπης για τις ικανότητες του δημοκρατικού πολιτισμού  </vt:lpstr>
      <vt:lpstr>Συνοπτικές περιγραφές των 20 ικανοτήτων του πολίτη</vt:lpstr>
      <vt:lpstr>Συνοπτικές περιγραφές των 20 ικανοτήτων του πολίτη</vt:lpstr>
      <vt:lpstr>Συνοπτικές περιγραφές των 20 ικανοτήτων του πολίτη</vt:lpstr>
      <vt:lpstr>Συνοπτικές περιγραφές των 20 ικανοτήτων του πολίτη</vt:lpstr>
      <vt:lpstr>Συνοπτικές περιγραφές των 20 ικανοτήτων του πολίτη</vt:lpstr>
      <vt:lpstr>Συνοπτικές περιγραφές των 20 ικανοτήτων του πολίτη</vt:lpstr>
      <vt:lpstr>Βασικές ικανότητες για τη δια βίου μάθηση</vt:lpstr>
      <vt:lpstr>Βασικές ικανότητες για τη δια βίου μάθηση</vt:lpstr>
      <vt:lpstr>Δραστηριότητα φύλλου εργασίας: Ικανότητες των πολιτών</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Understanding Active Citizenship &amp; Civic Engagement</dc:title>
  <dc:creator>2Fast4u</dc:creator>
  <cp:keywords>, docId:7FBA20C4410CB58570CE5A59E0B8FEEE</cp:keywords>
  <cp:lastModifiedBy>Foteini Sokratous</cp:lastModifiedBy>
  <cp:revision>18</cp:revision>
  <dcterms:created xsi:type="dcterms:W3CDTF">2014-07-11T09:12:14Z</dcterms:created>
  <dcterms:modified xsi:type="dcterms:W3CDTF">2024-03-01T14:58:06Z</dcterms:modified>
</cp:coreProperties>
</file>