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8"/>
  </p:notesMasterIdLst>
  <p:sldIdLst>
    <p:sldId id="256" r:id="rId3"/>
    <p:sldId id="257" r:id="rId4"/>
    <p:sldId id="258" r:id="rId5"/>
    <p:sldId id="270" r:id="rId6"/>
    <p:sldId id="259" r:id="rId7"/>
    <p:sldId id="260" r:id="rId8"/>
    <p:sldId id="261" r:id="rId9"/>
    <p:sldId id="262" r:id="rId10"/>
    <p:sldId id="263" r:id="rId11"/>
    <p:sldId id="264" r:id="rId12"/>
    <p:sldId id="265" r:id="rId13"/>
    <p:sldId id="271" r:id="rId14"/>
    <p:sldId id="266" r:id="rId15"/>
    <p:sldId id="267" r:id="rId16"/>
    <p:sldId id="272" r:id="rId17"/>
  </p:sldIdLst>
  <p:sldSz cx="12192000" cy="6858000"/>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XgvTrGn6G/g/e90brCpFMuy2l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5"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c2d15b987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https://www.freepik.com/free-vector/man-getting-loan_12291169.htm#query=state%20funding&amp;position=8&amp;from_view=search&amp;track=ais</a:t>
            </a:r>
            <a:endParaRPr/>
          </a:p>
        </p:txBody>
      </p:sp>
      <p:sp>
        <p:nvSpPr>
          <p:cNvPr id="105" name="Google Shape;105;g25c2d15b987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c2d15b987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5c2d15b987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c2d15b987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5c2d15b987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0881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c2d15b987_1_7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5c2d15b987_1_7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εικόνας: https://hover.blog/how-to-lead-an-effective-brainstorm-with-your-team-or-just-you/</a:t>
            </a:r>
            <a:endParaRPr/>
          </a:p>
        </p:txBody>
      </p:sp>
      <p:sp>
        <p:nvSpPr>
          <p:cNvPr id="144" name="Google Shape;1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https://www.flaticon.com/free-icon/cyprus_303032</a:t>
            </a: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Πηγή εικόνας: </a:t>
            </a:r>
            <a:r>
              <a:rPr lang="en-GB"/>
              <a:t>https://www.enkel.ca/blog/bookkeeping/outsource-non-profit-bookkeeping/</a:t>
            </a:r>
            <a:endParaRPr/>
          </a:p>
        </p:txBody>
      </p:sp>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Πηγή εικόνας: </a:t>
            </a:r>
            <a:r>
              <a:rPr lang="en-GB"/>
              <a:t>https://www.enkel.ca/blog/bookkeeping/outsource-non-profit-bookkeeping/</a:t>
            </a:r>
            <a:endParaRPr/>
          </a:p>
        </p:txBody>
      </p:sp>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978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c2d15b98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Πηγή εικόνας: </a:t>
            </a:r>
            <a:r>
              <a:rPr lang="en-GB" b="0"/>
              <a:t>https://www.freepik.com/free-photo/top-view-beautiful-home-still-life-family_11379852.htm#query=SOCIAL%20ISSUE&amp;position=0&amp;from_view=search&amp;track=ais</a:t>
            </a:r>
            <a:endParaRPr/>
          </a:p>
          <a:p>
            <a:pPr marL="0" lvl="0" indent="0" algn="l" rtl="0">
              <a:lnSpc>
                <a:spcPct val="100000"/>
              </a:lnSpc>
              <a:spcBef>
                <a:spcPts val="0"/>
              </a:spcBef>
              <a:spcAft>
                <a:spcPts val="0"/>
              </a:spcAft>
              <a:buSzPts val="1400"/>
              <a:buNone/>
            </a:pPr>
            <a:endParaRPr/>
          </a:p>
        </p:txBody>
      </p:sp>
      <p:sp>
        <p:nvSpPr>
          <p:cNvPr id="70" name="Google Shape;70;g25c2d15b98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https://knowledge.unv.org/country/cyprus</a:t>
            </a: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c2d15b98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https://www.freepik.com/free-vector/legal-statement-court-notice-judge-decision-judicial-system-lawyer-attorney-studying-papers-cartoon-character_11667035.htm#query=legal%20reform&amp;position=4&amp;from_view=search&amp;track=ais</a:t>
            </a:r>
            <a:endParaRPr/>
          </a:p>
        </p:txBody>
      </p:sp>
      <p:sp>
        <p:nvSpPr>
          <p:cNvPr id="84" name="Google Shape;84;g25c2d15b98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c2d15b987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https://www.freepik.com/free-vector/legal-statement-court-notice-judge-decision-judicial-system-lawyer-attorney-studying-papers-cartoon-character_11667035.htm#query=legal%20reform&amp;position=4&amp;from_view=search&amp;track=ais</a:t>
            </a:r>
            <a:endParaRPr/>
          </a:p>
        </p:txBody>
      </p:sp>
      <p:sp>
        <p:nvSpPr>
          <p:cNvPr id="91" name="Google Shape;91;g25c2d15b987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c2d15b987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https://www.freepik.com/free-photo/woman-holding-european-union-envelope_5316023.htm#query=eu%20funding&amp;position=13&amp;from_view=search&amp;track=ais</a:t>
            </a:r>
            <a:endParaRPr/>
          </a:p>
        </p:txBody>
      </p:sp>
      <p:sp>
        <p:nvSpPr>
          <p:cNvPr id="98" name="Google Shape;98;g25c2d15b987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18080475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31414432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14627713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355871256"/>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363406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4425780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445999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42272" y="447930"/>
            <a:ext cx="6754994" cy="875935"/>
          </a:xfrm>
        </p:spPr>
        <p:txBody>
          <a:bodyPr>
            <a:normAutofit fontScale="90000"/>
          </a:bodyPr>
          <a:lstStyle/>
          <a:p>
            <a:r>
              <a:rPr lang="en-GB" sz="3100" b="0" dirty="0" err="1"/>
              <a:t>Ενότητ</a:t>
            </a:r>
            <a:r>
              <a:rPr lang="en-GB" sz="3100" b="0" dirty="0"/>
              <a:t>α 6</a:t>
            </a:r>
            <a:br>
              <a:rPr lang="en-GB" dirty="0"/>
            </a:br>
            <a:r>
              <a:rPr lang="en-GB" sz="4000" dirty="0"/>
              <a:t>Κύπριοι</a:t>
            </a:r>
            <a:r>
              <a:rPr lang="en-GB" dirty="0"/>
              <a:t> Ενεργοί Πολίτες</a:t>
            </a:r>
            <a:endParaRPr lang="el-GR" dirty="0"/>
          </a:p>
        </p:txBody>
      </p:sp>
      <p:sp>
        <p:nvSpPr>
          <p:cNvPr id="2" name="Google Shape;56;p1">
            <a:extLst>
              <a:ext uri="{FF2B5EF4-FFF2-40B4-BE49-F238E27FC236}">
                <a16:creationId xmlns:a16="http://schemas.microsoft.com/office/drawing/2014/main" id="{902F75AF-7F40-42D7-C578-FC38B9FB996B}"/>
              </a:ext>
            </a:extLst>
          </p:cNvPr>
          <p:cNvSpPr/>
          <p:nvPr/>
        </p:nvSpPr>
        <p:spPr>
          <a:xfrm>
            <a:off x="5142272" y="1531655"/>
            <a:ext cx="6480629" cy="487680"/>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3" name="Google Shape;58;p1">
            <a:extLst>
              <a:ext uri="{FF2B5EF4-FFF2-40B4-BE49-F238E27FC236}">
                <a16:creationId xmlns:a16="http://schemas.microsoft.com/office/drawing/2014/main" id="{DE0FC4AB-6334-589E-4679-E61D226F2D99}"/>
              </a:ext>
            </a:extLst>
          </p:cNvPr>
          <p:cNvSpPr txBox="1">
            <a:spLocks/>
          </p:cNvSpPr>
          <p:nvPr/>
        </p:nvSpPr>
        <p:spPr>
          <a:xfrm>
            <a:off x="5334655" y="1610938"/>
            <a:ext cx="5357224"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νότητ</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α 1: </a:t>
            </a:r>
            <a:r>
              <a:rPr kumimoji="0" lang="el-GR" sz="2200" b="1" i="0" u="none" strike="noStrike" kern="0" cap="none" spc="0" normalizeH="0" baseline="0" noProof="0" dirty="0">
                <a:ln>
                  <a:noFill/>
                </a:ln>
                <a:solidFill>
                  <a:srgbClr val="FFFFFF"/>
                </a:solidFill>
                <a:effectLst/>
                <a:uLnTx/>
                <a:uFillTx/>
                <a:latin typeface="Calibri"/>
                <a:ea typeface="Calibri"/>
                <a:cs typeface="Calibri"/>
                <a:sym typeface="Calibri"/>
              </a:rPr>
              <a:t>Οι </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ΜΚΟ </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στην</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Κύ</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προ</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c2d15b987_1_26"/>
          <p:cNvSpPr txBox="1">
            <a:spLocks noGrp="1"/>
          </p:cNvSpPr>
          <p:nvPr>
            <p:ph type="body" idx="1"/>
          </p:nvPr>
        </p:nvSpPr>
        <p:spPr>
          <a:xfrm>
            <a:off x="458825" y="1854250"/>
            <a:ext cx="5453100" cy="53826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GB" sz="1700" b="1" dirty="0">
                <a:solidFill>
                  <a:srgbClr val="187498"/>
                </a:solidFill>
              </a:rPr>
              <a:t>Εθνικά συστήματα επιχορήγησης</a:t>
            </a:r>
            <a:endParaRPr sz="1700" b="1" dirty="0">
              <a:solidFill>
                <a:srgbClr val="187498"/>
              </a:solidFill>
            </a:endParaRPr>
          </a:p>
          <a:p>
            <a:pPr marL="0" lvl="0" indent="0" algn="just" rtl="0">
              <a:lnSpc>
                <a:spcPct val="115000"/>
              </a:lnSpc>
              <a:spcBef>
                <a:spcPts val="0"/>
              </a:spcBef>
              <a:spcAft>
                <a:spcPts val="0"/>
              </a:spcAft>
              <a:buNone/>
            </a:pPr>
            <a:r>
              <a:rPr lang="en-GB" sz="1700" dirty="0"/>
              <a:t>Τα εθνικά προγράμματα επιχορήγησης σχεδιάζονται και εγκρίνονται σε εθνικό επίπεδο και χρηματοδοτούνται αποκλειστικά από εθνικούς πόρους. Στόχος των έργων αυτών είναι η υλοποίηση διαφόρων κρατικών πολιτικών και προτεραιοτήτων. Η υλοποίηση και διαχείριση των έργων αυτών γίνεται αποκλειστικά στην Κύπρο, με ευθύνη των αρμόδιων Υπουργείων/υπηρεσιών του ευρύτερου δημόσιου τομέα.</a:t>
            </a:r>
            <a:endParaRPr sz="1700" u="sng" dirty="0"/>
          </a:p>
          <a:p>
            <a:pPr marL="0" lvl="0" indent="0" algn="just" rtl="0">
              <a:lnSpc>
                <a:spcPct val="115000"/>
              </a:lnSpc>
              <a:spcBef>
                <a:spcPts val="0"/>
              </a:spcBef>
              <a:spcAft>
                <a:spcPts val="0"/>
              </a:spcAft>
              <a:buNone/>
            </a:pPr>
            <a:endParaRPr sz="1700" dirty="0"/>
          </a:p>
          <a:p>
            <a:pPr marL="0" lvl="0" indent="0" algn="just" rtl="0">
              <a:lnSpc>
                <a:spcPct val="115000"/>
              </a:lnSpc>
              <a:spcBef>
                <a:spcPts val="0"/>
              </a:spcBef>
              <a:spcAft>
                <a:spcPts val="0"/>
              </a:spcAft>
              <a:buNone/>
            </a:pPr>
            <a:endParaRPr sz="1700" dirty="0">
              <a:solidFill>
                <a:srgbClr val="3B3842"/>
              </a:solidFill>
            </a:endParaRPr>
          </a:p>
          <a:p>
            <a:pPr marL="0" lvl="0" indent="0" algn="just" rtl="0">
              <a:lnSpc>
                <a:spcPct val="100000"/>
              </a:lnSpc>
              <a:spcBef>
                <a:spcPts val="0"/>
              </a:spcBef>
              <a:spcAft>
                <a:spcPts val="0"/>
              </a:spcAft>
              <a:buNone/>
            </a:pPr>
            <a:endParaRPr dirty="0"/>
          </a:p>
        </p:txBody>
      </p:sp>
      <p:sp>
        <p:nvSpPr>
          <p:cNvPr id="108" name="Google Shape;108;g25c2d15b987_1_2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a:t>Χ</a:t>
            </a:r>
            <a:r>
              <a:rPr lang="en-GB" b="1" dirty="0" err="1"/>
              <a:t>ρημ</a:t>
            </a:r>
            <a:r>
              <a:rPr lang="en-GB" b="1" dirty="0"/>
              <a:t>ατοδότηση</a:t>
            </a:r>
            <a:r>
              <a:rPr lang="el-GR" b="1" dirty="0"/>
              <a:t> </a:t>
            </a:r>
            <a:r>
              <a:rPr lang="en-GB" b="1" dirty="0" err="1"/>
              <a:t>των</a:t>
            </a:r>
            <a:r>
              <a:rPr lang="en-GB" b="1" dirty="0"/>
              <a:t> ΜΚΟ στην Κύπρο</a:t>
            </a:r>
            <a:endParaRPr b="1" dirty="0"/>
          </a:p>
        </p:txBody>
      </p:sp>
      <p:pic>
        <p:nvPicPr>
          <p:cNvPr id="109" name="Google Shape;109;g25c2d15b987_1_26"/>
          <p:cNvPicPr preferRelativeResize="0"/>
          <p:nvPr/>
        </p:nvPicPr>
        <p:blipFill>
          <a:blip r:embed="rId3">
            <a:alphaModFix/>
          </a:blip>
          <a:stretch>
            <a:fillRect/>
          </a:stretch>
        </p:blipFill>
        <p:spPr>
          <a:xfrm>
            <a:off x="6651300" y="1693175"/>
            <a:ext cx="4580552" cy="3131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c2d15b987_1_3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err="1"/>
              <a:t>Προκλήσεις</a:t>
            </a:r>
            <a:r>
              <a:rPr lang="en-GB" b="1" dirty="0"/>
              <a:t> π</a:t>
            </a:r>
            <a:r>
              <a:rPr lang="en-GB" b="1" dirty="0" err="1"/>
              <a:t>ου</a:t>
            </a:r>
            <a:r>
              <a:rPr lang="en-GB" b="1" dirty="0"/>
              <a:t> α</a:t>
            </a:r>
            <a:r>
              <a:rPr lang="en-GB" b="1" dirty="0" err="1"/>
              <a:t>ντιμετω</a:t>
            </a:r>
            <a:r>
              <a:rPr lang="en-GB" b="1" dirty="0"/>
              <a:t>πίζουν οι ΟΚ</a:t>
            </a:r>
            <a:r>
              <a:rPr lang="el-GR" b="1" dirty="0"/>
              <a:t>τ</a:t>
            </a:r>
            <a:r>
              <a:rPr lang="en-GB" b="1" dirty="0"/>
              <a:t>Π </a:t>
            </a:r>
            <a:r>
              <a:rPr lang="en-GB" b="1" dirty="0" err="1"/>
              <a:t>στην</a:t>
            </a:r>
            <a:r>
              <a:rPr lang="en-GB" b="1" dirty="0"/>
              <a:t> </a:t>
            </a:r>
            <a:r>
              <a:rPr lang="en-GB" b="1" dirty="0" err="1"/>
              <a:t>Κύ</a:t>
            </a:r>
            <a:r>
              <a:rPr lang="en-GB" b="1" dirty="0"/>
              <a:t>προ I</a:t>
            </a:r>
            <a:endParaRPr b="1" dirty="0"/>
          </a:p>
        </p:txBody>
      </p:sp>
      <p:sp>
        <p:nvSpPr>
          <p:cNvPr id="3" name="Rectangle 2"/>
          <p:cNvSpPr/>
          <p:nvPr/>
        </p:nvSpPr>
        <p:spPr>
          <a:xfrm>
            <a:off x="980902" y="1379913"/>
            <a:ext cx="10523913" cy="4721629"/>
          </a:xfrm>
          <a:prstGeom prst="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solidFill>
                  <a:schemeClr val="tx1"/>
                </a:solidFill>
                <a:latin typeface="Calibri" panose="020F0502020204030204" pitchFamily="34" charset="0"/>
                <a:cs typeface="Calibri" panose="020F0502020204030204" pitchFamily="34" charset="0"/>
              </a:rPr>
              <a:t>Ποιες πιστεύετε ότι είναι κάποιες προκλήσεις που αντιμετωπίζει </a:t>
            </a:r>
            <a:r>
              <a:rPr lang="el-GR" sz="2800" dirty="0">
                <a:solidFill>
                  <a:schemeClr val="tx1"/>
                </a:solidFill>
                <a:latin typeface="Calibri" panose="020F0502020204030204" pitchFamily="34" charset="0"/>
                <a:cs typeface="Calibri" panose="020F0502020204030204" pitchFamily="34" charset="0"/>
              </a:rPr>
              <a:t>ο</a:t>
            </a:r>
            <a:endParaRPr lang="en-GB" sz="2800" dirty="0">
              <a:solidFill>
                <a:schemeClr val="tx1"/>
              </a:solidFill>
              <a:latin typeface="Calibri" panose="020F0502020204030204" pitchFamily="34" charset="0"/>
              <a:cs typeface="Calibri" panose="020F0502020204030204" pitchFamily="34" charset="0"/>
            </a:endParaRPr>
          </a:p>
          <a:p>
            <a:pPr algn="ctr"/>
            <a:r>
              <a:rPr lang="en-GB" sz="2800" dirty="0">
                <a:solidFill>
                  <a:schemeClr val="tx1"/>
                </a:solidFill>
                <a:latin typeface="Calibri" panose="020F0502020204030204" pitchFamily="34" charset="0"/>
                <a:cs typeface="Calibri" panose="020F0502020204030204" pitchFamily="34" charset="0"/>
              </a:rPr>
              <a:t> Τομέας της </a:t>
            </a:r>
            <a:r>
              <a:rPr lang="el-GR" sz="2800" dirty="0">
                <a:solidFill>
                  <a:schemeClr val="tx1"/>
                </a:solidFill>
                <a:latin typeface="Calibri" panose="020F0502020204030204" pitchFamily="34" charset="0"/>
                <a:cs typeface="Calibri" panose="020F0502020204030204" pitchFamily="34" charset="0"/>
              </a:rPr>
              <a:t>Κ</a:t>
            </a:r>
            <a:r>
              <a:rPr lang="en-GB" sz="2800" dirty="0" err="1">
                <a:solidFill>
                  <a:schemeClr val="tx1"/>
                </a:solidFill>
                <a:latin typeface="Calibri" panose="020F0502020204030204" pitchFamily="34" charset="0"/>
                <a:cs typeface="Calibri" panose="020F0502020204030204" pitchFamily="34" charset="0"/>
              </a:rPr>
              <a:t>οινωνί</a:t>
            </a:r>
            <a:r>
              <a:rPr lang="en-GB" sz="2800" dirty="0">
                <a:solidFill>
                  <a:schemeClr val="tx1"/>
                </a:solidFill>
                <a:latin typeface="Calibri" panose="020F0502020204030204" pitchFamily="34" charset="0"/>
                <a:cs typeface="Calibri" panose="020F0502020204030204" pitchFamily="34" charset="0"/>
              </a:rPr>
              <a:t>ας των </a:t>
            </a:r>
            <a:r>
              <a:rPr lang="el-GR" sz="2800" dirty="0">
                <a:solidFill>
                  <a:schemeClr val="tx1"/>
                </a:solidFill>
                <a:latin typeface="Calibri" panose="020F0502020204030204" pitchFamily="34" charset="0"/>
                <a:cs typeface="Calibri" panose="020F0502020204030204" pitchFamily="34" charset="0"/>
              </a:rPr>
              <a:t>Π</a:t>
            </a:r>
            <a:r>
              <a:rPr lang="en-GB" sz="2800" dirty="0" err="1">
                <a:solidFill>
                  <a:schemeClr val="tx1"/>
                </a:solidFill>
                <a:latin typeface="Calibri" panose="020F0502020204030204" pitchFamily="34" charset="0"/>
                <a:cs typeface="Calibri" panose="020F0502020204030204" pitchFamily="34" charset="0"/>
              </a:rPr>
              <a:t>ολιτών</a:t>
            </a:r>
            <a:r>
              <a:rPr lang="en-GB" sz="2800" dirty="0">
                <a:solidFill>
                  <a:schemeClr val="tx1"/>
                </a:solidFill>
                <a:latin typeface="Calibri" panose="020F0502020204030204" pitchFamily="34" charset="0"/>
                <a:cs typeface="Calibri" panose="020F0502020204030204" pitchFamily="34" charset="0"/>
              </a:rPr>
              <a:t> στην Κύπρο;</a:t>
            </a:r>
          </a:p>
          <a:p>
            <a:pPr algn="ctr"/>
            <a:endParaRPr lang="en-GB" sz="2800" dirty="0">
              <a:solidFill>
                <a:schemeClr val="tx1"/>
              </a:solidFill>
              <a:latin typeface="Calibri" panose="020F0502020204030204" pitchFamily="34" charset="0"/>
              <a:cs typeface="Calibri" panose="020F0502020204030204" pitchFamily="34" charset="0"/>
            </a:endParaRPr>
          </a:p>
          <a:p>
            <a:pPr algn="ctr"/>
            <a:r>
              <a:rPr lang="en-GB" dirty="0">
                <a:solidFill>
                  <a:schemeClr val="tx1"/>
                </a:solidFill>
                <a:latin typeface="Calibri" panose="020F0502020204030204" pitchFamily="34" charset="0"/>
                <a:cs typeface="Calibri" panose="020F0502020204030204" pitchFamily="34" charset="0"/>
              </a:rPr>
              <a:t>Συζητήστε σε μικρές ομάδες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c2d15b987_1_3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err="1"/>
              <a:t>Προκλήσεις</a:t>
            </a:r>
            <a:r>
              <a:rPr lang="en-GB" b="1" dirty="0"/>
              <a:t> π</a:t>
            </a:r>
            <a:r>
              <a:rPr lang="en-GB" b="1" dirty="0" err="1"/>
              <a:t>ου</a:t>
            </a:r>
            <a:r>
              <a:rPr lang="en-GB" b="1" dirty="0"/>
              <a:t> α</a:t>
            </a:r>
            <a:r>
              <a:rPr lang="en-GB" b="1" dirty="0" err="1"/>
              <a:t>ντιμετω</a:t>
            </a:r>
            <a:r>
              <a:rPr lang="en-GB" b="1" dirty="0"/>
              <a:t>πίζουν οι ΟΚ</a:t>
            </a:r>
            <a:r>
              <a:rPr lang="el-GR" b="1" dirty="0"/>
              <a:t>τ</a:t>
            </a:r>
            <a:r>
              <a:rPr lang="en-GB" b="1" dirty="0"/>
              <a:t>Π </a:t>
            </a:r>
            <a:r>
              <a:rPr lang="en-GB" b="1" dirty="0" err="1"/>
              <a:t>στην</a:t>
            </a:r>
            <a:r>
              <a:rPr lang="en-GB" b="1" dirty="0"/>
              <a:t> </a:t>
            </a:r>
            <a:r>
              <a:rPr lang="en-GB" b="1" dirty="0" err="1"/>
              <a:t>Κύ</a:t>
            </a:r>
            <a:r>
              <a:rPr lang="en-GB" b="1" dirty="0"/>
              <a:t>προ I</a:t>
            </a:r>
            <a:endParaRPr b="1" dirty="0"/>
          </a:p>
        </p:txBody>
      </p:sp>
      <p:sp>
        <p:nvSpPr>
          <p:cNvPr id="115" name="Google Shape;115;g25c2d15b987_1_35"/>
          <p:cNvSpPr/>
          <p:nvPr/>
        </p:nvSpPr>
        <p:spPr>
          <a:xfrm>
            <a:off x="3925446" y="1463770"/>
            <a:ext cx="4668300" cy="46683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6" name="Google Shape;116;g25c2d15b987_1_35"/>
          <p:cNvGrpSpPr/>
          <p:nvPr/>
        </p:nvGrpSpPr>
        <p:grpSpPr>
          <a:xfrm>
            <a:off x="4815580" y="1162056"/>
            <a:ext cx="2887928" cy="2887928"/>
            <a:chOff x="3611776" y="414352"/>
            <a:chExt cx="2166000" cy="2166000"/>
          </a:xfrm>
        </p:grpSpPr>
        <p:sp>
          <p:nvSpPr>
            <p:cNvPr id="117" name="Google Shape;117;g25c2d15b987_1_35"/>
            <p:cNvSpPr/>
            <p:nvPr/>
          </p:nvSpPr>
          <p:spPr>
            <a:xfrm>
              <a:off x="3611776" y="414352"/>
              <a:ext cx="2166000" cy="2166000"/>
            </a:xfrm>
            <a:prstGeom prst="ellipse">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g25c2d15b987_1_35"/>
            <p:cNvSpPr txBox="1"/>
            <p:nvPr/>
          </p:nvSpPr>
          <p:spPr>
            <a:xfrm>
              <a:off x="3967546" y="1027503"/>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dirty="0">
                  <a:solidFill>
                    <a:srgbClr val="FFFFFF"/>
                  </a:solidFill>
                  <a:latin typeface="Roboto"/>
                  <a:ea typeface="Roboto"/>
                  <a:cs typeface="Roboto"/>
                  <a:sym typeface="Roboto"/>
                </a:rPr>
                <a:t>Χα</a:t>
              </a:r>
              <a:r>
                <a:rPr lang="en-GB" sz="1300" dirty="0" err="1">
                  <a:solidFill>
                    <a:srgbClr val="FFFFFF"/>
                  </a:solidFill>
                  <a:latin typeface="Roboto"/>
                  <a:ea typeface="Roboto"/>
                  <a:cs typeface="Roboto"/>
                  <a:sym typeface="Roboto"/>
                </a:rPr>
                <a:t>μηλή</a:t>
              </a:r>
              <a:r>
                <a:rPr lang="en-GB" sz="1300" dirty="0">
                  <a:solidFill>
                    <a:srgbClr val="FFFFFF"/>
                  </a:solidFill>
                  <a:latin typeface="Roboto"/>
                  <a:ea typeface="Roboto"/>
                  <a:cs typeface="Roboto"/>
                  <a:sym typeface="Roboto"/>
                </a:rPr>
                <a:t> </a:t>
              </a:r>
              <a:r>
                <a:rPr lang="en-GB" sz="1300" dirty="0" err="1">
                  <a:solidFill>
                    <a:srgbClr val="FFFFFF"/>
                  </a:solidFill>
                  <a:latin typeface="Roboto"/>
                  <a:ea typeface="Roboto"/>
                  <a:cs typeface="Roboto"/>
                  <a:sym typeface="Roboto"/>
                </a:rPr>
                <a:t>συμμετοχή</a:t>
              </a:r>
              <a:r>
                <a:rPr lang="el-GR" sz="1300" dirty="0">
                  <a:solidFill>
                    <a:srgbClr val="FFFFFF"/>
                  </a:solidFill>
                  <a:latin typeface="Roboto"/>
                  <a:ea typeface="Roboto"/>
                  <a:cs typeface="Roboto"/>
                  <a:sym typeface="Roboto"/>
                </a:rPr>
                <a:t> πολιτών</a:t>
              </a:r>
              <a:endParaRPr sz="1300" dirty="0">
                <a:solidFill>
                  <a:srgbClr val="FFFFFF"/>
                </a:solidFill>
                <a:latin typeface="Roboto"/>
                <a:ea typeface="Roboto"/>
                <a:cs typeface="Roboto"/>
                <a:sym typeface="Roboto"/>
              </a:endParaRPr>
            </a:p>
          </p:txBody>
        </p:sp>
      </p:grpSp>
      <p:grpSp>
        <p:nvGrpSpPr>
          <p:cNvPr id="119" name="Google Shape;119;g25c2d15b987_1_35"/>
          <p:cNvGrpSpPr/>
          <p:nvPr/>
        </p:nvGrpSpPr>
        <p:grpSpPr>
          <a:xfrm>
            <a:off x="6082859" y="2710418"/>
            <a:ext cx="2887928" cy="2887928"/>
            <a:chOff x="4562258" y="2032864"/>
            <a:chExt cx="2166000" cy="2166000"/>
          </a:xfrm>
        </p:grpSpPr>
        <p:sp>
          <p:nvSpPr>
            <p:cNvPr id="120" name="Google Shape;120;g25c2d15b987_1_35"/>
            <p:cNvSpPr/>
            <p:nvPr/>
          </p:nvSpPr>
          <p:spPr>
            <a:xfrm>
              <a:off x="4562258" y="2032864"/>
              <a:ext cx="2166000" cy="2166000"/>
            </a:xfrm>
            <a:prstGeom prst="ellipse">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g25c2d15b987_1_35"/>
            <p:cNvSpPr txBox="1"/>
            <p:nvPr/>
          </p:nvSpPr>
          <p:spPr>
            <a:xfrm>
              <a:off x="5079846"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Περιορισμένοι ανθρώπινοι πόροι</a:t>
              </a:r>
              <a:endParaRPr sz="1300">
                <a:solidFill>
                  <a:srgbClr val="FFFFFF"/>
                </a:solidFill>
                <a:latin typeface="Roboto"/>
                <a:ea typeface="Roboto"/>
                <a:cs typeface="Roboto"/>
                <a:sym typeface="Roboto"/>
              </a:endParaRPr>
            </a:p>
          </p:txBody>
        </p:sp>
      </p:grpSp>
      <p:grpSp>
        <p:nvGrpSpPr>
          <p:cNvPr id="122" name="Google Shape;122;g25c2d15b987_1_35"/>
          <p:cNvGrpSpPr/>
          <p:nvPr/>
        </p:nvGrpSpPr>
        <p:grpSpPr>
          <a:xfrm>
            <a:off x="3603744" y="2710418"/>
            <a:ext cx="2887928" cy="2887928"/>
            <a:chOff x="2702876" y="2032864"/>
            <a:chExt cx="2166000" cy="2166000"/>
          </a:xfrm>
        </p:grpSpPr>
        <p:sp>
          <p:nvSpPr>
            <p:cNvPr id="123" name="Google Shape;123;g25c2d15b987_1_35"/>
            <p:cNvSpPr/>
            <p:nvPr/>
          </p:nvSpPr>
          <p:spPr>
            <a:xfrm>
              <a:off x="2702876" y="2032864"/>
              <a:ext cx="2166000" cy="2166000"/>
            </a:xfrm>
            <a:prstGeom prst="ellipse">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g25c2d15b987_1_35"/>
            <p:cNvSpPr txBox="1"/>
            <p:nvPr/>
          </p:nvSpPr>
          <p:spPr>
            <a:xfrm>
              <a:off x="2855281"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Μικρός τομέας</a:t>
              </a:r>
              <a:endParaRPr sz="1300">
                <a:solidFill>
                  <a:srgbClr val="FFFFFF"/>
                </a:solidFill>
                <a:latin typeface="Roboto"/>
                <a:ea typeface="Roboto"/>
                <a:cs typeface="Roboto"/>
                <a:sym typeface="Roboto"/>
              </a:endParaRPr>
            </a:p>
          </p:txBody>
        </p:sp>
      </p:grpSp>
      <p:sp>
        <p:nvSpPr>
          <p:cNvPr id="125" name="Google Shape;125;g25c2d15b987_1_35"/>
          <p:cNvSpPr/>
          <p:nvPr/>
        </p:nvSpPr>
        <p:spPr>
          <a:xfrm>
            <a:off x="5446240" y="2823588"/>
            <a:ext cx="1634400" cy="16344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12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5c2d15b987_1_74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err="1"/>
              <a:t>Προκλήσεις</a:t>
            </a:r>
            <a:r>
              <a:rPr lang="en-GB" b="1" dirty="0"/>
              <a:t> π</a:t>
            </a:r>
            <a:r>
              <a:rPr lang="en-GB" b="1" dirty="0" err="1"/>
              <a:t>ου</a:t>
            </a:r>
            <a:r>
              <a:rPr lang="en-GB" b="1" dirty="0"/>
              <a:t> α</a:t>
            </a:r>
            <a:r>
              <a:rPr lang="en-GB" b="1" dirty="0" err="1"/>
              <a:t>ντιμετω</a:t>
            </a:r>
            <a:r>
              <a:rPr lang="en-GB" b="1" dirty="0"/>
              <a:t>πίζουν οι ΟΚ</a:t>
            </a:r>
            <a:r>
              <a:rPr lang="el-GR" b="1" dirty="0"/>
              <a:t>τ</a:t>
            </a:r>
            <a:r>
              <a:rPr lang="en-GB" b="1" dirty="0"/>
              <a:t>Π </a:t>
            </a:r>
            <a:r>
              <a:rPr lang="en-GB" b="1" dirty="0" err="1"/>
              <a:t>στην</a:t>
            </a:r>
            <a:r>
              <a:rPr lang="en-GB" b="1" dirty="0"/>
              <a:t> </a:t>
            </a:r>
            <a:r>
              <a:rPr lang="en-GB" b="1" dirty="0" err="1"/>
              <a:t>Κύ</a:t>
            </a:r>
            <a:r>
              <a:rPr lang="en-GB" b="1" dirty="0"/>
              <a:t>προ II</a:t>
            </a:r>
            <a:endParaRPr b="1" dirty="0"/>
          </a:p>
        </p:txBody>
      </p:sp>
      <p:sp>
        <p:nvSpPr>
          <p:cNvPr id="131" name="Google Shape;131;g25c2d15b987_1_740"/>
          <p:cNvSpPr/>
          <p:nvPr/>
        </p:nvSpPr>
        <p:spPr>
          <a:xfrm>
            <a:off x="3925446" y="1463770"/>
            <a:ext cx="4668300" cy="46683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2" name="Google Shape;132;g25c2d15b987_1_740"/>
          <p:cNvGrpSpPr/>
          <p:nvPr/>
        </p:nvGrpSpPr>
        <p:grpSpPr>
          <a:xfrm>
            <a:off x="4815580" y="1162056"/>
            <a:ext cx="2887928" cy="2887928"/>
            <a:chOff x="3611776" y="414352"/>
            <a:chExt cx="2166000" cy="2166000"/>
          </a:xfrm>
        </p:grpSpPr>
        <p:sp>
          <p:nvSpPr>
            <p:cNvPr id="133" name="Google Shape;133;g25c2d15b987_1_740"/>
            <p:cNvSpPr/>
            <p:nvPr/>
          </p:nvSpPr>
          <p:spPr>
            <a:xfrm>
              <a:off x="3611776" y="414352"/>
              <a:ext cx="2166000" cy="2166000"/>
            </a:xfrm>
            <a:prstGeom prst="ellipse">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 name="Google Shape;134;g25c2d15b987_1_740"/>
            <p:cNvSpPr txBox="1"/>
            <p:nvPr/>
          </p:nvSpPr>
          <p:spPr>
            <a:xfrm>
              <a:off x="3967546" y="1027503"/>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Πρόσβαση σε χρηματοδότηση για μικρές οργανώσεις</a:t>
              </a:r>
              <a:endParaRPr sz="1300">
                <a:solidFill>
                  <a:srgbClr val="FFFFFF"/>
                </a:solidFill>
                <a:latin typeface="Roboto"/>
                <a:ea typeface="Roboto"/>
                <a:cs typeface="Roboto"/>
                <a:sym typeface="Roboto"/>
              </a:endParaRPr>
            </a:p>
          </p:txBody>
        </p:sp>
      </p:grpSp>
      <p:grpSp>
        <p:nvGrpSpPr>
          <p:cNvPr id="135" name="Google Shape;135;g25c2d15b987_1_740"/>
          <p:cNvGrpSpPr/>
          <p:nvPr/>
        </p:nvGrpSpPr>
        <p:grpSpPr>
          <a:xfrm>
            <a:off x="6082859" y="2710418"/>
            <a:ext cx="2887928" cy="2887928"/>
            <a:chOff x="4562258" y="2032864"/>
            <a:chExt cx="2166000" cy="2166000"/>
          </a:xfrm>
        </p:grpSpPr>
        <p:sp>
          <p:nvSpPr>
            <p:cNvPr id="136" name="Google Shape;136;g25c2d15b987_1_740"/>
            <p:cNvSpPr/>
            <p:nvPr/>
          </p:nvSpPr>
          <p:spPr>
            <a:xfrm>
              <a:off x="4562258" y="2032864"/>
              <a:ext cx="2166000" cy="2166000"/>
            </a:xfrm>
            <a:prstGeom prst="ellipse">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g25c2d15b987_1_740"/>
            <p:cNvSpPr txBox="1"/>
            <p:nvPr/>
          </p:nvSpPr>
          <p:spPr>
            <a:xfrm>
              <a:off x="5079846"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Νομικό πλαίσιο</a:t>
              </a:r>
              <a:endParaRPr sz="1300">
                <a:solidFill>
                  <a:srgbClr val="FFFFFF"/>
                </a:solidFill>
                <a:latin typeface="Roboto"/>
                <a:ea typeface="Roboto"/>
                <a:cs typeface="Roboto"/>
                <a:sym typeface="Roboto"/>
              </a:endParaRPr>
            </a:p>
          </p:txBody>
        </p:sp>
      </p:grpSp>
      <p:grpSp>
        <p:nvGrpSpPr>
          <p:cNvPr id="138" name="Google Shape;138;g25c2d15b987_1_740"/>
          <p:cNvGrpSpPr/>
          <p:nvPr/>
        </p:nvGrpSpPr>
        <p:grpSpPr>
          <a:xfrm>
            <a:off x="3603744" y="2710418"/>
            <a:ext cx="2887928" cy="2887928"/>
            <a:chOff x="2702876" y="2032864"/>
            <a:chExt cx="2166000" cy="2166000"/>
          </a:xfrm>
        </p:grpSpPr>
        <p:sp>
          <p:nvSpPr>
            <p:cNvPr id="139" name="Google Shape;139;g25c2d15b987_1_740"/>
            <p:cNvSpPr/>
            <p:nvPr/>
          </p:nvSpPr>
          <p:spPr>
            <a:xfrm>
              <a:off x="2702876" y="2032864"/>
              <a:ext cx="2166000" cy="2166000"/>
            </a:xfrm>
            <a:prstGeom prst="ellipse">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g25c2d15b987_1_740"/>
            <p:cNvSpPr txBox="1"/>
            <p:nvPr/>
          </p:nvSpPr>
          <p:spPr>
            <a:xfrm>
              <a:off x="2855281"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Διοικητική και γραφειοκρατική επιβάρυνση</a:t>
              </a:r>
              <a:endParaRPr sz="1300">
                <a:solidFill>
                  <a:srgbClr val="FFFFFF"/>
                </a:solidFill>
                <a:latin typeface="Roboto"/>
                <a:ea typeface="Roboto"/>
                <a:cs typeface="Roboto"/>
                <a:sym typeface="Roboto"/>
              </a:endParaRPr>
            </a:p>
          </p:txBody>
        </p:sp>
      </p:grpSp>
      <p:sp>
        <p:nvSpPr>
          <p:cNvPr id="141" name="Google Shape;141;g25c2d15b987_1_740"/>
          <p:cNvSpPr/>
          <p:nvPr/>
        </p:nvSpPr>
        <p:spPr>
          <a:xfrm>
            <a:off x="5446240" y="2823588"/>
            <a:ext cx="1634400" cy="16344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Ομαδική δραστηριότητα (Φύλλο εργασίας)</a:t>
            </a:r>
            <a:endParaRPr b="1"/>
          </a:p>
        </p:txBody>
      </p:sp>
      <p:sp>
        <p:nvSpPr>
          <p:cNvPr id="147" name="Google Shape;147;p32"/>
          <p:cNvSpPr txBox="1">
            <a:spLocks noGrp="1"/>
          </p:cNvSpPr>
          <p:nvPr>
            <p:ph type="body" idx="1"/>
          </p:nvPr>
        </p:nvSpPr>
        <p:spPr>
          <a:xfrm>
            <a:off x="528744" y="1511321"/>
            <a:ext cx="4904782" cy="4656285"/>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1000"/>
              </a:spcBef>
              <a:spcAft>
                <a:spcPts val="0"/>
              </a:spcAft>
              <a:buSzPts val="1800"/>
              <a:buNone/>
            </a:pPr>
            <a:r>
              <a:rPr lang="en-GB" sz="2400" b="1" dirty="0">
                <a:solidFill>
                  <a:srgbClr val="187498"/>
                </a:solidFill>
              </a:rPr>
              <a:t>ΠΟΙΑ </a:t>
            </a:r>
            <a:r>
              <a:rPr lang="el-GR" sz="2400" b="1" dirty="0">
                <a:solidFill>
                  <a:srgbClr val="187498"/>
                </a:solidFill>
              </a:rPr>
              <a:t>ΕΙ</a:t>
            </a:r>
            <a:r>
              <a:rPr lang="en-GB" sz="2400" b="1" dirty="0">
                <a:solidFill>
                  <a:srgbClr val="187498"/>
                </a:solidFill>
              </a:rPr>
              <a:t>ΝΑΙ ΤΑ ΒΑΣΙΚ</a:t>
            </a:r>
            <a:r>
              <a:rPr lang="el-GR" sz="2400" b="1" dirty="0">
                <a:solidFill>
                  <a:srgbClr val="187498"/>
                </a:solidFill>
              </a:rPr>
              <a:t>Α</a:t>
            </a:r>
            <a:r>
              <a:rPr lang="en-GB" sz="2400" b="1" dirty="0">
                <a:solidFill>
                  <a:srgbClr val="187498"/>
                </a:solidFill>
              </a:rPr>
              <a:t> ΚΟΙΝΩΝΙΚ</a:t>
            </a:r>
            <a:r>
              <a:rPr lang="el-GR" sz="2400" b="1" dirty="0">
                <a:solidFill>
                  <a:srgbClr val="187498"/>
                </a:solidFill>
              </a:rPr>
              <a:t>Α</a:t>
            </a:r>
            <a:r>
              <a:rPr lang="en-GB" sz="2400" b="1" dirty="0">
                <a:solidFill>
                  <a:srgbClr val="187498"/>
                </a:solidFill>
              </a:rPr>
              <a:t> ΖΗΤ</a:t>
            </a:r>
            <a:r>
              <a:rPr lang="el-GR" sz="2400" b="1" dirty="0">
                <a:solidFill>
                  <a:srgbClr val="187498"/>
                </a:solidFill>
              </a:rPr>
              <a:t>Η</a:t>
            </a:r>
            <a:r>
              <a:rPr lang="en-GB" sz="2400" b="1" dirty="0">
                <a:solidFill>
                  <a:srgbClr val="187498"/>
                </a:solidFill>
              </a:rPr>
              <a:t>ΜΑΤΑ ΚΑΙ ΠΡΟΚΛ</a:t>
            </a:r>
            <a:r>
              <a:rPr lang="el-GR" sz="2400" b="1" dirty="0">
                <a:solidFill>
                  <a:srgbClr val="187498"/>
                </a:solidFill>
              </a:rPr>
              <a:t>Η</a:t>
            </a:r>
            <a:r>
              <a:rPr lang="en-GB" sz="2400" b="1" dirty="0">
                <a:solidFill>
                  <a:srgbClr val="187498"/>
                </a:solidFill>
              </a:rPr>
              <a:t>ΣΕΙΣ ΣΤΗΝ ΠΕΡΙΟΧ</a:t>
            </a:r>
            <a:r>
              <a:rPr lang="el-GR" sz="2400" b="1" dirty="0">
                <a:solidFill>
                  <a:srgbClr val="187498"/>
                </a:solidFill>
              </a:rPr>
              <a:t>Η</a:t>
            </a:r>
            <a:r>
              <a:rPr lang="en-GB" sz="2400" b="1" dirty="0">
                <a:solidFill>
                  <a:srgbClr val="187498"/>
                </a:solidFill>
              </a:rPr>
              <a:t> ΣΑΣ;</a:t>
            </a:r>
            <a:endParaRPr sz="2400" b="1" dirty="0">
              <a:solidFill>
                <a:srgbClr val="187498"/>
              </a:solidFill>
            </a:endParaRPr>
          </a:p>
          <a:p>
            <a:pPr marL="0" marR="0" lvl="0" indent="0" algn="just" rtl="0">
              <a:lnSpc>
                <a:spcPct val="90000"/>
              </a:lnSpc>
              <a:spcBef>
                <a:spcPts val="1000"/>
              </a:spcBef>
              <a:spcAft>
                <a:spcPts val="0"/>
              </a:spcAft>
              <a:buClr>
                <a:srgbClr val="000000"/>
              </a:buClr>
              <a:buSzPts val="1800"/>
              <a:buFont typeface="Arial"/>
              <a:buNone/>
            </a:pPr>
            <a:endParaRPr b="1" dirty="0"/>
          </a:p>
        </p:txBody>
      </p:sp>
      <p:pic>
        <p:nvPicPr>
          <p:cNvPr id="148" name="Google Shape;148;p32"/>
          <p:cNvPicPr preferRelativeResize="0"/>
          <p:nvPr/>
        </p:nvPicPr>
        <p:blipFill rotWithShape="1">
          <a:blip r:embed="rId3">
            <a:alphaModFix/>
          </a:blip>
          <a:srcRect/>
          <a:stretch/>
        </p:blipFill>
        <p:spPr>
          <a:xfrm>
            <a:off x="6263953" y="1875452"/>
            <a:ext cx="5798409" cy="42174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Μαθησιακοί στόχοι</a:t>
            </a:r>
            <a:endParaRPr b="1"/>
          </a:p>
        </p:txBody>
      </p:sp>
      <p:sp>
        <p:nvSpPr>
          <p:cNvPr id="59" name="Google Shape;59;p2"/>
          <p:cNvSpPr/>
          <p:nvPr/>
        </p:nvSpPr>
        <p:spPr>
          <a:xfrm>
            <a:off x="357400" y="1831050"/>
            <a:ext cx="7073700" cy="3285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800"/>
              <a:buFont typeface="Arial"/>
              <a:buNone/>
            </a:pPr>
            <a:r>
              <a:rPr lang="en-GB" sz="1800" b="0" i="0" u="none" strike="noStrike" cap="none" dirty="0">
                <a:solidFill>
                  <a:srgbClr val="000000"/>
                </a:solidFill>
                <a:latin typeface="Calibri"/>
                <a:ea typeface="Calibri"/>
                <a:cs typeface="Calibri"/>
                <a:sym typeface="Calibri"/>
              </a:rPr>
              <a:t>Με την ολοκλήρωση αυτής </a:t>
            </a:r>
            <a:r>
              <a:rPr lang="en-GB" sz="1800" b="0" i="0" u="none" strike="noStrike" cap="none" dirty="0" err="1">
                <a:solidFill>
                  <a:srgbClr val="000000"/>
                </a:solidFill>
                <a:latin typeface="Calibri"/>
                <a:ea typeface="Calibri"/>
                <a:cs typeface="Calibri"/>
                <a:sym typeface="Calibri"/>
              </a:rPr>
              <a:t>της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ενότητ</a:t>
            </a:r>
            <a:r>
              <a:rPr lang="en-GB" sz="1800" b="0" i="0" u="none" strike="noStrike" cap="none" dirty="0">
                <a:solidFill>
                  <a:srgbClr val="000000"/>
                </a:solidFill>
                <a:latin typeface="Calibri"/>
                <a:ea typeface="Calibri"/>
                <a:cs typeface="Calibri"/>
                <a:sym typeface="Calibri"/>
              </a:rPr>
              <a:t>ας, οι εκπαιδευόμενοι θα είναι σε θέση να:</a:t>
            </a:r>
            <a:endParaRPr sz="1800" dirty="0"/>
          </a:p>
          <a:p>
            <a:pPr marL="0" marR="0" lvl="0" indent="0" algn="just" rtl="0">
              <a:lnSpc>
                <a:spcPct val="90000"/>
              </a:lnSpc>
              <a:spcBef>
                <a:spcPts val="0"/>
              </a:spcBef>
              <a:spcAft>
                <a:spcPts val="0"/>
              </a:spcAft>
              <a:buClr>
                <a:schemeClr val="accent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accent1"/>
              </a:buClr>
              <a:buSzPts val="1800"/>
              <a:buFont typeface="Arial"/>
              <a:buNone/>
            </a:pPr>
            <a:r>
              <a:rPr lang="en-GB" sz="1800" dirty="0">
                <a:latin typeface="Calibri"/>
                <a:ea typeface="Calibri"/>
                <a:cs typeface="Calibri"/>
                <a:sym typeface="Calibri"/>
              </a:rPr>
              <a:t>- </a:t>
            </a:r>
            <a:r>
              <a:rPr lang="el-GR" sz="1800" dirty="0">
                <a:latin typeface="Calibri"/>
                <a:ea typeface="Calibri"/>
                <a:cs typeface="Calibri"/>
                <a:sym typeface="Calibri"/>
              </a:rPr>
              <a:t>Αποκτήσουν </a:t>
            </a:r>
            <a:r>
              <a:rPr lang="en-GB" sz="1800" dirty="0" err="1">
                <a:latin typeface="Calibri"/>
                <a:ea typeface="Calibri"/>
                <a:cs typeface="Calibri"/>
                <a:sym typeface="Calibri"/>
              </a:rPr>
              <a:t>μι</a:t>
            </a:r>
            <a:r>
              <a:rPr lang="en-GB" sz="1800" dirty="0">
                <a:latin typeface="Calibri"/>
                <a:ea typeface="Calibri"/>
                <a:cs typeface="Calibri"/>
                <a:sym typeface="Calibri"/>
              </a:rPr>
              <a:t>α ολοκληρωμένη κατανόηση των ΜΚΟ που δραστηριοποιούνται στην Κύπρο</a:t>
            </a:r>
            <a:endParaRPr sz="1800" b="0" i="0" u="none" strike="noStrike" cap="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accent1"/>
              </a:buClr>
              <a:buSzPts val="1800"/>
              <a:buFont typeface="Arial"/>
              <a:buNone/>
            </a:pPr>
            <a:r>
              <a:rPr lang="en-GB" sz="1800" dirty="0">
                <a:latin typeface="Calibri"/>
                <a:ea typeface="Calibri"/>
                <a:cs typeface="Calibri"/>
                <a:sym typeface="Calibri"/>
              </a:rPr>
              <a:t>- </a:t>
            </a:r>
            <a:r>
              <a:rPr lang="el-GR" sz="1800" dirty="0">
                <a:latin typeface="Calibri"/>
                <a:ea typeface="Calibri"/>
                <a:cs typeface="Calibri"/>
                <a:sym typeface="Calibri"/>
              </a:rPr>
              <a:t>Αναγνωρίσουν </a:t>
            </a:r>
            <a:r>
              <a:rPr lang="en-GB" sz="1800" dirty="0" err="1">
                <a:latin typeface="Calibri"/>
                <a:ea typeface="Calibri"/>
                <a:cs typeface="Calibri"/>
                <a:sym typeface="Calibri"/>
              </a:rPr>
              <a:t>τις</a:t>
            </a:r>
            <a:r>
              <a:rPr lang="en-GB" sz="1800" dirty="0">
                <a:latin typeface="Calibri"/>
                <a:ea typeface="Calibri"/>
                <a:cs typeface="Calibri"/>
                <a:sym typeface="Calibri"/>
              </a:rPr>
              <a:t> βασικές προκλήσεις που αντιμετωπίζουν σήμερα οι ΜΚΟ στην Κύπρο</a:t>
            </a:r>
            <a:endParaRPr sz="1800" b="0" i="0" u="none" strike="noStrike" cap="none" dirty="0">
              <a:solidFill>
                <a:schemeClr val="dk1"/>
              </a:solidFill>
              <a:latin typeface="Arial"/>
              <a:ea typeface="Arial"/>
              <a:cs typeface="Arial"/>
              <a:sym typeface="Arial"/>
            </a:endParaRPr>
          </a:p>
        </p:txBody>
      </p:sp>
      <p:pic>
        <p:nvPicPr>
          <p:cNvPr id="60" name="Google Shape;60;p2"/>
          <p:cNvPicPr preferRelativeResize="0"/>
          <p:nvPr/>
        </p:nvPicPr>
        <p:blipFill rotWithShape="1">
          <a:blip r:embed="rId3">
            <a:alphaModFix/>
          </a:blip>
          <a:srcRect/>
          <a:stretch/>
        </p:blipFill>
        <p:spPr>
          <a:xfrm>
            <a:off x="9221575" y="4182210"/>
            <a:ext cx="2571055" cy="25710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body" idx="1"/>
          </p:nvPr>
        </p:nvSpPr>
        <p:spPr>
          <a:xfrm>
            <a:off x="399375" y="1449400"/>
            <a:ext cx="7132200" cy="44010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None/>
            </a:pPr>
            <a:r>
              <a:rPr lang="en-GB" dirty="0"/>
              <a:t>Ο κυπριακός τομέας της κοινωνίας των πολιτών είναι μια ζωντανή και ποικίλη συνιστώσα του πολιτικού και κοινωνικού τοπίου της χώρας. Περιλαμβάνει ένα ευρύ φάσμα ενδιαφερομένων, όπως:</a:t>
            </a:r>
            <a:endParaRPr dirty="0"/>
          </a:p>
          <a:p>
            <a:pPr marL="457200" lvl="0" indent="-342900" algn="just" rtl="0">
              <a:lnSpc>
                <a:spcPct val="100000"/>
              </a:lnSpc>
              <a:spcBef>
                <a:spcPts val="0"/>
              </a:spcBef>
              <a:spcAft>
                <a:spcPts val="0"/>
              </a:spcAft>
              <a:buSzPts val="1800"/>
              <a:buFont typeface="Wingdings" panose="05000000000000000000" pitchFamily="2" charset="2"/>
              <a:buChar char="§"/>
            </a:pPr>
            <a:r>
              <a:rPr lang="en-GB" dirty="0">
                <a:solidFill>
                  <a:srgbClr val="3B3842"/>
                </a:solidFill>
              </a:rPr>
              <a:t>Μη κυβερνητικές οργανώσεις (ΜΚΟ)</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Κοινοτικές ομάδες</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Φοιτητικές Ενώσεις</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Συνδικάτα</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Θρησκευτικές και εκπαιδευτικές οργανώσεις</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Τοπικοί ηθοποιοί</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Άλλες επίσημες και ανεπίσημες κοινοτικές οργανώσεις</a:t>
            </a:r>
            <a:endParaRPr dirty="0">
              <a:solidFill>
                <a:srgbClr val="3B3842"/>
              </a:solidFill>
            </a:endParaRPr>
          </a:p>
          <a:p>
            <a:pPr marL="457200" lvl="0" indent="0" algn="just" rtl="0">
              <a:lnSpc>
                <a:spcPct val="150000"/>
              </a:lnSpc>
              <a:spcBef>
                <a:spcPts val="1000"/>
              </a:spcBef>
              <a:spcAft>
                <a:spcPts val="0"/>
              </a:spcAft>
              <a:buNone/>
            </a:pPr>
            <a:endParaRPr dirty="0"/>
          </a:p>
        </p:txBody>
      </p:sp>
      <p:sp>
        <p:nvSpPr>
          <p:cNvPr id="66" name="Google Shape;66;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Εισαγωγή</a:t>
            </a:r>
            <a:endParaRPr b="1"/>
          </a:p>
        </p:txBody>
      </p:sp>
      <p:pic>
        <p:nvPicPr>
          <p:cNvPr id="67" name="Google Shape;67;p3"/>
          <p:cNvPicPr preferRelativeResize="0"/>
          <p:nvPr/>
        </p:nvPicPr>
        <p:blipFill>
          <a:blip r:embed="rId3">
            <a:alphaModFix/>
          </a:blip>
          <a:stretch>
            <a:fillRect/>
          </a:stretch>
        </p:blipFill>
        <p:spPr>
          <a:xfrm>
            <a:off x="6886075" y="2339800"/>
            <a:ext cx="4647675" cy="2795875"/>
          </a:xfrm>
          <a:prstGeom prst="rect">
            <a:avLst/>
          </a:prstGeom>
          <a:noFill/>
          <a:ln>
            <a:noFill/>
          </a:ln>
        </p:spPr>
      </p:pic>
      <p:sp>
        <p:nvSpPr>
          <p:cNvPr id="2" name="Rectangle 1"/>
          <p:cNvSpPr/>
          <p:nvPr/>
        </p:nvSpPr>
        <p:spPr>
          <a:xfrm>
            <a:off x="831273" y="1130531"/>
            <a:ext cx="10507287" cy="5353396"/>
          </a:xfrm>
          <a:prstGeom prst="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600" b="1" dirty="0">
                <a:solidFill>
                  <a:schemeClr val="tx1"/>
                </a:solidFill>
                <a:latin typeface="Calibri" panose="020F0502020204030204" pitchFamily="34" charset="0"/>
                <a:cs typeface="Calibri" panose="020F0502020204030204" pitchFamily="34" charset="0"/>
              </a:rPr>
              <a:t>Γνωρίζετε οποιεσδήποτε ΜΚΟ (Μη Κυβερνητικές/Μη κερδοσκοπικές οργανώσεις) που υπάρχουν στην Κύπρο; Μπορείτε να αναφέρετε μερικές;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body" idx="1"/>
          </p:nvPr>
        </p:nvSpPr>
        <p:spPr>
          <a:xfrm>
            <a:off x="399375" y="1449400"/>
            <a:ext cx="7132200" cy="44010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None/>
            </a:pPr>
            <a:r>
              <a:rPr lang="en-GB" dirty="0"/>
              <a:t>Ο κυπριακός τομέας της κοινωνίας των πολιτών είναι μια ζωντανή και ποικίλη συνιστώσα του πολιτικού και κοινωνικού τοπίου της χώρας. Περιλαμβάνει ένα ευρύ φάσμα ενδιαφερομένων, όπως:</a:t>
            </a:r>
            <a:endParaRPr dirty="0"/>
          </a:p>
          <a:p>
            <a:pPr marL="457200" lvl="0" indent="-342900" algn="just" rtl="0">
              <a:lnSpc>
                <a:spcPct val="100000"/>
              </a:lnSpc>
              <a:spcBef>
                <a:spcPts val="0"/>
              </a:spcBef>
              <a:spcAft>
                <a:spcPts val="0"/>
              </a:spcAft>
              <a:buSzPts val="1800"/>
              <a:buFont typeface="Wingdings" panose="05000000000000000000" pitchFamily="2" charset="2"/>
              <a:buChar char="§"/>
            </a:pPr>
            <a:r>
              <a:rPr lang="en-GB" dirty="0">
                <a:solidFill>
                  <a:srgbClr val="3B3842"/>
                </a:solidFill>
              </a:rPr>
              <a:t>Μη κυβερνητικές οργανώσεις (ΜΚΟ)</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Κοινοτικές ομάδες</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Φοιτητικές Ενώσεις</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Συνδικάτα</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Θρησκευτικές και εκπαιδευτικές οργανώσεις</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Τοπικοί ηθοποιοί</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Άλλες επίσημες και ανεπίσημες κοινοτικές οργανώσεις</a:t>
            </a:r>
            <a:endParaRPr dirty="0">
              <a:solidFill>
                <a:srgbClr val="3B3842"/>
              </a:solidFill>
            </a:endParaRPr>
          </a:p>
          <a:p>
            <a:pPr marL="457200" lvl="0" indent="0" algn="just" rtl="0">
              <a:lnSpc>
                <a:spcPct val="150000"/>
              </a:lnSpc>
              <a:spcBef>
                <a:spcPts val="1000"/>
              </a:spcBef>
              <a:spcAft>
                <a:spcPts val="0"/>
              </a:spcAft>
              <a:buNone/>
            </a:pPr>
            <a:endParaRPr dirty="0"/>
          </a:p>
        </p:txBody>
      </p:sp>
      <p:sp>
        <p:nvSpPr>
          <p:cNvPr id="66" name="Google Shape;66;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Εισαγωγή</a:t>
            </a:r>
            <a:endParaRPr b="1"/>
          </a:p>
        </p:txBody>
      </p:sp>
      <p:pic>
        <p:nvPicPr>
          <p:cNvPr id="67" name="Google Shape;67;p3"/>
          <p:cNvPicPr preferRelativeResize="0"/>
          <p:nvPr/>
        </p:nvPicPr>
        <p:blipFill>
          <a:blip r:embed="rId3">
            <a:alphaModFix/>
          </a:blip>
          <a:stretch>
            <a:fillRect/>
          </a:stretch>
        </p:blipFill>
        <p:spPr>
          <a:xfrm>
            <a:off x="6886075" y="2339800"/>
            <a:ext cx="4647675" cy="2795875"/>
          </a:xfrm>
          <a:prstGeom prst="rect">
            <a:avLst/>
          </a:prstGeom>
          <a:noFill/>
          <a:ln>
            <a:noFill/>
          </a:ln>
        </p:spPr>
      </p:pic>
    </p:spTree>
    <p:extLst>
      <p:ext uri="{BB962C8B-B14F-4D97-AF65-F5344CB8AC3E}">
        <p14:creationId xmlns:p14="http://schemas.microsoft.com/office/powerpoint/2010/main" val="215442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5c2d15b987_0_1"/>
          <p:cNvSpPr txBox="1">
            <a:spLocks noGrp="1"/>
          </p:cNvSpPr>
          <p:nvPr>
            <p:ph type="body" idx="1"/>
          </p:nvPr>
        </p:nvSpPr>
        <p:spPr>
          <a:xfrm>
            <a:off x="399375" y="1449400"/>
            <a:ext cx="7132200" cy="4401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GB" dirty="0"/>
              <a:t>Οι Μη Κυβερνητικές Οργανώσεις (ΜΚΟ) είναι ιδιωτικές, μη κερδοσκοπικές οργανώσεις που λειτουργούν ανεξάρτητα από τον κυβερνητικό έλεγχο και συνήθως ασχολούνται με διάφορα κοινωνικά, ανθρωπιστικά, περιβαλλοντικά ή αναπτυξιακά ζητήματα. Παίζουν καθοριστικό ρόλο στην προάσπιση της κοινωνικής αλλαγής, στην παροχή βοήθειας και στην προώθηση της βιώσιμης ανάπτυξης τόσο σε τοπικό όσο και σε παγκόσμιο επίπεδο. Οι ΜΚΟ στην Κύπρο εργάζονται ενεργά για την προώθηση της κοινωνικής αλλαγής και την αντιμετώπιση διαφόρων πιεστικών ζητημάτων, όπως:</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Μετανάστευση</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Ισότητα των φύλων</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Ενδοοικογενειακή βία</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err="1"/>
              <a:t>Δικ</a:t>
            </a:r>
            <a:r>
              <a:rPr lang="en-GB" dirty="0"/>
              <a:t>αιώματα</a:t>
            </a:r>
            <a:r>
              <a:rPr lang="el-GR" dirty="0"/>
              <a:t> ΛΟΑΤΚΙ+</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Βιώσιμη ανάπτυξη</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Επανένωση</a:t>
            </a:r>
            <a:endParaRPr dirty="0"/>
          </a:p>
          <a:p>
            <a:pPr marL="457200" lvl="0" indent="-342900" algn="just" rtl="0">
              <a:lnSpc>
                <a:spcPct val="100000"/>
              </a:lnSpc>
              <a:spcBef>
                <a:spcPts val="600"/>
              </a:spcBef>
              <a:spcAft>
                <a:spcPts val="600"/>
              </a:spcAft>
              <a:buClr>
                <a:srgbClr val="3B3842"/>
              </a:buClr>
              <a:buSzPts val="1800"/>
              <a:buFont typeface="Wingdings" panose="05000000000000000000" pitchFamily="2" charset="2"/>
              <a:buChar char="§"/>
            </a:pPr>
            <a:r>
              <a:rPr lang="en-GB" dirty="0"/>
              <a:t>Κατάχρηση ναρκωτικών</a:t>
            </a:r>
            <a:endParaRPr dirty="0"/>
          </a:p>
        </p:txBody>
      </p:sp>
      <p:sp>
        <p:nvSpPr>
          <p:cNvPr id="73" name="Google Shape;73;g25c2d15b987_0_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err="1"/>
              <a:t>Τομείς</a:t>
            </a:r>
            <a:r>
              <a:rPr lang="en-GB" b="1" dirty="0"/>
              <a:t> εμπ</a:t>
            </a:r>
            <a:r>
              <a:rPr lang="en-GB" b="1" dirty="0" err="1"/>
              <a:t>ειρογνωμοσύνης</a:t>
            </a:r>
            <a:r>
              <a:rPr lang="en-GB" b="1" dirty="0"/>
              <a:t> </a:t>
            </a:r>
            <a:r>
              <a:rPr lang="el-GR" b="1" dirty="0"/>
              <a:t>των ΜΚΟ </a:t>
            </a:r>
            <a:r>
              <a:rPr lang="en-GB" b="1" dirty="0" err="1"/>
              <a:t>στην</a:t>
            </a:r>
            <a:r>
              <a:rPr lang="en-GB" b="1" dirty="0"/>
              <a:t> </a:t>
            </a:r>
            <a:r>
              <a:rPr lang="en-GB" b="1" dirty="0" err="1"/>
              <a:t>Κύ</a:t>
            </a:r>
            <a:r>
              <a:rPr lang="en-GB" b="1" dirty="0"/>
              <a:t>προ</a:t>
            </a:r>
            <a:endParaRPr b="1" dirty="0"/>
          </a:p>
        </p:txBody>
      </p:sp>
      <p:pic>
        <p:nvPicPr>
          <p:cNvPr id="74" name="Google Shape;74;g25c2d15b987_0_1"/>
          <p:cNvPicPr preferRelativeResize="0"/>
          <p:nvPr/>
        </p:nvPicPr>
        <p:blipFill rotWithShape="1">
          <a:blip r:embed="rId3">
            <a:alphaModFix/>
          </a:blip>
          <a:srcRect/>
          <a:stretch/>
        </p:blipFill>
        <p:spPr>
          <a:xfrm>
            <a:off x="7775510" y="1449389"/>
            <a:ext cx="3075992" cy="46139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body" idx="1"/>
          </p:nvPr>
        </p:nvSpPr>
        <p:spPr>
          <a:xfrm>
            <a:off x="399369" y="1354111"/>
            <a:ext cx="5652295" cy="52653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None/>
            </a:pPr>
            <a:r>
              <a:rPr lang="en-GB" dirty="0"/>
              <a:t>Στην Κύπρο οι ΜΚΟ λειτουργούν εντός νομικού πλαισίου που διέπει την ίδρυση και τη λειτουργία τους (Νόμος περί συλλόγων και ιδρυμάτων (Νόμος (104(Ι)/2017)). Πρέπει να εγγραφούν στην κυβέρνηση βάσει της σχετικής νομοθεσίας</a:t>
            </a:r>
            <a:r>
              <a:rPr lang="el-GR" dirty="0"/>
              <a:t>,</a:t>
            </a:r>
            <a:r>
              <a:rPr lang="en-GB" dirty="0"/>
              <a:t> για να λειτουργήσουν επίσημα ως μη κερδοσκοπικές οργανώσεις. Ο κυπριακός νόμος δεν περιλαμβάνει τον όρο ΜΚΟ. Ωστόσο, αναγνωρίζει τις ακόλουθες νομικές προσωπικότητες:</a:t>
            </a:r>
            <a:endParaRPr dirty="0">
              <a:solidFill>
                <a:srgbClr val="3B3842"/>
              </a:solidFill>
            </a:endParaRPr>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n-GB" dirty="0"/>
              <a:t>Ενώσεις</a:t>
            </a:r>
            <a:endParaRPr dirty="0"/>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l-GR" dirty="0"/>
              <a:t>Ιδρύματα </a:t>
            </a:r>
            <a:endParaRPr dirty="0"/>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n-GB" dirty="0"/>
              <a:t>Ομοσπονδίες ή/και ενώσεις οργανώσεων</a:t>
            </a:r>
            <a:endParaRPr dirty="0"/>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n-GB" dirty="0"/>
              <a:t>Μη κερδοσκοπικές εταιρείες</a:t>
            </a:r>
            <a:endParaRPr dirty="0"/>
          </a:p>
          <a:p>
            <a:pPr marL="0" lvl="0" indent="0" algn="just" rtl="0">
              <a:lnSpc>
                <a:spcPct val="100000"/>
              </a:lnSpc>
              <a:spcBef>
                <a:spcPts val="600"/>
              </a:spcBef>
              <a:spcAft>
                <a:spcPts val="0"/>
              </a:spcAft>
              <a:buNone/>
            </a:pP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
        <p:nvSpPr>
          <p:cNvPr id="80" name="Google Shape;80;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Διαφορετικές νομικές δομές ΜΚΟ στην Κύπρο</a:t>
            </a:r>
            <a:endParaRPr b="1"/>
          </a:p>
        </p:txBody>
      </p:sp>
      <p:pic>
        <p:nvPicPr>
          <p:cNvPr id="81" name="Google Shape;81;p4"/>
          <p:cNvPicPr preferRelativeResize="0"/>
          <p:nvPr/>
        </p:nvPicPr>
        <p:blipFill>
          <a:blip r:embed="rId3">
            <a:alphaModFix/>
          </a:blip>
          <a:stretch>
            <a:fillRect/>
          </a:stretch>
        </p:blipFill>
        <p:spPr>
          <a:xfrm>
            <a:off x="6887174" y="2076674"/>
            <a:ext cx="4557275" cy="270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5c2d15b987_1_2"/>
          <p:cNvSpPr txBox="1">
            <a:spLocks noGrp="1"/>
          </p:cNvSpPr>
          <p:nvPr>
            <p:ph type="body" idx="1"/>
          </p:nvPr>
        </p:nvSpPr>
        <p:spPr>
          <a:xfrm>
            <a:off x="399370" y="1354111"/>
            <a:ext cx="6309340" cy="52653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None/>
            </a:pPr>
            <a:r>
              <a:rPr lang="en-GB" dirty="0"/>
              <a:t>Τα σωματεία, ιδρύματα, ομοσπονδίες ή/και ενώσεις οργανώσεων υπάγονται στην κυπριακή νομοθεσία - Νόμοι περί Σωματείων και Ιδρυμάτων του 1972 και του 1997 και ο τροποποιημένος Νόμος περί Σωματείων και Ιδρυμάτων και άλλων συναφών θεμάτων του 2017 (Ν. 104(Ι)/2017). Οι μη κερδοσκοπικές εταιρείες (Private Companies by Guarantee (Νόμος 113) υπόκεινται σε διαφορετικό νόμο - Τον </a:t>
            </a:r>
            <a:r>
              <a:rPr lang="en-GB" dirty="0" err="1"/>
              <a:t>περί </a:t>
            </a:r>
            <a:r>
              <a:rPr lang="en-GB" dirty="0"/>
              <a:t>Εταιρειών Νόμο (Ο </a:t>
            </a:r>
            <a:r>
              <a:rPr lang="en-GB" dirty="0" err="1"/>
              <a:t>περί </a:t>
            </a:r>
            <a:r>
              <a:rPr lang="en-GB" dirty="0"/>
              <a:t>Εταιρειών Νόμος (ΚΕΦ.113). </a:t>
            </a:r>
            <a:endParaRPr dirty="0"/>
          </a:p>
          <a:p>
            <a:pPr marL="0" lvl="0" indent="0" algn="just" rtl="0">
              <a:lnSpc>
                <a:spcPct val="150000"/>
              </a:lnSpc>
              <a:spcBef>
                <a:spcPts val="600"/>
              </a:spcBef>
              <a:spcAft>
                <a:spcPts val="0"/>
              </a:spcAft>
              <a:buNone/>
            </a:pPr>
            <a:endParaRPr dirty="0"/>
          </a:p>
          <a:p>
            <a:pPr marL="0" lvl="0" indent="0" algn="just" rtl="0">
              <a:lnSpc>
                <a:spcPct val="150000"/>
              </a:lnSpc>
              <a:spcBef>
                <a:spcPts val="600"/>
              </a:spcBef>
              <a:spcAft>
                <a:spcPts val="0"/>
              </a:spcAft>
              <a:buNone/>
            </a:pPr>
            <a:r>
              <a:rPr lang="en-GB" dirty="0"/>
              <a:t>Πρόσφατα, οι ΜΚΟ προχώρησαν σε μια σειρά μέτρων για τη δημιουργία ενός νέου νομικού πλαισίου για τις φιλανθρωπικές οργανώσεις, το οποίο συζητείται επί του παρόντος από το κοινοβούλιο. </a:t>
            </a:r>
            <a:endParaRPr sz="1200" dirty="0">
              <a:solidFill>
                <a:srgbClr val="3B3842"/>
              </a:solidFill>
            </a:endParaRPr>
          </a:p>
          <a:p>
            <a:pPr marL="0" lvl="0" indent="0" algn="just" rtl="0">
              <a:lnSpc>
                <a:spcPct val="100000"/>
              </a:lnSpc>
              <a:spcBef>
                <a:spcPts val="600"/>
              </a:spcBef>
              <a:spcAft>
                <a:spcPts val="0"/>
              </a:spcAft>
              <a:buNone/>
            </a:pP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
        <p:nvSpPr>
          <p:cNvPr id="87" name="Google Shape;87;g25c2d15b987_1_2"/>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Διαφορετικές νομικές δομές ΜΚΟ στην Κύπρο</a:t>
            </a:r>
            <a:endParaRPr b="1"/>
          </a:p>
        </p:txBody>
      </p:sp>
      <p:pic>
        <p:nvPicPr>
          <p:cNvPr id="88" name="Google Shape;88;g25c2d15b987_1_2"/>
          <p:cNvPicPr preferRelativeResize="0"/>
          <p:nvPr/>
        </p:nvPicPr>
        <p:blipFill>
          <a:blip r:embed="rId3">
            <a:alphaModFix/>
          </a:blip>
          <a:stretch>
            <a:fillRect/>
          </a:stretch>
        </p:blipFill>
        <p:spPr>
          <a:xfrm>
            <a:off x="7103350" y="1743601"/>
            <a:ext cx="4270899" cy="427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5c2d15b987_1_1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Γενικά ρυθμιστικά ή συμβουλευτικά όργανα για τις ΜΚΟ</a:t>
            </a:r>
            <a:endParaRPr b="1"/>
          </a:p>
        </p:txBody>
      </p:sp>
      <p:sp>
        <p:nvSpPr>
          <p:cNvPr id="94" name="Google Shape;94;g25c2d15b987_1_10"/>
          <p:cNvSpPr txBox="1">
            <a:spLocks noGrp="1"/>
          </p:cNvSpPr>
          <p:nvPr>
            <p:ph type="body" idx="1"/>
          </p:nvPr>
        </p:nvSpPr>
        <p:spPr>
          <a:xfrm>
            <a:off x="399370" y="1354111"/>
            <a:ext cx="5518800" cy="52653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2000" b="1" dirty="0">
                <a:solidFill>
                  <a:srgbClr val="187498"/>
                </a:solidFill>
              </a:rPr>
              <a:t>Υπουργείο Εσωτερικών</a:t>
            </a:r>
            <a:endParaRPr sz="2000" b="1" dirty="0">
              <a:solidFill>
                <a:srgbClr val="187498"/>
              </a:solidFill>
            </a:endParaRPr>
          </a:p>
          <a:p>
            <a:pPr marL="0" lvl="0" indent="0" algn="just" rtl="0">
              <a:lnSpc>
                <a:spcPct val="150000"/>
              </a:lnSpc>
              <a:spcBef>
                <a:spcPts val="600"/>
              </a:spcBef>
              <a:spcAft>
                <a:spcPts val="0"/>
              </a:spcAft>
              <a:buNone/>
            </a:pPr>
            <a:endParaRPr dirty="0"/>
          </a:p>
          <a:p>
            <a:pPr marL="0" lvl="0" indent="0" algn="just" rtl="0">
              <a:lnSpc>
                <a:spcPct val="150000"/>
              </a:lnSpc>
              <a:spcBef>
                <a:spcPts val="600"/>
              </a:spcBef>
              <a:spcAft>
                <a:spcPts val="0"/>
              </a:spcAft>
              <a:buNone/>
            </a:pPr>
            <a:endParaRPr dirty="0"/>
          </a:p>
          <a:p>
            <a:pPr marL="0" lvl="0" indent="0" algn="just" rtl="0">
              <a:lnSpc>
                <a:spcPct val="150000"/>
              </a:lnSpc>
              <a:spcBef>
                <a:spcPts val="600"/>
              </a:spcBef>
              <a:spcAft>
                <a:spcPts val="0"/>
              </a:spcAft>
              <a:buNone/>
            </a:pPr>
            <a:r>
              <a:rPr lang="en-GB" dirty="0"/>
              <a:t>Το Υπουργείο Εσωτερικών της Δημοκρατίας είναι η γενική ρυθμιστική αρχή για τις Ενώσεις, τα Ιδρύματα</a:t>
            </a:r>
            <a:r>
              <a:rPr lang="el-GR" dirty="0"/>
              <a:t>,</a:t>
            </a:r>
            <a:r>
              <a:rPr lang="en-GB" dirty="0"/>
              <a:t> τις Ομοσπονδίες και τα φιλανθρωπικά ιδρύματα. Στο Υπουργείο υπάρχει συγκεκριμένο τμήμα το οποίο είναι υπεύθυνο για τις διαδικασίες εγγραφής σωματείων, ιδρυμάτων και ομοσπονδιών ή για την ίδρυση υποκαταστημάτων ή θυγατρικών. </a:t>
            </a: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
        <p:nvSpPr>
          <p:cNvPr id="95" name="Google Shape;95;g25c2d15b987_1_10"/>
          <p:cNvSpPr txBox="1">
            <a:spLocks noGrp="1"/>
          </p:cNvSpPr>
          <p:nvPr>
            <p:ph type="body" idx="1"/>
          </p:nvPr>
        </p:nvSpPr>
        <p:spPr>
          <a:xfrm>
            <a:off x="6339820" y="1354111"/>
            <a:ext cx="5518800" cy="52653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GB" sz="2000" b="1" dirty="0">
                <a:solidFill>
                  <a:srgbClr val="187498"/>
                </a:solidFill>
              </a:rPr>
              <a:t>Επίτροπος Εθελοντισμού και </a:t>
            </a:r>
            <a:endParaRPr lang="el-GR" sz="2000" b="1" dirty="0">
              <a:solidFill>
                <a:srgbClr val="187498"/>
              </a:solidFill>
            </a:endParaRPr>
          </a:p>
          <a:p>
            <a:pPr marL="0" marR="0" lvl="0" indent="0" algn="ctr" rtl="0">
              <a:lnSpc>
                <a:spcPct val="150000"/>
              </a:lnSpc>
              <a:spcBef>
                <a:spcPts val="0"/>
              </a:spcBef>
              <a:spcAft>
                <a:spcPts val="0"/>
              </a:spcAft>
              <a:buNone/>
            </a:pPr>
            <a:r>
              <a:rPr lang="en-GB" sz="2000" b="1" dirty="0" err="1">
                <a:solidFill>
                  <a:srgbClr val="187498"/>
                </a:solidFill>
              </a:rPr>
              <a:t>Μη</a:t>
            </a:r>
            <a:r>
              <a:rPr lang="en-GB" sz="2000" b="1" dirty="0">
                <a:solidFill>
                  <a:srgbClr val="187498"/>
                </a:solidFill>
              </a:rPr>
              <a:t> Κυβερνητικών Οργανώσεων</a:t>
            </a:r>
            <a:endParaRPr sz="2000" b="1" dirty="0">
              <a:solidFill>
                <a:srgbClr val="187498"/>
              </a:solidFill>
            </a:endParaRPr>
          </a:p>
          <a:p>
            <a:pPr marL="0" marR="0" lvl="0" indent="0" algn="just" rtl="0">
              <a:lnSpc>
                <a:spcPct val="150000"/>
              </a:lnSpc>
              <a:spcBef>
                <a:spcPts val="600"/>
              </a:spcBef>
              <a:spcAft>
                <a:spcPts val="0"/>
              </a:spcAft>
              <a:buNone/>
            </a:pPr>
            <a:endParaRPr dirty="0"/>
          </a:p>
          <a:p>
            <a:pPr marL="0" marR="0" lvl="0" indent="0" algn="just" rtl="0">
              <a:lnSpc>
                <a:spcPct val="150000"/>
              </a:lnSpc>
              <a:spcBef>
                <a:spcPts val="600"/>
              </a:spcBef>
              <a:spcAft>
                <a:spcPts val="0"/>
              </a:spcAft>
              <a:buNone/>
            </a:pPr>
            <a:r>
              <a:rPr lang="en-GB" dirty="0"/>
              <a:t>Το Γραφείο του Επιτρόπου για τον Εθελοντισμό και τις ΜΚΟ ιδρύθηκε το 2013 (01/06/2013). Στόχος </a:t>
            </a:r>
            <a:r>
              <a:rPr lang="en-GB" dirty="0" err="1"/>
              <a:t>του</a:t>
            </a:r>
            <a:r>
              <a:rPr lang="en-GB" dirty="0"/>
              <a:t> </a:t>
            </a:r>
            <a:r>
              <a:rPr lang="en-GB" dirty="0" err="1"/>
              <a:t>είν</a:t>
            </a:r>
            <a:r>
              <a:rPr lang="en-GB" dirty="0"/>
              <a:t>αι να ενθαρρύνει την ενεργό συμμετοχή των πολιτών σε τοπικό επίπεδο και να προωθήσει το</a:t>
            </a:r>
            <a:r>
              <a:rPr lang="el-GR" dirty="0"/>
              <a:t>ν</a:t>
            </a:r>
            <a:r>
              <a:rPr lang="en-GB" dirty="0"/>
              <a:t> ρόλο της οργανωμένης κοινωνίας των πολιτών σε όλα τα επίπεδα για τους σκοπούς της χάραξης κυβερνητικών πολιτικών.</a:t>
            </a:r>
            <a:endParaRPr sz="1200" dirty="0">
              <a:solidFill>
                <a:srgbClr val="3B3842"/>
              </a:solidFill>
            </a:endParaRPr>
          </a:p>
          <a:p>
            <a:pPr marL="0" marR="0" lvl="0" indent="0" algn="just" rtl="0">
              <a:lnSpc>
                <a:spcPct val="150000"/>
              </a:lnSpc>
              <a:spcBef>
                <a:spcPts val="600"/>
              </a:spcBef>
              <a:spcAft>
                <a:spcPts val="0"/>
              </a:spcAft>
              <a:buNone/>
            </a:pPr>
            <a:endParaRPr dirty="0"/>
          </a:p>
          <a:p>
            <a:pPr marL="0" marR="0" lvl="0" indent="0" algn="just" rtl="0">
              <a:lnSpc>
                <a:spcPct val="150000"/>
              </a:lnSpc>
              <a:spcBef>
                <a:spcPts val="600"/>
              </a:spcBef>
              <a:spcAft>
                <a:spcPts val="0"/>
              </a:spcAft>
              <a:buNone/>
            </a:pPr>
            <a:endParaRPr dirty="0"/>
          </a:p>
          <a:p>
            <a:pPr marL="457200" lvl="0" indent="0" algn="just" rtl="0">
              <a:lnSpc>
                <a:spcPct val="100000"/>
              </a:lnSpc>
              <a:spcBef>
                <a:spcPts val="600"/>
              </a:spcBef>
              <a:spcAft>
                <a:spcPts val="0"/>
              </a:spcAft>
              <a:buNone/>
            </a:pPr>
            <a:endParaRPr dirty="0"/>
          </a:p>
          <a:p>
            <a:pPr marL="0" lvl="0" indent="0" algn="just" rtl="0">
              <a:lnSpc>
                <a:spcPct val="100000"/>
              </a:lnSpc>
              <a:spcBef>
                <a:spcPts val="600"/>
              </a:spcBef>
              <a:spcAft>
                <a:spcPts val="0"/>
              </a:spcAft>
              <a:buNone/>
            </a:pP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5c2d15b987_1_18"/>
          <p:cNvSpPr txBox="1">
            <a:spLocks noGrp="1"/>
          </p:cNvSpPr>
          <p:nvPr>
            <p:ph type="body" idx="1"/>
          </p:nvPr>
        </p:nvSpPr>
        <p:spPr>
          <a:xfrm>
            <a:off x="399375" y="1354100"/>
            <a:ext cx="6217556" cy="53826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GB" sz="1700" b="1" dirty="0">
                <a:solidFill>
                  <a:srgbClr val="187498"/>
                </a:solidFill>
              </a:rPr>
              <a:t>Ανταγωνιστικά προγράμματα της ΕΕ</a:t>
            </a:r>
            <a:endParaRPr sz="1700" b="1" dirty="0">
              <a:solidFill>
                <a:srgbClr val="187498"/>
              </a:solidFill>
            </a:endParaRPr>
          </a:p>
          <a:p>
            <a:pPr marL="0" lvl="0" indent="0" algn="just" rtl="0">
              <a:lnSpc>
                <a:spcPct val="115000"/>
              </a:lnSpc>
              <a:spcBef>
                <a:spcPts val="0"/>
              </a:spcBef>
              <a:spcAft>
                <a:spcPts val="0"/>
              </a:spcAft>
              <a:buNone/>
            </a:pPr>
            <a:r>
              <a:rPr lang="en-GB" sz="1700" dirty="0"/>
              <a:t>Τα ανταγωνιστικά προγράμματα της ΕΕ είναι προγράμματα που χρηματοδοτούνται απευθείας από τον προϋπολογισμό της Ευρωπαϊκής Ένωσης και αποσκοπούν στην εφαρμογή των πολιτικών της ΕΕ.  Στην Κύπρο, το FFMELLP έχει τη διαχείριση των κονδυλίων που διατίθενται από την Ευρωπαϊκή Επιτροπή</a:t>
            </a:r>
            <a:r>
              <a:rPr lang="el-GR" sz="1700" dirty="0"/>
              <a:t>.</a:t>
            </a:r>
            <a:endParaRPr sz="1700" dirty="0"/>
          </a:p>
          <a:p>
            <a:pPr marL="0" lvl="0" indent="0" algn="just" rtl="0">
              <a:lnSpc>
                <a:spcPct val="115000"/>
              </a:lnSpc>
              <a:spcBef>
                <a:spcPts val="0"/>
              </a:spcBef>
              <a:spcAft>
                <a:spcPts val="0"/>
              </a:spcAft>
              <a:buNone/>
            </a:pPr>
            <a:endParaRPr sz="1700" dirty="0"/>
          </a:p>
          <a:p>
            <a:pPr marL="0" lvl="0" indent="0" algn="just" rtl="0">
              <a:lnSpc>
                <a:spcPct val="115000"/>
              </a:lnSpc>
              <a:spcBef>
                <a:spcPts val="0"/>
              </a:spcBef>
              <a:spcAft>
                <a:spcPts val="0"/>
              </a:spcAft>
              <a:buNone/>
            </a:pPr>
            <a:r>
              <a:rPr lang="en-GB" sz="1700" b="1" dirty="0">
                <a:solidFill>
                  <a:srgbClr val="187498"/>
                </a:solidFill>
              </a:rPr>
              <a:t>Επιχορηγήσεις ΕΟΧ και Νορβηγίας</a:t>
            </a:r>
            <a:endParaRPr sz="1700" b="1" dirty="0">
              <a:solidFill>
                <a:srgbClr val="187498"/>
              </a:solidFill>
            </a:endParaRPr>
          </a:p>
          <a:p>
            <a:pPr marL="0" lvl="0" indent="0" algn="just" rtl="0">
              <a:lnSpc>
                <a:spcPct val="115000"/>
              </a:lnSpc>
              <a:spcBef>
                <a:spcPts val="0"/>
              </a:spcBef>
              <a:spcAft>
                <a:spcPts val="0"/>
              </a:spcAft>
              <a:buNone/>
            </a:pPr>
            <a:r>
              <a:rPr lang="en-GB" sz="1700" dirty="0"/>
              <a:t>Οι επιχορηγήσεις ΕΟΧ και Νορβηγίας χρηματοδοτούνται από την Ισλανδία, το Λιχτενστάιν και τη Νορβηγία. Οι επιχορηγήσεις έχουν δύο στόχους - να συμβάλουν σε μια πιο ισότιμη Ευρώπη, τόσο σε κοινωνικό όσο και σε οικονομικό επίπεδο - και να ενισχύσουν τις σχέσεις μεταξύ της Ισλανδίας, του Λιχτενστάιν και της Νορβηγίας και των 15 δικαιούχων χωρών στην Ευρώπη, μεταξύ των οποίων και η Κύπρος.</a:t>
            </a:r>
            <a:endParaRPr sz="1700" dirty="0"/>
          </a:p>
          <a:p>
            <a:pPr marL="0" lvl="0" indent="0" algn="just" rtl="0">
              <a:lnSpc>
                <a:spcPct val="115000"/>
              </a:lnSpc>
              <a:spcBef>
                <a:spcPts val="0"/>
              </a:spcBef>
              <a:spcAft>
                <a:spcPts val="0"/>
              </a:spcAft>
              <a:buNone/>
            </a:pPr>
            <a:endParaRPr sz="1700" dirty="0"/>
          </a:p>
          <a:p>
            <a:pPr marL="0" lvl="0" indent="0" algn="just" rtl="0">
              <a:lnSpc>
                <a:spcPct val="115000"/>
              </a:lnSpc>
              <a:spcBef>
                <a:spcPts val="0"/>
              </a:spcBef>
              <a:spcAft>
                <a:spcPts val="0"/>
              </a:spcAft>
              <a:buNone/>
            </a:pPr>
            <a:endParaRPr sz="1700" dirty="0">
              <a:solidFill>
                <a:srgbClr val="3B3842"/>
              </a:solidFill>
            </a:endParaRPr>
          </a:p>
          <a:p>
            <a:pPr marL="0" lvl="0" indent="0" algn="just" rtl="0">
              <a:lnSpc>
                <a:spcPct val="100000"/>
              </a:lnSpc>
              <a:spcBef>
                <a:spcPts val="0"/>
              </a:spcBef>
              <a:spcAft>
                <a:spcPts val="0"/>
              </a:spcAft>
              <a:buNone/>
            </a:pPr>
            <a:endParaRPr dirty="0"/>
          </a:p>
        </p:txBody>
      </p:sp>
      <p:sp>
        <p:nvSpPr>
          <p:cNvPr id="101" name="Google Shape;101;g25c2d15b987_1_1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a:t>Χ</a:t>
            </a:r>
            <a:r>
              <a:rPr lang="en-GB" b="1" dirty="0" err="1"/>
              <a:t>ρημ</a:t>
            </a:r>
            <a:r>
              <a:rPr lang="en-GB" b="1" dirty="0"/>
              <a:t>ατοδότηση των ΜΚΟ στην Κύπρο</a:t>
            </a:r>
            <a:endParaRPr b="1" dirty="0"/>
          </a:p>
        </p:txBody>
      </p:sp>
      <p:pic>
        <p:nvPicPr>
          <p:cNvPr id="102" name="Google Shape;102;g25c2d15b987_1_18"/>
          <p:cNvPicPr preferRelativeResize="0"/>
          <p:nvPr/>
        </p:nvPicPr>
        <p:blipFill>
          <a:blip r:embed="rId3">
            <a:alphaModFix/>
          </a:blip>
          <a:stretch>
            <a:fillRect/>
          </a:stretch>
        </p:blipFill>
        <p:spPr>
          <a:xfrm>
            <a:off x="7165375" y="1854246"/>
            <a:ext cx="3930624" cy="3149502"/>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1156</Words>
  <Application>Microsoft Office PowerPoint</Application>
  <PresentationFormat>Widescreen</PresentationFormat>
  <Paragraphs>94</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Roboto</vt:lpstr>
      <vt:lpstr>Calibri</vt:lpstr>
      <vt:lpstr>Wingdings</vt:lpstr>
      <vt:lpstr>Arial</vt:lpstr>
      <vt:lpstr>CARDET Course template</vt:lpstr>
      <vt:lpstr>2_CARDET Course template</vt:lpstr>
      <vt:lpstr>Ενότητα 6 Κύπριοι Ενεργοί Πολίτες</vt:lpstr>
      <vt:lpstr>Μαθησιακοί στόχοι</vt:lpstr>
      <vt:lpstr>Εισαγωγή</vt:lpstr>
      <vt:lpstr>Εισαγωγή</vt:lpstr>
      <vt:lpstr>Τομείς εμπειρογνωμοσύνης των ΜΚΟ στην Κύπρο</vt:lpstr>
      <vt:lpstr>Διαφορετικές νομικές δομές ΜΚΟ στην Κύπρο</vt:lpstr>
      <vt:lpstr>Διαφορετικές νομικές δομές ΜΚΟ στην Κύπρο</vt:lpstr>
      <vt:lpstr>Γενικά ρυθμιστικά ή συμβουλευτικά όργανα για τις ΜΚΟ</vt:lpstr>
      <vt:lpstr>Χρηματοδότηση των ΜΚΟ στην Κύπρο</vt:lpstr>
      <vt:lpstr>Χρηματοδότηση των ΜΚΟ στην Κύπρο</vt:lpstr>
      <vt:lpstr>Προκλήσεις που αντιμετωπίζουν οι ΟΚτΠ στην Κύπρο I</vt:lpstr>
      <vt:lpstr>Προκλήσεις που αντιμετωπίζουν οι ΟΚτΠ στην Κύπρο I</vt:lpstr>
      <vt:lpstr>Προκλήσεις που αντιμετωπίζουν οι ΟΚτΠ στην Κύπρο II</vt:lpstr>
      <vt:lpstr>Ομαδική δραστηριότητα (Φύλλο εργασίας)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Cypriot Active Citizens</dc:title>
  <dc:creator>2Fast4u</dc:creator>
  <cp:keywords>, docId:6A24B9CF97A095BF82B8243E5422664F</cp:keywords>
  <cp:lastModifiedBy>Foteini Sokratous</cp:lastModifiedBy>
  <cp:revision>7</cp:revision>
  <dcterms:created xsi:type="dcterms:W3CDTF">2014-07-11T09:12:14Z</dcterms:created>
  <dcterms:modified xsi:type="dcterms:W3CDTF">2024-03-04T08:39:45Z</dcterms:modified>
</cp:coreProperties>
</file>