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8"/>
  </p:notesMasterIdLst>
  <p:sldIdLst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12192000" cy="6858000"/>
  <p:notesSz cx="6858000" cy="9144000"/>
  <p:embeddedFontLst>
    <p:embeddedFont>
      <p:font typeface="Noto Sans Symbols" panose="020B0604020202020204" charset="0"/>
      <p:regular r:id="rId19"/>
      <p:bold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FlmwzOCAjDYh7HVNDeub6a8ryu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rina Panag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01" autoAdjust="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1DD60-5B05-49B4-B545-471FC212F0F7}" type="doc">
      <dgm:prSet loTypeId="urn:microsoft.com/office/officeart/2005/8/layout/cycle2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7C70919-75AC-4A52-B53B-D00D7C86F7AD}">
      <dgm:prSet phldrT="[Text]"/>
      <dgm:spPr/>
      <dgm:t>
        <a:bodyPr/>
        <a:lstStyle/>
        <a:p>
          <a:r>
            <a:rPr lang="el-GR" dirty="0"/>
            <a:t>Προσέγγιση που δεν ταιριάζει σε όλους τους οργανισμούς</a:t>
          </a:r>
          <a:endParaRPr lang="en-US" dirty="0"/>
        </a:p>
      </dgm:t>
    </dgm:pt>
    <dgm:pt modelId="{85BEE6DC-67C6-43FA-BA64-6C83B74A1C32}" type="parTrans" cxnId="{4D76DAA6-1887-466A-AB95-2E2E38B3B85F}">
      <dgm:prSet/>
      <dgm:spPr/>
      <dgm:t>
        <a:bodyPr/>
        <a:lstStyle/>
        <a:p>
          <a:endParaRPr lang="en-US"/>
        </a:p>
      </dgm:t>
    </dgm:pt>
    <dgm:pt modelId="{E390D9B5-464B-49A1-BE46-9307F4F2A4AB}" type="sibTrans" cxnId="{4D76DAA6-1887-466A-AB95-2E2E38B3B85F}">
      <dgm:prSet/>
      <dgm:spPr/>
      <dgm:t>
        <a:bodyPr/>
        <a:lstStyle/>
        <a:p>
          <a:endParaRPr lang="en-US"/>
        </a:p>
      </dgm:t>
    </dgm:pt>
    <dgm:pt modelId="{19B31554-B42A-4929-8038-D1AE0E7D22D7}">
      <dgm:prSet phldrT="[Text]"/>
      <dgm:spPr/>
      <dgm:t>
        <a:bodyPr/>
        <a:lstStyle/>
        <a:p>
          <a:r>
            <a:rPr lang="el-GR" dirty="0"/>
            <a:t>Ανικανοποίητο</a:t>
          </a:r>
          <a:endParaRPr lang="en-US" dirty="0"/>
        </a:p>
      </dgm:t>
    </dgm:pt>
    <dgm:pt modelId="{68ED392F-91F3-40F5-B987-E4F1677A2E8F}" type="parTrans" cxnId="{D57C4C37-1119-4D0E-B28A-ED07D682FCE7}">
      <dgm:prSet/>
      <dgm:spPr/>
      <dgm:t>
        <a:bodyPr/>
        <a:lstStyle/>
        <a:p>
          <a:endParaRPr lang="en-US"/>
        </a:p>
      </dgm:t>
    </dgm:pt>
    <dgm:pt modelId="{94351669-A9F0-4245-8445-86E9EEACB732}" type="sibTrans" cxnId="{D57C4C37-1119-4D0E-B28A-ED07D682FCE7}">
      <dgm:prSet/>
      <dgm:spPr/>
      <dgm:t>
        <a:bodyPr/>
        <a:lstStyle/>
        <a:p>
          <a:endParaRPr lang="en-US"/>
        </a:p>
      </dgm:t>
    </dgm:pt>
    <dgm:pt modelId="{67BEE2BB-2CCF-4571-A418-840FC0C1AA8E}">
      <dgm:prSet phldrT="[Text]"/>
      <dgm:spPr/>
      <dgm:t>
        <a:bodyPr/>
        <a:lstStyle/>
        <a:p>
          <a:r>
            <a:rPr lang="el-GR" dirty="0"/>
            <a:t>Έλλειψη ικανοτήτων</a:t>
          </a:r>
          <a:endParaRPr lang="en-US" dirty="0"/>
        </a:p>
      </dgm:t>
    </dgm:pt>
    <dgm:pt modelId="{704DDC6B-FBBE-411F-A24E-35152BB611BF}" type="parTrans" cxnId="{13DB6A83-8B30-469F-B428-5D8390024C19}">
      <dgm:prSet/>
      <dgm:spPr/>
      <dgm:t>
        <a:bodyPr/>
        <a:lstStyle/>
        <a:p>
          <a:endParaRPr lang="en-US"/>
        </a:p>
      </dgm:t>
    </dgm:pt>
    <dgm:pt modelId="{911DB4D9-B353-4E49-B011-B9CDA1B8985C}" type="sibTrans" cxnId="{13DB6A83-8B30-469F-B428-5D8390024C19}">
      <dgm:prSet/>
      <dgm:spPr/>
      <dgm:t>
        <a:bodyPr/>
        <a:lstStyle/>
        <a:p>
          <a:endParaRPr lang="en-US"/>
        </a:p>
      </dgm:t>
    </dgm:pt>
    <dgm:pt modelId="{F9D05B2D-9E71-4CA5-B7CA-1C61D448F29B}">
      <dgm:prSet phldrT="[Text]"/>
      <dgm:spPr/>
      <dgm:t>
        <a:bodyPr/>
        <a:lstStyle/>
        <a:p>
          <a:r>
            <a:rPr lang="el-GR" dirty="0"/>
            <a:t>Περιβαλλοντική αβεβαιότητα</a:t>
          </a:r>
          <a:endParaRPr lang="en-US" dirty="0"/>
        </a:p>
      </dgm:t>
    </dgm:pt>
    <dgm:pt modelId="{3A04C25A-FA46-4F18-BF9A-60751FF42BF7}" type="parTrans" cxnId="{1014252B-7B3B-4B47-88EA-7E96DEEA1E67}">
      <dgm:prSet/>
      <dgm:spPr/>
      <dgm:t>
        <a:bodyPr/>
        <a:lstStyle/>
        <a:p>
          <a:endParaRPr lang="en-US"/>
        </a:p>
      </dgm:t>
    </dgm:pt>
    <dgm:pt modelId="{52F072C1-48A0-4880-B44D-FF80A202B62C}" type="sibTrans" cxnId="{1014252B-7B3B-4B47-88EA-7E96DEEA1E67}">
      <dgm:prSet/>
      <dgm:spPr/>
      <dgm:t>
        <a:bodyPr/>
        <a:lstStyle/>
        <a:p>
          <a:endParaRPr lang="en-US"/>
        </a:p>
      </dgm:t>
    </dgm:pt>
    <dgm:pt modelId="{88708291-5298-44AB-939F-E8E7D55C33AC}" type="pres">
      <dgm:prSet presAssocID="{43B1DD60-5B05-49B4-B545-471FC212F0F7}" presName="cycle" presStyleCnt="0">
        <dgm:presLayoutVars>
          <dgm:dir/>
          <dgm:resizeHandles val="exact"/>
        </dgm:presLayoutVars>
      </dgm:prSet>
      <dgm:spPr/>
    </dgm:pt>
    <dgm:pt modelId="{07D5E552-F8D3-45BD-B297-16441D56D00D}" type="pres">
      <dgm:prSet presAssocID="{27C70919-75AC-4A52-B53B-D00D7C86F7AD}" presName="node" presStyleLbl="node1" presStyleIdx="0" presStyleCnt="4" custScaleX="109359">
        <dgm:presLayoutVars>
          <dgm:bulletEnabled val="1"/>
        </dgm:presLayoutVars>
      </dgm:prSet>
      <dgm:spPr/>
    </dgm:pt>
    <dgm:pt modelId="{B3E139BB-5A43-4B7F-B9B1-311213351772}" type="pres">
      <dgm:prSet presAssocID="{E390D9B5-464B-49A1-BE46-9307F4F2A4AB}" presName="sibTrans" presStyleLbl="sibTrans2D1" presStyleIdx="0" presStyleCnt="4"/>
      <dgm:spPr/>
    </dgm:pt>
    <dgm:pt modelId="{A0DA303D-5AEF-419F-B8D0-A8B4DB6338D2}" type="pres">
      <dgm:prSet presAssocID="{E390D9B5-464B-49A1-BE46-9307F4F2A4AB}" presName="connectorText" presStyleLbl="sibTrans2D1" presStyleIdx="0" presStyleCnt="4"/>
      <dgm:spPr/>
    </dgm:pt>
    <dgm:pt modelId="{6325E896-3870-49A3-A057-4A24E3FA0171}" type="pres">
      <dgm:prSet presAssocID="{19B31554-B42A-4929-8038-D1AE0E7D22D7}" presName="node" presStyleLbl="node1" presStyleIdx="1" presStyleCnt="4">
        <dgm:presLayoutVars>
          <dgm:bulletEnabled val="1"/>
        </dgm:presLayoutVars>
      </dgm:prSet>
      <dgm:spPr/>
    </dgm:pt>
    <dgm:pt modelId="{619EE04A-93D5-4039-94EF-A2087B5B7D6F}" type="pres">
      <dgm:prSet presAssocID="{94351669-A9F0-4245-8445-86E9EEACB732}" presName="sibTrans" presStyleLbl="sibTrans2D1" presStyleIdx="1" presStyleCnt="4"/>
      <dgm:spPr/>
    </dgm:pt>
    <dgm:pt modelId="{C7D4161F-D225-4730-A7DA-B72E9FBC7393}" type="pres">
      <dgm:prSet presAssocID="{94351669-A9F0-4245-8445-86E9EEACB732}" presName="connectorText" presStyleLbl="sibTrans2D1" presStyleIdx="1" presStyleCnt="4"/>
      <dgm:spPr/>
    </dgm:pt>
    <dgm:pt modelId="{D9D353BD-056F-4AEB-BBF3-C17F84418DC0}" type="pres">
      <dgm:prSet presAssocID="{67BEE2BB-2CCF-4571-A418-840FC0C1AA8E}" presName="node" presStyleLbl="node1" presStyleIdx="2" presStyleCnt="4">
        <dgm:presLayoutVars>
          <dgm:bulletEnabled val="1"/>
        </dgm:presLayoutVars>
      </dgm:prSet>
      <dgm:spPr/>
    </dgm:pt>
    <dgm:pt modelId="{CEF0AB8C-FA37-4B25-B004-2804BD3F3E6D}" type="pres">
      <dgm:prSet presAssocID="{911DB4D9-B353-4E49-B011-B9CDA1B8985C}" presName="sibTrans" presStyleLbl="sibTrans2D1" presStyleIdx="2" presStyleCnt="4"/>
      <dgm:spPr/>
    </dgm:pt>
    <dgm:pt modelId="{E05FA62E-CF28-460B-8E40-1770D0FB4053}" type="pres">
      <dgm:prSet presAssocID="{911DB4D9-B353-4E49-B011-B9CDA1B8985C}" presName="connectorText" presStyleLbl="sibTrans2D1" presStyleIdx="2" presStyleCnt="4"/>
      <dgm:spPr/>
    </dgm:pt>
    <dgm:pt modelId="{8CBB856C-8C74-4480-9665-1C5690621EA0}" type="pres">
      <dgm:prSet presAssocID="{F9D05B2D-9E71-4CA5-B7CA-1C61D448F29B}" presName="node" presStyleLbl="node1" presStyleIdx="3" presStyleCnt="4">
        <dgm:presLayoutVars>
          <dgm:bulletEnabled val="1"/>
        </dgm:presLayoutVars>
      </dgm:prSet>
      <dgm:spPr/>
    </dgm:pt>
    <dgm:pt modelId="{E62CD576-45B8-459B-80A0-30CE54F77CEE}" type="pres">
      <dgm:prSet presAssocID="{52F072C1-48A0-4880-B44D-FF80A202B62C}" presName="sibTrans" presStyleLbl="sibTrans2D1" presStyleIdx="3" presStyleCnt="4"/>
      <dgm:spPr/>
    </dgm:pt>
    <dgm:pt modelId="{DC924864-AD7D-4299-BD38-EDC25E2CB2B4}" type="pres">
      <dgm:prSet presAssocID="{52F072C1-48A0-4880-B44D-FF80A202B62C}" presName="connectorText" presStyleLbl="sibTrans2D1" presStyleIdx="3" presStyleCnt="4"/>
      <dgm:spPr/>
    </dgm:pt>
  </dgm:ptLst>
  <dgm:cxnLst>
    <dgm:cxn modelId="{B5A4AC08-7BF1-4F85-831A-92DBA56580C6}" type="presOf" srcId="{52F072C1-48A0-4880-B44D-FF80A202B62C}" destId="{DC924864-AD7D-4299-BD38-EDC25E2CB2B4}" srcOrd="1" destOrd="0" presId="urn:microsoft.com/office/officeart/2005/8/layout/cycle2"/>
    <dgm:cxn modelId="{B5F66619-1E88-4326-AF38-97AE5DF6F6AA}" type="presOf" srcId="{911DB4D9-B353-4E49-B011-B9CDA1B8985C}" destId="{E05FA62E-CF28-460B-8E40-1770D0FB4053}" srcOrd="1" destOrd="0" presId="urn:microsoft.com/office/officeart/2005/8/layout/cycle2"/>
    <dgm:cxn modelId="{635F8D29-694E-44E8-B5F3-A1836D3FA3D2}" type="presOf" srcId="{19B31554-B42A-4929-8038-D1AE0E7D22D7}" destId="{6325E896-3870-49A3-A057-4A24E3FA0171}" srcOrd="0" destOrd="0" presId="urn:microsoft.com/office/officeart/2005/8/layout/cycle2"/>
    <dgm:cxn modelId="{3EC5872A-3FD3-458D-851B-ACED1E92E15D}" type="presOf" srcId="{911DB4D9-B353-4E49-B011-B9CDA1B8985C}" destId="{CEF0AB8C-FA37-4B25-B004-2804BD3F3E6D}" srcOrd="0" destOrd="0" presId="urn:microsoft.com/office/officeart/2005/8/layout/cycle2"/>
    <dgm:cxn modelId="{B15C8E2A-1511-4A76-BF99-01A320E0257A}" type="presOf" srcId="{43B1DD60-5B05-49B4-B545-471FC212F0F7}" destId="{88708291-5298-44AB-939F-E8E7D55C33AC}" srcOrd="0" destOrd="0" presId="urn:microsoft.com/office/officeart/2005/8/layout/cycle2"/>
    <dgm:cxn modelId="{1014252B-7B3B-4B47-88EA-7E96DEEA1E67}" srcId="{43B1DD60-5B05-49B4-B545-471FC212F0F7}" destId="{F9D05B2D-9E71-4CA5-B7CA-1C61D448F29B}" srcOrd="3" destOrd="0" parTransId="{3A04C25A-FA46-4F18-BF9A-60751FF42BF7}" sibTransId="{52F072C1-48A0-4880-B44D-FF80A202B62C}"/>
    <dgm:cxn modelId="{D57C4C37-1119-4D0E-B28A-ED07D682FCE7}" srcId="{43B1DD60-5B05-49B4-B545-471FC212F0F7}" destId="{19B31554-B42A-4929-8038-D1AE0E7D22D7}" srcOrd="1" destOrd="0" parTransId="{68ED392F-91F3-40F5-B987-E4F1677A2E8F}" sibTransId="{94351669-A9F0-4245-8445-86E9EEACB732}"/>
    <dgm:cxn modelId="{B89BD842-35A3-4CC6-8145-DF84BEE88FA9}" type="presOf" srcId="{F9D05B2D-9E71-4CA5-B7CA-1C61D448F29B}" destId="{8CBB856C-8C74-4480-9665-1C5690621EA0}" srcOrd="0" destOrd="0" presId="urn:microsoft.com/office/officeart/2005/8/layout/cycle2"/>
    <dgm:cxn modelId="{0895FC66-5245-4C13-A2E5-0B4CD2B054AB}" type="presOf" srcId="{27C70919-75AC-4A52-B53B-D00D7C86F7AD}" destId="{07D5E552-F8D3-45BD-B297-16441D56D00D}" srcOrd="0" destOrd="0" presId="urn:microsoft.com/office/officeart/2005/8/layout/cycle2"/>
    <dgm:cxn modelId="{D0701848-AB04-4C21-B48F-A78819C92A74}" type="presOf" srcId="{E390D9B5-464B-49A1-BE46-9307F4F2A4AB}" destId="{A0DA303D-5AEF-419F-B8D0-A8B4DB6338D2}" srcOrd="1" destOrd="0" presId="urn:microsoft.com/office/officeart/2005/8/layout/cycle2"/>
    <dgm:cxn modelId="{4E845C6F-E8D9-434C-BFE5-2A640193A30F}" type="presOf" srcId="{67BEE2BB-2CCF-4571-A418-840FC0C1AA8E}" destId="{D9D353BD-056F-4AEB-BBF3-C17F84418DC0}" srcOrd="0" destOrd="0" presId="urn:microsoft.com/office/officeart/2005/8/layout/cycle2"/>
    <dgm:cxn modelId="{13DB6A83-8B30-469F-B428-5D8390024C19}" srcId="{43B1DD60-5B05-49B4-B545-471FC212F0F7}" destId="{67BEE2BB-2CCF-4571-A418-840FC0C1AA8E}" srcOrd="2" destOrd="0" parTransId="{704DDC6B-FBBE-411F-A24E-35152BB611BF}" sibTransId="{911DB4D9-B353-4E49-B011-B9CDA1B8985C}"/>
    <dgm:cxn modelId="{4D76DAA6-1887-466A-AB95-2E2E38B3B85F}" srcId="{43B1DD60-5B05-49B4-B545-471FC212F0F7}" destId="{27C70919-75AC-4A52-B53B-D00D7C86F7AD}" srcOrd="0" destOrd="0" parTransId="{85BEE6DC-67C6-43FA-BA64-6C83B74A1C32}" sibTransId="{E390D9B5-464B-49A1-BE46-9307F4F2A4AB}"/>
    <dgm:cxn modelId="{D01F46AE-12A9-4DBC-A1B3-74BA7AD61533}" type="presOf" srcId="{52F072C1-48A0-4880-B44D-FF80A202B62C}" destId="{E62CD576-45B8-459B-80A0-30CE54F77CEE}" srcOrd="0" destOrd="0" presId="urn:microsoft.com/office/officeart/2005/8/layout/cycle2"/>
    <dgm:cxn modelId="{9AB660DA-88FE-4F9C-8678-015AFD5886A4}" type="presOf" srcId="{94351669-A9F0-4245-8445-86E9EEACB732}" destId="{619EE04A-93D5-4039-94EF-A2087B5B7D6F}" srcOrd="0" destOrd="0" presId="urn:microsoft.com/office/officeart/2005/8/layout/cycle2"/>
    <dgm:cxn modelId="{CA1448EF-392A-43E2-8A4B-9E8AE223E8FA}" type="presOf" srcId="{E390D9B5-464B-49A1-BE46-9307F4F2A4AB}" destId="{B3E139BB-5A43-4B7F-B9B1-311213351772}" srcOrd="0" destOrd="0" presId="urn:microsoft.com/office/officeart/2005/8/layout/cycle2"/>
    <dgm:cxn modelId="{3C3FEDEF-0CF7-4F2F-BD12-9603045BC3F5}" type="presOf" srcId="{94351669-A9F0-4245-8445-86E9EEACB732}" destId="{C7D4161F-D225-4730-A7DA-B72E9FBC7393}" srcOrd="1" destOrd="0" presId="urn:microsoft.com/office/officeart/2005/8/layout/cycle2"/>
    <dgm:cxn modelId="{B5E601CE-45C2-4734-90B9-249F71568033}" type="presParOf" srcId="{88708291-5298-44AB-939F-E8E7D55C33AC}" destId="{07D5E552-F8D3-45BD-B297-16441D56D00D}" srcOrd="0" destOrd="0" presId="urn:microsoft.com/office/officeart/2005/8/layout/cycle2"/>
    <dgm:cxn modelId="{B2AB18CD-0BCB-45C0-AE4B-BBD7E16E8D92}" type="presParOf" srcId="{88708291-5298-44AB-939F-E8E7D55C33AC}" destId="{B3E139BB-5A43-4B7F-B9B1-311213351772}" srcOrd="1" destOrd="0" presId="urn:microsoft.com/office/officeart/2005/8/layout/cycle2"/>
    <dgm:cxn modelId="{62F6606C-B827-4174-AB7B-02F9770D726E}" type="presParOf" srcId="{B3E139BB-5A43-4B7F-B9B1-311213351772}" destId="{A0DA303D-5AEF-419F-B8D0-A8B4DB6338D2}" srcOrd="0" destOrd="0" presId="urn:microsoft.com/office/officeart/2005/8/layout/cycle2"/>
    <dgm:cxn modelId="{A8D02F4E-9BCE-494E-B516-B7521B80D8D3}" type="presParOf" srcId="{88708291-5298-44AB-939F-E8E7D55C33AC}" destId="{6325E896-3870-49A3-A057-4A24E3FA0171}" srcOrd="2" destOrd="0" presId="urn:microsoft.com/office/officeart/2005/8/layout/cycle2"/>
    <dgm:cxn modelId="{A28F5725-836D-4E38-8097-A0DAC8BCFCF2}" type="presParOf" srcId="{88708291-5298-44AB-939F-E8E7D55C33AC}" destId="{619EE04A-93D5-4039-94EF-A2087B5B7D6F}" srcOrd="3" destOrd="0" presId="urn:microsoft.com/office/officeart/2005/8/layout/cycle2"/>
    <dgm:cxn modelId="{6AEB87ED-4631-4E13-B090-BF1CC663347B}" type="presParOf" srcId="{619EE04A-93D5-4039-94EF-A2087B5B7D6F}" destId="{C7D4161F-D225-4730-A7DA-B72E9FBC7393}" srcOrd="0" destOrd="0" presId="urn:microsoft.com/office/officeart/2005/8/layout/cycle2"/>
    <dgm:cxn modelId="{D155E9B1-438E-4F34-8CDC-9CC1FA3101C6}" type="presParOf" srcId="{88708291-5298-44AB-939F-E8E7D55C33AC}" destId="{D9D353BD-056F-4AEB-BBF3-C17F84418DC0}" srcOrd="4" destOrd="0" presId="urn:microsoft.com/office/officeart/2005/8/layout/cycle2"/>
    <dgm:cxn modelId="{A6BC6318-69A6-44CE-B31A-BD7CD05D6287}" type="presParOf" srcId="{88708291-5298-44AB-939F-E8E7D55C33AC}" destId="{CEF0AB8C-FA37-4B25-B004-2804BD3F3E6D}" srcOrd="5" destOrd="0" presId="urn:microsoft.com/office/officeart/2005/8/layout/cycle2"/>
    <dgm:cxn modelId="{017921CC-7167-4390-B2F5-C28435262715}" type="presParOf" srcId="{CEF0AB8C-FA37-4B25-B004-2804BD3F3E6D}" destId="{E05FA62E-CF28-460B-8E40-1770D0FB4053}" srcOrd="0" destOrd="0" presId="urn:microsoft.com/office/officeart/2005/8/layout/cycle2"/>
    <dgm:cxn modelId="{BB75BFB0-A4FA-4B86-A688-B8969DEF22F1}" type="presParOf" srcId="{88708291-5298-44AB-939F-E8E7D55C33AC}" destId="{8CBB856C-8C74-4480-9665-1C5690621EA0}" srcOrd="6" destOrd="0" presId="urn:microsoft.com/office/officeart/2005/8/layout/cycle2"/>
    <dgm:cxn modelId="{480679D5-22CC-43DE-AA35-77D6A2315E5B}" type="presParOf" srcId="{88708291-5298-44AB-939F-E8E7D55C33AC}" destId="{E62CD576-45B8-459B-80A0-30CE54F77CEE}" srcOrd="7" destOrd="0" presId="urn:microsoft.com/office/officeart/2005/8/layout/cycle2"/>
    <dgm:cxn modelId="{ED0B38BE-5DF8-419C-B91D-B51065FF07CF}" type="presParOf" srcId="{E62CD576-45B8-459B-80A0-30CE54F77CEE}" destId="{DC924864-AD7D-4299-BD38-EDC25E2CB2B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5E552-F8D3-45BD-B297-16441D56D00D}">
      <dsp:nvSpPr>
        <dsp:cNvPr id="0" name=""/>
        <dsp:cNvSpPr/>
      </dsp:nvSpPr>
      <dsp:spPr>
        <a:xfrm>
          <a:off x="3115669" y="1442"/>
          <a:ext cx="1896660" cy="1734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Προσέγγιση που δεν ταιριάζει σε όλους τους οργανισμούς</a:t>
          </a:r>
          <a:endParaRPr lang="en-US" sz="1300" kern="1200" dirty="0"/>
        </a:p>
      </dsp:txBody>
      <dsp:txXfrm>
        <a:off x="3393428" y="255431"/>
        <a:ext cx="1341142" cy="1226365"/>
      </dsp:txXfrm>
    </dsp:sp>
    <dsp:sp modelId="{B3E139BB-5A43-4B7F-B9B1-311213351772}">
      <dsp:nvSpPr>
        <dsp:cNvPr id="0" name=""/>
        <dsp:cNvSpPr/>
      </dsp:nvSpPr>
      <dsp:spPr>
        <a:xfrm rot="2700000">
          <a:off x="4768726" y="1500875"/>
          <a:ext cx="440411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788075" y="1571230"/>
        <a:ext cx="308288" cy="351205"/>
      </dsp:txXfrm>
    </dsp:sp>
    <dsp:sp modelId="{6325E896-3870-49A3-A057-4A24E3FA0171}">
      <dsp:nvSpPr>
        <dsp:cNvPr id="0" name=""/>
        <dsp:cNvSpPr/>
      </dsp:nvSpPr>
      <dsp:spPr>
        <a:xfrm>
          <a:off x="5037547" y="1842161"/>
          <a:ext cx="1734343" cy="1734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Ανικανοποίητο</a:t>
          </a:r>
          <a:endParaRPr lang="en-US" sz="1300" kern="1200" dirty="0"/>
        </a:p>
      </dsp:txBody>
      <dsp:txXfrm>
        <a:off x="5291536" y="2096150"/>
        <a:ext cx="1226365" cy="1226365"/>
      </dsp:txXfrm>
    </dsp:sp>
    <dsp:sp modelId="{619EE04A-93D5-4039-94EF-A2087B5B7D6F}">
      <dsp:nvSpPr>
        <dsp:cNvPr id="0" name=""/>
        <dsp:cNvSpPr/>
      </dsp:nvSpPr>
      <dsp:spPr>
        <a:xfrm rot="8100000">
          <a:off x="4763335" y="3327807"/>
          <a:ext cx="460478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4881247" y="3396034"/>
        <a:ext cx="322335" cy="351205"/>
      </dsp:txXfrm>
    </dsp:sp>
    <dsp:sp modelId="{D9D353BD-056F-4AEB-BBF3-C17F84418DC0}">
      <dsp:nvSpPr>
        <dsp:cNvPr id="0" name=""/>
        <dsp:cNvSpPr/>
      </dsp:nvSpPr>
      <dsp:spPr>
        <a:xfrm>
          <a:off x="3196828" y="3682880"/>
          <a:ext cx="1734343" cy="1734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Έλλειψη ικανοτήτων</a:t>
          </a:r>
          <a:endParaRPr lang="en-US" sz="1300" kern="1200" dirty="0"/>
        </a:p>
      </dsp:txBody>
      <dsp:txXfrm>
        <a:off x="3450817" y="3936869"/>
        <a:ext cx="1226365" cy="1226365"/>
      </dsp:txXfrm>
    </dsp:sp>
    <dsp:sp modelId="{CEF0AB8C-FA37-4B25-B004-2804BD3F3E6D}">
      <dsp:nvSpPr>
        <dsp:cNvPr id="0" name=""/>
        <dsp:cNvSpPr/>
      </dsp:nvSpPr>
      <dsp:spPr>
        <a:xfrm rot="13500000">
          <a:off x="2922616" y="3346237"/>
          <a:ext cx="460478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3040528" y="3512146"/>
        <a:ext cx="322335" cy="351205"/>
      </dsp:txXfrm>
    </dsp:sp>
    <dsp:sp modelId="{8CBB856C-8C74-4480-9665-1C5690621EA0}">
      <dsp:nvSpPr>
        <dsp:cNvPr id="0" name=""/>
        <dsp:cNvSpPr/>
      </dsp:nvSpPr>
      <dsp:spPr>
        <a:xfrm>
          <a:off x="1356108" y="1842161"/>
          <a:ext cx="1734343" cy="1734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Περιβαλλοντική αβεβαιότητα</a:t>
          </a:r>
          <a:endParaRPr lang="en-US" sz="1300" kern="1200" dirty="0"/>
        </a:p>
      </dsp:txBody>
      <dsp:txXfrm>
        <a:off x="1610097" y="2096150"/>
        <a:ext cx="1226365" cy="1226365"/>
      </dsp:txXfrm>
    </dsp:sp>
    <dsp:sp modelId="{E62CD576-45B8-459B-80A0-30CE54F77CEE}">
      <dsp:nvSpPr>
        <dsp:cNvPr id="0" name=""/>
        <dsp:cNvSpPr/>
      </dsp:nvSpPr>
      <dsp:spPr>
        <a:xfrm rot="18900000">
          <a:off x="2901234" y="1518503"/>
          <a:ext cx="440411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20583" y="1682284"/>
        <a:ext cx="308288" cy="351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youth-empowerment-abstract-concept-vector-illustration-children-young-people-take-charge-take-action-improve-life-quality-democracy-building-youth-activism-involvement-abstract-metaphor_11668194.htm#query=community%20impact&amp;position=0&amp;from_view=keyword&amp;track=ai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F91B0-25AB-4DFA-B184-293DD156034C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78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/>
              <a:t>Πηγή</a:t>
            </a:r>
            <a:r>
              <a:rPr lang="en-GB" b="1" dirty="0"/>
              <a:t> </a:t>
            </a:r>
            <a:r>
              <a:rPr lang="en-GB" b="1" dirty="0" err="1"/>
              <a:t>εικόν</a:t>
            </a:r>
            <a:r>
              <a:rPr lang="en-GB" b="1" dirty="0"/>
              <a:t>ας: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ttps://www.google.com/search;q=strategic%20planning&amp;tbm=isch&amp;tbs=rimg:CZUJ5JSOTO9WYf9JpdLM5hUTsgIRCgIIABAAOgQIABAAVbZAiD7AAgDYAgDgAgA&amp;rlz=1C1GCEA_enCY1043CY1043&amp;hl=en&amp;sa=X&amp;ved=0CBoQuIIBahcKEwigyMipsIuAAxUAAAAAAAHQAAAAAQBg&amp;biw=1903&amp;bih=912#imgrc=k5KZ0-weK47M0M</a:t>
            </a:r>
            <a:r>
              <a:rPr lang="el-GR" dirty="0"/>
              <a:t> </a:t>
            </a:r>
            <a:endParaRPr dirty="0"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/>
              <a:t>Σημειώσεις:</a:t>
            </a:r>
            <a:endParaRPr sz="11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/>
              <a:t>Δεν είναι μια προσέγγιση για όλους</a:t>
            </a:r>
            <a:endParaRPr sz="1100" dirty="0"/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 dirty="0"/>
              <a:t>Μια συχνή προσέγγιση για την αύξηση της απόδοσης στους μη κερδοσκοπικούς οργανισμούς είναι η </a:t>
            </a:r>
            <a:r>
              <a:rPr lang="en-GB" sz="1100" b="1" dirty="0"/>
              <a:t>υιοθέτηση </a:t>
            </a:r>
            <a:r>
              <a:rPr lang="en-GB" sz="1100" dirty="0"/>
              <a:t>μιας ή περισσότερων από τις </a:t>
            </a:r>
            <a:r>
              <a:rPr lang="en-GB" sz="1100" b="1" dirty="0"/>
              <a:t>μεθόδους και τις τεχνικές που χρησιμοποιούνται στον ιδιωτικό τομέα</a:t>
            </a:r>
            <a:r>
              <a:rPr lang="en-GB" sz="1100" dirty="0"/>
              <a:t>. Ωστόσο, οι </a:t>
            </a:r>
            <a:r>
              <a:rPr lang="en-GB" sz="1100" b="1" dirty="0"/>
              <a:t>επιχειρησιακές διαφορές </a:t>
            </a:r>
            <a:r>
              <a:rPr lang="en-GB" sz="1100" b="0" dirty="0"/>
              <a:t>που </a:t>
            </a:r>
            <a:r>
              <a:rPr lang="en-GB" sz="1100" dirty="0"/>
              <a:t>υπάρχουν στους μη κερδοσκοπικούς οργανισμούς σε αντίθεση με τις επιχειρήσεις του ιδιωτικού τομέα, καθώς και η έλλειψη εξειδικευμένου διοικητικού προσωπικού δεν επιτρέπουν μια τέτοια προσέγγιση. Ακόμη και στον τομέα των ΟΚ</a:t>
            </a:r>
            <a:r>
              <a:rPr lang="el-GR" sz="1100" dirty="0"/>
              <a:t>τ</a:t>
            </a:r>
            <a:r>
              <a:rPr lang="en-GB" sz="1100" dirty="0"/>
              <a:t>Π, ο στρατηγικός σχεδιασμός και οι προσεγγίσεις διαχείρισης πρέπει να προσαρμόζονται στα ιδιαίτερα χαρακτηριστικά της οντότητας.</a:t>
            </a:r>
            <a:endParaRPr sz="1100" dirty="0"/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 dirty="0"/>
              <a:t> </a:t>
            </a:r>
            <a:endParaRPr sz="1100" dirty="0"/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l-GR" sz="1100"/>
              <a:t>Ανικανοποίητο</a:t>
            </a:r>
            <a:r>
              <a:rPr lang="el-GR" sz="1100" baseline="0"/>
              <a:t> </a:t>
            </a: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/>
              <a:t>Η </a:t>
            </a:r>
            <a:r>
              <a:rPr lang="en-GB" sz="1100" dirty="0"/>
              <a:t>διαχείριση των ΟΚ</a:t>
            </a:r>
            <a:r>
              <a:rPr lang="el-GR" sz="1100" dirty="0"/>
              <a:t>τ</a:t>
            </a:r>
            <a:r>
              <a:rPr lang="en-GB" sz="1100" dirty="0"/>
              <a:t>Π είναι γενικά ανεπαρκής, καθώς λίγες οργανώσεις χρησιμοποιούν τα συνιστώμενα εργαλεία και </a:t>
            </a:r>
            <a:r>
              <a:rPr lang="en-GB" sz="1100" b="1" dirty="0"/>
              <a:t>λίγες προσπάθειες καταβάλλονται για τη μέτρηση των επιδόσεων </a:t>
            </a:r>
            <a:r>
              <a:rPr lang="en-GB" sz="1100" dirty="0"/>
              <a:t>- εν μέρει λόγω του άυλου χαρακτήρα των παρεχόμενων υπηρεσιών. Οι προτιμώμενες </a:t>
            </a:r>
            <a:r>
              <a:rPr lang="en-GB" sz="1100" b="1" dirty="0"/>
              <a:t>εξελιγμένες τεχνικές οικονομικής διαχείρισης </a:t>
            </a:r>
            <a:r>
              <a:rPr lang="en-GB" sz="1100" dirty="0"/>
              <a:t>που χρησιμοποιούνται στον ιδιωτικό τομέα </a:t>
            </a:r>
            <a:r>
              <a:rPr lang="en-GB" sz="1100" b="1" dirty="0"/>
              <a:t>αγνοούνται σε μεγάλο βαθμό </a:t>
            </a:r>
            <a:r>
              <a:rPr lang="en-GB" sz="1100" dirty="0"/>
              <a:t>από τους μη κερδοσκοπικούς οργανισμούς λόγω της </a:t>
            </a:r>
            <a:r>
              <a:rPr lang="en-GB" sz="1100" b="1" dirty="0"/>
              <a:t>έλλειψης ευαισθητοποίησης </a:t>
            </a:r>
            <a:r>
              <a:rPr lang="en-GB" sz="1100" dirty="0"/>
              <a:t>και κατάρτισης στον τομέα αυτό.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 dirty="0"/>
              <a:t> Έ</a:t>
            </a:r>
            <a:r>
              <a:rPr lang="el-GR" sz="1100" dirty="0" err="1"/>
              <a:t>λλειψη</a:t>
            </a:r>
            <a:r>
              <a:rPr lang="el-GR" sz="1100" baseline="0" dirty="0"/>
              <a:t> ικανοτήτων </a:t>
            </a:r>
          </a:p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 dirty="0"/>
              <a:t>Ο στρατηγικός σχεδιασμός για τις ΟΚ</a:t>
            </a:r>
            <a:r>
              <a:rPr lang="el-GR" sz="1100" dirty="0"/>
              <a:t>τ</a:t>
            </a:r>
            <a:r>
              <a:rPr lang="en-GB" sz="1100" dirty="0"/>
              <a:t>Π και τις ΜΚΟ αποδεικνύεται συχνά πρόκληση, καθώς αντιμετωπίζουν έναν </a:t>
            </a:r>
            <a:r>
              <a:rPr lang="en-GB" sz="1100" b="1" dirty="0"/>
              <a:t>μη εξαντλητικό κατάλογο αλληλένδετων θεμάτων </a:t>
            </a:r>
            <a:r>
              <a:rPr lang="en-GB" sz="1100" dirty="0"/>
              <a:t>που πρέπει να ιεραρχηθούν και να αντιμετωπιστούν. Ο στρατηγικός σχεδιασμός πρέπει να λαμβάνει ρεαλιστικές και συχνά </a:t>
            </a:r>
            <a:r>
              <a:rPr lang="en-GB" sz="1100" b="1" dirty="0"/>
              <a:t>δύσκολες αποφάσεις </a:t>
            </a:r>
            <a:r>
              <a:rPr lang="en-GB" sz="1100" dirty="0"/>
              <a:t>σχετικά με την κατεύθυνση της οργάνωσης.</a:t>
            </a:r>
            <a:endParaRPr sz="1100" dirty="0"/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dirty="0"/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 dirty="0"/>
              <a:t>Περιβαλλοντική αβεβαιότητα</a:t>
            </a:r>
            <a:endParaRPr sz="1100" dirty="0"/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100" dirty="0"/>
              <a:t>Ο στρατηγικός σχεδιασμός απαιτεί την </a:t>
            </a:r>
            <a:r>
              <a:rPr lang="en-GB" sz="1100" b="1" dirty="0"/>
              <a:t>πρόβλεψη </a:t>
            </a:r>
            <a:r>
              <a:rPr lang="en-GB" sz="1100" dirty="0"/>
              <a:t>του μέλλοντος - κάτι που </a:t>
            </a:r>
            <a:r>
              <a:rPr lang="en-GB" sz="1100" b="1" dirty="0"/>
              <a:t>είναι αδύνατο </a:t>
            </a:r>
            <a:r>
              <a:rPr lang="en-GB" sz="1100" dirty="0"/>
              <a:t>να γίνει τέλεια, ιδίως σε ταραχώδη παγκόσμια περιβάλλοντα. Η ανάπτυξη ενός </a:t>
            </a:r>
            <a:r>
              <a:rPr lang="en-GB" sz="1100" b="1" dirty="0"/>
              <a:t>στιβαρού, αλλά ευέλικτου </a:t>
            </a:r>
            <a:r>
              <a:rPr lang="en-GB" sz="1100" dirty="0"/>
              <a:t>στρατηγικού σχεδίου είναι μια μάλλον δύσκολη προσπάθεια. Ταυτόχρονα, ο σχεδιασμός και ο καθορισμός συγκεκριμένων στόχων μπορεί να είναι επικίνδυνος, καθώς οι ΟΚ</a:t>
            </a:r>
            <a:r>
              <a:rPr lang="el-GR" sz="1100" dirty="0"/>
              <a:t>τ</a:t>
            </a:r>
            <a:r>
              <a:rPr lang="en-GB" sz="1100" dirty="0"/>
              <a:t>Π </a:t>
            </a:r>
            <a:r>
              <a:rPr lang="en-GB" sz="1100" b="1" dirty="0"/>
              <a:t>εξαρτώνται </a:t>
            </a:r>
            <a:r>
              <a:rPr lang="en-GB" sz="1100" dirty="0"/>
              <a:t>σε μεγάλο βαθμό </a:t>
            </a:r>
            <a:r>
              <a:rPr lang="en-GB" sz="1100" b="1" dirty="0"/>
              <a:t>από τη χρηματοδότηση εξωτερικών φορέων. </a:t>
            </a:r>
            <a:endParaRPr sz="1100" b="1" dirty="0"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Πηγή εικόνας: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https://www.pvblic.org/post/importance-of-strategic-planning-ngos</a:t>
            </a: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/>
              <a:t>Πηγή εικόνας: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https://www.freepik.com/free-vector/youth-empowerment-abstract-concept-vector-illustration-children-young-people-take-charge-take-action-improve-life-quality-democracy-building-youth-activism-involvement-abstract-metaphor_11668194.htm#query=community</a:t>
            </a: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/>
              <a:t>Πηγή</a:t>
            </a:r>
            <a:r>
              <a:rPr lang="en-GB" b="1" dirty="0"/>
              <a:t> </a:t>
            </a:r>
            <a:r>
              <a:rPr lang="en-GB" b="1" dirty="0" err="1"/>
              <a:t>εικόν</a:t>
            </a:r>
            <a:r>
              <a:rPr lang="en-GB" b="1" dirty="0"/>
              <a:t>ας: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https://www.constructionexec.com/article/leverage-strategic-planning-to-ensure-your-workforce-thrives-in-2020</a:t>
            </a:r>
            <a:r>
              <a:rPr lang="el-GR" dirty="0"/>
              <a:t> </a:t>
            </a:r>
            <a:endParaRPr dirty="0"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8fecefc3a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Πηγή εικόνας: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google.com/search;q=strategic%20planning&amp;tbm=isch&amp;tbs=rimg:CZUJ5JSOTO9WYf9JpdLM5hUTsgIRCgIIABAAOgQIABAAVbZAiD7AAgDYAgDgAgA&amp;rlz=1C1GCEA_enCY1043CY1043&amp;hl=en&amp;sa=X&amp;ved=0CBoQuIIBahcKEwigyMipsIuAAxUAAAAAAAHQAAAAAQBg&amp;biw=1903&amp;bih=912#imgrc=cR8SCb4PqPJ06M</a:t>
            </a:r>
            <a:endParaRPr/>
          </a:p>
        </p:txBody>
      </p:sp>
      <p:sp>
        <p:nvSpPr>
          <p:cNvPr id="167" name="Google Shape;167;g258fecefc3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8fecefc3a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Πηγή εικόνας: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https://cater2.me/blog/page/3/</a:t>
            </a:r>
            <a:endParaRPr/>
          </a:p>
        </p:txBody>
      </p:sp>
      <p:sp>
        <p:nvSpPr>
          <p:cNvPr id="174" name="Google Shape;174;g258fecefc3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accent1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/>
              <a:t>End Slide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27FFA-DC85-8789-F6B0-63E931A21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D85085-CAD9-93F9-66BA-FA273A8D5A08}"/>
              </a:ext>
            </a:extLst>
          </p:cNvPr>
          <p:cNvSpPr txBox="1"/>
          <p:nvPr userDrawn="1"/>
        </p:nvSpPr>
        <p:spPr>
          <a:xfrm>
            <a:off x="3538330" y="5780782"/>
            <a:ext cx="8132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EMERGE: </a:t>
            </a:r>
            <a:r>
              <a:rPr lang="en-US" sz="1400" b="0" i="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civic Engagement and participation project benefits from a grant under the Active Citizens Fund Cyprus </a:t>
            </a:r>
            <a:r>
              <a:rPr lang="en-US" sz="1400" b="0" i="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programme,funded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by Iceland, Liechtenstein and Norway, through the EEA and Norway Grants 2014-2021. [Project Number: 29_ACF CY_CARDET]</a:t>
            </a:r>
          </a:p>
          <a:p>
            <a:br>
              <a:rPr lang="en-US" sz="1050" dirty="0">
                <a:solidFill>
                  <a:schemeClr val="bg2"/>
                </a:solidFill>
              </a:rPr>
            </a:br>
            <a:endParaRPr lang="en-US" sz="105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DB2553-1790-7930-0462-00B7567162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36" y="5592418"/>
            <a:ext cx="2516506" cy="8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88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- 2col">
  <p:cSld name="Title Content - 2co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2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2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3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2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2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7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20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title goes here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749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2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marR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l-GR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722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CC0E5B-551A-C200-D982-1775550B4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935" y="3025833"/>
            <a:ext cx="10595497" cy="2709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6994" y="447930"/>
            <a:ext cx="6010271" cy="875935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accent3"/>
                </a:solidFill>
                <a:latin typeface="+mn-lt"/>
                <a:ea typeface="Roboto Slab" pitchFamily="2" charset="0"/>
              </a:defRPr>
            </a:lvl1pPr>
          </a:lstStyle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6994" y="1532311"/>
            <a:ext cx="6010271" cy="63298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964F8-121F-57B2-47D8-F86F3B4D4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6" y="1885953"/>
            <a:ext cx="2404998" cy="186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45349E-CFF6-BAE9-0277-9AFEC2E63C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24" y="2095617"/>
            <a:ext cx="3650673" cy="3650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F2A2C-4A0F-40E6-66B7-87D38D7ADA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070" y="424087"/>
            <a:ext cx="2408472" cy="844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D85085-CAD9-93F9-66BA-FA273A8D5A08}"/>
              </a:ext>
            </a:extLst>
          </p:cNvPr>
          <p:cNvSpPr txBox="1"/>
          <p:nvPr userDrawn="1"/>
        </p:nvSpPr>
        <p:spPr>
          <a:xfrm>
            <a:off x="659935" y="5929501"/>
            <a:ext cx="1101113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EMERGE: </a:t>
            </a:r>
            <a:r>
              <a:rPr lang="en-US" sz="1400" b="0" i="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civic Engagement and participation project benefits from a grant under the Active Citizens Fund Cyprus </a:t>
            </a:r>
            <a:r>
              <a:rPr lang="en-US" sz="1400" b="0" i="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programme,funded</a:t>
            </a:r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by Iceland, Liechtenstein and Norway, through the EEA and Norway Grants 2014-2021. [Project Number: 29_ACF CY_CARDET]</a:t>
            </a:r>
          </a:p>
          <a:p>
            <a:br>
              <a:rPr lang="en-US" sz="1050" dirty="0">
                <a:solidFill>
                  <a:schemeClr val="bg2"/>
                </a:solidFill>
              </a:rPr>
            </a:br>
            <a:endParaRPr lang="en-US" sz="105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84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296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bg1"/>
          </a:solidFill>
          <a:latin typeface="+mn-lt"/>
          <a:ea typeface="Roboto Slab" pitchFamily="2" charset="0"/>
          <a:cs typeface="+mj-cs"/>
        </a:defRPr>
      </a:lvl1pPr>
    </p:titleStyle>
    <p:bodyStyle>
      <a:lvl1pPr marL="0" indent="0" algn="just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UmzHURxc-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03596" y="447930"/>
            <a:ext cx="6693669" cy="958839"/>
          </a:xfrm>
        </p:spPr>
        <p:txBody>
          <a:bodyPr>
            <a:normAutofit/>
          </a:bodyPr>
          <a:lstStyle/>
          <a:p>
            <a:r>
              <a:rPr lang="en-GB" sz="2400" b="0" dirty="0" err="1"/>
              <a:t>Ενότητ</a:t>
            </a:r>
            <a:r>
              <a:rPr lang="en-GB" sz="2400" b="0" dirty="0"/>
              <a:t>α 2</a:t>
            </a:r>
            <a:br>
              <a:rPr lang="en-GB" sz="3200" dirty="0"/>
            </a:br>
            <a:r>
              <a:rPr lang="en-GB" sz="3200" dirty="0"/>
              <a:t>Στρατηγικός σχεδιασμός</a:t>
            </a:r>
            <a:endParaRPr lang="el-GR" sz="4800" dirty="0"/>
          </a:p>
        </p:txBody>
      </p:sp>
      <p:sp>
        <p:nvSpPr>
          <p:cNvPr id="2" name="Google Shape;56;p1">
            <a:extLst>
              <a:ext uri="{FF2B5EF4-FFF2-40B4-BE49-F238E27FC236}">
                <a16:creationId xmlns:a16="http://schemas.microsoft.com/office/drawing/2014/main" id="{121B42C0-5984-4347-C628-C7A0AB437A24}"/>
              </a:ext>
            </a:extLst>
          </p:cNvPr>
          <p:cNvSpPr/>
          <p:nvPr/>
        </p:nvSpPr>
        <p:spPr>
          <a:xfrm>
            <a:off x="5203596" y="1475363"/>
            <a:ext cx="6693669" cy="732279"/>
          </a:xfrm>
          <a:prstGeom prst="rect">
            <a:avLst/>
          </a:prstGeom>
          <a:solidFill>
            <a:srgbClr val="EB53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58;p1">
            <a:extLst>
              <a:ext uri="{FF2B5EF4-FFF2-40B4-BE49-F238E27FC236}">
                <a16:creationId xmlns:a16="http://schemas.microsoft.com/office/drawing/2014/main" id="{014DF487-97BD-E887-C79F-327FB38B1A3C}"/>
              </a:ext>
            </a:extLst>
          </p:cNvPr>
          <p:cNvSpPr txBox="1">
            <a:spLocks/>
          </p:cNvSpPr>
          <p:nvPr/>
        </p:nvSpPr>
        <p:spPr>
          <a:xfrm>
            <a:off x="5512430" y="1676945"/>
            <a:ext cx="6384835" cy="32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5353"/>
              </a:buClr>
              <a:buSzPts val="2400"/>
              <a:buFont typeface="Arial"/>
              <a:buNone/>
              <a:tabLst/>
              <a:defRPr/>
            </a:pPr>
            <a:r>
              <a:rPr kumimoji="0" lang="el-GR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Υποε</a:t>
            </a:r>
            <a:r>
              <a:rPr kumimoji="0" lang="en-GB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νότητα 1: Εισαγωγή στον στρατηγικό σχεδιασμό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139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 dirty="0"/>
              <a:t>Η σημασία του στρατηγικού σχεδιασμού</a:t>
            </a:r>
            <a:endParaRPr b="1" dirty="0"/>
          </a:p>
        </p:txBody>
      </p:sp>
      <p:sp>
        <p:nvSpPr>
          <p:cNvPr id="185" name="Google Shape;185;p10"/>
          <p:cNvSpPr txBox="1"/>
          <p:nvPr/>
        </p:nvSpPr>
        <p:spPr>
          <a:xfrm>
            <a:off x="399370" y="1213855"/>
            <a:ext cx="6343083" cy="632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Ανταπόκριση στις προκλήσεις - Περιβαλλοντικές αλλαγές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Πολλοί οργανισμοί ξοδεύουν το μεγαλύτερο μέρος του χρόνου τους </a:t>
            </a:r>
            <a:r>
              <a:rPr lang="el-GR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στη συνειδητοποίηση και αντίδραση </a:t>
            </a:r>
            <a:r>
              <a:rPr lang="en-GB" sz="20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σε</a:t>
            </a: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απροσδόκητες αλλαγές και προβλήματα, αντί να τα προβλέπουν και να προετοιμάζονται γι' αυτά (διαχείριση κρίσεων). Οι οργανισμοί που πιάνονται απροετοίμαστοι μπορεί να ξοδέψουν πολλούς πόρους</a:t>
            </a:r>
            <a:r>
              <a:rPr lang="el-GR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για να προλάβουν. Καταναλώνουν την ενέργειά τους για την αντιμετώπιση άμεσων προβλημάτων και τους μένει ελάχιστη ενέργεια</a:t>
            </a:r>
            <a:r>
              <a:rPr lang="el-GR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για να προβλέψουν και να προετοιμαστούν για μελλοντικές προκλήσεις. Αυτός ο φαύλος κύκλος εγκλωβίζει πολλούς οργανισμούς σε μια αντιδραστική στάση. 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Οι οργανισμοί που ακολουθούν μια προληπτική στρατηγική προσέγγιση έχουν καλύτερη παροχή υπηρεσιών από εκείνους που ακολουθούν μια αντιδραστική στρατηγική προσέγγιση.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9231" y="2435542"/>
            <a:ext cx="4793399" cy="3194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 dirty="0"/>
              <a:t>Περιορισμοί του στρατηγικού σχεδιασμού</a:t>
            </a:r>
            <a:endParaRPr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0391073"/>
              </p:ext>
            </p:extLst>
          </p:nvPr>
        </p:nvGraphicFramePr>
        <p:xfrm>
          <a:off x="2032000" y="12766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Η σημασία του στρατηγικού σχεδιασμού</a:t>
            </a:r>
            <a:endParaRPr b="1" dirty="0"/>
          </a:p>
        </p:txBody>
      </p:sp>
      <p:grpSp>
        <p:nvGrpSpPr>
          <p:cNvPr id="198" name="Google Shape;198;p12"/>
          <p:cNvGrpSpPr/>
          <p:nvPr/>
        </p:nvGrpSpPr>
        <p:grpSpPr>
          <a:xfrm>
            <a:off x="9708100" y="3807351"/>
            <a:ext cx="2398263" cy="2584931"/>
            <a:chOff x="16745404" y="2287703"/>
            <a:chExt cx="5880975" cy="9651367"/>
          </a:xfrm>
        </p:grpSpPr>
        <p:sp>
          <p:nvSpPr>
            <p:cNvPr id="199" name="Google Shape;199;p12"/>
            <p:cNvSpPr/>
            <p:nvPr/>
          </p:nvSpPr>
          <p:spPr>
            <a:xfrm>
              <a:off x="16745404" y="10730600"/>
              <a:ext cx="5880975" cy="1208470"/>
            </a:xfrm>
            <a:custGeom>
              <a:avLst/>
              <a:gdLst/>
              <a:ahLst/>
              <a:cxnLst/>
              <a:rect l="l" t="t" r="r" b="b"/>
              <a:pathLst>
                <a:path w="6137" h="969" extrusionOk="0">
                  <a:moveTo>
                    <a:pt x="3068" y="0"/>
                  </a:moveTo>
                  <a:lnTo>
                    <a:pt x="3068" y="0"/>
                  </a:lnTo>
                  <a:cubicBezTo>
                    <a:pt x="1374" y="0"/>
                    <a:pt x="0" y="217"/>
                    <a:pt x="0" y="484"/>
                  </a:cubicBezTo>
                  <a:cubicBezTo>
                    <a:pt x="0" y="751"/>
                    <a:pt x="1374" y="968"/>
                    <a:pt x="3068" y="968"/>
                  </a:cubicBezTo>
                  <a:cubicBezTo>
                    <a:pt x="4762" y="968"/>
                    <a:pt x="6136" y="751"/>
                    <a:pt x="6136" y="484"/>
                  </a:cubicBezTo>
                  <a:cubicBezTo>
                    <a:pt x="6136" y="217"/>
                    <a:pt x="4762" y="0"/>
                    <a:pt x="306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17563127" y="7133631"/>
              <a:ext cx="4129873" cy="4455532"/>
            </a:xfrm>
            <a:custGeom>
              <a:avLst/>
              <a:gdLst/>
              <a:ahLst/>
              <a:cxnLst/>
              <a:rect l="l" t="t" r="r" b="b"/>
              <a:pathLst>
                <a:path w="4129873" h="4455532" extrusionOk="0">
                  <a:moveTo>
                    <a:pt x="1667002" y="1007"/>
                  </a:moveTo>
                  <a:cubicBezTo>
                    <a:pt x="1719354" y="-6471"/>
                    <a:pt x="1767964" y="28429"/>
                    <a:pt x="1776690" y="80780"/>
                  </a:cubicBezTo>
                  <a:lnTo>
                    <a:pt x="1801936" y="240089"/>
                  </a:lnTo>
                  <a:lnTo>
                    <a:pt x="1878910" y="64941"/>
                  </a:lnTo>
                  <a:lnTo>
                    <a:pt x="4118778" y="4315875"/>
                  </a:lnTo>
                  <a:cubicBezTo>
                    <a:pt x="4143708" y="4361972"/>
                    <a:pt x="4125010" y="4419283"/>
                    <a:pt x="4078892" y="4444200"/>
                  </a:cubicBezTo>
                  <a:cubicBezTo>
                    <a:pt x="4031528" y="4469118"/>
                    <a:pt x="3974190" y="4451676"/>
                    <a:pt x="3949262" y="4404332"/>
                  </a:cubicBezTo>
                  <a:lnTo>
                    <a:pt x="1895114" y="502244"/>
                  </a:lnTo>
                  <a:lnTo>
                    <a:pt x="1857164" y="588574"/>
                  </a:lnTo>
                  <a:lnTo>
                    <a:pt x="2367504" y="3808876"/>
                  </a:lnTo>
                  <a:cubicBezTo>
                    <a:pt x="2374982" y="3861226"/>
                    <a:pt x="2340082" y="3909837"/>
                    <a:pt x="2287732" y="3917316"/>
                  </a:cubicBezTo>
                  <a:cubicBezTo>
                    <a:pt x="2282746" y="3919808"/>
                    <a:pt x="2277760" y="3919808"/>
                    <a:pt x="2274020" y="3919808"/>
                  </a:cubicBezTo>
                  <a:cubicBezTo>
                    <a:pt x="2226656" y="3919808"/>
                    <a:pt x="2186770" y="3886155"/>
                    <a:pt x="2179290" y="3840036"/>
                  </a:cubicBezTo>
                  <a:lnTo>
                    <a:pt x="1715308" y="911268"/>
                  </a:lnTo>
                  <a:lnTo>
                    <a:pt x="182492" y="4398103"/>
                  </a:lnTo>
                  <a:cubicBezTo>
                    <a:pt x="166288" y="4432988"/>
                    <a:pt x="131388" y="4455414"/>
                    <a:pt x="95242" y="4455414"/>
                  </a:cubicBezTo>
                  <a:cubicBezTo>
                    <a:pt x="81530" y="4455414"/>
                    <a:pt x="69066" y="4452922"/>
                    <a:pt x="57848" y="4446692"/>
                  </a:cubicBezTo>
                  <a:cubicBezTo>
                    <a:pt x="9236" y="4425512"/>
                    <a:pt x="-13200" y="4369448"/>
                    <a:pt x="7990" y="4322104"/>
                  </a:cubicBezTo>
                  <a:lnTo>
                    <a:pt x="1660104" y="562819"/>
                  </a:lnTo>
                  <a:lnTo>
                    <a:pt x="1588478" y="110694"/>
                  </a:lnTo>
                  <a:cubicBezTo>
                    <a:pt x="1579752" y="58344"/>
                    <a:pt x="1615898" y="9732"/>
                    <a:pt x="1667002" y="10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17168422" y="2326243"/>
              <a:ext cx="4167700" cy="8122091"/>
            </a:xfrm>
            <a:custGeom>
              <a:avLst/>
              <a:gdLst/>
              <a:ahLst/>
              <a:cxnLst/>
              <a:rect l="l" t="t" r="r" b="b"/>
              <a:pathLst>
                <a:path w="4167700" h="8122091" extrusionOk="0">
                  <a:moveTo>
                    <a:pt x="3204129" y="0"/>
                  </a:moveTo>
                  <a:lnTo>
                    <a:pt x="3609185" y="159512"/>
                  </a:lnTo>
                  <a:lnTo>
                    <a:pt x="3629037" y="164158"/>
                  </a:lnTo>
                  <a:cubicBezTo>
                    <a:pt x="4401089" y="465650"/>
                    <a:pt x="4335089" y="2483892"/>
                    <a:pt x="3483345" y="4670322"/>
                  </a:cubicBezTo>
                  <a:cubicBezTo>
                    <a:pt x="2630353" y="6856752"/>
                    <a:pt x="1311641" y="8386630"/>
                    <a:pt x="539591" y="8083893"/>
                  </a:cubicBezTo>
                  <a:lnTo>
                    <a:pt x="539361" y="8083764"/>
                  </a:lnTo>
                  <a:lnTo>
                    <a:pt x="539071" y="8084506"/>
                  </a:lnTo>
                  <a:lnTo>
                    <a:pt x="117845" y="7918567"/>
                  </a:lnTo>
                  <a:lnTo>
                    <a:pt x="150057" y="7833083"/>
                  </a:lnTo>
                  <a:lnTo>
                    <a:pt x="283841" y="7885631"/>
                  </a:lnTo>
                  <a:lnTo>
                    <a:pt x="192787" y="7743564"/>
                  </a:lnTo>
                  <a:cubicBezTo>
                    <a:pt x="-181287" y="7020073"/>
                    <a:pt x="-7771" y="5355450"/>
                    <a:pt x="685285" y="3578976"/>
                  </a:cubicBezTo>
                  <a:cubicBezTo>
                    <a:pt x="1385003" y="1784398"/>
                    <a:pt x="2397275" y="433299"/>
                    <a:pt x="3165325" y="172113"/>
                  </a:cubicBezTo>
                  <a:lnTo>
                    <a:pt x="3305839" y="137955"/>
                  </a:lnTo>
                  <a:lnTo>
                    <a:pt x="3171917" y="85060"/>
                  </a:lnTo>
                  <a:close/>
                </a:path>
              </a:pathLst>
            </a:custGeom>
            <a:solidFill>
              <a:srgbClr val="DB3A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17168422" y="2326243"/>
              <a:ext cx="4167700" cy="8122091"/>
            </a:xfrm>
            <a:custGeom>
              <a:avLst/>
              <a:gdLst/>
              <a:ahLst/>
              <a:cxnLst/>
              <a:rect l="l" t="t" r="r" b="b"/>
              <a:pathLst>
                <a:path w="4167700" h="8122091" extrusionOk="0">
                  <a:moveTo>
                    <a:pt x="3204129" y="0"/>
                  </a:moveTo>
                  <a:lnTo>
                    <a:pt x="3609185" y="159512"/>
                  </a:lnTo>
                  <a:lnTo>
                    <a:pt x="3629037" y="164158"/>
                  </a:lnTo>
                  <a:cubicBezTo>
                    <a:pt x="4401089" y="465650"/>
                    <a:pt x="4335089" y="2483892"/>
                    <a:pt x="3483345" y="4670322"/>
                  </a:cubicBezTo>
                  <a:cubicBezTo>
                    <a:pt x="2630353" y="6856752"/>
                    <a:pt x="1311641" y="8386630"/>
                    <a:pt x="539591" y="8083893"/>
                  </a:cubicBezTo>
                  <a:lnTo>
                    <a:pt x="539361" y="8083764"/>
                  </a:lnTo>
                  <a:lnTo>
                    <a:pt x="539071" y="8084506"/>
                  </a:lnTo>
                  <a:lnTo>
                    <a:pt x="117845" y="7918567"/>
                  </a:lnTo>
                  <a:lnTo>
                    <a:pt x="150057" y="7833083"/>
                  </a:lnTo>
                  <a:lnTo>
                    <a:pt x="283841" y="7885631"/>
                  </a:lnTo>
                  <a:lnTo>
                    <a:pt x="192787" y="7743564"/>
                  </a:lnTo>
                  <a:cubicBezTo>
                    <a:pt x="-181287" y="7020073"/>
                    <a:pt x="-7771" y="5355450"/>
                    <a:pt x="685285" y="3578976"/>
                  </a:cubicBezTo>
                  <a:cubicBezTo>
                    <a:pt x="1385003" y="1784398"/>
                    <a:pt x="2397275" y="433299"/>
                    <a:pt x="3165325" y="172113"/>
                  </a:cubicBezTo>
                  <a:lnTo>
                    <a:pt x="3305839" y="137955"/>
                  </a:lnTo>
                  <a:lnTo>
                    <a:pt x="3171917" y="85060"/>
                  </a:ln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16745404" y="2287703"/>
              <a:ext cx="4167511" cy="7996796"/>
            </a:xfrm>
            <a:custGeom>
              <a:avLst/>
              <a:gdLst/>
              <a:ahLst/>
              <a:cxnLst/>
              <a:rect l="l" t="t" r="r" b="b"/>
              <a:pathLst>
                <a:path w="4167511" h="7996796" extrusionOk="0">
                  <a:moveTo>
                    <a:pt x="3477186" y="2552"/>
                  </a:moveTo>
                  <a:cubicBezTo>
                    <a:pt x="3529448" y="7374"/>
                    <a:pt x="3579824" y="19063"/>
                    <a:pt x="3628064" y="37907"/>
                  </a:cubicBezTo>
                  <a:cubicBezTo>
                    <a:pt x="4401152" y="339397"/>
                    <a:pt x="4335172" y="2357640"/>
                    <a:pt x="3482410" y="4545316"/>
                  </a:cubicBezTo>
                  <a:cubicBezTo>
                    <a:pt x="2629648" y="6730500"/>
                    <a:pt x="1311290" y="8260378"/>
                    <a:pt x="539448" y="7958888"/>
                  </a:cubicBezTo>
                  <a:cubicBezTo>
                    <a:pt x="-233641" y="7657397"/>
                    <a:pt x="-167661" y="5639154"/>
                    <a:pt x="685102" y="3452724"/>
                  </a:cubicBezTo>
                  <a:cubicBezTo>
                    <a:pt x="1484566" y="1402946"/>
                    <a:pt x="2693244" y="-69785"/>
                    <a:pt x="3477186" y="25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16745404" y="2287703"/>
              <a:ext cx="4167511" cy="7996796"/>
            </a:xfrm>
            <a:custGeom>
              <a:avLst/>
              <a:gdLst/>
              <a:ahLst/>
              <a:cxnLst/>
              <a:rect l="l" t="t" r="r" b="b"/>
              <a:pathLst>
                <a:path w="4167511" h="7996796" extrusionOk="0">
                  <a:moveTo>
                    <a:pt x="1902654" y="3138546"/>
                  </a:moveTo>
                  <a:cubicBezTo>
                    <a:pt x="1921482" y="3135130"/>
                    <a:pt x="1939134" y="3136339"/>
                    <a:pt x="1955272" y="3142577"/>
                  </a:cubicBezTo>
                  <a:cubicBezTo>
                    <a:pt x="2083140" y="3193728"/>
                    <a:pt x="2065760" y="3546795"/>
                    <a:pt x="1915546" y="3933547"/>
                  </a:cubicBezTo>
                  <a:cubicBezTo>
                    <a:pt x="1764090" y="4320299"/>
                    <a:pt x="1539390" y="4591026"/>
                    <a:pt x="1410282" y="4542370"/>
                  </a:cubicBezTo>
                  <a:cubicBezTo>
                    <a:pt x="1282412" y="4492466"/>
                    <a:pt x="1299794" y="4138151"/>
                    <a:pt x="1450008" y="3751399"/>
                  </a:cubicBezTo>
                  <a:cubicBezTo>
                    <a:pt x="1581446" y="3412991"/>
                    <a:pt x="1770860" y="3162460"/>
                    <a:pt x="1902654" y="3138546"/>
                  </a:cubicBezTo>
                  <a:close/>
                  <a:moveTo>
                    <a:pt x="2274142" y="2349268"/>
                  </a:moveTo>
                  <a:cubicBezTo>
                    <a:pt x="1988210" y="2326185"/>
                    <a:pt x="1538052" y="2888018"/>
                    <a:pt x="1234542" y="3666500"/>
                  </a:cubicBezTo>
                  <a:cubicBezTo>
                    <a:pt x="910796" y="4495637"/>
                    <a:pt x="875932" y="5256301"/>
                    <a:pt x="1156096" y="5365857"/>
                  </a:cubicBezTo>
                  <a:cubicBezTo>
                    <a:pt x="1437504" y="5475412"/>
                    <a:pt x="1928102" y="4891531"/>
                    <a:pt x="2251846" y="4062394"/>
                  </a:cubicBezTo>
                  <a:cubicBezTo>
                    <a:pt x="2575590" y="3233258"/>
                    <a:pt x="2610454" y="2471348"/>
                    <a:pt x="2329046" y="2361793"/>
                  </a:cubicBezTo>
                  <a:cubicBezTo>
                    <a:pt x="2311536" y="2354946"/>
                    <a:pt x="2293204" y="2350807"/>
                    <a:pt x="2274142" y="2349268"/>
                  </a:cubicBezTo>
                  <a:close/>
                  <a:moveTo>
                    <a:pt x="2643620" y="1571381"/>
                  </a:moveTo>
                  <a:cubicBezTo>
                    <a:pt x="2673744" y="1574109"/>
                    <a:pt x="2702766" y="1580841"/>
                    <a:pt x="2730544" y="1591744"/>
                  </a:cubicBezTo>
                  <a:cubicBezTo>
                    <a:pt x="3176230" y="1764952"/>
                    <a:pt x="3132658" y="2938780"/>
                    <a:pt x="2635930" y="4214788"/>
                  </a:cubicBezTo>
                  <a:cubicBezTo>
                    <a:pt x="2139204" y="5488303"/>
                    <a:pt x="1374816" y="6381758"/>
                    <a:pt x="930376" y="6208550"/>
                  </a:cubicBezTo>
                  <a:cubicBezTo>
                    <a:pt x="485936" y="6034096"/>
                    <a:pt x="528264" y="4860268"/>
                    <a:pt x="1026236" y="3585507"/>
                  </a:cubicBezTo>
                  <a:cubicBezTo>
                    <a:pt x="1491916" y="2390417"/>
                    <a:pt x="2191752" y="1530462"/>
                    <a:pt x="2643620" y="1571381"/>
                  </a:cubicBezTo>
                  <a:close/>
                  <a:moveTo>
                    <a:pt x="3008834" y="792302"/>
                  </a:moveTo>
                  <a:cubicBezTo>
                    <a:pt x="2390894" y="734620"/>
                    <a:pt x="1440288" y="1891820"/>
                    <a:pt x="812434" y="3503360"/>
                  </a:cubicBezTo>
                  <a:cubicBezTo>
                    <a:pt x="141478" y="5221091"/>
                    <a:pt x="90440" y="6808029"/>
                    <a:pt x="699156" y="7044700"/>
                  </a:cubicBezTo>
                  <a:cubicBezTo>
                    <a:pt x="1307870" y="7282617"/>
                    <a:pt x="2344802" y="6081825"/>
                    <a:pt x="3014512" y="4362848"/>
                  </a:cubicBezTo>
                  <a:cubicBezTo>
                    <a:pt x="3685468" y="2645118"/>
                    <a:pt x="3736506" y="1058179"/>
                    <a:pt x="3127792" y="820263"/>
                  </a:cubicBezTo>
                  <a:cubicBezTo>
                    <a:pt x="3089748" y="805393"/>
                    <a:pt x="3050030" y="796148"/>
                    <a:pt x="3008834" y="792302"/>
                  </a:cubicBezTo>
                  <a:close/>
                  <a:moveTo>
                    <a:pt x="3477186" y="2552"/>
                  </a:moveTo>
                  <a:cubicBezTo>
                    <a:pt x="3529448" y="7374"/>
                    <a:pt x="3579824" y="19063"/>
                    <a:pt x="3628064" y="37907"/>
                  </a:cubicBezTo>
                  <a:cubicBezTo>
                    <a:pt x="4401152" y="339397"/>
                    <a:pt x="4335172" y="2357640"/>
                    <a:pt x="3482410" y="4545316"/>
                  </a:cubicBezTo>
                  <a:cubicBezTo>
                    <a:pt x="2629648" y="6730500"/>
                    <a:pt x="1311290" y="8260378"/>
                    <a:pt x="539448" y="7958888"/>
                  </a:cubicBezTo>
                  <a:cubicBezTo>
                    <a:pt x="-233641" y="7657397"/>
                    <a:pt x="-167661" y="5639154"/>
                    <a:pt x="685102" y="3452724"/>
                  </a:cubicBezTo>
                  <a:cubicBezTo>
                    <a:pt x="1484566" y="1402946"/>
                    <a:pt x="2693244" y="-69785"/>
                    <a:pt x="3477186" y="2552"/>
                  </a:cubicBezTo>
                  <a:close/>
                </a:path>
              </a:pathLst>
            </a:custGeom>
            <a:solidFill>
              <a:srgbClr val="DB3A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5" name="Google Shape;205;p12"/>
          <p:cNvGrpSpPr/>
          <p:nvPr/>
        </p:nvGrpSpPr>
        <p:grpSpPr>
          <a:xfrm>
            <a:off x="0" y="4628406"/>
            <a:ext cx="10021832" cy="2378886"/>
            <a:chOff x="1589" y="3237478"/>
            <a:chExt cx="9448799" cy="3618670"/>
          </a:xfrm>
        </p:grpSpPr>
        <p:sp>
          <p:nvSpPr>
            <p:cNvPr id="206" name="Google Shape;206;p12"/>
            <p:cNvSpPr/>
            <p:nvPr/>
          </p:nvSpPr>
          <p:spPr>
            <a:xfrm>
              <a:off x="1589" y="3359020"/>
              <a:ext cx="9448799" cy="3497128"/>
            </a:xfrm>
            <a:custGeom>
              <a:avLst/>
              <a:gdLst/>
              <a:ahLst/>
              <a:cxnLst/>
              <a:rect l="l" t="t" r="r" b="b"/>
              <a:pathLst>
                <a:path w="18050782" h="7105744" extrusionOk="0">
                  <a:moveTo>
                    <a:pt x="12181796" y="642"/>
                  </a:moveTo>
                  <a:cubicBezTo>
                    <a:pt x="13992649" y="-13151"/>
                    <a:pt x="15950719" y="194797"/>
                    <a:pt x="18050782" y="694387"/>
                  </a:cubicBezTo>
                  <a:cubicBezTo>
                    <a:pt x="8945850" y="694387"/>
                    <a:pt x="3668818" y="4774154"/>
                    <a:pt x="1336036" y="7105744"/>
                  </a:cubicBezTo>
                  <a:lnTo>
                    <a:pt x="0" y="7105744"/>
                  </a:lnTo>
                  <a:lnTo>
                    <a:pt x="0" y="4224580"/>
                  </a:lnTo>
                  <a:cubicBezTo>
                    <a:pt x="2641624" y="2079088"/>
                    <a:pt x="6749236" y="42024"/>
                    <a:pt x="12181796" y="642"/>
                  </a:cubicBezTo>
                  <a:close/>
                </a:path>
              </a:pathLst>
            </a:custGeom>
            <a:solidFill>
              <a:srgbClr val="D8D8D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07" name="Google Shape;207;p12"/>
            <p:cNvGrpSpPr/>
            <p:nvPr/>
          </p:nvGrpSpPr>
          <p:grpSpPr>
            <a:xfrm>
              <a:off x="974394" y="4615673"/>
              <a:ext cx="1692269" cy="965764"/>
              <a:chOff x="2856328" y="9274944"/>
              <a:chExt cx="2098302" cy="1197484"/>
            </a:xfrm>
          </p:grpSpPr>
          <p:sp>
            <p:nvSpPr>
              <p:cNvPr id="208" name="Google Shape;208;p12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0180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11" name="Google Shape;211;p12"/>
            <p:cNvGrpSpPr/>
            <p:nvPr/>
          </p:nvGrpSpPr>
          <p:grpSpPr>
            <a:xfrm rot="444908">
              <a:off x="3096305" y="3828603"/>
              <a:ext cx="1325083" cy="756214"/>
              <a:chOff x="2856328" y="9274944"/>
              <a:chExt cx="2098302" cy="1197484"/>
            </a:xfrm>
          </p:grpSpPr>
          <p:sp>
            <p:nvSpPr>
              <p:cNvPr id="212" name="Google Shape;212;p12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009F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15" name="Google Shape;215;p12"/>
            <p:cNvGrpSpPr/>
            <p:nvPr/>
          </p:nvGrpSpPr>
          <p:grpSpPr>
            <a:xfrm rot="925121">
              <a:off x="4989650" y="3470694"/>
              <a:ext cx="1049151" cy="598742"/>
              <a:chOff x="2856328" y="9274944"/>
              <a:chExt cx="2098302" cy="1197484"/>
            </a:xfrm>
          </p:grpSpPr>
          <p:sp>
            <p:nvSpPr>
              <p:cNvPr id="216" name="Google Shape;216;p12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2FAA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19" name="Google Shape;219;p12"/>
            <p:cNvGrpSpPr/>
            <p:nvPr/>
          </p:nvGrpSpPr>
          <p:grpSpPr>
            <a:xfrm rot="1658453">
              <a:off x="6718802" y="3394639"/>
              <a:ext cx="788178" cy="449807"/>
              <a:chOff x="2856328" y="9274944"/>
              <a:chExt cx="2098302" cy="1197484"/>
            </a:xfrm>
          </p:grpSpPr>
          <p:sp>
            <p:nvSpPr>
              <p:cNvPr id="220" name="Google Shape;220;p12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F6BB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21" name="Google Shape;221;p12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22" name="Google Shape;222;p12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223" name="Google Shape;223;p12"/>
          <p:cNvSpPr txBox="1">
            <a:spLocks noGrp="1"/>
          </p:cNvSpPr>
          <p:nvPr>
            <p:ph type="body" idx="1"/>
          </p:nvPr>
        </p:nvSpPr>
        <p:spPr>
          <a:xfrm>
            <a:off x="399370" y="1740527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 sz="1900" dirty="0">
                <a:solidFill>
                  <a:schemeClr val="dk1"/>
                </a:solidFill>
              </a:rPr>
              <a:t>Δραστηριότητα καταιγισμού ιδεών: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45720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GB" sz="1900" dirty="0">
                <a:solidFill>
                  <a:schemeClr val="dk1"/>
                </a:solidFill>
              </a:rPr>
              <a:t>Πώς μπορούν </a:t>
            </a:r>
            <a:r>
              <a:rPr lang="en-GB" sz="1900" dirty="0" err="1">
                <a:solidFill>
                  <a:schemeClr val="dk1"/>
                </a:solidFill>
              </a:rPr>
              <a:t>οι</a:t>
            </a:r>
            <a:r>
              <a:rPr lang="en-GB" sz="1900" dirty="0">
                <a:solidFill>
                  <a:schemeClr val="dk1"/>
                </a:solidFill>
              </a:rPr>
              <a:t> ΟΚ</a:t>
            </a:r>
            <a:r>
              <a:rPr lang="el-GR" sz="1900" dirty="0">
                <a:solidFill>
                  <a:schemeClr val="dk1"/>
                </a:solidFill>
              </a:rPr>
              <a:t>τ</a:t>
            </a:r>
            <a:r>
              <a:rPr lang="en-GB" sz="1900" dirty="0">
                <a:solidFill>
                  <a:schemeClr val="dk1"/>
                </a:solidFill>
              </a:rPr>
              <a:t>Π να αντιμετωπίσουν αυτές τις προκλήσεις στον στρατηγικό σχεδιασμό;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Ποιος πρέπει να συμμετέχει στον στρατηγικό σχεδιασμό για τις ΟΚ</a:t>
            </a:r>
            <a:r>
              <a:rPr lang="el-GR" b="1" dirty="0"/>
              <a:t>τ</a:t>
            </a:r>
            <a:r>
              <a:rPr lang="en-GB" b="1" dirty="0"/>
              <a:t>Π; (ΔΡΑΣΤΗΡΙΟΤΗΤΑ)</a:t>
            </a:r>
            <a:endParaRPr b="1" dirty="0"/>
          </a:p>
        </p:txBody>
      </p:sp>
      <p:sp>
        <p:nvSpPr>
          <p:cNvPr id="229" name="Google Shape;229;p13"/>
          <p:cNvSpPr txBox="1">
            <a:spLocks noGrp="1"/>
          </p:cNvSpPr>
          <p:nvPr>
            <p:ph type="body" idx="1"/>
          </p:nvPr>
        </p:nvSpPr>
        <p:spPr>
          <a:xfrm>
            <a:off x="2264229" y="1616766"/>
            <a:ext cx="4444481" cy="197735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 sz="19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Βήμα 1: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19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 sz="16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Οι συμμετέχοντες θα εργαστούν σε ομάδες για να εντοπίσουν και να καταγράψουν τους φορείς των οποίων η συμμετοχή θεωρείται ζωτικής σημασίας στη διαδικασία στρατηγικού σχεδιασμού.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Google Shape;230;p13"/>
          <p:cNvSpPr txBox="1"/>
          <p:nvPr/>
        </p:nvSpPr>
        <p:spPr>
          <a:xfrm>
            <a:off x="6540759" y="3102942"/>
            <a:ext cx="4078079" cy="17204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Βήμα 2: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Στη συνέχεια, συζητούν και συμφωνούν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μετ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αξύ των ομάδων </a:t>
            </a:r>
            <a:r>
              <a:rPr lang="el-GR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τους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τον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επιθυμητό βαθμό και τη φύση της συμμετοχής των φορέων που έχουν επιλέξει.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3747794" y="4720646"/>
            <a:ext cx="3144417" cy="15542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Βήμα 3: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Κάθε ομάδα θα παρουσιάσει τα ευρήματά της και θα ακολουθήσει σύντομη συζήτηση.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Η σημασία του στρατηγικού σχεδιασμού</a:t>
            </a:r>
            <a:endParaRPr b="1" dirty="0"/>
          </a:p>
        </p:txBody>
      </p:sp>
      <p:sp>
        <p:nvSpPr>
          <p:cNvPr id="237" name="Google Shape;237;p14"/>
          <p:cNvSpPr txBox="1">
            <a:spLocks noGrp="1"/>
          </p:cNvSpPr>
          <p:nvPr>
            <p:ph type="body" idx="1"/>
          </p:nvPr>
        </p:nvSpPr>
        <p:spPr>
          <a:xfrm>
            <a:off x="6363831" y="1259377"/>
            <a:ext cx="43677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sz="1900" b="1" dirty="0">
                <a:solidFill>
                  <a:srgbClr val="FF0000"/>
                </a:solidFill>
              </a:rPr>
              <a:t>Ο</a:t>
            </a:r>
            <a:r>
              <a:rPr lang="en-GB" sz="1900" b="1" dirty="0">
                <a:solidFill>
                  <a:srgbClr val="FF0000"/>
                </a:solidFill>
              </a:rPr>
              <a:t>ΛΟΙ ΠΡ</a:t>
            </a:r>
            <a:r>
              <a:rPr lang="el-GR" sz="1900" b="1" dirty="0">
                <a:solidFill>
                  <a:srgbClr val="FF0000"/>
                </a:solidFill>
              </a:rPr>
              <a:t>Ε</a:t>
            </a:r>
            <a:r>
              <a:rPr lang="en-GB" sz="1900" b="1" dirty="0">
                <a:solidFill>
                  <a:srgbClr val="FF0000"/>
                </a:solidFill>
              </a:rPr>
              <a:t>ΠΕΙ ΝΑ ΣΥΜΜΕΤ</a:t>
            </a:r>
            <a:r>
              <a:rPr lang="el-GR" sz="1900" b="1" dirty="0">
                <a:solidFill>
                  <a:srgbClr val="FF0000"/>
                </a:solidFill>
              </a:rPr>
              <a:t>Ε</a:t>
            </a:r>
            <a:r>
              <a:rPr lang="en-GB" sz="1900" b="1" dirty="0">
                <a:solidFill>
                  <a:srgbClr val="FF0000"/>
                </a:solidFill>
              </a:rPr>
              <a:t>ΧΟΥΝ ΣΤΗ ΔΙΑΔΙΚΑΣ</a:t>
            </a:r>
            <a:r>
              <a:rPr lang="el-GR" sz="1900" b="1" dirty="0">
                <a:solidFill>
                  <a:srgbClr val="FF0000"/>
                </a:solidFill>
              </a:rPr>
              <a:t>Ι</a:t>
            </a:r>
            <a:r>
              <a:rPr lang="en-GB" sz="1900" b="1" dirty="0">
                <a:solidFill>
                  <a:srgbClr val="FF0000"/>
                </a:solidFill>
              </a:rPr>
              <a:t>Α ΣΤΡΑΤΗΓΙΚΟ</a:t>
            </a:r>
            <a:r>
              <a:rPr lang="el-GR" sz="1900" b="1" dirty="0">
                <a:solidFill>
                  <a:srgbClr val="FF0000"/>
                </a:solidFill>
              </a:rPr>
              <a:t>Υ </a:t>
            </a:r>
            <a:r>
              <a:rPr lang="en-GB" sz="1900" b="1" dirty="0">
                <a:solidFill>
                  <a:srgbClr val="FF0000"/>
                </a:solidFill>
              </a:rPr>
              <a:t>ΣΧΕΔΙΑΣΜΟ</a:t>
            </a:r>
            <a:r>
              <a:rPr lang="el-GR" sz="1900" b="1" dirty="0">
                <a:solidFill>
                  <a:srgbClr val="FF0000"/>
                </a:solidFill>
              </a:rPr>
              <a:t>Υ</a:t>
            </a:r>
            <a:r>
              <a:rPr lang="en-GB" sz="1900" b="1" dirty="0">
                <a:solidFill>
                  <a:srgbClr val="FF0000"/>
                </a:solidFill>
              </a:rPr>
              <a:t>!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399370" y="1259377"/>
            <a:ext cx="5834905" cy="503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συμμετοχή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δημιουργεί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την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en-GB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ίσθηση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του </a:t>
            </a:r>
            <a:r>
              <a:rPr lang="el-GR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ανήκειν</a:t>
            </a:r>
            <a:r>
              <a:rPr lang="el-GR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στη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διαδικασία ανάπτυξης της στρατηγικής και η </a:t>
            </a:r>
            <a:r>
              <a:rPr lang="el-GR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αίσθηση του </a:t>
            </a:r>
            <a:r>
              <a:rPr lang="el-GR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ανήκειν</a:t>
            </a:r>
            <a:r>
              <a:rPr lang="el-GR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ενθ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αρρύνει 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 δέσμευση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Η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ευρύτερη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συμμετοχή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οδηγεί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στη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δημιουργί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ενός καλύτερου, πιο ενημερωμένου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εργατικού δυναμικού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η αυξημένη συμμετοχή και η χρήση των ιδεών των εργαζομένων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δημιουργεί 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εμπ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ιστοσύνη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στις ικανότητες των συμμετεχόντων, καθιστώντας τους πιο δημιουργικούς και δίνοντάς τους κίνητρα για καλή απόδοση.</a:t>
            </a: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δέσμευση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στη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στρ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ατηγική καθιστά 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πιο πιθανή την επίτευξή 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της.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Εάν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όλοι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οι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εργ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αζόμενοι γνωρίζουν και συμμετέχουν στα επιθυμητά μελλοντικά αποτελέσματα του οργανισμού, είναι πιθανότερο να αναλάβουν δράσεις που θα οδηγήσουν στην επίτευξη των στόχων.</a:t>
            </a: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Είν</a:t>
            </a:r>
            <a:r>
              <a:rPr lang="en-GB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αι μια διαδικασία από πάνω προς τα κάτω και από κάτω προς τα πάνω!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6875" y="2244424"/>
            <a:ext cx="4550375" cy="33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0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body" idx="1"/>
          </p:nvPr>
        </p:nvSpPr>
        <p:spPr>
          <a:xfrm>
            <a:off x="399370" y="1358537"/>
            <a:ext cx="10592480" cy="518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dirty="0"/>
              <a:t>Η </a:t>
            </a:r>
            <a:r>
              <a:rPr lang="en-GB" dirty="0" err="1"/>
              <a:t>ενότητ</a:t>
            </a:r>
            <a:r>
              <a:rPr lang="en-GB" dirty="0"/>
              <a:t>α αυτή έχει ως στόχο να εισ</a:t>
            </a:r>
            <a:r>
              <a:rPr lang="el-GR" dirty="0"/>
              <a:t>ά</a:t>
            </a:r>
            <a:r>
              <a:rPr lang="en-GB" dirty="0" err="1"/>
              <a:t>γει</a:t>
            </a:r>
            <a:r>
              <a:rPr lang="en-GB" dirty="0"/>
              <a:t> τους εκπαιδευόμενους στη διαδικασία του στρατηγικού σχεδιασμού των ΟΚ</a:t>
            </a:r>
            <a:r>
              <a:rPr lang="el-GR" dirty="0"/>
              <a:t>τ</a:t>
            </a:r>
            <a:r>
              <a:rPr lang="en-GB" dirty="0"/>
              <a:t>Π και να τους δώσει τη δυνατότητα να συμβάλουν στην ανάπτυξη ενός στρατηγικού σχεδίου για τη δική τους ΟΚ</a:t>
            </a:r>
            <a:r>
              <a:rPr lang="el-GR" dirty="0"/>
              <a:t>τ</a:t>
            </a:r>
            <a:r>
              <a:rPr lang="en-GB" dirty="0"/>
              <a:t>Π. </a:t>
            </a:r>
            <a:endParaRPr dirty="0"/>
          </a:p>
          <a:p>
            <a:pPr marL="85725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85725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Με την ολοκλήρωση αυτής </a:t>
            </a:r>
            <a:r>
              <a:rPr lang="en-GB" dirty="0" err="1"/>
              <a:t>της</a:t>
            </a:r>
            <a:r>
              <a:rPr lang="en-GB" dirty="0"/>
              <a:t> </a:t>
            </a:r>
            <a:r>
              <a:rPr lang="el-GR" dirty="0"/>
              <a:t>ε</a:t>
            </a:r>
            <a:r>
              <a:rPr lang="en-GB" dirty="0" err="1"/>
              <a:t>νότητ</a:t>
            </a:r>
            <a:r>
              <a:rPr lang="en-GB" dirty="0"/>
              <a:t>ας οι συμμετέχοντες θα πρέπει να είναι σε θέση να:</a:t>
            </a:r>
            <a:endParaRPr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l-GR" dirty="0"/>
              <a:t>Ορίζουν τον στρατηγικό σχεδιασμό για τις Οργανώσεις της Κοινωνίας των Πολιτών (</a:t>
            </a:r>
            <a:r>
              <a:rPr lang="el-GR" dirty="0" err="1"/>
              <a:t>ΟΚτΠ</a:t>
            </a:r>
            <a:r>
              <a:rPr lang="el-GR" dirty="0"/>
              <a:t>) </a:t>
            </a:r>
            <a:endParaRPr lang="en-GB" sz="2000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l-GR" dirty="0"/>
              <a:t>Αναγνωρίζουν τα οφέλη και την εξέχουσα θέση του στρατηγικού σχεδιασμού για την οργανωτική βιωσιμότητα </a:t>
            </a:r>
            <a:endParaRPr lang="en-GB" sz="2000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l-GR" dirty="0"/>
              <a:t>Περιγράφουν τους αρμόδιους φορείς που πρέπει να συμμετέχουν στον στρατηγικό σχεδιασμό.</a:t>
            </a:r>
            <a:endParaRPr lang="en-GB" sz="2000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l-GR" dirty="0"/>
              <a:t>Προσδιορίζουν και να χρησιμοποιούν σχετικά εργαλεία για τον στρατηγικό σχεδιασμό </a:t>
            </a:r>
            <a:endParaRPr lang="en-GB" sz="2000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l-GR" dirty="0"/>
              <a:t>Κατανοούν τις βασικές αρχές του στρατηγικού σχεδιασμού </a:t>
            </a:r>
            <a:endParaRPr lang="en-GB" sz="2000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l-GR" dirty="0"/>
              <a:t>Αναπτύσσουν στρατηγικό σχέδιο για τις μοναδικές οργανωτικές τους δομές</a:t>
            </a:r>
            <a:endParaRPr dirty="0"/>
          </a:p>
        </p:txBody>
      </p:sp>
      <p:sp>
        <p:nvSpPr>
          <p:cNvPr id="59" name="Google Shape;59;p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Επισκόπηση</a:t>
            </a:r>
            <a:endParaRPr b="1" dirty="0"/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 r="10737" b="10592"/>
          <a:stretch/>
        </p:blipFill>
        <p:spPr>
          <a:xfrm>
            <a:off x="9941668" y="5038928"/>
            <a:ext cx="2107396" cy="181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Καθορισμός του στρατηγικού σχεδιασμού για μια ΟΚ</a:t>
            </a:r>
            <a:r>
              <a:rPr lang="el-GR" b="1" dirty="0"/>
              <a:t>τ</a:t>
            </a:r>
            <a:r>
              <a:rPr lang="en-GB" b="1" dirty="0"/>
              <a:t>Π</a:t>
            </a:r>
            <a:endParaRPr b="1" dirty="0"/>
          </a:p>
        </p:txBody>
      </p:sp>
      <p:grpSp>
        <p:nvGrpSpPr>
          <p:cNvPr id="66" name="Google Shape;66;p3"/>
          <p:cNvGrpSpPr/>
          <p:nvPr/>
        </p:nvGrpSpPr>
        <p:grpSpPr>
          <a:xfrm>
            <a:off x="9708100" y="3807351"/>
            <a:ext cx="2398263" cy="2584931"/>
            <a:chOff x="16745404" y="2287703"/>
            <a:chExt cx="5880975" cy="9651367"/>
          </a:xfrm>
        </p:grpSpPr>
        <p:sp>
          <p:nvSpPr>
            <p:cNvPr id="67" name="Google Shape;67;p3"/>
            <p:cNvSpPr/>
            <p:nvPr/>
          </p:nvSpPr>
          <p:spPr>
            <a:xfrm>
              <a:off x="16745404" y="10730600"/>
              <a:ext cx="5880975" cy="1208470"/>
            </a:xfrm>
            <a:custGeom>
              <a:avLst/>
              <a:gdLst/>
              <a:ahLst/>
              <a:cxnLst/>
              <a:rect l="l" t="t" r="r" b="b"/>
              <a:pathLst>
                <a:path w="6137" h="969" extrusionOk="0">
                  <a:moveTo>
                    <a:pt x="3068" y="0"/>
                  </a:moveTo>
                  <a:lnTo>
                    <a:pt x="3068" y="0"/>
                  </a:lnTo>
                  <a:cubicBezTo>
                    <a:pt x="1374" y="0"/>
                    <a:pt x="0" y="217"/>
                    <a:pt x="0" y="484"/>
                  </a:cubicBezTo>
                  <a:cubicBezTo>
                    <a:pt x="0" y="751"/>
                    <a:pt x="1374" y="968"/>
                    <a:pt x="3068" y="968"/>
                  </a:cubicBezTo>
                  <a:cubicBezTo>
                    <a:pt x="4762" y="968"/>
                    <a:pt x="6136" y="751"/>
                    <a:pt x="6136" y="484"/>
                  </a:cubicBezTo>
                  <a:cubicBezTo>
                    <a:pt x="6136" y="217"/>
                    <a:pt x="4762" y="0"/>
                    <a:pt x="306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7563127" y="7133631"/>
              <a:ext cx="4129873" cy="4455532"/>
            </a:xfrm>
            <a:custGeom>
              <a:avLst/>
              <a:gdLst/>
              <a:ahLst/>
              <a:cxnLst/>
              <a:rect l="l" t="t" r="r" b="b"/>
              <a:pathLst>
                <a:path w="4129873" h="4455532" extrusionOk="0">
                  <a:moveTo>
                    <a:pt x="1667002" y="1007"/>
                  </a:moveTo>
                  <a:cubicBezTo>
                    <a:pt x="1719354" y="-6471"/>
                    <a:pt x="1767964" y="28429"/>
                    <a:pt x="1776690" y="80780"/>
                  </a:cubicBezTo>
                  <a:lnTo>
                    <a:pt x="1801936" y="240089"/>
                  </a:lnTo>
                  <a:lnTo>
                    <a:pt x="1878910" y="64941"/>
                  </a:lnTo>
                  <a:lnTo>
                    <a:pt x="4118778" y="4315875"/>
                  </a:lnTo>
                  <a:cubicBezTo>
                    <a:pt x="4143708" y="4361972"/>
                    <a:pt x="4125010" y="4419283"/>
                    <a:pt x="4078892" y="4444200"/>
                  </a:cubicBezTo>
                  <a:cubicBezTo>
                    <a:pt x="4031528" y="4469118"/>
                    <a:pt x="3974190" y="4451676"/>
                    <a:pt x="3949262" y="4404332"/>
                  </a:cubicBezTo>
                  <a:lnTo>
                    <a:pt x="1895114" y="502244"/>
                  </a:lnTo>
                  <a:lnTo>
                    <a:pt x="1857164" y="588574"/>
                  </a:lnTo>
                  <a:lnTo>
                    <a:pt x="2367504" y="3808876"/>
                  </a:lnTo>
                  <a:cubicBezTo>
                    <a:pt x="2374982" y="3861226"/>
                    <a:pt x="2340082" y="3909837"/>
                    <a:pt x="2287732" y="3917316"/>
                  </a:cubicBezTo>
                  <a:cubicBezTo>
                    <a:pt x="2282746" y="3919808"/>
                    <a:pt x="2277760" y="3919808"/>
                    <a:pt x="2274020" y="3919808"/>
                  </a:cubicBezTo>
                  <a:cubicBezTo>
                    <a:pt x="2226656" y="3919808"/>
                    <a:pt x="2186770" y="3886155"/>
                    <a:pt x="2179290" y="3840036"/>
                  </a:cubicBezTo>
                  <a:lnTo>
                    <a:pt x="1715308" y="911268"/>
                  </a:lnTo>
                  <a:lnTo>
                    <a:pt x="182492" y="4398103"/>
                  </a:lnTo>
                  <a:cubicBezTo>
                    <a:pt x="166288" y="4432988"/>
                    <a:pt x="131388" y="4455414"/>
                    <a:pt x="95242" y="4455414"/>
                  </a:cubicBezTo>
                  <a:cubicBezTo>
                    <a:pt x="81530" y="4455414"/>
                    <a:pt x="69066" y="4452922"/>
                    <a:pt x="57848" y="4446692"/>
                  </a:cubicBezTo>
                  <a:cubicBezTo>
                    <a:pt x="9236" y="4425512"/>
                    <a:pt x="-13200" y="4369448"/>
                    <a:pt x="7990" y="4322104"/>
                  </a:cubicBezTo>
                  <a:lnTo>
                    <a:pt x="1660104" y="562819"/>
                  </a:lnTo>
                  <a:lnTo>
                    <a:pt x="1588478" y="110694"/>
                  </a:lnTo>
                  <a:cubicBezTo>
                    <a:pt x="1579752" y="58344"/>
                    <a:pt x="1615898" y="9732"/>
                    <a:pt x="1667002" y="10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7168422" y="2326243"/>
              <a:ext cx="4167700" cy="8122091"/>
            </a:xfrm>
            <a:custGeom>
              <a:avLst/>
              <a:gdLst/>
              <a:ahLst/>
              <a:cxnLst/>
              <a:rect l="l" t="t" r="r" b="b"/>
              <a:pathLst>
                <a:path w="4167700" h="8122091" extrusionOk="0">
                  <a:moveTo>
                    <a:pt x="3204129" y="0"/>
                  </a:moveTo>
                  <a:lnTo>
                    <a:pt x="3609185" y="159512"/>
                  </a:lnTo>
                  <a:lnTo>
                    <a:pt x="3629037" y="164158"/>
                  </a:lnTo>
                  <a:cubicBezTo>
                    <a:pt x="4401089" y="465650"/>
                    <a:pt x="4335089" y="2483892"/>
                    <a:pt x="3483345" y="4670322"/>
                  </a:cubicBezTo>
                  <a:cubicBezTo>
                    <a:pt x="2630353" y="6856752"/>
                    <a:pt x="1311641" y="8386630"/>
                    <a:pt x="539591" y="8083893"/>
                  </a:cubicBezTo>
                  <a:lnTo>
                    <a:pt x="539361" y="8083764"/>
                  </a:lnTo>
                  <a:lnTo>
                    <a:pt x="539071" y="8084506"/>
                  </a:lnTo>
                  <a:lnTo>
                    <a:pt x="117845" y="7918567"/>
                  </a:lnTo>
                  <a:lnTo>
                    <a:pt x="150057" y="7833083"/>
                  </a:lnTo>
                  <a:lnTo>
                    <a:pt x="283841" y="7885631"/>
                  </a:lnTo>
                  <a:lnTo>
                    <a:pt x="192787" y="7743564"/>
                  </a:lnTo>
                  <a:cubicBezTo>
                    <a:pt x="-181287" y="7020073"/>
                    <a:pt x="-7771" y="5355450"/>
                    <a:pt x="685285" y="3578976"/>
                  </a:cubicBezTo>
                  <a:cubicBezTo>
                    <a:pt x="1385003" y="1784398"/>
                    <a:pt x="2397275" y="433299"/>
                    <a:pt x="3165325" y="172113"/>
                  </a:cubicBezTo>
                  <a:lnTo>
                    <a:pt x="3305839" y="137955"/>
                  </a:lnTo>
                  <a:lnTo>
                    <a:pt x="3171917" y="85060"/>
                  </a:lnTo>
                  <a:close/>
                </a:path>
              </a:pathLst>
            </a:custGeom>
            <a:solidFill>
              <a:srgbClr val="DB3A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7168422" y="2326243"/>
              <a:ext cx="4167700" cy="8122091"/>
            </a:xfrm>
            <a:custGeom>
              <a:avLst/>
              <a:gdLst/>
              <a:ahLst/>
              <a:cxnLst/>
              <a:rect l="l" t="t" r="r" b="b"/>
              <a:pathLst>
                <a:path w="4167700" h="8122091" extrusionOk="0">
                  <a:moveTo>
                    <a:pt x="3204129" y="0"/>
                  </a:moveTo>
                  <a:lnTo>
                    <a:pt x="3609185" y="159512"/>
                  </a:lnTo>
                  <a:lnTo>
                    <a:pt x="3629037" y="164158"/>
                  </a:lnTo>
                  <a:cubicBezTo>
                    <a:pt x="4401089" y="465650"/>
                    <a:pt x="4335089" y="2483892"/>
                    <a:pt x="3483345" y="4670322"/>
                  </a:cubicBezTo>
                  <a:cubicBezTo>
                    <a:pt x="2630353" y="6856752"/>
                    <a:pt x="1311641" y="8386630"/>
                    <a:pt x="539591" y="8083893"/>
                  </a:cubicBezTo>
                  <a:lnTo>
                    <a:pt x="539361" y="8083764"/>
                  </a:lnTo>
                  <a:lnTo>
                    <a:pt x="539071" y="8084506"/>
                  </a:lnTo>
                  <a:lnTo>
                    <a:pt x="117845" y="7918567"/>
                  </a:lnTo>
                  <a:lnTo>
                    <a:pt x="150057" y="7833083"/>
                  </a:lnTo>
                  <a:lnTo>
                    <a:pt x="283841" y="7885631"/>
                  </a:lnTo>
                  <a:lnTo>
                    <a:pt x="192787" y="7743564"/>
                  </a:lnTo>
                  <a:cubicBezTo>
                    <a:pt x="-181287" y="7020073"/>
                    <a:pt x="-7771" y="5355450"/>
                    <a:pt x="685285" y="3578976"/>
                  </a:cubicBezTo>
                  <a:cubicBezTo>
                    <a:pt x="1385003" y="1784398"/>
                    <a:pt x="2397275" y="433299"/>
                    <a:pt x="3165325" y="172113"/>
                  </a:cubicBezTo>
                  <a:lnTo>
                    <a:pt x="3305839" y="137955"/>
                  </a:lnTo>
                  <a:lnTo>
                    <a:pt x="3171917" y="85060"/>
                  </a:ln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6745404" y="2287703"/>
              <a:ext cx="4167511" cy="7996796"/>
            </a:xfrm>
            <a:custGeom>
              <a:avLst/>
              <a:gdLst/>
              <a:ahLst/>
              <a:cxnLst/>
              <a:rect l="l" t="t" r="r" b="b"/>
              <a:pathLst>
                <a:path w="4167511" h="7996796" extrusionOk="0">
                  <a:moveTo>
                    <a:pt x="3477186" y="2552"/>
                  </a:moveTo>
                  <a:cubicBezTo>
                    <a:pt x="3529448" y="7374"/>
                    <a:pt x="3579824" y="19063"/>
                    <a:pt x="3628064" y="37907"/>
                  </a:cubicBezTo>
                  <a:cubicBezTo>
                    <a:pt x="4401152" y="339397"/>
                    <a:pt x="4335172" y="2357640"/>
                    <a:pt x="3482410" y="4545316"/>
                  </a:cubicBezTo>
                  <a:cubicBezTo>
                    <a:pt x="2629648" y="6730500"/>
                    <a:pt x="1311290" y="8260378"/>
                    <a:pt x="539448" y="7958888"/>
                  </a:cubicBezTo>
                  <a:cubicBezTo>
                    <a:pt x="-233641" y="7657397"/>
                    <a:pt x="-167661" y="5639154"/>
                    <a:pt x="685102" y="3452724"/>
                  </a:cubicBezTo>
                  <a:cubicBezTo>
                    <a:pt x="1484566" y="1402946"/>
                    <a:pt x="2693244" y="-69785"/>
                    <a:pt x="3477186" y="25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6745404" y="2287703"/>
              <a:ext cx="4167511" cy="7996796"/>
            </a:xfrm>
            <a:custGeom>
              <a:avLst/>
              <a:gdLst/>
              <a:ahLst/>
              <a:cxnLst/>
              <a:rect l="l" t="t" r="r" b="b"/>
              <a:pathLst>
                <a:path w="4167511" h="7996796" extrusionOk="0">
                  <a:moveTo>
                    <a:pt x="1902654" y="3138546"/>
                  </a:moveTo>
                  <a:cubicBezTo>
                    <a:pt x="1921482" y="3135130"/>
                    <a:pt x="1939134" y="3136339"/>
                    <a:pt x="1955272" y="3142577"/>
                  </a:cubicBezTo>
                  <a:cubicBezTo>
                    <a:pt x="2083140" y="3193728"/>
                    <a:pt x="2065760" y="3546795"/>
                    <a:pt x="1915546" y="3933547"/>
                  </a:cubicBezTo>
                  <a:cubicBezTo>
                    <a:pt x="1764090" y="4320299"/>
                    <a:pt x="1539390" y="4591026"/>
                    <a:pt x="1410282" y="4542370"/>
                  </a:cubicBezTo>
                  <a:cubicBezTo>
                    <a:pt x="1282412" y="4492466"/>
                    <a:pt x="1299794" y="4138151"/>
                    <a:pt x="1450008" y="3751399"/>
                  </a:cubicBezTo>
                  <a:cubicBezTo>
                    <a:pt x="1581446" y="3412991"/>
                    <a:pt x="1770860" y="3162460"/>
                    <a:pt x="1902654" y="3138546"/>
                  </a:cubicBezTo>
                  <a:close/>
                  <a:moveTo>
                    <a:pt x="2274142" y="2349268"/>
                  </a:moveTo>
                  <a:cubicBezTo>
                    <a:pt x="1988210" y="2326185"/>
                    <a:pt x="1538052" y="2888018"/>
                    <a:pt x="1234542" y="3666500"/>
                  </a:cubicBezTo>
                  <a:cubicBezTo>
                    <a:pt x="910796" y="4495637"/>
                    <a:pt x="875932" y="5256301"/>
                    <a:pt x="1156096" y="5365857"/>
                  </a:cubicBezTo>
                  <a:cubicBezTo>
                    <a:pt x="1437504" y="5475412"/>
                    <a:pt x="1928102" y="4891531"/>
                    <a:pt x="2251846" y="4062394"/>
                  </a:cubicBezTo>
                  <a:cubicBezTo>
                    <a:pt x="2575590" y="3233258"/>
                    <a:pt x="2610454" y="2471348"/>
                    <a:pt x="2329046" y="2361793"/>
                  </a:cubicBezTo>
                  <a:cubicBezTo>
                    <a:pt x="2311536" y="2354946"/>
                    <a:pt x="2293204" y="2350807"/>
                    <a:pt x="2274142" y="2349268"/>
                  </a:cubicBezTo>
                  <a:close/>
                  <a:moveTo>
                    <a:pt x="2643620" y="1571381"/>
                  </a:moveTo>
                  <a:cubicBezTo>
                    <a:pt x="2673744" y="1574109"/>
                    <a:pt x="2702766" y="1580841"/>
                    <a:pt x="2730544" y="1591744"/>
                  </a:cubicBezTo>
                  <a:cubicBezTo>
                    <a:pt x="3176230" y="1764952"/>
                    <a:pt x="3132658" y="2938780"/>
                    <a:pt x="2635930" y="4214788"/>
                  </a:cubicBezTo>
                  <a:cubicBezTo>
                    <a:pt x="2139204" y="5488303"/>
                    <a:pt x="1374816" y="6381758"/>
                    <a:pt x="930376" y="6208550"/>
                  </a:cubicBezTo>
                  <a:cubicBezTo>
                    <a:pt x="485936" y="6034096"/>
                    <a:pt x="528264" y="4860268"/>
                    <a:pt x="1026236" y="3585507"/>
                  </a:cubicBezTo>
                  <a:cubicBezTo>
                    <a:pt x="1491916" y="2390417"/>
                    <a:pt x="2191752" y="1530462"/>
                    <a:pt x="2643620" y="1571381"/>
                  </a:cubicBezTo>
                  <a:close/>
                  <a:moveTo>
                    <a:pt x="3008834" y="792302"/>
                  </a:moveTo>
                  <a:cubicBezTo>
                    <a:pt x="2390894" y="734620"/>
                    <a:pt x="1440288" y="1891820"/>
                    <a:pt x="812434" y="3503360"/>
                  </a:cubicBezTo>
                  <a:cubicBezTo>
                    <a:pt x="141478" y="5221091"/>
                    <a:pt x="90440" y="6808029"/>
                    <a:pt x="699156" y="7044700"/>
                  </a:cubicBezTo>
                  <a:cubicBezTo>
                    <a:pt x="1307870" y="7282617"/>
                    <a:pt x="2344802" y="6081825"/>
                    <a:pt x="3014512" y="4362848"/>
                  </a:cubicBezTo>
                  <a:cubicBezTo>
                    <a:pt x="3685468" y="2645118"/>
                    <a:pt x="3736506" y="1058179"/>
                    <a:pt x="3127792" y="820263"/>
                  </a:cubicBezTo>
                  <a:cubicBezTo>
                    <a:pt x="3089748" y="805393"/>
                    <a:pt x="3050030" y="796148"/>
                    <a:pt x="3008834" y="792302"/>
                  </a:cubicBezTo>
                  <a:close/>
                  <a:moveTo>
                    <a:pt x="3477186" y="2552"/>
                  </a:moveTo>
                  <a:cubicBezTo>
                    <a:pt x="3529448" y="7374"/>
                    <a:pt x="3579824" y="19063"/>
                    <a:pt x="3628064" y="37907"/>
                  </a:cubicBezTo>
                  <a:cubicBezTo>
                    <a:pt x="4401152" y="339397"/>
                    <a:pt x="4335172" y="2357640"/>
                    <a:pt x="3482410" y="4545316"/>
                  </a:cubicBezTo>
                  <a:cubicBezTo>
                    <a:pt x="2629648" y="6730500"/>
                    <a:pt x="1311290" y="8260378"/>
                    <a:pt x="539448" y="7958888"/>
                  </a:cubicBezTo>
                  <a:cubicBezTo>
                    <a:pt x="-233641" y="7657397"/>
                    <a:pt x="-167661" y="5639154"/>
                    <a:pt x="685102" y="3452724"/>
                  </a:cubicBezTo>
                  <a:cubicBezTo>
                    <a:pt x="1484566" y="1402946"/>
                    <a:pt x="2693244" y="-69785"/>
                    <a:pt x="3477186" y="2552"/>
                  </a:cubicBezTo>
                  <a:close/>
                </a:path>
              </a:pathLst>
            </a:custGeom>
            <a:solidFill>
              <a:srgbClr val="DB3A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3" name="Google Shape;73;p3"/>
          <p:cNvGrpSpPr/>
          <p:nvPr/>
        </p:nvGrpSpPr>
        <p:grpSpPr>
          <a:xfrm>
            <a:off x="0" y="4628406"/>
            <a:ext cx="10021832" cy="2378886"/>
            <a:chOff x="1589" y="3237478"/>
            <a:chExt cx="9448799" cy="3618670"/>
          </a:xfrm>
        </p:grpSpPr>
        <p:sp>
          <p:nvSpPr>
            <p:cNvPr id="74" name="Google Shape;74;p3"/>
            <p:cNvSpPr/>
            <p:nvPr/>
          </p:nvSpPr>
          <p:spPr>
            <a:xfrm>
              <a:off x="1589" y="3359020"/>
              <a:ext cx="9448799" cy="3497128"/>
            </a:xfrm>
            <a:custGeom>
              <a:avLst/>
              <a:gdLst/>
              <a:ahLst/>
              <a:cxnLst/>
              <a:rect l="l" t="t" r="r" b="b"/>
              <a:pathLst>
                <a:path w="18050782" h="7105744" extrusionOk="0">
                  <a:moveTo>
                    <a:pt x="12181796" y="642"/>
                  </a:moveTo>
                  <a:cubicBezTo>
                    <a:pt x="13992649" y="-13151"/>
                    <a:pt x="15950719" y="194797"/>
                    <a:pt x="18050782" y="694387"/>
                  </a:cubicBezTo>
                  <a:cubicBezTo>
                    <a:pt x="8945850" y="694387"/>
                    <a:pt x="3668818" y="4774154"/>
                    <a:pt x="1336036" y="7105744"/>
                  </a:cubicBezTo>
                  <a:lnTo>
                    <a:pt x="0" y="7105744"/>
                  </a:lnTo>
                  <a:lnTo>
                    <a:pt x="0" y="4224580"/>
                  </a:lnTo>
                  <a:cubicBezTo>
                    <a:pt x="2641624" y="2079088"/>
                    <a:pt x="6749236" y="42024"/>
                    <a:pt x="12181796" y="642"/>
                  </a:cubicBezTo>
                  <a:close/>
                </a:path>
              </a:pathLst>
            </a:custGeom>
            <a:solidFill>
              <a:srgbClr val="D8D8D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75" name="Google Shape;75;p3"/>
            <p:cNvGrpSpPr/>
            <p:nvPr/>
          </p:nvGrpSpPr>
          <p:grpSpPr>
            <a:xfrm>
              <a:off x="974394" y="4615673"/>
              <a:ext cx="1692269" cy="965764"/>
              <a:chOff x="2856328" y="9274944"/>
              <a:chExt cx="2098302" cy="1197484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0180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 rot="444908">
              <a:off x="3096305" y="3828603"/>
              <a:ext cx="1325083" cy="756214"/>
              <a:chOff x="2856328" y="9274944"/>
              <a:chExt cx="2098302" cy="1197484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009F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 rot="925121">
              <a:off x="4989650" y="3470694"/>
              <a:ext cx="1049151" cy="598742"/>
              <a:chOff x="2856328" y="9274944"/>
              <a:chExt cx="2098302" cy="1197484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2FAA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 rot="1658453">
              <a:off x="6718802" y="3394639"/>
              <a:ext cx="788178" cy="449807"/>
              <a:chOff x="2856328" y="9274944"/>
              <a:chExt cx="2098302" cy="1197484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F6BB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91" name="Google Shape;91;p3"/>
          <p:cNvSpPr txBox="1">
            <a:spLocks noGrp="1"/>
          </p:cNvSpPr>
          <p:nvPr>
            <p:ph type="body" idx="1"/>
          </p:nvPr>
        </p:nvSpPr>
        <p:spPr>
          <a:xfrm>
            <a:off x="399370" y="1761612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 sz="1900" dirty="0">
                <a:solidFill>
                  <a:schemeClr val="dk1"/>
                </a:solidFill>
              </a:rPr>
              <a:t>Δρα</a:t>
            </a:r>
            <a:r>
              <a:rPr lang="en-GB" sz="1900" dirty="0" err="1">
                <a:solidFill>
                  <a:schemeClr val="dk1"/>
                </a:solidFill>
              </a:rPr>
              <a:t>στηριότητ</a:t>
            </a:r>
            <a:r>
              <a:rPr lang="en-GB" sz="1900" dirty="0">
                <a:solidFill>
                  <a:schemeClr val="dk1"/>
                </a:solidFill>
              </a:rPr>
              <a:t>α καταιγισμού ιδεών: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45720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GB" sz="1900" dirty="0" err="1">
                <a:solidFill>
                  <a:schemeClr val="dk1"/>
                </a:solidFill>
              </a:rPr>
              <a:t>Τι</a:t>
            </a:r>
            <a:r>
              <a:rPr lang="en-GB" sz="1900" dirty="0">
                <a:solidFill>
                  <a:schemeClr val="dk1"/>
                </a:solidFill>
              </a:rPr>
              <a:t> </a:t>
            </a:r>
            <a:r>
              <a:rPr lang="en-GB" sz="1900" dirty="0" err="1">
                <a:solidFill>
                  <a:schemeClr val="dk1"/>
                </a:solidFill>
              </a:rPr>
              <a:t>νομίζετε</a:t>
            </a:r>
            <a:r>
              <a:rPr lang="en-GB" sz="1900" dirty="0">
                <a:solidFill>
                  <a:schemeClr val="dk1"/>
                </a:solidFill>
              </a:rPr>
              <a:t> </a:t>
            </a:r>
            <a:r>
              <a:rPr lang="en-GB" sz="1900" dirty="0" err="1">
                <a:solidFill>
                  <a:schemeClr val="dk1"/>
                </a:solidFill>
              </a:rPr>
              <a:t>ότι</a:t>
            </a:r>
            <a:r>
              <a:rPr lang="en-GB" sz="1900" dirty="0">
                <a:solidFill>
                  <a:schemeClr val="dk1"/>
                </a:solidFill>
              </a:rPr>
              <a:t> </a:t>
            </a:r>
            <a:r>
              <a:rPr lang="en-GB" sz="1900" dirty="0" err="1">
                <a:solidFill>
                  <a:schemeClr val="dk1"/>
                </a:solidFill>
              </a:rPr>
              <a:t>είν</a:t>
            </a:r>
            <a:r>
              <a:rPr lang="en-GB" sz="1900" dirty="0">
                <a:solidFill>
                  <a:schemeClr val="dk1"/>
                </a:solidFill>
              </a:rPr>
              <a:t>αι ο στρατηγικός σχεδιασμός;</a:t>
            </a:r>
            <a:endParaRPr dirty="0"/>
          </a:p>
          <a:p>
            <a:pPr marL="4572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45720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GB" sz="1900" dirty="0" err="1">
                <a:solidFill>
                  <a:schemeClr val="dk1"/>
                </a:solidFill>
              </a:rPr>
              <a:t>Ποι</a:t>
            </a:r>
            <a:r>
              <a:rPr lang="en-GB" sz="1900" dirty="0">
                <a:solidFill>
                  <a:schemeClr val="dk1"/>
                </a:solidFill>
              </a:rPr>
              <a:t>α πιστεύετε ότι είναι η διαφορά μεταξύ ενός εταιρικού στρατηγικού σχεδίου </a:t>
            </a:r>
            <a:endParaRPr lang="el-GR" sz="19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en-GB" sz="1900" dirty="0">
                <a:solidFill>
                  <a:schemeClr val="dk1"/>
                </a:solidFill>
              </a:rPr>
              <a:t>και ενός στρατηγικού σχεδίου Ο</a:t>
            </a:r>
            <a:r>
              <a:rPr lang="el-GR" sz="1900" dirty="0" err="1">
                <a:solidFill>
                  <a:schemeClr val="dk1"/>
                </a:solidFill>
              </a:rPr>
              <a:t>ΚτΠ</a:t>
            </a:r>
            <a:r>
              <a:rPr lang="en-GB" sz="1900" dirty="0">
                <a:solidFill>
                  <a:schemeClr val="dk1"/>
                </a:solidFill>
              </a:rPr>
              <a:t>;</a:t>
            </a:r>
            <a:endParaRPr dirty="0"/>
          </a:p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Καθορισμός του στρατηγικού σχεδιασμού για μια ΟΚΠ</a:t>
            </a:r>
            <a:endParaRPr b="1" dirty="0"/>
          </a:p>
        </p:txBody>
      </p:sp>
      <p:sp>
        <p:nvSpPr>
          <p:cNvPr id="97" name="Google Shape;97;p5"/>
          <p:cNvSpPr txBox="1"/>
          <p:nvPr/>
        </p:nvSpPr>
        <p:spPr>
          <a:xfrm>
            <a:off x="494522" y="1399592"/>
            <a:ext cx="10720874" cy="102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Μι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α διαδικασία στρατηγικού σχεδιασμού προσδιορίζει τις στρατηγικές που θα επιτρέψουν σε έναν μη κερδοσκοπικό οργανισμό να </a:t>
            </a:r>
            <a:r>
              <a:rPr lang="en-GB" sz="155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προωθήσει την αποστολή 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του. </a:t>
            </a:r>
            <a:r>
              <a:rPr lang="en-GB" sz="155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Ιδ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ανικά, περιλαμβάνει </a:t>
            </a:r>
            <a:r>
              <a:rPr lang="en-GB" sz="155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μετρήσιμους στόχους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55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εγκεκριμένες προτεραιότητες 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για την υλοποίηση και ένα </a:t>
            </a:r>
            <a:r>
              <a:rPr lang="en-GB" sz="155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σχέδιο επανεξέτασης 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της στρατηγικής σε συνεχή βάση, καθώς το εσωτερικό και το εξωτερικό περιβάλλον μεταβάλλονται (National Council of Nonprofits).</a:t>
            </a:r>
            <a:endParaRPr sz="155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460310" y="2544096"/>
            <a:ext cx="10720874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n-GB" sz="155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στρ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ατηγική περιλαμβάνει </a:t>
            </a:r>
            <a:r>
              <a:rPr lang="en-GB" sz="155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τον καθορισμό 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ενός </a:t>
            </a:r>
            <a:r>
              <a:rPr lang="en-GB" sz="155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στόχου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τις </a:t>
            </a:r>
            <a:r>
              <a:rPr lang="en-GB" sz="155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ενέργειες 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που απαιτούνται για την επίτευξη του στόχου και τους αναγκαίους </a:t>
            </a:r>
            <a:r>
              <a:rPr lang="en-GB" sz="155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πόρους 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για την εκτέλεση του στόχου. </a:t>
            </a:r>
            <a:r>
              <a:rPr lang="en-GB" sz="155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Στον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155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υρήν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α του ο στρατηγικός σχεδιασμός είναι η διαδικασία καθορισμού των στόχων του οργανισμού σας για το μέλλον και των στρατηγικών με τις οποίες θα επιτευχθούν αυτοί οι στόχοι και θα διατεθούν οι πόροι (Συνειδητή διακυβέρνηση). </a:t>
            </a:r>
            <a:endParaRPr sz="155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460310" y="3688600"/>
            <a:ext cx="10720874" cy="102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Ο </a:t>
            </a:r>
            <a:r>
              <a:rPr lang="en-GB" sz="155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στρ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ατηγικός σχεδιασμός είναι η συνεχής διαδικασία χρήσης της διαθέσιμης γνώσης για την τεκμηρίωση της </a:t>
            </a:r>
            <a:r>
              <a:rPr lang="en-GB" sz="155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επιδιωκόμενης κατεύθυνσης 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ενός οργανισμού. Η </a:t>
            </a:r>
            <a:r>
              <a:rPr lang="en-GB" sz="155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αδικασία αυτή χρησιμοποιείται για την </a:t>
            </a:r>
            <a:r>
              <a:rPr lang="en-GB" sz="155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ιεράρχηση των προσπαθειών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την αποτελεσματική </a:t>
            </a:r>
            <a:r>
              <a:rPr lang="en-GB" sz="155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κατανομή των πόρων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την </a:t>
            </a:r>
            <a:r>
              <a:rPr lang="en-GB" sz="155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ευθυγράμμιση των μετόχων και των εργαζομένων 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με τους στόχους του οργανισμού, διασφαλίζοντας ότι οι στόχοι αυτοί αποτελούν προϊόν ορθής συλλογιστικής (Harvard Business School).</a:t>
            </a:r>
            <a:endParaRPr sz="155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460310" y="4833104"/>
            <a:ext cx="10612017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Ο </a:t>
            </a:r>
            <a:r>
              <a:rPr lang="en-GB" sz="155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στρ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ατηγικός σχεδιασμός είναι η διαδικασία δημιουργίας ενός </a:t>
            </a:r>
            <a:r>
              <a:rPr lang="en-GB" sz="155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οράματος για 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lang="en-GB" sz="155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επιθυμητό μέλλον 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του οργανισμού, το οποίο μεταφράζεται σε γενικούς στόχους, οι οποίοι στη συνέχεια αναλύονται περαιτέρω σε μια σειρά από βήματα που καταλήγουν τελικά στην επίτευξη του οράματος. Πα</a:t>
            </a:r>
            <a:r>
              <a:rPr lang="en-GB" sz="155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ρόλο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155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ου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ο </a:t>
            </a:r>
            <a:r>
              <a:rPr lang="en-GB" sz="155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στρ</a:t>
            </a:r>
            <a:r>
              <a:rPr lang="en-GB" sz="155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ατηγικός σχεδιασμός θα περιλαμβάνει μια αξιολόγηση της παρούσας κατάστασης του οργανισμού, είναι σημαντικό να ξεκινάμε από το ιδανικό μέλλον για τον οργανισμό και να εργαζόμαστε προς τα πίσω (Leading Governance). </a:t>
            </a:r>
            <a:endParaRPr sz="155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 dirty="0"/>
              <a:t>Καθορισμός του στρατηγικού σχεδιασμού για μια ΟΚ</a:t>
            </a:r>
            <a:r>
              <a:rPr lang="el-GR" b="1" dirty="0"/>
              <a:t>τ</a:t>
            </a:r>
            <a:r>
              <a:rPr lang="en-GB" b="1" dirty="0"/>
              <a:t>Π </a:t>
            </a:r>
            <a:endParaRPr b="1" dirty="0"/>
          </a:p>
        </p:txBody>
      </p:sp>
      <p:grpSp>
        <p:nvGrpSpPr>
          <p:cNvPr id="106" name="Google Shape;106;p7"/>
          <p:cNvGrpSpPr/>
          <p:nvPr/>
        </p:nvGrpSpPr>
        <p:grpSpPr>
          <a:xfrm>
            <a:off x="3373120" y="1111552"/>
            <a:ext cx="5307041" cy="5418666"/>
            <a:chOff x="1341120" y="0"/>
            <a:chExt cx="5307041" cy="5418666"/>
          </a:xfrm>
        </p:grpSpPr>
        <p:sp>
          <p:nvSpPr>
            <p:cNvPr id="107" name="Google Shape;107;p7"/>
            <p:cNvSpPr/>
            <p:nvPr/>
          </p:nvSpPr>
          <p:spPr>
            <a:xfrm>
              <a:off x="2952810" y="1748061"/>
              <a:ext cx="2221862" cy="192200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 txBox="1"/>
            <p:nvPr/>
          </p:nvSpPr>
          <p:spPr>
            <a:xfrm>
              <a:off x="3321004" y="2066564"/>
              <a:ext cx="1485474" cy="12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Στρατηγικός σχεδιασμός</a:t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4344123" y="828514"/>
              <a:ext cx="838302" cy="72230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3157475" y="0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"/>
            <p:cNvSpPr txBox="1"/>
            <p:nvPr/>
          </p:nvSpPr>
          <p:spPr>
            <a:xfrm>
              <a:off x="3459220" y="261045"/>
              <a:ext cx="1217310" cy="1053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Όραμα</a:t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5322487" y="2178846"/>
              <a:ext cx="838302" cy="72230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4827361" y="968857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 txBox="1"/>
            <p:nvPr/>
          </p:nvSpPr>
          <p:spPr>
            <a:xfrm>
              <a:off x="5129106" y="1229902"/>
              <a:ext cx="1217310" cy="1053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Αποστολή</a:t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4642852" y="3703117"/>
              <a:ext cx="838302" cy="72230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4827361" y="2873519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 txBox="1"/>
            <p:nvPr/>
          </p:nvSpPr>
          <p:spPr>
            <a:xfrm>
              <a:off x="5129106" y="3134564"/>
              <a:ext cx="1217310" cy="1053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Στόχοι</a:t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2956944" y="3861342"/>
              <a:ext cx="838302" cy="72230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3157475" y="3843460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 txBox="1"/>
            <p:nvPr/>
          </p:nvSpPr>
          <p:spPr>
            <a:xfrm>
              <a:off x="3459220" y="4104505"/>
              <a:ext cx="1217310" cy="1053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Στρατηγικές</a:t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1962559" y="2511552"/>
              <a:ext cx="838302" cy="72230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1479837" y="2874602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 txBox="1"/>
            <p:nvPr/>
          </p:nvSpPr>
          <p:spPr>
            <a:xfrm>
              <a:off x="1781582" y="3135647"/>
              <a:ext cx="1217310" cy="1053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Σχέδια δράσης</a:t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1341120" y="864883"/>
              <a:ext cx="1959517" cy="167701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 txBox="1"/>
            <p:nvPr/>
          </p:nvSpPr>
          <p:spPr>
            <a:xfrm>
              <a:off x="1341120" y="1239928"/>
              <a:ext cx="1959517" cy="1053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Μα</a:t>
              </a:r>
              <a:r>
                <a:rPr lang="en-GB" sz="1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κρο</a:t>
              </a:r>
              <a:r>
                <a:rPr lang="en-GB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πρόθεσμο ανταγωνιστικό πλεονέκτημα</a:t>
              </a:r>
              <a:endParaRPr dirty="0"/>
            </a:p>
          </p:txBody>
        </p:sp>
      </p:grpSp>
      <p:sp>
        <p:nvSpPr>
          <p:cNvPr id="126" name="Google Shape;126;p7"/>
          <p:cNvSpPr txBox="1"/>
          <p:nvPr/>
        </p:nvSpPr>
        <p:spPr>
          <a:xfrm>
            <a:off x="233265" y="6222442"/>
            <a:ext cx="35038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Δείτε αυτό το </a:t>
            </a:r>
            <a:r>
              <a:rPr lang="en-GB" sz="1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βίντεο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και σχολιάστε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Η σημασία του στρατηγικού σχεδιασμού</a:t>
            </a:r>
            <a:endParaRPr b="1" dirty="0"/>
          </a:p>
        </p:txBody>
      </p:sp>
      <p:grpSp>
        <p:nvGrpSpPr>
          <p:cNvPr id="132" name="Google Shape;132;p8"/>
          <p:cNvGrpSpPr/>
          <p:nvPr/>
        </p:nvGrpSpPr>
        <p:grpSpPr>
          <a:xfrm>
            <a:off x="9708100" y="3807351"/>
            <a:ext cx="2398263" cy="2584931"/>
            <a:chOff x="16745404" y="2287703"/>
            <a:chExt cx="5880975" cy="9651367"/>
          </a:xfrm>
        </p:grpSpPr>
        <p:sp>
          <p:nvSpPr>
            <p:cNvPr id="133" name="Google Shape;133;p8"/>
            <p:cNvSpPr/>
            <p:nvPr/>
          </p:nvSpPr>
          <p:spPr>
            <a:xfrm>
              <a:off x="16745404" y="10730600"/>
              <a:ext cx="5880975" cy="1208470"/>
            </a:xfrm>
            <a:custGeom>
              <a:avLst/>
              <a:gdLst/>
              <a:ahLst/>
              <a:cxnLst/>
              <a:rect l="l" t="t" r="r" b="b"/>
              <a:pathLst>
                <a:path w="6137" h="969" extrusionOk="0">
                  <a:moveTo>
                    <a:pt x="3068" y="0"/>
                  </a:moveTo>
                  <a:lnTo>
                    <a:pt x="3068" y="0"/>
                  </a:lnTo>
                  <a:cubicBezTo>
                    <a:pt x="1374" y="0"/>
                    <a:pt x="0" y="217"/>
                    <a:pt x="0" y="484"/>
                  </a:cubicBezTo>
                  <a:cubicBezTo>
                    <a:pt x="0" y="751"/>
                    <a:pt x="1374" y="968"/>
                    <a:pt x="3068" y="968"/>
                  </a:cubicBezTo>
                  <a:cubicBezTo>
                    <a:pt x="4762" y="968"/>
                    <a:pt x="6136" y="751"/>
                    <a:pt x="6136" y="484"/>
                  </a:cubicBezTo>
                  <a:cubicBezTo>
                    <a:pt x="6136" y="217"/>
                    <a:pt x="4762" y="0"/>
                    <a:pt x="306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17563127" y="7133631"/>
              <a:ext cx="4129873" cy="4455532"/>
            </a:xfrm>
            <a:custGeom>
              <a:avLst/>
              <a:gdLst/>
              <a:ahLst/>
              <a:cxnLst/>
              <a:rect l="l" t="t" r="r" b="b"/>
              <a:pathLst>
                <a:path w="4129873" h="4455532" extrusionOk="0">
                  <a:moveTo>
                    <a:pt x="1667002" y="1007"/>
                  </a:moveTo>
                  <a:cubicBezTo>
                    <a:pt x="1719354" y="-6471"/>
                    <a:pt x="1767964" y="28429"/>
                    <a:pt x="1776690" y="80780"/>
                  </a:cubicBezTo>
                  <a:lnTo>
                    <a:pt x="1801936" y="240089"/>
                  </a:lnTo>
                  <a:lnTo>
                    <a:pt x="1878910" y="64941"/>
                  </a:lnTo>
                  <a:lnTo>
                    <a:pt x="4118778" y="4315875"/>
                  </a:lnTo>
                  <a:cubicBezTo>
                    <a:pt x="4143708" y="4361972"/>
                    <a:pt x="4125010" y="4419283"/>
                    <a:pt x="4078892" y="4444200"/>
                  </a:cubicBezTo>
                  <a:cubicBezTo>
                    <a:pt x="4031528" y="4469118"/>
                    <a:pt x="3974190" y="4451676"/>
                    <a:pt x="3949262" y="4404332"/>
                  </a:cubicBezTo>
                  <a:lnTo>
                    <a:pt x="1895114" y="502244"/>
                  </a:lnTo>
                  <a:lnTo>
                    <a:pt x="1857164" y="588574"/>
                  </a:lnTo>
                  <a:lnTo>
                    <a:pt x="2367504" y="3808876"/>
                  </a:lnTo>
                  <a:cubicBezTo>
                    <a:pt x="2374982" y="3861226"/>
                    <a:pt x="2340082" y="3909837"/>
                    <a:pt x="2287732" y="3917316"/>
                  </a:cubicBezTo>
                  <a:cubicBezTo>
                    <a:pt x="2282746" y="3919808"/>
                    <a:pt x="2277760" y="3919808"/>
                    <a:pt x="2274020" y="3919808"/>
                  </a:cubicBezTo>
                  <a:cubicBezTo>
                    <a:pt x="2226656" y="3919808"/>
                    <a:pt x="2186770" y="3886155"/>
                    <a:pt x="2179290" y="3840036"/>
                  </a:cubicBezTo>
                  <a:lnTo>
                    <a:pt x="1715308" y="911268"/>
                  </a:lnTo>
                  <a:lnTo>
                    <a:pt x="182492" y="4398103"/>
                  </a:lnTo>
                  <a:cubicBezTo>
                    <a:pt x="166288" y="4432988"/>
                    <a:pt x="131388" y="4455414"/>
                    <a:pt x="95242" y="4455414"/>
                  </a:cubicBezTo>
                  <a:cubicBezTo>
                    <a:pt x="81530" y="4455414"/>
                    <a:pt x="69066" y="4452922"/>
                    <a:pt x="57848" y="4446692"/>
                  </a:cubicBezTo>
                  <a:cubicBezTo>
                    <a:pt x="9236" y="4425512"/>
                    <a:pt x="-13200" y="4369448"/>
                    <a:pt x="7990" y="4322104"/>
                  </a:cubicBezTo>
                  <a:lnTo>
                    <a:pt x="1660104" y="562819"/>
                  </a:lnTo>
                  <a:lnTo>
                    <a:pt x="1588478" y="110694"/>
                  </a:lnTo>
                  <a:cubicBezTo>
                    <a:pt x="1579752" y="58344"/>
                    <a:pt x="1615898" y="9732"/>
                    <a:pt x="1667002" y="10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17168422" y="2326243"/>
              <a:ext cx="4167700" cy="8122091"/>
            </a:xfrm>
            <a:custGeom>
              <a:avLst/>
              <a:gdLst/>
              <a:ahLst/>
              <a:cxnLst/>
              <a:rect l="l" t="t" r="r" b="b"/>
              <a:pathLst>
                <a:path w="4167700" h="8122091" extrusionOk="0">
                  <a:moveTo>
                    <a:pt x="3204129" y="0"/>
                  </a:moveTo>
                  <a:lnTo>
                    <a:pt x="3609185" y="159512"/>
                  </a:lnTo>
                  <a:lnTo>
                    <a:pt x="3629037" y="164158"/>
                  </a:lnTo>
                  <a:cubicBezTo>
                    <a:pt x="4401089" y="465650"/>
                    <a:pt x="4335089" y="2483892"/>
                    <a:pt x="3483345" y="4670322"/>
                  </a:cubicBezTo>
                  <a:cubicBezTo>
                    <a:pt x="2630353" y="6856752"/>
                    <a:pt x="1311641" y="8386630"/>
                    <a:pt x="539591" y="8083893"/>
                  </a:cubicBezTo>
                  <a:lnTo>
                    <a:pt x="539361" y="8083764"/>
                  </a:lnTo>
                  <a:lnTo>
                    <a:pt x="539071" y="8084506"/>
                  </a:lnTo>
                  <a:lnTo>
                    <a:pt x="117845" y="7918567"/>
                  </a:lnTo>
                  <a:lnTo>
                    <a:pt x="150057" y="7833083"/>
                  </a:lnTo>
                  <a:lnTo>
                    <a:pt x="283841" y="7885631"/>
                  </a:lnTo>
                  <a:lnTo>
                    <a:pt x="192787" y="7743564"/>
                  </a:lnTo>
                  <a:cubicBezTo>
                    <a:pt x="-181287" y="7020073"/>
                    <a:pt x="-7771" y="5355450"/>
                    <a:pt x="685285" y="3578976"/>
                  </a:cubicBezTo>
                  <a:cubicBezTo>
                    <a:pt x="1385003" y="1784398"/>
                    <a:pt x="2397275" y="433299"/>
                    <a:pt x="3165325" y="172113"/>
                  </a:cubicBezTo>
                  <a:lnTo>
                    <a:pt x="3305839" y="137955"/>
                  </a:lnTo>
                  <a:lnTo>
                    <a:pt x="3171917" y="85060"/>
                  </a:lnTo>
                  <a:close/>
                </a:path>
              </a:pathLst>
            </a:custGeom>
            <a:solidFill>
              <a:srgbClr val="DB3A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7168422" y="2326243"/>
              <a:ext cx="4167700" cy="8122091"/>
            </a:xfrm>
            <a:custGeom>
              <a:avLst/>
              <a:gdLst/>
              <a:ahLst/>
              <a:cxnLst/>
              <a:rect l="l" t="t" r="r" b="b"/>
              <a:pathLst>
                <a:path w="4167700" h="8122091" extrusionOk="0">
                  <a:moveTo>
                    <a:pt x="3204129" y="0"/>
                  </a:moveTo>
                  <a:lnTo>
                    <a:pt x="3609185" y="159512"/>
                  </a:lnTo>
                  <a:lnTo>
                    <a:pt x="3629037" y="164158"/>
                  </a:lnTo>
                  <a:cubicBezTo>
                    <a:pt x="4401089" y="465650"/>
                    <a:pt x="4335089" y="2483892"/>
                    <a:pt x="3483345" y="4670322"/>
                  </a:cubicBezTo>
                  <a:cubicBezTo>
                    <a:pt x="2630353" y="6856752"/>
                    <a:pt x="1311641" y="8386630"/>
                    <a:pt x="539591" y="8083893"/>
                  </a:cubicBezTo>
                  <a:lnTo>
                    <a:pt x="539361" y="8083764"/>
                  </a:lnTo>
                  <a:lnTo>
                    <a:pt x="539071" y="8084506"/>
                  </a:lnTo>
                  <a:lnTo>
                    <a:pt x="117845" y="7918567"/>
                  </a:lnTo>
                  <a:lnTo>
                    <a:pt x="150057" y="7833083"/>
                  </a:lnTo>
                  <a:lnTo>
                    <a:pt x="283841" y="7885631"/>
                  </a:lnTo>
                  <a:lnTo>
                    <a:pt x="192787" y="7743564"/>
                  </a:lnTo>
                  <a:cubicBezTo>
                    <a:pt x="-181287" y="7020073"/>
                    <a:pt x="-7771" y="5355450"/>
                    <a:pt x="685285" y="3578976"/>
                  </a:cubicBezTo>
                  <a:cubicBezTo>
                    <a:pt x="1385003" y="1784398"/>
                    <a:pt x="2397275" y="433299"/>
                    <a:pt x="3165325" y="172113"/>
                  </a:cubicBezTo>
                  <a:lnTo>
                    <a:pt x="3305839" y="137955"/>
                  </a:lnTo>
                  <a:lnTo>
                    <a:pt x="3171917" y="85060"/>
                  </a:ln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6745404" y="2287703"/>
              <a:ext cx="4167511" cy="7996796"/>
            </a:xfrm>
            <a:custGeom>
              <a:avLst/>
              <a:gdLst/>
              <a:ahLst/>
              <a:cxnLst/>
              <a:rect l="l" t="t" r="r" b="b"/>
              <a:pathLst>
                <a:path w="4167511" h="7996796" extrusionOk="0">
                  <a:moveTo>
                    <a:pt x="3477186" y="2552"/>
                  </a:moveTo>
                  <a:cubicBezTo>
                    <a:pt x="3529448" y="7374"/>
                    <a:pt x="3579824" y="19063"/>
                    <a:pt x="3628064" y="37907"/>
                  </a:cubicBezTo>
                  <a:cubicBezTo>
                    <a:pt x="4401152" y="339397"/>
                    <a:pt x="4335172" y="2357640"/>
                    <a:pt x="3482410" y="4545316"/>
                  </a:cubicBezTo>
                  <a:cubicBezTo>
                    <a:pt x="2629648" y="6730500"/>
                    <a:pt x="1311290" y="8260378"/>
                    <a:pt x="539448" y="7958888"/>
                  </a:cubicBezTo>
                  <a:cubicBezTo>
                    <a:pt x="-233641" y="7657397"/>
                    <a:pt x="-167661" y="5639154"/>
                    <a:pt x="685102" y="3452724"/>
                  </a:cubicBezTo>
                  <a:cubicBezTo>
                    <a:pt x="1484566" y="1402946"/>
                    <a:pt x="2693244" y="-69785"/>
                    <a:pt x="3477186" y="25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16745404" y="2287703"/>
              <a:ext cx="4167511" cy="7996796"/>
            </a:xfrm>
            <a:custGeom>
              <a:avLst/>
              <a:gdLst/>
              <a:ahLst/>
              <a:cxnLst/>
              <a:rect l="l" t="t" r="r" b="b"/>
              <a:pathLst>
                <a:path w="4167511" h="7996796" extrusionOk="0">
                  <a:moveTo>
                    <a:pt x="1902654" y="3138546"/>
                  </a:moveTo>
                  <a:cubicBezTo>
                    <a:pt x="1921482" y="3135130"/>
                    <a:pt x="1939134" y="3136339"/>
                    <a:pt x="1955272" y="3142577"/>
                  </a:cubicBezTo>
                  <a:cubicBezTo>
                    <a:pt x="2083140" y="3193728"/>
                    <a:pt x="2065760" y="3546795"/>
                    <a:pt x="1915546" y="3933547"/>
                  </a:cubicBezTo>
                  <a:cubicBezTo>
                    <a:pt x="1764090" y="4320299"/>
                    <a:pt x="1539390" y="4591026"/>
                    <a:pt x="1410282" y="4542370"/>
                  </a:cubicBezTo>
                  <a:cubicBezTo>
                    <a:pt x="1282412" y="4492466"/>
                    <a:pt x="1299794" y="4138151"/>
                    <a:pt x="1450008" y="3751399"/>
                  </a:cubicBezTo>
                  <a:cubicBezTo>
                    <a:pt x="1581446" y="3412991"/>
                    <a:pt x="1770860" y="3162460"/>
                    <a:pt x="1902654" y="3138546"/>
                  </a:cubicBezTo>
                  <a:close/>
                  <a:moveTo>
                    <a:pt x="2274142" y="2349268"/>
                  </a:moveTo>
                  <a:cubicBezTo>
                    <a:pt x="1988210" y="2326185"/>
                    <a:pt x="1538052" y="2888018"/>
                    <a:pt x="1234542" y="3666500"/>
                  </a:cubicBezTo>
                  <a:cubicBezTo>
                    <a:pt x="910796" y="4495637"/>
                    <a:pt x="875932" y="5256301"/>
                    <a:pt x="1156096" y="5365857"/>
                  </a:cubicBezTo>
                  <a:cubicBezTo>
                    <a:pt x="1437504" y="5475412"/>
                    <a:pt x="1928102" y="4891531"/>
                    <a:pt x="2251846" y="4062394"/>
                  </a:cubicBezTo>
                  <a:cubicBezTo>
                    <a:pt x="2575590" y="3233258"/>
                    <a:pt x="2610454" y="2471348"/>
                    <a:pt x="2329046" y="2361793"/>
                  </a:cubicBezTo>
                  <a:cubicBezTo>
                    <a:pt x="2311536" y="2354946"/>
                    <a:pt x="2293204" y="2350807"/>
                    <a:pt x="2274142" y="2349268"/>
                  </a:cubicBezTo>
                  <a:close/>
                  <a:moveTo>
                    <a:pt x="2643620" y="1571381"/>
                  </a:moveTo>
                  <a:cubicBezTo>
                    <a:pt x="2673744" y="1574109"/>
                    <a:pt x="2702766" y="1580841"/>
                    <a:pt x="2730544" y="1591744"/>
                  </a:cubicBezTo>
                  <a:cubicBezTo>
                    <a:pt x="3176230" y="1764952"/>
                    <a:pt x="3132658" y="2938780"/>
                    <a:pt x="2635930" y="4214788"/>
                  </a:cubicBezTo>
                  <a:cubicBezTo>
                    <a:pt x="2139204" y="5488303"/>
                    <a:pt x="1374816" y="6381758"/>
                    <a:pt x="930376" y="6208550"/>
                  </a:cubicBezTo>
                  <a:cubicBezTo>
                    <a:pt x="485936" y="6034096"/>
                    <a:pt x="528264" y="4860268"/>
                    <a:pt x="1026236" y="3585507"/>
                  </a:cubicBezTo>
                  <a:cubicBezTo>
                    <a:pt x="1491916" y="2390417"/>
                    <a:pt x="2191752" y="1530462"/>
                    <a:pt x="2643620" y="1571381"/>
                  </a:cubicBezTo>
                  <a:close/>
                  <a:moveTo>
                    <a:pt x="3008834" y="792302"/>
                  </a:moveTo>
                  <a:cubicBezTo>
                    <a:pt x="2390894" y="734620"/>
                    <a:pt x="1440288" y="1891820"/>
                    <a:pt x="812434" y="3503360"/>
                  </a:cubicBezTo>
                  <a:cubicBezTo>
                    <a:pt x="141478" y="5221091"/>
                    <a:pt x="90440" y="6808029"/>
                    <a:pt x="699156" y="7044700"/>
                  </a:cubicBezTo>
                  <a:cubicBezTo>
                    <a:pt x="1307870" y="7282617"/>
                    <a:pt x="2344802" y="6081825"/>
                    <a:pt x="3014512" y="4362848"/>
                  </a:cubicBezTo>
                  <a:cubicBezTo>
                    <a:pt x="3685468" y="2645118"/>
                    <a:pt x="3736506" y="1058179"/>
                    <a:pt x="3127792" y="820263"/>
                  </a:cubicBezTo>
                  <a:cubicBezTo>
                    <a:pt x="3089748" y="805393"/>
                    <a:pt x="3050030" y="796148"/>
                    <a:pt x="3008834" y="792302"/>
                  </a:cubicBezTo>
                  <a:close/>
                  <a:moveTo>
                    <a:pt x="3477186" y="2552"/>
                  </a:moveTo>
                  <a:cubicBezTo>
                    <a:pt x="3529448" y="7374"/>
                    <a:pt x="3579824" y="19063"/>
                    <a:pt x="3628064" y="37907"/>
                  </a:cubicBezTo>
                  <a:cubicBezTo>
                    <a:pt x="4401152" y="339397"/>
                    <a:pt x="4335172" y="2357640"/>
                    <a:pt x="3482410" y="4545316"/>
                  </a:cubicBezTo>
                  <a:cubicBezTo>
                    <a:pt x="2629648" y="6730500"/>
                    <a:pt x="1311290" y="8260378"/>
                    <a:pt x="539448" y="7958888"/>
                  </a:cubicBezTo>
                  <a:cubicBezTo>
                    <a:pt x="-233641" y="7657397"/>
                    <a:pt x="-167661" y="5639154"/>
                    <a:pt x="685102" y="3452724"/>
                  </a:cubicBezTo>
                  <a:cubicBezTo>
                    <a:pt x="1484566" y="1402946"/>
                    <a:pt x="2693244" y="-69785"/>
                    <a:pt x="3477186" y="2552"/>
                  </a:cubicBezTo>
                  <a:close/>
                </a:path>
              </a:pathLst>
            </a:custGeom>
            <a:solidFill>
              <a:srgbClr val="DB3A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9" name="Google Shape;139;p8"/>
          <p:cNvGrpSpPr/>
          <p:nvPr/>
        </p:nvGrpSpPr>
        <p:grpSpPr>
          <a:xfrm>
            <a:off x="0" y="4628406"/>
            <a:ext cx="10021832" cy="2378886"/>
            <a:chOff x="1589" y="3237478"/>
            <a:chExt cx="9448799" cy="3618670"/>
          </a:xfrm>
        </p:grpSpPr>
        <p:sp>
          <p:nvSpPr>
            <p:cNvPr id="140" name="Google Shape;140;p8"/>
            <p:cNvSpPr/>
            <p:nvPr/>
          </p:nvSpPr>
          <p:spPr>
            <a:xfrm>
              <a:off x="1589" y="3359020"/>
              <a:ext cx="9448799" cy="3497128"/>
            </a:xfrm>
            <a:custGeom>
              <a:avLst/>
              <a:gdLst/>
              <a:ahLst/>
              <a:cxnLst/>
              <a:rect l="l" t="t" r="r" b="b"/>
              <a:pathLst>
                <a:path w="18050782" h="7105744" extrusionOk="0">
                  <a:moveTo>
                    <a:pt x="12181796" y="642"/>
                  </a:moveTo>
                  <a:cubicBezTo>
                    <a:pt x="13992649" y="-13151"/>
                    <a:pt x="15950719" y="194797"/>
                    <a:pt x="18050782" y="694387"/>
                  </a:cubicBezTo>
                  <a:cubicBezTo>
                    <a:pt x="8945850" y="694387"/>
                    <a:pt x="3668818" y="4774154"/>
                    <a:pt x="1336036" y="7105744"/>
                  </a:cubicBezTo>
                  <a:lnTo>
                    <a:pt x="0" y="7105744"/>
                  </a:lnTo>
                  <a:lnTo>
                    <a:pt x="0" y="4224580"/>
                  </a:lnTo>
                  <a:cubicBezTo>
                    <a:pt x="2641624" y="2079088"/>
                    <a:pt x="6749236" y="42024"/>
                    <a:pt x="12181796" y="642"/>
                  </a:cubicBezTo>
                  <a:close/>
                </a:path>
              </a:pathLst>
            </a:custGeom>
            <a:solidFill>
              <a:srgbClr val="D8D8D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41" name="Google Shape;141;p8"/>
            <p:cNvGrpSpPr/>
            <p:nvPr/>
          </p:nvGrpSpPr>
          <p:grpSpPr>
            <a:xfrm>
              <a:off x="974394" y="4615673"/>
              <a:ext cx="1692269" cy="965764"/>
              <a:chOff x="2856328" y="9274944"/>
              <a:chExt cx="2098302" cy="1197484"/>
            </a:xfrm>
          </p:grpSpPr>
          <p:sp>
            <p:nvSpPr>
              <p:cNvPr id="142" name="Google Shape;142;p8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0180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45" name="Google Shape;145;p8"/>
            <p:cNvGrpSpPr/>
            <p:nvPr/>
          </p:nvGrpSpPr>
          <p:grpSpPr>
            <a:xfrm rot="444908">
              <a:off x="3096305" y="3828603"/>
              <a:ext cx="1325083" cy="756214"/>
              <a:chOff x="2856328" y="9274944"/>
              <a:chExt cx="2098302" cy="1197484"/>
            </a:xfrm>
          </p:grpSpPr>
          <p:sp>
            <p:nvSpPr>
              <p:cNvPr id="146" name="Google Shape;146;p8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009F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49" name="Google Shape;149;p8"/>
            <p:cNvGrpSpPr/>
            <p:nvPr/>
          </p:nvGrpSpPr>
          <p:grpSpPr>
            <a:xfrm rot="925121">
              <a:off x="4989650" y="3470694"/>
              <a:ext cx="1049151" cy="598742"/>
              <a:chOff x="2856328" y="9274944"/>
              <a:chExt cx="2098302" cy="1197484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2FAA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53" name="Google Shape;153;p8"/>
            <p:cNvGrpSpPr/>
            <p:nvPr/>
          </p:nvGrpSpPr>
          <p:grpSpPr>
            <a:xfrm rot="1658453">
              <a:off x="6718802" y="3394639"/>
              <a:ext cx="788178" cy="449807"/>
              <a:chOff x="2856328" y="9274944"/>
              <a:chExt cx="2098302" cy="1197484"/>
            </a:xfrm>
          </p:grpSpPr>
          <p:sp>
            <p:nvSpPr>
              <p:cNvPr id="154" name="Google Shape;154;p8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F6BB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57" name="Google Shape;157;p8"/>
          <p:cNvSpPr txBox="1">
            <a:spLocks noGrp="1"/>
          </p:cNvSpPr>
          <p:nvPr>
            <p:ph type="body" idx="1"/>
          </p:nvPr>
        </p:nvSpPr>
        <p:spPr>
          <a:xfrm>
            <a:off x="399370" y="1740527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 sz="1900" dirty="0">
                <a:solidFill>
                  <a:schemeClr val="dk1"/>
                </a:solidFill>
              </a:rPr>
              <a:t>Δραστηριότητα καταιγισμού ιδεών: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45720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GB" sz="1900" dirty="0">
                <a:solidFill>
                  <a:schemeClr val="dk1"/>
                </a:solidFill>
              </a:rPr>
              <a:t>Ποια πιστεύετε ότι είναι τα οφέλη του στρατηγικού σχεδιασμού για </a:t>
            </a:r>
            <a:r>
              <a:rPr lang="el-GR" sz="1900" dirty="0">
                <a:solidFill>
                  <a:schemeClr val="dk1"/>
                </a:solidFill>
              </a:rPr>
              <a:t>μια </a:t>
            </a:r>
            <a:r>
              <a:rPr lang="el-GR" sz="1900" dirty="0" err="1">
                <a:solidFill>
                  <a:schemeClr val="dk1"/>
                </a:solidFill>
              </a:rPr>
              <a:t>ΟΚτΠ</a:t>
            </a:r>
            <a:r>
              <a:rPr lang="en-GB" sz="1900" dirty="0">
                <a:solidFill>
                  <a:schemeClr val="dk1"/>
                </a:solidFill>
              </a:rPr>
              <a:t>;</a:t>
            </a:r>
            <a:endParaRPr dirty="0"/>
          </a:p>
          <a:p>
            <a:pPr marL="4572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45720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GB" sz="1900" dirty="0">
                <a:solidFill>
                  <a:schemeClr val="dk1"/>
                </a:solidFill>
              </a:rPr>
              <a:t>Πώς μπορεί ο στρατηγικός σχεδιασμός να διακρίνει </a:t>
            </a:r>
            <a:endParaRPr lang="el-GR" sz="19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en-GB" sz="1900" dirty="0" err="1">
                <a:solidFill>
                  <a:schemeClr val="dk1"/>
                </a:solidFill>
              </a:rPr>
              <a:t>μι</a:t>
            </a:r>
            <a:r>
              <a:rPr lang="en-GB" sz="1900" dirty="0">
                <a:solidFill>
                  <a:schemeClr val="dk1"/>
                </a:solidFill>
              </a:rPr>
              <a:t>α επιτυχημένη </a:t>
            </a:r>
            <a:r>
              <a:rPr lang="el-GR" sz="1900" dirty="0" err="1">
                <a:solidFill>
                  <a:schemeClr val="dk1"/>
                </a:solidFill>
              </a:rPr>
              <a:t>ΟΚτΠ</a:t>
            </a:r>
            <a:r>
              <a:rPr lang="el-GR" sz="1900" dirty="0">
                <a:solidFill>
                  <a:schemeClr val="dk1"/>
                </a:solidFill>
              </a:rPr>
              <a:t> </a:t>
            </a:r>
            <a:r>
              <a:rPr lang="en-GB" sz="1900" dirty="0">
                <a:solidFill>
                  <a:schemeClr val="dk1"/>
                </a:solidFill>
              </a:rPr>
              <a:t>από μια λιγότερο επιτυχημένη ή αποτυχημένη Ο</a:t>
            </a:r>
            <a:r>
              <a:rPr lang="el-GR" sz="1900" dirty="0" err="1">
                <a:solidFill>
                  <a:schemeClr val="dk1"/>
                </a:solidFill>
              </a:rPr>
              <a:t>ΚτΠ</a:t>
            </a:r>
            <a:r>
              <a:rPr lang="en-GB" sz="2000" dirty="0">
                <a:solidFill>
                  <a:schemeClr val="dk1"/>
                </a:solidFill>
              </a:rPr>
              <a:t>;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 dirty="0"/>
              <a:t>Η σημασία του στρατηγικού σχεδιασμού</a:t>
            </a:r>
            <a:endParaRPr b="1" dirty="0"/>
          </a:p>
        </p:txBody>
      </p:sp>
      <p:sp>
        <p:nvSpPr>
          <p:cNvPr id="163" name="Google Shape;163;p9"/>
          <p:cNvSpPr txBox="1"/>
          <p:nvPr/>
        </p:nvSpPr>
        <p:spPr>
          <a:xfrm>
            <a:off x="399374" y="1305025"/>
            <a:ext cx="5300385" cy="44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Σαφήνεια 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Παρόλο που μια σαφής κατεύθυνση μπορεί να υπάρχει ούτως ή άλλως, η καταγραφή της επιτρέπει την 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καλύτερη κατανόησή της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από τους εταίρους, τους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χορηγούς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το προσωπικό και τους διαχειριστές. Αυτό είναι ιδιαίτερα χρήσιμο όταν οι άνθρωποι στον οργανισμό αποχωρούν συχνά ή προστίθενται νέοι (κύκλος εργασιών). Ο στρατηγικός σχεδιασμός παρέχει σε όλους τους εκπροσώπους 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σαφείς προορισμούς και κατευθύνσεις για το μέλλον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του οργανισμού. Η συντριπτική πλειονότητα 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αποδίδει καλύτερα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(ποιοτικά και ποσοτικά)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όταν 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ντιλ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αμβάν</a:t>
            </a:r>
            <a:r>
              <a:rPr lang="el-GR" sz="1800" b="1" dirty="0">
                <a:latin typeface="Calibri"/>
                <a:ea typeface="Calibri"/>
                <a:cs typeface="Calibri"/>
                <a:sym typeface="Calibri"/>
              </a:rPr>
              <a:t>ον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ται τι αναμένεται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από αυτούς και πού κατευθύνεται ο οργανισμός.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 dirty="0"/>
          </a:p>
        </p:txBody>
      </p:sp>
      <p:pic>
        <p:nvPicPr>
          <p:cNvPr id="164" name="Google Shape;16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530676"/>
            <a:ext cx="5391949" cy="336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58fecefc3a_0_2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 dirty="0"/>
              <a:t>Η σημασία του στρατηγικού σχεδιασμού</a:t>
            </a:r>
            <a:endParaRPr b="1" dirty="0"/>
          </a:p>
        </p:txBody>
      </p:sp>
      <p:sp>
        <p:nvSpPr>
          <p:cNvPr id="170" name="Google Shape;170;g258fecefc3a_0_25"/>
          <p:cNvSpPr txBox="1"/>
          <p:nvPr/>
        </p:nvSpPr>
        <p:spPr>
          <a:xfrm>
            <a:off x="526966" y="1598256"/>
            <a:ext cx="5391900" cy="3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Μια ειλικρινής εικόνα της οργανωτικής λειτουργίας 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Ο στρατηγικός σχεδιασμός συνεπάγεται τη συλλογή στατιστικών στοιχείων και γνώσεων σχετικά με 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το εσωτερικό και το εξωτερικό επιχειρησιακό περιβάλλον της επιχείρησης,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προσδιορίζοντας τις εσωτερικές δυνατότητες και τα χαρακτηριστικά του οργανισμού όσον αφορά τα δυνατά και αδύνατα σημεία, τις ευκαιρίες και τις απειλές. Ως αποτέλεσμα, η 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γνώση που συλλέγεται αναλύεται και συντίθεται σύμφωνα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με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το οργανωτικό όραμα. Ο στρατηγικός σχεδιασμός είναι μια 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διαδικασία προβληματισμού και προσεκτικής εξέτασης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κατά την οποία σταθμίζονται πολλαπλές επιλογές πριν από την επιλογή μιας τελικής πορείας δράσης.</a:t>
            </a:r>
            <a:endParaRPr sz="1600" dirty="0"/>
          </a:p>
        </p:txBody>
      </p:sp>
      <p:pic>
        <p:nvPicPr>
          <p:cNvPr id="171" name="Google Shape;171;g258fecefc3a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365" y="1964225"/>
            <a:ext cx="5185526" cy="29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8fecefc3a_0_3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 dirty="0"/>
              <a:t>Η σημασία του στρατηγικού σχεδιασμού</a:t>
            </a:r>
            <a:endParaRPr b="1" dirty="0"/>
          </a:p>
        </p:txBody>
      </p:sp>
      <p:sp>
        <p:nvSpPr>
          <p:cNvPr id="177" name="Google Shape;177;g258fecefc3a_0_32"/>
          <p:cNvSpPr txBox="1"/>
          <p:nvPr/>
        </p:nvSpPr>
        <p:spPr>
          <a:xfrm>
            <a:off x="399375" y="1449400"/>
            <a:ext cx="4882500" cy="240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Αίσθηση κοινής ευθύνης - Συνοχή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Ένα στρατηγικό σχέδιο προσφέρει τόσο το απαραίτητο θεμέλιο από το οποίο μπορεί να αναπτυχθεί ένας οργανισμός όσο και 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μιας αίσθησης συνεργασίας και συλλογικής ευθύνης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Όταν όλοι έχουν </a:t>
            </a:r>
            <a:r>
              <a:rPr lang="el-GR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επίγνωση </a:t>
            </a:r>
            <a:r>
              <a:rPr lang="en-GB" sz="16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του</a:t>
            </a:r>
            <a:r>
              <a:rPr lang="en-GB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σκοπού του ρόλου τους στο πλαίσιο του ευρύτερου οργανισμού, τείνουν να 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επενδύουν </a:t>
            </a:r>
            <a:r>
              <a:rPr lang="en-GB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περισσότερο στα αποτελέσματά τους.  </a:t>
            </a:r>
            <a:endParaRPr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58fecefc3a_0_32"/>
          <p:cNvSpPr txBox="1"/>
          <p:nvPr/>
        </p:nvSpPr>
        <p:spPr>
          <a:xfrm>
            <a:off x="6306375" y="1449400"/>
            <a:ext cx="5486400" cy="3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600" b="1" dirty="0">
                <a:latin typeface="Calibri"/>
                <a:ea typeface="Calibri"/>
                <a:cs typeface="Calibri"/>
                <a:sym typeface="Calibri"/>
              </a:rPr>
              <a:t>Διαχείριση των προσδοκιών και ενίσχυση της εμπιστοσύνης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Ένα στρατηγικό σχέδιο αυξάνει </a:t>
            </a:r>
            <a:r>
              <a:rPr lang="en-GB" sz="1600" b="1" dirty="0">
                <a:latin typeface="Calibri"/>
                <a:ea typeface="Calibri"/>
                <a:cs typeface="Calibri"/>
                <a:sym typeface="Calibri"/>
              </a:rPr>
              <a:t>τη διαφάνεια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, η οποία συμβάλλει στην οικοδόμηση </a:t>
            </a:r>
            <a:r>
              <a:rPr lang="en-GB" sz="1600" b="1" dirty="0">
                <a:latin typeface="Calibri"/>
                <a:ea typeface="Calibri"/>
                <a:cs typeface="Calibri"/>
                <a:sym typeface="Calibri"/>
              </a:rPr>
              <a:t>εμπιστοσύνης 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και στην </a:t>
            </a:r>
            <a:r>
              <a:rPr lang="en-GB" sz="1600" b="1" dirty="0">
                <a:latin typeface="Calibri"/>
                <a:ea typeface="Calibri"/>
                <a:cs typeface="Calibri"/>
                <a:sym typeface="Calibri"/>
              </a:rPr>
              <a:t>εξάλειψη της ασάφειας 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εντός του οργανισμού και μεταξύ των βασικών ενδιαφερομένων μερών. Ο στρατηγικός σχεδιασμός δημιουργεί περισσότερες </a:t>
            </a:r>
            <a:r>
              <a:rPr lang="en-GB" sz="1600" b="1" dirty="0">
                <a:latin typeface="Calibri"/>
                <a:ea typeface="Calibri"/>
                <a:cs typeface="Calibri"/>
                <a:sym typeface="Calibri"/>
              </a:rPr>
              <a:t>ευκαιρίες για συνεργασία 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μεταξύ των ομάδων</a:t>
            </a:r>
            <a:r>
              <a:rPr lang="el-GR" sz="1600" dirty="0"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β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ελτιώνει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την εμπιστοσύνη στη συνολική κατεύθυνση του οργανισμού. Επειδή ένα μεγάλο μέρος του στρατηγικού σχεδιασμού αναφέρεται στον καθορισμό των οργανωτικών στόχων, αυτό συμβάλλει στον καθορισμό των </a:t>
            </a:r>
            <a:r>
              <a:rPr lang="en-GB" sz="1600" b="1" dirty="0">
                <a:latin typeface="Calibri"/>
                <a:ea typeface="Calibri"/>
                <a:cs typeface="Calibri"/>
                <a:sym typeface="Calibri"/>
              </a:rPr>
              <a:t>προσδοκιών 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στους διάφορους τομείς του οργανισμού σας και βελτιώνει τη συνολική λειτουργία της εταιρείας. Τέλος, χρησιμεύει ως βάση για τη μέτρηση της προόδου.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9" name="Google Shape;179;g258fecefc3a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280" y="4074160"/>
            <a:ext cx="3969846" cy="2598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1726</Words>
  <Application>Microsoft Office PowerPoint</Application>
  <PresentationFormat>Widescreen</PresentationFormat>
  <Paragraphs>111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Noto Sans Symbols</vt:lpstr>
      <vt:lpstr>Poppins</vt:lpstr>
      <vt:lpstr>Calibri</vt:lpstr>
      <vt:lpstr>CARDET Course template</vt:lpstr>
      <vt:lpstr>2_CARDET Course template</vt:lpstr>
      <vt:lpstr>Ενότητα 2 Στρατηγικός σχεδιασμός</vt:lpstr>
      <vt:lpstr>Επισκόπηση</vt:lpstr>
      <vt:lpstr>Καθορισμός του στρατηγικού σχεδιασμού για μια ΟΚτΠ</vt:lpstr>
      <vt:lpstr>Καθορισμός του στρατηγικού σχεδιασμού για μια ΟΚΠ</vt:lpstr>
      <vt:lpstr>Καθορισμός του στρατηγικού σχεδιασμού για μια ΟΚτΠ </vt:lpstr>
      <vt:lpstr>Η σημασία του στρατηγικού σχεδιασμού</vt:lpstr>
      <vt:lpstr>Η σημασία του στρατηγικού σχεδιασμού</vt:lpstr>
      <vt:lpstr>Η σημασία του στρατηγικού σχεδιασμού</vt:lpstr>
      <vt:lpstr>Η σημασία του στρατηγικού σχεδιασμού</vt:lpstr>
      <vt:lpstr>Η σημασία του στρατηγικού σχεδιασμού</vt:lpstr>
      <vt:lpstr>Περιορισμοί του στρατηγικού σχεδιασμού</vt:lpstr>
      <vt:lpstr>Η σημασία του στρατηγικού σχεδιασμού</vt:lpstr>
      <vt:lpstr>Ποιος πρέπει να συμμετέχει στον στρατηγικό σχεδιασμό για τις ΟΚτΠ; (ΔΡΑΣΤΗΡΙΟΤΗΤΑ)</vt:lpstr>
      <vt:lpstr>Η σημασία του στρατηγικού σχεδιασμού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 Strategic Planning</dc:title>
  <dc:creator>2Fast4u</dc:creator>
  <cp:keywords>, docId:C4C04F442916B4E62C2D286AB57EB9FA</cp:keywords>
  <cp:lastModifiedBy>Foteini Sokratous</cp:lastModifiedBy>
  <cp:revision>11</cp:revision>
  <dcterms:created xsi:type="dcterms:W3CDTF">2014-07-11T09:12:14Z</dcterms:created>
  <dcterms:modified xsi:type="dcterms:W3CDTF">2024-03-08T14:16:45Z</dcterms:modified>
</cp:coreProperties>
</file>