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15"/>
  </p:notesMasterIdLst>
  <p:sldIdLst>
    <p:sldId id="273" r:id="rId3"/>
    <p:sldId id="257" r:id="rId4"/>
    <p:sldId id="258" r:id="rId5"/>
    <p:sldId id="268" r:id="rId6"/>
    <p:sldId id="259" r:id="rId7"/>
    <p:sldId id="260" r:id="rId8"/>
    <p:sldId id="261" r:id="rId9"/>
    <p:sldId id="262" r:id="rId10"/>
    <p:sldId id="263" r:id="rId11"/>
    <p:sldId id="264" r:id="rId12"/>
    <p:sldId id="265" r:id="rId13"/>
    <p:sldId id="269" r:id="rId14"/>
  </p:sldIdLst>
  <p:sldSz cx="12192000" cy="6858000"/>
  <p:notesSz cx="6858000" cy="9144000"/>
  <p:embeddedFontLst>
    <p:embeddedFont>
      <p:font typeface="Noto Sans Symbols" panose="020B0604020202020204" charset="0"/>
      <p:regular r:id="rId16"/>
      <p:bold r:id="rId17"/>
    </p:embeddedFont>
    <p:embeddedFont>
      <p:font typeface="Poppins" panose="000005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Yu1aMa29NJCUFZ+1PHZPgD2jTE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70" autoAdjust="0"/>
  </p:normalViewPr>
  <p:slideViewPr>
    <p:cSldViewPr snapToGrid="0">
      <p:cViewPr varScale="1">
        <p:scale>
          <a:sx n="97" d="100"/>
          <a:sy n="97" d="100"/>
        </p:scale>
        <p:origin x="10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err="1"/>
              <a:t>Πηγή</a:t>
            </a:r>
            <a:r>
              <a:rPr lang="en-GB" b="1" dirty="0"/>
              <a:t> </a:t>
            </a:r>
            <a:r>
              <a:rPr lang="en-GB" b="1" dirty="0" err="1"/>
              <a:t>εικόνων</a:t>
            </a:r>
            <a:r>
              <a:rPr lang="en-GB" b="1" dirty="0"/>
              <a:t>:</a:t>
            </a:r>
            <a:endParaRPr b="1" dirty="0"/>
          </a:p>
          <a:p>
            <a:pPr marL="0" lvl="0" indent="0" algn="l" rtl="0">
              <a:lnSpc>
                <a:spcPct val="100000"/>
              </a:lnSpc>
              <a:spcBef>
                <a:spcPts val="0"/>
              </a:spcBef>
              <a:spcAft>
                <a:spcPts val="0"/>
              </a:spcAft>
              <a:buSzPts val="1400"/>
              <a:buNone/>
            </a:pPr>
            <a:r>
              <a:rPr lang="en-GB" dirty="0"/>
              <a:t>https://lucidspark.com/blog/the-pitfalls-of-strategic-planning</a:t>
            </a:r>
            <a:endParaRPr dirty="0"/>
          </a:p>
        </p:txBody>
      </p:sp>
      <p:sp>
        <p:nvSpPr>
          <p:cNvPr id="162" name="Google Shape;16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a:t>
            </a:r>
            <a:endParaRPr b="1"/>
          </a:p>
          <a:p>
            <a:pPr marL="0" lvl="0" indent="0" algn="l" rtl="0">
              <a:lnSpc>
                <a:spcPct val="100000"/>
              </a:lnSpc>
              <a:spcBef>
                <a:spcPts val="0"/>
              </a:spcBef>
              <a:spcAft>
                <a:spcPts val="0"/>
              </a:spcAft>
              <a:buSzPts val="1400"/>
              <a:buNone/>
            </a:pPr>
            <a:r>
              <a:rPr lang="en-GB"/>
              <a:t>https://parsadi.com/strategic-vision/</a:t>
            </a:r>
            <a:endParaRPr/>
          </a:p>
        </p:txBody>
      </p:sp>
      <p:sp>
        <p:nvSpPr>
          <p:cNvPr id="87" name="Google Shape;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a:t>
            </a:r>
            <a:endParaRPr b="1"/>
          </a:p>
          <a:p>
            <a:pPr marL="0" lvl="0" indent="0" algn="l" rtl="0">
              <a:lnSpc>
                <a:spcPct val="100000"/>
              </a:lnSpc>
              <a:spcBef>
                <a:spcPts val="0"/>
              </a:spcBef>
              <a:spcAft>
                <a:spcPts val="0"/>
              </a:spcAft>
              <a:buSzPts val="1400"/>
              <a:buNone/>
            </a:pPr>
            <a:r>
              <a:rPr lang="en-GB"/>
              <a:t>https://parsadi.com/strategic-vision/</a:t>
            </a:r>
            <a:endParaRPr/>
          </a:p>
        </p:txBody>
      </p:sp>
      <p:sp>
        <p:nvSpPr>
          <p:cNvPr id="87" name="Google Shape;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008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 </a:t>
            </a:r>
            <a:endParaRPr b="1"/>
          </a:p>
          <a:p>
            <a:pPr marL="0" lvl="0" indent="0" algn="l" rtl="0">
              <a:lnSpc>
                <a:spcPct val="100000"/>
              </a:lnSpc>
              <a:spcBef>
                <a:spcPts val="0"/>
              </a:spcBef>
              <a:spcAft>
                <a:spcPts val="0"/>
              </a:spcAft>
              <a:buSzPts val="1400"/>
              <a:buNone/>
            </a:pPr>
            <a:r>
              <a:rPr lang="en-GB"/>
              <a:t>https://www.giveffect.com/nonprofit-resource-center/volunteer-management-software-swot-analysis/</a:t>
            </a:r>
            <a:endParaRPr/>
          </a:p>
        </p:txBody>
      </p:sp>
      <p:sp>
        <p:nvSpPr>
          <p:cNvPr id="94" name="Google Shape;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a:t>
            </a:r>
            <a:endParaRPr b="1"/>
          </a:p>
          <a:p>
            <a:pPr marL="0" lvl="0" indent="0" algn="l" rtl="0">
              <a:lnSpc>
                <a:spcPct val="100000"/>
              </a:lnSpc>
              <a:spcBef>
                <a:spcPts val="0"/>
              </a:spcBef>
              <a:spcAft>
                <a:spcPts val="0"/>
              </a:spcAft>
              <a:buSzPts val="1400"/>
              <a:buNone/>
            </a:pPr>
            <a:r>
              <a:rPr lang="en-GB"/>
              <a:t>https://www.cubic.id/journals/penerapan-pestle-analysis-dalam-perencanaan-strategi-lingkungan-eksternal-startup</a:t>
            </a:r>
            <a:endParaRPr/>
          </a:p>
        </p:txBody>
      </p:sp>
      <p:sp>
        <p:nvSpPr>
          <p:cNvPr id="101" name="Google Shape;1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Πηγή εικόνας:</a:t>
            </a:r>
            <a:endParaRPr b="1"/>
          </a:p>
          <a:p>
            <a:pPr marL="0" lvl="0" indent="0" algn="l" rtl="0">
              <a:lnSpc>
                <a:spcPct val="100000"/>
              </a:lnSpc>
              <a:spcBef>
                <a:spcPts val="0"/>
              </a:spcBef>
              <a:spcAft>
                <a:spcPts val="0"/>
              </a:spcAft>
              <a:buSzPts val="1400"/>
              <a:buNone/>
            </a:pPr>
            <a:r>
              <a:rPr lang="en-GB"/>
              <a:t>https://www.sloww.co/infographics/</a:t>
            </a:r>
            <a:endParaRPr/>
          </a:p>
        </p:txBody>
      </p:sp>
      <p:sp>
        <p:nvSpPr>
          <p:cNvPr id="108" name="Google Shape;1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290029474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78362670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579928597"/>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070617191"/>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217674430"/>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269371245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378126603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03596" y="447930"/>
            <a:ext cx="6693669" cy="958839"/>
          </a:xfrm>
        </p:spPr>
        <p:txBody>
          <a:bodyPr>
            <a:normAutofit/>
          </a:bodyPr>
          <a:lstStyle/>
          <a:p>
            <a:r>
              <a:rPr lang="en-GB" sz="2400" b="0" dirty="0" err="1"/>
              <a:t>Ενότητ</a:t>
            </a:r>
            <a:r>
              <a:rPr lang="en-GB" sz="2400" b="0" dirty="0"/>
              <a:t>α 2</a:t>
            </a:r>
            <a:br>
              <a:rPr lang="en-GB" sz="3200" dirty="0"/>
            </a:br>
            <a:r>
              <a:rPr lang="en-GB" sz="3200" dirty="0"/>
              <a:t>Στρατηγικός σχεδιασμός</a:t>
            </a:r>
            <a:endParaRPr lang="el-GR" sz="4800" dirty="0"/>
          </a:p>
        </p:txBody>
      </p:sp>
      <p:sp>
        <p:nvSpPr>
          <p:cNvPr id="2" name="Google Shape;56;p1">
            <a:extLst>
              <a:ext uri="{FF2B5EF4-FFF2-40B4-BE49-F238E27FC236}">
                <a16:creationId xmlns:a16="http://schemas.microsoft.com/office/drawing/2014/main" id="{121B42C0-5984-4347-C628-C7A0AB437A24}"/>
              </a:ext>
            </a:extLst>
          </p:cNvPr>
          <p:cNvSpPr/>
          <p:nvPr/>
        </p:nvSpPr>
        <p:spPr>
          <a:xfrm>
            <a:off x="5203596" y="1475363"/>
            <a:ext cx="6693669" cy="732279"/>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3" name="Google Shape;58;p1">
            <a:extLst>
              <a:ext uri="{FF2B5EF4-FFF2-40B4-BE49-F238E27FC236}">
                <a16:creationId xmlns:a16="http://schemas.microsoft.com/office/drawing/2014/main" id="{5DFA7775-8E38-0500-87B7-46D9DC92B579}"/>
              </a:ext>
            </a:extLst>
          </p:cNvPr>
          <p:cNvSpPr txBox="1">
            <a:spLocks noGrp="1"/>
          </p:cNvSpPr>
          <p:nvPr>
            <p:ph type="subTitle" idx="1"/>
          </p:nvPr>
        </p:nvSpPr>
        <p:spPr>
          <a:xfrm>
            <a:off x="5334655" y="1512388"/>
            <a:ext cx="7112984" cy="329114"/>
          </a:xfrm>
          <a:prstGeom prst="rect">
            <a:avLst/>
          </a:prstGeom>
          <a:noFill/>
          <a:ln>
            <a:noFill/>
          </a:ln>
        </p:spPr>
        <p:txBody>
          <a:bodyPr spcFirstLastPara="1" wrap="square" lIns="0" tIns="0" rIns="0" bIns="0" anchor="t" anchorCtr="0">
            <a:noAutofit/>
          </a:bodyPr>
          <a:lstStyle/>
          <a:p>
            <a:pPr lvl="0">
              <a:spcBef>
                <a:spcPts val="0"/>
              </a:spcBef>
            </a:pPr>
            <a:r>
              <a:rPr lang="el-GR" sz="2200" dirty="0" err="1">
                <a:solidFill>
                  <a:schemeClr val="lt1"/>
                </a:solidFill>
              </a:rPr>
              <a:t>Υποε</a:t>
            </a:r>
            <a:r>
              <a:rPr lang="en-GB" sz="2200" dirty="0" err="1">
                <a:solidFill>
                  <a:schemeClr val="lt1"/>
                </a:solidFill>
              </a:rPr>
              <a:t>νότητ</a:t>
            </a:r>
            <a:r>
              <a:rPr lang="en-GB" sz="2200" dirty="0">
                <a:solidFill>
                  <a:schemeClr val="lt1"/>
                </a:solidFill>
              </a:rPr>
              <a:t>α 2: Εργαλεία και αρχές για τον στρατηγικό σχεδιασμό των ΟΚ</a:t>
            </a:r>
            <a:r>
              <a:rPr lang="el-GR" sz="2200" dirty="0">
                <a:solidFill>
                  <a:schemeClr val="lt1"/>
                </a:solidFill>
              </a:rPr>
              <a:t>τ</a:t>
            </a:r>
            <a:r>
              <a:rPr lang="en-GB" sz="2200" dirty="0">
                <a:solidFill>
                  <a:schemeClr val="lt1"/>
                </a:solidFill>
              </a:rPr>
              <a:t>Π</a:t>
            </a:r>
          </a:p>
        </p:txBody>
      </p:sp>
    </p:spTree>
    <p:extLst>
      <p:ext uri="{BB962C8B-B14F-4D97-AF65-F5344CB8AC3E}">
        <p14:creationId xmlns:p14="http://schemas.microsoft.com/office/powerpoint/2010/main" val="1673139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dirty="0" err="1"/>
              <a:t>Αρχές</a:t>
            </a:r>
            <a:r>
              <a:rPr lang="en-GB" dirty="0"/>
              <a:t> </a:t>
            </a:r>
            <a:r>
              <a:rPr lang="en-GB" dirty="0" err="1"/>
              <a:t>στρ</a:t>
            </a:r>
            <a:r>
              <a:rPr lang="en-GB" dirty="0"/>
              <a:t>ατηγικού σχεδιασμού για τις ΟΚ</a:t>
            </a:r>
            <a:r>
              <a:rPr lang="el-GR" dirty="0"/>
              <a:t>τ</a:t>
            </a:r>
            <a:r>
              <a:rPr lang="en-GB" dirty="0"/>
              <a:t>Π</a:t>
            </a:r>
            <a:endParaRPr dirty="0"/>
          </a:p>
        </p:txBody>
      </p:sp>
      <p:grpSp>
        <p:nvGrpSpPr>
          <p:cNvPr id="134" name="Google Shape;134;p12"/>
          <p:cNvGrpSpPr/>
          <p:nvPr/>
        </p:nvGrpSpPr>
        <p:grpSpPr>
          <a:xfrm>
            <a:off x="9708100" y="3807351"/>
            <a:ext cx="2398263" cy="2584931"/>
            <a:chOff x="16745404" y="2287703"/>
            <a:chExt cx="5880975" cy="9651367"/>
          </a:xfrm>
        </p:grpSpPr>
        <p:sp>
          <p:nvSpPr>
            <p:cNvPr id="135" name="Google Shape;135;p12"/>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36" name="Google Shape;136;p12"/>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37" name="Google Shape;137;p1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38" name="Google Shape;138;p1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39" name="Google Shape;139;p12"/>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40" name="Google Shape;140;p12"/>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141" name="Google Shape;141;p12"/>
          <p:cNvGrpSpPr/>
          <p:nvPr/>
        </p:nvGrpSpPr>
        <p:grpSpPr>
          <a:xfrm>
            <a:off x="0" y="4628406"/>
            <a:ext cx="10021832" cy="2378886"/>
            <a:chOff x="1589" y="3237478"/>
            <a:chExt cx="9448799" cy="3618670"/>
          </a:xfrm>
        </p:grpSpPr>
        <p:sp>
          <p:nvSpPr>
            <p:cNvPr id="142" name="Google Shape;142;p12"/>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143" name="Google Shape;143;p12"/>
            <p:cNvGrpSpPr/>
            <p:nvPr/>
          </p:nvGrpSpPr>
          <p:grpSpPr>
            <a:xfrm>
              <a:off x="974394" y="4615673"/>
              <a:ext cx="1692269" cy="965764"/>
              <a:chOff x="2856328" y="9274944"/>
              <a:chExt cx="2098302" cy="1197484"/>
            </a:xfrm>
          </p:grpSpPr>
          <p:sp>
            <p:nvSpPr>
              <p:cNvPr id="144" name="Google Shape;144;p1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45" name="Google Shape;145;p1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46" name="Google Shape;146;p1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147" name="Google Shape;147;p12"/>
            <p:cNvGrpSpPr/>
            <p:nvPr/>
          </p:nvGrpSpPr>
          <p:grpSpPr>
            <a:xfrm rot="444908">
              <a:off x="3096305" y="3828603"/>
              <a:ext cx="1325083" cy="756214"/>
              <a:chOff x="2856328" y="9274944"/>
              <a:chExt cx="2098302" cy="1197484"/>
            </a:xfrm>
          </p:grpSpPr>
          <p:sp>
            <p:nvSpPr>
              <p:cNvPr id="148" name="Google Shape;148;p1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49" name="Google Shape;149;p1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50" name="Google Shape;150;p1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151" name="Google Shape;151;p12"/>
            <p:cNvGrpSpPr/>
            <p:nvPr/>
          </p:nvGrpSpPr>
          <p:grpSpPr>
            <a:xfrm rot="925121">
              <a:off x="4989650" y="3470694"/>
              <a:ext cx="1049151" cy="598742"/>
              <a:chOff x="2856328" y="9274944"/>
              <a:chExt cx="2098302" cy="1197484"/>
            </a:xfrm>
          </p:grpSpPr>
          <p:sp>
            <p:nvSpPr>
              <p:cNvPr id="152" name="Google Shape;152;p1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53" name="Google Shape;153;p1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54" name="Google Shape;154;p1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155" name="Google Shape;155;p12"/>
            <p:cNvGrpSpPr/>
            <p:nvPr/>
          </p:nvGrpSpPr>
          <p:grpSpPr>
            <a:xfrm rot="1658453">
              <a:off x="6718802" y="3394639"/>
              <a:ext cx="788178" cy="449807"/>
              <a:chOff x="2856328" y="9274944"/>
              <a:chExt cx="2098302" cy="1197484"/>
            </a:xfrm>
          </p:grpSpPr>
          <p:sp>
            <p:nvSpPr>
              <p:cNvPr id="156" name="Google Shape;156;p1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57" name="Google Shape;157;p1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58" name="Google Shape;158;p1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
        <p:nvSpPr>
          <p:cNvPr id="159" name="Google Shape;159;p12"/>
          <p:cNvSpPr txBox="1">
            <a:spLocks noGrp="1"/>
          </p:cNvSpPr>
          <p:nvPr>
            <p:ph type="body" idx="1"/>
          </p:nvPr>
        </p:nvSpPr>
        <p:spPr>
          <a:xfrm>
            <a:off x="332471" y="1543403"/>
            <a:ext cx="11393260" cy="509638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1"/>
              </a:buClr>
              <a:buSzPts val="1800"/>
              <a:buNone/>
            </a:pPr>
            <a:r>
              <a:rPr lang="en-GB" sz="2400" dirty="0">
                <a:solidFill>
                  <a:schemeClr val="dk1"/>
                </a:solidFill>
              </a:rPr>
              <a:t>Δραστηριότητα καταιγισμού ιδεών:</a:t>
            </a:r>
            <a:endParaRPr sz="2400" dirty="0"/>
          </a:p>
          <a:p>
            <a:pPr marL="0" lvl="0" indent="0" algn="ctr" rtl="0">
              <a:lnSpc>
                <a:spcPct val="90000"/>
              </a:lnSpc>
              <a:spcBef>
                <a:spcPts val="0"/>
              </a:spcBef>
              <a:spcAft>
                <a:spcPts val="0"/>
              </a:spcAft>
              <a:buClr>
                <a:schemeClr val="accent1"/>
              </a:buClr>
              <a:buSzPts val="1800"/>
              <a:buNone/>
            </a:pPr>
            <a:endParaRPr sz="2400" dirty="0">
              <a:solidFill>
                <a:schemeClr val="dk1"/>
              </a:solidFill>
            </a:endParaRPr>
          </a:p>
          <a:p>
            <a:pPr marL="0" lvl="0" indent="0" algn="ctr" rtl="0">
              <a:lnSpc>
                <a:spcPct val="90000"/>
              </a:lnSpc>
              <a:spcBef>
                <a:spcPts val="0"/>
              </a:spcBef>
              <a:spcAft>
                <a:spcPts val="0"/>
              </a:spcAft>
              <a:buClr>
                <a:schemeClr val="accent1"/>
              </a:buClr>
              <a:buSzPts val="1800"/>
              <a:buNone/>
            </a:pPr>
            <a:endParaRPr sz="2400" dirty="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n-GB" sz="2400" dirty="0">
                <a:solidFill>
                  <a:schemeClr val="dk1"/>
                </a:solidFill>
              </a:rPr>
              <a:t>Γιατί πιστεύετε ότι αυτές οι αρχές </a:t>
            </a:r>
            <a:endParaRPr lang="el-GR" sz="2400" dirty="0">
              <a:solidFill>
                <a:schemeClr val="dk1"/>
              </a:solidFill>
            </a:endParaRPr>
          </a:p>
          <a:p>
            <a:pPr marL="0" lvl="0" indent="0" algn="ctr" rtl="0">
              <a:lnSpc>
                <a:spcPct val="90000"/>
              </a:lnSpc>
              <a:spcBef>
                <a:spcPts val="0"/>
              </a:spcBef>
              <a:spcAft>
                <a:spcPts val="0"/>
              </a:spcAft>
              <a:buClr>
                <a:schemeClr val="accent1"/>
              </a:buClr>
              <a:buSzPts val="1800"/>
            </a:pPr>
            <a:r>
              <a:rPr lang="en-GB" sz="2400" dirty="0">
                <a:solidFill>
                  <a:schemeClr val="dk1"/>
                </a:solidFill>
              </a:rPr>
              <a:t>π</a:t>
            </a:r>
            <a:r>
              <a:rPr lang="en-GB" sz="2400" dirty="0" err="1">
                <a:solidFill>
                  <a:schemeClr val="dk1"/>
                </a:solidFill>
              </a:rPr>
              <a:t>ρέ</a:t>
            </a:r>
            <a:r>
              <a:rPr lang="en-GB" sz="2400" dirty="0">
                <a:solidFill>
                  <a:schemeClr val="dk1"/>
                </a:solidFill>
              </a:rPr>
              <a:t>πει να καθοδηγούν τη διαδικασία στρατηγικού σχεδιασμού;</a:t>
            </a:r>
            <a:endParaRPr sz="2400" dirty="0"/>
          </a:p>
          <a:p>
            <a:pPr marL="457200" lvl="0" indent="-342900" algn="ctr" rtl="0">
              <a:lnSpc>
                <a:spcPct val="90000"/>
              </a:lnSpc>
              <a:spcBef>
                <a:spcPts val="0"/>
              </a:spcBef>
              <a:spcAft>
                <a:spcPts val="0"/>
              </a:spcAft>
              <a:buClr>
                <a:schemeClr val="accent1"/>
              </a:buClr>
              <a:buSzPts val="1800"/>
              <a:buFont typeface="Noto Sans Symbols"/>
              <a:buNone/>
            </a:pPr>
            <a:endParaRPr sz="2400" dirty="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n-GB" sz="2400" dirty="0">
                <a:solidFill>
                  <a:schemeClr val="dk1"/>
                </a:solidFill>
              </a:rPr>
              <a:t>Μπορείτε να σκεφτείτε άλλες α</a:t>
            </a:r>
            <a:r>
              <a:rPr lang="en-GB" sz="2400" dirty="0" err="1">
                <a:solidFill>
                  <a:schemeClr val="dk1"/>
                </a:solidFill>
              </a:rPr>
              <a:t>ρχές</a:t>
            </a:r>
            <a:r>
              <a:rPr lang="en-GB" sz="2400" dirty="0">
                <a:solidFill>
                  <a:schemeClr val="dk1"/>
                </a:solidFill>
              </a:rPr>
              <a:t> </a:t>
            </a:r>
            <a:endParaRPr lang="el-GR" sz="2400" dirty="0">
              <a:solidFill>
                <a:schemeClr val="dk1"/>
              </a:solidFill>
            </a:endParaRPr>
          </a:p>
          <a:p>
            <a:pPr marL="0" lvl="0" indent="0" algn="ctr" rtl="0">
              <a:lnSpc>
                <a:spcPct val="90000"/>
              </a:lnSpc>
              <a:spcBef>
                <a:spcPts val="0"/>
              </a:spcBef>
              <a:spcAft>
                <a:spcPts val="0"/>
              </a:spcAft>
              <a:buClr>
                <a:schemeClr val="accent1"/>
              </a:buClr>
              <a:buSzPts val="1800"/>
            </a:pPr>
            <a:r>
              <a:rPr lang="en-GB" sz="2400" dirty="0">
                <a:solidFill>
                  <a:schemeClr val="dk1"/>
                </a:solidFill>
              </a:rPr>
              <a:t>π</a:t>
            </a:r>
            <a:r>
              <a:rPr lang="en-GB" sz="2400" dirty="0" err="1">
                <a:solidFill>
                  <a:schemeClr val="dk1"/>
                </a:solidFill>
              </a:rPr>
              <a:t>ου</a:t>
            </a:r>
            <a:r>
              <a:rPr lang="en-GB" sz="2400" dirty="0">
                <a:solidFill>
                  <a:schemeClr val="dk1"/>
                </a:solidFill>
              </a:rPr>
              <a:t> θα πρέπει να διέπουν τη διαδικασία στρατηγικού σχεδιασμού; </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dirty="0" err="1"/>
              <a:t>Αρχές</a:t>
            </a:r>
            <a:r>
              <a:rPr lang="en-GB" dirty="0"/>
              <a:t> </a:t>
            </a:r>
            <a:r>
              <a:rPr lang="en-GB" dirty="0" err="1"/>
              <a:t>στρ</a:t>
            </a:r>
            <a:r>
              <a:rPr lang="en-GB" dirty="0"/>
              <a:t>ατηγικού σχεδιασμού για τις ΟΚ</a:t>
            </a:r>
            <a:r>
              <a:rPr lang="el-GR" dirty="0"/>
              <a:t>τ</a:t>
            </a:r>
            <a:r>
              <a:rPr lang="en-GB" dirty="0"/>
              <a:t>Π (ΔΡΑΣΤΗΡΙΟΤΗΤΑ)</a:t>
            </a:r>
            <a:endParaRPr dirty="0"/>
          </a:p>
        </p:txBody>
      </p:sp>
      <p:sp>
        <p:nvSpPr>
          <p:cNvPr id="165" name="Google Shape;165;p13"/>
          <p:cNvSpPr txBox="1">
            <a:spLocks noGrp="1"/>
          </p:cNvSpPr>
          <p:nvPr>
            <p:ph type="body" idx="1"/>
          </p:nvPr>
        </p:nvSpPr>
        <p:spPr>
          <a:xfrm>
            <a:off x="1265854" y="1526288"/>
            <a:ext cx="3390122" cy="228993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1"/>
              </a:buClr>
              <a:buSzPts val="1800"/>
              <a:buNone/>
            </a:pPr>
            <a:endParaRPr sz="1900" dirty="0">
              <a:solidFill>
                <a:srgbClr val="FF0000"/>
              </a:solidFill>
            </a:endParaRPr>
          </a:p>
          <a:p>
            <a:pPr marL="0" lvl="0" indent="0" algn="ctr" rtl="0">
              <a:lnSpc>
                <a:spcPct val="90000"/>
              </a:lnSpc>
              <a:spcBef>
                <a:spcPts val="0"/>
              </a:spcBef>
              <a:spcAft>
                <a:spcPts val="0"/>
              </a:spcAft>
              <a:buClr>
                <a:schemeClr val="accent1"/>
              </a:buClr>
              <a:buSzPts val="1800"/>
              <a:buNone/>
            </a:pPr>
            <a:r>
              <a:rPr lang="en-GB" dirty="0">
                <a:solidFill>
                  <a:srgbClr val="FF0000"/>
                </a:solidFill>
              </a:rPr>
              <a:t>Βήμα 1:</a:t>
            </a:r>
            <a:endParaRPr dirty="0"/>
          </a:p>
          <a:p>
            <a:pPr marL="0" lvl="0" indent="0" algn="ctr" rtl="0">
              <a:lnSpc>
                <a:spcPct val="90000"/>
              </a:lnSpc>
              <a:spcBef>
                <a:spcPts val="0"/>
              </a:spcBef>
              <a:spcAft>
                <a:spcPts val="0"/>
              </a:spcAft>
              <a:buClr>
                <a:schemeClr val="accent1"/>
              </a:buClr>
              <a:buSzPts val="1800"/>
              <a:buNone/>
            </a:pPr>
            <a:endParaRPr dirty="0">
              <a:solidFill>
                <a:schemeClr val="dk1"/>
              </a:solidFill>
            </a:endParaRPr>
          </a:p>
          <a:p>
            <a:pPr marL="0" marR="0" lvl="0" indent="0" algn="ctr" rtl="0">
              <a:lnSpc>
                <a:spcPct val="90000"/>
              </a:lnSpc>
              <a:spcBef>
                <a:spcPts val="0"/>
              </a:spcBef>
              <a:spcAft>
                <a:spcPts val="0"/>
              </a:spcAft>
              <a:buSzPts val="1800"/>
              <a:buNone/>
            </a:pPr>
            <a:r>
              <a:rPr lang="en-GB" dirty="0">
                <a:solidFill>
                  <a:schemeClr val="dk1"/>
                </a:solidFill>
              </a:rPr>
              <a:t>Οι συμμετέχοντες θα εργαστούν σε ομάδες</a:t>
            </a:r>
            <a:r>
              <a:rPr lang="el-GR" dirty="0">
                <a:solidFill>
                  <a:schemeClr val="dk1"/>
                </a:solidFill>
              </a:rPr>
              <a:t>,</a:t>
            </a:r>
            <a:r>
              <a:rPr lang="en-GB" dirty="0">
                <a:solidFill>
                  <a:schemeClr val="dk1"/>
                </a:solidFill>
              </a:rPr>
              <a:t> για να εντοπίσουν έναν οργανισμό που πιστεύουν ότι συμμορφώνεται με τις προβλεπόμενες αρχές.</a:t>
            </a:r>
            <a:endParaRPr dirty="0"/>
          </a:p>
        </p:txBody>
      </p:sp>
      <p:sp>
        <p:nvSpPr>
          <p:cNvPr id="166" name="Google Shape;166;p13"/>
          <p:cNvSpPr txBox="1"/>
          <p:nvPr/>
        </p:nvSpPr>
        <p:spPr>
          <a:xfrm>
            <a:off x="4060369" y="3256892"/>
            <a:ext cx="4065321" cy="160193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endParaRPr sz="1900" b="0" i="0" u="none" strike="noStrike" cap="none" dirty="0">
              <a:solidFill>
                <a:srgbClr val="FF0000"/>
              </a:solidFill>
              <a:latin typeface="Calibri"/>
              <a:ea typeface="Calibri"/>
              <a:cs typeface="Calibri"/>
              <a:sym typeface="Calibri"/>
            </a:endParaRPr>
          </a:p>
          <a:p>
            <a:pPr marL="0" marR="0" lvl="0" indent="0" algn="ctr" rtl="0">
              <a:lnSpc>
                <a:spcPct val="90000"/>
              </a:lnSpc>
              <a:spcBef>
                <a:spcPts val="0"/>
              </a:spcBef>
              <a:spcAft>
                <a:spcPts val="0"/>
              </a:spcAft>
              <a:buNone/>
            </a:pPr>
            <a:r>
              <a:rPr lang="en-GB" sz="1800" i="0" u="none" strike="noStrike" cap="none" dirty="0">
                <a:solidFill>
                  <a:srgbClr val="FF0000"/>
                </a:solidFill>
                <a:latin typeface="Calibri"/>
                <a:ea typeface="Calibri"/>
                <a:cs typeface="Calibri"/>
                <a:sym typeface="Calibri"/>
              </a:rPr>
              <a:t>Βήμα 2: </a:t>
            </a:r>
            <a:endParaRPr lang="el-GR" sz="1800" dirty="0">
              <a:latin typeface="Calibri"/>
              <a:ea typeface="Calibri"/>
              <a:cs typeface="Calibri"/>
              <a:sym typeface="Calibri"/>
            </a:endParaRPr>
          </a:p>
          <a:p>
            <a:pPr marL="0" marR="0" lvl="0" indent="0" algn="ctr" rtl="0">
              <a:lnSpc>
                <a:spcPct val="90000"/>
              </a:lnSpc>
              <a:spcBef>
                <a:spcPts val="0"/>
              </a:spcBef>
              <a:spcAft>
                <a:spcPts val="0"/>
              </a:spcAft>
              <a:buNone/>
            </a:pPr>
            <a:endParaRPr sz="180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GB" sz="1800" i="0" u="none" strike="noStrike" cap="none" dirty="0">
                <a:solidFill>
                  <a:schemeClr val="dk1"/>
                </a:solidFill>
                <a:latin typeface="Calibri"/>
                <a:ea typeface="Calibri"/>
                <a:cs typeface="Calibri"/>
                <a:sym typeface="Calibri"/>
              </a:rPr>
              <a:t>Οι συμμετέχοντες ενθαρρύνονται να χρησιμοποιήσουν τις συσκευές τους και να αναζητήσουν στο διαδίκτυο.</a:t>
            </a:r>
            <a:endParaRPr sz="1800" dirty="0">
              <a:latin typeface="Calibri"/>
              <a:ea typeface="Calibri"/>
              <a:cs typeface="Calibri"/>
              <a:sym typeface="Calibri"/>
            </a:endParaRPr>
          </a:p>
        </p:txBody>
      </p:sp>
      <p:sp>
        <p:nvSpPr>
          <p:cNvPr id="167" name="Google Shape;167;p13"/>
          <p:cNvSpPr txBox="1"/>
          <p:nvPr/>
        </p:nvSpPr>
        <p:spPr>
          <a:xfrm>
            <a:off x="1029582" y="4677355"/>
            <a:ext cx="3144300" cy="20472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900" b="0" i="0"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None/>
            </a:pPr>
            <a:r>
              <a:rPr lang="en-GB" sz="1800" i="0" u="none" strike="noStrike" cap="none" dirty="0">
                <a:solidFill>
                  <a:srgbClr val="FF0000"/>
                </a:solidFill>
                <a:latin typeface="Calibri"/>
                <a:ea typeface="Calibri"/>
                <a:cs typeface="Calibri"/>
                <a:sym typeface="Calibri"/>
              </a:rPr>
              <a:t>Βήμα 3: </a:t>
            </a:r>
            <a:endParaRPr sz="1800" dirty="0">
              <a:latin typeface="Calibri"/>
              <a:ea typeface="Calibri"/>
              <a:cs typeface="Calibri"/>
              <a:sym typeface="Calibri"/>
            </a:endParaRPr>
          </a:p>
          <a:p>
            <a:pPr marL="0" marR="0" lvl="0" indent="0" algn="ctr" rtl="0">
              <a:lnSpc>
                <a:spcPct val="100000"/>
              </a:lnSpc>
              <a:spcBef>
                <a:spcPts val="0"/>
              </a:spcBef>
              <a:spcAft>
                <a:spcPts val="0"/>
              </a:spcAft>
              <a:buNone/>
            </a:pPr>
            <a:endParaRPr sz="180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GB" sz="1800" i="0" u="none" strike="noStrike" cap="none" dirty="0">
                <a:solidFill>
                  <a:schemeClr val="dk1"/>
                </a:solidFill>
                <a:latin typeface="Calibri"/>
                <a:ea typeface="Calibri"/>
                <a:cs typeface="Calibri"/>
                <a:sym typeface="Calibri"/>
              </a:rPr>
              <a:t>Κάθε ομάδα θα παρουσιάσει τα συμπεράσματά της και θα αποδείξει το σκεπτικό της για την επιλογή που έκανε.</a:t>
            </a:r>
            <a:endParaRPr sz="1800" i="0" u="none" strike="noStrike" cap="none" dirty="0">
              <a:solidFill>
                <a:schemeClr val="dk1"/>
              </a:solidFill>
              <a:latin typeface="Calibri"/>
              <a:ea typeface="Calibri"/>
              <a:cs typeface="Calibri"/>
              <a:sym typeface="Calibri"/>
            </a:endParaRPr>
          </a:p>
        </p:txBody>
      </p:sp>
      <p:pic>
        <p:nvPicPr>
          <p:cNvPr id="168" name="Google Shape;168;p13"/>
          <p:cNvPicPr preferRelativeResize="0"/>
          <p:nvPr/>
        </p:nvPicPr>
        <p:blipFill>
          <a:blip r:embed="rId3">
            <a:alphaModFix/>
          </a:blip>
          <a:stretch>
            <a:fillRect/>
          </a:stretch>
        </p:blipFill>
        <p:spPr>
          <a:xfrm>
            <a:off x="7456700" y="1526300"/>
            <a:ext cx="4259476" cy="1277850"/>
          </a:xfrm>
          <a:prstGeom prst="rect">
            <a:avLst/>
          </a:prstGeom>
          <a:noFill/>
          <a:ln>
            <a:noFill/>
          </a:ln>
        </p:spPr>
      </p:pic>
      <p:pic>
        <p:nvPicPr>
          <p:cNvPr id="169" name="Google Shape;169;p13"/>
          <p:cNvPicPr preferRelativeResize="0"/>
          <p:nvPr/>
        </p:nvPicPr>
        <p:blipFill>
          <a:blip r:embed="rId4">
            <a:alphaModFix/>
          </a:blip>
          <a:stretch>
            <a:fillRect/>
          </a:stretch>
        </p:blipFill>
        <p:spPr>
          <a:xfrm>
            <a:off x="7561325" y="5093425"/>
            <a:ext cx="4050224" cy="1215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Εργαλεία για τον στρατηγικό σχεδιασμό των ΟΚ</a:t>
            </a:r>
            <a:r>
              <a:rPr lang="el-GR" b="1" dirty="0"/>
              <a:t>τ</a:t>
            </a:r>
            <a:r>
              <a:rPr lang="en-GB" b="1" dirty="0"/>
              <a:t>Π</a:t>
            </a:r>
            <a:endParaRPr b="1" dirty="0"/>
          </a:p>
        </p:txBody>
      </p:sp>
      <p:grpSp>
        <p:nvGrpSpPr>
          <p:cNvPr id="59" name="Google Shape;59;p3"/>
          <p:cNvGrpSpPr/>
          <p:nvPr/>
        </p:nvGrpSpPr>
        <p:grpSpPr>
          <a:xfrm>
            <a:off x="9708100" y="3807351"/>
            <a:ext cx="2398263" cy="2584931"/>
            <a:chOff x="16745404" y="2287703"/>
            <a:chExt cx="5880975" cy="9651367"/>
          </a:xfrm>
        </p:grpSpPr>
        <p:sp>
          <p:nvSpPr>
            <p:cNvPr id="60" name="Google Shape;60;p3"/>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1" name="Google Shape;61;p3"/>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2" name="Google Shape;62;p3"/>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3" name="Google Shape;63;p3"/>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4" name="Google Shape;64;p3"/>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5" name="Google Shape;65;p3"/>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66" name="Google Shape;66;p3"/>
          <p:cNvGrpSpPr/>
          <p:nvPr/>
        </p:nvGrpSpPr>
        <p:grpSpPr>
          <a:xfrm>
            <a:off x="0" y="4628406"/>
            <a:ext cx="10021832" cy="2378886"/>
            <a:chOff x="1589" y="3237478"/>
            <a:chExt cx="9448799" cy="3618670"/>
          </a:xfrm>
        </p:grpSpPr>
        <p:sp>
          <p:nvSpPr>
            <p:cNvPr id="67" name="Google Shape;67;p3"/>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68" name="Google Shape;68;p3"/>
            <p:cNvGrpSpPr/>
            <p:nvPr/>
          </p:nvGrpSpPr>
          <p:grpSpPr>
            <a:xfrm>
              <a:off x="974394" y="4615673"/>
              <a:ext cx="1692269" cy="965764"/>
              <a:chOff x="2856328" y="9274944"/>
              <a:chExt cx="2098302" cy="1197484"/>
            </a:xfrm>
          </p:grpSpPr>
          <p:sp>
            <p:nvSpPr>
              <p:cNvPr id="69" name="Google Shape;69;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0" name="Google Shape;70;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1" name="Google Shape;71;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2" name="Google Shape;72;p3"/>
            <p:cNvGrpSpPr/>
            <p:nvPr/>
          </p:nvGrpSpPr>
          <p:grpSpPr>
            <a:xfrm rot="444908">
              <a:off x="3096305" y="3828603"/>
              <a:ext cx="1325083" cy="756214"/>
              <a:chOff x="2856328" y="9274944"/>
              <a:chExt cx="2098302" cy="1197484"/>
            </a:xfrm>
          </p:grpSpPr>
          <p:sp>
            <p:nvSpPr>
              <p:cNvPr id="73" name="Google Shape;73;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4" name="Google Shape;74;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5" name="Google Shape;75;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6" name="Google Shape;76;p3"/>
            <p:cNvGrpSpPr/>
            <p:nvPr/>
          </p:nvGrpSpPr>
          <p:grpSpPr>
            <a:xfrm rot="925121">
              <a:off x="4989650" y="3470694"/>
              <a:ext cx="1049151" cy="598742"/>
              <a:chOff x="2856328" y="9274944"/>
              <a:chExt cx="2098302" cy="1197484"/>
            </a:xfrm>
          </p:grpSpPr>
          <p:sp>
            <p:nvSpPr>
              <p:cNvPr id="77" name="Google Shape;77;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8" name="Google Shape;78;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9" name="Google Shape;79;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0" name="Google Shape;80;p3"/>
            <p:cNvGrpSpPr/>
            <p:nvPr/>
          </p:nvGrpSpPr>
          <p:grpSpPr>
            <a:xfrm rot="1658453">
              <a:off x="6718802" y="3394639"/>
              <a:ext cx="788178" cy="449807"/>
              <a:chOff x="2856328" y="9274944"/>
              <a:chExt cx="2098302" cy="1197484"/>
            </a:xfrm>
          </p:grpSpPr>
          <p:sp>
            <p:nvSpPr>
              <p:cNvPr id="81" name="Google Shape;81;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2" name="Google Shape;82;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3" name="Google Shape;83;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
        <p:nvSpPr>
          <p:cNvPr id="84" name="Google Shape;84;p3"/>
          <p:cNvSpPr txBox="1">
            <a:spLocks noGrp="1"/>
          </p:cNvSpPr>
          <p:nvPr>
            <p:ph type="body" idx="1"/>
          </p:nvPr>
        </p:nvSpPr>
        <p:spPr>
          <a:xfrm>
            <a:off x="399370" y="1761612"/>
            <a:ext cx="11393260" cy="509638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1"/>
              </a:buClr>
              <a:buSzPts val="1800"/>
              <a:buNone/>
            </a:pPr>
            <a:r>
              <a:rPr lang="en-GB" sz="2400" dirty="0">
                <a:solidFill>
                  <a:schemeClr val="dk1"/>
                </a:solidFill>
              </a:rPr>
              <a:t>Δραστηριότητα καταιγισμού ιδεών:</a:t>
            </a:r>
            <a:endParaRPr sz="2400" dirty="0"/>
          </a:p>
          <a:p>
            <a:pPr marL="0" lvl="0" indent="0" algn="ctr" rtl="0">
              <a:lnSpc>
                <a:spcPct val="90000"/>
              </a:lnSpc>
              <a:spcBef>
                <a:spcPts val="0"/>
              </a:spcBef>
              <a:spcAft>
                <a:spcPts val="0"/>
              </a:spcAft>
              <a:buClr>
                <a:schemeClr val="accent1"/>
              </a:buClr>
              <a:buSzPts val="1800"/>
              <a:buNone/>
            </a:pPr>
            <a:endParaRPr sz="2400" dirty="0">
              <a:solidFill>
                <a:schemeClr val="dk1"/>
              </a:solidFill>
            </a:endParaRPr>
          </a:p>
          <a:p>
            <a:pPr marL="0" lvl="0" indent="0" algn="ctr" rtl="0">
              <a:lnSpc>
                <a:spcPct val="90000"/>
              </a:lnSpc>
              <a:spcBef>
                <a:spcPts val="0"/>
              </a:spcBef>
              <a:spcAft>
                <a:spcPts val="0"/>
              </a:spcAft>
              <a:buClr>
                <a:schemeClr val="accent1"/>
              </a:buClr>
              <a:buSzPts val="1800"/>
              <a:buNone/>
            </a:pPr>
            <a:endParaRPr sz="2400" dirty="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n-GB" sz="2400" dirty="0">
                <a:solidFill>
                  <a:schemeClr val="dk1"/>
                </a:solidFill>
              </a:rPr>
              <a:t>Έχετε χρησιμοποιήσει ποτέ εργαλεία προγραμματισμού ή στρατηγικού σχεδιασμού;</a:t>
            </a:r>
            <a:endParaRPr sz="2400" dirty="0"/>
          </a:p>
          <a:p>
            <a:pPr marL="457200" lvl="0" indent="-342900" algn="ctr" rtl="0">
              <a:lnSpc>
                <a:spcPct val="90000"/>
              </a:lnSpc>
              <a:spcBef>
                <a:spcPts val="0"/>
              </a:spcBef>
              <a:spcAft>
                <a:spcPts val="0"/>
              </a:spcAft>
              <a:buClr>
                <a:schemeClr val="accent1"/>
              </a:buClr>
              <a:buSzPts val="1800"/>
              <a:buFont typeface="Noto Sans Symbols"/>
              <a:buNone/>
            </a:pPr>
            <a:endParaRPr sz="2400" dirty="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l-GR" sz="2400" dirty="0">
                <a:solidFill>
                  <a:schemeClr val="dk1"/>
                </a:solidFill>
              </a:rPr>
              <a:t>Ποια</a:t>
            </a:r>
            <a:r>
              <a:rPr lang="en-GB" sz="2400" dirty="0">
                <a:solidFill>
                  <a:schemeClr val="dk1"/>
                </a:solidFill>
              </a:rPr>
              <a:t> είναι αυτά και πώς τα αξιοποιήσατε;</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Εργαλεία για τον στρατηγικό σχεδιασμό των ΟΚ</a:t>
            </a:r>
            <a:r>
              <a:rPr lang="el-GR" b="1" dirty="0"/>
              <a:t>τ</a:t>
            </a:r>
            <a:r>
              <a:rPr lang="en-GB" b="1" dirty="0"/>
              <a:t>Π</a:t>
            </a:r>
            <a:endParaRPr b="1" dirty="0"/>
          </a:p>
        </p:txBody>
      </p:sp>
      <p:sp>
        <p:nvSpPr>
          <p:cNvPr id="90" name="Google Shape;90;p5"/>
          <p:cNvSpPr txBox="1"/>
          <p:nvPr/>
        </p:nvSpPr>
        <p:spPr>
          <a:xfrm>
            <a:off x="697548" y="1534626"/>
            <a:ext cx="5288583" cy="465174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1800" b="1" i="0" u="none" strike="noStrike" cap="none" dirty="0">
                <a:solidFill>
                  <a:srgbClr val="000000"/>
                </a:solidFill>
                <a:latin typeface="Calibri"/>
                <a:ea typeface="Calibri"/>
                <a:cs typeface="Calibri"/>
                <a:sym typeface="Calibri"/>
              </a:rPr>
              <a:t>Οραματισμός</a:t>
            </a:r>
          </a:p>
          <a:p>
            <a:pPr marL="0" marR="0" lvl="0" indent="0" algn="ctr" rtl="0">
              <a:lnSpc>
                <a:spcPct val="107000"/>
              </a:lnSpc>
              <a:spcBef>
                <a:spcPts val="0"/>
              </a:spcBef>
              <a:spcAft>
                <a:spcPts val="0"/>
              </a:spcAft>
              <a:buNone/>
            </a:pPr>
            <a:endParaRPr sz="1800" b="1" i="0" u="none" strike="noStrike" cap="none" dirty="0">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800" i="0" u="none" strike="noStrike" cap="none" dirty="0">
                <a:solidFill>
                  <a:srgbClr val="000000"/>
                </a:solidFill>
                <a:latin typeface="Calibri"/>
                <a:ea typeface="Calibri"/>
                <a:cs typeface="Calibri"/>
                <a:sym typeface="Calibri"/>
              </a:rPr>
              <a:t>Το όραμα ενός οργανισμού είναι το σημαντικότερο θεμέλιο που καθοδηγεί όλα τα περαιτέρω σχέδια και τις προοπτικές του. Το όραμα ξεκινά με </a:t>
            </a:r>
            <a:r>
              <a:rPr lang="en-GB" sz="1800" b="1" i="0" u="none" strike="noStrike" cap="none" dirty="0">
                <a:solidFill>
                  <a:srgbClr val="000000"/>
                </a:solidFill>
                <a:latin typeface="Calibri"/>
                <a:ea typeface="Calibri"/>
                <a:cs typeface="Calibri"/>
                <a:sym typeface="Calibri"/>
              </a:rPr>
              <a:t>καταιγισμό ιδεών, </a:t>
            </a:r>
            <a:r>
              <a:rPr lang="en-GB" sz="1800" i="0" u="none" strike="noStrike" cap="none" dirty="0">
                <a:solidFill>
                  <a:srgbClr val="000000"/>
                </a:solidFill>
                <a:latin typeface="Calibri"/>
                <a:ea typeface="Calibri"/>
                <a:cs typeface="Calibri"/>
                <a:sym typeface="Calibri"/>
              </a:rPr>
              <a:t>ο οποίος σταδιακά οδηγεί στη </a:t>
            </a:r>
            <a:r>
              <a:rPr lang="en-GB" sz="1800" b="1" i="0" u="none" strike="noStrike" cap="none" dirty="0">
                <a:solidFill>
                  <a:srgbClr val="000000"/>
                </a:solidFill>
                <a:latin typeface="Calibri"/>
                <a:ea typeface="Calibri"/>
                <a:cs typeface="Calibri"/>
                <a:sym typeface="Calibri"/>
              </a:rPr>
              <a:t>μακροπρόθεσμη οπτικοποίηση</a:t>
            </a:r>
            <a:r>
              <a:rPr lang="en-GB" sz="1800" i="0" u="none" strike="noStrike" cap="none" dirty="0">
                <a:solidFill>
                  <a:srgbClr val="000000"/>
                </a:solidFill>
                <a:latin typeface="Calibri"/>
                <a:ea typeface="Calibri"/>
                <a:cs typeface="Calibri"/>
                <a:sym typeface="Calibri"/>
              </a:rPr>
              <a:t>, όπως επιθυμεί ο οργανισμός. Το όραμα απαντά σε βασικά ερωτήματα όπως:</a:t>
            </a:r>
            <a:endParaRPr sz="1800" dirty="0">
              <a:latin typeface="Calibri"/>
              <a:ea typeface="Calibri"/>
              <a:cs typeface="Calibri"/>
              <a:sym typeface="Calibri"/>
            </a:endParaRPr>
          </a:p>
          <a:p>
            <a:pPr marL="285750" marR="0" lvl="0" indent="-304800" algn="just" rtl="0">
              <a:lnSpc>
                <a:spcPct val="107000"/>
              </a:lnSpc>
              <a:spcBef>
                <a:spcPts val="800"/>
              </a:spcBef>
              <a:spcAft>
                <a:spcPts val="0"/>
              </a:spcAft>
              <a:buClr>
                <a:srgbClr val="000000"/>
              </a:buClr>
              <a:buSzPts val="1800"/>
              <a:buFont typeface="Calibri"/>
              <a:buChar char="•"/>
            </a:pPr>
            <a:r>
              <a:rPr lang="en-GB" sz="1800" i="0" u="none" strike="noStrike" cap="none" dirty="0">
                <a:solidFill>
                  <a:srgbClr val="000000"/>
                </a:solidFill>
                <a:latin typeface="Calibri"/>
                <a:ea typeface="Calibri"/>
                <a:cs typeface="Calibri"/>
                <a:sym typeface="Calibri"/>
              </a:rPr>
              <a:t>τι θέλει να επιτύχει ο οργανισμός στο μέλλον; </a:t>
            </a:r>
            <a:endParaRPr sz="1800" i="0" u="none" strike="noStrike" cap="none" dirty="0">
              <a:solidFill>
                <a:srgbClr val="000000"/>
              </a:solidFill>
              <a:latin typeface="Calibri"/>
              <a:ea typeface="Calibri"/>
              <a:cs typeface="Calibri"/>
              <a:sym typeface="Calibri"/>
            </a:endParaRPr>
          </a:p>
          <a:p>
            <a:pPr marL="285750" marR="0" lvl="0" indent="-304800" algn="just" rtl="0">
              <a:lnSpc>
                <a:spcPct val="107000"/>
              </a:lnSpc>
              <a:spcBef>
                <a:spcPts val="800"/>
              </a:spcBef>
              <a:spcAft>
                <a:spcPts val="0"/>
              </a:spcAft>
              <a:buClr>
                <a:srgbClr val="000000"/>
              </a:buClr>
              <a:buSzPts val="1800"/>
              <a:buFont typeface="Calibri"/>
              <a:buChar char="•"/>
            </a:pPr>
            <a:r>
              <a:rPr lang="en-GB" sz="1800" i="0" u="none" strike="noStrike" cap="none" dirty="0">
                <a:solidFill>
                  <a:srgbClr val="000000"/>
                </a:solidFill>
                <a:latin typeface="Calibri"/>
                <a:ea typeface="Calibri"/>
                <a:cs typeface="Calibri"/>
                <a:sym typeface="Calibri"/>
              </a:rPr>
              <a:t>πώς θα είναι; </a:t>
            </a:r>
            <a:endParaRPr sz="1800" dirty="0">
              <a:latin typeface="Calibri"/>
              <a:ea typeface="Calibri"/>
              <a:cs typeface="Calibri"/>
              <a:sym typeface="Calibri"/>
            </a:endParaRPr>
          </a:p>
          <a:p>
            <a:pPr marL="285750" marR="0" lvl="0" indent="-304800" algn="just" rtl="0">
              <a:lnSpc>
                <a:spcPct val="107000"/>
              </a:lnSpc>
              <a:spcBef>
                <a:spcPts val="800"/>
              </a:spcBef>
              <a:spcAft>
                <a:spcPts val="0"/>
              </a:spcAft>
              <a:buClr>
                <a:srgbClr val="000000"/>
              </a:buClr>
              <a:buSzPts val="1800"/>
              <a:buFont typeface="Calibri"/>
              <a:buChar char="•"/>
            </a:pPr>
            <a:r>
              <a:rPr lang="en-GB" sz="1800" i="0" u="none" strike="noStrike" cap="none" dirty="0">
                <a:solidFill>
                  <a:srgbClr val="000000"/>
                </a:solidFill>
                <a:latin typeface="Calibri"/>
                <a:ea typeface="Calibri"/>
                <a:cs typeface="Calibri"/>
                <a:sym typeface="Calibri"/>
              </a:rPr>
              <a:t>ποια εικόνα θα πρέπει να δημιουργηθεί στο μυαλό των υποψήφιων πελατών της και ποιοι θα είναι οι δυνητικοί πελάτες; </a:t>
            </a:r>
            <a:endParaRPr sz="1800" dirty="0">
              <a:latin typeface="Calibri"/>
              <a:ea typeface="Calibri"/>
              <a:cs typeface="Calibri"/>
              <a:sym typeface="Calibri"/>
            </a:endParaRPr>
          </a:p>
        </p:txBody>
      </p:sp>
      <p:sp>
        <p:nvSpPr>
          <p:cNvPr id="2" name="Rectangle 1"/>
          <p:cNvSpPr/>
          <p:nvPr/>
        </p:nvSpPr>
        <p:spPr>
          <a:xfrm>
            <a:off x="6891201" y="2519093"/>
            <a:ext cx="1422375" cy="31352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969966" y="3599832"/>
            <a:ext cx="1313151" cy="738664"/>
          </a:xfrm>
          <a:prstGeom prst="rect">
            <a:avLst/>
          </a:prstGeom>
          <a:noFill/>
        </p:spPr>
        <p:txBody>
          <a:bodyPr wrap="square" rtlCol="0">
            <a:spAutoFit/>
          </a:bodyPr>
          <a:lstStyle/>
          <a:p>
            <a:r>
              <a:rPr lang="el-GR" b="1" dirty="0"/>
              <a:t>Σημασία</a:t>
            </a:r>
          </a:p>
          <a:p>
            <a:r>
              <a:rPr lang="el-GR" b="1" dirty="0"/>
              <a:t>Στρατηγικού   Οράματος </a:t>
            </a:r>
            <a:endParaRPr lang="en-GB" b="1" dirty="0"/>
          </a:p>
        </p:txBody>
      </p:sp>
      <p:cxnSp>
        <p:nvCxnSpPr>
          <p:cNvPr id="5" name="Straight Arrow Connector 4"/>
          <p:cNvCxnSpPr/>
          <p:nvPr/>
        </p:nvCxnSpPr>
        <p:spPr>
          <a:xfrm flipV="1">
            <a:off x="8305961" y="2648857"/>
            <a:ext cx="597159" cy="9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8329448" y="2980807"/>
            <a:ext cx="597159" cy="9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308000" y="3328262"/>
            <a:ext cx="597159" cy="9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339100" y="5363570"/>
            <a:ext cx="597159" cy="9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283117" y="3701982"/>
            <a:ext cx="597159" cy="9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313576" y="4154751"/>
            <a:ext cx="597159" cy="9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283117" y="4476996"/>
            <a:ext cx="597159" cy="9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313576" y="4909743"/>
            <a:ext cx="597159" cy="9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926607" y="2480734"/>
            <a:ext cx="3132036" cy="276999"/>
          </a:xfrm>
          <a:prstGeom prst="rect">
            <a:avLst/>
          </a:prstGeom>
          <a:noFill/>
        </p:spPr>
        <p:txBody>
          <a:bodyPr wrap="square" rtlCol="0">
            <a:spAutoFit/>
          </a:bodyPr>
          <a:lstStyle/>
          <a:p>
            <a:r>
              <a:rPr lang="el-GR" sz="1200" dirty="0"/>
              <a:t>Δείχνει τη μοναδικότητα του οργανισμού </a:t>
            </a:r>
            <a:endParaRPr lang="en-GB" sz="1200" dirty="0"/>
          </a:p>
        </p:txBody>
      </p:sp>
      <p:sp>
        <p:nvSpPr>
          <p:cNvPr id="17" name="TextBox 16"/>
          <p:cNvSpPr txBox="1"/>
          <p:nvPr/>
        </p:nvSpPr>
        <p:spPr>
          <a:xfrm>
            <a:off x="8942479" y="2833617"/>
            <a:ext cx="2963382" cy="276999"/>
          </a:xfrm>
          <a:prstGeom prst="rect">
            <a:avLst/>
          </a:prstGeom>
          <a:noFill/>
        </p:spPr>
        <p:txBody>
          <a:bodyPr wrap="square" rtlCol="0">
            <a:spAutoFit/>
          </a:bodyPr>
          <a:lstStyle/>
          <a:p>
            <a:r>
              <a:rPr lang="el-GR" sz="1200" dirty="0"/>
              <a:t>Υποστηρίζει τον στρατηγικό σχεδιασμό</a:t>
            </a:r>
            <a:endParaRPr lang="en-GB" sz="1200" dirty="0"/>
          </a:p>
        </p:txBody>
      </p:sp>
      <p:sp>
        <p:nvSpPr>
          <p:cNvPr id="18" name="TextBox 17"/>
          <p:cNvSpPr txBox="1"/>
          <p:nvPr/>
        </p:nvSpPr>
        <p:spPr>
          <a:xfrm>
            <a:off x="8942479" y="3186500"/>
            <a:ext cx="2963382" cy="276999"/>
          </a:xfrm>
          <a:prstGeom prst="rect">
            <a:avLst/>
          </a:prstGeom>
          <a:noFill/>
        </p:spPr>
        <p:txBody>
          <a:bodyPr wrap="square" rtlCol="0">
            <a:spAutoFit/>
          </a:bodyPr>
          <a:lstStyle/>
          <a:p>
            <a:r>
              <a:rPr lang="el-GR" sz="1200" dirty="0"/>
              <a:t>Συνδέει το παρόν με το μέλλον</a:t>
            </a:r>
            <a:endParaRPr lang="en-GB" sz="1200" dirty="0"/>
          </a:p>
        </p:txBody>
      </p:sp>
      <p:sp>
        <p:nvSpPr>
          <p:cNvPr id="19" name="TextBox 18"/>
          <p:cNvSpPr txBox="1"/>
          <p:nvPr/>
        </p:nvSpPr>
        <p:spPr>
          <a:xfrm>
            <a:off x="8930359" y="3583499"/>
            <a:ext cx="2963382" cy="461665"/>
          </a:xfrm>
          <a:prstGeom prst="rect">
            <a:avLst/>
          </a:prstGeom>
          <a:noFill/>
        </p:spPr>
        <p:txBody>
          <a:bodyPr wrap="square" rtlCol="0">
            <a:spAutoFit/>
          </a:bodyPr>
          <a:lstStyle/>
          <a:p>
            <a:r>
              <a:rPr lang="el-GR" sz="1200" dirty="0"/>
              <a:t>Παρέχει μια κατεύθυνση σε οργανισμό και υπαλλήλους </a:t>
            </a:r>
            <a:endParaRPr lang="en-GB" sz="1200" dirty="0"/>
          </a:p>
        </p:txBody>
      </p:sp>
      <p:sp>
        <p:nvSpPr>
          <p:cNvPr id="20" name="TextBox 19"/>
          <p:cNvSpPr txBox="1"/>
          <p:nvPr/>
        </p:nvSpPr>
        <p:spPr>
          <a:xfrm>
            <a:off x="8910735" y="4017943"/>
            <a:ext cx="2963382" cy="276999"/>
          </a:xfrm>
          <a:prstGeom prst="rect">
            <a:avLst/>
          </a:prstGeom>
          <a:noFill/>
        </p:spPr>
        <p:txBody>
          <a:bodyPr wrap="square" rtlCol="0">
            <a:spAutoFit/>
          </a:bodyPr>
          <a:lstStyle/>
          <a:p>
            <a:r>
              <a:rPr lang="el-GR" sz="1200" dirty="0"/>
              <a:t>Δίνει κίνητρο στους υπαλλήλους </a:t>
            </a:r>
            <a:endParaRPr lang="en-GB" sz="1200" dirty="0"/>
          </a:p>
        </p:txBody>
      </p:sp>
      <p:sp>
        <p:nvSpPr>
          <p:cNvPr id="21" name="TextBox 20"/>
          <p:cNvSpPr txBox="1"/>
          <p:nvPr/>
        </p:nvSpPr>
        <p:spPr>
          <a:xfrm>
            <a:off x="8926607" y="4338496"/>
            <a:ext cx="2963382" cy="276999"/>
          </a:xfrm>
          <a:prstGeom prst="rect">
            <a:avLst/>
          </a:prstGeom>
          <a:noFill/>
        </p:spPr>
        <p:txBody>
          <a:bodyPr wrap="square" rtlCol="0">
            <a:spAutoFit/>
          </a:bodyPr>
          <a:lstStyle/>
          <a:p>
            <a:r>
              <a:rPr lang="el-GR" sz="1200" dirty="0"/>
              <a:t>Βοηθά στον καθορισμό στόχων</a:t>
            </a:r>
            <a:endParaRPr lang="en-GB" sz="1200" dirty="0"/>
          </a:p>
        </p:txBody>
      </p:sp>
      <p:sp>
        <p:nvSpPr>
          <p:cNvPr id="22" name="TextBox 21"/>
          <p:cNvSpPr txBox="1"/>
          <p:nvPr/>
        </p:nvSpPr>
        <p:spPr>
          <a:xfrm>
            <a:off x="8942479" y="4732412"/>
            <a:ext cx="2963382" cy="461665"/>
          </a:xfrm>
          <a:prstGeom prst="rect">
            <a:avLst/>
          </a:prstGeom>
          <a:noFill/>
        </p:spPr>
        <p:txBody>
          <a:bodyPr wrap="square" rtlCol="0">
            <a:spAutoFit/>
          </a:bodyPr>
          <a:lstStyle/>
          <a:p>
            <a:r>
              <a:rPr lang="el-GR" sz="1200" dirty="0"/>
              <a:t>Υποστηρίζει τη λήψη σημαντικών αποφάσεων</a:t>
            </a:r>
            <a:endParaRPr lang="en-GB" sz="1200" dirty="0"/>
          </a:p>
        </p:txBody>
      </p:sp>
      <p:sp>
        <p:nvSpPr>
          <p:cNvPr id="23" name="TextBox 22"/>
          <p:cNvSpPr txBox="1"/>
          <p:nvPr/>
        </p:nvSpPr>
        <p:spPr>
          <a:xfrm>
            <a:off x="8974223" y="5192686"/>
            <a:ext cx="2963382" cy="461665"/>
          </a:xfrm>
          <a:prstGeom prst="rect">
            <a:avLst/>
          </a:prstGeom>
          <a:noFill/>
        </p:spPr>
        <p:txBody>
          <a:bodyPr wrap="square" rtlCol="0">
            <a:spAutoFit/>
          </a:bodyPr>
          <a:lstStyle/>
          <a:p>
            <a:r>
              <a:rPr lang="el-GR" sz="1200" dirty="0"/>
              <a:t>Βοηθά στη δέσμευση των ενδιαφερόμενων μερών</a:t>
            </a:r>
            <a:endParaRPr lang="en-GB"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Εργαλεία για τον στρατηγικό σχεδιασμό των ΟΚ</a:t>
            </a:r>
            <a:r>
              <a:rPr lang="el-GR" b="1" dirty="0"/>
              <a:t>τ</a:t>
            </a:r>
            <a:r>
              <a:rPr lang="en-GB" b="1" dirty="0"/>
              <a:t>Π</a:t>
            </a:r>
            <a:endParaRPr b="1" dirty="0"/>
          </a:p>
        </p:txBody>
      </p:sp>
      <p:sp>
        <p:nvSpPr>
          <p:cNvPr id="3" name="Rectangle 2"/>
          <p:cNvSpPr/>
          <p:nvPr/>
        </p:nvSpPr>
        <p:spPr>
          <a:xfrm>
            <a:off x="924791" y="2328530"/>
            <a:ext cx="10359736" cy="293458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787236" y="2769003"/>
            <a:ext cx="8180787" cy="2053639"/>
          </a:xfrm>
          <a:prstGeom prst="rect">
            <a:avLst/>
          </a:prstGeom>
        </p:spPr>
        <p:txBody>
          <a:bodyPr wrap="square">
            <a:spAutoFit/>
          </a:bodyPr>
          <a:lstStyle/>
          <a:p>
            <a:pPr lvl="0" algn="ctr">
              <a:lnSpc>
                <a:spcPct val="107000"/>
              </a:lnSpc>
              <a:spcBef>
                <a:spcPts val="800"/>
              </a:spcBef>
            </a:pPr>
            <a:r>
              <a:rPr lang="en-GB" sz="2000" dirty="0">
                <a:solidFill>
                  <a:schemeClr val="bg1"/>
                </a:solidFill>
                <a:latin typeface="Calibri"/>
                <a:ea typeface="Calibri"/>
                <a:cs typeface="Calibri"/>
                <a:sym typeface="Calibri"/>
              </a:rPr>
              <a:t>Συνολικά, το όραμα δίνει μια </a:t>
            </a:r>
            <a:r>
              <a:rPr lang="en-GB" sz="2000" b="1" dirty="0">
                <a:solidFill>
                  <a:schemeClr val="bg1"/>
                </a:solidFill>
                <a:latin typeface="Calibri"/>
                <a:ea typeface="Calibri"/>
                <a:cs typeface="Calibri"/>
                <a:sym typeface="Calibri"/>
              </a:rPr>
              <a:t>φουτουριστική αποκάλυψη της </a:t>
            </a:r>
            <a:r>
              <a:rPr lang="en-GB" sz="2000" dirty="0">
                <a:solidFill>
                  <a:schemeClr val="bg1"/>
                </a:solidFill>
                <a:latin typeface="Calibri"/>
                <a:ea typeface="Calibri"/>
                <a:cs typeface="Calibri"/>
                <a:sym typeface="Calibri"/>
              </a:rPr>
              <a:t>σημερινής εικόνας και θέσης του οργανισμού. Οι οργανωτικοί ηγέτες ανατρέχουν στο όραμα και σχεδιάζουν τη δήλωσή τους αναλόγως, προκειμένου να έχουν μια ρεαλιστική προσέγγιση για τον οργανισμό. Η δήλωση οράματος πρέπει να είναι </a:t>
            </a:r>
            <a:r>
              <a:rPr lang="en-GB" sz="2000" b="1" dirty="0">
                <a:solidFill>
                  <a:schemeClr val="bg1"/>
                </a:solidFill>
                <a:latin typeface="Calibri"/>
                <a:ea typeface="Calibri"/>
                <a:cs typeface="Calibri"/>
                <a:sym typeface="Calibri"/>
              </a:rPr>
              <a:t>εκφραστική</a:t>
            </a:r>
            <a:r>
              <a:rPr lang="el-GR" sz="2000" b="1" dirty="0">
                <a:solidFill>
                  <a:schemeClr val="bg1"/>
                </a:solidFill>
                <a:latin typeface="Calibri"/>
                <a:ea typeface="Calibri"/>
                <a:cs typeface="Calibri"/>
                <a:sym typeface="Calibri"/>
              </a:rPr>
              <a:t> και με καλή σύνταξη</a:t>
            </a:r>
            <a:r>
              <a:rPr lang="en-GB" sz="2000" dirty="0">
                <a:solidFill>
                  <a:schemeClr val="bg1"/>
                </a:solidFill>
                <a:latin typeface="Calibri"/>
                <a:ea typeface="Calibri"/>
                <a:cs typeface="Calibri"/>
                <a:sym typeface="Calibri"/>
              </a:rPr>
              <a:t>, ώστε να </a:t>
            </a:r>
            <a:r>
              <a:rPr lang="en-GB" sz="2000" b="1" dirty="0">
                <a:solidFill>
                  <a:schemeClr val="bg1"/>
                </a:solidFill>
                <a:latin typeface="Calibri"/>
                <a:ea typeface="Calibri"/>
                <a:cs typeface="Calibri"/>
                <a:sym typeface="Calibri"/>
              </a:rPr>
              <a:t>απευθύνεται </a:t>
            </a:r>
            <a:r>
              <a:rPr lang="en-GB" sz="2000" dirty="0">
                <a:solidFill>
                  <a:schemeClr val="bg1"/>
                </a:solidFill>
                <a:latin typeface="Calibri"/>
                <a:ea typeface="Calibri"/>
                <a:cs typeface="Calibri"/>
                <a:sym typeface="Calibri"/>
              </a:rPr>
              <a:t>στους ανθρώπους και ταυτόχρονα </a:t>
            </a:r>
            <a:r>
              <a:rPr lang="en-GB" sz="2000" b="1" dirty="0">
                <a:solidFill>
                  <a:schemeClr val="bg1"/>
                </a:solidFill>
                <a:latin typeface="Calibri"/>
                <a:ea typeface="Calibri"/>
                <a:cs typeface="Calibri"/>
                <a:sym typeface="Calibri"/>
              </a:rPr>
              <a:t>να δίνει μια κατεύθυνση </a:t>
            </a:r>
            <a:r>
              <a:rPr lang="en-GB" sz="2000" dirty="0">
                <a:solidFill>
                  <a:schemeClr val="bg1"/>
                </a:solidFill>
                <a:latin typeface="Calibri"/>
                <a:ea typeface="Calibri"/>
                <a:cs typeface="Calibri"/>
                <a:sym typeface="Calibri"/>
              </a:rPr>
              <a:t>στη ΜΚΟ.</a:t>
            </a:r>
          </a:p>
        </p:txBody>
      </p:sp>
    </p:spTree>
    <p:extLst>
      <p:ext uri="{BB962C8B-B14F-4D97-AF65-F5344CB8AC3E}">
        <p14:creationId xmlns:p14="http://schemas.microsoft.com/office/powerpoint/2010/main" val="86499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Εργαλεία για τον στρατηγικό σχεδιασμό των ΟΚ</a:t>
            </a:r>
            <a:r>
              <a:rPr lang="el-GR" b="1" dirty="0"/>
              <a:t>τ</a:t>
            </a:r>
            <a:r>
              <a:rPr lang="en-GB" b="1" dirty="0"/>
              <a:t>Π</a:t>
            </a:r>
            <a:endParaRPr b="1" dirty="0"/>
          </a:p>
        </p:txBody>
      </p:sp>
      <p:sp>
        <p:nvSpPr>
          <p:cNvPr id="97" name="Google Shape;97;p7"/>
          <p:cNvSpPr txBox="1"/>
          <p:nvPr/>
        </p:nvSpPr>
        <p:spPr>
          <a:xfrm>
            <a:off x="399369" y="1623963"/>
            <a:ext cx="5720875" cy="477665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700" b="1" i="0" u="none" strike="noStrike" cap="none" dirty="0">
                <a:solidFill>
                  <a:srgbClr val="000000"/>
                </a:solidFill>
                <a:latin typeface="Calibri"/>
                <a:ea typeface="Calibri"/>
                <a:cs typeface="Calibri"/>
                <a:sym typeface="Calibri"/>
              </a:rPr>
              <a:t>Ανάλυση SWOT </a:t>
            </a:r>
            <a:endParaRPr sz="1700" dirty="0">
              <a:latin typeface="Calibri"/>
              <a:ea typeface="Calibri"/>
              <a:cs typeface="Calibri"/>
              <a:sym typeface="Calibri"/>
            </a:endParaRPr>
          </a:p>
          <a:p>
            <a:pPr marL="0" marR="0" lvl="0" indent="0" algn="just" rtl="0">
              <a:lnSpc>
                <a:spcPct val="107000"/>
              </a:lnSpc>
              <a:spcBef>
                <a:spcPts val="800"/>
              </a:spcBef>
              <a:spcAft>
                <a:spcPts val="0"/>
              </a:spcAft>
              <a:buNone/>
            </a:pPr>
            <a:r>
              <a:rPr lang="en-GB" sz="1700" i="0" u="none" strike="noStrike" cap="none" dirty="0">
                <a:solidFill>
                  <a:srgbClr val="000000"/>
                </a:solidFill>
                <a:latin typeface="Calibri"/>
                <a:ea typeface="Calibri"/>
                <a:cs typeface="Calibri"/>
                <a:sym typeface="Calibri"/>
              </a:rPr>
              <a:t>Η ανάλυση SWOT είναι ένα πλαίσιο που βοηθά στην αξιολόγηση και κατανόηση των Δυνατών Σημείων, Αδυναμιών, Ευκαιριών και Απειλών. Ενώ τα δυνατά σημεία και οι αδυναμίες είναι εσωτερικοί παράγοντες που επιβεβαιώνουν ένα σχετικό πλεονέκτημα (ή μειονέκτημα) ενός οργανισμού έναντι του ανταγωνισμού, οι ευκαιρίες και οι απειλές είναι στοιχεία του εξωτερικού περιβάλλοντος που η διοίκηση μπορεί να εκμεταλλευτεί</a:t>
            </a:r>
            <a:r>
              <a:rPr lang="el-GR" sz="1700" i="0" u="none" strike="noStrike" cap="none" dirty="0">
                <a:solidFill>
                  <a:srgbClr val="000000"/>
                </a:solidFill>
                <a:latin typeface="Calibri"/>
                <a:ea typeface="Calibri"/>
                <a:cs typeface="Calibri"/>
                <a:sym typeface="Calibri"/>
              </a:rPr>
              <a:t>,</a:t>
            </a:r>
            <a:r>
              <a:rPr lang="en-GB" sz="1700" i="0" u="none" strike="noStrike" cap="none" dirty="0">
                <a:solidFill>
                  <a:srgbClr val="000000"/>
                </a:solidFill>
                <a:latin typeface="Calibri"/>
                <a:ea typeface="Calibri"/>
                <a:cs typeface="Calibri"/>
                <a:sym typeface="Calibri"/>
              </a:rPr>
              <a:t> για να βελτιώσει την απόδοση. </a:t>
            </a:r>
            <a:endParaRPr sz="1700" i="0" u="none" strike="noStrike" cap="none" dirty="0">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700" i="0" u="none" strike="noStrike" cap="none" dirty="0" err="1">
                <a:solidFill>
                  <a:srgbClr val="000000"/>
                </a:solidFill>
                <a:latin typeface="Calibri"/>
                <a:ea typeface="Calibri"/>
                <a:cs typeface="Calibri"/>
                <a:sym typeface="Calibri"/>
              </a:rPr>
              <a:t>Οι</a:t>
            </a:r>
            <a:r>
              <a:rPr lang="en-GB" sz="1700" i="0" u="none" strike="noStrike" cap="none" dirty="0">
                <a:solidFill>
                  <a:srgbClr val="000000"/>
                </a:solidFill>
                <a:latin typeface="Calibri"/>
                <a:ea typeface="Calibri"/>
                <a:cs typeface="Calibri"/>
                <a:sym typeface="Calibri"/>
              </a:rPr>
              <a:t> ΟΚ</a:t>
            </a:r>
            <a:r>
              <a:rPr lang="el-GR" sz="1700" i="0" u="none" strike="noStrike" cap="none" dirty="0">
                <a:solidFill>
                  <a:srgbClr val="000000"/>
                </a:solidFill>
                <a:latin typeface="Calibri"/>
                <a:ea typeface="Calibri"/>
                <a:cs typeface="Calibri"/>
                <a:sym typeface="Calibri"/>
              </a:rPr>
              <a:t>τ</a:t>
            </a:r>
            <a:r>
              <a:rPr lang="en-GB" sz="1700" i="0" u="none" strike="noStrike" cap="none" dirty="0">
                <a:solidFill>
                  <a:srgbClr val="000000"/>
                </a:solidFill>
                <a:latin typeface="Calibri"/>
                <a:ea typeface="Calibri"/>
                <a:cs typeface="Calibri"/>
                <a:sym typeface="Calibri"/>
              </a:rPr>
              <a:t>Π και οι ΜΚΟ μπορούν να χρησιμοποιήσουν τις πληροφορίες που προκύπτουν από την ανάλυση SWOT</a:t>
            </a:r>
            <a:r>
              <a:rPr lang="el-GR" sz="1700" i="0" u="none" strike="noStrike" cap="none" dirty="0">
                <a:solidFill>
                  <a:srgbClr val="000000"/>
                </a:solidFill>
                <a:latin typeface="Calibri"/>
                <a:ea typeface="Calibri"/>
                <a:cs typeface="Calibri"/>
                <a:sym typeface="Calibri"/>
              </a:rPr>
              <a:t>,</a:t>
            </a:r>
            <a:r>
              <a:rPr lang="en-GB" sz="1700" i="0" u="none" strike="noStrike" cap="none" dirty="0">
                <a:solidFill>
                  <a:srgbClr val="000000"/>
                </a:solidFill>
                <a:latin typeface="Calibri"/>
                <a:ea typeface="Calibri"/>
                <a:cs typeface="Calibri"/>
                <a:sym typeface="Calibri"/>
              </a:rPr>
              <a:t> για να καθορίσουν </a:t>
            </a:r>
            <a:r>
              <a:rPr lang="en-GB" sz="1700" b="1" i="0" u="none" strike="noStrike" cap="none" dirty="0">
                <a:solidFill>
                  <a:srgbClr val="000000"/>
                </a:solidFill>
                <a:latin typeface="Calibri"/>
                <a:ea typeface="Calibri"/>
                <a:cs typeface="Calibri"/>
                <a:sym typeface="Calibri"/>
              </a:rPr>
              <a:t>ποια καθήκοντα είναι πιο σημαντικά για την επίτευξη των στόχων και των σκοπών τους</a:t>
            </a:r>
            <a:r>
              <a:rPr lang="en-GB" sz="1700" i="0" u="none" strike="noStrike" cap="none" dirty="0">
                <a:solidFill>
                  <a:srgbClr val="000000"/>
                </a:solidFill>
                <a:latin typeface="Calibri"/>
                <a:ea typeface="Calibri"/>
                <a:cs typeface="Calibri"/>
                <a:sym typeface="Calibri"/>
              </a:rPr>
              <a:t>. Αυτό μπορεί να βοηθήσει την οργάνωση να σχεδιάσει το μέλλον και να καθορίσει ποια καθήκοντα θα αναθέσει στα μέλη της ομάδας. </a:t>
            </a:r>
            <a:endParaRPr sz="1700" i="0" u="none" strike="noStrike" cap="none" dirty="0">
              <a:solidFill>
                <a:srgbClr val="000000"/>
              </a:solidFill>
              <a:latin typeface="Calibri"/>
              <a:ea typeface="Calibri"/>
              <a:cs typeface="Calibri"/>
              <a:sym typeface="Calibri"/>
            </a:endParaRPr>
          </a:p>
        </p:txBody>
      </p:sp>
      <p:pic>
        <p:nvPicPr>
          <p:cNvPr id="98" name="Google Shape;98;p7"/>
          <p:cNvPicPr preferRelativeResize="0"/>
          <p:nvPr/>
        </p:nvPicPr>
        <p:blipFill>
          <a:blip r:embed="rId3">
            <a:alphaModFix/>
          </a:blip>
          <a:stretch>
            <a:fillRect/>
          </a:stretch>
        </p:blipFill>
        <p:spPr>
          <a:xfrm>
            <a:off x="6440624" y="1780549"/>
            <a:ext cx="4699699" cy="4286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Εργαλεία για τον στρατηγικό σχεδιασμό των ΟΚ</a:t>
            </a:r>
            <a:r>
              <a:rPr lang="el-GR" b="1" dirty="0"/>
              <a:t>τ</a:t>
            </a:r>
            <a:r>
              <a:rPr lang="en-GB" b="1" dirty="0"/>
              <a:t>Π</a:t>
            </a:r>
            <a:endParaRPr b="1" dirty="0"/>
          </a:p>
        </p:txBody>
      </p:sp>
      <p:sp>
        <p:nvSpPr>
          <p:cNvPr id="104" name="Google Shape;104;p8"/>
          <p:cNvSpPr txBox="1"/>
          <p:nvPr/>
        </p:nvSpPr>
        <p:spPr>
          <a:xfrm>
            <a:off x="186775" y="1139490"/>
            <a:ext cx="7897352" cy="1808596"/>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800" b="1" i="0" u="none" strike="noStrike" cap="none" dirty="0">
                <a:solidFill>
                  <a:srgbClr val="000000"/>
                </a:solidFill>
                <a:latin typeface="Calibri"/>
                <a:ea typeface="Calibri"/>
                <a:cs typeface="Calibri"/>
                <a:sym typeface="Calibri"/>
              </a:rPr>
              <a:t>Ανάλυση PESTLE</a:t>
            </a:r>
            <a:endParaRPr sz="1800" b="1" i="0" u="none" strike="noStrike" cap="none" dirty="0">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600" b="0" i="0" u="none" strike="noStrike" cap="none" dirty="0">
                <a:solidFill>
                  <a:srgbClr val="000000"/>
                </a:solidFill>
                <a:latin typeface="Calibri"/>
                <a:ea typeface="Calibri"/>
                <a:cs typeface="Calibri"/>
                <a:sym typeface="Calibri"/>
              </a:rPr>
              <a:t>Οι ΜΚΟ υπόκεινται συχνά σε εξωτερικούς παράγοντες που μπορεί να έχουν σημαντικό αντίκτυπο στις δραστηριότητές τους. Ως εκ τούτου, ο στρατηγικός σχεδιασμός για τις ΜΚΟ θα πρέπει να περιλαμβάνει την αξιολόγηση αυτών των εξωτερικών παραγόντων και την ανάπτυξη στρατηγικών που είναι αρκετά ευέλικτες</a:t>
            </a:r>
            <a:r>
              <a:rPr lang="el-GR" sz="1600" b="0" i="0" u="none" strike="noStrike" cap="none" dirty="0">
                <a:solidFill>
                  <a:srgbClr val="000000"/>
                </a:solidFill>
                <a:latin typeface="Calibri"/>
                <a:ea typeface="Calibri"/>
                <a:cs typeface="Calibri"/>
                <a:sym typeface="Calibri"/>
              </a:rPr>
              <a:t>,</a:t>
            </a:r>
            <a:r>
              <a:rPr lang="en-GB" sz="1600" b="0" i="0" u="none" strike="noStrike" cap="none" dirty="0">
                <a:solidFill>
                  <a:srgbClr val="000000"/>
                </a:solidFill>
                <a:latin typeface="Calibri"/>
                <a:ea typeface="Calibri"/>
                <a:cs typeface="Calibri"/>
                <a:sym typeface="Calibri"/>
              </a:rPr>
              <a:t> ώστε να προσαρμόζονται στις αλλαγές του εξωτερικού περιβάλλοντος.</a:t>
            </a:r>
            <a:endParaRPr sz="1600" b="0" i="0" u="none" strike="noStrike" cap="none" dirty="0">
              <a:solidFill>
                <a:srgbClr val="000000"/>
              </a:solidFill>
              <a:latin typeface="Calibri"/>
              <a:ea typeface="Calibri"/>
              <a:cs typeface="Calibri"/>
              <a:sym typeface="Calibri"/>
            </a:endParaRPr>
          </a:p>
        </p:txBody>
      </p:sp>
      <p:pic>
        <p:nvPicPr>
          <p:cNvPr id="105" name="Google Shape;105;p8"/>
          <p:cNvPicPr preferRelativeResize="0"/>
          <p:nvPr/>
        </p:nvPicPr>
        <p:blipFill rotWithShape="1">
          <a:blip r:embed="rId3">
            <a:alphaModFix/>
          </a:blip>
          <a:srcRect/>
          <a:stretch/>
        </p:blipFill>
        <p:spPr>
          <a:xfrm>
            <a:off x="8489372" y="2161527"/>
            <a:ext cx="3531917" cy="2826109"/>
          </a:xfrm>
          <a:prstGeom prst="rect">
            <a:avLst/>
          </a:prstGeom>
          <a:noFill/>
          <a:ln>
            <a:noFill/>
          </a:ln>
        </p:spPr>
      </p:pic>
      <p:sp>
        <p:nvSpPr>
          <p:cNvPr id="2" name="Rectangle 1"/>
          <p:cNvSpPr/>
          <p:nvPr/>
        </p:nvSpPr>
        <p:spPr>
          <a:xfrm>
            <a:off x="103647" y="2948086"/>
            <a:ext cx="8198689" cy="3849062"/>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Bef>
                <a:spcPts val="800"/>
              </a:spcBef>
            </a:pPr>
            <a:r>
              <a:rPr lang="en-GB" sz="1600" dirty="0">
                <a:solidFill>
                  <a:schemeClr val="bg1"/>
                </a:solidFill>
                <a:latin typeface="Calibri"/>
                <a:ea typeface="Calibri"/>
                <a:cs typeface="Calibri"/>
                <a:sym typeface="Calibri"/>
              </a:rPr>
              <a:t>Η ανάλυση PESTLE </a:t>
            </a:r>
            <a:r>
              <a:rPr lang="en-GB" sz="1600" b="1" dirty="0">
                <a:solidFill>
                  <a:schemeClr val="bg1"/>
                </a:solidFill>
                <a:latin typeface="Calibri"/>
                <a:ea typeface="Calibri"/>
                <a:cs typeface="Calibri"/>
                <a:sym typeface="Calibri"/>
              </a:rPr>
              <a:t>μελετά τους βασικούς εξωτερικούς παράγοντες σε μακροοικονομικό επίπεδο </a:t>
            </a:r>
            <a:r>
              <a:rPr lang="en-GB" sz="1600" dirty="0">
                <a:solidFill>
                  <a:schemeClr val="bg1"/>
                </a:solidFill>
                <a:latin typeface="Calibri"/>
                <a:ea typeface="Calibri"/>
                <a:cs typeface="Calibri"/>
                <a:sym typeface="Calibri"/>
              </a:rPr>
              <a:t>(πολιτικοί, οικονομικοί, κοινωνιολογικοί, τεχνολογικοί, νομικοί και περιβαλλοντικοί) που επηρεάζουν έναν οργανισμό. Μπορεί να χρησιμοποιηθεί σε μια σειρά διαφορετικών σεναρίων και μπορεί να </a:t>
            </a:r>
            <a:r>
              <a:rPr lang="en-GB" sz="1600" b="1" dirty="0">
                <a:solidFill>
                  <a:schemeClr val="bg1"/>
                </a:solidFill>
                <a:latin typeface="Calibri"/>
                <a:ea typeface="Calibri"/>
                <a:cs typeface="Calibri"/>
                <a:sym typeface="Calibri"/>
              </a:rPr>
              <a:t>καθοδηγήσει τους </a:t>
            </a:r>
            <a:r>
              <a:rPr lang="en-GB" sz="1600" dirty="0">
                <a:solidFill>
                  <a:schemeClr val="bg1"/>
                </a:solidFill>
                <a:latin typeface="Calibri"/>
                <a:ea typeface="Calibri"/>
                <a:cs typeface="Calibri"/>
                <a:sym typeface="Calibri"/>
              </a:rPr>
              <a:t>επαγγελματίες και τα ανώτερα στελέχη σε θέματα </a:t>
            </a:r>
            <a:r>
              <a:rPr lang="en-GB" sz="1600" b="1" dirty="0">
                <a:solidFill>
                  <a:schemeClr val="bg1"/>
                </a:solidFill>
                <a:latin typeface="Calibri"/>
                <a:ea typeface="Calibri"/>
                <a:cs typeface="Calibri"/>
                <a:sym typeface="Calibri"/>
              </a:rPr>
              <a:t>λήψης στρατηγικών αποφάσεων</a:t>
            </a:r>
            <a:r>
              <a:rPr lang="en-GB" sz="1600" dirty="0">
                <a:solidFill>
                  <a:schemeClr val="bg1"/>
                </a:solidFill>
                <a:latin typeface="Calibri"/>
                <a:ea typeface="Calibri"/>
                <a:cs typeface="Calibri"/>
                <a:sym typeface="Calibri"/>
              </a:rPr>
              <a:t>. Με τη διεξαγωγή έρευνας που αναλύει αυτούς τους παράγοντες, οι οργανισμοί μπορούν να </a:t>
            </a:r>
            <a:r>
              <a:rPr lang="en-GB" sz="1600" b="1" dirty="0">
                <a:solidFill>
                  <a:schemeClr val="bg1"/>
                </a:solidFill>
                <a:latin typeface="Calibri"/>
                <a:ea typeface="Calibri"/>
                <a:cs typeface="Calibri"/>
                <a:sym typeface="Calibri"/>
              </a:rPr>
              <a:t>αξιολογήσουν </a:t>
            </a:r>
            <a:r>
              <a:rPr lang="en-GB" sz="1600" dirty="0">
                <a:solidFill>
                  <a:schemeClr val="bg1"/>
                </a:solidFill>
                <a:latin typeface="Calibri"/>
                <a:ea typeface="Calibri"/>
                <a:cs typeface="Calibri"/>
                <a:sym typeface="Calibri"/>
              </a:rPr>
              <a:t>τυχόν </a:t>
            </a:r>
            <a:r>
              <a:rPr lang="en-GB" sz="1600" b="1" dirty="0">
                <a:solidFill>
                  <a:schemeClr val="bg1"/>
                </a:solidFill>
                <a:latin typeface="Calibri"/>
                <a:ea typeface="Calibri"/>
                <a:cs typeface="Calibri"/>
                <a:sym typeface="Calibri"/>
              </a:rPr>
              <a:t>κινδύνους που </a:t>
            </a:r>
            <a:r>
              <a:rPr lang="en-GB" sz="1600" dirty="0">
                <a:solidFill>
                  <a:schemeClr val="bg1"/>
                </a:solidFill>
                <a:latin typeface="Calibri"/>
                <a:ea typeface="Calibri"/>
                <a:cs typeface="Calibri"/>
                <a:sym typeface="Calibri"/>
              </a:rPr>
              <a:t>αφορούν ειδικά τον κλάδο και τον οργανισμό τους και να </a:t>
            </a:r>
            <a:r>
              <a:rPr lang="en-GB" sz="1600" b="1" dirty="0">
                <a:solidFill>
                  <a:schemeClr val="bg1"/>
                </a:solidFill>
                <a:latin typeface="Calibri"/>
                <a:ea typeface="Calibri"/>
                <a:cs typeface="Calibri"/>
                <a:sym typeface="Calibri"/>
              </a:rPr>
              <a:t>λάβουν τεκμηριωμένες αποφάσεις</a:t>
            </a:r>
            <a:r>
              <a:rPr lang="en-GB" sz="1600" dirty="0">
                <a:solidFill>
                  <a:schemeClr val="bg1"/>
                </a:solidFill>
                <a:latin typeface="Calibri"/>
                <a:ea typeface="Calibri"/>
                <a:cs typeface="Calibri"/>
                <a:sym typeface="Calibri"/>
              </a:rPr>
              <a:t>.  </a:t>
            </a:r>
          </a:p>
          <a:p>
            <a:pPr lvl="0" algn="just">
              <a:lnSpc>
                <a:spcPct val="107000"/>
              </a:lnSpc>
              <a:spcBef>
                <a:spcPts val="800"/>
              </a:spcBef>
            </a:pPr>
            <a:r>
              <a:rPr lang="en-GB" sz="1600" dirty="0">
                <a:solidFill>
                  <a:schemeClr val="bg1"/>
                </a:solidFill>
                <a:latin typeface="Calibri"/>
                <a:ea typeface="Calibri"/>
                <a:cs typeface="Calibri"/>
                <a:sym typeface="Calibri"/>
              </a:rPr>
              <a:t>Η εφαρμογή της ανάλυσης PESTEL μπορεί να βοηθήσει τ</a:t>
            </a:r>
            <a:r>
              <a:rPr lang="el-GR" sz="1600" dirty="0" err="1">
                <a:solidFill>
                  <a:schemeClr val="bg1"/>
                </a:solidFill>
                <a:latin typeface="Calibri"/>
                <a:ea typeface="Calibri"/>
                <a:cs typeface="Calibri"/>
                <a:sym typeface="Calibri"/>
              </a:rPr>
              <a:t>ις</a:t>
            </a:r>
            <a:r>
              <a:rPr lang="el-GR" sz="1600" dirty="0">
                <a:solidFill>
                  <a:schemeClr val="bg1"/>
                </a:solidFill>
                <a:latin typeface="Calibri"/>
                <a:ea typeface="Calibri"/>
                <a:cs typeface="Calibri"/>
                <a:sym typeface="Calibri"/>
              </a:rPr>
              <a:t> </a:t>
            </a:r>
            <a:r>
              <a:rPr lang="el-GR" sz="1600" dirty="0" err="1">
                <a:solidFill>
                  <a:schemeClr val="bg1"/>
                </a:solidFill>
                <a:latin typeface="Calibri"/>
                <a:ea typeface="Calibri"/>
                <a:cs typeface="Calibri"/>
                <a:sym typeface="Calibri"/>
              </a:rPr>
              <a:t>ΟΚτΠ</a:t>
            </a:r>
            <a:r>
              <a:rPr lang="el-GR" sz="1600" dirty="0">
                <a:solidFill>
                  <a:schemeClr val="bg1"/>
                </a:solidFill>
                <a:latin typeface="Calibri"/>
                <a:ea typeface="Calibri"/>
                <a:cs typeface="Calibri"/>
                <a:sym typeface="Calibri"/>
              </a:rPr>
              <a:t> </a:t>
            </a:r>
            <a:r>
              <a:rPr lang="en-GB" sz="1600" dirty="0">
                <a:solidFill>
                  <a:schemeClr val="bg1"/>
                </a:solidFill>
                <a:latin typeface="Calibri"/>
                <a:ea typeface="Calibri"/>
                <a:cs typeface="Calibri"/>
                <a:sym typeface="Calibri"/>
              </a:rPr>
              <a:t>να </a:t>
            </a:r>
            <a:r>
              <a:rPr lang="en-GB" sz="1600" b="1" dirty="0">
                <a:solidFill>
                  <a:schemeClr val="bg1"/>
                </a:solidFill>
                <a:latin typeface="Calibri"/>
                <a:ea typeface="Calibri"/>
                <a:cs typeface="Calibri"/>
                <a:sym typeface="Calibri"/>
              </a:rPr>
              <a:t>εντοπίσουν τις σημαντικότερες εξωτερικές περιβαλλοντικές δυνάμεις που διαμορφώνουν τη στρατηγική και το ανταγωνιστικό τοπίο </a:t>
            </a:r>
            <a:r>
              <a:rPr lang="en-GB" sz="1600" dirty="0">
                <a:solidFill>
                  <a:schemeClr val="bg1"/>
                </a:solidFill>
                <a:latin typeface="Calibri"/>
                <a:ea typeface="Calibri"/>
                <a:cs typeface="Calibri"/>
                <a:sym typeface="Calibri"/>
              </a:rPr>
              <a:t>και να υποστηρίξουν τη διαδικασία λήψης στρατηγικών αποφάσεων. Καθώς η Κοινωνία των Πολιτών επιδιώκει να επεκτείνει και να αξιοποιήσει τις αρμοδιότητες και τις βασικές της ικανότητες, η διενέργεια της ανάλυσης PESTEL είναι επιτακτική ανάγκη για την ανάπτυξη αποτελεσματικών στρατηγικών και την επίτευξη μακροπρόθεσμων στόχων ανάπτυξης.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Εργαλεία για τον στρατηγικό σχεδιασμό των ΟΚ</a:t>
            </a:r>
            <a:r>
              <a:rPr lang="el-GR" b="1" dirty="0"/>
              <a:t>τ</a:t>
            </a:r>
            <a:r>
              <a:rPr lang="en-GB" b="1" dirty="0"/>
              <a:t>Π</a:t>
            </a:r>
            <a:endParaRPr b="1" dirty="0"/>
          </a:p>
        </p:txBody>
      </p:sp>
      <p:sp>
        <p:nvSpPr>
          <p:cNvPr id="111" name="Google Shape;111;p9"/>
          <p:cNvSpPr txBox="1"/>
          <p:nvPr/>
        </p:nvSpPr>
        <p:spPr>
          <a:xfrm>
            <a:off x="529511" y="1284888"/>
            <a:ext cx="11139479" cy="329823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l-GR" sz="1600" b="1" dirty="0">
                <a:latin typeface="Calibri"/>
                <a:ea typeface="Calibri"/>
                <a:cs typeface="Calibri"/>
                <a:sym typeface="Calibri"/>
              </a:rPr>
              <a:t>Προσέγγιση </a:t>
            </a:r>
            <a:r>
              <a:rPr lang="en-GB" sz="1600" b="1" i="0" u="none" strike="noStrike" cap="none" dirty="0" err="1">
                <a:solidFill>
                  <a:srgbClr val="000000"/>
                </a:solidFill>
                <a:latin typeface="Calibri"/>
                <a:ea typeface="Calibri"/>
                <a:cs typeface="Calibri"/>
                <a:sym typeface="Calibri"/>
              </a:rPr>
              <a:t>σκ</a:t>
            </a:r>
            <a:r>
              <a:rPr lang="en-GB" sz="1600" b="1" i="0" u="none" strike="noStrike" cap="none" dirty="0">
                <a:solidFill>
                  <a:srgbClr val="000000"/>
                </a:solidFill>
                <a:latin typeface="Calibri"/>
                <a:ea typeface="Calibri"/>
                <a:cs typeface="Calibri"/>
                <a:sym typeface="Calibri"/>
              </a:rPr>
              <a:t>αντζόχοιρου </a:t>
            </a:r>
            <a:endParaRPr sz="1600" i="0" u="none" strike="noStrike" cap="none" dirty="0">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600" i="0" u="none" strike="noStrike" cap="none" dirty="0">
                <a:solidFill>
                  <a:srgbClr val="000000"/>
                </a:solidFill>
                <a:latin typeface="Calibri"/>
                <a:ea typeface="Calibri"/>
                <a:cs typeface="Calibri"/>
                <a:sym typeface="Calibri"/>
              </a:rPr>
              <a:t>Η </a:t>
            </a:r>
            <a:r>
              <a:rPr lang="el-GR" sz="1600" i="0" u="none" strike="noStrike" cap="none" dirty="0">
                <a:solidFill>
                  <a:srgbClr val="000000"/>
                </a:solidFill>
                <a:latin typeface="Calibri"/>
                <a:ea typeface="Calibri"/>
                <a:cs typeface="Calibri"/>
                <a:sym typeface="Calibri"/>
              </a:rPr>
              <a:t>προσέγγιση </a:t>
            </a:r>
            <a:r>
              <a:rPr lang="en-GB" sz="1600" i="0" u="none" strike="noStrike" cap="none" dirty="0" err="1">
                <a:solidFill>
                  <a:srgbClr val="000000"/>
                </a:solidFill>
                <a:latin typeface="Calibri"/>
                <a:ea typeface="Calibri"/>
                <a:cs typeface="Calibri"/>
                <a:sym typeface="Calibri"/>
              </a:rPr>
              <a:t>σκ</a:t>
            </a:r>
            <a:r>
              <a:rPr lang="en-GB" sz="1600" i="0" u="none" strike="noStrike" cap="none" dirty="0">
                <a:solidFill>
                  <a:srgbClr val="000000"/>
                </a:solidFill>
                <a:latin typeface="Calibri"/>
                <a:ea typeface="Calibri"/>
                <a:cs typeface="Calibri"/>
                <a:sym typeface="Calibri"/>
              </a:rPr>
              <a:t>αντζόχοιρου έχει δημιουργηθεί για να παράγει τα καλύτερα μακροπρόθεσμα αποτελέσματα και να </a:t>
            </a:r>
            <a:r>
              <a:rPr lang="en-GB" sz="1600" b="1" i="0" u="none" strike="noStrike" cap="none" dirty="0">
                <a:solidFill>
                  <a:srgbClr val="000000"/>
                </a:solidFill>
                <a:latin typeface="Calibri"/>
                <a:ea typeface="Calibri"/>
                <a:cs typeface="Calibri"/>
                <a:sym typeface="Calibri"/>
              </a:rPr>
              <a:t>διακρίνει τις ευκαιρίες-κλειδιά από τις ευκαιρίες που δεν πληρούν τις προϋποθέσεις</a:t>
            </a:r>
            <a:r>
              <a:rPr lang="en-GB" sz="1600" i="0" u="none" strike="noStrike" cap="none" dirty="0">
                <a:solidFill>
                  <a:srgbClr val="000000"/>
                </a:solidFill>
                <a:latin typeface="Calibri"/>
                <a:ea typeface="Calibri"/>
                <a:cs typeface="Calibri"/>
                <a:sym typeface="Calibri"/>
              </a:rPr>
              <a:t>. Είναι η τομή τριών κύκλων: 1. αυτό για το οποίο είστε βαθιά </a:t>
            </a:r>
            <a:r>
              <a:rPr lang="en-GB" sz="1600" b="1" i="0" u="none" strike="noStrike" cap="none" dirty="0">
                <a:solidFill>
                  <a:srgbClr val="000000"/>
                </a:solidFill>
                <a:latin typeface="Calibri"/>
                <a:ea typeface="Calibri"/>
                <a:cs typeface="Calibri"/>
                <a:sym typeface="Calibri"/>
              </a:rPr>
              <a:t>παθιασμένοι </a:t>
            </a:r>
            <a:r>
              <a:rPr lang="en-GB" sz="1600" i="0" u="none" strike="noStrike" cap="none" dirty="0">
                <a:solidFill>
                  <a:srgbClr val="000000"/>
                </a:solidFill>
                <a:latin typeface="Calibri"/>
                <a:ea typeface="Calibri"/>
                <a:cs typeface="Calibri"/>
                <a:sym typeface="Calibri"/>
              </a:rPr>
              <a:t>2. αυτό </a:t>
            </a:r>
            <a:r>
              <a:rPr lang="en-GB" sz="1600" b="1" i="0" u="none" strike="noStrike" cap="none" dirty="0">
                <a:solidFill>
                  <a:srgbClr val="000000"/>
                </a:solidFill>
                <a:latin typeface="Calibri"/>
                <a:ea typeface="Calibri"/>
                <a:cs typeface="Calibri"/>
                <a:sym typeface="Calibri"/>
              </a:rPr>
              <a:t>στο οποίο </a:t>
            </a:r>
            <a:r>
              <a:rPr lang="en-GB" sz="1600" i="0" u="none" strike="noStrike" cap="none" dirty="0">
                <a:solidFill>
                  <a:srgbClr val="000000"/>
                </a:solidFill>
                <a:latin typeface="Calibri"/>
                <a:ea typeface="Calibri"/>
                <a:cs typeface="Calibri"/>
                <a:sym typeface="Calibri"/>
              </a:rPr>
              <a:t>μπορείτε να γίνετε οι </a:t>
            </a:r>
            <a:r>
              <a:rPr lang="en-GB" sz="1600" b="1" i="0" u="none" strike="noStrike" cap="none" dirty="0">
                <a:solidFill>
                  <a:srgbClr val="000000"/>
                </a:solidFill>
                <a:latin typeface="Calibri"/>
                <a:ea typeface="Calibri"/>
                <a:cs typeface="Calibri"/>
                <a:sym typeface="Calibri"/>
              </a:rPr>
              <a:t>καλύτεροι </a:t>
            </a:r>
            <a:r>
              <a:rPr lang="en-GB" sz="1600" i="0" u="none" strike="noStrike" cap="none" dirty="0">
                <a:solidFill>
                  <a:srgbClr val="000000"/>
                </a:solidFill>
                <a:latin typeface="Calibri"/>
                <a:ea typeface="Calibri"/>
                <a:cs typeface="Calibri"/>
                <a:sym typeface="Calibri"/>
              </a:rPr>
              <a:t>στον</a:t>
            </a:r>
            <a:r>
              <a:rPr lang="en-GB" sz="1600" b="1" i="0" u="none" strike="noStrike" cap="none" dirty="0">
                <a:solidFill>
                  <a:srgbClr val="000000"/>
                </a:solidFill>
                <a:latin typeface="Calibri"/>
                <a:ea typeface="Calibri"/>
                <a:cs typeface="Calibri"/>
                <a:sym typeface="Calibri"/>
              </a:rPr>
              <a:t> </a:t>
            </a:r>
            <a:r>
              <a:rPr lang="en-GB" sz="1600" i="0" u="none" strike="noStrike" cap="none" dirty="0">
                <a:solidFill>
                  <a:srgbClr val="000000"/>
                </a:solidFill>
                <a:latin typeface="Calibri"/>
                <a:ea typeface="Calibri"/>
                <a:cs typeface="Calibri"/>
                <a:sym typeface="Calibri"/>
              </a:rPr>
              <a:t>κόσμο και 3. αυτό που κινεί </a:t>
            </a:r>
            <a:r>
              <a:rPr lang="en-GB" sz="1600" b="1" i="0" u="none" strike="noStrike" cap="none" dirty="0">
                <a:solidFill>
                  <a:srgbClr val="000000"/>
                </a:solidFill>
                <a:latin typeface="Calibri"/>
                <a:ea typeface="Calibri"/>
                <a:cs typeface="Calibri"/>
                <a:sym typeface="Calibri"/>
              </a:rPr>
              <a:t>καλύτερα </a:t>
            </a:r>
            <a:r>
              <a:rPr lang="en-GB" sz="1600" i="0" u="none" strike="noStrike" cap="none" dirty="0">
                <a:solidFill>
                  <a:srgbClr val="000000"/>
                </a:solidFill>
                <a:latin typeface="Calibri"/>
                <a:ea typeface="Calibri"/>
                <a:cs typeface="Calibri"/>
                <a:sym typeface="Calibri"/>
              </a:rPr>
              <a:t>την </a:t>
            </a:r>
            <a:r>
              <a:rPr lang="en-GB" sz="1600" b="1" i="0" u="none" strike="noStrike" cap="none" dirty="0">
                <a:solidFill>
                  <a:srgbClr val="000000"/>
                </a:solidFill>
                <a:latin typeface="Calibri"/>
                <a:ea typeface="Calibri"/>
                <a:cs typeface="Calibri"/>
                <a:sym typeface="Calibri"/>
              </a:rPr>
              <a:t>οικονομική </a:t>
            </a:r>
            <a:r>
              <a:rPr lang="en-GB" sz="1600" i="0" u="none" strike="noStrike" cap="none" dirty="0">
                <a:solidFill>
                  <a:srgbClr val="000000"/>
                </a:solidFill>
                <a:latin typeface="Calibri"/>
                <a:ea typeface="Calibri"/>
                <a:cs typeface="Calibri"/>
                <a:sym typeface="Calibri"/>
              </a:rPr>
              <a:t>σας </a:t>
            </a:r>
            <a:r>
              <a:rPr lang="en-GB" sz="1600" b="1" i="0" u="none" strike="noStrike" cap="none" dirty="0">
                <a:solidFill>
                  <a:srgbClr val="000000"/>
                </a:solidFill>
                <a:latin typeface="Calibri"/>
                <a:ea typeface="Calibri"/>
                <a:cs typeface="Calibri"/>
                <a:sym typeface="Calibri"/>
              </a:rPr>
              <a:t>μηχανή </a:t>
            </a:r>
            <a:r>
              <a:rPr lang="en-GB" sz="1600" i="0" u="none" strike="noStrike" cap="none" dirty="0">
                <a:solidFill>
                  <a:srgbClr val="000000"/>
                </a:solidFill>
                <a:latin typeface="Calibri"/>
                <a:ea typeface="Calibri"/>
                <a:cs typeface="Calibri"/>
                <a:sym typeface="Calibri"/>
              </a:rPr>
              <a:t>ή τη </a:t>
            </a:r>
            <a:r>
              <a:rPr lang="en-GB" sz="1600" b="1" i="0" u="none" strike="noStrike" cap="none" dirty="0">
                <a:solidFill>
                  <a:srgbClr val="000000"/>
                </a:solidFill>
                <a:latin typeface="Calibri"/>
                <a:ea typeface="Calibri"/>
                <a:cs typeface="Calibri"/>
                <a:sym typeface="Calibri"/>
              </a:rPr>
              <a:t>μηχανή των πόρων </a:t>
            </a:r>
            <a:r>
              <a:rPr lang="en-GB" sz="1600" i="0" u="none" strike="noStrike" cap="none" dirty="0">
                <a:solidFill>
                  <a:srgbClr val="000000"/>
                </a:solidFill>
                <a:latin typeface="Calibri"/>
                <a:ea typeface="Calibri"/>
                <a:cs typeface="Calibri"/>
                <a:sym typeface="Calibri"/>
              </a:rPr>
              <a:t>σας. Οι μετασχηματισμοί από το καλό στο σπουδαίο προκύπτουν από μια σειρά καλών αποφάσεων που λαμβάνονται με συνέπεια με την </a:t>
            </a:r>
            <a:r>
              <a:rPr lang="el-GR" sz="1600" i="0" u="none" strike="noStrike" cap="none" dirty="0">
                <a:solidFill>
                  <a:srgbClr val="000000"/>
                </a:solidFill>
                <a:latin typeface="Calibri"/>
                <a:ea typeface="Calibri"/>
                <a:cs typeface="Calibri"/>
                <a:sym typeface="Calibri"/>
              </a:rPr>
              <a:t>προσέγγιση του </a:t>
            </a:r>
            <a:r>
              <a:rPr lang="el-GR" sz="1600" dirty="0">
                <a:latin typeface="Calibri"/>
                <a:ea typeface="Calibri"/>
                <a:cs typeface="Calibri"/>
                <a:sym typeface="Calibri"/>
              </a:rPr>
              <a:t>σ</a:t>
            </a:r>
            <a:r>
              <a:rPr lang="en-GB" sz="1600" i="0" u="none" strike="noStrike" cap="none" dirty="0">
                <a:solidFill>
                  <a:srgbClr val="000000"/>
                </a:solidFill>
                <a:latin typeface="Calibri"/>
                <a:ea typeface="Calibri"/>
                <a:cs typeface="Calibri"/>
                <a:sym typeface="Calibri"/>
              </a:rPr>
              <a:t>κα</a:t>
            </a:r>
            <a:r>
              <a:rPr lang="en-GB" sz="1600" i="0" u="none" strike="noStrike" cap="none" dirty="0" err="1">
                <a:solidFill>
                  <a:srgbClr val="000000"/>
                </a:solidFill>
                <a:latin typeface="Calibri"/>
                <a:ea typeface="Calibri"/>
                <a:cs typeface="Calibri"/>
                <a:sym typeface="Calibri"/>
              </a:rPr>
              <a:t>ντζόχοιρου</a:t>
            </a:r>
            <a:r>
              <a:rPr lang="en-GB" sz="1600" i="0" u="none" strike="noStrike" cap="none" dirty="0">
                <a:solidFill>
                  <a:srgbClr val="000000"/>
                </a:solidFill>
                <a:latin typeface="Calibri"/>
                <a:ea typeface="Calibri"/>
                <a:cs typeface="Calibri"/>
                <a:sym typeface="Calibri"/>
              </a:rPr>
              <a:t>. </a:t>
            </a:r>
            <a:r>
              <a:rPr lang="el-GR" sz="1600" i="0" u="none" strike="noStrike" cap="none" dirty="0">
                <a:solidFill>
                  <a:srgbClr val="000000"/>
                </a:solidFill>
                <a:latin typeface="Calibri"/>
                <a:ea typeface="Calibri"/>
                <a:cs typeface="Calibri"/>
                <a:sym typeface="Calibri"/>
              </a:rPr>
              <a:t>Αυτή η προσέγγιση </a:t>
            </a:r>
            <a:r>
              <a:rPr lang="en-GB" sz="1600" i="0" u="none" strike="noStrike" cap="none" dirty="0" err="1">
                <a:solidFill>
                  <a:srgbClr val="000000"/>
                </a:solidFill>
                <a:latin typeface="Calibri"/>
                <a:ea typeface="Calibri"/>
                <a:cs typeface="Calibri"/>
                <a:sym typeface="Calibri"/>
              </a:rPr>
              <a:t>έχει</a:t>
            </a:r>
            <a:r>
              <a:rPr lang="en-GB" sz="1600" i="0" u="none" strike="noStrike" cap="none" dirty="0">
                <a:solidFill>
                  <a:srgbClr val="000000"/>
                </a:solidFill>
                <a:latin typeface="Calibri"/>
                <a:ea typeface="Calibri"/>
                <a:cs typeface="Calibri"/>
                <a:sym typeface="Calibri"/>
              </a:rPr>
              <a:t> ιδιαίτερη σημασία στον κοινωνικό τομέα λόγω της πολυπλοκότητ</a:t>
            </a:r>
            <a:r>
              <a:rPr lang="el-GR" sz="1600" i="0" u="none" strike="noStrike" cap="none" dirty="0">
                <a:solidFill>
                  <a:srgbClr val="000000"/>
                </a:solidFill>
                <a:latin typeface="Calibri"/>
                <a:ea typeface="Calibri"/>
                <a:cs typeface="Calibri"/>
                <a:sym typeface="Calibri"/>
              </a:rPr>
              <a:t>ά</a:t>
            </a:r>
            <a:r>
              <a:rPr lang="en-GB" sz="1600" i="0" u="none" strike="noStrike" cap="none" dirty="0">
                <a:solidFill>
                  <a:srgbClr val="000000"/>
                </a:solidFill>
                <a:latin typeface="Calibri"/>
                <a:ea typeface="Calibri"/>
                <a:cs typeface="Calibri"/>
                <a:sym typeface="Calibri"/>
              </a:rPr>
              <a:t>ς </a:t>
            </a:r>
            <a:r>
              <a:rPr lang="en-GB" sz="1600" i="0" u="none" strike="noStrike" cap="none" dirty="0" err="1">
                <a:solidFill>
                  <a:srgbClr val="000000"/>
                </a:solidFill>
                <a:latin typeface="Calibri"/>
                <a:ea typeface="Calibri"/>
                <a:cs typeface="Calibri"/>
                <a:sym typeface="Calibri"/>
              </a:rPr>
              <a:t>του</a:t>
            </a:r>
            <a:r>
              <a:rPr lang="en-GB" sz="1600" i="0" u="none" strike="noStrike" cap="none" dirty="0">
                <a:solidFill>
                  <a:srgbClr val="000000"/>
                </a:solidFill>
                <a:latin typeface="Calibri"/>
                <a:ea typeface="Calibri"/>
                <a:cs typeface="Calibri"/>
                <a:sym typeface="Calibri"/>
              </a:rPr>
              <a:t>, όπου η επιτυχία μετριέται με τη φήμη του εμπορικού σήματος που βασίζεται σε απτά αποτελέσματα και συναισθηματική σύνδεση αντί για οικονομική επιτυχία. Ταυτόχρονα, αποτελεί μια αποτελεσματική τακτική ενάντια στον κίνδυνο του</a:t>
            </a:r>
            <a:r>
              <a:rPr lang="el-GR" sz="1600" i="0" u="none" strike="noStrike" cap="none" dirty="0">
                <a:solidFill>
                  <a:srgbClr val="000000"/>
                </a:solidFill>
                <a:latin typeface="Calibri"/>
                <a:ea typeface="Calibri"/>
                <a:cs typeface="Calibri"/>
                <a:sym typeface="Calibri"/>
              </a:rPr>
              <a:t> ανικανοποίητου</a:t>
            </a:r>
            <a:r>
              <a:rPr lang="en-GB" sz="1600" i="0" u="none" strike="noStrike" cap="none" dirty="0">
                <a:solidFill>
                  <a:srgbClr val="000000"/>
                </a:solidFill>
                <a:latin typeface="Calibri"/>
                <a:ea typeface="Calibri"/>
                <a:cs typeface="Calibri"/>
                <a:sym typeface="Calibri"/>
              </a:rPr>
              <a:t>.</a:t>
            </a:r>
            <a:endParaRPr sz="1600" dirty="0">
              <a:latin typeface="Calibri"/>
              <a:ea typeface="Calibri"/>
              <a:cs typeface="Calibri"/>
              <a:sym typeface="Calibri"/>
            </a:endParaRPr>
          </a:p>
          <a:p>
            <a:pPr marL="0" marR="0" lvl="0" indent="0" algn="just" rtl="0">
              <a:lnSpc>
                <a:spcPct val="107000"/>
              </a:lnSpc>
              <a:spcBef>
                <a:spcPts val="80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endParaRPr sz="1600" b="0" i="0" u="none" strike="noStrike" cap="none" dirty="0">
              <a:solidFill>
                <a:srgbClr val="000000"/>
              </a:solidFill>
              <a:latin typeface="Calibri"/>
              <a:ea typeface="Calibri"/>
              <a:cs typeface="Calibri"/>
              <a:sym typeface="Calibri"/>
            </a:endParaRPr>
          </a:p>
        </p:txBody>
      </p:sp>
      <p:pic>
        <p:nvPicPr>
          <p:cNvPr id="112" name="Google Shape;112;p9"/>
          <p:cNvPicPr preferRelativeResize="0"/>
          <p:nvPr/>
        </p:nvPicPr>
        <p:blipFill rotWithShape="1">
          <a:blip r:embed="rId3">
            <a:alphaModFix/>
          </a:blip>
          <a:srcRect l="989" t="20471" r="2887" b="7581"/>
          <a:stretch/>
        </p:blipFill>
        <p:spPr>
          <a:xfrm>
            <a:off x="2078181" y="3844635"/>
            <a:ext cx="7953149" cy="28267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Αρχές στρατηγικού σχεδιασμού για τις ΟΚ</a:t>
            </a:r>
            <a:r>
              <a:rPr lang="el-GR" b="1" dirty="0"/>
              <a:t>τ</a:t>
            </a:r>
            <a:r>
              <a:rPr lang="en-GB" b="1" dirty="0"/>
              <a:t>Π</a:t>
            </a:r>
            <a:endParaRPr b="1" dirty="0"/>
          </a:p>
        </p:txBody>
      </p:sp>
      <p:sp>
        <p:nvSpPr>
          <p:cNvPr id="118" name="Google Shape;118;p10"/>
          <p:cNvSpPr txBox="1"/>
          <p:nvPr/>
        </p:nvSpPr>
        <p:spPr>
          <a:xfrm>
            <a:off x="496299" y="1469675"/>
            <a:ext cx="4958928" cy="3055924"/>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800" b="1" i="0" u="none" strike="noStrike" cap="none" dirty="0">
                <a:solidFill>
                  <a:srgbClr val="000000"/>
                </a:solidFill>
                <a:latin typeface="Calibri"/>
                <a:ea typeface="Calibri"/>
                <a:cs typeface="Calibri"/>
                <a:sym typeface="Calibri"/>
              </a:rPr>
              <a:t>Επικοινωνία - Συνεργασία</a:t>
            </a:r>
            <a:r>
              <a:rPr lang="en-GB" sz="1800" b="0" i="0" u="none" strike="noStrike" cap="none" dirty="0">
                <a:solidFill>
                  <a:srgbClr val="000000"/>
                </a:solidFill>
                <a:latin typeface="Calibri"/>
                <a:ea typeface="Calibri"/>
                <a:cs typeface="Calibri"/>
                <a:sym typeface="Calibri"/>
              </a:rPr>
              <a:t>:  Ένα καλό στρατηγικό σχέδιο παρέχει έναν συλλογικά αναπτυγμένο </a:t>
            </a:r>
            <a:r>
              <a:rPr lang="el-GR" sz="1800" b="0" i="0" u="none" strike="noStrike" cap="none" dirty="0">
                <a:solidFill>
                  <a:srgbClr val="000000"/>
                </a:solidFill>
                <a:latin typeface="Calibri"/>
                <a:ea typeface="Calibri"/>
                <a:cs typeface="Calibri"/>
                <a:sym typeface="Calibri"/>
              </a:rPr>
              <a:t>σχέδιο δράσης </a:t>
            </a:r>
            <a:r>
              <a:rPr lang="en-GB" sz="1800" b="0" i="0" u="none" strike="noStrike" cap="none" dirty="0" err="1">
                <a:solidFill>
                  <a:srgbClr val="000000"/>
                </a:solidFill>
                <a:latin typeface="Calibri"/>
                <a:ea typeface="Calibri"/>
                <a:cs typeface="Calibri"/>
                <a:sym typeface="Calibri"/>
              </a:rPr>
              <a:t>γι</a:t>
            </a:r>
            <a:r>
              <a:rPr lang="en-GB" sz="1800" b="0" i="0" u="none" strike="noStrike" cap="none" dirty="0">
                <a:solidFill>
                  <a:srgbClr val="000000"/>
                </a:solidFill>
                <a:latin typeface="Calibri"/>
                <a:ea typeface="Calibri"/>
                <a:cs typeface="Calibri"/>
                <a:sym typeface="Calibri"/>
              </a:rPr>
              <a:t>α την επίτευξη του οράματος ενός οργανισμού.  Ο προσδιορισμός και η συμμετοχή των βασικών ενδιαφερόμενων μερών και εργαζομένων από την αντιστάθμιση της διαδικασίας σχεδιασμού, καθώς και η διατήρηση σταθερών γραμμών επικοινωνίας μαζί τους είναι κρίσιμης σημασίας. </a:t>
            </a:r>
            <a:endParaRPr sz="1800" b="0" i="0" u="none" strike="noStrike" cap="none"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19" name="Google Shape;119;p10"/>
          <p:cNvSpPr txBox="1"/>
          <p:nvPr/>
        </p:nvSpPr>
        <p:spPr>
          <a:xfrm>
            <a:off x="6234545" y="1823825"/>
            <a:ext cx="5683828" cy="2166835"/>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800" b="1" i="0" u="none" strike="noStrike" cap="none" dirty="0">
                <a:solidFill>
                  <a:srgbClr val="000000"/>
                </a:solidFill>
                <a:latin typeface="Calibri"/>
                <a:ea typeface="Calibri"/>
                <a:cs typeface="Calibri"/>
                <a:sym typeface="Calibri"/>
              </a:rPr>
              <a:t>Διαφάνεια</a:t>
            </a:r>
            <a:r>
              <a:rPr lang="en-GB" sz="1800" b="0" i="0" u="none" strike="noStrike" cap="none" dirty="0">
                <a:solidFill>
                  <a:srgbClr val="000000"/>
                </a:solidFill>
                <a:latin typeface="Calibri"/>
                <a:ea typeface="Calibri"/>
                <a:cs typeface="Calibri"/>
                <a:sym typeface="Calibri"/>
              </a:rPr>
              <a:t>:  Η διαφάνεια στη διαδικασία στρατηγικού σχεδιασμού είναι εξίσου σημαντική με την επικοινωνία και τη λογοδοσία.  Κανένα μέρος της διαδικασίας σχεδιασμού δεν πρέπει να λαμβάνει χώρα πίσω από κλειστές πόρτες.  Ο αποτελεσματικός στρατηγικός σχεδιασμός είναι τόσο μια διαδικασία </a:t>
            </a:r>
            <a:r>
              <a:rPr lang="el-GR" sz="1800" b="0" i="0" u="none" strike="noStrike" cap="none" dirty="0">
                <a:solidFill>
                  <a:srgbClr val="000000"/>
                </a:solidFill>
                <a:latin typeface="Calibri"/>
                <a:ea typeface="Calibri"/>
                <a:cs typeface="Calibri"/>
                <a:sym typeface="Calibri"/>
              </a:rPr>
              <a:t>«</a:t>
            </a:r>
            <a:r>
              <a:rPr lang="en-GB" sz="1800" b="0" i="0" u="none" strike="noStrike" cap="none" dirty="0">
                <a:solidFill>
                  <a:srgbClr val="000000"/>
                </a:solidFill>
                <a:latin typeface="Calibri"/>
                <a:ea typeface="Calibri"/>
                <a:cs typeface="Calibri"/>
                <a:sym typeface="Calibri"/>
              </a:rPr>
              <a:t>από κάτω προς τα π</a:t>
            </a:r>
            <a:r>
              <a:rPr lang="en-GB" sz="1800" b="0" i="0" u="none" strike="noStrike" cap="none" dirty="0" err="1">
                <a:solidFill>
                  <a:srgbClr val="000000"/>
                </a:solidFill>
                <a:latin typeface="Calibri"/>
                <a:ea typeface="Calibri"/>
                <a:cs typeface="Calibri"/>
                <a:sym typeface="Calibri"/>
              </a:rPr>
              <a:t>άνω</a:t>
            </a:r>
            <a:r>
              <a:rPr lang="el-GR" sz="1800" b="0" i="0" u="none" strike="noStrike" cap="none" dirty="0">
                <a:solidFill>
                  <a:srgbClr val="000000"/>
                </a:solidFill>
                <a:latin typeface="Calibri"/>
                <a:ea typeface="Calibri"/>
                <a:cs typeface="Calibri"/>
                <a:sym typeface="Calibri"/>
              </a:rPr>
              <a:t>»</a:t>
            </a:r>
            <a:r>
              <a:rPr lang="en-GB" sz="1800" b="0" i="0" u="none" strike="noStrike" cap="none" dirty="0">
                <a:solidFill>
                  <a:srgbClr val="000000"/>
                </a:solidFill>
                <a:latin typeface="Calibri"/>
                <a:ea typeface="Calibri"/>
                <a:cs typeface="Calibri"/>
                <a:sym typeface="Calibri"/>
              </a:rPr>
              <a:t> όσο και μια διαδικασία </a:t>
            </a:r>
            <a:r>
              <a:rPr lang="el-GR" sz="1800" b="0" i="0" u="none" strike="noStrike" cap="none" dirty="0">
                <a:solidFill>
                  <a:srgbClr val="000000"/>
                </a:solidFill>
                <a:latin typeface="Calibri"/>
                <a:ea typeface="Calibri"/>
                <a:cs typeface="Calibri"/>
                <a:sym typeface="Calibri"/>
              </a:rPr>
              <a:t>«</a:t>
            </a:r>
            <a:r>
              <a:rPr lang="en-GB" sz="1800" b="0" i="0" u="none" strike="noStrike" cap="none" dirty="0">
                <a:solidFill>
                  <a:srgbClr val="000000"/>
                </a:solidFill>
                <a:latin typeface="Calibri"/>
                <a:ea typeface="Calibri"/>
                <a:cs typeface="Calibri"/>
                <a:sym typeface="Calibri"/>
              </a:rPr>
              <a:t>από πάνω προς τα </a:t>
            </a:r>
            <a:r>
              <a:rPr lang="en-GB" sz="1800" b="0" i="0" u="none" strike="noStrike" cap="none" dirty="0" err="1">
                <a:solidFill>
                  <a:srgbClr val="000000"/>
                </a:solidFill>
                <a:latin typeface="Calibri"/>
                <a:ea typeface="Calibri"/>
                <a:cs typeface="Calibri"/>
                <a:sym typeface="Calibri"/>
              </a:rPr>
              <a:t>κάτω</a:t>
            </a:r>
            <a:r>
              <a:rPr lang="en-GB" sz="1800" b="0" i="0" u="none" strike="noStrike" cap="none" dirty="0">
                <a:solidFill>
                  <a:srgbClr val="000000"/>
                </a:solidFill>
                <a:latin typeface="Calibri"/>
                <a:ea typeface="Calibri"/>
                <a:cs typeface="Calibri"/>
                <a:sym typeface="Calibri"/>
              </a:rPr>
              <a:t>.</a:t>
            </a:r>
            <a:r>
              <a:rPr lang="el-GR" sz="1800" b="0" i="0" u="none" strike="noStrike" cap="none" dirty="0">
                <a:solidFill>
                  <a:srgbClr val="000000"/>
                </a:solidFill>
                <a:latin typeface="Calibri"/>
                <a:ea typeface="Calibri"/>
                <a:cs typeface="Calibri"/>
                <a:sym typeface="Calibri"/>
              </a:rPr>
              <a:t>»</a:t>
            </a:r>
            <a:r>
              <a:rPr lang="en-GB" sz="1800" b="0" i="0" u="none" strike="noStrike" cap="none" dirty="0">
                <a:solidFill>
                  <a:srgbClr val="000000"/>
                </a:solidFill>
                <a:latin typeface="Calibri"/>
                <a:ea typeface="Calibri"/>
                <a:cs typeface="Calibri"/>
                <a:sym typeface="Calibri"/>
              </a:rPr>
              <a:t> </a:t>
            </a:r>
            <a:endParaRPr sz="1800" b="0" i="0" u="none" strike="noStrike" cap="none" dirty="0">
              <a:solidFill>
                <a:srgbClr val="000000"/>
              </a:solidFill>
              <a:latin typeface="Calibri"/>
              <a:ea typeface="Calibri"/>
              <a:cs typeface="Calibri"/>
              <a:sym typeface="Calibri"/>
            </a:endParaRPr>
          </a:p>
        </p:txBody>
      </p:sp>
      <p:sp>
        <p:nvSpPr>
          <p:cNvPr id="120" name="Google Shape;120;p10"/>
          <p:cNvSpPr txBox="1"/>
          <p:nvPr/>
        </p:nvSpPr>
        <p:spPr>
          <a:xfrm>
            <a:off x="4331351" y="4186525"/>
            <a:ext cx="6194640" cy="2463198"/>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endParaRPr sz="1800" b="1" i="0" u="none" strike="noStrike" cap="none" dirty="0">
              <a:solidFill>
                <a:srgbClr val="000000"/>
              </a:solidFill>
              <a:latin typeface="Calibri"/>
              <a:ea typeface="Calibri"/>
              <a:cs typeface="Calibri"/>
              <a:sym typeface="Calibri"/>
            </a:endParaRPr>
          </a:p>
          <a:p>
            <a:pPr marL="0" marR="0" lvl="0" indent="0" algn="just" rtl="0">
              <a:lnSpc>
                <a:spcPct val="107000"/>
              </a:lnSpc>
              <a:spcBef>
                <a:spcPts val="0"/>
              </a:spcBef>
              <a:spcAft>
                <a:spcPts val="0"/>
              </a:spcAft>
              <a:buNone/>
            </a:pPr>
            <a:r>
              <a:rPr lang="en-GB" sz="1800" b="1" i="0" u="none" strike="noStrike" cap="none" dirty="0">
                <a:solidFill>
                  <a:srgbClr val="000000"/>
                </a:solidFill>
                <a:latin typeface="Calibri"/>
                <a:ea typeface="Calibri"/>
                <a:cs typeface="Calibri"/>
                <a:sym typeface="Calibri"/>
              </a:rPr>
              <a:t>Ευελιξία: </a:t>
            </a:r>
            <a:r>
              <a:rPr lang="en-GB" sz="1800" b="0" i="0" u="none" strike="noStrike" cap="none" dirty="0">
                <a:solidFill>
                  <a:srgbClr val="000000"/>
                </a:solidFill>
                <a:latin typeface="Calibri"/>
                <a:ea typeface="Calibri"/>
                <a:cs typeface="Calibri"/>
                <a:sym typeface="Calibri"/>
              </a:rPr>
              <a:t>Ο στρατηγικός σχεδιασμός είναι μια δυναμική και συνεχής διαδικασία. Τα επιτυχημένα στρατηγικά σχέδια είναι προσαρμόσιμα και ανταποκρίνονται στις αλλαγές του περιβάλλοντος και των συνθηκών. Ένα στρατηγικό σχέδιο πρέπει να είναι ένα ζωντανό έγγραφο που μπορεί να προσαρμόζεται στο ταχέως μεταβαλλόμενο περιβάλλον στο οποίο εργάζονται οι ΜΚΟ. </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dirty="0" err="1"/>
              <a:t>Αρχές</a:t>
            </a:r>
            <a:r>
              <a:rPr lang="en-GB" dirty="0"/>
              <a:t> </a:t>
            </a:r>
            <a:r>
              <a:rPr lang="en-GB" dirty="0" err="1"/>
              <a:t>στρ</a:t>
            </a:r>
            <a:r>
              <a:rPr lang="en-GB" dirty="0"/>
              <a:t>ατηγικού σχεδιασμού για τις ΟΚ</a:t>
            </a:r>
            <a:r>
              <a:rPr lang="el-GR" dirty="0"/>
              <a:t>τ</a:t>
            </a:r>
            <a:r>
              <a:rPr lang="en-GB" dirty="0"/>
              <a:t>Π</a:t>
            </a:r>
            <a:endParaRPr dirty="0"/>
          </a:p>
        </p:txBody>
      </p:sp>
      <p:sp>
        <p:nvSpPr>
          <p:cNvPr id="126" name="Google Shape;126;p11"/>
          <p:cNvSpPr txBox="1"/>
          <p:nvPr/>
        </p:nvSpPr>
        <p:spPr>
          <a:xfrm>
            <a:off x="458048" y="1397625"/>
            <a:ext cx="5298516" cy="2990074"/>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800" b="1" i="0" u="none" strike="noStrike" cap="none" dirty="0">
                <a:solidFill>
                  <a:srgbClr val="000000"/>
                </a:solidFill>
                <a:latin typeface="Calibri"/>
                <a:ea typeface="Calibri"/>
                <a:cs typeface="Calibri"/>
                <a:sym typeface="Calibri"/>
              </a:rPr>
              <a:t> </a:t>
            </a:r>
            <a:endParaRPr sz="1800" b="1" i="0" u="none" strike="noStrike" cap="none" dirty="0">
              <a:solidFill>
                <a:srgbClr val="000000"/>
              </a:solidFill>
              <a:latin typeface="Calibri"/>
              <a:ea typeface="Calibri"/>
              <a:cs typeface="Calibri"/>
              <a:sym typeface="Calibri"/>
            </a:endParaRPr>
          </a:p>
          <a:p>
            <a:pPr marL="0" marR="0" lvl="0" indent="0" algn="just" rtl="0">
              <a:lnSpc>
                <a:spcPct val="107000"/>
              </a:lnSpc>
              <a:spcBef>
                <a:spcPts val="0"/>
              </a:spcBef>
              <a:spcAft>
                <a:spcPts val="0"/>
              </a:spcAft>
              <a:buNone/>
            </a:pPr>
            <a:r>
              <a:rPr lang="en-GB" sz="1800" b="1" i="0" u="none" strike="noStrike" cap="none" dirty="0">
                <a:solidFill>
                  <a:srgbClr val="000000"/>
                </a:solidFill>
                <a:latin typeface="Calibri"/>
                <a:ea typeface="Calibri"/>
                <a:cs typeface="Calibri"/>
                <a:sym typeface="Calibri"/>
              </a:rPr>
              <a:t>Ειδικότητα: </a:t>
            </a:r>
            <a:r>
              <a:rPr lang="en-GB" sz="1800" b="0" i="0" u="none" strike="noStrike" cap="none" dirty="0">
                <a:solidFill>
                  <a:srgbClr val="000000"/>
                </a:solidFill>
                <a:latin typeface="Calibri"/>
                <a:ea typeface="Calibri"/>
                <a:cs typeface="Calibri"/>
                <a:sym typeface="Calibri"/>
              </a:rPr>
              <a:t>Ο στρατηγικός σχεδιασμός, ο καθορισμός συγκεκριμένων προτεραιοτήτων αποτελεί σημαντικό βήμα για την επίτευξη των στρατηγικών στόχων.  Χωρίς επαρκή εξειδίκευση σε κεντρικά στοιχεία του σχεδίου, όπως οι στρατηγικές και τα σχέδια δράσης, ένας οργανισμός κινδυνεύει να δημιουργήσει έναν μακρύ κατάλογο φιλόδοξων στόχων χωρίς σαφή εικόνα του τρόπου υλοποίησής τους.</a:t>
            </a:r>
            <a:endParaRPr sz="1800" b="0" i="0" u="none" strike="noStrike" cap="none" dirty="0">
              <a:solidFill>
                <a:srgbClr val="000000"/>
              </a:solidFill>
              <a:latin typeface="Calibri"/>
              <a:ea typeface="Calibri"/>
              <a:cs typeface="Calibri"/>
              <a:sym typeface="Calibri"/>
            </a:endParaRPr>
          </a:p>
          <a:p>
            <a:pPr marL="0" marR="0" lvl="0" indent="0" algn="just" rtl="0">
              <a:lnSpc>
                <a:spcPct val="107000"/>
              </a:lnSpc>
              <a:spcBef>
                <a:spcPts val="0"/>
              </a:spcBef>
              <a:spcAft>
                <a:spcPts val="0"/>
              </a:spcAft>
              <a:buNone/>
            </a:pPr>
            <a:r>
              <a:rPr lang="en-GB" sz="1400" b="1" i="0" u="none" strike="noStrike" cap="none" dirty="0">
                <a:solidFill>
                  <a:srgbClr val="000000"/>
                </a:solidFill>
                <a:latin typeface="Calibri"/>
                <a:ea typeface="Calibri"/>
                <a:cs typeface="Calibri"/>
                <a:sym typeface="Calibri"/>
              </a:rPr>
              <a:t> </a:t>
            </a:r>
            <a:endParaRPr sz="1400" b="1" i="0" u="none" strike="noStrike" cap="none" dirty="0">
              <a:solidFill>
                <a:srgbClr val="000000"/>
              </a:solidFill>
              <a:latin typeface="Calibri"/>
              <a:ea typeface="Calibri"/>
              <a:cs typeface="Calibri"/>
              <a:sym typeface="Calibri"/>
            </a:endParaRPr>
          </a:p>
        </p:txBody>
      </p:sp>
      <p:sp>
        <p:nvSpPr>
          <p:cNvPr id="127" name="Google Shape;127;p11"/>
          <p:cNvSpPr txBox="1"/>
          <p:nvPr/>
        </p:nvSpPr>
        <p:spPr>
          <a:xfrm>
            <a:off x="6213764" y="1397625"/>
            <a:ext cx="5578783" cy="3055924"/>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800" b="1" i="0" u="none" strike="noStrike" cap="none" dirty="0">
                <a:solidFill>
                  <a:schemeClr val="dk1"/>
                </a:solidFill>
                <a:latin typeface="Calibri"/>
                <a:ea typeface="Calibri"/>
                <a:cs typeface="Calibri"/>
                <a:sym typeface="Calibri"/>
              </a:rPr>
              <a:t>Αξιολόγηση: </a:t>
            </a:r>
            <a:r>
              <a:rPr lang="en-GB" sz="1800" b="0" i="0" u="none" strike="noStrike" cap="none" dirty="0">
                <a:solidFill>
                  <a:schemeClr val="dk1"/>
                </a:solidFill>
                <a:latin typeface="Calibri"/>
                <a:ea typeface="Calibri"/>
                <a:cs typeface="Calibri"/>
                <a:sym typeface="Calibri"/>
              </a:rPr>
              <a:t>Η αξιολόγηση είναι μία από τις πιο σημαντικές</a:t>
            </a:r>
            <a:r>
              <a:rPr lang="el-GR" sz="1800" b="0" i="0" u="none" strike="noStrike" cap="none" dirty="0">
                <a:solidFill>
                  <a:schemeClr val="dk1"/>
                </a:solidFill>
                <a:latin typeface="Calibri"/>
                <a:ea typeface="Calibri"/>
                <a:cs typeface="Calibri"/>
                <a:sym typeface="Calibri"/>
              </a:rPr>
              <a:t> και </a:t>
            </a:r>
            <a:r>
              <a:rPr lang="en-GB" sz="1800" b="0" i="0" u="none" strike="noStrike" cap="none" dirty="0" err="1">
                <a:solidFill>
                  <a:schemeClr val="dk1"/>
                </a:solidFill>
                <a:latin typeface="Calibri"/>
                <a:ea typeface="Calibri"/>
                <a:cs typeface="Calibri"/>
                <a:sym typeface="Calibri"/>
              </a:rPr>
              <a:t>συχνά</a:t>
            </a:r>
            <a:r>
              <a:rPr lang="en-GB" sz="1800" b="0" i="0" u="none" strike="noStrike" cap="none" dirty="0">
                <a:solidFill>
                  <a:schemeClr val="dk1"/>
                </a:solidFill>
                <a:latin typeface="Calibri"/>
                <a:ea typeface="Calibri"/>
                <a:cs typeface="Calibri"/>
                <a:sym typeface="Calibri"/>
              </a:rPr>
              <a:t> παραγνωρισμένες πτυχές του σχεδιασμού, ιδίως μεταξύ των ΟΚ</a:t>
            </a:r>
            <a:r>
              <a:rPr lang="el-GR" sz="1800" b="0" i="0" u="none" strike="noStrike" cap="none" dirty="0">
                <a:solidFill>
                  <a:schemeClr val="dk1"/>
                </a:solidFill>
                <a:latin typeface="Calibri"/>
                <a:ea typeface="Calibri"/>
                <a:cs typeface="Calibri"/>
                <a:sym typeface="Calibri"/>
              </a:rPr>
              <a:t>τ</a:t>
            </a:r>
            <a:r>
              <a:rPr lang="en-GB" sz="1800" b="0" i="0" u="none" strike="noStrike" cap="none" dirty="0">
                <a:solidFill>
                  <a:schemeClr val="dk1"/>
                </a:solidFill>
                <a:latin typeface="Calibri"/>
                <a:ea typeface="Calibri"/>
                <a:cs typeface="Calibri"/>
                <a:sym typeface="Calibri"/>
              </a:rPr>
              <a:t>Π, όπου η επιτυχία δεν είναι πάντα μετρήσιμη.  Η αξιολόγηση των αποτελεσμάτων και των επιτευγμάτων είναι μια προφανής αναγκαιότητα, αλλά θα πρέπει να τονίζεται σε όλη τη διαδικασία. Είναι κρίσιμο κάθε στόχος (και οι στρατηγικές και τα σχέδια δράσης που τον συνοδεύουν) να γράφονται με τέτοιο τρόπο</a:t>
            </a:r>
            <a:r>
              <a:rPr lang="el-GR" sz="1800" b="0" i="0" u="none" strike="noStrike" cap="none" dirty="0">
                <a:solidFill>
                  <a:schemeClr val="dk1"/>
                </a:solidFill>
                <a:latin typeface="Calibri"/>
                <a:ea typeface="Calibri"/>
                <a:cs typeface="Calibri"/>
                <a:sym typeface="Calibri"/>
              </a:rPr>
              <a:t>,</a:t>
            </a:r>
            <a:r>
              <a:rPr lang="en-GB" sz="1800" b="0" i="0" u="none" strike="noStrike" cap="none" dirty="0">
                <a:solidFill>
                  <a:schemeClr val="dk1"/>
                </a:solidFill>
                <a:latin typeface="Calibri"/>
                <a:ea typeface="Calibri"/>
                <a:cs typeface="Calibri"/>
                <a:sym typeface="Calibri"/>
              </a:rPr>
              <a:t> ώστε να είναι εφικτή η μέτρηση.  </a:t>
            </a:r>
            <a:endParaRPr sz="1800" b="0" i="0" u="none" strike="noStrike" cap="none" dirty="0">
              <a:solidFill>
                <a:schemeClr val="dk1"/>
              </a:solidFill>
              <a:latin typeface="Calibri"/>
              <a:ea typeface="Calibri"/>
              <a:cs typeface="Calibri"/>
              <a:sym typeface="Calibri"/>
            </a:endParaRPr>
          </a:p>
        </p:txBody>
      </p:sp>
      <p:sp>
        <p:nvSpPr>
          <p:cNvPr id="128" name="Google Shape;128;p11"/>
          <p:cNvSpPr txBox="1"/>
          <p:nvPr/>
        </p:nvSpPr>
        <p:spPr>
          <a:xfrm>
            <a:off x="4028501" y="4727750"/>
            <a:ext cx="5312925" cy="187047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800" b="1" i="0" u="none" strike="noStrike" cap="none" dirty="0">
                <a:solidFill>
                  <a:schemeClr val="dk1"/>
                </a:solidFill>
                <a:latin typeface="Calibri"/>
                <a:ea typeface="Calibri"/>
                <a:cs typeface="Calibri"/>
                <a:sym typeface="Calibri"/>
              </a:rPr>
              <a:t>Αξιοποίηση των δυνατών σημείων: </a:t>
            </a:r>
            <a:r>
              <a:rPr lang="en-GB" sz="1800" i="0" u="none" strike="noStrike" cap="none" dirty="0">
                <a:solidFill>
                  <a:schemeClr val="dk1"/>
                </a:solidFill>
                <a:latin typeface="Calibri"/>
                <a:ea typeface="Calibri"/>
                <a:cs typeface="Calibri"/>
                <a:sym typeface="Calibri"/>
              </a:rPr>
              <a:t>Η </a:t>
            </a:r>
            <a:r>
              <a:rPr lang="en-GB" sz="1800" b="0" i="0" u="none" strike="noStrike" cap="none" dirty="0">
                <a:solidFill>
                  <a:schemeClr val="dk1"/>
                </a:solidFill>
                <a:latin typeface="Calibri"/>
                <a:ea typeface="Calibri"/>
                <a:cs typeface="Calibri"/>
                <a:sym typeface="Calibri"/>
              </a:rPr>
              <a:t>κατανόηση του τι οδηγεί στην επιτυχία ενός οργανισμού είναι απαραίτητη για τη διατήρηση της βιωσιμότητάς του. Εξισορροπώντας αυτό με την καινοτομία θα ενισχύσει τον πυρήνα και θα επεκταθεί σε νέες ευκαιρίες που αξιοποιούν τα δυνατά σημεία και τις ικανότητες.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1339</Words>
  <Application>Microsoft Office PowerPoint</Application>
  <PresentationFormat>Widescreen</PresentationFormat>
  <Paragraphs>86</Paragraphs>
  <Slides>12</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Noto Sans Symbols</vt:lpstr>
      <vt:lpstr>Poppins</vt:lpstr>
      <vt:lpstr>Calibri</vt:lpstr>
      <vt:lpstr>CARDET Course template</vt:lpstr>
      <vt:lpstr>2_CARDET Course template</vt:lpstr>
      <vt:lpstr>Ενότητα 2 Στρατηγικός σχεδιασμός</vt:lpstr>
      <vt:lpstr>Εργαλεία για τον στρατηγικό σχεδιασμό των ΟΚτΠ</vt:lpstr>
      <vt:lpstr>Εργαλεία για τον στρατηγικό σχεδιασμό των ΟΚτΠ</vt:lpstr>
      <vt:lpstr>Εργαλεία για τον στρατηγικό σχεδιασμό των ΟΚτΠ</vt:lpstr>
      <vt:lpstr>Εργαλεία για τον στρατηγικό σχεδιασμό των ΟΚτΠ</vt:lpstr>
      <vt:lpstr>Εργαλεία για τον στρατηγικό σχεδιασμό των ΟΚτΠ</vt:lpstr>
      <vt:lpstr>Εργαλεία για τον στρατηγικό σχεδιασμό των ΟΚτΠ</vt:lpstr>
      <vt:lpstr>Αρχές στρατηγικού σχεδιασμού για τις ΟΚτΠ</vt:lpstr>
      <vt:lpstr>Αρχές στρατηγικού σχεδιασμού για τις ΟΚτΠ</vt:lpstr>
      <vt:lpstr>Αρχές στρατηγικού σχεδιασμού για τις ΟΚτΠ</vt:lpstr>
      <vt:lpstr>Αρχές στρατηγικού σχεδιασμού για τις ΟΚτΠ (ΔΡΑΣΤΗΡΙΟΤΗΤΑ)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Strategic Planning</dc:title>
  <dc:creator>2Fast4u</dc:creator>
  <cp:keywords>, docId:A480F43463278DA46358985D3CF4A8A8</cp:keywords>
  <cp:lastModifiedBy>Foteini Sokratous</cp:lastModifiedBy>
  <cp:revision>14</cp:revision>
  <dcterms:created xsi:type="dcterms:W3CDTF">2014-07-11T09:12:14Z</dcterms:created>
  <dcterms:modified xsi:type="dcterms:W3CDTF">2024-03-08T14:17:12Z</dcterms:modified>
</cp:coreProperties>
</file>