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3" r:id="rId2"/>
  </p:sldMasterIdLst>
  <p:notesMasterIdLst>
    <p:notesMasterId r:id="rId14"/>
  </p:notesMasterIdLst>
  <p:sldIdLst>
    <p:sldId id="269" r:id="rId3"/>
    <p:sldId id="257" r:id="rId4"/>
    <p:sldId id="258" r:id="rId5"/>
    <p:sldId id="259" r:id="rId6"/>
    <p:sldId id="260" r:id="rId7"/>
    <p:sldId id="261" r:id="rId8"/>
    <p:sldId id="262" r:id="rId9"/>
    <p:sldId id="263" r:id="rId10"/>
    <p:sldId id="264" r:id="rId11"/>
    <p:sldId id="265" r:id="rId12"/>
    <p:sldId id="268" r:id="rId13"/>
  </p:sldIdLst>
  <p:sldSz cx="12192000" cy="6858000"/>
  <p:notesSz cx="6858000" cy="9144000"/>
  <p:embeddedFontLst>
    <p:embeddedFont>
      <p:font typeface="Noto Sans Symbols" panose="020B0604020202020204" charset="0"/>
      <p:regular r:id="rId15"/>
      <p:bold r:id="rId16"/>
    </p:embeddedFont>
    <p:embeddedFont>
      <p:font typeface="Poppins" panose="00000500000000000000"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hrC6ERr4E/5Bj7V6ChDD7ROvBy+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4.fntdata"/><Relationship Id="rId26"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customschemas.google.com/relationships/presentationmetadata" Target="metadata"/><Relationship Id="rId5" Type="http://schemas.openxmlformats.org/officeDocument/2006/relationships/slide" Target="slides/slide3.xml"/><Relationship Id="rId15" Type="http://schemas.openxmlformats.org/officeDocument/2006/relationships/font" Target="fonts/font1.fntdata"/><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5.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CF91B0-25AB-4DFA-B184-293DD156034C}"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Arial"/>
              <a:sym typeface="Arial"/>
            </a:endParaRPr>
          </a:p>
        </p:txBody>
      </p:sp>
    </p:spTree>
    <p:extLst>
      <p:ext uri="{BB962C8B-B14F-4D97-AF65-F5344CB8AC3E}">
        <p14:creationId xmlns:p14="http://schemas.microsoft.com/office/powerpoint/2010/main" val="3327782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4" name="Google Shape;15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6" name="Google Shape;5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ext - 1col">
  <p:cSld name="Title Text - 1col">
    <p:spTree>
      <p:nvGrpSpPr>
        <p:cNvPr id="1" name="Shape 20"/>
        <p:cNvGrpSpPr/>
        <p:nvPr/>
      </p:nvGrpSpPr>
      <p:grpSpPr>
        <a:xfrm>
          <a:off x="0" y="0"/>
          <a:ext cx="0" cy="0"/>
          <a:chOff x="0" y="0"/>
          <a:chExt cx="0" cy="0"/>
        </a:xfrm>
      </p:grpSpPr>
      <p:sp>
        <p:nvSpPr>
          <p:cNvPr id="21" name="Google Shape;21;p19"/>
          <p:cNvSpPr txBox="1">
            <a:spLocks noGrp="1"/>
          </p:cNvSpPr>
          <p:nvPr>
            <p:ph type="body" idx="1"/>
          </p:nvPr>
        </p:nvSpPr>
        <p:spPr>
          <a:xfrm>
            <a:off x="399370" y="1449389"/>
            <a:ext cx="11393260" cy="5096388"/>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19"/>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ctrTitle" hasCustomPrompt="1"/>
          </p:nvPr>
        </p:nvSpPr>
        <p:spPr>
          <a:xfrm>
            <a:off x="2188573" y="3188147"/>
            <a:ext cx="7832271" cy="1600197"/>
          </a:xfrm>
          <a:prstGeom prst="rect">
            <a:avLst/>
          </a:prstGeom>
        </p:spPr>
        <p:txBody>
          <a:bodyPr anchor="ctr">
            <a:normAutofit/>
          </a:bodyPr>
          <a:lstStyle>
            <a:lvl1pPr algn="ctr">
              <a:defRPr sz="3200">
                <a:solidFill>
                  <a:schemeClr val="accent1"/>
                </a:solidFill>
                <a:latin typeface="+mn-lt"/>
                <a:ea typeface="Roboto Slab" pitchFamily="2" charset="0"/>
              </a:defRPr>
            </a:lvl1pPr>
          </a:lstStyle>
          <a:p>
            <a:r>
              <a:rPr lang="en-US" dirty="0"/>
              <a:t>End Slide</a:t>
            </a:r>
            <a:endParaRPr lang="el-GR" dirty="0"/>
          </a:p>
        </p:txBody>
      </p:sp>
      <p:pic>
        <p:nvPicPr>
          <p:cNvPr id="3" name="Picture 2">
            <a:extLst>
              <a:ext uri="{FF2B5EF4-FFF2-40B4-BE49-F238E27FC236}">
                <a16:creationId xmlns:a16="http://schemas.microsoft.com/office/drawing/2014/main" id="{E5B27FFA-DC85-8789-F6B0-63E931A21F4E}"/>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04572" y="228542"/>
            <a:ext cx="3382856" cy="2620299"/>
          </a:xfrm>
          <a:prstGeom prst="rect">
            <a:avLst/>
          </a:prstGeom>
          <a:noFill/>
          <a:ln>
            <a:noFill/>
          </a:ln>
        </p:spPr>
      </p:pic>
      <p:sp>
        <p:nvSpPr>
          <p:cNvPr id="12" name="TextBox 11">
            <a:extLst>
              <a:ext uri="{FF2B5EF4-FFF2-40B4-BE49-F238E27FC236}">
                <a16:creationId xmlns:a16="http://schemas.microsoft.com/office/drawing/2014/main" id="{F0D85085-CAD9-93F9-66BA-FA273A8D5A08}"/>
              </a:ext>
            </a:extLst>
          </p:cNvPr>
          <p:cNvSpPr txBox="1"/>
          <p:nvPr userDrawn="1"/>
        </p:nvSpPr>
        <p:spPr>
          <a:xfrm>
            <a:off x="3538330" y="5780782"/>
            <a:ext cx="8132740" cy="1077218"/>
          </a:xfrm>
          <a:prstGeom prst="rect">
            <a:avLst/>
          </a:prstGeom>
          <a:noFill/>
        </p:spPr>
        <p:txBody>
          <a:bodyPr wrap="square" rtlCol="0">
            <a:spAutoFit/>
          </a:bodyPr>
          <a:lstStyle/>
          <a:p>
            <a:r>
              <a:rPr lang="en-US" sz="1400" b="0" i="0" kern="1200" dirty="0">
                <a:solidFill>
                  <a:schemeClr val="bg2"/>
                </a:solidFill>
                <a:effectLst/>
                <a:latin typeface="+mn-lt"/>
                <a:ea typeface="+mn-ea"/>
                <a:cs typeface="+mn-cs"/>
              </a:rPr>
              <a:t>The EMERGE: </a:t>
            </a:r>
            <a:r>
              <a:rPr lang="en-US" sz="1400" b="0" i="0" kern="1200" dirty="0" err="1">
                <a:solidFill>
                  <a:schemeClr val="bg2"/>
                </a:solidFill>
                <a:effectLst/>
                <a:latin typeface="+mn-lt"/>
                <a:ea typeface="+mn-ea"/>
                <a:cs typeface="+mn-cs"/>
              </a:rPr>
              <a:t>EMpowERinG</a:t>
            </a:r>
            <a:r>
              <a:rPr lang="en-US" sz="1400" b="0" i="0" kern="1200" dirty="0">
                <a:solidFill>
                  <a:schemeClr val="bg2"/>
                </a:solidFill>
                <a:effectLst/>
                <a:latin typeface="+mn-lt"/>
                <a:ea typeface="+mn-ea"/>
                <a:cs typeface="+mn-cs"/>
              </a:rPr>
              <a:t> civic Engagement and participation project benefits from a grant under the Active Citizens Fund Cyprus </a:t>
            </a:r>
            <a:r>
              <a:rPr lang="en-US" sz="1400" b="0" i="0" kern="1200" dirty="0" err="1">
                <a:solidFill>
                  <a:schemeClr val="bg2"/>
                </a:solidFill>
                <a:effectLst/>
                <a:latin typeface="+mn-lt"/>
                <a:ea typeface="+mn-ea"/>
                <a:cs typeface="+mn-cs"/>
              </a:rPr>
              <a:t>programme,funded</a:t>
            </a:r>
            <a:r>
              <a:rPr lang="en-US" sz="1400" b="0" i="0" kern="1200" dirty="0">
                <a:solidFill>
                  <a:schemeClr val="bg2"/>
                </a:solidFill>
                <a:effectLst/>
                <a:latin typeface="+mn-lt"/>
                <a:ea typeface="+mn-ea"/>
                <a:cs typeface="+mn-cs"/>
              </a:rPr>
              <a:t> by Iceland, Liechtenstein and Norway, through the EEA and Norway Grants 2014-2021. [Project Number: 29_ACF CY_CARDET]</a:t>
            </a:r>
          </a:p>
          <a:p>
            <a:br>
              <a:rPr lang="en-US" sz="1050" dirty="0">
                <a:solidFill>
                  <a:schemeClr val="bg2"/>
                </a:solidFill>
              </a:rPr>
            </a:br>
            <a:endParaRPr lang="en-US" sz="1050" kern="1200" dirty="0">
              <a:solidFill>
                <a:schemeClr val="bg2"/>
              </a:solidFill>
              <a:effectLst/>
              <a:latin typeface="+mn-lt"/>
              <a:ea typeface="+mn-ea"/>
              <a:cs typeface="+mn-cs"/>
            </a:endParaRPr>
          </a:p>
        </p:txBody>
      </p:sp>
      <p:pic>
        <p:nvPicPr>
          <p:cNvPr id="14" name="Picture 13">
            <a:extLst>
              <a:ext uri="{FF2B5EF4-FFF2-40B4-BE49-F238E27FC236}">
                <a16:creationId xmlns:a16="http://schemas.microsoft.com/office/drawing/2014/main" id="{FADB2553-1790-7930-0462-00B75671622A}"/>
              </a:ext>
            </a:extLst>
          </p:cNvPr>
          <p:cNvPicPr>
            <a:picLocks noChangeAspect="1"/>
          </p:cNvPicPr>
          <p:nvPr userDrawn="1"/>
        </p:nvPicPr>
        <p:blipFill>
          <a:blip r:embed="rId3">
            <a:clrChange>
              <a:clrFrom>
                <a:srgbClr val="FFFFFF"/>
              </a:clrFrom>
              <a:clrTo>
                <a:srgbClr val="FFFFFF">
                  <a:alpha val="0"/>
                </a:srgbClr>
              </a:clrTo>
            </a:clrChange>
          </a:blip>
          <a:stretch>
            <a:fillRect/>
          </a:stretch>
        </p:blipFill>
        <p:spPr>
          <a:xfrm>
            <a:off x="659936" y="5592418"/>
            <a:ext cx="2516506" cy="882412"/>
          </a:xfrm>
          <a:prstGeom prst="rect">
            <a:avLst/>
          </a:prstGeom>
        </p:spPr>
      </p:pic>
    </p:spTree>
    <p:extLst>
      <p:ext uri="{BB962C8B-B14F-4D97-AF65-F5344CB8AC3E}">
        <p14:creationId xmlns:p14="http://schemas.microsoft.com/office/powerpoint/2010/main" val="58215660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Content - 2col">
  <p:cSld name="Title Content - 2col">
    <p:spTree>
      <p:nvGrpSpPr>
        <p:cNvPr id="1" name="Shape 23"/>
        <p:cNvGrpSpPr/>
        <p:nvPr/>
      </p:nvGrpSpPr>
      <p:grpSpPr>
        <a:xfrm>
          <a:off x="0" y="0"/>
          <a:ext cx="0" cy="0"/>
          <a:chOff x="0" y="0"/>
          <a:chExt cx="0" cy="0"/>
        </a:xfrm>
      </p:grpSpPr>
      <p:sp>
        <p:nvSpPr>
          <p:cNvPr id="24" name="Google Shape;24;p24"/>
          <p:cNvSpPr txBox="1">
            <a:spLocks noGrp="1"/>
          </p:cNvSpPr>
          <p:nvPr>
            <p:ph type="body" idx="1"/>
          </p:nvPr>
        </p:nvSpPr>
        <p:spPr>
          <a:xfrm>
            <a:off x="399370" y="1332411"/>
            <a:ext cx="5518830" cy="5265240"/>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24"/>
          <p:cNvSpPr txBox="1">
            <a:spLocks noGrp="1"/>
          </p:cNvSpPr>
          <p:nvPr>
            <p:ph type="body" idx="2"/>
          </p:nvPr>
        </p:nvSpPr>
        <p:spPr>
          <a:xfrm>
            <a:off x="6273801" y="1332411"/>
            <a:ext cx="5518830" cy="5265240"/>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24"/>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ubtitle Text - 1col">
  <p:cSld name="Title Subtitle Text - 1col">
    <p:spTree>
      <p:nvGrpSpPr>
        <p:cNvPr id="1" name="Shape 27"/>
        <p:cNvGrpSpPr/>
        <p:nvPr/>
      </p:nvGrpSpPr>
      <p:grpSpPr>
        <a:xfrm>
          <a:off x="0" y="0"/>
          <a:ext cx="0" cy="0"/>
          <a:chOff x="0" y="0"/>
          <a:chExt cx="0" cy="0"/>
        </a:xfrm>
      </p:grpSpPr>
      <p:sp>
        <p:nvSpPr>
          <p:cNvPr id="28" name="Google Shape;28;p25"/>
          <p:cNvSpPr txBox="1">
            <a:spLocks noGrp="1"/>
          </p:cNvSpPr>
          <p:nvPr>
            <p:ph type="body" idx="1"/>
          </p:nvPr>
        </p:nvSpPr>
        <p:spPr>
          <a:xfrm>
            <a:off x="399370" y="1285794"/>
            <a:ext cx="11393260" cy="506611"/>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25"/>
          <p:cNvSpPr txBox="1">
            <a:spLocks noGrp="1"/>
          </p:cNvSpPr>
          <p:nvPr>
            <p:ph type="body" idx="2"/>
          </p:nvPr>
        </p:nvSpPr>
        <p:spPr>
          <a:xfrm>
            <a:off x="399370" y="2046514"/>
            <a:ext cx="5518830" cy="4551135"/>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25"/>
          <p:cNvSpPr txBox="1">
            <a:spLocks noGrp="1"/>
          </p:cNvSpPr>
          <p:nvPr>
            <p:ph type="body" idx="3"/>
          </p:nvPr>
        </p:nvSpPr>
        <p:spPr>
          <a:xfrm>
            <a:off x="6273801" y="2046514"/>
            <a:ext cx="5518830" cy="4551135"/>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1" name="Google Shape;31;p25"/>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FEF7D1"/>
        </a:solidFill>
        <a:effectLst/>
      </p:bgPr>
    </p:bg>
    <p:spTree>
      <p:nvGrpSpPr>
        <p:cNvPr id="1" name="Shape 32"/>
        <p:cNvGrpSpPr/>
        <p:nvPr/>
      </p:nvGrpSpPr>
      <p:grpSpPr>
        <a:xfrm>
          <a:off x="0" y="0"/>
          <a:ext cx="0" cy="0"/>
          <a:chOff x="0" y="0"/>
          <a:chExt cx="0" cy="0"/>
        </a:xfrm>
      </p:grpSpPr>
      <p:sp>
        <p:nvSpPr>
          <p:cNvPr id="33" name="Google Shape;33;p22"/>
          <p:cNvSpPr/>
          <p:nvPr/>
        </p:nvSpPr>
        <p:spPr>
          <a:xfrm>
            <a:off x="0" y="0"/>
            <a:ext cx="12192000" cy="6858000"/>
          </a:xfrm>
          <a:prstGeom prst="rect">
            <a:avLst/>
          </a:prstGeom>
          <a:solidFill>
            <a:srgbClr val="D2F1E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4" name="Google Shape;34;p22"/>
          <p:cNvSpPr txBox="1">
            <a:spLocks noGrp="1"/>
          </p:cNvSpPr>
          <p:nvPr>
            <p:ph type="ctrTitle"/>
          </p:nvPr>
        </p:nvSpPr>
        <p:spPr>
          <a:xfrm>
            <a:off x="2188573" y="3188147"/>
            <a:ext cx="7832271" cy="1600197"/>
          </a:xfrm>
          <a:prstGeom prst="rect">
            <a:avLst/>
          </a:prstGeom>
          <a:noFill/>
          <a:ln>
            <a:noFill/>
          </a:ln>
        </p:spPr>
        <p:txBody>
          <a:bodyPr spcFirstLastPara="1" wrap="square" lIns="0" tIns="0" rIns="0" bIns="0" anchor="ctr" anchorCtr="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5" name="Google Shape;35;p22"/>
          <p:cNvPicPr preferRelativeResize="0"/>
          <p:nvPr/>
        </p:nvPicPr>
        <p:blipFill rotWithShape="1">
          <a:blip r:embed="rId2">
            <a:alphaModFix/>
          </a:blip>
          <a:srcRect/>
          <a:stretch/>
        </p:blipFill>
        <p:spPr>
          <a:xfrm>
            <a:off x="4404572" y="228542"/>
            <a:ext cx="3382856" cy="2620299"/>
          </a:xfrm>
          <a:prstGeom prst="rect">
            <a:avLst/>
          </a:prstGeom>
          <a:noFill/>
          <a:ln>
            <a:noFill/>
          </a:ln>
        </p:spPr>
      </p:pic>
      <p:sp>
        <p:nvSpPr>
          <p:cNvPr id="36" name="Google Shape;36;p22"/>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37" name="Google Shape;37;p22"/>
          <p:cNvPicPr preferRelativeResize="0"/>
          <p:nvPr/>
        </p:nvPicPr>
        <p:blipFill rotWithShape="1">
          <a:blip r:embed="rId3">
            <a:alphaModFix/>
          </a:blip>
          <a:srcRect/>
          <a:stretch/>
        </p:blipFill>
        <p:spPr>
          <a:xfrm>
            <a:off x="659936" y="6051476"/>
            <a:ext cx="1509686" cy="529371"/>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 1col">
    <p:spTree>
      <p:nvGrpSpPr>
        <p:cNvPr id="1" name=""/>
        <p:cNvGrpSpPr/>
        <p:nvPr/>
      </p:nvGrpSpPr>
      <p:grpSpPr>
        <a:xfrm>
          <a:off x="0" y="0"/>
          <a:ext cx="0" cy="0"/>
          <a:chOff x="0" y="0"/>
          <a:chExt cx="0" cy="0"/>
        </a:xfrm>
      </p:grpSpPr>
      <p:sp>
        <p:nvSpPr>
          <p:cNvPr id="5" name="Content Placeholder 3"/>
          <p:cNvSpPr>
            <a:spLocks noGrp="1"/>
          </p:cNvSpPr>
          <p:nvPr>
            <p:ph sz="quarter" idx="12" hasCustomPrompt="1"/>
          </p:nvPr>
        </p:nvSpPr>
        <p:spPr>
          <a:xfrm>
            <a:off x="399370" y="1449389"/>
            <a:ext cx="11393260" cy="5096388"/>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3956917234"/>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Content - 2col">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399369" y="1258817"/>
            <a:ext cx="11393261" cy="500784"/>
          </a:xfrm>
          <a:prstGeom prst="rect">
            <a:avLst/>
          </a:prstGeom>
          <a:noFill/>
        </p:spPr>
        <p:txBody>
          <a:bodyPr lIns="0" tIns="0" rIns="0" bIns="0" anchor="ctr" anchorCtr="0"/>
          <a:lstStyle>
            <a:lvl1pPr>
              <a:defRPr sz="2000" b="1" baseline="0">
                <a:solidFill>
                  <a:schemeClr val="accent3"/>
                </a:solidFill>
                <a:latin typeface="+mn-lt"/>
              </a:defRPr>
            </a:lvl1pPr>
          </a:lstStyle>
          <a:p>
            <a:pPr lvl="0"/>
            <a:r>
              <a:rPr lang="en-US" dirty="0"/>
              <a:t>Subtitle title goes here</a:t>
            </a:r>
            <a:endParaRPr lang="el-GR" dirty="0"/>
          </a:p>
        </p:txBody>
      </p:sp>
      <p:sp>
        <p:nvSpPr>
          <p:cNvPr id="8" name="Content Placeholder 3"/>
          <p:cNvSpPr>
            <a:spLocks noGrp="1"/>
          </p:cNvSpPr>
          <p:nvPr>
            <p:ph sz="quarter" idx="12" hasCustomPrompt="1"/>
          </p:nvPr>
        </p:nvSpPr>
        <p:spPr>
          <a:xfrm>
            <a:off x="399370" y="1994263"/>
            <a:ext cx="11393260" cy="4603389"/>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4223132448"/>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 2col">
    <p:spTree>
      <p:nvGrpSpPr>
        <p:cNvPr id="1" name=""/>
        <p:cNvGrpSpPr/>
        <p:nvPr/>
      </p:nvGrpSpPr>
      <p:grpSpPr>
        <a:xfrm>
          <a:off x="0" y="0"/>
          <a:ext cx="0" cy="0"/>
          <a:chOff x="0" y="0"/>
          <a:chExt cx="0" cy="0"/>
        </a:xfrm>
      </p:grpSpPr>
      <p:sp>
        <p:nvSpPr>
          <p:cNvPr id="5" name="Content Placeholder 3"/>
          <p:cNvSpPr>
            <a:spLocks noGrp="1"/>
          </p:cNvSpPr>
          <p:nvPr>
            <p:ph sz="quarter" idx="11" hasCustomPrompt="1"/>
          </p:nvPr>
        </p:nvSpPr>
        <p:spPr>
          <a:xfrm>
            <a:off x="399370" y="1332411"/>
            <a:ext cx="5518830" cy="5265240"/>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6" name="Content Placeholder 3"/>
          <p:cNvSpPr>
            <a:spLocks noGrp="1"/>
          </p:cNvSpPr>
          <p:nvPr>
            <p:ph sz="quarter" idx="12" hasCustomPrompt="1"/>
          </p:nvPr>
        </p:nvSpPr>
        <p:spPr>
          <a:xfrm>
            <a:off x="6273801" y="1332411"/>
            <a:ext cx="5518830" cy="5265240"/>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1151146780"/>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Text - 1col">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399370" y="1285794"/>
            <a:ext cx="11393260" cy="506611"/>
          </a:xfrm>
          <a:prstGeom prst="rect">
            <a:avLst/>
          </a:prstGeom>
          <a:noFill/>
        </p:spPr>
        <p:txBody>
          <a:bodyPr lIns="0" tIns="0" rIns="0" bIns="0" anchor="ctr" anchorCtr="0"/>
          <a:lstStyle>
            <a:lvl1pPr marL="0" marR="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sz="2000" b="1" baseline="0">
                <a:solidFill>
                  <a:schemeClr val="accent3"/>
                </a:solidFill>
                <a:latin typeface="+mn-lt"/>
              </a:defRPr>
            </a:lvl1pPr>
          </a:lstStyle>
          <a:p>
            <a:pPr marL="0" marR="0" lvl="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l-GR" dirty="0"/>
          </a:p>
        </p:txBody>
      </p:sp>
      <p:sp>
        <p:nvSpPr>
          <p:cNvPr id="9" name="Content Placeholder 3"/>
          <p:cNvSpPr>
            <a:spLocks noGrp="1"/>
          </p:cNvSpPr>
          <p:nvPr>
            <p:ph sz="quarter" idx="11" hasCustomPrompt="1"/>
          </p:nvPr>
        </p:nvSpPr>
        <p:spPr>
          <a:xfrm>
            <a:off x="399370" y="2046514"/>
            <a:ext cx="5518830" cy="4551135"/>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11" name="Content Placeholder 3"/>
          <p:cNvSpPr>
            <a:spLocks noGrp="1"/>
          </p:cNvSpPr>
          <p:nvPr>
            <p:ph sz="quarter" idx="12" hasCustomPrompt="1"/>
          </p:nvPr>
        </p:nvSpPr>
        <p:spPr>
          <a:xfrm>
            <a:off x="6273801" y="2046514"/>
            <a:ext cx="5518830" cy="4551135"/>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3451634643"/>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CC0E5B-551A-C200-D982-1775550B4D55}"/>
              </a:ext>
            </a:extLst>
          </p:cNvPr>
          <p:cNvPicPr>
            <a:picLocks noChangeAspect="1"/>
          </p:cNvPicPr>
          <p:nvPr userDrawn="1"/>
        </p:nvPicPr>
        <p:blipFill>
          <a:blip r:embed="rId2"/>
          <a:stretch>
            <a:fillRect/>
          </a:stretch>
        </p:blipFill>
        <p:spPr>
          <a:xfrm>
            <a:off x="659935" y="3025833"/>
            <a:ext cx="10595497" cy="2709804"/>
          </a:xfrm>
          <a:prstGeom prst="rect">
            <a:avLst/>
          </a:prstGeom>
        </p:spPr>
      </p:pic>
      <p:sp>
        <p:nvSpPr>
          <p:cNvPr id="2" name="Title 1"/>
          <p:cNvSpPr>
            <a:spLocks noGrp="1"/>
          </p:cNvSpPr>
          <p:nvPr>
            <p:ph type="ctrTitle"/>
          </p:nvPr>
        </p:nvSpPr>
        <p:spPr>
          <a:xfrm>
            <a:off x="5886994" y="447930"/>
            <a:ext cx="6010271" cy="875935"/>
          </a:xfrm>
          <a:prstGeom prst="rect">
            <a:avLst/>
          </a:prstGeom>
          <a:noFill/>
        </p:spPr>
        <p:txBody>
          <a:bodyPr anchor="t">
            <a:normAutofit/>
          </a:bodyPr>
          <a:lstStyle>
            <a:lvl1pPr algn="l">
              <a:defRPr sz="3600" b="1">
                <a:solidFill>
                  <a:schemeClr val="accent3"/>
                </a:solidFill>
                <a:latin typeface="+mn-lt"/>
                <a:ea typeface="Roboto Slab" pitchFamily="2" charset="0"/>
              </a:defRPr>
            </a:lvl1pPr>
          </a:lstStyle>
          <a:p>
            <a:endParaRPr lang="el-GR" dirty="0"/>
          </a:p>
        </p:txBody>
      </p:sp>
      <p:sp>
        <p:nvSpPr>
          <p:cNvPr id="3" name="Subtitle 2"/>
          <p:cNvSpPr>
            <a:spLocks noGrp="1"/>
          </p:cNvSpPr>
          <p:nvPr>
            <p:ph type="subTitle" idx="1"/>
          </p:nvPr>
        </p:nvSpPr>
        <p:spPr>
          <a:xfrm>
            <a:off x="5886994" y="1532311"/>
            <a:ext cx="6010271" cy="632981"/>
          </a:xfrm>
          <a:prstGeom prst="rect">
            <a:avLst/>
          </a:prstGeom>
          <a:noFill/>
        </p:spPr>
        <p:txBody>
          <a:bodyPr lIns="0" tIns="0" rIns="0" bIns="0"/>
          <a:lstStyle>
            <a:lvl1pPr marL="0" indent="0" algn="l">
              <a:buNone/>
              <a:defRPr sz="2400" b="1" baseline="0">
                <a:solidFill>
                  <a:schemeClr val="accent1"/>
                </a:solidFill>
                <a:latin typeface="+mn-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endParaRPr lang="en-US" dirty="0"/>
          </a:p>
        </p:txBody>
      </p:sp>
      <p:pic>
        <p:nvPicPr>
          <p:cNvPr id="6" name="Picture 5">
            <a:extLst>
              <a:ext uri="{FF2B5EF4-FFF2-40B4-BE49-F238E27FC236}">
                <a16:creationId xmlns:a16="http://schemas.microsoft.com/office/drawing/2014/main" id="{B54964F8-121F-57B2-47D8-F86F3B4D4F0E}"/>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9936" y="1885953"/>
            <a:ext cx="2404998" cy="1862868"/>
          </a:xfrm>
          <a:prstGeom prst="rect">
            <a:avLst/>
          </a:prstGeom>
          <a:noFill/>
          <a:ln>
            <a:noFill/>
          </a:ln>
        </p:spPr>
      </p:pic>
      <p:pic>
        <p:nvPicPr>
          <p:cNvPr id="8" name="Picture 7">
            <a:extLst>
              <a:ext uri="{FF2B5EF4-FFF2-40B4-BE49-F238E27FC236}">
                <a16:creationId xmlns:a16="http://schemas.microsoft.com/office/drawing/2014/main" id="{5C45349E-CFF6-BAE9-0277-9AFEC2E63CB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13524" y="2095617"/>
            <a:ext cx="3650673" cy="3650673"/>
          </a:xfrm>
          <a:prstGeom prst="rect">
            <a:avLst/>
          </a:prstGeom>
        </p:spPr>
      </p:pic>
      <p:pic>
        <p:nvPicPr>
          <p:cNvPr id="9" name="Picture 8">
            <a:extLst>
              <a:ext uri="{FF2B5EF4-FFF2-40B4-BE49-F238E27FC236}">
                <a16:creationId xmlns:a16="http://schemas.microsoft.com/office/drawing/2014/main" id="{57EF2A2C-4A0F-40E6-66B7-87D38D7ADA20}"/>
              </a:ext>
            </a:extLst>
          </p:cNvPr>
          <p:cNvPicPr>
            <a:picLocks noChangeAspect="1"/>
          </p:cNvPicPr>
          <p:nvPr userDrawn="1"/>
        </p:nvPicPr>
        <p:blipFill>
          <a:blip r:embed="rId5"/>
          <a:stretch>
            <a:fillRect/>
          </a:stretch>
        </p:blipFill>
        <p:spPr>
          <a:xfrm>
            <a:off x="661070" y="424087"/>
            <a:ext cx="2408472" cy="844530"/>
          </a:xfrm>
          <a:prstGeom prst="rect">
            <a:avLst/>
          </a:prstGeom>
        </p:spPr>
      </p:pic>
      <p:sp>
        <p:nvSpPr>
          <p:cNvPr id="10" name="TextBox 9">
            <a:extLst>
              <a:ext uri="{FF2B5EF4-FFF2-40B4-BE49-F238E27FC236}">
                <a16:creationId xmlns:a16="http://schemas.microsoft.com/office/drawing/2014/main" id="{F0D85085-CAD9-93F9-66BA-FA273A8D5A08}"/>
              </a:ext>
            </a:extLst>
          </p:cNvPr>
          <p:cNvSpPr txBox="1"/>
          <p:nvPr userDrawn="1"/>
        </p:nvSpPr>
        <p:spPr>
          <a:xfrm>
            <a:off x="659935" y="5929501"/>
            <a:ext cx="11011135" cy="846386"/>
          </a:xfrm>
          <a:prstGeom prst="rect">
            <a:avLst/>
          </a:prstGeom>
          <a:noFill/>
        </p:spPr>
        <p:txBody>
          <a:bodyPr wrap="square" rtlCol="0">
            <a:spAutoFit/>
          </a:bodyPr>
          <a:lstStyle/>
          <a:p>
            <a:r>
              <a:rPr lang="en-US" sz="1400" b="0" i="0" kern="1200" dirty="0">
                <a:solidFill>
                  <a:schemeClr val="tx2"/>
                </a:solidFill>
                <a:effectLst/>
                <a:latin typeface="+mn-lt"/>
                <a:ea typeface="+mn-ea"/>
                <a:cs typeface="+mn-cs"/>
              </a:rPr>
              <a:t>The EMERGE: </a:t>
            </a:r>
            <a:r>
              <a:rPr lang="en-US" sz="1400" b="0" i="0" kern="1200" dirty="0" err="1">
                <a:solidFill>
                  <a:schemeClr val="tx2"/>
                </a:solidFill>
                <a:effectLst/>
                <a:latin typeface="+mn-lt"/>
                <a:ea typeface="+mn-ea"/>
                <a:cs typeface="+mn-cs"/>
              </a:rPr>
              <a:t>EMpowERinG</a:t>
            </a:r>
            <a:r>
              <a:rPr lang="en-US" sz="1400" b="0" i="0" kern="1200" dirty="0">
                <a:solidFill>
                  <a:schemeClr val="tx2"/>
                </a:solidFill>
                <a:effectLst/>
                <a:latin typeface="+mn-lt"/>
                <a:ea typeface="+mn-ea"/>
                <a:cs typeface="+mn-cs"/>
              </a:rPr>
              <a:t> civic Engagement and participation project benefits from a grant under the Active Citizens Fund Cyprus </a:t>
            </a:r>
            <a:r>
              <a:rPr lang="en-US" sz="1400" b="0" i="0" kern="1200" dirty="0" err="1">
                <a:solidFill>
                  <a:schemeClr val="tx2"/>
                </a:solidFill>
                <a:effectLst/>
                <a:latin typeface="+mn-lt"/>
                <a:ea typeface="+mn-ea"/>
                <a:cs typeface="+mn-cs"/>
              </a:rPr>
              <a:t>programme,funded</a:t>
            </a:r>
            <a:r>
              <a:rPr lang="en-US" sz="1400" b="0" i="0" kern="1200" dirty="0">
                <a:solidFill>
                  <a:schemeClr val="tx2"/>
                </a:solidFill>
                <a:effectLst/>
                <a:latin typeface="+mn-lt"/>
                <a:ea typeface="+mn-ea"/>
                <a:cs typeface="+mn-cs"/>
              </a:rPr>
              <a:t> by Iceland, Liechtenstein and Norway, through the EEA and Norway Grants 2014-2021. [Project Number: 29_ACF CY_CARDET]</a:t>
            </a:r>
          </a:p>
          <a:p>
            <a:br>
              <a:rPr lang="en-US" sz="1050" dirty="0">
                <a:solidFill>
                  <a:schemeClr val="bg2"/>
                </a:solidFill>
              </a:rPr>
            </a:br>
            <a:endParaRPr lang="en-US" sz="1050" kern="1200" dirty="0">
              <a:solidFill>
                <a:schemeClr val="bg2"/>
              </a:solidFill>
              <a:effectLst/>
              <a:latin typeface="+mn-lt"/>
              <a:ea typeface="+mn-ea"/>
              <a:cs typeface="+mn-cs"/>
            </a:endParaRPr>
          </a:p>
        </p:txBody>
      </p:sp>
    </p:spTree>
    <p:extLst>
      <p:ext uri="{BB962C8B-B14F-4D97-AF65-F5344CB8AC3E}">
        <p14:creationId xmlns:p14="http://schemas.microsoft.com/office/powerpoint/2010/main" val="219110615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p:nvPr/>
        </p:nvSpPr>
        <p:spPr>
          <a:xfrm>
            <a:off x="0" y="1"/>
            <a:ext cx="12192000" cy="1071154"/>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1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2800"/>
              <a:buFont typeface="Calibri"/>
              <a:buNone/>
              <a:defRPr sz="28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1"/>
            <a:ext cx="12192000" cy="10711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itle Placeholder 7"/>
          <p:cNvSpPr>
            <a:spLocks noGrp="1"/>
          </p:cNvSpPr>
          <p:nvPr>
            <p:ph type="title"/>
          </p:nvPr>
        </p:nvSpPr>
        <p:spPr>
          <a:xfrm>
            <a:off x="399370" y="174449"/>
            <a:ext cx="11393260" cy="675444"/>
          </a:xfrm>
          <a:prstGeom prst="rect">
            <a:avLst/>
          </a:prstGeom>
        </p:spPr>
        <p:txBody>
          <a:bodyPr vert="horz" lIns="0" tIns="0" rIns="0" bIns="0" rtlCol="0" anchor="ctr">
            <a:noAutofit/>
          </a:bodyPr>
          <a:lstStyle/>
          <a:p>
            <a:endParaRPr lang="el-GR" dirty="0"/>
          </a:p>
        </p:txBody>
      </p:sp>
    </p:spTree>
    <p:extLst>
      <p:ext uri="{BB962C8B-B14F-4D97-AF65-F5344CB8AC3E}">
        <p14:creationId xmlns:p14="http://schemas.microsoft.com/office/powerpoint/2010/main" val="370577581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txStyles>
    <p:titleStyle>
      <a:lvl1pPr algn="l" defTabSz="914377" rtl="0" eaLnBrk="1" latinLnBrk="0" hangingPunct="1">
        <a:lnSpc>
          <a:spcPct val="100000"/>
        </a:lnSpc>
        <a:spcBef>
          <a:spcPct val="0"/>
        </a:spcBef>
        <a:buNone/>
        <a:defRPr sz="2800" kern="1200">
          <a:solidFill>
            <a:schemeClr val="bg1"/>
          </a:solidFill>
          <a:latin typeface="+mn-lt"/>
          <a:ea typeface="Roboto Slab" pitchFamily="2" charset="0"/>
          <a:cs typeface="+mj-cs"/>
        </a:defRPr>
      </a:lvl1pPr>
    </p:titleStyle>
    <p:bodyStyle>
      <a:lvl1pPr marL="0" indent="0" algn="just" defTabSz="914377" rtl="0" eaLnBrk="1" latinLnBrk="0" hangingPunct="1">
        <a:lnSpc>
          <a:spcPct val="90000"/>
        </a:lnSpc>
        <a:spcBef>
          <a:spcPts val="1000"/>
        </a:spcBef>
        <a:buFont typeface="Arial" panose="020B0604020202020204" pitchFamily="34" charset="0"/>
        <a:buNone/>
        <a:defRPr sz="2200" kern="1200">
          <a:solidFill>
            <a:schemeClr val="bg2"/>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youtube.com/watch?v=T0U0qxpxUCw"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21624" y="447930"/>
            <a:ext cx="6975641" cy="958839"/>
          </a:xfrm>
        </p:spPr>
        <p:txBody>
          <a:bodyPr>
            <a:normAutofit/>
          </a:bodyPr>
          <a:lstStyle/>
          <a:p>
            <a:r>
              <a:rPr lang="en-GB" sz="2400" b="0" dirty="0" err="1"/>
              <a:t>Ενότητ</a:t>
            </a:r>
            <a:r>
              <a:rPr lang="en-GB" sz="2400" b="0" dirty="0"/>
              <a:t>α 2</a:t>
            </a:r>
            <a:br>
              <a:rPr lang="en-GB" sz="3200" dirty="0"/>
            </a:br>
            <a:r>
              <a:rPr lang="en-GB" sz="3200" dirty="0"/>
              <a:t>Στρατηγικός σχεδιασμός</a:t>
            </a:r>
            <a:endParaRPr lang="el-GR" sz="4800" dirty="0"/>
          </a:p>
        </p:txBody>
      </p:sp>
      <p:sp>
        <p:nvSpPr>
          <p:cNvPr id="2" name="Google Shape;56;p1">
            <a:extLst>
              <a:ext uri="{FF2B5EF4-FFF2-40B4-BE49-F238E27FC236}">
                <a16:creationId xmlns:a16="http://schemas.microsoft.com/office/drawing/2014/main" id="{121B42C0-5984-4347-C628-C7A0AB437A24}"/>
              </a:ext>
            </a:extLst>
          </p:cNvPr>
          <p:cNvSpPr/>
          <p:nvPr/>
        </p:nvSpPr>
        <p:spPr>
          <a:xfrm>
            <a:off x="4921624" y="1475363"/>
            <a:ext cx="6975641" cy="732279"/>
          </a:xfrm>
          <a:prstGeom prst="rect">
            <a:avLst/>
          </a:prstGeom>
          <a:solidFill>
            <a:srgbClr val="EB5353"/>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FFFFFF"/>
              </a:solidFill>
              <a:effectLst/>
              <a:uLnTx/>
              <a:uFillTx/>
              <a:latin typeface="Arial"/>
              <a:ea typeface="+mn-ea"/>
              <a:cs typeface="Arial"/>
              <a:sym typeface="Arial"/>
            </a:endParaRPr>
          </a:p>
        </p:txBody>
      </p:sp>
      <p:sp>
        <p:nvSpPr>
          <p:cNvPr id="5" name="Google Shape;58;p1">
            <a:extLst>
              <a:ext uri="{FF2B5EF4-FFF2-40B4-BE49-F238E27FC236}">
                <a16:creationId xmlns:a16="http://schemas.microsoft.com/office/drawing/2014/main" id="{85504650-A9A6-D4EB-D6B1-FE7D455DFF8D}"/>
              </a:ext>
            </a:extLst>
          </p:cNvPr>
          <p:cNvSpPr txBox="1">
            <a:spLocks/>
          </p:cNvSpPr>
          <p:nvPr/>
        </p:nvSpPr>
        <p:spPr>
          <a:xfrm>
            <a:off x="5121237" y="1512388"/>
            <a:ext cx="6187647" cy="329114"/>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90000"/>
              </a:lnSpc>
              <a:spcBef>
                <a:spcPts val="1000"/>
              </a:spcBef>
              <a:spcAft>
                <a:spcPts val="0"/>
              </a:spcAft>
              <a:buClr>
                <a:schemeClr val="accent1"/>
              </a:buClr>
              <a:buSzPts val="2400"/>
              <a:buFont typeface="Arial"/>
              <a:buNone/>
              <a:defRPr sz="2400" b="1" i="0" u="none" strike="noStrike" cap="none">
                <a:solidFill>
                  <a:schemeClr val="accent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90000"/>
              </a:lnSpc>
              <a:spcBef>
                <a:spcPts val="0"/>
              </a:spcBef>
              <a:spcAft>
                <a:spcPts val="0"/>
              </a:spcAft>
              <a:buClr>
                <a:srgbClr val="EB5353"/>
              </a:buClr>
              <a:buSzPts val="2400"/>
              <a:buFont typeface="Arial"/>
              <a:buNone/>
              <a:tabLst/>
              <a:defRPr/>
            </a:pPr>
            <a:r>
              <a:rPr kumimoji="0" lang="el-GR" sz="2200" b="1" i="0" u="none" strike="noStrike" kern="0" cap="none" spc="0" normalizeH="0" baseline="0" noProof="0">
                <a:ln>
                  <a:noFill/>
                </a:ln>
                <a:solidFill>
                  <a:srgbClr val="FFFFFF"/>
                </a:solidFill>
                <a:effectLst/>
                <a:uLnTx/>
                <a:uFillTx/>
                <a:latin typeface="Calibri"/>
                <a:ea typeface="Calibri"/>
                <a:cs typeface="Calibri"/>
                <a:sym typeface="Calibri"/>
              </a:rPr>
              <a:t>Υποε</a:t>
            </a:r>
            <a:r>
              <a:rPr kumimoji="0" lang="en-GB" sz="2200" b="1" i="0" u="none" strike="noStrike" kern="0" cap="none" spc="0" normalizeH="0" baseline="0" noProof="0">
                <a:ln>
                  <a:noFill/>
                </a:ln>
                <a:solidFill>
                  <a:srgbClr val="FFFFFF"/>
                </a:solidFill>
                <a:effectLst/>
                <a:uLnTx/>
                <a:uFillTx/>
                <a:latin typeface="Calibri"/>
                <a:ea typeface="Calibri"/>
                <a:cs typeface="Calibri"/>
                <a:sym typeface="Calibri"/>
              </a:rPr>
              <a:t>νότητα 3: Βήματα στρατηγικού σχεδιασμού </a:t>
            </a:r>
            <a:endParaRPr kumimoji="0" lang="el-GR" sz="2200" b="1" i="0" u="none" strike="noStrike" kern="0" cap="none" spc="0" normalizeH="0" baseline="0" noProof="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90000"/>
              </a:lnSpc>
              <a:spcBef>
                <a:spcPts val="0"/>
              </a:spcBef>
              <a:spcAft>
                <a:spcPts val="0"/>
              </a:spcAft>
              <a:buClr>
                <a:srgbClr val="EB5353"/>
              </a:buClr>
              <a:buSzPts val="2400"/>
              <a:buFont typeface="Arial"/>
              <a:buNone/>
              <a:tabLst/>
              <a:defRPr/>
            </a:pPr>
            <a:r>
              <a:rPr kumimoji="0" lang="en-GB" sz="2200" b="1" i="0" u="none" strike="noStrike" kern="0" cap="none" spc="0" normalizeH="0" baseline="0" noProof="0">
                <a:ln>
                  <a:noFill/>
                </a:ln>
                <a:solidFill>
                  <a:srgbClr val="FFFFFF"/>
                </a:solidFill>
                <a:effectLst/>
                <a:uLnTx/>
                <a:uFillTx/>
                <a:latin typeface="Calibri"/>
                <a:ea typeface="Calibri"/>
                <a:cs typeface="Calibri"/>
                <a:sym typeface="Calibri"/>
              </a:rPr>
              <a:t>για τις ΟΚ</a:t>
            </a:r>
            <a:r>
              <a:rPr kumimoji="0" lang="el-GR" sz="2200" b="1" i="0" u="none" strike="noStrike" kern="0" cap="none" spc="0" normalizeH="0" baseline="0" noProof="0">
                <a:ln>
                  <a:noFill/>
                </a:ln>
                <a:solidFill>
                  <a:srgbClr val="FFFFFF"/>
                </a:solidFill>
                <a:effectLst/>
                <a:uLnTx/>
                <a:uFillTx/>
                <a:latin typeface="Calibri"/>
                <a:ea typeface="Calibri"/>
                <a:cs typeface="Calibri"/>
                <a:sym typeface="Calibri"/>
              </a:rPr>
              <a:t>τ</a:t>
            </a:r>
            <a:r>
              <a:rPr kumimoji="0" lang="en-GB" sz="2200" b="1" i="0" u="none" strike="noStrike" kern="0" cap="none" spc="0" normalizeH="0" baseline="0" noProof="0">
                <a:ln>
                  <a:noFill/>
                </a:ln>
                <a:solidFill>
                  <a:srgbClr val="FFFFFF"/>
                </a:solidFill>
                <a:effectLst/>
                <a:uLnTx/>
                <a:uFillTx/>
                <a:latin typeface="Calibri"/>
                <a:ea typeface="Calibri"/>
                <a:cs typeface="Calibri"/>
                <a:sym typeface="Calibri"/>
              </a:rPr>
              <a:t>Π</a:t>
            </a:r>
            <a:endParaRPr kumimoji="0" lang="en-GB" sz="22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673139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Βήματα στρατηγικού σχεδιασμού | Φύλλο εργασίας</a:t>
            </a:r>
            <a:endParaRPr b="1" dirty="0"/>
          </a:p>
        </p:txBody>
      </p:sp>
      <p:sp>
        <p:nvSpPr>
          <p:cNvPr id="157" name="Google Shape;157;p13"/>
          <p:cNvSpPr txBox="1">
            <a:spLocks noGrp="1"/>
          </p:cNvSpPr>
          <p:nvPr>
            <p:ph type="body" idx="1"/>
          </p:nvPr>
        </p:nvSpPr>
        <p:spPr>
          <a:xfrm>
            <a:off x="2264229" y="1616766"/>
            <a:ext cx="4444481" cy="1977355"/>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0" tIns="0" rIns="0" bIns="0" anchor="t" anchorCtr="0">
            <a:noAutofit/>
          </a:bodyPr>
          <a:lstStyle/>
          <a:p>
            <a:pPr marL="0" lvl="0" indent="0" algn="ctr" rtl="0">
              <a:lnSpc>
                <a:spcPct val="90000"/>
              </a:lnSpc>
              <a:spcBef>
                <a:spcPts val="0"/>
              </a:spcBef>
              <a:spcAft>
                <a:spcPts val="0"/>
              </a:spcAft>
              <a:buClr>
                <a:schemeClr val="accent1"/>
              </a:buClr>
              <a:buSzPts val="1800"/>
              <a:buNone/>
            </a:pPr>
            <a:r>
              <a:rPr lang="en-GB" sz="1900" dirty="0" err="1">
                <a:solidFill>
                  <a:srgbClr val="FF0000"/>
                </a:solidFill>
                <a:latin typeface="Arial"/>
                <a:ea typeface="Arial"/>
                <a:cs typeface="Arial"/>
                <a:sym typeface="Arial"/>
              </a:rPr>
              <a:t>Βήμ</a:t>
            </a:r>
            <a:r>
              <a:rPr lang="en-GB" sz="1900" dirty="0">
                <a:solidFill>
                  <a:srgbClr val="FF0000"/>
                </a:solidFill>
                <a:latin typeface="Arial"/>
                <a:ea typeface="Arial"/>
                <a:cs typeface="Arial"/>
                <a:sym typeface="Arial"/>
              </a:rPr>
              <a:t>α 1:</a:t>
            </a:r>
            <a:endParaRPr dirty="0"/>
          </a:p>
          <a:p>
            <a:pPr marL="0" lvl="0" indent="0" algn="ctr" rtl="0">
              <a:lnSpc>
                <a:spcPct val="90000"/>
              </a:lnSpc>
              <a:spcBef>
                <a:spcPts val="0"/>
              </a:spcBef>
              <a:spcAft>
                <a:spcPts val="0"/>
              </a:spcAft>
              <a:buClr>
                <a:schemeClr val="accent1"/>
              </a:buClr>
              <a:buSzPts val="1800"/>
              <a:buNone/>
            </a:pPr>
            <a:endParaRPr sz="1900" dirty="0">
              <a:solidFill>
                <a:schemeClr val="dk1"/>
              </a:solidFill>
            </a:endParaRPr>
          </a:p>
          <a:p>
            <a:pPr marL="0" lvl="0" indent="0" algn="ctr" rtl="0">
              <a:lnSpc>
                <a:spcPct val="90000"/>
              </a:lnSpc>
              <a:spcBef>
                <a:spcPts val="0"/>
              </a:spcBef>
              <a:spcAft>
                <a:spcPts val="0"/>
              </a:spcAft>
              <a:buClr>
                <a:schemeClr val="accent1"/>
              </a:buClr>
              <a:buSzPts val="1800"/>
              <a:buNone/>
            </a:pPr>
            <a:r>
              <a:rPr lang="en-GB" sz="1600" dirty="0" err="1">
                <a:solidFill>
                  <a:schemeClr val="dk1"/>
                </a:solidFill>
                <a:latin typeface="Arial"/>
                <a:ea typeface="Arial"/>
                <a:cs typeface="Arial"/>
                <a:sym typeface="Arial"/>
              </a:rPr>
              <a:t>Οι</a:t>
            </a:r>
            <a:r>
              <a:rPr lang="en-GB" sz="1600" dirty="0">
                <a:solidFill>
                  <a:schemeClr val="dk1"/>
                </a:solidFill>
                <a:latin typeface="Arial"/>
                <a:ea typeface="Arial"/>
                <a:cs typeface="Arial"/>
                <a:sym typeface="Arial"/>
              </a:rPr>
              <a:t> </a:t>
            </a:r>
            <a:r>
              <a:rPr lang="en-GB" sz="1600" dirty="0" err="1">
                <a:solidFill>
                  <a:schemeClr val="dk1"/>
                </a:solidFill>
                <a:latin typeface="Arial"/>
                <a:ea typeface="Arial"/>
                <a:cs typeface="Arial"/>
                <a:sym typeface="Arial"/>
              </a:rPr>
              <a:t>συμμετέχοντες</a:t>
            </a:r>
            <a:r>
              <a:rPr lang="en-GB" sz="1600" dirty="0">
                <a:solidFill>
                  <a:schemeClr val="dk1"/>
                </a:solidFill>
                <a:latin typeface="Arial"/>
                <a:ea typeface="Arial"/>
                <a:cs typeface="Arial"/>
                <a:sym typeface="Arial"/>
              </a:rPr>
              <a:t> θα </a:t>
            </a:r>
            <a:r>
              <a:rPr lang="en-GB" sz="1600" dirty="0" err="1">
                <a:solidFill>
                  <a:schemeClr val="dk1"/>
                </a:solidFill>
                <a:latin typeface="Arial"/>
                <a:ea typeface="Arial"/>
                <a:cs typeface="Arial"/>
                <a:sym typeface="Arial"/>
              </a:rPr>
              <a:t>εργ</a:t>
            </a:r>
            <a:r>
              <a:rPr lang="en-GB" sz="1600" dirty="0">
                <a:solidFill>
                  <a:schemeClr val="dk1"/>
                </a:solidFill>
                <a:latin typeface="Arial"/>
                <a:ea typeface="Arial"/>
                <a:cs typeface="Arial"/>
                <a:sym typeface="Arial"/>
              </a:rPr>
              <a:t>αστούν σε ομάδες για να συζητήσουν πώς μπορούν να ενσωματωθούν αυτά τα βήματα στις υπάρχουσες πρακτικές τους και στα υπάρχοντα στρατηγικά σχέδια (εάν υπάρχουν).</a:t>
            </a:r>
            <a:endParaRPr dirty="0"/>
          </a:p>
          <a:p>
            <a:pPr marL="457200" marR="0" lvl="0" indent="-228600" algn="just" rtl="0">
              <a:lnSpc>
                <a:spcPct val="90000"/>
              </a:lnSpc>
              <a:spcBef>
                <a:spcPts val="1000"/>
              </a:spcBef>
              <a:spcAft>
                <a:spcPts val="0"/>
              </a:spcAft>
              <a:buClr>
                <a:srgbClr val="000000"/>
              </a:buClr>
              <a:buSzPts val="1800"/>
              <a:buFont typeface="Arial"/>
              <a:buNone/>
            </a:pPr>
            <a:endParaRPr dirty="0"/>
          </a:p>
        </p:txBody>
      </p:sp>
      <p:sp>
        <p:nvSpPr>
          <p:cNvPr id="158" name="Google Shape;158;p13"/>
          <p:cNvSpPr txBox="1"/>
          <p:nvPr/>
        </p:nvSpPr>
        <p:spPr>
          <a:xfrm>
            <a:off x="6540760" y="3102942"/>
            <a:ext cx="3676262" cy="1498872"/>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None/>
            </a:pPr>
            <a:r>
              <a:rPr lang="en-GB" sz="1900" b="0" i="0" u="none" strike="noStrike" cap="none" dirty="0" err="1">
                <a:solidFill>
                  <a:srgbClr val="FF0000"/>
                </a:solidFill>
                <a:latin typeface="Calibri"/>
                <a:ea typeface="Calibri"/>
                <a:cs typeface="Calibri"/>
                <a:sym typeface="Calibri"/>
              </a:rPr>
              <a:t>Βήμ</a:t>
            </a:r>
            <a:r>
              <a:rPr lang="en-GB" sz="1900" b="0" i="0" u="none" strike="noStrike" cap="none" dirty="0">
                <a:solidFill>
                  <a:srgbClr val="FF0000"/>
                </a:solidFill>
                <a:latin typeface="Calibri"/>
                <a:ea typeface="Calibri"/>
                <a:cs typeface="Calibri"/>
                <a:sym typeface="Calibri"/>
              </a:rPr>
              <a:t>α 2: </a:t>
            </a:r>
            <a:endParaRPr dirty="0"/>
          </a:p>
          <a:p>
            <a:pPr marL="0" marR="0" lvl="0" indent="0" algn="just" rtl="0">
              <a:lnSpc>
                <a:spcPct val="100000"/>
              </a:lnSpc>
              <a:spcBef>
                <a:spcPts val="0"/>
              </a:spcBef>
              <a:spcAft>
                <a:spcPts val="0"/>
              </a:spcAft>
              <a:buNone/>
            </a:pPr>
            <a:endParaRPr sz="1400" b="0"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GB" sz="1600" dirty="0" err="1">
                <a:solidFill>
                  <a:schemeClr val="dk1"/>
                </a:solidFill>
                <a:sym typeface="Calibri"/>
              </a:rPr>
              <a:t>Κάθε</a:t>
            </a:r>
            <a:r>
              <a:rPr lang="en-GB" sz="1600" dirty="0">
                <a:solidFill>
                  <a:schemeClr val="dk1"/>
                </a:solidFill>
                <a:sym typeface="Calibri"/>
              </a:rPr>
              <a:t> </a:t>
            </a:r>
            <a:r>
              <a:rPr lang="en-GB" sz="1600" dirty="0" err="1">
                <a:solidFill>
                  <a:schemeClr val="dk1"/>
                </a:solidFill>
                <a:sym typeface="Calibri"/>
              </a:rPr>
              <a:t>ομάδ</a:t>
            </a:r>
            <a:r>
              <a:rPr lang="en-GB" sz="1600" dirty="0">
                <a:solidFill>
                  <a:schemeClr val="dk1"/>
                </a:solidFill>
                <a:sym typeface="Calibri"/>
              </a:rPr>
              <a:t>α θα μοιραστεί τα συμπεράσματά της και θα καταλήξει στο πώς θα μπορούσε ενδεχομένως να προχωρήσει μπροστά.</a:t>
            </a:r>
            <a:endParaRPr sz="1600" dirty="0">
              <a:solidFill>
                <a:schemeClr val="dk1"/>
              </a:solidFill>
              <a:sym typeface="Calibri"/>
            </a:endParaRPr>
          </a:p>
        </p:txBody>
      </p:sp>
      <p:pic>
        <p:nvPicPr>
          <p:cNvPr id="159" name="Google Shape;159;p13"/>
          <p:cNvPicPr preferRelativeResize="0"/>
          <p:nvPr/>
        </p:nvPicPr>
        <p:blipFill>
          <a:blip r:embed="rId3">
            <a:alphaModFix/>
          </a:blip>
          <a:stretch>
            <a:fillRect/>
          </a:stretch>
        </p:blipFill>
        <p:spPr>
          <a:xfrm>
            <a:off x="707325" y="3905350"/>
            <a:ext cx="4077576" cy="266412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4103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3"/>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Βήματα για τον στρατηγικό σχεδιασμό</a:t>
            </a:r>
            <a:endParaRPr b="1" dirty="0"/>
          </a:p>
        </p:txBody>
      </p:sp>
      <p:grpSp>
        <p:nvGrpSpPr>
          <p:cNvPr id="59" name="Google Shape;59;p3"/>
          <p:cNvGrpSpPr/>
          <p:nvPr/>
        </p:nvGrpSpPr>
        <p:grpSpPr>
          <a:xfrm>
            <a:off x="9708100" y="3807351"/>
            <a:ext cx="2398263" cy="2584931"/>
            <a:chOff x="16745404" y="2287703"/>
            <a:chExt cx="5880975" cy="9651367"/>
          </a:xfrm>
        </p:grpSpPr>
        <p:sp>
          <p:nvSpPr>
            <p:cNvPr id="60" name="Google Shape;60;p3"/>
            <p:cNvSpPr/>
            <p:nvPr/>
          </p:nvSpPr>
          <p:spPr>
            <a:xfrm>
              <a:off x="16745404" y="10730600"/>
              <a:ext cx="5880975" cy="1208470"/>
            </a:xfrm>
            <a:custGeom>
              <a:avLst/>
              <a:gdLst/>
              <a:ahLst/>
              <a:cxnLst/>
              <a:rect l="l" t="t" r="r" b="b"/>
              <a:pathLst>
                <a:path w="6137" h="969" extrusionOk="0">
                  <a:moveTo>
                    <a:pt x="3068" y="0"/>
                  </a:moveTo>
                  <a:lnTo>
                    <a:pt x="3068" y="0"/>
                  </a:lnTo>
                  <a:cubicBezTo>
                    <a:pt x="1374" y="0"/>
                    <a:pt x="0" y="217"/>
                    <a:pt x="0" y="484"/>
                  </a:cubicBezTo>
                  <a:cubicBezTo>
                    <a:pt x="0" y="751"/>
                    <a:pt x="1374" y="968"/>
                    <a:pt x="3068" y="968"/>
                  </a:cubicBezTo>
                  <a:cubicBezTo>
                    <a:pt x="4762" y="968"/>
                    <a:pt x="6136" y="751"/>
                    <a:pt x="6136" y="484"/>
                  </a:cubicBezTo>
                  <a:cubicBezTo>
                    <a:pt x="6136" y="217"/>
                    <a:pt x="4762" y="0"/>
                    <a:pt x="3068" y="0"/>
                  </a:cubicBezTo>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61" name="Google Shape;61;p3"/>
            <p:cNvSpPr/>
            <p:nvPr/>
          </p:nvSpPr>
          <p:spPr>
            <a:xfrm>
              <a:off x="17563127" y="7133631"/>
              <a:ext cx="4129873" cy="4455532"/>
            </a:xfrm>
            <a:custGeom>
              <a:avLst/>
              <a:gdLst/>
              <a:ahLst/>
              <a:cxnLst/>
              <a:rect l="l" t="t" r="r" b="b"/>
              <a:pathLst>
                <a:path w="4129873" h="4455532" extrusionOk="0">
                  <a:moveTo>
                    <a:pt x="1667002" y="1007"/>
                  </a:moveTo>
                  <a:cubicBezTo>
                    <a:pt x="1719354" y="-6471"/>
                    <a:pt x="1767964" y="28429"/>
                    <a:pt x="1776690" y="80780"/>
                  </a:cubicBezTo>
                  <a:lnTo>
                    <a:pt x="1801936" y="240089"/>
                  </a:lnTo>
                  <a:lnTo>
                    <a:pt x="1878910" y="64941"/>
                  </a:lnTo>
                  <a:lnTo>
                    <a:pt x="4118778" y="4315875"/>
                  </a:lnTo>
                  <a:cubicBezTo>
                    <a:pt x="4143708" y="4361972"/>
                    <a:pt x="4125010" y="4419283"/>
                    <a:pt x="4078892" y="4444200"/>
                  </a:cubicBezTo>
                  <a:cubicBezTo>
                    <a:pt x="4031528" y="4469118"/>
                    <a:pt x="3974190" y="4451676"/>
                    <a:pt x="3949262" y="4404332"/>
                  </a:cubicBezTo>
                  <a:lnTo>
                    <a:pt x="1895114" y="502244"/>
                  </a:lnTo>
                  <a:lnTo>
                    <a:pt x="1857164" y="588574"/>
                  </a:lnTo>
                  <a:lnTo>
                    <a:pt x="2367504" y="3808876"/>
                  </a:lnTo>
                  <a:cubicBezTo>
                    <a:pt x="2374982" y="3861226"/>
                    <a:pt x="2340082" y="3909837"/>
                    <a:pt x="2287732" y="3917316"/>
                  </a:cubicBezTo>
                  <a:cubicBezTo>
                    <a:pt x="2282746" y="3919808"/>
                    <a:pt x="2277760" y="3919808"/>
                    <a:pt x="2274020" y="3919808"/>
                  </a:cubicBezTo>
                  <a:cubicBezTo>
                    <a:pt x="2226656" y="3919808"/>
                    <a:pt x="2186770" y="3886155"/>
                    <a:pt x="2179290" y="3840036"/>
                  </a:cubicBezTo>
                  <a:lnTo>
                    <a:pt x="1715308" y="911268"/>
                  </a:lnTo>
                  <a:lnTo>
                    <a:pt x="182492" y="4398103"/>
                  </a:lnTo>
                  <a:cubicBezTo>
                    <a:pt x="166288" y="4432988"/>
                    <a:pt x="131388" y="4455414"/>
                    <a:pt x="95242" y="4455414"/>
                  </a:cubicBezTo>
                  <a:cubicBezTo>
                    <a:pt x="81530" y="4455414"/>
                    <a:pt x="69066" y="4452922"/>
                    <a:pt x="57848" y="4446692"/>
                  </a:cubicBezTo>
                  <a:cubicBezTo>
                    <a:pt x="9236" y="4425512"/>
                    <a:pt x="-13200" y="4369448"/>
                    <a:pt x="7990" y="4322104"/>
                  </a:cubicBezTo>
                  <a:lnTo>
                    <a:pt x="1660104" y="562819"/>
                  </a:lnTo>
                  <a:lnTo>
                    <a:pt x="1588478" y="110694"/>
                  </a:lnTo>
                  <a:cubicBezTo>
                    <a:pt x="1579752" y="58344"/>
                    <a:pt x="1615898" y="9732"/>
                    <a:pt x="1667002" y="1007"/>
                  </a:cubicBezTo>
                  <a:close/>
                </a:path>
              </a:pathLst>
            </a:custGeom>
            <a:solidFill>
              <a:srgbClr val="00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62" name="Google Shape;62;p3"/>
            <p:cNvSpPr/>
            <p:nvPr/>
          </p:nvSpPr>
          <p:spPr>
            <a:xfrm>
              <a:off x="17168422" y="2326243"/>
              <a:ext cx="4167700" cy="8122091"/>
            </a:xfrm>
            <a:custGeom>
              <a:avLst/>
              <a:gdLst/>
              <a:ahLst/>
              <a:cxnLst/>
              <a:rect l="l" t="t" r="r" b="b"/>
              <a:pathLst>
                <a:path w="4167700" h="8122091" extrusionOk="0">
                  <a:moveTo>
                    <a:pt x="3204129" y="0"/>
                  </a:moveTo>
                  <a:lnTo>
                    <a:pt x="3609185" y="159512"/>
                  </a:lnTo>
                  <a:lnTo>
                    <a:pt x="3629037" y="164158"/>
                  </a:lnTo>
                  <a:cubicBezTo>
                    <a:pt x="4401089" y="465650"/>
                    <a:pt x="4335089" y="2483892"/>
                    <a:pt x="3483345" y="4670322"/>
                  </a:cubicBezTo>
                  <a:cubicBezTo>
                    <a:pt x="2630353" y="6856752"/>
                    <a:pt x="1311641" y="8386630"/>
                    <a:pt x="539591" y="8083893"/>
                  </a:cubicBezTo>
                  <a:lnTo>
                    <a:pt x="539361" y="8083764"/>
                  </a:lnTo>
                  <a:lnTo>
                    <a:pt x="539071" y="8084506"/>
                  </a:lnTo>
                  <a:lnTo>
                    <a:pt x="117845" y="7918567"/>
                  </a:lnTo>
                  <a:lnTo>
                    <a:pt x="150057" y="7833083"/>
                  </a:lnTo>
                  <a:lnTo>
                    <a:pt x="283841" y="7885631"/>
                  </a:lnTo>
                  <a:lnTo>
                    <a:pt x="192787" y="7743564"/>
                  </a:lnTo>
                  <a:cubicBezTo>
                    <a:pt x="-181287" y="7020073"/>
                    <a:pt x="-7771" y="5355450"/>
                    <a:pt x="685285" y="3578976"/>
                  </a:cubicBezTo>
                  <a:cubicBezTo>
                    <a:pt x="1385003" y="1784398"/>
                    <a:pt x="2397275" y="433299"/>
                    <a:pt x="3165325" y="172113"/>
                  </a:cubicBezTo>
                  <a:lnTo>
                    <a:pt x="3305839" y="137955"/>
                  </a:lnTo>
                  <a:lnTo>
                    <a:pt x="3171917" y="85060"/>
                  </a:lnTo>
                  <a:close/>
                </a:path>
              </a:pathLst>
            </a:custGeom>
            <a:solidFill>
              <a:srgbClr val="DB3A3E"/>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63" name="Google Shape;63;p3"/>
            <p:cNvSpPr/>
            <p:nvPr/>
          </p:nvSpPr>
          <p:spPr>
            <a:xfrm>
              <a:off x="17168422" y="2326243"/>
              <a:ext cx="4167700" cy="8122091"/>
            </a:xfrm>
            <a:custGeom>
              <a:avLst/>
              <a:gdLst/>
              <a:ahLst/>
              <a:cxnLst/>
              <a:rect l="l" t="t" r="r" b="b"/>
              <a:pathLst>
                <a:path w="4167700" h="8122091" extrusionOk="0">
                  <a:moveTo>
                    <a:pt x="3204129" y="0"/>
                  </a:moveTo>
                  <a:lnTo>
                    <a:pt x="3609185" y="159512"/>
                  </a:lnTo>
                  <a:lnTo>
                    <a:pt x="3629037" y="164158"/>
                  </a:lnTo>
                  <a:cubicBezTo>
                    <a:pt x="4401089" y="465650"/>
                    <a:pt x="4335089" y="2483892"/>
                    <a:pt x="3483345" y="4670322"/>
                  </a:cubicBezTo>
                  <a:cubicBezTo>
                    <a:pt x="2630353" y="6856752"/>
                    <a:pt x="1311641" y="8386630"/>
                    <a:pt x="539591" y="8083893"/>
                  </a:cubicBezTo>
                  <a:lnTo>
                    <a:pt x="539361" y="8083764"/>
                  </a:lnTo>
                  <a:lnTo>
                    <a:pt x="539071" y="8084506"/>
                  </a:lnTo>
                  <a:lnTo>
                    <a:pt x="117845" y="7918567"/>
                  </a:lnTo>
                  <a:lnTo>
                    <a:pt x="150057" y="7833083"/>
                  </a:lnTo>
                  <a:lnTo>
                    <a:pt x="283841" y="7885631"/>
                  </a:lnTo>
                  <a:lnTo>
                    <a:pt x="192787" y="7743564"/>
                  </a:lnTo>
                  <a:cubicBezTo>
                    <a:pt x="-181287" y="7020073"/>
                    <a:pt x="-7771" y="5355450"/>
                    <a:pt x="685285" y="3578976"/>
                  </a:cubicBezTo>
                  <a:cubicBezTo>
                    <a:pt x="1385003" y="1784398"/>
                    <a:pt x="2397275" y="433299"/>
                    <a:pt x="3165325" y="172113"/>
                  </a:cubicBezTo>
                  <a:lnTo>
                    <a:pt x="3305839" y="137955"/>
                  </a:lnTo>
                  <a:lnTo>
                    <a:pt x="3171917" y="85060"/>
                  </a:lnTo>
                  <a:close/>
                </a:path>
              </a:pathLst>
            </a:custGeom>
            <a:solidFill>
              <a:srgbClr val="000000">
                <a:alpha val="862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64" name="Google Shape;64;p3"/>
            <p:cNvSpPr/>
            <p:nvPr/>
          </p:nvSpPr>
          <p:spPr>
            <a:xfrm>
              <a:off x="16745404" y="2287703"/>
              <a:ext cx="4167511" cy="7996796"/>
            </a:xfrm>
            <a:custGeom>
              <a:avLst/>
              <a:gdLst/>
              <a:ahLst/>
              <a:cxnLst/>
              <a:rect l="l" t="t" r="r" b="b"/>
              <a:pathLst>
                <a:path w="4167511" h="7996796" extrusionOk="0">
                  <a:moveTo>
                    <a:pt x="3477186" y="2552"/>
                  </a:moveTo>
                  <a:cubicBezTo>
                    <a:pt x="3529448" y="7374"/>
                    <a:pt x="3579824" y="19063"/>
                    <a:pt x="3628064" y="37907"/>
                  </a:cubicBezTo>
                  <a:cubicBezTo>
                    <a:pt x="4401152" y="339397"/>
                    <a:pt x="4335172" y="2357640"/>
                    <a:pt x="3482410" y="4545316"/>
                  </a:cubicBezTo>
                  <a:cubicBezTo>
                    <a:pt x="2629648" y="6730500"/>
                    <a:pt x="1311290" y="8260378"/>
                    <a:pt x="539448" y="7958888"/>
                  </a:cubicBezTo>
                  <a:cubicBezTo>
                    <a:pt x="-233641" y="7657397"/>
                    <a:pt x="-167661" y="5639154"/>
                    <a:pt x="685102" y="3452724"/>
                  </a:cubicBezTo>
                  <a:cubicBezTo>
                    <a:pt x="1484566" y="1402946"/>
                    <a:pt x="2693244" y="-69785"/>
                    <a:pt x="3477186" y="255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65" name="Google Shape;65;p3"/>
            <p:cNvSpPr/>
            <p:nvPr/>
          </p:nvSpPr>
          <p:spPr>
            <a:xfrm>
              <a:off x="16745404" y="2287703"/>
              <a:ext cx="4167511" cy="7996796"/>
            </a:xfrm>
            <a:custGeom>
              <a:avLst/>
              <a:gdLst/>
              <a:ahLst/>
              <a:cxnLst/>
              <a:rect l="l" t="t" r="r" b="b"/>
              <a:pathLst>
                <a:path w="4167511" h="7996796" extrusionOk="0">
                  <a:moveTo>
                    <a:pt x="1902654" y="3138546"/>
                  </a:moveTo>
                  <a:cubicBezTo>
                    <a:pt x="1921482" y="3135130"/>
                    <a:pt x="1939134" y="3136339"/>
                    <a:pt x="1955272" y="3142577"/>
                  </a:cubicBezTo>
                  <a:cubicBezTo>
                    <a:pt x="2083140" y="3193728"/>
                    <a:pt x="2065760" y="3546795"/>
                    <a:pt x="1915546" y="3933547"/>
                  </a:cubicBezTo>
                  <a:cubicBezTo>
                    <a:pt x="1764090" y="4320299"/>
                    <a:pt x="1539390" y="4591026"/>
                    <a:pt x="1410282" y="4542370"/>
                  </a:cubicBezTo>
                  <a:cubicBezTo>
                    <a:pt x="1282412" y="4492466"/>
                    <a:pt x="1299794" y="4138151"/>
                    <a:pt x="1450008" y="3751399"/>
                  </a:cubicBezTo>
                  <a:cubicBezTo>
                    <a:pt x="1581446" y="3412991"/>
                    <a:pt x="1770860" y="3162460"/>
                    <a:pt x="1902654" y="3138546"/>
                  </a:cubicBezTo>
                  <a:close/>
                  <a:moveTo>
                    <a:pt x="2274142" y="2349268"/>
                  </a:moveTo>
                  <a:cubicBezTo>
                    <a:pt x="1988210" y="2326185"/>
                    <a:pt x="1538052" y="2888018"/>
                    <a:pt x="1234542" y="3666500"/>
                  </a:cubicBezTo>
                  <a:cubicBezTo>
                    <a:pt x="910796" y="4495637"/>
                    <a:pt x="875932" y="5256301"/>
                    <a:pt x="1156096" y="5365857"/>
                  </a:cubicBezTo>
                  <a:cubicBezTo>
                    <a:pt x="1437504" y="5475412"/>
                    <a:pt x="1928102" y="4891531"/>
                    <a:pt x="2251846" y="4062394"/>
                  </a:cubicBezTo>
                  <a:cubicBezTo>
                    <a:pt x="2575590" y="3233258"/>
                    <a:pt x="2610454" y="2471348"/>
                    <a:pt x="2329046" y="2361793"/>
                  </a:cubicBezTo>
                  <a:cubicBezTo>
                    <a:pt x="2311536" y="2354946"/>
                    <a:pt x="2293204" y="2350807"/>
                    <a:pt x="2274142" y="2349268"/>
                  </a:cubicBezTo>
                  <a:close/>
                  <a:moveTo>
                    <a:pt x="2643620" y="1571381"/>
                  </a:moveTo>
                  <a:cubicBezTo>
                    <a:pt x="2673744" y="1574109"/>
                    <a:pt x="2702766" y="1580841"/>
                    <a:pt x="2730544" y="1591744"/>
                  </a:cubicBezTo>
                  <a:cubicBezTo>
                    <a:pt x="3176230" y="1764952"/>
                    <a:pt x="3132658" y="2938780"/>
                    <a:pt x="2635930" y="4214788"/>
                  </a:cubicBezTo>
                  <a:cubicBezTo>
                    <a:pt x="2139204" y="5488303"/>
                    <a:pt x="1374816" y="6381758"/>
                    <a:pt x="930376" y="6208550"/>
                  </a:cubicBezTo>
                  <a:cubicBezTo>
                    <a:pt x="485936" y="6034096"/>
                    <a:pt x="528264" y="4860268"/>
                    <a:pt x="1026236" y="3585507"/>
                  </a:cubicBezTo>
                  <a:cubicBezTo>
                    <a:pt x="1491916" y="2390417"/>
                    <a:pt x="2191752" y="1530462"/>
                    <a:pt x="2643620" y="1571381"/>
                  </a:cubicBezTo>
                  <a:close/>
                  <a:moveTo>
                    <a:pt x="3008834" y="792302"/>
                  </a:moveTo>
                  <a:cubicBezTo>
                    <a:pt x="2390894" y="734620"/>
                    <a:pt x="1440288" y="1891820"/>
                    <a:pt x="812434" y="3503360"/>
                  </a:cubicBezTo>
                  <a:cubicBezTo>
                    <a:pt x="141478" y="5221091"/>
                    <a:pt x="90440" y="6808029"/>
                    <a:pt x="699156" y="7044700"/>
                  </a:cubicBezTo>
                  <a:cubicBezTo>
                    <a:pt x="1307870" y="7282617"/>
                    <a:pt x="2344802" y="6081825"/>
                    <a:pt x="3014512" y="4362848"/>
                  </a:cubicBezTo>
                  <a:cubicBezTo>
                    <a:pt x="3685468" y="2645118"/>
                    <a:pt x="3736506" y="1058179"/>
                    <a:pt x="3127792" y="820263"/>
                  </a:cubicBezTo>
                  <a:cubicBezTo>
                    <a:pt x="3089748" y="805393"/>
                    <a:pt x="3050030" y="796148"/>
                    <a:pt x="3008834" y="792302"/>
                  </a:cubicBezTo>
                  <a:close/>
                  <a:moveTo>
                    <a:pt x="3477186" y="2552"/>
                  </a:moveTo>
                  <a:cubicBezTo>
                    <a:pt x="3529448" y="7374"/>
                    <a:pt x="3579824" y="19063"/>
                    <a:pt x="3628064" y="37907"/>
                  </a:cubicBezTo>
                  <a:cubicBezTo>
                    <a:pt x="4401152" y="339397"/>
                    <a:pt x="4335172" y="2357640"/>
                    <a:pt x="3482410" y="4545316"/>
                  </a:cubicBezTo>
                  <a:cubicBezTo>
                    <a:pt x="2629648" y="6730500"/>
                    <a:pt x="1311290" y="8260378"/>
                    <a:pt x="539448" y="7958888"/>
                  </a:cubicBezTo>
                  <a:cubicBezTo>
                    <a:pt x="-233641" y="7657397"/>
                    <a:pt x="-167661" y="5639154"/>
                    <a:pt x="685102" y="3452724"/>
                  </a:cubicBezTo>
                  <a:cubicBezTo>
                    <a:pt x="1484566" y="1402946"/>
                    <a:pt x="2693244" y="-69785"/>
                    <a:pt x="3477186" y="2552"/>
                  </a:cubicBezTo>
                  <a:close/>
                </a:path>
              </a:pathLst>
            </a:custGeom>
            <a:solidFill>
              <a:srgbClr val="DB3A3E"/>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grpSp>
      <p:grpSp>
        <p:nvGrpSpPr>
          <p:cNvPr id="66" name="Google Shape;66;p3"/>
          <p:cNvGrpSpPr/>
          <p:nvPr/>
        </p:nvGrpSpPr>
        <p:grpSpPr>
          <a:xfrm>
            <a:off x="0" y="4628406"/>
            <a:ext cx="10021832" cy="2378886"/>
            <a:chOff x="1589" y="3237478"/>
            <a:chExt cx="9448799" cy="3618670"/>
          </a:xfrm>
        </p:grpSpPr>
        <p:sp>
          <p:nvSpPr>
            <p:cNvPr id="67" name="Google Shape;67;p3"/>
            <p:cNvSpPr/>
            <p:nvPr/>
          </p:nvSpPr>
          <p:spPr>
            <a:xfrm>
              <a:off x="1589" y="3359020"/>
              <a:ext cx="9448799" cy="3497128"/>
            </a:xfrm>
            <a:custGeom>
              <a:avLst/>
              <a:gdLst/>
              <a:ahLst/>
              <a:cxnLst/>
              <a:rect l="l" t="t" r="r" b="b"/>
              <a:pathLst>
                <a:path w="18050782" h="7105744" extrusionOk="0">
                  <a:moveTo>
                    <a:pt x="12181796" y="642"/>
                  </a:moveTo>
                  <a:cubicBezTo>
                    <a:pt x="13992649" y="-13151"/>
                    <a:pt x="15950719" y="194797"/>
                    <a:pt x="18050782" y="694387"/>
                  </a:cubicBezTo>
                  <a:cubicBezTo>
                    <a:pt x="8945850" y="694387"/>
                    <a:pt x="3668818" y="4774154"/>
                    <a:pt x="1336036" y="7105744"/>
                  </a:cubicBezTo>
                  <a:lnTo>
                    <a:pt x="0" y="7105744"/>
                  </a:lnTo>
                  <a:lnTo>
                    <a:pt x="0" y="4224580"/>
                  </a:lnTo>
                  <a:cubicBezTo>
                    <a:pt x="2641624" y="2079088"/>
                    <a:pt x="6749236" y="42024"/>
                    <a:pt x="12181796" y="642"/>
                  </a:cubicBezTo>
                  <a:close/>
                </a:path>
              </a:pathLst>
            </a:custGeom>
            <a:solidFill>
              <a:srgbClr val="D8D8D8">
                <a:alpha val="4000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grpSp>
          <p:nvGrpSpPr>
            <p:cNvPr id="68" name="Google Shape;68;p3"/>
            <p:cNvGrpSpPr/>
            <p:nvPr/>
          </p:nvGrpSpPr>
          <p:grpSpPr>
            <a:xfrm>
              <a:off x="974394" y="4615673"/>
              <a:ext cx="1692269" cy="965764"/>
              <a:chOff x="2856328" y="9274944"/>
              <a:chExt cx="2098302" cy="1197484"/>
            </a:xfrm>
          </p:grpSpPr>
          <p:sp>
            <p:nvSpPr>
              <p:cNvPr id="69" name="Google Shape;69;p3"/>
              <p:cNvSpPr/>
              <p:nvPr/>
            </p:nvSpPr>
            <p:spPr>
              <a:xfrm>
                <a:off x="2856328" y="9274944"/>
                <a:ext cx="2098302" cy="1197484"/>
              </a:xfrm>
              <a:custGeom>
                <a:avLst/>
                <a:gdLst/>
                <a:ahLst/>
                <a:cxnLst/>
                <a:rect l="l" t="t" r="r" b="b"/>
                <a:pathLst>
                  <a:path w="1686" h="962" extrusionOk="0">
                    <a:moveTo>
                      <a:pt x="0" y="406"/>
                    </a:moveTo>
                    <a:lnTo>
                      <a:pt x="343" y="527"/>
                    </a:lnTo>
                    <a:lnTo>
                      <a:pt x="452" y="940"/>
                    </a:lnTo>
                    <a:lnTo>
                      <a:pt x="650" y="772"/>
                    </a:lnTo>
                    <a:lnTo>
                      <a:pt x="941" y="961"/>
                    </a:lnTo>
                    <a:lnTo>
                      <a:pt x="1685" y="0"/>
                    </a:lnTo>
                    <a:lnTo>
                      <a:pt x="0" y="406"/>
                    </a:lnTo>
                  </a:path>
                </a:pathLst>
              </a:custGeom>
              <a:solidFill>
                <a:srgbClr val="0180B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70" name="Google Shape;70;p3"/>
              <p:cNvSpPr/>
              <p:nvPr/>
            </p:nvSpPr>
            <p:spPr>
              <a:xfrm>
                <a:off x="2856328" y="9274945"/>
                <a:ext cx="2097058" cy="1196239"/>
              </a:xfrm>
              <a:custGeom>
                <a:avLst/>
                <a:gdLst/>
                <a:ahLst/>
                <a:cxnLst/>
                <a:rect l="l" t="t" r="r" b="b"/>
                <a:pathLst>
                  <a:path w="2097058" h="1196239" extrusionOk="0">
                    <a:moveTo>
                      <a:pt x="2092949" y="990"/>
                    </a:moveTo>
                    <a:lnTo>
                      <a:pt x="2478" y="506257"/>
                    </a:lnTo>
                    <a:lnTo>
                      <a:pt x="0" y="505383"/>
                    </a:lnTo>
                    <a:close/>
                    <a:moveTo>
                      <a:pt x="2097049" y="2"/>
                    </a:moveTo>
                    <a:lnTo>
                      <a:pt x="686612" y="890022"/>
                    </a:lnTo>
                    <a:lnTo>
                      <a:pt x="804541" y="964720"/>
                    </a:lnTo>
                    <a:lnTo>
                      <a:pt x="562534" y="1170099"/>
                    </a:lnTo>
                    <a:lnTo>
                      <a:pt x="427336" y="657735"/>
                    </a:lnTo>
                    <a:lnTo>
                      <a:pt x="2097039" y="4"/>
                    </a:lnTo>
                    <a:close/>
                    <a:moveTo>
                      <a:pt x="2097058" y="0"/>
                    </a:moveTo>
                    <a:lnTo>
                      <a:pt x="1171117" y="1196239"/>
                    </a:lnTo>
                    <a:lnTo>
                      <a:pt x="1170407" y="1195778"/>
                    </a:lnTo>
                    <a:lnTo>
                      <a:pt x="2097051" y="2"/>
                    </a:lnTo>
                    <a:close/>
                  </a:path>
                </a:pathLst>
              </a:custGeom>
              <a:solidFill>
                <a:srgbClr val="000000">
                  <a:alpha val="862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71" name="Google Shape;71;p3"/>
              <p:cNvSpPr/>
              <p:nvPr/>
            </p:nvSpPr>
            <p:spPr>
              <a:xfrm>
                <a:off x="3416607" y="10170309"/>
                <a:ext cx="247180" cy="280144"/>
              </a:xfrm>
              <a:custGeom>
                <a:avLst/>
                <a:gdLst/>
                <a:ahLst/>
                <a:cxnLst/>
                <a:rect l="l" t="t" r="r" b="b"/>
                <a:pathLst>
                  <a:path w="199" h="226" extrusionOk="0">
                    <a:moveTo>
                      <a:pt x="101" y="0"/>
                    </a:moveTo>
                    <a:lnTo>
                      <a:pt x="0" y="225"/>
                    </a:lnTo>
                    <a:lnTo>
                      <a:pt x="198" y="57"/>
                    </a:lnTo>
                    <a:lnTo>
                      <a:pt x="101" y="0"/>
                    </a:lnTo>
                  </a:path>
                </a:pathLst>
              </a:custGeom>
              <a:solidFill>
                <a:srgbClr val="000000">
                  <a:alpha val="862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grpSp>
        <p:grpSp>
          <p:nvGrpSpPr>
            <p:cNvPr id="72" name="Google Shape;72;p3"/>
            <p:cNvGrpSpPr/>
            <p:nvPr/>
          </p:nvGrpSpPr>
          <p:grpSpPr>
            <a:xfrm rot="444908">
              <a:off x="3096305" y="3828603"/>
              <a:ext cx="1325083" cy="756214"/>
              <a:chOff x="2856328" y="9274944"/>
              <a:chExt cx="2098302" cy="1197484"/>
            </a:xfrm>
          </p:grpSpPr>
          <p:sp>
            <p:nvSpPr>
              <p:cNvPr id="73" name="Google Shape;73;p3"/>
              <p:cNvSpPr/>
              <p:nvPr/>
            </p:nvSpPr>
            <p:spPr>
              <a:xfrm>
                <a:off x="2856328" y="9274944"/>
                <a:ext cx="2098302" cy="1197484"/>
              </a:xfrm>
              <a:custGeom>
                <a:avLst/>
                <a:gdLst/>
                <a:ahLst/>
                <a:cxnLst/>
                <a:rect l="l" t="t" r="r" b="b"/>
                <a:pathLst>
                  <a:path w="1686" h="962" extrusionOk="0">
                    <a:moveTo>
                      <a:pt x="0" y="406"/>
                    </a:moveTo>
                    <a:lnTo>
                      <a:pt x="343" y="527"/>
                    </a:lnTo>
                    <a:lnTo>
                      <a:pt x="452" y="940"/>
                    </a:lnTo>
                    <a:lnTo>
                      <a:pt x="650" y="772"/>
                    </a:lnTo>
                    <a:lnTo>
                      <a:pt x="941" y="961"/>
                    </a:lnTo>
                    <a:lnTo>
                      <a:pt x="1685" y="0"/>
                    </a:lnTo>
                    <a:lnTo>
                      <a:pt x="0" y="406"/>
                    </a:lnTo>
                  </a:path>
                </a:pathLst>
              </a:custGeom>
              <a:solidFill>
                <a:srgbClr val="009F9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74" name="Google Shape;74;p3"/>
              <p:cNvSpPr/>
              <p:nvPr/>
            </p:nvSpPr>
            <p:spPr>
              <a:xfrm>
                <a:off x="2856328" y="9274945"/>
                <a:ext cx="2097058" cy="1196239"/>
              </a:xfrm>
              <a:custGeom>
                <a:avLst/>
                <a:gdLst/>
                <a:ahLst/>
                <a:cxnLst/>
                <a:rect l="l" t="t" r="r" b="b"/>
                <a:pathLst>
                  <a:path w="2097058" h="1196239" extrusionOk="0">
                    <a:moveTo>
                      <a:pt x="2092949" y="990"/>
                    </a:moveTo>
                    <a:lnTo>
                      <a:pt x="2478" y="506257"/>
                    </a:lnTo>
                    <a:lnTo>
                      <a:pt x="0" y="505383"/>
                    </a:lnTo>
                    <a:close/>
                    <a:moveTo>
                      <a:pt x="2097049" y="2"/>
                    </a:moveTo>
                    <a:lnTo>
                      <a:pt x="686612" y="890022"/>
                    </a:lnTo>
                    <a:lnTo>
                      <a:pt x="804541" y="964720"/>
                    </a:lnTo>
                    <a:lnTo>
                      <a:pt x="562534" y="1170099"/>
                    </a:lnTo>
                    <a:lnTo>
                      <a:pt x="427336" y="657735"/>
                    </a:lnTo>
                    <a:lnTo>
                      <a:pt x="2097039" y="4"/>
                    </a:lnTo>
                    <a:close/>
                    <a:moveTo>
                      <a:pt x="2097058" y="0"/>
                    </a:moveTo>
                    <a:lnTo>
                      <a:pt x="1171117" y="1196239"/>
                    </a:lnTo>
                    <a:lnTo>
                      <a:pt x="1170407" y="1195778"/>
                    </a:lnTo>
                    <a:lnTo>
                      <a:pt x="2097051" y="2"/>
                    </a:lnTo>
                    <a:close/>
                  </a:path>
                </a:pathLst>
              </a:custGeom>
              <a:solidFill>
                <a:srgbClr val="000000">
                  <a:alpha val="862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75" name="Google Shape;75;p3"/>
              <p:cNvSpPr/>
              <p:nvPr/>
            </p:nvSpPr>
            <p:spPr>
              <a:xfrm>
                <a:off x="3416607" y="10170309"/>
                <a:ext cx="247180" cy="280144"/>
              </a:xfrm>
              <a:custGeom>
                <a:avLst/>
                <a:gdLst/>
                <a:ahLst/>
                <a:cxnLst/>
                <a:rect l="l" t="t" r="r" b="b"/>
                <a:pathLst>
                  <a:path w="199" h="226" extrusionOk="0">
                    <a:moveTo>
                      <a:pt x="101" y="0"/>
                    </a:moveTo>
                    <a:lnTo>
                      <a:pt x="0" y="225"/>
                    </a:lnTo>
                    <a:lnTo>
                      <a:pt x="198" y="57"/>
                    </a:lnTo>
                    <a:lnTo>
                      <a:pt x="101" y="0"/>
                    </a:lnTo>
                  </a:path>
                </a:pathLst>
              </a:custGeom>
              <a:solidFill>
                <a:srgbClr val="000000">
                  <a:alpha val="862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grpSp>
        <p:grpSp>
          <p:nvGrpSpPr>
            <p:cNvPr id="76" name="Google Shape;76;p3"/>
            <p:cNvGrpSpPr/>
            <p:nvPr/>
          </p:nvGrpSpPr>
          <p:grpSpPr>
            <a:xfrm rot="925121">
              <a:off x="4989650" y="3470694"/>
              <a:ext cx="1049151" cy="598742"/>
              <a:chOff x="2856328" y="9274944"/>
              <a:chExt cx="2098302" cy="1197484"/>
            </a:xfrm>
          </p:grpSpPr>
          <p:sp>
            <p:nvSpPr>
              <p:cNvPr id="77" name="Google Shape;77;p3"/>
              <p:cNvSpPr/>
              <p:nvPr/>
            </p:nvSpPr>
            <p:spPr>
              <a:xfrm>
                <a:off x="2856328" y="9274944"/>
                <a:ext cx="2098302" cy="1197484"/>
              </a:xfrm>
              <a:custGeom>
                <a:avLst/>
                <a:gdLst/>
                <a:ahLst/>
                <a:cxnLst/>
                <a:rect l="l" t="t" r="r" b="b"/>
                <a:pathLst>
                  <a:path w="1686" h="962" extrusionOk="0">
                    <a:moveTo>
                      <a:pt x="0" y="406"/>
                    </a:moveTo>
                    <a:lnTo>
                      <a:pt x="343" y="527"/>
                    </a:lnTo>
                    <a:lnTo>
                      <a:pt x="452" y="940"/>
                    </a:lnTo>
                    <a:lnTo>
                      <a:pt x="650" y="772"/>
                    </a:lnTo>
                    <a:lnTo>
                      <a:pt x="941" y="961"/>
                    </a:lnTo>
                    <a:lnTo>
                      <a:pt x="1685" y="0"/>
                    </a:lnTo>
                    <a:lnTo>
                      <a:pt x="0" y="406"/>
                    </a:lnTo>
                  </a:path>
                </a:pathLst>
              </a:custGeom>
              <a:solidFill>
                <a:srgbClr val="2FAA4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78" name="Google Shape;78;p3"/>
              <p:cNvSpPr/>
              <p:nvPr/>
            </p:nvSpPr>
            <p:spPr>
              <a:xfrm>
                <a:off x="2856328" y="9274945"/>
                <a:ext cx="2097058" cy="1196239"/>
              </a:xfrm>
              <a:custGeom>
                <a:avLst/>
                <a:gdLst/>
                <a:ahLst/>
                <a:cxnLst/>
                <a:rect l="l" t="t" r="r" b="b"/>
                <a:pathLst>
                  <a:path w="2097058" h="1196239" extrusionOk="0">
                    <a:moveTo>
                      <a:pt x="2092949" y="990"/>
                    </a:moveTo>
                    <a:lnTo>
                      <a:pt x="2478" y="506257"/>
                    </a:lnTo>
                    <a:lnTo>
                      <a:pt x="0" y="505383"/>
                    </a:lnTo>
                    <a:close/>
                    <a:moveTo>
                      <a:pt x="2097049" y="2"/>
                    </a:moveTo>
                    <a:lnTo>
                      <a:pt x="686612" y="890022"/>
                    </a:lnTo>
                    <a:lnTo>
                      <a:pt x="804541" y="964720"/>
                    </a:lnTo>
                    <a:lnTo>
                      <a:pt x="562534" y="1170099"/>
                    </a:lnTo>
                    <a:lnTo>
                      <a:pt x="427336" y="657735"/>
                    </a:lnTo>
                    <a:lnTo>
                      <a:pt x="2097039" y="4"/>
                    </a:lnTo>
                    <a:close/>
                    <a:moveTo>
                      <a:pt x="2097058" y="0"/>
                    </a:moveTo>
                    <a:lnTo>
                      <a:pt x="1171117" y="1196239"/>
                    </a:lnTo>
                    <a:lnTo>
                      <a:pt x="1170407" y="1195778"/>
                    </a:lnTo>
                    <a:lnTo>
                      <a:pt x="2097051" y="2"/>
                    </a:lnTo>
                    <a:close/>
                  </a:path>
                </a:pathLst>
              </a:custGeom>
              <a:solidFill>
                <a:srgbClr val="000000">
                  <a:alpha val="862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79" name="Google Shape;79;p3"/>
              <p:cNvSpPr/>
              <p:nvPr/>
            </p:nvSpPr>
            <p:spPr>
              <a:xfrm>
                <a:off x="3416607" y="10170309"/>
                <a:ext cx="247180" cy="280144"/>
              </a:xfrm>
              <a:custGeom>
                <a:avLst/>
                <a:gdLst/>
                <a:ahLst/>
                <a:cxnLst/>
                <a:rect l="l" t="t" r="r" b="b"/>
                <a:pathLst>
                  <a:path w="199" h="226" extrusionOk="0">
                    <a:moveTo>
                      <a:pt x="101" y="0"/>
                    </a:moveTo>
                    <a:lnTo>
                      <a:pt x="0" y="225"/>
                    </a:lnTo>
                    <a:lnTo>
                      <a:pt x="198" y="57"/>
                    </a:lnTo>
                    <a:lnTo>
                      <a:pt x="101" y="0"/>
                    </a:lnTo>
                  </a:path>
                </a:pathLst>
              </a:custGeom>
              <a:solidFill>
                <a:srgbClr val="000000">
                  <a:alpha val="862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grpSp>
        <p:grpSp>
          <p:nvGrpSpPr>
            <p:cNvPr id="80" name="Google Shape;80;p3"/>
            <p:cNvGrpSpPr/>
            <p:nvPr/>
          </p:nvGrpSpPr>
          <p:grpSpPr>
            <a:xfrm rot="1658453">
              <a:off x="6718802" y="3394639"/>
              <a:ext cx="788178" cy="449807"/>
              <a:chOff x="2856328" y="9274944"/>
              <a:chExt cx="2098302" cy="1197484"/>
            </a:xfrm>
          </p:grpSpPr>
          <p:sp>
            <p:nvSpPr>
              <p:cNvPr id="81" name="Google Shape;81;p3"/>
              <p:cNvSpPr/>
              <p:nvPr/>
            </p:nvSpPr>
            <p:spPr>
              <a:xfrm>
                <a:off x="2856328" y="9274944"/>
                <a:ext cx="2098302" cy="1197484"/>
              </a:xfrm>
              <a:custGeom>
                <a:avLst/>
                <a:gdLst/>
                <a:ahLst/>
                <a:cxnLst/>
                <a:rect l="l" t="t" r="r" b="b"/>
                <a:pathLst>
                  <a:path w="1686" h="962" extrusionOk="0">
                    <a:moveTo>
                      <a:pt x="0" y="406"/>
                    </a:moveTo>
                    <a:lnTo>
                      <a:pt x="343" y="527"/>
                    </a:lnTo>
                    <a:lnTo>
                      <a:pt x="452" y="940"/>
                    </a:lnTo>
                    <a:lnTo>
                      <a:pt x="650" y="772"/>
                    </a:lnTo>
                    <a:lnTo>
                      <a:pt x="941" y="961"/>
                    </a:lnTo>
                    <a:lnTo>
                      <a:pt x="1685" y="0"/>
                    </a:lnTo>
                    <a:lnTo>
                      <a:pt x="0" y="406"/>
                    </a:lnTo>
                  </a:path>
                </a:pathLst>
              </a:custGeom>
              <a:solidFill>
                <a:srgbClr val="F6BB2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82" name="Google Shape;82;p3"/>
              <p:cNvSpPr/>
              <p:nvPr/>
            </p:nvSpPr>
            <p:spPr>
              <a:xfrm>
                <a:off x="2856328" y="9274945"/>
                <a:ext cx="2097058" cy="1196239"/>
              </a:xfrm>
              <a:custGeom>
                <a:avLst/>
                <a:gdLst/>
                <a:ahLst/>
                <a:cxnLst/>
                <a:rect l="l" t="t" r="r" b="b"/>
                <a:pathLst>
                  <a:path w="2097058" h="1196239" extrusionOk="0">
                    <a:moveTo>
                      <a:pt x="2092949" y="990"/>
                    </a:moveTo>
                    <a:lnTo>
                      <a:pt x="2478" y="506257"/>
                    </a:lnTo>
                    <a:lnTo>
                      <a:pt x="0" y="505383"/>
                    </a:lnTo>
                    <a:close/>
                    <a:moveTo>
                      <a:pt x="2097049" y="2"/>
                    </a:moveTo>
                    <a:lnTo>
                      <a:pt x="686612" y="890022"/>
                    </a:lnTo>
                    <a:lnTo>
                      <a:pt x="804541" y="964720"/>
                    </a:lnTo>
                    <a:lnTo>
                      <a:pt x="562534" y="1170099"/>
                    </a:lnTo>
                    <a:lnTo>
                      <a:pt x="427336" y="657735"/>
                    </a:lnTo>
                    <a:lnTo>
                      <a:pt x="2097039" y="4"/>
                    </a:lnTo>
                    <a:close/>
                    <a:moveTo>
                      <a:pt x="2097058" y="0"/>
                    </a:moveTo>
                    <a:lnTo>
                      <a:pt x="1171117" y="1196239"/>
                    </a:lnTo>
                    <a:lnTo>
                      <a:pt x="1170407" y="1195778"/>
                    </a:lnTo>
                    <a:lnTo>
                      <a:pt x="2097051" y="2"/>
                    </a:lnTo>
                    <a:close/>
                  </a:path>
                </a:pathLst>
              </a:custGeom>
              <a:solidFill>
                <a:srgbClr val="000000">
                  <a:alpha val="862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sp>
            <p:nvSpPr>
              <p:cNvPr id="83" name="Google Shape;83;p3"/>
              <p:cNvSpPr/>
              <p:nvPr/>
            </p:nvSpPr>
            <p:spPr>
              <a:xfrm>
                <a:off x="3416607" y="10170309"/>
                <a:ext cx="247180" cy="280144"/>
              </a:xfrm>
              <a:custGeom>
                <a:avLst/>
                <a:gdLst/>
                <a:ahLst/>
                <a:cxnLst/>
                <a:rect l="l" t="t" r="r" b="b"/>
                <a:pathLst>
                  <a:path w="199" h="226" extrusionOk="0">
                    <a:moveTo>
                      <a:pt x="101" y="0"/>
                    </a:moveTo>
                    <a:lnTo>
                      <a:pt x="0" y="225"/>
                    </a:lnTo>
                    <a:lnTo>
                      <a:pt x="198" y="57"/>
                    </a:lnTo>
                    <a:lnTo>
                      <a:pt x="101" y="0"/>
                    </a:lnTo>
                  </a:path>
                </a:pathLst>
              </a:custGeom>
              <a:solidFill>
                <a:srgbClr val="000000">
                  <a:alpha val="862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272727"/>
                  </a:solidFill>
                  <a:latin typeface="Poppins"/>
                  <a:ea typeface="Poppins"/>
                  <a:cs typeface="Poppins"/>
                  <a:sym typeface="Poppins"/>
                </a:endParaRPr>
              </a:p>
            </p:txBody>
          </p:sp>
        </p:grpSp>
      </p:grpSp>
      <p:sp>
        <p:nvSpPr>
          <p:cNvPr id="84" name="Google Shape;84;p3"/>
          <p:cNvSpPr txBox="1">
            <a:spLocks noGrp="1"/>
          </p:cNvSpPr>
          <p:nvPr>
            <p:ph type="body" idx="1"/>
          </p:nvPr>
        </p:nvSpPr>
        <p:spPr>
          <a:xfrm>
            <a:off x="399370" y="1761612"/>
            <a:ext cx="11393260" cy="5096388"/>
          </a:xfrm>
          <a:prstGeom prst="rect">
            <a:avLst/>
          </a:prstGeom>
          <a:noFill/>
          <a:ln>
            <a:noFill/>
          </a:ln>
        </p:spPr>
        <p:txBody>
          <a:bodyPr spcFirstLastPara="1" wrap="square" lIns="0" tIns="0" rIns="0" bIns="0" anchor="t" anchorCtr="0">
            <a:noAutofit/>
          </a:bodyPr>
          <a:lstStyle/>
          <a:p>
            <a:pPr marL="0" lvl="0" indent="0" algn="ctr" rtl="0">
              <a:lnSpc>
                <a:spcPct val="90000"/>
              </a:lnSpc>
              <a:spcBef>
                <a:spcPts val="0"/>
              </a:spcBef>
              <a:spcAft>
                <a:spcPts val="0"/>
              </a:spcAft>
              <a:buClr>
                <a:schemeClr val="accent1"/>
              </a:buClr>
              <a:buSzPts val="1800"/>
              <a:buNone/>
            </a:pPr>
            <a:r>
              <a:rPr lang="en-GB" sz="1900" dirty="0">
                <a:solidFill>
                  <a:schemeClr val="dk1"/>
                </a:solidFill>
              </a:rPr>
              <a:t>Δρα</a:t>
            </a:r>
            <a:r>
              <a:rPr lang="en-GB" sz="1900" dirty="0" err="1">
                <a:solidFill>
                  <a:schemeClr val="dk1"/>
                </a:solidFill>
              </a:rPr>
              <a:t>στηριότητ</a:t>
            </a:r>
            <a:r>
              <a:rPr lang="en-GB" sz="1900" dirty="0">
                <a:solidFill>
                  <a:schemeClr val="dk1"/>
                </a:solidFill>
              </a:rPr>
              <a:t>α καταιγισμού ιδεών:</a:t>
            </a:r>
            <a:endParaRPr dirty="0"/>
          </a:p>
          <a:p>
            <a:pPr marL="0" lvl="0" indent="0" algn="ctr" rtl="0">
              <a:lnSpc>
                <a:spcPct val="90000"/>
              </a:lnSpc>
              <a:spcBef>
                <a:spcPts val="0"/>
              </a:spcBef>
              <a:spcAft>
                <a:spcPts val="0"/>
              </a:spcAft>
              <a:buClr>
                <a:schemeClr val="accent1"/>
              </a:buClr>
              <a:buSzPts val="1800"/>
              <a:buNone/>
            </a:pPr>
            <a:endParaRPr sz="1900" dirty="0">
              <a:solidFill>
                <a:schemeClr val="dk1"/>
              </a:solidFill>
            </a:endParaRPr>
          </a:p>
          <a:p>
            <a:pPr marL="0" lvl="0" indent="0" algn="ctr" rtl="0">
              <a:lnSpc>
                <a:spcPct val="90000"/>
              </a:lnSpc>
              <a:spcBef>
                <a:spcPts val="0"/>
              </a:spcBef>
              <a:spcAft>
                <a:spcPts val="0"/>
              </a:spcAft>
              <a:buClr>
                <a:schemeClr val="accent1"/>
              </a:buClr>
              <a:buSzPts val="1800"/>
              <a:buNone/>
            </a:pPr>
            <a:endParaRPr sz="1900" dirty="0">
              <a:solidFill>
                <a:schemeClr val="dk1"/>
              </a:solidFill>
            </a:endParaRPr>
          </a:p>
          <a:p>
            <a:pPr marL="457200" lvl="0" indent="-457200" algn="ctr" rtl="0">
              <a:lnSpc>
                <a:spcPct val="90000"/>
              </a:lnSpc>
              <a:spcBef>
                <a:spcPts val="0"/>
              </a:spcBef>
              <a:spcAft>
                <a:spcPts val="0"/>
              </a:spcAft>
              <a:buClr>
                <a:schemeClr val="accent1"/>
              </a:buClr>
              <a:buSzPts val="1800"/>
              <a:buFont typeface="Noto Sans Symbols"/>
              <a:buChar char="▪"/>
            </a:pPr>
            <a:r>
              <a:rPr lang="en-GB" sz="1900" dirty="0" err="1">
                <a:solidFill>
                  <a:schemeClr val="dk1"/>
                </a:solidFill>
              </a:rPr>
              <a:t>Σε</a:t>
            </a:r>
            <a:r>
              <a:rPr lang="en-GB" sz="1900" dirty="0">
                <a:solidFill>
                  <a:schemeClr val="dk1"/>
                </a:solidFill>
              </a:rPr>
              <a:t> </a:t>
            </a:r>
            <a:r>
              <a:rPr lang="en-GB" sz="1900" dirty="0" err="1">
                <a:solidFill>
                  <a:schemeClr val="dk1"/>
                </a:solidFill>
              </a:rPr>
              <a:t>τι</a:t>
            </a:r>
            <a:r>
              <a:rPr lang="en-GB" sz="1900" dirty="0">
                <a:solidFill>
                  <a:schemeClr val="dk1"/>
                </a:solidFill>
              </a:rPr>
              <a:t> π</a:t>
            </a:r>
            <a:r>
              <a:rPr lang="en-GB" sz="1900" dirty="0" err="1">
                <a:solidFill>
                  <a:schemeClr val="dk1"/>
                </a:solidFill>
              </a:rPr>
              <a:t>ιστεύετε</a:t>
            </a:r>
            <a:r>
              <a:rPr lang="en-GB" sz="1900" dirty="0">
                <a:solidFill>
                  <a:schemeClr val="dk1"/>
                </a:solidFill>
              </a:rPr>
              <a:t> </a:t>
            </a:r>
            <a:r>
              <a:rPr lang="en-GB" sz="1900" dirty="0" err="1">
                <a:solidFill>
                  <a:schemeClr val="dk1"/>
                </a:solidFill>
              </a:rPr>
              <a:t>ότι</a:t>
            </a:r>
            <a:r>
              <a:rPr lang="en-GB" sz="1900" dirty="0">
                <a:solidFill>
                  <a:schemeClr val="dk1"/>
                </a:solidFill>
              </a:rPr>
              <a:t> </a:t>
            </a:r>
            <a:r>
              <a:rPr lang="en-GB" sz="1900" dirty="0" err="1">
                <a:solidFill>
                  <a:schemeClr val="dk1"/>
                </a:solidFill>
              </a:rPr>
              <a:t>συνίστ</a:t>
            </a:r>
            <a:r>
              <a:rPr lang="en-GB" sz="1900" dirty="0">
                <a:solidFill>
                  <a:schemeClr val="dk1"/>
                </a:solidFill>
              </a:rPr>
              <a:t>αται η διαδικασία του στρατηγικού σχεδιασμού για μια ΟΚ</a:t>
            </a:r>
            <a:r>
              <a:rPr lang="el-GR" sz="1900" dirty="0">
                <a:solidFill>
                  <a:schemeClr val="dk1"/>
                </a:solidFill>
              </a:rPr>
              <a:t>τ</a:t>
            </a:r>
            <a:r>
              <a:rPr lang="en-GB" sz="1900" dirty="0">
                <a:solidFill>
                  <a:schemeClr val="dk1"/>
                </a:solidFill>
              </a:rPr>
              <a:t>Π;</a:t>
            </a:r>
            <a:endParaRPr sz="1900" dirty="0">
              <a:solidFill>
                <a:schemeClr val="dk1"/>
              </a:solidFill>
            </a:endParaRPr>
          </a:p>
          <a:p>
            <a:pPr marL="457200" lvl="0" indent="-342900" algn="ctr" rtl="0">
              <a:lnSpc>
                <a:spcPct val="90000"/>
              </a:lnSpc>
              <a:spcBef>
                <a:spcPts val="0"/>
              </a:spcBef>
              <a:spcAft>
                <a:spcPts val="0"/>
              </a:spcAft>
              <a:buClr>
                <a:schemeClr val="accent1"/>
              </a:buClr>
              <a:buSzPts val="1800"/>
              <a:buFont typeface="Noto Sans Symbols"/>
              <a:buNone/>
            </a:pPr>
            <a:endParaRPr sz="1900" dirty="0">
              <a:solidFill>
                <a:schemeClr val="dk1"/>
              </a:solidFill>
            </a:endParaRPr>
          </a:p>
          <a:p>
            <a:pPr marL="457200" lvl="0" indent="-457200" algn="ctr" rtl="0">
              <a:lnSpc>
                <a:spcPct val="90000"/>
              </a:lnSpc>
              <a:spcBef>
                <a:spcPts val="0"/>
              </a:spcBef>
              <a:spcAft>
                <a:spcPts val="0"/>
              </a:spcAft>
              <a:buClr>
                <a:schemeClr val="accent1"/>
              </a:buClr>
              <a:buSzPts val="1800"/>
              <a:buFont typeface="Noto Sans Symbols"/>
              <a:buChar char="▪"/>
            </a:pPr>
            <a:r>
              <a:rPr lang="en-GB" sz="1900" dirty="0">
                <a:solidFill>
                  <a:schemeClr val="dk1"/>
                </a:solidFill>
              </a:rPr>
              <a:t>Από </a:t>
            </a:r>
            <a:r>
              <a:rPr lang="en-GB" sz="1900" dirty="0" err="1">
                <a:solidFill>
                  <a:schemeClr val="dk1"/>
                </a:solidFill>
              </a:rPr>
              <a:t>τι</a:t>
            </a:r>
            <a:r>
              <a:rPr lang="en-GB" sz="1900" dirty="0">
                <a:solidFill>
                  <a:schemeClr val="dk1"/>
                </a:solidFill>
              </a:rPr>
              <a:t> απ</a:t>
            </a:r>
            <a:r>
              <a:rPr lang="en-GB" sz="1900" dirty="0" err="1">
                <a:solidFill>
                  <a:schemeClr val="dk1"/>
                </a:solidFill>
              </a:rPr>
              <a:t>οτελείτ</a:t>
            </a:r>
            <a:r>
              <a:rPr lang="en-GB" sz="1900" dirty="0">
                <a:solidFill>
                  <a:schemeClr val="dk1"/>
                </a:solidFill>
              </a:rPr>
              <a:t>αι ένα στρατηγικό σχέδιο;</a:t>
            </a:r>
            <a:endParaRPr dirty="0"/>
          </a:p>
          <a:p>
            <a:pPr marL="457200" lvl="0" indent="-342900" algn="ctr" rtl="0">
              <a:lnSpc>
                <a:spcPct val="90000"/>
              </a:lnSpc>
              <a:spcBef>
                <a:spcPts val="0"/>
              </a:spcBef>
              <a:spcAft>
                <a:spcPts val="0"/>
              </a:spcAft>
              <a:buClr>
                <a:schemeClr val="accent1"/>
              </a:buClr>
              <a:buSzPts val="1800"/>
              <a:buFont typeface="Noto Sans Symbols"/>
              <a:buNone/>
            </a:pPr>
            <a:endParaRPr sz="1900" dirty="0">
              <a:solidFill>
                <a:schemeClr val="dk1"/>
              </a:solidFill>
            </a:endParaRPr>
          </a:p>
          <a:p>
            <a:pPr marL="457200" marR="0" lvl="0" indent="-228600" algn="just" rtl="0">
              <a:lnSpc>
                <a:spcPct val="90000"/>
              </a:lnSpc>
              <a:spcBef>
                <a:spcPts val="1000"/>
              </a:spcBef>
              <a:spcAft>
                <a:spcPts val="0"/>
              </a:spcAft>
              <a:buClr>
                <a:srgbClr val="000000"/>
              </a:buClr>
              <a:buSzPts val="1800"/>
              <a:buFont typeface="Arial"/>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5"/>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Βήματα για τον στρατηγικό σχεδιασμό</a:t>
            </a:r>
            <a:endParaRPr b="1" dirty="0"/>
          </a:p>
        </p:txBody>
      </p:sp>
      <p:pic>
        <p:nvPicPr>
          <p:cNvPr id="90" name="Google Shape;90;p5"/>
          <p:cNvPicPr preferRelativeResize="0"/>
          <p:nvPr/>
        </p:nvPicPr>
        <p:blipFill rotWithShape="1">
          <a:blip r:embed="rId3">
            <a:alphaModFix/>
          </a:blip>
          <a:srcRect/>
          <a:stretch/>
        </p:blipFill>
        <p:spPr>
          <a:xfrm>
            <a:off x="2730856" y="1800809"/>
            <a:ext cx="6563126" cy="3284375"/>
          </a:xfrm>
          <a:prstGeom prst="rect">
            <a:avLst/>
          </a:prstGeom>
          <a:noFill/>
          <a:ln>
            <a:noFill/>
          </a:ln>
        </p:spPr>
      </p:pic>
      <p:sp>
        <p:nvSpPr>
          <p:cNvPr id="91" name="Google Shape;91;p5"/>
          <p:cNvSpPr txBox="1"/>
          <p:nvPr/>
        </p:nvSpPr>
        <p:spPr>
          <a:xfrm>
            <a:off x="149290" y="6344816"/>
            <a:ext cx="4329404"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800" i="0" u="none" strike="noStrike" cap="none" dirty="0">
                <a:solidFill>
                  <a:srgbClr val="000000"/>
                </a:solidFill>
                <a:latin typeface="Calibri"/>
                <a:ea typeface="Calibri"/>
                <a:cs typeface="Calibri"/>
                <a:sym typeface="Calibri"/>
              </a:rPr>
              <a:t>Δείτε αυτό το </a:t>
            </a:r>
            <a:r>
              <a:rPr lang="en-GB" sz="1800" i="0" u="sng" strike="noStrike" cap="none" dirty="0">
                <a:solidFill>
                  <a:srgbClr val="000000"/>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βίντεο </a:t>
            </a:r>
            <a:r>
              <a:rPr lang="en-GB" sz="1800" i="0" u="none" strike="noStrike" cap="none" dirty="0">
                <a:solidFill>
                  <a:srgbClr val="000000"/>
                </a:solidFill>
                <a:latin typeface="Calibri"/>
                <a:ea typeface="Calibri"/>
                <a:cs typeface="Calibri"/>
                <a:sym typeface="Calibri"/>
              </a:rPr>
              <a:t>και σχολιάστε</a:t>
            </a:r>
            <a:endParaRPr dirty="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1800"/>
              <a:buNone/>
            </a:pPr>
            <a:r>
              <a:rPr lang="en-GB" b="1" dirty="0"/>
              <a:t>Βήματα για τον στρατηγικό σχεδιασμό</a:t>
            </a:r>
            <a:endParaRPr b="1" dirty="0"/>
          </a:p>
        </p:txBody>
      </p:sp>
      <p:grpSp>
        <p:nvGrpSpPr>
          <p:cNvPr id="97" name="Google Shape;97;p7"/>
          <p:cNvGrpSpPr/>
          <p:nvPr/>
        </p:nvGrpSpPr>
        <p:grpSpPr>
          <a:xfrm>
            <a:off x="3219631" y="1092252"/>
            <a:ext cx="5765176" cy="5765176"/>
            <a:chOff x="1633428" y="570"/>
            <a:chExt cx="5765176" cy="5765176"/>
          </a:xfrm>
        </p:grpSpPr>
        <p:sp>
          <p:nvSpPr>
            <p:cNvPr id="98" name="Google Shape;98;p7"/>
            <p:cNvSpPr/>
            <p:nvPr/>
          </p:nvSpPr>
          <p:spPr>
            <a:xfrm>
              <a:off x="2916764" y="1283906"/>
              <a:ext cx="3198504" cy="3198504"/>
            </a:xfrm>
            <a:prstGeom prst="ellipse">
              <a:avLst/>
            </a:prstGeom>
            <a:solidFill>
              <a:srgbClr val="F7D822">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7"/>
            <p:cNvSpPr txBox="1"/>
            <p:nvPr/>
          </p:nvSpPr>
          <p:spPr>
            <a:xfrm>
              <a:off x="3385174" y="1752316"/>
              <a:ext cx="2261684" cy="2261684"/>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None/>
              </a:pPr>
              <a:r>
                <a:rPr lang="en-GB" sz="2100" b="0" i="0" u="none" strike="noStrike" cap="none">
                  <a:solidFill>
                    <a:schemeClr val="dk1"/>
                  </a:solidFill>
                  <a:latin typeface="Arial"/>
                  <a:ea typeface="Arial"/>
                  <a:cs typeface="Arial"/>
                  <a:sym typeface="Arial"/>
                </a:rPr>
                <a:t>Βήματα για τον στρατηγικό σχεδιασμό</a:t>
              </a:r>
              <a:endParaRPr/>
            </a:p>
          </p:txBody>
        </p:sp>
        <p:sp>
          <p:nvSpPr>
            <p:cNvPr id="100" name="Google Shape;100;p7"/>
            <p:cNvSpPr/>
            <p:nvPr/>
          </p:nvSpPr>
          <p:spPr>
            <a:xfrm>
              <a:off x="3716390" y="570"/>
              <a:ext cx="1599252" cy="1599252"/>
            </a:xfrm>
            <a:prstGeom prst="ellipse">
              <a:avLst/>
            </a:prstGeom>
            <a:solidFill>
              <a:srgbClr val="F7D822">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7"/>
            <p:cNvSpPr txBox="1"/>
            <p:nvPr/>
          </p:nvSpPr>
          <p:spPr>
            <a:xfrm>
              <a:off x="3950595" y="234775"/>
              <a:ext cx="1130842" cy="1130842"/>
            </a:xfrm>
            <a:prstGeom prst="rect">
              <a:avLst/>
            </a:prstGeom>
            <a:noFill/>
            <a:ln>
              <a:noFill/>
            </a:ln>
          </p:spPr>
          <p:txBody>
            <a:bodyPr spcFirstLastPara="1" wrap="square" lIns="13950" tIns="13950" rIns="13950" bIns="13950" anchor="ctr" anchorCtr="0">
              <a:noAutofit/>
            </a:bodyPr>
            <a:lstStyle/>
            <a:p>
              <a:pPr marL="0" marR="0" lvl="0" indent="0" algn="ctr" rtl="0">
                <a:lnSpc>
                  <a:spcPct val="90000"/>
                </a:lnSpc>
                <a:spcBef>
                  <a:spcPts val="0"/>
                </a:spcBef>
                <a:spcAft>
                  <a:spcPts val="0"/>
                </a:spcAft>
                <a:buNone/>
              </a:pPr>
              <a:r>
                <a:rPr lang="en-GB" sz="1100" b="0" i="0" u="none" strike="noStrike" cap="none" dirty="0" err="1">
                  <a:solidFill>
                    <a:schemeClr val="dk1"/>
                  </a:solidFill>
                  <a:latin typeface="Arial"/>
                  <a:ea typeface="Arial"/>
                  <a:cs typeface="Arial"/>
                  <a:sym typeface="Arial"/>
                </a:rPr>
                <a:t>Οργ</a:t>
              </a:r>
              <a:r>
                <a:rPr lang="el-GR" sz="1100" b="0" i="0" u="none" strike="noStrike" cap="none" dirty="0">
                  <a:solidFill>
                    <a:schemeClr val="dk1"/>
                  </a:solidFill>
                  <a:latin typeface="Arial"/>
                  <a:ea typeface="Arial"/>
                  <a:cs typeface="Arial"/>
                  <a:sym typeface="Arial"/>
                </a:rPr>
                <a:t>άνωση</a:t>
              </a:r>
              <a:endParaRPr dirty="0"/>
            </a:p>
          </p:txBody>
        </p:sp>
        <p:sp>
          <p:nvSpPr>
            <p:cNvPr id="102" name="Google Shape;102;p7"/>
            <p:cNvSpPr/>
            <p:nvPr/>
          </p:nvSpPr>
          <p:spPr>
            <a:xfrm>
              <a:off x="5189266" y="610656"/>
              <a:ext cx="1599252" cy="1599252"/>
            </a:xfrm>
            <a:prstGeom prst="ellipse">
              <a:avLst/>
            </a:prstGeom>
            <a:solidFill>
              <a:srgbClr val="F7D822">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7"/>
            <p:cNvSpPr txBox="1"/>
            <p:nvPr/>
          </p:nvSpPr>
          <p:spPr>
            <a:xfrm>
              <a:off x="5423471" y="844861"/>
              <a:ext cx="1130842" cy="1130842"/>
            </a:xfrm>
            <a:prstGeom prst="rect">
              <a:avLst/>
            </a:prstGeom>
            <a:noFill/>
            <a:ln>
              <a:noFill/>
            </a:ln>
          </p:spPr>
          <p:txBody>
            <a:bodyPr spcFirstLastPara="1" wrap="square" lIns="13950" tIns="13950" rIns="13950" bIns="13950" anchor="ctr" anchorCtr="0">
              <a:noAutofit/>
            </a:bodyPr>
            <a:lstStyle/>
            <a:p>
              <a:pPr marL="0" marR="0" lvl="0" indent="0" algn="ctr" rtl="0">
                <a:lnSpc>
                  <a:spcPct val="90000"/>
                </a:lnSpc>
                <a:spcBef>
                  <a:spcPts val="0"/>
                </a:spcBef>
                <a:spcAft>
                  <a:spcPts val="0"/>
                </a:spcAft>
                <a:buNone/>
              </a:pPr>
              <a:r>
                <a:rPr lang="en-GB" sz="1100" b="0" i="0" u="none" strike="noStrike" cap="none" dirty="0" err="1">
                  <a:solidFill>
                    <a:schemeClr val="dk1"/>
                  </a:solidFill>
                  <a:latin typeface="Arial"/>
                  <a:ea typeface="Arial"/>
                  <a:cs typeface="Arial"/>
                  <a:sym typeface="Arial"/>
                </a:rPr>
                <a:t>Συλλογή</a:t>
              </a:r>
              <a:r>
                <a:rPr lang="en-GB" sz="1100" b="0" i="0" u="none" strike="noStrike" cap="none" dirty="0">
                  <a:solidFill>
                    <a:schemeClr val="dk1"/>
                  </a:solidFill>
                  <a:latin typeface="Arial"/>
                  <a:ea typeface="Arial"/>
                  <a:cs typeface="Arial"/>
                  <a:sym typeface="Arial"/>
                </a:rPr>
                <a:t> π</a:t>
              </a:r>
              <a:r>
                <a:rPr lang="en-GB" sz="1100" b="0" i="0" u="none" strike="noStrike" cap="none" dirty="0" err="1">
                  <a:solidFill>
                    <a:schemeClr val="dk1"/>
                  </a:solidFill>
                  <a:latin typeface="Arial"/>
                  <a:ea typeface="Arial"/>
                  <a:cs typeface="Arial"/>
                  <a:sym typeface="Arial"/>
                </a:rPr>
                <a:t>ληροφοριών</a:t>
              </a:r>
              <a:endParaRPr dirty="0"/>
            </a:p>
          </p:txBody>
        </p:sp>
        <p:sp>
          <p:nvSpPr>
            <p:cNvPr id="104" name="Google Shape;104;p7"/>
            <p:cNvSpPr/>
            <p:nvPr/>
          </p:nvSpPr>
          <p:spPr>
            <a:xfrm>
              <a:off x="5799352" y="2083532"/>
              <a:ext cx="1599252" cy="1599252"/>
            </a:xfrm>
            <a:prstGeom prst="ellipse">
              <a:avLst/>
            </a:prstGeom>
            <a:solidFill>
              <a:srgbClr val="F7D822">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7"/>
            <p:cNvSpPr txBox="1"/>
            <p:nvPr/>
          </p:nvSpPr>
          <p:spPr>
            <a:xfrm>
              <a:off x="6033557" y="2317737"/>
              <a:ext cx="1130842" cy="1130842"/>
            </a:xfrm>
            <a:prstGeom prst="rect">
              <a:avLst/>
            </a:prstGeom>
            <a:noFill/>
            <a:ln>
              <a:noFill/>
            </a:ln>
          </p:spPr>
          <p:txBody>
            <a:bodyPr spcFirstLastPara="1" wrap="square" lIns="13950" tIns="13950" rIns="13950" bIns="13950" anchor="ctr" anchorCtr="0">
              <a:noAutofit/>
            </a:bodyPr>
            <a:lstStyle/>
            <a:p>
              <a:pPr marL="0" marR="0" lvl="0" indent="0" algn="ctr" rtl="0">
                <a:lnSpc>
                  <a:spcPct val="90000"/>
                </a:lnSpc>
                <a:spcBef>
                  <a:spcPts val="0"/>
                </a:spcBef>
                <a:spcAft>
                  <a:spcPts val="0"/>
                </a:spcAft>
                <a:buNone/>
              </a:pPr>
              <a:r>
                <a:rPr lang="el-GR" sz="1100" b="0" i="0" u="none" strike="noStrike" cap="none" dirty="0">
                  <a:solidFill>
                    <a:schemeClr val="dk1"/>
                  </a:solidFill>
                  <a:latin typeface="Arial"/>
                  <a:ea typeface="Arial"/>
                  <a:cs typeface="Arial"/>
                  <a:sym typeface="Arial"/>
                </a:rPr>
                <a:t>Ανάλυση των πληροφοριών </a:t>
              </a:r>
              <a:r>
                <a:rPr lang="en-GB" sz="1100" b="0" i="0" u="none" strike="noStrike" cap="none" dirty="0">
                  <a:solidFill>
                    <a:schemeClr val="dk1"/>
                  </a:solidFill>
                  <a:latin typeface="Arial"/>
                  <a:ea typeface="Arial"/>
                  <a:cs typeface="Arial"/>
                  <a:sym typeface="Arial"/>
                </a:rPr>
                <a:t>π</a:t>
              </a:r>
              <a:r>
                <a:rPr lang="en-GB" sz="1100" b="0" i="0" u="none" strike="noStrike" cap="none" dirty="0" err="1">
                  <a:solidFill>
                    <a:schemeClr val="dk1"/>
                  </a:solidFill>
                  <a:latin typeface="Arial"/>
                  <a:ea typeface="Arial"/>
                  <a:cs typeface="Arial"/>
                  <a:sym typeface="Arial"/>
                </a:rPr>
                <a:t>ου</a:t>
              </a:r>
              <a:r>
                <a:rPr lang="en-GB" sz="1100" b="0" i="0" u="none" strike="noStrike" cap="none" dirty="0">
                  <a:solidFill>
                    <a:schemeClr val="dk1"/>
                  </a:solidFill>
                  <a:latin typeface="Arial"/>
                  <a:ea typeface="Arial"/>
                  <a:cs typeface="Arial"/>
                  <a:sym typeface="Arial"/>
                </a:rPr>
                <a:t> συλλέξατε και τ</a:t>
              </a:r>
              <a:r>
                <a:rPr lang="el-GR" sz="1100" b="0" i="0" u="none" strike="noStrike" cap="none" dirty="0">
                  <a:solidFill>
                    <a:schemeClr val="dk1"/>
                  </a:solidFill>
                  <a:latin typeface="Arial"/>
                  <a:ea typeface="Arial"/>
                  <a:cs typeface="Arial"/>
                  <a:sym typeface="Arial"/>
                </a:rPr>
                <a:t>ων</a:t>
              </a:r>
              <a:r>
                <a:rPr lang="en-GB" sz="1100" b="0" i="0" u="none" strike="noStrike" cap="none" dirty="0">
                  <a:solidFill>
                    <a:schemeClr val="dk1"/>
                  </a:solidFill>
                  <a:latin typeface="Arial"/>
                  <a:ea typeface="Arial"/>
                  <a:cs typeface="Arial"/>
                  <a:sym typeface="Arial"/>
                </a:rPr>
                <a:t> βα</a:t>
              </a:r>
              <a:r>
                <a:rPr lang="en-GB" sz="1100" b="0" i="0" u="none" strike="noStrike" cap="none" dirty="0" err="1">
                  <a:solidFill>
                    <a:schemeClr val="dk1"/>
                  </a:solidFill>
                  <a:latin typeface="Arial"/>
                  <a:ea typeface="Arial"/>
                  <a:cs typeface="Arial"/>
                  <a:sym typeface="Arial"/>
                </a:rPr>
                <a:t>σικ</a:t>
              </a:r>
              <a:r>
                <a:rPr lang="el-GR" sz="1100" b="0" i="0" u="none" strike="noStrike" cap="none" dirty="0">
                  <a:solidFill>
                    <a:schemeClr val="dk1"/>
                  </a:solidFill>
                  <a:latin typeface="Arial"/>
                  <a:ea typeface="Arial"/>
                  <a:cs typeface="Arial"/>
                  <a:sym typeface="Arial"/>
                </a:rPr>
                <a:t>ών</a:t>
              </a:r>
              <a:r>
                <a:rPr lang="en-GB" sz="1100" b="0" i="0" u="none" strike="noStrike" cap="none" dirty="0">
                  <a:solidFill>
                    <a:schemeClr val="dk1"/>
                  </a:solidFill>
                  <a:latin typeface="Arial"/>
                  <a:ea typeface="Arial"/>
                  <a:cs typeface="Arial"/>
                  <a:sym typeface="Arial"/>
                </a:rPr>
                <a:t> </a:t>
              </a:r>
              <a:r>
                <a:rPr lang="en-GB" sz="1100" b="0" i="0" u="none" strike="noStrike" cap="none" dirty="0" err="1">
                  <a:solidFill>
                    <a:schemeClr val="dk1"/>
                  </a:solidFill>
                  <a:latin typeface="Arial"/>
                  <a:ea typeface="Arial"/>
                  <a:cs typeface="Arial"/>
                  <a:sym typeface="Arial"/>
                </a:rPr>
                <a:t>ζητ</a:t>
              </a:r>
              <a:r>
                <a:rPr lang="el-GR" sz="1100" b="0" i="0" u="none" strike="noStrike" cap="none" dirty="0" err="1">
                  <a:solidFill>
                    <a:schemeClr val="dk1"/>
                  </a:solidFill>
                  <a:latin typeface="Arial"/>
                  <a:ea typeface="Arial"/>
                  <a:cs typeface="Arial"/>
                  <a:sym typeface="Arial"/>
                </a:rPr>
                <a:t>ημάτων</a:t>
              </a:r>
              <a:r>
                <a:rPr lang="en-GB" sz="1100" b="0" i="0" u="none" strike="noStrike" cap="none" dirty="0">
                  <a:solidFill>
                    <a:schemeClr val="dk1"/>
                  </a:solidFill>
                  <a:latin typeface="Arial"/>
                  <a:ea typeface="Arial"/>
                  <a:cs typeface="Arial"/>
                  <a:sym typeface="Arial"/>
                </a:rPr>
                <a:t> και </a:t>
              </a:r>
              <a:r>
                <a:rPr lang="en-GB" sz="1100" b="0" i="0" u="none" strike="noStrike" cap="none" dirty="0" err="1">
                  <a:solidFill>
                    <a:schemeClr val="dk1"/>
                  </a:solidFill>
                  <a:latin typeface="Arial"/>
                  <a:ea typeface="Arial"/>
                  <a:cs typeface="Arial"/>
                  <a:sym typeface="Arial"/>
                </a:rPr>
                <a:t>στρ</a:t>
              </a:r>
              <a:r>
                <a:rPr lang="en-GB" sz="1100" b="0" i="0" u="none" strike="noStrike" cap="none" dirty="0">
                  <a:solidFill>
                    <a:schemeClr val="dk1"/>
                  </a:solidFill>
                  <a:latin typeface="Arial"/>
                  <a:ea typeface="Arial"/>
                  <a:cs typeface="Arial"/>
                  <a:sym typeface="Arial"/>
                </a:rPr>
                <a:t>ατηγικές επιλογές</a:t>
              </a:r>
              <a:endParaRPr dirty="0"/>
            </a:p>
          </p:txBody>
        </p:sp>
        <p:sp>
          <p:nvSpPr>
            <p:cNvPr id="106" name="Google Shape;106;p7"/>
            <p:cNvSpPr/>
            <p:nvPr/>
          </p:nvSpPr>
          <p:spPr>
            <a:xfrm>
              <a:off x="5189266" y="3556409"/>
              <a:ext cx="1599252" cy="1599252"/>
            </a:xfrm>
            <a:prstGeom prst="ellipse">
              <a:avLst/>
            </a:prstGeom>
            <a:solidFill>
              <a:srgbClr val="F7D822">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7"/>
            <p:cNvSpPr txBox="1"/>
            <p:nvPr/>
          </p:nvSpPr>
          <p:spPr>
            <a:xfrm>
              <a:off x="5423471" y="3790614"/>
              <a:ext cx="1130842" cy="1130842"/>
            </a:xfrm>
            <a:prstGeom prst="rect">
              <a:avLst/>
            </a:prstGeom>
            <a:noFill/>
            <a:ln>
              <a:noFill/>
            </a:ln>
          </p:spPr>
          <p:txBody>
            <a:bodyPr spcFirstLastPara="1" wrap="square" lIns="13950" tIns="13950" rIns="13950" bIns="13950" anchor="ctr" anchorCtr="0">
              <a:noAutofit/>
            </a:bodyPr>
            <a:lstStyle/>
            <a:p>
              <a:pPr marL="0" marR="0" lvl="0" indent="0" algn="ctr" rtl="0">
                <a:lnSpc>
                  <a:spcPct val="90000"/>
                </a:lnSpc>
                <a:spcBef>
                  <a:spcPts val="0"/>
                </a:spcBef>
                <a:spcAft>
                  <a:spcPts val="0"/>
                </a:spcAft>
                <a:buNone/>
              </a:pPr>
              <a:r>
                <a:rPr lang="en-GB" sz="1100" b="0" i="0" u="none" strike="noStrike" cap="none" dirty="0">
                  <a:solidFill>
                    <a:schemeClr val="dk1"/>
                  </a:solidFill>
                  <a:latin typeface="Arial"/>
                  <a:ea typeface="Arial"/>
                  <a:cs typeface="Arial"/>
                  <a:sym typeface="Arial"/>
                </a:rPr>
                <a:t>Ανάπ</a:t>
              </a:r>
              <a:r>
                <a:rPr lang="en-GB" sz="1100" b="0" i="0" u="none" strike="noStrike" cap="none" dirty="0" err="1">
                  <a:solidFill>
                    <a:schemeClr val="dk1"/>
                  </a:solidFill>
                  <a:latin typeface="Arial"/>
                  <a:ea typeface="Arial"/>
                  <a:cs typeface="Arial"/>
                  <a:sym typeface="Arial"/>
                </a:rPr>
                <a:t>τυξη</a:t>
              </a:r>
              <a:r>
                <a:rPr lang="en-GB" sz="1100" b="0" i="0" u="none" strike="noStrike" cap="none" dirty="0">
                  <a:solidFill>
                    <a:schemeClr val="dk1"/>
                  </a:solidFill>
                  <a:latin typeface="Arial"/>
                  <a:ea typeface="Arial"/>
                  <a:cs typeface="Arial"/>
                  <a:sym typeface="Arial"/>
                </a:rPr>
                <a:t> </a:t>
              </a:r>
              <a:r>
                <a:rPr lang="en-GB" sz="1100" b="0" i="0" u="none" strike="noStrike" cap="none" dirty="0" err="1">
                  <a:solidFill>
                    <a:schemeClr val="dk1"/>
                  </a:solidFill>
                  <a:latin typeface="Arial"/>
                  <a:ea typeface="Arial"/>
                  <a:cs typeface="Arial"/>
                  <a:sym typeface="Arial"/>
                </a:rPr>
                <a:t>στρ</a:t>
              </a:r>
              <a:r>
                <a:rPr lang="en-GB" sz="1100" b="0" i="0" u="none" strike="noStrike" cap="none" dirty="0">
                  <a:solidFill>
                    <a:schemeClr val="dk1"/>
                  </a:solidFill>
                  <a:latin typeface="Arial"/>
                  <a:ea typeface="Arial"/>
                  <a:cs typeface="Arial"/>
                  <a:sym typeface="Arial"/>
                </a:rPr>
                <a:t>ατηγικών προτεραιοτήτων</a:t>
              </a:r>
              <a:endParaRPr sz="1100" b="0" i="0" u="none" strike="noStrike" cap="none" dirty="0">
                <a:solidFill>
                  <a:schemeClr val="dk1"/>
                </a:solidFill>
                <a:latin typeface="Arial"/>
                <a:ea typeface="Arial"/>
                <a:cs typeface="Arial"/>
                <a:sym typeface="Arial"/>
              </a:endParaRPr>
            </a:p>
          </p:txBody>
        </p:sp>
        <p:sp>
          <p:nvSpPr>
            <p:cNvPr id="108" name="Google Shape;108;p7"/>
            <p:cNvSpPr/>
            <p:nvPr/>
          </p:nvSpPr>
          <p:spPr>
            <a:xfrm>
              <a:off x="3716390" y="4166494"/>
              <a:ext cx="1599252" cy="1599252"/>
            </a:xfrm>
            <a:prstGeom prst="ellipse">
              <a:avLst/>
            </a:prstGeom>
            <a:solidFill>
              <a:srgbClr val="F7D822">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7"/>
            <p:cNvSpPr txBox="1"/>
            <p:nvPr/>
          </p:nvSpPr>
          <p:spPr>
            <a:xfrm>
              <a:off x="3950595" y="4400699"/>
              <a:ext cx="1130842" cy="1130842"/>
            </a:xfrm>
            <a:prstGeom prst="rect">
              <a:avLst/>
            </a:prstGeom>
            <a:noFill/>
            <a:ln>
              <a:noFill/>
            </a:ln>
          </p:spPr>
          <p:txBody>
            <a:bodyPr spcFirstLastPara="1" wrap="square" lIns="13950" tIns="13950" rIns="13950" bIns="13950" anchor="ctr" anchorCtr="0">
              <a:noAutofit/>
            </a:bodyPr>
            <a:lstStyle/>
            <a:p>
              <a:pPr marL="0" marR="0" lvl="0" indent="0" algn="ctr" rtl="0">
                <a:lnSpc>
                  <a:spcPct val="90000"/>
                </a:lnSpc>
                <a:spcBef>
                  <a:spcPts val="0"/>
                </a:spcBef>
                <a:spcAft>
                  <a:spcPts val="0"/>
                </a:spcAft>
                <a:buNone/>
              </a:pPr>
              <a:r>
                <a:rPr lang="en-GB" sz="1100" b="0" i="0" u="none" strike="noStrike" cap="none" dirty="0">
                  <a:solidFill>
                    <a:schemeClr val="dk1"/>
                  </a:solidFill>
                  <a:latin typeface="Arial"/>
                  <a:ea typeface="Arial"/>
                  <a:cs typeface="Arial"/>
                  <a:sym typeface="Arial"/>
                </a:rPr>
                <a:t>Ανάπ</a:t>
              </a:r>
              <a:r>
                <a:rPr lang="en-GB" sz="1100" b="0" i="0" u="none" strike="noStrike" cap="none" dirty="0" err="1">
                  <a:solidFill>
                    <a:schemeClr val="dk1"/>
                  </a:solidFill>
                  <a:latin typeface="Arial"/>
                  <a:ea typeface="Arial"/>
                  <a:cs typeface="Arial"/>
                  <a:sym typeface="Arial"/>
                </a:rPr>
                <a:t>τυξη</a:t>
              </a:r>
              <a:r>
                <a:rPr lang="en-GB" sz="1100" b="0" i="0" u="none" strike="noStrike" cap="none" dirty="0">
                  <a:solidFill>
                    <a:schemeClr val="dk1"/>
                  </a:solidFill>
                  <a:latin typeface="Arial"/>
                  <a:ea typeface="Arial"/>
                  <a:cs typeface="Arial"/>
                  <a:sym typeface="Arial"/>
                </a:rPr>
                <a:t> </a:t>
              </a:r>
              <a:r>
                <a:rPr lang="en-GB" sz="1100" b="0" i="0" u="none" strike="noStrike" cap="none" dirty="0" err="1">
                  <a:solidFill>
                    <a:schemeClr val="dk1"/>
                  </a:solidFill>
                  <a:latin typeface="Arial"/>
                  <a:ea typeface="Arial"/>
                  <a:cs typeface="Arial"/>
                  <a:sym typeface="Arial"/>
                </a:rPr>
                <a:t>σχεδίου</a:t>
              </a:r>
              <a:r>
                <a:rPr lang="en-GB" sz="1100" b="0" i="0" u="none" strike="noStrike" cap="none" dirty="0">
                  <a:solidFill>
                    <a:schemeClr val="dk1"/>
                  </a:solidFill>
                  <a:latin typeface="Arial"/>
                  <a:ea typeface="Arial"/>
                  <a:cs typeface="Arial"/>
                  <a:sym typeface="Arial"/>
                </a:rPr>
                <a:t> παρα</a:t>
              </a:r>
              <a:r>
                <a:rPr lang="en-GB" sz="1100" b="0" i="0" u="none" strike="noStrike" cap="none" dirty="0" err="1">
                  <a:solidFill>
                    <a:schemeClr val="dk1"/>
                  </a:solidFill>
                  <a:latin typeface="Arial"/>
                  <a:ea typeface="Arial"/>
                  <a:cs typeface="Arial"/>
                  <a:sym typeface="Arial"/>
                </a:rPr>
                <a:t>κολούθηση</a:t>
              </a:r>
              <a:r>
                <a:rPr lang="en-GB" sz="1100" b="0" i="0" u="none" strike="noStrike" cap="none" dirty="0">
                  <a:solidFill>
                    <a:schemeClr val="dk1"/>
                  </a:solidFill>
                  <a:latin typeface="Arial"/>
                  <a:ea typeface="Arial"/>
                  <a:cs typeface="Arial"/>
                  <a:sym typeface="Arial"/>
                </a:rPr>
                <a:t>, α</a:t>
              </a:r>
              <a:r>
                <a:rPr lang="en-GB" sz="1100" b="0" i="0" u="none" strike="noStrike" cap="none" dirty="0" err="1">
                  <a:solidFill>
                    <a:schemeClr val="dk1"/>
                  </a:solidFill>
                  <a:latin typeface="Arial"/>
                  <a:ea typeface="Arial"/>
                  <a:cs typeface="Arial"/>
                  <a:sym typeface="Arial"/>
                </a:rPr>
                <a:t>ξιολόγησης</a:t>
              </a:r>
              <a:r>
                <a:rPr lang="en-GB" sz="1100" b="0" i="0" u="none" strike="noStrike" cap="none" dirty="0">
                  <a:solidFill>
                    <a:schemeClr val="dk1"/>
                  </a:solidFill>
                  <a:latin typeface="Arial"/>
                  <a:ea typeface="Arial"/>
                  <a:cs typeface="Arial"/>
                  <a:sym typeface="Arial"/>
                </a:rPr>
                <a:t> και </a:t>
              </a:r>
              <a:r>
                <a:rPr lang="en-GB" sz="1100" b="0" i="0" u="none" strike="noStrike" cap="none" dirty="0" err="1">
                  <a:solidFill>
                    <a:schemeClr val="dk1"/>
                  </a:solidFill>
                  <a:latin typeface="Arial"/>
                  <a:ea typeface="Arial"/>
                  <a:cs typeface="Arial"/>
                  <a:sym typeface="Arial"/>
                </a:rPr>
                <a:t>μάθησης</a:t>
              </a:r>
              <a:r>
                <a:rPr lang="en-GB" sz="1100" b="0" i="0" u="none" strike="noStrike" cap="none" dirty="0">
                  <a:solidFill>
                    <a:schemeClr val="dk1"/>
                  </a:solidFill>
                  <a:latin typeface="Arial"/>
                  <a:ea typeface="Arial"/>
                  <a:cs typeface="Arial"/>
                  <a:sym typeface="Arial"/>
                </a:rPr>
                <a:t> </a:t>
              </a:r>
              <a:endParaRPr sz="1100" b="0" i="0" u="none" strike="noStrike" cap="none" dirty="0">
                <a:solidFill>
                  <a:schemeClr val="dk1"/>
                </a:solidFill>
                <a:latin typeface="Arial"/>
                <a:ea typeface="Arial"/>
                <a:cs typeface="Arial"/>
                <a:sym typeface="Arial"/>
              </a:endParaRPr>
            </a:p>
          </p:txBody>
        </p:sp>
        <p:sp>
          <p:nvSpPr>
            <p:cNvPr id="110" name="Google Shape;110;p7"/>
            <p:cNvSpPr/>
            <p:nvPr/>
          </p:nvSpPr>
          <p:spPr>
            <a:xfrm>
              <a:off x="2243513" y="3556409"/>
              <a:ext cx="1599252" cy="1599252"/>
            </a:xfrm>
            <a:prstGeom prst="ellipse">
              <a:avLst/>
            </a:prstGeom>
            <a:solidFill>
              <a:srgbClr val="F7D822">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7"/>
            <p:cNvSpPr txBox="1"/>
            <p:nvPr/>
          </p:nvSpPr>
          <p:spPr>
            <a:xfrm>
              <a:off x="2477718" y="3790614"/>
              <a:ext cx="1238672" cy="1130842"/>
            </a:xfrm>
            <a:prstGeom prst="rect">
              <a:avLst/>
            </a:prstGeom>
            <a:noFill/>
            <a:ln>
              <a:noFill/>
            </a:ln>
          </p:spPr>
          <p:txBody>
            <a:bodyPr spcFirstLastPara="1" wrap="square" lIns="13950" tIns="13950" rIns="13950" bIns="13950" anchor="ctr" anchorCtr="0">
              <a:noAutofit/>
            </a:bodyPr>
            <a:lstStyle/>
            <a:p>
              <a:pPr marL="0" marR="0" lvl="0" indent="0" algn="ctr" rtl="0">
                <a:lnSpc>
                  <a:spcPct val="90000"/>
                </a:lnSpc>
                <a:spcBef>
                  <a:spcPts val="0"/>
                </a:spcBef>
                <a:spcAft>
                  <a:spcPts val="0"/>
                </a:spcAft>
                <a:buNone/>
              </a:pPr>
              <a:r>
                <a:rPr lang="en-GB" sz="1100" b="0" i="0" u="none" strike="noStrike" cap="none">
                  <a:solidFill>
                    <a:schemeClr val="dk1"/>
                  </a:solidFill>
                  <a:latin typeface="Arial"/>
                  <a:ea typeface="Arial"/>
                  <a:cs typeface="Arial"/>
                  <a:sym typeface="Arial"/>
                </a:rPr>
                <a:t>Προγραμματισμός πόρων</a:t>
              </a:r>
              <a:endParaRPr sz="1100" b="0" i="0" u="none" strike="noStrike" cap="none">
                <a:solidFill>
                  <a:schemeClr val="dk1"/>
                </a:solidFill>
                <a:latin typeface="Arial"/>
                <a:ea typeface="Arial"/>
                <a:cs typeface="Arial"/>
                <a:sym typeface="Arial"/>
              </a:endParaRPr>
            </a:p>
          </p:txBody>
        </p:sp>
        <p:sp>
          <p:nvSpPr>
            <p:cNvPr id="112" name="Google Shape;112;p7"/>
            <p:cNvSpPr/>
            <p:nvPr/>
          </p:nvSpPr>
          <p:spPr>
            <a:xfrm>
              <a:off x="1633428" y="2083532"/>
              <a:ext cx="1599252" cy="1599252"/>
            </a:xfrm>
            <a:prstGeom prst="ellipse">
              <a:avLst/>
            </a:prstGeom>
            <a:solidFill>
              <a:srgbClr val="F7D822">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7"/>
            <p:cNvSpPr txBox="1"/>
            <p:nvPr/>
          </p:nvSpPr>
          <p:spPr>
            <a:xfrm>
              <a:off x="1867633" y="2317737"/>
              <a:ext cx="1130842" cy="1130842"/>
            </a:xfrm>
            <a:prstGeom prst="rect">
              <a:avLst/>
            </a:prstGeom>
            <a:noFill/>
            <a:ln>
              <a:noFill/>
            </a:ln>
          </p:spPr>
          <p:txBody>
            <a:bodyPr spcFirstLastPara="1" wrap="square" lIns="13950" tIns="13950" rIns="13950" bIns="13950" anchor="ctr" anchorCtr="0">
              <a:noAutofit/>
            </a:bodyPr>
            <a:lstStyle/>
            <a:p>
              <a:pPr marL="0" marR="0" lvl="0" indent="0" algn="ctr" rtl="0">
                <a:lnSpc>
                  <a:spcPct val="90000"/>
                </a:lnSpc>
                <a:spcBef>
                  <a:spcPts val="0"/>
                </a:spcBef>
                <a:spcAft>
                  <a:spcPts val="0"/>
                </a:spcAft>
                <a:buNone/>
              </a:pPr>
              <a:r>
                <a:rPr lang="en-GB" sz="1100" b="0" i="0" u="none" strike="noStrike" cap="none">
                  <a:solidFill>
                    <a:schemeClr val="dk1"/>
                  </a:solidFill>
                  <a:latin typeface="Arial"/>
                  <a:ea typeface="Arial"/>
                  <a:cs typeface="Arial"/>
                  <a:sym typeface="Arial"/>
                </a:rPr>
                <a:t>Εφαρμογή, παρακολούθηση και αξιολόγηση της προόδου έναντι της στρατηγικής</a:t>
              </a:r>
              <a:endParaRPr sz="1100" b="0" i="0" u="none" strike="noStrike" cap="none">
                <a:solidFill>
                  <a:schemeClr val="dk1"/>
                </a:solidFill>
                <a:latin typeface="Arial"/>
                <a:ea typeface="Arial"/>
                <a:cs typeface="Arial"/>
                <a:sym typeface="Arial"/>
              </a:endParaRPr>
            </a:p>
          </p:txBody>
        </p:sp>
        <p:sp>
          <p:nvSpPr>
            <p:cNvPr id="114" name="Google Shape;114;p7"/>
            <p:cNvSpPr/>
            <p:nvPr/>
          </p:nvSpPr>
          <p:spPr>
            <a:xfrm>
              <a:off x="2243513" y="610656"/>
              <a:ext cx="1599252" cy="1599252"/>
            </a:xfrm>
            <a:prstGeom prst="ellipse">
              <a:avLst/>
            </a:prstGeom>
            <a:solidFill>
              <a:srgbClr val="F7D822">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7"/>
            <p:cNvSpPr txBox="1"/>
            <p:nvPr/>
          </p:nvSpPr>
          <p:spPr>
            <a:xfrm>
              <a:off x="2477718" y="844861"/>
              <a:ext cx="1130842" cy="1130842"/>
            </a:xfrm>
            <a:prstGeom prst="rect">
              <a:avLst/>
            </a:prstGeom>
            <a:noFill/>
            <a:ln>
              <a:noFill/>
            </a:ln>
          </p:spPr>
          <p:txBody>
            <a:bodyPr spcFirstLastPara="1" wrap="square" lIns="13950" tIns="13950" rIns="13950" bIns="13950" anchor="ctr" anchorCtr="0">
              <a:noAutofit/>
            </a:bodyPr>
            <a:lstStyle/>
            <a:p>
              <a:pPr marL="0" marR="0" lvl="0" indent="0" algn="ctr" rtl="0">
                <a:lnSpc>
                  <a:spcPct val="90000"/>
                </a:lnSpc>
                <a:spcBef>
                  <a:spcPts val="0"/>
                </a:spcBef>
                <a:spcAft>
                  <a:spcPts val="0"/>
                </a:spcAft>
                <a:buNone/>
              </a:pPr>
              <a:r>
                <a:rPr lang="en-GB" sz="1100" b="0" i="0" u="none" strike="noStrike" cap="none" dirty="0" err="1">
                  <a:solidFill>
                    <a:schemeClr val="dk1"/>
                  </a:solidFill>
                  <a:latin typeface="Arial"/>
                  <a:ea typeface="Arial"/>
                  <a:cs typeface="Arial"/>
                  <a:sym typeface="Arial"/>
                </a:rPr>
                <a:t>Αν</a:t>
              </a:r>
              <a:r>
                <a:rPr lang="en-GB" sz="1100" b="0" i="0" u="none" strike="noStrike" cap="none" dirty="0">
                  <a:solidFill>
                    <a:schemeClr val="dk1"/>
                  </a:solidFill>
                  <a:latin typeface="Arial"/>
                  <a:ea typeface="Arial"/>
                  <a:cs typeface="Arial"/>
                  <a:sym typeface="Arial"/>
                </a:rPr>
                <a:t>αθεώρηση και επικαιροποίηση της στρατηγικής</a:t>
              </a:r>
              <a:endParaRPr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8"/>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1800"/>
              <a:buNone/>
            </a:pPr>
            <a:r>
              <a:rPr lang="en-GB" b="1" dirty="0"/>
              <a:t>Βήματα για τον στρατηγικό σχεδιασμό</a:t>
            </a:r>
            <a:endParaRPr b="1" dirty="0"/>
          </a:p>
        </p:txBody>
      </p:sp>
      <p:sp>
        <p:nvSpPr>
          <p:cNvPr id="121" name="Google Shape;121;p8"/>
          <p:cNvSpPr txBox="1"/>
          <p:nvPr/>
        </p:nvSpPr>
        <p:spPr>
          <a:xfrm>
            <a:off x="399370" y="1291500"/>
            <a:ext cx="4778686" cy="5039801"/>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Βήμα1: Οργ</a:t>
            </a:r>
            <a:r>
              <a:rPr lang="el-GR" sz="1600" b="1" dirty="0">
                <a:latin typeface="Calibri" panose="020F0502020204030204" pitchFamily="34" charset="0"/>
                <a:ea typeface="Calibri"/>
                <a:cs typeface="Calibri" panose="020F0502020204030204" pitchFamily="34" charset="0"/>
                <a:sym typeface="Calibri"/>
              </a:rPr>
              <a:t>άνωση</a:t>
            </a:r>
            <a:endParaRPr sz="1600" b="0" i="0" u="none" strike="noStrike" cap="none" dirty="0">
              <a:solidFill>
                <a:schemeClr val="dk1"/>
              </a:solidFill>
              <a:latin typeface="Calibri" panose="020F0502020204030204" pitchFamily="34" charset="0"/>
              <a:ea typeface="Times New Roman"/>
              <a:cs typeface="Calibri" panose="020F0502020204030204" pitchFamily="34" charset="0"/>
              <a:sym typeface="Times New Roman"/>
            </a:endParaRPr>
          </a:p>
          <a:p>
            <a:pPr marL="0" marR="0" lvl="0" indent="0" algn="just" rtl="0">
              <a:lnSpc>
                <a:spcPct val="100000"/>
              </a:lnSpc>
              <a:spcBef>
                <a:spcPts val="675"/>
              </a:spcBef>
              <a:spcAft>
                <a:spcPts val="0"/>
              </a:spcAft>
              <a:buNone/>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Μέχρι το τέλος της διαδικασίας, η ΟΚ</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τ</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Π πρέπει να έχει κατανοήσει πλήρως το πλαίσιο που διέπει τη διαδικασία στρατηγικού σχεδιασμού. Αυτό επιτυγχάνεται με </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μια προσέγγιση </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π</a:t>
            </a:r>
            <a:r>
              <a:rPr lang="en-GB"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ρος</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τα έξω, καθώς και προς τα μέσα:</a:t>
            </a:r>
            <a:endParaRPr sz="1600" b="0" i="0" u="none" strike="noStrike" cap="none" dirty="0">
              <a:solidFill>
                <a:schemeClr val="dk1"/>
              </a:solidFill>
              <a:latin typeface="Calibri" panose="020F0502020204030204" pitchFamily="34" charset="0"/>
              <a:ea typeface="Times New Roman"/>
              <a:cs typeface="Calibri" panose="020F0502020204030204" pitchFamily="34" charset="0"/>
              <a:sym typeface="Times New Roman"/>
            </a:endParaRPr>
          </a:p>
          <a:p>
            <a:pPr marL="285750" marR="0" lvl="0" indent="-285750" algn="just" rtl="0">
              <a:lnSpc>
                <a:spcPct val="100000"/>
              </a:lnSpc>
              <a:spcBef>
                <a:spcPts val="675"/>
              </a:spcBef>
              <a:spcAft>
                <a:spcPts val="0"/>
              </a:spcAft>
              <a:buClr>
                <a:srgbClr val="000000"/>
              </a:buClr>
              <a:buSzPts val="1400"/>
              <a:buFont typeface="Arial"/>
              <a:buChar char="•"/>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Η διαδικασία της εξωστρέφειας προϋποθέτει την εις βάθος </a:t>
            </a: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κατανόηση </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του </a:t>
            </a: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εξωτερικού</a:t>
            </a:r>
            <a:r>
              <a:rPr lang="el-GR"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 </a:t>
            </a: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π</a:t>
            </a:r>
            <a:r>
              <a:rPr lang="en-GB" sz="1600" b="1" i="0" u="none" strike="noStrike" cap="none" dirty="0" err="1">
                <a:solidFill>
                  <a:srgbClr val="000000"/>
                </a:solidFill>
                <a:latin typeface="Calibri" panose="020F0502020204030204" pitchFamily="34" charset="0"/>
                <a:ea typeface="Calibri"/>
                <a:cs typeface="Calibri" panose="020F0502020204030204" pitchFamily="34" charset="0"/>
                <a:sym typeface="Calibri"/>
              </a:rPr>
              <a:t>ερι</a:t>
            </a: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βαλλοντικού πλαισίου των </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τελευταίων ετών, καθώς και των </a:t>
            </a: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ευκαιριών </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και των </a:t>
            </a: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απειλών </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που προκύπτουν ως αποτέλεσμα αυτού. </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285750" marR="0" lvl="0" indent="-285750" algn="just" rtl="0">
              <a:lnSpc>
                <a:spcPct val="100000"/>
              </a:lnSpc>
              <a:spcBef>
                <a:spcPts val="675"/>
              </a:spcBef>
              <a:spcAft>
                <a:spcPts val="0"/>
              </a:spcAft>
              <a:buClr>
                <a:srgbClr val="000000"/>
              </a:buClr>
              <a:buSzPts val="1400"/>
              <a:buFont typeface="Arial"/>
              <a:buChar char="•"/>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Η εσωστρεφής διαδικασία περιλαμβάνει τη διαμόρφωση μιας σαφούς </a:t>
            </a: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κατανόησης του οράματος, της αποστολής και των αξιών του οργανισμού</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Περιλαμβάνει επίσης τον προβληματισμό σχετικά με τα δυνατά και αδύνατα σημεία</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του οργανισμού</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καθώς και τις προκλήσεις που αντιμετωπίστηκαν με επιτυχία ή εκείνες στις οποίες </a:t>
            </a:r>
            <a:r>
              <a:rPr lang="el-GR" sz="1600" dirty="0">
                <a:latin typeface="Calibri" panose="020F0502020204030204" pitchFamily="34" charset="0"/>
                <a:ea typeface="Calibri"/>
                <a:cs typeface="Calibri" panose="020F0502020204030204" pitchFamily="34" charset="0"/>
                <a:sym typeface="Calibri"/>
              </a:rPr>
              <a:t>η</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Ο</a:t>
            </a:r>
            <a:r>
              <a:rPr lang="el-GR"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ΚτΠ</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απέτυχε να ανταποκριθεί. </a:t>
            </a:r>
            <a:endParaRPr sz="1600" b="0" i="0" u="none" strike="noStrike" cap="none" dirty="0">
              <a:solidFill>
                <a:schemeClr val="dk1"/>
              </a:solidFill>
              <a:latin typeface="Calibri" panose="020F0502020204030204" pitchFamily="34" charset="0"/>
              <a:ea typeface="Times New Roman"/>
              <a:cs typeface="Calibri" panose="020F0502020204030204" pitchFamily="34" charset="0"/>
              <a:sym typeface="Times New Roman"/>
            </a:endParaRPr>
          </a:p>
        </p:txBody>
      </p:sp>
      <p:sp>
        <p:nvSpPr>
          <p:cNvPr id="122" name="Google Shape;122;p8"/>
          <p:cNvSpPr txBox="1"/>
          <p:nvPr/>
        </p:nvSpPr>
        <p:spPr>
          <a:xfrm>
            <a:off x="5590990" y="1291500"/>
            <a:ext cx="5964865" cy="4211369"/>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Βήμα 2: Συλλογή πληροφοριών</a:t>
            </a:r>
            <a:endParaRPr sz="1600" b="1" i="0" u="none" strike="noStrike" cap="none" dirty="0">
              <a:solidFill>
                <a:schemeClr val="dk1"/>
              </a:solidFill>
              <a:latin typeface="Calibri" panose="020F0502020204030204" pitchFamily="34" charset="0"/>
              <a:ea typeface="Times New Roman"/>
              <a:cs typeface="Calibri" panose="020F0502020204030204" pitchFamily="34" charset="0"/>
              <a:sym typeface="Times New Roman"/>
            </a:endParaRPr>
          </a:p>
          <a:p>
            <a:pPr marL="0" marR="0" lvl="0" indent="0" algn="just" rtl="0">
              <a:lnSpc>
                <a:spcPct val="100000"/>
              </a:lnSpc>
              <a:spcBef>
                <a:spcPts val="675"/>
              </a:spcBef>
              <a:spcAft>
                <a:spcPts val="0"/>
              </a:spcAft>
              <a:buNone/>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Η διαδικασία στρατηγικού σχεδιασμού είναι μια εξαιρετική ευκαιρία</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για να </a:t>
            </a: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συγκεντρωθούν οι απόψεις και οι επιθυμίες των μελών της ΟΚ</a:t>
            </a:r>
            <a:r>
              <a:rPr lang="el-GR" sz="1600" b="1" dirty="0">
                <a:latin typeface="Calibri" panose="020F0502020204030204" pitchFamily="34" charset="0"/>
                <a:ea typeface="Calibri"/>
                <a:cs typeface="Calibri" panose="020F0502020204030204" pitchFamily="34" charset="0"/>
                <a:sym typeface="Calibri"/>
              </a:rPr>
              <a:t>τ</a:t>
            </a: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Π</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Η αναγνώριση των διαφορετικών απόψεων των ενδιαφερομένων μερών κατά τη διαδικασία ανάπτυξης στρατηγικής μπορεί να νομιμοποιήσει τη διαδικασία. Είναι ζωτικής σημασίας οι φωνές αυτές να ακουστούν με σαφήνεια και με ουσιαστικό αλλά οικονομικά αποδοτικό τρόπο. </a:t>
            </a:r>
            <a:endParaRPr sz="1600" b="0" i="0" u="none" strike="noStrike" cap="none" dirty="0">
              <a:solidFill>
                <a:schemeClr val="dk1"/>
              </a:solidFill>
              <a:latin typeface="Calibri" panose="020F0502020204030204" pitchFamily="34" charset="0"/>
              <a:ea typeface="Times New Roman"/>
              <a:cs typeface="Calibri" panose="020F0502020204030204" pitchFamily="34" charset="0"/>
              <a:sym typeface="Times New Roman"/>
            </a:endParaRPr>
          </a:p>
          <a:p>
            <a:pPr marL="0" marR="0" lvl="0" indent="0" algn="just" rtl="0">
              <a:lnSpc>
                <a:spcPct val="100000"/>
              </a:lnSpc>
              <a:spcBef>
                <a:spcPts val="675"/>
              </a:spcBef>
              <a:spcAft>
                <a:spcPts val="0"/>
              </a:spcAft>
              <a:buNone/>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Είναι επίσης σημαντικό το διοικητικό συμβούλιο να συμμετέχει από την αρχή, με το</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ν</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βαθμό συμμετοχής να εξαρτάται από την κατάσταση. Τελικά, το διοικητικό συμβούλιο πρέπει να εγκρίνει τη στρατηγική, αλλά αυτό δεν σημαίνει ότι πρέπει να την αναπτύξει το ίδιο. Παρ' όλα αυτά, υπάρχει ο κίνδυνος ότι αν το διοικητικό συμβούλιο είναι πολύ μακριά από την πραγματικότητα επί τόπου, θα παραμείνει εκτός επαφής, γεγονός που θα μπορούσε να επηρεάσει αρνητικά το στρατηγικό σχέδιο.</a:t>
            </a:r>
            <a:endParaRPr sz="1600" b="0" i="0" u="none" strike="noStrike" cap="none" dirty="0">
              <a:solidFill>
                <a:schemeClr val="dk1"/>
              </a:solidFill>
              <a:latin typeface="Calibri" panose="020F0502020204030204" pitchFamily="34" charset="0"/>
              <a:ea typeface="Times New Roman"/>
              <a:cs typeface="Calibri" panose="020F0502020204030204" pitchFamily="34" charset="0"/>
              <a:sym typeface="Times New Roman"/>
            </a:endParaRPr>
          </a:p>
        </p:txBody>
      </p:sp>
      <p:pic>
        <p:nvPicPr>
          <p:cNvPr id="123" name="Google Shape;123;p8" descr="Information Gathering designs, themes, templates and downloadable graphic  elements on Dribbble"/>
          <p:cNvPicPr preferRelativeResize="0"/>
          <p:nvPr/>
        </p:nvPicPr>
        <p:blipFill rotWithShape="1">
          <a:blip r:embed="rId3">
            <a:alphaModFix/>
          </a:blip>
          <a:srcRect/>
          <a:stretch/>
        </p:blipFill>
        <p:spPr>
          <a:xfrm>
            <a:off x="10161037" y="5747657"/>
            <a:ext cx="2030963" cy="111034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9"/>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1800"/>
              <a:buNone/>
            </a:pPr>
            <a:r>
              <a:rPr lang="en-GB" b="1" dirty="0"/>
              <a:t>Βήματα για τον στρατηγικό σχεδιασμό</a:t>
            </a:r>
            <a:endParaRPr b="1" dirty="0"/>
          </a:p>
        </p:txBody>
      </p:sp>
      <p:sp>
        <p:nvSpPr>
          <p:cNvPr id="129" name="Google Shape;129;p9"/>
          <p:cNvSpPr txBox="1"/>
          <p:nvPr/>
        </p:nvSpPr>
        <p:spPr>
          <a:xfrm>
            <a:off x="399370" y="1188852"/>
            <a:ext cx="5684190" cy="5242420"/>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Βήμα 3: Ανάλυση των πληροφοριών που συγκεντρώθηκαν και των βασικών ζητημάτων και λήψη στρατηγικών επιλογών</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0" marR="0" lvl="0" indent="0" algn="just" rtl="0">
              <a:lnSpc>
                <a:spcPct val="100000"/>
              </a:lnSpc>
              <a:spcBef>
                <a:spcPts val="675"/>
              </a:spcBef>
              <a:spcAft>
                <a:spcPts val="0"/>
              </a:spcAft>
              <a:buNone/>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Για να αναπτύξει ένα στρατηγικό σχέδιο, μια Ο</a:t>
            </a:r>
            <a:r>
              <a:rPr lang="el-GR"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ΚτΠ</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πρέπει να ξεκινήσει με </a:t>
            </a: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την ανάπτυξη των παραμέτρων </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της. Υπάρχουν ορισμένες παράμετροι που καθορίζουν ή περιορίζουν τι μπορεί και τι δεν μπορεί να κάνει, με βάση το τι μπορεί (και τι δεν μπορεί) να κάνει καλά. Ένα στρατηγικό σχέδιο επιτρέπει σε μια ΟΚ</a:t>
            </a:r>
            <a:r>
              <a:rPr lang="el-GR" sz="1600" dirty="0">
                <a:latin typeface="Calibri" panose="020F0502020204030204" pitchFamily="34" charset="0"/>
                <a:ea typeface="Calibri"/>
                <a:cs typeface="Calibri" panose="020F0502020204030204" pitchFamily="34" charset="0"/>
                <a:sym typeface="Calibri"/>
              </a:rPr>
              <a:t>τ</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Π να εργάζεται εντός των </a:t>
            </a: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συμφωνημένων παραμέτρων </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της, οι οποίες καθορίζονται από την κατανόηση των προβλημάτων που στοχεύει να αντιμετωπίσει και των αιτιών που τα προκαλούν. Αυτές οι παράμετροι θα καθορίζονται από: </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l-GR" sz="1600" dirty="0">
                <a:latin typeface="Calibri" panose="020F0502020204030204" pitchFamily="34" charset="0"/>
                <a:ea typeface="Calibri"/>
                <a:cs typeface="Calibri" panose="020F0502020204030204" pitchFamily="34" charset="0"/>
                <a:sym typeface="Calibri"/>
              </a:rPr>
              <a:t>Την</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ανάλυση του προβλήματος</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l-GR" sz="1600" dirty="0">
                <a:latin typeface="Calibri" panose="020F0502020204030204" pitchFamily="34" charset="0"/>
                <a:ea typeface="Calibri"/>
                <a:cs typeface="Calibri" panose="020F0502020204030204" pitchFamily="34" charset="0"/>
                <a:sym typeface="Calibri"/>
              </a:rPr>
              <a:t>Τους</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a:t>
            </a:r>
            <a:r>
              <a:rPr lang="en-GB"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ενδι</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αφερ</a:t>
            </a:r>
            <a:r>
              <a:rPr lang="el-GR"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ομένους</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l-GR" sz="1600" dirty="0">
                <a:latin typeface="Calibri" panose="020F0502020204030204" pitchFamily="34" charset="0"/>
                <a:ea typeface="Calibri"/>
                <a:cs typeface="Calibri" panose="020F0502020204030204" pitchFamily="34" charset="0"/>
                <a:sym typeface="Calibri"/>
              </a:rPr>
              <a:t>Τις</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ιδιαίτερες ικανότητες της ΟΚ</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τ</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Π</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Το ανταγωνιστικό πλεονέκτημα </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της </a:t>
            </a:r>
            <a:r>
              <a:rPr lang="el-GR"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ΟΚτΠ</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a:t>
            </a:r>
          </a:p>
          <a:p>
            <a:pPr marL="342900" marR="0" lvl="0" indent="-342900" algn="just" rtl="0">
              <a:lnSpc>
                <a:spcPct val="100000"/>
              </a:lnSpc>
              <a:spcBef>
                <a:spcPts val="675"/>
              </a:spcBef>
              <a:spcAft>
                <a:spcPts val="0"/>
              </a:spcAft>
              <a:buClr>
                <a:srgbClr val="000000"/>
              </a:buClr>
              <a:buSzPts val="1400"/>
              <a:buFont typeface="Noto Sans Symbols"/>
              <a:buChar char="▪"/>
            </a:pPr>
            <a:r>
              <a:rPr lang="el-GR" sz="1600" dirty="0">
                <a:latin typeface="Calibri" panose="020F0502020204030204" pitchFamily="34" charset="0"/>
                <a:ea typeface="Calibri"/>
                <a:cs typeface="Calibri" panose="020F0502020204030204" pitchFamily="34" charset="0"/>
                <a:sym typeface="Calibri"/>
              </a:rPr>
              <a:t>Τις</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αξίες </a:t>
            </a:r>
            <a:r>
              <a:rPr lang="en-GB"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της</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ΟΚ</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τ</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Π</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l-GR" sz="1600" dirty="0">
                <a:latin typeface="Calibri" panose="020F0502020204030204" pitchFamily="34" charset="0"/>
                <a:ea typeface="Calibri"/>
                <a:cs typeface="Calibri" panose="020F0502020204030204" pitchFamily="34" charset="0"/>
                <a:sym typeface="Calibri"/>
              </a:rPr>
              <a:t>Την π</a:t>
            </a:r>
            <a:r>
              <a:rPr lang="en-GB"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ρόσ</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βαση σε πόρους</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l-GR" sz="1600" dirty="0">
                <a:latin typeface="Calibri" panose="020F0502020204030204" pitchFamily="34" charset="0"/>
                <a:ea typeface="Calibri"/>
                <a:cs typeface="Calibri" panose="020F0502020204030204" pitchFamily="34" charset="0"/>
                <a:sym typeface="Calibri"/>
              </a:rPr>
              <a:t>Τους κι</a:t>
            </a:r>
            <a:r>
              <a:rPr lang="en-GB"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νδ</a:t>
            </a:r>
            <a:r>
              <a:rPr lang="el-GR" sz="1600" dirty="0" err="1">
                <a:latin typeface="Calibri" panose="020F0502020204030204" pitchFamily="34" charset="0"/>
                <a:ea typeface="Calibri"/>
                <a:cs typeface="Calibri" panose="020F0502020204030204" pitchFamily="34" charset="0"/>
                <a:sym typeface="Calibri"/>
              </a:rPr>
              <a:t>ύνους</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 Κρίσιμα ζητήματα</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p:txBody>
      </p:sp>
      <p:sp>
        <p:nvSpPr>
          <p:cNvPr id="130" name="Google Shape;130;p9"/>
          <p:cNvSpPr txBox="1"/>
          <p:nvPr/>
        </p:nvSpPr>
        <p:spPr>
          <a:xfrm>
            <a:off x="6559906" y="1291488"/>
            <a:ext cx="4923257" cy="5242420"/>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Βήμα 4: Ανάπτυξη στρατηγικών προτεραιοτήτων</a:t>
            </a:r>
            <a:endParaRPr sz="1600" b="1" dirty="0">
              <a:latin typeface="Calibri" panose="020F0502020204030204" pitchFamily="34" charset="0"/>
              <a:cs typeface="Calibri" panose="020F0502020204030204" pitchFamily="34" charset="0"/>
            </a:endParaRPr>
          </a:p>
          <a:p>
            <a:pPr marL="0" marR="0" lvl="0" indent="0" algn="just" rtl="0">
              <a:lnSpc>
                <a:spcPct val="100000"/>
              </a:lnSpc>
              <a:spcBef>
                <a:spcPts val="675"/>
              </a:spcBef>
              <a:spcAft>
                <a:spcPts val="0"/>
              </a:spcAft>
              <a:buNone/>
            </a:pPr>
            <a:r>
              <a:rPr lang="en-GB"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Μετά</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την ολοκλήρωση της προεργασίας, η ΟΚ</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τ</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Π είναι έτοιμη να αναπτύξει το περιεχόμενο του στρατηγικού σχεδίου, αναπτύσσοντας το </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a:t>
            </a:r>
            <a:r>
              <a:rPr lang="en-GB"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στρ</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ατηγικό πλαίσιο</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που περιλαμβάνει: </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Ένα σαφώς διατυπωμένο όραμα </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Σαφώς διατυπωμένες αξίες </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Σαφής δήλωση αποστολής (θα πρέπει να ταιριάζει με τις αξίες και το όραμα της ΟΚ</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τ</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Π και να καλύπτει τις βασικές ανάγκες των μελών της). </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l-GR" sz="1600" dirty="0">
                <a:latin typeface="Calibri" panose="020F0502020204030204" pitchFamily="34" charset="0"/>
                <a:ea typeface="Calibri"/>
                <a:cs typeface="Calibri" panose="020F0502020204030204" pitchFamily="34" charset="0"/>
                <a:sym typeface="Calibri"/>
              </a:rPr>
              <a:t>Γενικός στόχος της </a:t>
            </a:r>
            <a:r>
              <a:rPr lang="el-GR" sz="1600" dirty="0" err="1">
                <a:latin typeface="Calibri" panose="020F0502020204030204" pitchFamily="34" charset="0"/>
                <a:ea typeface="Calibri"/>
                <a:cs typeface="Calibri" panose="020F0502020204030204" pitchFamily="34" charset="0"/>
                <a:sym typeface="Calibri"/>
              </a:rPr>
              <a:t>ΟΚτΠ</a:t>
            </a:r>
            <a:r>
              <a:rPr lang="el-GR" sz="1600" dirty="0">
                <a:latin typeface="Calibri" panose="020F0502020204030204" pitchFamily="34" charset="0"/>
                <a:ea typeface="Calibri"/>
                <a:cs typeface="Calibri" panose="020F0502020204030204" pitchFamily="34" charset="0"/>
                <a:sym typeface="Calibri"/>
              </a:rPr>
              <a:t> </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(α</a:t>
            </a:r>
            <a:r>
              <a:rPr lang="en-GB"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ντίκτυ</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πος)</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Βασικοί τομείς αποτελεσμάτων (στόχοι/εκροές) </a:t>
            </a:r>
            <a:r>
              <a:rPr lang="en-GB"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της</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a:t>
            </a:r>
            <a:r>
              <a:rPr lang="el-GR" sz="1600" dirty="0" err="1">
                <a:latin typeface="Calibri" panose="020F0502020204030204" pitchFamily="34" charset="0"/>
                <a:ea typeface="Calibri"/>
                <a:cs typeface="Calibri" panose="020F0502020204030204" pitchFamily="34" charset="0"/>
                <a:sym typeface="Calibri"/>
              </a:rPr>
              <a:t>ΟΚτΠ</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(θα πρέπει να είναι SMART, ώστε να μπορεί να παρακολουθείται και να μετράται η πρόοδος).</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Σκιαγραφήστε τα κενά μεταξύ του σημείου στο οποίο βρίσκεται τώρα η ΟΚ</a:t>
            </a:r>
            <a:r>
              <a:rPr lang="el-GR" sz="1600" dirty="0">
                <a:latin typeface="Calibri" panose="020F0502020204030204" pitchFamily="34" charset="0"/>
                <a:ea typeface="Calibri"/>
                <a:cs typeface="Calibri" panose="020F0502020204030204" pitchFamily="34" charset="0"/>
                <a:sym typeface="Calibri"/>
              </a:rPr>
              <a:t>τ</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Π και του σημείου στο οποίο πρέπει να βρίσκεται.</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0" marR="0" lvl="0" indent="0" algn="just" rtl="0">
              <a:lnSpc>
                <a:spcPct val="100000"/>
              </a:lnSpc>
              <a:spcBef>
                <a:spcPts val="675"/>
              </a:spcBef>
              <a:spcAft>
                <a:spcPts val="0"/>
              </a:spcAft>
              <a:buNone/>
            </a:pPr>
            <a:endParaRPr sz="1600" b="0" i="0" u="none" strike="noStrike" cap="none" dirty="0">
              <a:solidFill>
                <a:schemeClr val="dk1"/>
              </a:solidFill>
              <a:latin typeface="Calibri" panose="020F0502020204030204" pitchFamily="34" charset="0"/>
              <a:ea typeface="Times New Roman"/>
              <a:cs typeface="Calibri" panose="020F0502020204030204" pitchFamily="34" charset="0"/>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0"/>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1800"/>
              <a:buNone/>
            </a:pPr>
            <a:r>
              <a:rPr lang="en-GB" b="1" dirty="0"/>
              <a:t>Βήματα για τον στρατηγικό σχεδιασμό</a:t>
            </a:r>
            <a:endParaRPr b="1" dirty="0"/>
          </a:p>
        </p:txBody>
      </p:sp>
      <p:sp>
        <p:nvSpPr>
          <p:cNvPr id="136" name="Google Shape;136;p10"/>
          <p:cNvSpPr txBox="1"/>
          <p:nvPr/>
        </p:nvSpPr>
        <p:spPr>
          <a:xfrm>
            <a:off x="887166" y="1123952"/>
            <a:ext cx="10113625" cy="1659388"/>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n-GB" sz="1600" b="1" i="0" u="none" strike="noStrike" cap="none" dirty="0">
                <a:solidFill>
                  <a:srgbClr val="000000"/>
                </a:solidFill>
                <a:latin typeface="Calibri" panose="020F0502020204030204" pitchFamily="34" charset="0"/>
                <a:ea typeface="Calibri"/>
                <a:cs typeface="Calibri" panose="020F0502020204030204" pitchFamily="34" charset="0"/>
                <a:sym typeface="Calibri"/>
              </a:rPr>
              <a:t>Βήμα 5: Ανάπτυξη σχεδίου παρακολούθησης, αξιολόγησης και μάθησης</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0" marR="0" lvl="0" indent="0" algn="just" rtl="0">
              <a:lnSpc>
                <a:spcPct val="100000"/>
              </a:lnSpc>
              <a:spcBef>
                <a:spcPts val="675"/>
              </a:spcBef>
              <a:spcAft>
                <a:spcPts val="0"/>
              </a:spcAft>
              <a:buNone/>
            </a:pP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Σκοπός ενός σχεδίου </a:t>
            </a:r>
            <a:r>
              <a:rPr lang="el-GR"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ΠΑΜ </a:t>
            </a:r>
            <a:r>
              <a:rPr lang="en-GB"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είν</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αι να ενθαρρύνει το προσωπικό του έργου ή του προγράμματος να σκεφτεί με σαφήνεια τι σκοπεύει να κάνει πριν από την έναρξη της υλοποίησης ενός έργου ή προγράμματος και να διασφαλίσει ότι τα σχέδια αυτά τεκμηριώνονται επαρκώς. Το </a:t>
            </a:r>
            <a:r>
              <a:rPr lang="en-GB" sz="16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σχέδιο</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 </a:t>
            </a:r>
            <a:r>
              <a:rPr lang="el-GR" sz="1600" dirty="0">
                <a:latin typeface="Calibri" panose="020F0502020204030204" pitchFamily="34" charset="0"/>
                <a:ea typeface="Calibri"/>
                <a:cs typeface="Calibri" panose="020F0502020204030204" pitchFamily="34" charset="0"/>
                <a:sym typeface="Calibri"/>
              </a:rPr>
              <a:t>ΠΑΜ </a:t>
            </a:r>
            <a:r>
              <a:rPr lang="en-GB" sz="1600" b="0" i="0" u="none" strike="noStrike" cap="none" dirty="0">
                <a:solidFill>
                  <a:srgbClr val="000000"/>
                </a:solidFill>
                <a:latin typeface="Calibri" panose="020F0502020204030204" pitchFamily="34" charset="0"/>
                <a:ea typeface="Calibri"/>
                <a:cs typeface="Calibri" panose="020F0502020204030204" pitchFamily="34" charset="0"/>
                <a:sym typeface="Calibri"/>
              </a:rPr>
              <a:t>θα πρέπει να προβλέπει τη συλλογή δεικτών σε σχέση με καθεμία από τις δηλώσεις του στρατηγικού πλαισίου. Αυτό θα πρέπει να διασφαλίζει ότι υπάρχουν σταθερά σχέδια για την παρακολούθηση της προόδου με τη συλλογή πληροφοριών βάσει των δεικτών.</a:t>
            </a:r>
            <a:endParaRPr sz="16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p:txBody>
      </p:sp>
      <p:pic>
        <p:nvPicPr>
          <p:cNvPr id="137" name="Google Shape;137;p10" descr="Who Should Participate in Product Roadmap Planning?"/>
          <p:cNvPicPr preferRelativeResize="0"/>
          <p:nvPr/>
        </p:nvPicPr>
        <p:blipFill rotWithShape="1">
          <a:blip r:embed="rId3">
            <a:alphaModFix/>
          </a:blip>
          <a:srcRect t="4010" b="7404"/>
          <a:stretch/>
        </p:blipFill>
        <p:spPr>
          <a:xfrm>
            <a:off x="3417174" y="3274829"/>
            <a:ext cx="5357651" cy="343431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1"/>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1800"/>
              <a:buNone/>
            </a:pPr>
            <a:r>
              <a:rPr lang="en-GB" b="1" dirty="0"/>
              <a:t>Βήματα για τον στρατηγικό σχεδιασμό</a:t>
            </a:r>
            <a:endParaRPr b="1" dirty="0"/>
          </a:p>
        </p:txBody>
      </p:sp>
      <p:sp>
        <p:nvSpPr>
          <p:cNvPr id="143" name="Google Shape;143;p11"/>
          <p:cNvSpPr txBox="1"/>
          <p:nvPr/>
        </p:nvSpPr>
        <p:spPr>
          <a:xfrm>
            <a:off x="683322" y="1319480"/>
            <a:ext cx="10825355" cy="5578410"/>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n-GB" sz="1600" b="1" i="0" u="none" strike="noStrike" cap="none" dirty="0">
                <a:solidFill>
                  <a:srgbClr val="000000"/>
                </a:solidFill>
                <a:latin typeface="Calibri"/>
                <a:ea typeface="Calibri"/>
                <a:cs typeface="Calibri"/>
                <a:sym typeface="Calibri"/>
              </a:rPr>
              <a:t>Βήμα 6: Προγραμματισμός πόρων</a:t>
            </a:r>
            <a:endParaRPr sz="1600" b="1" i="0" u="none" strike="noStrike" cap="none" dirty="0">
              <a:solidFill>
                <a:srgbClr val="000000"/>
              </a:solidFill>
              <a:latin typeface="Calibri"/>
              <a:ea typeface="Calibri"/>
              <a:cs typeface="Calibri"/>
              <a:sym typeface="Calibri"/>
            </a:endParaRPr>
          </a:p>
          <a:p>
            <a:pPr marL="0" marR="0" lvl="0" indent="0" algn="just" rtl="0">
              <a:lnSpc>
                <a:spcPct val="100000"/>
              </a:lnSpc>
              <a:spcBef>
                <a:spcPts val="675"/>
              </a:spcBef>
              <a:spcAft>
                <a:spcPts val="0"/>
              </a:spcAft>
              <a:buNone/>
            </a:pPr>
            <a:r>
              <a:rPr lang="en-GB" sz="1600" b="0" i="0" u="none" strike="noStrike" cap="none" dirty="0">
                <a:solidFill>
                  <a:srgbClr val="000000"/>
                </a:solidFill>
                <a:latin typeface="Calibri"/>
                <a:ea typeface="Calibri"/>
                <a:cs typeface="Calibri"/>
                <a:sym typeface="Calibri"/>
              </a:rPr>
              <a:t>Είναι σημαντικό για τις ΟΚ</a:t>
            </a:r>
            <a:r>
              <a:rPr lang="el-GR" sz="1600" dirty="0">
                <a:latin typeface="Calibri"/>
                <a:ea typeface="Calibri"/>
                <a:cs typeface="Calibri"/>
                <a:sym typeface="Calibri"/>
              </a:rPr>
              <a:t>τ</a:t>
            </a:r>
            <a:r>
              <a:rPr lang="en-GB" sz="1600" b="0" i="0" u="none" strike="noStrike" cap="none" dirty="0">
                <a:solidFill>
                  <a:srgbClr val="000000"/>
                </a:solidFill>
                <a:latin typeface="Calibri"/>
                <a:ea typeface="Calibri"/>
                <a:cs typeface="Calibri"/>
                <a:sym typeface="Calibri"/>
              </a:rPr>
              <a:t>Π να επανεκτιμούν συνεχώς την ικανότητά τους να παράγουν χρηματοδότηση - προσαρμόζοντας τις προσεγγίσεις τους για τη συγκέντρωση πόρων και εισάγοντας νέες πηγές εσόδων, όπου είναι δυνατόν. </a:t>
            </a:r>
            <a:r>
              <a:rPr lang="en-GB" sz="1600" b="0" i="0" u="none" strike="noStrike" cap="none" dirty="0" err="1">
                <a:solidFill>
                  <a:srgbClr val="000000"/>
                </a:solidFill>
                <a:latin typeface="Calibri"/>
                <a:ea typeface="Calibri"/>
                <a:cs typeface="Calibri"/>
                <a:sym typeface="Calibri"/>
              </a:rPr>
              <a:t>Οι</a:t>
            </a:r>
            <a:r>
              <a:rPr lang="en-GB" sz="1600" b="0" i="0" u="none" strike="noStrike" cap="none" dirty="0">
                <a:solidFill>
                  <a:srgbClr val="000000"/>
                </a:solidFill>
                <a:latin typeface="Calibri"/>
                <a:ea typeface="Calibri"/>
                <a:cs typeface="Calibri"/>
                <a:sym typeface="Calibri"/>
              </a:rPr>
              <a:t> ΟΚ</a:t>
            </a:r>
            <a:r>
              <a:rPr lang="el-GR" sz="1600" b="0" i="0" u="none" strike="noStrike" cap="none" dirty="0">
                <a:solidFill>
                  <a:srgbClr val="000000"/>
                </a:solidFill>
                <a:latin typeface="Calibri"/>
                <a:ea typeface="Calibri"/>
                <a:cs typeface="Calibri"/>
                <a:sym typeface="Calibri"/>
              </a:rPr>
              <a:t>τ</a:t>
            </a:r>
            <a:r>
              <a:rPr lang="en-GB" sz="1600" b="0" i="0" u="none" strike="noStrike" cap="none" dirty="0">
                <a:solidFill>
                  <a:srgbClr val="000000"/>
                </a:solidFill>
                <a:latin typeface="Calibri"/>
                <a:ea typeface="Calibri"/>
                <a:cs typeface="Calibri"/>
                <a:sym typeface="Calibri"/>
              </a:rPr>
              <a:t>Π ενθαρρύνονται να αναπτύξουν μια στρατηγική συγκέντρωσης πόρων για να εστιάσουν </a:t>
            </a:r>
            <a:r>
              <a:rPr lang="el-GR" sz="1600" b="0" i="0" u="none" strike="noStrike" cap="none" dirty="0">
                <a:solidFill>
                  <a:srgbClr val="000000"/>
                </a:solidFill>
                <a:latin typeface="Calibri"/>
                <a:ea typeface="Calibri"/>
                <a:cs typeface="Calibri"/>
                <a:sym typeface="Calibri"/>
              </a:rPr>
              <a:t>σ</a:t>
            </a:r>
            <a:r>
              <a:rPr lang="en-GB" sz="1600" b="0" i="0" u="none" strike="noStrike" cap="none" dirty="0" err="1">
                <a:solidFill>
                  <a:srgbClr val="000000"/>
                </a:solidFill>
                <a:latin typeface="Calibri"/>
                <a:ea typeface="Calibri"/>
                <a:cs typeface="Calibri"/>
                <a:sym typeface="Calibri"/>
              </a:rPr>
              <a:t>τον</a:t>
            </a:r>
            <a:r>
              <a:rPr lang="en-GB" sz="1600" b="0" i="0" u="none" strike="noStrike" cap="none" dirty="0">
                <a:solidFill>
                  <a:srgbClr val="000000"/>
                </a:solidFill>
                <a:latin typeface="Calibri"/>
                <a:ea typeface="Calibri"/>
                <a:cs typeface="Calibri"/>
                <a:sym typeface="Calibri"/>
              </a:rPr>
              <a:t> σκοπό τους:</a:t>
            </a:r>
            <a:endParaRPr sz="1600" b="0" i="0" u="none" strike="noStrike" cap="none" dirty="0">
              <a:solidFill>
                <a:srgbClr val="000000"/>
              </a:solidFill>
              <a:latin typeface="Calibri"/>
              <a:ea typeface="Calibri"/>
              <a:cs typeface="Calibri"/>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a:ea typeface="Calibri"/>
                <a:cs typeface="Calibri"/>
                <a:sym typeface="Calibri"/>
              </a:rPr>
              <a:t>Βήμα 1: Δώστε έναν ελκυστικό λόγο για τον οποίο ένας </a:t>
            </a:r>
            <a:r>
              <a:rPr lang="el-GR" sz="1600" b="0" i="0" u="none" strike="noStrike" cap="none" dirty="0">
                <a:solidFill>
                  <a:srgbClr val="000000"/>
                </a:solidFill>
                <a:latin typeface="Calibri"/>
                <a:ea typeface="Calibri"/>
                <a:cs typeface="Calibri"/>
                <a:sym typeface="Calibri"/>
              </a:rPr>
              <a:t>χορηγός </a:t>
            </a:r>
            <a:r>
              <a:rPr lang="en-GB" sz="1600" b="0" i="0" u="none" strike="noStrike" cap="none" dirty="0">
                <a:solidFill>
                  <a:srgbClr val="000000"/>
                </a:solidFill>
                <a:latin typeface="Calibri"/>
                <a:ea typeface="Calibri"/>
                <a:cs typeface="Calibri"/>
                <a:sym typeface="Calibri"/>
              </a:rPr>
              <a:t>θα πρέπει να υποστηρίξει </a:t>
            </a:r>
            <a:r>
              <a:rPr lang="el-GR" sz="1600" dirty="0">
                <a:latin typeface="Calibri"/>
                <a:ea typeface="Calibri"/>
                <a:cs typeface="Calibri"/>
                <a:sym typeface="Calibri"/>
              </a:rPr>
              <a:t>τον</a:t>
            </a:r>
            <a:r>
              <a:rPr lang="en-GB" sz="1600" b="0" i="0" u="none" strike="noStrike" cap="none" dirty="0">
                <a:solidFill>
                  <a:srgbClr val="000000"/>
                </a:solidFill>
                <a:latin typeface="Calibri"/>
                <a:ea typeface="Calibri"/>
                <a:cs typeface="Calibri"/>
                <a:sym typeface="Calibri"/>
              </a:rPr>
              <a:t> </a:t>
            </a:r>
            <a:r>
              <a:rPr lang="en-GB" sz="1600" b="0" i="0" u="none" strike="noStrike" cap="none" dirty="0" err="1">
                <a:solidFill>
                  <a:srgbClr val="000000"/>
                </a:solidFill>
                <a:latin typeface="Calibri"/>
                <a:ea typeface="Calibri"/>
                <a:cs typeface="Calibri"/>
                <a:sym typeface="Calibri"/>
              </a:rPr>
              <a:t>οργ</a:t>
            </a:r>
            <a:r>
              <a:rPr lang="en-GB" sz="1600" b="0" i="0" u="none" strike="noStrike" cap="none" dirty="0">
                <a:solidFill>
                  <a:srgbClr val="000000"/>
                </a:solidFill>
                <a:latin typeface="Calibri"/>
                <a:ea typeface="Calibri"/>
                <a:cs typeface="Calibri"/>
                <a:sym typeface="Calibri"/>
              </a:rPr>
              <a:t>ανισμό</a:t>
            </a:r>
            <a:r>
              <a:rPr lang="el-GR" sz="1600" b="0" i="0" u="none" strike="noStrike" cap="none" dirty="0">
                <a:solidFill>
                  <a:srgbClr val="000000"/>
                </a:solidFill>
                <a:latin typeface="Calibri"/>
                <a:ea typeface="Calibri"/>
                <a:cs typeface="Calibri"/>
                <a:sym typeface="Calibri"/>
              </a:rPr>
              <a:t> σας</a:t>
            </a:r>
            <a:endParaRPr sz="1600" b="0" i="0" u="none" strike="noStrike" cap="none" dirty="0">
              <a:solidFill>
                <a:srgbClr val="000000"/>
              </a:solidFill>
              <a:latin typeface="Calibri"/>
              <a:ea typeface="Calibri"/>
              <a:cs typeface="Calibri"/>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a:ea typeface="Calibri"/>
                <a:cs typeface="Calibri"/>
                <a:sym typeface="Calibri"/>
              </a:rPr>
              <a:t>Βήμα 2: Αποφασίστε σε ποιες πηγές χρηματοδότησης θα επικεντρωθεί </a:t>
            </a:r>
            <a:r>
              <a:rPr lang="el-GR" sz="1600" dirty="0">
                <a:latin typeface="Calibri"/>
                <a:ea typeface="Calibri"/>
                <a:cs typeface="Calibri"/>
                <a:sym typeface="Calibri"/>
              </a:rPr>
              <a:t>η </a:t>
            </a:r>
            <a:r>
              <a:rPr lang="en-GB" sz="1600" b="0" i="0" u="none" strike="noStrike" cap="none" dirty="0">
                <a:solidFill>
                  <a:srgbClr val="000000"/>
                </a:solidFill>
                <a:latin typeface="Calibri"/>
                <a:ea typeface="Calibri"/>
                <a:cs typeface="Calibri"/>
                <a:sym typeface="Calibri"/>
              </a:rPr>
              <a:t>ΟΚ</a:t>
            </a:r>
            <a:r>
              <a:rPr lang="el-GR" sz="1600" b="0" i="0" u="none" strike="noStrike" cap="none" dirty="0">
                <a:solidFill>
                  <a:srgbClr val="000000"/>
                </a:solidFill>
                <a:latin typeface="Calibri"/>
                <a:ea typeface="Calibri"/>
                <a:cs typeface="Calibri"/>
                <a:sym typeface="Calibri"/>
              </a:rPr>
              <a:t>τ</a:t>
            </a:r>
            <a:r>
              <a:rPr lang="en-GB" sz="1600" b="0" i="0" u="none" strike="noStrike" cap="none" dirty="0">
                <a:solidFill>
                  <a:srgbClr val="000000"/>
                </a:solidFill>
                <a:latin typeface="Calibri"/>
                <a:ea typeface="Calibri"/>
                <a:cs typeface="Calibri"/>
                <a:sym typeface="Calibri"/>
              </a:rPr>
              <a:t>Π. Ιδανικά, αυτό θα πρέπει να είναι </a:t>
            </a:r>
            <a:r>
              <a:rPr lang="el-GR" sz="1600" b="0" i="0" u="none" strike="noStrike" cap="none" dirty="0">
                <a:solidFill>
                  <a:srgbClr val="000000"/>
                </a:solidFill>
                <a:latin typeface="Calibri"/>
                <a:ea typeface="Calibri"/>
                <a:cs typeface="Calibri"/>
                <a:sym typeface="Calibri"/>
              </a:rPr>
              <a:t>μικτές</a:t>
            </a:r>
            <a:r>
              <a:rPr lang="en-GB" sz="1600" b="0" i="0" u="none" strike="noStrike" cap="none" dirty="0">
                <a:solidFill>
                  <a:srgbClr val="000000"/>
                </a:solidFill>
                <a:latin typeface="Calibri"/>
                <a:ea typeface="Calibri"/>
                <a:cs typeface="Calibri"/>
                <a:sym typeface="Calibri"/>
              </a:rPr>
              <a:t>, ώστε να μην υπάρχει εξάρτηση από κάποια μεμονωμένη πηγή.</a:t>
            </a:r>
            <a:endParaRPr sz="1600" b="0" i="0" u="none" strike="noStrike" cap="none" dirty="0">
              <a:solidFill>
                <a:srgbClr val="000000"/>
              </a:solidFill>
              <a:latin typeface="Calibri"/>
              <a:ea typeface="Calibri"/>
              <a:cs typeface="Calibri"/>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a:ea typeface="Calibri"/>
                <a:cs typeface="Calibri"/>
                <a:sym typeface="Calibri"/>
              </a:rPr>
              <a:t>Βήμα 3: </a:t>
            </a:r>
            <a:r>
              <a:rPr lang="el-GR" sz="1600" dirty="0">
                <a:latin typeface="Calibri"/>
                <a:ea typeface="Calibri"/>
                <a:cs typeface="Calibri"/>
                <a:sym typeface="Calibri"/>
              </a:rPr>
              <a:t>Οργανώστε </a:t>
            </a:r>
            <a:r>
              <a:rPr lang="el-GR" sz="1600" b="0" i="0" u="none" strike="noStrike" cap="none" dirty="0">
                <a:solidFill>
                  <a:srgbClr val="000000"/>
                </a:solidFill>
                <a:latin typeface="Calibri"/>
                <a:ea typeface="Calibri"/>
                <a:cs typeface="Calibri"/>
                <a:sym typeface="Calibri"/>
              </a:rPr>
              <a:t>τη </a:t>
            </a:r>
            <a:r>
              <a:rPr lang="en-GB" sz="1600" b="0" i="0" u="none" strike="noStrike" cap="none" dirty="0" err="1">
                <a:solidFill>
                  <a:srgbClr val="000000"/>
                </a:solidFill>
                <a:latin typeface="Calibri"/>
                <a:ea typeface="Calibri"/>
                <a:cs typeface="Calibri"/>
                <a:sym typeface="Calibri"/>
              </a:rPr>
              <a:t>συγκέντρωση</a:t>
            </a:r>
            <a:r>
              <a:rPr lang="en-GB" sz="1600" b="0" i="0" u="none" strike="noStrike" cap="none" dirty="0">
                <a:solidFill>
                  <a:srgbClr val="000000"/>
                </a:solidFill>
                <a:latin typeface="Calibri"/>
                <a:ea typeface="Calibri"/>
                <a:cs typeface="Calibri"/>
                <a:sym typeface="Calibri"/>
              </a:rPr>
              <a:t> κεφαλαίων</a:t>
            </a:r>
            <a:endParaRPr sz="1600" b="0" i="0" u="none" strike="noStrike" cap="none" dirty="0">
              <a:solidFill>
                <a:srgbClr val="000000"/>
              </a:solidFill>
              <a:latin typeface="Calibri"/>
              <a:ea typeface="Calibri"/>
              <a:cs typeface="Calibri"/>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a:ea typeface="Calibri"/>
                <a:cs typeface="Calibri"/>
                <a:sym typeface="Calibri"/>
              </a:rPr>
              <a:t>Βήμα 4: Προσδιορίστε τους συγκεκριμένους</a:t>
            </a:r>
            <a:r>
              <a:rPr lang="el-GR" sz="1600" dirty="0">
                <a:latin typeface="Calibri"/>
                <a:ea typeface="Calibri"/>
                <a:cs typeface="Calibri"/>
                <a:sym typeface="Calibri"/>
              </a:rPr>
              <a:t> χορηγούς </a:t>
            </a:r>
            <a:r>
              <a:rPr lang="en-GB" sz="1600" b="0" i="0" u="none" strike="noStrike" cap="none" dirty="0" err="1">
                <a:solidFill>
                  <a:srgbClr val="000000"/>
                </a:solidFill>
                <a:latin typeface="Calibri"/>
                <a:ea typeface="Calibri"/>
                <a:cs typeface="Calibri"/>
                <a:sym typeface="Calibri"/>
              </a:rPr>
              <a:t>στους</a:t>
            </a:r>
            <a:r>
              <a:rPr lang="en-GB" sz="1600" b="0" i="0" u="none" strike="noStrike" cap="none" dirty="0">
                <a:solidFill>
                  <a:srgbClr val="000000"/>
                </a:solidFill>
                <a:latin typeface="Calibri"/>
                <a:ea typeface="Calibri"/>
                <a:cs typeface="Calibri"/>
                <a:sym typeface="Calibri"/>
              </a:rPr>
              <a:t> οποίους σκοπεύει να απευθυνθεί η ΟΚ</a:t>
            </a:r>
            <a:r>
              <a:rPr lang="el-GR" sz="1600" b="0" i="0" u="none" strike="noStrike" cap="none" dirty="0">
                <a:solidFill>
                  <a:srgbClr val="000000"/>
                </a:solidFill>
                <a:latin typeface="Calibri"/>
                <a:ea typeface="Calibri"/>
                <a:cs typeface="Calibri"/>
                <a:sym typeface="Calibri"/>
              </a:rPr>
              <a:t>τ</a:t>
            </a:r>
            <a:r>
              <a:rPr lang="en-GB" sz="1600" b="0" i="0" u="none" strike="noStrike" cap="none" dirty="0">
                <a:solidFill>
                  <a:srgbClr val="000000"/>
                </a:solidFill>
                <a:latin typeface="Calibri"/>
                <a:ea typeface="Calibri"/>
                <a:cs typeface="Calibri"/>
                <a:sym typeface="Calibri"/>
              </a:rPr>
              <a:t>Π. Το κλειδί εδώ είναι να εξηγήσετε πώς θα προχωρήσετε στην εξεύρεση </a:t>
            </a:r>
            <a:r>
              <a:rPr lang="el-GR" sz="1600" dirty="0">
                <a:latin typeface="Calibri"/>
                <a:ea typeface="Calibri"/>
                <a:cs typeface="Calibri"/>
                <a:sym typeface="Calibri"/>
              </a:rPr>
              <a:t>χορηγών</a:t>
            </a:r>
            <a:r>
              <a:rPr lang="en-GB" sz="1600" b="0" i="0" u="none" strike="noStrike" cap="none" dirty="0">
                <a:solidFill>
                  <a:srgbClr val="000000"/>
                </a:solidFill>
                <a:latin typeface="Calibri"/>
                <a:ea typeface="Calibri"/>
                <a:cs typeface="Calibri"/>
                <a:sym typeface="Calibri"/>
              </a:rPr>
              <a:t> και υποστηρικτών που θα έχουν λόγο να υποστηρίξουν </a:t>
            </a:r>
            <a:r>
              <a:rPr lang="en-GB" sz="1600" b="0" i="0" u="none" strike="noStrike" cap="none" dirty="0" err="1">
                <a:solidFill>
                  <a:srgbClr val="000000"/>
                </a:solidFill>
                <a:latin typeface="Calibri"/>
                <a:ea typeface="Calibri"/>
                <a:cs typeface="Calibri"/>
                <a:sym typeface="Calibri"/>
              </a:rPr>
              <a:t>μι</a:t>
            </a:r>
            <a:r>
              <a:rPr lang="en-GB" sz="1600" b="0" i="0" u="none" strike="noStrike" cap="none" dirty="0">
                <a:solidFill>
                  <a:srgbClr val="000000"/>
                </a:solidFill>
                <a:latin typeface="Calibri"/>
                <a:ea typeface="Calibri"/>
                <a:cs typeface="Calibri"/>
                <a:sym typeface="Calibri"/>
              </a:rPr>
              <a:t>α ΟΚ</a:t>
            </a:r>
            <a:r>
              <a:rPr lang="el-GR" sz="1600" b="0" i="0" u="none" strike="noStrike" cap="none" dirty="0">
                <a:solidFill>
                  <a:srgbClr val="000000"/>
                </a:solidFill>
                <a:latin typeface="Calibri"/>
                <a:ea typeface="Calibri"/>
                <a:cs typeface="Calibri"/>
                <a:sym typeface="Calibri"/>
              </a:rPr>
              <a:t>τ</a:t>
            </a:r>
            <a:r>
              <a:rPr lang="en-GB" sz="1600" b="0" i="0" u="none" strike="noStrike" cap="none" dirty="0">
                <a:solidFill>
                  <a:srgbClr val="000000"/>
                </a:solidFill>
                <a:latin typeface="Calibri"/>
                <a:ea typeface="Calibri"/>
                <a:cs typeface="Calibri"/>
                <a:sym typeface="Calibri"/>
              </a:rPr>
              <a:t>Π.  Είναι σημαντικό να αποκτήσετε σαφή κατανόηση των ενδιαφερόντων των</a:t>
            </a:r>
            <a:r>
              <a:rPr lang="el-GR" sz="1600" b="0" i="0" u="none" strike="noStrike" cap="none" dirty="0">
                <a:solidFill>
                  <a:srgbClr val="000000"/>
                </a:solidFill>
                <a:latin typeface="Calibri"/>
                <a:ea typeface="Calibri"/>
                <a:cs typeface="Calibri"/>
                <a:sym typeface="Calibri"/>
              </a:rPr>
              <a:t> χορηγών</a:t>
            </a:r>
            <a:r>
              <a:rPr lang="en-GB" sz="1600" b="0" i="0" u="none" strike="noStrike" cap="none" dirty="0">
                <a:solidFill>
                  <a:srgbClr val="000000"/>
                </a:solidFill>
                <a:latin typeface="Calibri"/>
                <a:ea typeface="Calibri"/>
                <a:cs typeface="Calibri"/>
                <a:sym typeface="Calibri"/>
              </a:rPr>
              <a:t> (</a:t>
            </a:r>
            <a:r>
              <a:rPr lang="en-GB" sz="1600" b="0" i="0" u="none" strike="noStrike" cap="none" dirty="0" err="1">
                <a:solidFill>
                  <a:srgbClr val="000000"/>
                </a:solidFill>
                <a:latin typeface="Calibri"/>
                <a:ea typeface="Calibri"/>
                <a:cs typeface="Calibri"/>
                <a:sym typeface="Calibri"/>
              </a:rPr>
              <a:t>συνάφει</a:t>
            </a:r>
            <a:r>
              <a:rPr lang="en-GB" sz="1600" b="0" i="0" u="none" strike="noStrike" cap="none" dirty="0">
                <a:solidFill>
                  <a:srgbClr val="000000"/>
                </a:solidFill>
                <a:latin typeface="Calibri"/>
                <a:ea typeface="Calibri"/>
                <a:cs typeface="Calibri"/>
                <a:sym typeface="Calibri"/>
              </a:rPr>
              <a:t>α)</a:t>
            </a:r>
            <a:r>
              <a:rPr lang="el-GR" sz="1600" b="0" i="0" u="none" strike="noStrike" cap="none" dirty="0">
                <a:solidFill>
                  <a:srgbClr val="000000"/>
                </a:solidFill>
                <a:latin typeface="Calibri"/>
                <a:ea typeface="Calibri"/>
                <a:cs typeface="Calibri"/>
                <a:sym typeface="Calibri"/>
              </a:rPr>
              <a:t>.</a:t>
            </a:r>
            <a:endParaRPr sz="1600" b="0" i="0" u="none" strike="noStrike" cap="none" dirty="0">
              <a:solidFill>
                <a:srgbClr val="000000"/>
              </a:solidFill>
              <a:latin typeface="Calibri"/>
              <a:ea typeface="Calibri"/>
              <a:cs typeface="Calibri"/>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a:ea typeface="Calibri"/>
                <a:cs typeface="Calibri"/>
                <a:sym typeface="Calibri"/>
              </a:rPr>
              <a:t>Βήμα 5: Δημιουργήστε μια πρόταση και δείξτε πώς η ΟΚ</a:t>
            </a:r>
            <a:r>
              <a:rPr lang="el-GR" sz="1600" b="0" i="0" u="none" strike="noStrike" cap="none" dirty="0">
                <a:solidFill>
                  <a:srgbClr val="000000"/>
                </a:solidFill>
                <a:latin typeface="Calibri"/>
                <a:ea typeface="Calibri"/>
                <a:cs typeface="Calibri"/>
                <a:sym typeface="Calibri"/>
              </a:rPr>
              <a:t>τ</a:t>
            </a:r>
            <a:r>
              <a:rPr lang="en-GB" sz="1600" b="0" i="0" u="none" strike="noStrike" cap="none" dirty="0">
                <a:solidFill>
                  <a:srgbClr val="000000"/>
                </a:solidFill>
                <a:latin typeface="Calibri"/>
                <a:ea typeface="Calibri"/>
                <a:cs typeface="Calibri"/>
                <a:sym typeface="Calibri"/>
              </a:rPr>
              <a:t>Π θα συνδυάσει τις ανάγκες της με τα </a:t>
            </a:r>
            <a:r>
              <a:rPr lang="en-GB" sz="1600" b="0" i="0" u="none" strike="noStrike" cap="none" dirty="0" err="1">
                <a:solidFill>
                  <a:srgbClr val="000000"/>
                </a:solidFill>
                <a:latin typeface="Calibri"/>
                <a:ea typeface="Calibri"/>
                <a:cs typeface="Calibri"/>
                <a:sym typeface="Calibri"/>
              </a:rPr>
              <a:t>συμφέροντ</a:t>
            </a:r>
            <a:r>
              <a:rPr lang="en-GB" sz="1600" b="0" i="0" u="none" strike="noStrike" cap="none" dirty="0">
                <a:solidFill>
                  <a:srgbClr val="000000"/>
                </a:solidFill>
                <a:latin typeface="Calibri"/>
                <a:ea typeface="Calibri"/>
                <a:cs typeface="Calibri"/>
                <a:sym typeface="Calibri"/>
              </a:rPr>
              <a:t>α των</a:t>
            </a:r>
            <a:r>
              <a:rPr lang="el-GR" sz="1600" b="0" i="0" u="none" strike="noStrike" cap="none" dirty="0">
                <a:solidFill>
                  <a:srgbClr val="000000"/>
                </a:solidFill>
                <a:latin typeface="Calibri"/>
                <a:ea typeface="Calibri"/>
                <a:cs typeface="Calibri"/>
                <a:sym typeface="Calibri"/>
              </a:rPr>
              <a:t> χορηγών</a:t>
            </a:r>
            <a:r>
              <a:rPr lang="en-GB" sz="1600" b="0" i="0" u="none" strike="noStrike" cap="none" dirty="0">
                <a:solidFill>
                  <a:srgbClr val="000000"/>
                </a:solidFill>
                <a:latin typeface="Calibri"/>
                <a:ea typeface="Calibri"/>
                <a:cs typeface="Calibri"/>
                <a:sym typeface="Calibri"/>
              </a:rPr>
              <a:t>, εστιάζοντας στη μακροπρόθεσμη αλλαγή που μπορεί να επιφέρει η δωρεά τους.</a:t>
            </a:r>
            <a:endParaRPr sz="1600" b="0" i="0" u="none" strike="noStrike" cap="none" dirty="0">
              <a:solidFill>
                <a:srgbClr val="000000"/>
              </a:solidFill>
              <a:latin typeface="Calibri"/>
              <a:ea typeface="Calibri"/>
              <a:cs typeface="Calibri"/>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a:ea typeface="Calibri"/>
                <a:cs typeface="Calibri"/>
                <a:sym typeface="Calibri"/>
              </a:rPr>
              <a:t>Βήμα 6: Πλησιάστε τους </a:t>
            </a:r>
            <a:r>
              <a:rPr lang="el-GR" sz="1600" dirty="0">
                <a:latin typeface="Calibri"/>
                <a:ea typeface="Calibri"/>
                <a:cs typeface="Calibri"/>
                <a:sym typeface="Calibri"/>
              </a:rPr>
              <a:t>χορηγούς,</a:t>
            </a:r>
            <a:r>
              <a:rPr lang="en-GB" sz="1600" b="0" i="0" u="none" strike="noStrike" cap="none" dirty="0">
                <a:solidFill>
                  <a:srgbClr val="000000"/>
                </a:solidFill>
                <a:latin typeface="Calibri"/>
                <a:ea typeface="Calibri"/>
                <a:cs typeface="Calibri"/>
                <a:sym typeface="Calibri"/>
              </a:rPr>
              <a:t> οργανώνοντας εκδηλώσεις ή γράφοντάς τους. Το Crowdfunding μπορεί να είναι μια άλλη ευκαιρία για τη συγκέντρωση πόρων για μια συγκεκριμένη προσαρμοσμένη δραστηριότητα. Συχνά μια προσωπική προσέγγιση έχει μεγαλύτερες πιθανότητες επιτυχίας.</a:t>
            </a:r>
            <a:endParaRPr sz="1600" b="0" i="0" u="none" strike="noStrike" cap="none" dirty="0">
              <a:solidFill>
                <a:srgbClr val="000000"/>
              </a:solidFill>
              <a:latin typeface="Calibri"/>
              <a:ea typeface="Calibri"/>
              <a:cs typeface="Calibri"/>
              <a:sym typeface="Calibri"/>
            </a:endParaRPr>
          </a:p>
          <a:p>
            <a:pPr marL="342900" marR="0" lvl="0" indent="-342900" algn="just" rtl="0">
              <a:lnSpc>
                <a:spcPct val="100000"/>
              </a:lnSpc>
              <a:spcBef>
                <a:spcPts val="675"/>
              </a:spcBef>
              <a:spcAft>
                <a:spcPts val="0"/>
              </a:spcAft>
              <a:buClr>
                <a:srgbClr val="000000"/>
              </a:buClr>
              <a:buSzPts val="1400"/>
              <a:buFont typeface="Noto Sans Symbols"/>
              <a:buChar char="▪"/>
            </a:pPr>
            <a:r>
              <a:rPr lang="en-GB" sz="1600" b="0" i="0" u="none" strike="noStrike" cap="none" dirty="0">
                <a:solidFill>
                  <a:srgbClr val="000000"/>
                </a:solidFill>
                <a:latin typeface="Calibri"/>
                <a:ea typeface="Calibri"/>
                <a:cs typeface="Calibri"/>
                <a:sym typeface="Calibri"/>
              </a:rPr>
              <a:t>Βήμα 7: Σκεφτείτε πώς να οικοδομήσετε μακροχρόνιες σχέσεις, όπου είναι δυνατόν, αναφέροντας την πρόοδο και τη διαφορά που έχει κάνει η συνεισφορά τους</a:t>
            </a:r>
            <a:r>
              <a:rPr lang="el-GR" sz="1600" b="0" i="0" u="none" strike="noStrike" cap="none" dirty="0">
                <a:solidFill>
                  <a:srgbClr val="000000"/>
                </a:solidFill>
                <a:latin typeface="Calibri"/>
                <a:ea typeface="Calibri"/>
                <a:cs typeface="Calibri"/>
                <a:sym typeface="Calibri"/>
              </a:rPr>
              <a:t>.</a:t>
            </a:r>
            <a:r>
              <a:rPr lang="en-GB" sz="1600" b="0" i="0" u="none" strike="noStrike" cap="none" dirty="0">
                <a:solidFill>
                  <a:srgbClr val="000000"/>
                </a:solidFill>
                <a:latin typeface="Calibri"/>
                <a:ea typeface="Calibri"/>
                <a:cs typeface="Calibri"/>
                <a:sym typeface="Calibri"/>
              </a:rPr>
              <a:t> </a:t>
            </a:r>
            <a:r>
              <a:rPr lang="el-GR" sz="1600" dirty="0">
                <a:latin typeface="Calibri"/>
                <a:ea typeface="Calibri"/>
                <a:cs typeface="Calibri"/>
                <a:sym typeface="Calibri"/>
              </a:rPr>
              <a:t>Συνεχίστε να εμπλέκετε τους χορηγούς </a:t>
            </a:r>
            <a:r>
              <a:rPr lang="en-GB" sz="1600" b="0" i="0" u="none" strike="noStrike" cap="none" dirty="0" err="1">
                <a:solidFill>
                  <a:srgbClr val="000000"/>
                </a:solidFill>
                <a:latin typeface="Calibri"/>
                <a:ea typeface="Calibri"/>
                <a:cs typeface="Calibri"/>
                <a:sym typeface="Calibri"/>
              </a:rPr>
              <a:t>στην</a:t>
            </a:r>
            <a:r>
              <a:rPr lang="en-GB" sz="1600" b="0" i="0" u="none" strike="noStrike" cap="none" dirty="0">
                <a:solidFill>
                  <a:srgbClr val="000000"/>
                </a:solidFill>
                <a:latin typeface="Calibri"/>
                <a:ea typeface="Calibri"/>
                <a:cs typeface="Calibri"/>
                <a:sym typeface="Calibri"/>
              </a:rPr>
              <a:t> ΟΚ</a:t>
            </a:r>
            <a:r>
              <a:rPr lang="el-GR" sz="1600" b="0" i="0" u="none" strike="noStrike" cap="none" dirty="0">
                <a:solidFill>
                  <a:srgbClr val="000000"/>
                </a:solidFill>
                <a:latin typeface="Calibri"/>
                <a:ea typeface="Calibri"/>
                <a:cs typeface="Calibri"/>
                <a:sym typeface="Calibri"/>
              </a:rPr>
              <a:t>τ</a:t>
            </a:r>
            <a:r>
              <a:rPr lang="en-GB" sz="1600" b="0" i="0" u="none" strike="noStrike" cap="none" dirty="0">
                <a:solidFill>
                  <a:srgbClr val="000000"/>
                </a:solidFill>
                <a:latin typeface="Calibri"/>
                <a:ea typeface="Calibri"/>
                <a:cs typeface="Calibri"/>
                <a:sym typeface="Calibri"/>
              </a:rPr>
              <a:t>Π, όπου είναι δυνατόν.</a:t>
            </a:r>
            <a:endParaRPr sz="1600" b="0" i="0" u="none" strike="noStrike" cap="none" dirty="0">
              <a:solidFill>
                <a:srgbClr val="000000"/>
              </a:solidFill>
              <a:latin typeface="Calibri"/>
              <a:ea typeface="Calibri"/>
              <a:cs typeface="Calibri"/>
              <a:sym typeface="Calibri"/>
            </a:endParaRPr>
          </a:p>
          <a:p>
            <a:pPr marL="0" marR="0" lvl="0" indent="0" algn="just" rtl="0">
              <a:lnSpc>
                <a:spcPct val="100000"/>
              </a:lnSpc>
              <a:spcBef>
                <a:spcPts val="675"/>
              </a:spcBef>
              <a:spcAft>
                <a:spcPts val="0"/>
              </a:spcAft>
              <a:buNone/>
            </a:pPr>
            <a:endParaRPr sz="16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1800"/>
              <a:buNone/>
            </a:pPr>
            <a:r>
              <a:rPr lang="en-GB" b="1" dirty="0"/>
              <a:t>Βήματα για τον στρατηγικό σχεδιασμό</a:t>
            </a:r>
            <a:endParaRPr b="1" dirty="0"/>
          </a:p>
        </p:txBody>
      </p:sp>
      <p:sp>
        <p:nvSpPr>
          <p:cNvPr id="149" name="Google Shape;149;p12"/>
          <p:cNvSpPr txBox="1"/>
          <p:nvPr/>
        </p:nvSpPr>
        <p:spPr>
          <a:xfrm>
            <a:off x="399370" y="1644061"/>
            <a:ext cx="5059038" cy="2675051"/>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n-GB" sz="1800" b="1" i="0" u="none" strike="noStrike" cap="none" dirty="0">
                <a:solidFill>
                  <a:srgbClr val="000000"/>
                </a:solidFill>
                <a:latin typeface="Calibri"/>
                <a:ea typeface="Calibri"/>
                <a:cs typeface="Calibri"/>
                <a:sym typeface="Calibri"/>
              </a:rPr>
              <a:t>Βήμα 7: Εφαρμογή, παρακολούθηση και αξιολόγηση της προόδου έναντι της στρατηγικής</a:t>
            </a:r>
            <a:endParaRPr sz="1800" b="1" i="0" u="none" strike="noStrike" cap="none" dirty="0">
              <a:solidFill>
                <a:srgbClr val="000000"/>
              </a:solidFill>
              <a:latin typeface="Calibri"/>
              <a:ea typeface="Calibri"/>
              <a:cs typeface="Calibri"/>
              <a:sym typeface="Calibri"/>
            </a:endParaRPr>
          </a:p>
          <a:p>
            <a:pPr marL="0" marR="0" lvl="0" indent="0" algn="just" rtl="0">
              <a:lnSpc>
                <a:spcPct val="100000"/>
              </a:lnSpc>
              <a:spcBef>
                <a:spcPts val="675"/>
              </a:spcBef>
              <a:spcAft>
                <a:spcPts val="0"/>
              </a:spcAft>
              <a:buNone/>
            </a:pPr>
            <a:r>
              <a:rPr lang="en-GB" sz="1800" b="0" i="0" u="none" strike="noStrike" cap="none" dirty="0">
                <a:solidFill>
                  <a:srgbClr val="000000"/>
                </a:solidFill>
                <a:latin typeface="Calibri"/>
                <a:ea typeface="Calibri"/>
                <a:cs typeface="Calibri"/>
                <a:sym typeface="Calibri"/>
              </a:rPr>
              <a:t>Κατά τη διαδικασία της υλοποίησης, της παρακολούθησης και της αξιολόγησης της προόδου, η συλλογή πληροφοριών για την αναφορά της προόδου, συμπεριλαμβανομένης της μάθησης, και η απόδειξη της αλλαγής που μπορεί να αποδοθεί άμεσα στις δράσεις της μπορεί να επιτρέψει προσαρμογές και τροποποιήσεις.</a:t>
            </a:r>
            <a:endParaRPr sz="1800" b="0" i="0" u="none" strike="noStrike" cap="none" dirty="0">
              <a:solidFill>
                <a:srgbClr val="000000"/>
              </a:solidFill>
              <a:latin typeface="Calibri"/>
              <a:ea typeface="Calibri"/>
              <a:cs typeface="Calibri"/>
              <a:sym typeface="Calibri"/>
            </a:endParaRPr>
          </a:p>
        </p:txBody>
      </p:sp>
      <p:sp>
        <p:nvSpPr>
          <p:cNvPr id="150" name="Google Shape;150;p12"/>
          <p:cNvSpPr txBox="1"/>
          <p:nvPr/>
        </p:nvSpPr>
        <p:spPr>
          <a:xfrm>
            <a:off x="6096000" y="1428618"/>
            <a:ext cx="5837853" cy="3264680"/>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n-GB" sz="1800" b="1" i="0" u="none" strike="noStrike" cap="none" dirty="0">
                <a:solidFill>
                  <a:srgbClr val="000000"/>
                </a:solidFill>
                <a:latin typeface="Calibri" panose="020F0502020204030204" pitchFamily="34" charset="0"/>
                <a:ea typeface="Calibri"/>
                <a:cs typeface="Calibri" panose="020F0502020204030204" pitchFamily="34" charset="0"/>
                <a:sym typeface="Calibri"/>
              </a:rPr>
              <a:t>Βήμα 8: Αναθεώρηση και επικαιροποίηση της στρατηγικής</a:t>
            </a:r>
            <a:endParaRPr sz="1800" b="1" dirty="0">
              <a:latin typeface="Calibri" panose="020F0502020204030204" pitchFamily="34" charset="0"/>
              <a:cs typeface="Calibri" panose="020F0502020204030204" pitchFamily="34" charset="0"/>
            </a:endParaRPr>
          </a:p>
          <a:p>
            <a:pPr marL="0" marR="0" lvl="0" indent="0" algn="just" rtl="0">
              <a:lnSpc>
                <a:spcPct val="100000"/>
              </a:lnSpc>
              <a:spcBef>
                <a:spcPts val="675"/>
              </a:spcBef>
              <a:spcAft>
                <a:spcPts val="0"/>
              </a:spcAft>
              <a:buNone/>
            </a:pPr>
            <a:r>
              <a:rPr lang="en-GB"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Με βάση ένα συμφωνημένο χρονοδιάγραμμα, συνιστάται η </a:t>
            </a:r>
            <a:r>
              <a:rPr lang="el-GR" sz="1800" dirty="0" err="1">
                <a:latin typeface="Calibri" panose="020F0502020204030204" pitchFamily="34" charset="0"/>
                <a:ea typeface="Calibri"/>
                <a:cs typeface="Calibri" panose="020F0502020204030204" pitchFamily="34" charset="0"/>
                <a:sym typeface="Calibri"/>
              </a:rPr>
              <a:t>ΟΚτΠ</a:t>
            </a:r>
            <a:r>
              <a:rPr lang="en-GB"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 να </a:t>
            </a:r>
            <a:r>
              <a:rPr lang="en-GB" sz="18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διοργ</a:t>
            </a:r>
            <a:r>
              <a:rPr lang="en-GB"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ανώ</a:t>
            </a:r>
            <a:r>
              <a:rPr lang="el-GR" sz="1800" dirty="0" err="1">
                <a:latin typeface="Calibri" panose="020F0502020204030204" pitchFamily="34" charset="0"/>
                <a:ea typeface="Calibri"/>
                <a:cs typeface="Calibri" panose="020F0502020204030204" pitchFamily="34" charset="0"/>
                <a:sym typeface="Calibri"/>
              </a:rPr>
              <a:t>νει</a:t>
            </a:r>
            <a:r>
              <a:rPr lang="el-GR" sz="1800" dirty="0">
                <a:latin typeface="Calibri" panose="020F0502020204030204" pitchFamily="34" charset="0"/>
                <a:ea typeface="Calibri"/>
                <a:cs typeface="Calibri" panose="020F0502020204030204" pitchFamily="34" charset="0"/>
                <a:sym typeface="Calibri"/>
              </a:rPr>
              <a:t> μια συνάντηση </a:t>
            </a:r>
            <a:r>
              <a:rPr lang="en-GB"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1-2 ημερών με το προσωπικό και τα βασικά ενδιαφερόμενα μέρη</a:t>
            </a:r>
            <a:r>
              <a:rPr lang="el-GR"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a:t>
            </a:r>
            <a:r>
              <a:rPr lang="en-GB"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 για να επανεξετάσει την πρόοδο της στρατηγικής της προς τους συμφωνημένους στόχους της. Αυτή είναι μια ευκαιρία για την ΟΚ</a:t>
            </a:r>
            <a:r>
              <a:rPr lang="el-GR"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τ</a:t>
            </a:r>
            <a:r>
              <a:rPr lang="en-GB"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Π να αναθεωρήσει την προσέγγιση και τα σχέδιά της. Επιπλέον, η ετήσια επανεξέταση της στρατηγικής της είναι μια πολύ χρήσιμη άσκηση για την ΟΚ</a:t>
            </a:r>
            <a:r>
              <a:rPr lang="el-GR"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τ</a:t>
            </a:r>
            <a:r>
              <a:rPr lang="en-GB"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Π</a:t>
            </a:r>
            <a:r>
              <a:rPr lang="el-GR"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 Η στρατηγική </a:t>
            </a:r>
            <a:r>
              <a:rPr lang="en-GB"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μπ</a:t>
            </a:r>
            <a:r>
              <a:rPr lang="en-GB" sz="1800" b="0" i="0" u="none" strike="noStrike" cap="none" dirty="0" err="1">
                <a:solidFill>
                  <a:srgbClr val="000000"/>
                </a:solidFill>
                <a:latin typeface="Calibri" panose="020F0502020204030204" pitchFamily="34" charset="0"/>
                <a:ea typeface="Calibri"/>
                <a:cs typeface="Calibri" panose="020F0502020204030204" pitchFamily="34" charset="0"/>
                <a:sym typeface="Calibri"/>
              </a:rPr>
              <a:t>ορεί</a:t>
            </a:r>
            <a:r>
              <a:rPr lang="en-GB" sz="1800" b="0" i="0" u="none" strike="noStrike" cap="none" dirty="0">
                <a:solidFill>
                  <a:srgbClr val="000000"/>
                </a:solidFill>
                <a:latin typeface="Calibri" panose="020F0502020204030204" pitchFamily="34" charset="0"/>
                <a:ea typeface="Calibri"/>
                <a:cs typeface="Calibri" panose="020F0502020204030204" pitchFamily="34" charset="0"/>
                <a:sym typeface="Calibri"/>
              </a:rPr>
              <a:t> να τροποποιηθεί με βάση τη μάθηση με ελεγχόμενο και προγραμματισμένο τρόπο.</a:t>
            </a:r>
            <a:endParaRPr sz="1800" dirty="0">
              <a:latin typeface="Calibri" panose="020F0502020204030204" pitchFamily="34" charset="0"/>
              <a:cs typeface="Calibri" panose="020F0502020204030204" pitchFamily="34" charset="0"/>
            </a:endParaRPr>
          </a:p>
        </p:txBody>
      </p:sp>
      <p:pic>
        <p:nvPicPr>
          <p:cNvPr id="151" name="Google Shape;151;p12"/>
          <p:cNvPicPr preferRelativeResize="0"/>
          <p:nvPr/>
        </p:nvPicPr>
        <p:blipFill rotWithShape="1">
          <a:blip r:embed="rId3">
            <a:alphaModFix/>
          </a:blip>
          <a:srcRect/>
          <a:stretch/>
        </p:blipFill>
        <p:spPr>
          <a:xfrm>
            <a:off x="3816220" y="4897837"/>
            <a:ext cx="5153543" cy="1672135"/>
          </a:xfrm>
          <a:prstGeom prst="rect">
            <a:avLst/>
          </a:prstGeom>
          <a:noFill/>
          <a:ln>
            <a:noFill/>
          </a:ln>
        </p:spPr>
      </p:pic>
    </p:spTree>
  </p:cSld>
  <p:clrMapOvr>
    <a:masterClrMapping/>
  </p:clrMapOvr>
</p:sld>
</file>

<file path=ppt/theme/theme1.xml><?xml version="1.0" encoding="utf-8"?>
<a:theme xmlns:a="http://schemas.openxmlformats.org/drawingml/2006/main" name="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1299</Words>
  <Application>Microsoft Office PowerPoint</Application>
  <PresentationFormat>Widescreen</PresentationFormat>
  <Paragraphs>74</Paragraphs>
  <Slides>11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Noto Sans Symbols</vt:lpstr>
      <vt:lpstr>Poppins</vt:lpstr>
      <vt:lpstr>Calibri</vt:lpstr>
      <vt:lpstr>CARDET Course template</vt:lpstr>
      <vt:lpstr>2_CARDET Course template</vt:lpstr>
      <vt:lpstr>Ενότητα 2 Στρατηγικός σχεδιασμός</vt:lpstr>
      <vt:lpstr>Βήματα για τον στρατηγικό σχεδιασμό</vt:lpstr>
      <vt:lpstr>Βήματα για τον στρατηγικό σχεδιασμό</vt:lpstr>
      <vt:lpstr>Βήματα για τον στρατηγικό σχεδιασμό</vt:lpstr>
      <vt:lpstr>Βήματα για τον στρατηγικό σχεδιασμό</vt:lpstr>
      <vt:lpstr>Βήματα για τον στρατηγικό σχεδιασμό</vt:lpstr>
      <vt:lpstr>Βήματα για τον στρατηγικό σχεδιασμό</vt:lpstr>
      <vt:lpstr>Βήματα για τον στρατηγικό σχεδιασμό</vt:lpstr>
      <vt:lpstr>Βήματα για τον στρατηγικό σχεδιασμό</vt:lpstr>
      <vt:lpstr>Βήματα στρατηγικού σχεδιασμού | Φύλλο εργασίας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Strategic Planning</dc:title>
  <dc:creator>2Fast4u</dc:creator>
  <cp:keywords>, docId:B18ACFD2ECE7469D295BE405003C1B13</cp:keywords>
  <cp:lastModifiedBy>Foteini Sokratous</cp:lastModifiedBy>
  <cp:revision>10</cp:revision>
  <dcterms:created xsi:type="dcterms:W3CDTF">2014-07-11T09:12:14Z</dcterms:created>
  <dcterms:modified xsi:type="dcterms:W3CDTF">2024-03-08T14:18:04Z</dcterms:modified>
</cp:coreProperties>
</file>