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64" r:id="rId3"/>
  </p:sldMasterIdLst>
  <p:notesMasterIdLst>
    <p:notesMasterId r:id="rId22"/>
  </p:notesMasterIdLst>
  <p:sldIdLst>
    <p:sldId id="271" r:id="rId4"/>
    <p:sldId id="273" r:id="rId5"/>
    <p:sldId id="257" r:id="rId6"/>
    <p:sldId id="258" r:id="rId7"/>
    <p:sldId id="259" r:id="rId8"/>
    <p:sldId id="260" r:id="rId9"/>
    <p:sldId id="261" r:id="rId10"/>
    <p:sldId id="274" r:id="rId11"/>
    <p:sldId id="262" r:id="rId12"/>
    <p:sldId id="263" r:id="rId13"/>
    <p:sldId id="264" r:id="rId14"/>
    <p:sldId id="265" r:id="rId15"/>
    <p:sldId id="266" r:id="rId16"/>
    <p:sldId id="267" r:id="rId17"/>
    <p:sldId id="268" r:id="rId18"/>
    <p:sldId id="269" r:id="rId19"/>
    <p:sldId id="270" r:id="rId20"/>
    <p:sldId id="275" r:id="rId21"/>
  </p:sldIdLst>
  <p:sldSz cx="12192000" cy="6858000"/>
  <p:notesSz cx="6858000" cy="9144000"/>
  <p:embeddedFontLst>
    <p:embeddedFont>
      <p:font typeface="Poppins"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a3l4Hq9482m5Xayn6uXhq4wLw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45" autoAdjust="0"/>
  </p:normalViewPr>
  <p:slideViewPr>
    <p:cSldViewPr snapToGrid="0">
      <p:cViewPr varScale="1">
        <p:scale>
          <a:sx n="94" d="100"/>
          <a:sy n="94"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bd736a5f0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https://wakelet.com/wake/wzLjENH0xcRYcuy-9_9yD</a:t>
            </a:r>
            <a:endParaRPr/>
          </a:p>
        </p:txBody>
      </p:sp>
      <p:sp>
        <p:nvSpPr>
          <p:cNvPr id="124" name="Google Shape;124;g1bd736a5f0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d736a5f06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https://www.coursehero.com/file/161768951/Functional-Organizational-Structure-Advantagesdocx/</a:t>
            </a:r>
            <a:endParaRPr/>
          </a:p>
        </p:txBody>
      </p:sp>
      <p:sp>
        <p:nvSpPr>
          <p:cNvPr id="132" name="Google Shape;132;g1bd736a5f0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d736a5f06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https://www.coursehero.com/file/119164295/Case-3docx/</a:t>
            </a:r>
            <a:endParaRPr/>
          </a:p>
        </p:txBody>
      </p:sp>
      <p:sp>
        <p:nvSpPr>
          <p:cNvPr id="140" name="Google Shape;140;g1bd736a5f0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bd736a5f0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https://blisstulle.com/how-many-levels-of-management-are-there-for-nike/</a:t>
            </a:r>
            <a:endParaRPr/>
          </a:p>
        </p:txBody>
      </p:sp>
      <p:sp>
        <p:nvSpPr>
          <p:cNvPr id="148" name="Google Shape;148;g1bd736a5f0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bd736a5f06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https://study.com/learn/lesson/flat-organizational-structure-hierarchy-examples.html</a:t>
            </a:r>
            <a:endParaRPr/>
          </a:p>
        </p:txBody>
      </p:sp>
      <p:sp>
        <p:nvSpPr>
          <p:cNvPr id="156" name="Google Shape;156;g1bd736a5f06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bd736a5f06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https://www.fuorisalone.it/en/brand/834/FREITAG</a:t>
            </a:r>
            <a:endParaRPr/>
          </a:p>
        </p:txBody>
      </p:sp>
      <p:sp>
        <p:nvSpPr>
          <p:cNvPr id="164" name="Google Shape;164;g1bd736a5f0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bd736a5f06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https://www2.deloitte.com/us/en/insights/focus/human-capital-trends/2016/organizational-models-network-of-teams.html</a:t>
            </a:r>
            <a:endParaRPr/>
          </a:p>
        </p:txBody>
      </p:sp>
      <p:sp>
        <p:nvSpPr>
          <p:cNvPr id="172" name="Google Shape;172;g1bd736a5f06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bd736a5f06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Πηγή: https://www.coursehero.com/file/195393302/2-dec-geopptx/</a:t>
            </a:r>
            <a:endParaRPr/>
          </a:p>
        </p:txBody>
      </p:sp>
      <p:sp>
        <p:nvSpPr>
          <p:cNvPr id="180" name="Google Shape;180;g1bd736a5f06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2b387c8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https://wordwall.net/resource/38035766/emergeicebreakerrandom-questions</a:t>
            </a:r>
            <a:endParaRPr dirty="0"/>
          </a:p>
        </p:txBody>
      </p:sp>
      <p:sp>
        <p:nvSpPr>
          <p:cNvPr id="67" name="Google Shape;67;g242b387c8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95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Πηγή εικόνας: </a:t>
            </a:r>
            <a:r>
              <a:rPr lang="en-GB" dirty="0"/>
              <a:t>https://www.freepik.com/free-vector/youth-empowerment-abstract-concept-illustration-children-young-people-take-charge-take-action-improve-life-quality-democracy-building-youth-activism-involvement_10783087.htm#query=community%20impact&amp;position=2&amp;from_view=keyword&amp;track=ais</a:t>
            </a:r>
            <a:endParaRPr dirty="0"/>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Amerland, D. (</a:t>
            </a:r>
            <a:r>
              <a:rPr lang="en-GB" sz="1200" b="0" i="0" u="none" strike="noStrike" cap="none" dirty="0" err="1">
                <a:solidFill>
                  <a:schemeClr val="dk1"/>
                </a:solidFill>
                <a:latin typeface="Calibri"/>
                <a:ea typeface="Calibri"/>
                <a:cs typeface="Calibri"/>
                <a:sym typeface="Calibri"/>
              </a:rPr>
              <a:t>n.d.</a:t>
            </a:r>
            <a:r>
              <a:rPr lang="en-GB" sz="1200" b="0"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Hierarchy</a:t>
            </a:r>
            <a:r>
              <a:rPr lang="en-GB" sz="1200" b="0" i="0" u="none" strike="noStrike" cap="none" dirty="0">
                <a:solidFill>
                  <a:schemeClr val="dk1"/>
                </a:solidFill>
                <a:latin typeface="Calibri"/>
                <a:ea typeface="Calibri"/>
                <a:cs typeface="Calibri"/>
                <a:sym typeface="Calibri"/>
              </a:rPr>
              <a:t>. www.linkedin.com. https://www.linkedin.com/pulse/hierarchy-david-amerland-/</a:t>
            </a:r>
            <a:endParaRPr dirty="0"/>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dirty="0" err="1"/>
              <a:t>Όλες</a:t>
            </a:r>
            <a:r>
              <a:rPr lang="en-GB" sz="1200" dirty="0"/>
              <a:t> </a:t>
            </a:r>
            <a:r>
              <a:rPr lang="en-GB" sz="1200" dirty="0" err="1"/>
              <a:t>οι</a:t>
            </a:r>
            <a:r>
              <a:rPr lang="en-GB" sz="1200" dirty="0"/>
              <a:t> ΟΚ</a:t>
            </a:r>
            <a:r>
              <a:rPr lang="el-GR" sz="1200" dirty="0"/>
              <a:t>τ</a:t>
            </a:r>
            <a:r>
              <a:rPr lang="en-GB" sz="1200" dirty="0"/>
              <a:t>Π </a:t>
            </a:r>
            <a:r>
              <a:rPr lang="en-GB" sz="1200" dirty="0" err="1"/>
              <a:t>μοιράζοντ</a:t>
            </a:r>
            <a:r>
              <a:rPr lang="en-GB" sz="1200" dirty="0"/>
              <a:t>αι ένα κοινό χαρακτηριστικό: δεν έχουν σημαντική κυβερνητικά ελεγχόμενη εκπροσώπηση ή συμμετοχή.</a:t>
            </a:r>
            <a:endParaRPr dirty="0"/>
          </a:p>
          <a:p>
            <a:pPr marL="0" lvl="0" indent="0" algn="l" rtl="0">
              <a:lnSpc>
                <a:spcPct val="100000"/>
              </a:lnSpc>
              <a:spcBef>
                <a:spcPts val="0"/>
              </a:spcBef>
              <a:spcAft>
                <a:spcPts val="0"/>
              </a:spcAft>
              <a:buSzPts val="1400"/>
              <a:buNone/>
            </a:pPr>
            <a:endParaRPr dirty="0"/>
          </a:p>
        </p:txBody>
      </p:sp>
      <p:sp>
        <p:nvSpPr>
          <p:cNvPr id="104" name="Google Shape;1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Πηγή εικόνας: https://www.freepik.com/free-vector/company-newcomers-personnel-staff_12084777.htm#query=civil%20society%20organisation&amp;position=39&amp;from_view=search&amp;track=country_rows_v2</a:t>
            </a:r>
            <a:endParaRPr/>
          </a:p>
        </p:txBody>
      </p:sp>
      <p:sp>
        <p:nvSpPr>
          <p:cNvPr id="110" name="Google Shape;11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Πηγή εικόνας: https://www.freepik.com/free-vector/company-newcomers-personnel-staff_12084777.htm#query=civil%20society%20organisation&amp;position=39&amp;from_view=search&amp;track=country_rows_v2</a:t>
            </a:r>
            <a:endParaRPr/>
          </a:p>
        </p:txBody>
      </p:sp>
      <p:sp>
        <p:nvSpPr>
          <p:cNvPr id="110" name="Google Shape;11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939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84580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966465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77986363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16072906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5621337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41680718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99129764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128098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295547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572344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8242231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01989907"/>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62396141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akelet.com/wake/wzLjENH0xcRYcuy-9_9y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oursehero.com/file/161768951/Functional-Organizational-Structure-Advantages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4o6v0XIylzA&amp;t=314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13300" y="447930"/>
            <a:ext cx="7083965" cy="958839"/>
          </a:xfrm>
        </p:spPr>
        <p:txBody>
          <a:bodyPr>
            <a:normAutofit/>
          </a:bodyPr>
          <a:lstStyle/>
          <a:p>
            <a:r>
              <a:rPr lang="en-GB" sz="2400" b="0" dirty="0" err="1"/>
              <a:t>Ενότητ</a:t>
            </a:r>
            <a:r>
              <a:rPr lang="en-GB" sz="2400" b="0" dirty="0"/>
              <a:t>α 3</a:t>
            </a:r>
            <a:br>
              <a:rPr lang="en-GB" sz="3200" dirty="0"/>
            </a:br>
            <a:r>
              <a:rPr lang="en-GB" sz="3200" dirty="0"/>
              <a:t>Οργανωσιακή διαχείριση</a:t>
            </a:r>
            <a:endParaRPr lang="el-GR" sz="4800" dirty="0"/>
          </a:p>
        </p:txBody>
      </p:sp>
      <p:sp>
        <p:nvSpPr>
          <p:cNvPr id="2" name="Google Shape;56;p1">
            <a:extLst>
              <a:ext uri="{FF2B5EF4-FFF2-40B4-BE49-F238E27FC236}">
                <a16:creationId xmlns:a16="http://schemas.microsoft.com/office/drawing/2014/main" id="{121B42C0-5984-4347-C628-C7A0AB437A24}"/>
              </a:ext>
            </a:extLst>
          </p:cNvPr>
          <p:cNvSpPr/>
          <p:nvPr/>
        </p:nvSpPr>
        <p:spPr>
          <a:xfrm>
            <a:off x="4813298" y="1475362"/>
            <a:ext cx="7083965"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5" name="Google Shape;58;p1">
            <a:extLst>
              <a:ext uri="{FF2B5EF4-FFF2-40B4-BE49-F238E27FC236}">
                <a16:creationId xmlns:a16="http://schemas.microsoft.com/office/drawing/2014/main" id="{D3D9F035-065E-9EFE-9FB8-26327EE448FE}"/>
              </a:ext>
            </a:extLst>
          </p:cNvPr>
          <p:cNvSpPr txBox="1">
            <a:spLocks/>
          </p:cNvSpPr>
          <p:nvPr/>
        </p:nvSpPr>
        <p:spPr>
          <a:xfrm>
            <a:off x="4918707" y="1585505"/>
            <a:ext cx="6873145"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lvl="0">
              <a:spcBef>
                <a:spcPts val="0"/>
              </a:spcBef>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1: Καθορισμός επιχειρησιακών δομών και πολιτικών </a:t>
            </a:r>
          </a:p>
        </p:txBody>
      </p:sp>
    </p:spTree>
    <p:extLst>
      <p:ext uri="{BB962C8B-B14F-4D97-AF65-F5344CB8AC3E}">
        <p14:creationId xmlns:p14="http://schemas.microsoft.com/office/powerpoint/2010/main" val="167313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1bd736a5f06_0_15"/>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27" name="Google Shape;127;g1bd736a5f06_0_15"/>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dirty="0" err="1"/>
              <a:t>Μι</a:t>
            </a:r>
            <a:r>
              <a:rPr lang="en-GB" sz="2400" dirty="0"/>
              <a:t>α κοινή ρύθμιση για μεγαλύτερες επιχειρήσεις και οργανισμούς είναι ένα ιεραρχικό πλαίσιο. </a:t>
            </a:r>
            <a:r>
              <a:rPr lang="en-GB" sz="2400" dirty="0" err="1"/>
              <a:t>Περιλ</a:t>
            </a:r>
            <a:r>
              <a:rPr lang="en-GB" sz="2400" dirty="0"/>
              <a:t>αμβάνει διάφορα επίπεδα εξουσίας και μια αλυσίδα διοίκησης που συνδέει πολλαπλά επίπεδα διοίκησης εντός του οργανισμού. Η </a:t>
            </a:r>
            <a:r>
              <a:rPr lang="en-GB" sz="2400" dirty="0" err="1"/>
              <a:t>δι</a:t>
            </a:r>
            <a:r>
              <a:rPr lang="en-GB" sz="2400" dirty="0"/>
              <a:t>αδικασία λήψης αποφάσεων τείνει να είναι τυπική και ακολουθεί μια προσέγγιση από πάνω προς τα κάτω.</a:t>
            </a:r>
            <a:endParaRPr sz="3600" dirty="0">
              <a:solidFill>
                <a:srgbClr val="000000"/>
              </a:solidFill>
            </a:endParaRPr>
          </a:p>
        </p:txBody>
      </p:sp>
      <p:sp>
        <p:nvSpPr>
          <p:cNvPr id="128" name="Google Shape;128;g1bd736a5f06_0_1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2. Ιεραρχική οργανωτική δομή</a:t>
            </a:r>
            <a:endParaRPr b="1" dirty="0"/>
          </a:p>
        </p:txBody>
      </p:sp>
      <p:sp>
        <p:nvSpPr>
          <p:cNvPr id="129" name="Google Shape;129;g1bd736a5f06_0_15"/>
          <p:cNvSpPr/>
          <p:nvPr/>
        </p:nvSpPr>
        <p:spPr>
          <a:xfrm>
            <a:off x="2744075" y="313357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GB" sz="1600" b="1" i="0" u="none" strike="noStrike" cap="none" dirty="0">
                <a:solidFill>
                  <a:srgbClr val="000000"/>
                </a:solidFill>
                <a:latin typeface="Calibri"/>
                <a:ea typeface="Calibri"/>
                <a:cs typeface="Calibri"/>
                <a:sym typeface="Calibri"/>
              </a:rPr>
              <a:t>Παράδειγμα: Η Amazon είναι ένα παράδειγμα οργανισμού με ιεραρχική δομή, κυρίως λόγω του μεγέθους της. Ως ο μεγαλύτερος έμπορος λιανικής πώλησης μέσω διαδικτύου, η εταιρεία απασχολεί σήμερα περίπου 560.000 άτομα σε όλο τον κόσμο. Με την ιεραρχική δομή, όλοι οι υπάλληλοι της Amazon αναφέρονται στον ιδρυτή και διευθύνοντα σύμβουλο, Jeff Bezos (παράδειγμα από </a:t>
            </a:r>
            <a:r>
              <a:rPr lang="en-GB" sz="1600" b="1" i="0" u="sng" strike="noStrike" cap="none" dirty="0" err="1">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το wakelet</a:t>
            </a:r>
            <a:r>
              <a:rPr lang="en-GB" sz="1600" b="1" i="0" u="none" strike="noStrike" cap="none" dirty="0">
                <a:solidFill>
                  <a:srgbClr val="000000"/>
                </a:solidFill>
                <a:latin typeface="Calibri"/>
                <a:ea typeface="Calibri"/>
                <a:cs typeface="Calibri"/>
                <a:sym typeface="Calibri"/>
              </a:rPr>
              <a:t>)</a:t>
            </a:r>
            <a:endParaRPr sz="1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1bd736a5f06_0_23"/>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35" name="Google Shape;135;g1bd736a5f06_0_23"/>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dirty="0"/>
              <a:t>Η </a:t>
            </a:r>
            <a:r>
              <a:rPr lang="en-GB" sz="2400" dirty="0" err="1"/>
              <a:t>λειτουργική</a:t>
            </a:r>
            <a:r>
              <a:rPr lang="en-GB" sz="2400" dirty="0"/>
              <a:t> </a:t>
            </a:r>
            <a:r>
              <a:rPr lang="en-GB" sz="2400" dirty="0" err="1"/>
              <a:t>οργ</a:t>
            </a:r>
            <a:r>
              <a:rPr lang="en-GB" sz="2400" dirty="0"/>
              <a:t>ανωτική δομή είναι μια ταξινόμηση της οργανωτικής δομής όπου οι επιχειρήσεις διαρθρώνονται με βάση τους ρόλους και τις δεξιότητές τους σε μικρότερες ομάδες ή τμήματα. </a:t>
            </a:r>
            <a:r>
              <a:rPr lang="en-GB" sz="2400" dirty="0" err="1"/>
              <a:t>Αυτές</a:t>
            </a:r>
            <a:r>
              <a:rPr lang="en-GB" sz="2400" dirty="0"/>
              <a:t> </a:t>
            </a:r>
            <a:r>
              <a:rPr lang="en-GB" sz="2400" dirty="0" err="1"/>
              <a:t>οι</a:t>
            </a:r>
            <a:r>
              <a:rPr lang="en-GB" sz="2400" dirty="0"/>
              <a:t> </a:t>
            </a:r>
            <a:r>
              <a:rPr lang="en-GB" sz="2400" dirty="0" err="1"/>
              <a:t>ομάδες</a:t>
            </a:r>
            <a:r>
              <a:rPr lang="en-GB" sz="2400" dirty="0"/>
              <a:t> ή τα </a:t>
            </a:r>
            <a:r>
              <a:rPr lang="en-GB" sz="2400" dirty="0" err="1"/>
              <a:t>τμήμ</a:t>
            </a:r>
            <a:r>
              <a:rPr lang="en-GB" sz="2400" dirty="0"/>
              <a:t>ατα μπορεί να αποτελούνται από τομείς</a:t>
            </a:r>
            <a:r>
              <a:rPr lang="el-GR" sz="2400" dirty="0"/>
              <a:t>,</a:t>
            </a:r>
            <a:r>
              <a:rPr lang="en-GB" sz="2400" dirty="0"/>
              <a:t> όπως οι πωλήσεις, το μάρκετινγκ, η παραγωγή ή η πληροφορική.</a:t>
            </a:r>
            <a:endParaRPr sz="3600" dirty="0">
              <a:solidFill>
                <a:srgbClr val="000000"/>
              </a:solidFill>
            </a:endParaRPr>
          </a:p>
        </p:txBody>
      </p:sp>
      <p:sp>
        <p:nvSpPr>
          <p:cNvPr id="136" name="Google Shape;136;g1bd736a5f06_0_2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3. Λειτουργική οργανωτική δομή</a:t>
            </a:r>
            <a:endParaRPr b="1" dirty="0"/>
          </a:p>
        </p:txBody>
      </p:sp>
      <p:sp>
        <p:nvSpPr>
          <p:cNvPr id="137" name="Google Shape;137;g1bd736a5f06_0_23"/>
          <p:cNvSpPr/>
          <p:nvPr/>
        </p:nvSpPr>
        <p:spPr>
          <a:xfrm>
            <a:off x="2744075" y="313357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dirty="0">
                <a:solidFill>
                  <a:srgbClr val="000000"/>
                </a:solidFill>
                <a:latin typeface="Calibri"/>
                <a:ea typeface="Calibri"/>
                <a:cs typeface="Calibri"/>
                <a:sym typeface="Calibri"/>
              </a:rPr>
              <a:t>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Ένα παράδειγμα λειτουργικής δομής του πραγματικού κόσμου είναι τα Starbucks. Η </a:t>
            </a:r>
            <a:r>
              <a:rPr lang="en-GB" sz="1600" b="1" i="0" u="none" strike="noStrike" cap="none" dirty="0" err="1">
                <a:solidFill>
                  <a:srgbClr val="000000"/>
                </a:solidFill>
                <a:latin typeface="Calibri"/>
                <a:ea typeface="Calibri"/>
                <a:cs typeface="Calibri"/>
                <a:sym typeface="Calibri"/>
              </a:rPr>
              <a:t>ετ</a:t>
            </a:r>
            <a:r>
              <a:rPr lang="en-GB" sz="1600" b="1" i="0" u="none" strike="noStrike" cap="none" dirty="0">
                <a:solidFill>
                  <a:srgbClr val="000000"/>
                </a:solidFill>
                <a:latin typeface="Calibri"/>
                <a:ea typeface="Calibri"/>
                <a:cs typeface="Calibri"/>
                <a:sym typeface="Calibri"/>
              </a:rPr>
              <a:t>αιρεία έχει τρία τμήματα με επικεφαλής έναν αντιπρόεδρο. Ο α</a:t>
            </a:r>
            <a:r>
              <a:rPr lang="en-GB" sz="1600" b="1" i="0" u="none" strike="noStrike" cap="none" dirty="0" err="1">
                <a:solidFill>
                  <a:srgbClr val="000000"/>
                </a:solidFill>
                <a:latin typeface="Calibri"/>
                <a:ea typeface="Calibri"/>
                <a:cs typeface="Calibri"/>
                <a:sym typeface="Calibri"/>
              </a:rPr>
              <a:t>ντι</a:t>
            </a:r>
            <a:r>
              <a:rPr lang="en-GB" sz="1600" b="1" i="0" u="none" strike="noStrike" cap="none" dirty="0">
                <a:solidFill>
                  <a:srgbClr val="000000"/>
                </a:solidFill>
                <a:latin typeface="Calibri"/>
                <a:ea typeface="Calibri"/>
                <a:cs typeface="Calibri"/>
                <a:sym typeface="Calibri"/>
              </a:rPr>
              <a:t>πρόεδρος υποστηρίζεται από διευθυντές τμημάτων που αναφέρονται σε δύο ανώτερους διευθυντές. </a:t>
            </a:r>
            <a:r>
              <a:rPr lang="en-GB" sz="1600" b="1" i="0" u="none" strike="noStrike" cap="none" dirty="0" err="1">
                <a:solidFill>
                  <a:srgbClr val="000000"/>
                </a:solidFill>
                <a:latin typeface="Calibri"/>
                <a:ea typeface="Calibri"/>
                <a:cs typeface="Calibri"/>
                <a:sym typeface="Calibri"/>
              </a:rPr>
              <a:t>Γενικά</a:t>
            </a:r>
            <a:r>
              <a:rPr lang="en-GB" sz="1600" b="1" i="0" u="none" strike="noStrike" cap="none" dirty="0">
                <a:solidFill>
                  <a:srgbClr val="000000"/>
                </a:solidFill>
                <a:latin typeface="Calibri"/>
                <a:ea typeface="Calibri"/>
                <a:cs typeface="Calibri"/>
                <a:sym typeface="Calibri"/>
              </a:rPr>
              <a:t>, η </a:t>
            </a:r>
            <a:r>
              <a:rPr lang="en-GB" sz="1600" b="1" i="0" u="none" strike="noStrike" cap="none" dirty="0" err="1">
                <a:solidFill>
                  <a:srgbClr val="000000"/>
                </a:solidFill>
                <a:latin typeface="Calibri"/>
                <a:ea typeface="Calibri"/>
                <a:cs typeface="Calibri"/>
                <a:sym typeface="Calibri"/>
              </a:rPr>
              <a:t>ετ</a:t>
            </a:r>
            <a:r>
              <a:rPr lang="en-GB" sz="1600" b="1" i="0" u="none" strike="noStrike" cap="none" dirty="0">
                <a:solidFill>
                  <a:srgbClr val="000000"/>
                </a:solidFill>
                <a:latin typeface="Calibri"/>
                <a:ea typeface="Calibri"/>
                <a:cs typeface="Calibri"/>
                <a:sym typeface="Calibri"/>
              </a:rPr>
              <a:t>αιρεία έχει υπαλλήλους χαμηλότερου επιπέδου που εργάζονται σε διαφορετικά τμήματα. (το 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λήφθηκε από </a:t>
            </a:r>
            <a:r>
              <a:rPr lang="en-GB" sz="1600" b="1"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το coursehero</a:t>
            </a:r>
            <a:r>
              <a:rPr lang="en-GB" sz="1600" b="1" i="0" u="none" strike="noStrike" cap="none" dirty="0">
                <a:solidFill>
                  <a:srgbClr val="000000"/>
                </a:solidFill>
                <a:latin typeface="Calibri"/>
                <a:ea typeface="Calibri"/>
                <a:cs typeface="Calibri"/>
                <a:sym typeface="Calibri"/>
              </a:rPr>
              <a:t>)</a:t>
            </a:r>
            <a:endParaRPr sz="1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bd736a5f06_0_3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4. Οργανωτική δομή τμημάτων</a:t>
            </a:r>
            <a:endParaRPr b="1" dirty="0"/>
          </a:p>
        </p:txBody>
      </p:sp>
      <p:pic>
        <p:nvPicPr>
          <p:cNvPr id="143" name="Google Shape;143;g1bd736a5f06_0_31"/>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44" name="Google Shape;144;g1bd736a5f06_0_31"/>
          <p:cNvSpPr/>
          <p:nvPr/>
        </p:nvSpPr>
        <p:spPr>
          <a:xfrm>
            <a:off x="2744075" y="313357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Παράδειγμα: μια μεγάλη εταιρεία όπως η General Electric έχει τμήματα για ηλεκτρονικά, μεταφορές και αερομεταφορές, το καθένα με τη δική του ομάδα λογιστών, εμπόρων κ.λπ.</a:t>
            </a:r>
            <a:endParaRPr sz="1600" b="1" i="0" u="none" strike="noStrike" cap="none">
              <a:solidFill>
                <a:srgbClr val="000000"/>
              </a:solidFill>
              <a:latin typeface="Calibri"/>
              <a:ea typeface="Calibri"/>
              <a:cs typeface="Calibri"/>
              <a:sym typeface="Calibri"/>
            </a:endParaRPr>
          </a:p>
        </p:txBody>
      </p:sp>
      <p:sp>
        <p:nvSpPr>
          <p:cNvPr id="145" name="Google Shape;145;g1bd736a5f06_0_31"/>
          <p:cNvSpPr txBox="1">
            <a:spLocks noGrp="1"/>
          </p:cNvSpPr>
          <p:nvPr>
            <p:ph type="body" idx="2"/>
          </p:nvPr>
        </p:nvSpPr>
        <p:spPr>
          <a:xfrm>
            <a:off x="199753" y="1031309"/>
            <a:ext cx="11782697" cy="26776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Calibri"/>
              <a:buNone/>
            </a:pPr>
            <a:r>
              <a:rPr lang="en-GB" sz="2400" b="0" i="0" u="none" strike="noStrike" cap="none" dirty="0">
                <a:solidFill>
                  <a:schemeClr val="dk1"/>
                </a:solidFill>
                <a:latin typeface="Calibri"/>
                <a:ea typeface="Calibri"/>
                <a:cs typeface="Calibri"/>
                <a:sym typeface="Calibri"/>
              </a:rPr>
              <a:t>Η </a:t>
            </a:r>
            <a:r>
              <a:rPr lang="en-GB" sz="2400" b="0" i="0" u="none" strike="noStrike" cap="none" dirty="0" err="1">
                <a:solidFill>
                  <a:schemeClr val="dk1"/>
                </a:solidFill>
                <a:latin typeface="Calibri"/>
                <a:ea typeface="Calibri"/>
                <a:cs typeface="Calibri"/>
                <a:sym typeface="Calibri"/>
              </a:rPr>
              <a:t>τμημ</a:t>
            </a:r>
            <a:r>
              <a:rPr lang="en-GB" sz="2400" b="0" i="0" u="none" strike="noStrike" cap="none" dirty="0">
                <a:solidFill>
                  <a:schemeClr val="dk1"/>
                </a:solidFill>
                <a:latin typeface="Calibri"/>
                <a:ea typeface="Calibri"/>
                <a:cs typeface="Calibri"/>
                <a:sym typeface="Calibri"/>
              </a:rPr>
              <a:t>ατική οργανωτική δομή είναι ένα πλαίσιο στο οποίο μια εταιρεία διαχωρίζει τους υπαλλήλους της με βάση τα προϊόντα ή τις αγορές και όχι με βάση τους ρόλους τους. </a:t>
            </a:r>
            <a:r>
              <a:rPr lang="en-GB" sz="2400" b="0" i="0" u="none" strike="noStrike" cap="none" dirty="0" err="1">
                <a:solidFill>
                  <a:schemeClr val="dk1"/>
                </a:solidFill>
                <a:latin typeface="Calibri"/>
                <a:ea typeface="Calibri"/>
                <a:cs typeface="Calibri"/>
                <a:sym typeface="Calibri"/>
              </a:rPr>
              <a:t>Ενώ</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ορισμένες</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ετ</a:t>
            </a:r>
            <a:r>
              <a:rPr lang="en-GB" sz="2400" b="0" i="0" u="none" strike="noStrike" cap="none" dirty="0">
                <a:solidFill>
                  <a:schemeClr val="dk1"/>
                </a:solidFill>
                <a:latin typeface="Calibri"/>
                <a:ea typeface="Calibri"/>
                <a:cs typeface="Calibri"/>
                <a:sym typeface="Calibri"/>
              </a:rPr>
              <a:t>αιρείες έχουν ξεχωριστά τμήματα για το μάρκετινγκ, τις πωλήσεις και τις επικοινωνίες, μια τμηματική οργάνωση δημιουργεί ομάδες</a:t>
            </a:r>
            <a:r>
              <a:rPr lang="el-GR" sz="2400" b="0" i="0" u="none" strike="noStrike" cap="none" dirty="0">
                <a:solidFill>
                  <a:schemeClr val="dk1"/>
                </a:solidFill>
                <a:latin typeface="Calibri"/>
                <a:ea typeface="Calibri"/>
                <a:cs typeface="Calibri"/>
                <a:sym typeface="Calibri"/>
              </a:rPr>
              <a:t>, που εστιάζουν</a:t>
            </a:r>
            <a:r>
              <a:rPr lang="en-GB" sz="2400" b="0" i="0" u="none" strike="noStrike" cap="none" dirty="0">
                <a:solidFill>
                  <a:schemeClr val="dk1"/>
                </a:solidFill>
                <a:latin typeface="Calibri"/>
                <a:ea typeface="Calibri"/>
                <a:cs typeface="Calibri"/>
                <a:sym typeface="Calibri"/>
              </a:rPr>
              <a:t> σε συγκεκριμένες περιοχές ή προϊόντα.</a:t>
            </a:r>
            <a:endParaRPr dirty="0"/>
          </a:p>
          <a:p>
            <a:pPr marL="0" marR="0" lvl="0" indent="0" algn="l" rtl="0">
              <a:lnSpc>
                <a:spcPct val="100000"/>
              </a:lnSpc>
              <a:spcBef>
                <a:spcPts val="0"/>
              </a:spcBef>
              <a:spcAft>
                <a:spcPts val="0"/>
              </a:spcAft>
              <a:buClr>
                <a:schemeClr val="dk1"/>
              </a:buClr>
              <a:buSzPts val="2400"/>
              <a:buFont typeface="Calibri"/>
              <a:buNone/>
            </a:pPr>
            <a:br>
              <a:rPr lang="en-GB" sz="2400" b="0" i="0" u="none" strike="noStrike" cap="none" dirty="0">
                <a:solidFill>
                  <a:schemeClr val="dk1"/>
                </a:solidFill>
              </a:rPr>
            </a:b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bd736a5f06_0_39"/>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5. </a:t>
            </a:r>
            <a:r>
              <a:rPr lang="en-GB" b="1" dirty="0" err="1"/>
              <a:t>Δομή</a:t>
            </a:r>
            <a:r>
              <a:rPr lang="el-GR" b="1" dirty="0"/>
              <a:t> μήτρας</a:t>
            </a:r>
            <a:endParaRPr b="1" dirty="0"/>
          </a:p>
        </p:txBody>
      </p:sp>
      <p:pic>
        <p:nvPicPr>
          <p:cNvPr id="151" name="Google Shape;151;g1bd736a5f06_0_39"/>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52" name="Google Shape;152;g1bd736a5f06_0_39"/>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l-GR" sz="2400" dirty="0">
                <a:highlight>
                  <a:srgbClr val="FFFFFF"/>
                </a:highlight>
              </a:rPr>
              <a:t>Πρόκειται για μια </a:t>
            </a:r>
            <a:r>
              <a:rPr lang="en-GB" sz="2400" dirty="0" err="1">
                <a:highlight>
                  <a:srgbClr val="FFFFFF"/>
                </a:highlight>
              </a:rPr>
              <a:t>ετ</a:t>
            </a:r>
            <a:r>
              <a:rPr lang="en-GB" sz="2400" dirty="0">
                <a:highlight>
                  <a:srgbClr val="FFFFFF"/>
                </a:highlight>
              </a:rPr>
              <a:t>αιρική δομή στην οποία οι ομάδες αναφέρονται σε πολλαπλούς ηγέτες. </a:t>
            </a:r>
            <a:r>
              <a:rPr lang="en-GB" sz="2400" dirty="0" err="1">
                <a:highlight>
                  <a:srgbClr val="FFFFFF"/>
                </a:highlight>
              </a:rPr>
              <a:t>Αυτός</a:t>
            </a:r>
            <a:r>
              <a:rPr lang="en-GB" sz="2400" dirty="0">
                <a:highlight>
                  <a:srgbClr val="FFFFFF"/>
                </a:highlight>
              </a:rPr>
              <a:t> ο σχεδιασμός π</a:t>
            </a:r>
            <a:r>
              <a:rPr lang="en-GB" sz="2400" dirty="0" err="1">
                <a:highlight>
                  <a:srgbClr val="FFFFFF"/>
                </a:highlight>
              </a:rPr>
              <a:t>ροωθεί</a:t>
            </a:r>
            <a:r>
              <a:rPr lang="en-GB" sz="2400" dirty="0">
                <a:highlight>
                  <a:srgbClr val="FFFFFF"/>
                </a:highlight>
              </a:rPr>
              <a:t> </a:t>
            </a:r>
            <a:r>
              <a:rPr lang="en-GB" sz="2400" dirty="0" err="1">
                <a:highlight>
                  <a:srgbClr val="FFFFFF"/>
                </a:highlight>
              </a:rPr>
              <a:t>την</a:t>
            </a:r>
            <a:r>
              <a:rPr lang="en-GB" sz="2400" dirty="0">
                <a:highlight>
                  <a:srgbClr val="FFFFFF"/>
                </a:highlight>
              </a:rPr>
              <a:t> α</a:t>
            </a:r>
            <a:r>
              <a:rPr lang="en-GB" sz="2400" dirty="0" err="1">
                <a:highlight>
                  <a:srgbClr val="FFFFFF"/>
                </a:highlight>
              </a:rPr>
              <a:t>νοιχτή</a:t>
            </a:r>
            <a:r>
              <a:rPr lang="en-GB" sz="2400" dirty="0">
                <a:highlight>
                  <a:srgbClr val="FFFFFF"/>
                </a:highlight>
              </a:rPr>
              <a:t> επ</a:t>
            </a:r>
            <a:r>
              <a:rPr lang="en-GB" sz="2400" dirty="0" err="1">
                <a:highlight>
                  <a:srgbClr val="FFFFFF"/>
                </a:highlight>
              </a:rPr>
              <a:t>ικοινωνί</a:t>
            </a:r>
            <a:r>
              <a:rPr lang="en-GB" sz="2400" dirty="0">
                <a:highlight>
                  <a:srgbClr val="FFFFFF"/>
                </a:highlight>
              </a:rPr>
              <a:t>α μεταξύ των ομάδων και μπορεί να διευκολύνει τη δημιουργία καινοτόμων προϊόντων και υπηρεσιών. Με </a:t>
            </a:r>
            <a:r>
              <a:rPr lang="en-GB" sz="2400" dirty="0" err="1">
                <a:highlight>
                  <a:srgbClr val="FFFFFF"/>
                </a:highlight>
              </a:rPr>
              <a:t>τη</a:t>
            </a:r>
            <a:r>
              <a:rPr lang="en-GB" sz="2400" dirty="0">
                <a:highlight>
                  <a:srgbClr val="FFFFFF"/>
                </a:highlight>
              </a:rPr>
              <a:t> </a:t>
            </a:r>
            <a:r>
              <a:rPr lang="en-GB" sz="2400" dirty="0" err="1">
                <a:highlight>
                  <a:srgbClr val="FFFFFF"/>
                </a:highlight>
              </a:rPr>
              <a:t>χρήση</a:t>
            </a:r>
            <a:r>
              <a:rPr lang="en-GB" sz="2400" dirty="0">
                <a:highlight>
                  <a:srgbClr val="FFFFFF"/>
                </a:highlight>
              </a:rPr>
              <a:t> α</a:t>
            </a:r>
            <a:r>
              <a:rPr lang="en-GB" sz="2400" dirty="0" err="1">
                <a:highlight>
                  <a:srgbClr val="FFFFFF"/>
                </a:highlight>
              </a:rPr>
              <a:t>υτής</a:t>
            </a:r>
            <a:r>
              <a:rPr lang="en-GB" sz="2400" dirty="0">
                <a:highlight>
                  <a:srgbClr val="FFFFFF"/>
                </a:highlight>
              </a:rPr>
              <a:t> </a:t>
            </a:r>
            <a:r>
              <a:rPr lang="en-GB" sz="2400" dirty="0" err="1">
                <a:highlight>
                  <a:srgbClr val="FFFFFF"/>
                </a:highlight>
              </a:rPr>
              <a:t>της</a:t>
            </a:r>
            <a:r>
              <a:rPr lang="en-GB" sz="2400" dirty="0">
                <a:highlight>
                  <a:srgbClr val="FFFFFF"/>
                </a:highlight>
              </a:rPr>
              <a:t> </a:t>
            </a:r>
            <a:r>
              <a:rPr lang="en-GB" sz="2400" dirty="0" err="1">
                <a:highlight>
                  <a:srgbClr val="FFFFFF"/>
                </a:highlight>
              </a:rPr>
              <a:t>δομής</a:t>
            </a:r>
            <a:r>
              <a:rPr lang="en-GB" sz="2400" dirty="0">
                <a:highlight>
                  <a:srgbClr val="FFFFFF"/>
                </a:highlight>
              </a:rPr>
              <a:t>, </a:t>
            </a:r>
            <a:r>
              <a:rPr lang="en-GB" sz="2400" dirty="0" err="1">
                <a:highlight>
                  <a:srgbClr val="FFFFFF"/>
                </a:highlight>
              </a:rPr>
              <a:t>οι</a:t>
            </a:r>
            <a:r>
              <a:rPr lang="en-GB" sz="2400" dirty="0">
                <a:highlight>
                  <a:srgbClr val="FFFFFF"/>
                </a:highlight>
              </a:rPr>
              <a:t> </a:t>
            </a:r>
            <a:r>
              <a:rPr lang="en-GB" sz="2400" dirty="0" err="1">
                <a:highlight>
                  <a:srgbClr val="FFFFFF"/>
                </a:highlight>
              </a:rPr>
              <a:t>ομάδες</a:t>
            </a:r>
            <a:r>
              <a:rPr lang="en-GB" sz="2400" dirty="0">
                <a:highlight>
                  <a:srgbClr val="FFFFFF"/>
                </a:highlight>
              </a:rPr>
              <a:t> </a:t>
            </a:r>
            <a:r>
              <a:rPr lang="en-GB" sz="2400" dirty="0" err="1">
                <a:highlight>
                  <a:srgbClr val="FFFFFF"/>
                </a:highlight>
              </a:rPr>
              <a:t>είν</a:t>
            </a:r>
            <a:r>
              <a:rPr lang="en-GB" sz="2400" dirty="0">
                <a:highlight>
                  <a:srgbClr val="FFFFFF"/>
                </a:highlight>
              </a:rPr>
              <a:t>αι σε θέση να αποφεύγουν την ανάγκη για συχνή αναπροσαρμογή κάθε φορά που ξεκινά ένα νέο έργο.</a:t>
            </a:r>
            <a:endParaRPr sz="2400" dirty="0">
              <a:highlight>
                <a:srgbClr val="FFFFFF"/>
              </a:highlight>
            </a:endParaRPr>
          </a:p>
        </p:txBody>
      </p:sp>
      <p:sp>
        <p:nvSpPr>
          <p:cNvPr id="153" name="Google Shape;153;g1bd736a5f06_0_39"/>
          <p:cNvSpPr/>
          <p:nvPr/>
        </p:nvSpPr>
        <p:spPr>
          <a:xfrm>
            <a:off x="2733443" y="3282431"/>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Παράδειγμα: Η Nike έχει οργανωτική δομή matrix με μεγάλη προτίμηση στα γεωγραφικά και περιφερειακά τμήματα. Στην κορυφή της ιεραρχίας της Nike βρίσκεται η παγκόσμια εταιρική ηγεσία με έδρα το Beaverton, Oregon (Παράδειγμα από Bliss Tulle)</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bd736a5f06_0_47"/>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6. </a:t>
            </a:r>
            <a:r>
              <a:rPr lang="el-GR" b="1" dirty="0"/>
              <a:t>Ε</a:t>
            </a:r>
            <a:r>
              <a:rPr lang="en-GB" b="1" dirty="0"/>
              <a:t>πίπ</a:t>
            </a:r>
            <a:r>
              <a:rPr lang="en-GB" b="1" dirty="0" err="1"/>
              <a:t>εδη</a:t>
            </a:r>
            <a:r>
              <a:rPr lang="el-GR" b="1" dirty="0"/>
              <a:t> </a:t>
            </a:r>
            <a:r>
              <a:rPr lang="en-GB" b="1" dirty="0" err="1"/>
              <a:t>οργ</a:t>
            </a:r>
            <a:r>
              <a:rPr lang="en-GB" b="1" dirty="0"/>
              <a:t>ανωτική δομή</a:t>
            </a:r>
            <a:endParaRPr b="1" dirty="0"/>
          </a:p>
        </p:txBody>
      </p:sp>
      <p:pic>
        <p:nvPicPr>
          <p:cNvPr id="159" name="Google Shape;159;g1bd736a5f06_0_47"/>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60" name="Google Shape;160;g1bd736a5f06_0_47"/>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1800"/>
              <a:buNone/>
            </a:pPr>
            <a:r>
              <a:rPr lang="en-GB" sz="2400" dirty="0" err="1">
                <a:highlight>
                  <a:srgbClr val="FFFFFF"/>
                </a:highlight>
              </a:rPr>
              <a:t>Μι</a:t>
            </a:r>
            <a:r>
              <a:rPr lang="en-GB" sz="2400" dirty="0">
                <a:highlight>
                  <a:srgbClr val="FFFFFF"/>
                </a:highlight>
              </a:rPr>
              <a:t>α επίπεδη οργανωτική δομή χαρακτηρίζεται από την ύπαρξη ελάχιστων ή μηδενικών επιπέδων διοίκησης μεταξύ του εργατικού δυναμικού και των ανώτατων στελεχών. </a:t>
            </a:r>
            <a:r>
              <a:rPr lang="en-GB" sz="2400" dirty="0" err="1">
                <a:highlight>
                  <a:srgbClr val="FFFFFF"/>
                </a:highlight>
              </a:rPr>
              <a:t>Σε</a:t>
            </a:r>
            <a:r>
              <a:rPr lang="en-GB" sz="2400" dirty="0">
                <a:highlight>
                  <a:srgbClr val="FFFFFF"/>
                </a:highlight>
              </a:rPr>
              <a:t> α</a:t>
            </a:r>
            <a:r>
              <a:rPr lang="en-GB" sz="2400" dirty="0" err="1">
                <a:highlight>
                  <a:srgbClr val="FFFFFF"/>
                </a:highlight>
              </a:rPr>
              <a:t>υτόν</a:t>
            </a:r>
            <a:r>
              <a:rPr lang="en-GB" sz="2400" dirty="0">
                <a:highlight>
                  <a:srgbClr val="FFFFFF"/>
                </a:highlight>
              </a:rPr>
              <a:t> </a:t>
            </a:r>
            <a:r>
              <a:rPr lang="en-GB" sz="2400" dirty="0" err="1">
                <a:highlight>
                  <a:srgbClr val="FFFFFF"/>
                </a:highlight>
              </a:rPr>
              <a:t>τον</a:t>
            </a:r>
            <a:r>
              <a:rPr lang="en-GB" sz="2400" dirty="0">
                <a:highlight>
                  <a:srgbClr val="FFFFFF"/>
                </a:highlight>
              </a:rPr>
              <a:t> </a:t>
            </a:r>
            <a:r>
              <a:rPr lang="en-GB" sz="2400" dirty="0" err="1">
                <a:highlight>
                  <a:srgbClr val="FFFFFF"/>
                </a:highlight>
              </a:rPr>
              <a:t>τύ</a:t>
            </a:r>
            <a:r>
              <a:rPr lang="en-GB" sz="2400" dirty="0">
                <a:highlight>
                  <a:srgbClr val="FFFFFF"/>
                </a:highlight>
              </a:rPr>
              <a:t>πο δομής, τα μεσαία στελέχη απουσιάζουν σε μεγάλο βαθμό, με αποτέλεσμα περισσότερες αρμοδιότητες και ευθύνες λήψης αποφάσεων να ανατίθενται στους εργαζόμενους σε επιχειρησιακό επίπεδο.</a:t>
            </a:r>
            <a:endParaRPr dirty="0"/>
          </a:p>
          <a:p>
            <a:pPr marL="0" lvl="0" indent="0" algn="just" rtl="0">
              <a:lnSpc>
                <a:spcPct val="100000"/>
              </a:lnSpc>
              <a:spcBef>
                <a:spcPts val="600"/>
              </a:spcBef>
              <a:spcAft>
                <a:spcPts val="0"/>
              </a:spcAft>
              <a:buSzPts val="1800"/>
              <a:buNone/>
            </a:pPr>
            <a:endParaRPr sz="2400" dirty="0">
              <a:highlight>
                <a:srgbClr val="FFFFFF"/>
              </a:highlight>
            </a:endParaRPr>
          </a:p>
          <a:p>
            <a:pPr marL="0" lvl="0" indent="0" algn="just" rtl="0">
              <a:lnSpc>
                <a:spcPct val="100000"/>
              </a:lnSpc>
              <a:spcBef>
                <a:spcPts val="600"/>
              </a:spcBef>
              <a:spcAft>
                <a:spcPts val="0"/>
              </a:spcAft>
              <a:buSzPts val="1800"/>
              <a:buNone/>
            </a:pPr>
            <a:endParaRPr sz="2400" dirty="0">
              <a:highlight>
                <a:srgbClr val="FFFFFF"/>
              </a:highlight>
            </a:endParaRPr>
          </a:p>
          <a:p>
            <a:pPr marL="0" lvl="0" indent="0" algn="just" rtl="0">
              <a:lnSpc>
                <a:spcPct val="100000"/>
              </a:lnSpc>
              <a:spcBef>
                <a:spcPts val="600"/>
              </a:spcBef>
              <a:spcAft>
                <a:spcPts val="0"/>
              </a:spcAft>
              <a:buSzPts val="1800"/>
              <a:buNone/>
            </a:pPr>
            <a:endParaRPr sz="2400" dirty="0">
              <a:highlight>
                <a:srgbClr val="FFFFFF"/>
              </a:highlight>
            </a:endParaRPr>
          </a:p>
          <a:p>
            <a:pPr marL="0" lvl="0" indent="0" algn="just" rtl="0">
              <a:lnSpc>
                <a:spcPct val="100000"/>
              </a:lnSpc>
              <a:spcBef>
                <a:spcPts val="600"/>
              </a:spcBef>
              <a:spcAft>
                <a:spcPts val="0"/>
              </a:spcAft>
              <a:buSzPts val="1800"/>
              <a:buNone/>
            </a:pPr>
            <a:endParaRPr sz="2400" dirty="0">
              <a:highlight>
                <a:srgbClr val="FFFFFF"/>
              </a:highlight>
            </a:endParaRPr>
          </a:p>
          <a:p>
            <a:pPr marL="0" lvl="0" indent="0" algn="just" rtl="0">
              <a:lnSpc>
                <a:spcPct val="100000"/>
              </a:lnSpc>
              <a:spcBef>
                <a:spcPts val="600"/>
              </a:spcBef>
              <a:spcAft>
                <a:spcPts val="600"/>
              </a:spcAft>
              <a:buSzPts val="1800"/>
              <a:buNone/>
            </a:pPr>
            <a:endParaRPr sz="2400" dirty="0">
              <a:highlight>
                <a:srgbClr val="FFFFFF"/>
              </a:highlight>
            </a:endParaRPr>
          </a:p>
        </p:txBody>
      </p:sp>
      <p:sp>
        <p:nvSpPr>
          <p:cNvPr id="161" name="Google Shape;161;g1bd736a5f06_0_47"/>
          <p:cNvSpPr/>
          <p:nvPr/>
        </p:nvSpPr>
        <p:spPr>
          <a:xfrm>
            <a:off x="2754708" y="3244746"/>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dirty="0">
                <a:solidFill>
                  <a:srgbClr val="000000"/>
                </a:solidFill>
                <a:latin typeface="Calibri"/>
                <a:ea typeface="Calibri"/>
                <a:cs typeface="Calibri"/>
                <a:sym typeface="Calibri"/>
              </a:rPr>
              <a:t>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Ένα διάσημο παράδειγμα εταιρείας με επίπεδη οργανωτική δομή είναι η Google. Η Google </a:t>
            </a:r>
            <a:r>
              <a:rPr lang="en-GB" sz="1600" b="1" i="0" u="none" strike="noStrike" cap="none" dirty="0" err="1">
                <a:solidFill>
                  <a:srgbClr val="000000"/>
                </a:solidFill>
                <a:latin typeface="Calibri"/>
                <a:ea typeface="Calibri"/>
                <a:cs typeface="Calibri"/>
                <a:sym typeface="Calibri"/>
              </a:rPr>
              <a:t>έχει</a:t>
            </a:r>
            <a:r>
              <a:rPr lang="en-GB" sz="1600" b="1" i="0" u="none" strike="noStrike" cap="none" dirty="0">
                <a:solidFill>
                  <a:srgbClr val="000000"/>
                </a:solidFill>
                <a:latin typeface="Calibri"/>
                <a:ea typeface="Calibri"/>
                <a:cs typeface="Calibri"/>
                <a:sym typeface="Calibri"/>
              </a:rPr>
              <a:t> </a:t>
            </a:r>
            <a:r>
              <a:rPr lang="en-GB" sz="1600" b="1" i="0" u="none" strike="noStrike" cap="none" dirty="0" err="1">
                <a:solidFill>
                  <a:srgbClr val="000000"/>
                </a:solidFill>
                <a:latin typeface="Calibri"/>
                <a:ea typeface="Calibri"/>
                <a:cs typeface="Calibri"/>
                <a:sym typeface="Calibri"/>
              </a:rPr>
              <a:t>μι</a:t>
            </a:r>
            <a:r>
              <a:rPr lang="en-GB" sz="1600" b="1" i="0" u="none" strike="noStrike" cap="none" dirty="0">
                <a:solidFill>
                  <a:srgbClr val="000000"/>
                </a:solidFill>
                <a:latin typeface="Calibri"/>
                <a:ea typeface="Calibri"/>
                <a:cs typeface="Calibri"/>
                <a:sym typeface="Calibri"/>
              </a:rPr>
              <a:t>α μοναδική δομή στην οποία οι εργαζόμενοι μπορούν να μετακινούνται προς τα πάνω ή προς τα κάτω εντός της εταιρείας ανάλογα με τις ανάγκες. </a:t>
            </a:r>
            <a:r>
              <a:rPr lang="en-GB" sz="1600" b="1" i="0" u="none" strike="noStrike" cap="none" dirty="0" err="1">
                <a:solidFill>
                  <a:srgbClr val="000000"/>
                </a:solidFill>
                <a:latin typeface="Calibri"/>
                <a:ea typeface="Calibri"/>
                <a:cs typeface="Calibri"/>
                <a:sym typeface="Calibri"/>
              </a:rPr>
              <a:t>Αυτή</a:t>
            </a:r>
            <a:r>
              <a:rPr lang="en-GB" sz="1600" b="1" i="0" u="none" strike="noStrike" cap="none" dirty="0">
                <a:solidFill>
                  <a:srgbClr val="000000"/>
                </a:solidFill>
                <a:latin typeface="Calibri"/>
                <a:ea typeface="Calibri"/>
                <a:cs typeface="Calibri"/>
                <a:sym typeface="Calibri"/>
              </a:rPr>
              <a:t> η </a:t>
            </a:r>
            <a:r>
              <a:rPr lang="en-GB" sz="1600" b="1" i="0" u="none" strike="noStrike" cap="none" dirty="0" err="1">
                <a:solidFill>
                  <a:srgbClr val="000000"/>
                </a:solidFill>
                <a:latin typeface="Calibri"/>
                <a:ea typeface="Calibri"/>
                <a:cs typeface="Calibri"/>
                <a:sym typeface="Calibri"/>
              </a:rPr>
              <a:t>δομή</a:t>
            </a:r>
            <a:r>
              <a:rPr lang="en-GB" sz="1600" b="1" i="0" u="none" strike="noStrike" cap="none" dirty="0">
                <a:solidFill>
                  <a:srgbClr val="000000"/>
                </a:solidFill>
                <a:latin typeface="Calibri"/>
                <a:ea typeface="Calibri"/>
                <a:cs typeface="Calibri"/>
                <a:sym typeface="Calibri"/>
              </a:rPr>
              <a:t> επ</a:t>
            </a:r>
            <a:r>
              <a:rPr lang="en-GB" sz="1600" b="1" i="0" u="none" strike="noStrike" cap="none" dirty="0" err="1">
                <a:solidFill>
                  <a:srgbClr val="000000"/>
                </a:solidFill>
                <a:latin typeface="Calibri"/>
                <a:ea typeface="Calibri"/>
                <a:cs typeface="Calibri"/>
                <a:sym typeface="Calibri"/>
              </a:rPr>
              <a:t>ιτρέ</a:t>
            </a:r>
            <a:r>
              <a:rPr lang="en-GB" sz="1600" b="1" i="0" u="none" strike="noStrike" cap="none" dirty="0">
                <a:solidFill>
                  <a:srgbClr val="000000"/>
                </a:solidFill>
                <a:latin typeface="Calibri"/>
                <a:ea typeface="Calibri"/>
                <a:cs typeface="Calibri"/>
                <a:sym typeface="Calibri"/>
              </a:rPr>
              <a:t>πει τη δημιουργικότητα και την καινοτομία να ανθίσουν (παράδειγμα από study.com)</a:t>
            </a:r>
            <a:endParaRPr sz="1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bd736a5f06_0_5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7. Κυκλική οργανωτική δομή</a:t>
            </a:r>
            <a:endParaRPr b="1" dirty="0"/>
          </a:p>
        </p:txBody>
      </p:sp>
      <p:pic>
        <p:nvPicPr>
          <p:cNvPr id="167" name="Google Shape;167;g1bd736a5f06_0_56"/>
          <p:cNvPicPr preferRelativeResize="0"/>
          <p:nvPr/>
        </p:nvPicPr>
        <p:blipFill rotWithShape="1">
          <a:blip r:embed="rId3">
            <a:alphaModFix/>
          </a:blip>
          <a:srcRect l="2868" t="8053" r="3055" b="4957"/>
          <a:stretch/>
        </p:blipFill>
        <p:spPr>
          <a:xfrm>
            <a:off x="6337005" y="4593265"/>
            <a:ext cx="5616738" cy="2219576"/>
          </a:xfrm>
          <a:prstGeom prst="rect">
            <a:avLst/>
          </a:prstGeom>
          <a:noFill/>
          <a:ln>
            <a:noFill/>
          </a:ln>
        </p:spPr>
      </p:pic>
      <p:sp>
        <p:nvSpPr>
          <p:cNvPr id="168" name="Google Shape;168;g1bd736a5f06_0_56"/>
          <p:cNvSpPr txBox="1">
            <a:spLocks noGrp="1"/>
          </p:cNvSpPr>
          <p:nvPr>
            <p:ph type="body" idx="2"/>
          </p:nvPr>
        </p:nvSpPr>
        <p:spPr>
          <a:xfrm>
            <a:off x="399370" y="1246774"/>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dirty="0" err="1">
                <a:highlight>
                  <a:srgbClr val="FFFFFF"/>
                </a:highlight>
              </a:rPr>
              <a:t>Μι</a:t>
            </a:r>
            <a:r>
              <a:rPr lang="en-GB" sz="2400" dirty="0">
                <a:highlight>
                  <a:srgbClr val="FFFFFF"/>
                </a:highlight>
              </a:rPr>
              <a:t>α κυκλική οργανωτική δομή χρησιμοποιεί μια ιεραρχική διάταξη για την αναπαράσταση των υπαλλήλων υψηλότερου επιπέδου</a:t>
            </a:r>
            <a:r>
              <a:rPr lang="el-GR" sz="2400" dirty="0">
                <a:highlight>
                  <a:srgbClr val="FFFFFF"/>
                </a:highlight>
              </a:rPr>
              <a:t>,</a:t>
            </a:r>
            <a:r>
              <a:rPr lang="en-GB" sz="2400" dirty="0">
                <a:highlight>
                  <a:srgbClr val="FFFFFF"/>
                </a:highlight>
              </a:rPr>
              <a:t> που είναι τοποθετημένοι στους εσωτερικούς δακτυλίους ενός κύκλου, ενώ οι υπάλληλοι χαμηλότερου επιπέδου απεικονίζονται στους εξωτερικούς δακτυλίους.</a:t>
            </a:r>
            <a:endParaRPr sz="2400" dirty="0">
              <a:highlight>
                <a:srgbClr val="FFFFFF"/>
              </a:highlight>
            </a:endParaRPr>
          </a:p>
        </p:txBody>
      </p:sp>
      <p:sp>
        <p:nvSpPr>
          <p:cNvPr id="169" name="Google Shape;169;g1bd736a5f06_0_56"/>
          <p:cNvSpPr/>
          <p:nvPr/>
        </p:nvSpPr>
        <p:spPr>
          <a:xfrm>
            <a:off x="1704986" y="2785730"/>
            <a:ext cx="8651126" cy="2226294"/>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dirty="0">
                <a:solidFill>
                  <a:srgbClr val="000000"/>
                </a:solidFill>
                <a:latin typeface="Calibri"/>
                <a:ea typeface="Calibri"/>
                <a:cs typeface="Calibri"/>
                <a:sym typeface="Calibri"/>
              </a:rPr>
              <a:t>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a:t>
            </a:r>
            <a:r>
              <a:rPr lang="el-GR" sz="1600" b="1" i="0" u="none" strike="noStrike" cap="none" dirty="0">
                <a:solidFill>
                  <a:srgbClr val="000000"/>
                </a:solidFill>
                <a:latin typeface="Calibri"/>
                <a:ea typeface="Calibri"/>
                <a:cs typeface="Calibri"/>
                <a:sym typeface="Calibri"/>
              </a:rPr>
              <a:t>Η </a:t>
            </a:r>
            <a:r>
              <a:rPr lang="en-GB" sz="1600" b="1" i="0" u="none" strike="noStrike" cap="none" dirty="0">
                <a:solidFill>
                  <a:srgbClr val="000000"/>
                </a:solidFill>
                <a:latin typeface="Calibri"/>
                <a:ea typeface="Calibri"/>
                <a:cs typeface="Calibri"/>
                <a:sym typeface="Calibri"/>
              </a:rPr>
              <a:t>FREITAG δεν είναι μόνο δεσμευμένη στην κυκλική οικονομία, αλλά είναι επίσης οργανωμένη σε κύκλους</a:t>
            </a:r>
            <a:r>
              <a:rPr lang="el-GR" sz="1600" b="1" i="0" u="none" strike="noStrike" cap="none" dirty="0">
                <a:solidFill>
                  <a:srgbClr val="000000"/>
                </a:solidFill>
                <a:latin typeface="Calibri"/>
                <a:ea typeface="Calibri"/>
                <a:cs typeface="Calibri"/>
                <a:sym typeface="Calibri"/>
              </a:rPr>
              <a:t>.</a:t>
            </a:r>
            <a:r>
              <a:rPr lang="en-GB" sz="1600" b="1" i="0" u="none" strike="noStrike" cap="none" dirty="0">
                <a:solidFill>
                  <a:srgbClr val="000000"/>
                </a:solidFill>
                <a:latin typeface="Calibri"/>
                <a:ea typeface="Calibri"/>
                <a:cs typeface="Calibri"/>
                <a:sym typeface="Calibri"/>
              </a:rPr>
              <a:t> Το 2016, η εταιρεία, η οποία εξακολουθεί να ανήκει στους αδελφούς Freitag, κατήργησε την κλασική ιεραρχία, συμπεριλαμβανομένης της διοίκησης, και εισήγαγε την οργανωτική μορφή Holacracy. Το </a:t>
            </a:r>
            <a:r>
              <a:rPr lang="en-GB" sz="1600" b="1" i="0" u="none" strike="noStrike" cap="none" dirty="0" err="1">
                <a:solidFill>
                  <a:srgbClr val="000000"/>
                </a:solidFill>
                <a:latin typeface="Calibri"/>
                <a:ea typeface="Calibri"/>
                <a:cs typeface="Calibri"/>
                <a:sym typeface="Calibri"/>
              </a:rPr>
              <a:t>κλ</a:t>
            </a:r>
            <a:r>
              <a:rPr lang="en-GB" sz="1600" b="1" i="0" u="none" strike="noStrike" cap="none" dirty="0">
                <a:solidFill>
                  <a:srgbClr val="000000"/>
                </a:solidFill>
                <a:latin typeface="Calibri"/>
                <a:ea typeface="Calibri"/>
                <a:cs typeface="Calibri"/>
                <a:sym typeface="Calibri"/>
              </a:rPr>
              <a:t>ασικό οργανόγραμμα έχει γίνει ένα αστικό τοπίο στο οποίο δεν υπάρχει πλέον διοίκηση, αλλά αυτοοργανωμένα κύτταρα, που αναπαρίστανται ως κτίρια. Η </a:t>
            </a:r>
            <a:r>
              <a:rPr lang="en-GB" sz="1600" b="1" i="0" u="none" strike="noStrike" cap="none" dirty="0" err="1">
                <a:solidFill>
                  <a:srgbClr val="000000"/>
                </a:solidFill>
                <a:latin typeface="Calibri"/>
                <a:ea typeface="Calibri"/>
                <a:cs typeface="Calibri"/>
                <a:sym typeface="Calibri"/>
              </a:rPr>
              <a:t>ιερ</a:t>
            </a:r>
            <a:r>
              <a:rPr lang="en-GB" sz="1600" b="1" i="0" u="none" strike="noStrike" cap="none" dirty="0">
                <a:solidFill>
                  <a:srgbClr val="000000"/>
                </a:solidFill>
                <a:latin typeface="Calibri"/>
                <a:ea typeface="Calibri"/>
                <a:cs typeface="Calibri"/>
                <a:sym typeface="Calibri"/>
              </a:rPr>
              <a:t>αρχία εξακολουθεί να υπάρχει, αλλά με συνέπεια από τους επαγγελματικούς ρόλους. Ο πα</a:t>
            </a:r>
            <a:r>
              <a:rPr lang="en-GB" sz="1600" b="1" i="0" u="none" strike="noStrike" cap="none" dirty="0" err="1">
                <a:solidFill>
                  <a:srgbClr val="000000"/>
                </a:solidFill>
                <a:latin typeface="Calibri"/>
                <a:ea typeface="Calibri"/>
                <a:cs typeface="Calibri"/>
                <a:sym typeface="Calibri"/>
              </a:rPr>
              <a:t>ράγοντ</a:t>
            </a:r>
            <a:r>
              <a:rPr lang="en-GB" sz="1600" b="1" i="0" u="none" strike="noStrike" cap="none" dirty="0">
                <a:solidFill>
                  <a:srgbClr val="000000"/>
                </a:solidFill>
                <a:latin typeface="Calibri"/>
                <a:ea typeface="Calibri"/>
                <a:cs typeface="Calibri"/>
                <a:sym typeface="Calibri"/>
              </a:rPr>
              <a:t>ας επιτυχίας</a:t>
            </a:r>
            <a:r>
              <a:rPr lang="el-GR" sz="1600" b="1" i="0" u="none" strike="noStrike" cap="none" dirty="0">
                <a:solidFill>
                  <a:srgbClr val="000000"/>
                </a:solidFill>
                <a:latin typeface="Calibri"/>
                <a:ea typeface="Calibri"/>
                <a:cs typeface="Calibri"/>
                <a:sym typeface="Calibri"/>
              </a:rPr>
              <a:t> είναι</a:t>
            </a:r>
            <a:r>
              <a:rPr lang="en-GB" sz="1600" b="1" i="0" u="none" strike="noStrike" cap="none" dirty="0">
                <a:solidFill>
                  <a:srgbClr val="000000"/>
                </a:solidFill>
                <a:latin typeface="Calibri"/>
                <a:ea typeface="Calibri"/>
                <a:cs typeface="Calibri"/>
                <a:sym typeface="Calibri"/>
              </a:rPr>
              <a:t> η διαφανής επικοινωνία. (Πα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από fuorisalone)</a:t>
            </a:r>
            <a:endParaRPr sz="1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bd736a5f06_0_6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8. Ομαδική οργανωτική δομή</a:t>
            </a:r>
            <a:endParaRPr b="1" dirty="0"/>
          </a:p>
        </p:txBody>
      </p:sp>
      <p:pic>
        <p:nvPicPr>
          <p:cNvPr id="175" name="Google Shape;175;g1bd736a5f06_0_65"/>
          <p:cNvPicPr preferRelativeResize="0"/>
          <p:nvPr/>
        </p:nvPicPr>
        <p:blipFill rotWithShape="1">
          <a:blip r:embed="rId3">
            <a:alphaModFix/>
          </a:blip>
          <a:srcRect l="2868" t="8053" r="3055" b="4957"/>
          <a:stretch/>
        </p:blipFill>
        <p:spPr>
          <a:xfrm>
            <a:off x="6028659" y="4359348"/>
            <a:ext cx="5953791" cy="2498651"/>
          </a:xfrm>
          <a:prstGeom prst="rect">
            <a:avLst/>
          </a:prstGeom>
          <a:noFill/>
          <a:ln>
            <a:noFill/>
          </a:ln>
        </p:spPr>
      </p:pic>
      <p:sp>
        <p:nvSpPr>
          <p:cNvPr id="176" name="Google Shape;176;g1bd736a5f06_0_65"/>
          <p:cNvSpPr txBox="1">
            <a:spLocks noGrp="1"/>
          </p:cNvSpPr>
          <p:nvPr>
            <p:ph type="body" idx="2"/>
          </p:nvPr>
        </p:nvSpPr>
        <p:spPr>
          <a:xfrm>
            <a:off x="399370" y="1278672"/>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dirty="0" err="1">
                <a:highlight>
                  <a:srgbClr val="FFFFFF"/>
                </a:highlight>
              </a:rPr>
              <a:t>Οι</a:t>
            </a:r>
            <a:r>
              <a:rPr lang="en-GB" sz="2400" dirty="0">
                <a:highlight>
                  <a:srgbClr val="FFFFFF"/>
                </a:highlight>
              </a:rPr>
              <a:t> </a:t>
            </a:r>
            <a:r>
              <a:rPr lang="en-GB" sz="2400" dirty="0" err="1">
                <a:highlight>
                  <a:srgbClr val="FFFFFF"/>
                </a:highlight>
              </a:rPr>
              <a:t>οργ</a:t>
            </a:r>
            <a:r>
              <a:rPr lang="en-GB" sz="2400" dirty="0">
                <a:highlight>
                  <a:srgbClr val="FFFFFF"/>
                </a:highlight>
              </a:rPr>
              <a:t>ανωτικές δομές που βασίζονται σε ομάδες αποτελούνται από ομάδες που συνεργάζονται για την επίτευξη ενός κοινού στόχου, ενώ παράλληλα επικεντρώνονται στα ατομικά τους καθήκοντα. </a:t>
            </a:r>
            <a:r>
              <a:rPr lang="en-GB" sz="2400" dirty="0" err="1">
                <a:highlight>
                  <a:srgbClr val="FFFFFF"/>
                </a:highlight>
              </a:rPr>
              <a:t>Οι</a:t>
            </a:r>
            <a:r>
              <a:rPr lang="en-GB" sz="2400" dirty="0">
                <a:highlight>
                  <a:srgbClr val="FFFFFF"/>
                </a:highlight>
              </a:rPr>
              <a:t> </a:t>
            </a:r>
            <a:r>
              <a:rPr lang="en-GB" sz="2400" dirty="0" err="1">
                <a:highlight>
                  <a:srgbClr val="FFFFFF"/>
                </a:highlight>
              </a:rPr>
              <a:t>δομές</a:t>
            </a:r>
            <a:r>
              <a:rPr lang="en-GB" sz="2400" dirty="0">
                <a:highlight>
                  <a:srgbClr val="FFFFFF"/>
                </a:highlight>
              </a:rPr>
              <a:t> α</a:t>
            </a:r>
            <a:r>
              <a:rPr lang="en-GB" sz="2400" dirty="0" err="1">
                <a:highlight>
                  <a:srgbClr val="FFFFFF"/>
                </a:highlight>
              </a:rPr>
              <a:t>υτές</a:t>
            </a:r>
            <a:r>
              <a:rPr lang="en-GB" sz="2400" dirty="0">
                <a:highlight>
                  <a:srgbClr val="FFFFFF"/>
                </a:highlight>
              </a:rPr>
              <a:t> χαρα</a:t>
            </a:r>
            <a:r>
              <a:rPr lang="en-GB" sz="2400" dirty="0" err="1">
                <a:highlight>
                  <a:srgbClr val="FFFFFF"/>
                </a:highlight>
              </a:rPr>
              <a:t>κτηρίζοντ</a:t>
            </a:r>
            <a:r>
              <a:rPr lang="en-GB" sz="2400" dirty="0">
                <a:highlight>
                  <a:srgbClr val="FFFFFF"/>
                </a:highlight>
              </a:rPr>
              <a:t>αι από μειωμένη ιεραρχία και διαθέτουν ευέλικτα πλαίσια</a:t>
            </a:r>
            <a:r>
              <a:rPr lang="el-GR" sz="2400" dirty="0">
                <a:highlight>
                  <a:srgbClr val="FFFFFF"/>
                </a:highlight>
              </a:rPr>
              <a:t>,</a:t>
            </a:r>
            <a:r>
              <a:rPr lang="en-GB" sz="2400" dirty="0">
                <a:highlight>
                  <a:srgbClr val="FFFFFF"/>
                </a:highlight>
              </a:rPr>
              <a:t> που προωθούν την επίλυση προβλημάτων, τη λήψη αποφάσεων και την ομαδική εργασία.</a:t>
            </a:r>
            <a:endParaRPr sz="2400" dirty="0">
              <a:highlight>
                <a:srgbClr val="FFFFFF"/>
              </a:highlight>
            </a:endParaRPr>
          </a:p>
        </p:txBody>
      </p:sp>
      <p:sp>
        <p:nvSpPr>
          <p:cNvPr id="177" name="Google Shape;177;g1bd736a5f06_0_65"/>
          <p:cNvSpPr/>
          <p:nvPr/>
        </p:nvSpPr>
        <p:spPr>
          <a:xfrm>
            <a:off x="2530870" y="3259400"/>
            <a:ext cx="7059697"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dirty="0">
                <a:solidFill>
                  <a:srgbClr val="000000"/>
                </a:solidFill>
                <a:latin typeface="Calibri"/>
                <a:ea typeface="Calibri"/>
                <a:cs typeface="Calibri"/>
                <a:sym typeface="Calibri"/>
              </a:rPr>
              <a:t>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Μια δομή οργάνωσης που βασίζεται σε ομάδες μπορεί να επιτρέψει την ταχεία αναστάτωση των επιχειρήσεων. </a:t>
            </a:r>
            <a:r>
              <a:rPr lang="en-GB" sz="1600" b="1" i="0" u="none" strike="noStrike" cap="none" dirty="0" err="1">
                <a:solidFill>
                  <a:srgbClr val="000000"/>
                </a:solidFill>
                <a:latin typeface="Calibri"/>
                <a:ea typeface="Calibri"/>
                <a:cs typeface="Calibri"/>
                <a:sym typeface="Calibri"/>
              </a:rPr>
              <a:t>Γι</a:t>
            </a:r>
            <a:r>
              <a:rPr lang="en-GB" sz="1600" b="1" i="0" u="none" strike="noStrike" cap="none" dirty="0">
                <a:solidFill>
                  <a:srgbClr val="000000"/>
                </a:solidFill>
                <a:latin typeface="Calibri"/>
                <a:ea typeface="Calibri"/>
                <a:cs typeface="Calibri"/>
                <a:sym typeface="Calibri"/>
              </a:rPr>
              <a:t>α παράδειγμα, σε κάθε νέα πόλη στην οποία επεκτείνεται, η Uber βασίζεται σε ένα τριμερές μοντέλο ηγεσίας που αποτελείται από έναν γενικό διευθυντή πόλης, έναν διευθυντή κοινότητας και έναν διευθυντή επιχειρήσεων οδηγών. (Πα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από την Deloitte)</a:t>
            </a:r>
            <a:endParaRPr sz="1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bd736a5f06_0_8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9. Οργανωτική δομή του δικτύου</a:t>
            </a:r>
            <a:endParaRPr b="1" dirty="0"/>
          </a:p>
        </p:txBody>
      </p:sp>
      <p:pic>
        <p:nvPicPr>
          <p:cNvPr id="183" name="Google Shape;183;g1bd736a5f06_0_81"/>
          <p:cNvPicPr preferRelativeResize="0"/>
          <p:nvPr/>
        </p:nvPicPr>
        <p:blipFill rotWithShape="1">
          <a:blip r:embed="rId3">
            <a:alphaModFix/>
          </a:blip>
          <a:srcRect l="2868" t="8053" r="3055" b="4957"/>
          <a:stretch/>
        </p:blipFill>
        <p:spPr>
          <a:xfrm>
            <a:off x="6534100" y="4397275"/>
            <a:ext cx="5657900" cy="2460725"/>
          </a:xfrm>
          <a:prstGeom prst="rect">
            <a:avLst/>
          </a:prstGeom>
          <a:noFill/>
          <a:ln>
            <a:noFill/>
          </a:ln>
        </p:spPr>
      </p:pic>
      <p:sp>
        <p:nvSpPr>
          <p:cNvPr id="184" name="Google Shape;184;g1bd736a5f06_0_81"/>
          <p:cNvSpPr txBox="1">
            <a:spLocks noGrp="1"/>
          </p:cNvSpPr>
          <p:nvPr>
            <p:ph type="body" idx="2"/>
          </p:nvPr>
        </p:nvSpPr>
        <p:spPr>
          <a:xfrm>
            <a:off x="399370" y="1172279"/>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1800"/>
              <a:buNone/>
            </a:pPr>
            <a:r>
              <a:rPr lang="en-GB" sz="2400" dirty="0" err="1">
                <a:highlight>
                  <a:srgbClr val="FFFFFF"/>
                </a:highlight>
              </a:rPr>
              <a:t>Μι</a:t>
            </a:r>
            <a:r>
              <a:rPr lang="en-GB" sz="2400" dirty="0">
                <a:highlight>
                  <a:srgbClr val="FFFFFF"/>
                </a:highlight>
              </a:rPr>
              <a:t>α δικτυακή οργανωτική δομή χαρακτηρίζεται από την ομαδοποίηση εργαζομένων με παρόμοιες ειδικότητες εντός ενός οργανισμού. </a:t>
            </a:r>
            <a:r>
              <a:rPr lang="en-GB" sz="2400" dirty="0" err="1">
                <a:highlight>
                  <a:srgbClr val="FFFFFF"/>
                </a:highlight>
              </a:rPr>
              <a:t>Αυτοί</a:t>
            </a:r>
            <a:r>
              <a:rPr lang="en-GB" sz="2400" dirty="0">
                <a:highlight>
                  <a:srgbClr val="FFFFFF"/>
                </a:highlight>
              </a:rPr>
              <a:t> </a:t>
            </a:r>
            <a:r>
              <a:rPr lang="en-GB" sz="2400" dirty="0" err="1">
                <a:highlight>
                  <a:srgbClr val="FFFFFF"/>
                </a:highlight>
              </a:rPr>
              <a:t>οι</a:t>
            </a:r>
            <a:r>
              <a:rPr lang="en-GB" sz="2400" dirty="0">
                <a:highlight>
                  <a:srgbClr val="FFFFFF"/>
                </a:highlight>
              </a:rPr>
              <a:t> </a:t>
            </a:r>
            <a:r>
              <a:rPr lang="en-GB" sz="2400" dirty="0" err="1">
                <a:highlight>
                  <a:srgbClr val="FFFFFF"/>
                </a:highlight>
              </a:rPr>
              <a:t>εξειδικευμένοι</a:t>
            </a:r>
            <a:r>
              <a:rPr lang="en-GB" sz="2400" dirty="0">
                <a:highlight>
                  <a:srgbClr val="FFFFFF"/>
                </a:highlight>
              </a:rPr>
              <a:t> υπ</a:t>
            </a:r>
            <a:r>
              <a:rPr lang="en-GB" sz="2400" dirty="0" err="1">
                <a:highlight>
                  <a:srgbClr val="FFFFFF"/>
                </a:highlight>
              </a:rPr>
              <a:t>άλληλοι</a:t>
            </a:r>
            <a:r>
              <a:rPr lang="en-GB" sz="2400" dirty="0">
                <a:highlight>
                  <a:srgbClr val="FFFFFF"/>
                </a:highlight>
              </a:rPr>
              <a:t> </a:t>
            </a:r>
            <a:r>
              <a:rPr lang="en-GB" sz="2400" dirty="0" err="1">
                <a:highlight>
                  <a:srgbClr val="FFFFFF"/>
                </a:highlight>
              </a:rPr>
              <a:t>σχημ</a:t>
            </a:r>
            <a:r>
              <a:rPr lang="en-GB" sz="2400" dirty="0">
                <a:highlight>
                  <a:srgbClr val="FFFFFF"/>
                </a:highlight>
              </a:rPr>
              <a:t>ατίζουν συμπράξεις ή συνεργασίες με άλλους ειδικούς από διάφορα τμήματα του οργανισμού</a:t>
            </a:r>
            <a:r>
              <a:rPr lang="el-GR" sz="2400" dirty="0">
                <a:highlight>
                  <a:srgbClr val="FFFFFF"/>
                </a:highlight>
              </a:rPr>
              <a:t>,</a:t>
            </a:r>
            <a:r>
              <a:rPr lang="en-GB" sz="2400" dirty="0">
                <a:highlight>
                  <a:srgbClr val="FFFFFF"/>
                </a:highlight>
              </a:rPr>
              <a:t> για να αναλάβουν νέα έργα και να εργαστούν συλλογικά για την επίτευξη ενός κοινού στόχου.</a:t>
            </a:r>
            <a:endParaRPr sz="2400" dirty="0">
              <a:highlight>
                <a:srgbClr val="FFFFFF"/>
              </a:highlight>
            </a:endParaRPr>
          </a:p>
        </p:txBody>
      </p:sp>
      <p:sp>
        <p:nvSpPr>
          <p:cNvPr id="185" name="Google Shape;185;g1bd736a5f06_0_81"/>
          <p:cNvSpPr/>
          <p:nvPr/>
        </p:nvSpPr>
        <p:spPr>
          <a:xfrm>
            <a:off x="1161546" y="3083653"/>
            <a:ext cx="8779895" cy="22161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dirty="0">
                <a:solidFill>
                  <a:srgbClr val="000000"/>
                </a:solidFill>
                <a:latin typeface="Calibri"/>
                <a:ea typeface="Calibri"/>
                <a:cs typeface="Calibri"/>
                <a:sym typeface="Calibri"/>
              </a:rPr>
              <a:t>Πα</a:t>
            </a:r>
            <a:r>
              <a:rPr lang="en-GB" sz="1600" b="1" i="0" u="none" strike="noStrike" cap="none" dirty="0" err="1">
                <a:solidFill>
                  <a:srgbClr val="000000"/>
                </a:solidFill>
                <a:latin typeface="Calibri"/>
                <a:ea typeface="Calibri"/>
                <a:cs typeface="Calibri"/>
                <a:sym typeface="Calibri"/>
              </a:rPr>
              <a:t>ράδειγμ</a:t>
            </a:r>
            <a:r>
              <a:rPr lang="en-GB" sz="1600" b="1" i="0" u="none" strike="noStrike" cap="none" dirty="0">
                <a:solidFill>
                  <a:srgbClr val="000000"/>
                </a:solidFill>
                <a:latin typeface="Calibri"/>
                <a:ea typeface="Calibri"/>
                <a:cs typeface="Calibri"/>
                <a:sym typeface="Calibri"/>
              </a:rPr>
              <a:t>α: </a:t>
            </a:r>
            <a:r>
              <a:rPr lang="el-GR" sz="1600" b="1" dirty="0">
                <a:latin typeface="Calibri"/>
                <a:ea typeface="Calibri"/>
                <a:cs typeface="Calibri"/>
                <a:sym typeface="Calibri"/>
              </a:rPr>
              <a:t>Η </a:t>
            </a:r>
            <a:r>
              <a:rPr lang="en-GB" sz="1600" b="1" i="0" u="none" strike="noStrike" cap="none" dirty="0">
                <a:solidFill>
                  <a:srgbClr val="000000"/>
                </a:solidFill>
                <a:latin typeface="Calibri"/>
                <a:ea typeface="Calibri"/>
                <a:cs typeface="Calibri"/>
                <a:sym typeface="Calibri"/>
              </a:rPr>
              <a:t>H&amp;M (Hennes &amp; Mauritz), μια πολύ δημοφιλής μάρκα που έχει οπαδούς σε όλο τον κόσμο.  Η H&amp;M </a:t>
            </a:r>
            <a:r>
              <a:rPr lang="en-GB" sz="1600" b="1" i="0" u="none" strike="noStrike" cap="none" dirty="0" err="1">
                <a:solidFill>
                  <a:srgbClr val="000000"/>
                </a:solidFill>
                <a:latin typeface="Calibri"/>
                <a:ea typeface="Calibri"/>
                <a:cs typeface="Calibri"/>
                <a:sym typeface="Calibri"/>
              </a:rPr>
              <a:t>έχει</a:t>
            </a:r>
            <a:r>
              <a:rPr lang="en-GB" sz="1600" b="1" i="0" u="none" strike="noStrike" cap="none" dirty="0">
                <a:solidFill>
                  <a:srgbClr val="000000"/>
                </a:solidFill>
                <a:latin typeface="Calibri"/>
                <a:ea typeface="Calibri"/>
                <a:cs typeface="Calibri"/>
                <a:sym typeface="Calibri"/>
              </a:rPr>
              <a:t> ανα</a:t>
            </a:r>
            <a:r>
              <a:rPr lang="en-GB" sz="1600" b="1" i="0" u="none" strike="noStrike" cap="none" dirty="0" err="1">
                <a:solidFill>
                  <a:srgbClr val="000000"/>
                </a:solidFill>
                <a:latin typeface="Calibri"/>
                <a:ea typeface="Calibri"/>
                <a:cs typeface="Calibri"/>
                <a:sym typeface="Calibri"/>
              </a:rPr>
              <a:t>θέσει</a:t>
            </a:r>
            <a:r>
              <a:rPr lang="en-GB" sz="1600" b="1" i="0" u="none" strike="noStrike" cap="none" dirty="0">
                <a:solidFill>
                  <a:srgbClr val="000000"/>
                </a:solidFill>
                <a:latin typeface="Calibri"/>
                <a:ea typeface="Calibri"/>
                <a:cs typeface="Calibri"/>
                <a:sym typeface="Calibri"/>
              </a:rPr>
              <a:t> </a:t>
            </a:r>
            <a:r>
              <a:rPr lang="en-GB" sz="1600" b="1" i="0" u="none" strike="noStrike" cap="none" dirty="0" err="1">
                <a:solidFill>
                  <a:srgbClr val="000000"/>
                </a:solidFill>
                <a:latin typeface="Calibri"/>
                <a:ea typeface="Calibri"/>
                <a:cs typeface="Calibri"/>
                <a:sym typeface="Calibri"/>
              </a:rPr>
              <a:t>την</a:t>
            </a:r>
            <a:r>
              <a:rPr lang="en-GB" sz="1600" b="1" i="0" u="none" strike="noStrike" cap="none" dirty="0">
                <a:solidFill>
                  <a:srgbClr val="000000"/>
                </a:solidFill>
                <a:latin typeface="Calibri"/>
                <a:ea typeface="Calibri"/>
                <a:cs typeface="Calibri"/>
                <a:sym typeface="Calibri"/>
              </a:rPr>
              <a:t> παρα</a:t>
            </a:r>
            <a:r>
              <a:rPr lang="en-GB" sz="1600" b="1" i="0" u="none" strike="noStrike" cap="none" dirty="0" err="1">
                <a:solidFill>
                  <a:srgbClr val="000000"/>
                </a:solidFill>
                <a:latin typeface="Calibri"/>
                <a:ea typeface="Calibri"/>
                <a:cs typeface="Calibri"/>
                <a:sym typeface="Calibri"/>
              </a:rPr>
              <a:t>γωγή</a:t>
            </a:r>
            <a:r>
              <a:rPr lang="en-GB" sz="1600" b="1" i="0" u="none" strike="noStrike" cap="none" dirty="0">
                <a:solidFill>
                  <a:srgbClr val="000000"/>
                </a:solidFill>
                <a:latin typeface="Calibri"/>
                <a:ea typeface="Calibri"/>
                <a:cs typeface="Calibri"/>
                <a:sym typeface="Calibri"/>
              </a:rPr>
              <a:t> και </a:t>
            </a:r>
            <a:r>
              <a:rPr lang="en-GB" sz="1600" b="1" i="0" u="none" strike="noStrike" cap="none" dirty="0" err="1">
                <a:solidFill>
                  <a:srgbClr val="000000"/>
                </a:solidFill>
                <a:latin typeface="Calibri"/>
                <a:ea typeface="Calibri"/>
                <a:cs typeface="Calibri"/>
                <a:sym typeface="Calibri"/>
              </a:rPr>
              <a:t>την</a:t>
            </a:r>
            <a:r>
              <a:rPr lang="en-GB" sz="1600" b="1" i="0" u="none" strike="noStrike" cap="none" dirty="0">
                <a:solidFill>
                  <a:srgbClr val="000000"/>
                </a:solidFill>
                <a:latin typeface="Calibri"/>
                <a:ea typeface="Calibri"/>
                <a:cs typeface="Calibri"/>
                <a:sym typeface="Calibri"/>
              </a:rPr>
              <a:t> επ</a:t>
            </a:r>
            <a:r>
              <a:rPr lang="en-GB" sz="1600" b="1" i="0" u="none" strike="noStrike" cap="none" dirty="0" err="1">
                <a:solidFill>
                  <a:srgbClr val="000000"/>
                </a:solidFill>
                <a:latin typeface="Calibri"/>
                <a:ea typeface="Calibri"/>
                <a:cs typeface="Calibri"/>
                <a:sym typeface="Calibri"/>
              </a:rPr>
              <a:t>εξεργ</a:t>
            </a:r>
            <a:r>
              <a:rPr lang="en-GB" sz="1600" b="1" i="0" u="none" strike="noStrike" cap="none" dirty="0">
                <a:solidFill>
                  <a:srgbClr val="000000"/>
                </a:solidFill>
                <a:latin typeface="Calibri"/>
                <a:ea typeface="Calibri"/>
                <a:cs typeface="Calibri"/>
                <a:sym typeface="Calibri"/>
              </a:rPr>
              <a:t>ασία των προϊόντων της σε διάφορες χώρες κυρίως της Ασίας και της Νοτιοανατολικής Ασίας.  Η H&amp;M </a:t>
            </a:r>
            <a:r>
              <a:rPr lang="en-GB" sz="1600" b="1" i="0" u="none" strike="noStrike" cap="none" dirty="0" err="1">
                <a:solidFill>
                  <a:srgbClr val="000000"/>
                </a:solidFill>
                <a:latin typeface="Calibri"/>
                <a:ea typeface="Calibri"/>
                <a:cs typeface="Calibri"/>
                <a:sym typeface="Calibri"/>
              </a:rPr>
              <a:t>είν</a:t>
            </a:r>
            <a:r>
              <a:rPr lang="en-GB" sz="1600" b="1" i="0" u="none" strike="noStrike" cap="none" dirty="0">
                <a:solidFill>
                  <a:srgbClr val="000000"/>
                </a:solidFill>
                <a:latin typeface="Calibri"/>
                <a:ea typeface="Calibri"/>
                <a:cs typeface="Calibri"/>
                <a:sym typeface="Calibri"/>
              </a:rPr>
              <a:t>αι η βασική εταιρεία στην περίπτωσή της. Όπ</a:t>
            </a:r>
            <a:r>
              <a:rPr lang="en-GB" sz="1600" b="1" i="0" u="none" strike="noStrike" cap="none" dirty="0" err="1">
                <a:solidFill>
                  <a:srgbClr val="000000"/>
                </a:solidFill>
                <a:latin typeface="Calibri"/>
                <a:ea typeface="Calibri"/>
                <a:cs typeface="Calibri"/>
                <a:sym typeface="Calibri"/>
              </a:rPr>
              <a:t>ως</a:t>
            </a:r>
            <a:r>
              <a:rPr lang="en-GB" sz="1600" b="1" i="0" u="none" strike="noStrike" cap="none" dirty="0">
                <a:solidFill>
                  <a:srgbClr val="000000"/>
                </a:solidFill>
                <a:latin typeface="Calibri"/>
                <a:ea typeface="Calibri"/>
                <a:cs typeface="Calibri"/>
                <a:sym typeface="Calibri"/>
              </a:rPr>
              <a:t> φα</a:t>
            </a:r>
            <a:r>
              <a:rPr lang="en-GB" sz="1600" b="1" i="0" u="none" strike="noStrike" cap="none" dirty="0" err="1">
                <a:solidFill>
                  <a:srgbClr val="000000"/>
                </a:solidFill>
                <a:latin typeface="Calibri"/>
                <a:ea typeface="Calibri"/>
                <a:cs typeface="Calibri"/>
                <a:sym typeface="Calibri"/>
              </a:rPr>
              <a:t>ίνετ</a:t>
            </a:r>
            <a:r>
              <a:rPr lang="en-GB" sz="1600" b="1" i="0" u="none" strike="noStrike" cap="none" dirty="0">
                <a:solidFill>
                  <a:srgbClr val="000000"/>
                </a:solidFill>
                <a:latin typeface="Calibri"/>
                <a:ea typeface="Calibri"/>
                <a:cs typeface="Calibri"/>
                <a:sym typeface="Calibri"/>
              </a:rPr>
              <a:t>αι, η βασική εταιρεία κατανέμει τις λειτουργίες της σε διάφορες εταιρείες οι οποίες, στην προκειμένη περίπτωση, βρίσκονται σε διαφορετικές χώρες: εταιρεία ανάπτυξης προϊόντων στην Αυστραλία, εταιρεία τηλεφωνικού κέντρου στη Νέα Ζηλανδία, εταιρεία λογιστηρίου στην Αυστραλία, εταιρεία διανομής στη Σιγκαπούρη και εταιρεία παραγωγής στη Μαλαισία (παράδειγμα που έχει ληφθεί από την coursehero)</a:t>
            </a:r>
            <a:endParaRPr sz="1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g242b387c8f1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a:t>Δραστηριότητα εξοικείωσης </a:t>
            </a:r>
            <a:endParaRPr b="1" dirty="0"/>
          </a:p>
        </p:txBody>
      </p:sp>
      <p:sp>
        <p:nvSpPr>
          <p:cNvPr id="4" name="Rectangle 3"/>
          <p:cNvSpPr/>
          <p:nvPr/>
        </p:nvSpPr>
        <p:spPr>
          <a:xfrm>
            <a:off x="2454419" y="2115879"/>
            <a:ext cx="7283302" cy="33705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Παιχνίδι μιας λέξης</a:t>
            </a:r>
          </a:p>
          <a:p>
            <a:pPr algn="ctr"/>
            <a:r>
              <a:rPr lang="el-GR" sz="2800" i="1" dirty="0">
                <a:latin typeface="Calibri" panose="020F0502020204030204" pitchFamily="34" charset="0"/>
                <a:cs typeface="Calibri" panose="020F0502020204030204" pitchFamily="34" charset="0"/>
              </a:rPr>
              <a:t>«</a:t>
            </a:r>
            <a:r>
              <a:rPr lang="en-GB" sz="2800" i="1" dirty="0" err="1">
                <a:latin typeface="Calibri" panose="020F0502020204030204" pitchFamily="34" charset="0"/>
                <a:cs typeface="Calibri" panose="020F0502020204030204" pitchFamily="34" charset="0"/>
              </a:rPr>
              <a:t>Δομή</a:t>
            </a:r>
            <a:r>
              <a:rPr lang="el-GR" sz="2800" i="1" dirty="0">
                <a:latin typeface="Calibri" panose="020F0502020204030204" pitchFamily="34" charset="0"/>
                <a:cs typeface="Calibri" panose="020F0502020204030204" pitchFamily="34" charset="0"/>
              </a:rPr>
              <a:t>»</a:t>
            </a:r>
            <a:endParaRPr lang="en-GB"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4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marR="0" lvl="0" indent="0" algn="just" rtl="0">
              <a:lnSpc>
                <a:spcPct val="90000"/>
              </a:lnSpc>
              <a:spcBef>
                <a:spcPts val="1000"/>
              </a:spcBef>
              <a:spcAft>
                <a:spcPts val="0"/>
              </a:spcAft>
              <a:buClr>
                <a:srgbClr val="000000"/>
              </a:buClr>
              <a:buSzPts val="1800"/>
              <a:buFont typeface="Arial"/>
              <a:buNone/>
            </a:pPr>
            <a:r>
              <a:rPr lang="en-GB" dirty="0"/>
              <a:t>Η </a:t>
            </a:r>
            <a:r>
              <a:rPr lang="el-GR" dirty="0" err="1"/>
              <a:t>υπο</a:t>
            </a:r>
            <a:r>
              <a:rPr lang="en-GB" dirty="0" err="1"/>
              <a:t>ενότητ</a:t>
            </a:r>
            <a:r>
              <a:rPr lang="en-GB" dirty="0"/>
              <a:t>α αυτή έχει ως στόχο </a:t>
            </a:r>
            <a:r>
              <a:rPr lang="el-GR" dirty="0"/>
              <a:t>να ενισχύσει τις </a:t>
            </a:r>
            <a:r>
              <a:rPr lang="en-GB" dirty="0" err="1"/>
              <a:t>γνώσεις</a:t>
            </a:r>
            <a:r>
              <a:rPr lang="en-GB" dirty="0"/>
              <a:t> των εκπαιδευομένων σχετικά με τις διαθέσιμες επιχειρησιακές δομές και μεθόδους για τις ΟΚ</a:t>
            </a:r>
            <a:r>
              <a:rPr lang="el-GR" dirty="0"/>
              <a:t>τ</a:t>
            </a:r>
            <a:r>
              <a:rPr lang="en-GB" dirty="0"/>
              <a:t>Π, συμπεριλαμβανομένων συγκεκριμένων περιπτωσιολογικών μελετών και</a:t>
            </a:r>
            <a:r>
              <a:rPr lang="el-GR" dirty="0"/>
              <a:t> πραγματικών</a:t>
            </a:r>
            <a:r>
              <a:rPr lang="en-GB" dirty="0"/>
              <a:t> παρα</a:t>
            </a:r>
            <a:r>
              <a:rPr lang="en-GB" dirty="0" err="1"/>
              <a:t>δειγμάτων</a:t>
            </a:r>
            <a:r>
              <a:rPr lang="en-GB" dirty="0"/>
              <a:t>.</a:t>
            </a:r>
            <a:endParaRPr dirty="0"/>
          </a:p>
          <a:p>
            <a:pPr marL="85725" lvl="0" indent="0" algn="just" rtl="0">
              <a:lnSpc>
                <a:spcPct val="90000"/>
              </a:lnSpc>
              <a:spcBef>
                <a:spcPts val="1000"/>
              </a:spcBef>
              <a:spcAft>
                <a:spcPts val="0"/>
              </a:spcAft>
              <a:buSzPts val="1800"/>
              <a:buNone/>
            </a:pPr>
            <a:endParaRPr dirty="0"/>
          </a:p>
          <a:p>
            <a:pPr marL="85725" lvl="0" indent="0" algn="just" rtl="0">
              <a:lnSpc>
                <a:spcPct val="90000"/>
              </a:lnSpc>
              <a:spcBef>
                <a:spcPts val="1000"/>
              </a:spcBef>
              <a:spcAft>
                <a:spcPts val="0"/>
              </a:spcAft>
              <a:buSzPts val="1800"/>
              <a:buNone/>
            </a:pPr>
            <a:r>
              <a:rPr lang="en-GB" dirty="0"/>
              <a:t>Με την ολοκλήρωση αυτής </a:t>
            </a:r>
            <a:r>
              <a:rPr lang="en-GB" dirty="0" err="1"/>
              <a:t>της</a:t>
            </a:r>
            <a:r>
              <a:rPr lang="en-GB" dirty="0"/>
              <a:t> </a:t>
            </a:r>
            <a:r>
              <a:rPr lang="el-GR" dirty="0" err="1"/>
              <a:t>υπο</a:t>
            </a:r>
            <a:r>
              <a:rPr lang="en-GB" dirty="0" err="1"/>
              <a:t>ενότητ</a:t>
            </a:r>
            <a:r>
              <a:rPr lang="en-GB" dirty="0"/>
              <a:t>ας</a:t>
            </a:r>
            <a:r>
              <a:rPr lang="el-GR" dirty="0"/>
              <a:t>,</a:t>
            </a:r>
            <a:r>
              <a:rPr lang="en-GB" dirty="0"/>
              <a:t> οι συμμετέχοντες θα πρέπει να είναι σε θέση να:</a:t>
            </a:r>
            <a:endParaRPr dirty="0"/>
          </a:p>
          <a:p>
            <a:pPr marL="457200" marR="0" lvl="0" indent="-342900" algn="just" rtl="0">
              <a:lnSpc>
                <a:spcPct val="90000"/>
              </a:lnSpc>
              <a:spcBef>
                <a:spcPts val="1000"/>
              </a:spcBef>
              <a:spcAft>
                <a:spcPts val="0"/>
              </a:spcAft>
              <a:buSzPts val="1800"/>
              <a:buFont typeface="Wingdings" panose="05000000000000000000" pitchFamily="2" charset="2"/>
              <a:buChar char="§"/>
            </a:pPr>
            <a:r>
              <a:rPr lang="en-GB" dirty="0"/>
              <a:t>κατα</a:t>
            </a:r>
            <a:r>
              <a:rPr lang="en-GB" dirty="0" err="1"/>
              <a:t>νο</a:t>
            </a:r>
            <a:r>
              <a:rPr lang="el-GR" dirty="0" err="1"/>
              <a:t>ού</a:t>
            </a:r>
            <a:r>
              <a:rPr lang="en-GB" dirty="0"/>
              <a:t>ν τους διάφορους διαθέσιμους τύπους οργανωτικών δομών</a:t>
            </a:r>
            <a:endParaRPr dirty="0"/>
          </a:p>
          <a:p>
            <a:pPr marL="457200" marR="0" lvl="0" indent="-342900" algn="just" rtl="0">
              <a:lnSpc>
                <a:spcPct val="90000"/>
              </a:lnSpc>
              <a:spcBef>
                <a:spcPts val="0"/>
              </a:spcBef>
              <a:spcAft>
                <a:spcPts val="0"/>
              </a:spcAft>
              <a:buSzPts val="1800"/>
              <a:buFont typeface="Wingdings" panose="05000000000000000000" pitchFamily="2" charset="2"/>
              <a:buChar char="§"/>
            </a:pPr>
            <a:r>
              <a:rPr lang="en-GB" dirty="0" err="1"/>
              <a:t>δι</a:t>
            </a:r>
            <a:r>
              <a:rPr lang="en-GB" dirty="0"/>
              <a:t>ακρίνουν την καταλληλότερη οργανωτική δομή για την </a:t>
            </a:r>
            <a:r>
              <a:rPr lang="el-GR" dirty="0" err="1"/>
              <a:t>ΟΚτΠ</a:t>
            </a:r>
            <a:endParaRPr dirty="0"/>
          </a:p>
          <a:p>
            <a:pPr marL="457200" marR="0" lvl="0" indent="-342900" algn="just" rtl="0">
              <a:lnSpc>
                <a:spcPct val="90000"/>
              </a:lnSpc>
              <a:spcBef>
                <a:spcPts val="0"/>
              </a:spcBef>
              <a:spcAft>
                <a:spcPts val="0"/>
              </a:spcAft>
              <a:buSzPts val="1800"/>
              <a:buFont typeface="Wingdings" panose="05000000000000000000" pitchFamily="2" charset="2"/>
              <a:buChar char="§"/>
            </a:pPr>
            <a:r>
              <a:rPr lang="en-GB" dirty="0"/>
              <a:t>επ</a:t>
            </a:r>
            <a:r>
              <a:rPr lang="en-GB" dirty="0" err="1"/>
              <a:t>ιλέ</a:t>
            </a:r>
            <a:r>
              <a:rPr lang="el-GR" dirty="0" err="1"/>
              <a:t>γουν</a:t>
            </a:r>
            <a:r>
              <a:rPr lang="en-GB" dirty="0"/>
              <a:t> και να </a:t>
            </a:r>
            <a:r>
              <a:rPr lang="en-GB" dirty="0" err="1"/>
              <a:t>υιοθετ</a:t>
            </a:r>
            <a:r>
              <a:rPr lang="el-GR" dirty="0" err="1"/>
              <a:t>ούν</a:t>
            </a:r>
            <a:r>
              <a:rPr lang="en-GB" dirty="0"/>
              <a:t> την καταλληλότερη οργανωτική δομή για την ΟΚ</a:t>
            </a:r>
            <a:r>
              <a:rPr lang="el-GR" dirty="0"/>
              <a:t>τ</a:t>
            </a:r>
            <a:r>
              <a:rPr lang="en-GB" dirty="0"/>
              <a:t>Π</a:t>
            </a:r>
            <a:endParaRPr dirty="0"/>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Επισκόπηση</a:t>
            </a:r>
            <a:endParaRPr b="1" dirty="0"/>
          </a:p>
        </p:txBody>
      </p:sp>
      <p:grpSp>
        <p:nvGrpSpPr>
          <p:cNvPr id="64" name="Google Shape;64;p2"/>
          <p:cNvGrpSpPr/>
          <p:nvPr/>
        </p:nvGrpSpPr>
        <p:grpSpPr>
          <a:xfrm>
            <a:off x="9708100" y="3807351"/>
            <a:ext cx="2398263" cy="2584931"/>
            <a:chOff x="16745404" y="2287703"/>
            <a:chExt cx="5880975" cy="9651367"/>
          </a:xfrm>
        </p:grpSpPr>
        <p:sp>
          <p:nvSpPr>
            <p:cNvPr id="65" name="Google Shape;65;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7" name="Google Shape;67;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8" name="Google Shape;68;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9" name="Google Shape;69;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1" name="Google Shape;71;p2"/>
          <p:cNvGrpSpPr/>
          <p:nvPr/>
        </p:nvGrpSpPr>
        <p:grpSpPr>
          <a:xfrm>
            <a:off x="0" y="4479114"/>
            <a:ext cx="10021832" cy="2378886"/>
            <a:chOff x="1589" y="3237478"/>
            <a:chExt cx="9448799" cy="3618670"/>
          </a:xfrm>
        </p:grpSpPr>
        <p:sp>
          <p:nvSpPr>
            <p:cNvPr id="72" name="Google Shape;72;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73" name="Google Shape;73;p2"/>
            <p:cNvGrpSpPr/>
            <p:nvPr/>
          </p:nvGrpSpPr>
          <p:grpSpPr>
            <a:xfrm>
              <a:off x="974394" y="4615673"/>
              <a:ext cx="1692269" cy="96576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444908">
              <a:off x="3096305" y="3828603"/>
              <a:ext cx="1325083" cy="756214"/>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925121">
              <a:off x="4989650" y="3470694"/>
              <a:ext cx="1049151" cy="598742"/>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5" name="Google Shape;85;p2"/>
            <p:cNvGrpSpPr/>
            <p:nvPr/>
          </p:nvGrpSpPr>
          <p:grpSpPr>
            <a:xfrm rot="1658453">
              <a:off x="6718802" y="3394639"/>
              <a:ext cx="788178" cy="449807"/>
              <a:chOff x="2856328" y="9274944"/>
              <a:chExt cx="2098302" cy="1197484"/>
            </a:xfrm>
          </p:grpSpPr>
          <p:sp>
            <p:nvSpPr>
              <p:cNvPr id="86" name="Google Shape;86;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7" name="Google Shape;87;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8" name="Google Shape;88;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t>Παρακολουθήστε </a:t>
            </a:r>
            <a:r>
              <a:rPr lang="en-GB" sz="2400" u="sng" dirty="0">
                <a:solidFill>
                  <a:schemeClr val="hlink"/>
                </a:solidFill>
                <a:hlinkClick r:id="rId3"/>
              </a:rPr>
              <a:t>αυτό το βίντεο </a:t>
            </a:r>
            <a:r>
              <a:rPr lang="en-GB" sz="2400" dirty="0"/>
              <a:t>και συζητήστε τις παρακάτω ερωτήσεις:</a:t>
            </a:r>
            <a:endParaRPr sz="2400" dirty="0"/>
          </a:p>
          <a:p>
            <a:pPr marL="0" lvl="0" indent="0" algn="just" rtl="0">
              <a:lnSpc>
                <a:spcPct val="90000"/>
              </a:lnSpc>
              <a:spcBef>
                <a:spcPts val="0"/>
              </a:spcBef>
              <a:spcAft>
                <a:spcPts val="0"/>
              </a:spcAft>
              <a:buClr>
                <a:schemeClr val="accent1"/>
              </a:buClr>
              <a:buSzPts val="1800"/>
              <a:buNone/>
            </a:pPr>
            <a:endParaRPr sz="2400" dirty="0"/>
          </a:p>
          <a:p>
            <a:pPr marL="457200" lvl="0" indent="-371475" algn="just" rtl="0">
              <a:lnSpc>
                <a:spcPct val="150000"/>
              </a:lnSpc>
              <a:spcBef>
                <a:spcPts val="1000"/>
              </a:spcBef>
              <a:spcAft>
                <a:spcPts val="0"/>
              </a:spcAft>
              <a:buSzPts val="1800"/>
              <a:buFont typeface="Wingdings" panose="05000000000000000000" pitchFamily="2" charset="2"/>
              <a:buChar char="§"/>
            </a:pPr>
            <a:r>
              <a:rPr lang="en-GB" sz="2400" dirty="0"/>
              <a:t>Ποιοι είναι οι τύποι οργανωτικών δομών στη διοίκηση;</a:t>
            </a:r>
            <a:endParaRPr sz="2400" dirty="0"/>
          </a:p>
          <a:p>
            <a:pPr marL="457200" lvl="0" indent="-371475" algn="just" rtl="0">
              <a:lnSpc>
                <a:spcPct val="150000"/>
              </a:lnSpc>
              <a:spcBef>
                <a:spcPts val="1000"/>
              </a:spcBef>
              <a:spcAft>
                <a:spcPts val="0"/>
              </a:spcAft>
              <a:buSzPts val="1800"/>
              <a:buFont typeface="Wingdings" panose="05000000000000000000" pitchFamily="2" charset="2"/>
              <a:buChar char="§"/>
            </a:pPr>
            <a:r>
              <a:rPr lang="en-GB" sz="2400" dirty="0"/>
              <a:t>Ποια είναι τα πλεονεκτήματα και τα μειονεκτήματά τους;</a:t>
            </a:r>
            <a:endParaRPr sz="2400" dirty="0"/>
          </a:p>
          <a:p>
            <a:pPr marL="457200" lvl="0" indent="-371475" algn="just" rtl="0">
              <a:lnSpc>
                <a:spcPct val="150000"/>
              </a:lnSpc>
              <a:spcBef>
                <a:spcPts val="1000"/>
              </a:spcBef>
              <a:spcAft>
                <a:spcPts val="0"/>
              </a:spcAft>
              <a:buSzPts val="1800"/>
              <a:buFont typeface="Wingdings" panose="05000000000000000000" pitchFamily="2" charset="2"/>
              <a:buChar char="§"/>
            </a:pPr>
            <a:r>
              <a:rPr lang="en-GB" sz="2400" dirty="0"/>
              <a:t>Τι ταιριάζει καλύτερα στο περιβάλλον σας;</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pic>
        <p:nvPicPr>
          <p:cNvPr id="94" name="Google Shape;94;p3"/>
          <p:cNvPicPr preferRelativeResize="0"/>
          <p:nvPr/>
        </p:nvPicPr>
        <p:blipFill rotWithShape="1">
          <a:blip r:embed="rId4">
            <a:alphaModFix/>
          </a:blip>
          <a:srcRect r="10737" b="10592"/>
          <a:stretch/>
        </p:blipFill>
        <p:spPr>
          <a:xfrm>
            <a:off x="7991750" y="2967050"/>
            <a:ext cx="3933778" cy="3940123"/>
          </a:xfrm>
          <a:prstGeom prst="rect">
            <a:avLst/>
          </a:prstGeom>
          <a:noFill/>
          <a:ln>
            <a:noFill/>
          </a:ln>
        </p:spPr>
      </p:pic>
      <p:sp>
        <p:nvSpPr>
          <p:cNvPr id="95" name="Google Shape;95;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Καθορισμός των οργανωτικών δομών (</a:t>
            </a:r>
            <a:r>
              <a:rPr lang="el-GR" b="1" dirty="0" err="1"/>
              <a:t>ΟΚτΠ</a:t>
            </a:r>
            <a:r>
              <a:rPr lang="en-GB" b="1" dirty="0"/>
              <a:t>)</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των οργανωτικών δομών (</a:t>
            </a:r>
            <a:r>
              <a:rPr lang="el-GR" b="1" dirty="0" err="1"/>
              <a:t>ΟΚτΠ</a:t>
            </a:r>
            <a:r>
              <a:rPr lang="en-GB" b="1" dirty="0"/>
              <a:t>) (συνέχεια)</a:t>
            </a:r>
            <a:endParaRPr b="1" dirty="0"/>
          </a:p>
        </p:txBody>
      </p:sp>
      <p:sp>
        <p:nvSpPr>
          <p:cNvPr id="101" name="Google Shape;101;p4"/>
          <p:cNvSpPr txBox="1">
            <a:spLocks noGrp="1"/>
          </p:cNvSpPr>
          <p:nvPr>
            <p:ph type="body" idx="1"/>
          </p:nvPr>
        </p:nvSpPr>
        <p:spPr>
          <a:xfrm>
            <a:off x="1678611" y="2711087"/>
            <a:ext cx="8834778" cy="2232388"/>
          </a:xfrm>
          <a:prstGeom prst="rect">
            <a:avLst/>
          </a:prstGeom>
          <a:solidFill>
            <a:schemeClr val="accent3"/>
          </a:solidFill>
          <a:ln w="9525" cap="flat" cmpd="sng">
            <a:solidFill>
              <a:schemeClr val="accent3"/>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0" tIns="0" rIns="0" bIns="0" anchor="t" anchorCtr="0">
            <a:noAutofit/>
          </a:bodyPr>
          <a:lstStyle/>
          <a:p>
            <a:pPr marL="85725" marR="0" lvl="0" indent="0" algn="ctr" rtl="0">
              <a:lnSpc>
                <a:spcPct val="90000"/>
              </a:lnSpc>
              <a:spcBef>
                <a:spcPts val="1000"/>
              </a:spcBef>
              <a:spcAft>
                <a:spcPts val="0"/>
              </a:spcAft>
              <a:buSzPts val="1800"/>
              <a:buNone/>
            </a:pPr>
            <a:r>
              <a:rPr lang="el-GR" sz="2400" dirty="0">
                <a:solidFill>
                  <a:schemeClr val="bg1"/>
                </a:solidFill>
              </a:rPr>
              <a:t>«</a:t>
            </a:r>
            <a:r>
              <a:rPr lang="en-GB" sz="2400" i="1" dirty="0" err="1">
                <a:solidFill>
                  <a:schemeClr val="bg1"/>
                </a:solidFill>
              </a:rPr>
              <a:t>Κάθε</a:t>
            </a:r>
            <a:r>
              <a:rPr lang="en-GB" sz="2400" i="1" dirty="0">
                <a:solidFill>
                  <a:schemeClr val="bg1"/>
                </a:solidFill>
              </a:rPr>
              <a:t> εταιρεία έχει δύο οργανωτικές δομές: Η </a:t>
            </a:r>
            <a:r>
              <a:rPr lang="el-GR" sz="2400" i="1" dirty="0">
                <a:solidFill>
                  <a:schemeClr val="bg1"/>
                </a:solidFill>
              </a:rPr>
              <a:t>μια είναι γραμμένη στα γραφήματα και η </a:t>
            </a:r>
            <a:r>
              <a:rPr lang="en-GB" sz="2400" i="1" dirty="0" err="1">
                <a:solidFill>
                  <a:schemeClr val="bg1"/>
                </a:solidFill>
              </a:rPr>
              <a:t>άλλη</a:t>
            </a:r>
            <a:r>
              <a:rPr lang="en-GB" sz="2400" i="1" dirty="0">
                <a:solidFill>
                  <a:schemeClr val="bg1"/>
                </a:solidFill>
              </a:rPr>
              <a:t> είναι η καθημερινή σχέση των ανδρών και των γυναικών στον οργανισμό</a:t>
            </a:r>
            <a:r>
              <a:rPr lang="el-GR" sz="2400" dirty="0">
                <a:solidFill>
                  <a:schemeClr val="bg1"/>
                </a:solidFill>
              </a:rPr>
              <a:t>»</a:t>
            </a:r>
            <a:r>
              <a:rPr lang="en-GB" sz="2400" dirty="0">
                <a:solidFill>
                  <a:schemeClr val="bg1"/>
                </a:solidFill>
              </a:rPr>
              <a:t>.</a:t>
            </a:r>
            <a:endParaRPr sz="2400" dirty="0">
              <a:solidFill>
                <a:schemeClr val="bg1"/>
              </a:solidFill>
            </a:endParaRPr>
          </a:p>
          <a:p>
            <a:pPr marL="85725" lvl="0" indent="0" algn="ctr" rtl="0">
              <a:lnSpc>
                <a:spcPct val="90000"/>
              </a:lnSpc>
              <a:spcBef>
                <a:spcPts val="1000"/>
              </a:spcBef>
              <a:spcAft>
                <a:spcPts val="0"/>
              </a:spcAft>
              <a:buSzPts val="1800"/>
              <a:buNone/>
            </a:pPr>
            <a:r>
              <a:rPr lang="en-GB" sz="2400" b="1" dirty="0">
                <a:solidFill>
                  <a:schemeClr val="bg1"/>
                </a:solidFill>
              </a:rPr>
              <a:t>Harold </a:t>
            </a:r>
            <a:r>
              <a:rPr lang="en-GB" sz="2400" b="1" dirty="0" err="1">
                <a:solidFill>
                  <a:schemeClr val="bg1"/>
                </a:solidFill>
              </a:rPr>
              <a:t>Geneen</a:t>
            </a:r>
            <a:endParaRPr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a:spLocks noGrp="1"/>
          </p:cNvSpPr>
          <p:nvPr>
            <p:ph type="body" idx="1"/>
          </p:nvPr>
        </p:nvSpPr>
        <p:spPr>
          <a:xfrm>
            <a:off x="399370" y="1568087"/>
            <a:ext cx="10554382" cy="3861163"/>
          </a:xfrm>
          <a:prstGeom prst="rect">
            <a:avLst/>
          </a:prstGeom>
          <a:noFill/>
          <a:ln>
            <a:noFill/>
          </a:ln>
        </p:spPr>
        <p:txBody>
          <a:bodyPr spcFirstLastPara="1" wrap="square" lIns="0" tIns="0" rIns="0" bIns="0" anchor="t" anchorCtr="0">
            <a:noAutofit/>
          </a:bodyPr>
          <a:lstStyle/>
          <a:p>
            <a:pPr marL="638175" lvl="0" indent="-495300" algn="l" rtl="0">
              <a:lnSpc>
                <a:spcPct val="100000"/>
              </a:lnSpc>
              <a:spcBef>
                <a:spcPts val="0"/>
              </a:spcBef>
              <a:spcAft>
                <a:spcPts val="0"/>
              </a:spcAft>
              <a:buSzPts val="2400"/>
              <a:buFont typeface="Wingdings" panose="05000000000000000000" pitchFamily="2" charset="2"/>
              <a:buChar char="§"/>
            </a:pPr>
            <a:r>
              <a:rPr lang="en-GB" sz="2400" dirty="0" err="1"/>
              <a:t>Οι</a:t>
            </a:r>
            <a:r>
              <a:rPr lang="en-GB" sz="2400" dirty="0"/>
              <a:t> </a:t>
            </a:r>
            <a:r>
              <a:rPr lang="el-GR" sz="2400" dirty="0"/>
              <a:t>Ο</a:t>
            </a:r>
            <a:r>
              <a:rPr lang="en-GB" sz="2400" dirty="0" err="1"/>
              <a:t>ργ</a:t>
            </a:r>
            <a:r>
              <a:rPr lang="en-GB" sz="2400" dirty="0"/>
              <a:t>ανώσεις της </a:t>
            </a:r>
            <a:r>
              <a:rPr lang="el-GR" sz="2400" dirty="0"/>
              <a:t>Κ</a:t>
            </a:r>
            <a:r>
              <a:rPr lang="en-GB" sz="2400" dirty="0" err="1"/>
              <a:t>οινωνί</a:t>
            </a:r>
            <a:r>
              <a:rPr lang="en-GB" sz="2400" dirty="0"/>
              <a:t>ας των </a:t>
            </a:r>
            <a:r>
              <a:rPr lang="el-GR" sz="2400" dirty="0"/>
              <a:t>Π</a:t>
            </a:r>
            <a:r>
              <a:rPr lang="en-GB" sz="2400" dirty="0" err="1"/>
              <a:t>ολιτών</a:t>
            </a:r>
            <a:r>
              <a:rPr lang="en-GB" sz="2400" dirty="0"/>
              <a:t> (ΟΚ</a:t>
            </a:r>
            <a:r>
              <a:rPr lang="el-GR" sz="2400" dirty="0"/>
              <a:t>τ</a:t>
            </a:r>
            <a:r>
              <a:rPr lang="en-GB" sz="2400" dirty="0"/>
              <a:t>Π) είναι </a:t>
            </a:r>
            <a:r>
              <a:rPr lang="en-GB" sz="2400" b="1" dirty="0"/>
              <a:t>εθελοντικές οργανώσεις </a:t>
            </a:r>
            <a:r>
              <a:rPr lang="en-GB" sz="2400" dirty="0"/>
              <a:t>και </a:t>
            </a:r>
            <a:r>
              <a:rPr lang="en-GB" sz="2400" b="1" dirty="0"/>
              <a:t>διαφέρουν </a:t>
            </a:r>
            <a:r>
              <a:rPr lang="en-GB" sz="2400" dirty="0"/>
              <a:t>από τους </a:t>
            </a:r>
            <a:r>
              <a:rPr lang="en-GB" sz="2400" b="1" dirty="0"/>
              <a:t>κυβερνητικούς </a:t>
            </a:r>
            <a:r>
              <a:rPr lang="en-GB" sz="2400" dirty="0"/>
              <a:t>και εμπορικούς </a:t>
            </a:r>
            <a:r>
              <a:rPr lang="en-GB" sz="2400" b="1" dirty="0"/>
              <a:t>κερδοσκοπικούς φορείς</a:t>
            </a:r>
            <a:r>
              <a:rPr lang="en-GB" sz="2400" dirty="0"/>
              <a:t>. </a:t>
            </a:r>
            <a:endParaRPr sz="2400" dirty="0"/>
          </a:p>
          <a:p>
            <a:pPr marL="638175" lvl="0" indent="-495300" algn="l" rtl="0">
              <a:lnSpc>
                <a:spcPct val="100000"/>
              </a:lnSpc>
              <a:spcBef>
                <a:spcPts val="1800"/>
              </a:spcBef>
              <a:spcAft>
                <a:spcPts val="0"/>
              </a:spcAft>
              <a:buSzPts val="2400"/>
              <a:buFont typeface="Wingdings" panose="05000000000000000000" pitchFamily="2" charset="2"/>
              <a:buChar char="§"/>
            </a:pPr>
            <a:r>
              <a:rPr lang="en-GB" sz="2400" dirty="0"/>
              <a:t>Η κατεύθυνση και η διακυβέρνηση των ΟΚ</a:t>
            </a:r>
            <a:r>
              <a:rPr lang="el-GR" sz="2400" dirty="0"/>
              <a:t>τ</a:t>
            </a:r>
            <a:r>
              <a:rPr lang="en-GB" sz="2400" dirty="0"/>
              <a:t>Π αποφασίζεται από τα </a:t>
            </a:r>
            <a:r>
              <a:rPr lang="en-GB" sz="2400" b="1" dirty="0"/>
              <a:t>μέλη της εκλογικής τους περιφέρειας </a:t>
            </a:r>
            <a:r>
              <a:rPr lang="en-GB" sz="2400" dirty="0"/>
              <a:t>ή τους </a:t>
            </a:r>
            <a:r>
              <a:rPr lang="en-GB" sz="2400" b="1" dirty="0"/>
              <a:t>πολίτες</a:t>
            </a:r>
            <a:r>
              <a:rPr lang="en-GB" sz="2400" dirty="0"/>
              <a:t>.</a:t>
            </a:r>
            <a:endParaRPr sz="2400" dirty="0"/>
          </a:p>
          <a:p>
            <a:pPr marL="638175" lvl="0" indent="-495300" algn="l" rtl="0">
              <a:lnSpc>
                <a:spcPct val="100000"/>
              </a:lnSpc>
              <a:spcBef>
                <a:spcPts val="1800"/>
              </a:spcBef>
              <a:spcAft>
                <a:spcPts val="0"/>
              </a:spcAft>
              <a:buSzPts val="2400"/>
              <a:buFont typeface="Wingdings" panose="05000000000000000000" pitchFamily="2" charset="2"/>
              <a:buChar char="§"/>
            </a:pPr>
            <a:r>
              <a:rPr lang="en-GB" sz="2400" dirty="0" err="1"/>
              <a:t>Οι</a:t>
            </a:r>
            <a:r>
              <a:rPr lang="en-GB" sz="2400" dirty="0"/>
              <a:t> ΟΚ</a:t>
            </a:r>
            <a:r>
              <a:rPr lang="el-GR" sz="2400" dirty="0"/>
              <a:t>τ</a:t>
            </a:r>
            <a:r>
              <a:rPr lang="en-GB" sz="2400" dirty="0"/>
              <a:t>Π δημιουργούνται με βάση διάφορες εκτιμήσεις, όπως </a:t>
            </a:r>
            <a:r>
              <a:rPr lang="en-GB" sz="2400" b="1" dirty="0"/>
              <a:t>φιλανθρωπικές</a:t>
            </a:r>
            <a:r>
              <a:rPr lang="en-GB" sz="2400" dirty="0"/>
              <a:t>, </a:t>
            </a:r>
            <a:r>
              <a:rPr lang="en-GB" sz="2400" b="1" dirty="0"/>
              <a:t>πολιτιστικές</a:t>
            </a:r>
            <a:r>
              <a:rPr lang="en-GB" sz="2400" dirty="0"/>
              <a:t>, </a:t>
            </a:r>
            <a:r>
              <a:rPr lang="en-GB" sz="2400" b="1" dirty="0"/>
              <a:t>επιστημονικές</a:t>
            </a:r>
            <a:r>
              <a:rPr lang="en-GB" sz="2400" dirty="0"/>
              <a:t>, ηθικές, </a:t>
            </a:r>
            <a:r>
              <a:rPr lang="en-GB" sz="2400" b="1" dirty="0"/>
              <a:t>θρησκευτικές </a:t>
            </a:r>
            <a:r>
              <a:rPr lang="en-GB" sz="2400" dirty="0"/>
              <a:t>ή </a:t>
            </a:r>
            <a:r>
              <a:rPr lang="en-GB" sz="2400" b="1" dirty="0"/>
              <a:t>άλλες</a:t>
            </a:r>
            <a:r>
              <a:rPr lang="en-GB" sz="2400" dirty="0"/>
              <a:t>.</a:t>
            </a:r>
            <a:endParaRPr sz="2400" dirty="0"/>
          </a:p>
          <a:p>
            <a:pPr marL="638175" lvl="0" indent="-495300" algn="l" rtl="0">
              <a:lnSpc>
                <a:spcPct val="100000"/>
              </a:lnSpc>
              <a:spcBef>
                <a:spcPts val="1800"/>
              </a:spcBef>
              <a:spcAft>
                <a:spcPts val="1800"/>
              </a:spcAft>
              <a:buSzPts val="2400"/>
              <a:buFont typeface="Wingdings" panose="05000000000000000000" pitchFamily="2" charset="2"/>
              <a:buChar char="§"/>
            </a:pPr>
            <a:r>
              <a:rPr lang="en-GB" sz="2400" dirty="0"/>
              <a:t>Λειτουργούν σε </a:t>
            </a:r>
            <a:r>
              <a:rPr lang="en-GB" sz="2400" b="1" dirty="0"/>
              <a:t>τοπικό</a:t>
            </a:r>
            <a:r>
              <a:rPr lang="en-GB" sz="2400" dirty="0"/>
              <a:t>, </a:t>
            </a:r>
            <a:r>
              <a:rPr lang="en-GB" sz="2400" b="1" dirty="0"/>
              <a:t>εθνικό </a:t>
            </a:r>
            <a:r>
              <a:rPr lang="en-GB" sz="2400" dirty="0"/>
              <a:t>ή </a:t>
            </a:r>
            <a:r>
              <a:rPr lang="en-GB" sz="2400" b="1" dirty="0"/>
              <a:t>διεθνές </a:t>
            </a:r>
            <a:r>
              <a:rPr lang="en-GB" sz="2400" dirty="0"/>
              <a:t>επίπεδο.</a:t>
            </a:r>
            <a:endParaRPr sz="2400" dirty="0"/>
          </a:p>
        </p:txBody>
      </p:sp>
      <p:sp>
        <p:nvSpPr>
          <p:cNvPr id="107" name="Google Shape;107;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Καθορισμός των οργανωτικών δομών (</a:t>
            </a:r>
            <a:r>
              <a:rPr lang="el-GR" b="1" dirty="0" err="1"/>
              <a:t>ΟΚτΠ</a:t>
            </a:r>
            <a:r>
              <a:rPr lang="en-GB" b="1" dirty="0"/>
              <a:t>) (συνέχεια)</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2800"/>
              <a:buFont typeface="Arial"/>
              <a:buNone/>
            </a:pPr>
            <a:r>
              <a:rPr lang="en-GB" b="1" dirty="0"/>
              <a:t>Τύποι οργανωτικών δομών (</a:t>
            </a:r>
            <a:r>
              <a:rPr lang="el-GR" b="1" dirty="0" err="1"/>
              <a:t>ΟΚτΠ</a:t>
            </a:r>
            <a:r>
              <a:rPr lang="en-GB" b="1" dirty="0"/>
              <a:t>)</a:t>
            </a:r>
            <a:endParaRPr b="1" dirty="0"/>
          </a:p>
        </p:txBody>
      </p:sp>
      <p:sp>
        <p:nvSpPr>
          <p:cNvPr id="113" name="Google Shape;113;p27"/>
          <p:cNvSpPr txBox="1"/>
          <p:nvPr/>
        </p:nvSpPr>
        <p:spPr>
          <a:xfrm>
            <a:off x="399375" y="1267350"/>
            <a:ext cx="10677300" cy="4186800"/>
          </a:xfrm>
          <a:prstGeom prst="rect">
            <a:avLst/>
          </a:prstGeom>
          <a:noFill/>
          <a:ln>
            <a:noFill/>
          </a:ln>
        </p:spPr>
        <p:txBody>
          <a:bodyPr spcFirstLastPara="1" wrap="square" lIns="91425" tIns="91425" rIns="91425" bIns="91425" anchor="t" anchorCtr="0">
            <a:spAutoFit/>
          </a:bodyPr>
          <a:lstStyle/>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Γραφειοκρατικές δομές</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Ιεραρχικές οργανωτικές δομές</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Λειτουργικές οργανωτικές δομές</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Οργανωτικές δομές τμημάτων</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Δομές μήτρας</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Επίπεδες οργανωτικές δομές</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Κυκλικές οργανωτικές δομές</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Ομαδική οργανωτική δομή. </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Οργανωτική δομή με βάση το δίκτυο</a:t>
            </a:r>
            <a:endParaRPr sz="2000">
              <a:highlight>
                <a:schemeClr val="lt1"/>
              </a:highlight>
              <a:latin typeface="Calibri"/>
              <a:ea typeface="Calibri"/>
              <a:cs typeface="Calibri"/>
              <a:sym typeface="Calibri"/>
            </a:endParaRPr>
          </a:p>
        </p:txBody>
      </p:sp>
      <p:pic>
        <p:nvPicPr>
          <p:cNvPr id="114" name="Google Shape;114;p27"/>
          <p:cNvPicPr preferRelativeResize="0"/>
          <p:nvPr/>
        </p:nvPicPr>
        <p:blipFill>
          <a:blip r:embed="rId3">
            <a:alphaModFix/>
          </a:blip>
          <a:stretch>
            <a:fillRect/>
          </a:stretch>
        </p:blipFill>
        <p:spPr>
          <a:xfrm>
            <a:off x="6602727" y="1853799"/>
            <a:ext cx="4726799" cy="3150423"/>
          </a:xfrm>
          <a:prstGeom prst="rect">
            <a:avLst/>
          </a:prstGeom>
          <a:noFill/>
          <a:ln>
            <a:noFill/>
          </a:ln>
        </p:spPr>
      </p:pic>
      <p:sp>
        <p:nvSpPr>
          <p:cNvPr id="2" name="Rectangle 1"/>
          <p:cNvSpPr/>
          <p:nvPr/>
        </p:nvSpPr>
        <p:spPr>
          <a:xfrm>
            <a:off x="218617" y="1371600"/>
            <a:ext cx="11295325" cy="454793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alibri" panose="020F0502020204030204" pitchFamily="34" charset="0"/>
                <a:cs typeface="Calibri" panose="020F0502020204030204" pitchFamily="34" charset="0"/>
              </a:rPr>
              <a:t>Τι είδους οργανωτικές δομές </a:t>
            </a:r>
          </a:p>
          <a:p>
            <a:pPr algn="ctr"/>
            <a:r>
              <a:rPr lang="el-GR" sz="3600" dirty="0">
                <a:latin typeface="Calibri" panose="020F0502020204030204" pitchFamily="34" charset="0"/>
                <a:cs typeface="Calibri" panose="020F0502020204030204" pitchFamily="34" charset="0"/>
              </a:rPr>
              <a:t>γ</a:t>
            </a:r>
            <a:r>
              <a:rPr lang="en-GB" sz="3600" dirty="0" err="1">
                <a:latin typeface="Calibri" panose="020F0502020204030204" pitchFamily="34" charset="0"/>
                <a:cs typeface="Calibri" panose="020F0502020204030204" pitchFamily="34" charset="0"/>
              </a:rPr>
              <a:t>νωρίζετε</a:t>
            </a:r>
            <a:r>
              <a:rPr lang="en-GB" sz="3600" dirty="0">
                <a:latin typeface="Calibri" panose="020F0502020204030204" pitchFamily="34" charset="0"/>
                <a:cs typeface="Calibri" panose="020F050202020403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2800"/>
              <a:buFont typeface="Arial"/>
              <a:buNone/>
            </a:pPr>
            <a:r>
              <a:rPr lang="en-GB" b="1" dirty="0"/>
              <a:t>Τύποι οργανωτικών δομών (</a:t>
            </a:r>
            <a:r>
              <a:rPr lang="el-GR" b="1" dirty="0" err="1"/>
              <a:t>ΟΚτΠ</a:t>
            </a:r>
            <a:r>
              <a:rPr lang="en-GB" b="1" dirty="0"/>
              <a:t>)</a:t>
            </a:r>
            <a:endParaRPr b="1" dirty="0"/>
          </a:p>
        </p:txBody>
      </p:sp>
      <p:sp>
        <p:nvSpPr>
          <p:cNvPr id="113" name="Google Shape;113;p27"/>
          <p:cNvSpPr txBox="1"/>
          <p:nvPr/>
        </p:nvSpPr>
        <p:spPr>
          <a:xfrm>
            <a:off x="399375" y="1267350"/>
            <a:ext cx="10677300" cy="4339619"/>
          </a:xfrm>
          <a:prstGeom prst="rect">
            <a:avLst/>
          </a:prstGeom>
          <a:noFill/>
          <a:ln>
            <a:noFill/>
          </a:ln>
        </p:spPr>
        <p:txBody>
          <a:bodyPr spcFirstLastPara="1" wrap="square" lIns="91425" tIns="91425" rIns="91425" bIns="91425" anchor="t" anchorCtr="0">
            <a:spAutoFit/>
          </a:bodyPr>
          <a:lstStyle/>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Γρ</a:t>
            </a:r>
            <a:r>
              <a:rPr lang="en-GB" sz="2000" dirty="0">
                <a:highlight>
                  <a:schemeClr val="lt1"/>
                </a:highlight>
                <a:latin typeface="Calibri"/>
                <a:ea typeface="Calibri"/>
                <a:cs typeface="Calibri"/>
                <a:sym typeface="Calibri"/>
              </a:rPr>
              <a:t>αφειοκρατικές δομές</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Ιερ</a:t>
            </a:r>
            <a:r>
              <a:rPr lang="en-GB" sz="2000" dirty="0">
                <a:highlight>
                  <a:schemeClr val="lt1"/>
                </a:highlight>
                <a:latin typeface="Calibri"/>
                <a:ea typeface="Calibri"/>
                <a:cs typeface="Calibri"/>
                <a:sym typeface="Calibri"/>
              </a:rPr>
              <a:t>αρχικές οργανωτικές δομές</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Λειτουργικές</a:t>
            </a:r>
            <a:r>
              <a:rPr lang="en-GB" sz="2000" dirty="0">
                <a:highlight>
                  <a:schemeClr val="lt1"/>
                </a:highlight>
                <a:latin typeface="Calibri"/>
                <a:ea typeface="Calibri"/>
                <a:cs typeface="Calibri"/>
                <a:sym typeface="Calibri"/>
              </a:rPr>
              <a:t> </a:t>
            </a:r>
            <a:r>
              <a:rPr lang="en-GB" sz="2000" dirty="0" err="1">
                <a:highlight>
                  <a:schemeClr val="lt1"/>
                </a:highlight>
                <a:latin typeface="Calibri"/>
                <a:ea typeface="Calibri"/>
                <a:cs typeface="Calibri"/>
                <a:sym typeface="Calibri"/>
              </a:rPr>
              <a:t>οργ</a:t>
            </a:r>
            <a:r>
              <a:rPr lang="en-GB" sz="2000" dirty="0">
                <a:highlight>
                  <a:schemeClr val="lt1"/>
                </a:highlight>
                <a:latin typeface="Calibri"/>
                <a:ea typeface="Calibri"/>
                <a:cs typeface="Calibri"/>
                <a:sym typeface="Calibri"/>
              </a:rPr>
              <a:t>ανωτικές δομές</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Οργ</a:t>
            </a:r>
            <a:r>
              <a:rPr lang="en-GB" sz="2000" dirty="0">
                <a:highlight>
                  <a:schemeClr val="lt1"/>
                </a:highlight>
                <a:latin typeface="Calibri"/>
                <a:ea typeface="Calibri"/>
                <a:cs typeface="Calibri"/>
                <a:sym typeface="Calibri"/>
              </a:rPr>
              <a:t>ανωτικές δομές τμημάτων</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Δομές</a:t>
            </a:r>
            <a:r>
              <a:rPr lang="en-GB" sz="2000" dirty="0">
                <a:highlight>
                  <a:schemeClr val="lt1"/>
                </a:highlight>
                <a:latin typeface="Calibri"/>
                <a:ea typeface="Calibri"/>
                <a:cs typeface="Calibri"/>
                <a:sym typeface="Calibri"/>
              </a:rPr>
              <a:t> </a:t>
            </a:r>
            <a:r>
              <a:rPr lang="en-GB" sz="2000" dirty="0" err="1">
                <a:highlight>
                  <a:schemeClr val="lt1"/>
                </a:highlight>
                <a:latin typeface="Calibri"/>
                <a:ea typeface="Calibri"/>
                <a:cs typeface="Calibri"/>
                <a:sym typeface="Calibri"/>
              </a:rPr>
              <a:t>μήτρ</a:t>
            </a:r>
            <a:r>
              <a:rPr lang="en-GB" sz="2000" dirty="0">
                <a:highlight>
                  <a:schemeClr val="lt1"/>
                </a:highlight>
                <a:latin typeface="Calibri"/>
                <a:ea typeface="Calibri"/>
                <a:cs typeface="Calibri"/>
                <a:sym typeface="Calibri"/>
              </a:rPr>
              <a:t>ας (matrix structure)</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a:highlight>
                  <a:schemeClr val="lt1"/>
                </a:highlight>
                <a:latin typeface="Calibri"/>
                <a:ea typeface="Calibri"/>
                <a:cs typeface="Calibri"/>
                <a:sym typeface="Calibri"/>
              </a:rPr>
              <a:t>Επίπ</a:t>
            </a:r>
            <a:r>
              <a:rPr lang="en-GB" sz="2000" dirty="0" err="1">
                <a:highlight>
                  <a:schemeClr val="lt1"/>
                </a:highlight>
                <a:latin typeface="Calibri"/>
                <a:ea typeface="Calibri"/>
                <a:cs typeface="Calibri"/>
                <a:sym typeface="Calibri"/>
              </a:rPr>
              <a:t>εδες</a:t>
            </a:r>
            <a:r>
              <a:rPr lang="en-GB" sz="2000" dirty="0">
                <a:highlight>
                  <a:schemeClr val="lt1"/>
                </a:highlight>
                <a:latin typeface="Calibri"/>
                <a:ea typeface="Calibri"/>
                <a:cs typeface="Calibri"/>
                <a:sym typeface="Calibri"/>
              </a:rPr>
              <a:t> </a:t>
            </a:r>
            <a:r>
              <a:rPr lang="en-GB" sz="2000" dirty="0" err="1">
                <a:highlight>
                  <a:schemeClr val="lt1"/>
                </a:highlight>
                <a:latin typeface="Calibri"/>
                <a:ea typeface="Calibri"/>
                <a:cs typeface="Calibri"/>
                <a:sym typeface="Calibri"/>
              </a:rPr>
              <a:t>οργ</a:t>
            </a:r>
            <a:r>
              <a:rPr lang="en-GB" sz="2000" dirty="0">
                <a:highlight>
                  <a:schemeClr val="lt1"/>
                </a:highlight>
                <a:latin typeface="Calibri"/>
                <a:ea typeface="Calibri"/>
                <a:cs typeface="Calibri"/>
                <a:sym typeface="Calibri"/>
              </a:rPr>
              <a:t>ανωτικές δομές</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Κυκλικές</a:t>
            </a:r>
            <a:r>
              <a:rPr lang="en-GB" sz="2000" dirty="0">
                <a:highlight>
                  <a:schemeClr val="lt1"/>
                </a:highlight>
                <a:latin typeface="Calibri"/>
                <a:ea typeface="Calibri"/>
                <a:cs typeface="Calibri"/>
                <a:sym typeface="Calibri"/>
              </a:rPr>
              <a:t> </a:t>
            </a:r>
            <a:r>
              <a:rPr lang="en-GB" sz="2000" dirty="0" err="1">
                <a:highlight>
                  <a:schemeClr val="lt1"/>
                </a:highlight>
                <a:latin typeface="Calibri"/>
                <a:ea typeface="Calibri"/>
                <a:cs typeface="Calibri"/>
                <a:sym typeface="Calibri"/>
              </a:rPr>
              <a:t>οργ</a:t>
            </a:r>
            <a:r>
              <a:rPr lang="en-GB" sz="2000" dirty="0">
                <a:highlight>
                  <a:schemeClr val="lt1"/>
                </a:highlight>
                <a:latin typeface="Calibri"/>
                <a:ea typeface="Calibri"/>
                <a:cs typeface="Calibri"/>
                <a:sym typeface="Calibri"/>
              </a:rPr>
              <a:t>ανωτικές δομές</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Ομ</a:t>
            </a:r>
            <a:r>
              <a:rPr lang="en-GB" sz="2000" dirty="0">
                <a:highlight>
                  <a:schemeClr val="lt1"/>
                </a:highlight>
                <a:latin typeface="Calibri"/>
                <a:ea typeface="Calibri"/>
                <a:cs typeface="Calibri"/>
                <a:sym typeface="Calibri"/>
              </a:rPr>
              <a:t>αδική οργανωτική δομή </a:t>
            </a:r>
            <a:endParaRPr sz="2000" dirty="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dirty="0" err="1">
                <a:highlight>
                  <a:schemeClr val="lt1"/>
                </a:highlight>
                <a:latin typeface="Calibri"/>
                <a:ea typeface="Calibri"/>
                <a:cs typeface="Calibri"/>
                <a:sym typeface="Calibri"/>
              </a:rPr>
              <a:t>Οργ</a:t>
            </a:r>
            <a:r>
              <a:rPr lang="en-GB" sz="2000" dirty="0">
                <a:highlight>
                  <a:schemeClr val="lt1"/>
                </a:highlight>
                <a:latin typeface="Calibri"/>
                <a:ea typeface="Calibri"/>
                <a:cs typeface="Calibri"/>
                <a:sym typeface="Calibri"/>
              </a:rPr>
              <a:t>ανωτική δομή με βάση το δίκτυο</a:t>
            </a:r>
            <a:endParaRPr sz="2000" dirty="0">
              <a:highlight>
                <a:schemeClr val="lt1"/>
              </a:highlight>
              <a:latin typeface="Calibri"/>
              <a:ea typeface="Calibri"/>
              <a:cs typeface="Calibri"/>
              <a:sym typeface="Calibri"/>
            </a:endParaRPr>
          </a:p>
        </p:txBody>
      </p:sp>
      <p:pic>
        <p:nvPicPr>
          <p:cNvPr id="114" name="Google Shape;114;p27"/>
          <p:cNvPicPr preferRelativeResize="0"/>
          <p:nvPr/>
        </p:nvPicPr>
        <p:blipFill>
          <a:blip r:embed="rId3">
            <a:alphaModFix/>
          </a:blip>
          <a:stretch>
            <a:fillRect/>
          </a:stretch>
        </p:blipFill>
        <p:spPr>
          <a:xfrm>
            <a:off x="6602727" y="1853799"/>
            <a:ext cx="4726799" cy="3150423"/>
          </a:xfrm>
          <a:prstGeom prst="rect">
            <a:avLst/>
          </a:prstGeom>
          <a:noFill/>
          <a:ln>
            <a:noFill/>
          </a:ln>
        </p:spPr>
      </p:pic>
    </p:spTree>
    <p:extLst>
      <p:ext uri="{BB962C8B-B14F-4D97-AF65-F5344CB8AC3E}">
        <p14:creationId xmlns:p14="http://schemas.microsoft.com/office/powerpoint/2010/main" val="25459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l-GR" sz="2400" dirty="0">
                <a:highlight>
                  <a:srgbClr val="FFFFFF"/>
                </a:highlight>
              </a:rPr>
              <a:t>Μια</a:t>
            </a:r>
            <a:r>
              <a:rPr lang="en-GB" sz="2400" dirty="0">
                <a:highlight>
                  <a:srgbClr val="FFFFFF"/>
                </a:highlight>
              </a:rPr>
              <a:t> </a:t>
            </a:r>
            <a:r>
              <a:rPr lang="en-GB" sz="2400" b="1" dirty="0" err="1">
                <a:highlight>
                  <a:srgbClr val="FFFFFF"/>
                </a:highlight>
              </a:rPr>
              <a:t>γρ</a:t>
            </a:r>
            <a:r>
              <a:rPr lang="en-GB" sz="2400" b="1" dirty="0">
                <a:highlight>
                  <a:srgbClr val="FFFFFF"/>
                </a:highlight>
              </a:rPr>
              <a:t>αφειοκρατικ</a:t>
            </a:r>
            <a:r>
              <a:rPr lang="el-GR" sz="2400" b="1" dirty="0">
                <a:highlight>
                  <a:srgbClr val="FFFFFF"/>
                </a:highlight>
              </a:rPr>
              <a:t>ή</a:t>
            </a:r>
            <a:r>
              <a:rPr lang="en-GB" sz="2400" b="1" dirty="0">
                <a:highlight>
                  <a:srgbClr val="FFFFFF"/>
                </a:highlight>
              </a:rPr>
              <a:t> </a:t>
            </a:r>
            <a:r>
              <a:rPr lang="el-GR" sz="2400" b="1" dirty="0">
                <a:highlight>
                  <a:srgbClr val="FFFFFF"/>
                </a:highlight>
              </a:rPr>
              <a:t>δομή</a:t>
            </a:r>
            <a:r>
              <a:rPr lang="en-GB" sz="2400" b="1" dirty="0">
                <a:highlight>
                  <a:srgbClr val="FFFFFF"/>
                </a:highlight>
              </a:rPr>
              <a:t> </a:t>
            </a:r>
            <a:r>
              <a:rPr lang="en-GB" sz="2400" dirty="0">
                <a:highlight>
                  <a:srgbClr val="FFFFFF"/>
                </a:highlight>
              </a:rPr>
              <a:t>χαρακτηρίζεται από μια καλά οργανωμένη ιεραρχία που λειτουργεί με μεγάλη τυπικότητα.</a:t>
            </a:r>
            <a:endParaRPr sz="3000" dirty="0">
              <a:solidFill>
                <a:srgbClr val="000000"/>
              </a:solidFill>
            </a:endParaRPr>
          </a:p>
        </p:txBody>
      </p:sp>
      <p:sp>
        <p:nvSpPr>
          <p:cNvPr id="120" name="Google Shape;120;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457200" lvl="0" indent="-342900" algn="just" rtl="0">
              <a:lnSpc>
                <a:spcPct val="100000"/>
              </a:lnSpc>
              <a:spcBef>
                <a:spcPts val="0"/>
              </a:spcBef>
              <a:spcAft>
                <a:spcPts val="0"/>
              </a:spcAft>
              <a:buSzPts val="1800"/>
              <a:buAutoNum type="arabicPeriod"/>
            </a:pPr>
            <a:r>
              <a:rPr lang="en-GB" b="1" dirty="0"/>
              <a:t>Γραφειοκρατικές δομές</a:t>
            </a:r>
            <a:endParaRPr b="1" dirty="0"/>
          </a:p>
        </p:txBody>
      </p:sp>
      <p:sp>
        <p:nvSpPr>
          <p:cNvPr id="121" name="Google Shape;121;p6"/>
          <p:cNvSpPr/>
          <p:nvPr/>
        </p:nvSpPr>
        <p:spPr>
          <a:xfrm>
            <a:off x="2803300" y="2629500"/>
            <a:ext cx="7130400" cy="1599000"/>
          </a:xfrm>
          <a:prstGeom prst="rect">
            <a:avLst/>
          </a:prstGeom>
          <a:solidFill>
            <a:schemeClr val="accent4">
              <a:lumMod val="20000"/>
              <a:lumOff val="8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1" i="0" u="none" strike="noStrike" cap="none" dirty="0">
                <a:solidFill>
                  <a:schemeClr val="tx1"/>
                </a:solidFill>
                <a:latin typeface="Calibri"/>
                <a:ea typeface="Calibri"/>
                <a:cs typeface="Calibri"/>
                <a:sym typeface="Calibri"/>
              </a:rPr>
              <a:t>Παράδειγμα: η ομοσπονδιακή κυβέρνηση των Ηνωμένων Πολιτειών, η οποία διαθέτει δεκάδες διαφορετικά τμήματα και υπηρεσίες, η καθεμία με τον δικό της τομέα ευθύνης.</a:t>
            </a:r>
            <a:endParaRPr sz="2000" b="1" i="0" u="none" strike="noStrike" cap="none" dirty="0">
              <a:solidFill>
                <a:schemeClr val="tx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1707</Words>
  <Application>Microsoft Office PowerPoint</Application>
  <PresentationFormat>Widescreen</PresentationFormat>
  <Paragraphs>94</Paragraphs>
  <Slides>18</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Poppins</vt:lpstr>
      <vt:lpstr>Calibri</vt:lpstr>
      <vt:lpstr>Wingdings</vt:lpstr>
      <vt:lpstr>CARDET Course template</vt:lpstr>
      <vt:lpstr>1_CARDET Course template</vt:lpstr>
      <vt:lpstr>2_CARDET Course template</vt:lpstr>
      <vt:lpstr>Ενότητα 3 Οργανωσιακή διαχείριση</vt:lpstr>
      <vt:lpstr>Δραστηριότητα εξοικείωσης </vt:lpstr>
      <vt:lpstr>Επισκόπηση</vt:lpstr>
      <vt:lpstr>Καθορισμός των οργανωτικών δομών (ΟΚτΠ)</vt:lpstr>
      <vt:lpstr>Καθορισμός των οργανωτικών δομών (ΟΚτΠ) (συνέχεια)</vt:lpstr>
      <vt:lpstr>Καθορισμός των οργανωτικών δομών (ΟΚτΠ) (συνέχεια)</vt:lpstr>
      <vt:lpstr>Τύποι οργανωτικών δομών (ΟΚτΠ)</vt:lpstr>
      <vt:lpstr>Τύποι οργανωτικών δομών (ΟΚτΠ)</vt:lpstr>
      <vt:lpstr>Γραφειοκρατικές δομές</vt:lpstr>
      <vt:lpstr>2. Ιεραρχική οργανωτική δομή</vt:lpstr>
      <vt:lpstr>3. Λειτουργική οργανωτική δομή</vt:lpstr>
      <vt:lpstr>4. Οργανωτική δομή τμημάτων</vt:lpstr>
      <vt:lpstr>5. Δομή μήτρας</vt:lpstr>
      <vt:lpstr>6. Επίπεδη οργανωτική δομή</vt:lpstr>
      <vt:lpstr>7. Κυκλική οργανωτική δομή</vt:lpstr>
      <vt:lpstr>8. Ομαδική οργανωτική δομή</vt:lpstr>
      <vt:lpstr>9. Οργανωτική δομή του δικτύου</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keywords>, docId:694AC6919702B0389CEDC09B43766CBB</cp:keywords>
  <cp:lastModifiedBy>Foteini Sokratous</cp:lastModifiedBy>
  <cp:revision>13</cp:revision>
  <dcterms:created xsi:type="dcterms:W3CDTF">2014-07-11T09:12:14Z</dcterms:created>
  <dcterms:modified xsi:type="dcterms:W3CDTF">2024-03-08T14:21:47Z</dcterms:modified>
</cp:coreProperties>
</file>