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Lst>
  <p:notesMasterIdLst>
    <p:notesMasterId r:id="rId20"/>
  </p:notesMasterIdLst>
  <p:sldIdLst>
    <p:sldId id="27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4" r:id="rId19"/>
  </p:sldIdLst>
  <p:sldSz cx="12192000" cy="6858000"/>
  <p:notesSz cx="6858000" cy="9144000"/>
  <p:embeddedFontLst>
    <p:embeddedFont>
      <p:font typeface="Poppins" panose="00000500000000000000" pitchFamily="2" charset="0"/>
      <p:regular r:id="rId21"/>
      <p:bold r:id="rId22"/>
      <p:italic r:id="rId23"/>
      <p:boldItalic r:id="rId24"/>
    </p:embeddedFont>
    <p:embeddedFont>
      <p:font typeface="Roboto" panose="02000000000000000000" pitchFamily="2" charset="0"/>
      <p:regular r:id="rId25"/>
      <p:bold r:id="rId26"/>
      <p:italic r:id="rId27"/>
      <p:boldItalic r:id="rId28"/>
    </p:embeddedFont>
    <p:embeddedFont>
      <p:font typeface="Roboto Medium"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i1sMEZXiFuXXiFKoGFD5ysr5rj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62" autoAdjust="0"/>
  </p:normalViewPr>
  <p:slideViewPr>
    <p:cSldViewPr snapToGrid="0">
      <p:cViewPr varScale="1">
        <p:scale>
          <a:sx n="113" d="100"/>
          <a:sy n="113" d="100"/>
        </p:scale>
        <p:origin x="19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F91B0-25AB-4DFA-B184-293DD156034C}"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2778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Πηγή εικόνας: https://www.freepik.com/free-photo/top-view-game-domino_5062385.htm#query=Examples%20of%20Controlling%20structures&amp;position=1&amp;from_view=search&amp;track=ais#page=1&amp;query=E&amp;from_query=undefined&amp;position=1&amp;from_view=search&amp;track=ais</a:t>
            </a:r>
            <a:endParaRPr/>
          </a:p>
        </p:txBody>
      </p:sp>
      <p:sp>
        <p:nvSpPr>
          <p:cNvPr id="133" name="Google Shape;13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5ef4c20cbe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Πηγή εικόνας: https://www.freepik.com/free-vector/customer-support-abstract-concept_12084787.htm#query=performance%20management&amp;position=13&amp;from_view=search&amp;track=country_rows_v2</a:t>
            </a:r>
            <a:endParaRPr/>
          </a:p>
        </p:txBody>
      </p:sp>
      <p:sp>
        <p:nvSpPr>
          <p:cNvPr id="140" name="Google Shape;140;g25ef4c20cbe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514350" lvl="0" indent="-241300" algn="just" rtl="0">
              <a:lnSpc>
                <a:spcPct val="90000"/>
              </a:lnSpc>
              <a:spcBef>
                <a:spcPts val="1000"/>
              </a:spcBef>
              <a:spcAft>
                <a:spcPts val="0"/>
              </a:spcAft>
              <a:buClr>
                <a:schemeClr val="dk1"/>
              </a:buClr>
              <a:buSzPts val="1100"/>
              <a:buChar char="•"/>
            </a:pPr>
            <a:r>
              <a:rPr lang="en-GB" sz="1100"/>
              <a:t>Οργανωτικό διάγραμμα: Οι ΟΚΠ μπορούν να χρησιμοποιούν οργανόγραμμα για να καθορίζουν τους ρόλους και τις αρμοδιότητες των εργαζομένων, συμπεριλαμβανομένων των εθελοντών και των μελών του διοικητικού συμβουλίου.</a:t>
            </a:r>
            <a:endParaRPr sz="1100"/>
          </a:p>
          <a:p>
            <a:pPr marL="514350" lvl="0" indent="-241300" algn="just" rtl="0">
              <a:lnSpc>
                <a:spcPct val="90000"/>
              </a:lnSpc>
              <a:spcBef>
                <a:spcPts val="1000"/>
              </a:spcBef>
              <a:spcAft>
                <a:spcPts val="0"/>
              </a:spcAft>
              <a:buClr>
                <a:schemeClr val="dk1"/>
              </a:buClr>
              <a:buSzPts val="1100"/>
              <a:buChar char="•"/>
            </a:pPr>
            <a:r>
              <a:rPr lang="en-GB" sz="1100"/>
              <a:t>Διαχείριση έργων: Οι ΟΚΠ μπορούν να χρησιμοποιούν εργαλεία διαχείρισης έργων για να σχεδιάζουν και να οργανώνουν τα έργα τους, συμπεριλαμβανομένης της ανάθεσης καθηκόντων, των χρονοδιαγραμμάτων και της κατανομής πόρων.</a:t>
            </a:r>
            <a:endParaRPr sz="1100"/>
          </a:p>
          <a:p>
            <a:pPr marL="514350" lvl="0" indent="-241300" algn="just" rtl="0">
              <a:lnSpc>
                <a:spcPct val="90000"/>
              </a:lnSpc>
              <a:spcBef>
                <a:spcPts val="1000"/>
              </a:spcBef>
              <a:spcAft>
                <a:spcPts val="0"/>
              </a:spcAft>
              <a:buClr>
                <a:schemeClr val="dk1"/>
              </a:buClr>
              <a:buSzPts val="1100"/>
              <a:buChar char="•"/>
            </a:pPr>
            <a:r>
              <a:rPr lang="en-GB" sz="1100"/>
              <a:t>Διαχείριση εθελοντών: Οι ΟΚΠ μπορούν να χρησιμοποιούν εργαλεία διαχείρισης εθελοντών για την πρόσληψη, την κατάρτιση και την εποπτεία των εθελοντών, διασφαλίζοντας ότι συμβάλλουν αποτελεσματικά στους στόχους της οργάνωσης.</a:t>
            </a:r>
            <a:endParaRPr sz="1100"/>
          </a:p>
          <a:p>
            <a:pPr marL="514350" lvl="0" indent="-241300" algn="just" rtl="0">
              <a:lnSpc>
                <a:spcPct val="90000"/>
              </a:lnSpc>
              <a:spcBef>
                <a:spcPts val="1000"/>
              </a:spcBef>
              <a:spcAft>
                <a:spcPts val="0"/>
              </a:spcAft>
              <a:buClr>
                <a:schemeClr val="dk1"/>
              </a:buClr>
              <a:buSzPts val="1100"/>
              <a:buChar char="•"/>
            </a:pPr>
            <a:r>
              <a:rPr lang="en-GB" sz="1100"/>
              <a:t>Σχέδιο επικοινωνίας: Οι ΟΚΠ μπορούν να χρησιμοποιούν σχέδια επικοινωνίας για να διασφαλίσουν την αποτελεσματική ροή πληροφοριών εντός του οργανισμού και την ενημέρωση των ενδιαφερόμενων μερών για τις δραστηριότητες και τα αποτελέσματα του οργανισμού.</a:t>
            </a:r>
            <a:endParaRPr sz="1100"/>
          </a:p>
          <a:p>
            <a:pPr marL="514350" lvl="0" indent="-241300" algn="just" rtl="0">
              <a:lnSpc>
                <a:spcPct val="90000"/>
              </a:lnSpc>
              <a:spcBef>
                <a:spcPts val="1000"/>
              </a:spcBef>
              <a:spcAft>
                <a:spcPts val="0"/>
              </a:spcAft>
              <a:buClr>
                <a:schemeClr val="dk1"/>
              </a:buClr>
              <a:buSzPts val="1100"/>
              <a:buChar char="•"/>
            </a:pPr>
            <a:r>
              <a:rPr lang="en-GB" sz="1100"/>
              <a:t>Τυποποιημένες διαδικασίες λειτουργίας (SOPs): Οι ΟΚΠ μπορούν να χρησιμοποιούν ΣΔΠ για να διασφαλίσουν ότι οι δραστηριότητές τους είναι συνεπείς και αποτελεσματικές και για να διασφαλίσουν ότι τα μέλη του προσωπικού ακολουθούν τα καθιερωμένα πρωτόκολλα και διαδικασίες.</a:t>
            </a:r>
            <a:endParaRPr sz="500"/>
          </a:p>
        </p:txBody>
      </p:sp>
      <p:sp>
        <p:nvSpPr>
          <p:cNvPr id="147" name="Google Shape;14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Clr>
                <a:srgbClr val="000000"/>
              </a:buClr>
              <a:buSzPts val="1400"/>
              <a:buFont typeface="Arial"/>
              <a:buNone/>
            </a:pPr>
            <a:r>
              <a:rPr lang="en-GB"/>
              <a:t>Συζητήστε τα οφέλη που μπορεί να επιφέρει ο αποτελεσματικός έλεγχος και η οργάνωση στις ΟΚΠ, όπως η αυξημένη αποδοτικότητα, η καλύτερη χρήση των πόρων, η βελτίωση της λήψης αποφάσεων και η μεγαλύτερη λογοδοσία. Δώστε παραδείγματα ΟΚΠ που έχουν επιτύχει εφαρμόζοντας αποτελεσματικές δομές ελέγχου και οργάνωσης.</a:t>
            </a:r>
            <a:endParaRPr/>
          </a:p>
          <a:p>
            <a:pPr marL="228600" marR="0" lvl="0" indent="0" algn="l" rtl="0">
              <a:lnSpc>
                <a:spcPct val="100000"/>
              </a:lnSpc>
              <a:spcBef>
                <a:spcPts val="0"/>
              </a:spcBef>
              <a:spcAft>
                <a:spcPts val="0"/>
              </a:spcAft>
              <a:buClr>
                <a:srgbClr val="000000"/>
              </a:buClr>
              <a:buSzPts val="1400"/>
              <a:buFont typeface="Arial"/>
              <a:buNone/>
            </a:pPr>
            <a:endParaRPr/>
          </a:p>
          <a:p>
            <a:pPr marL="285750" lvl="0" indent="-260350" algn="just" rtl="0">
              <a:lnSpc>
                <a:spcPct val="150000"/>
              </a:lnSpc>
              <a:spcBef>
                <a:spcPts val="0"/>
              </a:spcBef>
              <a:spcAft>
                <a:spcPts val="0"/>
              </a:spcAft>
              <a:buClr>
                <a:srgbClr val="3B3842"/>
              </a:buClr>
              <a:buSzPts val="1200"/>
              <a:buChar char="•"/>
            </a:pPr>
            <a:r>
              <a:rPr lang="en-GB">
                <a:solidFill>
                  <a:srgbClr val="3B3842"/>
                </a:solidFill>
              </a:rPr>
              <a:t>Βελτιωμένη αποδοτικότητα: Με την εφαρμογή αποτελεσματικών δομών ελέγχου και οργάνωσης, οι ΚΟΑ μπορούν να εξορθολογίσουν τις δραστηριότητές τους και να χρησιμοποιούν τους πόρους πιο αποτελεσματικά, οδηγώντας σε εξοικονόμηση κόστους και αύξηση της παραγωγικότητας.</a:t>
            </a:r>
            <a:endParaRPr sz="1000">
              <a:latin typeface="Arial"/>
              <a:ea typeface="Arial"/>
              <a:cs typeface="Arial"/>
              <a:sym typeface="Arial"/>
            </a:endParaRPr>
          </a:p>
          <a:p>
            <a:pPr marL="285750" lvl="0" indent="-260350" algn="just" rtl="0">
              <a:lnSpc>
                <a:spcPct val="150000"/>
              </a:lnSpc>
              <a:spcBef>
                <a:spcPts val="0"/>
              </a:spcBef>
              <a:spcAft>
                <a:spcPts val="0"/>
              </a:spcAft>
              <a:buClr>
                <a:srgbClr val="3B3842"/>
              </a:buClr>
              <a:buSzPts val="1200"/>
              <a:buChar char="•"/>
            </a:pPr>
            <a:r>
              <a:rPr lang="en-GB">
                <a:solidFill>
                  <a:srgbClr val="3B3842"/>
                </a:solidFill>
              </a:rPr>
              <a:t>Καλύτερη λήψη αποφάσεων: Οι αποτελεσματικές δομές ελέγχου και οργάνωσης παρέχουν στις ΟΚΠ τα δεδομένα και τις πληροφορίες που χρειάζονται για τη λήψη τεκμηριωμένων αποφάσεων σχετικά με τις δραστηριότητες και τη στρατηγική τους.</a:t>
            </a:r>
            <a:endParaRPr sz="1000">
              <a:latin typeface="Arial"/>
              <a:ea typeface="Arial"/>
              <a:cs typeface="Arial"/>
              <a:sym typeface="Arial"/>
            </a:endParaRPr>
          </a:p>
          <a:p>
            <a:pPr marL="285750" lvl="0" indent="-260350" algn="just" rtl="0">
              <a:lnSpc>
                <a:spcPct val="150000"/>
              </a:lnSpc>
              <a:spcBef>
                <a:spcPts val="0"/>
              </a:spcBef>
              <a:spcAft>
                <a:spcPts val="0"/>
              </a:spcAft>
              <a:buClr>
                <a:srgbClr val="3B3842"/>
              </a:buClr>
              <a:buSzPts val="1200"/>
              <a:buChar char="•"/>
            </a:pPr>
            <a:r>
              <a:rPr lang="en-GB">
                <a:solidFill>
                  <a:srgbClr val="3B3842"/>
                </a:solidFill>
              </a:rPr>
              <a:t>Ενισχυμένη λογοδοσία: Οι δομές ελέγχου και οργάνωσης βοηθούν τις ΟΚΠ να παρακολουθούν τις δραστηριότητές τους και να αποδεικνύουν τον αντίκτυπό τους στα ενδιαφερόμενα μέρη, ενισχύοντας τη λογοδοσία και τη διαφάνεια.</a:t>
            </a:r>
            <a:endParaRPr sz="1000">
              <a:latin typeface="Arial"/>
              <a:ea typeface="Arial"/>
              <a:cs typeface="Arial"/>
              <a:sym typeface="Arial"/>
            </a:endParaRPr>
          </a:p>
          <a:p>
            <a:pPr marL="285750" lvl="0" indent="-260350" algn="just" rtl="0">
              <a:lnSpc>
                <a:spcPct val="150000"/>
              </a:lnSpc>
              <a:spcBef>
                <a:spcPts val="0"/>
              </a:spcBef>
              <a:spcAft>
                <a:spcPts val="0"/>
              </a:spcAft>
              <a:buClr>
                <a:srgbClr val="3B3842"/>
              </a:buClr>
              <a:buSzPts val="1200"/>
              <a:buChar char="•"/>
            </a:pPr>
            <a:r>
              <a:rPr lang="en-GB">
                <a:solidFill>
                  <a:srgbClr val="3B3842"/>
                </a:solidFill>
              </a:rPr>
              <a:t>Αυξημένη αποτελεσματικότητα: Οι αποτελεσματικές δομές ελέγχου και οργάνωσης βοηθούν τις ΟΚΠ να επικεντρωθούν στην αποστολή και τους στόχους τους, οδηγώντας σε αυξημένη αποτελεσματικότητα στην επίτευξη των στόχων τους.</a:t>
            </a:r>
            <a:endParaRPr sz="1000">
              <a:latin typeface="Arial"/>
              <a:ea typeface="Arial"/>
              <a:cs typeface="Arial"/>
              <a:sym typeface="Arial"/>
            </a:endParaRPr>
          </a:p>
          <a:p>
            <a:pPr marL="285750" lvl="0" indent="-260350" algn="just" rtl="0">
              <a:lnSpc>
                <a:spcPct val="150000"/>
              </a:lnSpc>
              <a:spcBef>
                <a:spcPts val="0"/>
              </a:spcBef>
              <a:spcAft>
                <a:spcPts val="0"/>
              </a:spcAft>
              <a:buClr>
                <a:srgbClr val="3B3842"/>
              </a:buClr>
              <a:buSzPts val="1200"/>
              <a:buChar char="•"/>
            </a:pPr>
            <a:r>
              <a:rPr lang="en-GB">
                <a:solidFill>
                  <a:srgbClr val="3B3842"/>
                </a:solidFill>
              </a:rPr>
              <a:t>Βελτίωση των σχέσεων με τα ενδιαφερόμενα μέρη: Με την εφαρμογή αποτελεσματικών δομών ελέγχου και οργάνωσης, οι ΟΚΠ μπορούν να συνεργαστούν καλύτερα με τα ενδιαφερόμενα μέρη τους, συμπεριλαμβανομένων των δωρητών, των εθελοντών και των δικαιούχων, οδηγώντας σε ισχυρότερες σχέσεις και μεγαλύτερη υποστήριξη.</a:t>
            </a:r>
            <a:endParaRPr sz="1000">
              <a:latin typeface="Arial"/>
              <a:ea typeface="Arial"/>
              <a:cs typeface="Arial"/>
              <a:sym typeface="Arial"/>
            </a:endParaRPr>
          </a:p>
          <a:p>
            <a:pPr marL="285750" lvl="0" indent="-260350" algn="just" rtl="0">
              <a:lnSpc>
                <a:spcPct val="150000"/>
              </a:lnSpc>
              <a:spcBef>
                <a:spcPts val="0"/>
              </a:spcBef>
              <a:spcAft>
                <a:spcPts val="0"/>
              </a:spcAft>
              <a:buClr>
                <a:srgbClr val="3B3842"/>
              </a:buClr>
              <a:buSzPts val="1200"/>
              <a:buChar char="•"/>
            </a:pPr>
            <a:r>
              <a:rPr lang="en-GB">
                <a:solidFill>
                  <a:srgbClr val="3B3842"/>
                </a:solidFill>
              </a:rPr>
              <a:t>Μεγαλύτερη προσαρμοστικότητα: Οι αποτελεσματικές δομές ελέγχου και οργάνωσης βοηθούν τις ΟΚΠ να ανταποκρίνονται ταχύτερα στις αλλαγές στο περιβάλλον τους, όπως οι αλλαγές στη χρηματοδότηση ή τα αναδυόμενα κοινωνικά ζητήματα, οδηγώντας σε μεγαλύτερη προσαρμοστικότητα και ανθεκτικότητα.</a:t>
            </a:r>
            <a:endParaRPr sz="1000">
              <a:latin typeface="Arial"/>
              <a:ea typeface="Arial"/>
              <a:cs typeface="Arial"/>
              <a:sym typeface="Arial"/>
            </a:endParaRPr>
          </a:p>
          <a:p>
            <a:pPr marL="285750" lvl="0" indent="-260350" algn="just" rtl="0">
              <a:lnSpc>
                <a:spcPct val="150000"/>
              </a:lnSpc>
              <a:spcBef>
                <a:spcPts val="0"/>
              </a:spcBef>
              <a:spcAft>
                <a:spcPts val="0"/>
              </a:spcAft>
              <a:buClr>
                <a:srgbClr val="3B3842"/>
              </a:buClr>
              <a:buSzPts val="1200"/>
              <a:buChar char="•"/>
            </a:pPr>
            <a:r>
              <a:rPr lang="en-GB">
                <a:solidFill>
                  <a:srgbClr val="3B3842"/>
                </a:solidFill>
              </a:rPr>
              <a:t>Ενισχυμένη φήμη: Με την επίδειξη αποτελεσματικών δομών ελέγχου και οργάνωσης, οι ΟΚΠ μπορούν να αποκτήσουν θετική φήμη για τους εαυτούς τους ως καλά διοικούμενες και αξιόπιστες οργανώσεις, οδηγώντας σε αυξημένη υποστήριξη από τα ενδιαφερόμενα μέρη.</a:t>
            </a:r>
            <a:endParaRPr>
              <a:solidFill>
                <a:srgbClr val="3B3842"/>
              </a:solidFill>
            </a:endParaRPr>
          </a:p>
          <a:p>
            <a:pPr marL="0" lvl="0" indent="0" algn="just" rtl="0">
              <a:lnSpc>
                <a:spcPct val="150000"/>
              </a:lnSpc>
              <a:spcBef>
                <a:spcPts val="0"/>
              </a:spcBef>
              <a:spcAft>
                <a:spcPts val="0"/>
              </a:spcAft>
              <a:buNone/>
            </a:pPr>
            <a:endParaRPr>
              <a:solidFill>
                <a:srgbClr val="3B3842"/>
              </a:solidFill>
            </a:endParaRPr>
          </a:p>
          <a:p>
            <a:pPr marL="0" lvl="0" indent="0" algn="just" rtl="0">
              <a:lnSpc>
                <a:spcPct val="150000"/>
              </a:lnSpc>
              <a:spcBef>
                <a:spcPts val="0"/>
              </a:spcBef>
              <a:spcAft>
                <a:spcPts val="0"/>
              </a:spcAft>
              <a:buNone/>
            </a:pPr>
            <a:r>
              <a:rPr lang="en-GB">
                <a:solidFill>
                  <a:srgbClr val="3B3842"/>
                </a:solidFill>
              </a:rPr>
              <a:t>Πηγή εικόνας: https://www.freepik.com/free-vector/corporate-meeting-employees-cartoon-characters-discussing-business-strategy-planning-further-actions-brainstorming-formal-communication-seminar-concept-illustration_11668427.htm#&amp;position=17&amp;from_view=author</a:t>
            </a:r>
            <a:endParaRPr>
              <a:solidFill>
                <a:srgbClr val="3B3842"/>
              </a:solidFill>
            </a:endParaRPr>
          </a:p>
        </p:txBody>
      </p:sp>
      <p:sp>
        <p:nvSpPr>
          <p:cNvPr id="173" name="Google Shape;17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a:t>Παρέχει ορισμένες βέλτιστες πρακτικές για τις ΟΚΠ που πρέπει να λάβουν υπόψη τους κατά την εφαρμογή των δομών ελέγχου και οργάνωσης, όπως η συμμετοχή των ενδιαφερόμενων μερών στη διαδικασία, η χρήση της τεχνολογίας για τον εξορθολογισμό των εργασιών και η υιοθέτηση μιας προσέγγισης συνεχούς βελτίωσης. Δώστε παραδείγματα ΟΣΚ που έχουν εφαρμόσει με επιτυχία αυτές τις βέλτιστες πρακτικές.</a:t>
            </a:r>
            <a:endParaRPr/>
          </a:p>
          <a:p>
            <a:pPr marL="514350" lvl="0" indent="-196850" algn="l" rtl="0">
              <a:lnSpc>
                <a:spcPct val="100000"/>
              </a:lnSpc>
              <a:spcBef>
                <a:spcPts val="0"/>
              </a:spcBef>
              <a:spcAft>
                <a:spcPts val="0"/>
              </a:spcAft>
              <a:buSzPts val="1400"/>
              <a:buFont typeface="Arial"/>
              <a:buNone/>
            </a:pPr>
            <a:endParaRPr i="1"/>
          </a:p>
          <a:p>
            <a:pPr marL="0" lvl="0" indent="0" algn="l" rtl="0">
              <a:lnSpc>
                <a:spcPct val="100000"/>
              </a:lnSpc>
              <a:spcBef>
                <a:spcPts val="0"/>
              </a:spcBef>
              <a:spcAft>
                <a:spcPts val="0"/>
              </a:spcAft>
              <a:buSzPts val="1400"/>
              <a:buNone/>
            </a:pPr>
            <a:r>
              <a:rPr lang="en-GB"/>
              <a:t>Πηγή εικόνας: https://www.freepik.com/free-vector/successful-financial-operation-cash-currency-money-income-credit-approval-savings-insurance-finance-contract-creative-budget-management_11668563.htm#query=best%20practice&amp;position=2&amp;from_view=author</a:t>
            </a:r>
            <a:endParaRPr/>
          </a:p>
        </p:txBody>
      </p:sp>
      <p:sp>
        <p:nvSpPr>
          <p:cNvPr id="180" name="Google Shape;18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5ef4c20cbe_0_8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a:t>Παρέχει ορισμένες βέλτιστες πρακτικές για τις ΟΚΠ που πρέπει να λάβουν υπόψη τους κατά την εφαρμογή των δομών ελέγχου και οργάνωσης, όπως η συμμετοχή των ενδιαφερόμενων μερών στη διαδικασία, η χρήση της τεχνολογίας για τον εξορθολογισμό των εργασιών και η υιοθέτηση μιας προσέγγισης συνεχούς βελτίωσης. Δώστε παραδείγματα ΟΣΚ που έχουν εφαρμόσει με επιτυχία αυτές τις βέλτιστες πρακτικές.</a:t>
            </a:r>
            <a:endParaRPr/>
          </a:p>
          <a:p>
            <a:pPr marL="514350" lvl="0" indent="-196850" algn="l" rtl="0">
              <a:lnSpc>
                <a:spcPct val="100000"/>
              </a:lnSpc>
              <a:spcBef>
                <a:spcPts val="0"/>
              </a:spcBef>
              <a:spcAft>
                <a:spcPts val="0"/>
              </a:spcAft>
              <a:buSzPts val="1400"/>
              <a:buFont typeface="Arial"/>
              <a:buNone/>
            </a:pPr>
            <a:endParaRPr i="1"/>
          </a:p>
          <a:p>
            <a:pPr marL="0" lvl="0" indent="0" algn="l" rtl="0">
              <a:spcBef>
                <a:spcPts val="0"/>
              </a:spcBef>
              <a:spcAft>
                <a:spcPts val="0"/>
              </a:spcAft>
              <a:buClr>
                <a:schemeClr val="dk1"/>
              </a:buClr>
              <a:buSzPts val="1400"/>
              <a:buFont typeface="Arial"/>
              <a:buNone/>
            </a:pPr>
            <a:r>
              <a:rPr lang="en-GB"/>
              <a:t>Πηγή εικόνας: https://www.freepik.com/free-vector/successful-financial-operation-cash-currency-money-income-credit-approval-savings-insurance-finance-contract-creative-budget-management_11668563.htm#query=best%20practice&amp;position=2&amp;from_view=author</a:t>
            </a:r>
            <a:endParaRPr/>
          </a:p>
          <a:p>
            <a:pPr marL="0" lvl="0" indent="0" algn="l" rtl="0">
              <a:lnSpc>
                <a:spcPct val="100000"/>
              </a:lnSpc>
              <a:spcBef>
                <a:spcPts val="0"/>
              </a:spcBef>
              <a:spcAft>
                <a:spcPts val="0"/>
              </a:spcAft>
              <a:buSzPts val="1400"/>
              <a:buNone/>
            </a:pPr>
            <a:endParaRPr/>
          </a:p>
        </p:txBody>
      </p:sp>
      <p:sp>
        <p:nvSpPr>
          <p:cNvPr id="187" name="Google Shape;187;g25ef4c20cbe_0_8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Συνοψίστε τα κύρια σημεία της παρουσίασης και τονίστε τη σημασία του αποτελεσματικού ελέγχου και της οργάνωσης για τις ΟΚΠ.</a:t>
            </a:r>
            <a:endParaRPr/>
          </a:p>
          <a:p>
            <a:pPr marL="457200" marR="0" lvl="0" indent="-228600" algn="l" rtl="0">
              <a:lnSpc>
                <a:spcPct val="100000"/>
              </a:lnSpc>
              <a:spcBef>
                <a:spcPts val="0"/>
              </a:spcBef>
              <a:spcAft>
                <a:spcPts val="0"/>
              </a:spcAft>
              <a:buClr>
                <a:srgbClr val="000000"/>
              </a:buClr>
              <a:buSzPts val="1400"/>
              <a:buFont typeface="Arial"/>
              <a:buNone/>
            </a:pPr>
            <a:r>
              <a:rPr lang="en-GB"/>
              <a:t>Ενθαρρύνετε τις ΟΚΠ να αναλάβουν δράση και να εφαρμόσουν αυτές τις δομές για να επιτύχουν μεγαλύτερη επιτυχία.</a:t>
            </a:r>
            <a:endParaRPr/>
          </a:p>
        </p:txBody>
      </p:sp>
      <p:sp>
        <p:nvSpPr>
          <p:cNvPr id="194" name="Google Shape;19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https://www.brainyquote.com/quotes/a_a_milne_121656</a:t>
            </a:r>
            <a:endParaRPr/>
          </a:p>
        </p:txBody>
      </p:sp>
      <p:sp>
        <p:nvSpPr>
          <p:cNvPr id="93" name="Google Shape;9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SzPts val="1400"/>
              <a:buChar char="●"/>
            </a:pPr>
            <a:r>
              <a:rPr lang="en-GB" dirty="0" err="1"/>
              <a:t>Αν</a:t>
            </a:r>
            <a:r>
              <a:rPr lang="en-GB" dirty="0"/>
              <a:t>απτύξτε μια σαφή δήλωση αποστολής: Η δήλωση αποστολής περιγράφει τον σκοπό του οργανισμού σας και τον αντίκτυπο που θέλει να έχει. Πα</a:t>
            </a:r>
            <a:r>
              <a:rPr lang="en-GB" dirty="0" err="1"/>
              <a:t>ρέχει</a:t>
            </a:r>
            <a:r>
              <a:rPr lang="en-GB" dirty="0"/>
              <a:t> </a:t>
            </a:r>
            <a:r>
              <a:rPr lang="en-GB" dirty="0" err="1"/>
              <a:t>μι</a:t>
            </a:r>
            <a:r>
              <a:rPr lang="en-GB" dirty="0"/>
              <a:t>α σαφή κατεύθυνση και βοηθάει να παραμείνουν όλοι επικεντρωμένοι στον ίδιο στόχο.</a:t>
            </a:r>
            <a:endParaRPr dirty="0"/>
          </a:p>
          <a:p>
            <a:pPr marL="457200" marR="0" lvl="0" indent="-317500" algn="l" rtl="0">
              <a:lnSpc>
                <a:spcPct val="100000"/>
              </a:lnSpc>
              <a:spcBef>
                <a:spcPts val="0"/>
              </a:spcBef>
              <a:spcAft>
                <a:spcPts val="0"/>
              </a:spcAft>
              <a:buSzPts val="1400"/>
              <a:buChar char="●"/>
            </a:pPr>
            <a:r>
              <a:rPr lang="en-GB" dirty="0" err="1"/>
              <a:t>Δημιουργήστε</a:t>
            </a:r>
            <a:r>
              <a:rPr lang="en-GB" dirty="0"/>
              <a:t> </a:t>
            </a:r>
            <a:r>
              <a:rPr lang="en-GB" dirty="0" err="1"/>
              <a:t>μι</a:t>
            </a:r>
            <a:r>
              <a:rPr lang="en-GB" dirty="0"/>
              <a:t>α ισχυρή ηγετική ομάδα: Μια ισχυρή ηγετική ομάδα μπορεί να βοηθήσει στην καθοδήγηση του οργανισμού προς τη σωστή κατεύθυνση και να διασφαλίσει ότι όλοι εργάζονται για τον ίδιο στόχο. </a:t>
            </a:r>
            <a:r>
              <a:rPr lang="en-GB" dirty="0" err="1"/>
              <a:t>Οι</a:t>
            </a:r>
            <a:r>
              <a:rPr lang="en-GB" dirty="0"/>
              <a:t> κα</a:t>
            </a:r>
            <a:r>
              <a:rPr lang="en-GB" dirty="0" err="1"/>
              <a:t>λοί</a:t>
            </a:r>
            <a:r>
              <a:rPr lang="en-GB" dirty="0"/>
              <a:t> </a:t>
            </a:r>
            <a:r>
              <a:rPr lang="en-GB" dirty="0" err="1"/>
              <a:t>ηγέτες</a:t>
            </a:r>
            <a:r>
              <a:rPr lang="en-GB" dirty="0"/>
              <a:t> </a:t>
            </a:r>
            <a:r>
              <a:rPr lang="en-GB" dirty="0" err="1"/>
              <a:t>είν</a:t>
            </a:r>
            <a:r>
              <a:rPr lang="en-GB" dirty="0"/>
              <a:t>αι επίσης απαραίτητοι για την παρακίνηση και την έμπνευση των άλλων.</a:t>
            </a:r>
            <a:endParaRPr dirty="0"/>
          </a:p>
          <a:p>
            <a:pPr marL="457200" marR="0" lvl="0" indent="-317500" algn="l" rtl="0">
              <a:lnSpc>
                <a:spcPct val="100000"/>
              </a:lnSpc>
              <a:spcBef>
                <a:spcPts val="0"/>
              </a:spcBef>
              <a:spcAft>
                <a:spcPts val="0"/>
              </a:spcAft>
              <a:buSzPts val="1400"/>
              <a:buChar char="●"/>
            </a:pPr>
            <a:r>
              <a:rPr lang="en-GB" dirty="0"/>
              <a:t>Κα</a:t>
            </a:r>
            <a:r>
              <a:rPr lang="en-GB" dirty="0" err="1"/>
              <a:t>θορισμός</a:t>
            </a:r>
            <a:r>
              <a:rPr lang="en-GB" dirty="0"/>
              <a:t> </a:t>
            </a:r>
            <a:r>
              <a:rPr lang="en-GB" dirty="0" err="1"/>
              <a:t>ρόλων</a:t>
            </a:r>
            <a:r>
              <a:rPr lang="en-GB" dirty="0"/>
              <a:t> και α</a:t>
            </a:r>
            <a:r>
              <a:rPr lang="en-GB" dirty="0" err="1"/>
              <a:t>ρμοδιοτήτων</a:t>
            </a:r>
            <a:r>
              <a:rPr lang="en-GB" dirty="0"/>
              <a:t>: </a:t>
            </a:r>
            <a:r>
              <a:rPr lang="en-GB" dirty="0" err="1"/>
              <a:t>Κάθε</a:t>
            </a:r>
            <a:r>
              <a:rPr lang="en-GB" dirty="0"/>
              <a:t> </a:t>
            </a:r>
            <a:r>
              <a:rPr lang="en-GB" dirty="0" err="1"/>
              <a:t>μέλος</a:t>
            </a:r>
            <a:r>
              <a:rPr lang="en-GB" dirty="0"/>
              <a:t> </a:t>
            </a:r>
            <a:r>
              <a:rPr lang="en-GB" dirty="0" err="1"/>
              <a:t>του</a:t>
            </a:r>
            <a:r>
              <a:rPr lang="en-GB" dirty="0"/>
              <a:t> </a:t>
            </a:r>
            <a:r>
              <a:rPr lang="en-GB" dirty="0" err="1"/>
              <a:t>οργ</a:t>
            </a:r>
            <a:r>
              <a:rPr lang="en-GB" dirty="0"/>
              <a:t>ανισμού θα πρέπει να έχει σαφώς καθορισμένο ρόλο και ευθύνη. </a:t>
            </a:r>
            <a:r>
              <a:rPr lang="en-GB" dirty="0" err="1"/>
              <a:t>Αυτό</a:t>
            </a:r>
            <a:r>
              <a:rPr lang="en-GB" dirty="0"/>
              <a:t> </a:t>
            </a:r>
            <a:r>
              <a:rPr lang="en-GB" dirty="0" err="1"/>
              <a:t>συμ</a:t>
            </a:r>
            <a:r>
              <a:rPr lang="en-GB" dirty="0"/>
              <a:t>βάλλει στη διασφάλιση ότι όλοι γνωρίζουν τι αναμένεται από αυτούς και αποφεύγεται η επανάληψη των προσπαθειών.</a:t>
            </a:r>
            <a:endParaRPr dirty="0"/>
          </a:p>
          <a:p>
            <a:pPr marL="457200" marR="0" lvl="0" indent="-317500" algn="l" rtl="0">
              <a:lnSpc>
                <a:spcPct val="100000"/>
              </a:lnSpc>
              <a:spcBef>
                <a:spcPts val="0"/>
              </a:spcBef>
              <a:spcAft>
                <a:spcPts val="0"/>
              </a:spcAft>
              <a:buSzPts val="1400"/>
              <a:buChar char="●"/>
            </a:pPr>
            <a:r>
              <a:rPr lang="en-GB" dirty="0"/>
              <a:t>Ανάπ</a:t>
            </a:r>
            <a:r>
              <a:rPr lang="en-GB" dirty="0" err="1"/>
              <a:t>τυξη</a:t>
            </a:r>
            <a:r>
              <a:rPr lang="en-GB" dirty="0"/>
              <a:t> π</a:t>
            </a:r>
            <a:r>
              <a:rPr lang="en-GB" dirty="0" err="1"/>
              <a:t>ολιτικών</a:t>
            </a:r>
            <a:r>
              <a:rPr lang="en-GB" dirty="0"/>
              <a:t> και </a:t>
            </a:r>
            <a:r>
              <a:rPr lang="en-GB" dirty="0" err="1"/>
              <a:t>δι</a:t>
            </a:r>
            <a:r>
              <a:rPr lang="en-GB" dirty="0"/>
              <a:t>αδικασιών: Πολιτικές και διαδικασίες βοηθούν να διασφαλιστεί ότι όλοι ακολουθούν τους ίδιους κανόνες και κατευθυντήριες γραμμές. </a:t>
            </a:r>
            <a:r>
              <a:rPr lang="en-GB" dirty="0" err="1"/>
              <a:t>Αυτό</a:t>
            </a:r>
            <a:r>
              <a:rPr lang="en-GB" dirty="0"/>
              <a:t> μπ</a:t>
            </a:r>
            <a:r>
              <a:rPr lang="en-GB" dirty="0" err="1"/>
              <a:t>ορεί</a:t>
            </a:r>
            <a:r>
              <a:rPr lang="en-GB" dirty="0"/>
              <a:t> να β</a:t>
            </a:r>
            <a:r>
              <a:rPr lang="en-GB" dirty="0" err="1"/>
              <a:t>οηθήσει</a:t>
            </a:r>
            <a:r>
              <a:rPr lang="en-GB" dirty="0"/>
              <a:t> </a:t>
            </a:r>
            <a:r>
              <a:rPr lang="en-GB" dirty="0" err="1"/>
              <a:t>στην</a:t>
            </a:r>
            <a:r>
              <a:rPr lang="en-GB" dirty="0"/>
              <a:t> απ</a:t>
            </a:r>
            <a:r>
              <a:rPr lang="en-GB" dirty="0" err="1"/>
              <a:t>οφυγή</a:t>
            </a:r>
            <a:r>
              <a:rPr lang="en-GB" dirty="0"/>
              <a:t> </a:t>
            </a:r>
            <a:r>
              <a:rPr lang="en-GB" dirty="0" err="1"/>
              <a:t>συγκρούσεων</a:t>
            </a:r>
            <a:r>
              <a:rPr lang="en-GB" dirty="0"/>
              <a:t> και να </a:t>
            </a:r>
            <a:r>
              <a:rPr lang="en-GB" dirty="0" err="1"/>
              <a:t>δι</a:t>
            </a:r>
            <a:r>
              <a:rPr lang="en-GB" dirty="0"/>
              <a:t>ασφαλίσει ότι όλοι εργάζονται για τον ίδιο στόχο.</a:t>
            </a:r>
            <a:endParaRPr dirty="0"/>
          </a:p>
          <a:p>
            <a:pPr marL="457200" marR="0" lvl="0" indent="-317500" algn="l" rtl="0">
              <a:lnSpc>
                <a:spcPct val="100000"/>
              </a:lnSpc>
              <a:spcBef>
                <a:spcPts val="0"/>
              </a:spcBef>
              <a:spcAft>
                <a:spcPts val="0"/>
              </a:spcAft>
              <a:buSzPts val="1400"/>
              <a:buChar char="●"/>
            </a:pPr>
            <a:r>
              <a:rPr lang="en-GB" dirty="0"/>
              <a:t>Παρα</a:t>
            </a:r>
            <a:r>
              <a:rPr lang="en-GB" dirty="0" err="1"/>
              <a:t>κολούθηση</a:t>
            </a:r>
            <a:r>
              <a:rPr lang="en-GB" dirty="0"/>
              <a:t> και α</a:t>
            </a:r>
            <a:r>
              <a:rPr lang="en-GB" dirty="0" err="1"/>
              <a:t>ξιολόγηση</a:t>
            </a:r>
            <a:r>
              <a:rPr lang="en-GB" dirty="0"/>
              <a:t> </a:t>
            </a:r>
            <a:r>
              <a:rPr lang="en-GB" dirty="0" err="1"/>
              <a:t>των</a:t>
            </a:r>
            <a:r>
              <a:rPr lang="en-GB" dirty="0"/>
              <a:t> επ</a:t>
            </a:r>
            <a:r>
              <a:rPr lang="en-GB" dirty="0" err="1"/>
              <a:t>ιδόσεων</a:t>
            </a:r>
            <a:r>
              <a:rPr lang="en-GB" dirty="0"/>
              <a:t>: Η τα</a:t>
            </a:r>
            <a:r>
              <a:rPr lang="en-GB" dirty="0" err="1"/>
              <a:t>κτική</a:t>
            </a:r>
            <a:r>
              <a:rPr lang="en-GB" dirty="0"/>
              <a:t> παρα</a:t>
            </a:r>
            <a:r>
              <a:rPr lang="en-GB" dirty="0" err="1"/>
              <a:t>κολούθηση</a:t>
            </a:r>
            <a:r>
              <a:rPr lang="en-GB" dirty="0"/>
              <a:t> και α</a:t>
            </a:r>
            <a:r>
              <a:rPr lang="en-GB" dirty="0" err="1"/>
              <a:t>ξιολόγηση</a:t>
            </a:r>
            <a:r>
              <a:rPr lang="en-GB" dirty="0"/>
              <a:t> </a:t>
            </a:r>
            <a:r>
              <a:rPr lang="en-GB" dirty="0" err="1"/>
              <a:t>των</a:t>
            </a:r>
            <a:r>
              <a:rPr lang="en-GB" dirty="0"/>
              <a:t> επ</a:t>
            </a:r>
            <a:r>
              <a:rPr lang="en-GB" dirty="0" err="1"/>
              <a:t>ιδόσεων</a:t>
            </a:r>
            <a:r>
              <a:rPr lang="en-GB" dirty="0"/>
              <a:t> μπ</a:t>
            </a:r>
            <a:r>
              <a:rPr lang="en-GB" dirty="0" err="1"/>
              <a:t>ορεί</a:t>
            </a:r>
            <a:r>
              <a:rPr lang="en-GB" dirty="0"/>
              <a:t> να β</a:t>
            </a:r>
            <a:r>
              <a:rPr lang="en-GB" dirty="0" err="1"/>
              <a:t>οηθήσει</a:t>
            </a:r>
            <a:r>
              <a:rPr lang="en-GB" dirty="0"/>
              <a:t> </a:t>
            </a:r>
            <a:r>
              <a:rPr lang="en-GB" dirty="0" err="1"/>
              <a:t>στον</a:t>
            </a:r>
            <a:r>
              <a:rPr lang="en-GB" dirty="0"/>
              <a:t> </a:t>
            </a:r>
            <a:r>
              <a:rPr lang="en-GB" dirty="0" err="1"/>
              <a:t>εντο</a:t>
            </a:r>
            <a:r>
              <a:rPr lang="en-GB" dirty="0"/>
              <a:t>πισμό των τομέων που χρειάζονται βελτίωση και να διασφαλίσει ότι όλοι εργάζονται αποτελεσματικά για την επίτευξη των στόχων του οργανισμού.</a:t>
            </a:r>
            <a:endParaRPr dirty="0"/>
          </a:p>
          <a:p>
            <a:pPr marL="457200" marR="0" lvl="0" indent="-317500" algn="l" rtl="0">
              <a:lnSpc>
                <a:spcPct val="100000"/>
              </a:lnSpc>
              <a:spcBef>
                <a:spcPts val="0"/>
              </a:spcBef>
              <a:spcAft>
                <a:spcPts val="0"/>
              </a:spcAft>
              <a:buSzPts val="1400"/>
              <a:buChar char="●"/>
            </a:pPr>
            <a:r>
              <a:rPr lang="en-GB" dirty="0" err="1"/>
              <a:t>Δημιουργί</a:t>
            </a:r>
            <a:r>
              <a:rPr lang="en-GB" dirty="0"/>
              <a:t>α συνεργασιών και δικτύων: Η οικοδόμηση συνεργασιών και δικτύων με άλλες οργανώσεις μπορεί να βοηθήσει στην αξιοποίηση πόρων και εμπειρογνωμοσύνης, καθώς και στην αύξηση της προβολής και του αντίκτυπου της οργάνωσης.</a:t>
            </a:r>
            <a:endParaRPr dirty="0"/>
          </a:p>
          <a:p>
            <a:pPr marL="457200" marR="0" lvl="0" indent="-317500" algn="l" rtl="0">
              <a:lnSpc>
                <a:spcPct val="100000"/>
              </a:lnSpc>
              <a:spcBef>
                <a:spcPts val="0"/>
              </a:spcBef>
              <a:spcAft>
                <a:spcPts val="0"/>
              </a:spcAft>
              <a:buSzPts val="1400"/>
              <a:buChar char="●"/>
            </a:pPr>
            <a:r>
              <a:rPr lang="en-GB" dirty="0" err="1"/>
              <a:t>Χρησιμο</a:t>
            </a:r>
            <a:r>
              <a:rPr lang="en-GB" dirty="0"/>
              <a:t>ποιήστε αποτελεσματικά την τεχνολογία: Η αποτελεσματική χρήση της τεχνολογίας μπορεί να συμβάλει στον εξορθολογισμό των διαδικασιών, στη βελτίωση της επικοινωνίας και στην αύξηση της αποδοτικότητας.</a:t>
            </a:r>
            <a:endParaRPr dirty="0"/>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r>
              <a:rPr lang="en-GB" dirty="0" err="1"/>
              <a:t>Πηγή</a:t>
            </a:r>
            <a:r>
              <a:rPr lang="en-GB" dirty="0"/>
              <a:t> </a:t>
            </a:r>
            <a:r>
              <a:rPr lang="en-GB" dirty="0" err="1"/>
              <a:t>εικόν</a:t>
            </a:r>
            <a:r>
              <a:rPr lang="en-GB" dirty="0"/>
              <a:t>ας: https://www.freepik.com/free-vector/technical-support-programming-coding_11669310.htm#from_view=detail_author</a:t>
            </a:r>
            <a:endParaRPr dirty="0"/>
          </a:p>
        </p:txBody>
      </p:sp>
      <p:sp>
        <p:nvSpPr>
          <p:cNvPr id="99" name="Google Shape;9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5ef4c20cb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dirty="0" err="1"/>
              <a:t>Αν</a:t>
            </a:r>
            <a:r>
              <a:rPr lang="en-GB" dirty="0"/>
              <a:t>απτύξτε μια σαφή δήλωση αποστολής: Η δήλωση αποστολής περιγράφει τον σκοπό του οργανισμού σας και τον αντίκτυπο που θέλει να έχει. Πα</a:t>
            </a:r>
            <a:r>
              <a:rPr lang="en-GB" dirty="0" err="1"/>
              <a:t>ρέχει</a:t>
            </a:r>
            <a:r>
              <a:rPr lang="en-GB" dirty="0"/>
              <a:t> </a:t>
            </a:r>
            <a:r>
              <a:rPr lang="en-GB" dirty="0" err="1"/>
              <a:t>μι</a:t>
            </a:r>
            <a:r>
              <a:rPr lang="en-GB" dirty="0"/>
              <a:t>α σαφή κατεύθυνση και βοηθάει να παραμείνουν όλοι επικεντρωμένοι στον ίδιο στόχο.</a:t>
            </a:r>
            <a:endParaRPr dirty="0"/>
          </a:p>
          <a:p>
            <a:pPr marL="457200" marR="0" lvl="0" indent="-228600" algn="l" rtl="0">
              <a:lnSpc>
                <a:spcPct val="100000"/>
              </a:lnSpc>
              <a:spcBef>
                <a:spcPts val="0"/>
              </a:spcBef>
              <a:spcAft>
                <a:spcPts val="0"/>
              </a:spcAft>
              <a:buClr>
                <a:srgbClr val="000000"/>
              </a:buClr>
              <a:buSzPts val="1400"/>
              <a:buFont typeface="Arial"/>
              <a:buNone/>
            </a:pPr>
            <a:r>
              <a:rPr lang="en-GB" dirty="0" err="1"/>
              <a:t>Δημιουργήστε</a:t>
            </a:r>
            <a:r>
              <a:rPr lang="en-GB" dirty="0"/>
              <a:t> </a:t>
            </a:r>
            <a:r>
              <a:rPr lang="en-GB" dirty="0" err="1"/>
              <a:t>μι</a:t>
            </a:r>
            <a:r>
              <a:rPr lang="en-GB" dirty="0"/>
              <a:t>α ισχυρή ηγετική ομάδα: Μια ισχυρή ηγετική ομάδα μπορεί να βοηθήσει στην καθοδήγηση του οργανισμού προς τη σωστή κατεύθυνση και να διασφαλίσει ότι όλοι εργάζονται για τον ίδιο στόχο. </a:t>
            </a:r>
            <a:r>
              <a:rPr lang="en-GB" dirty="0" err="1"/>
              <a:t>Οι</a:t>
            </a:r>
            <a:r>
              <a:rPr lang="en-GB" dirty="0"/>
              <a:t> κα</a:t>
            </a:r>
            <a:r>
              <a:rPr lang="en-GB" dirty="0" err="1"/>
              <a:t>λοί</a:t>
            </a:r>
            <a:r>
              <a:rPr lang="en-GB" dirty="0"/>
              <a:t> </a:t>
            </a:r>
            <a:r>
              <a:rPr lang="en-GB" dirty="0" err="1"/>
              <a:t>ηγέτες</a:t>
            </a:r>
            <a:r>
              <a:rPr lang="en-GB" dirty="0"/>
              <a:t> </a:t>
            </a:r>
            <a:r>
              <a:rPr lang="en-GB" dirty="0" err="1"/>
              <a:t>είν</a:t>
            </a:r>
            <a:r>
              <a:rPr lang="en-GB" dirty="0"/>
              <a:t>αι επίσης απαραίτητοι για την παρακίνηση και την έμπνευση των άλλων.</a:t>
            </a:r>
            <a:endParaRPr dirty="0"/>
          </a:p>
          <a:p>
            <a:pPr marL="457200" marR="0" lvl="0" indent="-228600" algn="l" rtl="0">
              <a:lnSpc>
                <a:spcPct val="100000"/>
              </a:lnSpc>
              <a:spcBef>
                <a:spcPts val="0"/>
              </a:spcBef>
              <a:spcAft>
                <a:spcPts val="0"/>
              </a:spcAft>
              <a:buClr>
                <a:srgbClr val="000000"/>
              </a:buClr>
              <a:buSzPts val="1400"/>
              <a:buFont typeface="Arial"/>
              <a:buNone/>
            </a:pPr>
            <a:r>
              <a:rPr lang="en-GB" dirty="0"/>
              <a:t>Κα</a:t>
            </a:r>
            <a:r>
              <a:rPr lang="en-GB" dirty="0" err="1"/>
              <a:t>θορισμός</a:t>
            </a:r>
            <a:r>
              <a:rPr lang="en-GB" dirty="0"/>
              <a:t> </a:t>
            </a:r>
            <a:r>
              <a:rPr lang="en-GB" dirty="0" err="1"/>
              <a:t>ρόλων</a:t>
            </a:r>
            <a:r>
              <a:rPr lang="en-GB" dirty="0"/>
              <a:t> και α</a:t>
            </a:r>
            <a:r>
              <a:rPr lang="en-GB" dirty="0" err="1"/>
              <a:t>ρμοδιοτήτων</a:t>
            </a:r>
            <a:r>
              <a:rPr lang="en-GB" dirty="0"/>
              <a:t>: </a:t>
            </a:r>
            <a:r>
              <a:rPr lang="en-GB" dirty="0" err="1"/>
              <a:t>Κάθε</a:t>
            </a:r>
            <a:r>
              <a:rPr lang="en-GB" dirty="0"/>
              <a:t> </a:t>
            </a:r>
            <a:r>
              <a:rPr lang="en-GB" dirty="0" err="1"/>
              <a:t>μέλος</a:t>
            </a:r>
            <a:r>
              <a:rPr lang="en-GB" dirty="0"/>
              <a:t> </a:t>
            </a:r>
            <a:r>
              <a:rPr lang="en-GB" dirty="0" err="1"/>
              <a:t>του</a:t>
            </a:r>
            <a:r>
              <a:rPr lang="en-GB" dirty="0"/>
              <a:t> </a:t>
            </a:r>
            <a:r>
              <a:rPr lang="en-GB" dirty="0" err="1"/>
              <a:t>οργ</a:t>
            </a:r>
            <a:r>
              <a:rPr lang="en-GB" dirty="0"/>
              <a:t>ανισμού θα πρέπει να έχει σαφώς καθορισμένο ρόλο και ευθύνη. </a:t>
            </a:r>
            <a:r>
              <a:rPr lang="en-GB" dirty="0" err="1"/>
              <a:t>Αυτό</a:t>
            </a:r>
            <a:r>
              <a:rPr lang="en-GB" dirty="0"/>
              <a:t> </a:t>
            </a:r>
            <a:r>
              <a:rPr lang="en-GB" dirty="0" err="1"/>
              <a:t>συμ</a:t>
            </a:r>
            <a:r>
              <a:rPr lang="en-GB" dirty="0"/>
              <a:t>βάλλει στη διασφάλιση ότι όλοι γνωρίζουν τι αναμένεται από αυτούς και αποφεύγεται η επανάληψη των προσπαθειών.</a:t>
            </a:r>
            <a:endParaRPr dirty="0"/>
          </a:p>
          <a:p>
            <a:pPr marL="457200" marR="0" lvl="0" indent="-228600" algn="l" rtl="0">
              <a:lnSpc>
                <a:spcPct val="100000"/>
              </a:lnSpc>
              <a:spcBef>
                <a:spcPts val="0"/>
              </a:spcBef>
              <a:spcAft>
                <a:spcPts val="0"/>
              </a:spcAft>
              <a:buClr>
                <a:srgbClr val="000000"/>
              </a:buClr>
              <a:buSzPts val="1400"/>
              <a:buFont typeface="Arial"/>
              <a:buNone/>
            </a:pPr>
            <a:r>
              <a:rPr lang="en-GB" dirty="0"/>
              <a:t>Ανάπ</a:t>
            </a:r>
            <a:r>
              <a:rPr lang="en-GB" dirty="0" err="1"/>
              <a:t>τυξη</a:t>
            </a:r>
            <a:r>
              <a:rPr lang="en-GB" dirty="0"/>
              <a:t> π</a:t>
            </a:r>
            <a:r>
              <a:rPr lang="en-GB" dirty="0" err="1"/>
              <a:t>ολιτικών</a:t>
            </a:r>
            <a:r>
              <a:rPr lang="en-GB" dirty="0"/>
              <a:t> και </a:t>
            </a:r>
            <a:r>
              <a:rPr lang="en-GB" dirty="0" err="1"/>
              <a:t>δι</a:t>
            </a:r>
            <a:r>
              <a:rPr lang="en-GB" dirty="0"/>
              <a:t>αδικασιών: Πολιτικές και διαδικασίες βοηθούν να διασφαλιστεί ότι όλοι ακολουθούν τους ίδιους κανόνες και κατευθυντήριες γραμμές. </a:t>
            </a:r>
            <a:r>
              <a:rPr lang="en-GB" dirty="0" err="1"/>
              <a:t>Αυτό</a:t>
            </a:r>
            <a:r>
              <a:rPr lang="en-GB" dirty="0"/>
              <a:t> μπ</a:t>
            </a:r>
            <a:r>
              <a:rPr lang="en-GB" dirty="0" err="1"/>
              <a:t>ορεί</a:t>
            </a:r>
            <a:r>
              <a:rPr lang="en-GB" dirty="0"/>
              <a:t> να β</a:t>
            </a:r>
            <a:r>
              <a:rPr lang="en-GB" dirty="0" err="1"/>
              <a:t>οηθήσει</a:t>
            </a:r>
            <a:r>
              <a:rPr lang="en-GB" dirty="0"/>
              <a:t> </a:t>
            </a:r>
            <a:r>
              <a:rPr lang="en-GB" dirty="0" err="1"/>
              <a:t>στην</a:t>
            </a:r>
            <a:r>
              <a:rPr lang="en-GB" dirty="0"/>
              <a:t> απ</a:t>
            </a:r>
            <a:r>
              <a:rPr lang="en-GB" dirty="0" err="1"/>
              <a:t>οφυγή</a:t>
            </a:r>
            <a:r>
              <a:rPr lang="en-GB" dirty="0"/>
              <a:t> </a:t>
            </a:r>
            <a:r>
              <a:rPr lang="en-GB" dirty="0" err="1"/>
              <a:t>συγκρούσεων</a:t>
            </a:r>
            <a:r>
              <a:rPr lang="en-GB" dirty="0"/>
              <a:t> και να </a:t>
            </a:r>
            <a:r>
              <a:rPr lang="en-GB" dirty="0" err="1"/>
              <a:t>δι</a:t>
            </a:r>
            <a:r>
              <a:rPr lang="en-GB" dirty="0"/>
              <a:t>ασφαλίσει ότι όλοι εργάζονται για τον ίδιο στόχο.</a:t>
            </a:r>
            <a:endParaRPr dirty="0"/>
          </a:p>
          <a:p>
            <a:pPr marL="457200" marR="0" lvl="0" indent="-228600" algn="l" rtl="0">
              <a:lnSpc>
                <a:spcPct val="100000"/>
              </a:lnSpc>
              <a:spcBef>
                <a:spcPts val="0"/>
              </a:spcBef>
              <a:spcAft>
                <a:spcPts val="0"/>
              </a:spcAft>
              <a:buClr>
                <a:srgbClr val="000000"/>
              </a:buClr>
              <a:buSzPts val="1400"/>
              <a:buFont typeface="Arial"/>
              <a:buNone/>
            </a:pPr>
            <a:r>
              <a:rPr lang="en-GB" dirty="0"/>
              <a:t>Παρα</a:t>
            </a:r>
            <a:r>
              <a:rPr lang="en-GB" dirty="0" err="1"/>
              <a:t>κολούθηση</a:t>
            </a:r>
            <a:r>
              <a:rPr lang="en-GB" dirty="0"/>
              <a:t> και α</a:t>
            </a:r>
            <a:r>
              <a:rPr lang="en-GB" dirty="0" err="1"/>
              <a:t>ξιολόγηση</a:t>
            </a:r>
            <a:r>
              <a:rPr lang="en-GB" dirty="0"/>
              <a:t> </a:t>
            </a:r>
            <a:r>
              <a:rPr lang="en-GB" dirty="0" err="1"/>
              <a:t>των</a:t>
            </a:r>
            <a:r>
              <a:rPr lang="en-GB" dirty="0"/>
              <a:t> επ</a:t>
            </a:r>
            <a:r>
              <a:rPr lang="en-GB" dirty="0" err="1"/>
              <a:t>ιδόσεων</a:t>
            </a:r>
            <a:r>
              <a:rPr lang="en-GB" dirty="0"/>
              <a:t>: Η τα</a:t>
            </a:r>
            <a:r>
              <a:rPr lang="en-GB" dirty="0" err="1"/>
              <a:t>κτική</a:t>
            </a:r>
            <a:r>
              <a:rPr lang="en-GB" dirty="0"/>
              <a:t> παρα</a:t>
            </a:r>
            <a:r>
              <a:rPr lang="en-GB" dirty="0" err="1"/>
              <a:t>κολούθηση</a:t>
            </a:r>
            <a:r>
              <a:rPr lang="en-GB" dirty="0"/>
              <a:t> και α</a:t>
            </a:r>
            <a:r>
              <a:rPr lang="en-GB" dirty="0" err="1"/>
              <a:t>ξιολόγηση</a:t>
            </a:r>
            <a:r>
              <a:rPr lang="en-GB" dirty="0"/>
              <a:t> </a:t>
            </a:r>
            <a:r>
              <a:rPr lang="en-GB" dirty="0" err="1"/>
              <a:t>των</a:t>
            </a:r>
            <a:r>
              <a:rPr lang="en-GB" dirty="0"/>
              <a:t> επ</a:t>
            </a:r>
            <a:r>
              <a:rPr lang="en-GB" dirty="0" err="1"/>
              <a:t>ιδόσεων</a:t>
            </a:r>
            <a:r>
              <a:rPr lang="en-GB" dirty="0"/>
              <a:t> μπ</a:t>
            </a:r>
            <a:r>
              <a:rPr lang="en-GB" dirty="0" err="1"/>
              <a:t>ορεί</a:t>
            </a:r>
            <a:r>
              <a:rPr lang="en-GB" dirty="0"/>
              <a:t> να β</a:t>
            </a:r>
            <a:r>
              <a:rPr lang="en-GB" dirty="0" err="1"/>
              <a:t>οηθήσει</a:t>
            </a:r>
            <a:r>
              <a:rPr lang="en-GB" dirty="0"/>
              <a:t> </a:t>
            </a:r>
            <a:r>
              <a:rPr lang="en-GB" dirty="0" err="1"/>
              <a:t>στον</a:t>
            </a:r>
            <a:r>
              <a:rPr lang="en-GB" dirty="0"/>
              <a:t> </a:t>
            </a:r>
            <a:r>
              <a:rPr lang="en-GB" dirty="0" err="1"/>
              <a:t>εντο</a:t>
            </a:r>
            <a:r>
              <a:rPr lang="en-GB" dirty="0"/>
              <a:t>πισμό των τομέων που χρειάζονται βελτίωση και να διασφαλίσει ότι όλοι εργάζονται αποτελεσματικά για την επίτευξη των στόχων του οργανισμού.</a:t>
            </a:r>
            <a:endParaRPr dirty="0"/>
          </a:p>
          <a:p>
            <a:pPr marL="457200" marR="0" lvl="0" indent="-228600" algn="l" rtl="0">
              <a:lnSpc>
                <a:spcPct val="100000"/>
              </a:lnSpc>
              <a:spcBef>
                <a:spcPts val="0"/>
              </a:spcBef>
              <a:spcAft>
                <a:spcPts val="0"/>
              </a:spcAft>
              <a:buClr>
                <a:srgbClr val="000000"/>
              </a:buClr>
              <a:buSzPts val="1400"/>
              <a:buFont typeface="Arial"/>
              <a:buNone/>
            </a:pPr>
            <a:r>
              <a:rPr lang="en-GB" dirty="0" err="1"/>
              <a:t>Δημιουργί</a:t>
            </a:r>
            <a:r>
              <a:rPr lang="en-GB" dirty="0"/>
              <a:t>α συνεργασιών και δικτύων: Η οικοδόμηση συνεργασιών και δικτύων με άλλες οργανώσεις μπορεί να βοηθήσει στην αξιοποίηση πόρων και εμπειρογνωμοσύνης, καθώς και στην αύξηση της προβολής και του αντίκτυπου της οργάνωσης.</a:t>
            </a:r>
            <a:endParaRPr dirty="0"/>
          </a:p>
          <a:p>
            <a:pPr marL="457200" marR="0" lvl="0" indent="-228600" algn="l" rtl="0">
              <a:lnSpc>
                <a:spcPct val="100000"/>
              </a:lnSpc>
              <a:spcBef>
                <a:spcPts val="0"/>
              </a:spcBef>
              <a:spcAft>
                <a:spcPts val="0"/>
              </a:spcAft>
              <a:buClr>
                <a:srgbClr val="000000"/>
              </a:buClr>
              <a:buSzPts val="1400"/>
              <a:buFont typeface="Arial"/>
              <a:buNone/>
            </a:pPr>
            <a:r>
              <a:rPr lang="en-GB" dirty="0" err="1"/>
              <a:t>Χρησιμο</a:t>
            </a:r>
            <a:r>
              <a:rPr lang="en-GB" dirty="0"/>
              <a:t>ποιήστε αποτελεσματικά την τεχνολογία: Η αποτελεσματική χρήση της τεχνολογίας μπορεί να συμβάλει στον εξορθολογισμό των διαδικασιών, στη βελτίωση της επικοινωνίας και στην αύξηση της αποδοτικότητας.</a:t>
            </a:r>
            <a:endParaRPr dirty="0"/>
          </a:p>
          <a:p>
            <a:pPr marL="457200" marR="0" lvl="0" indent="-22860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r>
              <a:rPr lang="en-GB" dirty="0" err="1"/>
              <a:t>Πηγή</a:t>
            </a:r>
            <a:r>
              <a:rPr lang="en-GB" dirty="0"/>
              <a:t> </a:t>
            </a:r>
            <a:r>
              <a:rPr lang="en-GB" dirty="0" err="1"/>
              <a:t>γρ</a:t>
            </a:r>
            <a:r>
              <a:rPr lang="en-GB" dirty="0"/>
              <a:t>αφήματος: https://kalyan-city.blogspot.com/2011/07/steps-in-organising-process.html</a:t>
            </a:r>
            <a:endParaRPr dirty="0"/>
          </a:p>
          <a:p>
            <a:pPr marL="0" lvl="0" indent="0" algn="l" rtl="0">
              <a:lnSpc>
                <a:spcPct val="100000"/>
              </a:lnSpc>
              <a:spcBef>
                <a:spcPts val="0"/>
              </a:spcBef>
              <a:spcAft>
                <a:spcPts val="0"/>
              </a:spcAft>
              <a:buSzPts val="1400"/>
              <a:buNone/>
            </a:pPr>
            <a:endParaRPr dirty="0"/>
          </a:p>
        </p:txBody>
      </p:sp>
      <p:sp>
        <p:nvSpPr>
          <p:cNvPr id="106" name="Google Shape;106;g25ef4c20cb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SzPts val="1400"/>
              <a:buChar char="●"/>
            </a:pPr>
            <a:r>
              <a:rPr lang="en-GB" dirty="0" err="1"/>
              <a:t>Αν</a:t>
            </a:r>
            <a:r>
              <a:rPr lang="en-GB" dirty="0"/>
              <a:t>απτύξτε μια σαφή δήλωση αποστολής: Η δήλωση αποστολής περιγράφει τον σκοπό του οργανισμού σας και τον αντίκτυπο που θέλει να έχει. Πα</a:t>
            </a:r>
            <a:r>
              <a:rPr lang="en-GB" dirty="0" err="1"/>
              <a:t>ρέχει</a:t>
            </a:r>
            <a:r>
              <a:rPr lang="en-GB" dirty="0"/>
              <a:t> </a:t>
            </a:r>
            <a:r>
              <a:rPr lang="en-GB" dirty="0" err="1"/>
              <a:t>μι</a:t>
            </a:r>
            <a:r>
              <a:rPr lang="en-GB" dirty="0"/>
              <a:t>α σαφή κατεύθυνση και βοηθάει να παραμείνουν όλοι επικεντρωμένοι στον ίδιο στόχο.</a:t>
            </a:r>
            <a:endParaRPr dirty="0"/>
          </a:p>
          <a:p>
            <a:pPr marL="457200" marR="0" lvl="0" indent="-317500" algn="l" rtl="0">
              <a:lnSpc>
                <a:spcPct val="100000"/>
              </a:lnSpc>
              <a:spcBef>
                <a:spcPts val="0"/>
              </a:spcBef>
              <a:spcAft>
                <a:spcPts val="0"/>
              </a:spcAft>
              <a:buSzPts val="1400"/>
              <a:buChar char="●"/>
            </a:pPr>
            <a:r>
              <a:rPr lang="en-GB" dirty="0" err="1"/>
              <a:t>Δημιουργήστε</a:t>
            </a:r>
            <a:r>
              <a:rPr lang="en-GB" dirty="0"/>
              <a:t> </a:t>
            </a:r>
            <a:r>
              <a:rPr lang="en-GB" dirty="0" err="1"/>
              <a:t>μι</a:t>
            </a:r>
            <a:r>
              <a:rPr lang="en-GB" dirty="0"/>
              <a:t>α ισχυρή ηγετική ομάδα: Μια ισχυρή ηγετική ομάδα μπορεί να βοηθήσει στην καθοδήγηση του οργανισμού προς τη σωστή κατεύθυνση και να διασφαλίσει ότι όλοι εργάζονται για τον ίδιο στόχο. </a:t>
            </a:r>
            <a:r>
              <a:rPr lang="en-GB" dirty="0" err="1"/>
              <a:t>Οι</a:t>
            </a:r>
            <a:r>
              <a:rPr lang="en-GB" dirty="0"/>
              <a:t> κα</a:t>
            </a:r>
            <a:r>
              <a:rPr lang="en-GB" dirty="0" err="1"/>
              <a:t>λοί</a:t>
            </a:r>
            <a:r>
              <a:rPr lang="en-GB" dirty="0"/>
              <a:t> </a:t>
            </a:r>
            <a:r>
              <a:rPr lang="en-GB" dirty="0" err="1"/>
              <a:t>ηγέτες</a:t>
            </a:r>
            <a:r>
              <a:rPr lang="en-GB" dirty="0"/>
              <a:t> </a:t>
            </a:r>
            <a:r>
              <a:rPr lang="en-GB" dirty="0" err="1"/>
              <a:t>είν</a:t>
            </a:r>
            <a:r>
              <a:rPr lang="en-GB" dirty="0"/>
              <a:t>αι επίσης απαραίτητοι για την παρακίνηση και την έμπνευση των άλλων.</a:t>
            </a:r>
            <a:endParaRPr dirty="0"/>
          </a:p>
          <a:p>
            <a:pPr marL="457200" marR="0" lvl="0" indent="-317500" algn="l" rtl="0">
              <a:lnSpc>
                <a:spcPct val="100000"/>
              </a:lnSpc>
              <a:spcBef>
                <a:spcPts val="0"/>
              </a:spcBef>
              <a:spcAft>
                <a:spcPts val="0"/>
              </a:spcAft>
              <a:buSzPts val="1400"/>
              <a:buChar char="●"/>
            </a:pPr>
            <a:r>
              <a:rPr lang="en-GB" dirty="0"/>
              <a:t>Κα</a:t>
            </a:r>
            <a:r>
              <a:rPr lang="en-GB" dirty="0" err="1"/>
              <a:t>θορισμός</a:t>
            </a:r>
            <a:r>
              <a:rPr lang="en-GB" dirty="0"/>
              <a:t> </a:t>
            </a:r>
            <a:r>
              <a:rPr lang="en-GB" dirty="0" err="1"/>
              <a:t>ρόλων</a:t>
            </a:r>
            <a:r>
              <a:rPr lang="en-GB" dirty="0"/>
              <a:t> και α</a:t>
            </a:r>
            <a:r>
              <a:rPr lang="en-GB" dirty="0" err="1"/>
              <a:t>ρμοδιοτήτων</a:t>
            </a:r>
            <a:r>
              <a:rPr lang="en-GB" dirty="0"/>
              <a:t>: </a:t>
            </a:r>
            <a:r>
              <a:rPr lang="en-GB" dirty="0" err="1"/>
              <a:t>Κάθε</a:t>
            </a:r>
            <a:r>
              <a:rPr lang="en-GB" dirty="0"/>
              <a:t> </a:t>
            </a:r>
            <a:r>
              <a:rPr lang="en-GB" dirty="0" err="1"/>
              <a:t>μέλος</a:t>
            </a:r>
            <a:r>
              <a:rPr lang="en-GB" dirty="0"/>
              <a:t> </a:t>
            </a:r>
            <a:r>
              <a:rPr lang="en-GB" dirty="0" err="1"/>
              <a:t>του</a:t>
            </a:r>
            <a:r>
              <a:rPr lang="en-GB" dirty="0"/>
              <a:t> </a:t>
            </a:r>
            <a:r>
              <a:rPr lang="en-GB" dirty="0" err="1"/>
              <a:t>οργ</a:t>
            </a:r>
            <a:r>
              <a:rPr lang="en-GB" dirty="0"/>
              <a:t>ανισμού θα πρέπει να έχει σαφώς καθορισμένο ρόλο και ευθύνη. </a:t>
            </a:r>
            <a:r>
              <a:rPr lang="en-GB" dirty="0" err="1"/>
              <a:t>Αυτό</a:t>
            </a:r>
            <a:r>
              <a:rPr lang="en-GB" dirty="0"/>
              <a:t> </a:t>
            </a:r>
            <a:r>
              <a:rPr lang="en-GB" dirty="0" err="1"/>
              <a:t>συμ</a:t>
            </a:r>
            <a:r>
              <a:rPr lang="en-GB" dirty="0"/>
              <a:t>βάλλει στη διασφάλιση ότι όλοι γνωρίζουν τι αναμένεται από αυτούς και αποφεύγεται η επανάληψη των προσπαθειών.</a:t>
            </a:r>
            <a:endParaRPr dirty="0"/>
          </a:p>
          <a:p>
            <a:pPr marL="457200" marR="0" lvl="0" indent="-317500" algn="l" rtl="0">
              <a:lnSpc>
                <a:spcPct val="100000"/>
              </a:lnSpc>
              <a:spcBef>
                <a:spcPts val="0"/>
              </a:spcBef>
              <a:spcAft>
                <a:spcPts val="0"/>
              </a:spcAft>
              <a:buSzPts val="1400"/>
              <a:buChar char="●"/>
            </a:pPr>
            <a:r>
              <a:rPr lang="en-GB" dirty="0"/>
              <a:t>Ανάπ</a:t>
            </a:r>
            <a:r>
              <a:rPr lang="en-GB" dirty="0" err="1"/>
              <a:t>τυξη</a:t>
            </a:r>
            <a:r>
              <a:rPr lang="en-GB" dirty="0"/>
              <a:t> π</a:t>
            </a:r>
            <a:r>
              <a:rPr lang="en-GB" dirty="0" err="1"/>
              <a:t>ολιτικών</a:t>
            </a:r>
            <a:r>
              <a:rPr lang="en-GB" dirty="0"/>
              <a:t> και </a:t>
            </a:r>
            <a:r>
              <a:rPr lang="en-GB" dirty="0" err="1"/>
              <a:t>δι</a:t>
            </a:r>
            <a:r>
              <a:rPr lang="en-GB" dirty="0"/>
              <a:t>αδικασιών: Πολιτικές και διαδικασίες βοηθούν να διασφαλιστεί ότι όλοι ακολουθούν τους ίδιους κανόνες και κατευθυντήριες γραμμές. </a:t>
            </a:r>
            <a:r>
              <a:rPr lang="en-GB" dirty="0" err="1"/>
              <a:t>Αυτό</a:t>
            </a:r>
            <a:r>
              <a:rPr lang="en-GB" dirty="0"/>
              <a:t> μπ</a:t>
            </a:r>
            <a:r>
              <a:rPr lang="en-GB" dirty="0" err="1"/>
              <a:t>ορεί</a:t>
            </a:r>
            <a:r>
              <a:rPr lang="en-GB" dirty="0"/>
              <a:t> να β</a:t>
            </a:r>
            <a:r>
              <a:rPr lang="en-GB" dirty="0" err="1"/>
              <a:t>οηθήσει</a:t>
            </a:r>
            <a:r>
              <a:rPr lang="en-GB" dirty="0"/>
              <a:t> </a:t>
            </a:r>
            <a:r>
              <a:rPr lang="en-GB" dirty="0" err="1"/>
              <a:t>στην</a:t>
            </a:r>
            <a:r>
              <a:rPr lang="en-GB" dirty="0"/>
              <a:t> απ</a:t>
            </a:r>
            <a:r>
              <a:rPr lang="en-GB" dirty="0" err="1"/>
              <a:t>οφυγή</a:t>
            </a:r>
            <a:r>
              <a:rPr lang="en-GB" dirty="0"/>
              <a:t> </a:t>
            </a:r>
            <a:r>
              <a:rPr lang="en-GB" dirty="0" err="1"/>
              <a:t>συγκρούσεων</a:t>
            </a:r>
            <a:r>
              <a:rPr lang="en-GB" dirty="0"/>
              <a:t> και να </a:t>
            </a:r>
            <a:r>
              <a:rPr lang="en-GB" dirty="0" err="1"/>
              <a:t>δι</a:t>
            </a:r>
            <a:r>
              <a:rPr lang="en-GB" dirty="0"/>
              <a:t>ασφαλίσει ότι όλοι εργάζονται για τον ίδιο στόχο.</a:t>
            </a:r>
            <a:endParaRPr dirty="0"/>
          </a:p>
          <a:p>
            <a:pPr marL="457200" marR="0" lvl="0" indent="-317500" algn="l" rtl="0">
              <a:lnSpc>
                <a:spcPct val="100000"/>
              </a:lnSpc>
              <a:spcBef>
                <a:spcPts val="0"/>
              </a:spcBef>
              <a:spcAft>
                <a:spcPts val="0"/>
              </a:spcAft>
              <a:buSzPts val="1400"/>
              <a:buChar char="●"/>
            </a:pPr>
            <a:r>
              <a:rPr lang="en-GB" dirty="0"/>
              <a:t>Παρα</a:t>
            </a:r>
            <a:r>
              <a:rPr lang="en-GB" dirty="0" err="1"/>
              <a:t>κολούθηση</a:t>
            </a:r>
            <a:r>
              <a:rPr lang="en-GB" dirty="0"/>
              <a:t> και α</a:t>
            </a:r>
            <a:r>
              <a:rPr lang="en-GB" dirty="0" err="1"/>
              <a:t>ξιολόγηση</a:t>
            </a:r>
            <a:r>
              <a:rPr lang="en-GB" dirty="0"/>
              <a:t> </a:t>
            </a:r>
            <a:r>
              <a:rPr lang="en-GB" dirty="0" err="1"/>
              <a:t>των</a:t>
            </a:r>
            <a:r>
              <a:rPr lang="en-GB" dirty="0"/>
              <a:t> επ</a:t>
            </a:r>
            <a:r>
              <a:rPr lang="en-GB" dirty="0" err="1"/>
              <a:t>ιδόσεων</a:t>
            </a:r>
            <a:r>
              <a:rPr lang="en-GB" dirty="0"/>
              <a:t>: Η τα</a:t>
            </a:r>
            <a:r>
              <a:rPr lang="en-GB" dirty="0" err="1"/>
              <a:t>κτική</a:t>
            </a:r>
            <a:r>
              <a:rPr lang="en-GB" dirty="0"/>
              <a:t> παρα</a:t>
            </a:r>
            <a:r>
              <a:rPr lang="en-GB" dirty="0" err="1"/>
              <a:t>κολούθηση</a:t>
            </a:r>
            <a:r>
              <a:rPr lang="en-GB" dirty="0"/>
              <a:t> και α</a:t>
            </a:r>
            <a:r>
              <a:rPr lang="en-GB" dirty="0" err="1"/>
              <a:t>ξιολόγηση</a:t>
            </a:r>
            <a:r>
              <a:rPr lang="en-GB" dirty="0"/>
              <a:t> </a:t>
            </a:r>
            <a:r>
              <a:rPr lang="en-GB" dirty="0" err="1"/>
              <a:t>των</a:t>
            </a:r>
            <a:r>
              <a:rPr lang="en-GB" dirty="0"/>
              <a:t> επ</a:t>
            </a:r>
            <a:r>
              <a:rPr lang="en-GB" dirty="0" err="1"/>
              <a:t>ιδόσεων</a:t>
            </a:r>
            <a:r>
              <a:rPr lang="en-GB" dirty="0"/>
              <a:t> μπ</a:t>
            </a:r>
            <a:r>
              <a:rPr lang="en-GB" dirty="0" err="1"/>
              <a:t>ορεί</a:t>
            </a:r>
            <a:r>
              <a:rPr lang="en-GB" dirty="0"/>
              <a:t> να β</a:t>
            </a:r>
            <a:r>
              <a:rPr lang="en-GB" dirty="0" err="1"/>
              <a:t>οηθήσει</a:t>
            </a:r>
            <a:r>
              <a:rPr lang="en-GB" dirty="0"/>
              <a:t> </a:t>
            </a:r>
            <a:r>
              <a:rPr lang="en-GB" dirty="0" err="1"/>
              <a:t>στον</a:t>
            </a:r>
            <a:r>
              <a:rPr lang="en-GB" dirty="0"/>
              <a:t> </a:t>
            </a:r>
            <a:r>
              <a:rPr lang="en-GB" dirty="0" err="1"/>
              <a:t>εντο</a:t>
            </a:r>
            <a:r>
              <a:rPr lang="en-GB" dirty="0"/>
              <a:t>πισμό των τομέων που χρειάζονται βελτίωση και να διασφαλίσει ότι όλοι εργάζονται αποτελεσματικά για την επίτευξη των στόχων του οργανισμού.</a:t>
            </a:r>
            <a:endParaRPr dirty="0"/>
          </a:p>
          <a:p>
            <a:pPr marL="457200" marR="0" lvl="0" indent="-317500" algn="l" rtl="0">
              <a:lnSpc>
                <a:spcPct val="100000"/>
              </a:lnSpc>
              <a:spcBef>
                <a:spcPts val="0"/>
              </a:spcBef>
              <a:spcAft>
                <a:spcPts val="0"/>
              </a:spcAft>
              <a:buSzPts val="1400"/>
              <a:buChar char="●"/>
            </a:pPr>
            <a:r>
              <a:rPr lang="en-GB" dirty="0" err="1"/>
              <a:t>Δημιουργί</a:t>
            </a:r>
            <a:r>
              <a:rPr lang="en-GB" dirty="0"/>
              <a:t>α συνεργασιών και δικτύων: Η οικοδόμηση συνεργασιών και δικτύων με άλλες οργανώσεις μπορεί να βοηθήσει στην αξιοποίηση πόρων και εμπειρογνωμοσύνης, καθώς και στην αύξηση της προβολής και του αντίκτυπου της οργάνωσης.</a:t>
            </a:r>
            <a:endParaRPr dirty="0"/>
          </a:p>
          <a:p>
            <a:pPr marL="457200" marR="0" lvl="0" indent="-317500" algn="l" rtl="0">
              <a:lnSpc>
                <a:spcPct val="100000"/>
              </a:lnSpc>
              <a:spcBef>
                <a:spcPts val="0"/>
              </a:spcBef>
              <a:spcAft>
                <a:spcPts val="0"/>
              </a:spcAft>
              <a:buSzPts val="1400"/>
              <a:buChar char="●"/>
            </a:pPr>
            <a:r>
              <a:rPr lang="en-GB" dirty="0" err="1"/>
              <a:t>Χρησιμο</a:t>
            </a:r>
            <a:r>
              <a:rPr lang="en-GB" dirty="0"/>
              <a:t>ποιήστε αποτελεσματικά την τεχνολογία: Η αποτελεσματική χρήση της τεχνολογίας μπορεί να συμβάλει στον εξορθολογισμό των διαδικασιών, στη βελτίωση της επικοινωνίας και στην αύξηση της αποδοτικότητας.</a:t>
            </a:r>
            <a:endParaRPr dirty="0"/>
          </a:p>
          <a:p>
            <a:pPr marL="457200" marR="0" lvl="0" indent="0" algn="l" rtl="0">
              <a:lnSpc>
                <a:spcPct val="100000"/>
              </a:lnSpc>
              <a:spcBef>
                <a:spcPts val="0"/>
              </a:spcBef>
              <a:spcAft>
                <a:spcPts val="0"/>
              </a:spcAft>
              <a:buNone/>
            </a:pPr>
            <a:endParaRPr dirty="0"/>
          </a:p>
          <a:p>
            <a:pPr marL="228600" marR="0" lvl="0" indent="0" algn="l" rtl="0">
              <a:lnSpc>
                <a:spcPct val="100000"/>
              </a:lnSpc>
              <a:spcBef>
                <a:spcPts val="0"/>
              </a:spcBef>
              <a:spcAft>
                <a:spcPts val="0"/>
              </a:spcAft>
              <a:buClr>
                <a:srgbClr val="000000"/>
              </a:buClr>
              <a:buSzPts val="1400"/>
              <a:buFont typeface="Arial"/>
              <a:buNone/>
            </a:pPr>
            <a:r>
              <a:rPr lang="en-GB" dirty="0" err="1"/>
              <a:t>Πηγή</a:t>
            </a:r>
            <a:r>
              <a:rPr lang="en-GB" dirty="0"/>
              <a:t> </a:t>
            </a:r>
            <a:r>
              <a:rPr lang="en-GB" dirty="0" err="1"/>
              <a:t>φωτογρ</a:t>
            </a:r>
            <a:r>
              <a:rPr lang="en-GB" dirty="0"/>
              <a:t>αφίας: https://www.lucidchart.com/blog/time-management-at-work</a:t>
            </a:r>
            <a:endParaRPr dirty="0"/>
          </a:p>
          <a:p>
            <a:pPr marL="0" lvl="0" indent="0" algn="l" rtl="0">
              <a:lnSpc>
                <a:spcPct val="100000"/>
              </a:lnSpc>
              <a:spcBef>
                <a:spcPts val="0"/>
              </a:spcBef>
              <a:spcAft>
                <a:spcPts val="0"/>
              </a:spcAft>
              <a:buSzPts val="1400"/>
              <a:buNone/>
            </a:pPr>
            <a:endParaRPr dirty="0"/>
          </a:p>
        </p:txBody>
      </p:sp>
      <p:sp>
        <p:nvSpPr>
          <p:cNvPr id="112" name="Google Shape;11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SzPts val="1400"/>
              <a:buChar char="●"/>
            </a:pPr>
            <a:r>
              <a:rPr lang="en-GB"/>
              <a:t>Αναπτύξτε μια σαφή δήλωση αποστολής: Η δήλωση αποστολής περιγράφει τον σκοπό του οργανισμού σας και τον αντίκτυπο που θέλει να έχει. Παρέχει μια σαφή κατεύθυνση και βοηθάει να παραμείνουν όλοι επικεντρωμένοι στον ίδιο στόχο.</a:t>
            </a:r>
            <a:endParaRPr/>
          </a:p>
          <a:p>
            <a:pPr marL="457200" marR="0" lvl="0" indent="-317500" algn="l" rtl="0">
              <a:lnSpc>
                <a:spcPct val="100000"/>
              </a:lnSpc>
              <a:spcBef>
                <a:spcPts val="0"/>
              </a:spcBef>
              <a:spcAft>
                <a:spcPts val="0"/>
              </a:spcAft>
              <a:buSzPts val="1400"/>
              <a:buChar char="●"/>
            </a:pPr>
            <a:r>
              <a:rPr lang="en-GB"/>
              <a:t>Δημιουργήστε μια ισχυρή ηγετική ομάδα: Μια ισχυρή ηγετική ομάδα μπορεί να βοηθήσει στην καθοδήγηση του οργανισμού προς τη σωστή κατεύθυνση και να διασφαλίσει ότι όλοι εργάζονται για τον ίδιο στόχο. Οι καλοί ηγέτες είναι επίσης απαραίτητοι για την παρακίνηση και την έμπνευση των άλλων.</a:t>
            </a:r>
            <a:endParaRPr/>
          </a:p>
          <a:p>
            <a:pPr marL="457200" marR="0" lvl="0" indent="-317500" algn="l" rtl="0">
              <a:lnSpc>
                <a:spcPct val="100000"/>
              </a:lnSpc>
              <a:spcBef>
                <a:spcPts val="0"/>
              </a:spcBef>
              <a:spcAft>
                <a:spcPts val="0"/>
              </a:spcAft>
              <a:buSzPts val="1400"/>
              <a:buChar char="●"/>
            </a:pPr>
            <a:r>
              <a:rPr lang="en-GB"/>
              <a:t>Καθορισμός ρόλων και αρμοδιοτήτων: Κάθε μέλος του οργανισμού θα πρέπει να έχει σαφώς καθορισμένο ρόλο και ευθύνη. Αυτό συμβάλλει στο να διασφαλιστεί ότι όλοι γνωρίζουν τι αναμένεται από αυτούς και αποφεύγεται η επανάληψη των προσπαθειών.</a:t>
            </a:r>
            <a:endParaRPr/>
          </a:p>
          <a:p>
            <a:pPr marL="457200" marR="0" lvl="0" indent="-317500" algn="l" rtl="0">
              <a:lnSpc>
                <a:spcPct val="100000"/>
              </a:lnSpc>
              <a:spcBef>
                <a:spcPts val="0"/>
              </a:spcBef>
              <a:spcAft>
                <a:spcPts val="0"/>
              </a:spcAft>
              <a:buSzPts val="1400"/>
              <a:buChar char="●"/>
            </a:pPr>
            <a:r>
              <a:rPr lang="en-GB"/>
              <a:t>Ανάπτυξη πολιτικών και διαδικασιών: Πολιτικές και διαδικασίες βοηθούν να διασφαλιστεί ότι όλοι ακολουθούν τους ίδιους κανόνες και κατευθυντήριες γραμμές. Αυτό μπορεί να βοηθήσει στην αποφυγή συγκρούσεων και να διασφαλίσει ότι όλοι εργάζονται για τον ίδιο στόχο.</a:t>
            </a:r>
            <a:endParaRPr/>
          </a:p>
          <a:p>
            <a:pPr marL="457200" marR="0" lvl="0" indent="-317500" algn="l" rtl="0">
              <a:lnSpc>
                <a:spcPct val="100000"/>
              </a:lnSpc>
              <a:spcBef>
                <a:spcPts val="0"/>
              </a:spcBef>
              <a:spcAft>
                <a:spcPts val="0"/>
              </a:spcAft>
              <a:buSzPts val="1400"/>
              <a:buChar char="●"/>
            </a:pPr>
            <a:r>
              <a:rPr lang="en-GB"/>
              <a:t>Παρακολούθηση και αξιολόγηση των επιδόσεων: Η τακτική παρακολούθηση και αξιολόγηση των επιδόσεων μπορεί να βοηθήσει στον εντοπισμό των τομέων που χρειάζονται βελτίωση και να διασφαλίσει ότι όλοι εργάζονται αποτελεσματικά για την επίτευξη των στόχων του οργανισμού.</a:t>
            </a:r>
            <a:endParaRPr/>
          </a:p>
          <a:p>
            <a:pPr marL="457200" marR="0" lvl="0" indent="-317500" algn="l" rtl="0">
              <a:lnSpc>
                <a:spcPct val="100000"/>
              </a:lnSpc>
              <a:spcBef>
                <a:spcPts val="0"/>
              </a:spcBef>
              <a:spcAft>
                <a:spcPts val="0"/>
              </a:spcAft>
              <a:buSzPts val="1400"/>
              <a:buChar char="●"/>
            </a:pPr>
            <a:r>
              <a:rPr lang="en-GB"/>
              <a:t>Δημιουργία συνεργασιών και δικτύων: Η οικοδόμηση συνεργασιών και δικτύων με άλλες οργανώσεις μπορεί να βοηθήσει στην αξιοποίηση πόρων και εμπειρογνωμοσύνης, καθώς και στην αύξηση της προβολής και του αντίκτυπου της οργάνωσης.</a:t>
            </a:r>
            <a:endParaRPr/>
          </a:p>
          <a:p>
            <a:pPr marL="457200" marR="0" lvl="0" indent="-317500" algn="l" rtl="0">
              <a:lnSpc>
                <a:spcPct val="100000"/>
              </a:lnSpc>
              <a:spcBef>
                <a:spcPts val="0"/>
              </a:spcBef>
              <a:spcAft>
                <a:spcPts val="0"/>
              </a:spcAft>
              <a:buSzPts val="1400"/>
              <a:buChar char="●"/>
            </a:pPr>
            <a:r>
              <a:rPr lang="en-GB"/>
              <a:t>Χρησιμοποιήστε αποτελεσματικά την τεχνολογία: Η αποτελεσματική χρήση της τεχνολογίας μπορεί να συμβάλει στον εξορθολογισμό των διαδικασιών, στη βελτίωση της επικοινωνίας και στην αύξηση της αποδοτικότητας.</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GB"/>
              <a:t>Πηγή φωτογραφίας: https://aprika.com/glossary/coordination/</a:t>
            </a:r>
            <a:endParaRPr/>
          </a:p>
          <a:p>
            <a:pPr marL="0" lvl="0" indent="0" algn="l" rtl="0">
              <a:lnSpc>
                <a:spcPct val="100000"/>
              </a:lnSpc>
              <a:spcBef>
                <a:spcPts val="0"/>
              </a:spcBef>
              <a:spcAft>
                <a:spcPts val="0"/>
              </a:spcAft>
              <a:buSzPts val="1400"/>
              <a:buNone/>
            </a:pPr>
            <a:endParaRPr/>
          </a:p>
        </p:txBody>
      </p:sp>
      <p:sp>
        <p:nvSpPr>
          <p:cNvPr id="119" name="Google Shape;11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Πηγή φωτογραφίας: http://www.crowe-associates.co.uk/wp-content/uploads/2014/06/organisation-structure-1.jpg</a:t>
            </a:r>
            <a:endParaRPr/>
          </a:p>
        </p:txBody>
      </p:sp>
      <p:sp>
        <p:nvSpPr>
          <p:cNvPr id="126" name="Google Shape;12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2188573" y="3188147"/>
            <a:ext cx="7832271" cy="1600197"/>
          </a:xfrm>
          <a:prstGeom prst="rect">
            <a:avLst/>
          </a:prstGeom>
        </p:spPr>
        <p:txBody>
          <a:bodyPr anchor="ctr">
            <a:normAutofit/>
          </a:bodyPr>
          <a:lstStyle>
            <a:lvl1pPr algn="ctr">
              <a:defRPr sz="3200">
                <a:solidFill>
                  <a:schemeClr val="accent1"/>
                </a:solidFill>
                <a:latin typeface="+mn-lt"/>
                <a:ea typeface="Roboto Slab" pitchFamily="2" charset="0"/>
              </a:defRPr>
            </a:lvl1pPr>
          </a:lstStyle>
          <a:p>
            <a:r>
              <a:rPr lang="en-US" dirty="0"/>
              <a:t>End Slide</a:t>
            </a:r>
            <a:endParaRPr lang="el-GR" dirty="0"/>
          </a:p>
        </p:txBody>
      </p:sp>
      <p:pic>
        <p:nvPicPr>
          <p:cNvPr id="3" name="Picture 2">
            <a:extLst>
              <a:ext uri="{FF2B5EF4-FFF2-40B4-BE49-F238E27FC236}">
                <a16:creationId xmlns:a16="http://schemas.microsoft.com/office/drawing/2014/main" id="{E5B27FFA-DC85-8789-F6B0-63E931A21F4E}"/>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4572" y="228542"/>
            <a:ext cx="3382856" cy="2620299"/>
          </a:xfrm>
          <a:prstGeom prst="rect">
            <a:avLst/>
          </a:prstGeom>
          <a:noFill/>
          <a:ln>
            <a:noFill/>
          </a:ln>
        </p:spPr>
      </p:pic>
      <p:sp>
        <p:nvSpPr>
          <p:cNvPr id="12" name="TextBox 11">
            <a:extLst>
              <a:ext uri="{FF2B5EF4-FFF2-40B4-BE49-F238E27FC236}">
                <a16:creationId xmlns:a16="http://schemas.microsoft.com/office/drawing/2014/main" id="{F0D85085-CAD9-93F9-66BA-FA273A8D5A08}"/>
              </a:ext>
            </a:extLst>
          </p:cNvPr>
          <p:cNvSpPr txBox="1"/>
          <p:nvPr userDrawn="1"/>
        </p:nvSpPr>
        <p:spPr>
          <a:xfrm>
            <a:off x="3538330" y="5780782"/>
            <a:ext cx="8132740" cy="1077218"/>
          </a:xfrm>
          <a:prstGeom prst="rect">
            <a:avLst/>
          </a:prstGeom>
          <a:noFill/>
        </p:spPr>
        <p:txBody>
          <a:bodyPr wrap="square" rtlCol="0">
            <a:spAutoFit/>
          </a:bodyPr>
          <a:lstStyle/>
          <a:p>
            <a:r>
              <a:rPr lang="en-US" sz="1400" b="0" i="0" kern="1200" dirty="0">
                <a:solidFill>
                  <a:schemeClr val="bg2"/>
                </a:solidFill>
                <a:effectLst/>
                <a:latin typeface="+mn-lt"/>
                <a:ea typeface="+mn-ea"/>
                <a:cs typeface="+mn-cs"/>
              </a:rPr>
              <a:t>The EMERGE: </a:t>
            </a:r>
            <a:r>
              <a:rPr lang="en-US" sz="1400" b="0" i="0" kern="1200" dirty="0" err="1">
                <a:solidFill>
                  <a:schemeClr val="bg2"/>
                </a:solidFill>
                <a:effectLst/>
                <a:latin typeface="+mn-lt"/>
                <a:ea typeface="+mn-ea"/>
                <a:cs typeface="+mn-cs"/>
              </a:rPr>
              <a:t>EMpowERinG</a:t>
            </a:r>
            <a:r>
              <a:rPr lang="en-US" sz="1400" b="0" i="0" kern="1200" dirty="0">
                <a:solidFill>
                  <a:schemeClr val="bg2"/>
                </a:solidFill>
                <a:effectLst/>
                <a:latin typeface="+mn-lt"/>
                <a:ea typeface="+mn-ea"/>
                <a:cs typeface="+mn-cs"/>
              </a:rPr>
              <a:t> civic Engagement and participation project benefits from a grant under the Active Citizens Fund Cyprus </a:t>
            </a:r>
            <a:r>
              <a:rPr lang="en-US" sz="1400" b="0" i="0" kern="1200" dirty="0" err="1">
                <a:solidFill>
                  <a:schemeClr val="bg2"/>
                </a:solidFill>
                <a:effectLst/>
                <a:latin typeface="+mn-lt"/>
                <a:ea typeface="+mn-ea"/>
                <a:cs typeface="+mn-cs"/>
              </a:rPr>
              <a:t>programme,funded</a:t>
            </a:r>
            <a:r>
              <a:rPr lang="en-US" sz="1400" b="0" i="0" kern="1200" dirty="0">
                <a:solidFill>
                  <a:schemeClr val="bg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pic>
        <p:nvPicPr>
          <p:cNvPr id="14" name="Picture 13">
            <a:extLst>
              <a:ext uri="{FF2B5EF4-FFF2-40B4-BE49-F238E27FC236}">
                <a16:creationId xmlns:a16="http://schemas.microsoft.com/office/drawing/2014/main" id="{FADB2553-1790-7930-0462-00B75671622A}"/>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659936" y="5592418"/>
            <a:ext cx="2516506" cy="882412"/>
          </a:xfrm>
          <a:prstGeom prst="rect">
            <a:avLst/>
          </a:prstGeom>
        </p:spPr>
      </p:pic>
    </p:spTree>
    <p:extLst>
      <p:ext uri="{BB962C8B-B14F-4D97-AF65-F5344CB8AC3E}">
        <p14:creationId xmlns:p14="http://schemas.microsoft.com/office/powerpoint/2010/main" val="211225578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3"/>
        <p:cNvGrpSpPr/>
        <p:nvPr/>
      </p:nvGrpSpPr>
      <p:grpSpPr>
        <a:xfrm>
          <a:off x="0" y="0"/>
          <a:ext cx="0" cy="0"/>
          <a:chOff x="0" y="0"/>
          <a:chExt cx="0" cy="0"/>
        </a:xfrm>
      </p:grpSpPr>
      <p:sp>
        <p:nvSpPr>
          <p:cNvPr id="24" name="Google Shape;24;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7"/>
        <p:cNvGrpSpPr/>
        <p:nvPr/>
      </p:nvGrpSpPr>
      <p:grpSpPr>
        <a:xfrm>
          <a:off x="0" y="0"/>
          <a:ext cx="0" cy="0"/>
          <a:chOff x="0" y="0"/>
          <a:chExt cx="0" cy="0"/>
        </a:xfrm>
      </p:grpSpPr>
      <p:sp>
        <p:nvSpPr>
          <p:cNvPr id="28" name="Google Shape;28;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2"/>
        <p:cNvGrpSpPr/>
        <p:nvPr/>
      </p:nvGrpSpPr>
      <p:grpSpPr>
        <a:xfrm>
          <a:off x="0" y="0"/>
          <a:ext cx="0" cy="0"/>
          <a:chOff x="0" y="0"/>
          <a:chExt cx="0" cy="0"/>
        </a:xfrm>
      </p:grpSpPr>
      <p:sp>
        <p:nvSpPr>
          <p:cNvPr id="33" name="Google Shape;33;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36" name="Google Shape;36;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37" name="Google Shape;37;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5" name="Content Placeholder 3"/>
          <p:cNvSpPr>
            <a:spLocks noGrp="1"/>
          </p:cNvSpPr>
          <p:nvPr>
            <p:ph sz="quarter" idx="12" hasCustomPrompt="1"/>
          </p:nvPr>
        </p:nvSpPr>
        <p:spPr>
          <a:xfrm>
            <a:off x="399370" y="1449389"/>
            <a:ext cx="11393260" cy="5096388"/>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2517939103"/>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399369" y="1258817"/>
            <a:ext cx="11393261" cy="500784"/>
          </a:xfrm>
          <a:prstGeom prst="rect">
            <a:avLst/>
          </a:prstGeom>
          <a:noFill/>
        </p:spPr>
        <p:txBody>
          <a:bodyPr lIns="0" tIns="0" rIns="0" bIns="0" anchor="ctr" anchorCtr="0"/>
          <a:lstStyle>
            <a:lvl1pPr>
              <a:defRPr sz="2000" b="1" baseline="0">
                <a:solidFill>
                  <a:schemeClr val="accent3"/>
                </a:solidFill>
                <a:latin typeface="+mn-lt"/>
              </a:defRPr>
            </a:lvl1pPr>
          </a:lstStyle>
          <a:p>
            <a:pPr lvl="0"/>
            <a:r>
              <a:rPr lang="en-US" dirty="0"/>
              <a:t>Subtitle title goes here</a:t>
            </a:r>
            <a:endParaRPr lang="el-GR" dirty="0"/>
          </a:p>
        </p:txBody>
      </p:sp>
      <p:sp>
        <p:nvSpPr>
          <p:cNvPr id="8" name="Content Placeholder 3"/>
          <p:cNvSpPr>
            <a:spLocks noGrp="1"/>
          </p:cNvSpPr>
          <p:nvPr>
            <p:ph sz="quarter" idx="12" hasCustomPrompt="1"/>
          </p:nvPr>
        </p:nvSpPr>
        <p:spPr>
          <a:xfrm>
            <a:off x="399370" y="1994263"/>
            <a:ext cx="11393260" cy="4603389"/>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263553167"/>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5" name="Content Placeholder 3"/>
          <p:cNvSpPr>
            <a:spLocks noGrp="1"/>
          </p:cNvSpPr>
          <p:nvPr>
            <p:ph sz="quarter" idx="11" hasCustomPrompt="1"/>
          </p:nvPr>
        </p:nvSpPr>
        <p:spPr>
          <a:xfrm>
            <a:off x="399370"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6" name="Content Placeholder 3"/>
          <p:cNvSpPr>
            <a:spLocks noGrp="1"/>
          </p:cNvSpPr>
          <p:nvPr>
            <p:ph sz="quarter" idx="12" hasCustomPrompt="1"/>
          </p:nvPr>
        </p:nvSpPr>
        <p:spPr>
          <a:xfrm>
            <a:off x="6273801"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305633109"/>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9370" y="1285794"/>
            <a:ext cx="11393260" cy="506611"/>
          </a:xfrm>
          <a:prstGeom prst="rect">
            <a:avLst/>
          </a:prstGeom>
          <a:noFill/>
        </p:spPr>
        <p:txBody>
          <a:bodyPr lIns="0" tIns="0" rIns="0" bIns="0" anchor="ctr" anchorCtr="0"/>
          <a:lstStyle>
            <a:lvl1pPr marL="0" marR="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b="1" baseline="0">
                <a:solidFill>
                  <a:schemeClr val="accent3"/>
                </a:solidFill>
                <a:latin typeface="+mn-lt"/>
              </a:defRPr>
            </a:lvl1pPr>
          </a:lstStyle>
          <a:p>
            <a:pPr marL="0" marR="0" lvl="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l-GR" dirty="0"/>
          </a:p>
        </p:txBody>
      </p:sp>
      <p:sp>
        <p:nvSpPr>
          <p:cNvPr id="9" name="Content Placeholder 3"/>
          <p:cNvSpPr>
            <a:spLocks noGrp="1"/>
          </p:cNvSpPr>
          <p:nvPr>
            <p:ph sz="quarter" idx="11" hasCustomPrompt="1"/>
          </p:nvPr>
        </p:nvSpPr>
        <p:spPr>
          <a:xfrm>
            <a:off x="399370"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11" name="Content Placeholder 3"/>
          <p:cNvSpPr>
            <a:spLocks noGrp="1"/>
          </p:cNvSpPr>
          <p:nvPr>
            <p:ph sz="quarter" idx="12" hasCustomPrompt="1"/>
          </p:nvPr>
        </p:nvSpPr>
        <p:spPr>
          <a:xfrm>
            <a:off x="6273801"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2430481841"/>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C0E5B-551A-C200-D982-1775550B4D55}"/>
              </a:ext>
            </a:extLst>
          </p:cNvPr>
          <p:cNvPicPr>
            <a:picLocks noChangeAspect="1"/>
          </p:cNvPicPr>
          <p:nvPr userDrawn="1"/>
        </p:nvPicPr>
        <p:blipFill>
          <a:blip r:embed="rId2"/>
          <a:stretch>
            <a:fillRect/>
          </a:stretch>
        </p:blipFill>
        <p:spPr>
          <a:xfrm>
            <a:off x="659935" y="3025833"/>
            <a:ext cx="10595497" cy="2709804"/>
          </a:xfrm>
          <a:prstGeom prst="rect">
            <a:avLst/>
          </a:prstGeom>
        </p:spPr>
      </p:pic>
      <p:sp>
        <p:nvSpPr>
          <p:cNvPr id="2" name="Title 1"/>
          <p:cNvSpPr>
            <a:spLocks noGrp="1"/>
          </p:cNvSpPr>
          <p:nvPr>
            <p:ph type="ctrTitle"/>
          </p:nvPr>
        </p:nvSpPr>
        <p:spPr>
          <a:xfrm>
            <a:off x="5886994" y="447930"/>
            <a:ext cx="6010271" cy="875935"/>
          </a:xfrm>
          <a:prstGeom prst="rect">
            <a:avLst/>
          </a:prstGeom>
          <a:noFill/>
        </p:spPr>
        <p:txBody>
          <a:bodyPr anchor="t">
            <a:normAutofit/>
          </a:bodyPr>
          <a:lstStyle>
            <a:lvl1pPr algn="l">
              <a:defRPr sz="3600" b="1">
                <a:solidFill>
                  <a:schemeClr val="accent3"/>
                </a:solidFill>
                <a:latin typeface="+mn-lt"/>
                <a:ea typeface="Roboto Slab" pitchFamily="2" charset="0"/>
              </a:defRPr>
            </a:lvl1pPr>
          </a:lstStyle>
          <a:p>
            <a:endParaRPr lang="el-GR" dirty="0"/>
          </a:p>
        </p:txBody>
      </p:sp>
      <p:sp>
        <p:nvSpPr>
          <p:cNvPr id="3" name="Subtitle 2"/>
          <p:cNvSpPr>
            <a:spLocks noGrp="1"/>
          </p:cNvSpPr>
          <p:nvPr>
            <p:ph type="subTitle" idx="1"/>
          </p:nvPr>
        </p:nvSpPr>
        <p:spPr>
          <a:xfrm>
            <a:off x="5886994" y="1532311"/>
            <a:ext cx="6010271" cy="632981"/>
          </a:xfrm>
          <a:prstGeom prst="rect">
            <a:avLst/>
          </a:prstGeom>
          <a:noFill/>
        </p:spPr>
        <p:txBody>
          <a:bodyPr lIns="0" tIns="0" rIns="0" bIns="0"/>
          <a:lstStyle>
            <a:lvl1pPr marL="0" indent="0" algn="l">
              <a:buNone/>
              <a:defRPr sz="2400" b="1" baseline="0">
                <a:solidFill>
                  <a:schemeClr val="accent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dirty="0"/>
          </a:p>
        </p:txBody>
      </p:sp>
      <p:pic>
        <p:nvPicPr>
          <p:cNvPr id="6" name="Picture 5">
            <a:extLst>
              <a:ext uri="{FF2B5EF4-FFF2-40B4-BE49-F238E27FC236}">
                <a16:creationId xmlns:a16="http://schemas.microsoft.com/office/drawing/2014/main" id="{B54964F8-121F-57B2-47D8-F86F3B4D4F0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9936" y="1885953"/>
            <a:ext cx="2404998" cy="1862868"/>
          </a:xfrm>
          <a:prstGeom prst="rect">
            <a:avLst/>
          </a:prstGeom>
          <a:noFill/>
          <a:ln>
            <a:noFill/>
          </a:ln>
        </p:spPr>
      </p:pic>
      <p:pic>
        <p:nvPicPr>
          <p:cNvPr id="8" name="Picture 7">
            <a:extLst>
              <a:ext uri="{FF2B5EF4-FFF2-40B4-BE49-F238E27FC236}">
                <a16:creationId xmlns:a16="http://schemas.microsoft.com/office/drawing/2014/main" id="{5C45349E-CFF6-BAE9-0277-9AFEC2E63C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3524" y="2095617"/>
            <a:ext cx="3650673" cy="3650673"/>
          </a:xfrm>
          <a:prstGeom prst="rect">
            <a:avLst/>
          </a:prstGeom>
        </p:spPr>
      </p:pic>
      <p:pic>
        <p:nvPicPr>
          <p:cNvPr id="9" name="Picture 8">
            <a:extLst>
              <a:ext uri="{FF2B5EF4-FFF2-40B4-BE49-F238E27FC236}">
                <a16:creationId xmlns:a16="http://schemas.microsoft.com/office/drawing/2014/main" id="{57EF2A2C-4A0F-40E6-66B7-87D38D7ADA20}"/>
              </a:ext>
            </a:extLst>
          </p:cNvPr>
          <p:cNvPicPr>
            <a:picLocks noChangeAspect="1"/>
          </p:cNvPicPr>
          <p:nvPr userDrawn="1"/>
        </p:nvPicPr>
        <p:blipFill>
          <a:blip r:embed="rId5"/>
          <a:stretch>
            <a:fillRect/>
          </a:stretch>
        </p:blipFill>
        <p:spPr>
          <a:xfrm>
            <a:off x="661070" y="424087"/>
            <a:ext cx="2408472" cy="844530"/>
          </a:xfrm>
          <a:prstGeom prst="rect">
            <a:avLst/>
          </a:prstGeom>
        </p:spPr>
      </p:pic>
      <p:sp>
        <p:nvSpPr>
          <p:cNvPr id="10" name="TextBox 9">
            <a:extLst>
              <a:ext uri="{FF2B5EF4-FFF2-40B4-BE49-F238E27FC236}">
                <a16:creationId xmlns:a16="http://schemas.microsoft.com/office/drawing/2014/main" id="{F0D85085-CAD9-93F9-66BA-FA273A8D5A08}"/>
              </a:ext>
            </a:extLst>
          </p:cNvPr>
          <p:cNvSpPr txBox="1"/>
          <p:nvPr userDrawn="1"/>
        </p:nvSpPr>
        <p:spPr>
          <a:xfrm>
            <a:off x="659935" y="5929501"/>
            <a:ext cx="11011135" cy="846386"/>
          </a:xfrm>
          <a:prstGeom prst="rect">
            <a:avLst/>
          </a:prstGeom>
          <a:noFill/>
        </p:spPr>
        <p:txBody>
          <a:bodyPr wrap="square" rtlCol="0">
            <a:spAutoFit/>
          </a:bodyPr>
          <a:lstStyle/>
          <a:p>
            <a:r>
              <a:rPr lang="en-US" sz="1400" b="0" i="0" kern="1200" dirty="0">
                <a:solidFill>
                  <a:schemeClr val="tx2"/>
                </a:solidFill>
                <a:effectLst/>
                <a:latin typeface="+mn-lt"/>
                <a:ea typeface="+mn-ea"/>
                <a:cs typeface="+mn-cs"/>
              </a:rPr>
              <a:t>The EMERGE: </a:t>
            </a:r>
            <a:r>
              <a:rPr lang="en-US" sz="1400" b="0" i="0" kern="1200" dirty="0" err="1">
                <a:solidFill>
                  <a:schemeClr val="tx2"/>
                </a:solidFill>
                <a:effectLst/>
                <a:latin typeface="+mn-lt"/>
                <a:ea typeface="+mn-ea"/>
                <a:cs typeface="+mn-cs"/>
              </a:rPr>
              <a:t>EMpowERinG</a:t>
            </a:r>
            <a:r>
              <a:rPr lang="en-US" sz="1400" b="0" i="0" kern="1200" dirty="0">
                <a:solidFill>
                  <a:schemeClr val="tx2"/>
                </a:solidFill>
                <a:effectLst/>
                <a:latin typeface="+mn-lt"/>
                <a:ea typeface="+mn-ea"/>
                <a:cs typeface="+mn-cs"/>
              </a:rPr>
              <a:t> civic Engagement and participation project benefits from a grant under the Active Citizens Fund Cyprus </a:t>
            </a:r>
            <a:r>
              <a:rPr lang="en-US" sz="1400" b="0" i="0" kern="1200" dirty="0" err="1">
                <a:solidFill>
                  <a:schemeClr val="tx2"/>
                </a:solidFill>
                <a:effectLst/>
                <a:latin typeface="+mn-lt"/>
                <a:ea typeface="+mn-ea"/>
                <a:cs typeface="+mn-cs"/>
              </a:rPr>
              <a:t>programme,funded</a:t>
            </a:r>
            <a:r>
              <a:rPr lang="en-US" sz="1400" b="0" i="0" kern="1200" dirty="0">
                <a:solidFill>
                  <a:schemeClr val="tx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spTree>
    <p:extLst>
      <p:ext uri="{BB962C8B-B14F-4D97-AF65-F5344CB8AC3E}">
        <p14:creationId xmlns:p14="http://schemas.microsoft.com/office/powerpoint/2010/main" val="272304769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1"/>
            <a:ext cx="12192000" cy="1071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itle Placeholder 7"/>
          <p:cNvSpPr>
            <a:spLocks noGrp="1"/>
          </p:cNvSpPr>
          <p:nvPr>
            <p:ph type="title"/>
          </p:nvPr>
        </p:nvSpPr>
        <p:spPr>
          <a:xfrm>
            <a:off x="399370" y="174449"/>
            <a:ext cx="11393260" cy="675444"/>
          </a:xfrm>
          <a:prstGeom prst="rect">
            <a:avLst/>
          </a:prstGeom>
        </p:spPr>
        <p:txBody>
          <a:bodyPr vert="horz" lIns="0" tIns="0" rIns="0" bIns="0" rtlCol="0" anchor="ctr">
            <a:noAutofit/>
          </a:bodyPr>
          <a:lstStyle/>
          <a:p>
            <a:endParaRPr lang="el-GR" dirty="0"/>
          </a:p>
        </p:txBody>
      </p:sp>
    </p:spTree>
    <p:extLst>
      <p:ext uri="{BB962C8B-B14F-4D97-AF65-F5344CB8AC3E}">
        <p14:creationId xmlns:p14="http://schemas.microsoft.com/office/powerpoint/2010/main" val="225611434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xStyles>
    <p:titleStyle>
      <a:lvl1pPr algn="l" defTabSz="914377" rtl="0" eaLnBrk="1" latinLnBrk="0" hangingPunct="1">
        <a:lnSpc>
          <a:spcPct val="100000"/>
        </a:lnSpc>
        <a:spcBef>
          <a:spcPct val="0"/>
        </a:spcBef>
        <a:buNone/>
        <a:defRPr sz="2800" kern="1200">
          <a:solidFill>
            <a:schemeClr val="bg1"/>
          </a:solidFill>
          <a:latin typeface="+mn-lt"/>
          <a:ea typeface="Roboto Slab" pitchFamily="2" charset="0"/>
          <a:cs typeface="+mj-cs"/>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LCAAivdxVTU"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p1">
            <a:extLst>
              <a:ext uri="{FF2B5EF4-FFF2-40B4-BE49-F238E27FC236}">
                <a16:creationId xmlns:a16="http://schemas.microsoft.com/office/drawing/2014/main" id="{121B42C0-5984-4347-C628-C7A0AB437A24}"/>
              </a:ext>
            </a:extLst>
          </p:cNvPr>
          <p:cNvSpPr/>
          <p:nvPr/>
        </p:nvSpPr>
        <p:spPr>
          <a:xfrm>
            <a:off x="6540041" y="1475363"/>
            <a:ext cx="5357224" cy="732279"/>
          </a:xfrm>
          <a:prstGeom prst="rect">
            <a:avLst/>
          </a:prstGeom>
          <a:solidFill>
            <a:srgbClr val="EB535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7" name="Google Shape;57;p1">
            <a:extLst>
              <a:ext uri="{FF2B5EF4-FFF2-40B4-BE49-F238E27FC236}">
                <a16:creationId xmlns:a16="http://schemas.microsoft.com/office/drawing/2014/main" id="{5CE20CCD-AC04-8396-1352-CB62EF3B894E}"/>
              </a:ext>
            </a:extLst>
          </p:cNvPr>
          <p:cNvSpPr txBox="1">
            <a:spLocks/>
          </p:cNvSpPr>
          <p:nvPr/>
        </p:nvSpPr>
        <p:spPr>
          <a:xfrm>
            <a:off x="6532358" y="486214"/>
            <a:ext cx="6611257" cy="989148"/>
          </a:xfrm>
          <a:prstGeom prst="rect">
            <a:avLst/>
          </a:prstGeom>
          <a:noFill/>
          <a:ln>
            <a:noFill/>
          </a:ln>
        </p:spPr>
        <p:txBody>
          <a:bodyPr spcFirstLastPara="1" vert="horz" wrap="square" lIns="0" tIns="0" rIns="0" bIns="0" rtlCol="0" anchor="t" anchorCtr="0">
            <a:normAutofit/>
          </a:bodyPr>
          <a:lstStyle>
            <a:lvl1pPr algn="l" defTabSz="914377" rtl="0" eaLnBrk="1" latinLnBrk="0" hangingPunct="1">
              <a:lnSpc>
                <a:spcPct val="100000"/>
              </a:lnSpc>
              <a:spcBef>
                <a:spcPct val="0"/>
              </a:spcBef>
              <a:buNone/>
              <a:defRPr sz="3600" b="1" kern="1200">
                <a:solidFill>
                  <a:schemeClr val="accent3"/>
                </a:solidFill>
                <a:latin typeface="+mn-lt"/>
                <a:ea typeface="Roboto Slab" pitchFamily="2" charset="0"/>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l-GR" sz="2000" b="0" i="0" u="none" strike="noStrike" kern="1200" cap="none" spc="0" normalizeH="0" baseline="0" noProof="0" dirty="0">
                <a:ln>
                  <a:noFill/>
                </a:ln>
                <a:solidFill>
                  <a:srgbClr val="187498"/>
                </a:solidFill>
                <a:effectLst/>
                <a:uLnTx/>
                <a:uFillTx/>
                <a:latin typeface="Calibri" panose="020F0502020204030204"/>
                <a:ea typeface="Roboto Slab" pitchFamily="2" charset="0"/>
                <a:cs typeface="+mj-cs"/>
                <a:sym typeface="Arial"/>
              </a:rPr>
              <a:t>Ενότητα 3</a:t>
            </a:r>
            <a:br>
              <a:rPr kumimoji="0" lang="el-GR" sz="2800" b="1" i="0" u="none" strike="noStrike" kern="1200" cap="none" spc="0" normalizeH="0" baseline="0" noProof="0" dirty="0">
                <a:ln>
                  <a:noFill/>
                </a:ln>
                <a:solidFill>
                  <a:srgbClr val="187498"/>
                </a:solidFill>
                <a:effectLst/>
                <a:uLnTx/>
                <a:uFillTx/>
                <a:latin typeface="Calibri" panose="020F0502020204030204"/>
                <a:ea typeface="Roboto Slab" pitchFamily="2" charset="0"/>
                <a:cs typeface="+mj-cs"/>
                <a:sym typeface="Arial"/>
              </a:rPr>
            </a:br>
            <a:r>
              <a:rPr kumimoji="0" lang="el-GR" sz="2800" b="1" i="0" u="none" strike="noStrike" kern="1200" cap="none" spc="0" normalizeH="0" baseline="0" noProof="0" dirty="0" err="1">
                <a:ln>
                  <a:noFill/>
                </a:ln>
                <a:solidFill>
                  <a:srgbClr val="187498"/>
                </a:solidFill>
                <a:effectLst/>
                <a:uLnTx/>
                <a:uFillTx/>
                <a:latin typeface="Calibri" panose="020F0502020204030204"/>
                <a:ea typeface="Roboto Slab" pitchFamily="2" charset="0"/>
                <a:cs typeface="+mj-cs"/>
                <a:sym typeface="Arial"/>
              </a:rPr>
              <a:t>Οργανωσιακή</a:t>
            </a:r>
            <a:r>
              <a:rPr kumimoji="0" lang="el-GR" sz="2800" b="1" i="0" u="none" strike="noStrike" kern="1200" cap="none" spc="0" normalizeH="0" baseline="0" noProof="0" dirty="0">
                <a:ln>
                  <a:noFill/>
                </a:ln>
                <a:solidFill>
                  <a:srgbClr val="187498"/>
                </a:solidFill>
                <a:effectLst/>
                <a:uLnTx/>
                <a:uFillTx/>
                <a:latin typeface="Calibri" panose="020F0502020204030204"/>
                <a:ea typeface="Roboto Slab" pitchFamily="2" charset="0"/>
                <a:cs typeface="+mj-cs"/>
                <a:sym typeface="Arial"/>
              </a:rPr>
              <a:t> διαχείριση</a:t>
            </a:r>
          </a:p>
        </p:txBody>
      </p:sp>
      <p:sp>
        <p:nvSpPr>
          <p:cNvPr id="4" name="Google Shape;58;p1">
            <a:extLst>
              <a:ext uri="{FF2B5EF4-FFF2-40B4-BE49-F238E27FC236}">
                <a16:creationId xmlns:a16="http://schemas.microsoft.com/office/drawing/2014/main" id="{30E96EC0-2A61-30F7-7E18-6F57CC61F185}"/>
              </a:ext>
            </a:extLst>
          </p:cNvPr>
          <p:cNvSpPr txBox="1">
            <a:spLocks noGrp="1"/>
          </p:cNvSpPr>
          <p:nvPr>
            <p:ph type="subTitle" idx="1"/>
          </p:nvPr>
        </p:nvSpPr>
        <p:spPr>
          <a:xfrm>
            <a:off x="6725921" y="1676945"/>
            <a:ext cx="5357224" cy="329114"/>
          </a:xfrm>
          <a:prstGeom prst="rect">
            <a:avLst/>
          </a:prstGeom>
          <a:noFill/>
          <a:ln>
            <a:noFill/>
          </a:ln>
        </p:spPr>
        <p:txBody>
          <a:bodyPr spcFirstLastPara="1" wrap="square" lIns="0" tIns="0" rIns="0" bIns="0" anchor="t" anchorCtr="0">
            <a:noAutofit/>
          </a:bodyPr>
          <a:lstStyle/>
          <a:p>
            <a:pPr lvl="0">
              <a:spcBef>
                <a:spcPts val="0"/>
              </a:spcBef>
            </a:pPr>
            <a:r>
              <a:rPr lang="el-GR" sz="2200" dirty="0" err="1">
                <a:solidFill>
                  <a:schemeClr val="lt1"/>
                </a:solidFill>
              </a:rPr>
              <a:t>Υποε</a:t>
            </a:r>
            <a:r>
              <a:rPr lang="en-GB" sz="2200" dirty="0" err="1">
                <a:solidFill>
                  <a:schemeClr val="lt1"/>
                </a:solidFill>
              </a:rPr>
              <a:t>νότητ</a:t>
            </a:r>
            <a:r>
              <a:rPr lang="en-GB" sz="2200" dirty="0">
                <a:solidFill>
                  <a:schemeClr val="lt1"/>
                </a:solidFill>
              </a:rPr>
              <a:t>α 2: Έλεγχος και οργάνωση</a:t>
            </a:r>
          </a:p>
        </p:txBody>
      </p:sp>
    </p:spTree>
    <p:extLst>
      <p:ext uri="{BB962C8B-B14F-4D97-AF65-F5344CB8AC3E}">
        <p14:creationId xmlns:p14="http://schemas.microsoft.com/office/powerpoint/2010/main" val="1673139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body" idx="1"/>
          </p:nvPr>
        </p:nvSpPr>
        <p:spPr>
          <a:xfrm>
            <a:off x="136928" y="1223585"/>
            <a:ext cx="6947175" cy="3861163"/>
          </a:xfrm>
          <a:prstGeom prst="rect">
            <a:avLst/>
          </a:prstGeom>
          <a:noFill/>
          <a:ln>
            <a:noFill/>
          </a:ln>
        </p:spPr>
        <p:txBody>
          <a:bodyPr spcFirstLastPara="1" wrap="square" lIns="0" tIns="0" rIns="0" bIns="0" anchor="t" anchorCtr="0">
            <a:noAutofit/>
          </a:bodyPr>
          <a:lstStyle/>
          <a:p>
            <a:pPr marL="514350" lvl="0" indent="-285750" algn="just" rtl="0">
              <a:lnSpc>
                <a:spcPct val="150000"/>
              </a:lnSpc>
              <a:spcBef>
                <a:spcPts val="1000"/>
              </a:spcBef>
              <a:spcAft>
                <a:spcPts val="0"/>
              </a:spcAft>
              <a:buSzPts val="1800"/>
              <a:buFont typeface="Wingdings" panose="05000000000000000000" pitchFamily="2" charset="2"/>
              <a:buChar char="§"/>
            </a:pPr>
            <a:r>
              <a:rPr lang="en-GB" b="1" dirty="0"/>
              <a:t>Προϋπολογισμός: </a:t>
            </a:r>
            <a:r>
              <a:rPr lang="en-GB" dirty="0"/>
              <a:t>Οι ΟΚ</a:t>
            </a:r>
            <a:r>
              <a:rPr lang="el-GR" dirty="0"/>
              <a:t>τ</a:t>
            </a:r>
            <a:r>
              <a:rPr lang="en-GB" dirty="0"/>
              <a:t>Π μπορούν να </a:t>
            </a:r>
            <a:r>
              <a:rPr lang="en-GB" dirty="0" err="1"/>
              <a:t>χρησιμο</a:t>
            </a:r>
            <a:r>
              <a:rPr lang="en-GB" dirty="0"/>
              <a:t>ποιούν προϋπολογισμούς</a:t>
            </a:r>
            <a:r>
              <a:rPr lang="el-GR" dirty="0"/>
              <a:t>,</a:t>
            </a:r>
            <a:r>
              <a:rPr lang="en-GB" dirty="0"/>
              <a:t> για να ελέγχουν και να παρακολουθούν τις οικονομικές τους επιδόσεις και να διασφαλίζουν ότι κατανέμουν αποτελεσματικά τους πόρους.</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b="1" dirty="0"/>
              <a:t>Διαχείριση επιχορηγήσεων: </a:t>
            </a:r>
            <a:r>
              <a:rPr lang="en-GB" dirty="0"/>
              <a:t>Οι ΟΚ</a:t>
            </a:r>
            <a:r>
              <a:rPr lang="el-GR" dirty="0"/>
              <a:t>τ</a:t>
            </a:r>
            <a:r>
              <a:rPr lang="en-GB" dirty="0"/>
              <a:t>Π μπορούν να χρησιμοποιούν συστήματα διαχείρισης επιχορηγήσεων</a:t>
            </a:r>
            <a:r>
              <a:rPr lang="el-GR" dirty="0"/>
              <a:t>,</a:t>
            </a:r>
            <a:r>
              <a:rPr lang="en-GB" dirty="0"/>
              <a:t> για να παρακολουθούν την πρόοδο των έργων τους και να διασφαλίζουν ότι ανταποκρίνονται στους στόχους των χρηματοδοτών τους.</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b="1" dirty="0"/>
              <a:t>Μέτρηση επιπτώσεων: </a:t>
            </a:r>
            <a:r>
              <a:rPr lang="en-GB" dirty="0" err="1"/>
              <a:t>Οι</a:t>
            </a:r>
            <a:r>
              <a:rPr lang="en-GB" dirty="0"/>
              <a:t> ΟΚ</a:t>
            </a:r>
            <a:r>
              <a:rPr lang="el-GR" dirty="0"/>
              <a:t>τ</a:t>
            </a:r>
            <a:r>
              <a:rPr lang="en-GB" dirty="0"/>
              <a:t>Π μπορούν να χρησιμοποιούν εργαλεία μέτρησης του αντικτύπου</a:t>
            </a:r>
            <a:r>
              <a:rPr lang="el-GR" dirty="0"/>
              <a:t>,</a:t>
            </a:r>
            <a:r>
              <a:rPr lang="en-GB" dirty="0"/>
              <a:t> για να αξιολογούν τα αποτελέσματα των έργων και των προγραμμάτων τους και να κάνουν αλλαγές όπου χρειάζεται.</a:t>
            </a:r>
            <a:endParaRPr dirty="0"/>
          </a:p>
          <a:p>
            <a:pPr marL="628650" lvl="0" indent="-285750" algn="just" rtl="0">
              <a:lnSpc>
                <a:spcPct val="90000"/>
              </a:lnSpc>
              <a:spcBef>
                <a:spcPts val="1000"/>
              </a:spcBef>
              <a:spcAft>
                <a:spcPts val="0"/>
              </a:spcAft>
              <a:buSzPts val="1800"/>
              <a:buFont typeface="Wingdings" panose="05000000000000000000" pitchFamily="2" charset="2"/>
              <a:buChar char="§"/>
            </a:pPr>
            <a:endParaRPr dirty="0"/>
          </a:p>
        </p:txBody>
      </p:sp>
      <p:sp>
        <p:nvSpPr>
          <p:cNvPr id="136" name="Google Shape;136;p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Παραδείγματα Δομών Ελέγχου που μπορεί να χρησιμοποιήσει </a:t>
            </a:r>
            <a:r>
              <a:rPr lang="el-GR" b="1" dirty="0"/>
              <a:t>μια </a:t>
            </a:r>
            <a:r>
              <a:rPr lang="el-GR" b="1" dirty="0" err="1"/>
              <a:t>ΟΚτΠ</a:t>
            </a:r>
            <a:endParaRPr sz="3200" b="1" dirty="0"/>
          </a:p>
        </p:txBody>
      </p:sp>
      <p:pic>
        <p:nvPicPr>
          <p:cNvPr id="137" name="Google Shape;137;p9"/>
          <p:cNvPicPr preferRelativeResize="0"/>
          <p:nvPr/>
        </p:nvPicPr>
        <p:blipFill rotWithShape="1">
          <a:blip r:embed="rId3">
            <a:alphaModFix/>
          </a:blip>
          <a:srcRect/>
          <a:stretch/>
        </p:blipFill>
        <p:spPr>
          <a:xfrm>
            <a:off x="7509939" y="2401603"/>
            <a:ext cx="4682061" cy="31290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5ef4c20cbe_0_8"/>
          <p:cNvSpPr txBox="1">
            <a:spLocks noGrp="1"/>
          </p:cNvSpPr>
          <p:nvPr>
            <p:ph type="body" idx="1"/>
          </p:nvPr>
        </p:nvSpPr>
        <p:spPr>
          <a:xfrm>
            <a:off x="399370" y="1491214"/>
            <a:ext cx="7261518" cy="3861300"/>
          </a:xfrm>
          <a:prstGeom prst="rect">
            <a:avLst/>
          </a:prstGeom>
          <a:noFill/>
          <a:ln>
            <a:noFill/>
          </a:ln>
        </p:spPr>
        <p:txBody>
          <a:bodyPr spcFirstLastPara="1" wrap="square" lIns="0" tIns="0" rIns="0" bIns="0" anchor="t" anchorCtr="0">
            <a:noAutofit/>
          </a:bodyPr>
          <a:lstStyle/>
          <a:p>
            <a:pPr marL="457200" lvl="0" indent="-342900" algn="just" rtl="0">
              <a:lnSpc>
                <a:spcPct val="150000"/>
              </a:lnSpc>
              <a:spcBef>
                <a:spcPts val="1000"/>
              </a:spcBef>
              <a:spcAft>
                <a:spcPts val="0"/>
              </a:spcAft>
              <a:buSzPts val="1800"/>
              <a:buFont typeface="Wingdings" panose="05000000000000000000" pitchFamily="2" charset="2"/>
              <a:buChar char="§"/>
            </a:pPr>
            <a:r>
              <a:rPr lang="en-GB" b="1" dirty="0"/>
              <a:t>Μετρήσεις επιδόσεων: </a:t>
            </a:r>
            <a:r>
              <a:rPr lang="en-GB" dirty="0" err="1"/>
              <a:t>Οι</a:t>
            </a:r>
            <a:r>
              <a:rPr lang="en-GB" dirty="0"/>
              <a:t> ΟΚ</a:t>
            </a:r>
            <a:r>
              <a:rPr lang="el-GR" dirty="0"/>
              <a:t>τ</a:t>
            </a:r>
            <a:r>
              <a:rPr lang="en-GB" dirty="0"/>
              <a:t>Π μπορούν να χρησιμοποιούν μετρήσεις επιδόσεων για την παρακολούθηση της προόδου προς την επίτευξη συγκεκριμένων στόχων, όπως ο αριθμός των εξυπηρετούμενων ή το ποσό της χρηματοδότησης που συγκεντρώθηκε.</a:t>
            </a: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GB" b="1" dirty="0"/>
              <a:t>Έλεγχοι συμμόρφωσης: </a:t>
            </a:r>
            <a:r>
              <a:rPr lang="en-GB" dirty="0" err="1"/>
              <a:t>Οι</a:t>
            </a:r>
            <a:r>
              <a:rPr lang="en-GB" dirty="0"/>
              <a:t> ΟΚ</a:t>
            </a:r>
            <a:r>
              <a:rPr lang="el-GR" dirty="0"/>
              <a:t>τ</a:t>
            </a:r>
            <a:r>
              <a:rPr lang="en-GB" dirty="0"/>
              <a:t>Π μπορούν να διενεργούν </a:t>
            </a:r>
            <a:r>
              <a:rPr lang="en-GB" dirty="0" err="1"/>
              <a:t>ελέγχους</a:t>
            </a:r>
            <a:r>
              <a:rPr lang="en-GB" dirty="0"/>
              <a:t> </a:t>
            </a:r>
            <a:r>
              <a:rPr lang="en-GB" dirty="0" err="1"/>
              <a:t>συμμόρφωσης</a:t>
            </a:r>
            <a:r>
              <a:rPr lang="el-GR" dirty="0"/>
              <a:t>,</a:t>
            </a:r>
            <a:r>
              <a:rPr lang="en-GB" dirty="0"/>
              <a:t> για να διασφαλίσουν ότι συμμορφώνονται με τους σχετικούς νόμους, κανονισμούς και πολιτικές.</a:t>
            </a:r>
            <a:endParaRPr dirty="0"/>
          </a:p>
          <a:p>
            <a:pPr marL="628650" lvl="0" indent="-285750" algn="just" rtl="0">
              <a:lnSpc>
                <a:spcPct val="90000"/>
              </a:lnSpc>
              <a:spcBef>
                <a:spcPts val="1000"/>
              </a:spcBef>
              <a:spcAft>
                <a:spcPts val="0"/>
              </a:spcAft>
              <a:buSzPts val="1800"/>
              <a:buFont typeface="Wingdings" panose="05000000000000000000" pitchFamily="2" charset="2"/>
              <a:buChar char="§"/>
            </a:pPr>
            <a:endParaRPr dirty="0"/>
          </a:p>
        </p:txBody>
      </p:sp>
      <p:sp>
        <p:nvSpPr>
          <p:cNvPr id="143" name="Google Shape;143;g25ef4c20cbe_0_8"/>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Παραδείγματα Δομών Ελέγχου που μπορεί να χρησιμοποιήσει</a:t>
            </a:r>
            <a:r>
              <a:rPr lang="el-GR" b="1" dirty="0"/>
              <a:t> μια </a:t>
            </a:r>
            <a:r>
              <a:rPr lang="el-GR" b="1" dirty="0" err="1"/>
              <a:t>ΟΚτΠ</a:t>
            </a:r>
            <a:endParaRPr sz="3200" b="1" dirty="0"/>
          </a:p>
        </p:txBody>
      </p:sp>
      <p:pic>
        <p:nvPicPr>
          <p:cNvPr id="144" name="Google Shape;144;g25ef4c20cbe_0_8"/>
          <p:cNvPicPr preferRelativeResize="0"/>
          <p:nvPr/>
        </p:nvPicPr>
        <p:blipFill>
          <a:blip r:embed="rId3">
            <a:alphaModFix/>
          </a:blip>
          <a:stretch>
            <a:fillRect/>
          </a:stretch>
        </p:blipFill>
        <p:spPr>
          <a:xfrm>
            <a:off x="7794299" y="2714700"/>
            <a:ext cx="3998474" cy="39984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0"/>
          <p:cNvSpPr txBox="1">
            <a:spLocks noGrp="1"/>
          </p:cNvSpPr>
          <p:nvPr>
            <p:ph type="body" idx="1"/>
          </p:nvPr>
        </p:nvSpPr>
        <p:spPr>
          <a:xfrm>
            <a:off x="100361" y="5454481"/>
            <a:ext cx="11790026" cy="12738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1000"/>
              </a:spcBef>
              <a:spcAft>
                <a:spcPts val="0"/>
              </a:spcAft>
              <a:buNone/>
            </a:pPr>
            <a:endParaRPr dirty="0"/>
          </a:p>
          <a:p>
            <a:pPr marL="228600" lvl="0" indent="0" algn="ctr" rtl="0">
              <a:lnSpc>
                <a:spcPct val="90000"/>
              </a:lnSpc>
              <a:spcBef>
                <a:spcPts val="1000"/>
              </a:spcBef>
              <a:spcAft>
                <a:spcPts val="0"/>
              </a:spcAft>
              <a:buSzPts val="1800"/>
              <a:buNone/>
            </a:pPr>
            <a:r>
              <a:rPr lang="en-GB" sz="1700" i="1" dirty="0"/>
              <a:t>Αυτά είναι μερικά μόνο παραδείγματα δομών ελέγχου και οργάνωσης που μπορεί να χρησιμοποιήσει μια Ο</a:t>
            </a:r>
            <a:r>
              <a:rPr lang="el-GR" sz="1700" i="1" dirty="0" err="1"/>
              <a:t>ΚτΠ</a:t>
            </a:r>
            <a:r>
              <a:rPr lang="en-GB" sz="1700" i="1" dirty="0"/>
              <a:t> για να διαχειριστεί αποτελεσματικά τις δραστηριότητές της. Οι συγκεκριμένες δομές και τα εργαλεία που θα χρησιμοποιηθούν εξαρτώνται από το μέγεθος και το πεδίο εφαρμογής του οργανισμού, καθώς και από τους συγκεκριμένους σκοπούς και στόχους του.</a:t>
            </a:r>
            <a:endParaRPr sz="1700" dirty="0"/>
          </a:p>
        </p:txBody>
      </p:sp>
      <p:sp>
        <p:nvSpPr>
          <p:cNvPr id="150" name="Google Shape;150;p1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Παραδείγματα οργανωτικών δομών που μπορεί να χρησιμοποιήσει μια ΟΚ</a:t>
            </a:r>
            <a:r>
              <a:rPr lang="el-GR" b="1" dirty="0"/>
              <a:t>τ</a:t>
            </a:r>
            <a:r>
              <a:rPr lang="en-GB" b="1" dirty="0"/>
              <a:t>Π</a:t>
            </a:r>
            <a:endParaRPr sz="3200" b="1" dirty="0"/>
          </a:p>
        </p:txBody>
      </p:sp>
      <p:sp>
        <p:nvSpPr>
          <p:cNvPr id="151" name="Google Shape;151;p10"/>
          <p:cNvSpPr/>
          <p:nvPr/>
        </p:nvSpPr>
        <p:spPr>
          <a:xfrm>
            <a:off x="4499211" y="1889167"/>
            <a:ext cx="3240300" cy="3079500"/>
          </a:xfrm>
          <a:prstGeom prst="pentagon">
            <a:avLst>
              <a:gd name="hf" fmla="val 105146"/>
              <a:gd name="vf" fmla="val 110557"/>
            </a:avLst>
          </a:prstGeom>
          <a:solidFill>
            <a:srgbClr val="83E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2" name="Google Shape;152;p10"/>
          <p:cNvSpPr txBox="1"/>
          <p:nvPr/>
        </p:nvSpPr>
        <p:spPr>
          <a:xfrm>
            <a:off x="5041344" y="2753264"/>
            <a:ext cx="2156100" cy="16881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GB" sz="1900" b="1" dirty="0">
                <a:solidFill>
                  <a:srgbClr val="1B786E"/>
                </a:solidFill>
                <a:latin typeface="Roboto"/>
                <a:ea typeface="Roboto"/>
                <a:cs typeface="Roboto"/>
                <a:sym typeface="Roboto"/>
              </a:rPr>
              <a:t>ΟΡΓΑΝΩΤΙΚ</a:t>
            </a:r>
            <a:r>
              <a:rPr lang="el-GR" sz="1900" b="1" dirty="0">
                <a:solidFill>
                  <a:srgbClr val="1B786E"/>
                </a:solidFill>
                <a:latin typeface="Roboto"/>
                <a:ea typeface="Roboto"/>
                <a:cs typeface="Roboto"/>
                <a:sym typeface="Roboto"/>
              </a:rPr>
              <a:t>Ε</a:t>
            </a:r>
            <a:r>
              <a:rPr lang="en-GB" sz="1900" b="1" dirty="0">
                <a:solidFill>
                  <a:srgbClr val="1B786E"/>
                </a:solidFill>
                <a:latin typeface="Roboto"/>
                <a:ea typeface="Roboto"/>
                <a:cs typeface="Roboto"/>
                <a:sym typeface="Roboto"/>
              </a:rPr>
              <a:t>Σ ΔΟΜ</a:t>
            </a:r>
            <a:r>
              <a:rPr lang="el-GR" sz="1900" b="1" dirty="0">
                <a:solidFill>
                  <a:srgbClr val="1B786E"/>
                </a:solidFill>
                <a:latin typeface="Roboto"/>
                <a:ea typeface="Roboto"/>
                <a:cs typeface="Roboto"/>
                <a:sym typeface="Roboto"/>
              </a:rPr>
              <a:t>Ε</a:t>
            </a:r>
            <a:r>
              <a:rPr lang="en-GB" sz="1900" b="1" dirty="0">
                <a:solidFill>
                  <a:srgbClr val="1B786E"/>
                </a:solidFill>
                <a:latin typeface="Roboto"/>
                <a:ea typeface="Roboto"/>
                <a:cs typeface="Roboto"/>
                <a:sym typeface="Roboto"/>
              </a:rPr>
              <a:t>Σ</a:t>
            </a:r>
            <a:endParaRPr sz="1900" dirty="0">
              <a:solidFill>
                <a:srgbClr val="1B786E"/>
              </a:solidFill>
            </a:endParaRPr>
          </a:p>
        </p:txBody>
      </p:sp>
      <p:grpSp>
        <p:nvGrpSpPr>
          <p:cNvPr id="153" name="Google Shape;153;p10"/>
          <p:cNvGrpSpPr/>
          <p:nvPr/>
        </p:nvGrpSpPr>
        <p:grpSpPr>
          <a:xfrm>
            <a:off x="5742467" y="1401171"/>
            <a:ext cx="2315936" cy="1256369"/>
            <a:chOff x="4306958" y="1050905"/>
            <a:chExt cx="1736995" cy="942300"/>
          </a:xfrm>
        </p:grpSpPr>
        <p:sp>
          <p:nvSpPr>
            <p:cNvPr id="154" name="Google Shape;154;p10"/>
            <p:cNvSpPr/>
            <p:nvPr/>
          </p:nvSpPr>
          <p:spPr>
            <a:xfrm>
              <a:off x="4306958" y="1082925"/>
              <a:ext cx="565200" cy="565500"/>
            </a:xfrm>
            <a:prstGeom prst="ellipse">
              <a:avLst/>
            </a:prstGeom>
            <a:solidFill>
              <a:srgbClr val="155B54"/>
            </a:solidFill>
            <a:ln>
              <a:noFill/>
            </a:ln>
            <a:effectLst>
              <a:outerShdw blurRad="57150" dist="19050" dir="5400000" algn="bl" rotWithShape="0">
                <a:srgbClr val="212121">
                  <a:alpha val="38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n-GB" sz="1600">
                  <a:solidFill>
                    <a:srgbClr val="FFFFFF"/>
                  </a:solidFill>
                  <a:latin typeface="Roboto Medium"/>
                  <a:ea typeface="Roboto Medium"/>
                  <a:cs typeface="Roboto Medium"/>
                  <a:sym typeface="Roboto Medium"/>
                </a:rPr>
                <a:t>01</a:t>
              </a:r>
              <a:endParaRPr sz="1600">
                <a:solidFill>
                  <a:srgbClr val="FFFFFF"/>
                </a:solidFill>
                <a:latin typeface="Roboto Medium"/>
                <a:ea typeface="Roboto Medium"/>
                <a:cs typeface="Roboto Medium"/>
                <a:sym typeface="Roboto Medium"/>
              </a:endParaRPr>
            </a:p>
          </p:txBody>
        </p:sp>
        <p:sp>
          <p:nvSpPr>
            <p:cNvPr id="155" name="Google Shape;155;p10"/>
            <p:cNvSpPr txBox="1"/>
            <p:nvPr/>
          </p:nvSpPr>
          <p:spPr>
            <a:xfrm rot="2162736">
              <a:off x="4935606" y="1343144"/>
              <a:ext cx="1109395" cy="357822"/>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None/>
              </a:pPr>
              <a:r>
                <a:rPr lang="en-GB" sz="1100" b="1" dirty="0">
                  <a:solidFill>
                    <a:srgbClr val="155B54"/>
                  </a:solidFill>
                  <a:latin typeface="Roboto"/>
                  <a:ea typeface="Roboto"/>
                  <a:cs typeface="Roboto"/>
                  <a:sym typeface="Roboto"/>
                </a:rPr>
                <a:t>ΔΙΑΧΕ</a:t>
              </a:r>
              <a:r>
                <a:rPr lang="el-GR" sz="1100" b="1" dirty="0">
                  <a:solidFill>
                    <a:srgbClr val="155B54"/>
                  </a:solidFill>
                  <a:latin typeface="Roboto"/>
                  <a:ea typeface="Roboto"/>
                  <a:cs typeface="Roboto"/>
                  <a:sym typeface="Roboto"/>
                </a:rPr>
                <a:t>Ι</a:t>
              </a:r>
              <a:r>
                <a:rPr lang="en-GB" sz="1100" b="1" dirty="0">
                  <a:solidFill>
                    <a:srgbClr val="155B54"/>
                  </a:solidFill>
                  <a:latin typeface="Roboto"/>
                  <a:ea typeface="Roboto"/>
                  <a:cs typeface="Roboto"/>
                  <a:sym typeface="Roboto"/>
                </a:rPr>
                <a:t>ΡΙΣΗ </a:t>
              </a:r>
              <a:r>
                <a:rPr lang="el-GR" sz="1100" b="1" dirty="0">
                  <a:solidFill>
                    <a:srgbClr val="155B54"/>
                  </a:solidFill>
                  <a:latin typeface="Roboto"/>
                  <a:ea typeface="Roboto"/>
                  <a:cs typeface="Roboto"/>
                  <a:sym typeface="Roboto"/>
                </a:rPr>
                <a:t>Ε</a:t>
              </a:r>
              <a:r>
                <a:rPr lang="en-GB" sz="1100" b="1" dirty="0">
                  <a:solidFill>
                    <a:srgbClr val="155B54"/>
                  </a:solidFill>
                  <a:latin typeface="Roboto"/>
                  <a:ea typeface="Roboto"/>
                  <a:cs typeface="Roboto"/>
                  <a:sym typeface="Roboto"/>
                </a:rPr>
                <a:t>ΡΓΩΝ</a:t>
              </a:r>
              <a:endParaRPr sz="1100" b="1" dirty="0">
                <a:solidFill>
                  <a:srgbClr val="155B54"/>
                </a:solidFill>
              </a:endParaRPr>
            </a:p>
          </p:txBody>
        </p:sp>
      </p:grpSp>
      <p:grpSp>
        <p:nvGrpSpPr>
          <p:cNvPr id="156" name="Google Shape;156;p10"/>
          <p:cNvGrpSpPr/>
          <p:nvPr/>
        </p:nvGrpSpPr>
        <p:grpSpPr>
          <a:xfrm>
            <a:off x="7434624" y="2688899"/>
            <a:ext cx="1054042" cy="2322041"/>
            <a:chOff x="5576108" y="2016725"/>
            <a:chExt cx="790551" cy="1741574"/>
          </a:xfrm>
        </p:grpSpPr>
        <p:sp>
          <p:nvSpPr>
            <p:cNvPr id="157" name="Google Shape;157;p10"/>
            <p:cNvSpPr/>
            <p:nvPr/>
          </p:nvSpPr>
          <p:spPr>
            <a:xfrm>
              <a:off x="5576108" y="2016725"/>
              <a:ext cx="565200" cy="565500"/>
            </a:xfrm>
            <a:prstGeom prst="ellipse">
              <a:avLst/>
            </a:prstGeom>
            <a:solidFill>
              <a:srgbClr val="1B786E"/>
            </a:solidFill>
            <a:ln>
              <a:noFill/>
            </a:ln>
            <a:effectLst>
              <a:outerShdw blurRad="57150" dist="19050" dir="5400000" algn="bl" rotWithShape="0">
                <a:srgbClr val="212121">
                  <a:alpha val="38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n-GB" sz="1600">
                  <a:solidFill>
                    <a:srgbClr val="FFFFFF"/>
                  </a:solidFill>
                  <a:latin typeface="Roboto Medium"/>
                  <a:ea typeface="Roboto Medium"/>
                  <a:cs typeface="Roboto Medium"/>
                  <a:sym typeface="Roboto Medium"/>
                </a:rPr>
                <a:t>02</a:t>
              </a:r>
              <a:endParaRPr sz="1600">
                <a:solidFill>
                  <a:srgbClr val="FFFFFF"/>
                </a:solidFill>
                <a:latin typeface="Roboto Medium"/>
                <a:ea typeface="Roboto Medium"/>
                <a:cs typeface="Roboto Medium"/>
                <a:sym typeface="Roboto Medium"/>
              </a:endParaRPr>
            </a:p>
          </p:txBody>
        </p:sp>
        <p:sp>
          <p:nvSpPr>
            <p:cNvPr id="158" name="Google Shape;158;p10"/>
            <p:cNvSpPr txBox="1"/>
            <p:nvPr/>
          </p:nvSpPr>
          <p:spPr>
            <a:xfrm rot="6484358">
              <a:off x="5469273" y="2996370"/>
              <a:ext cx="1110171" cy="357758"/>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None/>
              </a:pPr>
              <a:r>
                <a:rPr lang="en-GB" sz="1100" b="1" dirty="0">
                  <a:solidFill>
                    <a:srgbClr val="1B786E"/>
                  </a:solidFill>
                  <a:latin typeface="Roboto"/>
                  <a:ea typeface="Roboto"/>
                  <a:cs typeface="Roboto"/>
                  <a:sym typeface="Roboto"/>
                </a:rPr>
                <a:t>ΔΙΑΧΕΊΡΙΣΗ ΕΘΕΛΟΝΤΏΝ</a:t>
              </a:r>
              <a:endParaRPr sz="1100" b="1" dirty="0">
                <a:solidFill>
                  <a:srgbClr val="1B786E"/>
                </a:solidFill>
              </a:endParaRPr>
            </a:p>
          </p:txBody>
        </p:sp>
        <p:sp>
          <p:nvSpPr>
            <p:cNvPr id="159" name="Google Shape;159;p10"/>
            <p:cNvSpPr/>
            <p:nvPr/>
          </p:nvSpPr>
          <p:spPr>
            <a:xfrm rot="6479001">
              <a:off x="5275897" y="3050667"/>
              <a:ext cx="1119386" cy="152834"/>
            </a:xfrm>
            <a:prstGeom prst="rightArrow">
              <a:avLst>
                <a:gd name="adj1" fmla="val 25514"/>
                <a:gd name="adj2" fmla="val 64322"/>
              </a:avLst>
            </a:prstGeom>
            <a:solidFill>
              <a:srgbClr val="1B786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60" name="Google Shape;160;p10"/>
          <p:cNvGrpSpPr/>
          <p:nvPr/>
        </p:nvGrpSpPr>
        <p:grpSpPr>
          <a:xfrm>
            <a:off x="5349276" y="4602318"/>
            <a:ext cx="2149514" cy="1254572"/>
            <a:chOff x="4012057" y="3451825"/>
            <a:chExt cx="1612175" cy="940953"/>
          </a:xfrm>
        </p:grpSpPr>
        <p:sp>
          <p:nvSpPr>
            <p:cNvPr id="161" name="Google Shape;161;p10"/>
            <p:cNvSpPr/>
            <p:nvPr/>
          </p:nvSpPr>
          <p:spPr>
            <a:xfrm>
              <a:off x="5059033" y="3451825"/>
              <a:ext cx="565200" cy="565500"/>
            </a:xfrm>
            <a:prstGeom prst="ellipse">
              <a:avLst/>
            </a:prstGeom>
            <a:solidFill>
              <a:srgbClr val="1D7E74"/>
            </a:solidFill>
            <a:ln>
              <a:noFill/>
            </a:ln>
            <a:effectLst>
              <a:outerShdw blurRad="57150" dist="19050" dir="5400000" algn="bl" rotWithShape="0">
                <a:srgbClr val="212121">
                  <a:alpha val="38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n-GB" sz="1600">
                  <a:solidFill>
                    <a:srgbClr val="FFFFFF"/>
                  </a:solidFill>
                  <a:latin typeface="Roboto Medium"/>
                  <a:ea typeface="Roboto Medium"/>
                  <a:cs typeface="Roboto Medium"/>
                  <a:sym typeface="Roboto Medium"/>
                </a:rPr>
                <a:t>03</a:t>
              </a:r>
              <a:endParaRPr sz="1600">
                <a:solidFill>
                  <a:srgbClr val="FFFFFF"/>
                </a:solidFill>
                <a:latin typeface="Roboto Medium"/>
                <a:ea typeface="Roboto Medium"/>
                <a:cs typeface="Roboto Medium"/>
                <a:sym typeface="Roboto Medium"/>
              </a:endParaRPr>
            </a:p>
          </p:txBody>
        </p:sp>
        <p:sp>
          <p:nvSpPr>
            <p:cNvPr id="162" name="Google Shape;162;p10"/>
            <p:cNvSpPr txBox="1"/>
            <p:nvPr/>
          </p:nvSpPr>
          <p:spPr>
            <a:xfrm rot="9294">
              <a:off x="4017981" y="4033678"/>
              <a:ext cx="1109704" cy="3576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None/>
              </a:pPr>
              <a:r>
                <a:rPr lang="en-GB" sz="1100" b="1" dirty="0">
                  <a:solidFill>
                    <a:srgbClr val="1D7E74"/>
                  </a:solidFill>
                  <a:latin typeface="Roboto"/>
                  <a:ea typeface="Roboto"/>
                  <a:cs typeface="Roboto"/>
                  <a:sym typeface="Roboto"/>
                </a:rPr>
                <a:t>ΣΧ</a:t>
              </a:r>
              <a:r>
                <a:rPr lang="el-GR" sz="1100" b="1" dirty="0">
                  <a:solidFill>
                    <a:srgbClr val="1D7E74"/>
                  </a:solidFill>
                  <a:latin typeface="Roboto"/>
                  <a:ea typeface="Roboto"/>
                  <a:cs typeface="Roboto"/>
                  <a:sym typeface="Roboto"/>
                </a:rPr>
                <a:t>Ε</a:t>
              </a:r>
              <a:r>
                <a:rPr lang="en-GB" sz="1100" b="1" dirty="0">
                  <a:solidFill>
                    <a:srgbClr val="1D7E74"/>
                  </a:solidFill>
                  <a:latin typeface="Roboto"/>
                  <a:ea typeface="Roboto"/>
                  <a:cs typeface="Roboto"/>
                  <a:sym typeface="Roboto"/>
                </a:rPr>
                <a:t>ΔΙΟ ΕΠΙΚΟΙΝΩΝΊΑΣ</a:t>
              </a:r>
              <a:endParaRPr sz="1100" b="1" dirty="0">
                <a:solidFill>
                  <a:srgbClr val="1D7E74"/>
                </a:solidFill>
              </a:endParaRPr>
            </a:p>
          </p:txBody>
        </p:sp>
        <p:sp>
          <p:nvSpPr>
            <p:cNvPr id="163" name="Google Shape;163;p10"/>
            <p:cNvSpPr/>
            <p:nvPr/>
          </p:nvSpPr>
          <p:spPr>
            <a:xfrm rot="10799079">
              <a:off x="4012507" y="3933353"/>
              <a:ext cx="1119600" cy="152703"/>
            </a:xfrm>
            <a:prstGeom prst="rightArrow">
              <a:avLst>
                <a:gd name="adj1" fmla="val 25514"/>
                <a:gd name="adj2" fmla="val 64322"/>
              </a:avLst>
            </a:prstGeom>
            <a:solidFill>
              <a:srgbClr val="1D7E7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64" name="Google Shape;164;p10"/>
          <p:cNvGrpSpPr/>
          <p:nvPr/>
        </p:nvGrpSpPr>
        <p:grpSpPr>
          <a:xfrm>
            <a:off x="3706450" y="3466576"/>
            <a:ext cx="1768857" cy="1889723"/>
            <a:chOff x="2779907" y="2599997"/>
            <a:chExt cx="1326676" cy="1417328"/>
          </a:xfrm>
        </p:grpSpPr>
        <p:sp>
          <p:nvSpPr>
            <p:cNvPr id="165" name="Google Shape;165;p10"/>
            <p:cNvSpPr/>
            <p:nvPr/>
          </p:nvSpPr>
          <p:spPr>
            <a:xfrm>
              <a:off x="3541383" y="3451825"/>
              <a:ext cx="565200" cy="565500"/>
            </a:xfrm>
            <a:prstGeom prst="ellipse">
              <a:avLst/>
            </a:prstGeom>
            <a:solidFill>
              <a:srgbClr val="1F887E"/>
            </a:solidFill>
            <a:ln>
              <a:noFill/>
            </a:ln>
            <a:effectLst>
              <a:outerShdw blurRad="57150" dist="19050" dir="5400000" algn="bl" rotWithShape="0">
                <a:srgbClr val="212121">
                  <a:alpha val="38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n-GB" sz="1600">
                  <a:solidFill>
                    <a:srgbClr val="FFFFFF"/>
                  </a:solidFill>
                  <a:latin typeface="Roboto Medium"/>
                  <a:ea typeface="Roboto Medium"/>
                  <a:cs typeface="Roboto Medium"/>
                  <a:sym typeface="Roboto Medium"/>
                </a:rPr>
                <a:t>04</a:t>
              </a:r>
              <a:endParaRPr sz="1600">
                <a:solidFill>
                  <a:srgbClr val="FFFFFF"/>
                </a:solidFill>
                <a:latin typeface="Roboto Medium"/>
                <a:ea typeface="Roboto Medium"/>
                <a:cs typeface="Roboto Medium"/>
                <a:sym typeface="Roboto Medium"/>
              </a:endParaRPr>
            </a:p>
          </p:txBody>
        </p:sp>
        <p:sp>
          <p:nvSpPr>
            <p:cNvPr id="166" name="Google Shape;166;p10"/>
            <p:cNvSpPr txBox="1"/>
            <p:nvPr/>
          </p:nvSpPr>
          <p:spPr>
            <a:xfrm rot="4327392">
              <a:off x="2565306" y="3026908"/>
              <a:ext cx="1110202" cy="357758"/>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None/>
              </a:pPr>
              <a:r>
                <a:rPr lang="en-GB" sz="1100" b="1" dirty="0">
                  <a:solidFill>
                    <a:srgbClr val="1D7E74"/>
                  </a:solidFill>
                  <a:latin typeface="Roboto"/>
                  <a:ea typeface="Roboto"/>
                  <a:cs typeface="Roboto"/>
                  <a:sym typeface="Roboto"/>
                </a:rPr>
                <a:t>ΤΥΠΟΠΟΙΗΜΈΝΕΣ ΔΙΑΔΙΚΑΣΊΕΣ ΛΕΙΤΟΥΡΓΊΑΣ</a:t>
              </a:r>
              <a:endParaRPr sz="1100" b="1" dirty="0">
                <a:solidFill>
                  <a:srgbClr val="1D7E74"/>
                </a:solidFill>
              </a:endParaRPr>
            </a:p>
          </p:txBody>
        </p:sp>
        <p:sp>
          <p:nvSpPr>
            <p:cNvPr id="167" name="Google Shape;167;p10"/>
            <p:cNvSpPr/>
            <p:nvPr/>
          </p:nvSpPr>
          <p:spPr>
            <a:xfrm rot="-6478717">
              <a:off x="2755922" y="3079191"/>
              <a:ext cx="1119672" cy="153413"/>
            </a:xfrm>
            <a:prstGeom prst="rightArrow">
              <a:avLst>
                <a:gd name="adj1" fmla="val 25514"/>
                <a:gd name="adj2" fmla="val 64322"/>
              </a:avLst>
            </a:prstGeom>
            <a:solidFill>
              <a:srgbClr val="1F887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a:off x="4035943" y="1382383"/>
            <a:ext cx="1747742" cy="2060498"/>
            <a:chOff x="3027033" y="1036813"/>
            <a:chExt cx="1310839" cy="1545412"/>
          </a:xfrm>
        </p:grpSpPr>
        <p:sp>
          <p:nvSpPr>
            <p:cNvPr id="169" name="Google Shape;169;p10"/>
            <p:cNvSpPr/>
            <p:nvPr/>
          </p:nvSpPr>
          <p:spPr>
            <a:xfrm>
              <a:off x="3027033" y="2016725"/>
              <a:ext cx="565200" cy="565500"/>
            </a:xfrm>
            <a:prstGeom prst="ellipse">
              <a:avLst/>
            </a:prstGeom>
            <a:solidFill>
              <a:srgbClr val="249C90"/>
            </a:solidFill>
            <a:ln>
              <a:noFill/>
            </a:ln>
            <a:effectLst>
              <a:outerShdw blurRad="57150" dist="19050" dir="5400000" algn="bl" rotWithShape="0">
                <a:srgbClr val="212121">
                  <a:alpha val="38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n-GB" sz="1600">
                  <a:solidFill>
                    <a:srgbClr val="FFFFFF"/>
                  </a:solidFill>
                  <a:latin typeface="Roboto Medium"/>
                  <a:ea typeface="Roboto Medium"/>
                  <a:cs typeface="Roboto Medium"/>
                  <a:sym typeface="Roboto Medium"/>
                </a:rPr>
                <a:t>05</a:t>
              </a:r>
              <a:endParaRPr sz="1600">
                <a:solidFill>
                  <a:srgbClr val="FFFFFF"/>
                </a:solidFill>
                <a:latin typeface="Roboto Medium"/>
                <a:ea typeface="Roboto Medium"/>
                <a:cs typeface="Roboto Medium"/>
                <a:sym typeface="Roboto Medium"/>
              </a:endParaRPr>
            </a:p>
          </p:txBody>
        </p:sp>
        <p:sp>
          <p:nvSpPr>
            <p:cNvPr id="170" name="Google Shape;170;p10"/>
            <p:cNvSpPr txBox="1"/>
            <p:nvPr/>
          </p:nvSpPr>
          <p:spPr>
            <a:xfrm rot="-2159593">
              <a:off x="3190037" y="1315943"/>
              <a:ext cx="1109770" cy="488441"/>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None/>
              </a:pPr>
              <a:r>
                <a:rPr lang="en-GB" sz="1100" b="1" dirty="0">
                  <a:solidFill>
                    <a:srgbClr val="1F887E"/>
                  </a:solidFill>
                  <a:latin typeface="Roboto"/>
                  <a:ea typeface="Roboto"/>
                  <a:cs typeface="Roboto"/>
                  <a:sym typeface="Roboto"/>
                </a:rPr>
                <a:t>ΟΡΓΑΝΩΤΙΚ</a:t>
              </a:r>
              <a:r>
                <a:rPr lang="el-GR" sz="1100" b="1" dirty="0">
                  <a:solidFill>
                    <a:srgbClr val="1F887E"/>
                  </a:solidFill>
                  <a:latin typeface="Roboto"/>
                  <a:ea typeface="Roboto"/>
                  <a:cs typeface="Roboto"/>
                  <a:sym typeface="Roboto"/>
                </a:rPr>
                <a:t>Α</a:t>
              </a:r>
              <a:r>
                <a:rPr lang="en-GB" sz="1100" b="1" dirty="0">
                  <a:solidFill>
                    <a:srgbClr val="1F887E"/>
                  </a:solidFill>
                  <a:latin typeface="Roboto"/>
                  <a:ea typeface="Roboto"/>
                  <a:cs typeface="Roboto"/>
                  <a:sym typeface="Roboto"/>
                </a:rPr>
                <a:t> ΔΙΑΓΡ</a:t>
              </a:r>
              <a:r>
                <a:rPr lang="el-GR" sz="1100" b="1" dirty="0">
                  <a:solidFill>
                    <a:srgbClr val="1F887E"/>
                  </a:solidFill>
                  <a:latin typeface="Roboto"/>
                  <a:ea typeface="Roboto"/>
                  <a:cs typeface="Roboto"/>
                  <a:sym typeface="Roboto"/>
                </a:rPr>
                <a:t>Α</a:t>
              </a:r>
              <a:r>
                <a:rPr lang="en-GB" sz="1100" b="1" dirty="0">
                  <a:solidFill>
                    <a:srgbClr val="1F887E"/>
                  </a:solidFill>
                  <a:latin typeface="Roboto"/>
                  <a:ea typeface="Roboto"/>
                  <a:cs typeface="Roboto"/>
                  <a:sym typeface="Roboto"/>
                </a:rPr>
                <a:t>ΜΜΑΤΑ</a:t>
              </a:r>
              <a:endParaRPr sz="1100" b="1" dirty="0">
                <a:solidFill>
                  <a:srgbClr val="1F887E"/>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1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Οφέλη του αποτελεσματικού ελέγχου και της οργάνωσης</a:t>
            </a:r>
            <a:endParaRPr sz="3200" b="1" dirty="0"/>
          </a:p>
        </p:txBody>
      </p:sp>
      <p:sp>
        <p:nvSpPr>
          <p:cNvPr id="176" name="Google Shape;176;p11"/>
          <p:cNvSpPr/>
          <p:nvPr/>
        </p:nvSpPr>
        <p:spPr>
          <a:xfrm>
            <a:off x="739614" y="1717240"/>
            <a:ext cx="7260000" cy="4307100"/>
          </a:xfrm>
          <a:prstGeom prst="rect">
            <a:avLst/>
          </a:prstGeom>
          <a:noFill/>
          <a:ln>
            <a:noFill/>
          </a:ln>
        </p:spPr>
        <p:txBody>
          <a:bodyPr spcFirstLastPara="1" wrap="square" lIns="91425" tIns="45700" rIns="91425" bIns="45700" anchor="t" anchorCtr="0">
            <a:spAutoFit/>
          </a:bodyPr>
          <a:lstStyle/>
          <a:p>
            <a:pPr marL="285750" marR="0" lvl="0" indent="-298450" algn="just" rtl="0">
              <a:lnSpc>
                <a:spcPct val="150000"/>
              </a:lnSpc>
              <a:spcBef>
                <a:spcPts val="0"/>
              </a:spcBef>
              <a:spcAft>
                <a:spcPts val="0"/>
              </a:spcAft>
              <a:buClr>
                <a:schemeClr val="dk1"/>
              </a:buClr>
              <a:buSzPts val="1800"/>
              <a:buFont typeface="Arial"/>
              <a:buChar char="•"/>
            </a:pPr>
            <a:r>
              <a:rPr lang="en-GB" sz="1800" b="0" i="0" u="none" strike="noStrike" cap="none" dirty="0">
                <a:solidFill>
                  <a:schemeClr val="dk1"/>
                </a:solidFill>
                <a:latin typeface="Calibri"/>
                <a:ea typeface="Calibri"/>
                <a:cs typeface="Calibri"/>
                <a:sym typeface="Calibri"/>
              </a:rPr>
              <a:t>Βελτιωμένη αποδοτικότητα</a:t>
            </a:r>
            <a:endParaRPr sz="1800" dirty="0">
              <a:solidFill>
                <a:schemeClr val="dk1"/>
              </a:solidFill>
              <a:latin typeface="Calibri"/>
              <a:ea typeface="Calibri"/>
              <a:cs typeface="Calibri"/>
              <a:sym typeface="Calibri"/>
            </a:endParaRPr>
          </a:p>
          <a:p>
            <a:pPr marL="285750" marR="0" lvl="0" indent="-298450" algn="just" rtl="0">
              <a:lnSpc>
                <a:spcPct val="150000"/>
              </a:lnSpc>
              <a:spcBef>
                <a:spcPts val="0"/>
              </a:spcBef>
              <a:spcAft>
                <a:spcPts val="0"/>
              </a:spcAft>
              <a:buClr>
                <a:schemeClr val="dk1"/>
              </a:buClr>
              <a:buSzPts val="1800"/>
              <a:buFont typeface="Arial"/>
              <a:buChar char="•"/>
            </a:pPr>
            <a:r>
              <a:rPr lang="en-GB" sz="1800" b="0" i="0" u="none" strike="noStrike" cap="none" dirty="0">
                <a:solidFill>
                  <a:schemeClr val="dk1"/>
                </a:solidFill>
                <a:latin typeface="Calibri"/>
                <a:ea typeface="Calibri"/>
                <a:cs typeface="Calibri"/>
                <a:sym typeface="Calibri"/>
              </a:rPr>
              <a:t>Καλύτερη λήψη αποφάσεων</a:t>
            </a:r>
            <a:endParaRPr sz="1800" dirty="0">
              <a:solidFill>
                <a:schemeClr val="dk1"/>
              </a:solidFill>
              <a:latin typeface="Calibri"/>
              <a:ea typeface="Calibri"/>
              <a:cs typeface="Calibri"/>
              <a:sym typeface="Calibri"/>
            </a:endParaRPr>
          </a:p>
          <a:p>
            <a:pPr marL="285750" marR="0" lvl="0" indent="-298450" algn="just" rtl="0">
              <a:lnSpc>
                <a:spcPct val="150000"/>
              </a:lnSpc>
              <a:spcBef>
                <a:spcPts val="0"/>
              </a:spcBef>
              <a:spcAft>
                <a:spcPts val="0"/>
              </a:spcAft>
              <a:buClr>
                <a:schemeClr val="dk1"/>
              </a:buClr>
              <a:buSzPts val="1800"/>
              <a:buFont typeface="Arial"/>
              <a:buChar char="•"/>
            </a:pPr>
            <a:r>
              <a:rPr lang="en-GB" sz="1800" b="0" i="0" u="none" strike="noStrike" cap="none" dirty="0">
                <a:solidFill>
                  <a:schemeClr val="dk1"/>
                </a:solidFill>
                <a:latin typeface="Calibri"/>
                <a:ea typeface="Calibri"/>
                <a:cs typeface="Calibri"/>
                <a:sym typeface="Calibri"/>
              </a:rPr>
              <a:t>Ενισχυμένη λογοδοσία</a:t>
            </a:r>
            <a:endParaRPr sz="1800" dirty="0">
              <a:solidFill>
                <a:schemeClr val="dk1"/>
              </a:solidFill>
              <a:latin typeface="Calibri"/>
              <a:ea typeface="Calibri"/>
              <a:cs typeface="Calibri"/>
              <a:sym typeface="Calibri"/>
            </a:endParaRPr>
          </a:p>
          <a:p>
            <a:pPr marL="285750" marR="0" lvl="0" indent="-298450" algn="just" rtl="0">
              <a:lnSpc>
                <a:spcPct val="150000"/>
              </a:lnSpc>
              <a:spcBef>
                <a:spcPts val="0"/>
              </a:spcBef>
              <a:spcAft>
                <a:spcPts val="0"/>
              </a:spcAft>
              <a:buClr>
                <a:schemeClr val="dk1"/>
              </a:buClr>
              <a:buSzPts val="1800"/>
              <a:buFont typeface="Arial"/>
              <a:buChar char="•"/>
            </a:pPr>
            <a:r>
              <a:rPr lang="en-GB" sz="1800" b="0" i="0" u="none" strike="noStrike" cap="none" dirty="0">
                <a:solidFill>
                  <a:schemeClr val="dk1"/>
                </a:solidFill>
                <a:latin typeface="Calibri"/>
                <a:ea typeface="Calibri"/>
                <a:cs typeface="Calibri"/>
                <a:sym typeface="Calibri"/>
              </a:rPr>
              <a:t>Αυξημένη αποτελεσματικότητα</a:t>
            </a:r>
            <a:endParaRPr sz="1800" dirty="0">
              <a:solidFill>
                <a:schemeClr val="dk1"/>
              </a:solidFill>
              <a:latin typeface="Calibri"/>
              <a:ea typeface="Calibri"/>
              <a:cs typeface="Calibri"/>
              <a:sym typeface="Calibri"/>
            </a:endParaRPr>
          </a:p>
          <a:p>
            <a:pPr marL="285750" marR="0" lvl="0" indent="-298450" algn="just" rtl="0">
              <a:lnSpc>
                <a:spcPct val="150000"/>
              </a:lnSpc>
              <a:spcBef>
                <a:spcPts val="0"/>
              </a:spcBef>
              <a:spcAft>
                <a:spcPts val="0"/>
              </a:spcAft>
              <a:buClr>
                <a:schemeClr val="dk1"/>
              </a:buClr>
              <a:buSzPts val="1800"/>
              <a:buFont typeface="Arial"/>
              <a:buChar char="•"/>
            </a:pPr>
            <a:r>
              <a:rPr lang="en-GB" sz="1800" b="0" i="0" u="none" strike="noStrike" cap="none" dirty="0">
                <a:solidFill>
                  <a:schemeClr val="dk1"/>
                </a:solidFill>
                <a:latin typeface="Calibri"/>
                <a:ea typeface="Calibri"/>
                <a:cs typeface="Calibri"/>
                <a:sym typeface="Calibri"/>
              </a:rPr>
              <a:t>Βελτιωμένες </a:t>
            </a:r>
            <a:r>
              <a:rPr lang="en-GB" sz="1800" dirty="0">
                <a:solidFill>
                  <a:schemeClr val="dk1"/>
                </a:solidFill>
                <a:latin typeface="Calibri"/>
                <a:ea typeface="Calibri"/>
                <a:cs typeface="Calibri"/>
                <a:sym typeface="Calibri"/>
              </a:rPr>
              <a:t>σχέσεις </a:t>
            </a:r>
            <a:r>
              <a:rPr lang="en-GB" sz="1800" b="0" i="0" u="none" strike="noStrike" cap="none" dirty="0">
                <a:solidFill>
                  <a:schemeClr val="dk1"/>
                </a:solidFill>
                <a:latin typeface="Calibri"/>
                <a:ea typeface="Calibri"/>
                <a:cs typeface="Calibri"/>
                <a:sym typeface="Calibri"/>
              </a:rPr>
              <a:t>με τους ενδιαφερόμενους φορείς</a:t>
            </a:r>
            <a:endParaRPr sz="1800" b="0" i="0" u="none" strike="noStrike" cap="none" dirty="0">
              <a:solidFill>
                <a:srgbClr val="000000"/>
              </a:solidFill>
              <a:latin typeface="Arial"/>
              <a:ea typeface="Arial"/>
              <a:cs typeface="Arial"/>
              <a:sym typeface="Arial"/>
            </a:endParaRPr>
          </a:p>
          <a:p>
            <a:pPr marL="285750" marR="0" lvl="0" indent="-298450" algn="just" rtl="0">
              <a:lnSpc>
                <a:spcPct val="150000"/>
              </a:lnSpc>
              <a:spcBef>
                <a:spcPts val="0"/>
              </a:spcBef>
              <a:spcAft>
                <a:spcPts val="0"/>
              </a:spcAft>
              <a:buClr>
                <a:schemeClr val="dk1"/>
              </a:buClr>
              <a:buSzPts val="1800"/>
              <a:buFont typeface="Arial"/>
              <a:buChar char="•"/>
            </a:pPr>
            <a:r>
              <a:rPr lang="en-GB" sz="1800" b="0" i="0" u="none" strike="noStrike" cap="none" dirty="0">
                <a:solidFill>
                  <a:schemeClr val="dk1"/>
                </a:solidFill>
                <a:latin typeface="Calibri"/>
                <a:ea typeface="Calibri"/>
                <a:cs typeface="Calibri"/>
                <a:sym typeface="Calibri"/>
              </a:rPr>
              <a:t>Μεγαλύτερη προσαρμοστικότητα</a:t>
            </a:r>
            <a:endParaRPr sz="1800" dirty="0">
              <a:solidFill>
                <a:schemeClr val="dk1"/>
              </a:solidFill>
              <a:latin typeface="Calibri"/>
              <a:ea typeface="Calibri"/>
              <a:cs typeface="Calibri"/>
              <a:sym typeface="Calibri"/>
            </a:endParaRPr>
          </a:p>
          <a:p>
            <a:pPr marL="285750" marR="0" lvl="0" indent="-298450" algn="just" rtl="0">
              <a:lnSpc>
                <a:spcPct val="150000"/>
              </a:lnSpc>
              <a:spcBef>
                <a:spcPts val="0"/>
              </a:spcBef>
              <a:spcAft>
                <a:spcPts val="0"/>
              </a:spcAft>
              <a:buClr>
                <a:schemeClr val="dk1"/>
              </a:buClr>
              <a:buSzPts val="1800"/>
              <a:buFont typeface="Arial"/>
              <a:buChar char="•"/>
            </a:pPr>
            <a:r>
              <a:rPr lang="en-GB" sz="1800" b="0" i="0" u="none" strike="noStrike" cap="none" dirty="0">
                <a:solidFill>
                  <a:schemeClr val="dk1"/>
                </a:solidFill>
                <a:latin typeface="Calibri"/>
                <a:ea typeface="Calibri"/>
                <a:cs typeface="Calibri"/>
                <a:sym typeface="Calibri"/>
              </a:rPr>
              <a:t>Ενισχυμένη φήμη</a:t>
            </a:r>
            <a:endParaRPr sz="1800" b="0" i="0" u="none" strike="noStrike" cap="none" dirty="0">
              <a:solidFill>
                <a:srgbClr val="000000"/>
              </a:solidFill>
              <a:latin typeface="Arial"/>
              <a:ea typeface="Arial"/>
              <a:cs typeface="Arial"/>
              <a:sym typeface="Arial"/>
            </a:endParaRPr>
          </a:p>
        </p:txBody>
      </p:sp>
      <p:pic>
        <p:nvPicPr>
          <p:cNvPr id="177" name="Google Shape;177;p11"/>
          <p:cNvPicPr preferRelativeResize="0"/>
          <p:nvPr/>
        </p:nvPicPr>
        <p:blipFill>
          <a:blip r:embed="rId3">
            <a:alphaModFix/>
          </a:blip>
          <a:stretch>
            <a:fillRect/>
          </a:stretch>
        </p:blipFill>
        <p:spPr>
          <a:xfrm>
            <a:off x="6259865" y="1464913"/>
            <a:ext cx="4559427" cy="455942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3"/>
          <p:cNvSpPr txBox="1">
            <a:spLocks noGrp="1"/>
          </p:cNvSpPr>
          <p:nvPr>
            <p:ph type="body" idx="1"/>
          </p:nvPr>
        </p:nvSpPr>
        <p:spPr>
          <a:xfrm>
            <a:off x="399373" y="1180502"/>
            <a:ext cx="9893203" cy="5677500"/>
          </a:xfrm>
          <a:prstGeom prst="rect">
            <a:avLst/>
          </a:prstGeom>
          <a:noFill/>
          <a:ln>
            <a:noFill/>
          </a:ln>
        </p:spPr>
        <p:txBody>
          <a:bodyPr spcFirstLastPara="1" wrap="square" lIns="0" tIns="0" rIns="0" bIns="0" anchor="t" anchorCtr="0">
            <a:noAutofit/>
          </a:bodyPr>
          <a:lstStyle/>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Εμπλοκή των ενδιαφερομένων μερών: Η συμμετοχή των ενδιαφερόμενων μερών, όπως το προσωπικό, οι εθελοντές, οι εταίροι και οι δικαιούχοι, στη διαδικασία σχεδιασμού και υλοποίησης των δομών ελέγχου και οργάνωσης μπορεί να βοηθήσει να διασφαλιστεί ότι οι δομές είναι σχετικές, πρακτικές και αποτελεσματικές.</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err="1"/>
              <a:t>Χρ</a:t>
            </a:r>
            <a:r>
              <a:rPr lang="el-GR" dirty="0" err="1"/>
              <a:t>ήση</a:t>
            </a:r>
            <a:r>
              <a:rPr lang="el-GR" dirty="0"/>
              <a:t> της </a:t>
            </a:r>
            <a:r>
              <a:rPr lang="en-GB" dirty="0" err="1"/>
              <a:t>τεχνολογί</a:t>
            </a:r>
            <a:r>
              <a:rPr lang="en-GB" dirty="0"/>
              <a:t>α</a:t>
            </a:r>
            <a:r>
              <a:rPr lang="el-GR" dirty="0"/>
              <a:t>ς</a:t>
            </a:r>
            <a:r>
              <a:rPr lang="en-GB" dirty="0"/>
              <a:t>: Η αξιοποίηση της τεχνολογίας, όπως το λογισμικό διαχείρισης έργων, τα διαδικτυακά εργαλεία συνεργασίας και οι πλατφόρμες ανάλυσης δεδομένων, μπορεί να βοηθήσ</a:t>
            </a:r>
            <a:r>
              <a:rPr lang="el-GR" dirty="0" err="1"/>
              <a:t>ουν</a:t>
            </a:r>
            <a:r>
              <a:rPr lang="en-GB" dirty="0"/>
              <a:t> </a:t>
            </a:r>
            <a:r>
              <a:rPr lang="en-GB" dirty="0" err="1"/>
              <a:t>τις</a:t>
            </a:r>
            <a:r>
              <a:rPr lang="en-GB" dirty="0"/>
              <a:t> ΟΚ</a:t>
            </a:r>
            <a:r>
              <a:rPr lang="el-GR" dirty="0"/>
              <a:t>τ</a:t>
            </a:r>
            <a:r>
              <a:rPr lang="en-GB" dirty="0"/>
              <a:t>Π να εξορθολογίσουν τις δραστηριότητές τους, να αυτοματοποιήσουν τις διαδικασίες και να παράγουν πληροφορίες που μπορούν να χρησιμοποιηθούν για τη λήψη αποφάσεων.</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err="1"/>
              <a:t>Υιοθ</a:t>
            </a:r>
            <a:r>
              <a:rPr lang="el-GR" dirty="0" err="1"/>
              <a:t>έτηση</a:t>
            </a:r>
            <a:r>
              <a:rPr lang="el-GR" dirty="0"/>
              <a:t> μιας </a:t>
            </a:r>
            <a:r>
              <a:rPr lang="en-GB" dirty="0"/>
              <a:t>π</a:t>
            </a:r>
            <a:r>
              <a:rPr lang="en-GB" dirty="0" err="1"/>
              <a:t>ροσέγγιση</a:t>
            </a:r>
            <a:r>
              <a:rPr lang="el-GR" dirty="0"/>
              <a:t>ς</a:t>
            </a:r>
            <a:r>
              <a:rPr lang="en-GB" dirty="0"/>
              <a:t> συνεχούς βελτίωσης: Η τακτική επανεξέταση και βελτίωση των δομών ελέγχου και οργάνωσης μπορεί να βοηθήσει τις ΟΚ</a:t>
            </a:r>
            <a:r>
              <a:rPr lang="el-GR" dirty="0"/>
              <a:t>τ</a:t>
            </a:r>
            <a:r>
              <a:rPr lang="en-GB" dirty="0"/>
              <a:t>Π να προσαρμόζονται στις μεταβαλλόμενες συνθήκες, να αντιμετωπίζουν τις αναδυόμενες προκλήσεις και να αξιοποιούν τις νέες ευκαιρίες.</a:t>
            </a:r>
            <a:endParaRPr dirty="0"/>
          </a:p>
          <a:p>
            <a:pPr marL="457200" lvl="0" indent="0" algn="just" rtl="0">
              <a:lnSpc>
                <a:spcPct val="90000"/>
              </a:lnSpc>
              <a:spcBef>
                <a:spcPts val="1000"/>
              </a:spcBef>
              <a:spcAft>
                <a:spcPts val="0"/>
              </a:spcAft>
              <a:buNone/>
            </a:pPr>
            <a:endParaRPr dirty="0"/>
          </a:p>
        </p:txBody>
      </p:sp>
      <p:sp>
        <p:nvSpPr>
          <p:cNvPr id="183" name="Google Shape;183;p13"/>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Βέλτιστες πρακτικές για τον έλεγχο και την οργάνωση των ΟΚΠ</a:t>
            </a:r>
            <a:endParaRPr sz="3200" b="1" dirty="0"/>
          </a:p>
        </p:txBody>
      </p:sp>
      <p:pic>
        <p:nvPicPr>
          <p:cNvPr id="184" name="Google Shape;184;p13"/>
          <p:cNvPicPr preferRelativeResize="0"/>
          <p:nvPr/>
        </p:nvPicPr>
        <p:blipFill>
          <a:blip r:embed="rId3">
            <a:alphaModFix/>
          </a:blip>
          <a:stretch>
            <a:fillRect/>
          </a:stretch>
        </p:blipFill>
        <p:spPr>
          <a:xfrm>
            <a:off x="10437541" y="3700449"/>
            <a:ext cx="1631792" cy="25888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25ef4c20cbe_0_834"/>
          <p:cNvSpPr txBox="1">
            <a:spLocks noGrp="1"/>
          </p:cNvSpPr>
          <p:nvPr>
            <p:ph type="body" idx="1"/>
          </p:nvPr>
        </p:nvSpPr>
        <p:spPr>
          <a:xfrm>
            <a:off x="112552" y="849749"/>
            <a:ext cx="10258082" cy="5873700"/>
          </a:xfrm>
          <a:prstGeom prst="rect">
            <a:avLst/>
          </a:prstGeom>
          <a:noFill/>
          <a:ln>
            <a:noFill/>
          </a:ln>
        </p:spPr>
        <p:txBody>
          <a:bodyPr spcFirstLastPara="1" wrap="square" lIns="0" tIns="0" rIns="0" bIns="0" anchor="t" anchorCtr="0">
            <a:noAutofit/>
          </a:bodyPr>
          <a:lstStyle/>
          <a:p>
            <a:pPr marL="457200" lvl="0" indent="-342900" algn="just" rtl="0">
              <a:lnSpc>
                <a:spcPct val="150000"/>
              </a:lnSpc>
              <a:spcBef>
                <a:spcPts val="1000"/>
              </a:spcBef>
              <a:spcAft>
                <a:spcPts val="0"/>
              </a:spcAft>
              <a:buSzPts val="1800"/>
              <a:buFont typeface="Wingdings" panose="05000000000000000000" pitchFamily="2" charset="2"/>
              <a:buChar char="§"/>
            </a:pPr>
            <a:r>
              <a:rPr lang="en-GB" dirty="0"/>
              <a:t>Διασφάλιση της συμμόρφωσης: Η διασφάλιση της συμμόρφωσης με τα νομικά, κανονιστικά και δεοντολογικά πρότυπα είναι ζωτικής σημασίας για τη διατήρηση της εμπιστοσύνης και της αξιοπιστίας των ΟΚ</a:t>
            </a:r>
            <a:r>
              <a:rPr lang="el-GR" dirty="0"/>
              <a:t>τ</a:t>
            </a:r>
            <a:r>
              <a:rPr lang="en-GB" dirty="0"/>
              <a:t>Π. Οι αποτελεσματικές δομές ελέγχου και οργάνωσης μπορούν να βοηθήσουν στον εντοπισμό και τον μετριασμό των κινδύνων συμμόρφωσης.</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l-GR" dirty="0"/>
              <a:t>Αποτελεσματική επικοινωνία</a:t>
            </a:r>
            <a:r>
              <a:rPr lang="en-GB" dirty="0"/>
              <a:t>: Η αποτελεσματική επικοινωνία είναι απαραίτητη</a:t>
            </a:r>
            <a:r>
              <a:rPr lang="el-GR" dirty="0"/>
              <a:t>,</a:t>
            </a:r>
            <a:r>
              <a:rPr lang="en-GB" dirty="0"/>
              <a:t> για να διασφαλιστεί ότι όλοι οι ενδιαφερόμενοι είναι ευθυγραμμισμένοι με την αποστολή, τους στόχους και τις στρατηγικές της ΟΚ</a:t>
            </a:r>
            <a:r>
              <a:rPr lang="el-GR" dirty="0"/>
              <a:t>τ</a:t>
            </a:r>
            <a:r>
              <a:rPr lang="en-GB" dirty="0"/>
              <a:t>Π. Οι σαφείς δίαυλοι επικοινωνίας, οι μηχανισμοί τακτικής ανατροφοδότησης και η ανοικτή κουλτούρα επικοινωνίας μπορούν να συμβάλουν στη διευκόλυνση της αποτελεσματικής επικοινωνίας.</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Έμφαση στη μέτρηση του αντικτύπου: Η μέτρηση και η υποβολή εκθέσεων σχετικά με τον αντίκτυπο των προγραμμάτων και των δραστηριοτήτων της ΟΚ</a:t>
            </a:r>
            <a:r>
              <a:rPr lang="el-GR" dirty="0"/>
              <a:t>τ</a:t>
            </a:r>
            <a:r>
              <a:rPr lang="en-GB" dirty="0"/>
              <a:t>Π είναι ζωτικής σημασίας για την απόδειξη της λογοδοσίας, της μάθησης και της βελτίωσης. Οι αποτελεσματικές δομές μέτρησης του αντίκτυπου μπορούν να βοηθήσουν να διασφαλιστεί ότι η ΟΚ</a:t>
            </a:r>
            <a:r>
              <a:rPr lang="el-GR" dirty="0"/>
              <a:t>τ</a:t>
            </a:r>
            <a:r>
              <a:rPr lang="en-GB" dirty="0"/>
              <a:t>Π επιτυγχάνει τους στόχους της και κάνει θετική διαφορά στην κοινότητα.</a:t>
            </a:r>
            <a:endParaRPr dirty="0"/>
          </a:p>
        </p:txBody>
      </p:sp>
      <p:sp>
        <p:nvSpPr>
          <p:cNvPr id="190" name="Google Shape;190;g25ef4c20cbe_0_834"/>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Βέλτιστες πρακτικές για τον έλεγχο και την οργάνωση των ΟΚΠ</a:t>
            </a:r>
            <a:endParaRPr sz="3200" b="1" dirty="0"/>
          </a:p>
        </p:txBody>
      </p:sp>
      <p:pic>
        <p:nvPicPr>
          <p:cNvPr id="191" name="Google Shape;191;g25ef4c20cbe_0_834"/>
          <p:cNvPicPr preferRelativeResize="0"/>
          <p:nvPr/>
        </p:nvPicPr>
        <p:blipFill>
          <a:blip r:embed="rId3">
            <a:alphaModFix/>
          </a:blip>
          <a:stretch>
            <a:fillRect/>
          </a:stretch>
        </p:blipFill>
        <p:spPr>
          <a:xfrm>
            <a:off x="10537902" y="4806176"/>
            <a:ext cx="1654095" cy="205182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4"/>
          <p:cNvSpPr txBox="1">
            <a:spLocks noGrp="1"/>
          </p:cNvSpPr>
          <p:nvPr>
            <p:ph type="body" idx="1"/>
          </p:nvPr>
        </p:nvSpPr>
        <p:spPr>
          <a:xfrm>
            <a:off x="399370" y="1491214"/>
            <a:ext cx="11319154" cy="4696522"/>
          </a:xfrm>
          <a:prstGeom prst="rect">
            <a:avLst/>
          </a:prstGeom>
          <a:noFill/>
          <a:ln>
            <a:noFill/>
          </a:ln>
        </p:spPr>
        <p:txBody>
          <a:bodyPr spcFirstLastPara="1" wrap="square" lIns="0" tIns="0" rIns="0" bIns="0" anchor="t" anchorCtr="0">
            <a:noAutofit/>
          </a:bodyPr>
          <a:lstStyle/>
          <a:p>
            <a:pPr marL="457200" lvl="0" indent="-228600" algn="ctr" rtl="0">
              <a:lnSpc>
                <a:spcPct val="90000"/>
              </a:lnSpc>
              <a:spcBef>
                <a:spcPts val="1000"/>
              </a:spcBef>
              <a:spcAft>
                <a:spcPts val="0"/>
              </a:spcAft>
              <a:buSzPts val="1800"/>
              <a:buNone/>
            </a:pPr>
            <a:r>
              <a:rPr lang="en-GB" dirty="0"/>
              <a:t>Ο αποτελεσματικός έλεγχος και οργάνωση είναι ουσιαστικής σημασίας</a:t>
            </a:r>
            <a:endParaRPr lang="el-GR" dirty="0"/>
          </a:p>
          <a:p>
            <a:pPr marL="457200" lvl="0" indent="-228600" algn="ctr" rtl="0">
              <a:lnSpc>
                <a:spcPct val="90000"/>
              </a:lnSpc>
              <a:spcBef>
                <a:spcPts val="1000"/>
              </a:spcBef>
              <a:spcAft>
                <a:spcPts val="0"/>
              </a:spcAft>
              <a:buSzPts val="1800"/>
              <a:buNone/>
            </a:pPr>
            <a:r>
              <a:rPr lang="en-GB" dirty="0"/>
              <a:t> για την επιτυχία των ΟΚ</a:t>
            </a:r>
            <a:r>
              <a:rPr lang="el-GR" dirty="0"/>
              <a:t>τ</a:t>
            </a:r>
            <a:r>
              <a:rPr lang="en-GB" dirty="0"/>
              <a:t>Π</a:t>
            </a:r>
            <a:r>
              <a:rPr lang="el-GR" dirty="0"/>
              <a:t> </a:t>
            </a:r>
            <a:r>
              <a:rPr lang="en-GB" dirty="0" err="1"/>
              <a:t>γι</a:t>
            </a:r>
            <a:r>
              <a:rPr lang="en-GB" dirty="0"/>
              <a:t>α διάφορους λόγους:</a:t>
            </a:r>
            <a:endParaRPr dirty="0"/>
          </a:p>
          <a:p>
            <a:pPr marL="457200" lvl="0" indent="-228600" algn="ctr" rtl="0">
              <a:lnSpc>
                <a:spcPct val="90000"/>
              </a:lnSpc>
              <a:spcBef>
                <a:spcPts val="1000"/>
              </a:spcBef>
              <a:spcAft>
                <a:spcPts val="0"/>
              </a:spcAft>
              <a:buSzPts val="1800"/>
              <a:buNone/>
            </a:pPr>
            <a:endParaRPr dirty="0"/>
          </a:p>
          <a:p>
            <a:pPr marL="514350" lvl="0" indent="-285750" algn="ctr" rtl="0">
              <a:lnSpc>
                <a:spcPct val="90000"/>
              </a:lnSpc>
              <a:spcBef>
                <a:spcPts val="1000"/>
              </a:spcBef>
              <a:spcAft>
                <a:spcPts val="0"/>
              </a:spcAft>
              <a:buSzPts val="1800"/>
              <a:buFont typeface="Wingdings" panose="05000000000000000000" pitchFamily="2" charset="2"/>
              <a:buChar char="§"/>
            </a:pPr>
            <a:r>
              <a:rPr lang="en-GB" dirty="0"/>
              <a:t>Επίτευξη στόχων</a:t>
            </a:r>
            <a:endParaRPr dirty="0"/>
          </a:p>
          <a:p>
            <a:pPr marL="514350" lvl="0" indent="-285750" algn="ctr" rtl="0">
              <a:lnSpc>
                <a:spcPct val="90000"/>
              </a:lnSpc>
              <a:spcBef>
                <a:spcPts val="1000"/>
              </a:spcBef>
              <a:spcAft>
                <a:spcPts val="0"/>
              </a:spcAft>
              <a:buSzPts val="1800"/>
              <a:buFont typeface="Wingdings" panose="05000000000000000000" pitchFamily="2" charset="2"/>
              <a:buChar char="§"/>
            </a:pPr>
            <a:r>
              <a:rPr lang="en-GB" dirty="0"/>
              <a:t>Λογοδοσία</a:t>
            </a:r>
            <a:endParaRPr dirty="0"/>
          </a:p>
          <a:p>
            <a:pPr marL="514350" lvl="0" indent="-285750" algn="ctr" rtl="0">
              <a:lnSpc>
                <a:spcPct val="90000"/>
              </a:lnSpc>
              <a:spcBef>
                <a:spcPts val="1000"/>
              </a:spcBef>
              <a:spcAft>
                <a:spcPts val="0"/>
              </a:spcAft>
              <a:buSzPts val="1800"/>
              <a:buFont typeface="Wingdings" panose="05000000000000000000" pitchFamily="2" charset="2"/>
              <a:buChar char="§"/>
            </a:pPr>
            <a:r>
              <a:rPr lang="en-GB" dirty="0"/>
              <a:t>Αξιοπιστία</a:t>
            </a:r>
            <a:endParaRPr dirty="0"/>
          </a:p>
          <a:p>
            <a:pPr marL="514350" lvl="0" indent="-285750" algn="ctr" rtl="0">
              <a:lnSpc>
                <a:spcPct val="90000"/>
              </a:lnSpc>
              <a:spcBef>
                <a:spcPts val="1000"/>
              </a:spcBef>
              <a:spcAft>
                <a:spcPts val="0"/>
              </a:spcAft>
              <a:buSzPts val="1800"/>
              <a:buFont typeface="Wingdings" panose="05000000000000000000" pitchFamily="2" charset="2"/>
              <a:buChar char="§"/>
            </a:pPr>
            <a:r>
              <a:rPr lang="en-GB" dirty="0"/>
              <a:t>Βιωσιμότητα</a:t>
            </a:r>
            <a:endParaRPr dirty="0"/>
          </a:p>
          <a:p>
            <a:pPr marL="514350" lvl="0" indent="-285750" algn="ctr" rtl="0">
              <a:lnSpc>
                <a:spcPct val="90000"/>
              </a:lnSpc>
              <a:spcBef>
                <a:spcPts val="1000"/>
              </a:spcBef>
              <a:spcAft>
                <a:spcPts val="0"/>
              </a:spcAft>
              <a:buSzPts val="1800"/>
              <a:buFont typeface="Wingdings" panose="05000000000000000000" pitchFamily="2" charset="2"/>
              <a:buChar char="§"/>
            </a:pPr>
            <a:r>
              <a:rPr lang="en-GB" dirty="0"/>
              <a:t>Καινοτομία</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a:p>
            <a:pPr marL="457200" lvl="0" indent="-228600" algn="ctr" rtl="0">
              <a:lnSpc>
                <a:spcPct val="90000"/>
              </a:lnSpc>
              <a:spcBef>
                <a:spcPts val="1000"/>
              </a:spcBef>
              <a:spcAft>
                <a:spcPts val="0"/>
              </a:spcAft>
              <a:buSzPts val="1800"/>
              <a:buNone/>
            </a:pPr>
            <a:r>
              <a:rPr lang="en-GB" dirty="0"/>
              <a:t>Εν κατακλείδι, ο αποτελεσματικός έλεγχος και η οργάνωση είναι ζωτικής σημασίας για την επιτυχία και τη βιωσιμότητα των ΟΚ</a:t>
            </a:r>
            <a:r>
              <a:rPr lang="el-GR" dirty="0"/>
              <a:t>τ</a:t>
            </a:r>
            <a:r>
              <a:rPr lang="en-GB" dirty="0"/>
              <a:t>Π. Με την υιοθέτηση βέλτιστων πρακτικών και τη συνεχή βελτίωση των δομών τους, </a:t>
            </a:r>
            <a:r>
              <a:rPr lang="en-GB" dirty="0" err="1"/>
              <a:t>οι</a:t>
            </a:r>
            <a:r>
              <a:rPr lang="en-GB" dirty="0"/>
              <a:t> ΟΚ</a:t>
            </a:r>
            <a:r>
              <a:rPr lang="el-GR" dirty="0"/>
              <a:t>τ</a:t>
            </a:r>
            <a:r>
              <a:rPr lang="en-GB" dirty="0"/>
              <a:t>Π μπορούν να ενισχύσουν την αποτελεσματικότητα, τη λογοδοσία, την αξιοπιστία, τη βιωσιμότητα και την καινοτομία τους και να κάνουν θετική διαφορά στον κόσμο.</a:t>
            </a:r>
            <a:endParaRPr dirty="0"/>
          </a:p>
        </p:txBody>
      </p:sp>
      <p:sp>
        <p:nvSpPr>
          <p:cNvPr id="197" name="Google Shape;197;p1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Συμπέρασμα</a:t>
            </a:r>
            <a:endParaRPr sz="32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10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
          <p:cNvSpPr txBox="1">
            <a:spLocks noGrp="1"/>
          </p:cNvSpPr>
          <p:nvPr>
            <p:ph type="body" idx="1"/>
          </p:nvPr>
        </p:nvSpPr>
        <p:spPr>
          <a:xfrm>
            <a:off x="399370" y="1358537"/>
            <a:ext cx="11008242" cy="5187240"/>
          </a:xfrm>
          <a:prstGeom prst="rect">
            <a:avLst/>
          </a:prstGeom>
          <a:noFill/>
          <a:ln>
            <a:noFill/>
          </a:ln>
        </p:spPr>
        <p:txBody>
          <a:bodyPr spcFirstLastPara="1" wrap="square" lIns="0" tIns="0" rIns="0" bIns="0" anchor="t" anchorCtr="0">
            <a:noAutofit/>
          </a:bodyPr>
          <a:lstStyle/>
          <a:p>
            <a:pPr marL="85725" marR="0" lvl="0" indent="0" algn="just" rtl="0">
              <a:lnSpc>
                <a:spcPct val="90000"/>
              </a:lnSpc>
              <a:spcBef>
                <a:spcPts val="1000"/>
              </a:spcBef>
              <a:spcAft>
                <a:spcPts val="0"/>
              </a:spcAft>
              <a:buClr>
                <a:srgbClr val="000000"/>
              </a:buClr>
              <a:buSzPts val="1800"/>
              <a:buFont typeface="Arial"/>
              <a:buNone/>
            </a:pPr>
            <a:r>
              <a:rPr lang="en-GB" dirty="0" err="1"/>
              <a:t>Αυτή</a:t>
            </a:r>
            <a:r>
              <a:rPr lang="en-GB" dirty="0"/>
              <a:t> η </a:t>
            </a:r>
            <a:r>
              <a:rPr lang="el-GR" dirty="0" err="1"/>
              <a:t>υπο</a:t>
            </a:r>
            <a:r>
              <a:rPr lang="en-GB" dirty="0" err="1"/>
              <a:t>ενότητ</a:t>
            </a:r>
            <a:r>
              <a:rPr lang="en-GB" dirty="0"/>
              <a:t>α έχει ως στόχο να </a:t>
            </a:r>
            <a:r>
              <a:rPr lang="el-GR" dirty="0"/>
              <a:t>ενισχύσει τις </a:t>
            </a:r>
            <a:r>
              <a:rPr lang="en-GB" dirty="0" err="1"/>
              <a:t>γνώσ</a:t>
            </a:r>
            <a:r>
              <a:rPr lang="el-GR" dirty="0"/>
              <a:t>εις</a:t>
            </a:r>
            <a:r>
              <a:rPr lang="en-GB" dirty="0"/>
              <a:t> των εκπαιδευομένων σχετικά με τα διαθέσιμα εργαλεία ελέγχου και οργάνωσης για τον τομέα των ΟΚ</a:t>
            </a:r>
            <a:r>
              <a:rPr lang="el-GR" dirty="0"/>
              <a:t>τ</a:t>
            </a:r>
            <a:r>
              <a:rPr lang="en-GB" dirty="0"/>
              <a:t>Π.</a:t>
            </a:r>
            <a:endParaRPr dirty="0"/>
          </a:p>
          <a:p>
            <a:pPr marL="85725" lvl="0" indent="0" algn="just" rtl="0">
              <a:lnSpc>
                <a:spcPct val="90000"/>
              </a:lnSpc>
              <a:spcBef>
                <a:spcPts val="1000"/>
              </a:spcBef>
              <a:spcAft>
                <a:spcPts val="0"/>
              </a:spcAft>
              <a:buSzPts val="1800"/>
              <a:buNone/>
            </a:pPr>
            <a:r>
              <a:rPr lang="en-GB" dirty="0"/>
              <a:t> </a:t>
            </a:r>
            <a:endParaRPr dirty="0"/>
          </a:p>
          <a:p>
            <a:pPr marL="85725" lvl="0" indent="0" algn="just" rtl="0">
              <a:lnSpc>
                <a:spcPct val="90000"/>
              </a:lnSpc>
              <a:spcBef>
                <a:spcPts val="1000"/>
              </a:spcBef>
              <a:spcAft>
                <a:spcPts val="0"/>
              </a:spcAft>
              <a:buSzPts val="1800"/>
              <a:buNone/>
            </a:pPr>
            <a:r>
              <a:rPr lang="en-GB" dirty="0"/>
              <a:t>Με </a:t>
            </a:r>
            <a:r>
              <a:rPr lang="en-GB" dirty="0" err="1"/>
              <a:t>την</a:t>
            </a:r>
            <a:r>
              <a:rPr lang="en-GB" dirty="0"/>
              <a:t> </a:t>
            </a:r>
            <a:r>
              <a:rPr lang="en-GB" dirty="0" err="1"/>
              <a:t>ολοκλήρωση</a:t>
            </a:r>
            <a:r>
              <a:rPr lang="en-GB" dirty="0"/>
              <a:t> α</a:t>
            </a:r>
            <a:r>
              <a:rPr lang="en-GB" dirty="0" err="1"/>
              <a:t>υτής</a:t>
            </a:r>
            <a:r>
              <a:rPr lang="en-GB" dirty="0"/>
              <a:t> </a:t>
            </a:r>
            <a:r>
              <a:rPr lang="en-GB" dirty="0" err="1"/>
              <a:t>της</a:t>
            </a:r>
            <a:r>
              <a:rPr lang="en-GB" dirty="0"/>
              <a:t> </a:t>
            </a:r>
            <a:r>
              <a:rPr lang="el-GR"/>
              <a:t>υπο</a:t>
            </a:r>
            <a:r>
              <a:rPr lang="en-GB"/>
              <a:t>ενότητ</a:t>
            </a:r>
            <a:r>
              <a:rPr lang="en-GB" dirty="0"/>
              <a:t>ας</a:t>
            </a:r>
            <a:r>
              <a:rPr lang="el-GR" dirty="0"/>
              <a:t>,</a:t>
            </a:r>
            <a:r>
              <a:rPr lang="en-GB" dirty="0"/>
              <a:t> οι συμμετέχοντες θα πρέπει να είναι σε θέση να:</a:t>
            </a:r>
            <a:endParaRPr dirty="0"/>
          </a:p>
          <a:p>
            <a:pPr marL="457200" marR="0" lvl="0" indent="-342900" algn="just" rtl="0">
              <a:lnSpc>
                <a:spcPct val="90000"/>
              </a:lnSpc>
              <a:spcBef>
                <a:spcPts val="1000"/>
              </a:spcBef>
              <a:spcAft>
                <a:spcPts val="0"/>
              </a:spcAft>
              <a:buSzPts val="1800"/>
              <a:buChar char="●"/>
            </a:pPr>
            <a:r>
              <a:rPr lang="en-GB" dirty="0"/>
              <a:t>Καταν</a:t>
            </a:r>
            <a:r>
              <a:rPr lang="el-GR" dirty="0" err="1"/>
              <a:t>οούν</a:t>
            </a:r>
            <a:r>
              <a:rPr lang="el-GR" dirty="0"/>
              <a:t> τους διάφορους διαθέσιμους τύπους </a:t>
            </a:r>
            <a:r>
              <a:rPr lang="en-GB" dirty="0" err="1"/>
              <a:t>δομών</a:t>
            </a:r>
            <a:r>
              <a:rPr lang="en-GB" dirty="0"/>
              <a:t> ελέγχου και οργάνωσης</a:t>
            </a:r>
            <a:endParaRPr dirty="0"/>
          </a:p>
          <a:p>
            <a:pPr marL="457200" marR="0" lvl="0" indent="-342900" algn="just" rtl="0">
              <a:lnSpc>
                <a:spcPct val="90000"/>
              </a:lnSpc>
              <a:spcBef>
                <a:spcPts val="0"/>
              </a:spcBef>
              <a:spcAft>
                <a:spcPts val="0"/>
              </a:spcAft>
              <a:buSzPts val="1800"/>
              <a:buChar char="●"/>
            </a:pPr>
            <a:r>
              <a:rPr lang="el-GR" dirty="0"/>
              <a:t>Διακρίνουν την </a:t>
            </a:r>
            <a:r>
              <a:rPr lang="en-GB" dirty="0"/>
              <a:t>κατα</a:t>
            </a:r>
            <a:r>
              <a:rPr lang="en-GB" dirty="0" err="1"/>
              <a:t>λληλότερη</a:t>
            </a:r>
            <a:r>
              <a:rPr lang="el-GR" dirty="0"/>
              <a:t> </a:t>
            </a:r>
            <a:r>
              <a:rPr lang="en-GB" dirty="0" err="1"/>
              <a:t>δομή</a:t>
            </a:r>
            <a:r>
              <a:rPr lang="en-GB" dirty="0"/>
              <a:t> </a:t>
            </a:r>
            <a:r>
              <a:rPr lang="en-GB" dirty="0" err="1"/>
              <a:t>ελέγχου</a:t>
            </a:r>
            <a:r>
              <a:rPr lang="en-GB" dirty="0"/>
              <a:t> και </a:t>
            </a:r>
            <a:r>
              <a:rPr lang="en-GB" dirty="0" err="1"/>
              <a:t>οργάνωσης</a:t>
            </a:r>
            <a:r>
              <a:rPr lang="en-GB" dirty="0"/>
              <a:t> </a:t>
            </a:r>
            <a:r>
              <a:rPr lang="en-GB" dirty="0" err="1"/>
              <a:t>γι</a:t>
            </a:r>
            <a:r>
              <a:rPr lang="en-GB" dirty="0"/>
              <a:t>α τ</a:t>
            </a:r>
            <a:r>
              <a:rPr lang="el-GR" dirty="0"/>
              <a:t>ην </a:t>
            </a:r>
            <a:r>
              <a:rPr lang="el-GR" dirty="0" err="1"/>
              <a:t>ΟΚτΠ</a:t>
            </a:r>
            <a:endParaRPr dirty="0"/>
          </a:p>
          <a:p>
            <a:pPr marL="457200" marR="0" lvl="0" indent="-342900" algn="just" rtl="0">
              <a:lnSpc>
                <a:spcPct val="90000"/>
              </a:lnSpc>
              <a:spcBef>
                <a:spcPts val="0"/>
              </a:spcBef>
              <a:spcAft>
                <a:spcPts val="0"/>
              </a:spcAft>
              <a:buSzPts val="1800"/>
              <a:buChar char="●"/>
            </a:pPr>
            <a:r>
              <a:rPr lang="el-GR" dirty="0"/>
              <a:t>Ε</a:t>
            </a:r>
            <a:r>
              <a:rPr lang="en-GB" dirty="0"/>
              <a:t>π</a:t>
            </a:r>
            <a:r>
              <a:rPr lang="en-GB" dirty="0" err="1"/>
              <a:t>ιλέ</a:t>
            </a:r>
            <a:r>
              <a:rPr lang="el-GR" dirty="0" err="1"/>
              <a:t>γουν</a:t>
            </a:r>
            <a:r>
              <a:rPr lang="en-GB" dirty="0"/>
              <a:t> και να </a:t>
            </a:r>
            <a:r>
              <a:rPr lang="en-GB" dirty="0" err="1"/>
              <a:t>υιοθετ</a:t>
            </a:r>
            <a:r>
              <a:rPr lang="el-GR" dirty="0" err="1"/>
              <a:t>ούν</a:t>
            </a:r>
            <a:r>
              <a:rPr lang="en-GB" dirty="0"/>
              <a:t> </a:t>
            </a:r>
            <a:r>
              <a:rPr lang="en-GB" dirty="0" err="1"/>
              <a:t>την</a:t>
            </a:r>
            <a:r>
              <a:rPr lang="en-GB" dirty="0"/>
              <a:t> κατα</a:t>
            </a:r>
            <a:r>
              <a:rPr lang="en-GB" dirty="0" err="1"/>
              <a:t>λληλότερη</a:t>
            </a:r>
            <a:r>
              <a:rPr lang="en-GB" dirty="0"/>
              <a:t> </a:t>
            </a:r>
            <a:r>
              <a:rPr lang="en-GB" dirty="0" err="1"/>
              <a:t>δομή</a:t>
            </a:r>
            <a:r>
              <a:rPr lang="en-GB" dirty="0"/>
              <a:t> </a:t>
            </a:r>
            <a:r>
              <a:rPr lang="en-GB" dirty="0" err="1"/>
              <a:t>ελέγχου</a:t>
            </a:r>
            <a:r>
              <a:rPr lang="en-GB" dirty="0"/>
              <a:t> και </a:t>
            </a:r>
            <a:r>
              <a:rPr lang="en-GB" dirty="0" err="1"/>
              <a:t>οργάνωσης</a:t>
            </a:r>
            <a:r>
              <a:rPr lang="en-GB" dirty="0"/>
              <a:t> </a:t>
            </a:r>
            <a:r>
              <a:rPr lang="en-GB" dirty="0" err="1"/>
              <a:t>της</a:t>
            </a:r>
            <a:r>
              <a:rPr lang="en-GB" dirty="0"/>
              <a:t> ΟΚ</a:t>
            </a:r>
            <a:r>
              <a:rPr lang="el-GR" dirty="0"/>
              <a:t>τ</a:t>
            </a:r>
            <a:r>
              <a:rPr lang="en-GB" dirty="0"/>
              <a:t>Π.</a:t>
            </a:r>
            <a:endParaRPr dirty="0"/>
          </a:p>
        </p:txBody>
      </p:sp>
      <p:sp>
        <p:nvSpPr>
          <p:cNvPr id="59" name="Google Shape;59;p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Επισκόπηση</a:t>
            </a:r>
            <a:endParaRPr b="1" dirty="0"/>
          </a:p>
        </p:txBody>
      </p:sp>
      <p:grpSp>
        <p:nvGrpSpPr>
          <p:cNvPr id="60" name="Google Shape;60;p2"/>
          <p:cNvGrpSpPr/>
          <p:nvPr/>
        </p:nvGrpSpPr>
        <p:grpSpPr>
          <a:xfrm>
            <a:off x="9708100" y="3807351"/>
            <a:ext cx="2398263" cy="2584931"/>
            <a:chOff x="16745404" y="2287703"/>
            <a:chExt cx="5880975" cy="9651367"/>
          </a:xfrm>
        </p:grpSpPr>
        <p:sp>
          <p:nvSpPr>
            <p:cNvPr id="61" name="Google Shape;61;p2"/>
            <p:cNvSpPr/>
            <p:nvPr/>
          </p:nvSpPr>
          <p:spPr>
            <a:xfrm>
              <a:off x="16745404" y="10730600"/>
              <a:ext cx="5880975" cy="1208470"/>
            </a:xfrm>
            <a:custGeom>
              <a:avLst/>
              <a:gdLst/>
              <a:ahLst/>
              <a:cxnLst/>
              <a:rect l="l" t="t" r="r" b="b"/>
              <a:pathLst>
                <a:path w="6137" h="969" extrusionOk="0">
                  <a:moveTo>
                    <a:pt x="3068" y="0"/>
                  </a:moveTo>
                  <a:lnTo>
                    <a:pt x="3068" y="0"/>
                  </a:lnTo>
                  <a:cubicBezTo>
                    <a:pt x="1374" y="0"/>
                    <a:pt x="0" y="217"/>
                    <a:pt x="0" y="484"/>
                  </a:cubicBezTo>
                  <a:cubicBezTo>
                    <a:pt x="0" y="751"/>
                    <a:pt x="1374" y="968"/>
                    <a:pt x="3068" y="968"/>
                  </a:cubicBezTo>
                  <a:cubicBezTo>
                    <a:pt x="4762" y="968"/>
                    <a:pt x="6136" y="751"/>
                    <a:pt x="6136" y="484"/>
                  </a:cubicBezTo>
                  <a:cubicBezTo>
                    <a:pt x="6136" y="217"/>
                    <a:pt x="4762" y="0"/>
                    <a:pt x="3068" y="0"/>
                  </a:cubicBezTo>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2" name="Google Shape;62;p2"/>
            <p:cNvSpPr/>
            <p:nvPr/>
          </p:nvSpPr>
          <p:spPr>
            <a:xfrm>
              <a:off x="17563127" y="7133631"/>
              <a:ext cx="4129873" cy="4455532"/>
            </a:xfrm>
            <a:custGeom>
              <a:avLst/>
              <a:gdLst/>
              <a:ahLst/>
              <a:cxnLst/>
              <a:rect l="l" t="t" r="r" b="b"/>
              <a:pathLst>
                <a:path w="4129873" h="4455532" extrusionOk="0">
                  <a:moveTo>
                    <a:pt x="1667002" y="1007"/>
                  </a:moveTo>
                  <a:cubicBezTo>
                    <a:pt x="1719354" y="-6471"/>
                    <a:pt x="1767964" y="28429"/>
                    <a:pt x="1776690" y="80780"/>
                  </a:cubicBezTo>
                  <a:lnTo>
                    <a:pt x="1801936" y="240089"/>
                  </a:lnTo>
                  <a:lnTo>
                    <a:pt x="1878910" y="64941"/>
                  </a:lnTo>
                  <a:lnTo>
                    <a:pt x="4118778" y="4315875"/>
                  </a:lnTo>
                  <a:cubicBezTo>
                    <a:pt x="4143708" y="4361972"/>
                    <a:pt x="4125010" y="4419283"/>
                    <a:pt x="4078892" y="4444200"/>
                  </a:cubicBezTo>
                  <a:cubicBezTo>
                    <a:pt x="4031528" y="4469118"/>
                    <a:pt x="3974190" y="4451676"/>
                    <a:pt x="3949262" y="4404332"/>
                  </a:cubicBezTo>
                  <a:lnTo>
                    <a:pt x="1895114" y="502244"/>
                  </a:lnTo>
                  <a:lnTo>
                    <a:pt x="1857164" y="588574"/>
                  </a:lnTo>
                  <a:lnTo>
                    <a:pt x="2367504" y="3808876"/>
                  </a:lnTo>
                  <a:cubicBezTo>
                    <a:pt x="2374982" y="3861226"/>
                    <a:pt x="2340082" y="3909837"/>
                    <a:pt x="2287732" y="3917316"/>
                  </a:cubicBezTo>
                  <a:cubicBezTo>
                    <a:pt x="2282746" y="3919808"/>
                    <a:pt x="2277760" y="3919808"/>
                    <a:pt x="2274020" y="3919808"/>
                  </a:cubicBezTo>
                  <a:cubicBezTo>
                    <a:pt x="2226656" y="3919808"/>
                    <a:pt x="2186770" y="3886155"/>
                    <a:pt x="2179290" y="3840036"/>
                  </a:cubicBezTo>
                  <a:lnTo>
                    <a:pt x="1715308" y="911268"/>
                  </a:lnTo>
                  <a:lnTo>
                    <a:pt x="182492" y="4398103"/>
                  </a:lnTo>
                  <a:cubicBezTo>
                    <a:pt x="166288" y="4432988"/>
                    <a:pt x="131388" y="4455414"/>
                    <a:pt x="95242" y="4455414"/>
                  </a:cubicBezTo>
                  <a:cubicBezTo>
                    <a:pt x="81530" y="4455414"/>
                    <a:pt x="69066" y="4452922"/>
                    <a:pt x="57848" y="4446692"/>
                  </a:cubicBezTo>
                  <a:cubicBezTo>
                    <a:pt x="9236" y="4425512"/>
                    <a:pt x="-13200" y="4369448"/>
                    <a:pt x="7990" y="4322104"/>
                  </a:cubicBezTo>
                  <a:lnTo>
                    <a:pt x="1660104" y="562819"/>
                  </a:lnTo>
                  <a:lnTo>
                    <a:pt x="1588478" y="110694"/>
                  </a:lnTo>
                  <a:cubicBezTo>
                    <a:pt x="1579752" y="58344"/>
                    <a:pt x="1615898" y="9732"/>
                    <a:pt x="1667002" y="100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3" name="Google Shape;63;p2"/>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4" name="Google Shape;64;p2"/>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000000">
                <a:alpha val="745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5" name="Google Shape;65;p2"/>
            <p:cNvSpPr/>
            <p:nvPr/>
          </p:nvSpPr>
          <p:spPr>
            <a:xfrm>
              <a:off x="16745404" y="2287703"/>
              <a:ext cx="4167511" cy="7996796"/>
            </a:xfrm>
            <a:custGeom>
              <a:avLst/>
              <a:gdLst/>
              <a:ahLst/>
              <a:cxnLst/>
              <a:rect l="l" t="t" r="r" b="b"/>
              <a:pathLst>
                <a:path w="4167511" h="7996796" extrusionOk="0">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6" name="Google Shape;66;p2"/>
            <p:cNvSpPr/>
            <p:nvPr/>
          </p:nvSpPr>
          <p:spPr>
            <a:xfrm>
              <a:off x="16745404" y="2287703"/>
              <a:ext cx="4167511" cy="7996796"/>
            </a:xfrm>
            <a:custGeom>
              <a:avLst/>
              <a:gdLst/>
              <a:ahLst/>
              <a:cxnLst/>
              <a:rect l="l" t="t" r="r" b="b"/>
              <a:pathLst>
                <a:path w="4167511" h="7996796" extrusionOk="0">
                  <a:moveTo>
                    <a:pt x="1902654" y="3138546"/>
                  </a:moveTo>
                  <a:cubicBezTo>
                    <a:pt x="1921482" y="3135130"/>
                    <a:pt x="1939134" y="3136339"/>
                    <a:pt x="1955272" y="3142577"/>
                  </a:cubicBezTo>
                  <a:cubicBezTo>
                    <a:pt x="2083140" y="3193728"/>
                    <a:pt x="2065760" y="3546795"/>
                    <a:pt x="1915546" y="3933547"/>
                  </a:cubicBezTo>
                  <a:cubicBezTo>
                    <a:pt x="1764090" y="4320299"/>
                    <a:pt x="1539390" y="4591026"/>
                    <a:pt x="1410282" y="4542370"/>
                  </a:cubicBezTo>
                  <a:cubicBezTo>
                    <a:pt x="1282412" y="4492466"/>
                    <a:pt x="1299794" y="4138151"/>
                    <a:pt x="1450008" y="3751399"/>
                  </a:cubicBezTo>
                  <a:cubicBezTo>
                    <a:pt x="1581446" y="3412991"/>
                    <a:pt x="1770860" y="3162460"/>
                    <a:pt x="1902654" y="3138546"/>
                  </a:cubicBezTo>
                  <a:close/>
                  <a:moveTo>
                    <a:pt x="2274142" y="2349268"/>
                  </a:moveTo>
                  <a:cubicBezTo>
                    <a:pt x="1988210" y="2326185"/>
                    <a:pt x="1538052" y="2888018"/>
                    <a:pt x="1234542" y="3666500"/>
                  </a:cubicBezTo>
                  <a:cubicBezTo>
                    <a:pt x="910796" y="4495637"/>
                    <a:pt x="875932" y="5256301"/>
                    <a:pt x="1156096" y="5365857"/>
                  </a:cubicBezTo>
                  <a:cubicBezTo>
                    <a:pt x="1437504" y="5475412"/>
                    <a:pt x="1928102" y="4891531"/>
                    <a:pt x="2251846" y="4062394"/>
                  </a:cubicBezTo>
                  <a:cubicBezTo>
                    <a:pt x="2575590" y="3233258"/>
                    <a:pt x="2610454" y="2471348"/>
                    <a:pt x="2329046" y="2361793"/>
                  </a:cubicBezTo>
                  <a:cubicBezTo>
                    <a:pt x="2311536" y="2354946"/>
                    <a:pt x="2293204" y="2350807"/>
                    <a:pt x="2274142" y="2349268"/>
                  </a:cubicBezTo>
                  <a:close/>
                  <a:moveTo>
                    <a:pt x="2643620" y="1571381"/>
                  </a:moveTo>
                  <a:cubicBezTo>
                    <a:pt x="2673744" y="1574109"/>
                    <a:pt x="2702766" y="1580841"/>
                    <a:pt x="2730544" y="1591744"/>
                  </a:cubicBezTo>
                  <a:cubicBezTo>
                    <a:pt x="3176230" y="1764952"/>
                    <a:pt x="3132658" y="2938780"/>
                    <a:pt x="2635930" y="4214788"/>
                  </a:cubicBezTo>
                  <a:cubicBezTo>
                    <a:pt x="2139204" y="5488303"/>
                    <a:pt x="1374816" y="6381758"/>
                    <a:pt x="930376" y="6208550"/>
                  </a:cubicBezTo>
                  <a:cubicBezTo>
                    <a:pt x="485936" y="6034096"/>
                    <a:pt x="528264" y="4860268"/>
                    <a:pt x="1026236" y="3585507"/>
                  </a:cubicBezTo>
                  <a:cubicBezTo>
                    <a:pt x="1491916" y="2390417"/>
                    <a:pt x="2191752" y="1530462"/>
                    <a:pt x="2643620" y="1571381"/>
                  </a:cubicBezTo>
                  <a:close/>
                  <a:moveTo>
                    <a:pt x="3008834" y="792302"/>
                  </a:moveTo>
                  <a:cubicBezTo>
                    <a:pt x="2390894" y="734620"/>
                    <a:pt x="1440288" y="1891820"/>
                    <a:pt x="812434" y="3503360"/>
                  </a:cubicBezTo>
                  <a:cubicBezTo>
                    <a:pt x="141478" y="5221091"/>
                    <a:pt x="90440" y="6808029"/>
                    <a:pt x="699156" y="7044700"/>
                  </a:cubicBezTo>
                  <a:cubicBezTo>
                    <a:pt x="1307870" y="7282617"/>
                    <a:pt x="2344802" y="6081825"/>
                    <a:pt x="3014512" y="4362848"/>
                  </a:cubicBezTo>
                  <a:cubicBezTo>
                    <a:pt x="3685468" y="2645118"/>
                    <a:pt x="3736506" y="1058179"/>
                    <a:pt x="3127792" y="820263"/>
                  </a:cubicBezTo>
                  <a:cubicBezTo>
                    <a:pt x="3089748" y="805393"/>
                    <a:pt x="3050030" y="796148"/>
                    <a:pt x="3008834" y="792302"/>
                  </a:cubicBezTo>
                  <a:close/>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67" name="Google Shape;67;p2"/>
          <p:cNvGrpSpPr/>
          <p:nvPr/>
        </p:nvGrpSpPr>
        <p:grpSpPr>
          <a:xfrm>
            <a:off x="0" y="4479114"/>
            <a:ext cx="10021832" cy="2378886"/>
            <a:chOff x="1589" y="3237478"/>
            <a:chExt cx="9448799" cy="3618670"/>
          </a:xfrm>
        </p:grpSpPr>
        <p:sp>
          <p:nvSpPr>
            <p:cNvPr id="68" name="Google Shape;68;p2"/>
            <p:cNvSpPr/>
            <p:nvPr/>
          </p:nvSpPr>
          <p:spPr>
            <a:xfrm>
              <a:off x="1589" y="3359020"/>
              <a:ext cx="9448799" cy="3497128"/>
            </a:xfrm>
            <a:custGeom>
              <a:avLst/>
              <a:gdLst/>
              <a:ahLst/>
              <a:cxnLst/>
              <a:rect l="l" t="t" r="r" b="b"/>
              <a:pathLst>
                <a:path w="18050782" h="7105744" extrusionOk="0">
                  <a:moveTo>
                    <a:pt x="12181796" y="642"/>
                  </a:moveTo>
                  <a:cubicBezTo>
                    <a:pt x="13992649" y="-13151"/>
                    <a:pt x="15950719" y="194797"/>
                    <a:pt x="18050782" y="694387"/>
                  </a:cubicBezTo>
                  <a:cubicBezTo>
                    <a:pt x="8945850" y="694387"/>
                    <a:pt x="3668818" y="4774154"/>
                    <a:pt x="1336036" y="7105744"/>
                  </a:cubicBezTo>
                  <a:lnTo>
                    <a:pt x="0" y="7105744"/>
                  </a:lnTo>
                  <a:lnTo>
                    <a:pt x="0" y="4224580"/>
                  </a:lnTo>
                  <a:cubicBezTo>
                    <a:pt x="2641624" y="2079088"/>
                    <a:pt x="6749236" y="42024"/>
                    <a:pt x="12181796" y="642"/>
                  </a:cubicBezTo>
                  <a:close/>
                </a:path>
              </a:pathLst>
            </a:custGeom>
            <a:solidFill>
              <a:srgbClr val="D8D8D8">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nvGrpSpPr>
            <p:cNvPr id="69" name="Google Shape;69;p2"/>
            <p:cNvGrpSpPr/>
            <p:nvPr/>
          </p:nvGrpSpPr>
          <p:grpSpPr>
            <a:xfrm>
              <a:off x="974394" y="4615673"/>
              <a:ext cx="1692269" cy="965764"/>
              <a:chOff x="2856328" y="9274944"/>
              <a:chExt cx="2098302" cy="1197484"/>
            </a:xfrm>
          </p:grpSpPr>
          <p:sp>
            <p:nvSpPr>
              <p:cNvPr id="70" name="Google Shape;70;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180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1" name="Google Shape;71;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45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2" name="Google Shape;72;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45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73" name="Google Shape;73;p2"/>
            <p:cNvGrpSpPr/>
            <p:nvPr/>
          </p:nvGrpSpPr>
          <p:grpSpPr>
            <a:xfrm rot="444908">
              <a:off x="3096305" y="3828603"/>
              <a:ext cx="1325083" cy="756214"/>
              <a:chOff x="2856328" y="9274944"/>
              <a:chExt cx="2098302" cy="1197484"/>
            </a:xfrm>
          </p:grpSpPr>
          <p:sp>
            <p:nvSpPr>
              <p:cNvPr id="74" name="Google Shape;74;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09F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5" name="Google Shape;75;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45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6" name="Google Shape;76;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45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77" name="Google Shape;77;p2"/>
            <p:cNvGrpSpPr/>
            <p:nvPr/>
          </p:nvGrpSpPr>
          <p:grpSpPr>
            <a:xfrm rot="925121">
              <a:off x="4989650" y="3470694"/>
              <a:ext cx="1049151" cy="598742"/>
              <a:chOff x="2856328" y="9274944"/>
              <a:chExt cx="2098302" cy="1197484"/>
            </a:xfrm>
          </p:grpSpPr>
          <p:sp>
            <p:nvSpPr>
              <p:cNvPr id="78" name="Google Shape;78;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2FAA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9" name="Google Shape;79;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45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0" name="Google Shape;80;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45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81" name="Google Shape;81;p2"/>
            <p:cNvGrpSpPr/>
            <p:nvPr/>
          </p:nvGrpSpPr>
          <p:grpSpPr>
            <a:xfrm rot="1658453">
              <a:off x="6718802" y="3394639"/>
              <a:ext cx="788178" cy="449807"/>
              <a:chOff x="2856328" y="9274944"/>
              <a:chExt cx="2098302" cy="1197484"/>
            </a:xfrm>
          </p:grpSpPr>
          <p:sp>
            <p:nvSpPr>
              <p:cNvPr id="82" name="Google Shape;82;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F6BB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3" name="Google Shape;83;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45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4" name="Google Shape;84;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45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body" idx="1"/>
          </p:nvPr>
        </p:nvSpPr>
        <p:spPr>
          <a:xfrm>
            <a:off x="399370" y="1587137"/>
            <a:ext cx="11393260" cy="4785088"/>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chemeClr val="accent1"/>
              </a:buClr>
              <a:buSzPts val="1800"/>
              <a:buNone/>
            </a:pPr>
            <a:r>
              <a:rPr lang="en-GB" sz="2400" dirty="0">
                <a:latin typeface="Calibri"/>
                <a:ea typeface="Calibri"/>
                <a:cs typeface="Calibri"/>
                <a:sym typeface="Calibri"/>
              </a:rPr>
              <a:t>Παρακολουθήστε </a:t>
            </a:r>
            <a:r>
              <a:rPr lang="en-GB" sz="2400" u="sng" dirty="0">
                <a:solidFill>
                  <a:schemeClr val="hlink"/>
                </a:solidFill>
                <a:latin typeface="Calibri"/>
                <a:ea typeface="Calibri"/>
                <a:cs typeface="Calibri"/>
                <a:sym typeface="Calibri"/>
                <a:hlinkClick r:id="rId3"/>
              </a:rPr>
              <a:t>αυτό το βίντεο </a:t>
            </a:r>
            <a:r>
              <a:rPr lang="en-GB" sz="2400" dirty="0">
                <a:latin typeface="Calibri"/>
                <a:ea typeface="Calibri"/>
                <a:cs typeface="Calibri"/>
                <a:sym typeface="Calibri"/>
              </a:rPr>
              <a:t>και συζητήστε τις παρακάτω ερωτήσεις:</a:t>
            </a:r>
            <a:endParaRPr sz="2400" dirty="0"/>
          </a:p>
          <a:p>
            <a:pPr marL="0" lvl="0" indent="0" algn="just" rtl="0">
              <a:lnSpc>
                <a:spcPct val="90000"/>
              </a:lnSpc>
              <a:spcBef>
                <a:spcPts val="0"/>
              </a:spcBef>
              <a:spcAft>
                <a:spcPts val="0"/>
              </a:spcAft>
              <a:buClr>
                <a:schemeClr val="accent1"/>
              </a:buClr>
              <a:buSzPts val="1800"/>
              <a:buNone/>
            </a:pPr>
            <a:endParaRPr sz="2400" dirty="0">
              <a:latin typeface="Calibri"/>
              <a:ea typeface="Calibri"/>
              <a:cs typeface="Calibri"/>
              <a:sym typeface="Calibri"/>
            </a:endParaRPr>
          </a:p>
          <a:p>
            <a:pPr marL="457200" lvl="0" indent="-409575" algn="just" rtl="0">
              <a:lnSpc>
                <a:spcPct val="150000"/>
              </a:lnSpc>
              <a:spcBef>
                <a:spcPts val="1000"/>
              </a:spcBef>
              <a:spcAft>
                <a:spcPts val="0"/>
              </a:spcAft>
              <a:buSzPts val="2400"/>
              <a:buFont typeface="Wingdings" panose="05000000000000000000" pitchFamily="2" charset="2"/>
              <a:buChar char="§"/>
            </a:pPr>
            <a:r>
              <a:rPr lang="en-GB" sz="2400" dirty="0"/>
              <a:t>Ποιοι είναι οι τύποι δομών ελέγχου στη διοίκηση</a:t>
            </a:r>
            <a:r>
              <a:rPr lang="en-GB" sz="2400" dirty="0">
                <a:latin typeface="Calibri"/>
                <a:ea typeface="Calibri"/>
                <a:cs typeface="Calibri"/>
                <a:sym typeface="Calibri"/>
              </a:rPr>
              <a:t>;</a:t>
            </a:r>
            <a:endParaRPr sz="2400" dirty="0"/>
          </a:p>
          <a:p>
            <a:pPr marL="457200" lvl="0" indent="-409575" algn="just" rtl="0">
              <a:lnSpc>
                <a:spcPct val="150000"/>
              </a:lnSpc>
              <a:spcBef>
                <a:spcPts val="1000"/>
              </a:spcBef>
              <a:spcAft>
                <a:spcPts val="0"/>
              </a:spcAft>
              <a:buSzPts val="2400"/>
              <a:buFont typeface="Wingdings" panose="05000000000000000000" pitchFamily="2" charset="2"/>
              <a:buChar char="§"/>
            </a:pPr>
            <a:r>
              <a:rPr lang="en-GB" sz="2400" dirty="0">
                <a:latin typeface="Calibri"/>
                <a:ea typeface="Calibri"/>
                <a:cs typeface="Calibri"/>
                <a:sym typeface="Calibri"/>
              </a:rPr>
              <a:t>Ποια </a:t>
            </a:r>
            <a:r>
              <a:rPr lang="en-GB" sz="2400" dirty="0"/>
              <a:t>είναι τα πλεονεκτήματα και τα μειονεκτήματά τους</a:t>
            </a:r>
            <a:r>
              <a:rPr lang="en-GB" sz="2400" dirty="0">
                <a:latin typeface="Calibri"/>
                <a:ea typeface="Calibri"/>
                <a:cs typeface="Calibri"/>
                <a:sym typeface="Calibri"/>
              </a:rPr>
              <a:t>;</a:t>
            </a:r>
            <a:endParaRPr sz="2400" dirty="0"/>
          </a:p>
          <a:p>
            <a:pPr marL="457200" marR="0" lvl="0" indent="-409575" algn="just" rtl="0">
              <a:lnSpc>
                <a:spcPct val="150000"/>
              </a:lnSpc>
              <a:spcBef>
                <a:spcPts val="1000"/>
              </a:spcBef>
              <a:spcAft>
                <a:spcPts val="0"/>
              </a:spcAft>
              <a:buSzPts val="2400"/>
              <a:buFont typeface="Wingdings" panose="05000000000000000000" pitchFamily="2" charset="2"/>
              <a:buChar char="§"/>
            </a:pPr>
            <a:r>
              <a:rPr lang="en-GB" sz="2400" dirty="0"/>
              <a:t>Τι ταιριάζει καλύτερα στο περιβάλλον σας;</a:t>
            </a:r>
            <a:endParaRPr sz="2400" dirty="0"/>
          </a:p>
          <a:p>
            <a:pPr marL="457200" marR="0" lvl="0" indent="-409575" algn="just" rtl="0">
              <a:lnSpc>
                <a:spcPct val="150000"/>
              </a:lnSpc>
              <a:spcBef>
                <a:spcPts val="1000"/>
              </a:spcBef>
              <a:spcAft>
                <a:spcPts val="0"/>
              </a:spcAft>
              <a:buSzPts val="2400"/>
              <a:buFont typeface="Wingdings" panose="05000000000000000000" pitchFamily="2" charset="2"/>
              <a:buChar char="§"/>
            </a:pPr>
            <a:r>
              <a:rPr lang="en-GB" sz="2400" dirty="0"/>
              <a:t>Ποιο είναι το εύρος ελέγχου;</a:t>
            </a:r>
            <a:endParaRPr sz="2400" dirty="0"/>
          </a:p>
          <a:p>
            <a:pPr marL="0" lvl="0" indent="0" algn="just" rtl="0">
              <a:lnSpc>
                <a:spcPct val="90000"/>
              </a:lnSpc>
              <a:spcBef>
                <a:spcPts val="0"/>
              </a:spcBef>
              <a:spcAft>
                <a:spcPts val="0"/>
              </a:spcAft>
              <a:buClr>
                <a:schemeClr val="accent1"/>
              </a:buClr>
              <a:buSzPts val="1800"/>
              <a:buNone/>
            </a:pPr>
            <a:endParaRPr dirty="0">
              <a:solidFill>
                <a:srgbClr val="000000"/>
              </a:solidFill>
              <a:latin typeface="Calibri"/>
              <a:ea typeface="Calibri"/>
              <a:cs typeface="Calibri"/>
              <a:sym typeface="Calibri"/>
            </a:endParaRPr>
          </a:p>
        </p:txBody>
      </p:sp>
      <p:sp>
        <p:nvSpPr>
          <p:cNvPr id="90" name="Google Shape;90;p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Καθορισμός των δομών </a:t>
            </a:r>
            <a:r>
              <a:rPr lang="en-GB" b="1" dirty="0" err="1"/>
              <a:t>ελέγχου</a:t>
            </a:r>
            <a:r>
              <a:rPr lang="en-GB" b="1" dirty="0"/>
              <a:t> (</a:t>
            </a:r>
            <a:r>
              <a:rPr lang="el-GR" b="1" dirty="0" err="1"/>
              <a:t>ΟΚτΠ</a:t>
            </a:r>
            <a:r>
              <a:rPr lang="en-GB" b="1" dirty="0"/>
              <a:t>)</a:t>
            </a:r>
            <a:endParaRPr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Κα</a:t>
            </a:r>
            <a:r>
              <a:rPr lang="en-GB" b="1" dirty="0" err="1"/>
              <a:t>θορισμός</a:t>
            </a:r>
            <a:r>
              <a:rPr lang="en-GB" b="1" dirty="0"/>
              <a:t> </a:t>
            </a:r>
            <a:r>
              <a:rPr lang="en-GB" b="1" dirty="0" err="1"/>
              <a:t>των</a:t>
            </a:r>
            <a:r>
              <a:rPr lang="en-GB" b="1" dirty="0"/>
              <a:t> </a:t>
            </a:r>
            <a:r>
              <a:rPr lang="en-GB" b="1" dirty="0" err="1"/>
              <a:t>δομών</a:t>
            </a:r>
            <a:r>
              <a:rPr lang="en-GB" b="1" dirty="0"/>
              <a:t> </a:t>
            </a:r>
            <a:r>
              <a:rPr lang="en-GB" b="1" dirty="0" err="1"/>
              <a:t>ελέγχου</a:t>
            </a:r>
            <a:r>
              <a:rPr lang="en-GB" b="1" dirty="0"/>
              <a:t> (</a:t>
            </a:r>
            <a:r>
              <a:rPr lang="el-GR" b="1" dirty="0" err="1"/>
              <a:t>ΟΚτΠ</a:t>
            </a:r>
            <a:r>
              <a:rPr lang="en-GB" b="1" dirty="0"/>
              <a:t>)</a:t>
            </a:r>
            <a:endParaRPr b="1" dirty="0"/>
          </a:p>
        </p:txBody>
      </p:sp>
      <p:sp>
        <p:nvSpPr>
          <p:cNvPr id="96" name="Google Shape;96;p4"/>
          <p:cNvSpPr txBox="1">
            <a:spLocks noGrp="1"/>
          </p:cNvSpPr>
          <p:nvPr>
            <p:ph type="body" idx="1"/>
          </p:nvPr>
        </p:nvSpPr>
        <p:spPr>
          <a:xfrm>
            <a:off x="1678611" y="2711087"/>
            <a:ext cx="8834778" cy="1648262"/>
          </a:xfrm>
          <a:prstGeom prst="rect">
            <a:avLst/>
          </a:prstGeom>
          <a:solidFill>
            <a:schemeClr val="accent3"/>
          </a:solidFill>
          <a:ln w="9525" cap="flat" cmpd="sng">
            <a:solidFill>
              <a:srgbClr val="137297"/>
            </a:solidFill>
            <a:prstDash val="solid"/>
            <a:round/>
            <a:headEnd type="none" w="sm" len="sm"/>
            <a:tailEnd type="none" w="sm" len="sm"/>
          </a:ln>
          <a:effectLst>
            <a:outerShdw blurRad="40000" dist="20000" dir="5400000" rotWithShape="0">
              <a:srgbClr val="000000">
                <a:alpha val="36078"/>
              </a:srgbClr>
            </a:outerShdw>
          </a:effectLst>
        </p:spPr>
        <p:txBody>
          <a:bodyPr spcFirstLastPara="1" wrap="square" lIns="0" tIns="0" rIns="0" bIns="0" anchor="t" anchorCtr="0">
            <a:noAutofit/>
          </a:bodyPr>
          <a:lstStyle/>
          <a:p>
            <a:pPr marL="85725" lvl="0" indent="0" algn="ctr" rtl="0">
              <a:lnSpc>
                <a:spcPct val="90000"/>
              </a:lnSpc>
              <a:spcBef>
                <a:spcPts val="1000"/>
              </a:spcBef>
              <a:spcAft>
                <a:spcPts val="0"/>
              </a:spcAft>
              <a:buSzPts val="1800"/>
              <a:buNone/>
            </a:pPr>
            <a:r>
              <a:rPr lang="el-GR" sz="2400" i="1" dirty="0">
                <a:solidFill>
                  <a:schemeClr val="bg1"/>
                </a:solidFill>
              </a:rPr>
              <a:t>«</a:t>
            </a:r>
            <a:r>
              <a:rPr lang="en-GB" sz="2400" i="1" dirty="0" err="1">
                <a:solidFill>
                  <a:schemeClr val="bg1"/>
                </a:solidFill>
              </a:rPr>
              <a:t>Οργάνωση</a:t>
            </a:r>
            <a:r>
              <a:rPr lang="en-GB" sz="2400" i="1" dirty="0">
                <a:solidFill>
                  <a:schemeClr val="bg1"/>
                </a:solidFill>
              </a:rPr>
              <a:t> </a:t>
            </a:r>
            <a:r>
              <a:rPr lang="en-GB" sz="2400" i="1" dirty="0" err="1">
                <a:solidFill>
                  <a:schemeClr val="bg1"/>
                </a:solidFill>
              </a:rPr>
              <a:t>είν</a:t>
            </a:r>
            <a:r>
              <a:rPr lang="en-GB" sz="2400" i="1" dirty="0">
                <a:solidFill>
                  <a:schemeClr val="bg1"/>
                </a:solidFill>
              </a:rPr>
              <a:t>αι </a:t>
            </a:r>
            <a:r>
              <a:rPr lang="el-GR" sz="2400" i="1" dirty="0">
                <a:solidFill>
                  <a:schemeClr val="bg1"/>
                </a:solidFill>
              </a:rPr>
              <a:t>να προνοείς </a:t>
            </a:r>
            <a:r>
              <a:rPr lang="en-GB" sz="2400" i="1" dirty="0">
                <a:solidFill>
                  <a:schemeClr val="bg1"/>
                </a:solidFill>
              </a:rPr>
              <a:t>π</a:t>
            </a:r>
            <a:r>
              <a:rPr lang="en-GB" sz="2400" i="1" dirty="0" err="1">
                <a:solidFill>
                  <a:schemeClr val="bg1"/>
                </a:solidFill>
              </a:rPr>
              <a:t>ριν</a:t>
            </a:r>
            <a:r>
              <a:rPr lang="en-GB" sz="2400" i="1" dirty="0">
                <a:solidFill>
                  <a:schemeClr val="bg1"/>
                </a:solidFill>
              </a:rPr>
              <a:t> κάνεις κάτι, </a:t>
            </a:r>
            <a:endParaRPr sz="2400" i="1" dirty="0">
              <a:solidFill>
                <a:schemeClr val="bg1"/>
              </a:solidFill>
            </a:endParaRPr>
          </a:p>
          <a:p>
            <a:pPr marL="85725" lvl="0" indent="0" algn="ctr" rtl="0">
              <a:lnSpc>
                <a:spcPct val="90000"/>
              </a:lnSpc>
              <a:spcBef>
                <a:spcPts val="1000"/>
              </a:spcBef>
              <a:spcAft>
                <a:spcPts val="0"/>
              </a:spcAft>
              <a:buSzPts val="1800"/>
              <a:buNone/>
            </a:pPr>
            <a:r>
              <a:rPr lang="en-GB" sz="2400" i="1" dirty="0">
                <a:solidFill>
                  <a:schemeClr val="bg1"/>
                </a:solidFill>
              </a:rPr>
              <a:t>έτσι ώστε όταν το κάνε</a:t>
            </a:r>
            <a:r>
              <a:rPr lang="el-GR" sz="2400" i="1" dirty="0" err="1">
                <a:solidFill>
                  <a:schemeClr val="bg1"/>
                </a:solidFill>
              </a:rPr>
              <a:t>ις</a:t>
            </a:r>
            <a:r>
              <a:rPr lang="en-GB" sz="2400" i="1" dirty="0">
                <a:solidFill>
                  <a:schemeClr val="bg1"/>
                </a:solidFill>
              </a:rPr>
              <a:t>, να μην είναι όλα ανακατεμένα</a:t>
            </a:r>
            <a:r>
              <a:rPr lang="el-GR" sz="2400" i="1" dirty="0">
                <a:solidFill>
                  <a:schemeClr val="bg1"/>
                </a:solidFill>
              </a:rPr>
              <a:t>».</a:t>
            </a:r>
            <a:endParaRPr sz="2400" dirty="0">
              <a:solidFill>
                <a:schemeClr val="bg1"/>
              </a:solidFill>
            </a:endParaRPr>
          </a:p>
          <a:p>
            <a:pPr marL="85725" lvl="0" indent="0" algn="ctr" rtl="0">
              <a:lnSpc>
                <a:spcPct val="90000"/>
              </a:lnSpc>
              <a:spcBef>
                <a:spcPts val="1000"/>
              </a:spcBef>
              <a:spcAft>
                <a:spcPts val="0"/>
              </a:spcAft>
              <a:buSzPts val="1800"/>
              <a:buNone/>
            </a:pPr>
            <a:r>
              <a:rPr lang="en-GB" sz="2400" i="1" dirty="0">
                <a:solidFill>
                  <a:schemeClr val="bg1"/>
                </a:solidFill>
              </a:rPr>
              <a:t>A.A. Milne</a:t>
            </a:r>
            <a:endParaRPr sz="2400" i="1" dirty="0">
              <a:solidFill>
                <a:schemeClr val="bg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5"/>
          <p:cNvSpPr txBox="1">
            <a:spLocks noGrp="1"/>
          </p:cNvSpPr>
          <p:nvPr>
            <p:ph type="body" idx="1"/>
          </p:nvPr>
        </p:nvSpPr>
        <p:spPr>
          <a:xfrm>
            <a:off x="177428" y="1554906"/>
            <a:ext cx="6969821" cy="4496321"/>
          </a:xfrm>
          <a:prstGeom prst="rect">
            <a:avLst/>
          </a:prstGeom>
          <a:noFill/>
          <a:ln>
            <a:noFill/>
          </a:ln>
        </p:spPr>
        <p:txBody>
          <a:bodyPr spcFirstLastPara="1" wrap="square" lIns="0" tIns="0" rIns="0" bIns="0" anchor="t" anchorCtr="0">
            <a:noAutofit/>
          </a:bodyPr>
          <a:lstStyle/>
          <a:p>
            <a:pPr marL="466725" lvl="0" indent="-285750" algn="just" rtl="0">
              <a:lnSpc>
                <a:spcPct val="100000"/>
              </a:lnSpc>
              <a:spcBef>
                <a:spcPts val="0"/>
              </a:spcBef>
              <a:spcAft>
                <a:spcPts val="0"/>
              </a:spcAft>
              <a:buSzPts val="1800"/>
              <a:buFont typeface="Wingdings" panose="05000000000000000000" pitchFamily="2" charset="2"/>
              <a:buChar char="§"/>
            </a:pPr>
            <a:r>
              <a:rPr lang="en-GB" dirty="0"/>
              <a:t>Η λειτουργία της οργάνωσης μπορεί να οριστεί ως η διαδικασία δημιουργίας μιας δομής σχέσεων που επιτρέπει στους εργαζόμενους να εκτελούν τα σχέδια της διοίκησης και να επιτυγχάνουν τους οργανωτικούς στόχους.</a:t>
            </a:r>
            <a:endParaRPr dirty="0"/>
          </a:p>
          <a:p>
            <a:pPr marL="581025" lvl="0" indent="-285750" algn="just" rtl="0">
              <a:lnSpc>
                <a:spcPct val="100000"/>
              </a:lnSpc>
              <a:spcBef>
                <a:spcPts val="0"/>
              </a:spcBef>
              <a:spcAft>
                <a:spcPts val="0"/>
              </a:spcAft>
              <a:buSzPts val="1800"/>
              <a:buFont typeface="Wingdings" panose="05000000000000000000" pitchFamily="2" charset="2"/>
              <a:buChar char="§"/>
            </a:pPr>
            <a:endParaRPr dirty="0"/>
          </a:p>
          <a:p>
            <a:pPr marL="466725" lvl="0" indent="-285750" algn="just" rtl="0">
              <a:lnSpc>
                <a:spcPct val="100000"/>
              </a:lnSpc>
              <a:spcBef>
                <a:spcPts val="0"/>
              </a:spcBef>
              <a:spcAft>
                <a:spcPts val="0"/>
              </a:spcAft>
              <a:buSzPts val="1800"/>
              <a:buFont typeface="Wingdings" panose="05000000000000000000" pitchFamily="2" charset="2"/>
              <a:buChar char="§"/>
            </a:pPr>
            <a:r>
              <a:rPr lang="en-GB" dirty="0"/>
              <a:t>Είναι υπεύθυνη για τις αλληλεπιδράσεις μεταξύ των άλλων λειτουργιών, τον προγραμματισμό, τον έλεγχο και την ηγεσία για την εξεύρεση της σωστής </a:t>
            </a:r>
            <a:r>
              <a:rPr lang="el-GR" dirty="0"/>
              <a:t>«</a:t>
            </a:r>
            <a:r>
              <a:rPr lang="en-GB" dirty="0"/>
              <a:t>π</a:t>
            </a:r>
            <a:r>
              <a:rPr lang="en-GB" dirty="0" err="1"/>
              <a:t>ροσ</a:t>
            </a:r>
            <a:r>
              <a:rPr lang="en-GB" dirty="0"/>
              <a:t>αρμογής</a:t>
            </a:r>
            <a:r>
              <a:rPr lang="el-GR" dirty="0"/>
              <a:t>»,</a:t>
            </a:r>
            <a:r>
              <a:rPr lang="en-GB" dirty="0"/>
              <a:t> προκειμένου να επιτευχθεί η στρατηγική του οργανισμού.</a:t>
            </a:r>
            <a:endParaRPr dirty="0"/>
          </a:p>
          <a:p>
            <a:pPr marL="581025" lvl="0" indent="-285750" algn="just" rtl="0">
              <a:lnSpc>
                <a:spcPct val="100000"/>
              </a:lnSpc>
              <a:spcBef>
                <a:spcPts val="0"/>
              </a:spcBef>
              <a:spcAft>
                <a:spcPts val="0"/>
              </a:spcAft>
              <a:buSzPts val="1800"/>
              <a:buFont typeface="Wingdings" panose="05000000000000000000" pitchFamily="2" charset="2"/>
              <a:buChar char="§"/>
            </a:pPr>
            <a:endParaRPr dirty="0"/>
          </a:p>
          <a:p>
            <a:pPr marL="466725" lvl="0" indent="-285750" algn="just" rtl="0">
              <a:lnSpc>
                <a:spcPct val="100000"/>
              </a:lnSpc>
              <a:spcBef>
                <a:spcPts val="0"/>
              </a:spcBef>
              <a:spcAft>
                <a:spcPts val="0"/>
              </a:spcAft>
              <a:buSzPts val="1800"/>
              <a:buFont typeface="Wingdings" panose="05000000000000000000" pitchFamily="2" charset="2"/>
              <a:buChar char="§"/>
            </a:pPr>
            <a:r>
              <a:rPr lang="en-GB" dirty="0"/>
              <a:t>Η οργάνωση είναι η διαδικασία προετοιμασίας για την εφαρμογή των αποφάσεων που προκύπτουν από τη διαδικασία σχεδιασμού.</a:t>
            </a:r>
            <a:endParaRPr dirty="0"/>
          </a:p>
          <a:p>
            <a:pPr marL="581025" lvl="0" indent="-285750" algn="just" rtl="0">
              <a:lnSpc>
                <a:spcPct val="100000"/>
              </a:lnSpc>
              <a:spcBef>
                <a:spcPts val="0"/>
              </a:spcBef>
              <a:spcAft>
                <a:spcPts val="0"/>
              </a:spcAft>
              <a:buSzPts val="1800"/>
              <a:buFont typeface="Wingdings" panose="05000000000000000000" pitchFamily="2" charset="2"/>
              <a:buChar char="§"/>
            </a:pPr>
            <a:endParaRPr dirty="0"/>
          </a:p>
          <a:p>
            <a:pPr marL="466725" lvl="0" indent="-285750" algn="just" rtl="0">
              <a:lnSpc>
                <a:spcPct val="100000"/>
              </a:lnSpc>
              <a:spcBef>
                <a:spcPts val="0"/>
              </a:spcBef>
              <a:spcAft>
                <a:spcPts val="0"/>
              </a:spcAft>
              <a:buSzPts val="1800"/>
              <a:buFont typeface="Wingdings" panose="05000000000000000000" pitchFamily="2" charset="2"/>
              <a:buChar char="§"/>
            </a:pPr>
            <a:r>
              <a:rPr lang="en-GB" dirty="0"/>
              <a:t>Η οργάνωση περιλαμβάνει την οριοθέτηση των καθηκόντων και την καθιέρωση ενός πλαισίου εξουσίας και ευθύνης για τα άτομα που θα εκτελέσουν αυτά τα καθήκοντα. Περιλαμβάνει επίσης την </a:t>
            </a:r>
            <a:r>
              <a:rPr lang="en-GB" dirty="0" err="1"/>
              <a:t>ανάλυση </a:t>
            </a:r>
            <a:r>
              <a:rPr lang="en-GB" dirty="0"/>
              <a:t>του φόρτου εργασίας, την κατανομή του μεταξύ των εργαζομένων και τον συντονισμό των δραστηριοτήτων, ώστε η εργασία να εξελίσσεται ομαλά.</a:t>
            </a:r>
            <a:endParaRPr dirty="0"/>
          </a:p>
          <a:p>
            <a:pPr marL="466725" lvl="0" indent="-171450" algn="l" rtl="0">
              <a:lnSpc>
                <a:spcPct val="100000"/>
              </a:lnSpc>
              <a:spcBef>
                <a:spcPts val="0"/>
              </a:spcBef>
              <a:spcAft>
                <a:spcPts val="0"/>
              </a:spcAft>
              <a:buSzPts val="1800"/>
              <a:buFont typeface="Arial"/>
              <a:buNone/>
            </a:pPr>
            <a:endParaRPr dirty="0"/>
          </a:p>
        </p:txBody>
      </p:sp>
      <p:sp>
        <p:nvSpPr>
          <p:cNvPr id="102" name="Google Shape;102;p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Καθορισμός των δομών </a:t>
            </a:r>
            <a:r>
              <a:rPr lang="en-GB" b="1" dirty="0" err="1"/>
              <a:t>ελέγχου</a:t>
            </a:r>
            <a:r>
              <a:rPr lang="en-GB" b="1" dirty="0"/>
              <a:t> (</a:t>
            </a:r>
            <a:r>
              <a:rPr lang="el-GR" b="1" dirty="0" err="1"/>
              <a:t>ΟΚτΠ</a:t>
            </a:r>
            <a:r>
              <a:rPr lang="en-GB" b="1" dirty="0"/>
              <a:t>)</a:t>
            </a:r>
            <a:endParaRPr b="1" dirty="0"/>
          </a:p>
        </p:txBody>
      </p:sp>
      <p:pic>
        <p:nvPicPr>
          <p:cNvPr id="103" name="Google Shape;103;p5"/>
          <p:cNvPicPr preferRelativeResize="0"/>
          <p:nvPr/>
        </p:nvPicPr>
        <p:blipFill rotWithShape="1">
          <a:blip r:embed="rId3">
            <a:alphaModFix/>
          </a:blip>
          <a:srcRect l="3526" r="3684"/>
          <a:stretch/>
        </p:blipFill>
        <p:spPr>
          <a:xfrm>
            <a:off x="7347098" y="1750978"/>
            <a:ext cx="4731488" cy="33985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25ef4c20cbe_0_0"/>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Καθορισμός των δομών </a:t>
            </a:r>
            <a:r>
              <a:rPr lang="en-GB" b="1" dirty="0" err="1"/>
              <a:t>ελέγχου</a:t>
            </a:r>
            <a:r>
              <a:rPr lang="en-GB" b="1" dirty="0"/>
              <a:t> (</a:t>
            </a:r>
            <a:r>
              <a:rPr lang="el-GR" b="1" dirty="0" err="1"/>
              <a:t>ΟΚτΠ</a:t>
            </a:r>
            <a:r>
              <a:rPr lang="en-GB" b="1" dirty="0"/>
              <a:t>)</a:t>
            </a:r>
            <a:endParaRPr b="1" dirty="0"/>
          </a:p>
        </p:txBody>
      </p:sp>
      <p:pic>
        <p:nvPicPr>
          <p:cNvPr id="3" name="Picture 2"/>
          <p:cNvPicPr>
            <a:picLocks noChangeAspect="1"/>
          </p:cNvPicPr>
          <p:nvPr/>
        </p:nvPicPr>
        <p:blipFill>
          <a:blip r:embed="rId3"/>
          <a:stretch>
            <a:fillRect/>
          </a:stretch>
        </p:blipFill>
        <p:spPr>
          <a:xfrm>
            <a:off x="2213853" y="1187478"/>
            <a:ext cx="8245555" cy="550973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6"/>
          <p:cNvSpPr txBox="1">
            <a:spLocks noGrp="1"/>
          </p:cNvSpPr>
          <p:nvPr>
            <p:ph type="body" idx="1"/>
          </p:nvPr>
        </p:nvSpPr>
        <p:spPr>
          <a:xfrm>
            <a:off x="399370" y="1491214"/>
            <a:ext cx="10554382" cy="3861163"/>
          </a:xfrm>
          <a:prstGeom prst="rect">
            <a:avLst/>
          </a:prstGeom>
          <a:noFill/>
          <a:ln>
            <a:noFill/>
          </a:ln>
        </p:spPr>
        <p:txBody>
          <a:bodyPr spcFirstLastPara="1" wrap="square" lIns="0" tIns="0" rIns="0" bIns="0" anchor="t" anchorCtr="0">
            <a:noAutofit/>
          </a:bodyPr>
          <a:lstStyle/>
          <a:p>
            <a:pPr marL="180975" lvl="0" indent="0" algn="l" rtl="0">
              <a:lnSpc>
                <a:spcPct val="100000"/>
              </a:lnSpc>
              <a:spcBef>
                <a:spcPts val="0"/>
              </a:spcBef>
              <a:spcAft>
                <a:spcPts val="0"/>
              </a:spcAft>
              <a:buSzPts val="1800"/>
              <a:buNone/>
            </a:pPr>
            <a:r>
              <a:rPr lang="en-GB" dirty="0"/>
              <a:t>Ο αποτελεσματικός έλεγχος και η οργάνωση είναι κρίσιμα στοιχεία για την επιτυχία των ΟΚ</a:t>
            </a:r>
            <a:r>
              <a:rPr lang="el-GR" dirty="0"/>
              <a:t>τ</a:t>
            </a:r>
            <a:r>
              <a:rPr lang="en-GB" dirty="0"/>
              <a:t>Π στην επίτευξη των στόχων τους. Ακολουθούν ορισμένες συμβουλές για τον έλεγχο και την οργάνωση των ΟΚ</a:t>
            </a:r>
            <a:r>
              <a:rPr lang="el-GR" dirty="0"/>
              <a:t>τ</a:t>
            </a:r>
            <a:r>
              <a:rPr lang="en-GB" dirty="0"/>
              <a:t>Π:</a:t>
            </a:r>
            <a:endParaRPr dirty="0"/>
          </a:p>
          <a:p>
            <a:pPr marL="180975" lvl="0" indent="0" algn="l" rtl="0">
              <a:lnSpc>
                <a:spcPct val="100000"/>
              </a:lnSpc>
              <a:spcBef>
                <a:spcPts val="0"/>
              </a:spcBef>
              <a:spcAft>
                <a:spcPts val="0"/>
              </a:spcAft>
              <a:buSzPts val="1800"/>
              <a:buNone/>
            </a:pPr>
            <a:endParaRPr dirty="0"/>
          </a:p>
          <a:p>
            <a:pPr marL="466725" lvl="0" indent="-285750" algn="l" rtl="0">
              <a:lnSpc>
                <a:spcPct val="150000"/>
              </a:lnSpc>
              <a:spcBef>
                <a:spcPts val="0"/>
              </a:spcBef>
              <a:spcAft>
                <a:spcPts val="0"/>
              </a:spcAft>
              <a:buSzPts val="1800"/>
              <a:buFont typeface="Wingdings" panose="05000000000000000000" pitchFamily="2" charset="2"/>
              <a:buChar char="§"/>
            </a:pPr>
            <a:r>
              <a:rPr lang="en-GB" dirty="0"/>
              <a:t>Ανάπτυξη σαφούς δήλωσης αποστολής</a:t>
            </a:r>
            <a:endParaRPr dirty="0"/>
          </a:p>
          <a:p>
            <a:pPr marL="466725" lvl="0" indent="-285750" algn="l" rtl="0">
              <a:lnSpc>
                <a:spcPct val="150000"/>
              </a:lnSpc>
              <a:spcBef>
                <a:spcPts val="0"/>
              </a:spcBef>
              <a:spcAft>
                <a:spcPts val="0"/>
              </a:spcAft>
              <a:buSzPts val="1800"/>
              <a:buFont typeface="Wingdings" panose="05000000000000000000" pitchFamily="2" charset="2"/>
              <a:buChar char="§"/>
            </a:pPr>
            <a:r>
              <a:rPr lang="en-GB" dirty="0"/>
              <a:t>Δημιουργία ισχυρής ηγετικής ομάδας</a:t>
            </a:r>
            <a:endParaRPr dirty="0"/>
          </a:p>
          <a:p>
            <a:pPr marL="466725" lvl="0" indent="-285750" algn="l" rtl="0">
              <a:lnSpc>
                <a:spcPct val="150000"/>
              </a:lnSpc>
              <a:spcBef>
                <a:spcPts val="0"/>
              </a:spcBef>
              <a:spcAft>
                <a:spcPts val="0"/>
              </a:spcAft>
              <a:buSzPts val="1800"/>
              <a:buFont typeface="Wingdings" panose="05000000000000000000" pitchFamily="2" charset="2"/>
              <a:buChar char="§"/>
            </a:pPr>
            <a:r>
              <a:rPr lang="en-GB" dirty="0"/>
              <a:t>Καθορισμός ρόλων και αρμοδιοτήτων</a:t>
            </a:r>
            <a:endParaRPr dirty="0"/>
          </a:p>
          <a:p>
            <a:pPr marL="466725" lvl="0" indent="-285750" algn="l" rtl="0">
              <a:lnSpc>
                <a:spcPct val="150000"/>
              </a:lnSpc>
              <a:spcBef>
                <a:spcPts val="0"/>
              </a:spcBef>
              <a:spcAft>
                <a:spcPts val="0"/>
              </a:spcAft>
              <a:buSzPts val="1800"/>
              <a:buFont typeface="Wingdings" panose="05000000000000000000" pitchFamily="2" charset="2"/>
              <a:buChar char="§"/>
            </a:pPr>
            <a:r>
              <a:rPr lang="en-GB" dirty="0"/>
              <a:t>Ανάπτυξη πολιτικών και διαδικασιών</a:t>
            </a:r>
            <a:endParaRPr dirty="0"/>
          </a:p>
          <a:p>
            <a:pPr marL="466725" lvl="0" indent="-285750" algn="l" rtl="0">
              <a:lnSpc>
                <a:spcPct val="150000"/>
              </a:lnSpc>
              <a:spcBef>
                <a:spcPts val="0"/>
              </a:spcBef>
              <a:spcAft>
                <a:spcPts val="0"/>
              </a:spcAft>
              <a:buSzPts val="1800"/>
              <a:buFont typeface="Wingdings" panose="05000000000000000000" pitchFamily="2" charset="2"/>
              <a:buChar char="§"/>
            </a:pPr>
            <a:r>
              <a:rPr lang="en-GB" dirty="0"/>
              <a:t>Παρακολούθηση και αξιολόγηση των επιδόσεων</a:t>
            </a:r>
            <a:endParaRPr dirty="0"/>
          </a:p>
          <a:p>
            <a:pPr marL="466725" lvl="0" indent="-285750" algn="l" rtl="0">
              <a:lnSpc>
                <a:spcPct val="150000"/>
              </a:lnSpc>
              <a:spcBef>
                <a:spcPts val="0"/>
              </a:spcBef>
              <a:spcAft>
                <a:spcPts val="0"/>
              </a:spcAft>
              <a:buSzPts val="1800"/>
              <a:buFont typeface="Wingdings" panose="05000000000000000000" pitchFamily="2" charset="2"/>
              <a:buChar char="§"/>
            </a:pPr>
            <a:r>
              <a:rPr lang="en-GB" dirty="0"/>
              <a:t>Δημιουργία συνεργασιών και δικτύων</a:t>
            </a:r>
            <a:endParaRPr dirty="0"/>
          </a:p>
          <a:p>
            <a:pPr marL="466725" lvl="0" indent="-285750" algn="l" rtl="0">
              <a:lnSpc>
                <a:spcPct val="150000"/>
              </a:lnSpc>
              <a:spcBef>
                <a:spcPts val="0"/>
              </a:spcBef>
              <a:spcAft>
                <a:spcPts val="0"/>
              </a:spcAft>
              <a:buSzPts val="1800"/>
              <a:buFont typeface="Wingdings" panose="05000000000000000000" pitchFamily="2" charset="2"/>
              <a:buChar char="§"/>
            </a:pPr>
            <a:r>
              <a:rPr lang="en-GB" dirty="0"/>
              <a:t>Χρήση της τεχνολογίας αποτελεσματικά</a:t>
            </a:r>
            <a:endParaRPr dirty="0"/>
          </a:p>
        </p:txBody>
      </p:sp>
      <p:sp>
        <p:nvSpPr>
          <p:cNvPr id="115" name="Google Shape;115;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Η αναγκαιότητα των </a:t>
            </a:r>
            <a:r>
              <a:rPr lang="el-GR" b="1" dirty="0"/>
              <a:t>δ</a:t>
            </a:r>
            <a:r>
              <a:rPr lang="en-GB" b="1" dirty="0" err="1"/>
              <a:t>ομών</a:t>
            </a:r>
            <a:r>
              <a:rPr lang="en-GB" b="1" dirty="0"/>
              <a:t> </a:t>
            </a:r>
            <a:r>
              <a:rPr lang="el-GR" b="1" dirty="0" err="1"/>
              <a:t>ε</a:t>
            </a:r>
            <a:r>
              <a:rPr lang="en-GB" b="1" dirty="0" err="1"/>
              <a:t>λέγχου</a:t>
            </a:r>
            <a:r>
              <a:rPr lang="en-GB" b="1" dirty="0"/>
              <a:t> </a:t>
            </a:r>
            <a:endParaRPr b="1" dirty="0"/>
          </a:p>
        </p:txBody>
      </p:sp>
      <p:pic>
        <p:nvPicPr>
          <p:cNvPr id="116" name="Google Shape;116;p26"/>
          <p:cNvPicPr preferRelativeResize="0"/>
          <p:nvPr/>
        </p:nvPicPr>
        <p:blipFill rotWithShape="1">
          <a:blip r:embed="rId3">
            <a:alphaModFix/>
          </a:blip>
          <a:srcRect/>
          <a:stretch/>
        </p:blipFill>
        <p:spPr>
          <a:xfrm>
            <a:off x="5901802" y="4175711"/>
            <a:ext cx="5997728" cy="257366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7"/>
          <p:cNvSpPr txBox="1">
            <a:spLocks noGrp="1"/>
          </p:cNvSpPr>
          <p:nvPr>
            <p:ph type="body" idx="1"/>
          </p:nvPr>
        </p:nvSpPr>
        <p:spPr>
          <a:xfrm>
            <a:off x="106531" y="1322538"/>
            <a:ext cx="11540971" cy="3861163"/>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dirty="0"/>
              <a:t>	Ο συντονισμός περιλαμβάνει τη διαδικασία και τους μηχανισμούς που χρησιμοποιούνται για την ενσωμάτωση των καθηκόντων και των δραστηριοτήτων των ατόμων και των οργανωτικών μονάδων. Το στοιχείο του συντονισμού της εργασίας ενός διευθυντή μπορεί να αναφέρεται ως το κόστος της επικοινωνίας, καθώς ο οργανισμός μεγαλώνει σε μέγεθος. Τα επιπλέον ιεραρχικά επίπεδα διοίκησης αυξάνουν το</a:t>
            </a:r>
            <a:r>
              <a:rPr lang="el-GR" dirty="0"/>
              <a:t>ν</a:t>
            </a:r>
            <a:r>
              <a:rPr lang="en-GB" dirty="0"/>
              <a:t> χρόνο και το κόστος της διαδικασίας λήψης αποφάσεων και δεν προσθέτουν αξία στην αλυσίδα αξίας.</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 </a:t>
            </a:r>
            <a:endParaRPr dirty="0"/>
          </a:p>
          <a:p>
            <a:pPr marL="457200" lvl="0" indent="-228600" algn="l" rtl="0">
              <a:lnSpc>
                <a:spcPct val="90000"/>
              </a:lnSpc>
              <a:spcBef>
                <a:spcPts val="1000"/>
              </a:spcBef>
              <a:spcAft>
                <a:spcPts val="0"/>
              </a:spcAft>
              <a:buSzPts val="1800"/>
              <a:buNone/>
            </a:pPr>
            <a:endParaRPr dirty="0"/>
          </a:p>
        </p:txBody>
      </p:sp>
      <p:sp>
        <p:nvSpPr>
          <p:cNvPr id="123" name="Google Shape;123;p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Καθορισμός των δομών ελέγχου - </a:t>
            </a:r>
            <a:r>
              <a:rPr lang="en-GB" b="1" dirty="0" err="1"/>
              <a:t>Συντονισμός</a:t>
            </a:r>
            <a:r>
              <a:rPr lang="en-GB" b="1" dirty="0"/>
              <a:t> (</a:t>
            </a:r>
            <a:r>
              <a:rPr lang="el-GR" b="1" dirty="0" err="1"/>
              <a:t>ΟΚτΠ</a:t>
            </a:r>
            <a:r>
              <a:rPr lang="en-GB" b="1" dirty="0"/>
              <a:t>)</a:t>
            </a:r>
            <a:endParaRPr b="1" dirty="0"/>
          </a:p>
        </p:txBody>
      </p:sp>
      <p:pic>
        <p:nvPicPr>
          <p:cNvPr id="2" name="Picture 1"/>
          <p:cNvPicPr>
            <a:picLocks noChangeAspect="1"/>
          </p:cNvPicPr>
          <p:nvPr/>
        </p:nvPicPr>
        <p:blipFill rotWithShape="1">
          <a:blip r:embed="rId3"/>
          <a:srcRect t="8093" b="5111"/>
          <a:stretch/>
        </p:blipFill>
        <p:spPr>
          <a:xfrm>
            <a:off x="3687232" y="2720898"/>
            <a:ext cx="5655343" cy="413710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Google Shape;129;p8"/>
          <p:cNvSpPr txBox="1">
            <a:spLocks noGrp="1"/>
          </p:cNvSpPr>
          <p:nvPr>
            <p:ph type="body" idx="1"/>
          </p:nvPr>
        </p:nvSpPr>
        <p:spPr>
          <a:xfrm>
            <a:off x="-100361" y="961405"/>
            <a:ext cx="8184995" cy="4000887"/>
          </a:xfrm>
          <a:prstGeom prst="rect">
            <a:avLst/>
          </a:prstGeom>
          <a:noFill/>
          <a:ln>
            <a:noFill/>
          </a:ln>
        </p:spPr>
        <p:txBody>
          <a:bodyPr spcFirstLastPara="1" wrap="square" lIns="0" tIns="0" rIns="0" bIns="0" anchor="t" anchorCtr="0">
            <a:noAutofit/>
          </a:bodyPr>
          <a:lstStyle/>
          <a:p>
            <a:pPr marL="514350" lvl="0" indent="-285750" algn="just" rtl="0">
              <a:lnSpc>
                <a:spcPct val="150000"/>
              </a:lnSpc>
              <a:spcBef>
                <a:spcPts val="1000"/>
              </a:spcBef>
              <a:spcAft>
                <a:spcPts val="0"/>
              </a:spcAft>
              <a:buSzPts val="1800"/>
              <a:buFont typeface="Wingdings" panose="05000000000000000000" pitchFamily="2" charset="2"/>
              <a:buChar char="§"/>
            </a:pPr>
            <a:r>
              <a:rPr lang="en-GB" u="sng" dirty="0"/>
              <a:t>Οι επιτροπές </a:t>
            </a:r>
            <a:r>
              <a:rPr lang="en-GB" dirty="0"/>
              <a:t>δημιουργούνται κυρίως</a:t>
            </a:r>
            <a:r>
              <a:rPr lang="el-GR" dirty="0"/>
              <a:t>,</a:t>
            </a:r>
            <a:r>
              <a:rPr lang="en-GB" dirty="0"/>
              <a:t> για να ενισχύσουν τον συντονισμό εντός ενός οργανισμού. Ωστόσο, αξίζει να σημειωθεί ότι οι επιτροπές μπορεί να είναι δαπανηρές, χρονοβόρες και μερικές φορές αναποτελεσματικές. Η αποτελεσματικότητα των δράσεων των επιτροπών έγκειται στην ικανότητά τους να συνθέτουν διαφορετικές απόψεις και προοπτικές.</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u="sng" dirty="0"/>
              <a:t> Οι συντονιστές </a:t>
            </a:r>
            <a:r>
              <a:rPr lang="en-GB" dirty="0"/>
              <a:t>αναλαμβάνουν ζωτικές ευθύνες σε τομείς όπως η διαχείριση της ποιότητας, η ασφάλεια των εργαζομένων, η διαχείριση κινδύνων, η εξυπηρέτηση πελατών, η εκπαίδευση του προσωπικού και ο περιορισμός του κόστους.</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Τα οργανογράμματα απεικονίζουν οπτικά τη δομή μιας επιχείρησης</a:t>
            </a:r>
            <a:r>
              <a:rPr lang="el-GR" dirty="0"/>
              <a:t>,</a:t>
            </a:r>
            <a:r>
              <a:rPr lang="en-GB" dirty="0"/>
              <a:t> απεικονίζοντας τόσο τις κάθετες όσο και τις οριζόντιες διασυνδέσεις. Παρέχουν μια γραφική αναπαράσταση του τρόπου με τον οποίο είναι δομημένη η οργάνωση και του τρόπου με τον οποίο τα διάφορα μέρη συνδέονται μεταξύ τους.</a:t>
            </a:r>
            <a:endParaRPr dirty="0"/>
          </a:p>
        </p:txBody>
      </p:sp>
      <p:sp>
        <p:nvSpPr>
          <p:cNvPr id="130" name="Google Shape;130;p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Εργαλεία συντονισμού</a:t>
            </a:r>
            <a:endParaRPr b="1" dirty="0"/>
          </a:p>
        </p:txBody>
      </p:sp>
      <p:pic>
        <p:nvPicPr>
          <p:cNvPr id="2" name="Picture 1"/>
          <p:cNvPicPr>
            <a:picLocks noChangeAspect="1"/>
          </p:cNvPicPr>
          <p:nvPr/>
        </p:nvPicPr>
        <p:blipFill>
          <a:blip r:embed="rId3"/>
          <a:stretch>
            <a:fillRect/>
          </a:stretch>
        </p:blipFill>
        <p:spPr>
          <a:xfrm>
            <a:off x="8226692" y="2492940"/>
            <a:ext cx="3872120" cy="2469352"/>
          </a:xfrm>
          <a:prstGeom prst="rect">
            <a:avLst/>
          </a:prstGeom>
        </p:spPr>
      </p:pic>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3352</Words>
  <Application>Microsoft Office PowerPoint</Application>
  <PresentationFormat>Widescreen</PresentationFormat>
  <Paragraphs>159</Paragraphs>
  <Slides>17</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Roboto Medium</vt:lpstr>
      <vt:lpstr>Roboto</vt:lpstr>
      <vt:lpstr>Poppins</vt:lpstr>
      <vt:lpstr>Calibri</vt:lpstr>
      <vt:lpstr>Wingdings</vt:lpstr>
      <vt:lpstr>CARDET Course template</vt:lpstr>
      <vt:lpstr>2_CARDET Course template</vt:lpstr>
      <vt:lpstr>PowerPoint Presentation</vt:lpstr>
      <vt:lpstr>Επισκόπηση</vt:lpstr>
      <vt:lpstr>Καθορισμός των δομών ελέγχου (ΟΚτΠ)</vt:lpstr>
      <vt:lpstr>Καθορισμός των δομών ελέγχου (ΟΚτΠ)</vt:lpstr>
      <vt:lpstr>Καθορισμός των δομών ελέγχου (ΟΚτΠ)</vt:lpstr>
      <vt:lpstr>Καθορισμός των δομών ελέγχου (ΟΚτΠ)</vt:lpstr>
      <vt:lpstr>Η αναγκαιότητα των δομών ελέγχου </vt:lpstr>
      <vt:lpstr>Καθορισμός των δομών ελέγχου - Συντονισμός (ΟΚτΠ)</vt:lpstr>
      <vt:lpstr>Εργαλεία συντονισμού</vt:lpstr>
      <vt:lpstr>Παραδείγματα Δομών Ελέγχου που μπορεί να χρησιμοποιήσει μια ΟΚτΠ</vt:lpstr>
      <vt:lpstr>Παραδείγματα Δομών Ελέγχου που μπορεί να χρησιμοποιήσει μια ΟΚτΠ</vt:lpstr>
      <vt:lpstr>Παραδείγματα οργανωτικών δομών που μπορεί να χρησιμοποιήσει μια ΟΚτΠ</vt:lpstr>
      <vt:lpstr>Οφέλη του αποτελεσματικού ελέγχου και της οργάνωσης</vt:lpstr>
      <vt:lpstr>Βέλτιστες πρακτικές για τον έλεγχο και την οργάνωση των ΟΚΠ</vt:lpstr>
      <vt:lpstr>Βέλτιστες πρακτικές για τον έλεγχο και την οργάνωση των ΟΚΠ</vt:lpstr>
      <vt:lpstr>Συμπέρασμα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Organisational Management</dc:title>
  <dc:creator>2Fast4u</dc:creator>
  <cp:keywords>, docId:9F243F6E89D3B2A8CECC0A96F864A8B4</cp:keywords>
  <cp:lastModifiedBy>Foteini Sokratous</cp:lastModifiedBy>
  <cp:revision>18</cp:revision>
  <dcterms:created xsi:type="dcterms:W3CDTF">2014-07-11T09:12:14Z</dcterms:created>
  <dcterms:modified xsi:type="dcterms:W3CDTF">2024-03-08T14:23:12Z</dcterms:modified>
</cp:coreProperties>
</file>